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F81A68-E505-48B0-AB07-13591A842CDB}" v="341" dt="2024-06-24T11:25:28.4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6/25/24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6/25/24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1D8119-F2BB-28B0-0F3E-B671474F8B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310"/>
            <a:ext cx="12180232" cy="68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6/25/24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6/25/24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avidmathlogic.com/colorblind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avidmathlogic.com/colorblind/" TargetMode="External"/><Relationship Id="rId2" Type="http://schemas.openxmlformats.org/officeDocument/2006/relationships/hyperlink" Target="https://www.bdadyslexia.org.uk/advice/employers/creating-a-dyslexia-friendly-workplace/dyslexia-friendly-style-guid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microsoft.com/en-us/office/make-your-powerpoint-presentations-accessible-to-people-with-disabilities-6f7772b2-2f33-4bd2-8ca7-dae3b2b3ef25.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55327" y="231337"/>
            <a:ext cx="5818910" cy="3704081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0283" y="4119537"/>
            <a:ext cx="4462656" cy="1738996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solidFill>
                  <a:schemeClr val="bg2">
                    <a:lumMod val="10000"/>
                  </a:schemeClr>
                </a:solidFill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Presenter</a:t>
            </a:r>
            <a:endParaRPr lang="en-US" sz="2400" i="1" dirty="0"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909463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50" y="1657726"/>
            <a:ext cx="11234078" cy="451923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ea typeface="+mn-lt"/>
                <a:cs typeface="+mn-lt"/>
              </a:rPr>
              <a:t>Use sans serif fonts like Arial or Open Sans</a:t>
            </a:r>
            <a:endParaRPr lang="en-US" sz="180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a typeface="+mn-lt"/>
                <a:cs typeface="+mn-lt"/>
              </a:rPr>
              <a:t>Ensure adequate spacing between letters, words, lines, and paragraphs. Ideally:</a:t>
            </a: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1800" dirty="0">
                <a:ea typeface="+mn-lt"/>
                <a:cs typeface="+mn-lt"/>
              </a:rPr>
              <a:t>1.5 x spacing between lines.</a:t>
            </a:r>
            <a:endParaRPr lang="en-US" sz="1800" dirty="0">
              <a:cs typeface="Arial"/>
            </a:endParaRP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1800" dirty="0">
                <a:ea typeface="+mn-lt"/>
                <a:cs typeface="+mn-lt"/>
              </a:rPr>
              <a:t>Extra space around headings and between paragraphs.</a:t>
            </a:r>
            <a:endParaRPr lang="en-US" sz="1800" dirty="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a typeface="+mn-lt"/>
                <a:cs typeface="+mn-lt"/>
              </a:rPr>
              <a:t>Avoid using all capital letters for continuous text. Avoid italics and underlining; use </a:t>
            </a:r>
            <a:r>
              <a:rPr lang="en-US" sz="1800" b="1" dirty="0">
                <a:ea typeface="+mn-lt"/>
                <a:cs typeface="+mn-lt"/>
              </a:rPr>
              <a:t>bold </a:t>
            </a:r>
            <a:r>
              <a:rPr lang="en-US" sz="1800" dirty="0">
                <a:ea typeface="+mn-lt"/>
                <a:cs typeface="+mn-lt"/>
              </a:rPr>
              <a:t>for emphasis.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ea typeface="+mn-lt"/>
                <a:cs typeface="+mn-lt"/>
              </a:rPr>
              <a:t>Try to limit the use of small font sizes. Ideally:</a:t>
            </a: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1800" b="1" dirty="0">
                <a:ea typeface="+mn-lt"/>
                <a:cs typeface="+mn-lt"/>
              </a:rPr>
              <a:t>For titles:</a:t>
            </a:r>
            <a:r>
              <a:rPr lang="en-US" sz="1800" dirty="0">
                <a:ea typeface="+mn-lt"/>
                <a:cs typeface="+mn-lt"/>
              </a:rPr>
              <a:t> 36-44 pt.</a:t>
            </a:r>
            <a:endParaRPr lang="en-US" sz="1800" dirty="0">
              <a:cs typeface="Arial"/>
            </a:endParaRP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1800" b="1" dirty="0">
                <a:ea typeface="+mn-lt"/>
                <a:cs typeface="+mn-lt"/>
              </a:rPr>
              <a:t>For all other text: </a:t>
            </a:r>
            <a:r>
              <a:rPr lang="en-US" sz="1800" dirty="0">
                <a:ea typeface="+mn-lt"/>
                <a:cs typeface="+mn-lt"/>
              </a:rPr>
              <a:t>16-24 pt.</a:t>
            </a:r>
            <a:endParaRPr lang="en-US" sz="1800" dirty="0">
              <a:cs typeface="Arial"/>
            </a:endParaRPr>
          </a:p>
          <a:p>
            <a:endParaRPr lang="en-US" dirty="0">
              <a:cs typeface="Arial"/>
            </a:endParaRPr>
          </a:p>
          <a:p>
            <a:endParaRPr lang="en-US" dirty="0">
              <a:ea typeface="+mn-lt"/>
              <a:cs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70EF71-0FBE-2E2C-8C2E-87C2D03A9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23" y="339295"/>
            <a:ext cx="11214705" cy="1325563"/>
          </a:xfrm>
        </p:spPr>
        <p:txBody>
          <a:bodyPr/>
          <a:lstStyle/>
          <a:p>
            <a:r>
              <a:rPr lang="en-US" dirty="0"/>
              <a:t>Suggestions for Accessible Formatting</a:t>
            </a:r>
            <a:r>
              <a:rPr lang="en-US" dirty="0">
                <a:ea typeface="+mj-lt"/>
                <a:cs typeface="+mj-lt"/>
              </a:rPr>
              <a:t>—</a:t>
            </a:r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36541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50" y="1664184"/>
            <a:ext cx="11234078" cy="451277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ea typeface="+mn-lt"/>
                <a:cs typeface="+mn-lt"/>
              </a:rPr>
              <a:t>Avoid using color as the sole method to convey important information. </a:t>
            </a:r>
            <a:endParaRPr lang="en-US" sz="2000" dirty="0">
              <a:cs typeface="Arial"/>
            </a:endParaRPr>
          </a:p>
          <a:p>
            <a:pPr lvl="1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en-US" sz="1600" dirty="0">
                <a:ea typeface="+mn-lt"/>
                <a:cs typeface="+mn-lt"/>
              </a:rPr>
              <a:t>For example, in a graph you can use different shaped data points in addition to different colors to distinguish multiple data sets.</a:t>
            </a:r>
            <a:endParaRPr lang="en-US" sz="1600">
              <a:cs typeface="Arial" panose="020B0604020202020204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ea typeface="+mn-lt"/>
                <a:cs typeface="+mn-lt"/>
              </a:rPr>
              <a:t>In particular, avoid green and red/pink, as red-green is a common form of color-deficiency.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ea typeface="+mn-lt"/>
                <a:cs typeface="+mn-lt"/>
              </a:rPr>
              <a:t>Employ color filters, like grayscale, to test slides' dependency on color for meaning.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ea typeface="+mn-lt"/>
                <a:cs typeface="+mn-lt"/>
              </a:rPr>
              <a:t>Ensure high contrast between text and backgrounds.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 is a resource “Coloring for Colorblindness” to help with choosing color palettes (link)</a:t>
            </a:r>
            <a:r>
              <a:rPr lang="en-US" sz="2000" dirty="0">
                <a:solidFill>
                  <a:schemeClr val="tx1"/>
                </a:solidFill>
                <a:ea typeface="+mn-lt"/>
                <a:cs typeface="+mn-lt"/>
              </a:rPr>
              <a:t>.</a:t>
            </a:r>
            <a:endParaRPr lang="en-US" sz="2000" dirty="0">
              <a:solidFill>
                <a:schemeClr val="tx1"/>
              </a:solidFill>
              <a:cs typeface="Arial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70EF71-0FBE-2E2C-8C2E-87C2D03A9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23" y="339295"/>
            <a:ext cx="11214705" cy="1325563"/>
          </a:xfrm>
        </p:spPr>
        <p:txBody>
          <a:bodyPr/>
          <a:lstStyle/>
          <a:p>
            <a:r>
              <a:rPr lang="en-US" dirty="0"/>
              <a:t>Suggestions for Accessible Formatting</a:t>
            </a:r>
            <a:r>
              <a:rPr lang="en-US" dirty="0">
                <a:ea typeface="+mj-lt"/>
                <a:cs typeface="+mj-lt"/>
              </a:rPr>
              <a:t>—</a:t>
            </a:r>
            <a:r>
              <a:rPr lang="en-US" dirty="0"/>
              <a:t>Color Choice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06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50" y="1664184"/>
            <a:ext cx="11234078" cy="451277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ea typeface="+mn-lt"/>
                <a:cs typeface="+mn-lt"/>
              </a:rPr>
              <a:t>Utilize clear headings and structure with a consistent format.</a:t>
            </a:r>
            <a:endParaRPr lang="en-US" sz="2000">
              <a:cs typeface="Arial" panose="020B0604020202020204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ea typeface="+mn-lt"/>
                <a:cs typeface="+mn-lt"/>
              </a:rPr>
              <a:t>Ensure content is arranged for logical reading order.</a:t>
            </a:r>
            <a:endParaRPr lang="en-US" sz="200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ea typeface="+mn-lt"/>
                <a:cs typeface="+mn-lt"/>
              </a:rPr>
              <a:t>Align text to the left and use simple sentence structures.</a:t>
            </a:r>
            <a:endParaRPr lang="en-US" sz="200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ea typeface="+mn-lt"/>
                <a:cs typeface="+mn-lt"/>
              </a:rPr>
              <a:t>Consider using bullet points and numbering rather than paragraphs of text.</a:t>
            </a:r>
            <a:endParaRPr lang="en-US" sz="2000" dirty="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ea typeface="+mn-lt"/>
                <a:cs typeface="+mn-lt"/>
              </a:rPr>
              <a:t>Avoid abbreviations and acronyms where possible; always provide the expanded form when first used.</a:t>
            </a:r>
            <a:endParaRPr lang="en-US" sz="1800" dirty="0">
              <a:cs typeface="Arial" panose="020B0604020202020204"/>
            </a:endParaRPr>
          </a:p>
          <a:p>
            <a:pPr>
              <a:buNone/>
            </a:pPr>
            <a:endParaRPr lang="en-US"/>
          </a:p>
          <a:p>
            <a:pPr marL="0" indent="0">
              <a:buNone/>
            </a:pPr>
            <a:endParaRPr lang="en-US" sz="1800" dirty="0">
              <a:ea typeface="+mn-lt"/>
              <a:cs typeface="+mn-lt"/>
            </a:endParaRPr>
          </a:p>
          <a:p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70EF71-0FBE-2E2C-8C2E-87C2D03A9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23" y="339295"/>
            <a:ext cx="11214705" cy="1325563"/>
          </a:xfrm>
        </p:spPr>
        <p:txBody>
          <a:bodyPr/>
          <a:lstStyle/>
          <a:p>
            <a:r>
              <a:rPr lang="en-US" dirty="0"/>
              <a:t>Suggestions for Accessible Formatting</a:t>
            </a:r>
            <a:r>
              <a:rPr lang="en-US" dirty="0">
                <a:ea typeface="+mj-lt"/>
                <a:cs typeface="+mj-lt"/>
              </a:rPr>
              <a:t>—Organization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286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50" y="1664184"/>
            <a:ext cx="11234078" cy="451277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dirty="0">
                <a:ea typeface="+mn-lt"/>
                <a:cs typeface="+mn-lt"/>
              </a:rPr>
              <a:t>[1] British Dyslexia Association, "Dyslexia Friendly Style Guide," British Dyslexia Association, Year. [Online]. Available: </a:t>
            </a:r>
            <a:r>
              <a:rPr lang="en-US" sz="1800" dirty="0">
                <a:ea typeface="+mn-lt"/>
                <a:cs typeface="+mn-lt"/>
                <a:hlinkClick r:id="rId2"/>
              </a:rPr>
              <a:t>https://www.bdadyslexia.org.uk/advice/employers/creating-a-dyslexia-friendly-workplace/dyslexia-friendly-style-guide</a:t>
            </a:r>
            <a:r>
              <a:rPr lang="en-US" sz="1800" dirty="0">
                <a:ea typeface="+mn-lt"/>
                <a:cs typeface="+mn-lt"/>
              </a:rPr>
              <a:t>.</a:t>
            </a:r>
            <a:endParaRPr lang="en-US"/>
          </a:p>
          <a:p>
            <a:pPr>
              <a:lnSpc>
                <a:spcPct val="150000"/>
              </a:lnSpc>
              <a:buNone/>
            </a:pPr>
            <a:r>
              <a:rPr lang="en-US" sz="1800" dirty="0">
                <a:ea typeface="+mn-lt"/>
                <a:cs typeface="+mn-lt"/>
              </a:rPr>
              <a:t>[2] D. Nichols, "Coloring for Colorblindness," 2020. [Online]. Available: </a:t>
            </a:r>
            <a:r>
              <a:rPr lang="en-US" sz="1800" dirty="0">
                <a:ea typeface="+mn-lt"/>
                <a:cs typeface="+mn-lt"/>
                <a:hlinkClick r:id="rId3"/>
              </a:rPr>
              <a:t>https://davidmathlogic.com/colorblind/</a:t>
            </a:r>
            <a:r>
              <a:rPr lang="en-US" sz="1800" dirty="0">
                <a:ea typeface="+mn-lt"/>
                <a:cs typeface="+mn-lt"/>
              </a:rPr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>
                <a:ea typeface="+mn-lt"/>
                <a:cs typeface="+mn-lt"/>
              </a:rPr>
              <a:t>[3] Microsoft, "Make your PowerPoint presentations accessible to people with disabilities," Microsoft Support, [Online]. Available: </a:t>
            </a:r>
            <a:r>
              <a:rPr lang="en-US" sz="1800" dirty="0">
                <a:ea typeface="+mn-lt"/>
                <a:cs typeface="+mn-lt"/>
                <a:hlinkClick r:id="rId4"/>
              </a:rPr>
              <a:t>https://support.microsoft.com/en-us/office/make-your-powerpoint-presentations-accessible-to-people-with-disabilities-6f7772b2-2f33-4bd2-8ca7-dae3b2b3ef25.</a:t>
            </a:r>
          </a:p>
          <a:p>
            <a:pPr>
              <a:buNone/>
            </a:pPr>
            <a:endParaRPr lang="en-US">
              <a:ea typeface="+mn-lt"/>
              <a:cs typeface="+mn-lt"/>
            </a:endParaRPr>
          </a:p>
          <a:p>
            <a:pPr marL="0" indent="0">
              <a:buNone/>
            </a:pPr>
            <a:endParaRPr lang="en-US" sz="1800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70EF71-0FBE-2E2C-8C2E-87C2D03A9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23" y="339295"/>
            <a:ext cx="11214705" cy="1325563"/>
          </a:xfrm>
        </p:spPr>
        <p:txBody>
          <a:bodyPr/>
          <a:lstStyle/>
          <a:p>
            <a:r>
              <a:rPr lang="en-US" dirty="0"/>
              <a:t>Sources for Further </a:t>
            </a:r>
            <a:r>
              <a:rPr lang="en-US" dirty="0">
                <a:ea typeface="+mj-lt"/>
                <a:cs typeface="+mj-lt"/>
              </a:rPr>
              <a:t>Reading on Accessible Presentations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609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Words>518</Words>
  <Application>Microsoft Macintosh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Courier New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  <vt:lpstr>Suggestions for Accessible Formatting—Text</vt:lpstr>
      <vt:lpstr>Suggestions for Accessible Formatting—Color Choice</vt:lpstr>
      <vt:lpstr>Suggestions for Accessible Formatting—Organization</vt:lpstr>
      <vt:lpstr>Sources for Further Reading on Accessible Presentations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147</cp:revision>
  <dcterms:created xsi:type="dcterms:W3CDTF">2017-01-30T20:04:56Z</dcterms:created>
  <dcterms:modified xsi:type="dcterms:W3CDTF">2024-06-25T15:33:42Z</dcterms:modified>
</cp:coreProperties>
</file>