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y Bogardus" initials="JB" lastIdx="2" clrIdx="0">
    <p:extLst>
      <p:ext uri="{19B8F6BF-5375-455C-9EA6-DF929625EA0E}">
        <p15:presenceInfo xmlns:p15="http://schemas.microsoft.com/office/powerpoint/2012/main" userId="S::jbogardus@ans.org::f4e9cb4c-ecfc-4725-831c-1a17754b526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B98"/>
    <a:srgbClr val="003493"/>
    <a:srgbClr val="BE3636"/>
    <a:srgbClr val="5760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F81A68-E505-48B0-AB07-13591A842CDB}" v="341" dt="2024-06-24T11:25:28.4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6327"/>
  </p:normalViewPr>
  <p:slideViewPr>
    <p:cSldViewPr snapToGrid="0" showGuides="1">
      <p:cViewPr varScale="1">
        <p:scale>
          <a:sx n="123" d="100"/>
          <a:sy n="123" d="100"/>
        </p:scale>
        <p:origin x="73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5A6E9-C7F6-A94D-86A0-DC80ECEB71E8}" type="datetimeFigureOut">
              <a:rPr lang="en-US" smtClean="0"/>
              <a:t>6/25/24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C1FB9-6F41-C646-AA47-606114600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391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0230" y="1700464"/>
            <a:ext cx="7462275" cy="2821644"/>
          </a:xfrm>
        </p:spPr>
        <p:txBody>
          <a:bodyPr anchor="b">
            <a:normAutofit/>
          </a:bodyPr>
          <a:lstStyle>
            <a:lvl1pPr algn="l">
              <a:defRPr sz="54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3829" y="4689290"/>
            <a:ext cx="11080422" cy="1655762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D1D8119-F2BB-28B0-0F3E-B671474F8B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3310"/>
            <a:ext cx="12180232" cy="6851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90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6/25/24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3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6/25/24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15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1B5ADA29-29F4-5D45-9563-67F92E85D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BBBB0095-2F5A-494C-8CA2-A6C4638EB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pPr/>
              <a:t>6/25/24</a:t>
            </a:fld>
            <a:endParaRPr lang="en-US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6CDDB342-D2DD-6B40-AD2A-E7E523943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E364086E-566C-E542-8E7A-FED0A4C76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86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95000"/>
              </a:lnSpc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95000"/>
              </a:lnSpc>
              <a:spcBef>
                <a:spcPts val="1800"/>
              </a:spcBef>
              <a:buClr>
                <a:schemeClr val="tx1"/>
              </a:buClr>
              <a:defRPr>
                <a:effectLst/>
              </a:defRPr>
            </a:lvl1pPr>
            <a:lvl2pPr marL="685800" indent="-228600">
              <a:lnSpc>
                <a:spcPct val="95000"/>
              </a:lnSpc>
              <a:spcBef>
                <a:spcPts val="200"/>
              </a:spcBef>
              <a:buClr>
                <a:schemeClr val="tx2"/>
              </a:buClr>
              <a:buFont typeface="Arial" panose="020B0604020202020204" pitchFamily="34" charset="0"/>
              <a:buChar char="-"/>
              <a:defRPr>
                <a:effectLst/>
              </a:defRPr>
            </a:lvl2pPr>
            <a:lvl3pPr marL="1143000" indent="-228600">
              <a:lnSpc>
                <a:spcPct val="95000"/>
              </a:lnSpc>
              <a:buClr>
                <a:schemeClr val="tx2"/>
              </a:buClr>
              <a:buFont typeface="Wingdings" panose="05000000000000000000" pitchFamily="2" charset="2"/>
              <a:buChar char="§"/>
              <a:defRPr>
                <a:effectLst/>
              </a:defRPr>
            </a:lvl3pPr>
            <a:lvl4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4pPr>
            <a:lvl5pPr>
              <a:lnSpc>
                <a:spcPct val="95000"/>
              </a:lnSpc>
              <a:buClr>
                <a:schemeClr val="tx1"/>
              </a:buClr>
              <a:defRPr>
                <a:effectLst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77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6/25/24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16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6/25/24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1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6/25/24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6/25/24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7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6/25/24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46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6/25/24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995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596B-4AE8-4712-B308-997991F60E70}" type="datetimeFigureOut">
              <a:rPr lang="en-US" smtClean="0"/>
              <a:t>6/25/24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6260E-304F-4BA0-8E11-6E941ACC6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56005" y="6294637"/>
            <a:ext cx="1204551" cy="44346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323" y="365125"/>
            <a:ext cx="112147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323" y="1825625"/>
            <a:ext cx="112147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5000"/>
              </a:lnSpc>
              <a:spcBef>
                <a:spcPts val="1800"/>
              </a:spcBef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/>
              <a:t>Edit Master text styles</a:t>
            </a:r>
          </a:p>
          <a:p>
            <a:pPr marL="685800" lvl="1" indent="-228600" algn="l" defTabSz="914400" rtl="0" eaLnBrk="1" latinLnBrk="0" hangingPunct="1">
              <a:lnSpc>
                <a:spcPct val="95000"/>
              </a:lnSpc>
              <a:spcBef>
                <a:spcPts val="200"/>
              </a:spcBef>
              <a:buClr>
                <a:schemeClr val="accent1"/>
              </a:buClr>
              <a:buFont typeface="Arial" panose="020B0604020202020204" pitchFamily="34" charset="0"/>
              <a:buChar char="-"/>
            </a:pPr>
            <a:r>
              <a:rPr lang="en-US" dirty="0"/>
              <a:t>Second level</a:t>
            </a:r>
          </a:p>
          <a:p>
            <a:pPr marL="1143000" lvl="2" indent="-228600" algn="l" defTabSz="914400" rtl="0" eaLnBrk="1" latinLnBrk="0" hangingPunct="1">
              <a:lnSpc>
                <a:spcPct val="95000"/>
              </a:lnSpc>
              <a:spcBef>
                <a:spcPts val="5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DAC596B-4AE8-4712-B308-997991F60E70}" type="datetimeFigureOut">
              <a:rPr lang="en-US" smtClean="0"/>
              <a:pPr/>
              <a:t>6/25/24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80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3C6260E-304F-4BA0-8E11-6E941ACC6D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33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4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lang="en-US" sz="28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rgbClr val="000000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rgbClr val="000000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avidmathlogic.com/colorblind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vidmathlogic.com/colorblind/" TargetMode="External"/><Relationship Id="rId2" Type="http://schemas.openxmlformats.org/officeDocument/2006/relationships/hyperlink" Target="https://www.bdadyslexia.org.uk/advice/employers/creating-a-dyslexia-friendly-workplace/dyslexia-friendly-style-guid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microsoft.com/en-us/office/make-your-powerpoint-presentations-accessible-to-people-with-disabilities-6f7772b2-2f33-4bd2-8ca7-dae3b2b3ef25.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blue usb drive&#10;&#10;Description automatically generated with medium confidence">
            <a:extLst>
              <a:ext uri="{FF2B5EF4-FFF2-40B4-BE49-F238E27FC236}">
                <a16:creationId xmlns:a16="http://schemas.microsoft.com/office/drawing/2014/main" id="{22BE7504-0F73-4CB2-5144-D81A455EE40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03" b="6081"/>
          <a:stretch/>
        </p:blipFill>
        <p:spPr>
          <a:xfrm>
            <a:off x="5403745" y="4247910"/>
            <a:ext cx="6799830" cy="2479938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FD9B3AC-B648-A7FA-8B86-2B062A5E1E3D}"/>
              </a:ext>
            </a:extLst>
          </p:cNvPr>
          <p:cNvSpPr txBox="1"/>
          <p:nvPr/>
        </p:nvSpPr>
        <p:spPr>
          <a:xfrm>
            <a:off x="441807" y="1666262"/>
            <a:ext cx="753315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2F5496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Bring your slide presentation on a USB drive to be connected to the session room laptop.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D563B70-446D-2DE8-6D27-26974FE8FA61}"/>
              </a:ext>
            </a:extLst>
          </p:cNvPr>
          <p:cNvSpPr txBox="1"/>
          <p:nvPr/>
        </p:nvSpPr>
        <p:spPr>
          <a:xfrm>
            <a:off x="534407" y="3983584"/>
            <a:ext cx="62946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If you are not able to use a USB drive, make alternate arrangements with your Session Chair. You will not be able to use your own laptop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and need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 use the conference-provided laptop.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Please delete this slide before you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present at the meeting by selecting it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on the left sidebar and clicking delete.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D6C300F-2F6A-B367-83AB-9AF97D9222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42116" y="1909111"/>
            <a:ext cx="2867580" cy="1696144"/>
          </a:xfrm>
          <a:prstGeom prst="rect">
            <a:avLst/>
          </a:prstGeom>
        </p:spPr>
      </p:pic>
      <p:sp>
        <p:nvSpPr>
          <p:cNvPr id="30" name="Pentagon 29">
            <a:extLst>
              <a:ext uri="{FF2B5EF4-FFF2-40B4-BE49-F238E27FC236}">
                <a16:creationId xmlns:a16="http://schemas.microsoft.com/office/drawing/2014/main" id="{E7CB2737-75C9-2261-857C-32E006D85EE3}"/>
              </a:ext>
            </a:extLst>
          </p:cNvPr>
          <p:cNvSpPr/>
          <p:nvPr/>
        </p:nvSpPr>
        <p:spPr>
          <a:xfrm>
            <a:off x="0" y="341907"/>
            <a:ext cx="4919241" cy="1192192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D3DFEEC-2546-6343-9CA9-8351354AFAAF}"/>
              </a:ext>
            </a:extLst>
          </p:cNvPr>
          <p:cNvSpPr txBox="1"/>
          <p:nvPr/>
        </p:nvSpPr>
        <p:spPr>
          <a:xfrm>
            <a:off x="441807" y="492379"/>
            <a:ext cx="5162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REMINDER: </a:t>
            </a:r>
          </a:p>
        </p:txBody>
      </p:sp>
      <p:sp>
        <p:nvSpPr>
          <p:cNvPr id="31" name="Chevron 30">
            <a:extLst>
              <a:ext uri="{FF2B5EF4-FFF2-40B4-BE49-F238E27FC236}">
                <a16:creationId xmlns:a16="http://schemas.microsoft.com/office/drawing/2014/main" id="{CA67F5BE-8CE3-136F-DD2C-46B8499AB334}"/>
              </a:ext>
            </a:extLst>
          </p:cNvPr>
          <p:cNvSpPr/>
          <p:nvPr/>
        </p:nvSpPr>
        <p:spPr>
          <a:xfrm>
            <a:off x="4815068" y="341907"/>
            <a:ext cx="1099595" cy="1192192"/>
          </a:xfrm>
          <a:prstGeom prst="chevron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F549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3" name="Chevron 32">
            <a:extLst>
              <a:ext uri="{FF2B5EF4-FFF2-40B4-BE49-F238E27FC236}">
                <a16:creationId xmlns:a16="http://schemas.microsoft.com/office/drawing/2014/main" id="{C9503F3E-D4EA-FC55-5027-4330FF7CE782}"/>
              </a:ext>
            </a:extLst>
          </p:cNvPr>
          <p:cNvSpPr/>
          <p:nvPr/>
        </p:nvSpPr>
        <p:spPr>
          <a:xfrm>
            <a:off x="5729468" y="341907"/>
            <a:ext cx="1099595" cy="1192192"/>
          </a:xfrm>
          <a:prstGeom prst="chevron">
            <a:avLst/>
          </a:prstGeom>
          <a:solidFill>
            <a:schemeClr val="accent1"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2F5496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9873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55327" y="231337"/>
            <a:ext cx="5818910" cy="3704081"/>
          </a:xfrm>
        </p:spPr>
        <p:txBody>
          <a:bodyPr>
            <a:normAutofit/>
          </a:bodyPr>
          <a:lstStyle/>
          <a:p>
            <a:pPr algn="r"/>
            <a:r>
              <a:rPr lang="en-US" sz="5600" b="1" dirty="0">
                <a:solidFill>
                  <a:schemeClr val="bg2">
                    <a:lumMod val="10000"/>
                  </a:schemeClr>
                </a:solidFill>
                <a:effectLst/>
              </a:rPr>
              <a:t>Title of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50283" y="4119537"/>
            <a:ext cx="4462656" cy="1738996"/>
          </a:xfrm>
        </p:spPr>
        <p:txBody>
          <a:bodyPr>
            <a:normAutofit/>
          </a:bodyPr>
          <a:lstStyle/>
          <a:p>
            <a:pPr algn="r"/>
            <a:r>
              <a:rPr lang="en-US" sz="2400" dirty="0">
                <a:solidFill>
                  <a:schemeClr val="bg2">
                    <a:lumMod val="10000"/>
                  </a:schemeClr>
                </a:solidFill>
                <a:effectLst/>
              </a:rPr>
              <a:t>Name of Presenter </a:t>
            </a:r>
          </a:p>
          <a:p>
            <a:pPr algn="r"/>
            <a:r>
              <a:rPr lang="en-US" sz="2000" i="1" dirty="0">
                <a:solidFill>
                  <a:schemeClr val="bg2">
                    <a:lumMod val="10000"/>
                  </a:schemeClr>
                </a:solidFill>
                <a:effectLst/>
              </a:rPr>
              <a:t>Title of Presenter</a:t>
            </a:r>
            <a:endParaRPr lang="en-US" sz="2400" i="1" dirty="0">
              <a:solidFill>
                <a:schemeClr val="bg2">
                  <a:lumMod val="10000"/>
                </a:schemeClr>
              </a:soli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09463" y="5858533"/>
            <a:ext cx="1845331" cy="76813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Place logo </a:t>
            </a:r>
            <a:br>
              <a:rPr lang="en-US" sz="1400" dirty="0"/>
            </a:br>
            <a:r>
              <a:rPr lang="en-US" sz="14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408314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Slide Sample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r>
              <a:rPr lang="en-US" dirty="0"/>
              <a:t>Add text here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</p:spTree>
    <p:extLst>
      <p:ext uri="{BB962C8B-B14F-4D97-AF65-F5344CB8AC3E}">
        <p14:creationId xmlns:p14="http://schemas.microsoft.com/office/powerpoint/2010/main" val="62310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50" y="1657726"/>
            <a:ext cx="11234078" cy="451923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1800" dirty="0">
                <a:ea typeface="+mn-lt"/>
                <a:cs typeface="+mn-lt"/>
              </a:rPr>
              <a:t>Use sans serif fonts like Arial or Open Sans</a:t>
            </a:r>
            <a:endParaRPr lang="en-US" sz="180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ea typeface="+mn-lt"/>
                <a:cs typeface="+mn-lt"/>
              </a:rPr>
              <a:t>Ensure adequate spacing between letters, words, lines, and paragraphs. Ideally:</a:t>
            </a:r>
          </a:p>
          <a:p>
            <a:pPr lvl="1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1800" dirty="0">
                <a:ea typeface="+mn-lt"/>
                <a:cs typeface="+mn-lt"/>
              </a:rPr>
              <a:t>1.5 x spacing between lines.</a:t>
            </a:r>
            <a:endParaRPr lang="en-US" sz="1800" dirty="0">
              <a:cs typeface="Arial"/>
            </a:endParaRPr>
          </a:p>
          <a:p>
            <a:pPr lvl="1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1800" dirty="0">
                <a:ea typeface="+mn-lt"/>
                <a:cs typeface="+mn-lt"/>
              </a:rPr>
              <a:t>Extra space around headings and between paragraphs.</a:t>
            </a:r>
            <a:endParaRPr lang="en-US" sz="18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1800" dirty="0">
                <a:ea typeface="+mn-lt"/>
                <a:cs typeface="+mn-lt"/>
              </a:rPr>
              <a:t>Avoid using all capital letters for continuous text. Avoid italics and underlining; use </a:t>
            </a:r>
            <a:r>
              <a:rPr lang="en-US" sz="1800" b="1" dirty="0">
                <a:ea typeface="+mn-lt"/>
                <a:cs typeface="+mn-lt"/>
              </a:rPr>
              <a:t>bold </a:t>
            </a:r>
            <a:r>
              <a:rPr lang="en-US" sz="1800" dirty="0">
                <a:ea typeface="+mn-lt"/>
                <a:cs typeface="+mn-lt"/>
              </a:rPr>
              <a:t>for emphasis.</a:t>
            </a:r>
          </a:p>
          <a:p>
            <a:pPr>
              <a:lnSpc>
                <a:spcPct val="150000"/>
              </a:lnSpc>
            </a:pPr>
            <a:r>
              <a:rPr lang="en-US" sz="1800" dirty="0">
                <a:ea typeface="+mn-lt"/>
                <a:cs typeface="+mn-lt"/>
              </a:rPr>
              <a:t>Try to limit the use of small font sizes. Ideally:</a:t>
            </a:r>
          </a:p>
          <a:p>
            <a:pPr lvl="1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1800" b="1" dirty="0">
                <a:ea typeface="+mn-lt"/>
                <a:cs typeface="+mn-lt"/>
              </a:rPr>
              <a:t>For titles:</a:t>
            </a:r>
            <a:r>
              <a:rPr lang="en-US" sz="1800" dirty="0">
                <a:ea typeface="+mn-lt"/>
                <a:cs typeface="+mn-lt"/>
              </a:rPr>
              <a:t> 36-44 pt.</a:t>
            </a:r>
            <a:endParaRPr lang="en-US" sz="1800" dirty="0">
              <a:cs typeface="Arial"/>
            </a:endParaRPr>
          </a:p>
          <a:p>
            <a:pPr lvl="1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1800" b="1" dirty="0">
                <a:ea typeface="+mn-lt"/>
                <a:cs typeface="+mn-lt"/>
              </a:rPr>
              <a:t>For all other text: </a:t>
            </a:r>
            <a:r>
              <a:rPr lang="en-US" sz="1800" dirty="0">
                <a:ea typeface="+mn-lt"/>
                <a:cs typeface="+mn-lt"/>
              </a:rPr>
              <a:t>16-24 pt.</a:t>
            </a:r>
            <a:endParaRPr lang="en-US" sz="1800" dirty="0">
              <a:cs typeface="Arial"/>
            </a:endParaRPr>
          </a:p>
          <a:p>
            <a:endParaRPr lang="en-US" dirty="0">
              <a:cs typeface="Arial"/>
            </a:endParaRPr>
          </a:p>
          <a:p>
            <a:endParaRPr lang="en-US" dirty="0">
              <a:ea typeface="+mn-lt"/>
              <a:cs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170EF71-0FBE-2E2C-8C2E-87C2D03A9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323" y="339295"/>
            <a:ext cx="11214705" cy="1325563"/>
          </a:xfrm>
        </p:spPr>
        <p:txBody>
          <a:bodyPr/>
          <a:lstStyle/>
          <a:p>
            <a:r>
              <a:rPr lang="en-US" dirty="0"/>
              <a:t>Suggestions for Accessible Formatting</a:t>
            </a:r>
            <a:r>
              <a:rPr lang="en-US" dirty="0">
                <a:ea typeface="+mj-lt"/>
                <a:cs typeface="+mj-lt"/>
              </a:rPr>
              <a:t>—</a:t>
            </a:r>
            <a:r>
              <a:rPr lang="en-US" dirty="0"/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365412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50" y="1664184"/>
            <a:ext cx="11234078" cy="451277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ea typeface="+mn-lt"/>
                <a:cs typeface="+mn-lt"/>
              </a:rPr>
              <a:t>Avoid using color as the sole method to convey important information. </a:t>
            </a:r>
            <a:endParaRPr lang="en-US" sz="2000" dirty="0">
              <a:cs typeface="Arial"/>
            </a:endParaRPr>
          </a:p>
          <a:p>
            <a:pPr lvl="1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1600" dirty="0">
                <a:ea typeface="+mn-lt"/>
                <a:cs typeface="+mn-lt"/>
              </a:rPr>
              <a:t>For example, in a graph you can use different shaped data points in addition to different colors to distinguish multiple data sets.</a:t>
            </a:r>
            <a:endParaRPr lang="en-US" sz="1600">
              <a:cs typeface="Arial" panose="020B0604020202020204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ea typeface="+mn-lt"/>
                <a:cs typeface="+mn-lt"/>
              </a:rPr>
              <a:t>In particular, avoid green and red/pink, as red-green is a common form of color-deficiency.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ea typeface="+mn-lt"/>
                <a:cs typeface="+mn-lt"/>
              </a:rPr>
              <a:t>Employ color filters, like grayscale, to test slides' dependency on color for meaning.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ea typeface="+mn-lt"/>
                <a:cs typeface="+mn-lt"/>
              </a:rPr>
              <a:t>Ensure high contrast between text and backgrounds.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1"/>
                </a:solidFill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 is a resource “Coloring for Colorblindness” to help with choosing color palettes (link)</a:t>
            </a:r>
            <a:r>
              <a:rPr lang="en-US" sz="2000" dirty="0">
                <a:solidFill>
                  <a:schemeClr val="tx1"/>
                </a:solidFill>
                <a:ea typeface="+mn-lt"/>
                <a:cs typeface="+mn-lt"/>
              </a:rPr>
              <a:t>.</a:t>
            </a:r>
            <a:endParaRPr lang="en-US" sz="2000" dirty="0">
              <a:solidFill>
                <a:schemeClr val="tx1"/>
              </a:solidFill>
              <a:cs typeface="Arial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dirty="0">
              <a:cs typeface="Arial"/>
            </a:endParaRPr>
          </a:p>
          <a:p>
            <a:endParaRPr lang="en-US" dirty="0"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170EF71-0FBE-2E2C-8C2E-87C2D03A9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323" y="339295"/>
            <a:ext cx="11214705" cy="1325563"/>
          </a:xfrm>
        </p:spPr>
        <p:txBody>
          <a:bodyPr/>
          <a:lstStyle/>
          <a:p>
            <a:r>
              <a:rPr lang="en-US" dirty="0"/>
              <a:t>Suggestions for Accessible Formatting</a:t>
            </a:r>
            <a:r>
              <a:rPr lang="en-US" dirty="0">
                <a:ea typeface="+mj-lt"/>
                <a:cs typeface="+mj-lt"/>
              </a:rPr>
              <a:t>—</a:t>
            </a:r>
            <a:r>
              <a:rPr lang="en-US" dirty="0"/>
              <a:t>Color Choice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068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50" y="1664184"/>
            <a:ext cx="11234078" cy="451277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ea typeface="+mn-lt"/>
                <a:cs typeface="+mn-lt"/>
              </a:rPr>
              <a:t>Utilize clear headings and structure with a consistent format.</a:t>
            </a:r>
            <a:endParaRPr lang="en-US" sz="2000">
              <a:cs typeface="Arial" panose="020B0604020202020204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ea typeface="+mn-lt"/>
                <a:cs typeface="+mn-lt"/>
              </a:rPr>
              <a:t>Ensure content is arranged for logical reading order.</a:t>
            </a:r>
            <a:endParaRPr lang="en-US" sz="200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ea typeface="+mn-lt"/>
                <a:cs typeface="+mn-lt"/>
              </a:rPr>
              <a:t>Align text to the left and use simple sentence structures.</a:t>
            </a:r>
            <a:endParaRPr lang="en-US" sz="200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ea typeface="+mn-lt"/>
                <a:cs typeface="+mn-lt"/>
              </a:rPr>
              <a:t>Consider using bullet points and numbering rather than paragraphs of text.</a:t>
            </a:r>
            <a:endParaRPr lang="en-US" sz="2000" dirty="0"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ea typeface="+mn-lt"/>
                <a:cs typeface="+mn-lt"/>
              </a:rPr>
              <a:t>Avoid abbreviations and acronyms where possible; always provide the expanded form when first used.</a:t>
            </a:r>
            <a:endParaRPr lang="en-US" sz="1800" dirty="0">
              <a:cs typeface="Arial" panose="020B0604020202020204"/>
            </a:endParaRPr>
          </a:p>
          <a:p>
            <a:pPr>
              <a:buNone/>
            </a:pPr>
            <a:endParaRPr lang="en-US"/>
          </a:p>
          <a:p>
            <a:pPr marL="0" indent="0">
              <a:buNone/>
            </a:pPr>
            <a:endParaRPr lang="en-US" sz="1800" dirty="0">
              <a:ea typeface="+mn-lt"/>
              <a:cs typeface="+mn-lt"/>
            </a:endParaRPr>
          </a:p>
          <a:p>
            <a:endParaRPr lang="en-US" dirty="0">
              <a:cs typeface="Arial"/>
            </a:endParaRPr>
          </a:p>
          <a:p>
            <a:endParaRPr lang="en-US" dirty="0"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170EF71-0FBE-2E2C-8C2E-87C2D03A9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323" y="339295"/>
            <a:ext cx="11214705" cy="1325563"/>
          </a:xfrm>
        </p:spPr>
        <p:txBody>
          <a:bodyPr/>
          <a:lstStyle/>
          <a:p>
            <a:r>
              <a:rPr lang="en-US" dirty="0"/>
              <a:t>Suggestions for Accessible Formatting</a:t>
            </a:r>
            <a:r>
              <a:rPr lang="en-US" dirty="0">
                <a:ea typeface="+mj-lt"/>
                <a:cs typeface="+mj-lt"/>
              </a:rPr>
              <a:t>—Organization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2866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50" y="1664184"/>
            <a:ext cx="11234078" cy="451277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1800" dirty="0">
                <a:ea typeface="+mn-lt"/>
                <a:cs typeface="+mn-lt"/>
              </a:rPr>
              <a:t>[1] British Dyslexia Association, "Dyslexia Friendly Style Guide," British Dyslexia Association, Year. [Online]. Available: </a:t>
            </a:r>
            <a:r>
              <a:rPr lang="en-US" sz="1800" dirty="0">
                <a:ea typeface="+mn-lt"/>
                <a:cs typeface="+mn-lt"/>
                <a:hlinkClick r:id="rId2"/>
              </a:rPr>
              <a:t>https://www.bdadyslexia.org.uk/advice/employers/creating-a-dyslexia-friendly-workplace/dyslexia-friendly-style-guide</a:t>
            </a:r>
            <a:r>
              <a:rPr lang="en-US" sz="1800" dirty="0">
                <a:ea typeface="+mn-lt"/>
                <a:cs typeface="+mn-lt"/>
              </a:rPr>
              <a:t>.</a:t>
            </a:r>
            <a:endParaRPr lang="en-US"/>
          </a:p>
          <a:p>
            <a:pPr>
              <a:lnSpc>
                <a:spcPct val="150000"/>
              </a:lnSpc>
              <a:buNone/>
            </a:pPr>
            <a:r>
              <a:rPr lang="en-US" sz="1800" dirty="0">
                <a:ea typeface="+mn-lt"/>
                <a:cs typeface="+mn-lt"/>
              </a:rPr>
              <a:t>[2] D. Nichols, "Coloring for Colorblindness," 2020. [Online]. Available: </a:t>
            </a:r>
            <a:r>
              <a:rPr lang="en-US" sz="1800" dirty="0">
                <a:ea typeface="+mn-lt"/>
                <a:cs typeface="+mn-lt"/>
                <a:hlinkClick r:id="rId3"/>
              </a:rPr>
              <a:t>https://davidmathlogic.com/colorblind/</a:t>
            </a:r>
            <a:r>
              <a:rPr lang="en-US" sz="1800" dirty="0">
                <a:ea typeface="+mn-lt"/>
                <a:cs typeface="+mn-lt"/>
              </a:rPr>
              <a:t>.</a:t>
            </a:r>
          </a:p>
          <a:p>
            <a:pPr>
              <a:lnSpc>
                <a:spcPct val="150000"/>
              </a:lnSpc>
              <a:buNone/>
            </a:pPr>
            <a:r>
              <a:rPr lang="en-US" sz="1800" dirty="0">
                <a:ea typeface="+mn-lt"/>
                <a:cs typeface="+mn-lt"/>
              </a:rPr>
              <a:t>[3] Microsoft, "Make your PowerPoint presentations accessible to people with disabilities," Microsoft Support, [Online]. Available: </a:t>
            </a:r>
            <a:r>
              <a:rPr lang="en-US" sz="1800" dirty="0">
                <a:ea typeface="+mn-lt"/>
                <a:cs typeface="+mn-lt"/>
                <a:hlinkClick r:id="rId4"/>
              </a:rPr>
              <a:t>https://support.microsoft.com/en-us/office/make-your-powerpoint-presentations-accessible-to-people-with-disabilities-6f7772b2-2f33-4bd2-8ca7-dae3b2b3ef25.</a:t>
            </a:r>
          </a:p>
          <a:p>
            <a:pPr>
              <a:buNone/>
            </a:pPr>
            <a:endParaRPr lang="en-US">
              <a:ea typeface="+mn-lt"/>
              <a:cs typeface="+mn-lt"/>
            </a:endParaRPr>
          </a:p>
          <a:p>
            <a:pPr marL="0" indent="0">
              <a:buNone/>
            </a:pPr>
            <a:endParaRPr lang="en-US" sz="1800" dirty="0">
              <a:cs typeface="Arial"/>
            </a:endParaRPr>
          </a:p>
          <a:p>
            <a:endParaRPr lang="en-US" dirty="0">
              <a:cs typeface="Arial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8143" y="5992481"/>
            <a:ext cx="1534722" cy="63883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Place logo </a:t>
            </a:r>
            <a:br>
              <a:rPr lang="en-US" sz="1200" dirty="0"/>
            </a:br>
            <a:r>
              <a:rPr lang="en-US" sz="1200" dirty="0"/>
              <a:t>or company name here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170EF71-0FBE-2E2C-8C2E-87C2D03A9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323" y="339295"/>
            <a:ext cx="11214705" cy="1325563"/>
          </a:xfrm>
        </p:spPr>
        <p:txBody>
          <a:bodyPr/>
          <a:lstStyle/>
          <a:p>
            <a:r>
              <a:rPr lang="en-US" dirty="0"/>
              <a:t>Sources for Further </a:t>
            </a:r>
            <a:r>
              <a:rPr lang="en-US" dirty="0">
                <a:ea typeface="+mj-lt"/>
                <a:cs typeface="+mj-lt"/>
              </a:rPr>
              <a:t>Reading on Accessible Presentations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6096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ANS 16x9_02_ NEW">
  <a:themeElements>
    <a:clrScheme name="ANS_2017">
      <a:dk1>
        <a:srgbClr val="2F5496"/>
      </a:dk1>
      <a:lt1>
        <a:srgbClr val="FFFFFF"/>
      </a:lt1>
      <a:dk2>
        <a:srgbClr val="2F5496"/>
      </a:dk2>
      <a:lt2>
        <a:srgbClr val="E7E6E6"/>
      </a:lt2>
      <a:accent1>
        <a:srgbClr val="2F5496"/>
      </a:accent1>
      <a:accent2>
        <a:srgbClr val="70AD47"/>
      </a:accent2>
      <a:accent3>
        <a:srgbClr val="FFC000"/>
      </a:accent3>
      <a:accent4>
        <a:srgbClr val="8F45C7"/>
      </a:accent4>
      <a:accent5>
        <a:srgbClr val="70AD47"/>
      </a:accent5>
      <a:accent6>
        <a:srgbClr val="BFBFB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</TotalTime>
  <Words>518</Words>
  <Application>Microsoft Macintosh PowerPoint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Courier New</vt:lpstr>
      <vt:lpstr>Franklin Gothic Medium</vt:lpstr>
      <vt:lpstr>Wingdings</vt:lpstr>
      <vt:lpstr>ANS 16x9_02_ NEW</vt:lpstr>
      <vt:lpstr>PowerPoint Presentation</vt:lpstr>
      <vt:lpstr>Title of Presentation</vt:lpstr>
      <vt:lpstr>Text Slide Sample</vt:lpstr>
      <vt:lpstr>Suggestions for Accessible Formatting—Text</vt:lpstr>
      <vt:lpstr>Suggestions for Accessible Formatting—Color Choice</vt:lpstr>
      <vt:lpstr>Suggestions for Accessible Formatting—Organization</vt:lpstr>
      <vt:lpstr>Sources for Further Reading on Accessible Presentations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Valerie Gravley</dc:creator>
  <cp:lastModifiedBy>Jay Bogardus</cp:lastModifiedBy>
  <cp:revision>147</cp:revision>
  <dcterms:created xsi:type="dcterms:W3CDTF">2017-01-30T20:04:56Z</dcterms:created>
  <dcterms:modified xsi:type="dcterms:W3CDTF">2024-06-25T15:33:42Z</dcterms:modified>
</cp:coreProperties>
</file>