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24"/>
  </p:notesMasterIdLst>
  <p:sldIdLst>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80" r:id="rId19"/>
    <p:sldId id="277" r:id="rId20"/>
    <p:sldId id="278" r:id="rId21"/>
    <p:sldId id="279" r:id="rId22"/>
    <p:sldId id="26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0233F"/>
    <a:srgbClr val="66B6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4660"/>
  </p:normalViewPr>
  <p:slideViewPr>
    <p:cSldViewPr snapToGrid="0" snapToObjects="1">
      <p:cViewPr varScale="1">
        <p:scale>
          <a:sx n="103" d="100"/>
          <a:sy n="103" d="100"/>
        </p:scale>
        <p:origin x="-240" y="-96"/>
      </p:cViewPr>
      <p:guideLst>
        <p:guide orient="horz" pos="2303"/>
        <p:guide pos="289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6093A7-B7F6-4048-8740-8382CE3CFF59}" type="datetimeFigureOut">
              <a:rPr lang="en-US" smtClean="0"/>
              <a:t>6/3/2014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131CB4-3F50-4F54-BB91-A1B9799E0471}" type="slidenum">
              <a:rPr lang="en-US" smtClean="0"/>
              <a:t>‹#›</a:t>
            </a:fld>
            <a:endParaRPr lang="en-US"/>
          </a:p>
        </p:txBody>
      </p:sp>
    </p:spTree>
    <p:extLst>
      <p:ext uri="{BB962C8B-B14F-4D97-AF65-F5344CB8AC3E}">
        <p14:creationId xmlns:p14="http://schemas.microsoft.com/office/powerpoint/2010/main" val="319257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146140" y="685368"/>
            <a:ext cx="4565720" cy="3428411"/>
          </a:xfrm>
          <a:prstGeom prst="rect">
            <a:avLst/>
          </a:prstGeom>
          <a:solidFill>
            <a:srgbClr val="FFFFFF"/>
          </a:solidFill>
          <a:ln w="9525">
            <a:solidFill>
              <a:srgbClr val="000000"/>
            </a:solidFill>
            <a:miter lim="800000"/>
            <a:headEnd/>
            <a:tailEnd/>
          </a:ln>
        </p:spPr>
        <p:txBody>
          <a:bodyPr wrap="none" lIns="90489" tIns="45245" rIns="90489" bIns="45245" anchor="ctr"/>
          <a:lstStyle/>
          <a:p>
            <a:endParaRPr lang="en-US"/>
          </a:p>
        </p:txBody>
      </p:sp>
      <p:sp>
        <p:nvSpPr>
          <p:cNvPr id="25603" name="Rectangle 2"/>
          <p:cNvSpPr>
            <a:spLocks noGrp="1" noChangeArrowheads="1"/>
          </p:cNvSpPr>
          <p:nvPr>
            <p:ph type="body"/>
          </p:nvPr>
        </p:nvSpPr>
        <p:spPr>
          <a:xfrm>
            <a:off x="686115" y="4343283"/>
            <a:ext cx="5485772" cy="4115350"/>
          </a:xfrm>
          <a:noFill/>
          <a:ln/>
        </p:spPr>
        <p:txBody>
          <a:bodyPr wrap="none" anchor="ct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146140" y="685368"/>
            <a:ext cx="4565720" cy="3428411"/>
          </a:xfrm>
          <a:prstGeom prst="rect">
            <a:avLst/>
          </a:prstGeom>
          <a:solidFill>
            <a:srgbClr val="FFFFFF"/>
          </a:solidFill>
          <a:ln w="9525">
            <a:solidFill>
              <a:srgbClr val="000000"/>
            </a:solidFill>
            <a:miter lim="800000"/>
            <a:headEnd/>
            <a:tailEnd/>
          </a:ln>
        </p:spPr>
        <p:txBody>
          <a:bodyPr wrap="none" lIns="90489" tIns="45245" rIns="90489" bIns="45245" anchor="ctr"/>
          <a:lstStyle/>
          <a:p>
            <a:endParaRPr lang="en-US"/>
          </a:p>
        </p:txBody>
      </p:sp>
      <p:sp>
        <p:nvSpPr>
          <p:cNvPr id="34819" name="Text Box 2"/>
          <p:cNvSpPr>
            <a:spLocks noGrp="1" noChangeArrowheads="1"/>
          </p:cNvSpPr>
          <p:nvPr>
            <p:ph type="body"/>
          </p:nvPr>
        </p:nvSpPr>
        <p:spPr>
          <a:xfrm>
            <a:off x="686115" y="4343283"/>
            <a:ext cx="5485772" cy="607474"/>
          </a:xfrm>
          <a:noFill/>
          <a:ln/>
        </p:spPr>
        <p:txBody>
          <a:bodyPr>
            <a:spAutoFit/>
          </a:bodyPr>
          <a:lstStyle/>
          <a:p>
            <a:pPr>
              <a:lnSpc>
                <a:spcPct val="93000"/>
              </a:lnSpc>
              <a:spcBef>
                <a:spcPts val="445"/>
              </a:spcBef>
              <a:tabLst>
                <a:tab pos="0" algn="l"/>
                <a:tab pos="452445" algn="l"/>
                <a:tab pos="904890" algn="l"/>
                <a:tab pos="1357335" algn="l"/>
                <a:tab pos="1809780" algn="l"/>
                <a:tab pos="2262226" algn="l"/>
                <a:tab pos="2714671" algn="l"/>
                <a:tab pos="3167116" algn="l"/>
                <a:tab pos="3619561" algn="l"/>
                <a:tab pos="4072006" algn="l"/>
                <a:tab pos="4524451" algn="l"/>
                <a:tab pos="4976896" algn="l"/>
                <a:tab pos="5429341" algn="l"/>
                <a:tab pos="5881787" algn="l"/>
                <a:tab pos="6334232" algn="l"/>
                <a:tab pos="6786677" algn="l"/>
                <a:tab pos="7239122" algn="l"/>
                <a:tab pos="7691567" algn="l"/>
                <a:tab pos="8144012" algn="l"/>
                <a:tab pos="8596457" algn="l"/>
                <a:tab pos="9048902" algn="l"/>
              </a:tabLst>
            </a:pPr>
            <a:r>
              <a:rPr lang="en-GB" dirty="0" smtClean="0">
                <a:latin typeface="Arial" pitchFamily="34" charset="0"/>
              </a:rPr>
              <a:t>This slide is used to clarify the difference between two similarly sounding words.  It is particularly relevant for us because we have the scouts go to fission and fusion experiments.  It may not be needed for your program.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146140" y="685368"/>
            <a:ext cx="4565720" cy="3428411"/>
          </a:xfrm>
          <a:prstGeom prst="rect">
            <a:avLst/>
          </a:prstGeom>
          <a:solidFill>
            <a:srgbClr val="FFFFFF"/>
          </a:solidFill>
          <a:ln w="9525">
            <a:solidFill>
              <a:srgbClr val="000000"/>
            </a:solidFill>
            <a:miter lim="800000"/>
            <a:headEnd/>
            <a:tailEnd/>
          </a:ln>
        </p:spPr>
        <p:txBody>
          <a:bodyPr wrap="none" lIns="90489" tIns="45245" rIns="90489" bIns="45245" anchor="ctr"/>
          <a:lstStyle/>
          <a:p>
            <a:endParaRPr lang="en-US"/>
          </a:p>
        </p:txBody>
      </p:sp>
      <p:sp>
        <p:nvSpPr>
          <p:cNvPr id="34819" name="Text Box 2"/>
          <p:cNvSpPr>
            <a:spLocks noGrp="1" noChangeArrowheads="1"/>
          </p:cNvSpPr>
          <p:nvPr>
            <p:ph type="body"/>
          </p:nvPr>
        </p:nvSpPr>
        <p:spPr>
          <a:xfrm>
            <a:off x="686115" y="4343283"/>
            <a:ext cx="5485772" cy="607474"/>
          </a:xfrm>
          <a:noFill/>
          <a:ln/>
        </p:spPr>
        <p:txBody>
          <a:bodyPr>
            <a:spAutoFit/>
          </a:bodyPr>
          <a:lstStyle/>
          <a:p>
            <a:pPr>
              <a:lnSpc>
                <a:spcPct val="93000"/>
              </a:lnSpc>
              <a:spcBef>
                <a:spcPts val="445"/>
              </a:spcBef>
              <a:tabLst>
                <a:tab pos="0" algn="l"/>
                <a:tab pos="452445" algn="l"/>
                <a:tab pos="904890" algn="l"/>
                <a:tab pos="1357335" algn="l"/>
                <a:tab pos="1809780" algn="l"/>
                <a:tab pos="2262226" algn="l"/>
                <a:tab pos="2714671" algn="l"/>
                <a:tab pos="3167116" algn="l"/>
                <a:tab pos="3619561" algn="l"/>
                <a:tab pos="4072006" algn="l"/>
                <a:tab pos="4524451" algn="l"/>
                <a:tab pos="4976896" algn="l"/>
                <a:tab pos="5429341" algn="l"/>
                <a:tab pos="5881787" algn="l"/>
                <a:tab pos="6334232" algn="l"/>
                <a:tab pos="6786677" algn="l"/>
                <a:tab pos="7239122" algn="l"/>
                <a:tab pos="7691567" algn="l"/>
                <a:tab pos="8144012" algn="l"/>
                <a:tab pos="8596457" algn="l"/>
                <a:tab pos="9048902" algn="l"/>
              </a:tabLst>
            </a:pPr>
            <a:r>
              <a:rPr lang="en-GB" dirty="0" smtClean="0">
                <a:latin typeface="Arial" pitchFamily="34" charset="0"/>
              </a:rPr>
              <a:t>This slide </a:t>
            </a:r>
            <a:r>
              <a:rPr lang="en-GB" dirty="0" smtClean="0">
                <a:latin typeface="Arial" pitchFamily="34" charset="0"/>
              </a:rPr>
              <a:t>represents ANS fission vs fusion poster</a:t>
            </a:r>
            <a:endParaRPr lang="en-GB"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1146140" y="685368"/>
            <a:ext cx="4565720" cy="3428411"/>
          </a:xfrm>
          <a:prstGeom prst="rect">
            <a:avLst/>
          </a:prstGeom>
          <a:solidFill>
            <a:srgbClr val="FFFFFF"/>
          </a:solidFill>
          <a:ln w="9525">
            <a:solidFill>
              <a:srgbClr val="000000"/>
            </a:solidFill>
            <a:miter lim="800000"/>
            <a:headEnd/>
            <a:tailEnd/>
          </a:ln>
        </p:spPr>
        <p:txBody>
          <a:bodyPr wrap="none" lIns="90489" tIns="45245" rIns="90489" bIns="45245" anchor="ctr"/>
          <a:lstStyle/>
          <a:p>
            <a:endParaRPr lang="en-US"/>
          </a:p>
        </p:txBody>
      </p:sp>
      <p:sp>
        <p:nvSpPr>
          <p:cNvPr id="35843" name="Rectangle 2"/>
          <p:cNvSpPr>
            <a:spLocks noGrp="1" noChangeArrowheads="1"/>
          </p:cNvSpPr>
          <p:nvPr>
            <p:ph type="body"/>
          </p:nvPr>
        </p:nvSpPr>
        <p:spPr>
          <a:xfrm>
            <a:off x="686115" y="4343283"/>
            <a:ext cx="5485772" cy="4115350"/>
          </a:xfrm>
          <a:noFill/>
          <a:ln/>
        </p:spPr>
        <p:txBody>
          <a:bodyPr wrap="none" anchor="ct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1146140" y="685368"/>
            <a:ext cx="4565720" cy="3428411"/>
          </a:xfrm>
          <a:prstGeom prst="rect">
            <a:avLst/>
          </a:prstGeom>
          <a:solidFill>
            <a:srgbClr val="FFFFFF"/>
          </a:solidFill>
          <a:ln w="9525">
            <a:solidFill>
              <a:srgbClr val="000000"/>
            </a:solidFill>
            <a:miter lim="800000"/>
            <a:headEnd/>
            <a:tailEnd/>
          </a:ln>
        </p:spPr>
        <p:txBody>
          <a:bodyPr wrap="none" lIns="90489" tIns="45245" rIns="90489" bIns="45245" anchor="ctr"/>
          <a:lstStyle/>
          <a:p>
            <a:endParaRPr lang="en-US"/>
          </a:p>
        </p:txBody>
      </p:sp>
      <p:sp>
        <p:nvSpPr>
          <p:cNvPr id="36867" name="Rectangle 2"/>
          <p:cNvSpPr>
            <a:spLocks noGrp="1" noChangeArrowheads="1"/>
          </p:cNvSpPr>
          <p:nvPr>
            <p:ph type="body"/>
          </p:nvPr>
        </p:nvSpPr>
        <p:spPr>
          <a:xfrm>
            <a:off x="686115" y="4343283"/>
            <a:ext cx="5485772" cy="4115350"/>
          </a:xfrm>
          <a:noFill/>
          <a:ln/>
        </p:spPr>
        <p:txBody>
          <a:bodyPr wrap="none" anchor="ct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1146140" y="685368"/>
            <a:ext cx="4565720" cy="3428411"/>
          </a:xfrm>
          <a:prstGeom prst="rect">
            <a:avLst/>
          </a:prstGeom>
          <a:solidFill>
            <a:srgbClr val="FFFFFF"/>
          </a:solidFill>
          <a:ln w="9525">
            <a:solidFill>
              <a:srgbClr val="000000"/>
            </a:solidFill>
            <a:miter lim="800000"/>
            <a:headEnd/>
            <a:tailEnd/>
          </a:ln>
        </p:spPr>
        <p:txBody>
          <a:bodyPr wrap="none" lIns="90489" tIns="45245" rIns="90489" bIns="45245" anchor="ctr"/>
          <a:lstStyle/>
          <a:p>
            <a:endParaRPr lang="en-US"/>
          </a:p>
        </p:txBody>
      </p:sp>
      <p:sp>
        <p:nvSpPr>
          <p:cNvPr id="37891" name="Rectangle 2"/>
          <p:cNvSpPr>
            <a:spLocks noGrp="1" noChangeArrowheads="1"/>
          </p:cNvSpPr>
          <p:nvPr>
            <p:ph type="body"/>
          </p:nvPr>
        </p:nvSpPr>
        <p:spPr>
          <a:xfrm>
            <a:off x="686115" y="4343283"/>
            <a:ext cx="5485772" cy="4115350"/>
          </a:xfrm>
          <a:noFill/>
          <a:ln/>
        </p:spPr>
        <p:txBody>
          <a:bodyPr wrap="none" anchor="ct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146140" y="685368"/>
            <a:ext cx="4565720" cy="3428411"/>
          </a:xfrm>
          <a:prstGeom prst="rect">
            <a:avLst/>
          </a:prstGeom>
          <a:solidFill>
            <a:srgbClr val="FFFFFF"/>
          </a:solidFill>
          <a:ln w="9525">
            <a:solidFill>
              <a:srgbClr val="000000"/>
            </a:solidFill>
            <a:miter lim="800000"/>
            <a:headEnd/>
            <a:tailEnd/>
          </a:ln>
        </p:spPr>
        <p:txBody>
          <a:bodyPr wrap="none" lIns="90489" tIns="45245" rIns="90489" bIns="45245" anchor="ctr"/>
          <a:lstStyle/>
          <a:p>
            <a:endParaRPr lang="en-US"/>
          </a:p>
        </p:txBody>
      </p:sp>
      <p:sp>
        <p:nvSpPr>
          <p:cNvPr id="26627" name="Rectangle 2"/>
          <p:cNvSpPr>
            <a:spLocks noGrp="1" noChangeArrowheads="1"/>
          </p:cNvSpPr>
          <p:nvPr>
            <p:ph type="body"/>
          </p:nvPr>
        </p:nvSpPr>
        <p:spPr>
          <a:xfrm>
            <a:off x="686115" y="4343283"/>
            <a:ext cx="5485772" cy="4115350"/>
          </a:xfrm>
          <a:noFill/>
          <a:ln/>
        </p:spPr>
        <p:txBody>
          <a:bodyPr wrap="none" anchor="ct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76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146140" y="685368"/>
            <a:ext cx="4565720" cy="3428411"/>
          </a:xfrm>
          <a:prstGeom prst="rect">
            <a:avLst/>
          </a:prstGeom>
          <a:solidFill>
            <a:srgbClr val="FFFFFF"/>
          </a:solidFill>
          <a:ln w="9525">
            <a:solidFill>
              <a:srgbClr val="000000"/>
            </a:solidFill>
            <a:miter lim="800000"/>
            <a:headEnd/>
            <a:tailEnd/>
          </a:ln>
        </p:spPr>
        <p:txBody>
          <a:bodyPr wrap="none" lIns="90489" tIns="45245" rIns="90489" bIns="45245" anchor="ctr"/>
          <a:lstStyle/>
          <a:p>
            <a:endParaRPr lang="en-US"/>
          </a:p>
        </p:txBody>
      </p:sp>
      <p:sp>
        <p:nvSpPr>
          <p:cNvPr id="28675" name="Text Box 2"/>
          <p:cNvSpPr>
            <a:spLocks noGrp="1" noChangeArrowheads="1"/>
          </p:cNvSpPr>
          <p:nvPr>
            <p:ph type="body"/>
          </p:nvPr>
        </p:nvSpPr>
        <p:spPr>
          <a:xfrm>
            <a:off x="686115" y="4343283"/>
            <a:ext cx="5485772" cy="512833"/>
          </a:xfrm>
          <a:noFill/>
          <a:ln/>
        </p:spPr>
        <p:txBody>
          <a:bodyPr>
            <a:spAutoFit/>
          </a:bodyPr>
          <a:lstStyle/>
          <a:p>
            <a:pPr>
              <a:lnSpc>
                <a:spcPct val="93000"/>
              </a:lnSpc>
              <a:spcBef>
                <a:spcPts val="742"/>
              </a:spcBef>
              <a:tabLst>
                <a:tab pos="0" algn="l"/>
                <a:tab pos="452445" algn="l"/>
                <a:tab pos="904890" algn="l"/>
                <a:tab pos="1357335" algn="l"/>
                <a:tab pos="1809780" algn="l"/>
                <a:tab pos="2262226" algn="l"/>
                <a:tab pos="2714671" algn="l"/>
                <a:tab pos="3167116" algn="l"/>
                <a:tab pos="3619561" algn="l"/>
                <a:tab pos="4072006" algn="l"/>
                <a:tab pos="4524451" algn="l"/>
                <a:tab pos="4976896" algn="l"/>
                <a:tab pos="5429341" algn="l"/>
                <a:tab pos="5881787" algn="l"/>
                <a:tab pos="6334232" algn="l"/>
                <a:tab pos="6786677" algn="l"/>
                <a:tab pos="7239122" algn="l"/>
                <a:tab pos="7691567" algn="l"/>
                <a:tab pos="8144012" algn="l"/>
                <a:tab pos="8596457" algn="l"/>
                <a:tab pos="9048902" algn="l"/>
              </a:tabLst>
            </a:pPr>
            <a:r>
              <a:rPr lang="en-GB" dirty="0" smtClean="0">
                <a:latin typeface="Arial" pitchFamily="34" charset="0"/>
              </a:rPr>
              <a:t>Figure found at:   http://www.uic.com.au/index.htm</a:t>
            </a:r>
          </a:p>
          <a:p>
            <a:pPr>
              <a:spcBef>
                <a:spcPts val="445"/>
              </a:spcBef>
              <a:tabLst>
                <a:tab pos="0" algn="l"/>
                <a:tab pos="452445" algn="l"/>
                <a:tab pos="904890" algn="l"/>
                <a:tab pos="1357335" algn="l"/>
                <a:tab pos="1809780" algn="l"/>
                <a:tab pos="2262226" algn="l"/>
                <a:tab pos="2714671" algn="l"/>
                <a:tab pos="3167116" algn="l"/>
                <a:tab pos="3619561" algn="l"/>
                <a:tab pos="4072006" algn="l"/>
                <a:tab pos="4524451" algn="l"/>
                <a:tab pos="4976896" algn="l"/>
                <a:tab pos="5429341" algn="l"/>
                <a:tab pos="5881787" algn="l"/>
                <a:tab pos="6334232" algn="l"/>
                <a:tab pos="6786677" algn="l"/>
                <a:tab pos="7239122" algn="l"/>
                <a:tab pos="7691567" algn="l"/>
                <a:tab pos="8144012" algn="l"/>
                <a:tab pos="8596457" algn="l"/>
                <a:tab pos="9048902" algn="l"/>
              </a:tabLst>
            </a:pPr>
            <a:endParaRPr lang="en-GB"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146140" y="685368"/>
            <a:ext cx="4565720" cy="3428411"/>
          </a:xfrm>
          <a:prstGeom prst="rect">
            <a:avLst/>
          </a:prstGeom>
          <a:solidFill>
            <a:srgbClr val="FFFFFF"/>
          </a:solidFill>
          <a:ln w="9525">
            <a:solidFill>
              <a:srgbClr val="000000"/>
            </a:solidFill>
            <a:miter lim="800000"/>
            <a:headEnd/>
            <a:tailEnd/>
          </a:ln>
        </p:spPr>
        <p:txBody>
          <a:bodyPr wrap="none" lIns="90489" tIns="45245" rIns="90489" bIns="45245" anchor="ctr"/>
          <a:lstStyle/>
          <a:p>
            <a:endParaRPr lang="en-US"/>
          </a:p>
        </p:txBody>
      </p:sp>
      <p:sp>
        <p:nvSpPr>
          <p:cNvPr id="29699" name="Rectangle 2"/>
          <p:cNvSpPr>
            <a:spLocks noGrp="1" noChangeArrowheads="1"/>
          </p:cNvSpPr>
          <p:nvPr>
            <p:ph type="body"/>
          </p:nvPr>
        </p:nvSpPr>
        <p:spPr>
          <a:xfrm>
            <a:off x="686115" y="4343283"/>
            <a:ext cx="5485772" cy="4115350"/>
          </a:xfrm>
          <a:noFill/>
          <a:ln/>
        </p:spPr>
        <p:txBody>
          <a:bodyPr wrap="none" anchor="ct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07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17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27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37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6997" y="2130425"/>
            <a:ext cx="7431202" cy="1470025"/>
          </a:xfrm>
          <a:prstGeom prst="rect">
            <a:avLst/>
          </a:prstGeo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26995" y="3886200"/>
            <a:ext cx="7431203"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B981EE-C3D8-694F-97FF-F68C7832F9E8}"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p14="http://schemas.microsoft.com/office/powerpoint/2010/main" val="349498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6425" cy="11366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6425" cy="11366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6425" cy="113665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52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6425" cy="113665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52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6613" y="1600200"/>
            <a:ext cx="4037012" cy="4527550"/>
          </a:xfrm>
        </p:spPr>
        <p:txBody>
          <a:bodyPr/>
          <a:lstStyle/>
          <a:p>
            <a:pPr lvl="0"/>
            <a:endParaRPr lang="en-US"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6425" cy="1139825"/>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ace-Divid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92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3090" y="1763990"/>
            <a:ext cx="7425110" cy="43621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B981EE-C3D8-694F-97FF-F68C7832F9E8}"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p14="http://schemas.microsoft.com/office/powerpoint/2010/main" val="137949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B981EE-C3D8-694F-97FF-F68C7832F9E8}" type="datetimeFigureOut">
              <a:rPr lang="en-US" smtClean="0"/>
              <a:pPr/>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p14="http://schemas.microsoft.com/office/powerpoint/2010/main" val="60222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atin typeface="Georgia"/>
              </a:defRPr>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B981EE-C3D8-694F-97FF-F68C7832F9E8}" type="datetimeFigureOut">
              <a:rPr lang="en-US" smtClean="0"/>
              <a:pPr/>
              <a:t>6/3/2014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p14="http://schemas.microsoft.com/office/powerpoint/2010/main" val="320347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k Background">
    <p:bg>
      <p:bgPr>
        <a:solidFill>
          <a:srgbClr val="10233F"/>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lumMod val="65000"/>
                  </a:schemeClr>
                </a:solidFill>
              </a:defRPr>
            </a:lvl1pPr>
          </a:lstStyle>
          <a:p>
            <a:fld id="{14B981EE-C3D8-694F-97FF-F68C7832F9E8}" type="datetimeFigureOut">
              <a:rPr lang="en-US" smtClean="0"/>
              <a:pPr/>
              <a:t>6/3/2014</a:t>
            </a:fld>
            <a:endParaRPr lang="en-US" dirty="0"/>
          </a:p>
        </p:txBody>
      </p:sp>
      <p:sp>
        <p:nvSpPr>
          <p:cNvPr id="4" name="Footer Placeholder 3"/>
          <p:cNvSpPr>
            <a:spLocks noGrp="1"/>
          </p:cNvSpPr>
          <p:nvPr>
            <p:ph type="ftr" sz="quarter" idx="11"/>
          </p:nvPr>
        </p:nvSpPr>
        <p:spPr/>
        <p:txBody>
          <a:bodyPr/>
          <a:lstStyle>
            <a:lvl1pPr>
              <a:defRPr>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0282314-900F-3548-907F-397C26204449}" type="slidenum">
              <a:rPr lang="en-US" smtClean="0"/>
              <a:pPr/>
              <a:t>‹#›</a:t>
            </a:fld>
            <a:endParaRPr lang="en-US" dirty="0"/>
          </a:p>
        </p:txBody>
      </p:sp>
    </p:spTree>
    <p:extLst>
      <p:ext uri="{BB962C8B-B14F-4D97-AF65-F5344CB8AC3E}">
        <p14:creationId xmlns:p14="http://schemas.microsoft.com/office/powerpoint/2010/main" val="164645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110"/>
            <a:ext cx="3008313" cy="737344"/>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53288" y="1709110"/>
            <a:ext cx="4821400" cy="4417053"/>
          </a:xfrm>
        </p:spPr>
        <p:txBody>
          <a:bodyPr/>
          <a:lstStyle>
            <a:lvl1pPr>
              <a:defRPr sz="3200"/>
            </a:lvl1pPr>
            <a:lvl2pPr>
              <a:defRPr sz="2800">
                <a:solidFill>
                  <a:schemeClr val="bg1">
                    <a:lumMod val="50000"/>
                  </a:schemeClr>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63666"/>
            <a:ext cx="3008313" cy="3562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81EE-C3D8-694F-97FF-F68C7832F9E8}" type="datetimeFigureOut">
              <a:rPr lang="en-US" smtClean="0"/>
              <a:pPr/>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p14="http://schemas.microsoft.com/office/powerpoint/2010/main" val="141795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34837" y="1615030"/>
            <a:ext cx="7416332" cy="39434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34837" y="5762366"/>
            <a:ext cx="7416332" cy="409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81EE-C3D8-694F-97FF-F68C7832F9E8}" type="datetimeFigureOut">
              <a:rPr lang="en-US" smtClean="0"/>
              <a:pPr/>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82314-900F-3548-907F-397C26204449}" type="slidenum">
              <a:rPr lang="en-US" smtClean="0"/>
              <a:pPr/>
              <a:t>‹#›</a:t>
            </a:fld>
            <a:endParaRPr lang="en-US"/>
          </a:p>
        </p:txBody>
      </p:sp>
    </p:spTree>
    <p:extLst>
      <p:ext uri="{BB962C8B-B14F-4D97-AF65-F5344CB8AC3E}">
        <p14:creationId xmlns:p14="http://schemas.microsoft.com/office/powerpoint/2010/main" val="125011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rgbClr val="10233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34837" y="1615030"/>
            <a:ext cx="7416332" cy="3943497"/>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34837" y="5762366"/>
            <a:ext cx="7416332" cy="40983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81EE-C3D8-694F-97FF-F68C7832F9E8}" type="datetimeFigureOut">
              <a:rPr lang="en-US" smtClean="0"/>
              <a:pPr/>
              <a:t>6/3/2014</a:t>
            </a:fld>
            <a:endParaRPr lang="en-US" dirty="0"/>
          </a:p>
        </p:txBody>
      </p:sp>
      <p:sp>
        <p:nvSpPr>
          <p:cNvPr id="6" name="Footer Placeholder 5"/>
          <p:cNvSpPr>
            <a:spLocks noGrp="1"/>
          </p:cNvSpPr>
          <p:nvPr>
            <p:ph type="ftr" sz="quarter" idx="11"/>
          </p:nvPr>
        </p:nvSpPr>
        <p:spPr/>
        <p:txBody>
          <a:bodyPr/>
          <a:lstStyle>
            <a:lvl1pPr>
              <a:defRPr>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lumMod val="65000"/>
                  </a:schemeClr>
                </a:solidFill>
              </a:defRPr>
            </a:lvl1pPr>
          </a:lstStyle>
          <a:p>
            <a:fld id="{40282314-900F-3548-907F-397C26204449}" type="slidenum">
              <a:rPr lang="en-US" smtClean="0"/>
              <a:pPr/>
              <a:t>‹#›</a:t>
            </a:fld>
            <a:endParaRPr lang="en-US" dirty="0"/>
          </a:p>
        </p:txBody>
      </p:sp>
    </p:spTree>
    <p:extLst>
      <p:ext uri="{BB962C8B-B14F-4D97-AF65-F5344CB8AC3E}">
        <p14:creationId xmlns:p14="http://schemas.microsoft.com/office/powerpoint/2010/main" val="117405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69225" cy="1970088"/>
          </a:xfrm>
          <a:prstGeom prst="rect">
            <a:avLst/>
          </a:prstGeom>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33090" y="1763990"/>
            <a:ext cx="7425110" cy="43621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981EE-C3D8-694F-97FF-F68C7832F9E8}" type="datetimeFigureOut">
              <a:rPr lang="en-US" smtClean="0"/>
              <a:pPr/>
              <a:t>6/3/2014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82314-900F-3548-907F-397C26204449}" type="slidenum">
              <a:rPr lang="en-US" smtClean="0"/>
              <a:pPr/>
              <a:t>‹#›</a:t>
            </a:fld>
            <a:endParaRPr lang="en-US"/>
          </a:p>
        </p:txBody>
      </p:sp>
      <p:sp>
        <p:nvSpPr>
          <p:cNvPr id="7" name="Round Same Side Corner Rectangle 6"/>
          <p:cNvSpPr/>
          <p:nvPr/>
        </p:nvSpPr>
        <p:spPr>
          <a:xfrm rot="5400000">
            <a:off x="3877107" y="-3490126"/>
            <a:ext cx="1051276" cy="8805488"/>
          </a:xfrm>
          <a:prstGeom prst="round2SameRect">
            <a:avLst/>
          </a:prstGeom>
          <a:gradFill>
            <a:gsLst>
              <a:gs pos="0">
                <a:schemeClr val="tx1">
                  <a:lumMod val="50000"/>
                  <a:lumOff val="50000"/>
                </a:schemeClr>
              </a:gs>
              <a:gs pos="100000">
                <a:schemeClr val="bg1">
                  <a:lumMod val="85000"/>
                </a:schemeClr>
              </a:gs>
            </a:gsLst>
          </a:gradFill>
          <a:ln>
            <a:no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054646" y="660814"/>
            <a:ext cx="1403554" cy="518049"/>
          </a:xfrm>
          <a:prstGeom prst="rect">
            <a:avLst/>
          </a:prstGeom>
        </p:spPr>
      </p:pic>
    </p:spTree>
    <p:extLst>
      <p:ext uri="{BB962C8B-B14F-4D97-AF65-F5344CB8AC3E}">
        <p14:creationId xmlns:p14="http://schemas.microsoft.com/office/powerpoint/2010/main" val="369974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70" r:id="rId9"/>
    <p:sldLayoutId id="2147483671" r:id="rId10"/>
    <p:sldLayoutId id="2147483672" r:id="rId11"/>
    <p:sldLayoutId id="2147483673" r:id="rId12"/>
    <p:sldLayoutId id="2147483674" r:id="rId13"/>
    <p:sldLayoutId id="2147483675"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0233F"/>
        </a:solidFill>
        <a:effectLst/>
      </p:bgPr>
    </p:bg>
    <p:spTree>
      <p:nvGrpSpPr>
        <p:cNvPr id="1" name=""/>
        <p:cNvGrpSpPr/>
        <p:nvPr/>
      </p:nvGrpSpPr>
      <p:grpSpPr>
        <a:xfrm>
          <a:off x="0" y="0"/>
          <a:ext cx="0" cy="0"/>
          <a:chOff x="0" y="0"/>
          <a:chExt cx="0" cy="0"/>
        </a:xfrm>
      </p:grpSpPr>
      <p:sp>
        <p:nvSpPr>
          <p:cNvPr id="8" name="TextBox 7"/>
          <p:cNvSpPr txBox="1"/>
          <p:nvPr/>
        </p:nvSpPr>
        <p:spPr>
          <a:xfrm>
            <a:off x="5787764" y="3302972"/>
            <a:ext cx="2853077" cy="369332"/>
          </a:xfrm>
          <a:prstGeom prst="rect">
            <a:avLst/>
          </a:prstGeom>
          <a:noFill/>
        </p:spPr>
        <p:txBody>
          <a:bodyPr wrap="none" rtlCol="0">
            <a:spAutoFit/>
          </a:bodyPr>
          <a:lstStyle/>
          <a:p>
            <a:r>
              <a:rPr lang="en-US" b="1" i="0" dirty="0" smtClean="0">
                <a:solidFill>
                  <a:schemeClr val="bg1"/>
                </a:solidFill>
                <a:latin typeface="TradeGothic"/>
                <a:cs typeface="TradeGothic"/>
              </a:rPr>
              <a:t>American Nuclear Society</a:t>
            </a:r>
            <a:endParaRPr lang="en-US" b="1" i="0" dirty="0">
              <a:solidFill>
                <a:schemeClr val="bg1"/>
              </a:solidFill>
              <a:latin typeface="TradeGothic"/>
              <a:cs typeface="TradeGothic"/>
            </a:endParaRPr>
          </a:p>
        </p:txBody>
      </p:sp>
      <p:pic>
        <p:nvPicPr>
          <p:cNvPr id="11" name="Picture 10"/>
          <p:cNvPicPr>
            <a:picLocks noChangeAspect="1"/>
          </p:cNvPicPr>
          <p:nvPr/>
        </p:nvPicPr>
        <p:blipFill>
          <a:blip r:embed="rId3">
            <a:alphaModFix amt="92000"/>
            <a:extLst>
              <a:ext uri="{28A0092B-C50C-407E-A947-70E740481C1C}">
                <a14:useLocalDpi xmlns:a14="http://schemas.microsoft.com/office/drawing/2010/main" val="0"/>
              </a:ext>
            </a:extLst>
          </a:blip>
          <a:stretch>
            <a:fillRect/>
          </a:stretch>
        </p:blipFill>
        <p:spPr>
          <a:xfrm>
            <a:off x="0" y="250625"/>
            <a:ext cx="6858000" cy="6607375"/>
          </a:xfrm>
          <a:prstGeom prst="rect">
            <a:avLst/>
          </a:prstGeom>
        </p:spPr>
      </p:pic>
    </p:spTree>
    <p:extLst>
      <p:ext uri="{BB962C8B-B14F-4D97-AF65-F5344CB8AC3E}">
        <p14:creationId xmlns:p14="http://schemas.microsoft.com/office/powerpoint/2010/main" val="3507199422"/>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16" name="Round Same Side Corner Rectangle 15"/>
          <p:cNvSpPr/>
          <p:nvPr/>
        </p:nvSpPr>
        <p:spPr>
          <a:xfrm rot="5400000">
            <a:off x="3877107" y="-3490126"/>
            <a:ext cx="1051276" cy="8805488"/>
          </a:xfrm>
          <a:prstGeom prst="round2SameRect">
            <a:avLst/>
          </a:prstGeom>
          <a:gradFill>
            <a:gsLst>
              <a:gs pos="0">
                <a:schemeClr val="tx1">
                  <a:lumMod val="50000"/>
                  <a:lumOff val="50000"/>
                </a:schemeClr>
              </a:gs>
              <a:gs pos="100000">
                <a:schemeClr val="bg1">
                  <a:lumMod val="85000"/>
                </a:schemeClr>
              </a:gs>
            </a:gsLst>
          </a:gradFill>
          <a:ln>
            <a:noFill/>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Title 3"/>
          <p:cNvSpPr>
            <a:spLocks noGrp="1"/>
          </p:cNvSpPr>
          <p:nvPr>
            <p:ph type="ctrTitle"/>
          </p:nvPr>
        </p:nvSpPr>
        <p:spPr>
          <a:xfrm>
            <a:off x="1033089" y="1673353"/>
            <a:ext cx="7425111" cy="1278858"/>
          </a:xfrm>
        </p:spPr>
        <p:txBody>
          <a:bodyPr/>
          <a:lstStyle/>
          <a:p>
            <a:r>
              <a:rPr lang="en-US" spc="100" dirty="0" smtClean="0">
                <a:solidFill>
                  <a:schemeClr val="bg1"/>
                </a:solidFill>
                <a:latin typeface="+mn-lt"/>
                <a:cs typeface="TradeGothic"/>
              </a:rPr>
              <a:t>Get to Know Nuclear Patch Workshop</a:t>
            </a:r>
            <a:endParaRPr lang="en-US" spc="100" dirty="0">
              <a:solidFill>
                <a:schemeClr val="bg1"/>
              </a:solidFill>
              <a:latin typeface="+mn-lt"/>
              <a:cs typeface="TradeGothic"/>
            </a:endParaRPr>
          </a:p>
        </p:txBody>
      </p:sp>
      <p:sp>
        <p:nvSpPr>
          <p:cNvPr id="5" name="Subtitle 4"/>
          <p:cNvSpPr>
            <a:spLocks noGrp="1"/>
          </p:cNvSpPr>
          <p:nvPr>
            <p:ph type="subTitle" idx="1"/>
          </p:nvPr>
        </p:nvSpPr>
        <p:spPr>
          <a:xfrm>
            <a:off x="1033090" y="3212490"/>
            <a:ext cx="7425110" cy="802345"/>
          </a:xfrm>
        </p:spPr>
        <p:txBody>
          <a:bodyPr/>
          <a:lstStyle/>
          <a:p>
            <a:pPr algn="l"/>
            <a:r>
              <a:rPr lang="en-US" dirty="0" smtClean="0">
                <a:cs typeface="TradeGothic"/>
              </a:rPr>
              <a:t>For Troop #</a:t>
            </a:r>
            <a:endParaRPr lang="en-US" dirty="0">
              <a:cs typeface="TradeGothic"/>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646" y="660814"/>
            <a:ext cx="1403554" cy="518049"/>
          </a:xfrm>
          <a:prstGeom prst="rect">
            <a:avLst/>
          </a:prstGeom>
        </p:spPr>
      </p:pic>
      <p:sp>
        <p:nvSpPr>
          <p:cNvPr id="12" name="TextBox 11"/>
          <p:cNvSpPr txBox="1"/>
          <p:nvPr/>
        </p:nvSpPr>
        <p:spPr>
          <a:xfrm>
            <a:off x="1041500" y="4247239"/>
            <a:ext cx="7425110" cy="2031325"/>
          </a:xfrm>
          <a:prstGeom prst="rect">
            <a:avLst/>
          </a:prstGeom>
          <a:noFill/>
        </p:spPr>
        <p:txBody>
          <a:bodyPr wrap="square" rtlCol="0">
            <a:spAutoFit/>
          </a:bodyPr>
          <a:lstStyle/>
          <a:p>
            <a:r>
              <a:rPr lang="en-US" dirty="0" smtClean="0">
                <a:solidFill>
                  <a:srgbClr val="FFFFFF"/>
                </a:solidFill>
                <a:latin typeface="Georgia"/>
                <a:cs typeface="Georgia"/>
              </a:rPr>
              <a:t>Presented By:</a:t>
            </a:r>
          </a:p>
          <a:p>
            <a:r>
              <a:rPr lang="en-US" dirty="0" smtClean="0">
                <a:solidFill>
                  <a:srgbClr val="FFFFFF"/>
                </a:solidFill>
                <a:latin typeface="Georgia"/>
                <a:cs typeface="Georgia"/>
              </a:rPr>
              <a:t>Presenter Name</a:t>
            </a:r>
          </a:p>
          <a:p>
            <a:endParaRPr lang="en-US" dirty="0">
              <a:latin typeface="Georgia"/>
              <a:cs typeface="Georgia"/>
            </a:endParaRPr>
          </a:p>
          <a:p>
            <a:endParaRPr lang="en-US" dirty="0" smtClean="0">
              <a:latin typeface="TradeGothic"/>
              <a:cs typeface="TradeGothic"/>
            </a:endParaRPr>
          </a:p>
          <a:p>
            <a:endParaRPr lang="en-US" dirty="0">
              <a:latin typeface="TradeGothic"/>
              <a:cs typeface="TradeGothic"/>
            </a:endParaRPr>
          </a:p>
          <a:p>
            <a:endParaRPr lang="en-US" dirty="0" smtClean="0">
              <a:latin typeface="TradeGothic"/>
              <a:cs typeface="TradeGothic"/>
            </a:endParaRPr>
          </a:p>
          <a:p>
            <a:endParaRPr lang="en-US" dirty="0">
              <a:latin typeface="TradeGothic"/>
              <a:cs typeface="TradeGothic"/>
            </a:endParaRPr>
          </a:p>
        </p:txBody>
      </p:sp>
    </p:spTree>
    <p:extLst>
      <p:ext uri="{BB962C8B-B14F-4D97-AF65-F5344CB8AC3E}">
        <p14:creationId xmlns:p14="http://schemas.microsoft.com/office/powerpoint/2010/main" val="3578966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631"/>
            <a:ext cx="8226425" cy="929831"/>
          </a:xfrm>
        </p:spPr>
        <p:txBody>
          <a:bodyPr/>
          <a:lstStyle/>
          <a:p>
            <a:pPr>
              <a:defRPr/>
            </a:pPr>
            <a:r>
              <a:rPr lang="en-US" dirty="0" smtClean="0"/>
              <a:t>Marie Curie</a:t>
            </a:r>
            <a:endParaRPr lang="en-US" dirty="0"/>
          </a:p>
        </p:txBody>
      </p:sp>
      <p:sp>
        <p:nvSpPr>
          <p:cNvPr id="3" name="Content Placeholder 2"/>
          <p:cNvSpPr>
            <a:spLocks noGrp="1"/>
          </p:cNvSpPr>
          <p:nvPr>
            <p:ph idx="1"/>
          </p:nvPr>
        </p:nvSpPr>
        <p:spPr>
          <a:xfrm>
            <a:off x="228600" y="1600200"/>
            <a:ext cx="4876800" cy="4876800"/>
          </a:xfrm>
        </p:spPr>
        <p:txBody>
          <a:bodyPr>
            <a:normAutofit lnSpcReduction="10000"/>
          </a:bodyPr>
          <a:lstStyle/>
          <a:p>
            <a:pPr>
              <a:defRPr/>
            </a:pPr>
            <a:r>
              <a:rPr lang="en-US" dirty="0" smtClean="0"/>
              <a:t>Discovered the element Polonium</a:t>
            </a:r>
          </a:p>
          <a:p>
            <a:pPr>
              <a:defRPr/>
            </a:pPr>
            <a:r>
              <a:rPr lang="en-US" dirty="0" smtClean="0"/>
              <a:t>Won Nobel Prize in Chemistry and in Physics</a:t>
            </a:r>
          </a:p>
          <a:p>
            <a:pPr lvl="1">
              <a:defRPr/>
            </a:pPr>
            <a:r>
              <a:rPr lang="en-US" dirty="0" smtClean="0"/>
              <a:t>Only 4 people have earned 2 prizes</a:t>
            </a:r>
          </a:p>
          <a:p>
            <a:pPr>
              <a:defRPr/>
            </a:pPr>
            <a:r>
              <a:rPr lang="en-US" dirty="0" smtClean="0"/>
              <a:t>Founded the Curie Institute of Oncology in Poland</a:t>
            </a:r>
            <a:endParaRPr lang="en-US" dirty="0"/>
          </a:p>
        </p:txBody>
      </p:sp>
      <p:pic>
        <p:nvPicPr>
          <p:cNvPr id="14340" name="Picture 2"/>
          <p:cNvPicPr>
            <a:picLocks noChangeAspect="1" noChangeArrowheads="1"/>
          </p:cNvPicPr>
          <p:nvPr/>
        </p:nvPicPr>
        <p:blipFill>
          <a:blip r:embed="rId2" cstate="print"/>
          <a:srcRect/>
          <a:stretch>
            <a:fillRect/>
          </a:stretch>
        </p:blipFill>
        <p:spPr bwMode="auto">
          <a:xfrm>
            <a:off x="5181600" y="1600200"/>
            <a:ext cx="3684588" cy="46466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055"/>
            <a:ext cx="8226425" cy="966407"/>
          </a:xfrm>
        </p:spPr>
        <p:txBody>
          <a:bodyPr/>
          <a:lstStyle/>
          <a:p>
            <a:pPr>
              <a:defRPr/>
            </a:pPr>
            <a:r>
              <a:rPr lang="en-US" dirty="0" smtClean="0"/>
              <a:t>Ida </a:t>
            </a:r>
            <a:r>
              <a:rPr lang="en-US" dirty="0" err="1" smtClean="0"/>
              <a:t>Noddack</a:t>
            </a:r>
            <a:endParaRPr lang="en-US" dirty="0"/>
          </a:p>
        </p:txBody>
      </p:sp>
      <p:sp>
        <p:nvSpPr>
          <p:cNvPr id="3" name="Content Placeholder 2"/>
          <p:cNvSpPr>
            <a:spLocks noGrp="1"/>
          </p:cNvSpPr>
          <p:nvPr>
            <p:ph idx="1"/>
          </p:nvPr>
        </p:nvSpPr>
        <p:spPr>
          <a:xfrm>
            <a:off x="457200" y="1600200"/>
            <a:ext cx="4876800" cy="4527550"/>
          </a:xfrm>
        </p:spPr>
        <p:txBody>
          <a:bodyPr/>
          <a:lstStyle/>
          <a:p>
            <a:pPr>
              <a:defRPr/>
            </a:pPr>
            <a:r>
              <a:rPr lang="en-US" dirty="0" smtClean="0"/>
              <a:t>Among the first physicists to propose nuclear fission</a:t>
            </a:r>
          </a:p>
          <a:p>
            <a:pPr>
              <a:defRPr/>
            </a:pPr>
            <a:endParaRPr lang="en-US" dirty="0" smtClean="0"/>
          </a:p>
          <a:p>
            <a:pPr>
              <a:defRPr/>
            </a:pPr>
            <a:r>
              <a:rPr lang="en-US" dirty="0" smtClean="0"/>
              <a:t>Discovered the element Rhenium with her husband</a:t>
            </a:r>
            <a:endParaRPr lang="en-US" dirty="0"/>
          </a:p>
        </p:txBody>
      </p:sp>
      <p:pic>
        <p:nvPicPr>
          <p:cNvPr id="15364" name="Picture 2"/>
          <p:cNvPicPr>
            <a:picLocks noChangeAspect="1" noChangeArrowheads="1"/>
          </p:cNvPicPr>
          <p:nvPr/>
        </p:nvPicPr>
        <p:blipFill>
          <a:blip r:embed="rId2" cstate="print"/>
          <a:srcRect/>
          <a:stretch>
            <a:fillRect/>
          </a:stretch>
        </p:blipFill>
        <p:spPr bwMode="auto">
          <a:xfrm>
            <a:off x="5334000" y="1447800"/>
            <a:ext cx="3352800" cy="50466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055"/>
            <a:ext cx="8226425" cy="966407"/>
          </a:xfrm>
        </p:spPr>
        <p:txBody>
          <a:bodyPr/>
          <a:lstStyle/>
          <a:p>
            <a:pPr>
              <a:defRPr/>
            </a:pPr>
            <a:r>
              <a:rPr lang="en-US" dirty="0" smtClean="0"/>
              <a:t>Rosalyn Yalow</a:t>
            </a:r>
            <a:endParaRPr lang="en-US" dirty="0"/>
          </a:p>
        </p:txBody>
      </p:sp>
      <p:sp>
        <p:nvSpPr>
          <p:cNvPr id="3" name="Content Placeholder 2"/>
          <p:cNvSpPr>
            <a:spLocks noGrp="1"/>
          </p:cNvSpPr>
          <p:nvPr>
            <p:ph idx="1"/>
          </p:nvPr>
        </p:nvSpPr>
        <p:spPr>
          <a:xfrm>
            <a:off x="457200" y="1600200"/>
            <a:ext cx="8305800" cy="4527550"/>
          </a:xfrm>
        </p:spPr>
        <p:txBody>
          <a:bodyPr>
            <a:normAutofit lnSpcReduction="10000"/>
          </a:bodyPr>
          <a:lstStyle/>
          <a:p>
            <a:pPr>
              <a:defRPr/>
            </a:pPr>
            <a:r>
              <a:rPr lang="en-US" dirty="0" smtClean="0"/>
              <a:t>Helped develop radioisotope tracing technique</a:t>
            </a:r>
          </a:p>
          <a:p>
            <a:pPr lvl="1">
              <a:defRPr/>
            </a:pPr>
            <a:r>
              <a:rPr lang="en-US" dirty="0" smtClean="0"/>
              <a:t>Can measure tiny quantities of biological substances in blood</a:t>
            </a:r>
          </a:p>
          <a:p>
            <a:pPr lvl="1">
              <a:defRPr/>
            </a:pPr>
            <a:endParaRPr lang="en-US" dirty="0"/>
          </a:p>
          <a:p>
            <a:pPr>
              <a:defRPr/>
            </a:pPr>
            <a:r>
              <a:rPr lang="en-US" dirty="0" smtClean="0"/>
              <a:t>Won a Nobel Prize</a:t>
            </a:r>
            <a:br>
              <a:rPr lang="en-US" dirty="0" smtClean="0"/>
            </a:br>
            <a:r>
              <a:rPr lang="en-US" dirty="0" smtClean="0"/>
              <a:t>from that research</a:t>
            </a:r>
          </a:p>
          <a:p>
            <a:pPr marL="0" indent="0">
              <a:buFont typeface="Wingdings" pitchFamily="2" charset="2"/>
              <a:buNone/>
              <a:defRPr/>
            </a:pPr>
            <a:r>
              <a:rPr lang="en-US" dirty="0" smtClean="0"/>
              <a:t/>
            </a:r>
            <a:br>
              <a:rPr lang="en-US" dirty="0" smtClean="0"/>
            </a:br>
            <a:endParaRPr lang="en-US" dirty="0"/>
          </a:p>
        </p:txBody>
      </p:sp>
      <p:pic>
        <p:nvPicPr>
          <p:cNvPr id="16388" name="Picture 2"/>
          <p:cNvPicPr>
            <a:picLocks noChangeAspect="1" noChangeArrowheads="1"/>
          </p:cNvPicPr>
          <p:nvPr/>
        </p:nvPicPr>
        <p:blipFill>
          <a:blip r:embed="rId2" cstate="print"/>
          <a:srcRect/>
          <a:stretch>
            <a:fillRect/>
          </a:stretch>
        </p:blipFill>
        <p:spPr bwMode="auto">
          <a:xfrm>
            <a:off x="5105400" y="3505200"/>
            <a:ext cx="3686175" cy="31972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noFill/>
        </p:spPr>
        <p:txBody>
          <a:bodyPr/>
          <a:lstStyle/>
          <a:p>
            <a:pPr>
              <a:buNone/>
            </a:pPr>
            <a:r>
              <a:rPr lang="en-US" dirty="0" smtClean="0">
                <a:effectLst/>
              </a:rPr>
              <a:t>Group:</a:t>
            </a:r>
          </a:p>
          <a:p>
            <a:endParaRPr lang="en-US" dirty="0" smtClean="0">
              <a:effectLst/>
            </a:endParaRPr>
          </a:p>
          <a:p>
            <a:pPr lvl="1"/>
            <a:r>
              <a:rPr lang="en-US" dirty="0" smtClean="0">
                <a:effectLst/>
              </a:rPr>
              <a:t>A			Cloud Chamber</a:t>
            </a:r>
          </a:p>
          <a:p>
            <a:pPr lvl="1"/>
            <a:endParaRPr lang="en-US" dirty="0" smtClean="0">
              <a:effectLst/>
            </a:endParaRPr>
          </a:p>
          <a:p>
            <a:pPr lvl="1"/>
            <a:r>
              <a:rPr lang="en-US" dirty="0" smtClean="0">
                <a:effectLst/>
              </a:rPr>
              <a:t>B			Fission Game</a:t>
            </a:r>
          </a:p>
          <a:p>
            <a:pPr lvl="1"/>
            <a:endParaRPr lang="en-US" dirty="0" smtClean="0">
              <a:effectLst/>
            </a:endParaRPr>
          </a:p>
          <a:p>
            <a:pPr lvl="1"/>
            <a:r>
              <a:rPr lang="en-US" dirty="0" smtClean="0">
                <a:effectLst/>
              </a:rPr>
              <a:t>C			Geiger Counters</a:t>
            </a:r>
          </a:p>
        </p:txBody>
      </p:sp>
      <p:sp>
        <p:nvSpPr>
          <p:cNvPr id="2" name="Title 1"/>
          <p:cNvSpPr>
            <a:spLocks noGrp="1"/>
          </p:cNvSpPr>
          <p:nvPr>
            <p:ph type="title"/>
          </p:nvPr>
        </p:nvSpPr>
        <p:spPr>
          <a:xfrm>
            <a:off x="457200" y="438911"/>
            <a:ext cx="8226425" cy="975551"/>
          </a:xfrm>
        </p:spPr>
        <p:txBody>
          <a:bodyPr/>
          <a:lstStyle/>
          <a:p>
            <a:pPr>
              <a:defRPr/>
            </a:pPr>
            <a:r>
              <a:rPr lang="en-US" dirty="0" smtClean="0"/>
              <a:t>Off to Stations!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685800" y="1636776"/>
            <a:ext cx="7805738" cy="4916424"/>
          </a:xfrm>
          <a:noFill/>
        </p:spPr>
        <p:txBody>
          <a:bodyPr/>
          <a:lstStyle/>
          <a:p>
            <a:r>
              <a:rPr lang="en-US" sz="2400" dirty="0" smtClean="0">
                <a:effectLst/>
              </a:rPr>
              <a:t>We hope you enjoyed your day</a:t>
            </a:r>
          </a:p>
          <a:p>
            <a:endParaRPr lang="en-US" sz="2400" dirty="0" smtClean="0">
              <a:effectLst/>
            </a:endParaRPr>
          </a:p>
          <a:p>
            <a:r>
              <a:rPr lang="en-US" sz="2400" dirty="0" smtClean="0">
                <a:effectLst/>
              </a:rPr>
              <a:t>Surveys!</a:t>
            </a:r>
          </a:p>
          <a:p>
            <a:pPr lvl="1"/>
            <a:r>
              <a:rPr lang="en-US" sz="2000" dirty="0" smtClean="0">
                <a:effectLst/>
              </a:rPr>
              <a:t>These are important to me, please fill one out and place on front or back table</a:t>
            </a:r>
          </a:p>
          <a:p>
            <a:pPr lvl="1"/>
            <a:endParaRPr lang="en-US" sz="2000" dirty="0" smtClean="0">
              <a:effectLst/>
            </a:endParaRPr>
          </a:p>
          <a:p>
            <a:r>
              <a:rPr lang="en-US" sz="2400" dirty="0" smtClean="0">
                <a:effectLst/>
              </a:rPr>
              <a:t>Troop Leaders come to the front to receive your troop’s patches</a:t>
            </a:r>
          </a:p>
          <a:p>
            <a:endParaRPr lang="en-US" sz="2400" dirty="0" smtClean="0">
              <a:effectLst/>
            </a:endParaRPr>
          </a:p>
          <a:p>
            <a:r>
              <a:rPr lang="en-US" sz="2400" dirty="0" smtClean="0">
                <a:effectLst/>
              </a:rPr>
              <a:t>Please clean up your area</a:t>
            </a:r>
          </a:p>
        </p:txBody>
      </p:sp>
      <p:sp>
        <p:nvSpPr>
          <p:cNvPr id="2" name="Title 1"/>
          <p:cNvSpPr>
            <a:spLocks noGrp="1"/>
          </p:cNvSpPr>
          <p:nvPr>
            <p:ph type="title"/>
          </p:nvPr>
        </p:nvSpPr>
        <p:spPr>
          <a:xfrm>
            <a:off x="457200" y="466343"/>
            <a:ext cx="8226425" cy="948119"/>
          </a:xfrm>
        </p:spPr>
        <p:txBody>
          <a:bodyPr/>
          <a:lstStyle/>
          <a:p>
            <a:pPr>
              <a:defRPr/>
            </a:pPr>
            <a:r>
              <a:rPr lang="en-US" dirty="0" smtClean="0"/>
              <a:t>Wrap-Up</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457199"/>
            <a:ext cx="8226425" cy="957263"/>
          </a:xfrm>
          <a:noFill/>
        </p:spPr>
        <p:txBody>
          <a:bodyPr/>
          <a:lstStyle/>
          <a:p>
            <a:r>
              <a:rPr lang="en-US" dirty="0" smtClean="0">
                <a:effectLst/>
              </a:rPr>
              <a:t>Extra Topics</a:t>
            </a:r>
          </a:p>
        </p:txBody>
      </p:sp>
      <p:sp>
        <p:nvSpPr>
          <p:cNvPr id="19459" name="Rectangle 3"/>
          <p:cNvSpPr>
            <a:spLocks noGrp="1" noChangeArrowheads="1"/>
          </p:cNvSpPr>
          <p:nvPr>
            <p:ph type="body" idx="1"/>
          </p:nvPr>
        </p:nvSpPr>
        <p:spPr>
          <a:noFill/>
        </p:spPr>
        <p:txBody>
          <a:bodyPr/>
          <a:lstStyle/>
          <a:p>
            <a:endParaRPr lang="en-US" smtClean="0">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457200" y="1805543"/>
            <a:ext cx="4040188" cy="369332"/>
          </a:xfrm>
        </p:spPr>
        <p:txBody>
          <a:bodyPr wrap="square">
            <a:spAutoFit/>
          </a:bodyPr>
          <a:lstStyle/>
          <a:p>
            <a:pPr>
              <a:lnSpc>
                <a:spcPct val="9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Fission</a:t>
            </a:r>
          </a:p>
        </p:txBody>
      </p:sp>
      <p:sp>
        <p:nvSpPr>
          <p:cNvPr id="6" name="Content Placeholder 5"/>
          <p:cNvSpPr>
            <a:spLocks noGrp="1"/>
          </p:cNvSpPr>
          <p:nvPr>
            <p:ph sz="half" idx="2"/>
          </p:nvPr>
        </p:nvSpPr>
        <p:spPr/>
        <p:txBody>
          <a:bodyPr/>
          <a:lstStyle/>
          <a:p>
            <a:pPr lvl="1">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t>Breaking apart of Heavy Nuclei </a:t>
            </a:r>
          </a:p>
          <a:p>
            <a:pPr lvl="1">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t>Makes 20% of our electricity</a:t>
            </a:r>
          </a:p>
          <a:p>
            <a:pPr lvl="1">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t>Further discussed later today</a:t>
            </a:r>
          </a:p>
          <a:p>
            <a:pPr lvl="1">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t>Example:</a:t>
            </a:r>
          </a:p>
          <a:p>
            <a:pPr lvl="2">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n + U-235  </a:t>
            </a:r>
            <a:r>
              <a:rPr lang="en-GB" dirty="0" smtClean="0">
                <a:latin typeface="Wingdings" pitchFamily="2" charset="2"/>
              </a:rPr>
              <a:t></a:t>
            </a:r>
            <a:r>
              <a:rPr lang="en-GB" dirty="0" smtClean="0"/>
              <a:t>  Ba-139 + Kr-94 + 3n</a:t>
            </a:r>
          </a:p>
          <a:p>
            <a:endParaRPr lang="en-US" dirty="0"/>
          </a:p>
        </p:txBody>
      </p:sp>
      <p:sp>
        <p:nvSpPr>
          <p:cNvPr id="7" name="Text Placeholder 6"/>
          <p:cNvSpPr>
            <a:spLocks noGrp="1"/>
          </p:cNvSpPr>
          <p:nvPr>
            <p:ph type="body" sz="quarter" idx="3"/>
          </p:nvPr>
        </p:nvSpPr>
        <p:spPr/>
        <p:txBody>
          <a:bodyPr/>
          <a:lstStyle/>
          <a:p>
            <a:r>
              <a:rPr lang="en-US" dirty="0" smtClean="0"/>
              <a:t>Fusion</a:t>
            </a:r>
            <a:endParaRPr lang="en-US" dirty="0"/>
          </a:p>
        </p:txBody>
      </p:sp>
      <p:sp>
        <p:nvSpPr>
          <p:cNvPr id="8" name="Content Placeholder 7"/>
          <p:cNvSpPr>
            <a:spLocks noGrp="1"/>
          </p:cNvSpPr>
          <p:nvPr>
            <p:ph sz="quarter" idx="4"/>
          </p:nvPr>
        </p:nvSpPr>
        <p:spPr/>
        <p:txBody>
          <a:bodyPr/>
          <a:lstStyle/>
          <a:p>
            <a:pPr lvl="1">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t>Combination of Light Nuclei</a:t>
            </a:r>
          </a:p>
          <a:p>
            <a:pPr lvl="1">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t>Powers the Sun</a:t>
            </a:r>
          </a:p>
          <a:p>
            <a:pPr lvl="1">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t>Hard to get on Earth – we’re working on it!</a:t>
            </a:r>
          </a:p>
          <a:p>
            <a:pPr lvl="1">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t>IEC Fusion Tour later today!</a:t>
            </a:r>
          </a:p>
          <a:p>
            <a:pPr lvl="1">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t>Example:</a:t>
            </a:r>
          </a:p>
          <a:p>
            <a:pPr lvl="2">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H-3 + H-2 </a:t>
            </a:r>
            <a:r>
              <a:rPr lang="en-GB" dirty="0" smtClean="0">
                <a:latin typeface="Wingdings" pitchFamily="2" charset="2"/>
              </a:rPr>
              <a:t></a:t>
            </a:r>
            <a:r>
              <a:rPr lang="en-GB" dirty="0" smtClean="0"/>
              <a:t> n + He-4</a:t>
            </a:r>
          </a:p>
          <a:p>
            <a:pPr lvl="2">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Tritium + Deuterium </a:t>
            </a:r>
            <a:r>
              <a:rPr lang="en-GB" dirty="0" smtClean="0">
                <a:latin typeface="Wingdings" pitchFamily="2" charset="2"/>
              </a:rPr>
              <a:t></a:t>
            </a:r>
            <a:r>
              <a:rPr lang="en-GB" dirty="0" smtClean="0"/>
              <a:t> neutron + Helium</a:t>
            </a:r>
          </a:p>
          <a:p>
            <a:endParaRPr lang="en-US" dirty="0"/>
          </a:p>
        </p:txBody>
      </p:sp>
      <p:sp>
        <p:nvSpPr>
          <p:cNvPr id="16385" name="Rectangle 1"/>
          <p:cNvSpPr>
            <a:spLocks noGrp="1" noChangeArrowheads="1"/>
          </p:cNvSpPr>
          <p:nvPr>
            <p:ph type="title" idx="4294967295"/>
          </p:nvPr>
        </p:nvSpPr>
        <p:spPr>
          <a:xfrm>
            <a:off x="0" y="557213"/>
            <a:ext cx="8229600" cy="714375"/>
          </a:xfrm>
          <a:prstGeom prst="rect">
            <a:avLst/>
          </a:prstGeom>
        </p:spPr>
        <p:txBody>
          <a:bodyPr>
            <a:spAutoFit/>
          </a:bodyPr>
          <a:lstStyle/>
          <a:p>
            <a:pPr eaLnBrk="1" hangingPunct="1">
              <a:lnSpc>
                <a:spcPct val="93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t>Fission vs. Fusion</a:t>
            </a:r>
          </a:p>
        </p:txBody>
      </p:sp>
      <p:graphicFrame>
        <p:nvGraphicFramePr>
          <p:cNvPr id="1026" name="Object 6"/>
          <p:cNvGraphicFramePr>
            <a:graphicFrameLocks noChangeAspect="1"/>
          </p:cNvGraphicFramePr>
          <p:nvPr/>
        </p:nvGraphicFramePr>
        <p:xfrm>
          <a:off x="304927" y="4227576"/>
          <a:ext cx="1598613" cy="2590800"/>
        </p:xfrm>
        <a:graphic>
          <a:graphicData uri="http://schemas.openxmlformats.org/presentationml/2006/ole">
            <mc:AlternateContent xmlns:mc="http://schemas.openxmlformats.org/markup-compatibility/2006">
              <mc:Choice xmlns:v="urn:schemas-microsoft-com:vml" Requires="v">
                <p:oleObj spid="_x0000_s1029" name="Bitmap Image" r:id="rId4" imgW="2209524" imgH="3580952" progId="Paint.Picture">
                  <p:embed/>
                </p:oleObj>
              </mc:Choice>
              <mc:Fallback>
                <p:oleObj name="Bitmap Image" r:id="rId4" imgW="2209524" imgH="3580952"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927" y="4227576"/>
                        <a:ext cx="1598613" cy="2590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7"/>
          <p:cNvGraphicFramePr>
            <a:graphicFrameLocks noChangeAspect="1"/>
          </p:cNvGraphicFramePr>
          <p:nvPr/>
        </p:nvGraphicFramePr>
        <p:xfrm>
          <a:off x="4383024" y="4654296"/>
          <a:ext cx="1296988" cy="2028825"/>
        </p:xfrm>
        <a:graphic>
          <a:graphicData uri="http://schemas.openxmlformats.org/presentationml/2006/ole">
            <mc:AlternateContent xmlns:mc="http://schemas.openxmlformats.org/markup-compatibility/2006">
              <mc:Choice xmlns:v="urn:schemas-microsoft-com:vml" Requires="v">
                <p:oleObj spid="_x0000_s1030" name="Bitmap Image" r:id="rId6" imgW="743054" imgH="1162212" progId="Paint.Picture">
                  <p:embed/>
                </p:oleObj>
              </mc:Choice>
              <mc:Fallback>
                <p:oleObj name="Bitmap Image" r:id="rId6" imgW="743054" imgH="1162212" progId="Paint.Picture">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3024" y="4654296"/>
                        <a:ext cx="1296988" cy="2028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idx="1"/>
          </p:nvPr>
        </p:nvSpPr>
        <p:spPr/>
      </p:sp>
      <p:sp>
        <p:nvSpPr>
          <p:cNvPr id="10" name="Text Placeholder 9"/>
          <p:cNvSpPr>
            <a:spLocks noGrp="1"/>
          </p:cNvSpPr>
          <p:nvPr>
            <p:ph type="body" sz="half" idx="2"/>
          </p:nvPr>
        </p:nvSpPr>
        <p:spPr/>
        <p:txBody>
          <a:bodyPr/>
          <a:lstStyle/>
          <a:p>
            <a:endParaRPr lang="en-US"/>
          </a:p>
        </p:txBody>
      </p:sp>
      <p:sp>
        <p:nvSpPr>
          <p:cNvPr id="16385" name="Rectangle 1"/>
          <p:cNvSpPr>
            <a:spLocks noGrp="1" noChangeArrowheads="1"/>
          </p:cNvSpPr>
          <p:nvPr>
            <p:ph type="title" idx="4294967295"/>
          </p:nvPr>
        </p:nvSpPr>
        <p:spPr>
          <a:xfrm>
            <a:off x="0" y="557213"/>
            <a:ext cx="8229600" cy="714375"/>
          </a:xfrm>
          <a:prstGeom prst="rect">
            <a:avLst/>
          </a:prstGeom>
        </p:spPr>
        <p:txBody>
          <a:bodyPr>
            <a:spAutoFit/>
          </a:bodyPr>
          <a:lstStyle/>
          <a:p>
            <a:pPr eaLnBrk="1" hangingPunct="1">
              <a:lnSpc>
                <a:spcPct val="93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t>Fission vs. Fusion</a:t>
            </a:r>
          </a:p>
        </p:txBody>
      </p:sp>
      <p:pic>
        <p:nvPicPr>
          <p:cNvPr id="1028" name="Picture 4" descr="Q:\PI_Materials\Classroom Posters\Fission vs Fusion\Fission vs Fusion (Design) Folder\Fission vs Fu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23" y="1511065"/>
            <a:ext cx="8119222" cy="527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659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2057400"/>
            <a:ext cx="8531225" cy="2917825"/>
            <a:chOff x="0" y="1296"/>
            <a:chExt cx="5374" cy="1838"/>
          </a:xfrm>
        </p:grpSpPr>
        <p:pic>
          <p:nvPicPr>
            <p:cNvPr id="20485" name="Picture 3"/>
            <p:cNvPicPr>
              <a:picLocks noChangeAspect="1" noChangeArrowheads="1"/>
            </p:cNvPicPr>
            <p:nvPr/>
          </p:nvPicPr>
          <p:blipFill>
            <a:blip r:embed="rId3" cstate="print"/>
            <a:srcRect/>
            <a:stretch>
              <a:fillRect/>
            </a:stretch>
          </p:blipFill>
          <p:spPr bwMode="auto">
            <a:xfrm>
              <a:off x="0" y="1296"/>
              <a:ext cx="5375" cy="1839"/>
            </a:xfrm>
            <a:prstGeom prst="rect">
              <a:avLst/>
            </a:prstGeom>
            <a:noFill/>
            <a:ln w="9525">
              <a:noFill/>
              <a:round/>
              <a:headEnd/>
              <a:tailEnd/>
            </a:ln>
          </p:spPr>
        </p:pic>
        <p:sp>
          <p:nvSpPr>
            <p:cNvPr id="20486" name="Text Box 4"/>
            <p:cNvSpPr txBox="1">
              <a:spLocks noChangeArrowheads="1"/>
            </p:cNvSpPr>
            <p:nvPr/>
          </p:nvSpPr>
          <p:spPr bwMode="auto">
            <a:xfrm>
              <a:off x="0" y="1296"/>
              <a:ext cx="5375" cy="1839"/>
            </a:xfrm>
            <a:prstGeom prst="rect">
              <a:avLst/>
            </a:prstGeom>
            <a:noFill/>
            <a:ln w="9525">
              <a:noFill/>
              <a:round/>
              <a:headEnd/>
              <a:tailEnd/>
            </a:ln>
          </p:spPr>
          <p:txBody>
            <a:bodyPr wrap="none" anchor="ctr"/>
            <a:lstStyle/>
            <a:p>
              <a:endParaRPr lang="en-US"/>
            </a:p>
          </p:txBody>
        </p:sp>
      </p:grpSp>
      <p:sp>
        <p:nvSpPr>
          <p:cNvPr id="20483" name="Text Box 7"/>
          <p:cNvSpPr txBox="1">
            <a:spLocks noChangeArrowheads="1"/>
          </p:cNvSpPr>
          <p:nvPr/>
        </p:nvSpPr>
        <p:spPr bwMode="auto">
          <a:xfrm>
            <a:off x="533400" y="5410200"/>
            <a:ext cx="8029575" cy="628650"/>
          </a:xfrm>
          <a:prstGeom prst="rect">
            <a:avLst/>
          </a:prstGeom>
          <a:noFill/>
          <a:ln w="9525">
            <a:noFill/>
            <a:miter lim="800000"/>
            <a:headEnd/>
            <a:tailEnd/>
          </a:ln>
        </p:spPr>
        <p:txBody>
          <a:bodyPr wrap="none">
            <a:spAutoFit/>
          </a:bodyPr>
          <a:lstStyle/>
          <a:p>
            <a:r>
              <a:rPr lang="en-US" sz="3200"/>
              <a:t>Investigate during counters activity later Today!</a:t>
            </a:r>
          </a:p>
        </p:txBody>
      </p:sp>
      <p:sp>
        <p:nvSpPr>
          <p:cNvPr id="21505" name="Rectangle 1"/>
          <p:cNvSpPr>
            <a:spLocks noChangeArrowheads="1"/>
          </p:cNvSpPr>
          <p:nvPr/>
        </p:nvSpPr>
        <p:spPr bwMode="auto">
          <a:xfrm>
            <a:off x="457200" y="485607"/>
            <a:ext cx="7150608" cy="724238"/>
          </a:xfrm>
          <a:prstGeom prst="rect">
            <a:avLst/>
          </a:prstGeom>
          <a:noFill/>
          <a:ln w="9525">
            <a:noFill/>
            <a:round/>
            <a:headEnd/>
            <a:tailEnd/>
          </a:ln>
        </p:spPr>
        <p:txBody>
          <a:bodyPr wrap="square" lIns="90000" tIns="46800" rIns="90000" bIns="46800" anchor="ctr">
            <a:spAutoFit/>
          </a:bodyPr>
          <a:lstStyle/>
          <a:p>
            <a:pPr algn="ctr" eaLnBrk="1" hangingPunct="1">
              <a:lnSpc>
                <a:spcPct val="93000"/>
              </a:lnSpc>
              <a:buFont typeface="Arial" pitchFamily="34" charset="0"/>
              <a:buNone/>
              <a:tabLst>
                <a:tab pos="0" algn="l"/>
                <a:tab pos="457200" algn="l"/>
                <a:tab pos="914400" algn="l"/>
                <a:tab pos="14351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4400" dirty="0">
                <a:latin typeface="+mj-lt"/>
                <a:ea typeface="+mj-ea"/>
                <a:cs typeface="+mj-cs"/>
              </a:rPr>
              <a:t>Radiation Shielding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457200" y="381000"/>
            <a:ext cx="8229600" cy="714375"/>
          </a:xfrm>
          <a:prstGeom prst="rect">
            <a:avLst/>
          </a:prstGeom>
        </p:spPr>
        <p:txBody>
          <a:bodyPr>
            <a:spAutoFit/>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mtClean="0"/>
              <a:t>Radioactive Decay</a:t>
            </a:r>
          </a:p>
        </p:txBody>
      </p:sp>
      <p:sp>
        <p:nvSpPr>
          <p:cNvPr id="24578" name="Rectangle 2"/>
          <p:cNvSpPr>
            <a:spLocks noGrp="1" noChangeArrowheads="1"/>
          </p:cNvSpPr>
          <p:nvPr>
            <p:ph type="body" idx="4294967295"/>
          </p:nvPr>
        </p:nvSpPr>
        <p:spPr>
          <a:xfrm>
            <a:off x="228600" y="1905000"/>
            <a:ext cx="5410200" cy="4413250"/>
          </a:xfrm>
        </p:spPr>
        <p:txBody>
          <a:bodyPr>
            <a:spAutoFit/>
          </a:bodyPr>
          <a:lstStyle/>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smtClean="0"/>
              <a:t>What happens to radioactive material</a:t>
            </a:r>
          </a:p>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smtClean="0"/>
              <a:t>Radioactive atoms have an associated probability that they will decay</a:t>
            </a:r>
          </a:p>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smtClean="0"/>
              <a:t>Overtime with a large sample of atoms, this probability averages into a </a:t>
            </a:r>
            <a:r>
              <a:rPr lang="en-GB" sz="2400" smtClean="0">
                <a:solidFill>
                  <a:srgbClr val="FF3300"/>
                </a:solidFill>
              </a:rPr>
              <a:t>half life</a:t>
            </a:r>
          </a:p>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smtClean="0">
                <a:solidFill>
                  <a:srgbClr val="FF3300"/>
                </a:solidFill>
              </a:rPr>
              <a:t>Half-life</a:t>
            </a:r>
            <a:r>
              <a:rPr lang="en-GB" sz="2400" smtClean="0"/>
              <a:t>: Amount of time it takes for half of the radioactive atoms to decay</a:t>
            </a:r>
          </a:p>
        </p:txBody>
      </p:sp>
      <p:pic>
        <p:nvPicPr>
          <p:cNvPr id="21508" name="Picture 5" descr="Decay_chain(4n+2,_Uranium_serie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76875" y="2057400"/>
            <a:ext cx="3667125" cy="48006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623"/>
            <a:ext cx="8226425" cy="993839"/>
          </a:xfrm>
        </p:spPr>
        <p:txBody>
          <a:bodyPr/>
          <a:lstStyle/>
          <a:p>
            <a:pPr>
              <a:defRPr/>
            </a:pPr>
            <a:r>
              <a:rPr lang="en-US" dirty="0" smtClean="0"/>
              <a:t>What is an Atom?</a:t>
            </a:r>
            <a:endParaRPr lang="en-US" dirty="0"/>
          </a:p>
        </p:txBody>
      </p:sp>
      <p:sp>
        <p:nvSpPr>
          <p:cNvPr id="8" name="Content Placeholder 7"/>
          <p:cNvSpPr>
            <a:spLocks noGrp="1"/>
          </p:cNvSpPr>
          <p:nvPr>
            <p:ph sz="half" idx="1"/>
          </p:nvPr>
        </p:nvSpPr>
        <p:spPr>
          <a:xfrm>
            <a:off x="457200" y="1600200"/>
            <a:ext cx="4267200" cy="4800600"/>
          </a:xfrm>
        </p:spPr>
        <p:txBody>
          <a:bodyPr/>
          <a:lstStyle/>
          <a:p>
            <a:pPr>
              <a:defRPr/>
            </a:pPr>
            <a:r>
              <a:rPr lang="en-US" dirty="0" smtClean="0"/>
              <a:t>The smallest piece of an element</a:t>
            </a:r>
          </a:p>
          <a:p>
            <a:pPr>
              <a:defRPr/>
            </a:pPr>
            <a:r>
              <a:rPr lang="en-US" dirty="0" smtClean="0"/>
              <a:t>Made up of:</a:t>
            </a:r>
          </a:p>
          <a:p>
            <a:pPr lvl="1">
              <a:defRPr/>
            </a:pPr>
            <a:r>
              <a:rPr lang="en-US" dirty="0" smtClean="0"/>
              <a:t>Protons (+)</a:t>
            </a:r>
          </a:p>
          <a:p>
            <a:pPr lvl="1">
              <a:defRPr/>
            </a:pPr>
            <a:r>
              <a:rPr lang="en-US" dirty="0" smtClean="0"/>
              <a:t>Neutrons ( )</a:t>
            </a:r>
          </a:p>
          <a:p>
            <a:pPr lvl="1">
              <a:defRPr/>
            </a:pPr>
            <a:r>
              <a:rPr lang="en-US" dirty="0" smtClean="0"/>
              <a:t>Electrons (-)</a:t>
            </a:r>
          </a:p>
          <a:p>
            <a:pPr lvl="1">
              <a:defRPr/>
            </a:pPr>
            <a:endParaRPr lang="en-US" dirty="0" smtClean="0"/>
          </a:p>
          <a:p>
            <a:pPr>
              <a:defRPr/>
            </a:pPr>
            <a:r>
              <a:rPr lang="en-US" dirty="0" smtClean="0"/>
              <a:t>Number of protons determines element</a:t>
            </a:r>
            <a:endParaRPr lang="en-US" dirty="0"/>
          </a:p>
        </p:txBody>
      </p:sp>
      <p:sp>
        <p:nvSpPr>
          <p:cNvPr id="6148" name="Rectangle 3"/>
          <p:cNvSpPr>
            <a:spLocks noChangeArrowheads="1"/>
          </p:cNvSpPr>
          <p:nvPr/>
        </p:nvSpPr>
        <p:spPr bwMode="auto">
          <a:xfrm>
            <a:off x="4441825" y="3179763"/>
            <a:ext cx="260350" cy="498475"/>
          </a:xfrm>
          <a:prstGeom prst="rect">
            <a:avLst/>
          </a:prstGeom>
          <a:noFill/>
          <a:ln w="9525">
            <a:noFill/>
            <a:miter lim="800000"/>
            <a:headEnd/>
            <a:tailEnd/>
          </a:ln>
        </p:spPr>
        <p:txBody>
          <a:bodyPr wrap="none">
            <a:spAutoFit/>
          </a:bodyPr>
          <a:lstStyle/>
          <a:p>
            <a:r>
              <a:rPr lang="en-US"/>
              <a:t> </a:t>
            </a:r>
          </a:p>
        </p:txBody>
      </p:sp>
      <p:pic>
        <p:nvPicPr>
          <p:cNvPr id="6149" name="Picture 2"/>
          <p:cNvPicPr>
            <a:picLocks noChangeAspect="1" noChangeArrowheads="1"/>
          </p:cNvPicPr>
          <p:nvPr/>
        </p:nvPicPr>
        <p:blipFill>
          <a:blip r:embed="rId2" cstate="print"/>
          <a:srcRect l="51875" t="24001" r="15625" b="17000"/>
          <a:stretch>
            <a:fillRect/>
          </a:stretch>
        </p:blipFill>
        <p:spPr bwMode="auto">
          <a:xfrm>
            <a:off x="4800600" y="1600200"/>
            <a:ext cx="3962400" cy="44958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182880" y="490538"/>
            <a:ext cx="6949440" cy="664797"/>
          </a:xfrm>
          <a:prstGeom prst="rect">
            <a:avLst/>
          </a:prstGeom>
        </p:spPr>
        <p:txBody>
          <a:bodyPr wrap="square">
            <a:spAutoFit/>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4000" dirty="0" smtClean="0"/>
              <a:t>Types of Effects of Radiation</a:t>
            </a:r>
          </a:p>
        </p:txBody>
      </p:sp>
      <p:sp>
        <p:nvSpPr>
          <p:cNvPr id="25602" name="Rectangle 2"/>
          <p:cNvSpPr>
            <a:spLocks noGrp="1" noChangeArrowheads="1"/>
          </p:cNvSpPr>
          <p:nvPr>
            <p:ph type="body" idx="4294967295"/>
          </p:nvPr>
        </p:nvSpPr>
        <p:spPr>
          <a:xfrm>
            <a:off x="457200" y="1600200"/>
            <a:ext cx="8229600" cy="5013325"/>
          </a:xfrm>
        </p:spPr>
        <p:txBody>
          <a:bodyPr>
            <a:spAutoFit/>
          </a:bodyPr>
          <a:lstStyle/>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mtClean="0"/>
              <a:t>Acute</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mtClean="0"/>
              <a:t>responses which increase in severity with increased dose (sunburn)</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mtClean="0"/>
              <a:t>More readily apparent</a:t>
            </a:r>
          </a:p>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mtClean="0"/>
              <a:t>Chronic</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mtClean="0"/>
              <a:t>effects which have an increased probability of occurrence with increased dose, but whose severity is unchanged (skin cancer)</a:t>
            </a:r>
          </a:p>
          <a:p>
            <a:pPr eaLnBrk="1" hangingPunct="1">
              <a:lnSpc>
                <a:spcPct val="100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8549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457200" y="438912"/>
            <a:ext cx="8229600" cy="722057"/>
          </a:xfrm>
          <a:prstGeom prst="rect">
            <a:avLst/>
          </a:prstGeom>
        </p:spPr>
        <p:txBody>
          <a:bodyPr wrap="square">
            <a:spAutoFit/>
          </a:bodyPr>
          <a:lstStyle/>
          <a:p>
            <a:pPr eaLnBrk="1" hangingPunct="1">
              <a:lnSpc>
                <a:spcPct val="93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t>Mass of an Atom</a:t>
            </a:r>
          </a:p>
        </p:txBody>
      </p:sp>
      <p:sp>
        <p:nvSpPr>
          <p:cNvPr id="11266" name="Rectangle 2"/>
          <p:cNvSpPr>
            <a:spLocks noGrp="1" noChangeArrowheads="1"/>
          </p:cNvSpPr>
          <p:nvPr>
            <p:ph type="body" idx="4294967295"/>
          </p:nvPr>
        </p:nvSpPr>
        <p:spPr>
          <a:xfrm>
            <a:off x="457200" y="1600200"/>
            <a:ext cx="8686800" cy="4157663"/>
          </a:xfrm>
        </p:spPr>
        <p:txBody>
          <a:bodyPr>
            <a:spAutoFit/>
          </a:bodyPr>
          <a:lstStyle/>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Masses</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Proton: 1 </a:t>
            </a:r>
            <a:r>
              <a:rPr lang="en-GB" dirty="0" err="1" smtClean="0"/>
              <a:t>amu</a:t>
            </a:r>
            <a:endParaRPr lang="en-GB" dirty="0" smtClean="0"/>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Neutron: 1 </a:t>
            </a:r>
            <a:r>
              <a:rPr lang="en-GB" dirty="0" err="1" smtClean="0"/>
              <a:t>amu</a:t>
            </a:r>
            <a:endParaRPr lang="en-GB" dirty="0" smtClean="0"/>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Electron: .000549 </a:t>
            </a:r>
            <a:r>
              <a:rPr lang="en-GB" dirty="0" err="1" smtClean="0"/>
              <a:t>amu</a:t>
            </a:r>
            <a:endParaRPr lang="en-GB" dirty="0" smtClean="0"/>
          </a:p>
          <a:p>
            <a:pPr lvl="2"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What is an AMU??? 3.67 *10</a:t>
            </a:r>
            <a:r>
              <a:rPr lang="en-GB" baseline="30000" dirty="0" smtClean="0"/>
              <a:t>-27</a:t>
            </a:r>
            <a:r>
              <a:rPr lang="en-GB" dirty="0" smtClean="0">
                <a:effectLst/>
              </a:rPr>
              <a:t> pounds</a:t>
            </a:r>
          </a:p>
          <a:p>
            <a:pPr lvl="2"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effectLst/>
              </a:rPr>
              <a:t>0.00000000000000000000000000367 pounds</a:t>
            </a:r>
            <a:endParaRPr lang="en-GB" baseline="30000" dirty="0" smtClean="0"/>
          </a:p>
          <a:p>
            <a:pPr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So mass of atom is about </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 neutrons  +  # protons</a:t>
            </a:r>
          </a:p>
        </p:txBody>
      </p:sp>
      <p:pic>
        <p:nvPicPr>
          <p:cNvPr id="7172" name="Picture 6" descr="j0300840"/>
          <p:cNvPicPr>
            <a:picLocks noChangeAspect="1" noChangeArrowheads="1"/>
          </p:cNvPicPr>
          <p:nvPr/>
        </p:nvPicPr>
        <p:blipFill>
          <a:blip r:embed="rId3" cstate="print"/>
          <a:srcRect/>
          <a:stretch>
            <a:fillRect/>
          </a:stretch>
        </p:blipFill>
        <p:spPr bwMode="auto">
          <a:xfrm>
            <a:off x="6172200" y="1755648"/>
            <a:ext cx="2357438" cy="198596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457200" y="485775"/>
            <a:ext cx="6775704" cy="723900"/>
          </a:xfrm>
          <a:prstGeom prst="rect">
            <a:avLst/>
          </a:prstGeom>
        </p:spPr>
        <p:txBody>
          <a:bodyPr wrap="square">
            <a:spAutoFit/>
          </a:bodyPr>
          <a:lstStyle/>
          <a:p>
            <a:pPr eaLnBrk="1" hangingPunct="1">
              <a:lnSpc>
                <a:spcPct val="93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t>What is the mass of...</a:t>
            </a:r>
          </a:p>
        </p:txBody>
      </p:sp>
      <p:sp>
        <p:nvSpPr>
          <p:cNvPr id="12290" name="Rectangle 2"/>
          <p:cNvSpPr>
            <a:spLocks noGrp="1" noChangeArrowheads="1"/>
          </p:cNvSpPr>
          <p:nvPr>
            <p:ph type="body" idx="4294967295"/>
          </p:nvPr>
        </p:nvSpPr>
        <p:spPr>
          <a:xfrm>
            <a:off x="457200" y="1600200"/>
            <a:ext cx="8229600" cy="4530725"/>
          </a:xfrm>
        </p:spPr>
        <p:txBody>
          <a:bodyPr>
            <a:spAutoFit/>
          </a:bodyPr>
          <a:lstStyle/>
          <a:p>
            <a:pPr eaLnBrk="1" hangingPunct="1">
              <a:lnSpc>
                <a:spcPct val="100000"/>
              </a:lnSpc>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mtClean="0"/>
              <a:t>Helium?</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mtClean="0"/>
              <a:t>2 protons, 2 neutrons, 2 electrons</a:t>
            </a:r>
          </a:p>
          <a:p>
            <a:pPr eaLnBrk="1" hangingPunct="1">
              <a:lnSpc>
                <a:spcPct val="100000"/>
              </a:lnSpc>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mtClean="0"/>
              <a:t>Oxygen</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mtClean="0"/>
              <a:t>8 protons, 8 neutrons, 8 electrons</a:t>
            </a:r>
          </a:p>
          <a:p>
            <a:pPr eaLnBrk="1" hangingPunct="1">
              <a:lnSpc>
                <a:spcPct val="100000"/>
              </a:lnSpc>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mtClean="0"/>
              <a:t>Fissile Uranium</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mtClean="0"/>
              <a:t>92 protons, 143 neutrons, 92 electrons</a:t>
            </a:r>
          </a:p>
          <a:p>
            <a:pPr eaLnBrk="1" hangingPunct="1">
              <a:lnSpc>
                <a:spcPct val="100000"/>
              </a:lnSpc>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mtClean="0"/>
              <a:t>Alpha particle</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mtClean="0"/>
              <a:t>2 protons, 2 neutrons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p:cTn id="18" dur="1" fill="hold">
                                          <p:stCondLst>
                                            <p:cond delay="0"/>
                                          </p:stCondLst>
                                        </p:cTn>
                                        <p:tgtEl>
                                          <p:spTgt spid="12290">
                                            <p:txEl>
                                              <p:pRg st="4" end="4"/>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p:cTn id="24" dur="1" fill="hold">
                                          <p:stCondLst>
                                            <p:cond delay="0"/>
                                          </p:stCondLst>
                                        </p:cTn>
                                        <p:tgtEl>
                                          <p:spTgt spid="12290">
                                            <p:txEl>
                                              <p:pRg st="6" end="6"/>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229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1600200"/>
            <a:ext cx="8226425" cy="4146550"/>
          </a:xfrm>
          <a:noFill/>
        </p:spPr>
        <p:txBody>
          <a:bodyPr/>
          <a:lstStyle/>
          <a:p>
            <a:r>
              <a:rPr lang="en-US" dirty="0" smtClean="0">
                <a:effectLst/>
              </a:rPr>
              <a:t>Radiation is:</a:t>
            </a:r>
          </a:p>
          <a:p>
            <a:pPr lvl="1"/>
            <a:r>
              <a:rPr lang="en-US" dirty="0" smtClean="0">
                <a:effectLst/>
              </a:rPr>
              <a:t>“A process in which energetic particles or waves travel through space”</a:t>
            </a:r>
          </a:p>
          <a:p>
            <a:r>
              <a:rPr lang="en-US" dirty="0" smtClean="0">
                <a:effectLst/>
              </a:rPr>
              <a:t>What do you know about radiation?</a:t>
            </a:r>
          </a:p>
          <a:p>
            <a:pPr lvl="1"/>
            <a:r>
              <a:rPr lang="en-US" dirty="0" smtClean="0">
                <a:effectLst/>
              </a:rPr>
              <a:t>What is it? (types)</a:t>
            </a:r>
          </a:p>
          <a:p>
            <a:pPr lvl="1"/>
            <a:r>
              <a:rPr lang="en-US" dirty="0" smtClean="0">
                <a:effectLst/>
              </a:rPr>
              <a:t>What does it do? (effects)</a:t>
            </a:r>
          </a:p>
          <a:p>
            <a:pPr lvl="1"/>
            <a:r>
              <a:rPr lang="en-US" dirty="0" smtClean="0">
                <a:effectLst/>
              </a:rPr>
              <a:t>Where does it come from? (sources)</a:t>
            </a:r>
          </a:p>
          <a:p>
            <a:endParaRPr lang="en-US" dirty="0" smtClean="0">
              <a:effectLst/>
            </a:endParaRPr>
          </a:p>
        </p:txBody>
      </p:sp>
      <p:sp>
        <p:nvSpPr>
          <p:cNvPr id="5" name="Title 4"/>
          <p:cNvSpPr>
            <a:spLocks noGrp="1"/>
          </p:cNvSpPr>
          <p:nvPr>
            <p:ph type="title"/>
          </p:nvPr>
        </p:nvSpPr>
        <p:spPr>
          <a:xfrm>
            <a:off x="457200" y="429767"/>
            <a:ext cx="8226425" cy="984695"/>
          </a:xfrm>
        </p:spPr>
        <p:txBody>
          <a:bodyPr/>
          <a:lstStyle/>
          <a:p>
            <a:pPr>
              <a:defRPr/>
            </a:pPr>
            <a:r>
              <a:rPr lang="en-US" dirty="0" smtClean="0"/>
              <a:t>Radiation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4294967295"/>
          </p:nvPr>
        </p:nvSpPr>
        <p:spPr>
          <a:xfrm>
            <a:off x="457200" y="1447800"/>
            <a:ext cx="8534400" cy="5032375"/>
          </a:xfrm>
        </p:spPr>
        <p:txBody>
          <a:bodyPr wrap="square">
            <a:spAutoFit/>
          </a:bodyPr>
          <a:lstStyle/>
          <a:p>
            <a:pPr eaLnBrk="1" hangingPunct="1">
              <a:lnSpc>
                <a:spcPct val="10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smtClean="0"/>
              <a:t>Ionizing radiation </a:t>
            </a:r>
          </a:p>
          <a:p>
            <a:pPr lvl="1" eaLnBrk="1" hangingPunct="1">
              <a:lnSpc>
                <a:spcPct val="10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Produces ions in the material it strikes</a:t>
            </a:r>
          </a:p>
          <a:p>
            <a:pPr lvl="2"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Ions can cause DNA damage</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Alpha particles</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Beta particles</a:t>
            </a:r>
          </a:p>
          <a:p>
            <a:pPr lvl="1" eaLnBrk="1" hangingPunct="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Gamma rays (high energy photons)</a:t>
            </a:r>
          </a:p>
          <a:p>
            <a:pPr eaLnBrk="1" hangingPunct="1">
              <a:lnSpc>
                <a:spcPct val="100000"/>
              </a:lnSpc>
              <a:spcBef>
                <a:spcPts val="35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1400" dirty="0" smtClean="0"/>
          </a:p>
          <a:p>
            <a:pPr eaLnBrk="1" hangingPunct="1">
              <a:lnSpc>
                <a:spcPct val="10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smtClean="0"/>
              <a:t>Non-ionizing radiation </a:t>
            </a:r>
          </a:p>
          <a:p>
            <a:pPr lvl="1" eaLnBrk="1" hangingPunct="1">
              <a:lnSpc>
                <a:spcPct val="10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Cannot cause ions</a:t>
            </a:r>
          </a:p>
          <a:p>
            <a:pPr lvl="1" eaLnBrk="1" hangingPunct="1">
              <a:lnSpc>
                <a:spcPct val="10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Low energy gamma rays</a:t>
            </a:r>
          </a:p>
          <a:p>
            <a:pPr lvl="2" eaLnBrk="1" hangingPunct="1">
              <a:lnSpc>
                <a:spcPct val="100000"/>
              </a:lnSpc>
              <a:spcBef>
                <a:spcPts val="500"/>
              </a:spcBef>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dirty="0" smtClean="0"/>
          </a:p>
        </p:txBody>
      </p:sp>
      <p:sp>
        <p:nvSpPr>
          <p:cNvPr id="6" name="Title 4"/>
          <p:cNvSpPr>
            <a:spLocks noGrp="1"/>
          </p:cNvSpPr>
          <p:nvPr>
            <p:ph type="title"/>
          </p:nvPr>
        </p:nvSpPr>
        <p:spPr>
          <a:xfrm>
            <a:off x="457200" y="448055"/>
            <a:ext cx="8226425" cy="966407"/>
          </a:xfrm>
        </p:spPr>
        <p:txBody>
          <a:bodyPr/>
          <a:lstStyle/>
          <a:p>
            <a:pPr>
              <a:defRPr/>
            </a:pPr>
            <a:r>
              <a:rPr lang="en-US" dirty="0" smtClean="0"/>
              <a:t>Types of Radiation</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911"/>
            <a:ext cx="8226425" cy="975551"/>
          </a:xfrm>
        </p:spPr>
        <p:txBody>
          <a:bodyPr/>
          <a:lstStyle/>
          <a:p>
            <a:pPr>
              <a:defRPr/>
            </a:pPr>
            <a:r>
              <a:rPr lang="en-US" dirty="0" smtClean="0"/>
              <a:t>Types of Radiation</a:t>
            </a:r>
            <a:endParaRPr lang="en-US" dirty="0"/>
          </a:p>
        </p:txBody>
      </p:sp>
      <p:sp>
        <p:nvSpPr>
          <p:cNvPr id="6" name="Rectangle 2"/>
          <p:cNvSpPr>
            <a:spLocks noGrp="1" noChangeArrowheads="1"/>
          </p:cNvSpPr>
          <p:nvPr>
            <p:ph type="body" idx="4294967295"/>
          </p:nvPr>
        </p:nvSpPr>
        <p:spPr>
          <a:xfrm>
            <a:off x="457200" y="1447800"/>
            <a:ext cx="8534400" cy="1566863"/>
          </a:xfrm>
        </p:spPr>
        <p:txBody>
          <a:bodyPr wrap="square">
            <a:spAutoFit/>
          </a:bodyPr>
          <a:lstStyle/>
          <a:p>
            <a:pPr eaLnBrk="1" hangingPunct="1">
              <a:lnSpc>
                <a:spcPct val="10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smtClean="0"/>
              <a:t>High energy photons are ionizing</a:t>
            </a:r>
          </a:p>
          <a:p>
            <a:pPr eaLnBrk="1" hangingPunct="1">
              <a:lnSpc>
                <a:spcPct val="10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2800" dirty="0" smtClean="0"/>
          </a:p>
          <a:p>
            <a:pPr eaLnBrk="1" hangingPunct="1">
              <a:lnSpc>
                <a:spcPct val="100000"/>
              </a:lnSpc>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smtClean="0"/>
              <a:t>Low energy photons are non-ionizing</a:t>
            </a:r>
            <a:endParaRPr lang="en-GB" dirty="0" smtClean="0"/>
          </a:p>
        </p:txBody>
      </p:sp>
      <p:pic>
        <p:nvPicPr>
          <p:cNvPr id="2050" name="Picture 2" descr="Q:\PI_Materials\Insiders View\750076_Radiation\ANS_IV_Radiation Folder\spectr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914" y="3014663"/>
            <a:ext cx="77724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457200" y="356617"/>
            <a:ext cx="7260336" cy="1237262"/>
          </a:xfrm>
          <a:prstGeom prst="rect">
            <a:avLst/>
          </a:prstGeom>
        </p:spPr>
        <p:txBody>
          <a:bodyPr wrap="square">
            <a:spAutoFit/>
          </a:bodyPr>
          <a:lstStyle/>
          <a:p>
            <a:pPr eaLnBrk="1" hangingPunct="1">
              <a:lnSpc>
                <a:spcPct val="93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4000" dirty="0" smtClean="0"/>
              <a:t>Where does radiation </a:t>
            </a:r>
            <a:br>
              <a:rPr lang="en-GB" sz="4000" dirty="0" smtClean="0"/>
            </a:br>
            <a:r>
              <a:rPr lang="en-GB" sz="4000" dirty="0" smtClean="0"/>
              <a:t>come from?</a:t>
            </a:r>
          </a:p>
        </p:txBody>
      </p:sp>
      <p:sp>
        <p:nvSpPr>
          <p:cNvPr id="18434" name="Rectangle 2"/>
          <p:cNvSpPr>
            <a:spLocks noGrp="1" noChangeArrowheads="1"/>
          </p:cNvSpPr>
          <p:nvPr>
            <p:ph type="body" idx="4294967295"/>
          </p:nvPr>
        </p:nvSpPr>
        <p:spPr>
          <a:xfrm>
            <a:off x="0" y="1447800"/>
            <a:ext cx="8229600" cy="4776788"/>
          </a:xfrm>
        </p:spPr>
        <p:txBody>
          <a:bodyPr>
            <a:spAutoFit/>
          </a:bodyPr>
          <a:lstStyle/>
          <a:p>
            <a:pPr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smtClean="0"/>
              <a:t>Natural</a:t>
            </a:r>
          </a:p>
          <a:p>
            <a:pPr lvl="1"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smtClean="0"/>
              <a:t>Soil, water and vegetation</a:t>
            </a:r>
          </a:p>
          <a:p>
            <a:pPr lvl="1"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smtClean="0"/>
              <a:t>Cosmic, the sun</a:t>
            </a:r>
          </a:p>
          <a:p>
            <a:pPr lvl="1"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smtClean="0"/>
              <a:t>Internal sources</a:t>
            </a:r>
          </a:p>
          <a:p>
            <a:pPr lvl="2"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smtClean="0"/>
              <a:t>Potassium-40 (bananas)</a:t>
            </a:r>
          </a:p>
          <a:p>
            <a:pPr lvl="2"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smtClean="0"/>
              <a:t>Carbon-14 (air)</a:t>
            </a:r>
          </a:p>
          <a:p>
            <a:pPr lvl="2"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smtClean="0"/>
              <a:t>Lead-210 (radon)</a:t>
            </a:r>
          </a:p>
          <a:p>
            <a:pPr lvl="2"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smtClean="0"/>
              <a:t>Tritium (water)</a:t>
            </a:r>
          </a:p>
          <a:p>
            <a:pPr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smtClean="0"/>
              <a:t>Man-made sources</a:t>
            </a:r>
          </a:p>
          <a:p>
            <a:pPr lvl="1"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smtClean="0"/>
              <a:t>Medical sources </a:t>
            </a:r>
          </a:p>
          <a:p>
            <a:pPr lvl="2"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smtClean="0"/>
              <a:t>x-rays, rad. therapy</a:t>
            </a:r>
          </a:p>
          <a:p>
            <a:pPr lvl="1" eaLnBrk="1" hangingPunct="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smtClean="0"/>
              <a:t>Nuclear Power</a:t>
            </a:r>
          </a:p>
        </p:txBody>
      </p:sp>
      <p:pic>
        <p:nvPicPr>
          <p:cNvPr id="3074" name="Picture 2" descr="Q:\PI_Materials\Insiders View\750076_Radiation\ANS_IV_Radiation Folder\750076_Radia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47629" t="25143" r="2644" b="44722"/>
          <a:stretch/>
        </p:blipFill>
        <p:spPr bwMode="auto">
          <a:xfrm>
            <a:off x="4893845" y="2307472"/>
            <a:ext cx="3864990" cy="3031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p:cTn id="10"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p:cTn id="14"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p:cTn id="18" dur="1" fill="hold">
                                          <p:stCondLst>
                                            <p:cond delay="0"/>
                                          </p:stCondLst>
                                        </p:cTn>
                                        <p:tgtEl>
                                          <p:spTgt spid="18434">
                                            <p:txEl>
                                              <p:pRg st="3" end="3"/>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8434">
                                            <p:txEl>
                                              <p:pRg st="4" end="4"/>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18434">
                                            <p:txEl>
                                              <p:pRg st="5" end="5"/>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8434">
                                            <p:txEl>
                                              <p:pRg st="6" end="6"/>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8434">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p:cTn id="30" dur="1" fill="hold">
                                          <p:stCondLst>
                                            <p:cond delay="0"/>
                                          </p:stCondLst>
                                        </p:cTn>
                                        <p:tgtEl>
                                          <p:spTgt spid="18434">
                                            <p:txEl>
                                              <p:pRg st="8" end="8"/>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18434">
                                            <p:txEl>
                                              <p:pRg st="9" end="9"/>
                                            </p:txEl>
                                          </p:spTgt>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18434">
                                            <p:txEl>
                                              <p:pRg st="10" end="10"/>
                                            </p:txEl>
                                          </p:spTgt>
                                        </p:tgtEl>
                                        <p:attrNameLst>
                                          <p:attrName>style.visibility</p:attrName>
                                        </p:attrNameLst>
                                      </p:cBhvr>
                                      <p:to>
                                        <p:strVal val="visible"/>
                                      </p:to>
                                    </p:set>
                                  </p:childTnLst>
                                </p:cTn>
                              </p:par>
                              <p:par>
                                <p:cTn id="35" presetID="1" presetClass="entr" fill="hold" nodeType="withEffect">
                                  <p:stCondLst>
                                    <p:cond delay="0"/>
                                  </p:stCondLst>
                                  <p:childTnLst>
                                    <p:set>
                                      <p:cBhvr>
                                        <p:cTn id="36" dur="1" fill="hold">
                                          <p:stCondLst>
                                            <p:cond delay="0"/>
                                          </p:stCondLst>
                                        </p:cTn>
                                        <p:tgtEl>
                                          <p:spTgt spid="1843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66343"/>
            <a:ext cx="8226425" cy="948119"/>
          </a:xfrm>
          <a:noFill/>
        </p:spPr>
        <p:txBody>
          <a:bodyPr/>
          <a:lstStyle/>
          <a:p>
            <a:r>
              <a:rPr lang="en-US" dirty="0" smtClean="0">
                <a:effectLst/>
              </a:rPr>
              <a:t>Radiation Hazards</a:t>
            </a:r>
          </a:p>
        </p:txBody>
      </p:sp>
      <p:sp>
        <p:nvSpPr>
          <p:cNvPr id="13315" name="Rectangle 3"/>
          <p:cNvSpPr>
            <a:spLocks noGrp="1" noChangeArrowheads="1"/>
          </p:cNvSpPr>
          <p:nvPr>
            <p:ph type="body" idx="1"/>
          </p:nvPr>
        </p:nvSpPr>
        <p:spPr>
          <a:noFill/>
        </p:spPr>
        <p:txBody>
          <a:bodyPr/>
          <a:lstStyle/>
          <a:p>
            <a:r>
              <a:rPr lang="en-US" smtClean="0">
                <a:effectLst/>
              </a:rPr>
              <a:t>Humans, Environment, Wildlife:</a:t>
            </a:r>
          </a:p>
          <a:p>
            <a:pPr lvl="1"/>
            <a:r>
              <a:rPr lang="en-US" smtClean="0">
                <a:effectLst/>
              </a:rPr>
              <a:t>Sickness!</a:t>
            </a:r>
          </a:p>
          <a:p>
            <a:pPr lvl="1"/>
            <a:r>
              <a:rPr lang="en-US" smtClean="0">
                <a:effectLst/>
              </a:rPr>
              <a:t>Acute effects: sunburns most common</a:t>
            </a:r>
          </a:p>
          <a:p>
            <a:pPr lvl="1"/>
            <a:r>
              <a:rPr lang="en-US" smtClean="0">
                <a:effectLst/>
              </a:rPr>
              <a:t>Chronic effects: cancers</a:t>
            </a:r>
          </a:p>
        </p:txBody>
      </p:sp>
      <p:pic>
        <p:nvPicPr>
          <p:cNvPr id="13316" name="Picture 5" descr="File:Radiation warning symbol.svg"/>
          <p:cNvPicPr>
            <a:picLocks noChangeAspect="1" noChangeArrowheads="1"/>
          </p:cNvPicPr>
          <p:nvPr/>
        </p:nvPicPr>
        <p:blipFill>
          <a:blip r:embed="rId3" cstate="print"/>
          <a:srcRect/>
          <a:stretch>
            <a:fillRect/>
          </a:stretch>
        </p:blipFill>
        <p:spPr bwMode="auto">
          <a:xfrm>
            <a:off x="3429000" y="3962400"/>
            <a:ext cx="26289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NS-PP-template">
  <a:themeElements>
    <a:clrScheme name="Custom 1">
      <a:dk1>
        <a:sysClr val="windowText" lastClr="000000"/>
      </a:dk1>
      <a:lt1>
        <a:sysClr val="window" lastClr="FFFFFF"/>
      </a:lt1>
      <a:dk2>
        <a:srgbClr val="10233F"/>
      </a:dk2>
      <a:lt2>
        <a:srgbClr val="B3B3B3"/>
      </a:lt2>
      <a:accent1>
        <a:srgbClr val="4F81BD"/>
      </a:accent1>
      <a:accent2>
        <a:srgbClr val="C0504D"/>
      </a:accent2>
      <a:accent3>
        <a:srgbClr val="7D9646"/>
      </a:accent3>
      <a:accent4>
        <a:srgbClr val="8064A2"/>
      </a:accent4>
      <a:accent5>
        <a:srgbClr val="4BACC6"/>
      </a:accent5>
      <a:accent6>
        <a:srgbClr val="E1AC3F"/>
      </a:accent6>
      <a:hlink>
        <a:srgbClr val="3271C9"/>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pace-Divid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ANS-PP-template</Template>
  <TotalTime>21</TotalTime>
  <Words>630</Words>
  <Application>Microsoft Office PowerPoint</Application>
  <PresentationFormat>On-screen Show (4:3)</PresentationFormat>
  <Paragraphs>139</Paragraphs>
  <Slides>21</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4" baseType="lpstr">
      <vt:lpstr>ANS-PP-template</vt:lpstr>
      <vt:lpstr>Space-Divider slide</vt:lpstr>
      <vt:lpstr>Bitmap Image</vt:lpstr>
      <vt:lpstr>Get to Know Nuclear Patch Workshop</vt:lpstr>
      <vt:lpstr>What is an Atom?</vt:lpstr>
      <vt:lpstr>Mass of an Atom</vt:lpstr>
      <vt:lpstr>What is the mass of...</vt:lpstr>
      <vt:lpstr>Radiation</vt:lpstr>
      <vt:lpstr>Types of Radiation</vt:lpstr>
      <vt:lpstr>Types of Radiation</vt:lpstr>
      <vt:lpstr>Where does radiation  come from?</vt:lpstr>
      <vt:lpstr>Radiation Hazards</vt:lpstr>
      <vt:lpstr>Marie Curie</vt:lpstr>
      <vt:lpstr>Ida Noddack</vt:lpstr>
      <vt:lpstr>Rosalyn Yalow</vt:lpstr>
      <vt:lpstr>Off to Stations!</vt:lpstr>
      <vt:lpstr>Wrap-Up</vt:lpstr>
      <vt:lpstr>Extra Topics</vt:lpstr>
      <vt:lpstr>Fission vs. Fusion</vt:lpstr>
      <vt:lpstr>Fission vs. Fusion</vt:lpstr>
      <vt:lpstr>PowerPoint Presentation</vt:lpstr>
      <vt:lpstr>Radioactive Decay</vt:lpstr>
      <vt:lpstr>Types of Effects of Radiation</vt:lpstr>
      <vt:lpstr>PowerPoint Presentation</vt:lpstr>
    </vt:vector>
  </TitlesOfParts>
  <Company>ANS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tcoyle</dc:creator>
  <cp:lastModifiedBy>Tracy Coyle</cp:lastModifiedBy>
  <cp:revision>4</cp:revision>
  <cp:lastPrinted>2013-05-28T14:59:39Z</cp:lastPrinted>
  <dcterms:created xsi:type="dcterms:W3CDTF">2013-11-21T21:03:35Z</dcterms:created>
  <dcterms:modified xsi:type="dcterms:W3CDTF">2014-06-03T19:14:54Z</dcterms:modified>
</cp:coreProperties>
</file>