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saveSubsetFonts="1" autoCompressPictures="0">
  <p:sldMasterIdLst>
    <p:sldMasterId id="2147483659" r:id="rId1"/>
  </p:sldMasterIdLst>
  <p:notesMasterIdLst>
    <p:notesMasterId r:id="rId16"/>
  </p:notesMasterIdLst>
  <p:handoutMasterIdLst>
    <p:handoutMasterId r:id="rId17"/>
  </p:handoutMasterIdLst>
  <p:sldIdLst>
    <p:sldId id="315" r:id="rId2"/>
    <p:sldId id="316" r:id="rId3"/>
    <p:sldId id="317" r:id="rId4"/>
    <p:sldId id="318" r:id="rId5"/>
    <p:sldId id="321" r:id="rId6"/>
    <p:sldId id="329" r:id="rId7"/>
    <p:sldId id="330" r:id="rId8"/>
    <p:sldId id="334" r:id="rId9"/>
    <p:sldId id="332" r:id="rId10"/>
    <p:sldId id="333" r:id="rId11"/>
    <p:sldId id="335" r:id="rId12"/>
    <p:sldId id="337" r:id="rId13"/>
    <p:sldId id="338" r:id="rId14"/>
    <p:sldId id="339" r:id="rId15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65284584-9E8C-A84C-8B49-60AD52728EA3}">
          <p14:sldIdLst>
            <p14:sldId id="315"/>
            <p14:sldId id="316"/>
            <p14:sldId id="317"/>
            <p14:sldId id="318"/>
            <p14:sldId id="321"/>
            <p14:sldId id="329"/>
            <p14:sldId id="330"/>
            <p14:sldId id="334"/>
            <p14:sldId id="332"/>
            <p14:sldId id="333"/>
            <p14:sldId id="335"/>
            <p14:sldId id="337"/>
            <p14:sldId id="338"/>
            <p14:sldId id="33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obin Porter" initials="" lastIdx="2" clrIdx="0"/>
  <p:cmAuthor id="1" name="Eric Moore" initials="EM" lastIdx="13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819E"/>
    <a:srgbClr val="4DA84F"/>
    <a:srgbClr val="15284B"/>
    <a:srgbClr val="000201"/>
    <a:srgbClr val="FFCC33"/>
    <a:srgbClr val="EEBD4A"/>
    <a:srgbClr val="1587D2"/>
    <a:srgbClr val="A80024"/>
    <a:srgbClr val="004479"/>
    <a:srgbClr val="0F6B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277F52C-BAA3-48F3-89A5-CD67E574E18C}">
  <a:tblStyle styleId="{A277F52C-BAA3-48F3-89A5-CD67E574E18C}" styleName="Table_0"/>
  <a:tblStyle styleId="{6DB49634-B165-4119-896B-BADB6994C0BD}" styleName="Table_1">
    <a:wholeTbl>
      <a:tcStyle>
        <a:tcBdr>
          <a:left>
            <a:ln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760" autoAdjust="0"/>
    <p:restoredTop sz="86103" autoAdjust="0"/>
  </p:normalViewPr>
  <p:slideViewPr>
    <p:cSldViewPr snapToGrid="0" snapToObjects="1">
      <p:cViewPr varScale="1">
        <p:scale>
          <a:sx n="93" d="100"/>
          <a:sy n="93" d="100"/>
        </p:scale>
        <p:origin x="1448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69" d="100"/>
          <a:sy n="169" d="100"/>
        </p:scale>
        <p:origin x="429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7DB0CA-8B57-3D4F-9407-F2B287E66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2680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5880955"/>
      </p:ext>
    </p:extLst>
  </p:cSld>
  <p:clrMap bg1="lt1" tx1="dk1" bg2="dk2" tx2="lt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1009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6222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7398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4161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913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1856"/>
            <a:ext cx="9144000" cy="886375"/>
          </a:xfrm>
          <a:prstGeom prst="rect">
            <a:avLst/>
          </a:prstGeom>
          <a:solidFill>
            <a:srgbClr val="4DA8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39271" y="-175886"/>
            <a:ext cx="6449130" cy="1325562"/>
          </a:xfrm>
        </p:spPr>
        <p:txBody>
          <a:bodyPr/>
          <a:lstStyle>
            <a:lvl1pPr>
              <a:defRPr sz="28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437716"/>
            <a:ext cx="4984749" cy="4369819"/>
          </a:xfrm>
        </p:spPr>
        <p:txBody>
          <a:bodyPr lIns="0" rIns="91440"/>
          <a:lstStyle>
            <a:lvl1pPr marL="228600" indent="-50800">
              <a:buClr>
                <a:srgbClr val="4DA84F"/>
              </a:buClr>
              <a:buFont typeface="System Font Regular"/>
              <a:buChar char="•"/>
              <a:defRPr sz="1600" baseline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76200">
              <a:buClr>
                <a:srgbClr val="4DA84F"/>
              </a:buClr>
              <a:buFont typeface="System Font Regular"/>
              <a:buChar char="•"/>
              <a:defRPr sz="160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101600">
              <a:buClr>
                <a:srgbClr val="4DA84F"/>
              </a:buClr>
              <a:buFont typeface="System Font Regular"/>
              <a:buChar char="•"/>
              <a:defRPr sz="160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114300">
              <a:buClr>
                <a:srgbClr val="4DA84F"/>
              </a:buClr>
              <a:buFont typeface="System Font Regular"/>
              <a:buChar char="•"/>
              <a:defRPr sz="160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114300">
              <a:buClr>
                <a:srgbClr val="4DA84F"/>
              </a:buClr>
              <a:buFont typeface="System Font Regular"/>
              <a:buChar char="•"/>
              <a:defRPr sz="160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732463" y="1437716"/>
            <a:ext cx="3055937" cy="4369819"/>
          </a:xfrm>
        </p:spPr>
        <p:txBody>
          <a:bodyPr/>
          <a:lstStyle>
            <a:lvl1pPr marL="177800" indent="0">
              <a:buFontTx/>
              <a:buNone/>
              <a:defRPr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567691" y="6056024"/>
            <a:ext cx="8000237" cy="6448"/>
          </a:xfrm>
          <a:prstGeom prst="line">
            <a:avLst/>
          </a:prstGeom>
          <a:ln>
            <a:solidFill>
              <a:srgbClr val="26819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>
            <a:off x="8350628" y="6276075"/>
            <a:ext cx="0" cy="409481"/>
          </a:xfrm>
          <a:prstGeom prst="line">
            <a:avLst/>
          </a:prstGeom>
          <a:ln w="635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5887911" y="6382904"/>
            <a:ext cx="2462717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latin typeface="Century Gothic" charset="0"/>
                <a:ea typeface="Century Gothic" charset="0"/>
                <a:cs typeface="Century Gothic" charset="0"/>
              </a:rPr>
              <a:t>Copyright 2018 Discovery Education, Inc. All rights Reserved.</a:t>
            </a:r>
          </a:p>
          <a:p>
            <a:endParaRPr lang="en-US" sz="6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1184" y="5968393"/>
            <a:ext cx="1041399" cy="1041399"/>
          </a:xfrm>
          <a:prstGeom prst="rect">
            <a:avLst/>
          </a:prstGeom>
        </p:spPr>
      </p:pic>
      <p:sp>
        <p:nvSpPr>
          <p:cNvPr id="29" name="TextBox 28"/>
          <p:cNvSpPr txBox="1"/>
          <p:nvPr userDrawn="1"/>
        </p:nvSpPr>
        <p:spPr>
          <a:xfrm>
            <a:off x="8311896" y="6349227"/>
            <a:ext cx="3759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E97281F-8489-2C49-9B4F-A9A0E789A564}" type="slidenum">
              <a:rPr lang="en-US" sz="1000" b="0" smtClean="0">
                <a:latin typeface="Century Gothic" charset="0"/>
                <a:ea typeface="Century Gothic" charset="0"/>
                <a:cs typeface="Century Gothic" charset="0"/>
              </a:rPr>
              <a:pPr algn="r"/>
              <a:t>‹#›</a:t>
            </a:fld>
            <a:endParaRPr lang="en-US" sz="1000" b="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25AB37-E8F1-2E47-8D15-94EC621541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8903" y="116692"/>
            <a:ext cx="1772396" cy="6722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CB0889-4274-104D-8DD6-4EA4D50C0B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7691" y="6217893"/>
            <a:ext cx="2233653" cy="4011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2794"/>
            <a:ext cx="9149894" cy="60560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886375"/>
          </a:xfrm>
          <a:prstGeom prst="rect">
            <a:avLst/>
          </a:prstGeom>
          <a:solidFill>
            <a:srgbClr val="4DA8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2"/>
          <p:cNvSpPr>
            <a:spLocks noGrp="1"/>
          </p:cNvSpPr>
          <p:nvPr>
            <p:ph type="title"/>
          </p:nvPr>
        </p:nvSpPr>
        <p:spPr>
          <a:xfrm>
            <a:off x="2339271" y="-176684"/>
            <a:ext cx="6449130" cy="1325562"/>
          </a:xfrm>
        </p:spPr>
        <p:txBody>
          <a:bodyPr/>
          <a:lstStyle>
            <a:lvl1pPr>
              <a:defRPr sz="2800" b="1" i="0" baseline="0">
                <a:solidFill>
                  <a:schemeClr val="bg1"/>
                </a:soli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67691" y="2085040"/>
            <a:ext cx="4984749" cy="3724735"/>
          </a:xfrm>
        </p:spPr>
        <p:txBody>
          <a:bodyPr lIns="0" rIns="91440"/>
          <a:lstStyle>
            <a:lvl1pPr marL="463550" indent="-285750">
              <a:buClrTx/>
              <a:buFont typeface="Arial" panose="020B0604020202020204" pitchFamily="34" charset="0"/>
              <a:buChar char="•"/>
              <a:defRPr sz="1600" baseline="0">
                <a:solidFill>
                  <a:schemeClr val="bg1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76200">
              <a:buClrTx/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101600">
              <a:buClrTx/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114300">
              <a:buClrTx/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114300">
              <a:buClrTx/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567691" y="1540872"/>
            <a:ext cx="4960937" cy="467302"/>
          </a:xfrm>
        </p:spPr>
        <p:txBody>
          <a:bodyPr lIns="0"/>
          <a:lstStyle>
            <a:lvl1pPr marL="177800" indent="0">
              <a:buFontTx/>
              <a:buNone/>
              <a:defRPr sz="1600" baseline="0">
                <a:solidFill>
                  <a:schemeClr val="bg1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09600" indent="0">
              <a:buFontTx/>
              <a:buNone/>
              <a:defRPr sz="1600" baseline="0">
                <a:latin typeface="Century Gothic" charset="0"/>
              </a:defRPr>
            </a:lvl2pPr>
            <a:lvl3pPr marL="1041400" indent="0">
              <a:buFontTx/>
              <a:buNone/>
              <a:defRPr sz="1600" baseline="0">
                <a:latin typeface="Century Gothic" charset="0"/>
              </a:defRPr>
            </a:lvl3pPr>
            <a:lvl4pPr marL="1485900" indent="0">
              <a:buFontTx/>
              <a:buNone/>
              <a:defRPr sz="1600" baseline="0">
                <a:latin typeface="Century Gothic" charset="0"/>
              </a:defRPr>
            </a:lvl4pPr>
            <a:lvl5pPr marL="1943100" indent="0">
              <a:buFontTx/>
              <a:buNone/>
              <a:defRPr sz="1600" baseline="0">
                <a:latin typeface="Century Gothic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45" name="Straight Connector 44"/>
          <p:cNvCxnSpPr/>
          <p:nvPr userDrawn="1"/>
        </p:nvCxnSpPr>
        <p:spPr>
          <a:xfrm>
            <a:off x="8350628" y="6276075"/>
            <a:ext cx="0" cy="409481"/>
          </a:xfrm>
          <a:prstGeom prst="line">
            <a:avLst/>
          </a:prstGeom>
          <a:ln w="635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 userDrawn="1"/>
        </p:nvSpPr>
        <p:spPr>
          <a:xfrm>
            <a:off x="5887911" y="6382904"/>
            <a:ext cx="2462717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latin typeface="Century Gothic" charset="0"/>
                <a:ea typeface="Century Gothic" charset="0"/>
                <a:cs typeface="Century Gothic" charset="0"/>
              </a:rPr>
              <a:t>Copyright 2018 Discovery Education, Inc. All rights Reserved.</a:t>
            </a:r>
          </a:p>
          <a:p>
            <a:endParaRPr lang="en-US" sz="6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1184" y="5968393"/>
            <a:ext cx="1041399" cy="1041399"/>
          </a:xfrm>
          <a:prstGeom prst="rect">
            <a:avLst/>
          </a:prstGeom>
        </p:spPr>
      </p:pic>
      <p:sp>
        <p:nvSpPr>
          <p:cNvPr id="48" name="TextBox 47"/>
          <p:cNvSpPr txBox="1"/>
          <p:nvPr userDrawn="1"/>
        </p:nvSpPr>
        <p:spPr>
          <a:xfrm>
            <a:off x="8311896" y="6349227"/>
            <a:ext cx="3759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E97281F-8489-2C49-9B4F-A9A0E789A564}" type="slidenum">
              <a:rPr lang="en-US" sz="1000" b="0" smtClean="0">
                <a:latin typeface="Century Gothic" charset="0"/>
                <a:ea typeface="Century Gothic" charset="0"/>
                <a:cs typeface="Century Gothic" charset="0"/>
              </a:rPr>
              <a:pPr algn="r"/>
              <a:t>‹#›</a:t>
            </a:fld>
            <a:endParaRPr lang="en-US" sz="1000" b="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EA43CF1-8C98-9E45-969A-F62B0877B8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8903" y="116692"/>
            <a:ext cx="1772396" cy="6722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5357ED6-933A-0342-8932-AF2A002F1C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7691" y="6217893"/>
            <a:ext cx="2233653" cy="4011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886375"/>
          </a:xfrm>
          <a:prstGeom prst="rect">
            <a:avLst/>
          </a:prstGeom>
          <a:solidFill>
            <a:srgbClr val="4DA8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2" name="Straight Connector 31"/>
          <p:cNvCxnSpPr/>
          <p:nvPr userDrawn="1"/>
        </p:nvCxnSpPr>
        <p:spPr>
          <a:xfrm>
            <a:off x="8350628" y="6276075"/>
            <a:ext cx="0" cy="409481"/>
          </a:xfrm>
          <a:prstGeom prst="line">
            <a:avLst/>
          </a:prstGeom>
          <a:ln w="635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 userDrawn="1"/>
        </p:nvSpPr>
        <p:spPr>
          <a:xfrm>
            <a:off x="5887911" y="6382904"/>
            <a:ext cx="2462717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latin typeface="Century Gothic" charset="0"/>
                <a:ea typeface="Century Gothic" charset="0"/>
                <a:cs typeface="Century Gothic" charset="0"/>
              </a:rPr>
              <a:t>Copyright 2018 Discovery Education, Inc. All rights Reserved.</a:t>
            </a:r>
          </a:p>
          <a:p>
            <a:endParaRPr lang="en-US" sz="6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1184" y="5968393"/>
            <a:ext cx="1041399" cy="1041399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311896" y="6349227"/>
            <a:ext cx="3759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E97281F-8489-2C49-9B4F-A9A0E789A564}" type="slidenum">
              <a:rPr lang="en-US" sz="1000" b="0" smtClean="0">
                <a:latin typeface="Century Gothic" charset="0"/>
                <a:ea typeface="Century Gothic" charset="0"/>
                <a:cs typeface="Century Gothic" charset="0"/>
              </a:rPr>
              <a:pPr algn="r"/>
              <a:t>‹#›</a:t>
            </a:fld>
            <a:endParaRPr lang="en-US" sz="1000" b="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3AC6F20-2829-CD47-9E92-A8E244AC5A2A}"/>
              </a:ext>
            </a:extLst>
          </p:cNvPr>
          <p:cNvCxnSpPr/>
          <p:nvPr userDrawn="1"/>
        </p:nvCxnSpPr>
        <p:spPr>
          <a:xfrm>
            <a:off x="567691" y="6056024"/>
            <a:ext cx="8000237" cy="6448"/>
          </a:xfrm>
          <a:prstGeom prst="line">
            <a:avLst/>
          </a:prstGeom>
          <a:ln>
            <a:solidFill>
              <a:srgbClr val="26819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9843AF0E-AA1C-6D42-A7F5-DA5D226DED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8903" y="116692"/>
            <a:ext cx="1772396" cy="6722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D44B44-A117-E34B-BDD3-1256039B332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7691" y="6217893"/>
            <a:ext cx="2233653" cy="401190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01539868-A356-E64E-927D-624F874D5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271" y="-176684"/>
            <a:ext cx="6449130" cy="1325562"/>
          </a:xfrm>
        </p:spPr>
        <p:txBody>
          <a:bodyPr/>
          <a:lstStyle>
            <a:lvl1pPr>
              <a:defRPr sz="2800" b="1" i="0" baseline="0">
                <a:solidFill>
                  <a:schemeClr val="bg1"/>
                </a:soli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1942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886375"/>
          </a:xfrm>
          <a:prstGeom prst="rect">
            <a:avLst/>
          </a:prstGeom>
          <a:solidFill>
            <a:srgbClr val="4DA8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73088" y="1176338"/>
            <a:ext cx="8098722" cy="4722292"/>
          </a:xfrm>
        </p:spPr>
        <p:txBody>
          <a:bodyPr/>
          <a:lstStyle>
            <a:lvl1pPr marL="177800" indent="0">
              <a:buFontTx/>
              <a:buNone/>
              <a:defRPr baseline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8350628" y="6276075"/>
            <a:ext cx="0" cy="409481"/>
          </a:xfrm>
          <a:prstGeom prst="line">
            <a:avLst/>
          </a:prstGeom>
          <a:ln w="635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 userDrawn="1"/>
        </p:nvSpPr>
        <p:spPr>
          <a:xfrm>
            <a:off x="5887911" y="6382904"/>
            <a:ext cx="2462717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latin typeface="Century Gothic" charset="0"/>
                <a:ea typeface="Century Gothic" charset="0"/>
                <a:cs typeface="Century Gothic" charset="0"/>
              </a:rPr>
              <a:t>Copyright 2018 Discovery Education, Inc. All rights Reserved.</a:t>
            </a:r>
          </a:p>
          <a:p>
            <a:endParaRPr lang="en-US" sz="6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1184" y="5968393"/>
            <a:ext cx="1041399" cy="1041399"/>
          </a:xfrm>
          <a:prstGeom prst="rect">
            <a:avLst/>
          </a:prstGeom>
        </p:spPr>
      </p:pic>
      <p:sp>
        <p:nvSpPr>
          <p:cNvPr id="31" name="TextBox 30"/>
          <p:cNvSpPr txBox="1"/>
          <p:nvPr userDrawn="1"/>
        </p:nvSpPr>
        <p:spPr>
          <a:xfrm>
            <a:off x="8311896" y="6349227"/>
            <a:ext cx="3759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E97281F-8489-2C49-9B4F-A9A0E789A564}" type="slidenum">
              <a:rPr lang="en-US" sz="1000" b="0" smtClean="0">
                <a:latin typeface="Century Gothic" charset="0"/>
                <a:ea typeface="Century Gothic" charset="0"/>
                <a:cs typeface="Century Gothic" charset="0"/>
              </a:rPr>
              <a:pPr algn="r"/>
              <a:t>‹#›</a:t>
            </a:fld>
            <a:endParaRPr lang="en-US" sz="1000" b="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F4805B9-A27D-5F4C-92AE-69C29ADD67A0}"/>
              </a:ext>
            </a:extLst>
          </p:cNvPr>
          <p:cNvCxnSpPr/>
          <p:nvPr userDrawn="1"/>
        </p:nvCxnSpPr>
        <p:spPr>
          <a:xfrm>
            <a:off x="567691" y="6056024"/>
            <a:ext cx="8000237" cy="6448"/>
          </a:xfrm>
          <a:prstGeom prst="line">
            <a:avLst/>
          </a:prstGeom>
          <a:ln>
            <a:solidFill>
              <a:srgbClr val="26819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71F37265-ECF0-824C-9D31-88286B60E1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8903" y="116692"/>
            <a:ext cx="1772396" cy="6722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911713-302F-BC45-BDAE-36F30A97B9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7691" y="6217893"/>
            <a:ext cx="2233653" cy="401190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DAEF96B1-6C16-A342-8EE8-60CE94FA1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271" y="-176684"/>
            <a:ext cx="6449130" cy="1325562"/>
          </a:xfrm>
        </p:spPr>
        <p:txBody>
          <a:bodyPr/>
          <a:lstStyle>
            <a:lvl1pPr>
              <a:defRPr sz="2800" b="1" i="0" baseline="0">
                <a:solidFill>
                  <a:schemeClr val="bg1"/>
                </a:soli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70004" y="1329267"/>
            <a:ext cx="5262094" cy="4352396"/>
          </a:xfrm>
        </p:spPr>
        <p:txBody>
          <a:bodyPr/>
          <a:lstStyle>
            <a:lvl1pPr marL="177800" indent="0">
              <a:buFontTx/>
              <a:buNone/>
              <a:defRPr sz="7000" baseline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09600" indent="0">
              <a:buFontTx/>
              <a:buNone/>
              <a:defRPr sz="4400" baseline="0">
                <a:latin typeface="Century Gothic" charset="0"/>
              </a:defRPr>
            </a:lvl2pPr>
            <a:lvl3pPr marL="1041400" indent="0">
              <a:buFontTx/>
              <a:buNone/>
              <a:defRPr sz="4400" baseline="0">
                <a:latin typeface="Century Gothic" charset="0"/>
              </a:defRPr>
            </a:lvl3pPr>
            <a:lvl4pPr marL="1485900" indent="0">
              <a:buFontTx/>
              <a:buNone/>
              <a:defRPr sz="4400" baseline="0">
                <a:latin typeface="Century Gothic" charset="0"/>
              </a:defRPr>
            </a:lvl4pPr>
            <a:lvl5pPr marL="1943100" indent="0">
              <a:buFontTx/>
              <a:buNone/>
              <a:defRPr sz="4400" baseline="0">
                <a:latin typeface="Century Gothic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732463" y="1329267"/>
            <a:ext cx="2939347" cy="4352396"/>
          </a:xfrm>
        </p:spPr>
        <p:txBody>
          <a:bodyPr/>
          <a:lstStyle>
            <a:lvl1pPr marL="177800" indent="0">
              <a:buFontTx/>
              <a:buNone/>
              <a:defRPr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8350628" y="6276075"/>
            <a:ext cx="0" cy="409481"/>
          </a:xfrm>
          <a:prstGeom prst="line">
            <a:avLst/>
          </a:prstGeom>
          <a:ln w="635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 userDrawn="1"/>
        </p:nvSpPr>
        <p:spPr>
          <a:xfrm>
            <a:off x="5887911" y="6382904"/>
            <a:ext cx="2462717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latin typeface="Century Gothic" charset="0"/>
                <a:ea typeface="Century Gothic" charset="0"/>
                <a:cs typeface="Century Gothic" charset="0"/>
              </a:rPr>
              <a:t>Copyright 2018 Discovery Education, Inc. All rights Reserved.</a:t>
            </a:r>
          </a:p>
          <a:p>
            <a:endParaRPr lang="en-US" sz="6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1184" y="5968393"/>
            <a:ext cx="1041399" cy="1041399"/>
          </a:xfrm>
          <a:prstGeom prst="rect">
            <a:avLst/>
          </a:prstGeom>
        </p:spPr>
      </p:pic>
      <p:sp>
        <p:nvSpPr>
          <p:cNvPr id="31" name="TextBox 30"/>
          <p:cNvSpPr txBox="1"/>
          <p:nvPr userDrawn="1"/>
        </p:nvSpPr>
        <p:spPr>
          <a:xfrm>
            <a:off x="8311896" y="6349227"/>
            <a:ext cx="3759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E97281F-8489-2C49-9B4F-A9A0E789A564}" type="slidenum">
              <a:rPr lang="en-US" sz="1000" b="0" smtClean="0">
                <a:latin typeface="Century Gothic" charset="0"/>
                <a:ea typeface="Century Gothic" charset="0"/>
                <a:cs typeface="Century Gothic" charset="0"/>
              </a:rPr>
              <a:pPr algn="r"/>
              <a:t>‹#›</a:t>
            </a:fld>
            <a:endParaRPr lang="en-US" sz="1000" b="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450FADB-2484-044D-9A70-E1E5E3975A65}"/>
              </a:ext>
            </a:extLst>
          </p:cNvPr>
          <p:cNvCxnSpPr/>
          <p:nvPr userDrawn="1"/>
        </p:nvCxnSpPr>
        <p:spPr>
          <a:xfrm>
            <a:off x="567691" y="6056024"/>
            <a:ext cx="8000237" cy="6448"/>
          </a:xfrm>
          <a:prstGeom prst="line">
            <a:avLst/>
          </a:prstGeom>
          <a:ln>
            <a:solidFill>
              <a:srgbClr val="26819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50D946EF-B864-E849-8E7C-2097991E22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7691" y="6217893"/>
            <a:ext cx="2233653" cy="4011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2717A6-3B27-3F47-9489-B2A10F6038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2142" y="165797"/>
            <a:ext cx="1754015" cy="62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415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628651" y="365125"/>
            <a:ext cx="78866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628651" y="1825625"/>
            <a:ext cx="788669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5" r:id="rId3"/>
    <p:sldLayoutId id="2147483662" r:id="rId4"/>
    <p:sldLayoutId id="2147483660" r:id="rId5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23942F-EEBE-9C47-AA10-4E267515E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604000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0" y="6056024"/>
            <a:ext cx="9151471" cy="8542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F33A9A7-A909-3A45-94E5-508AA920F64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1184" y="5968393"/>
            <a:ext cx="1041399" cy="10413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743AA3-63DE-E945-BB42-CE259D7A88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691" y="6217893"/>
            <a:ext cx="2233653" cy="401190"/>
          </a:xfrm>
          <a:prstGeom prst="rect">
            <a:avLst/>
          </a:prstGeom>
        </p:spPr>
      </p:pic>
      <p:sp>
        <p:nvSpPr>
          <p:cNvPr id="29" name="Title 28">
            <a:extLst>
              <a:ext uri="{FF2B5EF4-FFF2-40B4-BE49-F238E27FC236}">
                <a16:creationId xmlns:a16="http://schemas.microsoft.com/office/drawing/2014/main" id="{1F268C92-CF0B-4E42-B466-B0414A614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691" y="4599016"/>
            <a:ext cx="6449130" cy="1325562"/>
          </a:xfrm>
        </p:spPr>
        <p:txBody>
          <a:bodyPr/>
          <a:lstStyle/>
          <a:p>
            <a:r>
              <a:rPr lang="en-US" sz="2400" dirty="0"/>
              <a:t>MEASURING RADIATION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4534E4-B3DE-D24C-9883-4AE9C9E190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903" y="391900"/>
            <a:ext cx="4529226" cy="171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46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449CE0B-857A-BC4D-914A-6B20FB4218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0"/>
          <a:stretch/>
        </p:blipFill>
        <p:spPr>
          <a:xfrm>
            <a:off x="3591061" y="886690"/>
            <a:ext cx="5552939" cy="49456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449EA4-922D-A740-8681-6B8065AFC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Safely Handling Radiation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738ABF-9CB8-824C-8C82-72262468CA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149676"/>
            <a:ext cx="3304253" cy="1455872"/>
          </a:xfrm>
        </p:spPr>
        <p:txBody>
          <a:bodyPr/>
          <a:lstStyle/>
          <a:p>
            <a:pPr marL="350838" indent="-173038"/>
            <a:r>
              <a:rPr lang="en-US" dirty="0"/>
              <a:t>All radiation can be dangerous if exposed to it for a long time at close range with no protection. Even non-ionizing radiation like the radiation </a:t>
            </a:r>
            <a:br>
              <a:rPr lang="en-US" dirty="0"/>
            </a:br>
            <a:r>
              <a:rPr lang="en-US" dirty="0"/>
              <a:t>from the sun can be harmful.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24D8A41E-072D-1C47-8896-33899F801AE0}"/>
              </a:ext>
            </a:extLst>
          </p:cNvPr>
          <p:cNvSpPr txBox="1">
            <a:spLocks/>
          </p:cNvSpPr>
          <p:nvPr/>
        </p:nvSpPr>
        <p:spPr>
          <a:xfrm>
            <a:off x="628650" y="2635192"/>
            <a:ext cx="3304253" cy="2091112"/>
          </a:xfrm>
          <a:prstGeom prst="rect">
            <a:avLst/>
          </a:prstGeom>
          <a:noFill/>
          <a:ln>
            <a:noFill/>
          </a:ln>
        </p:spPr>
        <p:txBody>
          <a:bodyPr lIns="0" tIns="91425" rIns="91440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508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 baseline="0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1pPr>
            <a:lvl2pPr marL="685800" marR="0" lvl="1" indent="-762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2pPr>
            <a:lvl3pPr marL="1143000" marR="0" lvl="2" indent="-101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3pPr>
            <a:lvl4pPr marL="1600200" marR="0" lvl="3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4pPr>
            <a:lvl5pPr marL="2057400" marR="0" lvl="4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5pPr>
            <a:lvl6pPr marL="2514600" marR="0" lvl="5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50838" indent="-173038"/>
            <a:r>
              <a:rPr lang="en-US" dirty="0">
                <a:latin typeface="+mn-lt"/>
              </a:rPr>
              <a:t>Alpha and beta radiation generally do not get into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our bodies because it cannot penetrate the skin. However, they can be harmful when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the sources of alpha and beta radiation are breathed in or ingested. Hence, breathing masks are essential.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42609D9-A545-E344-B5F5-63448B20B013}"/>
              </a:ext>
            </a:extLst>
          </p:cNvPr>
          <p:cNvSpPr txBox="1">
            <a:spLocks/>
          </p:cNvSpPr>
          <p:nvPr/>
        </p:nvSpPr>
        <p:spPr>
          <a:xfrm>
            <a:off x="628650" y="4719631"/>
            <a:ext cx="3304253" cy="1140395"/>
          </a:xfrm>
          <a:prstGeom prst="rect">
            <a:avLst/>
          </a:prstGeom>
          <a:noFill/>
          <a:ln>
            <a:noFill/>
          </a:ln>
        </p:spPr>
        <p:txBody>
          <a:bodyPr lIns="0" tIns="91425" rIns="91440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508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 baseline="0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1pPr>
            <a:lvl2pPr marL="685800" marR="0" lvl="1" indent="-762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2pPr>
            <a:lvl3pPr marL="1143000" marR="0" lvl="2" indent="-101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3pPr>
            <a:lvl4pPr marL="1600200" marR="0" lvl="3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4pPr>
            <a:lvl5pPr marL="2057400" marR="0" lvl="4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5pPr>
            <a:lvl6pPr marL="2514600" marR="0" lvl="5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50838" indent="-173038"/>
            <a:r>
              <a:rPr lang="en-US" dirty="0">
                <a:latin typeface="+mn-lt"/>
              </a:rPr>
              <a:t>Gamma radiation and other high-energy photons are best avoided by using thick,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dense walls.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7F7A21-9DE5-244E-B096-F249D0A338ED}"/>
              </a:ext>
            </a:extLst>
          </p:cNvPr>
          <p:cNvCxnSpPr>
            <a:cxnSpLocks/>
          </p:cNvCxnSpPr>
          <p:nvPr/>
        </p:nvCxnSpPr>
        <p:spPr>
          <a:xfrm>
            <a:off x="415636" y="6026727"/>
            <a:ext cx="8562109" cy="84810"/>
          </a:xfrm>
          <a:prstGeom prst="line">
            <a:avLst/>
          </a:prstGeom>
          <a:ln w="1079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673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1" grpId="0" build="p"/>
      <p:bldP spid="2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5A3BE5-BDEC-2B43-A4A0-F3988BCA8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758" y="2104025"/>
            <a:ext cx="3927643" cy="26283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449EA4-922D-A740-8681-6B8065AFC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Medicine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738ABF-9CB8-824C-8C82-72262468CA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149676"/>
            <a:ext cx="4155106" cy="4710350"/>
          </a:xfrm>
        </p:spPr>
        <p:txBody>
          <a:bodyPr/>
          <a:lstStyle/>
          <a:p>
            <a:pPr marL="350838" indent="-173038"/>
            <a:r>
              <a:rPr lang="en-US" dirty="0"/>
              <a:t>Nuclear medicine can be used as a direct form of treatment as in radiation therapy. Radiation is directed to cancer cells to destroy them. </a:t>
            </a:r>
          </a:p>
          <a:p>
            <a:pPr marL="350838" indent="-173038"/>
            <a:r>
              <a:rPr lang="en-US" dirty="0"/>
              <a:t>Radiation is often used in imaging, </a:t>
            </a:r>
            <a:br>
              <a:rPr lang="en-US" dirty="0"/>
            </a:br>
            <a:r>
              <a:rPr lang="en-US" dirty="0"/>
              <a:t>such as X-rays.</a:t>
            </a:r>
          </a:p>
          <a:p>
            <a:pPr marL="350838" indent="-173038"/>
            <a:r>
              <a:rPr lang="en-US" dirty="0"/>
              <a:t>Radiation can also be used indirectly </a:t>
            </a:r>
            <a:br>
              <a:rPr lang="en-US" dirty="0"/>
            </a:br>
            <a:r>
              <a:rPr lang="en-US" dirty="0"/>
              <a:t>to image cancer cells.</a:t>
            </a:r>
          </a:p>
          <a:p>
            <a:pPr marL="750888" indent="-246063">
              <a:buFont typeface="Courier New" panose="02070309020205020404" pitchFamily="49" charset="0"/>
              <a:buChar char="o"/>
            </a:pPr>
            <a:r>
              <a:rPr lang="en-US" dirty="0"/>
              <a:t>Because cancer cells use a larger amount of sugar than normal cells, if you could detect where sugar is being most frequently used, you could detect the cancer. A radioactive form of sugar can be made. When it is absorbed by the cancerous tumors, the radiation emitted can be detected and the tumors can be located. </a:t>
            </a:r>
          </a:p>
        </p:txBody>
      </p:sp>
    </p:spTree>
    <p:extLst>
      <p:ext uri="{BB962C8B-B14F-4D97-AF65-F5344CB8AC3E}">
        <p14:creationId xmlns:p14="http://schemas.microsoft.com/office/powerpoint/2010/main" val="3415331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E7D19-607B-854A-9D8D-771435365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on Sources of Radiation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6B7D28-EA5D-C644-AB06-A1BFD5BE0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301" y="1368786"/>
            <a:ext cx="6088532" cy="425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900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A92B2ED-6AE8-0046-8526-DEACA3651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73" y="3381354"/>
            <a:ext cx="4917821" cy="249662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E8ED507-46AA-3848-9494-495B882B1BBA}"/>
              </a:ext>
            </a:extLst>
          </p:cNvPr>
          <p:cNvSpPr/>
          <p:nvPr/>
        </p:nvSpPr>
        <p:spPr>
          <a:xfrm>
            <a:off x="647813" y="1396180"/>
            <a:ext cx="2262535" cy="511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BC0FF5-81C2-8D4A-ABDD-6C724C987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271" y="-182730"/>
            <a:ext cx="6449130" cy="1325562"/>
          </a:xfrm>
        </p:spPr>
        <p:txBody>
          <a:bodyPr/>
          <a:lstStyle/>
          <a:p>
            <a:r>
              <a:rPr lang="en-US" dirty="0"/>
              <a:t>Using Different Types of Radiation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1091DDE-A33B-F341-97F2-9D6DF4536CDC}"/>
              </a:ext>
            </a:extLst>
          </p:cNvPr>
          <p:cNvSpPr txBox="1">
            <a:spLocks/>
          </p:cNvSpPr>
          <p:nvPr/>
        </p:nvSpPr>
        <p:spPr>
          <a:xfrm>
            <a:off x="647814" y="1446710"/>
            <a:ext cx="2134716" cy="342761"/>
          </a:xfrm>
          <a:prstGeom prst="rect">
            <a:avLst/>
          </a:prstGeom>
          <a:noFill/>
          <a:ln>
            <a:noFill/>
          </a:ln>
        </p:spPr>
        <p:txBody>
          <a:bodyPr lIns="0" tIns="91425" rIns="91440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508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 baseline="0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1pPr>
            <a:lvl2pPr marL="685800" marR="0" lvl="1" indent="-762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2pPr>
            <a:lvl3pPr marL="1143000" marR="0" lvl="2" indent="-101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3pPr>
            <a:lvl4pPr marL="1600200" marR="0" lvl="3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4pPr>
            <a:lvl5pPr marL="2057400" marR="0" lvl="4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5pPr>
            <a:lvl6pPr marL="2514600" marR="0" lvl="5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50838" indent="-173038"/>
            <a:r>
              <a:rPr lang="en-US" dirty="0"/>
              <a:t>Smoke detector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E146D6-7E67-4441-9987-D95DB0A6C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6757"/>
            <a:ext cx="4945513" cy="269491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5FA233D-AF9C-8B49-A5CC-D1C39A6DF51E}"/>
              </a:ext>
            </a:extLst>
          </p:cNvPr>
          <p:cNvSpPr/>
          <p:nvPr/>
        </p:nvSpPr>
        <p:spPr>
          <a:xfrm>
            <a:off x="5164169" y="4234736"/>
            <a:ext cx="3729107" cy="1170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55470081-385F-E247-AF57-0D8B2A4DAF9A}"/>
              </a:ext>
            </a:extLst>
          </p:cNvPr>
          <p:cNvSpPr txBox="1">
            <a:spLocks/>
          </p:cNvSpPr>
          <p:nvPr/>
        </p:nvSpPr>
        <p:spPr>
          <a:xfrm>
            <a:off x="5164169" y="4293325"/>
            <a:ext cx="3466986" cy="561696"/>
          </a:xfrm>
          <a:prstGeom prst="rect">
            <a:avLst/>
          </a:prstGeom>
          <a:noFill/>
          <a:ln>
            <a:noFill/>
          </a:ln>
        </p:spPr>
        <p:txBody>
          <a:bodyPr lIns="0" tIns="91425" rIns="91440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508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 baseline="0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1pPr>
            <a:lvl2pPr marL="685800" marR="0" lvl="1" indent="-762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2pPr>
            <a:lvl3pPr marL="1143000" marR="0" lvl="2" indent="-101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3pPr>
            <a:lvl4pPr marL="1600200" marR="0" lvl="3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4pPr>
            <a:lvl5pPr marL="2057400" marR="0" lvl="4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5pPr>
            <a:lvl6pPr marL="2514600" marR="0" lvl="5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50838" indent="-173038"/>
            <a:r>
              <a:rPr lang="en-US" dirty="0">
                <a:latin typeface="+mn-lt"/>
              </a:rPr>
              <a:t>Scanning technologies used at ports and airports</a:t>
            </a:r>
          </a:p>
          <a:p>
            <a:pPr marL="350838" indent="-173038"/>
            <a:r>
              <a:rPr lang="en-US" dirty="0">
                <a:latin typeface="+mn-lt"/>
              </a:rPr>
              <a:t>Smoke detectors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8102C6-ABC7-7848-B6DF-E518EC7ED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7821" y="875269"/>
            <a:ext cx="4226179" cy="269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7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EA585-69C8-924B-AB38-C27832E21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Case Studies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FE5792-6754-B143-83F4-FF4C9A30C7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437716"/>
            <a:ext cx="4984749" cy="1275987"/>
          </a:xfrm>
        </p:spPr>
        <p:txBody>
          <a:bodyPr/>
          <a:lstStyle/>
          <a:p>
            <a:r>
              <a:rPr lang="en-US" dirty="0"/>
              <a:t> Radium dial painters</a:t>
            </a:r>
          </a:p>
          <a:p>
            <a:r>
              <a:rPr lang="en-US" dirty="0"/>
              <a:t> The thyroid and nuclear medicine</a:t>
            </a:r>
          </a:p>
          <a:p>
            <a:r>
              <a:rPr lang="en-US" dirty="0"/>
              <a:t> Radioactive consumer goods and dishes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7862B7-7938-1D48-AFAA-090FF76EC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068" y="3300761"/>
            <a:ext cx="2836926" cy="18905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E2E149-FA6F-6B4E-92C1-E6AB332B6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692" y="2660188"/>
            <a:ext cx="2416302" cy="31650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47C0DA4-2017-4A47-9D52-A266289FF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7035" y="3347582"/>
            <a:ext cx="3277761" cy="184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82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363BB93-972E-4141-AEA5-CE0AF6B91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4309"/>
            <a:ext cx="9144000" cy="5237249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A372905-BC1D-484F-B30B-7E9F96FD2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Radiation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D267E8F-F7B7-244F-95C9-3D340F77ED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742516"/>
            <a:ext cx="4984749" cy="378727"/>
          </a:xfrm>
        </p:spPr>
        <p:txBody>
          <a:bodyPr/>
          <a:lstStyle/>
          <a:p>
            <a:pPr marL="403225" indent="-225425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Sources of radiation 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FDCCDE7A-D225-E84D-ADAB-17B9D35E0E20}"/>
              </a:ext>
            </a:extLst>
          </p:cNvPr>
          <p:cNvSpPr txBox="1">
            <a:spLocks/>
          </p:cNvSpPr>
          <p:nvPr/>
        </p:nvSpPr>
        <p:spPr>
          <a:xfrm>
            <a:off x="628650" y="2292374"/>
            <a:ext cx="4984749" cy="312371"/>
          </a:xfrm>
          <a:prstGeom prst="rect">
            <a:avLst/>
          </a:prstGeom>
          <a:noFill/>
          <a:ln>
            <a:noFill/>
          </a:ln>
        </p:spPr>
        <p:txBody>
          <a:bodyPr lIns="0" tIns="91425" rIns="91440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508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 baseline="0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1pPr>
            <a:lvl2pPr marL="685800" marR="0" lvl="1" indent="-762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2pPr>
            <a:lvl3pPr marL="1143000" marR="0" lvl="2" indent="-101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3pPr>
            <a:lvl4pPr marL="1600200" marR="0" lvl="3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4pPr>
            <a:lvl5pPr marL="2057400" marR="0" lvl="4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5pPr>
            <a:lvl6pPr marL="2514600" marR="0" lvl="5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03225" indent="-225425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  <a:latin typeface="+mn-lt"/>
              </a:rPr>
              <a:t>The amount of radiation in your home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D18B9B60-B62B-D54B-87C4-DA4BA8E3A78F}"/>
              </a:ext>
            </a:extLst>
          </p:cNvPr>
          <p:cNvSpPr txBox="1">
            <a:spLocks/>
          </p:cNvSpPr>
          <p:nvPr/>
        </p:nvSpPr>
        <p:spPr>
          <a:xfrm>
            <a:off x="628650" y="2830531"/>
            <a:ext cx="4984749" cy="346356"/>
          </a:xfrm>
          <a:prstGeom prst="rect">
            <a:avLst/>
          </a:prstGeom>
          <a:noFill/>
          <a:ln>
            <a:noFill/>
          </a:ln>
        </p:spPr>
        <p:txBody>
          <a:bodyPr lIns="0" tIns="91425" rIns="91440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508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 baseline="0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1pPr>
            <a:lvl2pPr marL="685800" marR="0" lvl="1" indent="-762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2pPr>
            <a:lvl3pPr marL="1143000" marR="0" lvl="2" indent="-101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3pPr>
            <a:lvl4pPr marL="1600200" marR="0" lvl="3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4pPr>
            <a:lvl5pPr marL="2057400" marR="0" lvl="4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5pPr>
            <a:lvl6pPr marL="2514600" marR="0" lvl="5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03225" indent="-225425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  <a:latin typeface="+mn-lt"/>
              </a:rPr>
              <a:t>The relative risks of radiation</a:t>
            </a:r>
            <a:br>
              <a:rPr lang="en-US" dirty="0">
                <a:solidFill>
                  <a:schemeClr val="bg1"/>
                </a:solidFill>
                <a:latin typeface="+mn-lt"/>
              </a:rPr>
            </a:br>
            <a:r>
              <a:rPr lang="en-US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1FA3D30D-88F0-B54A-8AE1-413E4984DF1F}"/>
              </a:ext>
            </a:extLst>
          </p:cNvPr>
          <p:cNvSpPr txBox="1">
            <a:spLocks/>
          </p:cNvSpPr>
          <p:nvPr/>
        </p:nvSpPr>
        <p:spPr>
          <a:xfrm>
            <a:off x="628650" y="3342791"/>
            <a:ext cx="4984749" cy="466591"/>
          </a:xfrm>
          <a:prstGeom prst="rect">
            <a:avLst/>
          </a:prstGeom>
          <a:noFill/>
          <a:ln>
            <a:noFill/>
          </a:ln>
        </p:spPr>
        <p:txBody>
          <a:bodyPr lIns="0" tIns="91425" rIns="91440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508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 baseline="0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1pPr>
            <a:lvl2pPr marL="685800" marR="0" lvl="1" indent="-762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2pPr>
            <a:lvl3pPr marL="1143000" marR="0" lvl="2" indent="-101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3pPr>
            <a:lvl4pPr marL="1600200" marR="0" lvl="3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4pPr>
            <a:lvl5pPr marL="2057400" marR="0" lvl="4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5pPr>
            <a:lvl6pPr marL="2514600" marR="0" lvl="5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03225" indent="-225425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  <a:latin typeface="+mn-lt"/>
              </a:rPr>
              <a:t>Radiation exposure from medical sources</a:t>
            </a:r>
            <a:br>
              <a:rPr lang="en-US" dirty="0">
                <a:solidFill>
                  <a:schemeClr val="bg1"/>
                </a:solidFill>
                <a:latin typeface="+mn-lt"/>
              </a:rPr>
            </a:b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0803659-E02E-3B47-B3D4-1690C94BD726}"/>
              </a:ext>
            </a:extLst>
          </p:cNvPr>
          <p:cNvSpPr txBox="1">
            <a:spLocks/>
          </p:cNvSpPr>
          <p:nvPr/>
        </p:nvSpPr>
        <p:spPr>
          <a:xfrm>
            <a:off x="628649" y="3885661"/>
            <a:ext cx="4984749" cy="397514"/>
          </a:xfrm>
          <a:prstGeom prst="rect">
            <a:avLst/>
          </a:prstGeom>
          <a:noFill/>
          <a:ln>
            <a:noFill/>
          </a:ln>
        </p:spPr>
        <p:txBody>
          <a:bodyPr lIns="0" tIns="91425" rIns="91440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508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 baseline="0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1pPr>
            <a:lvl2pPr marL="685800" marR="0" lvl="1" indent="-762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2pPr>
            <a:lvl3pPr marL="1143000" marR="0" lvl="2" indent="-101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3pPr>
            <a:lvl4pPr marL="1600200" marR="0" lvl="3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4pPr>
            <a:lvl5pPr marL="2057400" marR="0" lvl="4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5pPr>
            <a:lvl6pPr marL="2514600" marR="0" lvl="5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03225" indent="-225425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  <a:latin typeface="+mn-lt"/>
              </a:rPr>
              <a:t>Radiation exposure from natural sources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2E7EBF79-32F4-2347-B621-BBAD899F6D35}"/>
              </a:ext>
            </a:extLst>
          </p:cNvPr>
          <p:cNvSpPr txBox="1">
            <a:spLocks/>
          </p:cNvSpPr>
          <p:nvPr/>
        </p:nvSpPr>
        <p:spPr>
          <a:xfrm>
            <a:off x="628648" y="4457803"/>
            <a:ext cx="4984749" cy="466591"/>
          </a:xfrm>
          <a:prstGeom prst="rect">
            <a:avLst/>
          </a:prstGeom>
          <a:noFill/>
          <a:ln>
            <a:noFill/>
          </a:ln>
        </p:spPr>
        <p:txBody>
          <a:bodyPr lIns="0" tIns="91425" rIns="91440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508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 baseline="0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1pPr>
            <a:lvl2pPr marL="685800" marR="0" lvl="1" indent="-762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2pPr>
            <a:lvl3pPr marL="1143000" marR="0" lvl="2" indent="-101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3pPr>
            <a:lvl4pPr marL="1600200" marR="0" lvl="3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4pPr>
            <a:lvl5pPr marL="2057400" marR="0" lvl="4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5pPr>
            <a:lvl6pPr marL="2514600" marR="0" lvl="5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03225" indent="-225425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  <a:latin typeface="+mn-lt"/>
              </a:rPr>
              <a:t>How radiation varies based on where you live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3631BB4-D299-7E45-9B1F-A40768A0C271}"/>
              </a:ext>
            </a:extLst>
          </p:cNvPr>
          <p:cNvSpPr txBox="1">
            <a:spLocks/>
          </p:cNvSpPr>
          <p:nvPr/>
        </p:nvSpPr>
        <p:spPr>
          <a:xfrm>
            <a:off x="628650" y="1317908"/>
            <a:ext cx="4984749" cy="378727"/>
          </a:xfrm>
          <a:prstGeom prst="rect">
            <a:avLst/>
          </a:prstGeom>
          <a:noFill/>
          <a:ln>
            <a:noFill/>
          </a:ln>
        </p:spPr>
        <p:txBody>
          <a:bodyPr lIns="0" tIns="91425" rIns="91440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508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 baseline="0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1pPr>
            <a:lvl2pPr marL="685800" marR="0" lvl="1" indent="-762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2pPr>
            <a:lvl3pPr marL="1143000" marR="0" lvl="2" indent="-101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3pPr>
            <a:lvl4pPr marL="1600200" marR="0" lvl="3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4pPr>
            <a:lvl5pPr marL="2057400" marR="0" lvl="4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5pPr>
            <a:lvl6pPr marL="2514600" marR="0" lvl="5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77800" indent="0">
              <a:buNone/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What did you learn about…?</a:t>
            </a:r>
          </a:p>
        </p:txBody>
      </p:sp>
    </p:spTree>
    <p:extLst>
      <p:ext uri="{BB962C8B-B14F-4D97-AF65-F5344CB8AC3E}">
        <p14:creationId xmlns:p14="http://schemas.microsoft.com/office/powerpoint/2010/main" val="32060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4" grpId="0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1C505-671E-7B44-9288-DBCF5DCA7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271" y="-176684"/>
            <a:ext cx="6449130" cy="1325562"/>
          </a:xfrm>
        </p:spPr>
        <p:txBody>
          <a:bodyPr/>
          <a:lstStyle/>
          <a:p>
            <a:r>
              <a:rPr lang="en-US" dirty="0"/>
              <a:t>Lesson Objectives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D575F6-9628-3840-A0B3-927DC93C66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7692" y="2085041"/>
            <a:ext cx="4741728" cy="2785540"/>
          </a:xfrm>
        </p:spPr>
        <p:txBody>
          <a:bodyPr/>
          <a:lstStyle/>
          <a:p>
            <a:pPr marL="177800" indent="0">
              <a:buNone/>
            </a:pPr>
            <a:r>
              <a:rPr lang="en-US" b="1" dirty="0"/>
              <a:t>You will:</a:t>
            </a:r>
          </a:p>
          <a:p>
            <a:r>
              <a:rPr lang="en-US" dirty="0"/>
              <a:t>Describe the radiation we receive and identify relative risks.</a:t>
            </a:r>
            <a:br>
              <a:rPr lang="en-US" dirty="0"/>
            </a:br>
            <a:endParaRPr lang="en-US" dirty="0"/>
          </a:p>
          <a:p>
            <a:r>
              <a:rPr lang="en-US" dirty="0"/>
              <a:t>Use a Geiger-Müller counter to detect radiation.</a:t>
            </a:r>
            <a:br>
              <a:rPr lang="en-US" dirty="0"/>
            </a:br>
            <a:endParaRPr lang="en-US" dirty="0"/>
          </a:p>
          <a:p>
            <a:r>
              <a:rPr lang="en-US" dirty="0"/>
              <a:t>Analyze and communicate the science behind uses of radiation.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185098-0065-CC4F-BCB1-5CC85C9B6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481" y="2051181"/>
            <a:ext cx="311185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532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5BA8D-5C0D-E44A-863F-5383FEE97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271" y="-176684"/>
            <a:ext cx="6449130" cy="1325562"/>
          </a:xfrm>
        </p:spPr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26867EF-7DBD-E442-8173-CBC300EF8D54}"/>
              </a:ext>
            </a:extLst>
          </p:cNvPr>
          <p:cNvSpPr txBox="1">
            <a:spLocks/>
          </p:cNvSpPr>
          <p:nvPr/>
        </p:nvSpPr>
        <p:spPr>
          <a:xfrm>
            <a:off x="628650" y="1467212"/>
            <a:ext cx="4984749" cy="607395"/>
          </a:xfrm>
          <a:prstGeom prst="rect">
            <a:avLst/>
          </a:prstGeom>
          <a:noFill/>
          <a:ln>
            <a:noFill/>
          </a:ln>
        </p:spPr>
        <p:txBody>
          <a:bodyPr lIns="0" tIns="91425" rIns="91440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508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 baseline="0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1pPr>
            <a:lvl2pPr marL="685800" marR="0" lvl="1" indent="-762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2pPr>
            <a:lvl3pPr marL="1143000" marR="0" lvl="2" indent="-101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3pPr>
            <a:lvl4pPr marL="1600200" marR="0" lvl="3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4pPr>
            <a:lvl5pPr marL="2057400" marR="0" lvl="4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5pPr>
            <a:lvl6pPr marL="2514600" marR="0" lvl="5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7663" indent="-169863"/>
            <a:r>
              <a:rPr lang="en-US" dirty="0">
                <a:latin typeface="+mn-lt"/>
              </a:rPr>
              <a:t>Atoms make up all matter, and they are made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up of smaller particles.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98DB3DE-F7D5-3E44-8FBB-0082CED61C30}"/>
              </a:ext>
            </a:extLst>
          </p:cNvPr>
          <p:cNvSpPr txBox="1">
            <a:spLocks/>
          </p:cNvSpPr>
          <p:nvPr/>
        </p:nvSpPr>
        <p:spPr>
          <a:xfrm>
            <a:off x="628650" y="2145639"/>
            <a:ext cx="4984749" cy="410748"/>
          </a:xfrm>
          <a:prstGeom prst="rect">
            <a:avLst/>
          </a:prstGeom>
          <a:noFill/>
          <a:ln>
            <a:noFill/>
          </a:ln>
        </p:spPr>
        <p:txBody>
          <a:bodyPr lIns="0" tIns="91425" rIns="91440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508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 baseline="0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1pPr>
            <a:lvl2pPr marL="685800" marR="0" lvl="1" indent="-762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2pPr>
            <a:lvl3pPr marL="1143000" marR="0" lvl="2" indent="-101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3pPr>
            <a:lvl4pPr marL="1600200" marR="0" lvl="3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4pPr>
            <a:lvl5pPr marL="2057400" marR="0" lvl="4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5pPr>
            <a:lvl6pPr marL="2514600" marR="0" lvl="5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7663" indent="-169863"/>
            <a:r>
              <a:rPr lang="en-US" dirty="0">
                <a:latin typeface="+mn-lt"/>
              </a:rPr>
              <a:t>The atom has a nucleus.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F2F2F96-06C2-B94A-A0CF-029A793B7F1B}"/>
              </a:ext>
            </a:extLst>
          </p:cNvPr>
          <p:cNvSpPr txBox="1">
            <a:spLocks/>
          </p:cNvSpPr>
          <p:nvPr/>
        </p:nvSpPr>
        <p:spPr>
          <a:xfrm>
            <a:off x="628650" y="2627419"/>
            <a:ext cx="4533285" cy="863031"/>
          </a:xfrm>
          <a:prstGeom prst="rect">
            <a:avLst/>
          </a:prstGeom>
          <a:noFill/>
          <a:ln>
            <a:noFill/>
          </a:ln>
        </p:spPr>
        <p:txBody>
          <a:bodyPr lIns="0" tIns="91425" rIns="91440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508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 baseline="0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1pPr>
            <a:lvl2pPr marL="685800" marR="0" lvl="1" indent="-762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2pPr>
            <a:lvl3pPr marL="1143000" marR="0" lvl="2" indent="-101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3pPr>
            <a:lvl4pPr marL="1600200" marR="0" lvl="3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4pPr>
            <a:lvl5pPr marL="2057400" marR="0" lvl="4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5pPr>
            <a:lvl6pPr marL="2514600" marR="0" lvl="5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7663" indent="-169863"/>
            <a:r>
              <a:rPr lang="en-US" dirty="0">
                <a:latin typeface="+mn-lt"/>
              </a:rPr>
              <a:t>The atomic nucleus consists of protons and neutrons. The number of protons determines the element.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2DC9EEA-7B4E-5F4B-A159-A98A7865E96B}"/>
              </a:ext>
            </a:extLst>
          </p:cNvPr>
          <p:cNvSpPr txBox="1">
            <a:spLocks/>
          </p:cNvSpPr>
          <p:nvPr/>
        </p:nvSpPr>
        <p:spPr>
          <a:xfrm>
            <a:off x="628650" y="3561482"/>
            <a:ext cx="4533285" cy="391085"/>
          </a:xfrm>
          <a:prstGeom prst="rect">
            <a:avLst/>
          </a:prstGeom>
          <a:noFill/>
          <a:ln>
            <a:noFill/>
          </a:ln>
        </p:spPr>
        <p:txBody>
          <a:bodyPr lIns="0" tIns="91425" rIns="91440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508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 baseline="0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1pPr>
            <a:lvl2pPr marL="685800" marR="0" lvl="1" indent="-762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2pPr>
            <a:lvl3pPr marL="1143000" marR="0" lvl="2" indent="-101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3pPr>
            <a:lvl4pPr marL="1600200" marR="0" lvl="3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4pPr>
            <a:lvl5pPr marL="2057400" marR="0" lvl="4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5pPr>
            <a:lvl6pPr marL="2514600" marR="0" lvl="5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7663" indent="-169863"/>
            <a:r>
              <a:rPr lang="en-US" dirty="0">
                <a:latin typeface="+mn-lt"/>
              </a:rPr>
              <a:t>An atomic nucleus can emit particles.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14FBAA6-A5CC-F347-ABB1-CE1F95BC0FE5}"/>
              </a:ext>
            </a:extLst>
          </p:cNvPr>
          <p:cNvSpPr txBox="1">
            <a:spLocks/>
          </p:cNvSpPr>
          <p:nvPr/>
        </p:nvSpPr>
        <p:spPr>
          <a:xfrm>
            <a:off x="628650" y="4023599"/>
            <a:ext cx="4533285" cy="391085"/>
          </a:xfrm>
          <a:prstGeom prst="rect">
            <a:avLst/>
          </a:prstGeom>
          <a:noFill/>
          <a:ln>
            <a:noFill/>
          </a:ln>
        </p:spPr>
        <p:txBody>
          <a:bodyPr lIns="0" tIns="91425" rIns="91440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508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 baseline="0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1pPr>
            <a:lvl2pPr marL="685800" marR="0" lvl="1" indent="-762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2pPr>
            <a:lvl3pPr marL="1143000" marR="0" lvl="2" indent="-101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3pPr>
            <a:lvl4pPr marL="1600200" marR="0" lvl="3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4pPr>
            <a:lvl5pPr marL="2057400" marR="0" lvl="4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5pPr>
            <a:lvl6pPr marL="2514600" marR="0" lvl="5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7663" indent="-169863"/>
            <a:r>
              <a:rPr lang="en-US" dirty="0">
                <a:latin typeface="+mn-lt"/>
              </a:rPr>
              <a:t>Electrons circulate around the nucleus.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76A0312-B4E9-374F-8BB9-FF5E539C4C03}"/>
              </a:ext>
            </a:extLst>
          </p:cNvPr>
          <p:cNvSpPr txBox="1">
            <a:spLocks/>
          </p:cNvSpPr>
          <p:nvPr/>
        </p:nvSpPr>
        <p:spPr>
          <a:xfrm>
            <a:off x="628650" y="4485716"/>
            <a:ext cx="4533285" cy="391085"/>
          </a:xfrm>
          <a:prstGeom prst="rect">
            <a:avLst/>
          </a:prstGeom>
          <a:noFill/>
          <a:ln>
            <a:noFill/>
          </a:ln>
        </p:spPr>
        <p:txBody>
          <a:bodyPr lIns="0" tIns="91425" rIns="91440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508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 baseline="0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1pPr>
            <a:lvl2pPr marL="685800" marR="0" lvl="1" indent="-762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2pPr>
            <a:lvl3pPr marL="1143000" marR="0" lvl="2" indent="-101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3pPr>
            <a:lvl4pPr marL="1600200" marR="0" lvl="3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4pPr>
            <a:lvl5pPr marL="2057400" marR="0" lvl="4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5pPr>
            <a:lvl6pPr marL="2514600" marR="0" lvl="5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7663" indent="-169863"/>
            <a:r>
              <a:rPr lang="en-US" dirty="0">
                <a:latin typeface="+mn-lt"/>
              </a:rPr>
              <a:t>Electromagnetic radiation is a form of energy traveling in waves, waves we can see – light – and waves we can’t see – X-rays and gamma rays. The wave is determined by the energy.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DCAE1B-131A-0440-8A36-CDD1A0AEC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083" y="2074607"/>
            <a:ext cx="3068164" cy="282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5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ECCBF-0EF5-4547-9E7F-A3C03DF4F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Myths of Measuring Radiation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E73C3-A1C0-CB44-A757-4EE8D8122F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437717"/>
            <a:ext cx="4474141" cy="2062568"/>
          </a:xfrm>
        </p:spPr>
        <p:txBody>
          <a:bodyPr/>
          <a:lstStyle/>
          <a:p>
            <a:pPr marL="177800" indent="0">
              <a:buNone/>
            </a:pPr>
            <a:r>
              <a:rPr lang="en-US" b="1" dirty="0"/>
              <a:t>Think-Pair-Share:</a:t>
            </a:r>
          </a:p>
          <a:p>
            <a:pPr marL="350838" indent="-173038"/>
            <a:r>
              <a:rPr lang="en-US" dirty="0"/>
              <a:t>What is radiation?</a:t>
            </a:r>
          </a:p>
          <a:p>
            <a:pPr marL="350838" indent="-176213"/>
            <a:r>
              <a:rPr lang="en-US" dirty="0"/>
              <a:t>What are some risks associated </a:t>
            </a:r>
            <a:br>
              <a:rPr lang="en-US" dirty="0"/>
            </a:br>
            <a:r>
              <a:rPr lang="en-US" dirty="0"/>
              <a:t>with radiation?</a:t>
            </a:r>
          </a:p>
          <a:p>
            <a:pPr marL="350838" indent="-173038"/>
            <a:r>
              <a:rPr lang="en-US" dirty="0"/>
              <a:t>What are some benefits of radiation?</a:t>
            </a:r>
          </a:p>
          <a:p>
            <a:pPr marL="350838" indent="-173038"/>
            <a:r>
              <a:rPr lang="en-US" dirty="0"/>
              <a:t>How can we detect radiation?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749807-9B0B-824F-B313-DCC32612C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2791" y="1149676"/>
            <a:ext cx="3399950" cy="439993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25754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ECCBF-0EF5-4547-9E7F-A3C03DF4F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Electromagnetic Radiation </a:t>
            </a:r>
            <a:br>
              <a:rPr lang="en-US" dirty="0"/>
            </a:br>
            <a:r>
              <a:rPr lang="en-US" dirty="0"/>
              <a:t>and Nuclear Radiation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0E88A7-A064-9A42-9910-3ABC0CBDB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2791" y="1149676"/>
            <a:ext cx="3399950" cy="439993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E76871-F5BC-C34A-BD84-C63DD81F2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92" y="1907458"/>
            <a:ext cx="4283739" cy="244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36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8B5C9EE-9F1B-CA42-A190-44E3E0130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7400" y="2507526"/>
            <a:ext cx="3312200" cy="33122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42A27-34AB-5B4F-AA7E-2348487A34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7691" y="2085040"/>
            <a:ext cx="4984749" cy="677825"/>
          </a:xfrm>
        </p:spPr>
        <p:txBody>
          <a:bodyPr/>
          <a:lstStyle/>
          <a:p>
            <a:pPr marL="177800" indent="0">
              <a:buNone/>
            </a:pPr>
            <a:r>
              <a:rPr lang="en-US" dirty="0"/>
              <a:t>Electromagnetic radiation is a form </a:t>
            </a:r>
            <a:br>
              <a:rPr lang="en-US" dirty="0"/>
            </a:br>
            <a:r>
              <a:rPr lang="en-US" dirty="0"/>
              <a:t>of energy that travels in waves.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589A142-89E8-DE40-A53A-93813EF026CD}"/>
              </a:ext>
            </a:extLst>
          </p:cNvPr>
          <p:cNvSpPr txBox="1">
            <a:spLocks/>
          </p:cNvSpPr>
          <p:nvPr/>
        </p:nvSpPr>
        <p:spPr>
          <a:xfrm>
            <a:off x="567691" y="1223605"/>
            <a:ext cx="8220709" cy="373024"/>
          </a:xfrm>
          <a:prstGeom prst="rect">
            <a:avLst/>
          </a:prstGeom>
          <a:noFill/>
          <a:ln>
            <a:noFill/>
          </a:ln>
        </p:spPr>
        <p:txBody>
          <a:bodyPr lIns="0" tIns="91425" rIns="91440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63550" marR="0" lvl="0" indent="-28575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600" b="0" i="0" u="none" strike="noStrike" cap="none" baseline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1pPr>
            <a:lvl2pPr marL="685800" marR="0" lvl="1" indent="-762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600" b="0" i="0" u="none" strike="noStrike" cap="none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2pPr>
            <a:lvl3pPr marL="1143000" marR="0" lvl="2" indent="-101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600" b="0" i="0" u="none" strike="noStrike" cap="none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3pPr>
            <a:lvl4pPr marL="1600200" marR="0" lvl="3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600" b="0" i="0" u="none" strike="noStrike" cap="none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4pPr>
            <a:lvl5pPr marL="2057400" marR="0" lvl="4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600" b="0" i="0" u="none" strike="noStrike" cap="none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5pPr>
            <a:lvl6pPr marL="2514600" marR="0" lvl="5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77800" indent="0">
              <a:buNone/>
            </a:pPr>
            <a:r>
              <a:rPr lang="en-US" dirty="0">
                <a:latin typeface="+mn-lt"/>
              </a:rPr>
              <a:t>Radiation is energy that can travel as a wave or stream of particles.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C2B5316-9212-A94B-9FC6-4DB113AF7DE0}"/>
              </a:ext>
            </a:extLst>
          </p:cNvPr>
          <p:cNvSpPr txBox="1">
            <a:spLocks/>
          </p:cNvSpPr>
          <p:nvPr/>
        </p:nvSpPr>
        <p:spPr>
          <a:xfrm>
            <a:off x="4539924" y="2085040"/>
            <a:ext cx="4349052" cy="844973"/>
          </a:xfrm>
          <a:prstGeom prst="rect">
            <a:avLst/>
          </a:prstGeom>
          <a:noFill/>
          <a:ln>
            <a:noFill/>
          </a:ln>
        </p:spPr>
        <p:txBody>
          <a:bodyPr lIns="0" tIns="91425" rIns="91440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63550" marR="0" lvl="0" indent="-28575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600" b="0" i="0" u="none" strike="noStrike" cap="none" baseline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1pPr>
            <a:lvl2pPr marL="685800" marR="0" lvl="1" indent="-762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600" b="0" i="0" u="none" strike="noStrike" cap="none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2pPr>
            <a:lvl3pPr marL="1143000" marR="0" lvl="2" indent="-101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600" b="0" i="0" u="none" strike="noStrike" cap="none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3pPr>
            <a:lvl4pPr marL="1600200" marR="0" lvl="3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600" b="0" i="0" u="none" strike="noStrike" cap="none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4pPr>
            <a:lvl5pPr marL="2057400" marR="0" lvl="4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600" b="0" i="0" u="none" strike="noStrike" cap="none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5pPr>
            <a:lvl6pPr marL="2514600" marR="0" lvl="5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77800" indent="0">
              <a:buNone/>
            </a:pPr>
            <a:r>
              <a:rPr lang="en-US" dirty="0">
                <a:latin typeface="+mn-lt"/>
              </a:rPr>
              <a:t>Nuclear radiation originates in the atomic nucleus. It is energy or particles that come out of a nucleus.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256A9A8-B6B1-F141-8C91-94B358B8F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271" y="-175886"/>
            <a:ext cx="6449130" cy="1325562"/>
          </a:xfrm>
        </p:spPr>
        <p:txBody>
          <a:bodyPr/>
          <a:lstStyle/>
          <a:p>
            <a:r>
              <a:rPr lang="en-US" dirty="0"/>
              <a:t>Electromagnetic Radiation </a:t>
            </a:r>
            <a:br>
              <a:rPr lang="en-US" dirty="0"/>
            </a:br>
            <a:r>
              <a:rPr lang="en-US" dirty="0"/>
              <a:t>and Nuclear Radiation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755D5D-384B-CB4F-BE69-002582035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646" y="2953927"/>
            <a:ext cx="3244460" cy="243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49EA4-922D-A740-8681-6B8065AFC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Detecting Radiation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738ABF-9CB8-824C-8C82-72262468CA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408219"/>
            <a:ext cx="3304253" cy="4333820"/>
          </a:xfrm>
        </p:spPr>
        <p:txBody>
          <a:bodyPr/>
          <a:lstStyle/>
          <a:p>
            <a:pPr marL="177800" indent="0">
              <a:buNone/>
            </a:pPr>
            <a:r>
              <a:rPr lang="en-US" dirty="0"/>
              <a:t>Geiger-Müller counters detect and measure ionizing radiation.</a:t>
            </a:r>
          </a:p>
          <a:p>
            <a:pPr marL="350838" indent="-173038"/>
            <a:r>
              <a:rPr lang="en-US" dirty="0"/>
              <a:t>The ionizing radiation enters a chamber that is filled with gas.</a:t>
            </a:r>
          </a:p>
          <a:p>
            <a:pPr marL="350838" indent="-173038"/>
            <a:r>
              <a:rPr lang="en-US" dirty="0"/>
              <a:t>When the radiation strikes one of the gas particles, it strips off electrons.</a:t>
            </a:r>
          </a:p>
          <a:p>
            <a:pPr marL="350838" indent="-173038"/>
            <a:r>
              <a:rPr lang="en-US" dirty="0"/>
              <a:t>The electrons move onto a wire and down the wire to the detector, which registers the surge of electrons.</a:t>
            </a:r>
          </a:p>
          <a:p>
            <a:pPr marL="350838" indent="-173038"/>
            <a:r>
              <a:rPr lang="en-US" dirty="0"/>
              <a:t>The detector registers this as </a:t>
            </a:r>
            <a:br>
              <a:rPr lang="en-US" dirty="0"/>
            </a:br>
            <a:r>
              <a:rPr lang="en-US" dirty="0"/>
              <a:t>a radiation event.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C811B4-B065-7143-B0BA-91CB3797E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8741" y="3463937"/>
            <a:ext cx="2490019" cy="22781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406997-4468-2C4B-9F81-F55CC1FAA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5883" y="1149676"/>
            <a:ext cx="2655733" cy="199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25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49EA4-922D-A740-8681-6B8065AFC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Sources of Radiation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738ABF-9CB8-824C-8C82-72262468CA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044425"/>
            <a:ext cx="3304253" cy="4333820"/>
          </a:xfrm>
        </p:spPr>
        <p:txBody>
          <a:bodyPr/>
          <a:lstStyle/>
          <a:p>
            <a:r>
              <a:rPr lang="en-US" dirty="0"/>
              <a:t> Natural background </a:t>
            </a:r>
          </a:p>
          <a:p>
            <a:pPr marL="517525" indent="-68263">
              <a:buFont typeface="Courier New" panose="02070309020205020404" pitchFamily="49" charset="0"/>
              <a:buChar char="o"/>
            </a:pPr>
            <a:r>
              <a:rPr lang="en-US" dirty="0"/>
              <a:t> Radon</a:t>
            </a:r>
          </a:p>
          <a:p>
            <a:pPr marL="517525" indent="-68263">
              <a:buFont typeface="Courier New" panose="02070309020205020404" pitchFamily="49" charset="0"/>
              <a:buChar char="o"/>
            </a:pPr>
            <a:r>
              <a:rPr lang="en-US" dirty="0"/>
              <a:t> Ground</a:t>
            </a:r>
          </a:p>
          <a:p>
            <a:pPr marL="517525" indent="-68263">
              <a:buFont typeface="Courier New" panose="02070309020205020404" pitchFamily="49" charset="0"/>
              <a:buChar char="o"/>
            </a:pPr>
            <a:r>
              <a:rPr lang="en-US" dirty="0"/>
              <a:t> Cosmic Rays</a:t>
            </a:r>
          </a:p>
          <a:p>
            <a:r>
              <a:rPr lang="en-US" dirty="0"/>
              <a:t> Environment</a:t>
            </a:r>
          </a:p>
          <a:p>
            <a:pPr marL="517525" indent="-68263">
              <a:buFont typeface="Courier New" panose="02070309020205020404" pitchFamily="49" charset="0"/>
              <a:buChar char="o"/>
            </a:pPr>
            <a:r>
              <a:rPr lang="en-US" dirty="0"/>
              <a:t> Stone homes</a:t>
            </a:r>
          </a:p>
          <a:p>
            <a:pPr marL="517525" indent="-68263">
              <a:buFont typeface="Courier New" panose="02070309020205020404" pitchFamily="49" charset="0"/>
              <a:buChar char="o"/>
            </a:pPr>
            <a:r>
              <a:rPr lang="en-US" dirty="0"/>
              <a:t> Granite countertops</a:t>
            </a:r>
          </a:p>
          <a:p>
            <a:r>
              <a:rPr lang="en-US" dirty="0"/>
              <a:t> Medical</a:t>
            </a:r>
          </a:p>
          <a:p>
            <a:pPr marL="517525" indent="-39688">
              <a:buFont typeface="Courier New" panose="02070309020205020404" pitchFamily="49" charset="0"/>
              <a:buChar char="o"/>
            </a:pPr>
            <a:r>
              <a:rPr lang="en-US" dirty="0"/>
              <a:t> X-rays and gamma rays</a:t>
            </a:r>
          </a:p>
          <a:p>
            <a:pPr marL="517525" indent="-39688">
              <a:buFont typeface="Courier New" panose="02070309020205020404" pitchFamily="49" charset="0"/>
              <a:buChar char="o"/>
            </a:pPr>
            <a:r>
              <a:rPr lang="en-US" dirty="0"/>
              <a:t> Radiation therapy</a:t>
            </a:r>
          </a:p>
          <a:p>
            <a:pPr marL="517525" indent="-39688">
              <a:buFont typeface="Courier New" panose="02070309020205020404" pitchFamily="49" charset="0"/>
              <a:buChar char="o"/>
            </a:pPr>
            <a:r>
              <a:rPr lang="en-US" dirty="0"/>
              <a:t> Radionuclide imaging</a:t>
            </a:r>
          </a:p>
          <a:p>
            <a:r>
              <a:rPr lang="en-US" dirty="0"/>
              <a:t> Occupational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8128DEF-27E9-A94B-BF0A-A0AF3E888170}"/>
              </a:ext>
            </a:extLst>
          </p:cNvPr>
          <p:cNvSpPr txBox="1">
            <a:spLocks/>
          </p:cNvSpPr>
          <p:nvPr/>
        </p:nvSpPr>
        <p:spPr>
          <a:xfrm>
            <a:off x="4629867" y="1044426"/>
            <a:ext cx="3461569" cy="1511962"/>
          </a:xfrm>
          <a:prstGeom prst="rect">
            <a:avLst/>
          </a:prstGeom>
          <a:noFill/>
          <a:ln>
            <a:noFill/>
          </a:ln>
        </p:spPr>
        <p:txBody>
          <a:bodyPr lIns="0" tIns="91425" rIns="91440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508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 baseline="0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1pPr>
            <a:lvl2pPr marL="685800" marR="0" lvl="1" indent="-762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2pPr>
            <a:lvl3pPr marL="1143000" marR="0" lvl="2" indent="-101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3pPr>
            <a:lvl4pPr marL="1600200" marR="0" lvl="3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4pPr>
            <a:lvl5pPr marL="2057400" marR="0" lvl="4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A84F"/>
              </a:buClr>
              <a:buSzPct val="100000"/>
              <a:buFont typeface="System Font Regular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defRPr>
            </a:lvl5pPr>
            <a:lvl6pPr marL="2514600" marR="0" lvl="5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>
                <a:latin typeface="+mn-lt"/>
              </a:rPr>
              <a:t> Consumer products</a:t>
            </a:r>
          </a:p>
          <a:p>
            <a:pPr marL="573088" indent="-109538">
              <a:buFont typeface="Courier New" panose="02070309020205020404" pitchFamily="49" charset="0"/>
              <a:buChar char="o"/>
            </a:pPr>
            <a:r>
              <a:rPr lang="en-US" dirty="0">
                <a:latin typeface="+mn-lt"/>
              </a:rPr>
              <a:t> Food</a:t>
            </a:r>
          </a:p>
          <a:p>
            <a:pPr marL="573088" indent="-109538">
              <a:buFont typeface="Courier New" panose="02070309020205020404" pitchFamily="49" charset="0"/>
              <a:buChar char="o"/>
            </a:pPr>
            <a:r>
              <a:rPr lang="en-US" dirty="0">
                <a:latin typeface="+mn-lt"/>
              </a:rPr>
              <a:t> Smoke detectors</a:t>
            </a:r>
          </a:p>
          <a:p>
            <a:r>
              <a:rPr lang="en-US" dirty="0">
                <a:latin typeface="+mn-lt"/>
              </a:rPr>
              <a:t> Energy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5087C6-160A-174E-AD34-113442ABB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6783" y="2661229"/>
            <a:ext cx="2445518" cy="328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84501"/>
      </p:ext>
    </p:extLst>
  </p:cSld>
  <p:clrMapOvr>
    <a:masterClrMapping/>
  </p:clrMapOvr>
</p:sld>
</file>

<file path=ppt/theme/theme1.xml><?xml version="1.0" encoding="utf-8"?>
<a:theme xmlns:a="http://schemas.openxmlformats.org/drawingml/2006/main" name="TWF_PowerPointTemplate[1][1]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5284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WF_PowerPointTemplate_CORRECT" id="{193B7A23-F3DE-934D-99BF-A9A00A55B0E4}" vid="{900A02C7-0072-6449-B582-6D043EC08273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TWF_PowerPointTemplate[1][1].potx</Template>
  <TotalTime>14590</TotalTime>
  <Words>441</Words>
  <Application>Microsoft Macintosh PowerPoint</Application>
  <PresentationFormat>On-screen Show (4:3)</PresentationFormat>
  <Paragraphs>78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Century Gothic</vt:lpstr>
      <vt:lpstr>Courier New</vt:lpstr>
      <vt:lpstr>Helvetica Neue</vt:lpstr>
      <vt:lpstr>System Font Regular</vt:lpstr>
      <vt:lpstr>TWF_PowerPointTemplate[1][1]</vt:lpstr>
      <vt:lpstr>MEASURING RADIATION</vt:lpstr>
      <vt:lpstr>Measuring Radiation</vt:lpstr>
      <vt:lpstr>Lesson Objectives</vt:lpstr>
      <vt:lpstr>Background</vt:lpstr>
      <vt:lpstr>Myths of Measuring Radiation</vt:lpstr>
      <vt:lpstr>Electromagnetic Radiation  and Nuclear Radiation</vt:lpstr>
      <vt:lpstr>Electromagnetic Radiation  and Nuclear Radiation</vt:lpstr>
      <vt:lpstr>Detecting Radiation</vt:lpstr>
      <vt:lpstr>Common Sources of Radiation</vt:lpstr>
      <vt:lpstr>Safely Handling Radiation</vt:lpstr>
      <vt:lpstr>Nuclear Medicine</vt:lpstr>
      <vt:lpstr>Data on Sources of Radiation</vt:lpstr>
      <vt:lpstr>Using Different Types of Radiation</vt:lpstr>
      <vt:lpstr>Radiation Case Studies</vt:lpstr>
    </vt:vector>
  </TitlesOfParts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Discuss: What do you know?</dc:title>
  <dc:creator>Eric Moore</dc:creator>
  <cp:lastModifiedBy>Elizabeth Mueller</cp:lastModifiedBy>
  <cp:revision>1316</cp:revision>
  <cp:lastPrinted>2017-02-22T20:44:47Z</cp:lastPrinted>
  <dcterms:modified xsi:type="dcterms:W3CDTF">2018-08-03T14:43:53Z</dcterms:modified>
</cp:coreProperties>
</file>