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1" r:id="rId1"/>
    <p:sldMasterId id="2147483912" r:id="rId2"/>
    <p:sldMasterId id="2147483921" r:id="rId3"/>
    <p:sldMasterId id="2147483892" r:id="rId4"/>
    <p:sldMasterId id="2147483938" r:id="rId5"/>
    <p:sldMasterId id="2147483959" r:id="rId6"/>
  </p:sldMasterIdLst>
  <p:notesMasterIdLst>
    <p:notesMasterId r:id="rId51"/>
  </p:notesMasterIdLst>
  <p:handoutMasterIdLst>
    <p:handoutMasterId r:id="rId52"/>
  </p:handoutMasterIdLst>
  <p:sldIdLst>
    <p:sldId id="283" r:id="rId7"/>
    <p:sldId id="315" r:id="rId8"/>
    <p:sldId id="316" r:id="rId9"/>
    <p:sldId id="317" r:id="rId10"/>
    <p:sldId id="318" r:id="rId11"/>
    <p:sldId id="319" r:id="rId12"/>
    <p:sldId id="321" r:id="rId13"/>
    <p:sldId id="322" r:id="rId14"/>
    <p:sldId id="348" r:id="rId15"/>
    <p:sldId id="326" r:id="rId16"/>
    <p:sldId id="293" r:id="rId17"/>
    <p:sldId id="294" r:id="rId18"/>
    <p:sldId id="358" r:id="rId19"/>
    <p:sldId id="295" r:id="rId20"/>
    <p:sldId id="352" r:id="rId21"/>
    <p:sldId id="359" r:id="rId22"/>
    <p:sldId id="304" r:id="rId23"/>
    <p:sldId id="303" r:id="rId24"/>
    <p:sldId id="363" r:id="rId25"/>
    <p:sldId id="302" r:id="rId26"/>
    <p:sldId id="353" r:id="rId27"/>
    <p:sldId id="311" r:id="rId28"/>
    <p:sldId id="329" r:id="rId29"/>
    <p:sldId id="330" r:id="rId30"/>
    <p:sldId id="347" r:id="rId31"/>
    <p:sldId id="354" r:id="rId32"/>
    <p:sldId id="334" r:id="rId33"/>
    <p:sldId id="331" r:id="rId34"/>
    <p:sldId id="349" r:id="rId35"/>
    <p:sldId id="342" r:id="rId36"/>
    <p:sldId id="343" r:id="rId37"/>
    <p:sldId id="355" r:id="rId38"/>
    <p:sldId id="350" r:id="rId39"/>
    <p:sldId id="345" r:id="rId40"/>
    <p:sldId id="341" r:id="rId41"/>
    <p:sldId id="351" r:id="rId42"/>
    <p:sldId id="333" r:id="rId43"/>
    <p:sldId id="357" r:id="rId44"/>
    <p:sldId id="356" r:id="rId45"/>
    <p:sldId id="360" r:id="rId46"/>
    <p:sldId id="361" r:id="rId47"/>
    <p:sldId id="362" r:id="rId48"/>
    <p:sldId id="289" r:id="rId49"/>
    <p:sldId id="346" r:id="rId50"/>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Divider" id="{BB979CDC-8F55-CC49-8D57-18BACC10EDCD}">
          <p14:sldIdLst/>
        </p14:section>
        <p14:section name="Presenter Information" id="{FCFA9B22-5E0D-2249-ABF3-B3590F817343}">
          <p14:sldIdLst>
            <p14:sldId id="283"/>
            <p14:sldId id="315"/>
            <p14:sldId id="316"/>
            <p14:sldId id="317"/>
            <p14:sldId id="318"/>
            <p14:sldId id="319"/>
            <p14:sldId id="321"/>
            <p14:sldId id="322"/>
            <p14:sldId id="348"/>
            <p14:sldId id="326"/>
            <p14:sldId id="293"/>
            <p14:sldId id="294"/>
            <p14:sldId id="358"/>
            <p14:sldId id="295"/>
            <p14:sldId id="352"/>
            <p14:sldId id="359"/>
            <p14:sldId id="304"/>
            <p14:sldId id="303"/>
            <p14:sldId id="363"/>
            <p14:sldId id="302"/>
            <p14:sldId id="353"/>
            <p14:sldId id="311"/>
            <p14:sldId id="329"/>
            <p14:sldId id="330"/>
            <p14:sldId id="347"/>
            <p14:sldId id="354"/>
            <p14:sldId id="334"/>
            <p14:sldId id="331"/>
            <p14:sldId id="349"/>
            <p14:sldId id="342"/>
            <p14:sldId id="343"/>
            <p14:sldId id="355"/>
            <p14:sldId id="350"/>
            <p14:sldId id="345"/>
            <p14:sldId id="341"/>
            <p14:sldId id="351"/>
            <p14:sldId id="333"/>
            <p14:sldId id="357"/>
            <p14:sldId id="356"/>
            <p14:sldId id="360"/>
            <p14:sldId id="361"/>
            <p14:sldId id="362"/>
            <p14:sldId id="289"/>
            <p14:sldId id="346"/>
          </p14:sldIdLst>
        </p14:section>
        <p14:section name="End slide - Nuclear Audiences" id="{DC0B3939-14ED-5141-9829-DDAC7F81C32E}">
          <p14:sldIdLst/>
        </p14:section>
        <p14:section name="End slide - Public Audiences" id="{92A5D95F-BD3C-5B40-97B0-F73887DB7346}">
          <p14:sldIdLst/>
        </p14:section>
      </p14:sectionLst>
    </p:ext>
    <p:ext uri="{EFAFB233-063F-42B5-8137-9DF3F51BA10A}">
      <p15:sldGuideLst xmlns:p15="http://schemas.microsoft.com/office/powerpoint/2012/main">
        <p15:guide id="1" orient="horz" pos="744" userDrawn="1">
          <p15:clr>
            <a:srgbClr val="A4A3A4"/>
          </p15:clr>
        </p15:guide>
        <p15:guide id="2" pos="336" userDrawn="1">
          <p15:clr>
            <a:srgbClr val="A4A3A4"/>
          </p15:clr>
        </p15:guide>
        <p15:guide id="3" orient="horz" pos="552" userDrawn="1">
          <p15:clr>
            <a:srgbClr val="A4A3A4"/>
          </p15:clr>
        </p15:guide>
        <p15:guide id="4" pos="5472" userDrawn="1">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53A"/>
    <a:srgbClr val="33CCCC"/>
    <a:srgbClr val="26819E"/>
    <a:srgbClr val="4CA950"/>
    <a:srgbClr val="FFFFFF"/>
    <a:srgbClr val="00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052" autoAdjust="0"/>
    <p:restoredTop sz="67521" autoAdjust="0"/>
  </p:normalViewPr>
  <p:slideViewPr>
    <p:cSldViewPr snapToGrid="0" snapToObjects="1" showGuides="1">
      <p:cViewPr varScale="1">
        <p:scale>
          <a:sx n="50" d="100"/>
          <a:sy n="50" d="100"/>
        </p:scale>
        <p:origin x="1459" y="48"/>
      </p:cViewPr>
      <p:guideLst>
        <p:guide orient="horz" pos="744"/>
        <p:guide pos="336"/>
        <p:guide orient="horz" pos="552"/>
        <p:guide pos="5472"/>
      </p:guideLst>
    </p:cSldViewPr>
  </p:slideViewPr>
  <p:outlineViewPr>
    <p:cViewPr>
      <p:scale>
        <a:sx n="33" d="100"/>
        <a:sy n="33" d="100"/>
      </p:scale>
      <p:origin x="0" y="10842"/>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8694"/>
    </p:cViewPr>
  </p:sorterViewPr>
  <p:notesViewPr>
    <p:cSldViewPr snapToGrid="0" snapToObjects="1" showGuides="1">
      <p:cViewPr varScale="1">
        <p:scale>
          <a:sx n="78" d="100"/>
          <a:sy n="78" d="100"/>
        </p:scale>
        <p:origin x="-1980" y="1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4.xml"/><Relationship Id="rId1"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22F2D0E3-398D-8B4D-9A68-11BBEED66B49}" type="datetimeFigureOut">
              <a:rPr lang="en-US" smtClean="0"/>
              <a:pPr/>
              <a:t>1/8/2021</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E8E8B710-C719-1745-AAAB-C6ED1B0AD50C}" type="slidenum">
              <a:rPr lang="en-US" smtClean="0"/>
              <a:pPr/>
              <a:t>‹#›</a:t>
            </a:fld>
            <a:endParaRPr lang="en-US" dirty="0"/>
          </a:p>
        </p:txBody>
      </p:sp>
    </p:spTree>
    <p:extLst>
      <p:ext uri="{BB962C8B-B14F-4D97-AF65-F5344CB8AC3E}">
        <p14:creationId xmlns:p14="http://schemas.microsoft.com/office/powerpoint/2010/main" val="4171657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131AA728-0AD1-B44B-B0B9-B8B80ED229F3}" type="datetimeFigureOut">
              <a:rPr lang="en-US" smtClean="0"/>
              <a:pPr/>
              <a:t>1/8/2021</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13E9C162-FD9D-7145-B4EE-9DC0F84A193A}" type="slidenum">
              <a:rPr lang="en-US" smtClean="0"/>
              <a:pPr/>
              <a:t>‹#›</a:t>
            </a:fld>
            <a:endParaRPr lang="en-US" dirty="0"/>
          </a:p>
        </p:txBody>
      </p:sp>
    </p:spTree>
    <p:extLst>
      <p:ext uri="{BB962C8B-B14F-4D97-AF65-F5344CB8AC3E}">
        <p14:creationId xmlns:p14="http://schemas.microsoft.com/office/powerpoint/2010/main" val="377139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lideplayer.com/slide/1247139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iter.org/proj/inafewlin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nupex.eu/index.php?lang=en&amp;g=textcontent/nuclearenergy/nuclearfus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ns.org/store/item-750099/"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nuclearconnect.org/know-nuclear/applications/hydrogen-generatio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pPr/>
              <a:t>1</a:t>
            </a:fld>
            <a:endParaRPr lang="en-US" dirty="0"/>
          </a:p>
        </p:txBody>
      </p:sp>
    </p:spTree>
    <p:extLst>
      <p:ext uri="{BB962C8B-B14F-4D97-AF65-F5344CB8AC3E}">
        <p14:creationId xmlns:p14="http://schemas.microsoft.com/office/powerpoint/2010/main" val="59873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7BB3807-3941-43B0-BE9B-A2DA2AB308B1}" type="slidenum">
              <a:rPr lang="en-US" altLang="en-US">
                <a:latin typeface="Arial" pitchFamily="34" charset="0"/>
              </a:rPr>
              <a:pPr>
                <a:spcBef>
                  <a:spcPct val="0"/>
                </a:spcBef>
              </a:pPr>
              <a:t>10</a:t>
            </a:fld>
            <a:endParaRPr lang="en-US" altLang="en-US" dirty="0">
              <a:latin typeface="Arial" pitchFamily="34" charset="0"/>
            </a:endParaRPr>
          </a:p>
        </p:txBody>
      </p:sp>
      <p:sp>
        <p:nvSpPr>
          <p:cNvPr id="53250" name="Rectangle 2"/>
          <p:cNvSpPr>
            <a:spLocks noGrp="1" noRot="1" noChangeAspect="1" noChangeArrowheads="1" noTextEdit="1"/>
          </p:cNvSpPr>
          <p:nvPr>
            <p:ph type="sldImg"/>
          </p:nvPr>
        </p:nvSpPr>
        <p:spPr bwMode="auto">
          <a:xfrm>
            <a:off x="1174750" y="687388"/>
            <a:ext cx="4665663" cy="3498850"/>
          </a:xfr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35211" y="4415248"/>
            <a:ext cx="5144469" cy="4187290"/>
          </a:xfrm>
          <a:solidFill>
            <a:srgbClr val="FFFFFF"/>
          </a:solidFill>
          <a:ln>
            <a:solidFill>
              <a:srgbClr val="000000"/>
            </a:solidFill>
            <a:miter lim="800000"/>
            <a:headEnd/>
            <a:tailEnd/>
          </a:ln>
        </p:spPr>
        <p:txBody>
          <a:bodyPr wrap="square" lIns="92268" tIns="46134" rIns="92268" bIns="46134"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itchFamily="34" charset="-128"/>
                <a:cs typeface="Arial" panose="020B0604020202020204" pitchFamily="34" charset="0"/>
              </a:rPr>
              <a:t>It is this process—creating heat through the splitting of atoms—that turns water to steam. The steam is moved from the reactor to turn the turbine-generator, which makes electricity. All radioactive water stays within the reactor system and is not released into the environment.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96136B18-C6D3-4D20-87C8-F162D2EBCF99}" type="slidenum">
              <a:rPr lang="en-US" altLang="en-US" sz="1200" i="0"/>
              <a:pPr/>
              <a:t>11</a:t>
            </a:fld>
            <a:endParaRPr lang="en-US" altLang="en-US" sz="1200" i="0" dirty="0"/>
          </a:p>
        </p:txBody>
      </p:sp>
      <p:sp>
        <p:nvSpPr>
          <p:cNvPr id="39939" name="Rectangle 2"/>
          <p:cNvSpPr>
            <a:spLocks noGrp="1" noRot="1" noChangeAspect="1" noChangeArrowheads="1" noTextEdit="1"/>
          </p:cNvSpPr>
          <p:nvPr>
            <p:ph type="sldImg"/>
          </p:nvPr>
        </p:nvSpPr>
        <p:spPr>
          <a:xfrm>
            <a:off x="1176338" y="687388"/>
            <a:ext cx="4662487" cy="3497262"/>
          </a:xfrm>
          <a:ln/>
        </p:spPr>
      </p:sp>
      <p:sp>
        <p:nvSpPr>
          <p:cNvPr id="39940" name="Rectangle 3"/>
          <p:cNvSpPr>
            <a:spLocks noGrp="1" noChangeArrowheads="1"/>
          </p:cNvSpPr>
          <p:nvPr>
            <p:ph type="body" idx="1"/>
          </p:nvPr>
        </p:nvSpPr>
        <p:spPr>
          <a:noFill/>
        </p:spPr>
        <p:txBody>
          <a:bodyPr/>
          <a:lstStyle/>
          <a:p>
            <a:pPr eaLnBrk="1" hangingPunct="1"/>
            <a:r>
              <a:rPr lang="en-US" altLang="en-US" dirty="0">
                <a:latin typeface="Arial"/>
                <a:cs typeface="Arial"/>
              </a:rPr>
              <a:t>Fission is the release of energy by splitting heavy nuclei</a:t>
            </a:r>
            <a:r>
              <a:rPr lang="en-US" altLang="en-US" baseline="0" dirty="0">
                <a:latin typeface="Arial"/>
                <a:cs typeface="Arial"/>
              </a:rPr>
              <a:t>, such as U-235 and Plutonium-239. Fission requires overcoming the strong nuclear force which binds the protons and neutrons.</a:t>
            </a:r>
          </a:p>
          <a:p>
            <a:pPr eaLnBrk="1" hangingPunct="1"/>
            <a:r>
              <a:rPr lang="en-US" altLang="en-US" baseline="0" dirty="0">
                <a:latin typeface="Arial"/>
                <a:cs typeface="Arial"/>
              </a:rPr>
              <a:t>On start up, neutrons are released and strike the uranium atom. The impact splits the uranium atom, causing it to fission into two or three lighter atoms and two or three neutrons. </a:t>
            </a:r>
            <a:endParaRPr lang="en-US" altLang="en-US" sz="3200" b="1" dirty="0">
              <a:latin typeface="Arial"/>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8F05E4AC-93A0-4ADB-98EB-C9CE8F59822A}" type="slidenum">
              <a:rPr lang="en-US" altLang="en-US" sz="1200" i="0"/>
              <a:pPr/>
              <a:t>12</a:t>
            </a:fld>
            <a:endParaRPr lang="en-US" altLang="en-US" sz="1200" i="0" dirty="0"/>
          </a:p>
        </p:txBody>
      </p:sp>
      <p:sp>
        <p:nvSpPr>
          <p:cNvPr id="40963" name="Rectangle 2"/>
          <p:cNvSpPr>
            <a:spLocks noGrp="1" noRot="1" noChangeAspect="1" noChangeArrowheads="1" noTextEdit="1"/>
          </p:cNvSpPr>
          <p:nvPr>
            <p:ph type="sldImg"/>
          </p:nvPr>
        </p:nvSpPr>
        <p:spPr>
          <a:xfrm>
            <a:off x="1176338" y="687388"/>
            <a:ext cx="4662487" cy="3497262"/>
          </a:xfrm>
          <a:ln/>
        </p:spPr>
      </p:sp>
      <p:sp>
        <p:nvSpPr>
          <p:cNvPr id="40964"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cs typeface="Arial" panose="020B0604020202020204" pitchFamily="34" charset="0"/>
              </a:rPr>
              <a:t>Breaking the binding force releases a great deal of energy.</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See if teachers can guess comparison of uranium to coal</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sz="1200" b="0" i="0" kern="1200" dirty="0">
                <a:solidFill>
                  <a:schemeClr val="tx1"/>
                </a:solidFill>
                <a:effectLst/>
                <a:latin typeface="Arial" panose="020B0604020202020204" pitchFamily="34" charset="0"/>
                <a:cs typeface="Arial" panose="020B0604020202020204" pitchFamily="34" charset="0"/>
              </a:rPr>
              <a:t>8 kWh of heat can be generated from 1 kg of coal</a:t>
            </a:r>
          </a:p>
          <a:p>
            <a:pPr eaLnBrk="1" hangingPunct="1"/>
            <a:r>
              <a:rPr lang="en-US" sz="1200" b="0" i="0" kern="1200" dirty="0">
                <a:solidFill>
                  <a:schemeClr val="tx1"/>
                </a:solidFill>
                <a:effectLst/>
                <a:latin typeface="Arial" panose="020B0604020202020204" pitchFamily="34" charset="0"/>
                <a:cs typeface="Arial" panose="020B0604020202020204" pitchFamily="34" charset="0"/>
              </a:rPr>
              <a:t>approx. 12 kWh from 1 kg of mineral oil </a:t>
            </a:r>
          </a:p>
          <a:p>
            <a:pPr eaLnBrk="1" hangingPunct="1"/>
            <a:r>
              <a:rPr lang="en-US" sz="1200" b="0" i="0" kern="1200" dirty="0">
                <a:solidFill>
                  <a:schemeClr val="tx1"/>
                </a:solidFill>
                <a:effectLst/>
                <a:latin typeface="Arial" panose="020B0604020202020204" pitchFamily="34" charset="0"/>
                <a:cs typeface="Arial" panose="020B0604020202020204" pitchFamily="34" charset="0"/>
              </a:rPr>
              <a:t>around 24,000,000 kWh from 1 kg of uranium-235. </a:t>
            </a:r>
            <a:endParaRPr lang="en-US" altLang="en-US" baseline="0" dirty="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Note</a:t>
            </a:r>
            <a:r>
              <a:rPr lang="en-US" baseline="0" dirty="0">
                <a:latin typeface="Arial" panose="020B0604020202020204" pitchFamily="34" charset="0"/>
                <a:cs typeface="Arial" panose="020B0604020202020204" pitchFamily="34" charset="0"/>
              </a:rPr>
              <a:t> that the lighter elements (large pieces in the previous slide) are entirely new elements, not just chunks of uranium.  Lighter isotopes may include Cesium-137, Strontium 90, Xenon 140, etc.</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13</a:t>
            </a:fld>
            <a:endParaRPr lang="en-US" dirty="0"/>
          </a:p>
        </p:txBody>
      </p:sp>
    </p:spTree>
    <p:extLst>
      <p:ext uri="{BB962C8B-B14F-4D97-AF65-F5344CB8AC3E}">
        <p14:creationId xmlns:p14="http://schemas.microsoft.com/office/powerpoint/2010/main" val="332578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FE330636-F2E4-4152-9678-D5F0BB9B2211}" type="slidenum">
              <a:rPr lang="en-US" altLang="en-US" sz="1200" i="0"/>
              <a:pPr/>
              <a:t>14</a:t>
            </a:fld>
            <a:endParaRPr lang="en-US" altLang="en-US" sz="1200" i="0" dirty="0"/>
          </a:p>
        </p:txBody>
      </p:sp>
      <p:sp>
        <p:nvSpPr>
          <p:cNvPr id="41987" name="Rectangle 2"/>
          <p:cNvSpPr>
            <a:spLocks noGrp="1" noRot="1" noChangeAspect="1" noChangeArrowheads="1" noTextEdit="1"/>
          </p:cNvSpPr>
          <p:nvPr>
            <p:ph type="sldImg"/>
          </p:nvPr>
        </p:nvSpPr>
        <p:spPr>
          <a:xfrm>
            <a:off x="1176338" y="687388"/>
            <a:ext cx="4662487" cy="3497262"/>
          </a:xfrm>
          <a:ln/>
        </p:spPr>
      </p:sp>
      <p:sp>
        <p:nvSpPr>
          <p:cNvPr id="41988"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The</a:t>
            </a:r>
            <a:r>
              <a:rPr lang="en-US" altLang="en-US" baseline="0" dirty="0">
                <a:latin typeface="Arial" panose="020B0604020202020204" pitchFamily="34" charset="0"/>
                <a:cs typeface="Arial" panose="020B0604020202020204" pitchFamily="34" charset="0"/>
              </a:rPr>
              <a:t> neutrons released strike other uranium atoms, causing them to fission. This continues in a chain reaction, like dominos falling.</a:t>
            </a:r>
          </a:p>
          <a:p>
            <a:pPr eaLnBrk="1" hangingPunct="1"/>
            <a:endParaRPr lang="en-US" alt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Neutrons</a:t>
            </a:r>
            <a:r>
              <a:rPr lang="en-US" baseline="0" dirty="0">
                <a:latin typeface="Arial" panose="020B0604020202020204" pitchFamily="34" charset="0"/>
                <a:cs typeface="Arial" panose="020B0604020202020204" pitchFamily="34" charset="0"/>
              </a:rPr>
              <a:t> are fast, so a moderator is used. </a:t>
            </a:r>
            <a:r>
              <a:rPr lang="en-US" dirty="0">
                <a:latin typeface="Arial" panose="020B0604020202020204" pitchFamily="34" charset="0"/>
                <a:cs typeface="Arial" panose="020B0604020202020204" pitchFamily="34" charset="0"/>
              </a:rPr>
              <a:t>Moderator slows</a:t>
            </a:r>
            <a:r>
              <a:rPr lang="en-US" baseline="0" dirty="0">
                <a:latin typeface="Arial" panose="020B0604020202020204" pitchFamily="34" charset="0"/>
                <a:cs typeface="Arial" panose="020B0604020202020204" pitchFamily="34" charset="0"/>
              </a:rPr>
              <a:t> neutrons to ensure they strike </a:t>
            </a:r>
            <a:r>
              <a:rPr lang="en-US" baseline="30000" dirty="0">
                <a:latin typeface="Arial" panose="020B0604020202020204" pitchFamily="34" charset="0"/>
                <a:cs typeface="Arial" panose="020B0604020202020204" pitchFamily="34" charset="0"/>
              </a:rPr>
              <a:t>235</a:t>
            </a:r>
            <a:r>
              <a:rPr lang="en-US" baseline="0" dirty="0">
                <a:latin typeface="Arial" panose="020B0604020202020204" pitchFamily="34" charset="0"/>
                <a:cs typeface="Arial" panose="020B0604020202020204" pitchFamily="34" charset="0"/>
              </a:rPr>
              <a:t>U atoms, continuing the chain reaction</a:t>
            </a:r>
          </a:p>
          <a:p>
            <a:r>
              <a:rPr lang="en-US" baseline="0" dirty="0">
                <a:latin typeface="Arial" panose="020B0604020202020204" pitchFamily="34" charset="0"/>
                <a:cs typeface="Arial" panose="020B0604020202020204" pitchFamily="34" charset="0"/>
              </a:rPr>
              <a:t>Control rods keep the reaction in check. Reactor operators raise or lower them depending on the need.</a:t>
            </a:r>
          </a:p>
          <a:p>
            <a:r>
              <a:rPr lang="en-US" baseline="0" dirty="0">
                <a:latin typeface="Arial" panose="020B0604020202020204" pitchFamily="34" charset="0"/>
                <a:cs typeface="Arial" panose="020B0604020202020204" pitchFamily="34" charset="0"/>
              </a:rPr>
              <a:t>When the reaction is self-sustaining, the reactor has achieved criticality.</a:t>
            </a:r>
            <a:endParaRPr lang="en-US" dirty="0">
              <a:latin typeface="Arial" panose="020B0604020202020204" pitchFamily="34" charset="0"/>
              <a:cs typeface="Arial" panose="020B0604020202020204" pitchFamily="34" charset="0"/>
            </a:endParaRPr>
          </a:p>
          <a:p>
            <a:pPr eaLnBrk="1" hangingPunct="1"/>
            <a:endParaRPr lang="en-US" altLang="en-US"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Assign</a:t>
            </a:r>
            <a:r>
              <a:rPr lang="en-US" baseline="0" dirty="0">
                <a:latin typeface="Arial" panose="020B0604020202020204" pitchFamily="34" charset="0"/>
                <a:cs typeface="Arial" panose="020B0604020202020204" pitchFamily="34" charset="0"/>
              </a:rPr>
              <a:t> teachers a few minutes to devise methods of modeling fission and chain reaction. Models can be kinesthetic, manipulatives, drawings, etc. Have a variety of materials available such as balloons, balls, paper, dominos, etc.</a:t>
            </a:r>
          </a:p>
          <a:p>
            <a:r>
              <a:rPr lang="en-US" baseline="0" dirty="0">
                <a:latin typeface="Arial" panose="020B0604020202020204" pitchFamily="34" charset="0"/>
                <a:cs typeface="Arial" panose="020B0604020202020204" pitchFamily="34" charset="0"/>
              </a:rPr>
              <a:t>Share ideas. </a:t>
            </a: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pPr/>
              <a:t>15</a:t>
            </a:fld>
            <a:endParaRPr lang="en-US" dirty="0"/>
          </a:p>
        </p:txBody>
      </p:sp>
    </p:spTree>
    <p:extLst>
      <p:ext uri="{BB962C8B-B14F-4D97-AF65-F5344CB8AC3E}">
        <p14:creationId xmlns:p14="http://schemas.microsoft.com/office/powerpoint/2010/main" val="92565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Teachers may wonder what a moderator is and how it is different from the control rods. Moderator is necessary to make sure neutrons strike the uranium atoms. Control rods absorb the neutrons to prevent</a:t>
            </a:r>
            <a:r>
              <a:rPr lang="en-US" baseline="0" dirty="0">
                <a:latin typeface="Arial" panose="020B0604020202020204" pitchFamily="34" charset="0"/>
                <a:cs typeface="Arial" panose="020B0604020202020204" pitchFamily="34" charset="0"/>
              </a:rPr>
              <a:t> them from striking the uranium.</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pPr/>
              <a:t>16</a:t>
            </a:fld>
            <a:endParaRPr lang="en-US" dirty="0"/>
          </a:p>
        </p:txBody>
      </p:sp>
    </p:spTree>
    <p:extLst>
      <p:ext uri="{BB962C8B-B14F-4D97-AF65-F5344CB8AC3E}">
        <p14:creationId xmlns:p14="http://schemas.microsoft.com/office/powerpoint/2010/main" val="227945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Describe</a:t>
            </a:r>
            <a:r>
              <a:rPr lang="en-US" baseline="0" dirty="0">
                <a:latin typeface="Arial" panose="020B0604020202020204" pitchFamily="34" charset="0"/>
                <a:cs typeface="Arial" panose="020B0604020202020204" pitchFamily="34" charset="0"/>
              </a:rPr>
              <a:t> how a reactor works using the boiling water reactor first, as it’s often more easily understood than the pressurized water reactor.</a:t>
            </a:r>
          </a:p>
          <a:p>
            <a:r>
              <a:rPr lang="en-US" baseline="0" dirty="0">
                <a:latin typeface="Arial" panose="020B0604020202020204" pitchFamily="34" charset="0"/>
                <a:cs typeface="Arial" panose="020B0604020202020204" pitchFamily="34" charset="0"/>
              </a:rPr>
              <a:t>The images on this slide and the next are flash animations when in slide show mode.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17</a:t>
            </a:fld>
            <a:endParaRPr lang="en-US" dirty="0"/>
          </a:p>
        </p:txBody>
      </p:sp>
    </p:spTree>
    <p:extLst>
      <p:ext uri="{BB962C8B-B14F-4D97-AF65-F5344CB8AC3E}">
        <p14:creationId xmlns:p14="http://schemas.microsoft.com/office/powerpoint/2010/main" val="103177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Describe how a pressurized water reactor differs. Ask why </a:t>
            </a:r>
            <a:r>
              <a:rPr lang="en-US" baseline="0" dirty="0">
                <a:latin typeface="Arial" panose="020B0604020202020204" pitchFamily="34" charset="0"/>
                <a:cs typeface="Arial" panose="020B0604020202020204" pitchFamily="34" charset="0"/>
              </a:rPr>
              <a:t>pressurize the water?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18</a:t>
            </a:fld>
            <a:endParaRPr lang="en-US" dirty="0"/>
          </a:p>
        </p:txBody>
      </p:sp>
    </p:spTree>
    <p:extLst>
      <p:ext uri="{BB962C8B-B14F-4D97-AF65-F5344CB8AC3E}">
        <p14:creationId xmlns:p14="http://schemas.microsoft.com/office/powerpoint/2010/main" val="446109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Ryne Burgess, a nuclear engineer</a:t>
            </a:r>
            <a:r>
              <a:rPr lang="en-US" baseline="0" dirty="0">
                <a:latin typeface="Arial" panose="020B0604020202020204" pitchFamily="34" charset="0"/>
                <a:cs typeface="Arial" panose="020B0604020202020204" pitchFamily="34" charset="0"/>
              </a:rPr>
              <a:t> at the Palo Verde Generating Station explains the steps in creation of nuclear energy. This clip is a segment from a virtual field trip of the Palo Verde Station created for ANS’s K-12 nuclear energy education program: Navigating Nuclear: Energizing Our World.  Clicking on the photo will take you to the virtual field trip page on navigatingnuclear.com. You will need to scroll down the page a little to find the “Nuclear Energy Explained” segment.</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You may also choose to show the entire virtual field trip, which is a behind the scenes tour of the largest nuclear power plant in the United States.</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Delete this slide if you do not have an internet connection.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19</a:t>
            </a:fld>
            <a:endParaRPr lang="en-US" dirty="0"/>
          </a:p>
        </p:txBody>
      </p:sp>
    </p:spTree>
    <p:extLst>
      <p:ext uri="{BB962C8B-B14F-4D97-AF65-F5344CB8AC3E}">
        <p14:creationId xmlns:p14="http://schemas.microsoft.com/office/powerpoint/2010/main" val="158638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83B0D37-7790-4B5E-B966-0AED6B241573}" type="slidenum">
              <a:rPr lang="en-US" altLang="en-US">
                <a:latin typeface="Arial" pitchFamily="34" charset="0"/>
              </a:rPr>
              <a:pPr>
                <a:spcBef>
                  <a:spcPct val="0"/>
                </a:spcBef>
              </a:pPr>
              <a:t>2</a:t>
            </a:fld>
            <a:endParaRPr lang="en-US" altLang="en-US" dirty="0">
              <a:latin typeface="Arial" pitchFamily="34" charset="0"/>
            </a:endParaRPr>
          </a:p>
        </p:txBody>
      </p:sp>
      <p:sp>
        <p:nvSpPr>
          <p:cNvPr id="1945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Arial" panose="020B0604020202020204" pitchFamily="34" charset="0"/>
                <a:ea typeface="ＭＳ Ｐゴシック" pitchFamily="34" charset="-128"/>
                <a:cs typeface="Arial" panose="020B0604020202020204" pitchFamily="34" charset="0"/>
              </a:rPr>
              <a:t>Suggest to teachers that they review with their students how electricity is made as many will</a:t>
            </a:r>
            <a:r>
              <a:rPr lang="en-US" altLang="en-US" baseline="0" dirty="0">
                <a:latin typeface="Arial" panose="020B0604020202020204" pitchFamily="34" charset="0"/>
                <a:ea typeface="ＭＳ Ｐゴシック" pitchFamily="34" charset="-128"/>
                <a:cs typeface="Arial" panose="020B0604020202020204" pitchFamily="34" charset="0"/>
              </a:rPr>
              <a:t> have learned about it much earlier in their schooling. </a:t>
            </a:r>
            <a:endParaRPr lang="en-US" altLang="en-US"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F0B9D52A-A9A4-41F1-BE3A-94BE5BD11AC9}" type="slidenum">
              <a:rPr lang="en-US" altLang="en-US" sz="1200" i="0"/>
              <a:pPr/>
              <a:t>20</a:t>
            </a:fld>
            <a:endParaRPr lang="en-US" altLang="en-US" sz="1200" i="0" dirty="0"/>
          </a:p>
        </p:txBody>
      </p:sp>
      <p:sp>
        <p:nvSpPr>
          <p:cNvPr id="49155" name="Rectangle 2"/>
          <p:cNvSpPr>
            <a:spLocks noGrp="1" noRot="1" noChangeAspect="1" noChangeArrowheads="1" noTextEdit="1"/>
          </p:cNvSpPr>
          <p:nvPr>
            <p:ph type="sldImg"/>
          </p:nvPr>
        </p:nvSpPr>
        <p:spPr>
          <a:xfrm>
            <a:off x="1176338" y="687388"/>
            <a:ext cx="4662487" cy="3497262"/>
          </a:xfrm>
          <a:ln/>
        </p:spPr>
      </p:sp>
      <p:sp>
        <p:nvSpPr>
          <p:cNvPr id="4915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Long rods, made</a:t>
            </a:r>
            <a:r>
              <a:rPr lang="en-US" altLang="en-US" baseline="0" dirty="0">
                <a:latin typeface="Arial" panose="020B0604020202020204" pitchFamily="34" charset="0"/>
                <a:cs typeface="Arial" panose="020B0604020202020204" pitchFamily="34" charset="0"/>
              </a:rPr>
              <a:t> of </a:t>
            </a:r>
            <a:r>
              <a:rPr lang="en-US" altLang="en-US" dirty="0">
                <a:latin typeface="Arial" panose="020B0604020202020204" pitchFamily="34" charset="0"/>
                <a:cs typeface="Arial" panose="020B0604020202020204" pitchFamily="34" charset="0"/>
              </a:rPr>
              <a:t>silver, indium or cadmium, are inserted among the fuel assemblies. These "control rods" are made to absorb neutrons, so the neutrons can no longer hit atoms and make them split. To speed up the chain reaction, plant operators withdraw the control rods, either partially or fully. To slow it, they insert the control rods. </a:t>
            </a:r>
          </a:p>
          <a:p>
            <a:pPr eaLnBrk="1" hangingPunct="1"/>
            <a:endParaRPr lang="en-US" altLang="en-US" dirty="0">
              <a:latin typeface="Century Schoolbook"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Distribute</a:t>
            </a:r>
            <a:r>
              <a:rPr lang="en-US" baseline="0" dirty="0">
                <a:latin typeface="Arial" panose="020B0604020202020204" pitchFamily="34" charset="0"/>
                <a:cs typeface="Arial" panose="020B0604020202020204" pitchFamily="34" charset="0"/>
              </a:rPr>
              <a:t> worksheets from Navigating Nuclear: Energizing Our World lesson on nuclear energy. Have teachers label the type of energy (potential, kinetic, thermal, etc.) involved in each step of the nuclear reactor. You’ll find the worksheet for this activity in the Educator Guide for the Navigating Nuclear: Energizing Our World lesson Nuclear Energy. </a:t>
            </a:r>
          </a:p>
          <a:p>
            <a:r>
              <a:rPr lang="en-US" dirty="0">
                <a:latin typeface="Arial" panose="020B0604020202020204" pitchFamily="34" charset="0"/>
                <a:cs typeface="Arial" panose="020B0604020202020204" pitchFamily="34" charset="0"/>
              </a:rPr>
              <a:t>https://www.navigatingnuclear.com/#/classroom-resources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21</a:t>
            </a:fld>
            <a:endParaRPr lang="en-US" dirty="0"/>
          </a:p>
        </p:txBody>
      </p:sp>
    </p:spTree>
    <p:extLst>
      <p:ext uri="{BB962C8B-B14F-4D97-AF65-F5344CB8AC3E}">
        <p14:creationId xmlns:p14="http://schemas.microsoft.com/office/powerpoint/2010/main" val="993941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AE895B13-47AD-4175-B954-57C855925E49}" type="slidenum">
              <a:rPr lang="en-US" altLang="en-US" sz="1200" i="0"/>
              <a:pPr/>
              <a:t>22</a:t>
            </a:fld>
            <a:endParaRPr lang="en-US" altLang="en-US" sz="1200" i="0" dirty="0"/>
          </a:p>
        </p:txBody>
      </p:sp>
      <p:sp>
        <p:nvSpPr>
          <p:cNvPr id="50179" name="Rectangle 2"/>
          <p:cNvSpPr>
            <a:spLocks noGrp="1" noRot="1" noChangeAspect="1" noChangeArrowheads="1" noTextEdit="1"/>
          </p:cNvSpPr>
          <p:nvPr>
            <p:ph type="sldImg"/>
          </p:nvPr>
        </p:nvSpPr>
        <p:spPr>
          <a:xfrm>
            <a:off x="1176338" y="687388"/>
            <a:ext cx="4662487" cy="3497262"/>
          </a:xfrm>
          <a:ln/>
        </p:spPr>
      </p:sp>
      <p:sp>
        <p:nvSpPr>
          <p:cNvPr id="5018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Nuclear power plants use a series of physical barriers to make sure radioactive material cannot escape. In today’s water-cooled reactors, the first barrier is the fuel itself: the solid ceramic uranium pellets. Most of the radioactive by-products of the fission process remain inside the pellets. The pellets are sealed in zirconium rods, 12 feet long and half an inch in diameter. The fuel rods are placed inside a large steel reactor vessel, with walls 8 inches thick. The vessel is surrounded by 3 feet of concrete shielding. At most plants, a leak-tight steel liner covers the inside walls of the containment building. The containment building is a massive, reinforced concrete structure with walls 4 feet thick.</a:t>
            </a:r>
          </a:p>
          <a:p>
            <a:pPr eaLnBrk="1" hangingPunct="1"/>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Credit: </a:t>
            </a:r>
            <a:r>
              <a:rPr lang="en-US" dirty="0">
                <a:hlinkClick r:id="rId3"/>
              </a:rPr>
              <a:t>https://slideplayer.com/slide/12471394/</a:t>
            </a:r>
            <a:r>
              <a:rPr lang="en-US" dirty="0">
                <a:latin typeface="Arial" panose="020B0604020202020204" pitchFamily="34" charset="0"/>
                <a:cs typeface="Arial" panose="020B0604020202020204" pitchFamily="34" charset="0"/>
              </a:rPr>
              <a:t>, Ethan  Nichols</a:t>
            </a: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DCE52870-2C80-F74A-AEBB-A801A1998D61}" type="slidenum">
              <a:rPr lang="en-US"/>
              <a:pPr/>
              <a:t>23</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dirty="0">
              <a:latin typeface="Times New Roman" pitchFamily="-103"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Light nuclei</a:t>
            </a:r>
            <a:r>
              <a:rPr lang="en-US" baseline="0" dirty="0">
                <a:latin typeface="Arial" panose="020B0604020202020204" pitchFamily="34" charset="0"/>
                <a:cs typeface="Arial" panose="020B0604020202020204" pitchFamily="34" charset="0"/>
              </a:rPr>
              <a:t> element used is hydrogen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24</a:t>
            </a:fld>
            <a:endParaRPr lang="en-US" dirty="0"/>
          </a:p>
        </p:txBody>
      </p:sp>
    </p:spTree>
    <p:extLst>
      <p:ext uri="{BB962C8B-B14F-4D97-AF65-F5344CB8AC3E}">
        <p14:creationId xmlns:p14="http://schemas.microsoft.com/office/powerpoint/2010/main" val="3921553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latin typeface="Arial" panose="020B0604020202020204" pitchFamily="34" charset="0"/>
                <a:cs typeface="Arial" panose="020B0604020202020204" pitchFamily="34" charset="0"/>
              </a:rPr>
              <a:t>Note that Deuterium and Tritium are isotopes of Hydrogen</a:t>
            </a:r>
          </a:p>
          <a:p>
            <a:r>
              <a:rPr lang="en-US" sz="1200" b="0" i="0" kern="1200" dirty="0">
                <a:solidFill>
                  <a:schemeClr val="tx1"/>
                </a:solidFill>
                <a:effectLst/>
                <a:latin typeface="Arial" panose="020B0604020202020204" pitchFamily="34" charset="0"/>
                <a:cs typeface="Arial" panose="020B0604020202020204" pitchFamily="34" charset="0"/>
              </a:rPr>
              <a:t>Fusion reactions release 3-4 times more energy than fission reactions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Give participants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marshmallows</a:t>
            </a:r>
            <a:r>
              <a:rPr lang="en-US" baseline="0" dirty="0">
                <a:latin typeface="Arial" panose="020B0604020202020204" pitchFamily="34" charset="0"/>
                <a:cs typeface="Arial" panose="020B0604020202020204" pitchFamily="34" charset="0"/>
              </a:rPr>
              <a:t> and tell them to model fusion of hydrogen atoms using the marshmallows. Ask what they had to do to the marshmallows to make them fuse. (Apply pressure and heat to mash the marshmallows together. Some may develop another model, but pressure and heat are what is used in fusion reactors). Ask how they would expand on the activity in their classrooms.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26</a:t>
            </a:fld>
            <a:endParaRPr lang="en-US" dirty="0"/>
          </a:p>
        </p:txBody>
      </p:sp>
    </p:spTree>
    <p:extLst>
      <p:ext uri="{BB962C8B-B14F-4D97-AF65-F5344CB8AC3E}">
        <p14:creationId xmlns:p14="http://schemas.microsoft.com/office/powerpoint/2010/main" val="237715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latin typeface="Arial" panose="020B0604020202020204" pitchFamily="34" charset="0"/>
                <a:cs typeface="Arial" panose="020B0604020202020204" pitchFamily="34" charset="0"/>
              </a:rPr>
              <a:t>Explaining Einstein’s equation. This is fun for students who’ve probably heard the equation but never really knew that it applied to something useful they can relate to in everyday life. </a:t>
            </a:r>
          </a:p>
        </p:txBody>
      </p:sp>
      <p:sp>
        <p:nvSpPr>
          <p:cNvPr id="4" name="Slide Number Placeholder 3"/>
          <p:cNvSpPr>
            <a:spLocks noGrp="1"/>
          </p:cNvSpPr>
          <p:nvPr>
            <p:ph type="sldNum" sz="quarter" idx="10"/>
          </p:nvPr>
        </p:nvSpPr>
        <p:spPr/>
        <p:txBody>
          <a:bodyPr/>
          <a:lstStyle/>
          <a:p>
            <a:fld id="{13E9C162-FD9D-7145-B4EE-9DC0F84A193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25BFDD10-B833-1942-B3BB-D60CA7C9C502}" type="slidenum">
              <a:rPr lang="en-US"/>
              <a:pPr/>
              <a:t>28</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dirty="0">
                <a:latin typeface="Arial" panose="020B0604020202020204" pitchFamily="34" charset="0"/>
                <a:cs typeface="Arial" panose="020B0604020202020204" pitchFamily="34" charset="0"/>
              </a:rPr>
              <a:t>At equal mass, fusion produces </a:t>
            </a:r>
            <a:r>
              <a:rPr lang="en-US" b="0" i="0" kern="1200" dirty="0">
                <a:solidFill>
                  <a:schemeClr val="tx1"/>
                </a:solidFill>
                <a:effectLst/>
                <a:latin typeface="Arial" panose="020B0604020202020204" pitchFamily="34" charset="0"/>
                <a:cs typeface="Arial" panose="020B0604020202020204" pitchFamily="34" charset="0"/>
              </a:rPr>
              <a:t>four million times more energy than a chemical reaction such as the burning of coal, oil or gas and four times as much as nuclear fission reactions</a:t>
            </a: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cs typeface="Arial" panose="020B0604020202020204" pitchFamily="34" charset="0"/>
              </a:rPr>
              <a:t>Three conditions must be fulfilled to achieve fusion in a laboratory: very high temperature (on the order of 150,000,000° Celsius); sufficient plasma particle density (to increase the likelihood that collisions do occur); and sufficient confinement time (to hold the plasma, which has a propensity to expand, within a defined volume).</a:t>
            </a: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Credit: ITER,</a:t>
            </a:r>
            <a:r>
              <a:rPr lang="en-US" sz="1200" b="0" i="0" kern="1200" baseline="0" dirty="0">
                <a:solidFill>
                  <a:schemeClr val="tx1"/>
                </a:solidFill>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https://www.iter.org/proj/inafewlines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pPr/>
              <a:t>29</a:t>
            </a:fld>
            <a:endParaRPr lang="en-US" dirty="0"/>
          </a:p>
        </p:txBody>
      </p:sp>
    </p:spTree>
    <p:extLst>
      <p:ext uri="{BB962C8B-B14F-4D97-AF65-F5344CB8AC3E}">
        <p14:creationId xmlns:p14="http://schemas.microsoft.com/office/powerpoint/2010/main" val="82892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42632126-6031-4D18-96A8-AE87E9C52C12}" type="slidenum">
              <a:rPr lang="en-US" altLang="en-US">
                <a:latin typeface="Arial" pitchFamily="34" charset="0"/>
              </a:rPr>
              <a:pPr>
                <a:spcBef>
                  <a:spcPct val="0"/>
                </a:spcBef>
              </a:pPr>
              <a:t>3</a:t>
            </a:fld>
            <a:endParaRPr lang="en-US" altLang="en-US" dirty="0">
              <a:latin typeface="Arial" pitchFamily="34" charset="0"/>
            </a:endParaRPr>
          </a:p>
        </p:txBody>
      </p:sp>
      <p:sp>
        <p:nvSpPr>
          <p:cNvPr id="2150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cs typeface="Arial" panose="020B0604020202020204" pitchFamily="34" charset="0"/>
              </a:rPr>
              <a:t>At extreme temperatures, electrons are separated from nuclei and a gas becomes a plasma—often referred to as the fourth state of matter.</a:t>
            </a:r>
          </a:p>
          <a:p>
            <a:r>
              <a:rPr lang="en-US" sz="1200" b="0" i="0" kern="1200" dirty="0">
                <a:solidFill>
                  <a:schemeClr val="tx1"/>
                </a:solidFill>
                <a:effectLst/>
                <a:latin typeface="Arial" panose="020B0604020202020204" pitchFamily="34" charset="0"/>
                <a:cs typeface="Arial" panose="020B0604020202020204" pitchFamily="34" charset="0"/>
              </a:rPr>
              <a:t>Fusion plasmas provide the environment in which light elements can fuse and yield energy. Sufficient plasma particle density increases the likelihood that collisions occur.</a:t>
            </a: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Credit: ITER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30</a:t>
            </a:fld>
            <a:endParaRPr lang="en-US" dirty="0"/>
          </a:p>
        </p:txBody>
      </p:sp>
    </p:spTree>
    <p:extLst>
      <p:ext uri="{BB962C8B-B14F-4D97-AF65-F5344CB8AC3E}">
        <p14:creationId xmlns:p14="http://schemas.microsoft.com/office/powerpoint/2010/main" val="762878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cs typeface="Arial" panose="020B0604020202020204" pitchFamily="34" charset="0"/>
              </a:rPr>
              <a:t>For a nuclear fusion reaction to occur, it is necessary to bring two nuclei so close that nuclear forces become active and glue the nuclei together. Nuclear forces are small-distance forces and have to act against the electrostatic forces where positively charged nuclei repel each other. This is the reason nuclear fusion reactions occur mostly in high density, high temperature environment.</a:t>
            </a:r>
          </a:p>
          <a:p>
            <a:pPr lvl="1" eaLnBrk="1" hangingPunct="1"/>
            <a:r>
              <a:rPr lang="en-US" dirty="0">
                <a:latin typeface="Arial" panose="020B0604020202020204" pitchFamily="34" charset="0"/>
                <a:cs typeface="Arial" panose="020B0604020202020204" pitchFamily="34" charset="0"/>
              </a:rPr>
              <a:t>Space – 100 K, 10</a:t>
            </a:r>
            <a:r>
              <a:rPr lang="en-US" baseline="30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electrons/m</a:t>
            </a:r>
            <a:r>
              <a:rPr lang="en-US" baseline="30000"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a:p>
            <a:pPr lvl="1" eaLnBrk="1" hangingPunct="1"/>
            <a:r>
              <a:rPr lang="en-US" dirty="0">
                <a:latin typeface="Arial" panose="020B0604020202020204" pitchFamily="34" charset="0"/>
                <a:cs typeface="Arial" panose="020B0604020202020204" pitchFamily="34" charset="0"/>
              </a:rPr>
              <a:t>Earth’s Ionosphere – 2000 K, 10</a:t>
            </a:r>
            <a:r>
              <a:rPr lang="en-US" baseline="30000"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electrons/m</a:t>
            </a:r>
            <a:r>
              <a:rPr lang="en-US" baseline="30000" dirty="0">
                <a:latin typeface="Arial" panose="020B0604020202020204" pitchFamily="34" charset="0"/>
                <a:cs typeface="Arial" panose="020B0604020202020204" pitchFamily="34" charset="0"/>
              </a:rPr>
              <a:t>3</a:t>
            </a:r>
          </a:p>
          <a:p>
            <a:pPr lvl="1" eaLnBrk="1" hangingPunct="1"/>
            <a:r>
              <a:rPr lang="en-US" dirty="0">
                <a:latin typeface="Arial" panose="020B0604020202020204" pitchFamily="34" charset="0"/>
                <a:cs typeface="Arial" panose="020B0604020202020204" pitchFamily="34" charset="0"/>
              </a:rPr>
              <a:t>Fusion Experiment – 10</a:t>
            </a:r>
            <a:r>
              <a:rPr lang="en-US" baseline="30000"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K, 10</a:t>
            </a:r>
            <a:r>
              <a:rPr lang="en-US" baseline="30000"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electrons/m</a:t>
            </a:r>
            <a:r>
              <a:rPr lang="en-US" baseline="30000"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cs typeface="Arial" panose="020B0604020202020204" pitchFamily="34" charset="0"/>
              </a:rPr>
              <a:t>Credit: ANS, nuclearconnect.org</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panose="020B0604020202020204" pitchFamily="34" charset="0"/>
                <a:cs typeface="Arial" panose="020B0604020202020204" pitchFamily="34" charset="0"/>
              </a:rPr>
              <a:t>Lightning</a:t>
            </a:r>
          </a:p>
          <a:p>
            <a:pPr fontAlgn="base"/>
            <a:r>
              <a:rPr lang="en-US" sz="1200" b="0" i="0" kern="1200" dirty="0">
                <a:solidFill>
                  <a:schemeClr val="tx1"/>
                </a:solidFill>
                <a:effectLst/>
                <a:latin typeface="Arial" panose="020B0604020202020204" pitchFamily="34" charset="0"/>
                <a:cs typeface="Arial" panose="020B0604020202020204" pitchFamily="34" charset="0"/>
              </a:rPr>
              <a:t>Fluorescent light bulbs contain mercury plasma.</a:t>
            </a:r>
          </a:p>
          <a:p>
            <a:pPr fontAlgn="base"/>
            <a:r>
              <a:rPr lang="en-US" sz="1200" b="0" i="0" kern="1200" dirty="0">
                <a:solidFill>
                  <a:schemeClr val="tx1"/>
                </a:solidFill>
                <a:effectLst/>
                <a:latin typeface="Arial" panose="020B0604020202020204" pitchFamily="34" charset="0"/>
                <a:cs typeface="Arial" panose="020B0604020202020204" pitchFamily="34" charset="0"/>
              </a:rPr>
              <a:t>Stars, such as the sun are hot balls of plasma.</a:t>
            </a:r>
          </a:p>
          <a:p>
            <a:pPr fontAlgn="base"/>
            <a:r>
              <a:rPr lang="en-US" sz="1200" b="0" i="0" kern="1200" dirty="0">
                <a:solidFill>
                  <a:schemeClr val="tx1"/>
                </a:solidFill>
                <a:effectLst/>
                <a:latin typeface="Arial" panose="020B0604020202020204" pitchFamily="34" charset="0"/>
                <a:cs typeface="Arial" panose="020B0604020202020204" pitchFamily="34" charset="0"/>
              </a:rPr>
              <a:t>Aurora Borealis  and Aurora Australis</a:t>
            </a:r>
          </a:p>
          <a:p>
            <a:pPr fontAlgn="base"/>
            <a:r>
              <a:rPr lang="en-US" sz="1200" b="0" i="0" kern="1200" dirty="0">
                <a:solidFill>
                  <a:schemeClr val="tx1"/>
                </a:solidFill>
                <a:effectLst/>
                <a:latin typeface="Arial" panose="020B0604020202020204" pitchFamily="34" charset="0"/>
                <a:cs typeface="Arial" panose="020B0604020202020204" pitchFamily="34" charset="0"/>
              </a:rPr>
              <a:t>Plasma displays for TVs use small cells of plasma to illuminate images.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32</a:t>
            </a:fld>
            <a:endParaRPr lang="en-US" dirty="0"/>
          </a:p>
        </p:txBody>
      </p:sp>
    </p:spTree>
    <p:extLst>
      <p:ext uri="{BB962C8B-B14F-4D97-AF65-F5344CB8AC3E}">
        <p14:creationId xmlns:p14="http://schemas.microsoft.com/office/powerpoint/2010/main" val="1800245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kern="1200" dirty="0">
                <a:solidFill>
                  <a:schemeClr val="tx1"/>
                </a:solidFill>
                <a:effectLst/>
                <a:latin typeface="Arial" panose="020B0604020202020204" pitchFamily="34" charset="0"/>
                <a:cs typeface="Arial" panose="020B0604020202020204" pitchFamily="34" charset="0"/>
              </a:rPr>
              <a:t>The sufficient confinement time (to hold the plasma, which has a propensity to expand, within a defined volume). This is where</a:t>
            </a:r>
            <a:r>
              <a:rPr lang="en-US" b="0" i="0" kern="1200" baseline="0" dirty="0">
                <a:solidFill>
                  <a:schemeClr val="tx1"/>
                </a:solidFill>
                <a:effectLst/>
                <a:latin typeface="Arial" panose="020B0604020202020204" pitchFamily="34" charset="0"/>
                <a:cs typeface="Arial" panose="020B0604020202020204" pitchFamily="34" charset="0"/>
              </a:rPr>
              <a:t> the pressure is involved, like in the marshmallow model.</a:t>
            </a:r>
          </a:p>
          <a:p>
            <a:endParaRPr lang="en-US" b="0" i="0" kern="1200" baseline="0" dirty="0">
              <a:solidFill>
                <a:schemeClr val="tx1"/>
              </a:solidFill>
              <a:effectLst/>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Plasma at millions of degrees for fusion</a:t>
            </a:r>
          </a:p>
          <a:p>
            <a:pPr lvl="1">
              <a:buFont typeface="Arial"/>
              <a:buChar char="•"/>
            </a:pPr>
            <a:r>
              <a:rPr lang="en-US" dirty="0">
                <a:latin typeface="Arial" panose="020B0604020202020204" pitchFamily="34" charset="0"/>
                <a:cs typeface="Arial" panose="020B0604020202020204" pitchFamily="34" charset="0"/>
              </a:rPr>
              <a:t>Need to hold in the material and the energy</a:t>
            </a:r>
          </a:p>
          <a:p>
            <a:pPr lvl="2"/>
            <a:r>
              <a:rPr lang="en-US" dirty="0">
                <a:latin typeface="Arial" panose="020B0604020202020204" pitchFamily="34" charset="0"/>
                <a:cs typeface="Arial" panose="020B0604020202020204" pitchFamily="34" charset="0"/>
              </a:rPr>
              <a:t>Use some of the energy from one fusion event to keep the plasma hot</a:t>
            </a:r>
          </a:p>
          <a:p>
            <a:endParaRPr lang="en-US" b="0" i="0" kern="1200" dirty="0">
              <a:solidFill>
                <a:schemeClr val="tx1"/>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33</a:t>
            </a:fld>
            <a:endParaRPr lang="en-US" dirty="0"/>
          </a:p>
        </p:txBody>
      </p:sp>
    </p:spTree>
    <p:extLst>
      <p:ext uri="{BB962C8B-B14F-4D97-AF65-F5344CB8AC3E}">
        <p14:creationId xmlns:p14="http://schemas.microsoft.com/office/powerpoint/2010/main" val="2031181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anose="020B0604020202020204" pitchFamily="34" charset="0"/>
                <a:cs typeface="Arial" panose="020B0604020202020204" pitchFamily="34" charset="0"/>
              </a:rPr>
              <a:t>magnetic confinement </a:t>
            </a:r>
            <a:r>
              <a:rPr lang="en-US" sz="1200" b="0" i="0" kern="1200" dirty="0">
                <a:solidFill>
                  <a:schemeClr val="tx1"/>
                </a:solidFill>
                <a:effectLst/>
                <a:latin typeface="Arial" panose="020B0604020202020204" pitchFamily="34" charset="0"/>
                <a:cs typeface="Arial" panose="020B0604020202020204" pitchFamily="34" charset="0"/>
              </a:rPr>
              <a:t>the hot plasma particles are contained in a magnetic “cage” made by strong magnetic fields which prevent the particles from escaping.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Inertial confinement</a:t>
            </a:r>
            <a:r>
              <a:rPr lang="en-US" dirty="0">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cs typeface="Arial" panose="020B0604020202020204" pitchFamily="34" charset="0"/>
              </a:rPr>
              <a:t>lasers or particle beams would be used to produce fusion at rates high enough that the inertia of the target material is sufficient to keep the fuel particles where they can fuse. (Beams or laser-produced X-rays rapidly heat the surface of the fusion target, forming a surrounding plasma envelope.)</a:t>
            </a:r>
          </a:p>
          <a:p>
            <a:r>
              <a:rPr lang="en-US" sz="1200" b="0" i="0" kern="1200" dirty="0">
                <a:solidFill>
                  <a:schemeClr val="tx1"/>
                </a:solidFill>
                <a:effectLst/>
                <a:latin typeface="Arial" panose="020B0604020202020204" pitchFamily="34" charset="0"/>
                <a:cs typeface="Arial" panose="020B0604020202020204" pitchFamily="34" charset="0"/>
              </a:rPr>
              <a:t>Fuel is compressed by the rocket-like blowoff of the hot surface material.</a:t>
            </a:r>
          </a:p>
          <a:p>
            <a:r>
              <a:rPr lang="en-US" sz="1200" b="0" i="0" kern="1200" dirty="0">
                <a:solidFill>
                  <a:schemeClr val="tx1"/>
                </a:solidFill>
                <a:effectLst/>
                <a:latin typeface="Arial" panose="020B0604020202020204" pitchFamily="34" charset="0"/>
                <a:cs typeface="Arial" panose="020B0604020202020204" pitchFamily="34" charset="0"/>
              </a:rPr>
              <a:t>During the final part of the capsule implosion, the fuel core reaches 20 times the density of lead and ignites at 100,000,000 ˚C.</a:t>
            </a:r>
          </a:p>
          <a:p>
            <a:r>
              <a:rPr lang="en-US" sz="1200" b="0" i="0" kern="1200" dirty="0">
                <a:solidFill>
                  <a:schemeClr val="tx1"/>
                </a:solidFill>
                <a:effectLst/>
                <a:latin typeface="Arial" panose="020B0604020202020204" pitchFamily="34" charset="0"/>
                <a:cs typeface="Arial" panose="020B0604020202020204" pitchFamily="34" charset="0"/>
              </a:rPr>
              <a:t>Thermonuclear burn spreads rapidly through the compressed fuel, yielding many times the input energy.)</a:t>
            </a: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In stars, the confinement is due their </a:t>
            </a:r>
            <a:r>
              <a:rPr lang="en-US" sz="1200" b="1" i="0" kern="1200" dirty="0">
                <a:solidFill>
                  <a:schemeClr val="tx1"/>
                </a:solidFill>
                <a:effectLst/>
                <a:latin typeface="Arial" panose="020B0604020202020204" pitchFamily="34" charset="0"/>
                <a:cs typeface="Arial" panose="020B0604020202020204" pitchFamily="34" charset="0"/>
              </a:rPr>
              <a:t>gravitational field</a:t>
            </a:r>
            <a:r>
              <a:rPr lang="en-US" sz="1200" b="0" i="0" kern="1200" dirty="0">
                <a:solidFill>
                  <a:schemeClr val="tx1"/>
                </a:solidFill>
                <a:effectLst/>
                <a:latin typeface="Arial" panose="020B0604020202020204" pitchFamily="34" charset="0"/>
                <a:cs typeface="Arial" panose="020B0604020202020204" pitchFamily="34" charset="0"/>
              </a:rPr>
              <a:t> that creates sufficiently high pressure.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Credit: </a:t>
            </a:r>
            <a:r>
              <a:rPr lang="en-US" i="1" dirty="0">
                <a:latin typeface="Arial" panose="020B0604020202020204" pitchFamily="34" charset="0"/>
                <a:cs typeface="Arial" panose="020B0604020202020204" pitchFamily="34" charset="0"/>
              </a:rPr>
              <a:t>Dimensional</a:t>
            </a:r>
            <a:r>
              <a:rPr lang="en-US" i="1" baseline="0" dirty="0">
                <a:latin typeface="Arial" panose="020B0604020202020204" pitchFamily="34" charset="0"/>
                <a:cs typeface="Arial" panose="020B0604020202020204" pitchFamily="34" charset="0"/>
              </a:rPr>
              <a:t> Analysis Beyond the Pi Theorem</a:t>
            </a:r>
            <a:r>
              <a:rPr lang="en-US" baseline="0" dirty="0">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cs typeface="Arial" panose="020B0604020202020204" pitchFamily="34" charset="0"/>
              </a:rPr>
              <a:t>Bahman </a:t>
            </a:r>
            <a:r>
              <a:rPr lang="en-US" sz="1200" b="0" i="0" kern="1200" dirty="0" err="1">
                <a:solidFill>
                  <a:schemeClr val="tx1"/>
                </a:solidFill>
                <a:effectLst/>
                <a:latin typeface="Arial" panose="020B0604020202020204" pitchFamily="34" charset="0"/>
                <a:cs typeface="Arial" panose="020B0604020202020204" pitchFamily="34" charset="0"/>
              </a:rPr>
              <a:t>Zohuri</a:t>
            </a:r>
            <a:endParaRPr lang="en-US" sz="1200" b="0" i="0" kern="1200" dirty="0">
              <a:solidFill>
                <a:schemeClr val="tx1"/>
              </a:solidFill>
              <a:effectLst/>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AND:</a:t>
            </a:r>
            <a:r>
              <a:rPr lang="en-US" sz="1200" b="0" i="0" kern="1200" baseline="0" dirty="0">
                <a:solidFill>
                  <a:schemeClr val="tx1"/>
                </a:solidFill>
                <a:effectLst/>
                <a:latin typeface="Arial" panose="020B0604020202020204" pitchFamily="34" charset="0"/>
                <a:cs typeface="Arial" panose="020B0604020202020204" pitchFamily="34" charset="0"/>
              </a:rPr>
              <a:t>  NUPEX nuclear physics experience, </a:t>
            </a:r>
            <a:r>
              <a:rPr lang="en-US" dirty="0">
                <a:latin typeface="Arial" panose="020B0604020202020204" pitchFamily="34" charset="0"/>
                <a:cs typeface="Arial" panose="020B0604020202020204" pitchFamily="34" charset="0"/>
                <a:hlinkClick r:id="rId3"/>
              </a:rPr>
              <a:t>http://nupex.eu/index.php?lang=en&amp;g=textcontent/nuclearenergy/nuclearfusion</a:t>
            </a:r>
            <a:endParaRPr lang="en-US" sz="1200" b="0"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34</a:t>
            </a:fld>
            <a:endParaRPr lang="en-US" dirty="0"/>
          </a:p>
        </p:txBody>
      </p:sp>
    </p:spTree>
    <p:extLst>
      <p:ext uri="{BB962C8B-B14F-4D97-AF65-F5344CB8AC3E}">
        <p14:creationId xmlns:p14="http://schemas.microsoft.com/office/powerpoint/2010/main" val="1219885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anose="020B0604020202020204" pitchFamily="34" charset="0"/>
                <a:cs typeface="Arial" panose="020B0604020202020204" pitchFamily="34" charset="0"/>
              </a:rPr>
              <a:t>At very high temperatures, electrons are stripped from atomic nuclei to form a plasma (ionized gas). Under such conditions, the repulsive electrostatic forces that keep positively charged nuclei apart can be overcome, and the nuclei of select light elements can be brought together to fuse and form other elements. Nuclear fusion of light elements releases vast amounts of energy and is the fundamental energy-producing process in stars.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this case, the hydrogen nuclei</a:t>
            </a:r>
            <a:r>
              <a:rPr lang="en-US" baseline="0" dirty="0">
                <a:latin typeface="Arial" panose="020B0604020202020204" pitchFamily="34" charset="0"/>
                <a:cs typeface="Arial" panose="020B0604020202020204" pitchFamily="34" charset="0"/>
              </a:rPr>
              <a:t> fuse to form helium.</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Credit: ANS, nuclearconnect.org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cs typeface="Arial" panose="020B0604020202020204" pitchFamily="34" charset="0"/>
              </a:rPr>
              <a:t>Inside, under the influence of extreme heat and pressure, gaseous hydrogen fuel becomes a </a:t>
            </a:r>
            <a:r>
              <a:rPr lang="en-US" sz="1200" b="0" i="1" kern="1200" dirty="0">
                <a:solidFill>
                  <a:schemeClr val="tx1"/>
                </a:solidFill>
                <a:effectLst/>
                <a:latin typeface="Arial" panose="020B0604020202020204" pitchFamily="34" charset="0"/>
                <a:cs typeface="Arial" panose="020B0604020202020204" pitchFamily="34" charset="0"/>
              </a:rPr>
              <a:t>plasma</a:t>
            </a:r>
            <a:r>
              <a:rPr lang="en-US" sz="1200" b="0" i="0" kern="1200" dirty="0">
                <a:solidFill>
                  <a:schemeClr val="tx1"/>
                </a:solidFill>
                <a:effectLst/>
                <a:latin typeface="Arial" panose="020B0604020202020204" pitchFamily="34" charset="0"/>
                <a:cs typeface="Arial" panose="020B0604020202020204" pitchFamily="34" charset="0"/>
              </a:rPr>
              <a:t>—a hot, electrically charged gas. In a star as in a fusion device, plasmas provide the environment in which light elements can fuse and yield energy.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cs typeface="Arial" panose="020B0604020202020204" pitchFamily="34" charset="0"/>
              </a:rPr>
              <a:t>The charged particles of the plasma can be shaped and controlled by the massive magnetic coils placed around the vessel; physicists use this important property to confine the hot plasma away from the vessel walls. The term "tokamak" comes from a Russian acronym that stands for "toroidal chamber with magnetic coils" (</a:t>
            </a:r>
            <a:r>
              <a:rPr lang="en-US" sz="1200" b="0" i="1" kern="1200" dirty="0">
                <a:solidFill>
                  <a:schemeClr val="tx1"/>
                </a:solidFill>
                <a:effectLst/>
                <a:latin typeface="Arial" panose="020B0604020202020204" pitchFamily="34" charset="0"/>
                <a:cs typeface="Arial" panose="020B0604020202020204" pitchFamily="34" charset="0"/>
              </a:rPr>
              <a:t>тороидальная камера с магнитными катушками</a:t>
            </a:r>
            <a:r>
              <a:rPr lang="en-US" sz="1200" b="0" i="0" kern="1200" dirty="0">
                <a:solidFill>
                  <a:schemeClr val="tx1"/>
                </a:solidFill>
                <a:effectLst/>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cs typeface="Arial" panose="020B0604020202020204" pitchFamily="34" charset="0"/>
              </a:rPr>
              <a:t>To start the process, air and impurities are first evacuated from the vacuum chamber. Next, the magnet systems that will help to confine and control the plasma are charged up and the gaseous fuel is introduced. As a powerful electrical current is run through the vessel, the gas breaks down electrically, becomes ionized (electrons are stripped from the nuclei) and forms a plasma.</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cs typeface="Arial" panose="020B0604020202020204" pitchFamily="34" charset="0"/>
              </a:rPr>
              <a:t>As the plasma particles become energized and collide they also begin to heat up. Auxiliary heating methods help to bring the plasma to fusion temperatures (between 150 and 300 million °C). Particles "energized" to such a degree can overcome their natural electromagnetic repulsion on collision to </a:t>
            </a:r>
            <a:r>
              <a:rPr lang="en-US" sz="1200" b="0" i="1" kern="1200" dirty="0">
                <a:solidFill>
                  <a:schemeClr val="tx1"/>
                </a:solidFill>
                <a:effectLst/>
                <a:latin typeface="Arial" panose="020B0604020202020204" pitchFamily="34" charset="0"/>
                <a:cs typeface="Arial" panose="020B0604020202020204" pitchFamily="34" charset="0"/>
              </a:rPr>
              <a:t>fuse</a:t>
            </a:r>
            <a:r>
              <a:rPr lang="en-US" sz="1200" b="0" i="0" kern="1200" dirty="0">
                <a:solidFill>
                  <a:schemeClr val="tx1"/>
                </a:solidFill>
                <a:effectLst/>
                <a:latin typeface="Arial" panose="020B0604020202020204" pitchFamily="34" charset="0"/>
                <a:cs typeface="Arial" panose="020B0604020202020204" pitchFamily="34" charset="0"/>
              </a:rPr>
              <a:t>, releasing huge amounts of energy.</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Credit: ITER</a:t>
            </a:r>
          </a:p>
        </p:txBody>
      </p:sp>
      <p:sp>
        <p:nvSpPr>
          <p:cNvPr id="4" name="Slide Number Placeholder 3"/>
          <p:cNvSpPr>
            <a:spLocks noGrp="1"/>
          </p:cNvSpPr>
          <p:nvPr>
            <p:ph type="sldNum" sz="quarter" idx="10"/>
          </p:nvPr>
        </p:nvSpPr>
        <p:spPr/>
        <p:txBody>
          <a:bodyPr/>
          <a:lstStyle/>
          <a:p>
            <a:fld id="{13E9C162-FD9D-7145-B4EE-9DC0F84A193A}" type="slidenum">
              <a:rPr lang="en-US" smtClean="0"/>
              <a:pPr/>
              <a:t>36</a:t>
            </a:fld>
            <a:endParaRPr lang="en-US" dirty="0"/>
          </a:p>
        </p:txBody>
      </p:sp>
    </p:spTree>
    <p:extLst>
      <p:ext uri="{BB962C8B-B14F-4D97-AF65-F5344CB8AC3E}">
        <p14:creationId xmlns:p14="http://schemas.microsoft.com/office/powerpoint/2010/main" val="2738239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cs typeface="Arial" panose="020B0604020202020204" pitchFamily="34" charset="0"/>
              </a:rPr>
              <a:t>It is difficult enough to reach and maintain the precise conditions necessary for fusion—if any disturbance occurs, the plasma cools within seconds and the reaction stops. The quantity of fuel present in the vessel at any one time—only grams</a:t>
            </a:r>
            <a:r>
              <a:rPr lang="en-US" sz="1200" kern="1200" baseline="0" dirty="0">
                <a:solidFill>
                  <a:schemeClr val="tx1"/>
                </a:solidFill>
                <a:latin typeface="Arial" panose="020B0604020202020204" pitchFamily="34" charset="0"/>
                <a:cs typeface="Arial" panose="020B0604020202020204" pitchFamily="34" charset="0"/>
              </a:rPr>
              <a:t> of it--</a:t>
            </a:r>
            <a:r>
              <a:rPr lang="en-US" sz="1200" kern="1200" dirty="0">
                <a:solidFill>
                  <a:schemeClr val="tx1"/>
                </a:solidFill>
                <a:latin typeface="Arial" panose="020B0604020202020204" pitchFamily="34" charset="0"/>
                <a:cs typeface="Arial" panose="020B0604020202020204" pitchFamily="34" charset="0"/>
              </a:rPr>
              <a:t>is enough for a few seconds only and there is no risk of a chain reaction.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cs typeface="Arial" panose="020B0604020202020204" pitchFamily="34" charset="0"/>
              </a:rPr>
              <a:t>Fusion doesn't employ fissile materials like uranium and plutonium. (Radioactive tritium is neither a fissile nor a fissionable material.) There are no enriched materials in a fusion reactor like ITER that could be exploited to make nuclear weapons.</a:t>
            </a:r>
            <a:r>
              <a:rPr lang="en-US" dirty="0">
                <a:latin typeface="Arial" panose="020B0604020202020204" pitchFamily="34" charset="0"/>
                <a:cs typeface="Arial" panose="020B06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cs typeface="Arial" panose="020B0604020202020204" pitchFamily="34" charset="0"/>
              </a:rPr>
              <a:t>Nuclear fusion reactors produce no high activity, long-lived nuclear waste. The activation of components in a fusion reactor is low enough for the materials to be recycled or reused within 100 years.</a:t>
            </a:r>
            <a:r>
              <a:rPr lang="en-US" dirty="0">
                <a:latin typeface="Arial" panose="020B0604020202020204" pitchFamily="34" charset="0"/>
                <a:cs typeface="Arial" panose="020B06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cs typeface="Arial" panose="020B0604020202020204" pitchFamily="34" charset="0"/>
              </a:rPr>
              <a:t>Credit: ITER</a:t>
            </a:r>
          </a:p>
        </p:txBody>
      </p:sp>
      <p:sp>
        <p:nvSpPr>
          <p:cNvPr id="4" name="Slide Number Placeholder 3"/>
          <p:cNvSpPr>
            <a:spLocks noGrp="1"/>
          </p:cNvSpPr>
          <p:nvPr>
            <p:ph type="sldNum" sz="quarter" idx="10"/>
          </p:nvPr>
        </p:nvSpPr>
        <p:spPr/>
        <p:txBody>
          <a:bodyPr/>
          <a:lstStyle/>
          <a:p>
            <a:fld id="{13E9C162-FD9D-7145-B4EE-9DC0F84A193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panose="020B0604020202020204" pitchFamily="34" charset="0"/>
                <a:cs typeface="Arial" panose="020B0604020202020204" pitchFamily="34" charset="0"/>
              </a:rPr>
              <a:t>The image produced here is available as a classroom poster from ANS. </a:t>
            </a:r>
            <a:r>
              <a:rPr lang="en-US" dirty="0">
                <a:hlinkClick r:id="rId3"/>
              </a:rPr>
              <a:t>http://www.ans.org/store/item-750099/</a:t>
            </a:r>
            <a:r>
              <a:rPr lang="en-US" dirty="0"/>
              <a:t>. Consider purchasing</a:t>
            </a:r>
            <a:r>
              <a:rPr lang="en-US" baseline="0" dirty="0"/>
              <a:t> a copy for each participant.</a:t>
            </a:r>
            <a:endParaRPr lang="en-US" sz="1200" b="0" i="0" kern="1200" baseline="0" dirty="0">
              <a:solidFill>
                <a:schemeClr val="tx1"/>
              </a:solidFill>
              <a:effectLst/>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Navigating Nuclear includes a STEM project starter that guides students in creating a project around nuclear</a:t>
            </a:r>
            <a:r>
              <a:rPr lang="en-US" baseline="0" dirty="0">
                <a:latin typeface="Arial" panose="020B0604020202020204" pitchFamily="34" charset="0"/>
                <a:cs typeface="Arial" panose="020B0604020202020204" pitchFamily="34" charset="0"/>
              </a:rPr>
              <a:t> fission and fusion “Fusion and Fission: Think Nucleus.” https://www.navigatingnuclear.com/#/classroom-resources.</a:t>
            </a:r>
          </a:p>
          <a:p>
            <a:r>
              <a:rPr lang="en-US" baseline="0" dirty="0">
                <a:latin typeface="Arial" panose="020B0604020202020204" pitchFamily="34" charset="0"/>
                <a:cs typeface="Arial" panose="020B0604020202020204" pitchFamily="34" charset="0"/>
              </a:rPr>
              <a:t>Have teachers review and/or complete portions of the lesson. </a:t>
            </a:r>
          </a:p>
          <a:p>
            <a:r>
              <a:rPr lang="en-US" sz="1200" b="0" i="0" kern="1200" baseline="0" dirty="0">
                <a:solidFill>
                  <a:schemeClr val="tx1"/>
                </a:solidFill>
                <a:effectLst/>
                <a:latin typeface="Arial" panose="020B0604020202020204" pitchFamily="34" charset="0"/>
                <a:cs typeface="Arial" panose="020B0604020202020204" pitchFamily="34" charset="0"/>
              </a:rPr>
              <a:t>Alternatively, have teachers work in pairs to create Venn diagrams comparing and contrasting fusion and fission.</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38</a:t>
            </a:fld>
            <a:endParaRPr lang="en-US" dirty="0"/>
          </a:p>
        </p:txBody>
      </p:sp>
    </p:spTree>
    <p:extLst>
      <p:ext uri="{BB962C8B-B14F-4D97-AF65-F5344CB8AC3E}">
        <p14:creationId xmlns:p14="http://schemas.microsoft.com/office/powerpoint/2010/main" val="2501161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Department of Energy labs are collaborating on</a:t>
            </a:r>
            <a:r>
              <a:rPr lang="en-US" baseline="0" dirty="0">
                <a:latin typeface="Arial" panose="020B0604020202020204" pitchFamily="34" charset="0"/>
                <a:cs typeface="Arial" panose="020B0604020202020204" pitchFamily="34" charset="0"/>
              </a:rPr>
              <a:t> a number of fronts. The listed areas can be found on the Idaho National Laboratory site. https://inl.gov/research-programs/nuclear-energy/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39</a:t>
            </a:fld>
            <a:endParaRPr lang="en-US" dirty="0"/>
          </a:p>
        </p:txBody>
      </p:sp>
    </p:spTree>
    <p:extLst>
      <p:ext uri="{BB962C8B-B14F-4D97-AF65-F5344CB8AC3E}">
        <p14:creationId xmlns:p14="http://schemas.microsoft.com/office/powerpoint/2010/main" val="112102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67BF026D-CE93-45E9-A706-F141B450E33C}" type="slidenum">
              <a:rPr lang="en-US" altLang="en-US">
                <a:latin typeface="Arial" pitchFamily="34" charset="0"/>
              </a:rPr>
              <a:pPr>
                <a:spcBef>
                  <a:spcPct val="0"/>
                </a:spcBef>
              </a:pPr>
              <a:t>4</a:t>
            </a:fld>
            <a:endParaRPr lang="en-US" altLang="en-US" dirty="0">
              <a:latin typeface="Arial" pitchFamily="34" charset="0"/>
            </a:endParaRPr>
          </a:p>
        </p:txBody>
      </p:sp>
      <p:sp>
        <p:nvSpPr>
          <p:cNvPr id="2355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itchFamily="34" charset="-128"/>
                <a:cs typeface="Arial" panose="020B0604020202020204" pitchFamily="34" charset="0"/>
              </a:rPr>
              <a:t>Generator converts</a:t>
            </a:r>
            <a:r>
              <a:rPr lang="en-US" altLang="en-US" baseline="0" dirty="0">
                <a:latin typeface="Arial" panose="020B0604020202020204" pitchFamily="34" charset="0"/>
                <a:ea typeface="ＭＳ Ｐゴシック" pitchFamily="34" charset="-128"/>
                <a:cs typeface="Arial" panose="020B0604020202020204" pitchFamily="34" charset="0"/>
              </a:rPr>
              <a:t> mechanical energy (input) from an external source into electrical energy (output).</a:t>
            </a:r>
          </a:p>
          <a:p>
            <a:pPr eaLnBrk="1" hangingPunct="1">
              <a:spcBef>
                <a:spcPct val="0"/>
              </a:spcBef>
            </a:pPr>
            <a:r>
              <a:rPr lang="en-US" altLang="en-US" baseline="0" dirty="0">
                <a:latin typeface="Arial" panose="020B0604020202020204" pitchFamily="34" charset="0"/>
                <a:ea typeface="ＭＳ Ｐゴシック" pitchFamily="34" charset="-128"/>
                <a:cs typeface="Arial" panose="020B0604020202020204" pitchFamily="34" charset="0"/>
              </a:rPr>
              <a:t>Generator doesn’t create electricity. It moves a magnet near a source of electrons, such as a copper wire, to create a steady stream of electrons</a:t>
            </a:r>
            <a:endParaRPr lang="en-US" altLang="en-US"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cs typeface="Arial" panose="020B0604020202020204" pitchFamily="34" charset="0"/>
              </a:rPr>
              <a:t>TRISO fuel particles have a uranium core that triple coated: a layer of carbon around the uranium, then a layer of silicon carbide, and then another layer of carbon. The coating is essentially a containment system.</a:t>
            </a: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utilize energy resources more efficiently</a:t>
            </a:r>
          </a:p>
          <a:p>
            <a:r>
              <a:rPr lang="en-US" sz="1200" b="0" i="0" kern="1200" dirty="0">
                <a:solidFill>
                  <a:schemeClr val="tx1"/>
                </a:solidFill>
                <a:effectLst/>
                <a:latin typeface="Arial" panose="020B0604020202020204" pitchFamily="34" charset="0"/>
                <a:cs typeface="Arial" panose="020B0604020202020204" pitchFamily="34" charset="0"/>
              </a:rPr>
              <a:t>leave fewer long-lived waste isotopes behind.</a:t>
            </a:r>
          </a:p>
          <a:p>
            <a:endParaRPr lang="en-US" dirty="0">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In accident conditions, the particles are better able to withstand high temperatures and, therefore, release fewer fission products. They are currently under development.</a:t>
            </a:r>
          </a:p>
        </p:txBody>
      </p:sp>
      <p:sp>
        <p:nvSpPr>
          <p:cNvPr id="4" name="Slide Number Placeholder 3"/>
          <p:cNvSpPr>
            <a:spLocks noGrp="1"/>
          </p:cNvSpPr>
          <p:nvPr>
            <p:ph type="sldNum" sz="quarter" idx="10"/>
          </p:nvPr>
        </p:nvSpPr>
        <p:spPr/>
        <p:txBody>
          <a:bodyPr/>
          <a:lstStyle/>
          <a:p>
            <a:fld id="{13E9C162-FD9D-7145-B4EE-9DC0F84A193A}" type="slidenum">
              <a:rPr lang="en-US" smtClean="0"/>
              <a:pPr/>
              <a:t>40</a:t>
            </a:fld>
            <a:endParaRPr lang="en-US" dirty="0"/>
          </a:p>
        </p:txBody>
      </p:sp>
    </p:spTree>
    <p:extLst>
      <p:ext uri="{BB962C8B-B14F-4D97-AF65-F5344CB8AC3E}">
        <p14:creationId xmlns:p14="http://schemas.microsoft.com/office/powerpoint/2010/main" val="705350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latin typeface="Arial" panose="020B0604020202020204" pitchFamily="34" charset="0"/>
                <a:cs typeface="Arial" panose="020B0604020202020204" pitchFamily="34" charset="0"/>
              </a:rPr>
              <a:t>It is less important for teachers to know the specifics of reactor technologies, such as the Gen IV reactor types. Mention some but focus on their benefits.</a:t>
            </a:r>
            <a:br>
              <a:rPr lang="en-US" sz="1000" baseline="0" dirty="0">
                <a:latin typeface="Arial" panose="020B0604020202020204" pitchFamily="34" charset="0"/>
                <a:cs typeface="Arial" panose="020B0604020202020204" pitchFamily="34" charset="0"/>
              </a:rPr>
            </a:br>
            <a:r>
              <a:rPr lang="en-US" sz="1000" baseline="0" dirty="0">
                <a:latin typeface="Arial" panose="020B0604020202020204" pitchFamily="34" charset="0"/>
                <a:cs typeface="Arial" panose="020B0604020202020204" pitchFamily="34" charset="0"/>
              </a:rPr>
              <a:t>Reactors</a:t>
            </a:r>
          </a:p>
          <a:p>
            <a:r>
              <a:rPr lang="en-US" sz="1000" b="0" i="0" kern="1200" dirty="0">
                <a:solidFill>
                  <a:schemeClr val="tx1"/>
                </a:solidFill>
                <a:effectLst/>
                <a:latin typeface="Arial" panose="020B0604020202020204" pitchFamily="34" charset="0"/>
                <a:cs typeface="Arial" panose="020B0604020202020204" pitchFamily="34" charset="0"/>
              </a:rPr>
              <a:t>The Gas-Cooled Fast Reactor (GFR)</a:t>
            </a:r>
          </a:p>
          <a:p>
            <a:r>
              <a:rPr lang="en-US" sz="1000" b="0" i="0" kern="1200" dirty="0">
                <a:solidFill>
                  <a:schemeClr val="tx1"/>
                </a:solidFill>
                <a:effectLst/>
                <a:latin typeface="Arial" panose="020B0604020202020204" pitchFamily="34" charset="0"/>
                <a:cs typeface="Arial" panose="020B0604020202020204" pitchFamily="34" charset="0"/>
              </a:rPr>
              <a:t>Very-High-Temperature Reactor (VHTR)</a:t>
            </a:r>
          </a:p>
          <a:p>
            <a:r>
              <a:rPr lang="en-US" sz="1000" b="0" i="0" kern="1200" dirty="0">
                <a:solidFill>
                  <a:schemeClr val="tx1"/>
                </a:solidFill>
                <a:effectLst/>
                <a:latin typeface="Arial" panose="020B0604020202020204" pitchFamily="34" charset="0"/>
                <a:cs typeface="Arial" panose="020B0604020202020204" pitchFamily="34" charset="0"/>
              </a:rPr>
              <a:t>Supercritical-Water-Cooled Reactor (SCWR)</a:t>
            </a:r>
          </a:p>
          <a:p>
            <a:r>
              <a:rPr lang="en-US" sz="1000" b="0" i="0" kern="1200" dirty="0">
                <a:solidFill>
                  <a:schemeClr val="tx1"/>
                </a:solidFill>
                <a:effectLst/>
                <a:latin typeface="Arial" panose="020B0604020202020204" pitchFamily="34" charset="0"/>
                <a:cs typeface="Arial" panose="020B0604020202020204" pitchFamily="34" charset="0"/>
              </a:rPr>
              <a:t>Sodium-Cooled Fast Reactor (SFR)</a:t>
            </a:r>
          </a:p>
          <a:p>
            <a:r>
              <a:rPr lang="en-US" sz="1000" b="0" i="0" kern="1200" dirty="0">
                <a:solidFill>
                  <a:schemeClr val="tx1"/>
                </a:solidFill>
                <a:effectLst/>
                <a:latin typeface="Arial" panose="020B0604020202020204" pitchFamily="34" charset="0"/>
                <a:cs typeface="Arial" panose="020B0604020202020204" pitchFamily="34" charset="0"/>
              </a:rPr>
              <a:t>Lead-Cooled Fast Reactor (LFR)</a:t>
            </a:r>
          </a:p>
          <a:p>
            <a:r>
              <a:rPr lang="en-US" sz="1000" b="0" i="0" kern="1200" dirty="0">
                <a:solidFill>
                  <a:schemeClr val="tx1"/>
                </a:solidFill>
                <a:effectLst/>
                <a:latin typeface="Arial" panose="020B0604020202020204" pitchFamily="34" charset="0"/>
                <a:cs typeface="Arial" panose="020B0604020202020204" pitchFamily="34" charset="0"/>
              </a:rPr>
              <a:t>Molten Salt Reactor (MSR)</a:t>
            </a:r>
          </a:p>
          <a:p>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Benefits</a:t>
            </a:r>
          </a:p>
          <a:p>
            <a:r>
              <a:rPr lang="en-US" sz="1000" b="0" i="0" kern="1200" dirty="0">
                <a:solidFill>
                  <a:schemeClr val="tx1"/>
                </a:solidFill>
                <a:effectLst/>
                <a:latin typeface="Arial" panose="020B0604020202020204" pitchFamily="34" charset="0"/>
                <a:cs typeface="Arial" panose="020B0604020202020204" pitchFamily="34" charset="0"/>
              </a:rPr>
              <a:t>Utilize uranium efficiently. Many can employ depleted uranium or “spent” fuel from current reactors.</a:t>
            </a:r>
          </a:p>
          <a:p>
            <a:r>
              <a:rPr lang="en-US" sz="1000" b="0" i="0" kern="1200" dirty="0">
                <a:solidFill>
                  <a:schemeClr val="tx1"/>
                </a:solidFill>
                <a:effectLst/>
                <a:latin typeface="Arial" panose="020B0604020202020204" pitchFamily="34" charset="0"/>
                <a:cs typeface="Arial" panose="020B0604020202020204" pitchFamily="34" charset="0"/>
              </a:rPr>
              <a:t>Destroy a large fraction of nuclear waste from current reactors via transmutation.</a:t>
            </a:r>
          </a:p>
          <a:p>
            <a:r>
              <a:rPr lang="en-US" sz="1000" b="0" i="0" kern="1200" dirty="0">
                <a:solidFill>
                  <a:schemeClr val="tx1"/>
                </a:solidFill>
                <a:effectLst/>
                <a:latin typeface="Arial" panose="020B0604020202020204" pitchFamily="34" charset="0"/>
                <a:cs typeface="Arial" panose="020B0604020202020204" pitchFamily="34" charset="0"/>
              </a:rPr>
              <a:t>Generate </a:t>
            </a:r>
            <a:r>
              <a:rPr lang="en-US" sz="1000" b="0" i="0" u="none" strike="noStrike" kern="1200" dirty="0">
                <a:solidFill>
                  <a:schemeClr val="tx1"/>
                </a:solidFill>
                <a:effectLst/>
                <a:latin typeface="Arial" panose="020B0604020202020204" pitchFamily="34" charset="0"/>
                <a:cs typeface="Arial" panose="020B0604020202020204" pitchFamily="34" charset="0"/>
                <a:hlinkClick r:id="rId3"/>
              </a:rPr>
              <a:t>hydrogen </a:t>
            </a:r>
            <a:r>
              <a:rPr lang="en-US" sz="1000" b="0" i="0" kern="1200" dirty="0">
                <a:solidFill>
                  <a:schemeClr val="tx1"/>
                </a:solidFill>
                <a:effectLst/>
                <a:latin typeface="Arial" panose="020B0604020202020204" pitchFamily="34" charset="0"/>
                <a:cs typeface="Arial" panose="020B0604020202020204" pitchFamily="34" charset="0"/>
              </a:rPr>
              <a:t>for transportation and other non-electric energy needs.</a:t>
            </a:r>
          </a:p>
          <a:p>
            <a:r>
              <a:rPr lang="en-US" sz="1000" b="0" i="0" kern="1200" dirty="0">
                <a:solidFill>
                  <a:schemeClr val="tx1"/>
                </a:solidFill>
                <a:effectLst/>
                <a:latin typeface="Arial" panose="020B0604020202020204" pitchFamily="34" charset="0"/>
                <a:cs typeface="Arial" panose="020B0604020202020204" pitchFamily="34" charset="0"/>
              </a:rPr>
              <a:t>Be inherently safe and easy to operate.</a:t>
            </a:r>
          </a:p>
          <a:p>
            <a:r>
              <a:rPr lang="en-US" sz="1000" b="0" i="0" kern="1200" dirty="0">
                <a:solidFill>
                  <a:schemeClr val="tx1"/>
                </a:solidFill>
                <a:effectLst/>
                <a:latin typeface="Arial" panose="020B0604020202020204" pitchFamily="34" charset="0"/>
                <a:cs typeface="Arial" panose="020B0604020202020204" pitchFamily="34" charset="0"/>
              </a:rPr>
              <a:t>Provide built-in resistance to nuclear weapons proliferation.</a:t>
            </a:r>
          </a:p>
          <a:p>
            <a:r>
              <a:rPr lang="en-US" sz="1000" b="0" i="0" kern="1200" dirty="0">
                <a:solidFill>
                  <a:schemeClr val="tx1"/>
                </a:solidFill>
                <a:effectLst/>
                <a:latin typeface="Arial" panose="020B0604020202020204" pitchFamily="34" charset="0"/>
                <a:cs typeface="Arial" panose="020B0604020202020204" pitchFamily="34" charset="0"/>
              </a:rPr>
              <a:t>Provide a clear cost advantage over other forms of energy generation.</a:t>
            </a:r>
          </a:p>
          <a:p>
            <a:r>
              <a:rPr lang="en-US" sz="1000" b="0" i="0" kern="1200" dirty="0">
                <a:solidFill>
                  <a:schemeClr val="tx1"/>
                </a:solidFill>
                <a:effectLst/>
                <a:latin typeface="Arial" panose="020B0604020202020204" pitchFamily="34" charset="0"/>
                <a:cs typeface="Arial" panose="020B0604020202020204" pitchFamily="34" charset="0"/>
              </a:rPr>
              <a:t>Carry a financial risk no greater than other forms of energy generation.</a:t>
            </a:r>
          </a:p>
          <a:p>
            <a:r>
              <a:rPr lang="en-US" sz="1000" baseline="0" dirty="0">
                <a:latin typeface="Arial" panose="020B0604020202020204" pitchFamily="34" charset="0"/>
                <a:cs typeface="Arial" panose="020B0604020202020204" pitchFamily="34" charset="0"/>
              </a:rPr>
              <a:t>EXAMPLE: </a:t>
            </a:r>
            <a:r>
              <a:rPr lang="en-US" sz="1000" b="0" i="0" kern="1200" dirty="0">
                <a:solidFill>
                  <a:schemeClr val="tx1"/>
                </a:solidFill>
                <a:effectLst/>
                <a:latin typeface="Arial" panose="020B0604020202020204" pitchFamily="34" charset="0"/>
                <a:cs typeface="Arial" panose="020B0604020202020204" pitchFamily="34" charset="0"/>
              </a:rPr>
              <a:t>For example, one molten-salt reactor designed to consume one ton of uranium per year, could supply sufficient hydrogen to fuel 3 million passenger vehicles. The waste from one year of the plant’s year’s operation would occupy half the volume of a typical domestic refrigerator. The radioactivity of the waste would diminish to background levels in about 500 years.</a:t>
            </a:r>
          </a:p>
          <a:p>
            <a:endParaRPr lang="en-US" sz="1000" b="0" i="0" kern="1200" baseline="0" dirty="0">
              <a:solidFill>
                <a:schemeClr val="tx1"/>
              </a:solidFill>
              <a:effectLst/>
              <a:latin typeface="Arial" panose="020B0604020202020204" pitchFamily="34" charset="0"/>
              <a:cs typeface="Arial" panose="020B0604020202020204" pitchFamily="34" charset="0"/>
            </a:endParaRPr>
          </a:p>
          <a:p>
            <a:r>
              <a:rPr lang="en-US" sz="1000" b="0" i="0" kern="1200" baseline="0" dirty="0">
                <a:solidFill>
                  <a:schemeClr val="tx1"/>
                </a:solidFill>
                <a:effectLst/>
                <a:latin typeface="Arial" panose="020B0604020202020204" pitchFamily="34" charset="0"/>
                <a:cs typeface="Arial" panose="020B0604020202020204" pitchFamily="34" charset="0"/>
              </a:rPr>
              <a:t>Idaho National Laboratory (INL) ART</a:t>
            </a:r>
          </a:p>
          <a:p>
            <a:r>
              <a:rPr lang="en-US" sz="1000" b="0" i="0" kern="1200" dirty="0">
                <a:solidFill>
                  <a:schemeClr val="tx1"/>
                </a:solidFill>
                <a:effectLst/>
                <a:latin typeface="Arial" panose="020B0604020202020204" pitchFamily="34" charset="0"/>
                <a:cs typeface="Arial" panose="020B0604020202020204" pitchFamily="34" charset="0"/>
              </a:rPr>
              <a:t>at INL, work is focused specifically on developing a High Temperature Gas-cooled Reactor (HTGR), which will offer enhancements in safety and efficiency. This HTGR has a modularized design, which enables plants with larger power demands to simply build more than one module.  Modularization requires no extra design work and increases safety and efficiency by allowing a singular module to run or be stopped at any given time in the event of an incident or a changing need for power. HTGRs also produce process heat during operation, making them ideal for location near other industrial plants that could put this process heat to use in their own production and thus reduce the need for non-renewable energy sources upon which these plants currently rely.</a:t>
            </a:r>
          </a:p>
          <a:p>
            <a:endParaRPr lang="en-US" sz="1000" b="0" i="0" kern="1200" baseline="0" dirty="0">
              <a:solidFill>
                <a:schemeClr val="tx1"/>
              </a:solidFill>
              <a:effectLst/>
              <a:latin typeface="Arial" panose="020B0604020202020204" pitchFamily="34" charset="0"/>
              <a:cs typeface="Arial" panose="020B0604020202020204" pitchFamily="34" charset="0"/>
            </a:endParaRPr>
          </a:p>
          <a:p>
            <a:r>
              <a:rPr lang="en-US" sz="1000" b="0" i="0" kern="1200" baseline="0" dirty="0">
                <a:solidFill>
                  <a:schemeClr val="tx1"/>
                </a:solidFill>
                <a:effectLst/>
                <a:latin typeface="Arial" panose="020B0604020202020204" pitchFamily="34" charset="0"/>
                <a:cs typeface="Arial" panose="020B0604020202020204" pitchFamily="34" charset="0"/>
              </a:rPr>
              <a:t>Credit: Idaho National Laboratory</a:t>
            </a:r>
          </a:p>
          <a:p>
            <a:endParaRPr lang="en-US" sz="1000" baseline="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pPr/>
              <a:t>41</a:t>
            </a:fld>
            <a:endParaRPr lang="en-US" dirty="0"/>
          </a:p>
        </p:txBody>
      </p:sp>
    </p:spTree>
    <p:extLst>
      <p:ext uri="{BB962C8B-B14F-4D97-AF65-F5344CB8AC3E}">
        <p14:creationId xmlns:p14="http://schemas.microsoft.com/office/powerpoint/2010/main" val="43298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a:t>
            </a:r>
            <a:r>
              <a:rPr lang="en-US" baseline="0" dirty="0"/>
              <a:t> Hitachi Nuclear Energy PRISM in foreground. PRISM is a fast reactor in a small, modular form.</a:t>
            </a:r>
          </a:p>
          <a:p>
            <a:r>
              <a:rPr lang="en-US" baseline="0" dirty="0"/>
              <a:t>NuScale Power small module reactor (SMR) on barge emphasizes that SMRs can be manufactured in a factory and shipped where needed.</a:t>
            </a: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pPr/>
              <a:t>42</a:t>
            </a:fld>
            <a:endParaRPr lang="en-US" dirty="0"/>
          </a:p>
        </p:txBody>
      </p:sp>
    </p:spTree>
    <p:extLst>
      <p:ext uri="{BB962C8B-B14F-4D97-AF65-F5344CB8AC3E}">
        <p14:creationId xmlns:p14="http://schemas.microsoft.com/office/powerpoint/2010/main" val="573836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Nuclear energy is an important source of carbon-free</a:t>
            </a:r>
            <a:r>
              <a:rPr lang="en-US" baseline="0" dirty="0"/>
              <a:t> energy as the world moves to clean and renewable sources. Wind, solar and others have significant challenges of their own to overcome before they are able to provide electricity consistently and reliably. Nuclear fills a current need without increasing greenhouse gas emissions (such as natural gas does.)</a:t>
            </a:r>
          </a:p>
          <a:p>
            <a:endParaRPr lang="en-US" baseline="0" dirty="0"/>
          </a:p>
          <a:p>
            <a:r>
              <a:rPr lang="en-US" baseline="0" dirty="0"/>
              <a:t>Credit: ANS Center for Nuclear Science</a:t>
            </a:r>
            <a:r>
              <a:rPr lang="en-US" dirty="0"/>
              <a:t> and Technology Information </a:t>
            </a:r>
            <a:r>
              <a:rPr lang="en-US" baseline="0" dirty="0"/>
              <a:t>nuclearconnect.org</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pPr/>
              <a:t>43</a:t>
            </a:fld>
            <a:endParaRPr lang="en-US" dirty="0"/>
          </a:p>
        </p:txBody>
      </p:sp>
    </p:spTree>
    <p:extLst>
      <p:ext uri="{BB962C8B-B14F-4D97-AF65-F5344CB8AC3E}">
        <p14:creationId xmlns:p14="http://schemas.microsoft.com/office/powerpoint/2010/main" val="1183107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Links are only active in slide view and with internet access</a:t>
            </a:r>
          </a:p>
        </p:txBody>
      </p:sp>
      <p:sp>
        <p:nvSpPr>
          <p:cNvPr id="4" name="Slide Number Placeholder 3"/>
          <p:cNvSpPr>
            <a:spLocks noGrp="1"/>
          </p:cNvSpPr>
          <p:nvPr>
            <p:ph type="sldNum" sz="quarter" idx="10"/>
          </p:nvPr>
        </p:nvSpPr>
        <p:spPr/>
        <p:txBody>
          <a:bodyPr/>
          <a:lstStyle/>
          <a:p>
            <a:fld id="{13E9C162-FD9D-7145-B4EE-9DC0F84A193A}" type="slidenum">
              <a:rPr lang="en-US" smtClean="0"/>
              <a:pPr/>
              <a:t>44</a:t>
            </a:fld>
            <a:endParaRPr lang="en-US" dirty="0"/>
          </a:p>
        </p:txBody>
      </p:sp>
    </p:spTree>
    <p:extLst>
      <p:ext uri="{BB962C8B-B14F-4D97-AF65-F5344CB8AC3E}">
        <p14:creationId xmlns:p14="http://schemas.microsoft.com/office/powerpoint/2010/main" val="109377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D5FED4C-F1C5-42D5-A879-F996670C54F5}" type="slidenum">
              <a:rPr lang="en-US" altLang="en-US">
                <a:latin typeface="Arial" pitchFamily="34" charset="0"/>
              </a:rPr>
              <a:pPr>
                <a:spcBef>
                  <a:spcPct val="0"/>
                </a:spcBef>
              </a:pPr>
              <a:t>5</a:t>
            </a:fld>
            <a:endParaRPr lang="en-US" altLang="en-US" dirty="0">
              <a:latin typeface="Arial" pitchFamily="34" charset="0"/>
            </a:endParaRPr>
          </a:p>
        </p:txBody>
      </p:sp>
      <p:sp>
        <p:nvSpPr>
          <p:cNvPr id="2560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072C69E-CBDE-4986-8F72-23A3CDD2DBF3}" type="slidenum">
              <a:rPr lang="en-US" altLang="en-US">
                <a:latin typeface="Arial" pitchFamily="34" charset="0"/>
              </a:rPr>
              <a:pPr>
                <a:spcBef>
                  <a:spcPct val="0"/>
                </a:spcBef>
              </a:pPr>
              <a:t>6</a:t>
            </a:fld>
            <a:endParaRPr lang="en-US" altLang="en-US" dirty="0">
              <a:latin typeface="Arial" pitchFamily="34" charset="0"/>
            </a:endParaRPr>
          </a:p>
        </p:txBody>
      </p:sp>
      <p:sp>
        <p:nvSpPr>
          <p:cNvPr id="2765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itchFamily="34" charset="-128"/>
                <a:cs typeface="Arial" panose="020B0604020202020204" pitchFamily="34" charset="0"/>
              </a:rPr>
              <a:t>The turbine moves the generator. All electricity production</a:t>
            </a:r>
            <a:r>
              <a:rPr lang="en-US" altLang="en-US" baseline="0" dirty="0">
                <a:latin typeface="Arial" panose="020B0604020202020204" pitchFamily="34" charset="0"/>
                <a:ea typeface="ＭＳ Ｐゴシック" pitchFamily="34" charset="-128"/>
                <a:cs typeface="Arial" panose="020B0604020202020204" pitchFamily="34" charset="0"/>
              </a:rPr>
              <a:t> that depends on a turbine needs a way to move the turbine. So what moves the turbine?</a:t>
            </a:r>
          </a:p>
          <a:p>
            <a:pPr eaLnBrk="1" hangingPunct="1">
              <a:spcBef>
                <a:spcPct val="0"/>
              </a:spcBef>
            </a:pPr>
            <a:endParaRPr lang="en-US" altLang="en-US" baseline="0" dirty="0">
              <a:ea typeface="ＭＳ Ｐゴシック" pitchFamily="34" charset="-128"/>
            </a:endParaRPr>
          </a:p>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49539AF-021B-45BD-AD22-6E7B85062A90}" type="slidenum">
              <a:rPr lang="en-US" altLang="en-US">
                <a:latin typeface="Arial" pitchFamily="34" charset="0"/>
              </a:rPr>
              <a:pPr>
                <a:spcBef>
                  <a:spcPct val="0"/>
                </a:spcBef>
              </a:pPr>
              <a:t>7</a:t>
            </a:fld>
            <a:endParaRPr lang="en-US" altLang="en-US" dirty="0">
              <a:latin typeface="Arial" pitchFamily="34" charset="0"/>
            </a:endParaRPr>
          </a:p>
        </p:txBody>
      </p:sp>
      <p:sp>
        <p:nvSpPr>
          <p:cNvPr id="3174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8552" indent="-291751">
              <a:spcBef>
                <a:spcPct val="30000"/>
              </a:spcBef>
              <a:defRPr sz="1200">
                <a:solidFill>
                  <a:schemeClr val="tx1"/>
                </a:solidFill>
                <a:latin typeface="Calibri" pitchFamily="34" charset="0"/>
                <a:ea typeface="ＭＳ Ｐゴシック" pitchFamily="34" charset="-128"/>
              </a:defRPr>
            </a:lvl2pPr>
            <a:lvl3pPr marL="1167003" indent="-233401">
              <a:spcBef>
                <a:spcPct val="30000"/>
              </a:spcBef>
              <a:defRPr sz="1200">
                <a:solidFill>
                  <a:schemeClr val="tx1"/>
                </a:solidFill>
                <a:latin typeface="Calibri" pitchFamily="34" charset="0"/>
                <a:ea typeface="ＭＳ Ｐゴシック" pitchFamily="34" charset="-128"/>
              </a:defRPr>
            </a:lvl3pPr>
            <a:lvl4pPr marL="1633804" indent="-233401">
              <a:spcBef>
                <a:spcPct val="30000"/>
              </a:spcBef>
              <a:defRPr sz="1200">
                <a:solidFill>
                  <a:schemeClr val="tx1"/>
                </a:solidFill>
                <a:latin typeface="Calibri" pitchFamily="34" charset="0"/>
                <a:ea typeface="ＭＳ Ｐゴシック" pitchFamily="34" charset="-128"/>
              </a:defRPr>
            </a:lvl4pPr>
            <a:lvl5pPr marL="2100605" indent="-233401">
              <a:spcBef>
                <a:spcPct val="30000"/>
              </a:spcBef>
              <a:defRPr sz="1200">
                <a:solidFill>
                  <a:schemeClr val="tx1"/>
                </a:solidFill>
                <a:latin typeface="Calibri" pitchFamily="34" charset="0"/>
                <a:ea typeface="ＭＳ Ｐゴシック" pitchFamily="34" charset="-128"/>
              </a:defRPr>
            </a:lvl5pPr>
            <a:lvl6pPr marL="2567407"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4208"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01009"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7810" indent="-23340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55022A4-2619-4AED-B672-344254ADB6A3}" type="slidenum">
              <a:rPr lang="en-US" altLang="en-US">
                <a:latin typeface="Arial" pitchFamily="34" charset="0"/>
              </a:rPr>
              <a:pPr>
                <a:spcBef>
                  <a:spcPct val="0"/>
                </a:spcBef>
              </a:pPr>
              <a:t>8</a:t>
            </a:fld>
            <a:endParaRPr lang="en-US" altLang="en-US" dirty="0">
              <a:latin typeface="Arial" pitchFamily="34" charset="0"/>
            </a:endParaRPr>
          </a:p>
        </p:txBody>
      </p:sp>
      <p:sp>
        <p:nvSpPr>
          <p:cNvPr id="3379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DCE52870-2C80-F74A-AEBB-A801A1998D61}" type="slidenum">
              <a:rPr lang="en-US"/>
              <a:pPr/>
              <a:t>9</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dirty="0">
              <a:latin typeface="Times New Roman" pitchFamily="-10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525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15297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422862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298186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422013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428337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1430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0" y="6381750"/>
            <a:ext cx="685800" cy="476250"/>
          </a:xfrm>
          <a:prstGeom prst="rect">
            <a:avLst/>
          </a:prstGeom>
          <a:ln/>
        </p:spPr>
        <p:txBody>
          <a:bodyPr/>
          <a:lstStyle>
            <a:lvl1pPr>
              <a:defRPr/>
            </a:lvl1pPr>
          </a:lstStyle>
          <a:p>
            <a:pPr>
              <a:defRPr/>
            </a:pPr>
            <a:fld id="{3EF2E1BC-A98C-B44C-B680-B631DA5DD324}" type="slidenum">
              <a:rPr lang="en-US"/>
              <a:pPr>
                <a:defRPr/>
              </a:pPr>
              <a:t>‹#›</a:t>
            </a:fld>
            <a:endParaRPr lang="en-US" dirty="0"/>
          </a:p>
        </p:txBody>
      </p:sp>
      <p:sp>
        <p:nvSpPr>
          <p:cNvPr id="6"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056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0999" cy="1470025"/>
          </a:xfrm>
          <a:prstGeom prst="rect">
            <a:avLst/>
          </a:prstGeo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199" y="3886200"/>
            <a:ext cx="8001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393EB8B5-1003-094D-89B6-CC589F65D335}"/>
              </a:ext>
            </a:extLst>
          </p:cNvPr>
          <p:cNvSpPr txBox="1"/>
          <p:nvPr userDrawn="1"/>
        </p:nvSpPr>
        <p:spPr>
          <a:xfrm>
            <a:off x="5836136" y="6358190"/>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5203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763990"/>
            <a:ext cx="8012112" cy="4362173"/>
          </a:xfrm>
        </p:spPr>
        <p:txBody>
          <a:body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
        <p:nvSpPr>
          <p:cNvPr id="7" name="TextBox 6">
            <a:extLst>
              <a:ext uri="{FF2B5EF4-FFF2-40B4-BE49-F238E27FC236}">
                <a16:creationId xmlns:a16="http://schemas.microsoft.com/office/drawing/2014/main" id="{7BF37331-12C2-A74A-97FF-301AAD67530D}"/>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2403359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TextBox 7">
            <a:extLst>
              <a:ext uri="{FF2B5EF4-FFF2-40B4-BE49-F238E27FC236}">
                <a16:creationId xmlns:a16="http://schemas.microsoft.com/office/drawing/2014/main" id="{924199C6-D88C-CC45-9A48-C1728D013263}"/>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9"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50917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6533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10" name="TextBox 9">
            <a:extLst>
              <a:ext uri="{FF2B5EF4-FFF2-40B4-BE49-F238E27FC236}">
                <a16:creationId xmlns:a16="http://schemas.microsoft.com/office/drawing/2014/main" id="{90E9E08A-98BD-0C44-88A2-A9AB0B3C35B5}"/>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11"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293008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8" name="TextBox 7">
            <a:extLst>
              <a:ext uri="{FF2B5EF4-FFF2-40B4-BE49-F238E27FC236}">
                <a16:creationId xmlns:a16="http://schemas.microsoft.com/office/drawing/2014/main" id="{518D7B56-196B-5942-93C0-FDD37EA3FE36}"/>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9"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679840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TextBox 5">
            <a:extLst>
              <a:ext uri="{FF2B5EF4-FFF2-40B4-BE49-F238E27FC236}">
                <a16:creationId xmlns:a16="http://schemas.microsoft.com/office/drawing/2014/main" id="{DACD8003-426A-834A-9726-D377A9FF01AF}"/>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7"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11780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Text Placeholder 2"/>
          <p:cNvSpPr>
            <a:spLocks noGrp="1"/>
          </p:cNvSpPr>
          <p:nvPr>
            <p:ph idx="1"/>
          </p:nvPr>
        </p:nvSpPr>
        <p:spPr>
          <a:xfrm>
            <a:off x="457200" y="1763990"/>
            <a:ext cx="8001000" cy="4362173"/>
          </a:xfrm>
          <a:prstGeom prst="rect">
            <a:avLst/>
          </a:prstGeom>
        </p:spPr>
        <p:txBody>
          <a:bodyPr vert="horz" lIns="91440" tIns="45720" rIns="91440" bIns="45720" rtlCol="0">
            <a:normAutofit/>
          </a:bodyPr>
          <a:lstStyle>
            <a:lvl1pPr algn="l">
              <a:defRPr sz="3600">
                <a:solidFill>
                  <a:schemeClr val="bg1"/>
                </a:solidFill>
              </a:defRPr>
            </a:lvl1pPr>
          </a:lstStyle>
          <a:p>
            <a:pPr lvl="0"/>
            <a:r>
              <a:rPr lang="en-US"/>
              <a:t>Edit Master text styles</a:t>
            </a:r>
          </a:p>
        </p:txBody>
      </p:sp>
      <p:sp>
        <p:nvSpPr>
          <p:cNvPr id="8" name="TextBox 7">
            <a:extLst>
              <a:ext uri="{FF2B5EF4-FFF2-40B4-BE49-F238E27FC236}">
                <a16:creationId xmlns:a16="http://schemas.microsoft.com/office/drawing/2014/main" id="{D1232146-240E-C142-86AD-98593AF66BD4}"/>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9"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267409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66423" y="274638"/>
            <a:ext cx="380665" cy="365125"/>
          </a:xfrm>
          <a:prstGeom prst="rect">
            <a:avLst/>
          </a:prstGeom>
        </p:spPr>
        <p:txBody>
          <a:bodyPr/>
          <a:lstStyle/>
          <a:p>
            <a:fld id="{C1F14A43-F6F7-684A-A15B-3AABBD13E880}" type="slidenum">
              <a:rPr lang="en-US" smtClean="0"/>
              <a:pPr/>
              <a:t>‹#›</a:t>
            </a:fld>
            <a:endParaRPr lang="en-US" dirty="0"/>
          </a:p>
        </p:txBody>
      </p:sp>
      <p:sp>
        <p:nvSpPr>
          <p:cNvPr id="7" name="TextBox 6">
            <a:extLst>
              <a:ext uri="{FF2B5EF4-FFF2-40B4-BE49-F238E27FC236}">
                <a16:creationId xmlns:a16="http://schemas.microsoft.com/office/drawing/2014/main" id="{3A22D38F-BE57-E14A-9EF4-EA7B4EB05A31}"/>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271337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DEC640A7-E09F-124C-94FD-39D468AF35CB}"/>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82835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7E71DD5A-58AC-3940-A5A1-FE9D510A481F}"/>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530445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9F7545ED-84B8-EC42-A4E5-04FD1E8BD811}"/>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804027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D8A2C1FB-6AAB-074E-BA20-FE3A71F732D9}"/>
              </a:ext>
            </a:extLst>
          </p:cNvPr>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701059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6" y="228320"/>
            <a:ext cx="854075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301625" y="1599640"/>
            <a:ext cx="4201102" cy="4499162"/>
          </a:xfrm>
        </p:spPr>
        <p:txBody>
          <a:bodyPr rtlCol="0">
            <a:normAutofit/>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41273" y="1599640"/>
            <a:ext cx="4201103" cy="449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5225"/>
            <a:ext cx="2289175" cy="476250"/>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8" name="TextBox 7"/>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9"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2372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0999" cy="1470025"/>
          </a:xfrm>
          <a:prstGeom prst="rect">
            <a:avLst/>
          </a:prstGeo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199" y="3886200"/>
            <a:ext cx="8001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userDrawn="1"/>
        </p:nvSpPr>
        <p:spPr>
          <a:xfrm>
            <a:off x="5836136" y="6358190"/>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62278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0"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166456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7"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627262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9"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941003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381"/>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r>
              <a:rPr lang="en-US"/>
              <a:t>Click to edit Master title style</a:t>
            </a:r>
            <a:endParaRPr dirty="0"/>
          </a:p>
        </p:txBody>
      </p:sp>
      <p:sp>
        <p:nvSpPr>
          <p:cNvPr id="385" name="Shape 385"/>
          <p:cNvSpPr txBox="1">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Edit Master text styles</a:t>
            </a:r>
          </a:p>
        </p:txBody>
      </p:sp>
      <p:sp>
        <p:nvSpPr>
          <p:cNvPr id="4"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991599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TextBox 4"/>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6"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318150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6" y="228320"/>
            <a:ext cx="854075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01626" y="1599640"/>
            <a:ext cx="8540750" cy="4499162"/>
          </a:xfrm>
        </p:spPr>
        <p:txBody>
          <a:bodyPr rtlCol="0">
            <a:normAutofit/>
          </a:bodyPr>
          <a:lstStyle/>
          <a:p>
            <a:pPr lvl="0"/>
            <a:r>
              <a:rPr lang="en-US" noProof="0"/>
              <a:t>Click icon to add SmartArt graphic</a:t>
            </a:r>
            <a:endParaRPr lang="en-US" noProof="0" dirty="0"/>
          </a:p>
        </p:txBody>
      </p:sp>
      <p:sp>
        <p:nvSpPr>
          <p:cNvPr id="4" name="Date Placeholder 3"/>
          <p:cNvSpPr>
            <a:spLocks noGrp="1"/>
          </p:cNvSpPr>
          <p:nvPr>
            <p:ph type="dt" sz="half" idx="10"/>
          </p:nvPr>
        </p:nvSpPr>
        <p:spPr>
          <a:xfrm>
            <a:off x="301625" y="6245225"/>
            <a:ext cx="2289175" cy="476250"/>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7" name="TextBox 6"/>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8"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11768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1430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0" y="6381750"/>
            <a:ext cx="685800" cy="476250"/>
          </a:xfrm>
          <a:prstGeom prst="rect">
            <a:avLst/>
          </a:prstGeom>
          <a:ln/>
        </p:spPr>
        <p:txBody>
          <a:bodyPr/>
          <a:lstStyle>
            <a:lvl1pPr>
              <a:defRPr/>
            </a:lvl1pPr>
          </a:lstStyle>
          <a:p>
            <a:pPr>
              <a:defRPr/>
            </a:pPr>
            <a:fld id="{3EF2E1BC-A98C-B44C-B680-B631DA5DD324}" type="slidenum">
              <a:rPr lang="en-US"/>
              <a:pPr>
                <a:defRPr/>
              </a:pPr>
              <a:t>‹#›</a:t>
            </a:fld>
            <a:endParaRPr lang="en-US" dirty="0"/>
          </a:p>
        </p:txBody>
      </p:sp>
      <p:sp>
        <p:nvSpPr>
          <p:cNvPr id="6" name="Slide Number Placeholder 5"/>
          <p:cNvSpPr txBox="1">
            <a:spLocks/>
          </p:cNvSpPr>
          <p:nvPr userDrawn="1"/>
        </p:nvSpPr>
        <p:spPr>
          <a:xfrm>
            <a:off x="8366227" y="283034"/>
            <a:ext cx="531390" cy="365125"/>
          </a:xfrm>
          <a:prstGeom prst="rect">
            <a:avLst/>
          </a:prstGeom>
        </p:spPr>
        <p:txBody>
          <a:bodyPr/>
          <a:lstStyle>
            <a:defPPr>
              <a:defRPr lang="en-US"/>
            </a:defPPr>
            <a:lvl1pPr marL="0" algn="l" defTabSz="457200" rtl="0" eaLnBrk="1" latinLnBrk="0" hangingPunct="1">
              <a:defRPr sz="12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544819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1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763990"/>
            <a:ext cx="8012112" cy="4362173"/>
          </a:xfrm>
        </p:spPr>
        <p:txBody>
          <a:bodyPr/>
          <a:lstStyle/>
          <a:p>
            <a:pPr lvl="0"/>
            <a:r>
              <a:rPr lang="en-US"/>
              <a:t>Edit Master text styles</a:t>
            </a:r>
          </a:p>
        </p:txBody>
      </p:sp>
      <p:sp>
        <p:nvSpPr>
          <p:cNvPr id="7" name="TextBox 6"/>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4"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38356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8" name="TextBox 7"/>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8917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10" name="TextBox 9"/>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7"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55749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extBox 7"/>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6"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44901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Box 5"/>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3"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401328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763990"/>
            <a:ext cx="8001000" cy="4362173"/>
          </a:xfrm>
          <a:prstGeom prst="rect">
            <a:avLst/>
          </a:prstGeom>
        </p:spPr>
        <p:txBody>
          <a:bodyPr vert="horz" lIns="91440" tIns="45720" rIns="91440" bIns="45720" rtlCol="0">
            <a:normAutofit/>
          </a:bodyPr>
          <a:lstStyle>
            <a:lvl1pPr algn="l">
              <a:defRPr sz="3600">
                <a:solidFill>
                  <a:schemeClr val="bg1"/>
                </a:solidFill>
              </a:defRPr>
            </a:lvl1pPr>
          </a:lstStyle>
          <a:p>
            <a:pPr lvl="0"/>
            <a:r>
              <a:rPr lang="en-US"/>
              <a:t>Edit Master text styles</a:t>
            </a:r>
          </a:p>
        </p:txBody>
      </p:sp>
      <p:sp>
        <p:nvSpPr>
          <p:cNvPr id="8" name="TextBox 7"/>
          <p:cNvSpPr txBox="1"/>
          <p:nvPr userDrawn="1"/>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4" name="Slide Number Placeholder 5"/>
          <p:cNvSpPr>
            <a:spLocks noGrp="1"/>
          </p:cNvSpPr>
          <p:nvPr>
            <p:ph type="sldNum" sz="quarter" idx="12"/>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137304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6.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5.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7.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8" name="Picture 7" descr="ANS_Graphic Element-lite Grey.eps">
            <a:extLst>
              <a:ext uri="{FF2B5EF4-FFF2-40B4-BE49-F238E27FC236}">
                <a16:creationId xmlns:a16="http://schemas.microsoft.com/office/drawing/2014/main" id="{BF5EC2F4-A3F8-0246-B153-B2A1F8D59F43}"/>
              </a:ext>
            </a:extLst>
          </p:cNvPr>
          <p:cNvPicPr>
            <a:picLocks noChangeAspect="1"/>
          </p:cNvPicPr>
          <p:nvPr/>
        </p:nvPicPr>
        <p:blipFill rotWithShape="1">
          <a:blip r:embed="rId3">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
        <p:nvSpPr>
          <p:cNvPr id="2" name="Title Placeholder 1">
            <a:extLst>
              <a:ext uri="{FF2B5EF4-FFF2-40B4-BE49-F238E27FC236}">
                <a16:creationId xmlns:a16="http://schemas.microsoft.com/office/drawing/2014/main" id="{74543525-9B1F-674A-ABAC-4B0C0F62A002}"/>
              </a:ext>
            </a:extLst>
          </p:cNvPr>
          <p:cNvSpPr>
            <a:spLocks noGrp="1"/>
          </p:cNvSpPr>
          <p:nvPr>
            <p:ph type="title"/>
          </p:nvPr>
        </p:nvSpPr>
        <p:spPr>
          <a:xfrm>
            <a:off x="609600" y="44638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4" name="Picture 3">
            <a:extLst>
              <a:ext uri="{FF2B5EF4-FFF2-40B4-BE49-F238E27FC236}">
                <a16:creationId xmlns:a16="http://schemas.microsoft.com/office/drawing/2014/main" id="{D7522367-3FB2-DE48-B2AB-04DE072C9FAF}"/>
              </a:ext>
            </a:extLst>
          </p:cNvPr>
          <p:cNvPicPr>
            <a:picLocks noChangeAspect="1"/>
          </p:cNvPicPr>
          <p:nvPr/>
        </p:nvPicPr>
        <p:blipFill>
          <a:blip r:embed="rId4"/>
          <a:stretch>
            <a:fillRect/>
          </a:stretch>
        </p:blipFill>
        <p:spPr>
          <a:xfrm>
            <a:off x="4800600" y="4366846"/>
            <a:ext cx="3886200" cy="853440"/>
          </a:xfrm>
          <a:prstGeom prst="rect">
            <a:avLst/>
          </a:prstGeom>
        </p:spPr>
      </p:pic>
      <p:sp>
        <p:nvSpPr>
          <p:cNvPr id="7" name="TextBox 6">
            <a:extLst>
              <a:ext uri="{FF2B5EF4-FFF2-40B4-BE49-F238E27FC236}">
                <a16:creationId xmlns:a16="http://schemas.microsoft.com/office/drawing/2014/main" id="{D72E88F0-6FB4-334C-AC3C-6A2A1BBCF106}"/>
              </a:ext>
            </a:extLst>
          </p:cNvPr>
          <p:cNvSpPr txBox="1"/>
          <p:nvPr/>
        </p:nvSpPr>
        <p:spPr>
          <a:xfrm>
            <a:off x="7723933" y="5791200"/>
            <a:ext cx="1039067" cy="400110"/>
          </a:xfrm>
          <a:prstGeom prst="rect">
            <a:avLst/>
          </a:prstGeom>
          <a:noFill/>
        </p:spPr>
        <p:txBody>
          <a:bodyPr wrap="none" rtlCol="0">
            <a:spAutoFit/>
          </a:bodyPr>
          <a:lstStyle/>
          <a:p>
            <a:pPr algn="r"/>
            <a:r>
              <a:rPr lang="en-US" sz="2000" i="0" dirty="0">
                <a:solidFill>
                  <a:schemeClr val="bg1"/>
                </a:solidFill>
                <a:latin typeface="Arial"/>
                <a:cs typeface="Arial"/>
              </a:rPr>
              <a:t>ans.org</a:t>
            </a:r>
          </a:p>
        </p:txBody>
      </p:sp>
    </p:spTree>
    <p:extLst>
      <p:ext uri="{BB962C8B-B14F-4D97-AF65-F5344CB8AC3E}">
        <p14:creationId xmlns:p14="http://schemas.microsoft.com/office/powerpoint/2010/main" val="3676743756"/>
      </p:ext>
    </p:extLst>
  </p:cSld>
  <p:clrMap bg1="lt1" tx1="dk1" bg2="lt2" tx2="dk2" accent1="accent1" accent2="accent2" accent3="accent3" accent4="accent4" accent5="accent5" accent6="accent6" hlink="hlink" folHlink="folHlink"/>
  <p:sldLayoutIdLst>
    <p:sldLayoutId id="2147483937" r:id="rId1"/>
  </p:sldLayoutIdLst>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8" name="Picture 7" descr="ANS_Graphic Element-lite Grey.eps">
            <a:extLst>
              <a:ext uri="{FF2B5EF4-FFF2-40B4-BE49-F238E27FC236}">
                <a16:creationId xmlns:a16="http://schemas.microsoft.com/office/drawing/2014/main" id="{BF5EC2F4-A3F8-0246-B153-B2A1F8D59F43}"/>
              </a:ext>
            </a:extLst>
          </p:cNvPr>
          <p:cNvPicPr>
            <a:picLocks noChangeAspect="1"/>
          </p:cNvPicPr>
          <p:nvPr/>
        </p:nvPicPr>
        <p:blipFill rotWithShape="1">
          <a:blip r:embed="rId3">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
        <p:nvSpPr>
          <p:cNvPr id="2" name="Title Placeholder 1">
            <a:extLst>
              <a:ext uri="{FF2B5EF4-FFF2-40B4-BE49-F238E27FC236}">
                <a16:creationId xmlns:a16="http://schemas.microsoft.com/office/drawing/2014/main" id="{74543525-9B1F-674A-ABAC-4B0C0F62A002}"/>
              </a:ext>
            </a:extLst>
          </p:cNvPr>
          <p:cNvSpPr>
            <a:spLocks noGrp="1"/>
          </p:cNvSpPr>
          <p:nvPr>
            <p:ph type="title"/>
          </p:nvPr>
        </p:nvSpPr>
        <p:spPr>
          <a:xfrm>
            <a:off x="609600" y="44638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2745510"/>
      </p:ext>
    </p:extLst>
  </p:cSld>
  <p:clrMap bg1="lt1" tx1="dk1" bg2="lt2" tx2="dk2" accent1="accent1" accent2="accent2" accent3="accent3" accent4="accent4" accent5="accent5" accent6="accent6" hlink="hlink" folHlink="folHlink"/>
  <p:sldLayoutIdLst>
    <p:sldLayoutId id="2147483920" r:id="rId1"/>
  </p:sldLayoutIdLst>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1960" y="1125994"/>
            <a:ext cx="8001000" cy="4362173"/>
          </a:xfrm>
          <a:prstGeom prst="rect">
            <a:avLst/>
          </a:prstGeom>
        </p:spPr>
        <p:txBody>
          <a:bodyPr vert="horz" lIns="91440" tIns="45720" rIns="91440" bIns="45720" rtlCol="0">
            <a:normAutofit/>
          </a:bodyPr>
          <a:lstStyle/>
          <a:p>
            <a:pPr lvl="0"/>
            <a:r>
              <a:rPr lang="en-US" dirty="0"/>
              <a:t>Click to edit Master text styles</a:t>
            </a:r>
          </a:p>
        </p:txBody>
      </p:sp>
      <p:pic>
        <p:nvPicPr>
          <p:cNvPr id="7" name="Picture 6">
            <a:extLst>
              <a:ext uri="{FF2B5EF4-FFF2-40B4-BE49-F238E27FC236}">
                <a16:creationId xmlns:a16="http://schemas.microsoft.com/office/drawing/2014/main" id="{544C0718-1418-3F4D-942D-83B325D983B8}"/>
              </a:ext>
            </a:extLst>
          </p:cNvPr>
          <p:cNvPicPr>
            <a:picLocks noChangeAspect="1"/>
          </p:cNvPicPr>
          <p:nvPr/>
        </p:nvPicPr>
        <p:blipFill>
          <a:blip r:embed="rId15"/>
          <a:stretch>
            <a:fillRect/>
          </a:stretch>
        </p:blipFill>
        <p:spPr>
          <a:xfrm>
            <a:off x="441961" y="6310569"/>
            <a:ext cx="2560320" cy="269998"/>
          </a:xfrm>
          <a:prstGeom prst="rect">
            <a:avLst/>
          </a:prstGeom>
        </p:spPr>
      </p:pic>
      <p:cxnSp>
        <p:nvCxnSpPr>
          <p:cNvPr id="9" name="Straight Connector 8">
            <a:extLst>
              <a:ext uri="{FF2B5EF4-FFF2-40B4-BE49-F238E27FC236}">
                <a16:creationId xmlns:a16="http://schemas.microsoft.com/office/drawing/2014/main" id="{565FCC0A-BC19-6D40-B95E-5D18B89ABA39}"/>
              </a:ext>
            </a:extLst>
          </p:cNvPr>
          <p:cNvCxnSpPr>
            <a:cxnSpLocks/>
          </p:cNvCxnSpPr>
          <p:nvPr/>
        </p:nvCxnSpPr>
        <p:spPr>
          <a:xfrm>
            <a:off x="441960" y="604520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88152C-AA32-1642-AF0B-B61ABB59CA70}"/>
              </a:ext>
            </a:extLst>
          </p:cNvPr>
          <p:cNvCxnSpPr>
            <a:cxnSpLocks/>
          </p:cNvCxnSpPr>
          <p:nvPr/>
        </p:nvCxnSpPr>
        <p:spPr>
          <a:xfrm>
            <a:off x="441960" y="51816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8" name="Slide Number Placeholder 5"/>
          <p:cNvSpPr>
            <a:spLocks noGrp="1"/>
          </p:cNvSpPr>
          <p:nvPr>
            <p:ph type="sldNum" sz="quarter" idx="4"/>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39587782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Lst>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5" name="Picture 4" descr="CNS Logo_white_T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911" y="3733800"/>
            <a:ext cx="3062487" cy="1461820"/>
          </a:xfrm>
          <a:prstGeom prst="rect">
            <a:avLst/>
          </a:prstGeom>
        </p:spPr>
      </p:pic>
      <p:sp>
        <p:nvSpPr>
          <p:cNvPr id="6" name="TextBox 5"/>
          <p:cNvSpPr txBox="1"/>
          <p:nvPr/>
        </p:nvSpPr>
        <p:spPr>
          <a:xfrm>
            <a:off x="5310223" y="5486400"/>
            <a:ext cx="2819863" cy="369332"/>
          </a:xfrm>
          <a:prstGeom prst="rect">
            <a:avLst/>
          </a:prstGeom>
          <a:noFill/>
        </p:spPr>
        <p:txBody>
          <a:bodyPr wrap="square" rtlCol="0">
            <a:spAutoFit/>
          </a:bodyPr>
          <a:lstStyle/>
          <a:p>
            <a:pPr algn="ctr"/>
            <a:r>
              <a:rPr lang="en-US" sz="1800" i="0" dirty="0">
                <a:solidFill>
                  <a:schemeClr val="bg1"/>
                </a:solidFill>
                <a:latin typeface="Arial" panose="020B0604020202020204" pitchFamily="34" charset="0"/>
                <a:cs typeface="Arial" panose="020B0604020202020204" pitchFamily="34" charset="0"/>
              </a:rPr>
              <a:t>NuclearConnect.org</a:t>
            </a:r>
          </a:p>
        </p:txBody>
      </p:sp>
      <p:pic>
        <p:nvPicPr>
          <p:cNvPr id="7" name="Picture 6" descr="ANS_Graphic Element-lite Grey.eps">
            <a:extLst>
              <a:ext uri="{FF2B5EF4-FFF2-40B4-BE49-F238E27FC236}">
                <a16:creationId xmlns:a16="http://schemas.microsoft.com/office/drawing/2014/main" id="{13F2A83B-2A6F-2945-A47B-9A6F5770447A}"/>
              </a:ext>
            </a:extLst>
          </p:cNvPr>
          <p:cNvPicPr>
            <a:picLocks noChangeAspect="1"/>
          </p:cNvPicPr>
          <p:nvPr/>
        </p:nvPicPr>
        <p:blipFill rotWithShape="1">
          <a:blip r:embed="rId4">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Tree>
    <p:extLst>
      <p:ext uri="{BB962C8B-B14F-4D97-AF65-F5344CB8AC3E}">
        <p14:creationId xmlns:p14="http://schemas.microsoft.com/office/powerpoint/2010/main" val="845209152"/>
      </p:ext>
    </p:extLst>
  </p:cSld>
  <p:clrMap bg1="lt1" tx1="dk1" bg2="lt2" tx2="dk2" accent1="accent1" accent2="accent2" accent3="accent3" accent4="accent4" accent5="accent5" accent6="accent6" hlink="hlink" folHlink="folHlink"/>
  <p:sldLayoutIdLst>
    <p:sldLayoutId id="21474838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1960" y="1125994"/>
            <a:ext cx="8001000" cy="4362173"/>
          </a:xfrm>
          <a:prstGeom prst="rect">
            <a:avLst/>
          </a:prstGeom>
        </p:spPr>
        <p:txBody>
          <a:bodyPr vert="horz" lIns="91440" tIns="45720" rIns="91440" bIns="45720" rtlCol="0">
            <a:normAutofit/>
          </a:bodyPr>
          <a:lstStyle/>
          <a:p>
            <a:pPr lvl="0"/>
            <a:r>
              <a:rPr lang="en-US" dirty="0"/>
              <a:t>Click to edit Master text styles</a:t>
            </a:r>
          </a:p>
        </p:txBody>
      </p:sp>
      <p:pic>
        <p:nvPicPr>
          <p:cNvPr id="7" name="Picture 6">
            <a:extLst>
              <a:ext uri="{FF2B5EF4-FFF2-40B4-BE49-F238E27FC236}">
                <a16:creationId xmlns:a16="http://schemas.microsoft.com/office/drawing/2014/main" id="{544C0718-1418-3F4D-942D-83B325D983B8}"/>
              </a:ext>
            </a:extLst>
          </p:cNvPr>
          <p:cNvPicPr>
            <a:picLocks noChangeAspect="1"/>
          </p:cNvPicPr>
          <p:nvPr/>
        </p:nvPicPr>
        <p:blipFill>
          <a:blip r:embed="rId22"/>
          <a:stretch>
            <a:fillRect/>
          </a:stretch>
        </p:blipFill>
        <p:spPr>
          <a:xfrm>
            <a:off x="441961" y="6310569"/>
            <a:ext cx="2560320" cy="269998"/>
          </a:xfrm>
          <a:prstGeom prst="rect">
            <a:avLst/>
          </a:prstGeom>
        </p:spPr>
      </p:pic>
      <p:cxnSp>
        <p:nvCxnSpPr>
          <p:cNvPr id="9" name="Straight Connector 8">
            <a:extLst>
              <a:ext uri="{FF2B5EF4-FFF2-40B4-BE49-F238E27FC236}">
                <a16:creationId xmlns:a16="http://schemas.microsoft.com/office/drawing/2014/main" id="{565FCC0A-BC19-6D40-B95E-5D18B89ABA39}"/>
              </a:ext>
            </a:extLst>
          </p:cNvPr>
          <p:cNvCxnSpPr>
            <a:cxnSpLocks/>
          </p:cNvCxnSpPr>
          <p:nvPr/>
        </p:nvCxnSpPr>
        <p:spPr>
          <a:xfrm>
            <a:off x="441960" y="604520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88152C-AA32-1642-AF0B-B61ABB59CA70}"/>
              </a:ext>
            </a:extLst>
          </p:cNvPr>
          <p:cNvCxnSpPr>
            <a:cxnSpLocks/>
          </p:cNvCxnSpPr>
          <p:nvPr/>
        </p:nvCxnSpPr>
        <p:spPr>
          <a:xfrm>
            <a:off x="441960" y="51816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18A39C5-A01A-5A41-97F3-51BA56DD39EA}"/>
              </a:ext>
            </a:extLst>
          </p:cNvPr>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8" name="Slide Number Placeholder 5"/>
          <p:cNvSpPr>
            <a:spLocks noGrp="1"/>
          </p:cNvSpPr>
          <p:nvPr>
            <p:ph type="sldNum" sz="quarter" idx="4"/>
          </p:nvPr>
        </p:nvSpPr>
        <p:spPr>
          <a:xfrm>
            <a:off x="8366227" y="283034"/>
            <a:ext cx="531390" cy="365125"/>
          </a:xfrm>
          <a:prstGeom prst="rect">
            <a:avLst/>
          </a:prstGeom>
        </p:spPr>
        <p:txBody>
          <a:bodyPr/>
          <a:lstStyle>
            <a:lvl1pPr>
              <a:defRPr sz="12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978411749"/>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Lst>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1" kern="1200">
          <a:solidFill>
            <a:srgbClr val="4CA95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5" name="Picture 4" descr="CNS Logo_white_T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911" y="3733800"/>
            <a:ext cx="3062487" cy="1461820"/>
          </a:xfrm>
          <a:prstGeom prst="rect">
            <a:avLst/>
          </a:prstGeom>
        </p:spPr>
      </p:pic>
      <p:sp>
        <p:nvSpPr>
          <p:cNvPr id="6" name="TextBox 5"/>
          <p:cNvSpPr txBox="1"/>
          <p:nvPr/>
        </p:nvSpPr>
        <p:spPr>
          <a:xfrm>
            <a:off x="5310223" y="5486400"/>
            <a:ext cx="2819863" cy="369332"/>
          </a:xfrm>
          <a:prstGeom prst="rect">
            <a:avLst/>
          </a:prstGeom>
          <a:noFill/>
        </p:spPr>
        <p:txBody>
          <a:bodyPr wrap="square" rtlCol="0">
            <a:spAutoFit/>
          </a:bodyPr>
          <a:lstStyle/>
          <a:p>
            <a:pPr algn="ctr"/>
            <a:r>
              <a:rPr lang="en-US" sz="1800" i="0" dirty="0">
                <a:solidFill>
                  <a:schemeClr val="bg1"/>
                </a:solidFill>
                <a:latin typeface="Arial" panose="020B0604020202020204" pitchFamily="34" charset="0"/>
                <a:cs typeface="Arial" panose="020B0604020202020204" pitchFamily="34" charset="0"/>
              </a:rPr>
              <a:t>NuclearConnect.org</a:t>
            </a:r>
          </a:p>
        </p:txBody>
      </p:sp>
      <p:pic>
        <p:nvPicPr>
          <p:cNvPr id="7" name="Picture 6" descr="ANS_Graphic Element-lite Grey.eps">
            <a:extLst>
              <a:ext uri="{FF2B5EF4-FFF2-40B4-BE49-F238E27FC236}">
                <a16:creationId xmlns:a16="http://schemas.microsoft.com/office/drawing/2014/main" id="{13F2A83B-2A6F-2945-A47B-9A6F5770447A}"/>
              </a:ext>
            </a:extLst>
          </p:cNvPr>
          <p:cNvPicPr>
            <a:picLocks noChangeAspect="1"/>
          </p:cNvPicPr>
          <p:nvPr/>
        </p:nvPicPr>
        <p:blipFill rotWithShape="1">
          <a:blip r:embed="rId4">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Tree>
    <p:extLst>
      <p:ext uri="{BB962C8B-B14F-4D97-AF65-F5344CB8AC3E}">
        <p14:creationId xmlns:p14="http://schemas.microsoft.com/office/powerpoint/2010/main" val="2970835203"/>
      </p:ext>
    </p:extLst>
  </p:cSld>
  <p:clrMap bg1="lt1" tx1="dk1" bg2="lt2" tx2="dk2" accent1="accent1" accent2="accent2" accent3="accent3" accent4="accent4" accent5="accent5" accent6="accent6" hlink="hlink" folHlink="folHlink"/>
  <p:sldLayoutIdLst>
    <p:sldLayoutId id="214748396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vigatingnuclear.com/#/virtual-field-trip"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hyperlink" Target="https://www.iter.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hyperlink" Target="http://www.pppl.gov/" TargetMode="External"/><Relationship Id="rId3" Type="http://schemas.openxmlformats.org/officeDocument/2006/relationships/hyperlink" Target="http://nuclearconnect.org/" TargetMode="External"/><Relationship Id="rId7" Type="http://schemas.openxmlformats.org/officeDocument/2006/relationships/hyperlink" Target="http://www.inl.gov/" TargetMode="Externa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hyperlink" Target="http://fed.ans.org/" TargetMode="External"/><Relationship Id="rId5" Type="http://schemas.openxmlformats.org/officeDocument/2006/relationships/hyperlink" Target="http://opd.ans.org/" TargetMode="External"/><Relationship Id="rId4" Type="http://schemas.openxmlformats.org/officeDocument/2006/relationships/hyperlink" Target="https://www.navigatingnuclear.com/#/" TargetMode="External"/><Relationship Id="rId9" Type="http://schemas.openxmlformats.org/officeDocument/2006/relationships/hyperlink" Target="https://www.energy.gov/science-innovation/energy-sources/nuclea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C1509C6-38BF-5C42-AFA4-708573281167}"/>
              </a:ext>
            </a:extLst>
          </p:cNvPr>
          <p:cNvSpPr>
            <a:spLocks noGrp="1" noChangeArrowheads="1"/>
          </p:cNvSpPr>
          <p:nvPr>
            <p:ph type="ctrTitle"/>
          </p:nvPr>
        </p:nvSpPr>
        <p:spPr>
          <a:xfrm>
            <a:off x="457199" y="2133600"/>
            <a:ext cx="8000999" cy="1470025"/>
          </a:xfrm>
        </p:spPr>
        <p:txBody>
          <a:bodyPr/>
          <a:lstStyle/>
          <a:p>
            <a:pPr eaLnBrk="1" hangingPunct="1">
              <a:defRPr/>
            </a:pPr>
            <a:r>
              <a:rPr lang="en-US" b="1" dirty="0">
                <a:solidFill>
                  <a:srgbClr val="1EB53A"/>
                </a:solidFill>
              </a:rPr>
              <a:t>Nuclear Power</a:t>
            </a:r>
            <a:br>
              <a:rPr lang="en-US" b="1" dirty="0">
                <a:solidFill>
                  <a:srgbClr val="1EB53A"/>
                </a:solidFill>
              </a:rPr>
            </a:br>
            <a:r>
              <a:rPr lang="en-US" sz="2800" dirty="0">
                <a:solidFill>
                  <a:srgbClr val="1EB53A"/>
                </a:solidFill>
              </a:rPr>
              <a:t>Fission, Fusion and the Future</a:t>
            </a:r>
          </a:p>
        </p:txBody>
      </p:sp>
      <p:sp>
        <p:nvSpPr>
          <p:cNvPr id="5" name="Subtitle 4"/>
          <p:cNvSpPr txBox="1">
            <a:spLocks noGrp="1"/>
          </p:cNvSpPr>
          <p:nvPr>
            <p:ph type="subTitle" idx="1"/>
          </p:nvPr>
        </p:nvSpPr>
        <p:spPr>
          <a:xfrm>
            <a:off x="457199" y="4419600"/>
            <a:ext cx="3718561" cy="1126462"/>
          </a:xfrm>
          <a:prstGeom prst="rect">
            <a:avLst/>
          </a:prstGeom>
          <a:noFill/>
        </p:spPr>
        <p:txBody>
          <a:bodyPr wrap="square" rtlCol="0">
            <a:spAutoFit/>
          </a:bodyPr>
          <a:lstStyle/>
          <a:p>
            <a:r>
              <a:rPr lang="en-US" sz="2400" b="0" dirty="0"/>
              <a:t>Name</a:t>
            </a:r>
          </a:p>
          <a:p>
            <a:r>
              <a:rPr lang="en-US" sz="1800" b="0" dirty="0"/>
              <a:t>Title</a:t>
            </a:r>
          </a:p>
          <a:p>
            <a:r>
              <a:rPr lang="en-US" sz="1800" b="0" dirty="0"/>
              <a:t>Affiliation</a:t>
            </a:r>
          </a:p>
        </p:txBody>
      </p:sp>
    </p:spTree>
    <p:extLst>
      <p:ext uri="{BB962C8B-B14F-4D97-AF65-F5344CB8AC3E}">
        <p14:creationId xmlns:p14="http://schemas.microsoft.com/office/powerpoint/2010/main" val="130690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3075" y="739451"/>
            <a:ext cx="8164513" cy="1255336"/>
          </a:xfrm>
        </p:spPr>
        <p:txBody>
          <a:bodyPr/>
          <a:lstStyle/>
          <a:p>
            <a:pPr algn="l"/>
            <a:r>
              <a:rPr lang="en-US" altLang="en-US" sz="3200" b="1" u="none" dirty="0">
                <a:solidFill>
                  <a:srgbClr val="1EB53A"/>
                </a:solidFill>
              </a:rPr>
              <a:t>A nuclear power plant uses fission </a:t>
            </a:r>
            <a:br>
              <a:rPr lang="en-US" altLang="en-US" sz="3200" b="1" dirty="0">
                <a:solidFill>
                  <a:srgbClr val="1EB53A"/>
                </a:solidFill>
              </a:rPr>
            </a:br>
            <a:r>
              <a:rPr lang="en-US" altLang="en-US" sz="3200" b="1" u="none" dirty="0">
                <a:solidFill>
                  <a:srgbClr val="1EB53A"/>
                </a:solidFill>
              </a:rPr>
              <a:t>to create heat.</a:t>
            </a:r>
          </a:p>
        </p:txBody>
      </p:sp>
      <p:pic>
        <p:nvPicPr>
          <p:cNvPr id="52262" name="Picture 8" descr="uranium"/>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25952" y="4835680"/>
            <a:ext cx="802383" cy="8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3" name="Text Box 9"/>
          <p:cNvSpPr txBox="1">
            <a:spLocks noChangeArrowheads="1"/>
          </p:cNvSpPr>
          <p:nvPr/>
        </p:nvSpPr>
        <p:spPr bwMode="auto">
          <a:xfrm>
            <a:off x="994546" y="4311673"/>
            <a:ext cx="1042942" cy="44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en-US" sz="2400" dirty="0"/>
              <a:t>Heat</a:t>
            </a:r>
          </a:p>
        </p:txBody>
      </p:sp>
      <p:grpSp>
        <p:nvGrpSpPr>
          <p:cNvPr id="4" name="Group 10"/>
          <p:cNvGrpSpPr>
            <a:grpSpLocks/>
          </p:cNvGrpSpPr>
          <p:nvPr/>
        </p:nvGrpSpPr>
        <p:grpSpPr bwMode="auto">
          <a:xfrm>
            <a:off x="473075" y="2215639"/>
            <a:ext cx="2681852" cy="1871453"/>
            <a:chOff x="298" y="1440"/>
            <a:chExt cx="1728" cy="1200"/>
          </a:xfrm>
        </p:grpSpPr>
        <p:sp>
          <p:nvSpPr>
            <p:cNvPr id="52250" name="Oval 11"/>
            <p:cNvSpPr>
              <a:spLocks noChangeArrowheads="1"/>
            </p:cNvSpPr>
            <p:nvPr/>
          </p:nvSpPr>
          <p:spPr bwMode="auto">
            <a:xfrm>
              <a:off x="1258" y="1728"/>
              <a:ext cx="672" cy="912"/>
            </a:xfrm>
            <a:prstGeom prst="ellipse">
              <a:avLst/>
            </a:prstGeom>
            <a:solidFill>
              <a:schemeClr val="bg1"/>
            </a:solidFill>
            <a:ln w="127000">
              <a:solidFill>
                <a:schemeClr val="folHlink"/>
              </a:solidFill>
              <a:round/>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51" name="Arc 12"/>
            <p:cNvSpPr>
              <a:spLocks/>
            </p:cNvSpPr>
            <p:nvPr/>
          </p:nvSpPr>
          <p:spPr bwMode="auto">
            <a:xfrm rot="5400000" flipH="1" flipV="1">
              <a:off x="1642" y="1392"/>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0">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2252" name="Freeform 13"/>
            <p:cNvSpPr>
              <a:spLocks/>
            </p:cNvSpPr>
            <p:nvPr/>
          </p:nvSpPr>
          <p:spPr bwMode="auto">
            <a:xfrm>
              <a:off x="1296" y="2073"/>
              <a:ext cx="591" cy="525"/>
            </a:xfrm>
            <a:custGeom>
              <a:avLst/>
              <a:gdLst>
                <a:gd name="T0" fmla="*/ 271 w 591"/>
                <a:gd name="T1" fmla="*/ 525 h 525"/>
                <a:gd name="T2" fmla="*/ 175 w 591"/>
                <a:gd name="T3" fmla="*/ 486 h 525"/>
                <a:gd name="T4" fmla="*/ 64 w 591"/>
                <a:gd name="T5" fmla="*/ 354 h 525"/>
                <a:gd name="T6" fmla="*/ 7 w 591"/>
                <a:gd name="T7" fmla="*/ 174 h 525"/>
                <a:gd name="T8" fmla="*/ 22 w 591"/>
                <a:gd name="T9" fmla="*/ 39 h 525"/>
                <a:gd name="T10" fmla="*/ 79 w 591"/>
                <a:gd name="T11" fmla="*/ 126 h 525"/>
                <a:gd name="T12" fmla="*/ 127 w 591"/>
                <a:gd name="T13" fmla="*/ 87 h 525"/>
                <a:gd name="T14" fmla="*/ 172 w 591"/>
                <a:gd name="T15" fmla="*/ 129 h 525"/>
                <a:gd name="T16" fmla="*/ 196 w 591"/>
                <a:gd name="T17" fmla="*/ 81 h 525"/>
                <a:gd name="T18" fmla="*/ 230 w 591"/>
                <a:gd name="T19" fmla="*/ 117 h 525"/>
                <a:gd name="T20" fmla="*/ 250 w 591"/>
                <a:gd name="T21" fmla="*/ 81 h 525"/>
                <a:gd name="T22" fmla="*/ 262 w 591"/>
                <a:gd name="T23" fmla="*/ 111 h 525"/>
                <a:gd name="T24" fmla="*/ 301 w 591"/>
                <a:gd name="T25" fmla="*/ 87 h 525"/>
                <a:gd name="T26" fmla="*/ 352 w 591"/>
                <a:gd name="T27" fmla="*/ 120 h 525"/>
                <a:gd name="T28" fmla="*/ 406 w 591"/>
                <a:gd name="T29" fmla="*/ 81 h 525"/>
                <a:gd name="T30" fmla="*/ 460 w 591"/>
                <a:gd name="T31" fmla="*/ 108 h 525"/>
                <a:gd name="T32" fmla="*/ 502 w 591"/>
                <a:gd name="T33" fmla="*/ 78 h 525"/>
                <a:gd name="T34" fmla="*/ 529 w 591"/>
                <a:gd name="T35" fmla="*/ 108 h 525"/>
                <a:gd name="T36" fmla="*/ 586 w 591"/>
                <a:gd name="T37" fmla="*/ 33 h 525"/>
                <a:gd name="T38" fmla="*/ 559 w 591"/>
                <a:gd name="T39" fmla="*/ 309 h 525"/>
                <a:gd name="T40" fmla="*/ 430 w 591"/>
                <a:gd name="T41" fmla="*/ 477 h 525"/>
                <a:gd name="T42" fmla="*/ 304 w 591"/>
                <a:gd name="T43" fmla="*/ 525 h 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1"/>
                <a:gd name="T67" fmla="*/ 0 h 525"/>
                <a:gd name="T68" fmla="*/ 591 w 591"/>
                <a:gd name="T69" fmla="*/ 525 h 5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1" h="525">
                  <a:moveTo>
                    <a:pt x="271" y="525"/>
                  </a:moveTo>
                  <a:cubicBezTo>
                    <a:pt x="255" y="519"/>
                    <a:pt x="210" y="515"/>
                    <a:pt x="175" y="486"/>
                  </a:cubicBezTo>
                  <a:cubicBezTo>
                    <a:pt x="140" y="457"/>
                    <a:pt x="92" y="406"/>
                    <a:pt x="64" y="354"/>
                  </a:cubicBezTo>
                  <a:cubicBezTo>
                    <a:pt x="36" y="302"/>
                    <a:pt x="14" y="227"/>
                    <a:pt x="7" y="174"/>
                  </a:cubicBezTo>
                  <a:cubicBezTo>
                    <a:pt x="0" y="121"/>
                    <a:pt x="10" y="47"/>
                    <a:pt x="22" y="39"/>
                  </a:cubicBezTo>
                  <a:cubicBezTo>
                    <a:pt x="34" y="31"/>
                    <a:pt x="62" y="118"/>
                    <a:pt x="79" y="126"/>
                  </a:cubicBezTo>
                  <a:cubicBezTo>
                    <a:pt x="96" y="134"/>
                    <a:pt x="112" y="87"/>
                    <a:pt x="127" y="87"/>
                  </a:cubicBezTo>
                  <a:cubicBezTo>
                    <a:pt x="142" y="87"/>
                    <a:pt x="161" y="130"/>
                    <a:pt x="172" y="129"/>
                  </a:cubicBezTo>
                  <a:cubicBezTo>
                    <a:pt x="183" y="128"/>
                    <a:pt x="186" y="83"/>
                    <a:pt x="196" y="81"/>
                  </a:cubicBezTo>
                  <a:cubicBezTo>
                    <a:pt x="206" y="79"/>
                    <a:pt x="221" y="117"/>
                    <a:pt x="230" y="117"/>
                  </a:cubicBezTo>
                  <a:cubicBezTo>
                    <a:pt x="239" y="117"/>
                    <a:pt x="245" y="82"/>
                    <a:pt x="250" y="81"/>
                  </a:cubicBezTo>
                  <a:cubicBezTo>
                    <a:pt x="255" y="80"/>
                    <a:pt x="254" y="110"/>
                    <a:pt x="262" y="111"/>
                  </a:cubicBezTo>
                  <a:cubicBezTo>
                    <a:pt x="270" y="112"/>
                    <a:pt x="286" y="85"/>
                    <a:pt x="301" y="87"/>
                  </a:cubicBezTo>
                  <a:cubicBezTo>
                    <a:pt x="316" y="89"/>
                    <a:pt x="335" y="121"/>
                    <a:pt x="352" y="120"/>
                  </a:cubicBezTo>
                  <a:cubicBezTo>
                    <a:pt x="369" y="119"/>
                    <a:pt x="388" y="83"/>
                    <a:pt x="406" y="81"/>
                  </a:cubicBezTo>
                  <a:cubicBezTo>
                    <a:pt x="424" y="79"/>
                    <a:pt x="444" y="109"/>
                    <a:pt x="460" y="108"/>
                  </a:cubicBezTo>
                  <a:cubicBezTo>
                    <a:pt x="476" y="107"/>
                    <a:pt x="491" y="78"/>
                    <a:pt x="502" y="78"/>
                  </a:cubicBezTo>
                  <a:cubicBezTo>
                    <a:pt x="513" y="78"/>
                    <a:pt x="515" y="115"/>
                    <a:pt x="529" y="108"/>
                  </a:cubicBezTo>
                  <a:cubicBezTo>
                    <a:pt x="543" y="101"/>
                    <a:pt x="581" y="0"/>
                    <a:pt x="586" y="33"/>
                  </a:cubicBezTo>
                  <a:cubicBezTo>
                    <a:pt x="591" y="66"/>
                    <a:pt x="585" y="235"/>
                    <a:pt x="559" y="309"/>
                  </a:cubicBezTo>
                  <a:cubicBezTo>
                    <a:pt x="533" y="383"/>
                    <a:pt x="472" y="441"/>
                    <a:pt x="430" y="477"/>
                  </a:cubicBezTo>
                  <a:cubicBezTo>
                    <a:pt x="388" y="513"/>
                    <a:pt x="330" y="515"/>
                    <a:pt x="304" y="525"/>
                  </a:cubicBezTo>
                </a:path>
              </a:pathLst>
            </a:custGeom>
            <a:solidFill>
              <a:srgbClr val="99CCFF"/>
            </a:solidFill>
            <a:ln w="38100">
              <a:solidFill>
                <a:srgbClr val="99CCFF"/>
              </a:solidFill>
              <a:round/>
              <a:headEnd type="none" w="sm" len="sm"/>
              <a:tailEnd type="none" w="sm" len="sm"/>
            </a:ln>
          </p:spPr>
          <p:txBody>
            <a:bodyPr/>
            <a:lstStyle/>
            <a:p>
              <a:endParaRPr lang="en-US" dirty="0"/>
            </a:p>
          </p:txBody>
        </p:sp>
        <p:sp>
          <p:nvSpPr>
            <p:cNvPr id="52253" name="Oval 14"/>
            <p:cNvSpPr>
              <a:spLocks noChangeArrowheads="1"/>
            </p:cNvSpPr>
            <p:nvPr/>
          </p:nvSpPr>
          <p:spPr bwMode="auto">
            <a:xfrm>
              <a:off x="1354" y="1968"/>
              <a:ext cx="96" cy="96"/>
            </a:xfrm>
            <a:prstGeom prst="ellipse">
              <a:avLst/>
            </a:prstGeom>
            <a:solidFill>
              <a:srgbClr val="99CCFF"/>
            </a:solidFill>
            <a:ln w="12700">
              <a:solidFill>
                <a:srgbClr val="99CCFF"/>
              </a:solidFill>
              <a:round/>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54" name="Oval 15"/>
            <p:cNvSpPr>
              <a:spLocks noChangeArrowheads="1"/>
            </p:cNvSpPr>
            <p:nvPr/>
          </p:nvSpPr>
          <p:spPr bwMode="auto">
            <a:xfrm>
              <a:off x="1690" y="2064"/>
              <a:ext cx="48" cy="48"/>
            </a:xfrm>
            <a:prstGeom prst="ellipse">
              <a:avLst/>
            </a:prstGeom>
            <a:solidFill>
              <a:srgbClr val="99CCFF"/>
            </a:solidFill>
            <a:ln w="12700">
              <a:solidFill>
                <a:srgbClr val="99CCFF"/>
              </a:solidFill>
              <a:round/>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55" name="Oval 16"/>
            <p:cNvSpPr>
              <a:spLocks noChangeArrowheads="1"/>
            </p:cNvSpPr>
            <p:nvPr/>
          </p:nvSpPr>
          <p:spPr bwMode="auto">
            <a:xfrm>
              <a:off x="1546" y="1920"/>
              <a:ext cx="48" cy="48"/>
            </a:xfrm>
            <a:prstGeom prst="ellipse">
              <a:avLst/>
            </a:prstGeom>
            <a:solidFill>
              <a:srgbClr val="99CCFF"/>
            </a:solidFill>
            <a:ln w="12700">
              <a:solidFill>
                <a:srgbClr val="99CCFF"/>
              </a:solidFill>
              <a:round/>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56" name="Oval 17"/>
            <p:cNvSpPr>
              <a:spLocks noChangeArrowheads="1"/>
            </p:cNvSpPr>
            <p:nvPr/>
          </p:nvSpPr>
          <p:spPr bwMode="auto">
            <a:xfrm>
              <a:off x="1642" y="1872"/>
              <a:ext cx="48" cy="48"/>
            </a:xfrm>
            <a:prstGeom prst="ellipse">
              <a:avLst/>
            </a:prstGeom>
            <a:solidFill>
              <a:srgbClr val="99CCFF"/>
            </a:solidFill>
            <a:ln w="12700">
              <a:solidFill>
                <a:srgbClr val="99CCFF"/>
              </a:solidFill>
              <a:round/>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57" name="Oval 18"/>
            <p:cNvSpPr>
              <a:spLocks noChangeArrowheads="1"/>
            </p:cNvSpPr>
            <p:nvPr/>
          </p:nvSpPr>
          <p:spPr bwMode="auto">
            <a:xfrm>
              <a:off x="1546" y="1824"/>
              <a:ext cx="48" cy="48"/>
            </a:xfrm>
            <a:prstGeom prst="ellipse">
              <a:avLst/>
            </a:prstGeom>
            <a:solidFill>
              <a:srgbClr val="99CCFF"/>
            </a:solidFill>
            <a:ln w="12700">
              <a:solidFill>
                <a:srgbClr val="99CCFF"/>
              </a:solidFill>
              <a:round/>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58" name="Oval 19"/>
            <p:cNvSpPr>
              <a:spLocks noChangeArrowheads="1"/>
            </p:cNvSpPr>
            <p:nvPr/>
          </p:nvSpPr>
          <p:spPr bwMode="auto">
            <a:xfrm>
              <a:off x="1546" y="2016"/>
              <a:ext cx="96" cy="96"/>
            </a:xfrm>
            <a:prstGeom prst="ellipse">
              <a:avLst/>
            </a:prstGeom>
            <a:solidFill>
              <a:srgbClr val="99CCFF"/>
            </a:solidFill>
            <a:ln w="12700">
              <a:solidFill>
                <a:srgbClr val="99CCFF"/>
              </a:solidFill>
              <a:round/>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59" name="Arc 20"/>
            <p:cNvSpPr>
              <a:spLocks/>
            </p:cNvSpPr>
            <p:nvPr/>
          </p:nvSpPr>
          <p:spPr bwMode="auto">
            <a:xfrm rot="5400000" flipH="1" flipV="1">
              <a:off x="1642" y="1392"/>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762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2260" name="Text Box 21"/>
            <p:cNvSpPr txBox="1">
              <a:spLocks noChangeArrowheads="1"/>
            </p:cNvSpPr>
            <p:nvPr/>
          </p:nvSpPr>
          <p:spPr bwMode="auto">
            <a:xfrm>
              <a:off x="298" y="2016"/>
              <a:ext cx="10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en-US" sz="2400" dirty="0"/>
                <a:t>Steam produced</a:t>
              </a:r>
            </a:p>
          </p:txBody>
        </p:sp>
      </p:grpSp>
      <p:grpSp>
        <p:nvGrpSpPr>
          <p:cNvPr id="5" name="Group 22"/>
          <p:cNvGrpSpPr>
            <a:grpSpLocks/>
          </p:cNvGrpSpPr>
          <p:nvPr/>
        </p:nvGrpSpPr>
        <p:grpSpPr bwMode="auto">
          <a:xfrm>
            <a:off x="3154927" y="1691632"/>
            <a:ext cx="5199192" cy="3602547"/>
            <a:chOff x="2026" y="1104"/>
            <a:chExt cx="3350" cy="2310"/>
          </a:xfrm>
        </p:grpSpPr>
        <p:sp>
          <p:nvSpPr>
            <p:cNvPr id="52232" name="Line 23"/>
            <p:cNvSpPr>
              <a:spLocks noChangeShapeType="1"/>
            </p:cNvSpPr>
            <p:nvPr/>
          </p:nvSpPr>
          <p:spPr bwMode="auto">
            <a:xfrm>
              <a:off x="2026" y="1440"/>
              <a:ext cx="1344" cy="0"/>
            </a:xfrm>
            <a:prstGeom prst="line">
              <a:avLst/>
            </a:prstGeom>
            <a:noFill/>
            <a:ln w="1905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2233" name="Rectangle 24"/>
            <p:cNvSpPr>
              <a:spLocks noChangeArrowheads="1"/>
            </p:cNvSpPr>
            <p:nvPr/>
          </p:nvSpPr>
          <p:spPr bwMode="auto">
            <a:xfrm>
              <a:off x="3322" y="1830"/>
              <a:ext cx="816" cy="1584"/>
            </a:xfrm>
            <a:prstGeom prst="rect">
              <a:avLst/>
            </a:prstGeom>
            <a:solidFill>
              <a:schemeClr val="bg1"/>
            </a:solidFill>
            <a:ln w="127000">
              <a:solidFill>
                <a:schemeClr val="folHlink"/>
              </a:solidFill>
              <a:miter lim="800000"/>
              <a:headEnd type="none" w="sm" len="sm"/>
              <a:tailEnd type="none" w="sm" len="sm"/>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34" name="Rectangle 25"/>
            <p:cNvSpPr>
              <a:spLocks noChangeArrowheads="1"/>
            </p:cNvSpPr>
            <p:nvPr/>
          </p:nvSpPr>
          <p:spPr bwMode="auto">
            <a:xfrm>
              <a:off x="3610" y="2264"/>
              <a:ext cx="1766" cy="8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grpSp>
          <p:nvGrpSpPr>
            <p:cNvPr id="52235" name="Group 26"/>
            <p:cNvGrpSpPr>
              <a:grpSpLocks/>
            </p:cNvGrpSpPr>
            <p:nvPr/>
          </p:nvGrpSpPr>
          <p:grpSpPr bwMode="auto">
            <a:xfrm>
              <a:off x="3562" y="2016"/>
              <a:ext cx="410" cy="576"/>
              <a:chOff x="334" y="3263"/>
              <a:chExt cx="410" cy="576"/>
            </a:xfrm>
          </p:grpSpPr>
          <p:sp>
            <p:nvSpPr>
              <p:cNvPr id="37915" name="AutoShape 27">
                <a:extLst>
                  <a:ext uri="{FF2B5EF4-FFF2-40B4-BE49-F238E27FC236}">
                    <a16:creationId xmlns:a16="http://schemas.microsoft.com/office/drawing/2014/main" id="{DD9B609E-AFCF-4B4A-B054-3D7D14F61640}"/>
                  </a:ext>
                </a:extLst>
              </p:cNvPr>
              <p:cNvSpPr>
                <a:spLocks noChangeArrowheads="1"/>
              </p:cNvSpPr>
              <p:nvPr/>
            </p:nvSpPr>
            <p:spPr bwMode="auto">
              <a:xfrm rot="5400000">
                <a:off x="396" y="3491"/>
                <a:ext cx="576" cy="120"/>
              </a:xfrm>
              <a:custGeom>
                <a:avLst/>
                <a:gdLst>
                  <a:gd name="G0" fmla="+- 1586 0 0"/>
                  <a:gd name="G1" fmla="+- 21600 0 1586"/>
                  <a:gd name="G2" fmla="*/ 1586 1 2"/>
                  <a:gd name="G3" fmla="+- 21600 0 G2"/>
                  <a:gd name="G4" fmla="+/ 1586 21600 2"/>
                  <a:gd name="G5" fmla="+/ G1 0 2"/>
                  <a:gd name="G6" fmla="*/ 21600 21600 1586"/>
                  <a:gd name="G7" fmla="*/ G6 1 2"/>
                  <a:gd name="G8" fmla="+- 21600 0 G7"/>
                  <a:gd name="G9" fmla="*/ 21600 1 2"/>
                  <a:gd name="G10" fmla="+- 1586 0 G9"/>
                  <a:gd name="G11" fmla="?: G10 G8 0"/>
                  <a:gd name="G12" fmla="?: G10 G7 21600"/>
                  <a:gd name="T0" fmla="*/ 20807 w 21600"/>
                  <a:gd name="T1" fmla="*/ 10800 h 21600"/>
                  <a:gd name="T2" fmla="*/ 10800 w 21600"/>
                  <a:gd name="T3" fmla="*/ 21600 h 21600"/>
                  <a:gd name="T4" fmla="*/ 793 w 21600"/>
                  <a:gd name="T5" fmla="*/ 10800 h 21600"/>
                  <a:gd name="T6" fmla="*/ 10800 w 21600"/>
                  <a:gd name="T7" fmla="*/ 0 h 21600"/>
                  <a:gd name="T8" fmla="*/ 2593 w 21600"/>
                  <a:gd name="T9" fmla="*/ 2593 h 21600"/>
                  <a:gd name="T10" fmla="*/ 19007 w 21600"/>
                  <a:gd name="T11" fmla="*/ 19007 h 21600"/>
                </a:gdLst>
                <a:ahLst/>
                <a:cxnLst>
                  <a:cxn ang="0">
                    <a:pos x="T0" y="T1"/>
                  </a:cxn>
                  <a:cxn ang="0">
                    <a:pos x="T2" y="T3"/>
                  </a:cxn>
                  <a:cxn ang="0">
                    <a:pos x="T4" y="T5"/>
                  </a:cxn>
                  <a:cxn ang="0">
                    <a:pos x="T6" y="T7"/>
                  </a:cxn>
                </a:cxnLst>
                <a:rect l="T8" t="T9" r="T10" b="T11"/>
                <a:pathLst>
                  <a:path w="21600" h="21600">
                    <a:moveTo>
                      <a:pt x="0" y="0"/>
                    </a:moveTo>
                    <a:lnTo>
                      <a:pt x="1586" y="21600"/>
                    </a:lnTo>
                    <a:lnTo>
                      <a:pt x="20014" y="21600"/>
                    </a:lnTo>
                    <a:lnTo>
                      <a:pt x="21600" y="0"/>
                    </a:lnTo>
                    <a:close/>
                  </a:path>
                </a:pathLst>
              </a:custGeom>
              <a:gradFill rotWithShape="0">
                <a:gsLst>
                  <a:gs pos="0">
                    <a:schemeClr val="accent1"/>
                  </a:gs>
                  <a:gs pos="50000">
                    <a:srgbClr val="99CCFF"/>
                  </a:gs>
                  <a:gs pos="100000">
                    <a:schemeClr val="accent1"/>
                  </a:gs>
                </a:gsLst>
                <a:lin ang="5400000" scaled="1"/>
              </a:gradFill>
              <a:ln>
                <a:noFill/>
              </a:ln>
              <a:effectLst/>
            </p:spPr>
            <p:txBody>
              <a:bodyPr wrap="none" anchor="ctr"/>
              <a:lstStyle/>
              <a:p>
                <a:pPr eaLnBrk="1" hangingPunct="1">
                  <a:defRPr/>
                </a:pPr>
                <a:endParaRPr lang="en-US" dirty="0">
                  <a:latin typeface="Arial" charset="0"/>
                  <a:ea typeface="ＭＳ Ｐゴシック" charset="0"/>
                  <a:cs typeface="ＭＳ Ｐゴシック" charset="0"/>
                </a:endParaRPr>
              </a:p>
            </p:txBody>
          </p:sp>
          <p:sp>
            <p:nvSpPr>
              <p:cNvPr id="37916" name="AutoShape 28">
                <a:extLst>
                  <a:ext uri="{FF2B5EF4-FFF2-40B4-BE49-F238E27FC236}">
                    <a16:creationId xmlns:a16="http://schemas.microsoft.com/office/drawing/2014/main" id="{3F697368-ACCD-7D49-826A-5279EF3F7164}"/>
                  </a:ext>
                </a:extLst>
              </p:cNvPr>
              <p:cNvSpPr>
                <a:spLocks noChangeArrowheads="1"/>
              </p:cNvSpPr>
              <p:nvPr/>
            </p:nvSpPr>
            <p:spPr bwMode="auto">
              <a:xfrm rot="5400000">
                <a:off x="316" y="3491"/>
                <a:ext cx="412" cy="120"/>
              </a:xfrm>
              <a:custGeom>
                <a:avLst/>
                <a:gdLst>
                  <a:gd name="G0" fmla="+- 2164 0 0"/>
                  <a:gd name="G1" fmla="+- 21600 0 2164"/>
                  <a:gd name="G2" fmla="*/ 2164 1 2"/>
                  <a:gd name="G3" fmla="+- 21600 0 G2"/>
                  <a:gd name="G4" fmla="+/ 2164 21600 2"/>
                  <a:gd name="G5" fmla="+/ G1 0 2"/>
                  <a:gd name="G6" fmla="*/ 21600 21600 2164"/>
                  <a:gd name="G7" fmla="*/ G6 1 2"/>
                  <a:gd name="G8" fmla="+- 21600 0 G7"/>
                  <a:gd name="G9" fmla="*/ 21600 1 2"/>
                  <a:gd name="G10" fmla="+- 2164 0 G9"/>
                  <a:gd name="G11" fmla="?: G10 G8 0"/>
                  <a:gd name="G12" fmla="?: G10 G7 21600"/>
                  <a:gd name="T0" fmla="*/ 20518 w 21600"/>
                  <a:gd name="T1" fmla="*/ 10800 h 21600"/>
                  <a:gd name="T2" fmla="*/ 10800 w 21600"/>
                  <a:gd name="T3" fmla="*/ 21600 h 21600"/>
                  <a:gd name="T4" fmla="*/ 1082 w 21600"/>
                  <a:gd name="T5" fmla="*/ 10800 h 21600"/>
                  <a:gd name="T6" fmla="*/ 10800 w 21600"/>
                  <a:gd name="T7" fmla="*/ 0 h 21600"/>
                  <a:gd name="T8" fmla="*/ 2882 w 21600"/>
                  <a:gd name="T9" fmla="*/ 2882 h 21600"/>
                  <a:gd name="T10" fmla="*/ 18718 w 21600"/>
                  <a:gd name="T11" fmla="*/ 18718 h 21600"/>
                </a:gdLst>
                <a:ahLst/>
                <a:cxnLst>
                  <a:cxn ang="0">
                    <a:pos x="T0" y="T1"/>
                  </a:cxn>
                  <a:cxn ang="0">
                    <a:pos x="T2" y="T3"/>
                  </a:cxn>
                  <a:cxn ang="0">
                    <a:pos x="T4" y="T5"/>
                  </a:cxn>
                  <a:cxn ang="0">
                    <a:pos x="T6" y="T7"/>
                  </a:cxn>
                </a:cxnLst>
                <a:rect l="T8" t="T9" r="T10" b="T11"/>
                <a:pathLst>
                  <a:path w="21600" h="21600">
                    <a:moveTo>
                      <a:pt x="0" y="0"/>
                    </a:moveTo>
                    <a:lnTo>
                      <a:pt x="2164" y="21600"/>
                    </a:lnTo>
                    <a:lnTo>
                      <a:pt x="19436" y="21600"/>
                    </a:lnTo>
                    <a:lnTo>
                      <a:pt x="21600" y="0"/>
                    </a:lnTo>
                    <a:close/>
                  </a:path>
                </a:pathLst>
              </a:custGeom>
              <a:gradFill rotWithShape="0">
                <a:gsLst>
                  <a:gs pos="0">
                    <a:schemeClr val="accent1"/>
                  </a:gs>
                  <a:gs pos="50000">
                    <a:srgbClr val="99CCFF"/>
                  </a:gs>
                  <a:gs pos="100000">
                    <a:schemeClr val="accent1"/>
                  </a:gs>
                </a:gsLst>
                <a:lin ang="5400000" scaled="1"/>
              </a:gradFill>
              <a:ln>
                <a:noFill/>
              </a:ln>
              <a:effectLst/>
            </p:spPr>
            <p:txBody>
              <a:bodyPr wrap="none" anchor="ctr"/>
              <a:lstStyle/>
              <a:p>
                <a:pPr eaLnBrk="1" hangingPunct="1">
                  <a:defRPr/>
                </a:pPr>
                <a:endParaRPr lang="en-US" dirty="0">
                  <a:latin typeface="Arial" charset="0"/>
                  <a:ea typeface="ＭＳ Ｐゴシック" charset="0"/>
                  <a:cs typeface="ＭＳ Ｐゴシック" charset="0"/>
                </a:endParaRPr>
              </a:p>
            </p:txBody>
          </p:sp>
          <p:sp>
            <p:nvSpPr>
              <p:cNvPr id="37917" name="AutoShape 29">
                <a:extLst>
                  <a:ext uri="{FF2B5EF4-FFF2-40B4-BE49-F238E27FC236}">
                    <a16:creationId xmlns:a16="http://schemas.microsoft.com/office/drawing/2014/main" id="{DFB29802-2312-9348-8E57-A8F87732BB9B}"/>
                  </a:ext>
                </a:extLst>
              </p:cNvPr>
              <p:cNvSpPr>
                <a:spLocks noChangeArrowheads="1"/>
              </p:cNvSpPr>
              <p:nvPr/>
            </p:nvSpPr>
            <p:spPr bwMode="auto">
              <a:xfrm rot="5400000">
                <a:off x="241" y="3508"/>
                <a:ext cx="274" cy="87"/>
              </a:xfrm>
              <a:custGeom>
                <a:avLst/>
                <a:gdLst>
                  <a:gd name="G0" fmla="+- 2164 0 0"/>
                  <a:gd name="G1" fmla="+- 21600 0 2164"/>
                  <a:gd name="G2" fmla="*/ 2164 1 2"/>
                  <a:gd name="G3" fmla="+- 21600 0 G2"/>
                  <a:gd name="G4" fmla="+/ 2164 21600 2"/>
                  <a:gd name="G5" fmla="+/ G1 0 2"/>
                  <a:gd name="G6" fmla="*/ 21600 21600 2164"/>
                  <a:gd name="G7" fmla="*/ G6 1 2"/>
                  <a:gd name="G8" fmla="+- 21600 0 G7"/>
                  <a:gd name="G9" fmla="*/ 21600 1 2"/>
                  <a:gd name="G10" fmla="+- 2164 0 G9"/>
                  <a:gd name="G11" fmla="?: G10 G8 0"/>
                  <a:gd name="G12" fmla="?: G10 G7 21600"/>
                  <a:gd name="T0" fmla="*/ 20518 w 21600"/>
                  <a:gd name="T1" fmla="*/ 10800 h 21600"/>
                  <a:gd name="T2" fmla="*/ 10800 w 21600"/>
                  <a:gd name="T3" fmla="*/ 21600 h 21600"/>
                  <a:gd name="T4" fmla="*/ 1082 w 21600"/>
                  <a:gd name="T5" fmla="*/ 10800 h 21600"/>
                  <a:gd name="T6" fmla="*/ 10800 w 21600"/>
                  <a:gd name="T7" fmla="*/ 0 h 21600"/>
                  <a:gd name="T8" fmla="*/ 2882 w 21600"/>
                  <a:gd name="T9" fmla="*/ 2882 h 21600"/>
                  <a:gd name="T10" fmla="*/ 18718 w 21600"/>
                  <a:gd name="T11" fmla="*/ 18718 h 21600"/>
                </a:gdLst>
                <a:ahLst/>
                <a:cxnLst>
                  <a:cxn ang="0">
                    <a:pos x="T0" y="T1"/>
                  </a:cxn>
                  <a:cxn ang="0">
                    <a:pos x="T2" y="T3"/>
                  </a:cxn>
                  <a:cxn ang="0">
                    <a:pos x="T4" y="T5"/>
                  </a:cxn>
                  <a:cxn ang="0">
                    <a:pos x="T6" y="T7"/>
                  </a:cxn>
                </a:cxnLst>
                <a:rect l="T8" t="T9" r="T10" b="T11"/>
                <a:pathLst>
                  <a:path w="21600" h="21600">
                    <a:moveTo>
                      <a:pt x="0" y="0"/>
                    </a:moveTo>
                    <a:lnTo>
                      <a:pt x="2164" y="21600"/>
                    </a:lnTo>
                    <a:lnTo>
                      <a:pt x="19436" y="21600"/>
                    </a:lnTo>
                    <a:lnTo>
                      <a:pt x="21600" y="0"/>
                    </a:lnTo>
                    <a:close/>
                  </a:path>
                </a:pathLst>
              </a:custGeom>
              <a:gradFill rotWithShape="0">
                <a:gsLst>
                  <a:gs pos="0">
                    <a:schemeClr val="accent1"/>
                  </a:gs>
                  <a:gs pos="50000">
                    <a:srgbClr val="99CCFF"/>
                  </a:gs>
                  <a:gs pos="100000">
                    <a:schemeClr val="accent1"/>
                  </a:gs>
                </a:gsLst>
                <a:lin ang="5400000" scaled="1"/>
              </a:gradFill>
              <a:ln>
                <a:noFill/>
              </a:ln>
              <a:effectLst/>
            </p:spPr>
            <p:txBody>
              <a:bodyPr wrap="none" anchor="ctr"/>
              <a:lstStyle/>
              <a:p>
                <a:pPr eaLnBrk="1" hangingPunct="1">
                  <a:defRPr/>
                </a:pPr>
                <a:endParaRPr lang="en-US" dirty="0">
                  <a:latin typeface="Arial" charset="0"/>
                  <a:ea typeface="ＭＳ Ｐゴシック" charset="0"/>
                  <a:cs typeface="ＭＳ Ｐゴシック" charset="0"/>
                </a:endParaRPr>
              </a:p>
            </p:txBody>
          </p:sp>
        </p:grpSp>
        <p:sp>
          <p:nvSpPr>
            <p:cNvPr id="52236" name="AutoShape 30"/>
            <p:cNvSpPr>
              <a:spLocks noChangeArrowheads="1"/>
            </p:cNvSpPr>
            <p:nvPr/>
          </p:nvSpPr>
          <p:spPr bwMode="auto">
            <a:xfrm>
              <a:off x="4234" y="2112"/>
              <a:ext cx="576" cy="384"/>
            </a:xfrm>
            <a:prstGeom prst="roundRect">
              <a:avLst>
                <a:gd name="adj" fmla="val 16667"/>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37" name="Rectangle 31"/>
            <p:cNvSpPr>
              <a:spLocks noChangeArrowheads="1"/>
            </p:cNvSpPr>
            <p:nvPr/>
          </p:nvSpPr>
          <p:spPr bwMode="auto">
            <a:xfrm>
              <a:off x="4234" y="2592"/>
              <a:ext cx="576" cy="4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38" name="Rectangle 32"/>
            <p:cNvSpPr>
              <a:spLocks noChangeArrowheads="1"/>
            </p:cNvSpPr>
            <p:nvPr/>
          </p:nvSpPr>
          <p:spPr bwMode="auto">
            <a:xfrm>
              <a:off x="4330" y="2448"/>
              <a:ext cx="48" cy="19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39" name="Rectangle 33"/>
            <p:cNvSpPr>
              <a:spLocks noChangeArrowheads="1"/>
            </p:cNvSpPr>
            <p:nvPr/>
          </p:nvSpPr>
          <p:spPr bwMode="auto">
            <a:xfrm>
              <a:off x="4698" y="2448"/>
              <a:ext cx="48" cy="19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40" name="Arc 34"/>
            <p:cNvSpPr>
              <a:spLocks/>
            </p:cNvSpPr>
            <p:nvPr/>
          </p:nvSpPr>
          <p:spPr bwMode="auto">
            <a:xfrm rot="10800000" flipH="1" flipV="1">
              <a:off x="3370" y="1440"/>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0">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2241" name="Line 35"/>
            <p:cNvSpPr>
              <a:spLocks noChangeShapeType="1"/>
            </p:cNvSpPr>
            <p:nvPr/>
          </p:nvSpPr>
          <p:spPr bwMode="auto">
            <a:xfrm>
              <a:off x="2026" y="1440"/>
              <a:ext cx="1344" cy="0"/>
            </a:xfrm>
            <a:prstGeom prst="line">
              <a:avLst/>
            </a:prstGeom>
            <a:noFill/>
            <a:ln w="762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2242" name="Arc 36"/>
            <p:cNvSpPr>
              <a:spLocks/>
            </p:cNvSpPr>
            <p:nvPr/>
          </p:nvSpPr>
          <p:spPr bwMode="auto">
            <a:xfrm rot="10800000" flipH="1" flipV="1">
              <a:off x="3370" y="1440"/>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762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2243" name="Text Box 37"/>
            <p:cNvSpPr txBox="1">
              <a:spLocks noChangeArrowheads="1"/>
            </p:cNvSpPr>
            <p:nvPr/>
          </p:nvSpPr>
          <p:spPr bwMode="auto">
            <a:xfrm>
              <a:off x="2314" y="110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en-US" sz="2400" dirty="0"/>
                <a:t>Steam</a:t>
              </a:r>
            </a:p>
          </p:txBody>
        </p:sp>
        <p:sp>
          <p:nvSpPr>
            <p:cNvPr id="52244" name="Text Box 38"/>
            <p:cNvSpPr txBox="1">
              <a:spLocks noChangeArrowheads="1"/>
            </p:cNvSpPr>
            <p:nvPr/>
          </p:nvSpPr>
          <p:spPr bwMode="auto">
            <a:xfrm>
              <a:off x="2506" y="2160"/>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en-US" sz="2400" dirty="0"/>
                <a:t>Turbine</a:t>
              </a:r>
            </a:p>
          </p:txBody>
        </p:sp>
        <p:sp>
          <p:nvSpPr>
            <p:cNvPr id="52245" name="Freeform 39"/>
            <p:cNvSpPr>
              <a:spLocks/>
            </p:cNvSpPr>
            <p:nvPr/>
          </p:nvSpPr>
          <p:spPr bwMode="auto">
            <a:xfrm>
              <a:off x="3345" y="2820"/>
              <a:ext cx="763" cy="590"/>
            </a:xfrm>
            <a:custGeom>
              <a:avLst/>
              <a:gdLst>
                <a:gd name="T0" fmla="*/ 375 w 763"/>
                <a:gd name="T1" fmla="*/ 551 h 590"/>
                <a:gd name="T2" fmla="*/ 60 w 763"/>
                <a:gd name="T3" fmla="*/ 560 h 590"/>
                <a:gd name="T4" fmla="*/ 15 w 763"/>
                <a:gd name="T5" fmla="*/ 554 h 590"/>
                <a:gd name="T6" fmla="*/ 12 w 763"/>
                <a:gd name="T7" fmla="*/ 509 h 590"/>
                <a:gd name="T8" fmla="*/ 18 w 763"/>
                <a:gd name="T9" fmla="*/ 68 h 590"/>
                <a:gd name="T10" fmla="*/ 93 w 763"/>
                <a:gd name="T11" fmla="*/ 101 h 590"/>
                <a:gd name="T12" fmla="*/ 156 w 763"/>
                <a:gd name="T13" fmla="*/ 65 h 590"/>
                <a:gd name="T14" fmla="*/ 239 w 763"/>
                <a:gd name="T15" fmla="*/ 110 h 590"/>
                <a:gd name="T16" fmla="*/ 267 w 763"/>
                <a:gd name="T17" fmla="*/ 80 h 590"/>
                <a:gd name="T18" fmla="*/ 294 w 763"/>
                <a:gd name="T19" fmla="*/ 101 h 590"/>
                <a:gd name="T20" fmla="*/ 327 w 763"/>
                <a:gd name="T21" fmla="*/ 86 h 590"/>
                <a:gd name="T22" fmla="*/ 340 w 763"/>
                <a:gd name="T23" fmla="*/ 57 h 590"/>
                <a:gd name="T24" fmla="*/ 402 w 763"/>
                <a:gd name="T25" fmla="*/ 95 h 590"/>
                <a:gd name="T26" fmla="*/ 456 w 763"/>
                <a:gd name="T27" fmla="*/ 59 h 590"/>
                <a:gd name="T28" fmla="*/ 522 w 763"/>
                <a:gd name="T29" fmla="*/ 95 h 590"/>
                <a:gd name="T30" fmla="*/ 576 w 763"/>
                <a:gd name="T31" fmla="*/ 56 h 590"/>
                <a:gd name="T32" fmla="*/ 654 w 763"/>
                <a:gd name="T33" fmla="*/ 89 h 590"/>
                <a:gd name="T34" fmla="*/ 711 w 763"/>
                <a:gd name="T35" fmla="*/ 41 h 590"/>
                <a:gd name="T36" fmla="*/ 744 w 763"/>
                <a:gd name="T37" fmla="*/ 77 h 590"/>
                <a:gd name="T38" fmla="*/ 750 w 763"/>
                <a:gd name="T39" fmla="*/ 500 h 590"/>
                <a:gd name="T40" fmla="*/ 753 w 763"/>
                <a:gd name="T41" fmla="*/ 545 h 590"/>
                <a:gd name="T42" fmla="*/ 693 w 763"/>
                <a:gd name="T43" fmla="*/ 554 h 590"/>
                <a:gd name="T44" fmla="*/ 393 w 763"/>
                <a:gd name="T45" fmla="*/ 554 h 5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3"/>
                <a:gd name="T70" fmla="*/ 0 h 590"/>
                <a:gd name="T71" fmla="*/ 763 w 763"/>
                <a:gd name="T72" fmla="*/ 590 h 5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3" h="590">
                  <a:moveTo>
                    <a:pt x="375" y="551"/>
                  </a:moveTo>
                  <a:cubicBezTo>
                    <a:pt x="323" y="552"/>
                    <a:pt x="120" y="559"/>
                    <a:pt x="60" y="560"/>
                  </a:cubicBezTo>
                  <a:cubicBezTo>
                    <a:pt x="0" y="561"/>
                    <a:pt x="23" y="563"/>
                    <a:pt x="15" y="554"/>
                  </a:cubicBezTo>
                  <a:cubicBezTo>
                    <a:pt x="7" y="545"/>
                    <a:pt x="11" y="590"/>
                    <a:pt x="12" y="509"/>
                  </a:cubicBezTo>
                  <a:cubicBezTo>
                    <a:pt x="13" y="428"/>
                    <a:pt x="5" y="136"/>
                    <a:pt x="18" y="68"/>
                  </a:cubicBezTo>
                  <a:cubicBezTo>
                    <a:pt x="31" y="0"/>
                    <a:pt x="70" y="101"/>
                    <a:pt x="93" y="101"/>
                  </a:cubicBezTo>
                  <a:cubicBezTo>
                    <a:pt x="116" y="101"/>
                    <a:pt x="132" y="63"/>
                    <a:pt x="156" y="65"/>
                  </a:cubicBezTo>
                  <a:cubicBezTo>
                    <a:pt x="180" y="67"/>
                    <a:pt x="221" y="108"/>
                    <a:pt x="239" y="110"/>
                  </a:cubicBezTo>
                  <a:cubicBezTo>
                    <a:pt x="257" y="112"/>
                    <a:pt x="258" y="81"/>
                    <a:pt x="267" y="80"/>
                  </a:cubicBezTo>
                  <a:cubicBezTo>
                    <a:pt x="276" y="79"/>
                    <a:pt x="284" y="100"/>
                    <a:pt x="294" y="101"/>
                  </a:cubicBezTo>
                  <a:cubicBezTo>
                    <a:pt x="304" y="102"/>
                    <a:pt x="319" y="93"/>
                    <a:pt x="327" y="86"/>
                  </a:cubicBezTo>
                  <a:cubicBezTo>
                    <a:pt x="335" y="79"/>
                    <a:pt x="328" y="56"/>
                    <a:pt x="340" y="57"/>
                  </a:cubicBezTo>
                  <a:cubicBezTo>
                    <a:pt x="352" y="58"/>
                    <a:pt x="383" y="95"/>
                    <a:pt x="402" y="95"/>
                  </a:cubicBezTo>
                  <a:cubicBezTo>
                    <a:pt x="421" y="95"/>
                    <a:pt x="436" y="59"/>
                    <a:pt x="456" y="59"/>
                  </a:cubicBezTo>
                  <a:cubicBezTo>
                    <a:pt x="476" y="59"/>
                    <a:pt x="502" y="95"/>
                    <a:pt x="522" y="95"/>
                  </a:cubicBezTo>
                  <a:cubicBezTo>
                    <a:pt x="542" y="95"/>
                    <a:pt x="554" y="57"/>
                    <a:pt x="576" y="56"/>
                  </a:cubicBezTo>
                  <a:cubicBezTo>
                    <a:pt x="598" y="55"/>
                    <a:pt x="631" y="91"/>
                    <a:pt x="654" y="89"/>
                  </a:cubicBezTo>
                  <a:cubicBezTo>
                    <a:pt x="677" y="87"/>
                    <a:pt x="696" y="43"/>
                    <a:pt x="711" y="41"/>
                  </a:cubicBezTo>
                  <a:cubicBezTo>
                    <a:pt x="726" y="39"/>
                    <a:pt x="738" y="1"/>
                    <a:pt x="744" y="77"/>
                  </a:cubicBezTo>
                  <a:cubicBezTo>
                    <a:pt x="750" y="153"/>
                    <a:pt x="749" y="422"/>
                    <a:pt x="750" y="500"/>
                  </a:cubicBezTo>
                  <a:cubicBezTo>
                    <a:pt x="751" y="578"/>
                    <a:pt x="763" y="536"/>
                    <a:pt x="753" y="545"/>
                  </a:cubicBezTo>
                  <a:cubicBezTo>
                    <a:pt x="743" y="554"/>
                    <a:pt x="753" y="553"/>
                    <a:pt x="693" y="554"/>
                  </a:cubicBezTo>
                  <a:cubicBezTo>
                    <a:pt x="633" y="555"/>
                    <a:pt x="455" y="554"/>
                    <a:pt x="393" y="554"/>
                  </a:cubicBezTo>
                </a:path>
              </a:pathLst>
            </a:custGeom>
            <a:solidFill>
              <a:srgbClr val="99CCFF"/>
            </a:solidFill>
            <a:ln w="38100">
              <a:solidFill>
                <a:srgbClr val="99CCFF"/>
              </a:solidFill>
              <a:round/>
              <a:headEnd type="none" w="sm" len="sm"/>
              <a:tailEnd type="none" w="sm" len="sm"/>
            </a:ln>
          </p:spPr>
          <p:txBody>
            <a:bodyPr/>
            <a:lstStyle/>
            <a:p>
              <a:endParaRPr lang="en-US" dirty="0"/>
            </a:p>
          </p:txBody>
        </p:sp>
        <p:sp>
          <p:nvSpPr>
            <p:cNvPr id="52246" name="Text Box 40"/>
            <p:cNvSpPr txBox="1">
              <a:spLocks noChangeArrowheads="1"/>
            </p:cNvSpPr>
            <p:nvPr/>
          </p:nvSpPr>
          <p:spPr bwMode="auto">
            <a:xfrm>
              <a:off x="4176" y="1872"/>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en-US" sz="2400" dirty="0"/>
                <a:t>Generator</a:t>
              </a:r>
            </a:p>
          </p:txBody>
        </p:sp>
      </p:grpSp>
      <p:grpSp>
        <p:nvGrpSpPr>
          <p:cNvPr id="7" name="Group 41"/>
          <p:cNvGrpSpPr>
            <a:grpSpLocks/>
          </p:cNvGrpSpPr>
          <p:nvPr/>
        </p:nvGrpSpPr>
        <p:grpSpPr bwMode="auto">
          <a:xfrm>
            <a:off x="7103209" y="3113936"/>
            <a:ext cx="1564414" cy="1721737"/>
            <a:chOff x="4570" y="2016"/>
            <a:chExt cx="1008" cy="1104"/>
          </a:xfrm>
        </p:grpSpPr>
        <p:sp>
          <p:nvSpPr>
            <p:cNvPr id="52230" name="AutoShape 42"/>
            <p:cNvSpPr>
              <a:spLocks noChangeArrowheads="1"/>
            </p:cNvSpPr>
            <p:nvPr/>
          </p:nvSpPr>
          <p:spPr bwMode="auto">
            <a:xfrm flipH="1">
              <a:off x="5146" y="2016"/>
              <a:ext cx="432" cy="720"/>
            </a:xfrm>
            <a:prstGeom prst="lightningBol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52231" name="Text Box 43"/>
            <p:cNvSpPr txBox="1">
              <a:spLocks noChangeArrowheads="1"/>
            </p:cNvSpPr>
            <p:nvPr/>
          </p:nvSpPr>
          <p:spPr bwMode="auto">
            <a:xfrm>
              <a:off x="4570" y="2832"/>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en-US" sz="2400" dirty="0"/>
                <a:t>Electricity</a:t>
              </a:r>
            </a:p>
          </p:txBody>
        </p:sp>
      </p:grpSp>
      <p:pic>
        <p:nvPicPr>
          <p:cNvPr id="45" name="Picture 44">
            <a:extLst>
              <a:ext uri="{FF2B5EF4-FFF2-40B4-BE49-F238E27FC236}">
                <a16:creationId xmlns:a16="http://schemas.microsoft.com/office/drawing/2014/main" id="{A9C85AA5-0188-2D4D-B270-2CEAF82C3D86}"/>
              </a:ext>
            </a:extLst>
          </p:cNvPr>
          <p:cNvPicPr>
            <a:picLocks noChangeAspect="1"/>
          </p:cNvPicPr>
          <p:nvPr/>
        </p:nvPicPr>
        <p:blipFill>
          <a:blip r:embed="rId4"/>
          <a:stretch>
            <a:fillRect/>
          </a:stretch>
        </p:blipFill>
        <p:spPr>
          <a:xfrm>
            <a:off x="2186481" y="4175343"/>
            <a:ext cx="633214" cy="711148"/>
          </a:xfrm>
          <a:prstGeom prst="rect">
            <a:avLst/>
          </a:prstGeom>
        </p:spPr>
      </p:pic>
      <p:sp>
        <p:nvSpPr>
          <p:cNvPr id="2" name="Slide Number Placeholder 1"/>
          <p:cNvSpPr>
            <a:spLocks noGrp="1"/>
          </p:cNvSpPr>
          <p:nvPr>
            <p:ph type="sldNum" sz="quarter" idx="12"/>
          </p:nvPr>
        </p:nvSpPr>
        <p:spPr/>
        <p:txBody>
          <a:bodyPr/>
          <a:lstStyle/>
          <a:p>
            <a:fld id="{C1F14A43-F6F7-684A-A15B-3AABBD13E880}" type="slidenum">
              <a:rPr lang="en-US" smtClean="0"/>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5"/>
                                        </p:tgtEl>
                                        <p:attrNameLst>
                                          <p:attrName>r</p:attrName>
                                        </p:attrNameLst>
                                      </p:cBhvr>
                                    </p:animRot>
                                    <p:animRot by="-240000">
                                      <p:cBhvr>
                                        <p:cTn id="7" dur="200" fill="hold">
                                          <p:stCondLst>
                                            <p:cond delay="200"/>
                                          </p:stCondLst>
                                        </p:cTn>
                                        <p:tgtEl>
                                          <p:spTgt spid="45"/>
                                        </p:tgtEl>
                                        <p:attrNameLst>
                                          <p:attrName>r</p:attrName>
                                        </p:attrNameLst>
                                      </p:cBhvr>
                                    </p:animRot>
                                    <p:animRot by="240000">
                                      <p:cBhvr>
                                        <p:cTn id="8" dur="200" fill="hold">
                                          <p:stCondLst>
                                            <p:cond delay="400"/>
                                          </p:stCondLst>
                                        </p:cTn>
                                        <p:tgtEl>
                                          <p:spTgt spid="45"/>
                                        </p:tgtEl>
                                        <p:attrNameLst>
                                          <p:attrName>r</p:attrName>
                                        </p:attrNameLst>
                                      </p:cBhvr>
                                    </p:animRot>
                                    <p:animRot by="-240000">
                                      <p:cBhvr>
                                        <p:cTn id="9" dur="200" fill="hold">
                                          <p:stCondLst>
                                            <p:cond delay="600"/>
                                          </p:stCondLst>
                                        </p:cTn>
                                        <p:tgtEl>
                                          <p:spTgt spid="45"/>
                                        </p:tgtEl>
                                        <p:attrNameLst>
                                          <p:attrName>r</p:attrName>
                                        </p:attrNameLst>
                                      </p:cBhvr>
                                    </p:animRot>
                                    <p:animRot by="120000">
                                      <p:cBhvr>
                                        <p:cTn id="10"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3028" y="734154"/>
            <a:ext cx="8229600" cy="1143000"/>
          </a:xfrm>
        </p:spPr>
        <p:txBody>
          <a:bodyPr/>
          <a:lstStyle/>
          <a:p>
            <a:r>
              <a:rPr lang="en-US" altLang="en-US" sz="3200" b="1" dirty="0">
                <a:solidFill>
                  <a:srgbClr val="1EB53A"/>
                </a:solidFill>
                <a:cs typeface="Times New Roman" pitchFamily="18" charset="0"/>
              </a:rPr>
              <a:t> Fission begins with neutrons </a:t>
            </a:r>
            <a:endParaRPr lang="en-US" altLang="en-US" sz="3200" b="1" dirty="0">
              <a:solidFill>
                <a:srgbClr val="1EB53A"/>
              </a:solidFill>
            </a:endParaRPr>
          </a:p>
        </p:txBody>
      </p:sp>
      <p:grpSp>
        <p:nvGrpSpPr>
          <p:cNvPr id="68627" name="Group 19"/>
          <p:cNvGrpSpPr>
            <a:grpSpLocks/>
          </p:cNvGrpSpPr>
          <p:nvPr/>
        </p:nvGrpSpPr>
        <p:grpSpPr bwMode="auto">
          <a:xfrm>
            <a:off x="3069266" y="2358022"/>
            <a:ext cx="2400300" cy="2916238"/>
            <a:chOff x="1920" y="1968"/>
            <a:chExt cx="1512" cy="1837"/>
          </a:xfrm>
        </p:grpSpPr>
        <p:pic>
          <p:nvPicPr>
            <p:cNvPr id="11283" name="Picture 5" descr="uranium"/>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20" y="1968"/>
              <a:ext cx="1512"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Text Box 16"/>
            <p:cNvSpPr txBox="1">
              <a:spLocks noChangeArrowheads="1"/>
            </p:cNvSpPr>
            <p:nvPr/>
          </p:nvSpPr>
          <p:spPr bwMode="auto">
            <a:xfrm>
              <a:off x="2004" y="3517"/>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altLang="en-US" i="0" dirty="0">
                  <a:latin typeface="Arial" charset="0"/>
                </a:rPr>
                <a:t>Uranium atom</a:t>
              </a:r>
            </a:p>
          </p:txBody>
        </p:sp>
      </p:grpSp>
      <p:pic>
        <p:nvPicPr>
          <p:cNvPr id="11276" name="Picture 4" descr="neutron"/>
          <p:cNvPicPr>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1141228" y="3502083"/>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8" descr="neutron"/>
          <p:cNvPicPr>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546868" y="2054283"/>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AutoShape 10"/>
          <p:cNvSpPr>
            <a:spLocks noChangeArrowheads="1"/>
          </p:cNvSpPr>
          <p:nvPr/>
        </p:nvSpPr>
        <p:spPr bwMode="auto">
          <a:xfrm>
            <a:off x="1674628" y="3578283"/>
            <a:ext cx="1371600" cy="91440"/>
          </a:xfrm>
          <a:prstGeom prst="rightArrow">
            <a:avLst>
              <a:gd name="adj1" fmla="val 61454"/>
              <a:gd name="adj2" fmla="val 106944"/>
            </a:avLst>
          </a:prstGeom>
          <a:solidFill>
            <a:schemeClr val="tx2"/>
          </a:solidFill>
          <a:ln w="190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pic>
        <p:nvPicPr>
          <p:cNvPr id="11278" name="Picture 9" descr="neutron"/>
          <p:cNvPicPr>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531628" y="5102283"/>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AutoShape 11"/>
          <p:cNvSpPr>
            <a:spLocks noChangeArrowheads="1"/>
          </p:cNvSpPr>
          <p:nvPr/>
        </p:nvSpPr>
        <p:spPr bwMode="auto">
          <a:xfrm>
            <a:off x="1085348" y="5178483"/>
            <a:ext cx="762000" cy="91440"/>
          </a:xfrm>
          <a:prstGeom prst="rightArrow">
            <a:avLst>
              <a:gd name="adj1" fmla="val 50000"/>
              <a:gd name="adj2" fmla="val 83333"/>
            </a:avLst>
          </a:prstGeom>
          <a:solidFill>
            <a:schemeClr val="tx2"/>
          </a:solidFill>
          <a:ln w="190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sp>
        <p:nvSpPr>
          <p:cNvPr id="11281" name="AutoShape 12"/>
          <p:cNvSpPr>
            <a:spLocks noChangeArrowheads="1"/>
          </p:cNvSpPr>
          <p:nvPr/>
        </p:nvSpPr>
        <p:spPr bwMode="auto">
          <a:xfrm>
            <a:off x="1080268" y="2206683"/>
            <a:ext cx="914400" cy="91440"/>
          </a:xfrm>
          <a:prstGeom prst="rightArrow">
            <a:avLst>
              <a:gd name="adj1" fmla="val 50000"/>
              <a:gd name="adj2" fmla="val 100000"/>
            </a:avLst>
          </a:prstGeom>
          <a:solidFill>
            <a:schemeClr val="tx2"/>
          </a:solidFill>
          <a:ln w="190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sp>
        <p:nvSpPr>
          <p:cNvPr id="11282" name="Text Box 15"/>
          <p:cNvSpPr txBox="1">
            <a:spLocks noChangeArrowheads="1"/>
          </p:cNvSpPr>
          <p:nvPr/>
        </p:nvSpPr>
        <p:spPr bwMode="auto">
          <a:xfrm>
            <a:off x="303028" y="289248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altLang="en-US" i="0" dirty="0">
                <a:latin typeface="Arial" charset="0"/>
              </a:rPr>
              <a:t>Neutrons</a:t>
            </a:r>
          </a:p>
        </p:txBody>
      </p:sp>
      <p:grpSp>
        <p:nvGrpSpPr>
          <p:cNvPr id="11270" name="Group 25"/>
          <p:cNvGrpSpPr>
            <a:grpSpLocks/>
          </p:cNvGrpSpPr>
          <p:nvPr/>
        </p:nvGrpSpPr>
        <p:grpSpPr bwMode="auto">
          <a:xfrm>
            <a:off x="7162800" y="913778"/>
            <a:ext cx="1536700" cy="4610100"/>
            <a:chOff x="4512" y="864"/>
            <a:chExt cx="968" cy="2904"/>
          </a:xfrm>
        </p:grpSpPr>
        <p:pic>
          <p:nvPicPr>
            <p:cNvPr id="11273" name="Picture 6" descr="fission 1"/>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12" y="864"/>
              <a:ext cx="720"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descr="fission 2"/>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52" y="3072"/>
              <a:ext cx="728"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1" name="AutoShape 22"/>
          <p:cNvSpPr>
            <a:spLocks noChangeArrowheads="1"/>
          </p:cNvSpPr>
          <p:nvPr/>
        </p:nvSpPr>
        <p:spPr bwMode="auto">
          <a:xfrm rot="19731457">
            <a:off x="5431228" y="2453152"/>
            <a:ext cx="1676400" cy="91440"/>
          </a:xfrm>
          <a:prstGeom prst="rightArrow">
            <a:avLst>
              <a:gd name="adj1" fmla="val 43750"/>
              <a:gd name="adj2" fmla="val 84384"/>
            </a:avLst>
          </a:prstGeom>
          <a:solidFill>
            <a:schemeClr val="tx2"/>
          </a:solidFill>
          <a:ln w="190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sp>
        <p:nvSpPr>
          <p:cNvPr id="11272" name="AutoShape 23"/>
          <p:cNvSpPr>
            <a:spLocks noChangeArrowheads="1"/>
          </p:cNvSpPr>
          <p:nvPr/>
        </p:nvSpPr>
        <p:spPr bwMode="auto">
          <a:xfrm rot="920086">
            <a:off x="5743212" y="4346577"/>
            <a:ext cx="1676400" cy="91440"/>
          </a:xfrm>
          <a:prstGeom prst="rightArrow">
            <a:avLst>
              <a:gd name="adj1" fmla="val 43750"/>
              <a:gd name="adj2" fmla="val 84384"/>
            </a:avLst>
          </a:prstGeom>
          <a:solidFill>
            <a:schemeClr val="tx2"/>
          </a:solidFill>
          <a:ln w="190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pic>
        <p:nvPicPr>
          <p:cNvPr id="24" name="Picture 9" descr="neutron"/>
          <p:cNvPicPr>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7162800" y="2670233"/>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11"/>
          <p:cNvSpPr>
            <a:spLocks noChangeArrowheads="1"/>
          </p:cNvSpPr>
          <p:nvPr/>
        </p:nvSpPr>
        <p:spPr bwMode="auto">
          <a:xfrm>
            <a:off x="7696200" y="2746433"/>
            <a:ext cx="762000" cy="91440"/>
          </a:xfrm>
          <a:prstGeom prst="rightArrow">
            <a:avLst>
              <a:gd name="adj1" fmla="val 50000"/>
              <a:gd name="adj2" fmla="val 83333"/>
            </a:avLst>
          </a:prstGeom>
          <a:solidFill>
            <a:schemeClr val="tx2"/>
          </a:solidFill>
          <a:ln w="190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pic>
        <p:nvPicPr>
          <p:cNvPr id="27" name="Picture 9" descr="neutron"/>
          <p:cNvPicPr>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6821315" y="3485850"/>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11"/>
          <p:cNvSpPr>
            <a:spLocks noChangeArrowheads="1"/>
          </p:cNvSpPr>
          <p:nvPr/>
        </p:nvSpPr>
        <p:spPr bwMode="auto">
          <a:xfrm>
            <a:off x="7354715" y="3562050"/>
            <a:ext cx="762000" cy="91440"/>
          </a:xfrm>
          <a:prstGeom prst="rightArrow">
            <a:avLst>
              <a:gd name="adj1" fmla="val 50000"/>
              <a:gd name="adj2" fmla="val 83333"/>
            </a:avLst>
          </a:prstGeom>
          <a:solidFill>
            <a:schemeClr val="tx2"/>
          </a:solidFill>
          <a:ln w="190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animBg="1"/>
      <p:bldP spid="11280" grpId="0" animBg="1"/>
      <p:bldP spid="11281" grpId="0" animBg="1"/>
      <p:bldP spid="11282" grpId="0"/>
      <p:bldP spid="11271" grpId="0" animBg="1"/>
      <p:bldP spid="11272" grpId="0" animBg="1"/>
      <p:bldP spid="25"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2" name="Text Box 24"/>
          <p:cNvSpPr txBox="1">
            <a:spLocks noChangeArrowheads="1"/>
          </p:cNvSpPr>
          <p:nvPr/>
        </p:nvSpPr>
        <p:spPr bwMode="auto">
          <a:xfrm>
            <a:off x="5674208" y="1721354"/>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i="0" dirty="0">
                <a:latin typeface="Arial" charset="0"/>
              </a:rPr>
              <a:t>Heat</a:t>
            </a:r>
          </a:p>
        </p:txBody>
      </p:sp>
      <p:sp>
        <p:nvSpPr>
          <p:cNvPr id="12291" name="Rectangle 2"/>
          <p:cNvSpPr>
            <a:spLocks noGrp="1" noChangeArrowheads="1"/>
          </p:cNvSpPr>
          <p:nvPr>
            <p:ph type="title"/>
          </p:nvPr>
        </p:nvSpPr>
        <p:spPr>
          <a:xfrm>
            <a:off x="431800" y="748891"/>
            <a:ext cx="8618538" cy="645812"/>
          </a:xfrm>
        </p:spPr>
        <p:txBody>
          <a:bodyPr/>
          <a:lstStyle/>
          <a:p>
            <a:r>
              <a:rPr lang="en-US" altLang="en-US" sz="3100" b="1" dirty="0">
                <a:solidFill>
                  <a:srgbClr val="1EB53A"/>
                </a:solidFill>
                <a:cs typeface="Times New Roman" pitchFamily="18" charset="0"/>
              </a:rPr>
              <a:t>Fission releases energy in the form of heat</a:t>
            </a:r>
            <a:endParaRPr lang="en-US" altLang="en-US" sz="3100" b="1" dirty="0">
              <a:solidFill>
                <a:srgbClr val="1EB53A"/>
              </a:solidFill>
            </a:endParaRPr>
          </a:p>
        </p:txBody>
      </p:sp>
      <p:pic>
        <p:nvPicPr>
          <p:cNvPr id="12304" name="Picture 5" descr="uranium"/>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33600" y="2105735"/>
            <a:ext cx="2400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6" descr="fission 1"/>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52800" y="5001335"/>
            <a:ext cx="904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7" descr="fission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95800" y="4772735"/>
            <a:ext cx="914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AutoShape 20"/>
          <p:cNvSpPr>
            <a:spLocks noChangeArrowheads="1"/>
          </p:cNvSpPr>
          <p:nvPr/>
        </p:nvSpPr>
        <p:spPr bwMode="auto">
          <a:xfrm rot="2965647">
            <a:off x="4057355" y="4466510"/>
            <a:ext cx="685800" cy="91440"/>
          </a:xfrm>
          <a:prstGeom prst="rightArrow">
            <a:avLst>
              <a:gd name="adj1" fmla="val 50000"/>
              <a:gd name="adj2" fmla="val 75000"/>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r" eaLnBrk="1" hangingPunct="1"/>
            <a:r>
              <a:rPr lang="en-US" altLang="en-US" i="0" dirty="0"/>
              <a:t> </a:t>
            </a:r>
          </a:p>
        </p:txBody>
      </p:sp>
      <p:sp>
        <p:nvSpPr>
          <p:cNvPr id="12308" name="AutoShape 21"/>
          <p:cNvSpPr>
            <a:spLocks noChangeArrowheads="1"/>
          </p:cNvSpPr>
          <p:nvPr/>
        </p:nvSpPr>
        <p:spPr bwMode="auto">
          <a:xfrm rot="3761867">
            <a:off x="3469482" y="4754332"/>
            <a:ext cx="452438" cy="91440"/>
          </a:xfrm>
          <a:prstGeom prst="rightArrow">
            <a:avLst>
              <a:gd name="adj1" fmla="val 50000"/>
              <a:gd name="adj2" fmla="val 53571"/>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r" eaLnBrk="1" hangingPunct="1"/>
            <a:r>
              <a:rPr lang="en-US" altLang="en-US" i="0" dirty="0"/>
              <a:t> </a:t>
            </a:r>
          </a:p>
        </p:txBody>
      </p:sp>
      <p:sp>
        <p:nvSpPr>
          <p:cNvPr id="12302" name="AutoShape 33"/>
          <p:cNvSpPr>
            <a:spLocks noChangeArrowheads="1"/>
          </p:cNvSpPr>
          <p:nvPr/>
        </p:nvSpPr>
        <p:spPr bwMode="auto">
          <a:xfrm>
            <a:off x="1066800" y="3337531"/>
            <a:ext cx="1096963" cy="91440"/>
          </a:xfrm>
          <a:prstGeom prst="rightArrow">
            <a:avLst>
              <a:gd name="adj1" fmla="val 61454"/>
              <a:gd name="adj2" fmla="val 124296"/>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pic>
        <p:nvPicPr>
          <p:cNvPr id="12303" name="Picture 4" descr="neutron"/>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533400" y="3216881"/>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neutron"/>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6400800" y="3697680"/>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neutron"/>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7391400" y="4535880"/>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neutron"/>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7924800" y="3164280"/>
            <a:ext cx="48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23"/>
          <p:cNvSpPr txBox="1">
            <a:spLocks noChangeArrowheads="1"/>
          </p:cNvSpPr>
          <p:nvPr/>
        </p:nvSpPr>
        <p:spPr bwMode="auto">
          <a:xfrm>
            <a:off x="7299325" y="3813568"/>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i="0" dirty="0">
                <a:latin typeface="Arial" charset="0"/>
              </a:rPr>
              <a:t>Neutrons</a:t>
            </a:r>
          </a:p>
        </p:txBody>
      </p:sp>
      <p:sp>
        <p:nvSpPr>
          <p:cNvPr id="12299" name="AutoShape 39"/>
          <p:cNvSpPr>
            <a:spLocks noChangeArrowheads="1"/>
          </p:cNvSpPr>
          <p:nvPr/>
        </p:nvSpPr>
        <p:spPr bwMode="auto">
          <a:xfrm>
            <a:off x="4648200" y="3240480"/>
            <a:ext cx="3006725" cy="91440"/>
          </a:xfrm>
          <a:prstGeom prst="rightArrow">
            <a:avLst>
              <a:gd name="adj1" fmla="val 65620"/>
              <a:gd name="adj2" fmla="val 134024"/>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sp>
        <p:nvSpPr>
          <p:cNvPr id="12300" name="AutoShape 43"/>
          <p:cNvSpPr>
            <a:spLocks noChangeArrowheads="1"/>
          </p:cNvSpPr>
          <p:nvPr/>
        </p:nvSpPr>
        <p:spPr bwMode="auto">
          <a:xfrm rot="862388">
            <a:off x="4436624" y="4157027"/>
            <a:ext cx="3006725" cy="91440"/>
          </a:xfrm>
          <a:prstGeom prst="rightArrow">
            <a:avLst>
              <a:gd name="adj1" fmla="val 65620"/>
              <a:gd name="adj2" fmla="val 134024"/>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sp>
        <p:nvSpPr>
          <p:cNvPr id="12301" name="AutoShape 44"/>
          <p:cNvSpPr>
            <a:spLocks noChangeArrowheads="1"/>
          </p:cNvSpPr>
          <p:nvPr/>
        </p:nvSpPr>
        <p:spPr bwMode="auto">
          <a:xfrm rot="373968">
            <a:off x="4655646" y="3621885"/>
            <a:ext cx="1676400" cy="91440"/>
          </a:xfrm>
          <a:prstGeom prst="rightArrow">
            <a:avLst>
              <a:gd name="adj1" fmla="val 61454"/>
              <a:gd name="adj2" fmla="val 106944"/>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endParaRPr lang="en-US" altLang="en-US" dirty="0"/>
          </a:p>
        </p:txBody>
      </p:sp>
      <p:pic>
        <p:nvPicPr>
          <p:cNvPr id="22" name="Picture 21">
            <a:extLst>
              <a:ext uri="{FF2B5EF4-FFF2-40B4-BE49-F238E27FC236}">
                <a16:creationId xmlns:a16="http://schemas.microsoft.com/office/drawing/2014/main" id="{A9C85AA5-0188-2D4D-B270-2CEAF82C3D86}"/>
              </a:ext>
            </a:extLst>
          </p:cNvPr>
          <p:cNvPicPr>
            <a:picLocks noChangeAspect="1"/>
          </p:cNvPicPr>
          <p:nvPr/>
        </p:nvPicPr>
        <p:blipFill>
          <a:blip r:embed="rId7"/>
          <a:stretch>
            <a:fillRect/>
          </a:stretch>
        </p:blipFill>
        <p:spPr>
          <a:xfrm rot="3534662">
            <a:off x="4402866" y="1761749"/>
            <a:ext cx="1120396" cy="1258291"/>
          </a:xfrm>
          <a:prstGeom prst="rect">
            <a:avLst/>
          </a:prstGeom>
        </p:spPr>
      </p:pic>
      <p:sp>
        <p:nvSpPr>
          <p:cNvPr id="2" name="Slide Number Placeholder 1"/>
          <p:cNvSpPr>
            <a:spLocks noGrp="1"/>
          </p:cNvSpPr>
          <p:nvPr>
            <p:ph type="sldNum" sz="quarter" idx="12"/>
          </p:nvPr>
        </p:nvSpPr>
        <p:spPr/>
        <p:txBody>
          <a:bodyPr/>
          <a:lstStyle/>
          <a:p>
            <a:fld id="{C1F14A43-F6F7-684A-A15B-3AABBD13E880}"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D7F5319-74A6-D04B-80DA-CC9A2C90FDEE}"/>
              </a:ext>
            </a:extLst>
          </p:cNvPr>
          <p:cNvSpPr>
            <a:spLocks noGrp="1" noChangeArrowheads="1"/>
          </p:cNvSpPr>
          <p:nvPr>
            <p:ph type="title"/>
          </p:nvPr>
        </p:nvSpPr>
        <p:spPr>
          <a:xfrm>
            <a:off x="457200" y="736600"/>
            <a:ext cx="8991600" cy="1143000"/>
          </a:xfrm>
        </p:spPr>
        <p:txBody>
          <a:bodyPr/>
          <a:lstStyle/>
          <a:p>
            <a:pPr eaLnBrk="1" hangingPunct="1">
              <a:defRPr/>
            </a:pPr>
            <a:r>
              <a:rPr lang="en-US" sz="3200" b="1" dirty="0">
                <a:solidFill>
                  <a:srgbClr val="1EB53A"/>
                </a:solidFill>
                <a:cs typeface="+mj-cs"/>
              </a:rPr>
              <a:t>The products of nuclear fission</a:t>
            </a:r>
          </a:p>
        </p:txBody>
      </p:sp>
      <p:sp>
        <p:nvSpPr>
          <p:cNvPr id="12291" name="Rectangle 3"/>
          <p:cNvSpPr>
            <a:spLocks noGrp="1" noChangeArrowheads="1"/>
          </p:cNvSpPr>
          <p:nvPr>
            <p:ph idx="1"/>
          </p:nvPr>
        </p:nvSpPr>
        <p:spPr>
          <a:xfrm>
            <a:off x="457200" y="1793240"/>
            <a:ext cx="8001000" cy="2760206"/>
          </a:xfrm>
        </p:spPr>
        <p:txBody>
          <a:bodyPr>
            <a:normAutofit lnSpcReduction="10000"/>
          </a:bodyPr>
          <a:lstStyle/>
          <a:p>
            <a:pPr marL="233363" indent="-233363" eaLnBrk="1" hangingPunct="1">
              <a:lnSpc>
                <a:spcPct val="150000"/>
              </a:lnSpc>
              <a:buFont typeface="Arial" panose="020B0604020202020204" pitchFamily="34" charset="0"/>
              <a:buChar char="•"/>
            </a:pPr>
            <a:r>
              <a:rPr lang="en-US" altLang="en-US" sz="2800" b="0" dirty="0">
                <a:solidFill>
                  <a:schemeClr val="tx1"/>
                </a:solidFill>
              </a:rPr>
              <a:t>Two lighter elements</a:t>
            </a:r>
          </a:p>
          <a:p>
            <a:pPr marL="233363" indent="-233363" eaLnBrk="1" hangingPunct="1">
              <a:lnSpc>
                <a:spcPct val="150000"/>
              </a:lnSpc>
              <a:buFont typeface="Arial" panose="020B0604020202020204" pitchFamily="34" charset="0"/>
              <a:buChar char="•"/>
            </a:pPr>
            <a:r>
              <a:rPr lang="en-US" altLang="en-US" sz="2800" b="0" dirty="0">
                <a:solidFill>
                  <a:schemeClr val="tx1"/>
                </a:solidFill>
              </a:rPr>
              <a:t>2-3 neutrons</a:t>
            </a:r>
          </a:p>
          <a:p>
            <a:pPr marL="233363" indent="-233363" eaLnBrk="1" hangingPunct="1">
              <a:lnSpc>
                <a:spcPct val="150000"/>
              </a:lnSpc>
              <a:buFont typeface="Arial" panose="020B0604020202020204" pitchFamily="34" charset="0"/>
              <a:buChar char="•"/>
            </a:pPr>
            <a:r>
              <a:rPr lang="en-US" altLang="en-US" sz="2800" b="0" dirty="0">
                <a:solidFill>
                  <a:schemeClr val="tx1"/>
                </a:solidFill>
              </a:rPr>
              <a:t>Gammas</a:t>
            </a:r>
          </a:p>
          <a:p>
            <a:pPr marL="233363" indent="-233363" eaLnBrk="1" hangingPunct="1">
              <a:lnSpc>
                <a:spcPct val="150000"/>
              </a:lnSpc>
              <a:buFont typeface="Arial" panose="020B0604020202020204" pitchFamily="34" charset="0"/>
              <a:buChar char="•"/>
            </a:pPr>
            <a:r>
              <a:rPr lang="en-US" altLang="en-US" sz="2800" b="0" dirty="0">
                <a:solidFill>
                  <a:schemeClr val="tx1"/>
                </a:solidFill>
              </a:rPr>
              <a:t>≈200 MeV per fission</a:t>
            </a:r>
          </a:p>
          <a:p>
            <a:pPr eaLnBrk="1" hangingPunct="1">
              <a:buFontTx/>
              <a:buNone/>
            </a:pPr>
            <a:endParaRPr lang="en-US" altLang="en-US" sz="2800"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26510"/>
            <a:ext cx="8229600" cy="1143000"/>
          </a:xfrm>
        </p:spPr>
        <p:txBody>
          <a:bodyPr/>
          <a:lstStyle/>
          <a:p>
            <a:r>
              <a:rPr lang="en-US" altLang="en-US" sz="3200" b="1" dirty="0">
                <a:solidFill>
                  <a:srgbClr val="1EB53A"/>
                </a:solidFill>
                <a:cs typeface="Times New Roman" pitchFamily="18" charset="0"/>
              </a:rPr>
              <a:t>The Chain Reaction</a:t>
            </a:r>
            <a:r>
              <a:rPr lang="en-US" altLang="en-US" sz="3200" b="1" dirty="0">
                <a:solidFill>
                  <a:srgbClr val="1EB53A"/>
                </a:solidFill>
              </a:rPr>
              <a:t> </a:t>
            </a:r>
          </a:p>
        </p:txBody>
      </p:sp>
      <p:pic>
        <p:nvPicPr>
          <p:cNvPr id="13315" name="Picture 4" descr="uranium"/>
          <p:cNvPicPr preferRelativeResize="0">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19238" y="2991803"/>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688975" y="3236278"/>
            <a:ext cx="1460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fission 1"/>
          <p:cNvPicPr preferRelativeResize="0">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14500" y="2161540"/>
            <a:ext cx="292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fission 2"/>
          <p:cNvPicPr preferRelativeResize="0">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14500" y="4212590"/>
            <a:ext cx="29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1"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2495550" y="3674428"/>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2"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2822575" y="2847340"/>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6" descr="uranium"/>
          <p:cNvPicPr preferRelativeResize="0">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27375" y="3837940"/>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69" descr="fission 1"/>
          <p:cNvPicPr preferRelativeResize="0">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22638" y="3007678"/>
            <a:ext cx="292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0" descr="fission 2"/>
          <p:cNvPicPr preferRelativeResize="0">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22638" y="5058728"/>
            <a:ext cx="29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71"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4103688" y="4520565"/>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72"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4152900" y="3739515"/>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80" descr="uranium"/>
          <p:cNvPicPr preferRelativeResize="0">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27575" y="1848803"/>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81" descr="fission 1"/>
          <p:cNvPicPr preferRelativeResize="0">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032375" y="1018540"/>
            <a:ext cx="292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82" descr="fission 2"/>
          <p:cNvPicPr preferRelativeResize="0">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22838" y="3069590"/>
            <a:ext cx="29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83"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6480175" y="2313940"/>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84"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5718175" y="1856740"/>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Line 90"/>
          <p:cNvSpPr>
            <a:spLocks noChangeShapeType="1"/>
          </p:cNvSpPr>
          <p:nvPr/>
        </p:nvSpPr>
        <p:spPr bwMode="auto">
          <a:xfrm flipV="1">
            <a:off x="3051175" y="2237740"/>
            <a:ext cx="15240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2" name="Line 91"/>
          <p:cNvSpPr>
            <a:spLocks noChangeShapeType="1"/>
          </p:cNvSpPr>
          <p:nvPr/>
        </p:nvSpPr>
        <p:spPr bwMode="auto">
          <a:xfrm>
            <a:off x="917575" y="3304540"/>
            <a:ext cx="4572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3" name="Line 92"/>
          <p:cNvSpPr>
            <a:spLocks noChangeShapeType="1"/>
          </p:cNvSpPr>
          <p:nvPr/>
        </p:nvSpPr>
        <p:spPr bwMode="auto">
          <a:xfrm>
            <a:off x="1831975" y="3685540"/>
            <a:ext cx="0" cy="381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4" name="Line 93"/>
          <p:cNvSpPr>
            <a:spLocks noChangeShapeType="1"/>
          </p:cNvSpPr>
          <p:nvPr/>
        </p:nvSpPr>
        <p:spPr bwMode="auto">
          <a:xfrm flipV="1">
            <a:off x="1831975" y="2542540"/>
            <a:ext cx="0" cy="381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5" name="Line 94"/>
          <p:cNvSpPr>
            <a:spLocks noChangeShapeType="1"/>
          </p:cNvSpPr>
          <p:nvPr/>
        </p:nvSpPr>
        <p:spPr bwMode="auto">
          <a:xfrm flipV="1">
            <a:off x="2212975" y="2999740"/>
            <a:ext cx="4572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6" name="Line 95"/>
          <p:cNvSpPr>
            <a:spLocks noChangeShapeType="1"/>
          </p:cNvSpPr>
          <p:nvPr/>
        </p:nvSpPr>
        <p:spPr bwMode="auto">
          <a:xfrm>
            <a:off x="2136775" y="3456940"/>
            <a:ext cx="3048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7" name="Line 96"/>
          <p:cNvSpPr>
            <a:spLocks noChangeShapeType="1"/>
          </p:cNvSpPr>
          <p:nvPr/>
        </p:nvSpPr>
        <p:spPr bwMode="auto">
          <a:xfrm flipV="1">
            <a:off x="3432175" y="3388678"/>
            <a:ext cx="0" cy="381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8" name="Line 97"/>
          <p:cNvSpPr>
            <a:spLocks noChangeShapeType="1"/>
          </p:cNvSpPr>
          <p:nvPr/>
        </p:nvSpPr>
        <p:spPr bwMode="auto">
          <a:xfrm>
            <a:off x="3432175" y="4531678"/>
            <a:ext cx="0" cy="457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9" name="Line 98"/>
          <p:cNvSpPr>
            <a:spLocks noChangeShapeType="1"/>
          </p:cNvSpPr>
          <p:nvPr/>
        </p:nvSpPr>
        <p:spPr bwMode="auto">
          <a:xfrm>
            <a:off x="2670175" y="3837940"/>
            <a:ext cx="3810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40" name="Line 99"/>
          <p:cNvSpPr>
            <a:spLocks noChangeShapeType="1"/>
          </p:cNvSpPr>
          <p:nvPr/>
        </p:nvSpPr>
        <p:spPr bwMode="auto">
          <a:xfrm flipV="1">
            <a:off x="5337175" y="1932940"/>
            <a:ext cx="2286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41" name="Line 100"/>
          <p:cNvSpPr>
            <a:spLocks noChangeShapeType="1"/>
          </p:cNvSpPr>
          <p:nvPr/>
        </p:nvSpPr>
        <p:spPr bwMode="auto">
          <a:xfrm>
            <a:off x="5413375" y="223774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3342" name="Picture 101" descr="uranium"/>
          <p:cNvPicPr preferRelativeResize="0">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3775" y="4676140"/>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102" descr="fission 1"/>
          <p:cNvPicPr preferRelativeResize="0">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184775" y="3990340"/>
            <a:ext cx="292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103" descr="fission 2"/>
          <p:cNvPicPr preferRelativeResize="0">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108575" y="5666740"/>
            <a:ext cx="29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104"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5780088" y="5358765"/>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105"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5794375" y="4684078"/>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Line 107"/>
          <p:cNvSpPr>
            <a:spLocks noChangeShapeType="1"/>
          </p:cNvSpPr>
          <p:nvPr/>
        </p:nvSpPr>
        <p:spPr bwMode="auto">
          <a:xfrm>
            <a:off x="5413375" y="5217478"/>
            <a:ext cx="3048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48" name="Line 108"/>
          <p:cNvSpPr>
            <a:spLocks noChangeShapeType="1"/>
          </p:cNvSpPr>
          <p:nvPr/>
        </p:nvSpPr>
        <p:spPr bwMode="auto">
          <a:xfrm>
            <a:off x="3736975" y="4371340"/>
            <a:ext cx="3048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49" name="Line 109"/>
          <p:cNvSpPr>
            <a:spLocks noChangeShapeType="1"/>
          </p:cNvSpPr>
          <p:nvPr/>
        </p:nvSpPr>
        <p:spPr bwMode="auto">
          <a:xfrm>
            <a:off x="4270375" y="4676140"/>
            <a:ext cx="4572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50" name="Line 110"/>
          <p:cNvSpPr>
            <a:spLocks noChangeShapeType="1"/>
          </p:cNvSpPr>
          <p:nvPr/>
        </p:nvSpPr>
        <p:spPr bwMode="auto">
          <a:xfrm>
            <a:off x="5032375" y="2542540"/>
            <a:ext cx="0" cy="457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51" name="Line 111"/>
          <p:cNvSpPr>
            <a:spLocks noChangeShapeType="1"/>
          </p:cNvSpPr>
          <p:nvPr/>
        </p:nvSpPr>
        <p:spPr bwMode="auto">
          <a:xfrm flipV="1">
            <a:off x="5032375" y="1399540"/>
            <a:ext cx="76200" cy="381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52" name="Line 112"/>
          <p:cNvSpPr>
            <a:spLocks noChangeShapeType="1"/>
          </p:cNvSpPr>
          <p:nvPr/>
        </p:nvSpPr>
        <p:spPr bwMode="auto">
          <a:xfrm flipV="1">
            <a:off x="5184775" y="4371340"/>
            <a:ext cx="762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53" name="Line 113"/>
          <p:cNvSpPr>
            <a:spLocks noChangeShapeType="1"/>
          </p:cNvSpPr>
          <p:nvPr/>
        </p:nvSpPr>
        <p:spPr bwMode="auto">
          <a:xfrm>
            <a:off x="5108575" y="5361940"/>
            <a:ext cx="762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3354" name="Picture 114" descr="uranium"/>
          <p:cNvPicPr preferRelativeResize="0">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80175" y="4142740"/>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115" descr="fission 1"/>
          <p:cNvPicPr preferRelativeResize="0">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61175" y="3456940"/>
            <a:ext cx="292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116" descr="fission 2"/>
          <p:cNvPicPr preferRelativeResize="0">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84975" y="5133340"/>
            <a:ext cx="29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117"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7456488" y="4825365"/>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118"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7470775" y="4150678"/>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9" name="Line 119"/>
          <p:cNvSpPr>
            <a:spLocks noChangeShapeType="1"/>
          </p:cNvSpPr>
          <p:nvPr/>
        </p:nvSpPr>
        <p:spPr bwMode="auto">
          <a:xfrm flipV="1">
            <a:off x="7089775" y="4226878"/>
            <a:ext cx="2286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60" name="Line 120"/>
          <p:cNvSpPr>
            <a:spLocks noChangeShapeType="1"/>
          </p:cNvSpPr>
          <p:nvPr/>
        </p:nvSpPr>
        <p:spPr bwMode="auto">
          <a:xfrm>
            <a:off x="7089775" y="4684078"/>
            <a:ext cx="3048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61" name="Line 122"/>
          <p:cNvSpPr>
            <a:spLocks noChangeShapeType="1"/>
          </p:cNvSpPr>
          <p:nvPr/>
        </p:nvSpPr>
        <p:spPr bwMode="auto">
          <a:xfrm flipV="1">
            <a:off x="6861175" y="3837940"/>
            <a:ext cx="762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62" name="Line 123"/>
          <p:cNvSpPr>
            <a:spLocks noChangeShapeType="1"/>
          </p:cNvSpPr>
          <p:nvPr/>
        </p:nvSpPr>
        <p:spPr bwMode="auto">
          <a:xfrm>
            <a:off x="6784975" y="4828540"/>
            <a:ext cx="762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63" name="Line 124"/>
          <p:cNvSpPr>
            <a:spLocks noChangeShapeType="1"/>
          </p:cNvSpPr>
          <p:nvPr/>
        </p:nvSpPr>
        <p:spPr bwMode="auto">
          <a:xfrm flipV="1">
            <a:off x="6022975" y="4599940"/>
            <a:ext cx="3810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64" name="Line 125"/>
          <p:cNvSpPr>
            <a:spLocks noChangeShapeType="1"/>
          </p:cNvSpPr>
          <p:nvPr/>
        </p:nvSpPr>
        <p:spPr bwMode="auto">
          <a:xfrm flipV="1">
            <a:off x="5489575" y="4828540"/>
            <a:ext cx="2286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3365" name="Picture 126" descr="uranium"/>
          <p:cNvPicPr preferRelativeResize="0">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318375" y="2009140"/>
            <a:ext cx="615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6" name="Picture 127" descr="fission 1"/>
          <p:cNvPicPr preferRelativeResize="0">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99375" y="1323340"/>
            <a:ext cx="292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128" descr="fission 2"/>
          <p:cNvPicPr preferRelativeResize="0">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23175" y="2999740"/>
            <a:ext cx="29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8" name="Picture 129"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8294688" y="2691765"/>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9" name="Picture 130" descr="neutron"/>
          <p:cNvPicPr preferRelativeResize="0">
            <a:picLocks noChangeAspect="1" noChangeArrowheads="1"/>
          </p:cNvPicPr>
          <p:nvPr/>
        </p:nvPicPr>
        <p:blipFill>
          <a:blip r:embed="rId4">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8308975" y="2017078"/>
            <a:ext cx="146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0" name="Line 131"/>
          <p:cNvSpPr>
            <a:spLocks noChangeShapeType="1"/>
          </p:cNvSpPr>
          <p:nvPr/>
        </p:nvSpPr>
        <p:spPr bwMode="auto">
          <a:xfrm flipV="1">
            <a:off x="7927975" y="2093278"/>
            <a:ext cx="2286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71" name="Line 132"/>
          <p:cNvSpPr>
            <a:spLocks noChangeShapeType="1"/>
          </p:cNvSpPr>
          <p:nvPr/>
        </p:nvSpPr>
        <p:spPr bwMode="auto">
          <a:xfrm>
            <a:off x="7927975" y="2550478"/>
            <a:ext cx="3048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72" name="Line 133"/>
          <p:cNvSpPr>
            <a:spLocks noChangeShapeType="1"/>
          </p:cNvSpPr>
          <p:nvPr/>
        </p:nvSpPr>
        <p:spPr bwMode="auto">
          <a:xfrm flipV="1">
            <a:off x="7699375" y="1704340"/>
            <a:ext cx="762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73" name="Line 134"/>
          <p:cNvSpPr>
            <a:spLocks noChangeShapeType="1"/>
          </p:cNvSpPr>
          <p:nvPr/>
        </p:nvSpPr>
        <p:spPr bwMode="auto">
          <a:xfrm>
            <a:off x="7623175" y="2694940"/>
            <a:ext cx="76200" cy="228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74" name="Line 135"/>
          <p:cNvSpPr>
            <a:spLocks noChangeShapeType="1"/>
          </p:cNvSpPr>
          <p:nvPr/>
        </p:nvSpPr>
        <p:spPr bwMode="auto">
          <a:xfrm>
            <a:off x="6708775" y="239014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3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3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3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3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3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3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3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3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3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3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3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3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34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3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5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3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35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3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34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34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36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34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36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37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35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36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36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35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35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35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6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335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36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35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37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36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37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36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37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336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37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7" grpId="0" animBg="1"/>
      <p:bldP spid="13348" grpId="0" animBg="1"/>
      <p:bldP spid="13349" grpId="0" animBg="1"/>
      <p:bldP spid="13350" grpId="0" animBg="1"/>
      <p:bldP spid="13351" grpId="0" animBg="1"/>
      <p:bldP spid="13352" grpId="0" animBg="1"/>
      <p:bldP spid="13353" grpId="0" animBg="1"/>
      <p:bldP spid="13359" grpId="0" animBg="1"/>
      <p:bldP spid="13360" grpId="0" animBg="1"/>
      <p:bldP spid="13361" grpId="0" animBg="1"/>
      <p:bldP spid="13362" grpId="0" animBg="1"/>
      <p:bldP spid="13363" grpId="0" animBg="1"/>
      <p:bldP spid="13364" grpId="0" animBg="1"/>
      <p:bldP spid="13370" grpId="0" animBg="1"/>
      <p:bldP spid="13371" grpId="0" animBg="1"/>
      <p:bldP spid="13372" grpId="0" animBg="1"/>
      <p:bldP spid="13373" grpId="0" animBg="1"/>
      <p:bldP spid="133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2751317"/>
            <a:ext cx="8001000" cy="591324"/>
          </a:xfrm>
        </p:spPr>
        <p:txBody>
          <a:bodyPr/>
          <a:lstStyle/>
          <a:p>
            <a:r>
              <a:rPr lang="en-US" dirty="0"/>
              <a:t>Modeling fission</a:t>
            </a:r>
          </a:p>
          <a:p>
            <a:endParaRPr lang="en-US"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15</a:t>
            </a:fld>
            <a:endParaRPr lang="en-US" dirty="0"/>
          </a:p>
        </p:txBody>
      </p:sp>
    </p:spTree>
    <p:extLst>
      <p:ext uri="{BB962C8B-B14F-4D97-AF65-F5344CB8AC3E}">
        <p14:creationId xmlns:p14="http://schemas.microsoft.com/office/powerpoint/2010/main" val="10401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6F13A23-A527-2642-B167-F974B4B8007A}"/>
              </a:ext>
            </a:extLst>
          </p:cNvPr>
          <p:cNvSpPr>
            <a:spLocks noGrp="1" noChangeArrowheads="1"/>
          </p:cNvSpPr>
          <p:nvPr>
            <p:ph type="title"/>
          </p:nvPr>
        </p:nvSpPr>
        <p:spPr>
          <a:xfrm>
            <a:off x="457200" y="746760"/>
            <a:ext cx="8229600" cy="1143000"/>
          </a:xfrm>
        </p:spPr>
        <p:txBody>
          <a:bodyPr/>
          <a:lstStyle/>
          <a:p>
            <a:pPr eaLnBrk="1" hangingPunct="1">
              <a:defRPr/>
            </a:pPr>
            <a:r>
              <a:rPr lang="en-US" sz="3200" b="1" dirty="0">
                <a:solidFill>
                  <a:srgbClr val="1EB53A"/>
                </a:solidFill>
                <a:cs typeface="+mj-cs"/>
              </a:rPr>
              <a:t>Nuclear </a:t>
            </a:r>
            <a:r>
              <a:rPr lang="en-US" sz="3200" b="1" dirty="0">
                <a:solidFill>
                  <a:srgbClr val="1EB53A"/>
                </a:solidFill>
              </a:rPr>
              <a:t>r</a:t>
            </a:r>
            <a:r>
              <a:rPr lang="en-US" sz="3200" b="1" dirty="0">
                <a:solidFill>
                  <a:srgbClr val="1EB53A"/>
                </a:solidFill>
                <a:cs typeface="+mj-cs"/>
              </a:rPr>
              <a:t>eactor</a:t>
            </a:r>
          </a:p>
        </p:txBody>
      </p:sp>
      <p:sp>
        <p:nvSpPr>
          <p:cNvPr id="25603" name="Rectangle 3"/>
          <p:cNvSpPr>
            <a:spLocks noGrp="1" noChangeArrowheads="1"/>
          </p:cNvSpPr>
          <p:nvPr>
            <p:ph idx="1"/>
          </p:nvPr>
        </p:nvSpPr>
        <p:spPr>
          <a:xfrm>
            <a:off x="457200" y="1534160"/>
            <a:ext cx="8305800" cy="4582160"/>
          </a:xfrm>
        </p:spPr>
        <p:txBody>
          <a:bodyPr>
            <a:normAutofit fontScale="92500" lnSpcReduction="10000"/>
          </a:bodyPr>
          <a:lstStyle/>
          <a:p>
            <a:pPr eaLnBrk="1" hangingPunct="1">
              <a:lnSpc>
                <a:spcPct val="80000"/>
              </a:lnSpc>
            </a:pPr>
            <a:r>
              <a:rPr lang="en-US" altLang="en-US" sz="3000" b="0" dirty="0">
                <a:solidFill>
                  <a:schemeClr val="tx1"/>
                </a:solidFill>
              </a:rPr>
              <a:t>Essential components</a:t>
            </a:r>
          </a:p>
          <a:p>
            <a:pPr marL="514350" indent="-514350" eaLnBrk="1" hangingPunct="1">
              <a:lnSpc>
                <a:spcPct val="80000"/>
              </a:lnSpc>
              <a:buFont typeface="+mj-lt"/>
              <a:buAutoNum type="arabicPeriod"/>
            </a:pPr>
            <a:endParaRPr lang="en-US" altLang="en-US" sz="2800" b="0" dirty="0"/>
          </a:p>
          <a:p>
            <a:pPr marL="293688" lvl="1" indent="-284163" eaLnBrk="1" hangingPunct="1">
              <a:lnSpc>
                <a:spcPct val="80000"/>
              </a:lnSpc>
              <a:buFont typeface="+mj-lt"/>
              <a:buAutoNum type="arabicPeriod"/>
            </a:pPr>
            <a:r>
              <a:rPr lang="en-US" altLang="en-US" sz="2200" dirty="0"/>
              <a:t>Fissile Fuel (usually enriched uranium)</a:t>
            </a:r>
          </a:p>
          <a:p>
            <a:pPr marL="293687" lvl="2" indent="0">
              <a:lnSpc>
                <a:spcPct val="80000"/>
              </a:lnSpc>
              <a:buNone/>
            </a:pPr>
            <a:r>
              <a:rPr lang="en-US" altLang="en-US" sz="2200" dirty="0"/>
              <a:t>Fissions upon absorption of thermal neutron to create heat</a:t>
            </a:r>
          </a:p>
          <a:p>
            <a:pPr marL="233363" lvl="2" indent="-223838" eaLnBrk="1" hangingPunct="1">
              <a:lnSpc>
                <a:spcPct val="80000"/>
              </a:lnSpc>
              <a:buFont typeface="+mj-lt"/>
              <a:buAutoNum type="arabicPeriod"/>
            </a:pPr>
            <a:endParaRPr lang="en-US" altLang="en-US" sz="2200" dirty="0"/>
          </a:p>
          <a:p>
            <a:pPr marL="293688" lvl="1" indent="-284163" eaLnBrk="1" hangingPunct="1">
              <a:lnSpc>
                <a:spcPct val="80000"/>
              </a:lnSpc>
              <a:buFont typeface="+mj-lt"/>
              <a:buAutoNum type="arabicPeriod"/>
            </a:pPr>
            <a:r>
              <a:rPr lang="en-US" altLang="en-US" sz="2200" dirty="0"/>
              <a:t>Moderator</a:t>
            </a:r>
          </a:p>
          <a:p>
            <a:pPr marL="466725" lvl="2" indent="-173038">
              <a:lnSpc>
                <a:spcPct val="80000"/>
              </a:lnSpc>
            </a:pPr>
            <a:r>
              <a:rPr lang="en-US" altLang="en-US" sz="2200" dirty="0"/>
              <a:t>To moderate, or slow, the speed of the fast neutrons </a:t>
            </a:r>
          </a:p>
          <a:p>
            <a:pPr marL="466725" lvl="2" indent="-173038">
              <a:lnSpc>
                <a:spcPct val="80000"/>
              </a:lnSpc>
            </a:pPr>
            <a:r>
              <a:rPr lang="en-US" altLang="en-US" sz="2200" dirty="0"/>
              <a:t>Made of a material that will scatter neutrons </a:t>
            </a:r>
          </a:p>
          <a:p>
            <a:pPr marL="466725" lvl="2" indent="-173038">
              <a:lnSpc>
                <a:spcPct val="80000"/>
              </a:lnSpc>
            </a:pPr>
            <a:r>
              <a:rPr lang="en-US" altLang="en-US" sz="2200" dirty="0"/>
              <a:t>H</a:t>
            </a:r>
            <a:r>
              <a:rPr lang="en-US" altLang="en-US" sz="2200" baseline="-25000" dirty="0"/>
              <a:t>2</a:t>
            </a:r>
            <a:r>
              <a:rPr lang="en-US" altLang="en-US" sz="2200" dirty="0"/>
              <a:t>O and graphite most common</a:t>
            </a:r>
          </a:p>
          <a:p>
            <a:pPr marL="233363" lvl="2" indent="-223838">
              <a:lnSpc>
                <a:spcPct val="80000"/>
              </a:lnSpc>
              <a:buFont typeface="+mj-lt"/>
              <a:buAutoNum type="arabicPeriod"/>
            </a:pPr>
            <a:endParaRPr lang="en-US" altLang="en-US" sz="2200" dirty="0"/>
          </a:p>
          <a:p>
            <a:pPr marL="293688" lvl="1" indent="-284163">
              <a:lnSpc>
                <a:spcPct val="80000"/>
              </a:lnSpc>
              <a:buFont typeface="+mj-lt"/>
              <a:buAutoNum type="arabicPeriod"/>
            </a:pPr>
            <a:r>
              <a:rPr lang="en-US" altLang="en-US" sz="2200" dirty="0"/>
              <a:t>Coolant </a:t>
            </a:r>
          </a:p>
          <a:p>
            <a:pPr marL="231775" lvl="2" indent="61913">
              <a:lnSpc>
                <a:spcPct val="80000"/>
              </a:lnSpc>
              <a:buNone/>
            </a:pPr>
            <a:r>
              <a:rPr lang="en-US" altLang="en-US" sz="2200" dirty="0"/>
              <a:t>Takes heat from reactor fuel core to make steam to make electricity</a:t>
            </a:r>
          </a:p>
          <a:p>
            <a:pPr marL="233363" lvl="2" indent="-223838">
              <a:lnSpc>
                <a:spcPct val="80000"/>
              </a:lnSpc>
              <a:buFont typeface="+mj-lt"/>
              <a:buAutoNum type="arabicPeriod"/>
            </a:pPr>
            <a:endParaRPr lang="en-US" altLang="en-US" sz="2200" dirty="0"/>
          </a:p>
          <a:p>
            <a:pPr marL="293688" lvl="1" indent="-284163">
              <a:lnSpc>
                <a:spcPct val="80000"/>
              </a:lnSpc>
              <a:buFont typeface="+mj-lt"/>
              <a:buAutoNum type="arabicPeriod"/>
            </a:pPr>
            <a:r>
              <a:rPr lang="en-US" altLang="en-US" sz="2200" dirty="0"/>
              <a:t>Control </a:t>
            </a:r>
          </a:p>
          <a:p>
            <a:pPr marL="293687" lvl="2" indent="0">
              <a:lnSpc>
                <a:spcPct val="80000"/>
              </a:lnSpc>
              <a:buNone/>
            </a:pPr>
            <a:r>
              <a:rPr lang="en-US" altLang="en-US" sz="2200" dirty="0"/>
              <a:t>Typically composed of neutron absorbers e.g. boron and cadmium</a:t>
            </a:r>
          </a:p>
          <a:p>
            <a:pPr marL="1544637" lvl="2" indent="-342900">
              <a:lnSpc>
                <a:spcPct val="80000"/>
              </a:lnSpc>
            </a:pPr>
            <a:endParaRPr lang="en-US" altLang="en-US" sz="2000"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0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42000"/>
            <a:ext cx="8229600" cy="1143000"/>
          </a:xfrm>
        </p:spPr>
        <p:txBody>
          <a:bodyPr/>
          <a:lstStyle/>
          <a:p>
            <a:r>
              <a:rPr lang="en-US" altLang="en-US" sz="3200" b="1" dirty="0">
                <a:solidFill>
                  <a:srgbClr val="1EB53A"/>
                </a:solidFill>
              </a:rPr>
              <a:t>Boiling water reactor</a:t>
            </a:r>
          </a:p>
        </p:txBody>
      </p:sp>
      <p:pic>
        <p:nvPicPr>
          <p:cNvPr id="22531" name="Picture 4" descr="student-bw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2318385" y="2251391"/>
            <a:ext cx="4160520" cy="2173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C1F14A43-F6F7-684A-A15B-3AABBD13E880}"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6720" y="755990"/>
            <a:ext cx="7852229" cy="850219"/>
          </a:xfrm>
        </p:spPr>
        <p:txBody>
          <a:bodyPr/>
          <a:lstStyle/>
          <a:p>
            <a:r>
              <a:rPr lang="en-US" altLang="en-US" sz="3200" b="1" dirty="0">
                <a:solidFill>
                  <a:srgbClr val="1EB53A"/>
                </a:solidFill>
              </a:rPr>
              <a:t>Pressurized water reactor</a:t>
            </a:r>
          </a:p>
        </p:txBody>
      </p:sp>
      <p:pic>
        <p:nvPicPr>
          <p:cNvPr id="21507" name="Picture 4" descr="student-pw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2399665" y="2284411"/>
            <a:ext cx="4120896" cy="2126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C1F14A43-F6F7-684A-A15B-3AABBD13E880}"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3" y="572362"/>
            <a:ext cx="8229600" cy="1143000"/>
          </a:xfrm>
        </p:spPr>
        <p:txBody>
          <a:bodyPr/>
          <a:lstStyle/>
          <a:p>
            <a:r>
              <a:rPr lang="en-US" sz="3200" dirty="0">
                <a:solidFill>
                  <a:srgbClr val="1EB53A"/>
                </a:solidFill>
              </a:rPr>
              <a:t>Nuclear energy explained</a:t>
            </a:r>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2258" y="1561473"/>
            <a:ext cx="7191810" cy="4041885"/>
          </a:xfrm>
        </p:spPr>
      </p:pic>
      <p:sp>
        <p:nvSpPr>
          <p:cNvPr id="3" name="Slide Number Placeholder 2"/>
          <p:cNvSpPr>
            <a:spLocks noGrp="1"/>
          </p:cNvSpPr>
          <p:nvPr>
            <p:ph type="sldNum" sz="quarter" idx="12"/>
          </p:nvPr>
        </p:nvSpPr>
        <p:spPr/>
        <p:txBody>
          <a:bodyPr/>
          <a:lstStyle/>
          <a:p>
            <a:fld id="{C1F14A43-F6F7-684A-A15B-3AABBD13E880}" type="slidenum">
              <a:rPr lang="en-US" smtClean="0"/>
              <a:pPr/>
              <a:t>19</a:t>
            </a:fld>
            <a:endParaRPr lang="en-US" dirty="0"/>
          </a:p>
        </p:txBody>
      </p:sp>
    </p:spTree>
    <p:extLst>
      <p:ext uri="{BB962C8B-B14F-4D97-AF65-F5344CB8AC3E}">
        <p14:creationId xmlns:p14="http://schemas.microsoft.com/office/powerpoint/2010/main" val="127203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736600"/>
            <a:ext cx="8229600" cy="482600"/>
          </a:xfrm>
        </p:spPr>
        <p:txBody>
          <a:bodyPr/>
          <a:lstStyle/>
          <a:p>
            <a:r>
              <a:rPr lang="en-US" altLang="en-US" sz="3200" b="1" dirty="0">
                <a:solidFill>
                  <a:srgbClr val="1EB53A"/>
                </a:solidFill>
              </a:rPr>
              <a:t>What is electricity?</a:t>
            </a:r>
          </a:p>
        </p:txBody>
      </p:sp>
      <p:sp>
        <p:nvSpPr>
          <p:cNvPr id="18434" name="Rectangle 3"/>
          <p:cNvSpPr>
            <a:spLocks noGrp="1" noChangeArrowheads="1"/>
          </p:cNvSpPr>
          <p:nvPr>
            <p:ph idx="1"/>
          </p:nvPr>
        </p:nvSpPr>
        <p:spPr>
          <a:xfrm>
            <a:off x="533400" y="3718560"/>
            <a:ext cx="8164513" cy="1731962"/>
          </a:xfrm>
        </p:spPr>
        <p:txBody>
          <a:bodyPr numCol="3">
            <a:normAutofit fontScale="92500" lnSpcReduction="20000"/>
          </a:bodyPr>
          <a:lstStyle/>
          <a:p>
            <a:pPr algn="ctr"/>
            <a:r>
              <a:rPr lang="en-US" altLang="en-US" sz="2600" b="0" dirty="0">
                <a:solidFill>
                  <a:schemeClr val="tx1"/>
                </a:solidFill>
                <a:latin typeface="+mn-lt"/>
              </a:rPr>
              <a:t>Mathematically </a:t>
            </a:r>
          </a:p>
          <a:p>
            <a:pPr algn="ctr"/>
            <a:r>
              <a:rPr lang="en-US" altLang="en-US" sz="2600" b="0" dirty="0">
                <a:solidFill>
                  <a:schemeClr val="tx1"/>
                </a:solidFill>
                <a:latin typeface="+mn-lt"/>
              </a:rPr>
              <a:t>= </a:t>
            </a:r>
            <a:br>
              <a:rPr lang="en-US" altLang="en-US" sz="2600" b="0" dirty="0">
                <a:solidFill>
                  <a:schemeClr val="tx1"/>
                </a:solidFill>
                <a:latin typeface="+mn-lt"/>
              </a:rPr>
            </a:br>
            <a:r>
              <a:rPr lang="en-US" altLang="en-US" sz="2600" b="0" dirty="0">
                <a:solidFill>
                  <a:schemeClr val="tx1"/>
                </a:solidFill>
                <a:latin typeface="+mn-lt"/>
              </a:rPr>
              <a:t>flow of charged particles</a:t>
            </a:r>
            <a:br>
              <a:rPr lang="en-US" altLang="en-US" sz="2600" b="0" dirty="0">
                <a:solidFill>
                  <a:schemeClr val="tx1"/>
                </a:solidFill>
                <a:latin typeface="+mn-lt"/>
              </a:rPr>
            </a:br>
            <a:endParaRPr lang="en-US" altLang="en-US" sz="2600" b="0" dirty="0">
              <a:solidFill>
                <a:schemeClr val="tx1"/>
              </a:solidFill>
              <a:latin typeface="+mn-lt"/>
            </a:endParaRPr>
          </a:p>
          <a:p>
            <a:pPr algn="ctr"/>
            <a:r>
              <a:rPr lang="en-US" altLang="en-US" sz="2600" b="0" dirty="0">
                <a:solidFill>
                  <a:schemeClr val="tx1"/>
                </a:solidFill>
                <a:latin typeface="+mn-lt"/>
              </a:rPr>
              <a:t>Practically </a:t>
            </a:r>
          </a:p>
          <a:p>
            <a:pPr algn="ctr"/>
            <a:r>
              <a:rPr lang="en-US" altLang="en-US" sz="2600" b="0" dirty="0">
                <a:solidFill>
                  <a:schemeClr val="tx1"/>
                </a:solidFill>
                <a:latin typeface="+mn-lt"/>
              </a:rPr>
              <a:t>= </a:t>
            </a:r>
            <a:br>
              <a:rPr lang="en-US" altLang="en-US" sz="2600" b="0" dirty="0">
                <a:solidFill>
                  <a:schemeClr val="tx1"/>
                </a:solidFill>
                <a:latin typeface="+mn-lt"/>
              </a:rPr>
            </a:br>
            <a:r>
              <a:rPr lang="en-US" altLang="en-US" sz="2600" b="0" dirty="0">
                <a:solidFill>
                  <a:schemeClr val="tx1"/>
                </a:solidFill>
                <a:latin typeface="+mn-lt"/>
              </a:rPr>
              <a:t>flow of electrons (they move faster)</a:t>
            </a:r>
            <a:br>
              <a:rPr lang="en-US" altLang="en-US" sz="2600" b="0" dirty="0">
                <a:solidFill>
                  <a:schemeClr val="tx1"/>
                </a:solidFill>
                <a:latin typeface="+mn-lt"/>
              </a:rPr>
            </a:br>
            <a:endParaRPr lang="en-US" altLang="en-US" sz="2600" b="0" dirty="0">
              <a:solidFill>
                <a:schemeClr val="tx1"/>
              </a:solidFill>
              <a:latin typeface="+mn-lt"/>
            </a:endParaRPr>
          </a:p>
          <a:p>
            <a:pPr algn="ctr"/>
            <a:r>
              <a:rPr lang="en-US" altLang="en-US" sz="2600" b="0" dirty="0">
                <a:solidFill>
                  <a:schemeClr val="tx1"/>
                </a:solidFill>
                <a:latin typeface="+mn-lt"/>
              </a:rPr>
              <a:t>Electrons </a:t>
            </a:r>
            <a:br>
              <a:rPr lang="en-US" altLang="en-US" sz="2600" b="0" dirty="0">
                <a:solidFill>
                  <a:schemeClr val="tx1"/>
                </a:solidFill>
                <a:latin typeface="+mn-lt"/>
              </a:rPr>
            </a:br>
            <a:endParaRPr lang="en-US" altLang="en-US" sz="2600" b="0" dirty="0">
              <a:solidFill>
                <a:schemeClr val="tx1"/>
              </a:solidFill>
              <a:latin typeface="+mn-lt"/>
            </a:endParaRPr>
          </a:p>
          <a:p>
            <a:pPr algn="ctr"/>
            <a:r>
              <a:rPr lang="en-US" altLang="en-US" sz="2600" b="0" dirty="0">
                <a:solidFill>
                  <a:schemeClr val="tx1"/>
                </a:solidFill>
                <a:latin typeface="+mn-lt"/>
              </a:rPr>
              <a:t>flow through </a:t>
            </a:r>
            <a:r>
              <a:rPr lang="en-US" altLang="en-US" sz="2800" b="0" dirty="0">
                <a:solidFill>
                  <a:schemeClr val="tx1"/>
                </a:solidFill>
                <a:latin typeface="+mn-lt"/>
              </a:rPr>
              <a:t>conductors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595" y="876300"/>
            <a:ext cx="2702560" cy="2702560"/>
          </a:xfrm>
          <a:prstGeom prst="rect">
            <a:avLst/>
          </a:prstGeom>
        </p:spPr>
      </p:pic>
      <p:sp>
        <p:nvSpPr>
          <p:cNvPr id="3" name="Slide Number Placeholder 2"/>
          <p:cNvSpPr>
            <a:spLocks noGrp="1"/>
          </p:cNvSpPr>
          <p:nvPr>
            <p:ph type="sldNum" sz="quarter" idx="12"/>
          </p:nvPr>
        </p:nvSpPr>
        <p:spPr>
          <a:xfrm>
            <a:off x="8400075" y="240275"/>
            <a:ext cx="286725" cy="365125"/>
          </a:xfrm>
        </p:spPr>
        <p:txBody>
          <a:bodyPr/>
          <a:lstStyle/>
          <a:p>
            <a:fld id="{C1F14A43-F6F7-684A-A15B-3AABBD13E880}"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
          <p:cNvSpPr>
            <a:spLocks noGrp="1" noChangeArrowheads="1"/>
          </p:cNvSpPr>
          <p:nvPr>
            <p:ph type="title"/>
          </p:nvPr>
        </p:nvSpPr>
        <p:spPr>
          <a:xfrm>
            <a:off x="430213" y="713498"/>
            <a:ext cx="7772400" cy="796386"/>
          </a:xfrm>
        </p:spPr>
        <p:txBody>
          <a:bodyPr/>
          <a:lstStyle/>
          <a:p>
            <a:r>
              <a:rPr lang="en-US" altLang="en-US" sz="3200" b="1" dirty="0">
                <a:solidFill>
                  <a:srgbClr val="1EB53A"/>
                </a:solidFill>
                <a:cs typeface="Times New Roman" pitchFamily="18" charset="0"/>
              </a:rPr>
              <a:t>Controlling the chain reaction</a:t>
            </a:r>
            <a:r>
              <a:rPr lang="en-US" altLang="en-US" sz="3200" b="1" dirty="0">
                <a:solidFill>
                  <a:srgbClr val="1EB53A"/>
                </a:solidFill>
              </a:rPr>
              <a:t> </a:t>
            </a:r>
          </a:p>
        </p:txBody>
      </p:sp>
      <p:pic>
        <p:nvPicPr>
          <p:cNvPr id="20482" name="Picture 23" descr="2-12"/>
          <p:cNvPicPr>
            <a:picLocks noChangeAspect="1" noChangeArrowheads="1"/>
          </p:cNvPicPr>
          <p:nvPr/>
        </p:nvPicPr>
        <p:blipFill>
          <a:blip r:embed="rId3">
            <a:clrChange>
              <a:clrFrom>
                <a:srgbClr val="222A67"/>
              </a:clrFrom>
              <a:clrTo>
                <a:srgbClr val="222A67">
                  <a:alpha val="0"/>
                </a:srgbClr>
              </a:clrTo>
            </a:clrChange>
            <a:extLst>
              <a:ext uri="{28A0092B-C50C-407E-A947-70E740481C1C}">
                <a14:useLocalDpi xmlns:a14="http://schemas.microsoft.com/office/drawing/2010/main" val="0"/>
              </a:ext>
            </a:extLst>
          </a:blip>
          <a:srcRect/>
          <a:stretch>
            <a:fillRect/>
          </a:stretch>
        </p:blipFill>
        <p:spPr bwMode="auto">
          <a:xfrm>
            <a:off x="839959" y="1274256"/>
            <a:ext cx="7317140" cy="471099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0488" name="Text Box 9"/>
          <p:cNvSpPr txBox="1">
            <a:spLocks noChangeArrowheads="1"/>
          </p:cNvSpPr>
          <p:nvPr/>
        </p:nvSpPr>
        <p:spPr bwMode="auto">
          <a:xfrm>
            <a:off x="3770247" y="3950494"/>
            <a:ext cx="1566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800" i="0" dirty="0">
                <a:latin typeface="Arial" charset="0"/>
              </a:rPr>
              <a:t>Control rods</a:t>
            </a:r>
          </a:p>
        </p:txBody>
      </p:sp>
      <p:sp>
        <p:nvSpPr>
          <p:cNvPr id="20489" name="Text Box 10"/>
          <p:cNvSpPr txBox="1">
            <a:spLocks noChangeArrowheads="1"/>
          </p:cNvSpPr>
          <p:nvPr/>
        </p:nvSpPr>
        <p:spPr bwMode="auto">
          <a:xfrm>
            <a:off x="3717082" y="2947201"/>
            <a:ext cx="15668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r>
              <a:rPr lang="en-US" altLang="en-US" sz="1800" i="0" dirty="0">
                <a:latin typeface="Arial" charset="0"/>
              </a:rPr>
              <a:t>Fuel </a:t>
            </a:r>
          </a:p>
          <a:p>
            <a:pPr algn="ctr" eaLnBrk="1" hangingPunct="1"/>
            <a:r>
              <a:rPr lang="en-US" altLang="en-US" sz="1800" i="0" dirty="0">
                <a:latin typeface="Arial" charset="0"/>
              </a:rPr>
              <a:t>assembly</a:t>
            </a:r>
          </a:p>
        </p:txBody>
      </p:sp>
      <p:sp>
        <p:nvSpPr>
          <p:cNvPr id="20490" name="Line 11"/>
          <p:cNvSpPr>
            <a:spLocks noChangeShapeType="1"/>
          </p:cNvSpPr>
          <p:nvPr/>
        </p:nvSpPr>
        <p:spPr bwMode="auto">
          <a:xfrm flipH="1">
            <a:off x="2668771" y="4165483"/>
            <a:ext cx="1101476" cy="0"/>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491" name="Line 12"/>
          <p:cNvSpPr>
            <a:spLocks noChangeShapeType="1"/>
          </p:cNvSpPr>
          <p:nvPr/>
        </p:nvSpPr>
        <p:spPr bwMode="auto">
          <a:xfrm flipV="1">
            <a:off x="5146159" y="3914773"/>
            <a:ext cx="1493874" cy="250709"/>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492" name="Line 13"/>
          <p:cNvSpPr>
            <a:spLocks noChangeShapeType="1"/>
          </p:cNvSpPr>
          <p:nvPr/>
        </p:nvSpPr>
        <p:spPr bwMode="auto">
          <a:xfrm flipH="1">
            <a:off x="2572313" y="3448847"/>
            <a:ext cx="1197934" cy="0"/>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493" name="Line 14"/>
          <p:cNvSpPr>
            <a:spLocks noChangeShapeType="1"/>
          </p:cNvSpPr>
          <p:nvPr/>
        </p:nvSpPr>
        <p:spPr bwMode="auto">
          <a:xfrm>
            <a:off x="5146158" y="3448847"/>
            <a:ext cx="1374383" cy="0"/>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494" name="Text Box 15"/>
          <p:cNvSpPr txBox="1">
            <a:spLocks noChangeArrowheads="1"/>
          </p:cNvSpPr>
          <p:nvPr/>
        </p:nvSpPr>
        <p:spPr bwMode="auto">
          <a:xfrm>
            <a:off x="1034148" y="5527097"/>
            <a:ext cx="43542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nchor="ct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600" i="0" dirty="0">
                <a:solidFill>
                  <a:srgbClr val="FFFFFF"/>
                </a:solidFill>
                <a:latin typeface="Arial" charset="0"/>
              </a:rPr>
              <a:t>Withdraw control rods, reaction increases</a:t>
            </a:r>
          </a:p>
        </p:txBody>
      </p:sp>
      <p:sp>
        <p:nvSpPr>
          <p:cNvPr id="20495" name="Text Box 16"/>
          <p:cNvSpPr txBox="1">
            <a:spLocks noChangeArrowheads="1"/>
          </p:cNvSpPr>
          <p:nvPr/>
        </p:nvSpPr>
        <p:spPr bwMode="auto">
          <a:xfrm>
            <a:off x="4902202" y="5527098"/>
            <a:ext cx="39261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nchor="ct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600" i="0" dirty="0">
                <a:solidFill>
                  <a:srgbClr val="FFFFFF"/>
                </a:solidFill>
                <a:latin typeface="Arial" charset="0"/>
              </a:rPr>
              <a:t>Insert control rods, reaction decreases</a:t>
            </a:r>
          </a:p>
        </p:txBody>
      </p:sp>
      <p:sp>
        <p:nvSpPr>
          <p:cNvPr id="2" name="Slide Number Placeholder 1"/>
          <p:cNvSpPr>
            <a:spLocks noGrp="1"/>
          </p:cNvSpPr>
          <p:nvPr>
            <p:ph type="sldNum" sz="quarter" idx="12"/>
          </p:nvPr>
        </p:nvSpPr>
        <p:spPr/>
        <p:txBody>
          <a:bodyPr/>
          <a:lstStyle/>
          <a:p>
            <a:fld id="{C1F14A43-F6F7-684A-A15B-3AABBD13E880}"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5048"/>
            <a:ext cx="8229600" cy="815127"/>
          </a:xfrm>
        </p:spPr>
        <p:txBody>
          <a:bodyPr/>
          <a:lstStyle/>
          <a:p>
            <a:r>
              <a:rPr lang="en-US" sz="3200" b="1" dirty="0">
                <a:solidFill>
                  <a:srgbClr val="1EB53A"/>
                </a:solidFill>
              </a:rPr>
              <a:t>Name that energy</a:t>
            </a:r>
          </a:p>
        </p:txBody>
      </p:sp>
      <p:sp>
        <p:nvSpPr>
          <p:cNvPr id="3" name="Slide Number Placeholder 2"/>
          <p:cNvSpPr>
            <a:spLocks noGrp="1"/>
          </p:cNvSpPr>
          <p:nvPr>
            <p:ph type="sldNum" sz="quarter" idx="12"/>
          </p:nvPr>
        </p:nvSpPr>
        <p:spPr/>
        <p:txBody>
          <a:bodyPr/>
          <a:lstStyle/>
          <a:p>
            <a:fld id="{C1F14A43-F6F7-684A-A15B-3AABBD13E880}" type="slidenum">
              <a:rPr lang="en-US" smtClean="0"/>
              <a:pPr/>
              <a:t>21</a:t>
            </a:fld>
            <a:endParaRPr lang="en-US" dirty="0"/>
          </a:p>
        </p:txBody>
      </p:sp>
    </p:spTree>
    <p:extLst>
      <p:ext uri="{BB962C8B-B14F-4D97-AF65-F5344CB8AC3E}">
        <p14:creationId xmlns:p14="http://schemas.microsoft.com/office/powerpoint/2010/main" val="357163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0945" y="703560"/>
            <a:ext cx="9525000" cy="778933"/>
          </a:xfrm>
        </p:spPr>
        <p:txBody>
          <a:bodyPr/>
          <a:lstStyle/>
          <a:p>
            <a:r>
              <a:rPr lang="en-US" altLang="en-US" sz="3200" b="1" dirty="0">
                <a:solidFill>
                  <a:srgbClr val="1EB53A"/>
                </a:solidFill>
                <a:cs typeface="Arial" charset="0"/>
              </a:rPr>
              <a:t>Safety is engineered into reactor designs</a:t>
            </a:r>
            <a:endParaRPr lang="en-US" altLang="en-US" sz="3200" b="1" dirty="0">
              <a:solidFill>
                <a:srgbClr val="1EB53A"/>
              </a:solidFill>
            </a:endParaRPr>
          </a:p>
        </p:txBody>
      </p:sp>
      <p:grpSp>
        <p:nvGrpSpPr>
          <p:cNvPr id="12" name="Group 11"/>
          <p:cNvGrpSpPr/>
          <p:nvPr/>
        </p:nvGrpSpPr>
        <p:grpSpPr>
          <a:xfrm>
            <a:off x="1135747" y="1320159"/>
            <a:ext cx="7164972" cy="4462760"/>
            <a:chOff x="914400" y="1313834"/>
            <a:chExt cx="7710429" cy="5634933"/>
          </a:xfrm>
        </p:grpSpPr>
        <p:pic>
          <p:nvPicPr>
            <p:cNvPr id="29699" name="Picture 4" descr="Safety Stru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81666"/>
              <a:ext cx="3922713" cy="502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0" name="Text Box 5"/>
            <p:cNvSpPr txBox="1">
              <a:spLocks noChangeArrowheads="1"/>
            </p:cNvSpPr>
            <p:nvPr/>
          </p:nvSpPr>
          <p:spPr bwMode="auto">
            <a:xfrm>
              <a:off x="5018600" y="1313834"/>
              <a:ext cx="3606229" cy="563493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800" i="0" dirty="0">
                  <a:latin typeface="+mn-lt"/>
                </a:rPr>
                <a:t>Containment vessel</a:t>
              </a:r>
            </a:p>
            <a:p>
              <a:pPr eaLnBrk="1" hangingPunct="1"/>
              <a:r>
                <a:rPr lang="en-US" altLang="en-US" sz="1400" i="0" dirty="0">
                  <a:latin typeface="+mn-lt"/>
                </a:rPr>
                <a:t>1.5-inch thick steel</a:t>
              </a:r>
              <a:r>
                <a:rPr lang="en-US" altLang="en-US" sz="1800" i="0" dirty="0">
                  <a:latin typeface="+mn-lt"/>
                </a:rPr>
                <a:t> </a:t>
              </a:r>
            </a:p>
            <a:p>
              <a:pPr eaLnBrk="1" hangingPunct="1"/>
              <a:endParaRPr lang="en-US" altLang="en-US" sz="1800" i="0" dirty="0">
                <a:latin typeface="+mn-lt"/>
              </a:endParaRPr>
            </a:p>
            <a:p>
              <a:pPr eaLnBrk="1" hangingPunct="1"/>
              <a:r>
                <a:rPr lang="en-US" altLang="en-US" sz="1800" i="0" dirty="0">
                  <a:latin typeface="+mn-lt"/>
                </a:rPr>
                <a:t>Shield building wall</a:t>
              </a:r>
            </a:p>
            <a:p>
              <a:pPr eaLnBrk="1" hangingPunct="1"/>
              <a:r>
                <a:rPr lang="en-US" altLang="en-US" sz="1400" i="0" dirty="0">
                  <a:latin typeface="+mn-lt"/>
                </a:rPr>
                <a:t>3 foot thick reinforced concrete</a:t>
              </a:r>
            </a:p>
            <a:p>
              <a:pPr eaLnBrk="1" hangingPunct="1"/>
              <a:endParaRPr lang="en-US" altLang="en-US" sz="1400" i="0" dirty="0">
                <a:latin typeface="+mn-lt"/>
              </a:endParaRPr>
            </a:p>
            <a:p>
              <a:pPr eaLnBrk="1" hangingPunct="1"/>
              <a:r>
                <a:rPr lang="en-US" altLang="en-US" sz="1800" i="0" dirty="0">
                  <a:latin typeface="+mn-lt"/>
                </a:rPr>
                <a:t>Dry well wall</a:t>
              </a:r>
            </a:p>
            <a:p>
              <a:pPr eaLnBrk="1" hangingPunct="1"/>
              <a:r>
                <a:rPr lang="en-US" altLang="en-US" sz="1400" i="0" dirty="0">
                  <a:latin typeface="+mn-lt"/>
                </a:rPr>
                <a:t>5 foot thick reinforced concrete</a:t>
              </a:r>
            </a:p>
            <a:p>
              <a:pPr eaLnBrk="1" hangingPunct="1"/>
              <a:endParaRPr lang="en-US" altLang="en-US" sz="1400" i="0" dirty="0">
                <a:latin typeface="+mn-lt"/>
              </a:endParaRPr>
            </a:p>
            <a:p>
              <a:pPr eaLnBrk="1" hangingPunct="1"/>
              <a:r>
                <a:rPr lang="en-US" altLang="en-US" sz="1800" i="0" dirty="0">
                  <a:latin typeface="+mn-lt"/>
                </a:rPr>
                <a:t>Bio shield</a:t>
              </a:r>
            </a:p>
            <a:p>
              <a:pPr eaLnBrk="1" hangingPunct="1"/>
              <a:r>
                <a:rPr lang="en-US" altLang="en-US" sz="1400" i="0" dirty="0">
                  <a:latin typeface="+mn-lt"/>
                </a:rPr>
                <a:t>4 foot thick leaded concrete with</a:t>
              </a:r>
            </a:p>
            <a:p>
              <a:pPr eaLnBrk="1" hangingPunct="1"/>
              <a:r>
                <a:rPr lang="en-US" altLang="en-US" sz="1400" i="0" dirty="0">
                  <a:latin typeface="+mn-lt"/>
                </a:rPr>
                <a:t>1.5-inch thick steel lining inside and out</a:t>
              </a:r>
            </a:p>
            <a:p>
              <a:pPr eaLnBrk="1" hangingPunct="1"/>
              <a:endParaRPr lang="en-US" altLang="en-US" sz="1400" i="0" dirty="0">
                <a:latin typeface="+mn-lt"/>
              </a:endParaRPr>
            </a:p>
            <a:p>
              <a:pPr eaLnBrk="1" hangingPunct="1"/>
              <a:r>
                <a:rPr lang="en-US" altLang="en-US" sz="1800" i="0" dirty="0">
                  <a:latin typeface="+mn-lt"/>
                </a:rPr>
                <a:t>Reactor vessel</a:t>
              </a:r>
            </a:p>
            <a:p>
              <a:pPr eaLnBrk="1" hangingPunct="1"/>
              <a:r>
                <a:rPr lang="en-US" altLang="en-US" sz="1400" i="0" dirty="0">
                  <a:latin typeface="+mn-lt"/>
                </a:rPr>
                <a:t>4 to 8 inches thick steel</a:t>
              </a:r>
            </a:p>
            <a:p>
              <a:pPr eaLnBrk="1" hangingPunct="1"/>
              <a:endParaRPr lang="en-US" altLang="en-US" sz="1400" i="0" dirty="0">
                <a:latin typeface="+mn-lt"/>
              </a:endParaRPr>
            </a:p>
            <a:p>
              <a:pPr eaLnBrk="1" hangingPunct="1"/>
              <a:r>
                <a:rPr lang="en-US" altLang="en-US" sz="1800" i="0" dirty="0">
                  <a:latin typeface="+mn-lt"/>
                </a:rPr>
                <a:t>Reactor fuel weir wall</a:t>
              </a:r>
            </a:p>
            <a:p>
              <a:pPr eaLnBrk="1" hangingPunct="1"/>
              <a:r>
                <a:rPr lang="en-US" altLang="en-US" sz="1400" i="0" dirty="0">
                  <a:latin typeface="+mn-lt"/>
                </a:rPr>
                <a:t>1.5 foot thick concrete</a:t>
              </a:r>
            </a:p>
          </p:txBody>
        </p:sp>
        <p:sp>
          <p:nvSpPr>
            <p:cNvPr id="29701" name="Line 7"/>
            <p:cNvSpPr>
              <a:spLocks noChangeShapeType="1"/>
            </p:cNvSpPr>
            <p:nvPr/>
          </p:nvSpPr>
          <p:spPr bwMode="auto">
            <a:xfrm flipH="1">
              <a:off x="3004601" y="1905000"/>
              <a:ext cx="2057400" cy="761999"/>
            </a:xfrm>
            <a:prstGeom prst="line">
              <a:avLst/>
            </a:prstGeom>
            <a:noFill/>
            <a:ln w="38100">
              <a:solidFill>
                <a:schemeClr val="accent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02" name="Line 8"/>
            <p:cNvSpPr>
              <a:spLocks noChangeShapeType="1"/>
            </p:cNvSpPr>
            <p:nvPr/>
          </p:nvSpPr>
          <p:spPr bwMode="auto">
            <a:xfrm flipH="1">
              <a:off x="4071401" y="2666999"/>
              <a:ext cx="1023400" cy="381002"/>
            </a:xfrm>
            <a:prstGeom prst="line">
              <a:avLst/>
            </a:prstGeom>
            <a:noFill/>
            <a:ln w="38100">
              <a:solidFill>
                <a:schemeClr val="accent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03" name="Line 9"/>
            <p:cNvSpPr>
              <a:spLocks noChangeShapeType="1"/>
            </p:cNvSpPr>
            <p:nvPr/>
          </p:nvSpPr>
          <p:spPr bwMode="auto">
            <a:xfrm flipH="1">
              <a:off x="3080801" y="3583386"/>
              <a:ext cx="1981200" cy="1064813"/>
            </a:xfrm>
            <a:prstGeom prst="line">
              <a:avLst/>
            </a:prstGeom>
            <a:noFill/>
            <a:ln w="38100">
              <a:solidFill>
                <a:schemeClr val="accent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04" name="Line 10"/>
            <p:cNvSpPr>
              <a:spLocks noChangeShapeType="1"/>
            </p:cNvSpPr>
            <p:nvPr/>
          </p:nvSpPr>
          <p:spPr bwMode="auto">
            <a:xfrm flipH="1">
              <a:off x="3004601" y="4397254"/>
              <a:ext cx="1981200" cy="403347"/>
            </a:xfrm>
            <a:prstGeom prst="line">
              <a:avLst/>
            </a:prstGeom>
            <a:noFill/>
            <a:ln w="38100">
              <a:solidFill>
                <a:schemeClr val="accent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05" name="Line 11"/>
            <p:cNvSpPr>
              <a:spLocks noChangeShapeType="1"/>
            </p:cNvSpPr>
            <p:nvPr/>
          </p:nvSpPr>
          <p:spPr bwMode="auto">
            <a:xfrm flipH="1" flipV="1">
              <a:off x="2819400" y="4953000"/>
              <a:ext cx="2209800" cy="53975"/>
            </a:xfrm>
            <a:prstGeom prst="line">
              <a:avLst/>
            </a:prstGeom>
            <a:noFill/>
            <a:ln w="38100">
              <a:solidFill>
                <a:schemeClr val="accent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06" name="Line 12"/>
            <p:cNvSpPr>
              <a:spLocks noChangeShapeType="1"/>
            </p:cNvSpPr>
            <p:nvPr/>
          </p:nvSpPr>
          <p:spPr bwMode="auto">
            <a:xfrm flipH="1" flipV="1">
              <a:off x="2699800" y="5105400"/>
              <a:ext cx="2329399" cy="473754"/>
            </a:xfrm>
            <a:prstGeom prst="line">
              <a:avLst/>
            </a:prstGeom>
            <a:noFill/>
            <a:ln w="38100">
              <a:solidFill>
                <a:schemeClr val="accent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07" name="Line 13"/>
            <p:cNvSpPr>
              <a:spLocks noChangeShapeType="1"/>
            </p:cNvSpPr>
            <p:nvPr/>
          </p:nvSpPr>
          <p:spPr bwMode="auto">
            <a:xfrm flipH="1" flipV="1">
              <a:off x="3309399" y="5638797"/>
              <a:ext cx="1719799" cy="843395"/>
            </a:xfrm>
            <a:prstGeom prst="line">
              <a:avLst/>
            </a:prstGeom>
            <a:noFill/>
            <a:ln w="38100">
              <a:solidFill>
                <a:schemeClr val="accent2"/>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 name="Slide Number Placeholder 1"/>
          <p:cNvSpPr>
            <a:spLocks noGrp="1"/>
          </p:cNvSpPr>
          <p:nvPr>
            <p:ph type="sldNum" sz="quarter" idx="12"/>
          </p:nvPr>
        </p:nvSpPr>
        <p:spPr/>
        <p:txBody>
          <a:bodyPr/>
          <a:lstStyle/>
          <a:p>
            <a:fld id="{C1F14A43-F6F7-684A-A15B-3AABBD13E880}"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1"/>
          <p:cNvSpPr>
            <a:spLocks noGrp="1" noChangeArrowheads="1"/>
          </p:cNvSpPr>
          <p:nvPr>
            <p:ph type="ctrTitle"/>
          </p:nvPr>
        </p:nvSpPr>
        <p:spPr>
          <a:xfrm>
            <a:off x="436879" y="2755174"/>
            <a:ext cx="9144000" cy="834571"/>
          </a:xfrm>
        </p:spPr>
        <p:txBody>
          <a:bodyPr/>
          <a:lstStyle/>
          <a:p>
            <a:pPr eaLnBrk="1" hangingPunct="1"/>
            <a:r>
              <a:rPr lang="en-US" sz="3200" b="1" dirty="0">
                <a:solidFill>
                  <a:srgbClr val="1EB53A"/>
                </a:solidFill>
              </a:rPr>
              <a:t>Nuclear Fusion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20842"/>
            <a:ext cx="8229600" cy="1143000"/>
          </a:xfrm>
        </p:spPr>
        <p:txBody>
          <a:bodyPr/>
          <a:lstStyle/>
          <a:p>
            <a:r>
              <a:rPr lang="en-US" sz="3200" b="1" dirty="0">
                <a:solidFill>
                  <a:srgbClr val="1EB53A"/>
                </a:solidFill>
              </a:rPr>
              <a:t>Fusion</a:t>
            </a:r>
          </a:p>
        </p:txBody>
      </p:sp>
      <p:sp>
        <p:nvSpPr>
          <p:cNvPr id="18435" name="Rectangle 3"/>
          <p:cNvSpPr>
            <a:spLocks noGrp="1" noChangeArrowheads="1"/>
          </p:cNvSpPr>
          <p:nvPr>
            <p:ph idx="1"/>
          </p:nvPr>
        </p:nvSpPr>
        <p:spPr>
          <a:xfrm>
            <a:off x="457200" y="1863842"/>
            <a:ext cx="8048666" cy="2810007"/>
          </a:xfrm>
        </p:spPr>
        <p:txBody>
          <a:bodyPr>
            <a:normAutofit lnSpcReduction="10000"/>
          </a:bodyPr>
          <a:lstStyle/>
          <a:p>
            <a:pPr marL="233363" lvl="1" indent="-223838" eaLnBrk="1" hangingPunct="1">
              <a:lnSpc>
                <a:spcPct val="150000"/>
              </a:lnSpc>
            </a:pPr>
            <a:r>
              <a:rPr lang="en-US" dirty="0"/>
              <a:t>Opposite of fission</a:t>
            </a:r>
          </a:p>
          <a:p>
            <a:pPr marL="233363" lvl="1" indent="-223838">
              <a:lnSpc>
                <a:spcPct val="150000"/>
              </a:lnSpc>
            </a:pPr>
            <a:r>
              <a:rPr lang="en-US" dirty="0"/>
              <a:t>Combines light nuclei elements</a:t>
            </a:r>
          </a:p>
          <a:p>
            <a:pPr marL="233363" lvl="1" indent="-223838" eaLnBrk="1" hangingPunct="1">
              <a:lnSpc>
                <a:spcPct val="150000"/>
              </a:lnSpc>
            </a:pPr>
            <a:r>
              <a:rPr lang="en-US" dirty="0"/>
              <a:t>Powers the sun and stars</a:t>
            </a:r>
          </a:p>
          <a:p>
            <a:pPr marL="233363" lvl="1" indent="-223838" eaLnBrk="1" hangingPunct="1">
              <a:lnSpc>
                <a:spcPct val="150000"/>
              </a:lnSpc>
            </a:pPr>
            <a:r>
              <a:rPr lang="en-US" dirty="0"/>
              <a:t>Hard to achieve on Earth</a:t>
            </a:r>
          </a:p>
          <a:p>
            <a:pPr lvl="1" eaLnBrk="1" hangingPunct="1"/>
            <a:endParaRPr lang="en-US"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563"/>
            <a:ext cx="8229600" cy="1143000"/>
          </a:xfrm>
        </p:spPr>
        <p:txBody>
          <a:bodyPr/>
          <a:lstStyle/>
          <a:p>
            <a:r>
              <a:rPr lang="en-US" b="1" dirty="0">
                <a:solidFill>
                  <a:srgbClr val="1EB53A"/>
                </a:solidFill>
              </a:rPr>
              <a:t>Basic fusion reaction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088" y="1853563"/>
            <a:ext cx="5530269" cy="3170976"/>
          </a:xfrm>
          <a:prstGeom prst="rect">
            <a:avLst/>
          </a:prstGeom>
        </p:spPr>
      </p:pic>
      <p:sp>
        <p:nvSpPr>
          <p:cNvPr id="3" name="Slide Number Placeholder 2"/>
          <p:cNvSpPr>
            <a:spLocks noGrp="1"/>
          </p:cNvSpPr>
          <p:nvPr>
            <p:ph type="sldNum" sz="quarter" idx="12"/>
          </p:nvPr>
        </p:nvSpPr>
        <p:spPr/>
        <p:txBody>
          <a:bodyPr/>
          <a:lstStyle/>
          <a:p>
            <a:fld id="{C1F14A43-F6F7-684A-A15B-3AABBD13E880}"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5369"/>
            <a:ext cx="8229600" cy="1143000"/>
          </a:xfrm>
        </p:spPr>
        <p:txBody>
          <a:bodyPr/>
          <a:lstStyle/>
          <a:p>
            <a:r>
              <a:rPr lang="en-US" sz="3200" b="1" dirty="0">
                <a:solidFill>
                  <a:srgbClr val="1EB53A"/>
                </a:solidFill>
              </a:rPr>
              <a:t>Modeling fusion</a:t>
            </a:r>
          </a:p>
        </p:txBody>
      </p:sp>
      <p:sp>
        <p:nvSpPr>
          <p:cNvPr id="3" name="Slide Number Placeholder 2"/>
          <p:cNvSpPr>
            <a:spLocks noGrp="1"/>
          </p:cNvSpPr>
          <p:nvPr>
            <p:ph type="sldNum" sz="quarter" idx="12"/>
          </p:nvPr>
        </p:nvSpPr>
        <p:spPr/>
        <p:txBody>
          <a:bodyPr/>
          <a:lstStyle/>
          <a:p>
            <a:fld id="{C1F14A43-F6F7-684A-A15B-3AABBD13E880}" type="slidenum">
              <a:rPr lang="en-US" smtClean="0"/>
              <a:pPr/>
              <a:t>26</a:t>
            </a:fld>
            <a:endParaRPr lang="en-US" dirty="0"/>
          </a:p>
        </p:txBody>
      </p:sp>
    </p:spTree>
    <p:extLst>
      <p:ext uri="{BB962C8B-B14F-4D97-AF65-F5344CB8AC3E}">
        <p14:creationId xmlns:p14="http://schemas.microsoft.com/office/powerpoint/2010/main" val="2715702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71" name="Text Box 39"/>
          <p:cNvSpPr txBox="1">
            <a:spLocks noChangeArrowheads="1"/>
          </p:cNvSpPr>
          <p:nvPr/>
        </p:nvSpPr>
        <p:spPr bwMode="auto">
          <a:xfrm>
            <a:off x="863668" y="5631984"/>
            <a:ext cx="1772786" cy="398373"/>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chemeClr val="accent2"/>
                </a:solidFill>
              </a:rPr>
              <a:t>5.030061 u</a:t>
            </a:r>
          </a:p>
        </p:txBody>
      </p:sp>
      <p:grpSp>
        <p:nvGrpSpPr>
          <p:cNvPr id="2" name="Group 3"/>
          <p:cNvGrpSpPr>
            <a:grpSpLocks/>
          </p:cNvGrpSpPr>
          <p:nvPr/>
        </p:nvGrpSpPr>
        <p:grpSpPr bwMode="auto">
          <a:xfrm>
            <a:off x="1155697" y="1472344"/>
            <a:ext cx="1760759" cy="1623556"/>
            <a:chOff x="523" y="922"/>
            <a:chExt cx="1230" cy="1175"/>
          </a:xfrm>
        </p:grpSpPr>
        <p:sp>
          <p:nvSpPr>
            <p:cNvPr id="23590" name="Text Box 4"/>
            <p:cNvSpPr txBox="1">
              <a:spLocks noChangeArrowheads="1"/>
            </p:cNvSpPr>
            <p:nvPr/>
          </p:nvSpPr>
          <p:spPr bwMode="auto">
            <a:xfrm>
              <a:off x="523" y="922"/>
              <a:ext cx="1230" cy="1175"/>
            </a:xfrm>
            <a:prstGeom prst="rect">
              <a:avLst/>
            </a:prstGeom>
            <a:noFill/>
            <a:ln w="9525">
              <a:noFill/>
              <a:miter lim="800000"/>
              <a:headEnd/>
              <a:tailEnd/>
            </a:ln>
          </p:spPr>
          <p:txBody>
            <a:bodyPr wrap="none">
              <a:prstTxWarp prst="textNoShape">
                <a:avLst/>
              </a:prstTxWarp>
              <a:spAutoFit/>
            </a:bodyPr>
            <a:lstStyle/>
            <a:p>
              <a:pPr algn="ctr"/>
              <a:r>
                <a:rPr lang="en-US" sz="2000" dirty="0"/>
                <a:t>Deuterium (D)</a:t>
              </a:r>
            </a:p>
            <a:p>
              <a:pPr algn="ctr"/>
              <a:endParaRPr lang="en-US" sz="2000" dirty="0"/>
            </a:p>
            <a:p>
              <a:pPr algn="ctr"/>
              <a:endParaRPr lang="en-US" sz="2000" dirty="0"/>
            </a:p>
            <a:p>
              <a:pPr algn="ctr"/>
              <a:endParaRPr lang="en-US" sz="2000" dirty="0"/>
            </a:p>
            <a:p>
              <a:pPr algn="ctr"/>
              <a:r>
                <a:rPr lang="en-US" sz="2000" dirty="0"/>
                <a:t>2.014012 u</a:t>
              </a:r>
            </a:p>
          </p:txBody>
        </p:sp>
        <p:grpSp>
          <p:nvGrpSpPr>
            <p:cNvPr id="3" name="Group 5"/>
            <p:cNvGrpSpPr>
              <a:grpSpLocks noChangeAspect="1"/>
            </p:cNvGrpSpPr>
            <p:nvPr/>
          </p:nvGrpSpPr>
          <p:grpSpPr bwMode="auto">
            <a:xfrm>
              <a:off x="897" y="1200"/>
              <a:ext cx="564" cy="613"/>
              <a:chOff x="598" y="1315"/>
              <a:chExt cx="374" cy="406"/>
            </a:xfrm>
          </p:grpSpPr>
          <p:sp>
            <p:nvSpPr>
              <p:cNvPr id="23592" name="Oval 6"/>
              <p:cNvSpPr>
                <a:spLocks noChangeAspect="1" noChangeArrowheads="1"/>
              </p:cNvSpPr>
              <p:nvPr/>
            </p:nvSpPr>
            <p:spPr bwMode="auto">
              <a:xfrm>
                <a:off x="598" y="1315"/>
                <a:ext cx="288" cy="288"/>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sp>
            <p:nvSpPr>
              <p:cNvPr id="23593" name="Oval 7"/>
              <p:cNvSpPr>
                <a:spLocks noChangeAspect="1" noChangeArrowheads="1"/>
              </p:cNvSpPr>
              <p:nvPr/>
            </p:nvSpPr>
            <p:spPr bwMode="auto">
              <a:xfrm>
                <a:off x="684" y="1433"/>
                <a:ext cx="288" cy="288"/>
              </a:xfrm>
              <a:prstGeom prst="ellipse">
                <a:avLst/>
              </a:prstGeom>
              <a:gradFill rotWithShape="0">
                <a:gsLst>
                  <a:gs pos="0">
                    <a:schemeClr val="bg1"/>
                  </a:gs>
                  <a:gs pos="100000">
                    <a:srgbClr val="CC0000"/>
                  </a:gs>
                </a:gsLst>
                <a:path path="rect">
                  <a:fillToRect t="100000" r="100000"/>
                </a:path>
              </a:gradFill>
              <a:ln w="9525">
                <a:solidFill>
                  <a:srgbClr val="CC0000"/>
                </a:solidFill>
                <a:round/>
                <a:headEnd/>
                <a:tailEnd/>
              </a:ln>
            </p:spPr>
            <p:txBody>
              <a:bodyPr wrap="none" anchor="ctr">
                <a:prstTxWarp prst="textNoShape">
                  <a:avLst/>
                </a:prstTxWarp>
              </a:bodyPr>
              <a:lstStyle/>
              <a:p>
                <a:endParaRPr lang="en-US" dirty="0"/>
              </a:p>
            </p:txBody>
          </p:sp>
        </p:grpSp>
      </p:grpSp>
      <p:grpSp>
        <p:nvGrpSpPr>
          <p:cNvPr id="4" name="Group 8"/>
          <p:cNvGrpSpPr>
            <a:grpSpLocks/>
          </p:cNvGrpSpPr>
          <p:nvPr/>
        </p:nvGrpSpPr>
        <p:grpSpPr bwMode="auto">
          <a:xfrm>
            <a:off x="863668" y="3728742"/>
            <a:ext cx="1755033" cy="1930305"/>
            <a:chOff x="319" y="2555"/>
            <a:chExt cx="1226" cy="1397"/>
          </a:xfrm>
        </p:grpSpPr>
        <p:sp>
          <p:nvSpPr>
            <p:cNvPr id="23585" name="Text Box 9"/>
            <p:cNvSpPr txBox="1">
              <a:spLocks noChangeArrowheads="1"/>
            </p:cNvSpPr>
            <p:nvPr/>
          </p:nvSpPr>
          <p:spPr bwMode="auto">
            <a:xfrm>
              <a:off x="319" y="2555"/>
              <a:ext cx="1226" cy="1397"/>
            </a:xfrm>
            <a:prstGeom prst="rect">
              <a:avLst/>
            </a:prstGeom>
            <a:noFill/>
            <a:ln w="9525">
              <a:noFill/>
              <a:miter lim="800000"/>
              <a:headEnd/>
              <a:tailEnd/>
            </a:ln>
          </p:spPr>
          <p:txBody>
            <a:bodyPr wrap="square">
              <a:prstTxWarp prst="textNoShape">
                <a:avLst/>
              </a:prstTxWarp>
              <a:spAutoFit/>
            </a:bodyPr>
            <a:lstStyle/>
            <a:p>
              <a:pPr algn="ctr"/>
              <a:r>
                <a:rPr lang="en-US" sz="2000" dirty="0"/>
                <a:t>Tritium (T)</a:t>
              </a:r>
            </a:p>
            <a:p>
              <a:pPr algn="ctr"/>
              <a:endParaRPr lang="en-US" sz="2000" dirty="0"/>
            </a:p>
            <a:p>
              <a:pPr algn="ctr"/>
              <a:endParaRPr lang="en-US" sz="2000" dirty="0"/>
            </a:p>
            <a:p>
              <a:pPr algn="ctr"/>
              <a:endParaRPr lang="en-US" sz="2000" dirty="0"/>
            </a:p>
            <a:p>
              <a:pPr algn="ctr"/>
              <a:endParaRPr lang="en-US" sz="2000" dirty="0"/>
            </a:p>
            <a:p>
              <a:pPr algn="ctr"/>
              <a:r>
                <a:rPr lang="en-US" sz="2000" dirty="0"/>
                <a:t>3.016049 u</a:t>
              </a:r>
            </a:p>
          </p:txBody>
        </p:sp>
        <p:grpSp>
          <p:nvGrpSpPr>
            <p:cNvPr id="5" name="Group 10"/>
            <p:cNvGrpSpPr>
              <a:grpSpLocks noChangeAspect="1"/>
            </p:cNvGrpSpPr>
            <p:nvPr/>
          </p:nvGrpSpPr>
          <p:grpSpPr bwMode="auto">
            <a:xfrm>
              <a:off x="641" y="2903"/>
              <a:ext cx="714" cy="613"/>
              <a:chOff x="657" y="2762"/>
              <a:chExt cx="473" cy="406"/>
            </a:xfrm>
          </p:grpSpPr>
          <p:sp>
            <p:nvSpPr>
              <p:cNvPr id="23587" name="Oval 11"/>
              <p:cNvSpPr>
                <a:spLocks noChangeAspect="1" noChangeArrowheads="1"/>
              </p:cNvSpPr>
              <p:nvPr/>
            </p:nvSpPr>
            <p:spPr bwMode="auto">
              <a:xfrm>
                <a:off x="657" y="2762"/>
                <a:ext cx="288" cy="288"/>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sp>
            <p:nvSpPr>
              <p:cNvPr id="23588" name="Oval 12"/>
              <p:cNvSpPr>
                <a:spLocks noChangeAspect="1" noChangeArrowheads="1"/>
              </p:cNvSpPr>
              <p:nvPr/>
            </p:nvSpPr>
            <p:spPr bwMode="auto">
              <a:xfrm>
                <a:off x="743" y="2880"/>
                <a:ext cx="288" cy="288"/>
              </a:xfrm>
              <a:prstGeom prst="ellipse">
                <a:avLst/>
              </a:prstGeom>
              <a:gradFill rotWithShape="0">
                <a:gsLst>
                  <a:gs pos="0">
                    <a:schemeClr val="bg1"/>
                  </a:gs>
                  <a:gs pos="100000">
                    <a:srgbClr val="CC0000"/>
                  </a:gs>
                </a:gsLst>
                <a:path path="rect">
                  <a:fillToRect t="100000" r="100000"/>
                </a:path>
              </a:gradFill>
              <a:ln w="9525">
                <a:solidFill>
                  <a:srgbClr val="CC0000"/>
                </a:solidFill>
                <a:round/>
                <a:headEnd/>
                <a:tailEnd/>
              </a:ln>
            </p:spPr>
            <p:txBody>
              <a:bodyPr wrap="none" anchor="ctr">
                <a:prstTxWarp prst="textNoShape">
                  <a:avLst/>
                </a:prstTxWarp>
              </a:bodyPr>
              <a:lstStyle/>
              <a:p>
                <a:endParaRPr lang="en-US" dirty="0"/>
              </a:p>
            </p:txBody>
          </p:sp>
          <p:sp>
            <p:nvSpPr>
              <p:cNvPr id="23589" name="Oval 13"/>
              <p:cNvSpPr>
                <a:spLocks noChangeAspect="1" noChangeArrowheads="1"/>
              </p:cNvSpPr>
              <p:nvPr/>
            </p:nvSpPr>
            <p:spPr bwMode="auto">
              <a:xfrm>
                <a:off x="842" y="2790"/>
                <a:ext cx="288" cy="288"/>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grpSp>
      </p:grpSp>
      <p:grpSp>
        <p:nvGrpSpPr>
          <p:cNvPr id="6" name="Group 14"/>
          <p:cNvGrpSpPr>
            <a:grpSpLocks/>
          </p:cNvGrpSpPr>
          <p:nvPr/>
        </p:nvGrpSpPr>
        <p:grpSpPr bwMode="auto">
          <a:xfrm>
            <a:off x="6611187" y="1153160"/>
            <a:ext cx="1451553" cy="1318189"/>
            <a:chOff x="4334" y="691"/>
            <a:chExt cx="1014" cy="954"/>
          </a:xfrm>
        </p:grpSpPr>
        <p:sp>
          <p:nvSpPr>
            <p:cNvPr id="23583" name="Text Box 15"/>
            <p:cNvSpPr txBox="1">
              <a:spLocks noChangeArrowheads="1"/>
            </p:cNvSpPr>
            <p:nvPr/>
          </p:nvSpPr>
          <p:spPr bwMode="auto">
            <a:xfrm>
              <a:off x="4334" y="691"/>
              <a:ext cx="1014" cy="954"/>
            </a:xfrm>
            <a:prstGeom prst="rect">
              <a:avLst/>
            </a:prstGeom>
            <a:noFill/>
            <a:ln w="9525">
              <a:noFill/>
              <a:miter lim="800000"/>
              <a:headEnd/>
              <a:tailEnd/>
            </a:ln>
          </p:spPr>
          <p:txBody>
            <a:bodyPr wrap="none">
              <a:prstTxWarp prst="textNoShape">
                <a:avLst/>
              </a:prstTxWarp>
              <a:spAutoFit/>
            </a:bodyPr>
            <a:lstStyle/>
            <a:p>
              <a:pPr algn="ctr"/>
              <a:r>
                <a:rPr lang="en-US" sz="2000" dirty="0"/>
                <a:t>Neutron (n)</a:t>
              </a:r>
            </a:p>
            <a:p>
              <a:pPr algn="ctr"/>
              <a:endParaRPr lang="en-US" sz="2000" dirty="0"/>
            </a:p>
            <a:p>
              <a:pPr algn="ctr"/>
              <a:endParaRPr lang="en-US" sz="2000" dirty="0"/>
            </a:p>
            <a:p>
              <a:pPr algn="ctr"/>
              <a:r>
                <a:rPr lang="en-US" sz="2000" dirty="0"/>
                <a:t>1.008665 u</a:t>
              </a:r>
            </a:p>
          </p:txBody>
        </p:sp>
        <p:sp>
          <p:nvSpPr>
            <p:cNvPr id="23584" name="Oval 16"/>
            <p:cNvSpPr>
              <a:spLocks noChangeAspect="1" noChangeArrowheads="1"/>
            </p:cNvSpPr>
            <p:nvPr/>
          </p:nvSpPr>
          <p:spPr bwMode="auto">
            <a:xfrm>
              <a:off x="4557" y="938"/>
              <a:ext cx="432" cy="432"/>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grpSp>
      <p:grpSp>
        <p:nvGrpSpPr>
          <p:cNvPr id="7" name="Group 17"/>
          <p:cNvGrpSpPr>
            <a:grpSpLocks/>
          </p:cNvGrpSpPr>
          <p:nvPr/>
        </p:nvGrpSpPr>
        <p:grpSpPr bwMode="auto">
          <a:xfrm>
            <a:off x="6748613" y="3448247"/>
            <a:ext cx="1440100" cy="1930305"/>
            <a:chOff x="4430" y="2352"/>
            <a:chExt cx="1006" cy="1397"/>
          </a:xfrm>
        </p:grpSpPr>
        <p:sp>
          <p:nvSpPr>
            <p:cNvPr id="23577" name="Text Box 18"/>
            <p:cNvSpPr txBox="1">
              <a:spLocks noChangeArrowheads="1"/>
            </p:cNvSpPr>
            <p:nvPr/>
          </p:nvSpPr>
          <p:spPr bwMode="auto">
            <a:xfrm>
              <a:off x="4430" y="2352"/>
              <a:ext cx="1006" cy="1397"/>
            </a:xfrm>
            <a:prstGeom prst="rect">
              <a:avLst/>
            </a:prstGeom>
            <a:noFill/>
            <a:ln w="9525">
              <a:noFill/>
              <a:miter lim="800000"/>
              <a:headEnd/>
              <a:tailEnd/>
            </a:ln>
          </p:spPr>
          <p:txBody>
            <a:bodyPr wrap="none">
              <a:prstTxWarp prst="textNoShape">
                <a:avLst/>
              </a:prstTxWarp>
              <a:spAutoFit/>
            </a:bodyPr>
            <a:lstStyle/>
            <a:p>
              <a:pPr algn="ctr"/>
              <a:r>
                <a:rPr lang="en-US" sz="2000" dirty="0"/>
                <a:t>Alpha (a)</a:t>
              </a:r>
            </a:p>
            <a:p>
              <a:pPr algn="ctr"/>
              <a:endParaRPr lang="en-US" sz="2000" dirty="0"/>
            </a:p>
            <a:p>
              <a:pPr algn="ctr"/>
              <a:endParaRPr lang="en-US" sz="2000" dirty="0"/>
            </a:p>
            <a:p>
              <a:pPr algn="ctr"/>
              <a:endParaRPr lang="en-US" sz="2000" dirty="0"/>
            </a:p>
            <a:p>
              <a:pPr algn="ctr"/>
              <a:endParaRPr lang="en-US" sz="2000" dirty="0"/>
            </a:p>
            <a:p>
              <a:pPr algn="ctr"/>
              <a:r>
                <a:rPr lang="en-US" sz="2000" dirty="0"/>
                <a:t>4.002603 u</a:t>
              </a:r>
            </a:p>
          </p:txBody>
        </p:sp>
        <p:grpSp>
          <p:nvGrpSpPr>
            <p:cNvPr id="8" name="Group 19"/>
            <p:cNvGrpSpPr>
              <a:grpSpLocks noChangeAspect="1"/>
            </p:cNvGrpSpPr>
            <p:nvPr/>
          </p:nvGrpSpPr>
          <p:grpSpPr bwMode="auto">
            <a:xfrm>
              <a:off x="4684" y="2763"/>
              <a:ext cx="708" cy="731"/>
              <a:chOff x="4501" y="2701"/>
              <a:chExt cx="473" cy="488"/>
            </a:xfrm>
          </p:grpSpPr>
          <p:sp>
            <p:nvSpPr>
              <p:cNvPr id="23579" name="Oval 20"/>
              <p:cNvSpPr>
                <a:spLocks noChangeAspect="1" noChangeArrowheads="1"/>
              </p:cNvSpPr>
              <p:nvPr/>
            </p:nvSpPr>
            <p:spPr bwMode="auto">
              <a:xfrm>
                <a:off x="4622" y="2701"/>
                <a:ext cx="288" cy="288"/>
              </a:xfrm>
              <a:prstGeom prst="ellipse">
                <a:avLst/>
              </a:prstGeom>
              <a:gradFill rotWithShape="0">
                <a:gsLst>
                  <a:gs pos="0">
                    <a:schemeClr val="bg1"/>
                  </a:gs>
                  <a:gs pos="100000">
                    <a:srgbClr val="CC0000"/>
                  </a:gs>
                </a:gsLst>
                <a:path path="rect">
                  <a:fillToRect t="100000" r="100000"/>
                </a:path>
              </a:gradFill>
              <a:ln w="9525">
                <a:solidFill>
                  <a:srgbClr val="CC0000"/>
                </a:solidFill>
                <a:round/>
                <a:headEnd/>
                <a:tailEnd/>
              </a:ln>
            </p:spPr>
            <p:txBody>
              <a:bodyPr wrap="none" anchor="ctr">
                <a:prstTxWarp prst="textNoShape">
                  <a:avLst/>
                </a:prstTxWarp>
              </a:bodyPr>
              <a:lstStyle/>
              <a:p>
                <a:endParaRPr lang="en-US" dirty="0"/>
              </a:p>
            </p:txBody>
          </p:sp>
          <p:sp>
            <p:nvSpPr>
              <p:cNvPr id="23580" name="Oval 21"/>
              <p:cNvSpPr>
                <a:spLocks noChangeAspect="1" noChangeArrowheads="1"/>
              </p:cNvSpPr>
              <p:nvPr/>
            </p:nvSpPr>
            <p:spPr bwMode="auto">
              <a:xfrm>
                <a:off x="4501" y="2783"/>
                <a:ext cx="288" cy="288"/>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sp>
            <p:nvSpPr>
              <p:cNvPr id="23581" name="Oval 22"/>
              <p:cNvSpPr>
                <a:spLocks noChangeAspect="1" noChangeArrowheads="1"/>
              </p:cNvSpPr>
              <p:nvPr/>
            </p:nvSpPr>
            <p:spPr bwMode="auto">
              <a:xfrm>
                <a:off x="4587" y="2901"/>
                <a:ext cx="288" cy="288"/>
              </a:xfrm>
              <a:prstGeom prst="ellipse">
                <a:avLst/>
              </a:prstGeom>
              <a:gradFill rotWithShape="0">
                <a:gsLst>
                  <a:gs pos="0">
                    <a:schemeClr val="bg1"/>
                  </a:gs>
                  <a:gs pos="100000">
                    <a:srgbClr val="CC0000"/>
                  </a:gs>
                </a:gsLst>
                <a:path path="rect">
                  <a:fillToRect t="100000" r="100000"/>
                </a:path>
              </a:gradFill>
              <a:ln w="9525">
                <a:solidFill>
                  <a:srgbClr val="CC0000"/>
                </a:solidFill>
                <a:round/>
                <a:headEnd/>
                <a:tailEnd/>
              </a:ln>
            </p:spPr>
            <p:txBody>
              <a:bodyPr wrap="none" anchor="ctr">
                <a:prstTxWarp prst="textNoShape">
                  <a:avLst/>
                </a:prstTxWarp>
              </a:bodyPr>
              <a:lstStyle/>
              <a:p>
                <a:endParaRPr lang="en-US" dirty="0"/>
              </a:p>
            </p:txBody>
          </p:sp>
          <p:sp>
            <p:nvSpPr>
              <p:cNvPr id="23582" name="Oval 23"/>
              <p:cNvSpPr>
                <a:spLocks noChangeAspect="1" noChangeArrowheads="1"/>
              </p:cNvSpPr>
              <p:nvPr/>
            </p:nvSpPr>
            <p:spPr bwMode="auto">
              <a:xfrm>
                <a:off x="4686" y="2811"/>
                <a:ext cx="288" cy="288"/>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grpSp>
      </p:grpSp>
      <p:grpSp>
        <p:nvGrpSpPr>
          <p:cNvPr id="9" name="Group 24"/>
          <p:cNvGrpSpPr>
            <a:grpSpLocks/>
          </p:cNvGrpSpPr>
          <p:nvPr/>
        </p:nvGrpSpPr>
        <p:grpSpPr bwMode="auto">
          <a:xfrm>
            <a:off x="2505612" y="2631632"/>
            <a:ext cx="1272613" cy="1879180"/>
            <a:chOff x="1466" y="1761"/>
            <a:chExt cx="889" cy="1360"/>
          </a:xfrm>
        </p:grpSpPr>
        <p:sp>
          <p:nvSpPr>
            <p:cNvPr id="23575" name="Line 25"/>
            <p:cNvSpPr>
              <a:spLocks noChangeShapeType="1"/>
            </p:cNvSpPr>
            <p:nvPr/>
          </p:nvSpPr>
          <p:spPr bwMode="auto">
            <a:xfrm>
              <a:off x="1466" y="3063"/>
              <a:ext cx="675" cy="58"/>
            </a:xfrm>
            <a:prstGeom prst="line">
              <a:avLst/>
            </a:prstGeom>
            <a:noFill/>
            <a:ln w="57150">
              <a:solidFill>
                <a:srgbClr val="FF9933"/>
              </a:solidFill>
              <a:round/>
              <a:headEnd/>
              <a:tailEnd type="triangle" w="med" len="med"/>
            </a:ln>
          </p:spPr>
          <p:txBody>
            <a:bodyPr>
              <a:prstTxWarp prst="textNoShape">
                <a:avLst/>
              </a:prstTxWarp>
            </a:bodyPr>
            <a:lstStyle/>
            <a:p>
              <a:endParaRPr lang="en-US" dirty="0"/>
            </a:p>
          </p:txBody>
        </p:sp>
        <p:sp>
          <p:nvSpPr>
            <p:cNvPr id="23576" name="Line 26"/>
            <p:cNvSpPr>
              <a:spLocks noChangeShapeType="1"/>
            </p:cNvSpPr>
            <p:nvPr/>
          </p:nvSpPr>
          <p:spPr bwMode="auto">
            <a:xfrm>
              <a:off x="1676" y="1761"/>
              <a:ext cx="679" cy="507"/>
            </a:xfrm>
            <a:prstGeom prst="line">
              <a:avLst/>
            </a:prstGeom>
            <a:noFill/>
            <a:ln w="57150">
              <a:solidFill>
                <a:srgbClr val="FF9933"/>
              </a:solidFill>
              <a:round/>
              <a:headEnd/>
              <a:tailEnd type="triangle" w="med" len="med"/>
            </a:ln>
          </p:spPr>
          <p:txBody>
            <a:bodyPr>
              <a:prstTxWarp prst="textNoShape">
                <a:avLst/>
              </a:prstTxWarp>
            </a:bodyPr>
            <a:lstStyle/>
            <a:p>
              <a:endParaRPr lang="en-US" dirty="0"/>
            </a:p>
          </p:txBody>
        </p:sp>
      </p:grpSp>
      <p:grpSp>
        <p:nvGrpSpPr>
          <p:cNvPr id="10" name="Group 27"/>
          <p:cNvGrpSpPr>
            <a:grpSpLocks/>
          </p:cNvGrpSpPr>
          <p:nvPr/>
        </p:nvGrpSpPr>
        <p:grpSpPr bwMode="auto">
          <a:xfrm>
            <a:off x="5819560" y="2471350"/>
            <a:ext cx="1203902" cy="2118222"/>
            <a:chOff x="3781" y="1645"/>
            <a:chExt cx="841" cy="1533"/>
          </a:xfrm>
        </p:grpSpPr>
        <p:sp>
          <p:nvSpPr>
            <p:cNvPr id="23573" name="Line 28"/>
            <p:cNvSpPr>
              <a:spLocks noChangeShapeType="1"/>
            </p:cNvSpPr>
            <p:nvPr/>
          </p:nvSpPr>
          <p:spPr bwMode="auto">
            <a:xfrm flipV="1">
              <a:off x="3897" y="1645"/>
              <a:ext cx="615" cy="460"/>
            </a:xfrm>
            <a:prstGeom prst="line">
              <a:avLst/>
            </a:prstGeom>
            <a:noFill/>
            <a:ln w="57150">
              <a:solidFill>
                <a:srgbClr val="FF9933"/>
              </a:solidFill>
              <a:round/>
              <a:headEnd/>
              <a:tailEnd type="triangle" w="med" len="med"/>
            </a:ln>
          </p:spPr>
          <p:txBody>
            <a:bodyPr>
              <a:prstTxWarp prst="textNoShape">
                <a:avLst/>
              </a:prstTxWarp>
            </a:bodyPr>
            <a:lstStyle/>
            <a:p>
              <a:endParaRPr lang="en-US" dirty="0"/>
            </a:p>
          </p:txBody>
        </p:sp>
        <p:sp>
          <p:nvSpPr>
            <p:cNvPr id="23574" name="Line 29"/>
            <p:cNvSpPr>
              <a:spLocks noChangeShapeType="1"/>
            </p:cNvSpPr>
            <p:nvPr/>
          </p:nvSpPr>
          <p:spPr bwMode="auto">
            <a:xfrm>
              <a:off x="3781" y="2849"/>
              <a:ext cx="841" cy="329"/>
            </a:xfrm>
            <a:prstGeom prst="line">
              <a:avLst/>
            </a:prstGeom>
            <a:noFill/>
            <a:ln w="57150">
              <a:solidFill>
                <a:srgbClr val="FF9933"/>
              </a:solidFill>
              <a:round/>
              <a:headEnd/>
              <a:tailEnd type="triangle" w="med" len="med"/>
            </a:ln>
          </p:spPr>
          <p:txBody>
            <a:bodyPr>
              <a:prstTxWarp prst="textNoShape">
                <a:avLst/>
              </a:prstTxWarp>
            </a:bodyPr>
            <a:lstStyle/>
            <a:p>
              <a:endParaRPr lang="en-US" dirty="0"/>
            </a:p>
          </p:txBody>
        </p:sp>
      </p:grpSp>
      <p:grpSp>
        <p:nvGrpSpPr>
          <p:cNvPr id="11" name="Group 30"/>
          <p:cNvGrpSpPr>
            <a:grpSpLocks/>
          </p:cNvGrpSpPr>
          <p:nvPr/>
        </p:nvGrpSpPr>
        <p:grpSpPr bwMode="auto">
          <a:xfrm>
            <a:off x="3277196" y="2525239"/>
            <a:ext cx="3147895" cy="2813244"/>
            <a:chOff x="2005" y="1684"/>
            <a:chExt cx="2199" cy="2036"/>
          </a:xfrm>
        </p:grpSpPr>
        <p:sp>
          <p:nvSpPr>
            <p:cNvPr id="23566" name="AutoShape 31"/>
            <p:cNvSpPr>
              <a:spLocks noChangeArrowheads="1"/>
            </p:cNvSpPr>
            <p:nvPr/>
          </p:nvSpPr>
          <p:spPr bwMode="auto">
            <a:xfrm>
              <a:off x="2005" y="1684"/>
              <a:ext cx="2199" cy="2036"/>
            </a:xfrm>
            <a:prstGeom prst="irregularSeal2">
              <a:avLst/>
            </a:prstGeom>
            <a:gradFill rotWithShape="0">
              <a:gsLst>
                <a:gs pos="0">
                  <a:srgbClr val="CC0000"/>
                </a:gs>
                <a:gs pos="100000">
                  <a:srgbClr val="FFFF66"/>
                </a:gs>
              </a:gsLst>
              <a:path path="shape">
                <a:fillToRect l="50000" t="50000" r="50000" b="50000"/>
              </a:path>
            </a:gradFill>
            <a:ln w="9525">
              <a:solidFill>
                <a:schemeClr val="tx1"/>
              </a:solidFill>
              <a:miter lim="800000"/>
              <a:headEnd/>
              <a:tailEnd/>
            </a:ln>
          </p:spPr>
          <p:txBody>
            <a:bodyPr wrap="none" anchor="ctr">
              <a:prstTxWarp prst="textNoShape">
                <a:avLst/>
              </a:prstTxWarp>
            </a:bodyPr>
            <a:lstStyle/>
            <a:p>
              <a:endParaRPr lang="en-US" dirty="0"/>
            </a:p>
          </p:txBody>
        </p:sp>
        <p:sp>
          <p:nvSpPr>
            <p:cNvPr id="23567" name="Oval 32"/>
            <p:cNvSpPr>
              <a:spLocks noChangeAspect="1" noChangeArrowheads="1"/>
            </p:cNvSpPr>
            <p:nvPr/>
          </p:nvSpPr>
          <p:spPr bwMode="auto">
            <a:xfrm>
              <a:off x="2645" y="2606"/>
              <a:ext cx="432" cy="432"/>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grpSp>
          <p:nvGrpSpPr>
            <p:cNvPr id="12" name="Group 33"/>
            <p:cNvGrpSpPr>
              <a:grpSpLocks noChangeAspect="1"/>
            </p:cNvGrpSpPr>
            <p:nvPr/>
          </p:nvGrpSpPr>
          <p:grpSpPr bwMode="auto">
            <a:xfrm>
              <a:off x="2746" y="2301"/>
              <a:ext cx="708" cy="731"/>
              <a:chOff x="4501" y="2701"/>
              <a:chExt cx="473" cy="488"/>
            </a:xfrm>
          </p:grpSpPr>
          <p:sp>
            <p:nvSpPr>
              <p:cNvPr id="23569" name="Oval 34"/>
              <p:cNvSpPr>
                <a:spLocks noChangeAspect="1" noChangeArrowheads="1"/>
              </p:cNvSpPr>
              <p:nvPr/>
            </p:nvSpPr>
            <p:spPr bwMode="auto">
              <a:xfrm>
                <a:off x="4622" y="2701"/>
                <a:ext cx="288" cy="288"/>
              </a:xfrm>
              <a:prstGeom prst="ellipse">
                <a:avLst/>
              </a:prstGeom>
              <a:gradFill rotWithShape="0">
                <a:gsLst>
                  <a:gs pos="0">
                    <a:schemeClr val="bg1"/>
                  </a:gs>
                  <a:gs pos="100000">
                    <a:srgbClr val="CC0000"/>
                  </a:gs>
                </a:gsLst>
                <a:path path="rect">
                  <a:fillToRect t="100000" r="100000"/>
                </a:path>
              </a:gradFill>
              <a:ln w="9525">
                <a:solidFill>
                  <a:srgbClr val="CC0000"/>
                </a:solidFill>
                <a:round/>
                <a:headEnd/>
                <a:tailEnd/>
              </a:ln>
            </p:spPr>
            <p:txBody>
              <a:bodyPr wrap="none" anchor="ctr">
                <a:prstTxWarp prst="textNoShape">
                  <a:avLst/>
                </a:prstTxWarp>
              </a:bodyPr>
              <a:lstStyle/>
              <a:p>
                <a:endParaRPr lang="en-US" dirty="0"/>
              </a:p>
            </p:txBody>
          </p:sp>
          <p:sp>
            <p:nvSpPr>
              <p:cNvPr id="23570" name="Oval 35"/>
              <p:cNvSpPr>
                <a:spLocks noChangeAspect="1" noChangeArrowheads="1"/>
              </p:cNvSpPr>
              <p:nvPr/>
            </p:nvSpPr>
            <p:spPr bwMode="auto">
              <a:xfrm>
                <a:off x="4501" y="2783"/>
                <a:ext cx="288" cy="288"/>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sp>
            <p:nvSpPr>
              <p:cNvPr id="23571" name="Oval 36"/>
              <p:cNvSpPr>
                <a:spLocks noChangeAspect="1" noChangeArrowheads="1"/>
              </p:cNvSpPr>
              <p:nvPr/>
            </p:nvSpPr>
            <p:spPr bwMode="auto">
              <a:xfrm>
                <a:off x="4587" y="2901"/>
                <a:ext cx="288" cy="288"/>
              </a:xfrm>
              <a:prstGeom prst="ellipse">
                <a:avLst/>
              </a:prstGeom>
              <a:gradFill rotWithShape="0">
                <a:gsLst>
                  <a:gs pos="0">
                    <a:schemeClr val="bg1"/>
                  </a:gs>
                  <a:gs pos="100000">
                    <a:srgbClr val="CC0000"/>
                  </a:gs>
                </a:gsLst>
                <a:path path="rect">
                  <a:fillToRect t="100000" r="100000"/>
                </a:path>
              </a:gradFill>
              <a:ln w="9525">
                <a:solidFill>
                  <a:srgbClr val="CC0000"/>
                </a:solidFill>
                <a:round/>
                <a:headEnd/>
                <a:tailEnd/>
              </a:ln>
            </p:spPr>
            <p:txBody>
              <a:bodyPr wrap="none" anchor="ctr">
                <a:prstTxWarp prst="textNoShape">
                  <a:avLst/>
                </a:prstTxWarp>
              </a:bodyPr>
              <a:lstStyle/>
              <a:p>
                <a:endParaRPr lang="en-US" dirty="0"/>
              </a:p>
            </p:txBody>
          </p:sp>
          <p:sp>
            <p:nvSpPr>
              <p:cNvPr id="23572" name="Oval 37"/>
              <p:cNvSpPr>
                <a:spLocks noChangeAspect="1" noChangeArrowheads="1"/>
              </p:cNvSpPr>
              <p:nvPr/>
            </p:nvSpPr>
            <p:spPr bwMode="auto">
              <a:xfrm>
                <a:off x="4686" y="2811"/>
                <a:ext cx="288" cy="288"/>
              </a:xfrm>
              <a:prstGeom prst="ellipse">
                <a:avLst/>
              </a:prstGeom>
              <a:gradFill rotWithShape="0">
                <a:gsLst>
                  <a:gs pos="0">
                    <a:schemeClr val="bg1"/>
                  </a:gs>
                  <a:gs pos="100000">
                    <a:srgbClr val="008000"/>
                  </a:gs>
                </a:gsLst>
                <a:path path="rect">
                  <a:fillToRect r="100000" b="100000"/>
                </a:path>
              </a:gradFill>
              <a:ln w="9525">
                <a:solidFill>
                  <a:srgbClr val="008000"/>
                </a:solidFill>
                <a:round/>
                <a:headEnd/>
                <a:tailEnd/>
              </a:ln>
            </p:spPr>
            <p:txBody>
              <a:bodyPr wrap="none" anchor="ctr">
                <a:prstTxWarp prst="textNoShape">
                  <a:avLst/>
                </a:prstTxWarp>
              </a:bodyPr>
              <a:lstStyle/>
              <a:p>
                <a:endParaRPr lang="en-US" dirty="0"/>
              </a:p>
            </p:txBody>
          </p:sp>
        </p:grpSp>
      </p:grpSp>
      <p:sp>
        <p:nvSpPr>
          <p:cNvPr id="274470" name="Text Box 38"/>
          <p:cNvSpPr txBox="1">
            <a:spLocks noChangeArrowheads="1"/>
          </p:cNvSpPr>
          <p:nvPr/>
        </p:nvSpPr>
        <p:spPr bwMode="auto">
          <a:xfrm>
            <a:off x="6641246" y="5643182"/>
            <a:ext cx="1629061" cy="367728"/>
          </a:xfrm>
          <a:prstGeom prst="rect">
            <a:avLst/>
          </a:prstGeom>
          <a:noFill/>
          <a:ln w="9525">
            <a:noFill/>
            <a:miter lim="800000"/>
            <a:headEnd/>
            <a:tailEnd/>
          </a:ln>
        </p:spPr>
        <p:txBody>
          <a:bodyPr>
            <a:prstTxWarp prst="textNoShape">
              <a:avLst/>
            </a:prstTxWarp>
            <a:spAutoFit/>
          </a:bodyPr>
          <a:lstStyle/>
          <a:p>
            <a:pPr algn="ctr"/>
            <a:r>
              <a:rPr lang="en-US" b="1" dirty="0">
                <a:solidFill>
                  <a:schemeClr val="accent2"/>
                </a:solidFill>
              </a:rPr>
              <a:t>5.011268 u</a:t>
            </a:r>
          </a:p>
        </p:txBody>
      </p:sp>
      <mc:AlternateContent xmlns:mc="http://schemas.openxmlformats.org/markup-compatibility/2006" xmlns:a14="http://schemas.microsoft.com/office/drawing/2010/main">
        <mc:Choice Requires="a14">
          <p:sp>
            <p:nvSpPr>
              <p:cNvPr id="14" name="Rectangle 13"/>
              <p:cNvSpPr/>
              <p:nvPr/>
            </p:nvSpPr>
            <p:spPr>
              <a:xfrm>
                <a:off x="1460883" y="332941"/>
                <a:ext cx="6237030" cy="1605311"/>
              </a:xfrm>
              <a:prstGeom prst="rect">
                <a:avLst/>
              </a:prstGeom>
            </p:spPr>
            <p:txBody>
              <a:bodyPr wrap="square">
                <a:spAutoFit/>
              </a:bodyPr>
              <a:lstStyle/>
              <a:p>
                <a:r>
                  <a:rPr lang="en-US" sz="2000" dirty="0">
                    <a:solidFill>
                      <a:schemeClr val="tx1"/>
                    </a:solidFill>
                  </a:rPr>
                  <a:t> </a:t>
                </a:r>
              </a:p>
              <a:p>
                <a:pPr/>
                <a14:m>
                  <m:oMathPara xmlns:m="http://schemas.openxmlformats.org/officeDocument/2006/math">
                    <m:oMathParaPr>
                      <m:jc m:val="centerGroup"/>
                    </m:oMathParaPr>
                    <m:oMath xmlns:m="http://schemas.openxmlformats.org/officeDocument/2006/math">
                      <m:r>
                        <a:rPr lang="en-US" sz="2000" i="1">
                          <a:solidFill>
                            <a:schemeClr val="tx1"/>
                          </a:solidFill>
                          <a:latin typeface="Cambria Math"/>
                        </a:rPr>
                        <m:t>𝐸</m:t>
                      </m:r>
                      <m:r>
                        <a:rPr lang="en-US" sz="2000" i="1">
                          <a:solidFill>
                            <a:schemeClr val="tx1"/>
                          </a:solidFill>
                          <a:latin typeface="Cambria Math"/>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a:rPr>
                            <m:t>𝑚𝑐</m:t>
                          </m:r>
                        </m:e>
                        <m:sup>
                          <m:r>
                            <a:rPr lang="en-US" sz="2000" i="1">
                              <a:solidFill>
                                <a:schemeClr val="tx1"/>
                              </a:solidFill>
                              <a:latin typeface="Cambria Math"/>
                            </a:rPr>
                            <m:t>2</m:t>
                          </m:r>
                        </m:sup>
                      </m:sSup>
                    </m:oMath>
                  </m:oMathPara>
                </a14:m>
                <a:endParaRPr lang="en-US" sz="2000" dirty="0">
                  <a:solidFill>
                    <a:schemeClr val="tx1"/>
                  </a:solidFill>
                </a:endParaRPr>
              </a:p>
              <a:p>
                <a:pPr/>
                <a14:m>
                  <m:oMathPara xmlns:m="http://schemas.openxmlformats.org/officeDocument/2006/math">
                    <m:oMathParaPr>
                      <m:jc m:val="centerGroup"/>
                    </m:oMathParaPr>
                    <m:oMath xmlns:m="http://schemas.openxmlformats.org/officeDocument/2006/math">
                      <m:r>
                        <a:rPr lang="en-US" sz="2000" i="1">
                          <a:solidFill>
                            <a:schemeClr val="tx1"/>
                          </a:solidFill>
                          <a:latin typeface="Cambria Math"/>
                        </a:rPr>
                        <m:t>=0.018793 </m:t>
                      </m:r>
                      <m:r>
                        <a:rPr lang="en-US" sz="2000" i="1">
                          <a:solidFill>
                            <a:schemeClr val="tx1"/>
                          </a:solidFill>
                          <a:latin typeface="Cambria Math"/>
                        </a:rPr>
                        <m:t>𝑢</m:t>
                      </m:r>
                      <m:r>
                        <a:rPr lang="en-US" sz="2000" i="1">
                          <a:solidFill>
                            <a:schemeClr val="tx1"/>
                          </a:solidFill>
                          <a:latin typeface="Cambria Math"/>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a:rPr>
                            <m:t>𝑐</m:t>
                          </m:r>
                        </m:e>
                        <m:sup>
                          <m:r>
                            <a:rPr lang="en-US" sz="2000" i="1">
                              <a:solidFill>
                                <a:schemeClr val="tx1"/>
                              </a:solidFill>
                              <a:latin typeface="Cambria Math"/>
                            </a:rPr>
                            <m:t>2</m:t>
                          </m:r>
                        </m:sup>
                      </m:sSup>
                      <m:d>
                        <m:dPr>
                          <m:ctrlPr>
                            <a:rPr lang="en-US" sz="2000" i="1">
                              <a:solidFill>
                                <a:schemeClr val="tx1"/>
                              </a:solidFill>
                              <a:latin typeface="Cambria Math" panose="02040503050406030204" pitchFamily="18" charset="0"/>
                            </a:rPr>
                          </m:ctrlPr>
                        </m:dPr>
                        <m:e>
                          <m:r>
                            <a:rPr lang="en-US" sz="2000" i="1">
                              <a:solidFill>
                                <a:schemeClr val="tx1"/>
                              </a:solidFill>
                              <a:latin typeface="Cambria Math"/>
                            </a:rPr>
                            <m:t>931.502</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a:rPr>
                                <m:t>𝑀𝑒𝑉</m:t>
                              </m:r>
                            </m:num>
                            <m:den>
                              <m:r>
                                <a:rPr lang="en-US" sz="2000" i="1">
                                  <a:solidFill>
                                    <a:schemeClr val="tx1"/>
                                  </a:solidFill>
                                  <a:latin typeface="Cambria Math"/>
                                </a:rPr>
                                <m:t>𝑢</m:t>
                              </m:r>
                              <m:r>
                                <a:rPr lang="en-US" sz="2000" i="1">
                                  <a:solidFill>
                                    <a:schemeClr val="tx1"/>
                                  </a:solidFill>
                                  <a:latin typeface="Cambria Math"/>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a:rPr>
                                    <m:t>𝑐</m:t>
                                  </m:r>
                                </m:e>
                                <m:sup>
                                  <m:r>
                                    <a:rPr lang="en-US" sz="2000" i="1">
                                      <a:solidFill>
                                        <a:schemeClr val="tx1"/>
                                      </a:solidFill>
                                      <a:latin typeface="Cambria Math"/>
                                    </a:rPr>
                                    <m:t>2</m:t>
                                  </m:r>
                                </m:sup>
                              </m:sSup>
                            </m:den>
                          </m:f>
                        </m:e>
                      </m:d>
                    </m:oMath>
                  </m:oMathPara>
                </a14:m>
                <a:endParaRPr lang="en-US" sz="2000" dirty="0">
                  <a:solidFill>
                    <a:schemeClr val="tx1"/>
                  </a:solidFill>
                </a:endParaRPr>
              </a:p>
              <a:p>
                <a:pPr/>
                <a14:m>
                  <m:oMathPara xmlns:m="http://schemas.openxmlformats.org/officeDocument/2006/math">
                    <m:oMathParaPr>
                      <m:jc m:val="centerGroup"/>
                    </m:oMathParaPr>
                    <m:oMath xmlns:m="http://schemas.openxmlformats.org/officeDocument/2006/math">
                      <m:r>
                        <a:rPr lang="en-US" sz="2000" i="1">
                          <a:solidFill>
                            <a:schemeClr val="tx1"/>
                          </a:solidFill>
                          <a:latin typeface="Cambria Math"/>
                        </a:rPr>
                        <m:t>=17.590 </m:t>
                      </m:r>
                      <m:r>
                        <a:rPr lang="en-US" sz="2000" i="1">
                          <a:solidFill>
                            <a:schemeClr val="tx1"/>
                          </a:solidFill>
                          <a:latin typeface="Cambria Math"/>
                        </a:rPr>
                        <m:t>𝑀𝑒𝑉</m:t>
                      </m:r>
                    </m:oMath>
                  </m:oMathPara>
                </a14:m>
                <a:endParaRPr lang="en-US" sz="2000"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460883" y="332941"/>
                <a:ext cx="6237030" cy="1605311"/>
              </a:xfrm>
              <a:prstGeom prst="rect">
                <a:avLst/>
              </a:prstGeom>
              <a:blipFill rotWithShape="1">
                <a:blip r:embed="rId3"/>
                <a:stretch>
                  <a:fillRect/>
                </a:stretch>
              </a:blipFill>
            </p:spPr>
            <p:txBody>
              <a:bodyPr/>
              <a:lstStyle/>
              <a:p>
                <a:r>
                  <a:rPr lang="en-US">
                    <a:noFill/>
                  </a:rPr>
                  <a:t> </a:t>
                </a:r>
              </a:p>
            </p:txBody>
          </p:sp>
        </mc:Fallback>
      </mc:AlternateContent>
      <p:sp>
        <p:nvSpPr>
          <p:cNvPr id="13" name="Slide Number Placeholder 12"/>
          <p:cNvSpPr>
            <a:spLocks noGrp="1"/>
          </p:cNvSpPr>
          <p:nvPr>
            <p:ph type="sldNum" sz="quarter" idx="12"/>
          </p:nvPr>
        </p:nvSpPr>
        <p:spPr/>
        <p:txBody>
          <a:bodyPr/>
          <a:lstStyle/>
          <a:p>
            <a:fld id="{C1F14A43-F6F7-684A-A15B-3AABBD13E880}"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44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4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71" grpId="0"/>
      <p:bldP spid="2744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Image result for fusion energy compared to other 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2724" t="19154"/>
          <a:stretch/>
        </p:blipFill>
        <p:spPr bwMode="auto">
          <a:xfrm>
            <a:off x="1042026" y="1893101"/>
            <a:ext cx="6643647" cy="3380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5884" y="713982"/>
            <a:ext cx="9144000" cy="990600"/>
          </a:xfrm>
        </p:spPr>
        <p:txBody>
          <a:bodyPr/>
          <a:lstStyle/>
          <a:p>
            <a:r>
              <a:rPr lang="en-US" sz="3200" b="1" dirty="0">
                <a:solidFill>
                  <a:srgbClr val="1EB53A"/>
                </a:solidFill>
              </a:rPr>
              <a:t>Compared</a:t>
            </a:r>
            <a:r>
              <a:rPr lang="en-US" sz="3200" b="1" baseline="0" dirty="0">
                <a:solidFill>
                  <a:srgbClr val="1EB53A"/>
                </a:solidFill>
              </a:rPr>
              <a:t> to other sources</a:t>
            </a:r>
            <a:endParaRPr lang="en-US" sz="3200" b="1" dirty="0">
              <a:solidFill>
                <a:srgbClr val="1EB53A"/>
              </a:solidFill>
            </a:endParaRPr>
          </a:p>
        </p:txBody>
      </p:sp>
      <p:sp>
        <p:nvSpPr>
          <p:cNvPr id="3" name="Slide Number Placeholder 2"/>
          <p:cNvSpPr>
            <a:spLocks noGrp="1"/>
          </p:cNvSpPr>
          <p:nvPr>
            <p:ph type="sldNum" sz="quarter" idx="10"/>
          </p:nvPr>
        </p:nvSpPr>
        <p:spPr/>
        <p:txBody>
          <a:bodyPr/>
          <a:lstStyle/>
          <a:p>
            <a:pPr>
              <a:defRPr/>
            </a:pPr>
            <a:fld id="{3EF2E1BC-A98C-B44C-B680-B631DA5DD324}"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412" y="1638961"/>
            <a:ext cx="6707029" cy="2597762"/>
          </a:xfrm>
          <a:prstGeom prst="rect">
            <a:avLst/>
          </a:prstGeom>
          <a:noFill/>
        </p:spPr>
        <p:txBody>
          <a:bodyPr wrap="none" rtlCol="0">
            <a:spAutoFit/>
          </a:bodyPr>
          <a:lstStyle/>
          <a:p>
            <a:pPr marL="233363" indent="-233363">
              <a:lnSpc>
                <a:spcPct val="150000"/>
              </a:lnSpc>
              <a:buFont typeface="Arial" panose="020B0604020202020204" pitchFamily="34" charset="0"/>
              <a:buChar char="•"/>
            </a:pPr>
            <a:r>
              <a:rPr lang="en-US" sz="2800" dirty="0"/>
              <a:t>Very high temperature (150,000,000°C)</a:t>
            </a:r>
          </a:p>
          <a:p>
            <a:pPr marL="233363" indent="-233363">
              <a:lnSpc>
                <a:spcPct val="150000"/>
              </a:lnSpc>
              <a:buFont typeface="Arial" panose="020B0604020202020204" pitchFamily="34" charset="0"/>
              <a:buChar char="•"/>
            </a:pPr>
            <a:r>
              <a:rPr lang="en-US" sz="2800" dirty="0"/>
              <a:t>High pressure</a:t>
            </a:r>
          </a:p>
          <a:p>
            <a:pPr marL="233363" indent="-233363">
              <a:lnSpc>
                <a:spcPct val="150000"/>
              </a:lnSpc>
              <a:buFont typeface="Arial" panose="020B0604020202020204" pitchFamily="34" charset="0"/>
              <a:buChar char="•"/>
            </a:pPr>
            <a:r>
              <a:rPr lang="en-US" sz="2800" dirty="0"/>
              <a:t>Plasma particle density</a:t>
            </a:r>
          </a:p>
          <a:p>
            <a:pPr marL="233363" indent="-233363">
              <a:lnSpc>
                <a:spcPct val="150000"/>
              </a:lnSpc>
              <a:buFont typeface="Arial" panose="020B0604020202020204" pitchFamily="34" charset="0"/>
              <a:buChar char="•"/>
            </a:pPr>
            <a:r>
              <a:rPr lang="en-US" sz="2800" dirty="0"/>
              <a:t>Confinement</a:t>
            </a:r>
          </a:p>
        </p:txBody>
      </p:sp>
      <p:sp>
        <p:nvSpPr>
          <p:cNvPr id="2" name="Title 1"/>
          <p:cNvSpPr>
            <a:spLocks noGrp="1"/>
          </p:cNvSpPr>
          <p:nvPr>
            <p:ph type="title"/>
          </p:nvPr>
        </p:nvSpPr>
        <p:spPr>
          <a:xfrm>
            <a:off x="438412" y="743942"/>
            <a:ext cx="9144000" cy="990600"/>
          </a:xfrm>
        </p:spPr>
        <p:txBody>
          <a:bodyPr/>
          <a:lstStyle/>
          <a:p>
            <a:r>
              <a:rPr lang="en-US" sz="3200" b="1" dirty="0">
                <a:solidFill>
                  <a:srgbClr val="1EB53A"/>
                </a:solidFill>
              </a:rPr>
              <a:t>Creating fusion on Earth</a:t>
            </a:r>
          </a:p>
        </p:txBody>
      </p:sp>
      <p:sp>
        <p:nvSpPr>
          <p:cNvPr id="3" name="Slide Number Placeholder 2"/>
          <p:cNvSpPr>
            <a:spLocks noGrp="1"/>
          </p:cNvSpPr>
          <p:nvPr>
            <p:ph type="sldNum" sz="quarter" idx="10"/>
          </p:nvPr>
        </p:nvSpPr>
        <p:spPr/>
        <p:txBody>
          <a:bodyPr/>
          <a:lstStyle/>
          <a:p>
            <a:pPr>
              <a:defRPr/>
            </a:pPr>
            <a:fld id="{3EF2E1BC-A98C-B44C-B680-B631DA5DD324}" type="slidenum">
              <a:rPr lang="en-US" smtClean="0"/>
              <a:pPr>
                <a:defRPr/>
              </a:pPr>
              <a:t>29</a:t>
            </a:fld>
            <a:endParaRPr lang="en-US" dirty="0"/>
          </a:p>
        </p:txBody>
      </p:sp>
    </p:spTree>
    <p:extLst>
      <p:ext uri="{BB962C8B-B14F-4D97-AF65-F5344CB8AC3E}">
        <p14:creationId xmlns:p14="http://schemas.microsoft.com/office/powerpoint/2010/main" val="96975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ChangeArrowheads="1"/>
          </p:cNvSpPr>
          <p:nvPr>
            <p:ph type="title"/>
          </p:nvPr>
        </p:nvSpPr>
        <p:spPr>
          <a:xfrm>
            <a:off x="436880" y="746919"/>
            <a:ext cx="8229600" cy="868362"/>
          </a:xfrm>
        </p:spPr>
        <p:txBody>
          <a:bodyPr/>
          <a:lstStyle/>
          <a:p>
            <a:r>
              <a:rPr lang="en-US" altLang="en-US" sz="3200" b="1" dirty="0">
                <a:solidFill>
                  <a:srgbClr val="1EB53A"/>
                </a:solidFill>
              </a:rPr>
              <a:t>Electricity</a:t>
            </a:r>
          </a:p>
        </p:txBody>
      </p:sp>
      <p:sp>
        <p:nvSpPr>
          <p:cNvPr id="20482" name="Rectangle 1027"/>
          <p:cNvSpPr>
            <a:spLocks noGrp="1" noChangeArrowheads="1"/>
          </p:cNvSpPr>
          <p:nvPr>
            <p:ph idx="1"/>
          </p:nvPr>
        </p:nvSpPr>
        <p:spPr>
          <a:xfrm>
            <a:off x="457200" y="1708428"/>
            <a:ext cx="8001000" cy="2626274"/>
          </a:xfrm>
        </p:spPr>
        <p:txBody>
          <a:bodyPr>
            <a:normAutofit/>
          </a:bodyPr>
          <a:lstStyle/>
          <a:p>
            <a:pPr marL="233363" indent="-233363">
              <a:buFont typeface="Arial" panose="020B0604020202020204" pitchFamily="34" charset="0"/>
              <a:buChar char="•"/>
            </a:pPr>
            <a:r>
              <a:rPr lang="en-US" altLang="en-US" sz="2800" b="0" dirty="0">
                <a:solidFill>
                  <a:schemeClr val="tx1"/>
                </a:solidFill>
              </a:rPr>
              <a:t>If you move a conductor through a magnetic field, electric current is produced.</a:t>
            </a:r>
            <a:br>
              <a:rPr lang="en-US" altLang="en-US" sz="2800" b="0" dirty="0">
                <a:solidFill>
                  <a:schemeClr val="tx1"/>
                </a:solidFill>
              </a:rPr>
            </a:br>
            <a:endParaRPr lang="en-US" altLang="en-US" sz="2800" b="0" dirty="0">
              <a:solidFill>
                <a:schemeClr val="tx1"/>
              </a:solidFill>
            </a:endParaRPr>
          </a:p>
          <a:p>
            <a:pPr marL="233363" indent="-233363">
              <a:buFont typeface="Arial" panose="020B0604020202020204" pitchFamily="34" charset="0"/>
              <a:buChar char="•"/>
            </a:pPr>
            <a:r>
              <a:rPr lang="en-US" altLang="en-US" sz="2800" b="0" dirty="0">
                <a:solidFill>
                  <a:schemeClr val="tx1"/>
                </a:solidFill>
              </a:rPr>
              <a:t>If you move a magnetic field through a conductor, electric current is produced.</a:t>
            </a:r>
          </a:p>
        </p:txBody>
      </p:sp>
      <p:sp>
        <p:nvSpPr>
          <p:cNvPr id="2" name="Slide Number Placeholder 1"/>
          <p:cNvSpPr>
            <a:spLocks noGrp="1"/>
          </p:cNvSpPr>
          <p:nvPr>
            <p:ph type="sldNum" sz="quarter" idx="12"/>
          </p:nvPr>
        </p:nvSpPr>
        <p:spPr/>
        <p:txBody>
          <a:bodyPr/>
          <a:lstStyle/>
          <a:p>
            <a:fld id="{C1F14A43-F6F7-684A-A15B-3AABBD13E880}"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7576" y="704004"/>
            <a:ext cx="8229600" cy="1143000"/>
          </a:xfrm>
        </p:spPr>
        <p:txBody>
          <a:bodyPr/>
          <a:lstStyle/>
          <a:p>
            <a:pPr eaLnBrk="1" hangingPunct="1"/>
            <a:r>
              <a:rPr lang="en-US" b="1" dirty="0">
                <a:solidFill>
                  <a:srgbClr val="1EB53A"/>
                </a:solidFill>
              </a:rPr>
              <a:t>What is plasma?</a:t>
            </a:r>
          </a:p>
        </p:txBody>
      </p:sp>
      <p:sp>
        <p:nvSpPr>
          <p:cNvPr id="31747" name="Rectangle 3"/>
          <p:cNvSpPr>
            <a:spLocks noGrp="1" noChangeArrowheads="1"/>
          </p:cNvSpPr>
          <p:nvPr>
            <p:ph idx="1"/>
          </p:nvPr>
        </p:nvSpPr>
        <p:spPr>
          <a:xfrm>
            <a:off x="457200" y="1343416"/>
            <a:ext cx="4606925" cy="954066"/>
          </a:xfrm>
        </p:spPr>
        <p:txBody>
          <a:bodyPr>
            <a:normAutofit fontScale="92500"/>
          </a:bodyPr>
          <a:lstStyle/>
          <a:p>
            <a:pPr marL="233363" indent="-233363" eaLnBrk="1" hangingPunct="1">
              <a:buFont typeface="Arial" panose="020B0604020202020204" pitchFamily="34" charset="0"/>
              <a:buChar char="•"/>
            </a:pPr>
            <a:r>
              <a:rPr lang="en-US" sz="2400" b="0" dirty="0">
                <a:solidFill>
                  <a:schemeClr val="tx1"/>
                </a:solidFill>
              </a:rPr>
              <a:t>Electrons separate from nucleus</a:t>
            </a:r>
          </a:p>
          <a:p>
            <a:pPr marL="233363" indent="-233363" eaLnBrk="1" hangingPunct="1">
              <a:buFont typeface="Arial" panose="020B0604020202020204" pitchFamily="34" charset="0"/>
              <a:buChar char="•"/>
            </a:pPr>
            <a:r>
              <a:rPr lang="en-US" sz="2400" b="0" dirty="0">
                <a:solidFill>
                  <a:schemeClr val="tx1"/>
                </a:solidFill>
              </a:rPr>
              <a:t>4</a:t>
            </a:r>
            <a:r>
              <a:rPr lang="en-US" sz="2400" b="0" baseline="30000" dirty="0">
                <a:solidFill>
                  <a:schemeClr val="tx1"/>
                </a:solidFill>
              </a:rPr>
              <a:t>th</a:t>
            </a:r>
            <a:r>
              <a:rPr lang="en-US" sz="2400" b="0" dirty="0">
                <a:solidFill>
                  <a:schemeClr val="tx1"/>
                </a:solidFill>
              </a:rPr>
              <a:t> state of matter</a:t>
            </a:r>
          </a:p>
        </p:txBody>
      </p:sp>
      <p:sp>
        <p:nvSpPr>
          <p:cNvPr id="31841" name="AutoShape 25"/>
          <p:cNvSpPr>
            <a:spLocks noChangeArrowheads="1"/>
          </p:cNvSpPr>
          <p:nvPr/>
        </p:nvSpPr>
        <p:spPr bwMode="auto">
          <a:xfrm rot="10800000">
            <a:off x="581343" y="3425619"/>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43" name="Oval 27"/>
          <p:cNvSpPr>
            <a:spLocks noChangeArrowheads="1"/>
          </p:cNvSpPr>
          <p:nvPr/>
        </p:nvSpPr>
        <p:spPr bwMode="auto">
          <a:xfrm>
            <a:off x="535305" y="3898694"/>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44" name="Oval 28"/>
          <p:cNvSpPr>
            <a:spLocks noChangeArrowheads="1"/>
          </p:cNvSpPr>
          <p:nvPr/>
        </p:nvSpPr>
        <p:spPr bwMode="auto">
          <a:xfrm>
            <a:off x="913130" y="3893931"/>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45" name="Oval 29"/>
          <p:cNvSpPr>
            <a:spLocks noChangeArrowheads="1"/>
          </p:cNvSpPr>
          <p:nvPr/>
        </p:nvSpPr>
        <p:spPr bwMode="auto">
          <a:xfrm>
            <a:off x="1048068" y="3765344"/>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46" name="Oval 30"/>
          <p:cNvSpPr>
            <a:spLocks noChangeArrowheads="1"/>
          </p:cNvSpPr>
          <p:nvPr/>
        </p:nvSpPr>
        <p:spPr bwMode="auto">
          <a:xfrm>
            <a:off x="916305" y="3506581"/>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47" name="Oval 31"/>
          <p:cNvSpPr>
            <a:spLocks noChangeArrowheads="1"/>
          </p:cNvSpPr>
          <p:nvPr/>
        </p:nvSpPr>
        <p:spPr bwMode="auto">
          <a:xfrm>
            <a:off x="546418" y="3509756"/>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48" name="Oval 32"/>
          <p:cNvSpPr>
            <a:spLocks noChangeArrowheads="1"/>
          </p:cNvSpPr>
          <p:nvPr/>
        </p:nvSpPr>
        <p:spPr bwMode="auto">
          <a:xfrm>
            <a:off x="665480" y="376216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49" name="AutoShape 33"/>
          <p:cNvSpPr>
            <a:spLocks noChangeArrowheads="1"/>
          </p:cNvSpPr>
          <p:nvPr/>
        </p:nvSpPr>
        <p:spPr bwMode="auto">
          <a:xfrm rot="10800000">
            <a:off x="975836" y="3420856"/>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51" name="Oval 35"/>
          <p:cNvSpPr>
            <a:spLocks noChangeArrowheads="1"/>
          </p:cNvSpPr>
          <p:nvPr/>
        </p:nvSpPr>
        <p:spPr bwMode="auto">
          <a:xfrm>
            <a:off x="907177" y="3895518"/>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52" name="Oval 36"/>
          <p:cNvSpPr>
            <a:spLocks noChangeArrowheads="1"/>
          </p:cNvSpPr>
          <p:nvPr/>
        </p:nvSpPr>
        <p:spPr bwMode="auto">
          <a:xfrm>
            <a:off x="1305243" y="388916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53" name="Oval 37"/>
          <p:cNvSpPr>
            <a:spLocks noChangeArrowheads="1"/>
          </p:cNvSpPr>
          <p:nvPr/>
        </p:nvSpPr>
        <p:spPr bwMode="auto">
          <a:xfrm>
            <a:off x="1440180" y="3760581"/>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54" name="Oval 38"/>
          <p:cNvSpPr>
            <a:spLocks noChangeArrowheads="1"/>
          </p:cNvSpPr>
          <p:nvPr/>
        </p:nvSpPr>
        <p:spPr bwMode="auto">
          <a:xfrm>
            <a:off x="1308418" y="350181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56" name="Oval 40"/>
          <p:cNvSpPr>
            <a:spLocks noChangeArrowheads="1"/>
          </p:cNvSpPr>
          <p:nvPr/>
        </p:nvSpPr>
        <p:spPr bwMode="auto">
          <a:xfrm>
            <a:off x="1041468" y="3765343"/>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57" name="AutoShape 41"/>
          <p:cNvSpPr>
            <a:spLocks noChangeArrowheads="1"/>
          </p:cNvSpPr>
          <p:nvPr/>
        </p:nvSpPr>
        <p:spPr bwMode="auto">
          <a:xfrm rot="10800000">
            <a:off x="584518" y="3038269"/>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59" name="Oval 43"/>
          <p:cNvSpPr>
            <a:spLocks noChangeArrowheads="1"/>
          </p:cNvSpPr>
          <p:nvPr/>
        </p:nvSpPr>
        <p:spPr bwMode="auto">
          <a:xfrm>
            <a:off x="538480" y="3511344"/>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60" name="AutoShape 44"/>
          <p:cNvSpPr>
            <a:spLocks noChangeArrowheads="1"/>
          </p:cNvSpPr>
          <p:nvPr/>
        </p:nvSpPr>
        <p:spPr bwMode="auto">
          <a:xfrm rot="10800000">
            <a:off x="976630" y="3033506"/>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62" name="Oval 46"/>
          <p:cNvSpPr>
            <a:spLocks noChangeArrowheads="1"/>
          </p:cNvSpPr>
          <p:nvPr/>
        </p:nvSpPr>
        <p:spPr bwMode="auto">
          <a:xfrm>
            <a:off x="914769" y="350975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63" name="Oval 47"/>
          <p:cNvSpPr>
            <a:spLocks noChangeArrowheads="1"/>
          </p:cNvSpPr>
          <p:nvPr/>
        </p:nvSpPr>
        <p:spPr bwMode="auto">
          <a:xfrm>
            <a:off x="1308418" y="350181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64" name="AutoShape 48"/>
          <p:cNvSpPr>
            <a:spLocks noChangeArrowheads="1"/>
          </p:cNvSpPr>
          <p:nvPr/>
        </p:nvSpPr>
        <p:spPr bwMode="auto">
          <a:xfrm rot="10800000">
            <a:off x="1356043" y="3414506"/>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65" name="AutoShape 49"/>
          <p:cNvSpPr>
            <a:spLocks noChangeArrowheads="1"/>
          </p:cNvSpPr>
          <p:nvPr/>
        </p:nvSpPr>
        <p:spPr bwMode="auto">
          <a:xfrm>
            <a:off x="1354869" y="3414506"/>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66" name="Oval 50"/>
          <p:cNvSpPr>
            <a:spLocks noChangeArrowheads="1"/>
          </p:cNvSpPr>
          <p:nvPr/>
        </p:nvSpPr>
        <p:spPr bwMode="auto">
          <a:xfrm>
            <a:off x="1305242" y="3890915"/>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67" name="Oval 51"/>
          <p:cNvSpPr>
            <a:spLocks noChangeArrowheads="1"/>
          </p:cNvSpPr>
          <p:nvPr/>
        </p:nvSpPr>
        <p:spPr bwMode="auto">
          <a:xfrm>
            <a:off x="1687830" y="388281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68" name="Oval 52"/>
          <p:cNvSpPr>
            <a:spLocks noChangeArrowheads="1"/>
          </p:cNvSpPr>
          <p:nvPr/>
        </p:nvSpPr>
        <p:spPr bwMode="auto">
          <a:xfrm>
            <a:off x="1822768" y="3754231"/>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69" name="Oval 53"/>
          <p:cNvSpPr>
            <a:spLocks noChangeArrowheads="1"/>
          </p:cNvSpPr>
          <p:nvPr/>
        </p:nvSpPr>
        <p:spPr bwMode="auto">
          <a:xfrm>
            <a:off x="1691005" y="349546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70" name="Oval 54"/>
          <p:cNvSpPr>
            <a:spLocks noChangeArrowheads="1"/>
          </p:cNvSpPr>
          <p:nvPr/>
        </p:nvSpPr>
        <p:spPr bwMode="auto">
          <a:xfrm>
            <a:off x="1321118" y="3498644"/>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71" name="Oval 55"/>
          <p:cNvSpPr>
            <a:spLocks noChangeArrowheads="1"/>
          </p:cNvSpPr>
          <p:nvPr/>
        </p:nvSpPr>
        <p:spPr bwMode="auto">
          <a:xfrm>
            <a:off x="1440180" y="375105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73" name="AutoShape 57"/>
          <p:cNvSpPr>
            <a:spLocks noChangeArrowheads="1"/>
          </p:cNvSpPr>
          <p:nvPr/>
        </p:nvSpPr>
        <p:spPr bwMode="auto">
          <a:xfrm>
            <a:off x="1354869" y="3027156"/>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74" name="Oval 58"/>
          <p:cNvSpPr>
            <a:spLocks noChangeArrowheads="1"/>
          </p:cNvSpPr>
          <p:nvPr/>
        </p:nvSpPr>
        <p:spPr bwMode="auto">
          <a:xfrm>
            <a:off x="1313180" y="3500231"/>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75" name="Oval 59"/>
          <p:cNvSpPr>
            <a:spLocks noChangeArrowheads="1"/>
          </p:cNvSpPr>
          <p:nvPr/>
        </p:nvSpPr>
        <p:spPr bwMode="auto">
          <a:xfrm>
            <a:off x="1691005" y="349546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76" name="AutoShape 60"/>
          <p:cNvSpPr>
            <a:spLocks noChangeArrowheads="1"/>
          </p:cNvSpPr>
          <p:nvPr/>
        </p:nvSpPr>
        <p:spPr bwMode="auto">
          <a:xfrm rot="10800000">
            <a:off x="586105" y="2650919"/>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77" name="AutoShape 61"/>
          <p:cNvSpPr>
            <a:spLocks noChangeArrowheads="1"/>
          </p:cNvSpPr>
          <p:nvPr/>
        </p:nvSpPr>
        <p:spPr bwMode="auto">
          <a:xfrm>
            <a:off x="581343" y="2650919"/>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78" name="Oval 62"/>
          <p:cNvSpPr>
            <a:spLocks noChangeArrowheads="1"/>
          </p:cNvSpPr>
          <p:nvPr/>
        </p:nvSpPr>
        <p:spPr bwMode="auto">
          <a:xfrm>
            <a:off x="1057593" y="2609644"/>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79" name="Oval 63"/>
          <p:cNvSpPr>
            <a:spLocks noChangeArrowheads="1"/>
          </p:cNvSpPr>
          <p:nvPr/>
        </p:nvSpPr>
        <p:spPr bwMode="auto">
          <a:xfrm>
            <a:off x="551180" y="2735056"/>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80" name="Oval 64"/>
          <p:cNvSpPr>
            <a:spLocks noChangeArrowheads="1"/>
          </p:cNvSpPr>
          <p:nvPr/>
        </p:nvSpPr>
        <p:spPr bwMode="auto">
          <a:xfrm>
            <a:off x="668655" y="261281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82" name="AutoShape 66"/>
          <p:cNvSpPr>
            <a:spLocks noChangeArrowheads="1"/>
          </p:cNvSpPr>
          <p:nvPr/>
        </p:nvSpPr>
        <p:spPr bwMode="auto">
          <a:xfrm>
            <a:off x="975836" y="2646156"/>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83" name="Oval 67"/>
          <p:cNvSpPr>
            <a:spLocks noChangeArrowheads="1"/>
          </p:cNvSpPr>
          <p:nvPr/>
        </p:nvSpPr>
        <p:spPr bwMode="auto">
          <a:xfrm>
            <a:off x="1449705" y="2604881"/>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84" name="Oval 68"/>
          <p:cNvSpPr>
            <a:spLocks noChangeArrowheads="1"/>
          </p:cNvSpPr>
          <p:nvPr/>
        </p:nvSpPr>
        <p:spPr bwMode="auto">
          <a:xfrm>
            <a:off x="943293" y="2730294"/>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85" name="Oval 69"/>
          <p:cNvSpPr>
            <a:spLocks noChangeArrowheads="1"/>
          </p:cNvSpPr>
          <p:nvPr/>
        </p:nvSpPr>
        <p:spPr bwMode="auto">
          <a:xfrm>
            <a:off x="1060768" y="260805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87" name="AutoShape 71"/>
          <p:cNvSpPr>
            <a:spLocks noChangeArrowheads="1"/>
          </p:cNvSpPr>
          <p:nvPr/>
        </p:nvSpPr>
        <p:spPr bwMode="auto">
          <a:xfrm>
            <a:off x="1354869" y="2639806"/>
            <a:ext cx="515938" cy="519113"/>
          </a:xfrm>
          <a:prstGeom prst="cube">
            <a:avLst>
              <a:gd name="adj" fmla="val 25000"/>
            </a:avLst>
          </a:prstGeom>
          <a:noFill/>
          <a:ln w="15875">
            <a:solidFill>
              <a:schemeClr val="tx1"/>
            </a:solidFill>
            <a:miter lim="800000"/>
            <a:headEnd/>
            <a:tailEnd/>
          </a:ln>
        </p:spPr>
        <p:txBody>
          <a:bodyPr wrap="none" anchor="ctr">
            <a:prstTxWarp prst="textNoShape">
              <a:avLst/>
            </a:prstTxWarp>
          </a:bodyPr>
          <a:lstStyle/>
          <a:p>
            <a:endParaRPr lang="en-US" dirty="0"/>
          </a:p>
        </p:txBody>
      </p:sp>
      <p:sp>
        <p:nvSpPr>
          <p:cNvPr id="31888" name="Oval 72"/>
          <p:cNvSpPr>
            <a:spLocks noChangeArrowheads="1"/>
          </p:cNvSpPr>
          <p:nvPr/>
        </p:nvSpPr>
        <p:spPr bwMode="auto">
          <a:xfrm>
            <a:off x="1832293" y="2598531"/>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89" name="Oval 73"/>
          <p:cNvSpPr>
            <a:spLocks noChangeArrowheads="1"/>
          </p:cNvSpPr>
          <p:nvPr/>
        </p:nvSpPr>
        <p:spPr bwMode="auto">
          <a:xfrm>
            <a:off x="1325880" y="2723944"/>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0" name="Oval 74"/>
          <p:cNvSpPr>
            <a:spLocks noChangeArrowheads="1"/>
          </p:cNvSpPr>
          <p:nvPr/>
        </p:nvSpPr>
        <p:spPr bwMode="auto">
          <a:xfrm>
            <a:off x="1443355" y="260170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1" name="Oval 75"/>
          <p:cNvSpPr>
            <a:spLocks noChangeArrowheads="1"/>
          </p:cNvSpPr>
          <p:nvPr/>
        </p:nvSpPr>
        <p:spPr bwMode="auto">
          <a:xfrm>
            <a:off x="1048068" y="3366881"/>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2" name="Oval 76"/>
          <p:cNvSpPr>
            <a:spLocks noChangeArrowheads="1"/>
          </p:cNvSpPr>
          <p:nvPr/>
        </p:nvSpPr>
        <p:spPr bwMode="auto">
          <a:xfrm>
            <a:off x="916305" y="310811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3" name="Oval 77"/>
          <p:cNvSpPr>
            <a:spLocks noChangeArrowheads="1"/>
          </p:cNvSpPr>
          <p:nvPr/>
        </p:nvSpPr>
        <p:spPr bwMode="auto">
          <a:xfrm>
            <a:off x="546418" y="3111294"/>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4" name="Oval 78"/>
          <p:cNvSpPr>
            <a:spLocks noChangeArrowheads="1"/>
          </p:cNvSpPr>
          <p:nvPr/>
        </p:nvSpPr>
        <p:spPr bwMode="auto">
          <a:xfrm>
            <a:off x="665480" y="336370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5" name="Oval 79"/>
          <p:cNvSpPr>
            <a:spLocks noChangeArrowheads="1"/>
          </p:cNvSpPr>
          <p:nvPr/>
        </p:nvSpPr>
        <p:spPr bwMode="auto">
          <a:xfrm>
            <a:off x="1440180" y="3362119"/>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6" name="Oval 80"/>
          <p:cNvSpPr>
            <a:spLocks noChangeArrowheads="1"/>
          </p:cNvSpPr>
          <p:nvPr/>
        </p:nvSpPr>
        <p:spPr bwMode="auto">
          <a:xfrm>
            <a:off x="1308418" y="310335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7" name="Oval 81"/>
          <p:cNvSpPr>
            <a:spLocks noChangeArrowheads="1"/>
          </p:cNvSpPr>
          <p:nvPr/>
        </p:nvSpPr>
        <p:spPr bwMode="auto">
          <a:xfrm>
            <a:off x="938530" y="3106531"/>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8" name="Oval 82"/>
          <p:cNvSpPr>
            <a:spLocks noChangeArrowheads="1"/>
          </p:cNvSpPr>
          <p:nvPr/>
        </p:nvSpPr>
        <p:spPr bwMode="auto">
          <a:xfrm>
            <a:off x="1039337" y="3374714"/>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99" name="Oval 83"/>
          <p:cNvSpPr>
            <a:spLocks noChangeArrowheads="1"/>
          </p:cNvSpPr>
          <p:nvPr/>
        </p:nvSpPr>
        <p:spPr bwMode="auto">
          <a:xfrm>
            <a:off x="538480" y="3112881"/>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0" name="Oval 84"/>
          <p:cNvSpPr>
            <a:spLocks noChangeArrowheads="1"/>
          </p:cNvSpPr>
          <p:nvPr/>
        </p:nvSpPr>
        <p:spPr bwMode="auto">
          <a:xfrm>
            <a:off x="930593" y="310811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1" name="Oval 85"/>
          <p:cNvSpPr>
            <a:spLocks noChangeArrowheads="1"/>
          </p:cNvSpPr>
          <p:nvPr/>
        </p:nvSpPr>
        <p:spPr bwMode="auto">
          <a:xfrm>
            <a:off x="1308418" y="310335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2" name="Oval 86"/>
          <p:cNvSpPr>
            <a:spLocks noChangeArrowheads="1"/>
          </p:cNvSpPr>
          <p:nvPr/>
        </p:nvSpPr>
        <p:spPr bwMode="auto">
          <a:xfrm>
            <a:off x="1822768" y="3355769"/>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3" name="Oval 87"/>
          <p:cNvSpPr>
            <a:spLocks noChangeArrowheads="1"/>
          </p:cNvSpPr>
          <p:nvPr/>
        </p:nvSpPr>
        <p:spPr bwMode="auto">
          <a:xfrm>
            <a:off x="1691005" y="309700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4" name="Oval 88"/>
          <p:cNvSpPr>
            <a:spLocks noChangeArrowheads="1"/>
          </p:cNvSpPr>
          <p:nvPr/>
        </p:nvSpPr>
        <p:spPr bwMode="auto">
          <a:xfrm>
            <a:off x="1321118" y="3100181"/>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5" name="Oval 89"/>
          <p:cNvSpPr>
            <a:spLocks noChangeArrowheads="1"/>
          </p:cNvSpPr>
          <p:nvPr/>
        </p:nvSpPr>
        <p:spPr bwMode="auto">
          <a:xfrm>
            <a:off x="1440180" y="3352594"/>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6" name="Oval 90"/>
          <p:cNvSpPr>
            <a:spLocks noChangeArrowheads="1"/>
          </p:cNvSpPr>
          <p:nvPr/>
        </p:nvSpPr>
        <p:spPr bwMode="auto">
          <a:xfrm>
            <a:off x="1313180" y="310176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7" name="Oval 91"/>
          <p:cNvSpPr>
            <a:spLocks noChangeArrowheads="1"/>
          </p:cNvSpPr>
          <p:nvPr/>
        </p:nvSpPr>
        <p:spPr bwMode="auto">
          <a:xfrm>
            <a:off x="1691005" y="309700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8" name="Oval 92"/>
          <p:cNvSpPr>
            <a:spLocks noChangeArrowheads="1"/>
          </p:cNvSpPr>
          <p:nvPr/>
        </p:nvSpPr>
        <p:spPr bwMode="auto">
          <a:xfrm>
            <a:off x="1056005" y="2984294"/>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09" name="Oval 93"/>
          <p:cNvSpPr>
            <a:spLocks noChangeArrowheads="1"/>
          </p:cNvSpPr>
          <p:nvPr/>
        </p:nvSpPr>
        <p:spPr bwMode="auto">
          <a:xfrm>
            <a:off x="673418" y="2981119"/>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10" name="Oval 94"/>
          <p:cNvSpPr>
            <a:spLocks noChangeArrowheads="1"/>
          </p:cNvSpPr>
          <p:nvPr/>
        </p:nvSpPr>
        <p:spPr bwMode="auto">
          <a:xfrm>
            <a:off x="1448118" y="2979531"/>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11" name="Oval 95"/>
          <p:cNvSpPr>
            <a:spLocks noChangeArrowheads="1"/>
          </p:cNvSpPr>
          <p:nvPr/>
        </p:nvSpPr>
        <p:spPr bwMode="auto">
          <a:xfrm>
            <a:off x="1065530" y="297635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12" name="Oval 96"/>
          <p:cNvSpPr>
            <a:spLocks noChangeArrowheads="1"/>
          </p:cNvSpPr>
          <p:nvPr/>
        </p:nvSpPr>
        <p:spPr bwMode="auto">
          <a:xfrm>
            <a:off x="1830705" y="2973181"/>
            <a:ext cx="90488"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913" name="Oval 97"/>
          <p:cNvSpPr>
            <a:spLocks noChangeArrowheads="1"/>
          </p:cNvSpPr>
          <p:nvPr/>
        </p:nvSpPr>
        <p:spPr bwMode="auto">
          <a:xfrm>
            <a:off x="1448118" y="2970006"/>
            <a:ext cx="92075" cy="92075"/>
          </a:xfrm>
          <a:prstGeom prst="ellipse">
            <a:avLst/>
          </a:prstGeom>
          <a:solidFill>
            <a:schemeClr val="accent1"/>
          </a:solidFill>
          <a:ln w="15875">
            <a:solidFill>
              <a:schemeClr val="tx1"/>
            </a:solidFill>
            <a:round/>
            <a:headEnd/>
            <a:tailEnd/>
          </a:ln>
        </p:spPr>
        <p:txBody>
          <a:bodyPr wrap="none" anchor="ctr">
            <a:prstTxWarp prst="textNoShape">
              <a:avLst/>
            </a:prstTxWarp>
          </a:bodyPr>
          <a:lstStyle/>
          <a:p>
            <a:endParaRPr lang="en-US" dirty="0"/>
          </a:p>
        </p:txBody>
      </p:sp>
      <p:sp>
        <p:nvSpPr>
          <p:cNvPr id="31840" name="Text Box 98"/>
          <p:cNvSpPr txBox="1">
            <a:spLocks noChangeArrowheads="1"/>
          </p:cNvSpPr>
          <p:nvPr/>
        </p:nvSpPr>
        <p:spPr bwMode="auto">
          <a:xfrm>
            <a:off x="675838" y="4583113"/>
            <a:ext cx="1107996" cy="1200329"/>
          </a:xfrm>
          <a:prstGeom prst="rect">
            <a:avLst/>
          </a:prstGeom>
          <a:noFill/>
          <a:ln w="9525">
            <a:noFill/>
            <a:miter lim="800000"/>
            <a:headEnd/>
            <a:tailEnd/>
          </a:ln>
        </p:spPr>
        <p:txBody>
          <a:bodyPr wrap="none">
            <a:prstTxWarp prst="textNoShape">
              <a:avLst/>
            </a:prstTxWarp>
            <a:spAutoFit/>
          </a:bodyPr>
          <a:lstStyle/>
          <a:p>
            <a:pPr algn="ctr"/>
            <a:r>
              <a:rPr lang="en-US" sz="2400" dirty="0"/>
              <a:t>SOLID</a:t>
            </a:r>
          </a:p>
          <a:p>
            <a:pPr algn="ctr"/>
            <a:r>
              <a:rPr lang="en-US" sz="2400" dirty="0"/>
              <a:t>Ice</a:t>
            </a:r>
          </a:p>
          <a:p>
            <a:pPr algn="ctr"/>
            <a:r>
              <a:rPr lang="en-US" sz="2400" b="1" dirty="0">
                <a:solidFill>
                  <a:schemeClr val="accent1"/>
                </a:solidFill>
              </a:rPr>
              <a:t>Cold</a:t>
            </a:r>
          </a:p>
        </p:txBody>
      </p:sp>
      <p:grpSp>
        <p:nvGrpSpPr>
          <p:cNvPr id="9" name="Group 100"/>
          <p:cNvGrpSpPr>
            <a:grpSpLocks/>
          </p:cNvGrpSpPr>
          <p:nvPr/>
        </p:nvGrpSpPr>
        <p:grpSpPr bwMode="auto">
          <a:xfrm>
            <a:off x="2700973" y="2270713"/>
            <a:ext cx="1174750" cy="2047875"/>
            <a:chOff x="2011" y="1292"/>
            <a:chExt cx="740" cy="1290"/>
          </a:xfrm>
        </p:grpSpPr>
        <p:grpSp>
          <p:nvGrpSpPr>
            <p:cNvPr id="10" name="Group 101"/>
            <p:cNvGrpSpPr>
              <a:grpSpLocks/>
            </p:cNvGrpSpPr>
            <p:nvPr/>
          </p:nvGrpSpPr>
          <p:grpSpPr bwMode="auto">
            <a:xfrm>
              <a:off x="2011" y="1292"/>
              <a:ext cx="740" cy="1290"/>
              <a:chOff x="2011" y="1161"/>
              <a:chExt cx="740" cy="1290"/>
            </a:xfrm>
          </p:grpSpPr>
          <p:sp>
            <p:nvSpPr>
              <p:cNvPr id="31837" name="AutoShape 102"/>
              <p:cNvSpPr>
                <a:spLocks noChangeArrowheads="1"/>
              </p:cNvSpPr>
              <p:nvPr/>
            </p:nvSpPr>
            <p:spPr bwMode="auto">
              <a:xfrm>
                <a:off x="2011" y="1429"/>
                <a:ext cx="738" cy="1022"/>
              </a:xfrm>
              <a:prstGeom prst="can">
                <a:avLst>
                  <a:gd name="adj" fmla="val 26831"/>
                </a:avLst>
              </a:prstGeom>
              <a:solidFill>
                <a:schemeClr val="accent5">
                  <a:lumMod val="20000"/>
                  <a:lumOff val="80000"/>
                </a:schemeClr>
              </a:solidFill>
              <a:ln w="9525">
                <a:solidFill>
                  <a:schemeClr val="tx1"/>
                </a:solidFill>
                <a:round/>
                <a:headEnd/>
                <a:tailEnd/>
              </a:ln>
            </p:spPr>
            <p:txBody>
              <a:bodyPr wrap="none" anchor="ctr">
                <a:prstTxWarp prst="textNoShape">
                  <a:avLst/>
                </a:prstTxWarp>
              </a:bodyPr>
              <a:lstStyle/>
              <a:p>
                <a:endParaRPr lang="en-US" dirty="0"/>
              </a:p>
            </p:txBody>
          </p:sp>
          <p:sp>
            <p:nvSpPr>
              <p:cNvPr id="31838" name="AutoShape 103"/>
              <p:cNvSpPr>
                <a:spLocks noChangeArrowheads="1"/>
              </p:cNvSpPr>
              <p:nvPr/>
            </p:nvSpPr>
            <p:spPr bwMode="auto">
              <a:xfrm>
                <a:off x="2013" y="1161"/>
                <a:ext cx="738" cy="464"/>
              </a:xfrm>
              <a:prstGeom prst="can">
                <a:avLst>
                  <a:gd name="adj" fmla="val 39657"/>
                </a:avLst>
              </a:prstGeom>
              <a:noFill/>
              <a:ln w="9525">
                <a:solidFill>
                  <a:schemeClr val="tx1"/>
                </a:solidFill>
                <a:round/>
                <a:headEnd/>
                <a:tailEnd/>
              </a:ln>
            </p:spPr>
            <p:txBody>
              <a:bodyPr wrap="none" anchor="ctr">
                <a:prstTxWarp prst="textNoShape">
                  <a:avLst/>
                </a:prstTxWarp>
              </a:bodyPr>
              <a:lstStyle/>
              <a:p>
                <a:endParaRPr lang="en-US" dirty="0"/>
              </a:p>
            </p:txBody>
          </p:sp>
        </p:grpSp>
        <p:sp>
          <p:nvSpPr>
            <p:cNvPr id="31802" name="Oval 104"/>
            <p:cNvSpPr>
              <a:spLocks noChangeArrowheads="1"/>
            </p:cNvSpPr>
            <p:nvPr/>
          </p:nvSpPr>
          <p:spPr bwMode="auto">
            <a:xfrm>
              <a:off x="2336" y="2407"/>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03" name="Oval 105"/>
            <p:cNvSpPr>
              <a:spLocks noChangeArrowheads="1"/>
            </p:cNvSpPr>
            <p:nvPr/>
          </p:nvSpPr>
          <p:spPr bwMode="auto">
            <a:xfrm>
              <a:off x="2139" y="2422"/>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04" name="Oval 106"/>
            <p:cNvSpPr>
              <a:spLocks noChangeArrowheads="1"/>
            </p:cNvSpPr>
            <p:nvPr/>
          </p:nvSpPr>
          <p:spPr bwMode="auto">
            <a:xfrm>
              <a:off x="2375" y="2129"/>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05" name="Oval 107"/>
            <p:cNvSpPr>
              <a:spLocks noChangeArrowheads="1"/>
            </p:cNvSpPr>
            <p:nvPr/>
          </p:nvSpPr>
          <p:spPr bwMode="auto">
            <a:xfrm>
              <a:off x="2361" y="2392"/>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06" name="Oval 108"/>
            <p:cNvSpPr>
              <a:spLocks noChangeArrowheads="1"/>
            </p:cNvSpPr>
            <p:nvPr/>
          </p:nvSpPr>
          <p:spPr bwMode="auto">
            <a:xfrm>
              <a:off x="2285" y="2376"/>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07" name="Oval 109"/>
            <p:cNvSpPr>
              <a:spLocks noChangeArrowheads="1"/>
            </p:cNvSpPr>
            <p:nvPr/>
          </p:nvSpPr>
          <p:spPr bwMode="auto">
            <a:xfrm>
              <a:off x="2388" y="2206"/>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08" name="Oval 110"/>
            <p:cNvSpPr>
              <a:spLocks noChangeArrowheads="1"/>
            </p:cNvSpPr>
            <p:nvPr/>
          </p:nvSpPr>
          <p:spPr bwMode="auto">
            <a:xfrm>
              <a:off x="2219" y="2314"/>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09" name="Oval 111"/>
            <p:cNvSpPr>
              <a:spLocks noChangeArrowheads="1"/>
            </p:cNvSpPr>
            <p:nvPr/>
          </p:nvSpPr>
          <p:spPr bwMode="auto">
            <a:xfrm>
              <a:off x="2180" y="2020"/>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0" name="Oval 112"/>
            <p:cNvSpPr>
              <a:spLocks noChangeArrowheads="1"/>
            </p:cNvSpPr>
            <p:nvPr/>
          </p:nvSpPr>
          <p:spPr bwMode="auto">
            <a:xfrm>
              <a:off x="2166" y="2221"/>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1" name="Oval 113"/>
            <p:cNvSpPr>
              <a:spLocks noChangeArrowheads="1"/>
            </p:cNvSpPr>
            <p:nvPr/>
          </p:nvSpPr>
          <p:spPr bwMode="auto">
            <a:xfrm>
              <a:off x="2192" y="2361"/>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2" name="Oval 114"/>
            <p:cNvSpPr>
              <a:spLocks noChangeArrowheads="1"/>
            </p:cNvSpPr>
            <p:nvPr/>
          </p:nvSpPr>
          <p:spPr bwMode="auto">
            <a:xfrm>
              <a:off x="2297" y="2082"/>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3" name="Oval 115"/>
            <p:cNvSpPr>
              <a:spLocks noChangeArrowheads="1"/>
            </p:cNvSpPr>
            <p:nvPr/>
          </p:nvSpPr>
          <p:spPr bwMode="auto">
            <a:xfrm>
              <a:off x="2429" y="1974"/>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4" name="Oval 116"/>
            <p:cNvSpPr>
              <a:spLocks noChangeArrowheads="1"/>
            </p:cNvSpPr>
            <p:nvPr/>
          </p:nvSpPr>
          <p:spPr bwMode="auto">
            <a:xfrm>
              <a:off x="2521" y="2268"/>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5" name="Oval 117"/>
            <p:cNvSpPr>
              <a:spLocks noChangeArrowheads="1"/>
            </p:cNvSpPr>
            <p:nvPr/>
          </p:nvSpPr>
          <p:spPr bwMode="auto">
            <a:xfrm>
              <a:off x="2259" y="2299"/>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6" name="Oval 118"/>
            <p:cNvSpPr>
              <a:spLocks noChangeArrowheads="1"/>
            </p:cNvSpPr>
            <p:nvPr/>
          </p:nvSpPr>
          <p:spPr bwMode="auto">
            <a:xfrm>
              <a:off x="2415" y="2190"/>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7" name="Oval 119"/>
            <p:cNvSpPr>
              <a:spLocks noChangeArrowheads="1"/>
            </p:cNvSpPr>
            <p:nvPr/>
          </p:nvSpPr>
          <p:spPr bwMode="auto">
            <a:xfrm>
              <a:off x="2442" y="2345"/>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8" name="Oval 120"/>
            <p:cNvSpPr>
              <a:spLocks noChangeArrowheads="1"/>
            </p:cNvSpPr>
            <p:nvPr/>
          </p:nvSpPr>
          <p:spPr bwMode="auto">
            <a:xfrm>
              <a:off x="2561" y="2098"/>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19" name="Oval 121"/>
            <p:cNvSpPr>
              <a:spLocks noChangeArrowheads="1"/>
            </p:cNvSpPr>
            <p:nvPr/>
          </p:nvSpPr>
          <p:spPr bwMode="auto">
            <a:xfrm>
              <a:off x="2246" y="2113"/>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0" name="Oval 122"/>
            <p:cNvSpPr>
              <a:spLocks noChangeArrowheads="1"/>
            </p:cNvSpPr>
            <p:nvPr/>
          </p:nvSpPr>
          <p:spPr bwMode="auto">
            <a:xfrm>
              <a:off x="2509" y="2067"/>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1" name="Oval 123"/>
            <p:cNvSpPr>
              <a:spLocks noChangeArrowheads="1"/>
            </p:cNvSpPr>
            <p:nvPr/>
          </p:nvSpPr>
          <p:spPr bwMode="auto">
            <a:xfrm>
              <a:off x="2586" y="1927"/>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2" name="Oval 124"/>
            <p:cNvSpPr>
              <a:spLocks noChangeArrowheads="1"/>
            </p:cNvSpPr>
            <p:nvPr/>
          </p:nvSpPr>
          <p:spPr bwMode="auto">
            <a:xfrm>
              <a:off x="2482" y="1989"/>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3" name="Oval 125"/>
            <p:cNvSpPr>
              <a:spLocks noChangeArrowheads="1"/>
            </p:cNvSpPr>
            <p:nvPr/>
          </p:nvSpPr>
          <p:spPr bwMode="auto">
            <a:xfrm>
              <a:off x="2574" y="2237"/>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4" name="Oval 126"/>
            <p:cNvSpPr>
              <a:spLocks noChangeArrowheads="1"/>
            </p:cNvSpPr>
            <p:nvPr/>
          </p:nvSpPr>
          <p:spPr bwMode="auto">
            <a:xfrm>
              <a:off x="2272" y="1958"/>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5" name="Oval 127"/>
            <p:cNvSpPr>
              <a:spLocks noChangeArrowheads="1"/>
            </p:cNvSpPr>
            <p:nvPr/>
          </p:nvSpPr>
          <p:spPr bwMode="auto">
            <a:xfrm>
              <a:off x="2322" y="2051"/>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6" name="Oval 128"/>
            <p:cNvSpPr>
              <a:spLocks noChangeArrowheads="1"/>
            </p:cNvSpPr>
            <p:nvPr/>
          </p:nvSpPr>
          <p:spPr bwMode="auto">
            <a:xfrm>
              <a:off x="2153" y="2036"/>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7" name="Oval 129"/>
            <p:cNvSpPr>
              <a:spLocks noChangeArrowheads="1"/>
            </p:cNvSpPr>
            <p:nvPr/>
          </p:nvSpPr>
          <p:spPr bwMode="auto">
            <a:xfrm>
              <a:off x="2310" y="2175"/>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8" name="Oval 130"/>
            <p:cNvSpPr>
              <a:spLocks noChangeArrowheads="1"/>
            </p:cNvSpPr>
            <p:nvPr/>
          </p:nvSpPr>
          <p:spPr bwMode="auto">
            <a:xfrm>
              <a:off x="2206" y="2159"/>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29" name="Oval 131"/>
            <p:cNvSpPr>
              <a:spLocks noChangeArrowheads="1"/>
            </p:cNvSpPr>
            <p:nvPr/>
          </p:nvSpPr>
          <p:spPr bwMode="auto">
            <a:xfrm>
              <a:off x="2232" y="2330"/>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30" name="Oval 132"/>
            <p:cNvSpPr>
              <a:spLocks noChangeArrowheads="1"/>
            </p:cNvSpPr>
            <p:nvPr/>
          </p:nvSpPr>
          <p:spPr bwMode="auto">
            <a:xfrm>
              <a:off x="2496" y="2283"/>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31" name="Oval 133"/>
            <p:cNvSpPr>
              <a:spLocks noChangeArrowheads="1"/>
            </p:cNvSpPr>
            <p:nvPr/>
          </p:nvSpPr>
          <p:spPr bwMode="auto">
            <a:xfrm>
              <a:off x="2349" y="1943"/>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32" name="Oval 134"/>
            <p:cNvSpPr>
              <a:spLocks noChangeArrowheads="1"/>
            </p:cNvSpPr>
            <p:nvPr/>
          </p:nvSpPr>
          <p:spPr bwMode="auto">
            <a:xfrm>
              <a:off x="2469" y="2144"/>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33" name="Oval 135"/>
            <p:cNvSpPr>
              <a:spLocks noChangeArrowheads="1"/>
            </p:cNvSpPr>
            <p:nvPr/>
          </p:nvSpPr>
          <p:spPr bwMode="auto">
            <a:xfrm>
              <a:off x="2547" y="2252"/>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34" name="Oval 136"/>
            <p:cNvSpPr>
              <a:spLocks noChangeArrowheads="1"/>
            </p:cNvSpPr>
            <p:nvPr/>
          </p:nvSpPr>
          <p:spPr bwMode="auto">
            <a:xfrm>
              <a:off x="2455" y="2005"/>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35" name="Oval 137"/>
            <p:cNvSpPr>
              <a:spLocks noChangeArrowheads="1"/>
            </p:cNvSpPr>
            <p:nvPr/>
          </p:nvSpPr>
          <p:spPr bwMode="auto">
            <a:xfrm>
              <a:off x="2535" y="1912"/>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836" name="Oval 138"/>
            <p:cNvSpPr>
              <a:spLocks noChangeArrowheads="1"/>
            </p:cNvSpPr>
            <p:nvPr/>
          </p:nvSpPr>
          <p:spPr bwMode="auto">
            <a:xfrm>
              <a:off x="2402" y="1896"/>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grpSp>
      <p:sp>
        <p:nvSpPr>
          <p:cNvPr id="31800" name="Text Box 139"/>
          <p:cNvSpPr txBox="1">
            <a:spLocks noChangeArrowheads="1"/>
          </p:cNvSpPr>
          <p:nvPr/>
        </p:nvSpPr>
        <p:spPr bwMode="auto">
          <a:xfrm>
            <a:off x="2683054" y="4583113"/>
            <a:ext cx="1210588" cy="1200329"/>
          </a:xfrm>
          <a:prstGeom prst="rect">
            <a:avLst/>
          </a:prstGeom>
          <a:noFill/>
          <a:ln w="9525">
            <a:noFill/>
            <a:miter lim="800000"/>
            <a:headEnd/>
            <a:tailEnd/>
          </a:ln>
        </p:spPr>
        <p:txBody>
          <a:bodyPr wrap="none">
            <a:prstTxWarp prst="textNoShape">
              <a:avLst/>
            </a:prstTxWarp>
            <a:spAutoFit/>
          </a:bodyPr>
          <a:lstStyle/>
          <a:p>
            <a:pPr algn="ctr"/>
            <a:r>
              <a:rPr lang="en-US" sz="2400" dirty="0"/>
              <a:t>LIQUID</a:t>
            </a:r>
          </a:p>
          <a:p>
            <a:pPr algn="ctr"/>
            <a:r>
              <a:rPr lang="en-US" sz="2400" dirty="0"/>
              <a:t>Water</a:t>
            </a:r>
          </a:p>
          <a:p>
            <a:pPr algn="ctr"/>
            <a:r>
              <a:rPr lang="en-US" sz="2400" b="1" dirty="0">
                <a:solidFill>
                  <a:srgbClr val="FFC000"/>
                </a:solidFill>
              </a:rPr>
              <a:t>Warm</a:t>
            </a:r>
          </a:p>
        </p:txBody>
      </p:sp>
      <p:sp>
        <p:nvSpPr>
          <p:cNvPr id="31778" name="AutoShape 142"/>
          <p:cNvSpPr>
            <a:spLocks noChangeArrowheads="1"/>
          </p:cNvSpPr>
          <p:nvPr/>
        </p:nvSpPr>
        <p:spPr bwMode="auto">
          <a:xfrm>
            <a:off x="4562238" y="2376281"/>
            <a:ext cx="1912937" cy="1836738"/>
          </a:xfrm>
          <a:prstGeom prst="wedgeEllipseCallout">
            <a:avLst>
              <a:gd name="adj1" fmla="val -43750"/>
              <a:gd name="adj2" fmla="val 70000"/>
            </a:avLst>
          </a:prstGeom>
          <a:solidFill>
            <a:schemeClr val="accent2">
              <a:lumMod val="20000"/>
              <a:lumOff val="80000"/>
            </a:schemeClr>
          </a:solidFill>
          <a:ln w="9525">
            <a:noFill/>
            <a:miter lim="800000"/>
            <a:headEnd/>
            <a:tailEnd/>
          </a:ln>
        </p:spPr>
        <p:txBody>
          <a:bodyPr>
            <a:prstTxWarp prst="textNoShape">
              <a:avLst/>
            </a:prstTxWarp>
          </a:bodyPr>
          <a:lstStyle/>
          <a:p>
            <a:pPr algn="ctr"/>
            <a:endParaRPr lang="en-US" sz="2400" dirty="0"/>
          </a:p>
        </p:txBody>
      </p:sp>
      <p:sp>
        <p:nvSpPr>
          <p:cNvPr id="31779" name="Oval 143"/>
          <p:cNvSpPr>
            <a:spLocks noChangeArrowheads="1"/>
          </p:cNvSpPr>
          <p:nvPr/>
        </p:nvSpPr>
        <p:spPr bwMode="auto">
          <a:xfrm>
            <a:off x="5352813" y="3636756"/>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0" name="Oval 144"/>
          <p:cNvSpPr>
            <a:spLocks noChangeArrowheads="1"/>
          </p:cNvSpPr>
          <p:nvPr/>
        </p:nvSpPr>
        <p:spPr bwMode="auto">
          <a:xfrm>
            <a:off x="5763975" y="3622469"/>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1" name="Oval 145"/>
          <p:cNvSpPr>
            <a:spLocks noChangeArrowheads="1"/>
          </p:cNvSpPr>
          <p:nvPr/>
        </p:nvSpPr>
        <p:spPr bwMode="auto">
          <a:xfrm>
            <a:off x="5584588" y="3916156"/>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2" name="Oval 146"/>
          <p:cNvSpPr>
            <a:spLocks noChangeArrowheads="1"/>
          </p:cNvSpPr>
          <p:nvPr/>
        </p:nvSpPr>
        <p:spPr bwMode="auto">
          <a:xfrm>
            <a:off x="5016263" y="3685969"/>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3" name="Oval 147"/>
          <p:cNvSpPr>
            <a:spLocks noChangeArrowheads="1"/>
          </p:cNvSpPr>
          <p:nvPr/>
        </p:nvSpPr>
        <p:spPr bwMode="auto">
          <a:xfrm>
            <a:off x="6233875" y="3308144"/>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4" name="Oval 148"/>
          <p:cNvSpPr>
            <a:spLocks noChangeArrowheads="1"/>
          </p:cNvSpPr>
          <p:nvPr/>
        </p:nvSpPr>
        <p:spPr bwMode="auto">
          <a:xfrm>
            <a:off x="5960825" y="3811381"/>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5" name="Oval 149"/>
          <p:cNvSpPr>
            <a:spLocks noChangeArrowheads="1"/>
          </p:cNvSpPr>
          <p:nvPr/>
        </p:nvSpPr>
        <p:spPr bwMode="auto">
          <a:xfrm>
            <a:off x="5043250" y="3349419"/>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6" name="Oval 150"/>
          <p:cNvSpPr>
            <a:spLocks noChangeArrowheads="1"/>
          </p:cNvSpPr>
          <p:nvPr/>
        </p:nvSpPr>
        <p:spPr bwMode="auto">
          <a:xfrm>
            <a:off x="5189300" y="3054144"/>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7" name="Oval 151"/>
          <p:cNvSpPr>
            <a:spLocks noChangeArrowheads="1"/>
          </p:cNvSpPr>
          <p:nvPr/>
        </p:nvSpPr>
        <p:spPr bwMode="auto">
          <a:xfrm>
            <a:off x="5271850" y="3276394"/>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8" name="Oval 152"/>
          <p:cNvSpPr>
            <a:spLocks noChangeArrowheads="1"/>
          </p:cNvSpPr>
          <p:nvPr/>
        </p:nvSpPr>
        <p:spPr bwMode="auto">
          <a:xfrm>
            <a:off x="5333763" y="2908094"/>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89" name="Oval 153"/>
          <p:cNvSpPr>
            <a:spLocks noChangeArrowheads="1"/>
          </p:cNvSpPr>
          <p:nvPr/>
        </p:nvSpPr>
        <p:spPr bwMode="auto">
          <a:xfrm>
            <a:off x="5454413" y="3335131"/>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0" name="Oval 154"/>
          <p:cNvSpPr>
            <a:spLocks noChangeArrowheads="1"/>
          </p:cNvSpPr>
          <p:nvPr/>
        </p:nvSpPr>
        <p:spPr bwMode="auto">
          <a:xfrm>
            <a:off x="4776550" y="3090656"/>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1" name="Oval 155"/>
          <p:cNvSpPr>
            <a:spLocks noChangeArrowheads="1"/>
          </p:cNvSpPr>
          <p:nvPr/>
        </p:nvSpPr>
        <p:spPr bwMode="auto">
          <a:xfrm>
            <a:off x="5606813" y="3154156"/>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2" name="Oval 156"/>
          <p:cNvSpPr>
            <a:spLocks noChangeArrowheads="1"/>
          </p:cNvSpPr>
          <p:nvPr/>
        </p:nvSpPr>
        <p:spPr bwMode="auto">
          <a:xfrm>
            <a:off x="5744925" y="2893806"/>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3" name="Oval 157"/>
          <p:cNvSpPr>
            <a:spLocks noChangeArrowheads="1"/>
          </p:cNvSpPr>
          <p:nvPr/>
        </p:nvSpPr>
        <p:spPr bwMode="auto">
          <a:xfrm>
            <a:off x="5976700" y="3314494"/>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4" name="Oval 158"/>
          <p:cNvSpPr>
            <a:spLocks noChangeArrowheads="1"/>
          </p:cNvSpPr>
          <p:nvPr/>
        </p:nvSpPr>
        <p:spPr bwMode="auto">
          <a:xfrm>
            <a:off x="5897325" y="3046206"/>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5" name="Oval 159"/>
          <p:cNvSpPr>
            <a:spLocks noChangeArrowheads="1"/>
          </p:cNvSpPr>
          <p:nvPr/>
        </p:nvSpPr>
        <p:spPr bwMode="auto">
          <a:xfrm>
            <a:off x="4995625" y="2841419"/>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6" name="Oval 160"/>
          <p:cNvSpPr>
            <a:spLocks noChangeArrowheads="1"/>
          </p:cNvSpPr>
          <p:nvPr/>
        </p:nvSpPr>
        <p:spPr bwMode="auto">
          <a:xfrm>
            <a:off x="6054488" y="2863644"/>
            <a:ext cx="92075"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7" name="Oval 161"/>
          <p:cNvSpPr>
            <a:spLocks noChangeArrowheads="1"/>
          </p:cNvSpPr>
          <p:nvPr/>
        </p:nvSpPr>
        <p:spPr bwMode="auto">
          <a:xfrm>
            <a:off x="5987813" y="3566906"/>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98" name="Oval 162"/>
          <p:cNvSpPr>
            <a:spLocks noChangeArrowheads="1"/>
          </p:cNvSpPr>
          <p:nvPr/>
        </p:nvSpPr>
        <p:spPr bwMode="auto">
          <a:xfrm>
            <a:off x="5467113" y="2615994"/>
            <a:ext cx="90487" cy="920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77" name="Text Box 163"/>
          <p:cNvSpPr txBox="1">
            <a:spLocks noChangeArrowheads="1"/>
          </p:cNvSpPr>
          <p:nvPr/>
        </p:nvSpPr>
        <p:spPr bwMode="auto">
          <a:xfrm>
            <a:off x="4981540" y="4583113"/>
            <a:ext cx="1074333" cy="1200329"/>
          </a:xfrm>
          <a:prstGeom prst="rect">
            <a:avLst/>
          </a:prstGeom>
          <a:noFill/>
          <a:ln w="9525">
            <a:noFill/>
            <a:miter lim="800000"/>
            <a:headEnd/>
            <a:tailEnd/>
          </a:ln>
        </p:spPr>
        <p:txBody>
          <a:bodyPr wrap="none">
            <a:prstTxWarp prst="textNoShape">
              <a:avLst/>
            </a:prstTxWarp>
            <a:spAutoFit/>
          </a:bodyPr>
          <a:lstStyle/>
          <a:p>
            <a:pPr algn="ctr"/>
            <a:r>
              <a:rPr lang="en-US" sz="2400" dirty="0"/>
              <a:t>GAS</a:t>
            </a:r>
          </a:p>
          <a:p>
            <a:pPr algn="ctr"/>
            <a:r>
              <a:rPr lang="en-US" sz="2400" dirty="0"/>
              <a:t>Steam</a:t>
            </a:r>
          </a:p>
          <a:p>
            <a:pPr algn="ctr"/>
            <a:r>
              <a:rPr lang="en-US" sz="2400" b="1" dirty="0">
                <a:solidFill>
                  <a:schemeClr val="accent2"/>
                </a:solidFill>
              </a:rPr>
              <a:t>Hot</a:t>
            </a:r>
          </a:p>
        </p:txBody>
      </p:sp>
      <p:grpSp>
        <p:nvGrpSpPr>
          <p:cNvPr id="14" name="Group 165"/>
          <p:cNvGrpSpPr>
            <a:grpSpLocks/>
          </p:cNvGrpSpPr>
          <p:nvPr/>
        </p:nvGrpSpPr>
        <p:grpSpPr bwMode="auto">
          <a:xfrm>
            <a:off x="6918324" y="2515981"/>
            <a:ext cx="1812925" cy="1612900"/>
            <a:chOff x="4443" y="1311"/>
            <a:chExt cx="1142" cy="1016"/>
          </a:xfrm>
        </p:grpSpPr>
        <p:sp>
          <p:nvSpPr>
            <p:cNvPr id="31756" name="AutoShape 166"/>
            <p:cNvSpPr>
              <a:spLocks noChangeArrowheads="1"/>
            </p:cNvSpPr>
            <p:nvPr/>
          </p:nvSpPr>
          <p:spPr bwMode="auto">
            <a:xfrm>
              <a:off x="4443" y="1311"/>
              <a:ext cx="1142" cy="1016"/>
            </a:xfrm>
            <a:prstGeom prst="cloudCallout">
              <a:avLst>
                <a:gd name="adj1" fmla="val -3505"/>
                <a:gd name="adj2" fmla="val 5019"/>
              </a:avLst>
            </a:prstGeom>
            <a:solidFill>
              <a:srgbClr val="CCFFFF"/>
            </a:solidFill>
            <a:ln w="9525">
              <a:noFill/>
              <a:round/>
              <a:headEnd/>
              <a:tailEnd/>
            </a:ln>
          </p:spPr>
          <p:txBody>
            <a:bodyPr>
              <a:prstTxWarp prst="textNoShape">
                <a:avLst/>
              </a:prstTxWarp>
            </a:bodyPr>
            <a:lstStyle/>
            <a:p>
              <a:pPr algn="ctr"/>
              <a:endParaRPr lang="en-US" sz="2400" dirty="0"/>
            </a:p>
          </p:txBody>
        </p:sp>
        <p:sp>
          <p:nvSpPr>
            <p:cNvPr id="31757" name="Oval 167"/>
            <p:cNvSpPr>
              <a:spLocks noChangeArrowheads="1"/>
            </p:cNvSpPr>
            <p:nvPr/>
          </p:nvSpPr>
          <p:spPr bwMode="auto">
            <a:xfrm>
              <a:off x="4693" y="1948"/>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58" name="Oval 168"/>
            <p:cNvSpPr>
              <a:spLocks noChangeArrowheads="1"/>
            </p:cNvSpPr>
            <p:nvPr/>
          </p:nvSpPr>
          <p:spPr bwMode="auto">
            <a:xfrm>
              <a:off x="4785" y="1762"/>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59" name="Oval 169"/>
            <p:cNvSpPr>
              <a:spLocks noChangeArrowheads="1"/>
            </p:cNvSpPr>
            <p:nvPr/>
          </p:nvSpPr>
          <p:spPr bwMode="auto">
            <a:xfrm>
              <a:off x="4942" y="2060"/>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0" name="Oval 170"/>
            <p:cNvSpPr>
              <a:spLocks noChangeArrowheads="1"/>
            </p:cNvSpPr>
            <p:nvPr/>
          </p:nvSpPr>
          <p:spPr bwMode="auto">
            <a:xfrm>
              <a:off x="4525" y="1785"/>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1" name="Oval 171"/>
            <p:cNvSpPr>
              <a:spLocks noChangeArrowheads="1"/>
            </p:cNvSpPr>
            <p:nvPr/>
          </p:nvSpPr>
          <p:spPr bwMode="auto">
            <a:xfrm>
              <a:off x="4954" y="1678"/>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2" name="Oval 172"/>
            <p:cNvSpPr>
              <a:spLocks noChangeArrowheads="1"/>
            </p:cNvSpPr>
            <p:nvPr/>
          </p:nvSpPr>
          <p:spPr bwMode="auto">
            <a:xfrm>
              <a:off x="5135" y="1661"/>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3" name="Oval 173"/>
            <p:cNvSpPr>
              <a:spLocks noChangeArrowheads="1"/>
            </p:cNvSpPr>
            <p:nvPr/>
          </p:nvSpPr>
          <p:spPr bwMode="auto">
            <a:xfrm>
              <a:off x="5129" y="1905"/>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4" name="Oval 174"/>
            <p:cNvSpPr>
              <a:spLocks noChangeArrowheads="1"/>
            </p:cNvSpPr>
            <p:nvPr/>
          </p:nvSpPr>
          <p:spPr bwMode="auto">
            <a:xfrm>
              <a:off x="5231" y="1757"/>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5" name="Oval 175"/>
            <p:cNvSpPr>
              <a:spLocks noChangeArrowheads="1"/>
            </p:cNvSpPr>
            <p:nvPr/>
          </p:nvSpPr>
          <p:spPr bwMode="auto">
            <a:xfrm>
              <a:off x="4663" y="1628"/>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6" name="Oval 176"/>
            <p:cNvSpPr>
              <a:spLocks noChangeArrowheads="1"/>
            </p:cNvSpPr>
            <p:nvPr/>
          </p:nvSpPr>
          <p:spPr bwMode="auto">
            <a:xfrm>
              <a:off x="5330" y="1642"/>
              <a:ext cx="58"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7" name="Oval 177"/>
            <p:cNvSpPr>
              <a:spLocks noChangeArrowheads="1"/>
            </p:cNvSpPr>
            <p:nvPr/>
          </p:nvSpPr>
          <p:spPr bwMode="auto">
            <a:xfrm>
              <a:off x="5288" y="2085"/>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8" name="Oval 178"/>
            <p:cNvSpPr>
              <a:spLocks noChangeArrowheads="1"/>
            </p:cNvSpPr>
            <p:nvPr/>
          </p:nvSpPr>
          <p:spPr bwMode="auto">
            <a:xfrm>
              <a:off x="4960" y="1486"/>
              <a:ext cx="57" cy="5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dirty="0"/>
            </a:p>
          </p:txBody>
        </p:sp>
        <p:sp>
          <p:nvSpPr>
            <p:cNvPr id="31769" name="Oval 179"/>
            <p:cNvSpPr>
              <a:spLocks noChangeArrowheads="1"/>
            </p:cNvSpPr>
            <p:nvPr/>
          </p:nvSpPr>
          <p:spPr bwMode="auto">
            <a:xfrm>
              <a:off x="4801" y="2056"/>
              <a:ext cx="34" cy="34"/>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dirty="0"/>
            </a:p>
          </p:txBody>
        </p:sp>
        <p:sp>
          <p:nvSpPr>
            <p:cNvPr id="31770" name="Oval 180"/>
            <p:cNvSpPr>
              <a:spLocks noChangeArrowheads="1"/>
            </p:cNvSpPr>
            <p:nvPr/>
          </p:nvSpPr>
          <p:spPr bwMode="auto">
            <a:xfrm>
              <a:off x="4897" y="1904"/>
              <a:ext cx="34" cy="34"/>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dirty="0"/>
            </a:p>
          </p:txBody>
        </p:sp>
        <p:sp>
          <p:nvSpPr>
            <p:cNvPr id="31771" name="Oval 181"/>
            <p:cNvSpPr>
              <a:spLocks noChangeArrowheads="1"/>
            </p:cNvSpPr>
            <p:nvPr/>
          </p:nvSpPr>
          <p:spPr bwMode="auto">
            <a:xfrm>
              <a:off x="5245" y="1932"/>
              <a:ext cx="34" cy="34"/>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dirty="0"/>
            </a:p>
          </p:txBody>
        </p:sp>
        <p:sp>
          <p:nvSpPr>
            <p:cNvPr id="31772" name="Oval 182"/>
            <p:cNvSpPr>
              <a:spLocks noChangeArrowheads="1"/>
            </p:cNvSpPr>
            <p:nvPr/>
          </p:nvSpPr>
          <p:spPr bwMode="auto">
            <a:xfrm>
              <a:off x="5069" y="1726"/>
              <a:ext cx="34" cy="34"/>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dirty="0"/>
            </a:p>
          </p:txBody>
        </p:sp>
        <p:sp>
          <p:nvSpPr>
            <p:cNvPr id="31773" name="Oval 183"/>
            <p:cNvSpPr>
              <a:spLocks noChangeArrowheads="1"/>
            </p:cNvSpPr>
            <p:nvPr/>
          </p:nvSpPr>
          <p:spPr bwMode="auto">
            <a:xfrm>
              <a:off x="4805" y="1638"/>
              <a:ext cx="34" cy="34"/>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dirty="0"/>
            </a:p>
          </p:txBody>
        </p:sp>
        <p:sp>
          <p:nvSpPr>
            <p:cNvPr id="31774" name="Oval 184"/>
            <p:cNvSpPr>
              <a:spLocks noChangeArrowheads="1"/>
            </p:cNvSpPr>
            <p:nvPr/>
          </p:nvSpPr>
          <p:spPr bwMode="auto">
            <a:xfrm>
              <a:off x="5003" y="2236"/>
              <a:ext cx="34" cy="34"/>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dirty="0"/>
            </a:p>
          </p:txBody>
        </p:sp>
        <p:sp>
          <p:nvSpPr>
            <p:cNvPr id="31775" name="Oval 185"/>
            <p:cNvSpPr>
              <a:spLocks noChangeArrowheads="1"/>
            </p:cNvSpPr>
            <p:nvPr/>
          </p:nvSpPr>
          <p:spPr bwMode="auto">
            <a:xfrm>
              <a:off x="5277" y="1652"/>
              <a:ext cx="34" cy="34"/>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dirty="0"/>
            </a:p>
          </p:txBody>
        </p:sp>
      </p:grpSp>
      <p:sp>
        <p:nvSpPr>
          <p:cNvPr id="281786" name="Text Box 186"/>
          <p:cNvSpPr txBox="1">
            <a:spLocks noChangeArrowheads="1"/>
          </p:cNvSpPr>
          <p:nvPr/>
        </p:nvSpPr>
        <p:spPr bwMode="auto">
          <a:xfrm>
            <a:off x="7108084" y="4583113"/>
            <a:ext cx="1433406" cy="1200329"/>
          </a:xfrm>
          <a:prstGeom prst="rect">
            <a:avLst/>
          </a:prstGeom>
          <a:noFill/>
          <a:ln>
            <a:noFill/>
          </a:ln>
          <a:effectLst/>
        </p:spPr>
        <p:txBody>
          <a:bodyPr wrap="none">
            <a:spAutoFit/>
          </a:bodyPr>
          <a:lstStyle/>
          <a:p>
            <a:pPr algn="ctr">
              <a:defRPr/>
            </a:pPr>
            <a:r>
              <a:rPr lang="en-US" altLang="en-US" sz="2400" dirty="0">
                <a:latin typeface="Arial" charset="0"/>
              </a:rPr>
              <a:t>PLASMA</a:t>
            </a:r>
          </a:p>
          <a:p>
            <a:pPr algn="ctr">
              <a:defRPr/>
            </a:pPr>
            <a:endParaRPr lang="en-US" altLang="en-US" sz="2400" b="1" dirty="0">
              <a:solidFill>
                <a:srgbClr val="33CCCC"/>
              </a:solidFill>
              <a:latin typeface="Arial" charset="0"/>
            </a:endParaRPr>
          </a:p>
          <a:p>
            <a:pPr algn="ctr">
              <a:defRPr/>
            </a:pPr>
            <a:r>
              <a:rPr lang="en-US" altLang="en-US" sz="2400" b="1" dirty="0">
                <a:solidFill>
                  <a:srgbClr val="33CCCC"/>
                </a:solidFill>
                <a:latin typeface="Arial" charset="0"/>
              </a:rPr>
              <a:t>Hotter</a:t>
            </a:r>
          </a:p>
        </p:txBody>
      </p:sp>
      <p:sp>
        <p:nvSpPr>
          <p:cNvPr id="2" name="Slide Number Placeholder 1"/>
          <p:cNvSpPr>
            <a:spLocks noGrp="1"/>
          </p:cNvSpPr>
          <p:nvPr>
            <p:ph type="sldNum" sz="quarter" idx="12"/>
          </p:nvPr>
        </p:nvSpPr>
        <p:spPr/>
        <p:txBody>
          <a:bodyPr/>
          <a:lstStyle/>
          <a:p>
            <a:fld id="{C1F14A43-F6F7-684A-A15B-3AABBD13E880}" type="slidenum">
              <a:rPr lang="en-US" smtClean="0"/>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8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8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8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8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8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8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8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8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8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8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8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8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8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8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8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8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8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8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8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8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8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8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8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8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87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88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88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88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88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88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8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8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8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8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8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89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89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89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89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89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89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89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89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90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190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90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190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90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90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19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190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190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190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191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191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91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191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184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180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177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177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178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178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178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178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178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178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178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178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178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178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179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179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179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179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179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179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179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179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179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31777"/>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1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81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1" grpId="0" animBg="1"/>
      <p:bldP spid="31843" grpId="0" animBg="1"/>
      <p:bldP spid="31844" grpId="0" animBg="1"/>
      <p:bldP spid="31845" grpId="0" animBg="1"/>
      <p:bldP spid="31846" grpId="0" animBg="1"/>
      <p:bldP spid="31847" grpId="0" animBg="1"/>
      <p:bldP spid="31848" grpId="0" animBg="1"/>
      <p:bldP spid="31849" grpId="0" animBg="1"/>
      <p:bldP spid="31851" grpId="0" animBg="1"/>
      <p:bldP spid="31852" grpId="0" animBg="1"/>
      <p:bldP spid="31853" grpId="0" animBg="1"/>
      <p:bldP spid="31854" grpId="0" animBg="1"/>
      <p:bldP spid="31856" grpId="0" animBg="1"/>
      <p:bldP spid="31857" grpId="0" animBg="1"/>
      <p:bldP spid="31859" grpId="0" animBg="1"/>
      <p:bldP spid="31860" grpId="0" animBg="1"/>
      <p:bldP spid="31862" grpId="0" animBg="1"/>
      <p:bldP spid="31863" grpId="0" animBg="1"/>
      <p:bldP spid="31864" grpId="0" animBg="1"/>
      <p:bldP spid="31865" grpId="0" animBg="1"/>
      <p:bldP spid="31866" grpId="0" animBg="1"/>
      <p:bldP spid="31867" grpId="0" animBg="1"/>
      <p:bldP spid="31868" grpId="0" animBg="1"/>
      <p:bldP spid="31869" grpId="0" animBg="1"/>
      <p:bldP spid="31870" grpId="0" animBg="1"/>
      <p:bldP spid="31871" grpId="0" animBg="1"/>
      <p:bldP spid="31873" grpId="0" animBg="1"/>
      <p:bldP spid="31874" grpId="0" animBg="1"/>
      <p:bldP spid="31875" grpId="0" animBg="1"/>
      <p:bldP spid="31876" grpId="0" animBg="1"/>
      <p:bldP spid="31877" grpId="0" animBg="1"/>
      <p:bldP spid="31878" grpId="0" animBg="1"/>
      <p:bldP spid="31879" grpId="0" animBg="1"/>
      <p:bldP spid="31880" grpId="0" animBg="1"/>
      <p:bldP spid="31882" grpId="0" animBg="1"/>
      <p:bldP spid="31883" grpId="0" animBg="1"/>
      <p:bldP spid="31884" grpId="0" animBg="1"/>
      <p:bldP spid="31885" grpId="0" animBg="1"/>
      <p:bldP spid="31887" grpId="0" animBg="1"/>
      <p:bldP spid="31888" grpId="0" animBg="1"/>
      <p:bldP spid="31889" grpId="0" animBg="1"/>
      <p:bldP spid="31890" grpId="0" animBg="1"/>
      <p:bldP spid="31891" grpId="0" animBg="1"/>
      <p:bldP spid="31892" grpId="0" animBg="1"/>
      <p:bldP spid="31893" grpId="0" animBg="1"/>
      <p:bldP spid="31894" grpId="0" animBg="1"/>
      <p:bldP spid="31895" grpId="0" animBg="1"/>
      <p:bldP spid="31896" grpId="0" animBg="1"/>
      <p:bldP spid="31897" grpId="0" animBg="1"/>
      <p:bldP spid="31898" grpId="0" animBg="1"/>
      <p:bldP spid="31899" grpId="0" animBg="1"/>
      <p:bldP spid="31900" grpId="0" animBg="1"/>
      <p:bldP spid="31901" grpId="0" animBg="1"/>
      <p:bldP spid="31902" grpId="0" animBg="1"/>
      <p:bldP spid="31903" grpId="0" animBg="1"/>
      <p:bldP spid="31904" grpId="0" animBg="1"/>
      <p:bldP spid="31905" grpId="0" animBg="1"/>
      <p:bldP spid="31906" grpId="0" animBg="1"/>
      <p:bldP spid="31907" grpId="0" animBg="1"/>
      <p:bldP spid="31908" grpId="0" animBg="1"/>
      <p:bldP spid="31909" grpId="0" animBg="1"/>
      <p:bldP spid="31910" grpId="0" animBg="1"/>
      <p:bldP spid="31911" grpId="0" animBg="1"/>
      <p:bldP spid="31912" grpId="0" animBg="1"/>
      <p:bldP spid="31913" grpId="0" animBg="1"/>
      <p:bldP spid="31840" grpId="0"/>
      <p:bldP spid="31800" grpId="0"/>
      <p:bldP spid="31778" grpId="0" animBg="1"/>
      <p:bldP spid="31779" grpId="0" animBg="1"/>
      <p:bldP spid="31780" grpId="0" animBg="1"/>
      <p:bldP spid="31781" grpId="0" animBg="1"/>
      <p:bldP spid="31782" grpId="0" animBg="1"/>
      <p:bldP spid="31783" grpId="0" animBg="1"/>
      <p:bldP spid="31784" grpId="0" animBg="1"/>
      <p:bldP spid="31785" grpId="0" animBg="1"/>
      <p:bldP spid="31786" grpId="0" animBg="1"/>
      <p:bldP spid="31787" grpId="0" animBg="1"/>
      <p:bldP spid="31788" grpId="0" animBg="1"/>
      <p:bldP spid="31789" grpId="0" animBg="1"/>
      <p:bldP spid="31790" grpId="0" animBg="1"/>
      <p:bldP spid="31791" grpId="0" animBg="1"/>
      <p:bldP spid="31792" grpId="0" animBg="1"/>
      <p:bldP spid="31793" grpId="0" animBg="1"/>
      <p:bldP spid="31794" grpId="0" animBg="1"/>
      <p:bldP spid="31795" grpId="0" animBg="1"/>
      <p:bldP spid="31796" grpId="0" animBg="1"/>
      <p:bldP spid="31797" grpId="0" animBg="1"/>
      <p:bldP spid="31798" grpId="0" animBg="1"/>
      <p:bldP spid="31777" grpId="0"/>
      <p:bldP spid="28178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1960" y="734017"/>
            <a:ext cx="8229600" cy="1143000"/>
          </a:xfrm>
        </p:spPr>
        <p:txBody>
          <a:bodyPr/>
          <a:lstStyle/>
          <a:p>
            <a:pPr eaLnBrk="1" hangingPunct="1"/>
            <a:r>
              <a:rPr lang="en-US" sz="3200" b="1" dirty="0">
                <a:solidFill>
                  <a:srgbClr val="1EB53A"/>
                </a:solidFill>
              </a:rPr>
              <a:t>Characteristics of a plasma</a:t>
            </a:r>
          </a:p>
        </p:txBody>
      </p:sp>
      <p:sp>
        <p:nvSpPr>
          <p:cNvPr id="282627" name="Rectangle 3"/>
          <p:cNvSpPr>
            <a:spLocks noGrp="1" noChangeArrowheads="1"/>
          </p:cNvSpPr>
          <p:nvPr>
            <p:ph idx="1"/>
          </p:nvPr>
        </p:nvSpPr>
        <p:spPr>
          <a:xfrm>
            <a:off x="441960" y="1747554"/>
            <a:ext cx="8001000" cy="2908230"/>
          </a:xfrm>
        </p:spPr>
        <p:txBody>
          <a:bodyPr>
            <a:normAutofit/>
          </a:bodyPr>
          <a:lstStyle/>
          <a:p>
            <a:pPr marL="233363" indent="-233363" eaLnBrk="1" hangingPunct="1">
              <a:lnSpc>
                <a:spcPct val="150000"/>
              </a:lnSpc>
              <a:buFont typeface="Arial" panose="020B0604020202020204" pitchFamily="34" charset="0"/>
              <a:buChar char="•"/>
            </a:pPr>
            <a:r>
              <a:rPr lang="en-US" sz="2800" b="0" dirty="0">
                <a:solidFill>
                  <a:schemeClr val="tx1"/>
                </a:solidFill>
              </a:rPr>
              <a:t>Most atoms are ionized</a:t>
            </a:r>
          </a:p>
          <a:p>
            <a:pPr marL="233363" indent="-233363" eaLnBrk="1" hangingPunct="1">
              <a:lnSpc>
                <a:spcPct val="150000"/>
              </a:lnSpc>
              <a:buFont typeface="Arial" panose="020B0604020202020204" pitchFamily="34" charset="0"/>
              <a:buChar char="•"/>
            </a:pPr>
            <a:r>
              <a:rPr lang="en-US" sz="2800" b="0" dirty="0">
                <a:solidFill>
                  <a:schemeClr val="tx1"/>
                </a:solidFill>
              </a:rPr>
              <a:t>Whole plasma is still neutral </a:t>
            </a:r>
          </a:p>
          <a:p>
            <a:pPr marL="233363" indent="-233363" eaLnBrk="1" hangingPunct="1">
              <a:lnSpc>
                <a:spcPct val="150000"/>
              </a:lnSpc>
              <a:buFont typeface="Arial" panose="020B0604020202020204" pitchFamily="34" charset="0"/>
              <a:buChar char="•"/>
            </a:pPr>
            <a:r>
              <a:rPr lang="en-US" sz="2800" b="0" dirty="0">
                <a:solidFill>
                  <a:schemeClr val="tx1"/>
                </a:solidFill>
              </a:rPr>
              <a:t>Can exist at any temperature and density</a:t>
            </a:r>
          </a:p>
        </p:txBody>
      </p:sp>
      <p:sp>
        <p:nvSpPr>
          <p:cNvPr id="2" name="Slide Number Placeholder 1"/>
          <p:cNvSpPr>
            <a:spLocks noGrp="1"/>
          </p:cNvSpPr>
          <p:nvPr>
            <p:ph type="sldNum" sz="quarter" idx="12"/>
          </p:nvPr>
        </p:nvSpPr>
        <p:spPr/>
        <p:txBody>
          <a:bodyPr/>
          <a:lstStyle/>
          <a:p>
            <a:fld id="{C1F14A43-F6F7-684A-A15B-3AABBD13E880}"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368"/>
            <a:ext cx="8229600" cy="1143000"/>
          </a:xfrm>
        </p:spPr>
        <p:txBody>
          <a:bodyPr/>
          <a:lstStyle/>
          <a:p>
            <a:r>
              <a:rPr lang="en-US" sz="3200" b="1" dirty="0">
                <a:solidFill>
                  <a:srgbClr val="1EB53A"/>
                </a:solidFill>
              </a:rPr>
              <a:t>Familiar plasmas</a:t>
            </a:r>
          </a:p>
        </p:txBody>
      </p:sp>
      <p:grpSp>
        <p:nvGrpSpPr>
          <p:cNvPr id="8" name="Group 7"/>
          <p:cNvGrpSpPr/>
          <p:nvPr/>
        </p:nvGrpSpPr>
        <p:grpSpPr>
          <a:xfrm>
            <a:off x="533400" y="1740979"/>
            <a:ext cx="8084677" cy="3514138"/>
            <a:chOff x="288973" y="2024416"/>
            <a:chExt cx="8633243" cy="360662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388" y="2024416"/>
              <a:ext cx="4808828" cy="36066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973" y="2024416"/>
              <a:ext cx="3606622" cy="3606622"/>
            </a:xfrm>
            <a:prstGeom prst="rect">
              <a:avLst/>
            </a:prstGeom>
          </p:spPr>
        </p:pic>
      </p:grpSp>
      <p:sp>
        <p:nvSpPr>
          <p:cNvPr id="3" name="Slide Number Placeholder 2"/>
          <p:cNvSpPr>
            <a:spLocks noGrp="1"/>
          </p:cNvSpPr>
          <p:nvPr>
            <p:ph type="sldNum" sz="quarter" idx="12"/>
          </p:nvPr>
        </p:nvSpPr>
        <p:spPr/>
        <p:txBody>
          <a:bodyPr/>
          <a:lstStyle/>
          <a:p>
            <a:fld id="{C1F14A43-F6F7-684A-A15B-3AABBD13E880}" type="slidenum">
              <a:rPr lang="en-US" smtClean="0"/>
              <a:pPr/>
              <a:t>32</a:t>
            </a:fld>
            <a:endParaRPr lang="en-US" dirty="0"/>
          </a:p>
        </p:txBody>
      </p:sp>
    </p:spTree>
    <p:extLst>
      <p:ext uri="{BB962C8B-B14F-4D97-AF65-F5344CB8AC3E}">
        <p14:creationId xmlns:p14="http://schemas.microsoft.com/office/powerpoint/2010/main" val="2529779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48" y="725574"/>
            <a:ext cx="8229600" cy="1143000"/>
          </a:xfrm>
        </p:spPr>
        <p:txBody>
          <a:bodyPr/>
          <a:lstStyle/>
          <a:p>
            <a:r>
              <a:rPr lang="en-US" sz="3200" b="1" dirty="0">
                <a:solidFill>
                  <a:srgbClr val="1EB53A"/>
                </a:solidFill>
              </a:rPr>
              <a:t>What’s confinement?</a:t>
            </a:r>
            <a:br>
              <a:rPr lang="en-US" sz="3200" b="1" dirty="0">
                <a:solidFill>
                  <a:srgbClr val="1EB53A"/>
                </a:solidFill>
              </a:rPr>
            </a:br>
            <a:endParaRPr lang="en-US" sz="3200" b="1" dirty="0">
              <a:solidFill>
                <a:srgbClr val="1EB53A"/>
              </a:solidFill>
            </a:endParaRPr>
          </a:p>
        </p:txBody>
      </p:sp>
      <p:sp>
        <p:nvSpPr>
          <p:cNvPr id="3" name="Content Placeholder 2"/>
          <p:cNvSpPr>
            <a:spLocks noGrp="1"/>
          </p:cNvSpPr>
          <p:nvPr>
            <p:ph idx="1"/>
          </p:nvPr>
        </p:nvSpPr>
        <p:spPr>
          <a:xfrm>
            <a:off x="432148" y="1784233"/>
            <a:ext cx="7441852" cy="2578166"/>
          </a:xfrm>
        </p:spPr>
        <p:txBody>
          <a:bodyPr>
            <a:normAutofit/>
          </a:bodyPr>
          <a:lstStyle/>
          <a:p>
            <a:pPr marL="233363" indent="-233363">
              <a:buFont typeface="Arial" panose="020B0604020202020204" pitchFamily="34" charset="0"/>
              <a:buChar char="•"/>
            </a:pPr>
            <a:r>
              <a:rPr lang="en-US" sz="2800" b="0" dirty="0">
                <a:solidFill>
                  <a:schemeClr val="tx1"/>
                </a:solidFill>
              </a:rPr>
              <a:t>Plasma likes to expand.</a:t>
            </a:r>
          </a:p>
          <a:p>
            <a:pPr marL="233363" indent="-233363">
              <a:buFont typeface="Arial" panose="020B0604020202020204" pitchFamily="34" charset="0"/>
              <a:buChar char="•"/>
            </a:pPr>
            <a:endParaRPr lang="en-US" sz="2800" b="0" dirty="0">
              <a:solidFill>
                <a:schemeClr val="tx1"/>
              </a:solidFill>
            </a:endParaRPr>
          </a:p>
          <a:p>
            <a:pPr marL="233363" indent="-233363">
              <a:buFont typeface="Arial" panose="020B0604020202020204" pitchFamily="34" charset="0"/>
              <a:buChar char="•"/>
            </a:pPr>
            <a:r>
              <a:rPr lang="en-US" sz="2800" b="0" dirty="0">
                <a:solidFill>
                  <a:schemeClr val="tx1"/>
                </a:solidFill>
              </a:rPr>
              <a:t>Confinement keeps the plasma stable so fusion can occur.</a:t>
            </a:r>
          </a:p>
        </p:txBody>
      </p:sp>
      <p:sp>
        <p:nvSpPr>
          <p:cNvPr id="4" name="Slide Number Placeholder 3"/>
          <p:cNvSpPr>
            <a:spLocks noGrp="1"/>
          </p:cNvSpPr>
          <p:nvPr>
            <p:ph type="sldNum" sz="quarter" idx="12"/>
          </p:nvPr>
        </p:nvSpPr>
        <p:spPr/>
        <p:txBody>
          <a:bodyPr/>
          <a:lstStyle/>
          <a:p>
            <a:fld id="{C1F14A43-F6F7-684A-A15B-3AABBD13E880}" type="slidenum">
              <a:rPr lang="en-US" smtClean="0"/>
              <a:pPr/>
              <a:t>33</a:t>
            </a:fld>
            <a:endParaRPr lang="en-US" dirty="0"/>
          </a:p>
        </p:txBody>
      </p:sp>
    </p:spTree>
    <p:extLst>
      <p:ext uri="{BB962C8B-B14F-4D97-AF65-F5344CB8AC3E}">
        <p14:creationId xmlns:p14="http://schemas.microsoft.com/office/powerpoint/2010/main" val="73041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rotWithShape="1">
          <a:blip r:embed="rId3"/>
          <a:srcRect l="23031" t="26740" r="31663" b="18924"/>
          <a:stretch/>
        </p:blipFill>
        <p:spPr bwMode="auto">
          <a:xfrm>
            <a:off x="3273540" y="1651767"/>
            <a:ext cx="2672994" cy="2564632"/>
          </a:xfrm>
          <a:prstGeom prst="rect">
            <a:avLst/>
          </a:prstGeom>
          <a:noFill/>
          <a:ln w="9525">
            <a:noFill/>
            <a:miter lim="800000"/>
            <a:headEnd/>
            <a:tailEnd/>
          </a:ln>
        </p:spPr>
      </p:pic>
      <p:sp>
        <p:nvSpPr>
          <p:cNvPr id="34818" name="Rectangle 2"/>
          <p:cNvSpPr>
            <a:spLocks noGrp="1" noChangeArrowheads="1"/>
          </p:cNvSpPr>
          <p:nvPr>
            <p:ph type="title"/>
          </p:nvPr>
        </p:nvSpPr>
        <p:spPr>
          <a:xfrm>
            <a:off x="437316" y="724324"/>
            <a:ext cx="8229600" cy="723963"/>
          </a:xfrm>
        </p:spPr>
        <p:txBody>
          <a:bodyPr/>
          <a:lstStyle/>
          <a:p>
            <a:pPr eaLnBrk="1" hangingPunct="1"/>
            <a:r>
              <a:rPr lang="en-US" sz="3200" b="1" dirty="0">
                <a:solidFill>
                  <a:srgbClr val="1EB53A"/>
                </a:solidFill>
              </a:rPr>
              <a:t>Confinement concepts</a:t>
            </a:r>
          </a:p>
        </p:txBody>
      </p:sp>
      <p:pic>
        <p:nvPicPr>
          <p:cNvPr id="34821" name="Picture 5" descr="NSTX"/>
          <p:cNvPicPr>
            <a:picLocks noChangeAspect="1" noChangeArrowheads="1"/>
          </p:cNvPicPr>
          <p:nvPr/>
        </p:nvPicPr>
        <p:blipFill rotWithShape="1">
          <a:blip r:embed="rId4"/>
          <a:srcRect l="12587" t="16962" r="3079" b="6109"/>
          <a:stretch/>
        </p:blipFill>
        <p:spPr bwMode="auto">
          <a:xfrm>
            <a:off x="6035953" y="1651767"/>
            <a:ext cx="2650847" cy="2564632"/>
          </a:xfrm>
          <a:prstGeom prst="rect">
            <a:avLst/>
          </a:prstGeom>
          <a:noFill/>
          <a:ln w="9525">
            <a:noFill/>
            <a:miter lim="800000"/>
            <a:headEnd/>
            <a:tailEnd/>
          </a:ln>
        </p:spPr>
      </p:pic>
      <p:sp>
        <p:nvSpPr>
          <p:cNvPr id="34822" name="Text Box 6"/>
          <p:cNvSpPr txBox="1">
            <a:spLocks noChangeArrowheads="1"/>
          </p:cNvSpPr>
          <p:nvPr/>
        </p:nvSpPr>
        <p:spPr bwMode="auto">
          <a:xfrm>
            <a:off x="3735439" y="4480963"/>
            <a:ext cx="1749197" cy="400110"/>
          </a:xfrm>
          <a:prstGeom prst="rect">
            <a:avLst/>
          </a:prstGeom>
          <a:noFill/>
          <a:ln w="9525">
            <a:noFill/>
            <a:miter lim="800000"/>
            <a:headEnd/>
            <a:tailEnd/>
          </a:ln>
        </p:spPr>
        <p:txBody>
          <a:bodyPr wrap="none">
            <a:prstTxWarp prst="textNoShape">
              <a:avLst/>
            </a:prstTxWarp>
            <a:spAutoFit/>
          </a:bodyPr>
          <a:lstStyle/>
          <a:p>
            <a:r>
              <a:rPr lang="en-US" sz="2000" b="1" dirty="0"/>
              <a:t>Gravitational</a:t>
            </a:r>
          </a:p>
        </p:txBody>
      </p:sp>
      <p:sp>
        <p:nvSpPr>
          <p:cNvPr id="34823" name="Text Box 7"/>
          <p:cNvSpPr txBox="1">
            <a:spLocks noChangeArrowheads="1"/>
          </p:cNvSpPr>
          <p:nvPr/>
        </p:nvSpPr>
        <p:spPr bwMode="auto">
          <a:xfrm>
            <a:off x="1350302" y="4480963"/>
            <a:ext cx="1023037" cy="400110"/>
          </a:xfrm>
          <a:prstGeom prst="rect">
            <a:avLst/>
          </a:prstGeom>
          <a:noFill/>
          <a:ln w="9525">
            <a:noFill/>
            <a:miter lim="800000"/>
            <a:headEnd/>
            <a:tailEnd/>
          </a:ln>
        </p:spPr>
        <p:txBody>
          <a:bodyPr wrap="none">
            <a:prstTxWarp prst="textNoShape">
              <a:avLst/>
            </a:prstTxWarp>
            <a:spAutoFit/>
          </a:bodyPr>
          <a:lstStyle/>
          <a:p>
            <a:r>
              <a:rPr lang="en-US" sz="2000" b="1" dirty="0"/>
              <a:t>Inertial</a:t>
            </a:r>
          </a:p>
        </p:txBody>
      </p:sp>
      <p:sp>
        <p:nvSpPr>
          <p:cNvPr id="34824" name="Text Box 8"/>
          <p:cNvSpPr txBox="1">
            <a:spLocks noChangeArrowheads="1"/>
          </p:cNvSpPr>
          <p:nvPr/>
        </p:nvSpPr>
        <p:spPr bwMode="auto">
          <a:xfrm>
            <a:off x="6713603" y="4480963"/>
            <a:ext cx="1295547" cy="400110"/>
          </a:xfrm>
          <a:prstGeom prst="rect">
            <a:avLst/>
          </a:prstGeom>
          <a:noFill/>
          <a:ln w="9525">
            <a:noFill/>
            <a:miter lim="800000"/>
            <a:headEnd/>
            <a:tailEnd/>
          </a:ln>
        </p:spPr>
        <p:txBody>
          <a:bodyPr wrap="none">
            <a:prstTxWarp prst="textNoShape">
              <a:avLst/>
            </a:prstTxWarp>
            <a:spAutoFit/>
          </a:bodyPr>
          <a:lstStyle/>
          <a:p>
            <a:r>
              <a:rPr lang="en-US" sz="2000" b="1" dirty="0"/>
              <a:t>Magnetic</a:t>
            </a:r>
          </a:p>
        </p:txBody>
      </p:sp>
      <p:pic>
        <p:nvPicPr>
          <p:cNvPr id="34819" name="Picture 3" descr="icf-small"/>
          <p:cNvPicPr>
            <a:picLocks noChangeAspect="1" noChangeArrowheads="1"/>
          </p:cNvPicPr>
          <p:nvPr/>
        </p:nvPicPr>
        <p:blipFill rotWithShape="1">
          <a:blip r:embed="rId5"/>
          <a:srcRect r="13713" b="3201"/>
          <a:stretch/>
        </p:blipFill>
        <p:spPr bwMode="auto">
          <a:xfrm>
            <a:off x="533400" y="1651767"/>
            <a:ext cx="2656840" cy="256463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1F14A43-F6F7-684A-A15B-3AABBD13E880}"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34484"/>
            <a:ext cx="8229600" cy="1143000"/>
          </a:xfrm>
        </p:spPr>
        <p:txBody>
          <a:bodyPr/>
          <a:lstStyle/>
          <a:p>
            <a:pPr eaLnBrk="1" hangingPunct="1"/>
            <a:r>
              <a:rPr lang="en-US" sz="3200" b="1" dirty="0">
                <a:solidFill>
                  <a:srgbClr val="1EB53A"/>
                </a:solidFill>
              </a:rPr>
              <a:t>Overcoming Coulomb repulsion</a:t>
            </a:r>
          </a:p>
        </p:txBody>
      </p:sp>
      <p:sp>
        <p:nvSpPr>
          <p:cNvPr id="280579" name="Rectangle 3"/>
          <p:cNvSpPr>
            <a:spLocks noGrp="1" noChangeArrowheads="1"/>
          </p:cNvSpPr>
          <p:nvPr>
            <p:ph idx="1"/>
          </p:nvPr>
        </p:nvSpPr>
        <p:spPr>
          <a:xfrm>
            <a:off x="457200" y="1425530"/>
            <a:ext cx="8153400" cy="4162470"/>
          </a:xfrm>
        </p:spPr>
        <p:txBody>
          <a:bodyPr>
            <a:normAutofit fontScale="92500" lnSpcReduction="20000"/>
          </a:bodyPr>
          <a:lstStyle/>
          <a:p>
            <a:pPr marL="233363" indent="-233363" eaLnBrk="1" hangingPunct="1">
              <a:lnSpc>
                <a:spcPct val="160000"/>
              </a:lnSpc>
              <a:buFont typeface="Arial" panose="020B0604020202020204" pitchFamily="34" charset="0"/>
              <a:buChar char="•"/>
            </a:pPr>
            <a:r>
              <a:rPr lang="en-US" sz="2800" b="0" dirty="0">
                <a:solidFill>
                  <a:schemeClr val="tx1"/>
                </a:solidFill>
                <a:latin typeface="+mn-lt"/>
              </a:rPr>
              <a:t>Nuclei have positive charge &amp; like charges repel</a:t>
            </a:r>
          </a:p>
          <a:p>
            <a:pPr marL="233363" indent="-233363" eaLnBrk="1" hangingPunct="1">
              <a:lnSpc>
                <a:spcPct val="160000"/>
              </a:lnSpc>
              <a:buFont typeface="Arial" panose="020B0604020202020204" pitchFamily="34" charset="0"/>
              <a:buChar char="•"/>
            </a:pPr>
            <a:r>
              <a:rPr lang="en-US" sz="2800" b="0" dirty="0">
                <a:solidFill>
                  <a:schemeClr val="tx1"/>
                </a:solidFill>
                <a:latin typeface="+mn-lt"/>
              </a:rPr>
              <a:t>Accelerate atoms to high energy: </a:t>
            </a:r>
            <a:r>
              <a:rPr lang="en-US" sz="2500" b="0" dirty="0">
                <a:solidFill>
                  <a:schemeClr val="tx1"/>
                </a:solidFill>
                <a:latin typeface="+mn-lt"/>
              </a:rPr>
              <a:t>30-1000 keV</a:t>
            </a:r>
          </a:p>
          <a:p>
            <a:pPr marL="517525" lvl="1" indent="-284163" eaLnBrk="1" hangingPunct="1">
              <a:lnSpc>
                <a:spcPct val="160000"/>
              </a:lnSpc>
            </a:pPr>
            <a:r>
              <a:rPr lang="en-US" sz="2400" dirty="0"/>
              <a:t>accelerator</a:t>
            </a:r>
          </a:p>
          <a:p>
            <a:pPr marL="750888" lvl="2" indent="-233363" eaLnBrk="1" hangingPunct="1">
              <a:lnSpc>
                <a:spcPct val="160000"/>
              </a:lnSpc>
            </a:pPr>
            <a:r>
              <a:rPr lang="en-US" sz="2000" dirty="0"/>
              <a:t>used to produce neutrons and isotopes</a:t>
            </a:r>
          </a:p>
          <a:p>
            <a:pPr marL="517525" lvl="1" indent="-284163" eaLnBrk="1" hangingPunct="1">
              <a:lnSpc>
                <a:spcPct val="160000"/>
              </a:lnSpc>
            </a:pPr>
            <a:r>
              <a:rPr lang="en-US" sz="2400" dirty="0"/>
              <a:t>heat</a:t>
            </a:r>
          </a:p>
          <a:p>
            <a:pPr marL="750888" lvl="2" indent="-233363" eaLnBrk="1" hangingPunct="1">
              <a:lnSpc>
                <a:spcPct val="160000"/>
              </a:lnSpc>
            </a:pPr>
            <a:r>
              <a:rPr lang="en-US" sz="2000" dirty="0"/>
              <a:t>make atoms hot enough that their average random motion is </a:t>
            </a:r>
            <a:br>
              <a:rPr lang="en-US" sz="2000" dirty="0"/>
            </a:br>
            <a:r>
              <a:rPr lang="en-US" sz="2000" dirty="0"/>
              <a:t>at very high energy</a:t>
            </a:r>
          </a:p>
          <a:p>
            <a:pPr marL="750888" lvl="2" indent="-233363" eaLnBrk="1" hangingPunct="1">
              <a:lnSpc>
                <a:spcPct val="160000"/>
              </a:lnSpc>
            </a:pPr>
            <a:r>
              <a:rPr lang="en-US" sz="2000" dirty="0"/>
              <a:t>1 eV </a:t>
            </a:r>
            <a:r>
              <a:rPr lang="en-US" sz="2000" dirty="0">
                <a:sym typeface="Symbol" pitchFamily="-103" charset="2"/>
              </a:rPr>
              <a:t>11000 K</a:t>
            </a:r>
            <a:endParaRPr lang="en-US" sz="2000"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0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5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0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4673"/>
            <a:ext cx="8229600" cy="815126"/>
          </a:xfrm>
        </p:spPr>
        <p:txBody>
          <a:bodyPr/>
          <a:lstStyle/>
          <a:p>
            <a:r>
              <a:rPr lang="en-US" sz="3200" b="1" dirty="0">
                <a:solidFill>
                  <a:srgbClr val="1EB53A"/>
                </a:solidFill>
              </a:rPr>
              <a:t>ITER tokamak reactor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4915" y="1384300"/>
            <a:ext cx="4223518" cy="4362450"/>
          </a:xfrm>
        </p:spPr>
      </p:pic>
      <p:sp>
        <p:nvSpPr>
          <p:cNvPr id="6" name="TextBox 5"/>
          <p:cNvSpPr txBox="1"/>
          <p:nvPr/>
        </p:nvSpPr>
        <p:spPr>
          <a:xfrm>
            <a:off x="457200" y="1384300"/>
            <a:ext cx="3709349" cy="4093428"/>
          </a:xfrm>
          <a:prstGeom prst="rect">
            <a:avLst/>
          </a:prstGeom>
          <a:noFill/>
        </p:spPr>
        <p:txBody>
          <a:bodyPr wrap="none" rtlCol="0">
            <a:spAutoFit/>
          </a:bodyPr>
          <a:lstStyle/>
          <a:p>
            <a:pPr marL="233363" indent="-233363">
              <a:lnSpc>
                <a:spcPct val="150000"/>
              </a:lnSpc>
              <a:buFont typeface="Arial" panose="020B0604020202020204" pitchFamily="34" charset="0"/>
              <a:buChar char="•"/>
            </a:pPr>
            <a:r>
              <a:rPr lang="en-US" sz="2000" dirty="0"/>
              <a:t>Project launched 1985</a:t>
            </a:r>
          </a:p>
          <a:p>
            <a:pPr marL="233363" indent="-233363">
              <a:lnSpc>
                <a:spcPct val="150000"/>
              </a:lnSpc>
              <a:buFont typeface="Arial" panose="020B0604020202020204" pitchFamily="34" charset="0"/>
              <a:buChar char="•"/>
            </a:pPr>
            <a:r>
              <a:rPr lang="en-US" sz="2000" dirty="0"/>
              <a:t>Members</a:t>
            </a:r>
          </a:p>
          <a:p>
            <a:pPr marL="517525" lvl="1" indent="-284163"/>
            <a:r>
              <a:rPr lang="en-US" sz="2000" dirty="0"/>
              <a:t>China, the European Union, </a:t>
            </a:r>
          </a:p>
          <a:p>
            <a:pPr marL="517525" lvl="1" indent="-284163"/>
            <a:r>
              <a:rPr lang="en-US" sz="2000" dirty="0"/>
              <a:t>India, Japan, Korea, Russia, </a:t>
            </a:r>
          </a:p>
          <a:p>
            <a:pPr marL="517525" lvl="1" indent="-284163"/>
            <a:r>
              <a:rPr lang="en-US" sz="2000" dirty="0"/>
              <a:t>United States</a:t>
            </a:r>
          </a:p>
          <a:p>
            <a:pPr marL="233363" indent="-233363">
              <a:lnSpc>
                <a:spcPct val="150000"/>
              </a:lnSpc>
              <a:buFont typeface="Arial" panose="020B0604020202020204" pitchFamily="34" charset="0"/>
              <a:buChar char="•"/>
            </a:pPr>
            <a:r>
              <a:rPr lang="en-US" sz="2000" dirty="0"/>
              <a:t>Located in France</a:t>
            </a:r>
          </a:p>
          <a:p>
            <a:pPr marL="233363" indent="-233363">
              <a:lnSpc>
                <a:spcPct val="150000"/>
              </a:lnSpc>
              <a:buFont typeface="Arial" panose="020B0604020202020204" pitchFamily="34" charset="0"/>
              <a:buChar char="•"/>
            </a:pPr>
            <a:r>
              <a:rPr lang="en-US" sz="2000" dirty="0"/>
              <a:t>First plasma 2025</a:t>
            </a:r>
          </a:p>
          <a:p>
            <a:pPr marL="233363" indent="-233363">
              <a:lnSpc>
                <a:spcPct val="150000"/>
              </a:lnSpc>
              <a:buFont typeface="Arial" panose="020B0604020202020204" pitchFamily="34" charset="0"/>
              <a:buChar char="•"/>
            </a:pPr>
            <a:r>
              <a:rPr lang="en-US" sz="2000" dirty="0"/>
              <a:t>Deuterium-Tritium 2035</a:t>
            </a:r>
          </a:p>
          <a:p>
            <a:pPr marL="233363" indent="-233363">
              <a:lnSpc>
                <a:spcPct val="150000"/>
              </a:lnSpc>
              <a:buFont typeface="Arial" panose="020B0604020202020204" pitchFamily="34" charset="0"/>
              <a:buChar char="•"/>
            </a:pPr>
            <a:r>
              <a:rPr lang="en-US" sz="2000" dirty="0">
                <a:hlinkClick r:id="rId4"/>
              </a:rPr>
              <a:t>www.iter.org</a:t>
            </a:r>
            <a:endParaRPr lang="en-US" sz="2000" dirty="0"/>
          </a:p>
          <a:p>
            <a:endParaRPr lang="en-US" sz="2000" dirty="0"/>
          </a:p>
        </p:txBody>
      </p:sp>
      <p:sp>
        <p:nvSpPr>
          <p:cNvPr id="3" name="Slide Number Placeholder 2"/>
          <p:cNvSpPr>
            <a:spLocks noGrp="1"/>
          </p:cNvSpPr>
          <p:nvPr>
            <p:ph type="sldNum" sz="quarter" idx="12"/>
          </p:nvPr>
        </p:nvSpPr>
        <p:spPr/>
        <p:txBody>
          <a:bodyPr/>
          <a:lstStyle/>
          <a:p>
            <a:fld id="{C1F14A43-F6F7-684A-A15B-3AABBD13E880}" type="slidenum">
              <a:rPr lang="en-US" smtClean="0"/>
              <a:pPr/>
              <a:t>36</a:t>
            </a:fld>
            <a:endParaRPr lang="en-US" dirty="0"/>
          </a:p>
        </p:txBody>
      </p:sp>
    </p:spTree>
    <p:extLst>
      <p:ext uri="{BB962C8B-B14F-4D97-AF65-F5344CB8AC3E}">
        <p14:creationId xmlns:p14="http://schemas.microsoft.com/office/powerpoint/2010/main" val="380054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1641" y="720855"/>
            <a:ext cx="8229600" cy="1143000"/>
          </a:xfrm>
        </p:spPr>
        <p:txBody>
          <a:bodyPr/>
          <a:lstStyle/>
          <a:p>
            <a:pPr eaLnBrk="1" hangingPunct="1"/>
            <a:r>
              <a:rPr lang="en-US" sz="3200" b="1" dirty="0">
                <a:solidFill>
                  <a:srgbClr val="1EB53A"/>
                </a:solidFill>
              </a:rPr>
              <a:t>The promise of fusion energy</a:t>
            </a:r>
          </a:p>
        </p:txBody>
      </p:sp>
      <p:sp>
        <p:nvSpPr>
          <p:cNvPr id="6" name="TextBox 5"/>
          <p:cNvSpPr txBox="1"/>
          <p:nvPr/>
        </p:nvSpPr>
        <p:spPr>
          <a:xfrm>
            <a:off x="441641" y="1605490"/>
            <a:ext cx="5401159" cy="3244093"/>
          </a:xfrm>
          <a:prstGeom prst="rect">
            <a:avLst/>
          </a:prstGeom>
          <a:noFill/>
        </p:spPr>
        <p:txBody>
          <a:bodyPr wrap="none" rtlCol="0">
            <a:spAutoFit/>
          </a:bodyPr>
          <a:lstStyle/>
          <a:p>
            <a:pPr marL="233363" indent="-223838">
              <a:lnSpc>
                <a:spcPct val="150000"/>
              </a:lnSpc>
              <a:buFont typeface="Arial"/>
              <a:buChar char="•"/>
            </a:pPr>
            <a:r>
              <a:rPr lang="en-US" sz="2800" dirty="0"/>
              <a:t>Plasma cools in seconds</a:t>
            </a:r>
          </a:p>
          <a:p>
            <a:pPr marL="233363" indent="-223838">
              <a:lnSpc>
                <a:spcPct val="150000"/>
              </a:lnSpc>
              <a:buFont typeface="Arial"/>
              <a:buChar char="•"/>
            </a:pPr>
            <a:r>
              <a:rPr lang="en-US" sz="2800" dirty="0"/>
              <a:t>No risk of chain reaction</a:t>
            </a:r>
          </a:p>
          <a:p>
            <a:pPr marL="233363" indent="-223838">
              <a:lnSpc>
                <a:spcPct val="150000"/>
              </a:lnSpc>
              <a:buFont typeface="Arial"/>
              <a:buChar char="•"/>
            </a:pPr>
            <a:r>
              <a:rPr lang="en-US" sz="2800" dirty="0"/>
              <a:t>No fissile materials</a:t>
            </a:r>
          </a:p>
          <a:p>
            <a:pPr marL="233363" indent="-223838">
              <a:lnSpc>
                <a:spcPct val="150000"/>
              </a:lnSpc>
              <a:buFont typeface="Arial"/>
              <a:buChar char="•"/>
            </a:pPr>
            <a:r>
              <a:rPr lang="en-US" sz="2800" dirty="0"/>
              <a:t>Fuel from seawater</a:t>
            </a:r>
          </a:p>
          <a:p>
            <a:pPr marL="233363" indent="-223838">
              <a:lnSpc>
                <a:spcPct val="150000"/>
              </a:lnSpc>
              <a:buFont typeface="Arial"/>
              <a:buChar char="•"/>
            </a:pPr>
            <a:r>
              <a:rPr lang="en-US" sz="2800" dirty="0"/>
              <a:t>No long-lived radioactive waste</a:t>
            </a:r>
          </a:p>
        </p:txBody>
      </p:sp>
      <p:sp>
        <p:nvSpPr>
          <p:cNvPr id="2" name="Slide Number Placeholder 1"/>
          <p:cNvSpPr>
            <a:spLocks noGrp="1"/>
          </p:cNvSpPr>
          <p:nvPr>
            <p:ph type="sldNum" sz="quarter" idx="12"/>
          </p:nvPr>
        </p:nvSpPr>
        <p:spPr/>
        <p:txBody>
          <a:bodyPr/>
          <a:lstStyle/>
          <a:p>
            <a:fld id="{C1F14A43-F6F7-684A-A15B-3AABBD13E880}"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96" y="700522"/>
            <a:ext cx="8229600" cy="1143000"/>
          </a:xfrm>
        </p:spPr>
        <p:txBody>
          <a:bodyPr/>
          <a:lstStyle/>
          <a:p>
            <a:r>
              <a:rPr lang="en-US" sz="3200" dirty="0">
                <a:solidFill>
                  <a:schemeClr val="bg1"/>
                </a:solidFill>
              </a:rPr>
              <a:t>Fission vs Fusion</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9987" y="1125538"/>
            <a:ext cx="6543675" cy="4362450"/>
          </a:xfrm>
        </p:spPr>
      </p:pic>
      <p:sp>
        <p:nvSpPr>
          <p:cNvPr id="3" name="Slide Number Placeholder 2"/>
          <p:cNvSpPr>
            <a:spLocks noGrp="1"/>
          </p:cNvSpPr>
          <p:nvPr>
            <p:ph type="sldNum" sz="quarter" idx="12"/>
          </p:nvPr>
        </p:nvSpPr>
        <p:spPr/>
        <p:txBody>
          <a:bodyPr/>
          <a:lstStyle/>
          <a:p>
            <a:fld id="{C1F14A43-F6F7-684A-A15B-3AABBD13E880}" type="slidenum">
              <a:rPr lang="en-US" smtClean="0"/>
              <a:pPr/>
              <a:t>38</a:t>
            </a:fld>
            <a:endParaRPr lang="en-US" dirty="0"/>
          </a:p>
        </p:txBody>
      </p:sp>
    </p:spTree>
    <p:extLst>
      <p:ext uri="{BB962C8B-B14F-4D97-AF65-F5344CB8AC3E}">
        <p14:creationId xmlns:p14="http://schemas.microsoft.com/office/powerpoint/2010/main" val="3642940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96" y="725574"/>
            <a:ext cx="8229600" cy="1143000"/>
          </a:xfrm>
        </p:spPr>
        <p:txBody>
          <a:bodyPr/>
          <a:lstStyle/>
          <a:p>
            <a:r>
              <a:rPr lang="en-US" sz="3200" b="1" dirty="0">
                <a:solidFill>
                  <a:srgbClr val="1EB53A"/>
                </a:solidFill>
              </a:rPr>
              <a:t>Future</a:t>
            </a:r>
          </a:p>
        </p:txBody>
      </p:sp>
      <p:sp>
        <p:nvSpPr>
          <p:cNvPr id="3" name="Content Placeholder 2"/>
          <p:cNvSpPr>
            <a:spLocks noGrp="1"/>
          </p:cNvSpPr>
          <p:nvPr>
            <p:ph idx="1"/>
          </p:nvPr>
        </p:nvSpPr>
        <p:spPr>
          <a:xfrm>
            <a:off x="349346" y="1676069"/>
            <a:ext cx="8001000" cy="742580"/>
          </a:xfrm>
        </p:spPr>
        <p:txBody>
          <a:bodyPr>
            <a:normAutofit/>
          </a:bodyPr>
          <a:lstStyle/>
          <a:p>
            <a:r>
              <a:rPr lang="en-US" sz="2800" b="0" dirty="0">
                <a:solidFill>
                  <a:schemeClr val="tx1"/>
                </a:solidFill>
              </a:rPr>
              <a:t> U.S. national laboratories are exploring:</a:t>
            </a:r>
          </a:p>
        </p:txBody>
      </p:sp>
      <p:sp>
        <p:nvSpPr>
          <p:cNvPr id="4" name="TextBox 3"/>
          <p:cNvSpPr txBox="1"/>
          <p:nvPr/>
        </p:nvSpPr>
        <p:spPr>
          <a:xfrm>
            <a:off x="474475" y="2269555"/>
            <a:ext cx="4465320" cy="2677656"/>
          </a:xfrm>
          <a:prstGeom prst="rect">
            <a:avLst/>
          </a:prstGeom>
          <a:noFill/>
        </p:spPr>
        <p:txBody>
          <a:bodyPr wrap="square" rtlCol="0">
            <a:spAutoFit/>
          </a:bodyPr>
          <a:lstStyle/>
          <a:p>
            <a:pPr marL="233363" indent="-233363">
              <a:lnSpc>
                <a:spcPct val="150000"/>
              </a:lnSpc>
              <a:buFont typeface="Arial" panose="020B0604020202020204" pitchFamily="34" charset="0"/>
              <a:buChar char="•"/>
            </a:pPr>
            <a:r>
              <a:rPr lang="en-US" sz="2400" dirty="0"/>
              <a:t>advanced fuels</a:t>
            </a:r>
          </a:p>
          <a:p>
            <a:pPr marL="233363" indent="-233363">
              <a:lnSpc>
                <a:spcPct val="150000"/>
              </a:lnSpc>
              <a:buFont typeface="Arial" panose="020B0604020202020204" pitchFamily="34" charset="0"/>
              <a:buChar char="•"/>
            </a:pPr>
            <a:r>
              <a:rPr lang="en-US" sz="2400" dirty="0"/>
              <a:t>reactor systems</a:t>
            </a:r>
          </a:p>
          <a:p>
            <a:pPr marL="233363" indent="-233363">
              <a:lnSpc>
                <a:spcPct val="150000"/>
              </a:lnSpc>
              <a:buFont typeface="Arial" panose="020B0604020202020204" pitchFamily="34" charset="0"/>
              <a:buChar char="•"/>
            </a:pPr>
            <a:r>
              <a:rPr lang="en-US" sz="2400" dirty="0"/>
              <a:t>space power systems</a:t>
            </a:r>
          </a:p>
          <a:p>
            <a:pPr marL="233363" indent="-233363">
              <a:lnSpc>
                <a:spcPct val="150000"/>
              </a:lnSpc>
              <a:buFont typeface="Arial" panose="020B0604020202020204" pitchFamily="34" charset="0"/>
              <a:buChar char="•"/>
            </a:pPr>
            <a:r>
              <a:rPr lang="en-US" sz="2400" dirty="0"/>
              <a:t>safety &amp; risk assessment</a:t>
            </a:r>
          </a:p>
          <a:p>
            <a:pPr marL="233363" indent="-233363">
              <a:buFont typeface="Arial" panose="020B0604020202020204" pitchFamily="34" charset="0"/>
              <a:buChar char="•"/>
            </a:pPr>
            <a:endParaRPr lang="en-US" sz="2400" dirty="0"/>
          </a:p>
        </p:txBody>
      </p:sp>
      <p:sp>
        <p:nvSpPr>
          <p:cNvPr id="5" name="Slide Number Placeholder 4"/>
          <p:cNvSpPr>
            <a:spLocks noGrp="1"/>
          </p:cNvSpPr>
          <p:nvPr>
            <p:ph type="sldNum" sz="quarter" idx="12"/>
          </p:nvPr>
        </p:nvSpPr>
        <p:spPr/>
        <p:txBody>
          <a:bodyPr/>
          <a:lstStyle/>
          <a:p>
            <a:fld id="{C1F14A43-F6F7-684A-A15B-3AABBD13E880}" type="slidenum">
              <a:rPr lang="en-US" smtClean="0"/>
              <a:pPr/>
              <a:t>39</a:t>
            </a:fld>
            <a:endParaRPr lang="en-US" dirty="0"/>
          </a:p>
        </p:txBody>
      </p:sp>
    </p:spTree>
    <p:extLst>
      <p:ext uri="{BB962C8B-B14F-4D97-AF65-F5344CB8AC3E}">
        <p14:creationId xmlns:p14="http://schemas.microsoft.com/office/powerpoint/2010/main" val="409924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ChangeArrowheads="1"/>
          </p:cNvSpPr>
          <p:nvPr>
            <p:ph type="title"/>
          </p:nvPr>
        </p:nvSpPr>
        <p:spPr>
          <a:xfrm>
            <a:off x="441960" y="723900"/>
            <a:ext cx="8229600" cy="1143000"/>
          </a:xfrm>
        </p:spPr>
        <p:txBody>
          <a:bodyPr/>
          <a:lstStyle/>
          <a:p>
            <a:r>
              <a:rPr lang="en-US" altLang="en-US" sz="3200" b="1" dirty="0">
                <a:solidFill>
                  <a:srgbClr val="1EB53A"/>
                </a:solidFill>
              </a:rPr>
              <a:t>Generator</a:t>
            </a:r>
          </a:p>
        </p:txBody>
      </p:sp>
      <p:sp>
        <p:nvSpPr>
          <p:cNvPr id="22530" name="Rectangle 1027"/>
          <p:cNvSpPr>
            <a:spLocks noGrp="1" noChangeArrowheads="1"/>
          </p:cNvSpPr>
          <p:nvPr>
            <p:ph idx="1"/>
          </p:nvPr>
        </p:nvSpPr>
        <p:spPr>
          <a:xfrm>
            <a:off x="441960" y="1915934"/>
            <a:ext cx="4536440" cy="2290306"/>
          </a:xfrm>
        </p:spPr>
        <p:txBody>
          <a:bodyPr>
            <a:normAutofit/>
          </a:bodyPr>
          <a:lstStyle/>
          <a:p>
            <a:r>
              <a:rPr lang="en-US" altLang="en-US" sz="2800" b="0" dirty="0">
                <a:solidFill>
                  <a:schemeClr val="tx1"/>
                </a:solidFill>
                <a:latin typeface="+mn-lt"/>
              </a:rPr>
              <a:t>Simply a magnet surrounded by conductors</a:t>
            </a:r>
          </a:p>
        </p:txBody>
      </p:sp>
      <p:sp>
        <p:nvSpPr>
          <p:cNvPr id="51204" name="AutoShape 1028"/>
          <p:cNvSpPr>
            <a:spLocks noChangeArrowheads="1"/>
          </p:cNvSpPr>
          <p:nvPr/>
        </p:nvSpPr>
        <p:spPr bwMode="auto">
          <a:xfrm>
            <a:off x="5854700" y="2849880"/>
            <a:ext cx="1447800" cy="457200"/>
          </a:xfrm>
          <a:prstGeom prst="roundRect">
            <a:avLst>
              <a:gd name="adj" fmla="val 16667"/>
            </a:avLst>
          </a:prstGeom>
          <a:solidFill>
            <a:schemeClr val="bg1">
              <a:lumMod val="50000"/>
            </a:schemeClr>
          </a:solidFill>
          <a:ln w="9525">
            <a:no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400" dirty="0">
                <a:solidFill>
                  <a:schemeClr val="bg1"/>
                </a:solidFill>
              </a:rPr>
              <a:t>Magnet</a:t>
            </a:r>
          </a:p>
        </p:txBody>
      </p:sp>
      <p:sp>
        <p:nvSpPr>
          <p:cNvPr id="22533" name="Oval 1030"/>
          <p:cNvSpPr>
            <a:spLocks noChangeArrowheads="1"/>
          </p:cNvSpPr>
          <p:nvPr/>
        </p:nvSpPr>
        <p:spPr bwMode="auto">
          <a:xfrm>
            <a:off x="5207000" y="1706880"/>
            <a:ext cx="2743200" cy="2743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34" name="Oval 1031"/>
          <p:cNvSpPr>
            <a:spLocks noChangeArrowheads="1"/>
          </p:cNvSpPr>
          <p:nvPr/>
        </p:nvSpPr>
        <p:spPr bwMode="auto">
          <a:xfrm>
            <a:off x="6502400" y="163068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35" name="Oval 1032"/>
          <p:cNvSpPr>
            <a:spLocks noChangeArrowheads="1"/>
          </p:cNvSpPr>
          <p:nvPr/>
        </p:nvSpPr>
        <p:spPr bwMode="auto">
          <a:xfrm>
            <a:off x="6502400" y="437388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36" name="Oval 1033"/>
          <p:cNvSpPr>
            <a:spLocks noChangeArrowheads="1"/>
          </p:cNvSpPr>
          <p:nvPr/>
        </p:nvSpPr>
        <p:spPr bwMode="auto">
          <a:xfrm>
            <a:off x="7874000" y="300228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37" name="Oval 1034"/>
          <p:cNvSpPr>
            <a:spLocks noChangeArrowheads="1"/>
          </p:cNvSpPr>
          <p:nvPr/>
        </p:nvSpPr>
        <p:spPr bwMode="auto">
          <a:xfrm>
            <a:off x="5130800" y="300228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38" name="Oval 1035"/>
          <p:cNvSpPr>
            <a:spLocks noChangeArrowheads="1"/>
          </p:cNvSpPr>
          <p:nvPr/>
        </p:nvSpPr>
        <p:spPr bwMode="auto">
          <a:xfrm>
            <a:off x="7503160" y="208788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39" name="Oval 1036"/>
          <p:cNvSpPr>
            <a:spLocks noChangeArrowheads="1"/>
          </p:cNvSpPr>
          <p:nvPr/>
        </p:nvSpPr>
        <p:spPr bwMode="auto">
          <a:xfrm>
            <a:off x="5476240" y="392684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40" name="Oval 1037"/>
          <p:cNvSpPr>
            <a:spLocks noChangeArrowheads="1"/>
          </p:cNvSpPr>
          <p:nvPr/>
        </p:nvSpPr>
        <p:spPr bwMode="auto">
          <a:xfrm>
            <a:off x="5455920" y="208788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2541" name="Oval 1038"/>
          <p:cNvSpPr>
            <a:spLocks noChangeArrowheads="1"/>
          </p:cNvSpPr>
          <p:nvPr/>
        </p:nvSpPr>
        <p:spPr bwMode="auto">
          <a:xfrm>
            <a:off x="7533640" y="38862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4400">
                <a:solidFill>
                  <a:schemeClr val="tx1"/>
                </a:solidFill>
                <a:latin typeface="Arial" pitchFamily="34" charset="0"/>
                <a:ea typeface="ＭＳ Ｐゴシック" pitchFamily="34" charset="-128"/>
              </a:defRPr>
            </a:lvl1pPr>
            <a:lvl2pPr marL="742950" indent="-285750">
              <a:spcBef>
                <a:spcPct val="20000"/>
              </a:spcBef>
              <a:buChar char="–"/>
              <a:defRPr sz="4000">
                <a:solidFill>
                  <a:schemeClr val="tx1"/>
                </a:solidFill>
                <a:latin typeface="Arial" pitchFamily="34" charset="0"/>
                <a:ea typeface="ＭＳ Ｐゴシック" pitchFamily="34" charset="-128"/>
              </a:defRPr>
            </a:lvl2pPr>
            <a:lvl3pPr marL="1143000" indent="-228600">
              <a:spcBef>
                <a:spcPct val="20000"/>
              </a:spcBef>
              <a:buChar char="•"/>
              <a:defRPr sz="3600">
                <a:solidFill>
                  <a:schemeClr val="tx1"/>
                </a:solidFill>
                <a:latin typeface="Arial" pitchFamily="34" charset="0"/>
                <a:ea typeface="ＭＳ Ｐゴシック" pitchFamily="34" charset="-128"/>
              </a:defRPr>
            </a:lvl3pPr>
            <a:lvl4pPr marL="1600200" indent="-228600">
              <a:spcBef>
                <a:spcPct val="20000"/>
              </a:spcBef>
              <a:buChar char="–"/>
              <a:defRPr sz="3200">
                <a:solidFill>
                  <a:schemeClr val="tx1"/>
                </a:solidFill>
                <a:latin typeface="Arial" pitchFamily="34" charset="0"/>
                <a:ea typeface="ＭＳ Ｐゴシック" pitchFamily="34" charset="-128"/>
              </a:defRPr>
            </a:lvl4pPr>
            <a:lvl5pPr marL="2057400" indent="-228600">
              <a:spcBef>
                <a:spcPct val="20000"/>
              </a:spcBef>
              <a:buChar char="»"/>
              <a:defRPr sz="3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en-US" sz="1800"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12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359" y="1544042"/>
            <a:ext cx="3657599" cy="3657599"/>
          </a:xfrm>
        </p:spPr>
      </p:pic>
      <p:sp>
        <p:nvSpPr>
          <p:cNvPr id="4" name="TextBox 3"/>
          <p:cNvSpPr txBox="1"/>
          <p:nvPr/>
        </p:nvSpPr>
        <p:spPr>
          <a:xfrm>
            <a:off x="450936" y="722220"/>
            <a:ext cx="3211135" cy="584775"/>
          </a:xfrm>
          <a:prstGeom prst="rect">
            <a:avLst/>
          </a:prstGeom>
          <a:noFill/>
        </p:spPr>
        <p:txBody>
          <a:bodyPr wrap="none" rtlCol="0">
            <a:spAutoFit/>
          </a:bodyPr>
          <a:lstStyle/>
          <a:p>
            <a:r>
              <a:rPr lang="en-US" sz="3200" b="1" dirty="0">
                <a:solidFill>
                  <a:srgbClr val="1EB53A"/>
                </a:solidFill>
              </a:rPr>
              <a:t>Advanced fuels</a:t>
            </a:r>
          </a:p>
        </p:txBody>
      </p:sp>
      <p:sp>
        <p:nvSpPr>
          <p:cNvPr id="6" name="TextBox 5"/>
          <p:cNvSpPr txBox="1"/>
          <p:nvPr/>
        </p:nvSpPr>
        <p:spPr>
          <a:xfrm>
            <a:off x="5257958" y="4115077"/>
            <a:ext cx="2133918" cy="369332"/>
          </a:xfrm>
          <a:prstGeom prst="rect">
            <a:avLst/>
          </a:prstGeom>
          <a:noFill/>
        </p:spPr>
        <p:txBody>
          <a:bodyPr wrap="none" rtlCol="0">
            <a:spAutoFit/>
          </a:bodyPr>
          <a:lstStyle/>
          <a:p>
            <a:r>
              <a:rPr lang="en-US" dirty="0"/>
              <a:t>TRISO fuel particle</a:t>
            </a:r>
          </a:p>
        </p:txBody>
      </p:sp>
      <p:sp>
        <p:nvSpPr>
          <p:cNvPr id="2" name="Slide Number Placeholder 1"/>
          <p:cNvSpPr>
            <a:spLocks noGrp="1"/>
          </p:cNvSpPr>
          <p:nvPr>
            <p:ph type="sldNum" sz="quarter" idx="4294967295"/>
          </p:nvPr>
        </p:nvSpPr>
        <p:spPr>
          <a:xfrm>
            <a:off x="6553200" y="6356350"/>
            <a:ext cx="2133600" cy="365125"/>
          </a:xfrm>
        </p:spPr>
        <p:txBody>
          <a:bodyPr/>
          <a:lstStyle/>
          <a:p>
            <a:fld id="{C1F14A43-F6F7-684A-A15B-3AABBD13E880}" type="slidenum">
              <a:rPr lang="en-US" smtClean="0"/>
              <a:t>40</a:t>
            </a:fld>
            <a:endParaRPr lang="en-US" dirty="0"/>
          </a:p>
        </p:txBody>
      </p:sp>
    </p:spTree>
    <p:extLst>
      <p:ext uri="{BB962C8B-B14F-4D97-AF65-F5344CB8AC3E}">
        <p14:creationId xmlns:p14="http://schemas.microsoft.com/office/powerpoint/2010/main" val="2388344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360" y="1690922"/>
            <a:ext cx="8001000" cy="3531318"/>
          </a:xfrm>
        </p:spPr>
        <p:txBody>
          <a:bodyPr>
            <a:noAutofit/>
          </a:bodyPr>
          <a:lstStyle/>
          <a:p>
            <a:pPr marL="233363" indent="-233363">
              <a:buFont typeface="Arial" panose="020B0604020202020204" pitchFamily="34" charset="0"/>
              <a:buChar char="•"/>
            </a:pPr>
            <a:r>
              <a:rPr lang="en-US" sz="2800" b="0" dirty="0">
                <a:solidFill>
                  <a:schemeClr val="tx1"/>
                </a:solidFill>
              </a:rPr>
              <a:t>Extend the life of existing reactors</a:t>
            </a:r>
          </a:p>
          <a:p>
            <a:pPr marL="233363" indent="-233363">
              <a:buFont typeface="Arial" panose="020B0604020202020204" pitchFamily="34" charset="0"/>
              <a:buChar char="•"/>
            </a:pPr>
            <a:endParaRPr lang="en-US" sz="2800" b="0" dirty="0">
              <a:solidFill>
                <a:schemeClr val="tx1"/>
              </a:solidFill>
            </a:endParaRPr>
          </a:p>
          <a:p>
            <a:pPr marL="233363" indent="-233363">
              <a:buFont typeface="Arial" panose="020B0604020202020204" pitchFamily="34" charset="0"/>
              <a:buChar char="•"/>
            </a:pPr>
            <a:r>
              <a:rPr lang="en-US" sz="2800" b="0" dirty="0">
                <a:solidFill>
                  <a:schemeClr val="tx1"/>
                </a:solidFill>
              </a:rPr>
              <a:t>Advanced Reactor Technologies (ART)</a:t>
            </a:r>
          </a:p>
          <a:p>
            <a:pPr marL="233363" indent="-233363">
              <a:buFont typeface="Arial" panose="020B0604020202020204" pitchFamily="34" charset="0"/>
              <a:buChar char="•"/>
            </a:pPr>
            <a:endParaRPr lang="en-US" sz="2800" b="0" dirty="0">
              <a:solidFill>
                <a:schemeClr val="tx1"/>
              </a:solidFill>
            </a:endParaRPr>
          </a:p>
          <a:p>
            <a:pPr marL="233363" indent="-233363">
              <a:buFont typeface="Arial" panose="020B0604020202020204" pitchFamily="34" charset="0"/>
              <a:buChar char="•"/>
            </a:pPr>
            <a:r>
              <a:rPr lang="en-US" sz="2800" b="0" dirty="0">
                <a:solidFill>
                  <a:schemeClr val="tx1"/>
                </a:solidFill>
              </a:rPr>
              <a:t>Small modular reactors</a:t>
            </a:r>
          </a:p>
          <a:p>
            <a:endParaRPr lang="en-US" sz="2800" dirty="0">
              <a:solidFill>
                <a:schemeClr val="tx1"/>
              </a:solidFill>
            </a:endParaRPr>
          </a:p>
        </p:txBody>
      </p:sp>
      <p:sp>
        <p:nvSpPr>
          <p:cNvPr id="3" name="TextBox 2"/>
          <p:cNvSpPr txBox="1"/>
          <p:nvPr/>
        </p:nvSpPr>
        <p:spPr>
          <a:xfrm>
            <a:off x="413360" y="713984"/>
            <a:ext cx="3464410" cy="584775"/>
          </a:xfrm>
          <a:prstGeom prst="rect">
            <a:avLst/>
          </a:prstGeom>
          <a:noFill/>
        </p:spPr>
        <p:txBody>
          <a:bodyPr wrap="none" rtlCol="0">
            <a:spAutoFit/>
          </a:bodyPr>
          <a:lstStyle/>
          <a:p>
            <a:r>
              <a:rPr lang="en-US" sz="3200" b="1" dirty="0">
                <a:solidFill>
                  <a:srgbClr val="1EB53A"/>
                </a:solidFill>
              </a:rPr>
              <a:t>Reactor systems</a:t>
            </a:r>
          </a:p>
        </p:txBody>
      </p:sp>
      <p:sp>
        <p:nvSpPr>
          <p:cNvPr id="4" name="Slide Number Placeholder 3"/>
          <p:cNvSpPr>
            <a:spLocks noGrp="1"/>
          </p:cNvSpPr>
          <p:nvPr>
            <p:ph type="sldNum" sz="quarter" idx="4294967295"/>
          </p:nvPr>
        </p:nvSpPr>
        <p:spPr>
          <a:xfrm>
            <a:off x="6553200" y="6356350"/>
            <a:ext cx="2133600" cy="365125"/>
          </a:xfrm>
        </p:spPr>
        <p:txBody>
          <a:bodyPr/>
          <a:lstStyle/>
          <a:p>
            <a:fld id="{C1F14A43-F6F7-684A-A15B-3AABBD13E880}" type="slidenum">
              <a:rPr lang="en-US" smtClean="0"/>
              <a:t>41</a:t>
            </a:fld>
            <a:endParaRPr lang="en-US" dirty="0"/>
          </a:p>
        </p:txBody>
      </p:sp>
    </p:spTree>
    <p:extLst>
      <p:ext uri="{BB962C8B-B14F-4D97-AF65-F5344CB8AC3E}">
        <p14:creationId xmlns:p14="http://schemas.microsoft.com/office/powerpoint/2010/main" val="135608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360" y="722220"/>
            <a:ext cx="5692584" cy="584775"/>
          </a:xfrm>
          <a:prstGeom prst="rect">
            <a:avLst/>
          </a:prstGeom>
          <a:noFill/>
        </p:spPr>
        <p:txBody>
          <a:bodyPr wrap="none" rtlCol="0">
            <a:spAutoFit/>
          </a:bodyPr>
          <a:lstStyle/>
          <a:p>
            <a:r>
              <a:rPr lang="en-US" sz="3200" b="1" dirty="0">
                <a:solidFill>
                  <a:srgbClr val="1EB53A"/>
                </a:solidFill>
              </a:rPr>
              <a:t>Reactors of the (near) future</a:t>
            </a:r>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4000"/>
          <a:stretch/>
        </p:blipFill>
        <p:spPr>
          <a:xfrm>
            <a:off x="533400" y="2096789"/>
            <a:ext cx="3997960" cy="261771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440" y="1934032"/>
            <a:ext cx="3810000" cy="2943225"/>
          </a:xfrm>
          <a:prstGeom prst="rect">
            <a:avLst/>
          </a:prstGeom>
        </p:spPr>
      </p:pic>
      <p:sp>
        <p:nvSpPr>
          <p:cNvPr id="2" name="TextBox 1"/>
          <p:cNvSpPr txBox="1"/>
          <p:nvPr/>
        </p:nvSpPr>
        <p:spPr>
          <a:xfrm>
            <a:off x="3186120" y="4483669"/>
            <a:ext cx="1345240" cy="230832"/>
          </a:xfrm>
          <a:prstGeom prst="rect">
            <a:avLst/>
          </a:prstGeom>
          <a:noFill/>
        </p:spPr>
        <p:txBody>
          <a:bodyPr wrap="none" rtlCol="0">
            <a:spAutoFit/>
          </a:bodyPr>
          <a:lstStyle/>
          <a:p>
            <a:r>
              <a:rPr lang="en-US" sz="900" i="1" dirty="0"/>
              <a:t>Photo: NuScale Power</a:t>
            </a:r>
          </a:p>
        </p:txBody>
      </p:sp>
      <p:sp>
        <p:nvSpPr>
          <p:cNvPr id="4" name="TextBox 3"/>
          <p:cNvSpPr txBox="1"/>
          <p:nvPr/>
        </p:nvSpPr>
        <p:spPr>
          <a:xfrm>
            <a:off x="6671707" y="4790479"/>
            <a:ext cx="1928733" cy="230832"/>
          </a:xfrm>
          <a:prstGeom prst="rect">
            <a:avLst/>
          </a:prstGeom>
          <a:noFill/>
        </p:spPr>
        <p:txBody>
          <a:bodyPr wrap="none" rtlCol="0">
            <a:spAutoFit/>
          </a:bodyPr>
          <a:lstStyle/>
          <a:p>
            <a:r>
              <a:rPr lang="en-US" sz="900" i="1" dirty="0"/>
              <a:t>Photo: GE Hitachi Nuclear Energy</a:t>
            </a:r>
          </a:p>
        </p:txBody>
      </p:sp>
      <p:sp>
        <p:nvSpPr>
          <p:cNvPr id="6" name="Slide Number Placeholder 5"/>
          <p:cNvSpPr>
            <a:spLocks noGrp="1"/>
          </p:cNvSpPr>
          <p:nvPr>
            <p:ph type="sldNum" sz="quarter" idx="4294967295"/>
          </p:nvPr>
        </p:nvSpPr>
        <p:spPr>
          <a:xfrm>
            <a:off x="6553200" y="6356350"/>
            <a:ext cx="2133600" cy="365125"/>
          </a:xfrm>
        </p:spPr>
        <p:txBody>
          <a:bodyPr/>
          <a:lstStyle/>
          <a:p>
            <a:fld id="{C1F14A43-F6F7-684A-A15B-3AABBD13E880}" type="slidenum">
              <a:rPr lang="en-US" smtClean="0"/>
              <a:t>42</a:t>
            </a:fld>
            <a:endParaRPr lang="en-US" dirty="0"/>
          </a:p>
        </p:txBody>
      </p:sp>
    </p:spTree>
    <p:extLst>
      <p:ext uri="{BB962C8B-B14F-4D97-AF65-F5344CB8AC3E}">
        <p14:creationId xmlns:p14="http://schemas.microsoft.com/office/powerpoint/2010/main" val="455780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7096" y="713048"/>
            <a:ext cx="8229600" cy="689866"/>
          </a:xfrm>
        </p:spPr>
        <p:txBody>
          <a:bodyPr/>
          <a:lstStyle/>
          <a:p>
            <a:r>
              <a:rPr lang="en-US" altLang="en-US" sz="3200" b="1" dirty="0">
                <a:solidFill>
                  <a:srgbClr val="1EB53A"/>
                </a:solidFill>
              </a:rPr>
              <a:t>Nuclear in the energy mix</a:t>
            </a:r>
          </a:p>
        </p:txBody>
      </p:sp>
      <p:sp>
        <p:nvSpPr>
          <p:cNvPr id="7171" name="Rectangle 3"/>
          <p:cNvSpPr>
            <a:spLocks noGrp="1" noChangeArrowheads="1"/>
          </p:cNvSpPr>
          <p:nvPr>
            <p:ph idx="1"/>
          </p:nvPr>
        </p:nvSpPr>
        <p:spPr>
          <a:xfrm>
            <a:off x="437576" y="1402914"/>
            <a:ext cx="5836920" cy="4114800"/>
          </a:xfrm>
        </p:spPr>
        <p:txBody>
          <a:bodyPr>
            <a:normAutofit lnSpcReduction="10000"/>
          </a:bodyPr>
          <a:lstStyle/>
          <a:p>
            <a:pPr>
              <a:lnSpc>
                <a:spcPct val="120000"/>
              </a:lnSpc>
              <a:spcBef>
                <a:spcPts val="0"/>
              </a:spcBef>
            </a:pPr>
            <a:r>
              <a:rPr lang="en-US" altLang="en-US" sz="2800" b="0" dirty="0">
                <a:solidFill>
                  <a:schemeClr val="tx1"/>
                </a:solidFill>
                <a:latin typeface="+mn-lt"/>
              </a:rPr>
              <a:t>Benefits</a:t>
            </a:r>
          </a:p>
          <a:p>
            <a:pPr marL="225425" indent="-225425">
              <a:lnSpc>
                <a:spcPct val="150000"/>
              </a:lnSpc>
              <a:spcBef>
                <a:spcPts val="0"/>
              </a:spcBef>
              <a:buFont typeface="Arial" panose="020B0604020202020204" pitchFamily="34" charset="0"/>
              <a:buChar char="•"/>
            </a:pPr>
            <a:r>
              <a:rPr lang="en-US" altLang="en-US" sz="1800" b="0" dirty="0">
                <a:solidFill>
                  <a:schemeClr val="tx1"/>
                </a:solidFill>
                <a:latin typeface="+mn-lt"/>
              </a:rPr>
              <a:t>Clean air </a:t>
            </a:r>
          </a:p>
          <a:p>
            <a:pPr marL="466725" lvl="2" indent="-233363">
              <a:lnSpc>
                <a:spcPct val="150000"/>
              </a:lnSpc>
              <a:spcBef>
                <a:spcPts val="0"/>
              </a:spcBef>
              <a:buFont typeface="Courier New" panose="02070309020205020404" pitchFamily="49" charset="0"/>
              <a:buChar char="o"/>
            </a:pPr>
            <a:r>
              <a:rPr lang="en-US" altLang="en-US" sz="1800" dirty="0">
                <a:latin typeface="+mn-lt"/>
              </a:rPr>
              <a:t>Nearly  60% of US carbon-free energy</a:t>
            </a:r>
          </a:p>
          <a:p>
            <a:pPr marL="225425" indent="-225425">
              <a:lnSpc>
                <a:spcPct val="150000"/>
              </a:lnSpc>
              <a:spcBef>
                <a:spcPts val="0"/>
              </a:spcBef>
              <a:buFont typeface="Arial" panose="020B0604020202020204" pitchFamily="34" charset="0"/>
              <a:buChar char="•"/>
            </a:pPr>
            <a:r>
              <a:rPr lang="en-US" altLang="en-US" sz="1800" b="0" dirty="0">
                <a:solidFill>
                  <a:schemeClr val="tx1"/>
                </a:solidFill>
                <a:latin typeface="+mn-lt"/>
              </a:rPr>
              <a:t>Excellent overall safety record</a:t>
            </a:r>
          </a:p>
          <a:p>
            <a:pPr marL="225425" indent="-225425">
              <a:lnSpc>
                <a:spcPct val="150000"/>
              </a:lnSpc>
              <a:spcBef>
                <a:spcPts val="0"/>
              </a:spcBef>
              <a:buFont typeface="Arial" panose="020B0604020202020204" pitchFamily="34" charset="0"/>
              <a:buChar char="•"/>
            </a:pPr>
            <a:r>
              <a:rPr lang="en-US" altLang="en-US" sz="1800" b="0" dirty="0">
                <a:solidFill>
                  <a:schemeClr val="tx1"/>
                </a:solidFill>
                <a:latin typeface="+mn-lt"/>
              </a:rPr>
              <a:t>Reliable baseload 24/7</a:t>
            </a:r>
          </a:p>
          <a:p>
            <a:pPr marL="225425" indent="-225425">
              <a:lnSpc>
                <a:spcPct val="120000"/>
              </a:lnSpc>
              <a:spcBef>
                <a:spcPts val="0"/>
              </a:spcBef>
              <a:buFont typeface="Arial" panose="020B0604020202020204" pitchFamily="34" charset="0"/>
              <a:buChar char="•"/>
            </a:pPr>
            <a:endParaRPr lang="en-US" altLang="en-US" sz="1800" b="0" dirty="0">
              <a:solidFill>
                <a:schemeClr val="tx1"/>
              </a:solidFill>
              <a:latin typeface="+mn-lt"/>
            </a:endParaRPr>
          </a:p>
          <a:p>
            <a:pPr>
              <a:lnSpc>
                <a:spcPct val="120000"/>
              </a:lnSpc>
              <a:spcBef>
                <a:spcPts val="0"/>
              </a:spcBef>
            </a:pPr>
            <a:r>
              <a:rPr lang="en-US" altLang="en-US" sz="2800" b="0" dirty="0">
                <a:solidFill>
                  <a:schemeClr val="tx1"/>
                </a:solidFill>
                <a:latin typeface="+mn-lt"/>
              </a:rPr>
              <a:t>Challenges</a:t>
            </a:r>
          </a:p>
          <a:p>
            <a:pPr marL="225425" indent="-225425">
              <a:lnSpc>
                <a:spcPct val="150000"/>
              </a:lnSpc>
              <a:spcBef>
                <a:spcPts val="0"/>
              </a:spcBef>
              <a:buFont typeface="Arial" panose="020B0604020202020204" pitchFamily="34" charset="0"/>
              <a:buChar char="•"/>
            </a:pPr>
            <a:r>
              <a:rPr lang="en-US" altLang="en-US" sz="1800" b="0" dirty="0">
                <a:solidFill>
                  <a:schemeClr val="tx1"/>
                </a:solidFill>
                <a:latin typeface="+mn-lt"/>
              </a:rPr>
              <a:t>Low cost of fracked natural gas</a:t>
            </a:r>
          </a:p>
          <a:p>
            <a:pPr marL="225425" indent="-225425">
              <a:lnSpc>
                <a:spcPct val="150000"/>
              </a:lnSpc>
              <a:spcBef>
                <a:spcPts val="0"/>
              </a:spcBef>
              <a:buFont typeface="Arial" panose="020B0604020202020204" pitchFamily="34" charset="0"/>
              <a:buChar char="•"/>
            </a:pPr>
            <a:r>
              <a:rPr lang="en-US" altLang="en-US" sz="1800" b="0" dirty="0">
                <a:solidFill>
                  <a:schemeClr val="tx1"/>
                </a:solidFill>
                <a:latin typeface="+mn-lt"/>
              </a:rPr>
              <a:t>Halt in locating permanent storage</a:t>
            </a:r>
          </a:p>
          <a:p>
            <a:pPr marL="225425" indent="-225425">
              <a:lnSpc>
                <a:spcPct val="150000"/>
              </a:lnSpc>
              <a:spcBef>
                <a:spcPts val="0"/>
              </a:spcBef>
              <a:buFont typeface="Arial" panose="020B0604020202020204" pitchFamily="34" charset="0"/>
              <a:buChar char="•"/>
            </a:pPr>
            <a:r>
              <a:rPr lang="en-US" altLang="en-US" sz="1800" b="0" dirty="0">
                <a:solidFill>
                  <a:schemeClr val="tx1"/>
                </a:solidFill>
                <a:latin typeface="+mn-lt"/>
              </a:rPr>
              <a:t>Public perception regarding safety</a:t>
            </a:r>
          </a:p>
        </p:txBody>
      </p:sp>
      <p:sp>
        <p:nvSpPr>
          <p:cNvPr id="2" name="Slide Number Placeholder 1"/>
          <p:cNvSpPr>
            <a:spLocks noGrp="1"/>
          </p:cNvSpPr>
          <p:nvPr>
            <p:ph type="sldNum" sz="quarter" idx="12"/>
          </p:nvPr>
        </p:nvSpPr>
        <p:spPr/>
        <p:txBody>
          <a:bodyPr/>
          <a:lstStyle/>
          <a:p>
            <a:fld id="{C1F14A43-F6F7-684A-A15B-3AABBD13E880}" type="slidenum">
              <a:rPr lang="en-US" smtClean="0"/>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27416" y="723208"/>
            <a:ext cx="8229600" cy="1143000"/>
          </a:xfrm>
        </p:spPr>
        <p:txBody>
          <a:bodyPr/>
          <a:lstStyle/>
          <a:p>
            <a:pPr eaLnBrk="1" hangingPunct="1"/>
            <a:r>
              <a:rPr lang="en-US" sz="3200" b="1" dirty="0">
                <a:solidFill>
                  <a:srgbClr val="1EB53A"/>
                </a:solidFill>
              </a:rPr>
              <a:t>Resources</a:t>
            </a:r>
          </a:p>
        </p:txBody>
      </p:sp>
      <p:sp>
        <p:nvSpPr>
          <p:cNvPr id="35843" name="Rectangle 3"/>
          <p:cNvSpPr>
            <a:spLocks noGrp="1" noChangeArrowheads="1"/>
          </p:cNvSpPr>
          <p:nvPr>
            <p:ph idx="1"/>
          </p:nvPr>
        </p:nvSpPr>
        <p:spPr>
          <a:xfrm>
            <a:off x="533400" y="1574800"/>
            <a:ext cx="8153400" cy="4264095"/>
          </a:xfrm>
        </p:spPr>
        <p:txBody>
          <a:bodyPr lIns="0" rIns="0" numCol="2" spcCol="274320">
            <a:normAutofit/>
          </a:bodyPr>
          <a:lstStyle/>
          <a:p>
            <a:r>
              <a:rPr lang="en-US" sz="1800" dirty="0">
                <a:solidFill>
                  <a:schemeClr val="tx1"/>
                </a:solidFill>
              </a:rPr>
              <a:t>ANS Center for Nuclear Science </a:t>
            </a:r>
            <a:br>
              <a:rPr lang="en-US" sz="1800" dirty="0">
                <a:solidFill>
                  <a:schemeClr val="tx1"/>
                </a:solidFill>
              </a:rPr>
            </a:br>
            <a:r>
              <a:rPr lang="en-US" sz="1800" dirty="0">
                <a:solidFill>
                  <a:schemeClr val="tx1"/>
                </a:solidFill>
              </a:rPr>
              <a:t>and Technology Information </a:t>
            </a:r>
            <a:r>
              <a:rPr lang="en-US" sz="1800" b="0" dirty="0">
                <a:solidFill>
                  <a:schemeClr val="accent1"/>
                </a:solidFill>
                <a:hlinkClick r:id="rId3"/>
              </a:rPr>
              <a:t>nuclearconnect.org</a:t>
            </a:r>
            <a:endParaRPr lang="en-US" sz="1800" b="0" dirty="0">
              <a:solidFill>
                <a:schemeClr val="accent1"/>
              </a:solidFill>
            </a:endParaRPr>
          </a:p>
          <a:p>
            <a:endParaRPr lang="en-US" sz="1800" dirty="0">
              <a:solidFill>
                <a:schemeClr val="tx1"/>
              </a:solidFill>
            </a:endParaRPr>
          </a:p>
          <a:p>
            <a:r>
              <a:rPr lang="en-US" sz="1800" dirty="0">
                <a:solidFill>
                  <a:schemeClr val="tx1"/>
                </a:solidFill>
              </a:rPr>
              <a:t>Navigating Nuclear: </a:t>
            </a:r>
            <a:br>
              <a:rPr lang="en-US" sz="1800" dirty="0">
                <a:solidFill>
                  <a:schemeClr val="tx1"/>
                </a:solidFill>
              </a:rPr>
            </a:br>
            <a:r>
              <a:rPr lang="en-US" sz="1800" dirty="0">
                <a:solidFill>
                  <a:schemeClr val="tx1"/>
                </a:solidFill>
              </a:rPr>
              <a:t>Energizing Our World™ </a:t>
            </a:r>
            <a:br>
              <a:rPr lang="en-US" sz="1800" dirty="0">
                <a:solidFill>
                  <a:schemeClr val="tx1"/>
                </a:solidFill>
              </a:rPr>
            </a:br>
            <a:r>
              <a:rPr lang="en-US" sz="1800" b="0" dirty="0">
                <a:solidFill>
                  <a:schemeClr val="accent1"/>
                </a:solidFill>
                <a:hlinkClick r:id="rId4"/>
              </a:rPr>
              <a:t>navigatingnuclear.com</a:t>
            </a:r>
            <a:endParaRPr lang="en-US" sz="1800" b="0" dirty="0">
              <a:solidFill>
                <a:schemeClr val="accent1"/>
              </a:solidFill>
            </a:endParaRPr>
          </a:p>
          <a:p>
            <a:pPr eaLnBrk="1" hangingPunct="1"/>
            <a:endParaRPr lang="en-US" sz="1800" dirty="0">
              <a:solidFill>
                <a:schemeClr val="tx1"/>
              </a:solidFill>
              <a:latin typeface="+mn-lt"/>
            </a:endParaRPr>
          </a:p>
          <a:p>
            <a:r>
              <a:rPr lang="en-US" sz="1800" dirty="0">
                <a:solidFill>
                  <a:schemeClr val="tx1"/>
                </a:solidFill>
                <a:latin typeface="+mn-lt"/>
              </a:rPr>
              <a:t>ANS Operations and Power Division </a:t>
            </a:r>
            <a:r>
              <a:rPr lang="en-US" sz="1800" b="0" dirty="0">
                <a:solidFill>
                  <a:schemeClr val="accent1"/>
                </a:solidFill>
                <a:latin typeface="+mn-lt"/>
                <a:hlinkClick r:id="rId5"/>
              </a:rPr>
              <a:t>http://opd.ans.org/</a:t>
            </a:r>
            <a:r>
              <a:rPr lang="en-US" sz="1800" b="0" dirty="0">
                <a:solidFill>
                  <a:schemeClr val="accent1"/>
                </a:solidFill>
                <a:latin typeface="+mn-lt"/>
              </a:rPr>
              <a:t> </a:t>
            </a:r>
          </a:p>
          <a:p>
            <a:endParaRPr lang="en-US" sz="1800" dirty="0">
              <a:solidFill>
                <a:schemeClr val="accent1"/>
              </a:solidFill>
              <a:latin typeface="+mn-lt"/>
            </a:endParaRPr>
          </a:p>
          <a:p>
            <a:r>
              <a:rPr lang="en-US" sz="1800" dirty="0">
                <a:solidFill>
                  <a:schemeClr val="tx1"/>
                </a:solidFill>
                <a:latin typeface="+mn-lt"/>
              </a:rPr>
              <a:t>ANS Fusion Energy Division  </a:t>
            </a:r>
            <a:r>
              <a:rPr lang="en-US" sz="1800" b="0" dirty="0">
                <a:solidFill>
                  <a:schemeClr val="accent1"/>
                </a:solidFill>
                <a:latin typeface="+mn-lt"/>
                <a:hlinkClick r:id="rId6"/>
              </a:rPr>
              <a:t>http://fed.ans.org/</a:t>
            </a:r>
            <a:endParaRPr lang="en-US" sz="1800" b="0" dirty="0">
              <a:solidFill>
                <a:schemeClr val="accent1"/>
              </a:solidFill>
              <a:latin typeface="+mn-lt"/>
            </a:endParaRPr>
          </a:p>
          <a:p>
            <a:r>
              <a:rPr lang="en-US" sz="1800" dirty="0">
                <a:solidFill>
                  <a:schemeClr val="tx1"/>
                </a:solidFill>
              </a:rPr>
              <a:t>Idaho National Laboratory </a:t>
            </a:r>
            <a:br>
              <a:rPr lang="en-US" sz="1800" dirty="0">
                <a:solidFill>
                  <a:schemeClr val="tx1"/>
                </a:solidFill>
              </a:rPr>
            </a:br>
            <a:r>
              <a:rPr lang="en-US" sz="1800" b="0" dirty="0">
                <a:solidFill>
                  <a:schemeClr val="accent1"/>
                </a:solidFill>
                <a:latin typeface="+mn-lt"/>
                <a:hlinkClick r:id="rId7"/>
              </a:rPr>
              <a:t>www.inl.gov</a:t>
            </a:r>
            <a:endParaRPr lang="en-US" sz="1800" b="0" dirty="0">
              <a:solidFill>
                <a:schemeClr val="accent1"/>
              </a:solidFill>
              <a:latin typeface="+mn-lt"/>
            </a:endParaRPr>
          </a:p>
          <a:p>
            <a:endParaRPr lang="en-US" sz="1800" dirty="0">
              <a:solidFill>
                <a:schemeClr val="accent1"/>
              </a:solidFill>
              <a:latin typeface="+mn-lt"/>
            </a:endParaRPr>
          </a:p>
          <a:p>
            <a:r>
              <a:rPr lang="en-US" sz="1800" dirty="0">
                <a:solidFill>
                  <a:schemeClr val="tx1"/>
                </a:solidFill>
                <a:latin typeface="+mn-lt"/>
              </a:rPr>
              <a:t>U.S. Department of Energy’s Princeton Plasma Physics Laboratory </a:t>
            </a:r>
            <a:br>
              <a:rPr lang="en-US" sz="1800" dirty="0">
                <a:solidFill>
                  <a:schemeClr val="tx1"/>
                </a:solidFill>
                <a:latin typeface="+mn-lt"/>
              </a:rPr>
            </a:br>
            <a:r>
              <a:rPr lang="en-US" sz="1800" b="0" dirty="0">
                <a:solidFill>
                  <a:schemeClr val="accent1"/>
                </a:solidFill>
                <a:latin typeface="+mn-lt"/>
                <a:hlinkClick r:id="rId8"/>
              </a:rPr>
              <a:t>www.pppl.gov</a:t>
            </a:r>
            <a:endParaRPr lang="en-US" sz="1800" b="0" dirty="0">
              <a:solidFill>
                <a:schemeClr val="accent1"/>
              </a:solidFill>
              <a:latin typeface="+mn-lt"/>
            </a:endParaRPr>
          </a:p>
          <a:p>
            <a:endParaRPr lang="en-US" sz="1800" dirty="0">
              <a:solidFill>
                <a:schemeClr val="tx1"/>
              </a:solidFill>
              <a:latin typeface="+mn-lt"/>
            </a:endParaRPr>
          </a:p>
          <a:p>
            <a:r>
              <a:rPr lang="en-US" sz="1800" dirty="0">
                <a:solidFill>
                  <a:schemeClr val="tx1"/>
                </a:solidFill>
                <a:latin typeface="+mn-lt"/>
              </a:rPr>
              <a:t>Department of Energy </a:t>
            </a:r>
            <a:r>
              <a:rPr lang="en-US" sz="1800" b="0" dirty="0">
                <a:solidFill>
                  <a:schemeClr val="accent1"/>
                </a:solidFill>
                <a:latin typeface="+mn-lt"/>
                <a:hlinkClick r:id="rId9"/>
              </a:rPr>
              <a:t>https://www.energy.gov/science-innovation/energy-sources/nuclear</a:t>
            </a:r>
            <a:endParaRPr lang="en-US" sz="1800" b="0" dirty="0">
              <a:solidFill>
                <a:schemeClr val="accent1"/>
              </a:solidFill>
              <a:latin typeface="+mn-lt"/>
            </a:endParaRPr>
          </a:p>
          <a:p>
            <a:endParaRPr lang="en-US" sz="1800" b="0" dirty="0">
              <a:solidFill>
                <a:schemeClr val="tx1"/>
              </a:solidFill>
              <a:latin typeface="+mn-lt"/>
            </a:endParaRPr>
          </a:p>
          <a:p>
            <a:endParaRPr lang="en-US" sz="2400" dirty="0">
              <a:solidFill>
                <a:schemeClr val="tx1"/>
              </a:solidFill>
              <a:latin typeface="+mn-lt"/>
            </a:endParaRPr>
          </a:p>
        </p:txBody>
      </p:sp>
      <p:sp>
        <p:nvSpPr>
          <p:cNvPr id="2" name="Slide Number Placeholder 1"/>
          <p:cNvSpPr>
            <a:spLocks noGrp="1"/>
          </p:cNvSpPr>
          <p:nvPr>
            <p:ph type="sldNum" sz="quarter" idx="12"/>
          </p:nvPr>
        </p:nvSpPr>
        <p:spPr/>
        <p:txBody>
          <a:bodyPr/>
          <a:lstStyle/>
          <a:p>
            <a:fld id="{C1F14A43-F6F7-684A-A15B-3AABBD13E880}" type="slidenum">
              <a:rPr lang="en-US" smtClean="0"/>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26"/>
          <p:cNvSpPr>
            <a:spLocks noGrp="1" noChangeArrowheads="1"/>
          </p:cNvSpPr>
          <p:nvPr>
            <p:ph type="title"/>
          </p:nvPr>
        </p:nvSpPr>
        <p:spPr>
          <a:xfrm>
            <a:off x="441960" y="726440"/>
            <a:ext cx="8229600" cy="1143000"/>
          </a:xfrm>
        </p:spPr>
        <p:txBody>
          <a:bodyPr/>
          <a:lstStyle/>
          <a:p>
            <a:r>
              <a:rPr lang="en-US" altLang="en-US" sz="3200" b="1" dirty="0">
                <a:solidFill>
                  <a:srgbClr val="1EB53A"/>
                </a:solidFill>
              </a:rPr>
              <a:t>Generator</a:t>
            </a:r>
          </a:p>
        </p:txBody>
      </p:sp>
      <p:sp>
        <p:nvSpPr>
          <p:cNvPr id="24578" name="Rectangle 1027"/>
          <p:cNvSpPr>
            <a:spLocks noGrp="1" noChangeArrowheads="1"/>
          </p:cNvSpPr>
          <p:nvPr>
            <p:ph idx="1"/>
          </p:nvPr>
        </p:nvSpPr>
        <p:spPr>
          <a:xfrm>
            <a:off x="441960" y="1611907"/>
            <a:ext cx="8001000" cy="4362173"/>
          </a:xfrm>
        </p:spPr>
        <p:txBody>
          <a:bodyPr/>
          <a:lstStyle/>
          <a:p>
            <a:pPr>
              <a:lnSpc>
                <a:spcPct val="150000"/>
              </a:lnSpc>
            </a:pPr>
            <a:r>
              <a:rPr lang="en-US" altLang="en-US" sz="2800" b="0" dirty="0">
                <a:solidFill>
                  <a:schemeClr val="tx1"/>
                </a:solidFill>
              </a:rPr>
              <a:t>You have to spin the generator.</a:t>
            </a:r>
            <a:endParaRPr lang="en-US" altLang="en-US" dirty="0"/>
          </a:p>
          <a:p>
            <a:pPr marL="233363" lvl="1" indent="-223838">
              <a:lnSpc>
                <a:spcPct val="150000"/>
              </a:lnSpc>
            </a:pPr>
            <a:r>
              <a:rPr lang="en-US" altLang="en-US" sz="2400" dirty="0"/>
              <a:t>For a power plant, generators are huge and heavy.</a:t>
            </a:r>
          </a:p>
          <a:p>
            <a:pPr marL="233363" lvl="1" indent="-223838">
              <a:lnSpc>
                <a:spcPct val="150000"/>
              </a:lnSpc>
            </a:pPr>
            <a:r>
              <a:rPr lang="en-US" altLang="en-US" sz="2400" dirty="0"/>
              <a:t>A lot of energy is needed to spin the generator.</a:t>
            </a:r>
          </a:p>
          <a:p>
            <a:pPr marL="233363" lvl="1" indent="-223838">
              <a:lnSpc>
                <a:spcPct val="150000"/>
              </a:lnSpc>
            </a:pPr>
            <a:r>
              <a:rPr lang="en-US" altLang="en-US" sz="2400" dirty="0"/>
              <a:t>You have to create rotational motion.</a:t>
            </a:r>
          </a:p>
        </p:txBody>
      </p:sp>
      <p:sp>
        <p:nvSpPr>
          <p:cNvPr id="2" name="Slide Number Placeholder 1"/>
          <p:cNvSpPr>
            <a:spLocks noGrp="1"/>
          </p:cNvSpPr>
          <p:nvPr>
            <p:ph type="sldNum" sz="quarter" idx="12"/>
          </p:nvPr>
        </p:nvSpPr>
        <p:spPr/>
        <p:txBody>
          <a:bodyPr/>
          <a:lstStyle/>
          <a:p>
            <a:fld id="{C1F14A43-F6F7-684A-A15B-3AABBD13E880}"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ChangeArrowheads="1"/>
          </p:cNvSpPr>
          <p:nvPr>
            <p:ph type="title"/>
          </p:nvPr>
        </p:nvSpPr>
        <p:spPr>
          <a:xfrm>
            <a:off x="468313" y="726440"/>
            <a:ext cx="8229600" cy="1143000"/>
          </a:xfrm>
        </p:spPr>
        <p:txBody>
          <a:bodyPr/>
          <a:lstStyle/>
          <a:p>
            <a:r>
              <a:rPr lang="en-US" altLang="en-US" sz="3200" b="1" dirty="0">
                <a:solidFill>
                  <a:srgbClr val="1EB53A"/>
                </a:solidFill>
              </a:rPr>
              <a:t>Turbine</a:t>
            </a:r>
          </a:p>
        </p:txBody>
      </p:sp>
      <p:sp>
        <p:nvSpPr>
          <p:cNvPr id="26626" name="Rectangle 1027"/>
          <p:cNvSpPr>
            <a:spLocks noGrp="1" noChangeArrowheads="1"/>
          </p:cNvSpPr>
          <p:nvPr>
            <p:ph idx="1"/>
          </p:nvPr>
        </p:nvSpPr>
        <p:spPr>
          <a:xfrm>
            <a:off x="533400" y="1390652"/>
            <a:ext cx="3704735" cy="4076994"/>
          </a:xfrm>
        </p:spPr>
        <p:txBody>
          <a:bodyPr>
            <a:normAutofit/>
          </a:bodyPr>
          <a:lstStyle/>
          <a:p>
            <a:r>
              <a:rPr lang="en-US" altLang="en-US" sz="2800" b="0" dirty="0">
                <a:solidFill>
                  <a:schemeClr val="tx1"/>
                </a:solidFill>
              </a:rPr>
              <a:t>A turbine is a device that takes energy from a source and turns it into rotational motion, which turns the generator.</a:t>
            </a:r>
            <a:br>
              <a:rPr lang="en-US" altLang="en-US" sz="2800" b="0" dirty="0">
                <a:solidFill>
                  <a:schemeClr val="tx1"/>
                </a:solidFill>
              </a:rPr>
            </a:br>
            <a:endParaRPr lang="en-US" altLang="en-US" sz="2800" b="0" dirty="0">
              <a:solidFill>
                <a:schemeClr val="tx1"/>
              </a:solidFill>
            </a:endParaRPr>
          </a:p>
          <a:p>
            <a:pPr marL="9525" lvl="1" indent="0">
              <a:buNone/>
            </a:pPr>
            <a:r>
              <a:rPr lang="en-US" altLang="en-US" dirty="0"/>
              <a:t>Basically, it is a large, fancy fan.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93" y="1390652"/>
            <a:ext cx="3726180" cy="3726180"/>
          </a:xfrm>
          <a:prstGeom prst="rect">
            <a:avLst/>
          </a:prstGeom>
        </p:spPr>
      </p:pic>
      <p:sp>
        <p:nvSpPr>
          <p:cNvPr id="3" name="Slide Number Placeholder 2"/>
          <p:cNvSpPr>
            <a:spLocks noGrp="1"/>
          </p:cNvSpPr>
          <p:nvPr>
            <p:ph type="sldNum" sz="quarter" idx="12"/>
          </p:nvPr>
        </p:nvSpPr>
        <p:spPr/>
        <p:txBody>
          <a:bodyPr/>
          <a:lstStyle/>
          <a:p>
            <a:fld id="{C1F14A43-F6F7-684A-A15B-3AABBD13E880}"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68313" y="736600"/>
            <a:ext cx="8229600" cy="1143000"/>
          </a:xfrm>
        </p:spPr>
        <p:txBody>
          <a:bodyPr/>
          <a:lstStyle/>
          <a:p>
            <a:r>
              <a:rPr lang="en-US" altLang="en-US" sz="3200" b="1" dirty="0">
                <a:solidFill>
                  <a:srgbClr val="1EB53A"/>
                </a:solidFill>
              </a:rPr>
              <a:t>Steam turbine</a:t>
            </a:r>
          </a:p>
        </p:txBody>
      </p:sp>
      <p:sp>
        <p:nvSpPr>
          <p:cNvPr id="30722" name="Rectangle 3"/>
          <p:cNvSpPr>
            <a:spLocks noGrp="1" noChangeArrowheads="1"/>
          </p:cNvSpPr>
          <p:nvPr>
            <p:ph idx="1"/>
          </p:nvPr>
        </p:nvSpPr>
        <p:spPr>
          <a:xfrm>
            <a:off x="468313" y="1447341"/>
            <a:ext cx="8229600" cy="4362173"/>
          </a:xfrm>
        </p:spPr>
        <p:txBody>
          <a:bodyPr>
            <a:normAutofit/>
          </a:bodyPr>
          <a:lstStyle/>
          <a:p>
            <a:pPr>
              <a:lnSpc>
                <a:spcPct val="90000"/>
              </a:lnSpc>
            </a:pPr>
            <a:r>
              <a:rPr lang="en-US" altLang="en-US" sz="2800" b="0" dirty="0">
                <a:solidFill>
                  <a:schemeClr val="tx1"/>
                </a:solidFill>
                <a:latin typeface="+mn-lt"/>
              </a:rPr>
              <a:t>Most power plants use steam to spin the turbine</a:t>
            </a:r>
            <a:br>
              <a:rPr lang="en-US" altLang="en-US" sz="2800" b="0" dirty="0">
                <a:solidFill>
                  <a:schemeClr val="tx1"/>
                </a:solidFill>
                <a:latin typeface="+mn-lt"/>
              </a:rPr>
            </a:br>
            <a:endParaRPr lang="en-US" altLang="en-US" sz="2800" b="0" dirty="0">
              <a:solidFill>
                <a:schemeClr val="tx1"/>
              </a:solidFill>
              <a:latin typeface="+mn-lt"/>
            </a:endParaRPr>
          </a:p>
          <a:p>
            <a:pPr marL="233363" lvl="1" indent="-223838">
              <a:lnSpc>
                <a:spcPct val="90000"/>
              </a:lnSpc>
            </a:pPr>
            <a:r>
              <a:rPr lang="en-US" altLang="en-US" dirty="0">
                <a:latin typeface="+mj-lt"/>
              </a:rPr>
              <a:t>The turbine gets its energy from both the flow motion of the steam and the energy released from cooling the steam.</a:t>
            </a:r>
            <a:br>
              <a:rPr lang="en-US" altLang="en-US" dirty="0">
                <a:latin typeface="+mj-lt"/>
              </a:rPr>
            </a:br>
            <a:endParaRPr lang="en-US" altLang="en-US" dirty="0">
              <a:latin typeface="+mj-lt"/>
            </a:endParaRPr>
          </a:p>
          <a:p>
            <a:pPr marL="233363" lvl="1" indent="-223838">
              <a:lnSpc>
                <a:spcPct val="90000"/>
              </a:lnSpc>
            </a:pPr>
            <a:r>
              <a:rPr lang="en-US" altLang="en-US" dirty="0">
                <a:latin typeface="+mj-lt"/>
              </a:rPr>
              <a:t>Steam cycle advantages:</a:t>
            </a:r>
          </a:p>
          <a:p>
            <a:pPr marL="576262" lvl="2" indent="-342900">
              <a:buSzPct val="87000"/>
              <a:buFont typeface="Courier New" panose="02070309020205020404" pitchFamily="49" charset="0"/>
              <a:buChar char="o"/>
            </a:pPr>
            <a:r>
              <a:rPr lang="en-US" altLang="en-US" dirty="0"/>
              <a:t>Well-understood technology</a:t>
            </a:r>
          </a:p>
          <a:p>
            <a:pPr marL="576262" lvl="2" indent="-342900">
              <a:buSzPct val="87000"/>
              <a:buFont typeface="Courier New" panose="02070309020205020404" pitchFamily="49" charset="0"/>
              <a:buChar char="o"/>
            </a:pPr>
            <a:r>
              <a:rPr lang="en-US" altLang="en-US" dirty="0"/>
              <a:t>Water is relatively inexpensive and available</a:t>
            </a:r>
          </a:p>
          <a:p>
            <a:pPr marL="576262" lvl="2" indent="-342900">
              <a:buSzPct val="87000"/>
              <a:buFont typeface="Courier New" panose="02070309020205020404" pitchFamily="49" charset="0"/>
              <a:buChar char="o"/>
            </a:pPr>
            <a:r>
              <a:rPr lang="en-US" altLang="en-US" dirty="0"/>
              <a:t>Burnable fuel is readily available</a:t>
            </a:r>
          </a:p>
          <a:p>
            <a:pPr lvl="1">
              <a:lnSpc>
                <a:spcPct val="90000"/>
              </a:lnSpc>
            </a:pPr>
            <a:endParaRPr lang="en-US" altLang="en-US" dirty="0">
              <a:latin typeface="+mj-lt"/>
            </a:endParaRPr>
          </a:p>
        </p:txBody>
      </p:sp>
      <p:sp>
        <p:nvSpPr>
          <p:cNvPr id="2" name="Slide Number Placeholder 1"/>
          <p:cNvSpPr>
            <a:spLocks noGrp="1"/>
          </p:cNvSpPr>
          <p:nvPr>
            <p:ph type="sldNum" sz="quarter" idx="12"/>
          </p:nvPr>
        </p:nvSpPr>
        <p:spPr/>
        <p:txBody>
          <a:bodyPr/>
          <a:lstStyle/>
          <a:p>
            <a:fld id="{C1F14A43-F6F7-684A-A15B-3AABBD13E880}"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731172"/>
            <a:ext cx="8229600" cy="1143000"/>
          </a:xfrm>
        </p:spPr>
        <p:txBody>
          <a:bodyPr/>
          <a:lstStyle/>
          <a:p>
            <a:r>
              <a:rPr lang="en-US" altLang="en-US" sz="3200" b="1" dirty="0">
                <a:solidFill>
                  <a:srgbClr val="1EB53A"/>
                </a:solidFill>
              </a:rPr>
              <a:t>Where does the steam come from?</a:t>
            </a:r>
          </a:p>
        </p:txBody>
      </p:sp>
      <p:sp>
        <p:nvSpPr>
          <p:cNvPr id="32770" name="Rectangle 3"/>
          <p:cNvSpPr>
            <a:spLocks noGrp="1" noChangeArrowheads="1"/>
          </p:cNvSpPr>
          <p:nvPr>
            <p:ph idx="1"/>
          </p:nvPr>
        </p:nvSpPr>
        <p:spPr>
          <a:xfrm>
            <a:off x="457200" y="1633409"/>
            <a:ext cx="8001000" cy="4362173"/>
          </a:xfrm>
        </p:spPr>
        <p:txBody>
          <a:bodyPr/>
          <a:lstStyle/>
          <a:p>
            <a:pPr>
              <a:lnSpc>
                <a:spcPct val="90000"/>
              </a:lnSpc>
            </a:pPr>
            <a:r>
              <a:rPr lang="en-US" altLang="en-US" sz="2800" b="0" dirty="0">
                <a:solidFill>
                  <a:schemeClr val="tx1"/>
                </a:solidFill>
              </a:rPr>
              <a:t>Steam comes from boiling water</a:t>
            </a:r>
          </a:p>
          <a:p>
            <a:pPr marL="233363" lvl="1" indent="-233363">
              <a:lnSpc>
                <a:spcPct val="90000"/>
              </a:lnSpc>
            </a:pPr>
            <a:r>
              <a:rPr lang="en-US" altLang="en-US" sz="2400" dirty="0"/>
              <a:t>Just like a tea kettle</a:t>
            </a:r>
            <a:br>
              <a:rPr lang="en-US" altLang="en-US" sz="2400" dirty="0"/>
            </a:br>
            <a:endParaRPr lang="en-US" altLang="en-US" sz="2400" dirty="0"/>
          </a:p>
          <a:p>
            <a:pPr>
              <a:lnSpc>
                <a:spcPct val="90000"/>
              </a:lnSpc>
            </a:pPr>
            <a:r>
              <a:rPr lang="en-US" altLang="en-US" sz="2800" b="0" dirty="0">
                <a:solidFill>
                  <a:schemeClr val="tx1"/>
                </a:solidFill>
              </a:rPr>
              <a:t>Boiling occurs in the boiler</a:t>
            </a:r>
          </a:p>
          <a:p>
            <a:pPr marL="233363" lvl="1" indent="-223838">
              <a:lnSpc>
                <a:spcPct val="90000"/>
              </a:lnSpc>
            </a:pPr>
            <a:r>
              <a:rPr lang="en-US" altLang="en-US" sz="2400" dirty="0"/>
              <a:t>Any heat source can be used</a:t>
            </a:r>
          </a:p>
          <a:p>
            <a:pPr marL="636587" lvl="2" indent="-342900">
              <a:lnSpc>
                <a:spcPct val="90000"/>
              </a:lnSpc>
              <a:buFont typeface="Courier New" panose="02070309020205020404" pitchFamily="49" charset="0"/>
              <a:buChar char="o"/>
            </a:pPr>
            <a:r>
              <a:rPr lang="en-US" altLang="en-US" sz="2000" dirty="0"/>
              <a:t>Coal, Oil, Natural Gas</a:t>
            </a:r>
          </a:p>
          <a:p>
            <a:pPr marL="636587" lvl="2" indent="-342900">
              <a:lnSpc>
                <a:spcPct val="90000"/>
              </a:lnSpc>
              <a:buFont typeface="Courier New" panose="02070309020205020404" pitchFamily="49" charset="0"/>
              <a:buChar char="o"/>
            </a:pPr>
            <a:r>
              <a:rPr lang="en-US" altLang="en-US" sz="2000" dirty="0"/>
              <a:t>Wood, Trash, Biomass</a:t>
            </a:r>
          </a:p>
          <a:p>
            <a:pPr marL="636587" lvl="2" indent="-342900">
              <a:lnSpc>
                <a:spcPct val="90000"/>
              </a:lnSpc>
              <a:buFont typeface="Courier New" panose="02070309020205020404" pitchFamily="49" charset="0"/>
              <a:buChar char="o"/>
            </a:pPr>
            <a:r>
              <a:rPr lang="en-US" altLang="en-US" sz="2000" b="1" dirty="0"/>
              <a:t>Nuclear Fission</a:t>
            </a:r>
          </a:p>
          <a:p>
            <a:pPr marL="457200" indent="-457200">
              <a:lnSpc>
                <a:spcPct val="90000"/>
              </a:lnSpc>
              <a:buFont typeface="Arial" panose="020B0604020202020204" pitchFamily="34" charset="0"/>
              <a:buChar char="•"/>
            </a:pPr>
            <a:endParaRPr lang="en-US" altLang="en-US" dirty="0"/>
          </a:p>
        </p:txBody>
      </p:sp>
      <p:sp>
        <p:nvSpPr>
          <p:cNvPr id="2" name="Slide Number Placeholder 1"/>
          <p:cNvSpPr>
            <a:spLocks noGrp="1"/>
          </p:cNvSpPr>
          <p:nvPr>
            <p:ph type="sldNum" sz="quarter" idx="12"/>
          </p:nvPr>
        </p:nvSpPr>
        <p:spPr/>
        <p:txBody>
          <a:bodyPr/>
          <a:lstStyle/>
          <a:p>
            <a:fld id="{C1F14A43-F6F7-684A-A15B-3AABBD13E880}"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1"/>
          <p:cNvSpPr>
            <a:spLocks noGrp="1" noChangeArrowheads="1"/>
          </p:cNvSpPr>
          <p:nvPr>
            <p:ph type="ctrTitle"/>
          </p:nvPr>
        </p:nvSpPr>
        <p:spPr>
          <a:xfrm>
            <a:off x="421643" y="2754817"/>
            <a:ext cx="9144000" cy="834571"/>
          </a:xfrm>
        </p:spPr>
        <p:txBody>
          <a:bodyPr/>
          <a:lstStyle/>
          <a:p>
            <a:pPr eaLnBrk="1" hangingPunct="1"/>
            <a:r>
              <a:rPr lang="en-US" sz="3200" b="1" dirty="0">
                <a:solidFill>
                  <a:srgbClr val="1EB53A"/>
                </a:solidFill>
              </a:rPr>
              <a:t>Nuclear Fission</a:t>
            </a:r>
          </a:p>
        </p:txBody>
      </p:sp>
    </p:spTree>
    <p:extLst>
      <p:ext uri="{BB962C8B-B14F-4D97-AF65-F5344CB8AC3E}">
        <p14:creationId xmlns:p14="http://schemas.microsoft.com/office/powerpoint/2010/main" val="3758792497"/>
      </p:ext>
    </p:extLst>
  </p:cSld>
  <p:clrMapOvr>
    <a:masterClrMapping/>
  </p:clrMapOvr>
</p:sld>
</file>

<file path=ppt/theme/theme1.xml><?xml version="1.0" encoding="utf-8"?>
<a:theme xmlns:a="http://schemas.openxmlformats.org/drawingml/2006/main" name="Nav Nuc Sci Templat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 Nuc Presentation template" id="{FDD25A07-900A-4744-8B3A-43DFD2168043}" vid="{49F1D308-BE3E-1248-9244-FDD642B94443}"/>
    </a:ext>
  </a:extLst>
</a:theme>
</file>

<file path=ppt/theme/theme2.xml><?xml version="1.0" encoding="utf-8"?>
<a:theme xmlns:a="http://schemas.openxmlformats.org/drawingml/2006/main" name="3_ThemeANS2018">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 Nuc Presentation template" id="{FDD25A07-900A-4744-8B3A-43DFD2168043}" vid="{FBD3502B-0603-1C42-BA70-6ACAAB157F30}"/>
    </a:ext>
  </a:extLst>
</a:theme>
</file>

<file path=ppt/theme/theme3.xml><?xml version="1.0" encoding="utf-8"?>
<a:theme xmlns:a="http://schemas.openxmlformats.org/drawingml/2006/main" name="4_ANS slides">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 Nuc Presentation template" id="{FDD25A07-900A-4744-8B3A-43DFD2168043}" vid="{DAAF946B-1F07-AB4E-BA88-7EA6E922717E}"/>
    </a:ext>
  </a:extLst>
</a:theme>
</file>

<file path=ppt/theme/theme4.xml><?xml version="1.0" encoding="utf-8"?>
<a:theme xmlns:a="http://schemas.openxmlformats.org/drawingml/2006/main" name="3_Public Audience End slid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 Nuc Presentation template" id="{FDD25A07-900A-4744-8B3A-43DFD2168043}" vid="{7190BDF4-0CCE-9D46-8193-6E38943E36CB}"/>
    </a:ext>
  </a:extLst>
</a:theme>
</file>

<file path=ppt/theme/theme5.xml><?xml version="1.0" encoding="utf-8"?>
<a:theme xmlns:a="http://schemas.openxmlformats.org/drawingml/2006/main" name="nav nuc science">
  <a:themeElements>
    <a:clrScheme name="ANS Center Nav Nuc Science">
      <a:dk1>
        <a:srgbClr val="000000"/>
      </a:dk1>
      <a:lt1>
        <a:srgbClr val="FFFFFF"/>
      </a:lt1>
      <a:dk2>
        <a:srgbClr val="56595C"/>
      </a:dk2>
      <a:lt2>
        <a:srgbClr val="D9D9D9"/>
      </a:lt2>
      <a:accent1>
        <a:srgbClr val="00338D"/>
      </a:accent1>
      <a:accent2>
        <a:srgbClr val="EA5F1A"/>
      </a:accent2>
      <a:accent3>
        <a:srgbClr val="A5A5A5"/>
      </a:accent3>
      <a:accent4>
        <a:srgbClr val="26819E"/>
      </a:accent4>
      <a:accent5>
        <a:srgbClr val="00A1E3"/>
      </a:accent5>
      <a:accent6>
        <a:srgbClr val="4CA950"/>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 nuc science" id="{C09E9617-B612-F34D-9A19-4C4A921E12DA}" vid="{88CD73F1-1A05-484E-A723-8BA176CA6F93}"/>
    </a:ext>
  </a:extLst>
</a:theme>
</file>

<file path=ppt/theme/theme6.xml><?xml version="1.0" encoding="utf-8"?>
<a:theme xmlns:a="http://schemas.openxmlformats.org/drawingml/2006/main" name="4_Public Audience End slid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Nuclear Fuel Cycle for Review LD" id="{CF47AC5D-A768-014E-BC26-F69592EE7FF9}" vid="{DABFEAD4-36C9-B54E-B959-3CF54A5A310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 Nuc Sci Template</Template>
  <TotalTime>1574</TotalTime>
  <Words>3848</Words>
  <Application>Microsoft Office PowerPoint</Application>
  <PresentationFormat>On-screen Show (4:3)</PresentationFormat>
  <Paragraphs>458</Paragraphs>
  <Slides>44</Slides>
  <Notes>44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44</vt:i4>
      </vt:variant>
    </vt:vector>
  </HeadingPairs>
  <TitlesOfParts>
    <vt:vector size="58" baseType="lpstr">
      <vt:lpstr>Arial</vt:lpstr>
      <vt:lpstr>Calibri</vt:lpstr>
      <vt:lpstr>Cambria Math</vt:lpstr>
      <vt:lpstr>Century Schoolbook</vt:lpstr>
      <vt:lpstr>Courier New</vt:lpstr>
      <vt:lpstr>Georgia</vt:lpstr>
      <vt:lpstr>Myriad Pro Semibold</vt:lpstr>
      <vt:lpstr>Times New Roman</vt:lpstr>
      <vt:lpstr>Nav Nuc Sci Template</vt:lpstr>
      <vt:lpstr>3_ThemeANS2018</vt:lpstr>
      <vt:lpstr>4_ANS slides</vt:lpstr>
      <vt:lpstr>3_Public Audience End slide</vt:lpstr>
      <vt:lpstr>nav nuc science</vt:lpstr>
      <vt:lpstr>4_Public Audience End slide</vt:lpstr>
      <vt:lpstr>Nuclear Power Fission, Fusion and the Future</vt:lpstr>
      <vt:lpstr>What is electricity?</vt:lpstr>
      <vt:lpstr>Electricity</vt:lpstr>
      <vt:lpstr>Generator</vt:lpstr>
      <vt:lpstr>Generator</vt:lpstr>
      <vt:lpstr>Turbine</vt:lpstr>
      <vt:lpstr>Steam turbine</vt:lpstr>
      <vt:lpstr>Where does the steam come from?</vt:lpstr>
      <vt:lpstr>Nuclear Fission</vt:lpstr>
      <vt:lpstr>A nuclear power plant uses fission  to create heat.</vt:lpstr>
      <vt:lpstr> Fission begins with neutrons </vt:lpstr>
      <vt:lpstr>Fission releases energy in the form of heat</vt:lpstr>
      <vt:lpstr>The products of nuclear fission</vt:lpstr>
      <vt:lpstr>The Chain Reaction </vt:lpstr>
      <vt:lpstr>PowerPoint Presentation</vt:lpstr>
      <vt:lpstr>Nuclear reactor</vt:lpstr>
      <vt:lpstr>Boiling water reactor</vt:lpstr>
      <vt:lpstr>Pressurized water reactor</vt:lpstr>
      <vt:lpstr>Nuclear energy explained</vt:lpstr>
      <vt:lpstr>Controlling the chain reaction </vt:lpstr>
      <vt:lpstr>Name that energy</vt:lpstr>
      <vt:lpstr>Safety is engineered into reactor designs</vt:lpstr>
      <vt:lpstr>Nuclear Fusion</vt:lpstr>
      <vt:lpstr>Fusion</vt:lpstr>
      <vt:lpstr>Basic fusion reaction</vt:lpstr>
      <vt:lpstr>Modeling fusion</vt:lpstr>
      <vt:lpstr>PowerPoint Presentation</vt:lpstr>
      <vt:lpstr>Compared to other sources</vt:lpstr>
      <vt:lpstr>Creating fusion on Earth</vt:lpstr>
      <vt:lpstr>What is plasma?</vt:lpstr>
      <vt:lpstr>Characteristics of a plasma</vt:lpstr>
      <vt:lpstr>Familiar plasmas</vt:lpstr>
      <vt:lpstr>What’s confinement? </vt:lpstr>
      <vt:lpstr>Confinement concepts</vt:lpstr>
      <vt:lpstr>Overcoming Coulomb repulsion</vt:lpstr>
      <vt:lpstr>ITER tokamak reactor </vt:lpstr>
      <vt:lpstr>The promise of fusion energy</vt:lpstr>
      <vt:lpstr>Fission vs Fusion</vt:lpstr>
      <vt:lpstr>Future</vt:lpstr>
      <vt:lpstr>PowerPoint Presentation</vt:lpstr>
      <vt:lpstr>PowerPoint Presentation</vt:lpstr>
      <vt:lpstr>PowerPoint Presentation</vt:lpstr>
      <vt:lpstr>Nuclear in the energy mix</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Lindegard</dc:creator>
  <cp:lastModifiedBy>Janice Lindegard</cp:lastModifiedBy>
  <cp:revision>107</cp:revision>
  <cp:lastPrinted>2019-02-08T20:12:47Z</cp:lastPrinted>
  <dcterms:created xsi:type="dcterms:W3CDTF">2019-02-05T14:56:29Z</dcterms:created>
  <dcterms:modified xsi:type="dcterms:W3CDTF">2021-01-08T18:35:10Z</dcterms:modified>
</cp:coreProperties>
</file>