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1" r:id="rId1"/>
    <p:sldMasterId id="2147483912" r:id="rId2"/>
    <p:sldMasterId id="2147483883" r:id="rId3"/>
    <p:sldMasterId id="2147483921" r:id="rId4"/>
    <p:sldMasterId id="2147483892" r:id="rId5"/>
    <p:sldMasterId id="2147483939" r:id="rId6"/>
    <p:sldMasterId id="2147483962" r:id="rId7"/>
  </p:sldMasterIdLst>
  <p:notesMasterIdLst>
    <p:notesMasterId r:id="rId73"/>
  </p:notesMasterIdLst>
  <p:handoutMasterIdLst>
    <p:handoutMasterId r:id="rId74"/>
  </p:handoutMasterIdLst>
  <p:sldIdLst>
    <p:sldId id="284" r:id="rId8"/>
    <p:sldId id="286" r:id="rId9"/>
    <p:sldId id="287" r:id="rId10"/>
    <p:sldId id="288" r:id="rId11"/>
    <p:sldId id="290" r:id="rId12"/>
    <p:sldId id="289" r:id="rId13"/>
    <p:sldId id="292" r:id="rId14"/>
    <p:sldId id="293" r:id="rId15"/>
    <p:sldId id="334" r:id="rId16"/>
    <p:sldId id="335" r:id="rId17"/>
    <p:sldId id="336" r:id="rId18"/>
    <p:sldId id="337" r:id="rId19"/>
    <p:sldId id="338" r:id="rId20"/>
    <p:sldId id="339" r:id="rId21"/>
    <p:sldId id="340" r:id="rId22"/>
    <p:sldId id="341" r:id="rId23"/>
    <p:sldId id="343" r:id="rId24"/>
    <p:sldId id="342" r:id="rId25"/>
    <p:sldId id="344" r:id="rId26"/>
    <p:sldId id="345" r:id="rId27"/>
    <p:sldId id="347" r:id="rId28"/>
    <p:sldId id="348" r:id="rId29"/>
    <p:sldId id="346" r:id="rId30"/>
    <p:sldId id="381" r:id="rId31"/>
    <p:sldId id="350" r:id="rId32"/>
    <p:sldId id="351" r:id="rId33"/>
    <p:sldId id="383" r:id="rId34"/>
    <p:sldId id="354" r:id="rId35"/>
    <p:sldId id="355" r:id="rId36"/>
    <p:sldId id="357" r:id="rId37"/>
    <p:sldId id="359" r:id="rId38"/>
    <p:sldId id="393" r:id="rId39"/>
    <p:sldId id="360" r:id="rId40"/>
    <p:sldId id="361" r:id="rId41"/>
    <p:sldId id="362" r:id="rId42"/>
    <p:sldId id="363" r:id="rId43"/>
    <p:sldId id="327" r:id="rId44"/>
    <p:sldId id="389" r:id="rId45"/>
    <p:sldId id="388" r:id="rId46"/>
    <p:sldId id="384" r:id="rId47"/>
    <p:sldId id="387" r:id="rId48"/>
    <p:sldId id="367" r:id="rId49"/>
    <p:sldId id="312" r:id="rId50"/>
    <p:sldId id="313" r:id="rId51"/>
    <p:sldId id="314" r:id="rId52"/>
    <p:sldId id="315" r:id="rId53"/>
    <p:sldId id="390" r:id="rId54"/>
    <p:sldId id="311" r:id="rId55"/>
    <p:sldId id="316" r:id="rId56"/>
    <p:sldId id="317" r:id="rId57"/>
    <p:sldId id="391" r:id="rId58"/>
    <p:sldId id="392" r:id="rId59"/>
    <p:sldId id="318" r:id="rId60"/>
    <p:sldId id="319" r:id="rId61"/>
    <p:sldId id="370" r:id="rId62"/>
    <p:sldId id="371" r:id="rId63"/>
    <p:sldId id="372" r:id="rId64"/>
    <p:sldId id="374" r:id="rId65"/>
    <p:sldId id="375" r:id="rId66"/>
    <p:sldId id="377" r:id="rId67"/>
    <p:sldId id="302" r:id="rId68"/>
    <p:sldId id="379" r:id="rId69"/>
    <p:sldId id="380" r:id="rId70"/>
    <p:sldId id="332" r:id="rId71"/>
    <p:sldId id="333" r:id="rId72"/>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Divider" id="{BB979CDC-8F55-CC49-8D57-18BACC10EDCD}">
          <p14:sldIdLst/>
        </p14:section>
        <p14:section name="Presenter Information" id="{FCFA9B22-5E0D-2249-ABF3-B3590F817343}">
          <p14:sldIdLst>
            <p14:sldId id="284"/>
            <p14:sldId id="286"/>
            <p14:sldId id="287"/>
            <p14:sldId id="288"/>
            <p14:sldId id="290"/>
            <p14:sldId id="289"/>
            <p14:sldId id="292"/>
            <p14:sldId id="293"/>
            <p14:sldId id="334"/>
            <p14:sldId id="335"/>
            <p14:sldId id="336"/>
            <p14:sldId id="337"/>
            <p14:sldId id="338"/>
            <p14:sldId id="339"/>
            <p14:sldId id="340"/>
            <p14:sldId id="341"/>
            <p14:sldId id="343"/>
            <p14:sldId id="342"/>
            <p14:sldId id="344"/>
            <p14:sldId id="345"/>
            <p14:sldId id="347"/>
            <p14:sldId id="348"/>
            <p14:sldId id="346"/>
            <p14:sldId id="381"/>
            <p14:sldId id="350"/>
            <p14:sldId id="351"/>
            <p14:sldId id="383"/>
            <p14:sldId id="354"/>
            <p14:sldId id="355"/>
            <p14:sldId id="357"/>
            <p14:sldId id="359"/>
            <p14:sldId id="393"/>
            <p14:sldId id="360"/>
            <p14:sldId id="361"/>
            <p14:sldId id="362"/>
            <p14:sldId id="363"/>
            <p14:sldId id="327"/>
            <p14:sldId id="389"/>
            <p14:sldId id="388"/>
            <p14:sldId id="384"/>
            <p14:sldId id="387"/>
            <p14:sldId id="367"/>
            <p14:sldId id="312"/>
            <p14:sldId id="313"/>
            <p14:sldId id="314"/>
            <p14:sldId id="315"/>
            <p14:sldId id="390"/>
            <p14:sldId id="311"/>
            <p14:sldId id="316"/>
            <p14:sldId id="317"/>
            <p14:sldId id="391"/>
            <p14:sldId id="392"/>
            <p14:sldId id="318"/>
            <p14:sldId id="319"/>
            <p14:sldId id="370"/>
            <p14:sldId id="371"/>
            <p14:sldId id="372"/>
            <p14:sldId id="374"/>
            <p14:sldId id="375"/>
            <p14:sldId id="377"/>
            <p14:sldId id="302"/>
            <p14:sldId id="379"/>
            <p14:sldId id="380"/>
            <p14:sldId id="332"/>
            <p14:sldId id="333"/>
          </p14:sldIdLst>
        </p14:section>
        <p14:section name="End slide - Nuclear Audiences" id="{DC0B3939-14ED-5141-9829-DDAC7F81C32E}">
          <p14:sldIdLst/>
        </p14:section>
        <p14:section name="End slide - Public Audiences" id="{92A5D95F-BD3C-5B40-97B0-F73887DB7346}">
          <p14:sldIdLst/>
        </p14:section>
      </p14:sectionLst>
    </p:ext>
    <p:ext uri="{EFAFB233-063F-42B5-8137-9DF3F51BA10A}">
      <p15:sldGuideLst xmlns:p15="http://schemas.microsoft.com/office/powerpoint/2012/main">
        <p15:guide id="1" orient="horz" pos="744" userDrawn="1">
          <p15:clr>
            <a:srgbClr val="A4A3A4"/>
          </p15:clr>
        </p15:guide>
        <p15:guide id="2" pos="336" userDrawn="1">
          <p15:clr>
            <a:srgbClr val="A4A3A4"/>
          </p15:clr>
        </p15:guide>
        <p15:guide id="3" orient="horz" pos="1056" userDrawn="1">
          <p15:clr>
            <a:srgbClr val="A4A3A4"/>
          </p15:clr>
        </p15:guide>
        <p15:guide id="4" pos="2880" userDrawn="1">
          <p15:clr>
            <a:srgbClr val="A4A3A4"/>
          </p15:clr>
        </p15:guide>
      </p15:sldGuideLst>
    </p:ext>
    <p:ext uri="{2D200454-40CA-4A62-9FC3-DE9A4176ACB9}">
      <p15:notesGuideLst xmlns:p15="http://schemas.microsoft.com/office/powerpoint/2012/main">
        <p15:guide id="1" orient="horz" pos="2933">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53A"/>
    <a:srgbClr val="000000"/>
    <a:srgbClr val="33CCCC"/>
    <a:srgbClr val="26819E"/>
    <a:srgbClr val="4CA950"/>
    <a:srgbClr val="FFFFFF"/>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27" autoAdjust="0"/>
    <p:restoredTop sz="69597" autoAdjust="0"/>
  </p:normalViewPr>
  <p:slideViewPr>
    <p:cSldViewPr snapToGrid="0" snapToObjects="1" showGuides="1">
      <p:cViewPr varScale="1">
        <p:scale>
          <a:sx n="52" d="100"/>
          <a:sy n="52" d="100"/>
        </p:scale>
        <p:origin x="1565" y="48"/>
      </p:cViewPr>
      <p:guideLst>
        <p:guide orient="horz" pos="744"/>
        <p:guide pos="336"/>
        <p:guide orient="horz" pos="1056"/>
        <p:guide pos="2880"/>
      </p:guideLst>
    </p:cSldViewPr>
  </p:slideViewPr>
  <p:outlineViewPr>
    <p:cViewPr>
      <p:scale>
        <a:sx n="33" d="100"/>
        <a:sy n="33" d="100"/>
      </p:scale>
      <p:origin x="0" y="22428"/>
    </p:cViewPr>
  </p:outlineViewPr>
  <p:notesTextViewPr>
    <p:cViewPr>
      <p:scale>
        <a:sx n="100" d="100"/>
        <a:sy n="100" d="100"/>
      </p:scale>
      <p:origin x="0" y="0"/>
    </p:cViewPr>
  </p:notesTextViewPr>
  <p:sorterViewPr>
    <p:cViewPr>
      <p:scale>
        <a:sx n="100" d="100"/>
        <a:sy n="100" d="100"/>
      </p:scale>
      <p:origin x="0" y="18330"/>
    </p:cViewPr>
  </p:sorterViewPr>
  <p:notesViewPr>
    <p:cSldViewPr snapToGrid="0" snapToObjects="1" showGuides="1">
      <p:cViewPr varScale="1">
        <p:scale>
          <a:sx n="78" d="100"/>
          <a:sy n="78" d="100"/>
        </p:scale>
        <p:origin x="-1980" y="-96"/>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22F2D0E3-398D-8B4D-9A68-11BBEED66B49}" type="datetimeFigureOut">
              <a:rPr lang="en-US" smtClean="0"/>
              <a:t>1/8/2021</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E8E8B710-C719-1745-AAAB-C6ED1B0AD50C}" type="slidenum">
              <a:rPr lang="en-US" smtClean="0"/>
              <a:t>‹#›</a:t>
            </a:fld>
            <a:endParaRPr lang="en-US" dirty="0"/>
          </a:p>
        </p:txBody>
      </p:sp>
    </p:spTree>
    <p:extLst>
      <p:ext uri="{BB962C8B-B14F-4D97-AF65-F5344CB8AC3E}">
        <p14:creationId xmlns:p14="http://schemas.microsoft.com/office/powerpoint/2010/main" val="4171657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131AA728-0AD1-B44B-B0B9-B8B80ED229F3}" type="datetimeFigureOut">
              <a:rPr lang="en-US" smtClean="0"/>
              <a:t>1/8/2021</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13E9C162-FD9D-7145-B4EE-9DC0F84A193A}" type="slidenum">
              <a:rPr lang="en-US" smtClean="0"/>
              <a:t>‹#›</a:t>
            </a:fld>
            <a:endParaRPr lang="en-US" dirty="0"/>
          </a:p>
        </p:txBody>
      </p:sp>
    </p:spTree>
    <p:extLst>
      <p:ext uri="{BB962C8B-B14F-4D97-AF65-F5344CB8AC3E}">
        <p14:creationId xmlns:p14="http://schemas.microsoft.com/office/powerpoint/2010/main" val="37713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2.lbl.gov/abc/wallchart/chapters/03/4.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bc.co.uk/history/historic_figures/curie_marie.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mousscientists.org/james-chadwic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mousscientists.org/lise-meitn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mousscientists.org/enrico-ferm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mousscientists.org/glenn-seab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cer.gov/about-cancer/diagnosis-staging/ct-scans-fact-shee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rc.gov/reading-rm/doc-collections/fact-sheets/fs-tritium.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visionlearning.com/img/library/module_viewer.php?mid=49&amp;l=&amp;c3="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thehistoryoftheatom.weebly.com/democritus.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a:t>
            </a:fld>
            <a:endParaRPr lang="en-US" dirty="0"/>
          </a:p>
        </p:txBody>
      </p:sp>
    </p:spTree>
    <p:extLst>
      <p:ext uri="{BB962C8B-B14F-4D97-AF65-F5344CB8AC3E}">
        <p14:creationId xmlns:p14="http://schemas.microsoft.com/office/powerpoint/2010/main" val="426910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1896, Henri Becquerel was using naturally fluorescent minerals  to study the properties of </a:t>
            </a:r>
            <a:r>
              <a:rPr lang="en-US" sz="1200" b="0" i="0" u="none" strike="noStrike" kern="1200" dirty="0">
                <a:solidFill>
                  <a:schemeClr val="tx1"/>
                </a:solidFill>
                <a:effectLst/>
                <a:latin typeface="+mn-lt"/>
                <a:ea typeface="+mn-ea"/>
                <a:cs typeface="+mn-cs"/>
              </a:rPr>
              <a:t>x-rays</a:t>
            </a:r>
            <a:r>
              <a:rPr lang="en-US" sz="1200" b="0" i="0" kern="1200" dirty="0">
                <a:solidFill>
                  <a:schemeClr val="tx1"/>
                </a:solidFill>
                <a:effectLst/>
                <a:latin typeface="+mn-lt"/>
                <a:ea typeface="+mn-ea"/>
                <a:cs typeface="+mn-cs"/>
              </a:rPr>
              <a:t>, which had been discovered in 1895 by Wilhelm Roentgen. He exposed potassium uranyl sulfate to sunlight and then placed it on photographic plates wrapped in black paper, believing that the uranium absorbed the sun’s energy and then emitted it as x-rays. This hypothesis was disproved on the 26</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-27</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of February, when his experiment "failed" because it was overcast in Paris. For some reason, Becquerel decided to develop his photographic plates anyway. To his surprise, the images were strong and clear, proving that the uranium emitted radiation without an external source of energy such as the sun. Becquerel had discovered radioactivity.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a:t>
            </a:r>
            <a:r>
              <a:rPr lang="en-US" sz="1200" b="0" i="0" kern="1200" baseline="0" dirty="0">
                <a:solidFill>
                  <a:schemeClr val="tx1"/>
                </a:solidFill>
                <a:effectLst/>
                <a:latin typeface="+mn-lt"/>
                <a:ea typeface="+mn-ea"/>
                <a:cs typeface="+mn-cs"/>
              </a:rPr>
              <a:t> Berkeley National Laboratory, </a:t>
            </a:r>
            <a:r>
              <a:rPr lang="en-US" dirty="0">
                <a:hlinkClick r:id="rId3"/>
              </a:rPr>
              <a:t>https://www2.lbl.gov/abc/wallchart/chapters/03/4.html</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10</a:t>
            </a:fld>
            <a:endParaRPr lang="en-US" dirty="0"/>
          </a:p>
        </p:txBody>
      </p:sp>
    </p:spTree>
    <p:extLst>
      <p:ext uri="{BB962C8B-B14F-4D97-AF65-F5344CB8AC3E}">
        <p14:creationId xmlns:p14="http://schemas.microsoft.com/office/powerpoint/2010/main" val="56553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Curies worked together investigating radioactivity, building on the work of the German physicist Roentgen and the French physicist Becquerel. In July 1898, the Curies announced the discovery of a new chemical element, polonium. At the end of the year, they announced the discovery of another, radium. The Curies, along with Becquerel, were awarded the Nobel Prize for Physics in 1903.</a:t>
            </a:r>
          </a:p>
          <a:p>
            <a:r>
              <a:rPr lang="en-US" sz="1200" b="0" i="0" kern="1200" dirty="0">
                <a:solidFill>
                  <a:schemeClr val="tx1"/>
                </a:solidFill>
                <a:effectLst/>
                <a:latin typeface="+mn-lt"/>
                <a:ea typeface="+mn-ea"/>
                <a:cs typeface="+mn-cs"/>
              </a:rPr>
              <a:t>Pierre's life was cut short in 1906 when he was knocked down and killed by a carriage. Marie took over his teaching post, becoming the first woman to teach at the Sorbonne, and devoted herself to continuing the work that they had begun together. She received a second Nobel Prize, for Chemistry, in 1911. </a:t>
            </a:r>
            <a:r>
              <a:rPr lang="en-US" dirty="0"/>
              <a:t>Marie Curie was the first woman to win a Nobel Prize and the first person—man or woman—to win the prestigious award twice. She remains the only one to be honored for accomplishments in two separate sciences.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Curie's research was crucial in the development of x-rays in surgery. During World War One Curie helped to equip ambulances with x-ray equipment, which she herself drove to the front lines. The International Red Cross made her head of its radiological service and she held training courses for medical orderlies and doctors in the new techniques.</a:t>
            </a:r>
          </a:p>
          <a:p>
            <a:endParaRPr lang="en-US" sz="1200" b="0" i="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Credit: BBC History </a:t>
            </a:r>
            <a:r>
              <a:rPr lang="en-US" dirty="0">
                <a:hlinkClick r:id="rId3"/>
              </a:rPr>
              <a:t>http://www.bbc.co.uk/history/historic_figures/curie_marie.shtml</a:t>
            </a:r>
            <a:endParaRPr lang="en-US" sz="1200" b="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11</a:t>
            </a:fld>
            <a:endParaRPr lang="en-US" dirty="0"/>
          </a:p>
        </p:txBody>
      </p:sp>
    </p:spTree>
    <p:extLst>
      <p:ext uri="{BB962C8B-B14F-4D97-AF65-F5344CB8AC3E}">
        <p14:creationId xmlns:p14="http://schemas.microsoft.com/office/powerpoint/2010/main" val="133916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fission reaction illustrates Einstein’s famous equation. Most students have heard the equation, but probably don’t know what it means. Seeing the fission reaction equation is  often the only time students  see that there is value in what they are learning. </a:t>
            </a:r>
          </a:p>
        </p:txBody>
      </p:sp>
      <p:sp>
        <p:nvSpPr>
          <p:cNvPr id="4" name="Slide Number Placeholder 3"/>
          <p:cNvSpPr>
            <a:spLocks noGrp="1"/>
          </p:cNvSpPr>
          <p:nvPr>
            <p:ph type="sldNum" sz="quarter" idx="10"/>
          </p:nvPr>
        </p:nvSpPr>
        <p:spPr/>
        <p:txBody>
          <a:bodyPr/>
          <a:lstStyle/>
          <a:p>
            <a:fld id="{13E9C162-FD9D-7145-B4EE-9DC0F84A193A}" type="slidenum">
              <a:rPr lang="en-US" smtClean="0"/>
              <a:t>12</a:t>
            </a:fld>
            <a:endParaRPr lang="en-US" dirty="0"/>
          </a:p>
        </p:txBody>
      </p:sp>
    </p:spTree>
    <p:extLst>
      <p:ext uri="{BB962C8B-B14F-4D97-AF65-F5344CB8AC3E}">
        <p14:creationId xmlns:p14="http://schemas.microsoft.com/office/powerpoint/2010/main" val="122093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1911 to 1913, British physicists Geiger and Marsden, working in the laboratory of Ernest Rutherford, conducted experiments with beams of positively charged, alpha particles to penetrate gold, silver, and copper foil (atoms). They observed that most of the alpha particles went directly through the foil. However, some particles were deflected and others recoiled back toward the source. Rutherford systematically investigated the results Geiger and Marsden obtained with alpha particles; Rutherford concluded that most of the mass of an atom is concentrated in a small region in its center, now called the nucleus.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Credit:</a:t>
            </a:r>
            <a:r>
              <a:rPr lang="en-US" sz="1200" kern="1200" baseline="0" dirty="0">
                <a:solidFill>
                  <a:schemeClr val="tx1"/>
                </a:solidFill>
                <a:effectLst/>
                <a:latin typeface="+mn-lt"/>
                <a:ea typeface="+mn-ea"/>
                <a:cs typeface="+mn-cs"/>
              </a:rPr>
              <a:t> American Nuclear Society, nuclearconnect.org</a:t>
            </a:r>
            <a:endParaRPr lang="en-US" sz="1200" kern="1200" dirty="0">
              <a:solidFill>
                <a:schemeClr val="tx1"/>
              </a:solidFill>
              <a:effectLst/>
              <a:latin typeface="+mn-lt"/>
              <a:ea typeface="+mn-ea"/>
              <a:cs typeface="+mn-cs"/>
            </a:endParaRPr>
          </a:p>
          <a:p>
            <a:r>
              <a:rPr lang="en-US" dirty="0"/>
              <a:t>You may wish to stop here and perform an activity that illustrates how Rutherford discovered the nucleus. There is an ANS lesson plan that details how to make the “Rutherford” boards. </a:t>
            </a:r>
          </a:p>
          <a:p>
            <a:endParaRPr lang="en-US" dirty="0"/>
          </a:p>
          <a:p>
            <a:r>
              <a:rPr lang="en-US" dirty="0"/>
              <a:t>Credit: http://nuclearconnect.org/in-the-classroom/for-teachers/mini_rutherford</a:t>
            </a:r>
          </a:p>
          <a:p>
            <a:r>
              <a:rPr lang="en-US" dirty="0"/>
              <a:t>Teachers are likely to have done a version of the experiment themselves</a:t>
            </a:r>
            <a:r>
              <a:rPr lang="en-US" baseline="0" dirty="0"/>
              <a:t> </a:t>
            </a:r>
            <a:r>
              <a:rPr lang="en-US" dirty="0"/>
              <a:t>and have ideas to share about how they do it.</a:t>
            </a:r>
          </a:p>
        </p:txBody>
      </p:sp>
      <p:sp>
        <p:nvSpPr>
          <p:cNvPr id="4" name="Slide Number Placeholder 3"/>
          <p:cNvSpPr>
            <a:spLocks noGrp="1"/>
          </p:cNvSpPr>
          <p:nvPr>
            <p:ph type="sldNum" sz="quarter" idx="10"/>
          </p:nvPr>
        </p:nvSpPr>
        <p:spPr/>
        <p:txBody>
          <a:bodyPr/>
          <a:lstStyle/>
          <a:p>
            <a:fld id="{13E9C162-FD9D-7145-B4EE-9DC0F84A193A}" type="slidenum">
              <a:rPr lang="en-US" smtClean="0"/>
              <a:t>13</a:t>
            </a:fld>
            <a:endParaRPr lang="en-US" dirty="0"/>
          </a:p>
        </p:txBody>
      </p:sp>
    </p:spTree>
    <p:extLst>
      <p:ext uri="{BB962C8B-B14F-4D97-AF65-F5344CB8AC3E}">
        <p14:creationId xmlns:p14="http://schemas.microsoft.com/office/powerpoint/2010/main" val="241101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1923, aged 32, Chadwick became Rutherford’s Assistant Director of Research in the Cavendish Laboratory. In those days, most researchers believed there were electrons within the nucleus as well as outside it.  Rutherford, Chadwick, and some others believed in the possibility that particles with no charge could be in the nucleus.  Using polonium as a source of (what he believed were) neutrons, he bombarded wax. Protons were released by the wax and Chadwick made measurements of the protons’ behavior.</a:t>
            </a:r>
          </a:p>
          <a:p>
            <a:r>
              <a:rPr lang="en-US" dirty="0"/>
              <a:t>The protons behaved in exactly the manner they ought to if they had been hit by electrically neutral particles with a mass similar to the proton, rather than negatively charged electrons. Chadwick had discovered the neutron. In 1935, James Chadwick received the Nobel Prize in Physics for his discovery of the neutron</a:t>
            </a:r>
          </a:p>
          <a:p>
            <a:endParaRPr lang="en-US" dirty="0"/>
          </a:p>
          <a:p>
            <a:r>
              <a:rPr lang="en-US" dirty="0"/>
              <a:t>Credit: </a:t>
            </a:r>
            <a:r>
              <a:rPr lang="en-US" dirty="0">
                <a:hlinkClick r:id="rId3"/>
              </a:rPr>
              <a:t>https://www.famousscientists.org/james-chadwick/</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14</a:t>
            </a:fld>
            <a:endParaRPr lang="en-US" dirty="0"/>
          </a:p>
        </p:txBody>
      </p:sp>
    </p:spTree>
    <p:extLst>
      <p:ext uri="{BB962C8B-B14F-4D97-AF65-F5344CB8AC3E}">
        <p14:creationId xmlns:p14="http://schemas.microsoft.com/office/powerpoint/2010/main" val="748501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1934, Ida </a:t>
            </a:r>
            <a:r>
              <a:rPr lang="en-US" sz="1200" b="0" i="0" kern="1200" dirty="0" err="1">
                <a:solidFill>
                  <a:schemeClr val="tx1"/>
                </a:solidFill>
                <a:effectLst/>
                <a:latin typeface="+mn-lt"/>
                <a:ea typeface="+mn-ea"/>
                <a:cs typeface="+mn-cs"/>
              </a:rPr>
              <a:t>Noddack</a:t>
            </a:r>
            <a:r>
              <a:rPr lang="en-US" sz="1200" b="0" i="0" kern="1200" dirty="0">
                <a:solidFill>
                  <a:schemeClr val="tx1"/>
                </a:solidFill>
                <a:effectLst/>
                <a:latin typeface="+mn-lt"/>
                <a:ea typeface="+mn-ea"/>
                <a:cs typeface="+mn-cs"/>
              </a:rPr>
              <a:t>, from a government laboratory in Berlin, suggested that neutron bombardment might cause uranium nuclei to break apart into lighter elements. </a:t>
            </a:r>
            <a:r>
              <a:rPr lang="en-US" sz="1200" b="0" i="0" kern="1200" dirty="0" err="1">
                <a:solidFill>
                  <a:schemeClr val="tx1"/>
                </a:solidFill>
                <a:effectLst/>
                <a:latin typeface="+mn-lt"/>
                <a:ea typeface="+mn-ea"/>
                <a:cs typeface="+mn-cs"/>
              </a:rPr>
              <a:t>Noddack</a:t>
            </a:r>
            <a:r>
              <a:rPr lang="en-US" sz="1200" b="0" i="0" kern="1200" dirty="0">
                <a:solidFill>
                  <a:schemeClr val="tx1"/>
                </a:solidFill>
                <a:effectLst/>
                <a:latin typeface="+mn-lt"/>
                <a:ea typeface="+mn-ea"/>
                <a:cs typeface="+mn-cs"/>
              </a:rPr>
              <a:t>, therefore, was the first person to propose the concept of nuclear fission.</a:t>
            </a:r>
          </a:p>
          <a:p>
            <a:r>
              <a:rPr lang="en-US" sz="1200" b="0" i="0" kern="1200" dirty="0">
                <a:solidFill>
                  <a:schemeClr val="tx1"/>
                </a:solidFill>
                <a:effectLst/>
                <a:latin typeface="+mn-lt"/>
                <a:ea typeface="+mn-ea"/>
                <a:cs typeface="+mn-cs"/>
              </a:rPr>
              <a:t>In December 1938, Otto Hahn and Fritz Strassman bombarded uranium with slow moving neutrons, after which Hahn wrote Meitner with a sense of bewilderment. His results seemed to indicate that the element barium was consistently one of the products. Scientific dogma had previously said that the largest particle a nucleus could emit was an alpha particle. </a:t>
            </a:r>
          </a:p>
          <a:p>
            <a:r>
              <a:rPr lang="en-US" sz="1200" b="0" i="0" kern="1200" dirty="0">
                <a:solidFill>
                  <a:schemeClr val="tx1"/>
                </a:solidFill>
                <a:effectLst/>
                <a:latin typeface="+mn-lt"/>
                <a:ea typeface="+mn-ea"/>
                <a:cs typeface="+mn-cs"/>
              </a:rPr>
              <a:t>George Gamow and Niels Bohr proposed that atomic nuclei might resemble drops of liquid. Meitner and her nephew Otto Frisch, wondered if a liquid-drop nucleus might break into two smaller drops.</a:t>
            </a:r>
          </a:p>
          <a:p>
            <a:r>
              <a:rPr lang="en-US" sz="1200" b="0" i="0" kern="1200" dirty="0">
                <a:solidFill>
                  <a:schemeClr val="tx1"/>
                </a:solidFill>
                <a:effectLst/>
                <a:latin typeface="+mn-lt"/>
                <a:ea typeface="+mn-ea"/>
                <a:cs typeface="+mn-cs"/>
              </a:rPr>
              <a:t>In December 1938, Meitner and Frisch were walking one day when inspiration came to Meitner. She sat down in the woods and began calculating the energy involved when nuclei produced by uranium fission fly apart. Her calculated energy, 200 MeV, was huge. Its source was Einstein’s E = mc</a:t>
            </a:r>
            <a:r>
              <a:rPr lang="en-US" sz="1200" b="0" i="0" kern="1200" baseline="30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Meitner realized that enough mass was converted to energy to produce an enormous amount of energy.</a:t>
            </a:r>
          </a:p>
          <a:p>
            <a:r>
              <a:rPr lang="en-US" sz="1200" b="0" i="0" kern="1200" dirty="0">
                <a:solidFill>
                  <a:schemeClr val="tx1"/>
                </a:solidFill>
                <a:effectLst/>
                <a:latin typeface="+mn-lt"/>
                <a:ea typeface="+mn-ea"/>
                <a:cs typeface="+mn-cs"/>
              </a:rPr>
              <a:t>When World War 2 ended, she was acclaimed as the mother of the atom bomb. In fact, she disapproved of both the acclaim and the bomb. She believed nuclear energy should be used solely for peaceful purposes.</a:t>
            </a:r>
          </a:p>
          <a:p>
            <a:r>
              <a:rPr lang="en-US" sz="1200" b="0" i="0" kern="1200" dirty="0">
                <a:solidFill>
                  <a:schemeClr val="tx1"/>
                </a:solidFill>
                <a:effectLst/>
                <a:latin typeface="+mn-lt"/>
                <a:ea typeface="+mn-ea"/>
                <a:cs typeface="+mn-cs"/>
              </a:rPr>
              <a:t>Although, controversially, Lise Meitner was never awarded a Nobel Prize, in 1997 her work was acknowledged in a more exceptional way when chemical element 109 was named </a:t>
            </a:r>
            <a:r>
              <a:rPr lang="en-US" sz="1200" b="0" i="0" kern="1200" dirty="0" err="1">
                <a:solidFill>
                  <a:schemeClr val="tx1"/>
                </a:solidFill>
                <a:effectLst/>
                <a:latin typeface="+mn-lt"/>
                <a:ea typeface="+mn-ea"/>
                <a:cs typeface="+mn-cs"/>
              </a:rPr>
              <a:t>Meitnerium</a:t>
            </a:r>
            <a:r>
              <a:rPr lang="en-US" sz="1200" b="0" i="0" kern="1200" dirty="0">
                <a:solidFill>
                  <a:schemeClr val="tx1"/>
                </a:solidFill>
                <a:effectLst/>
                <a:latin typeface="+mn-lt"/>
                <a:ea typeface="+mn-ea"/>
                <a:cs typeface="+mn-cs"/>
              </a:rPr>
              <a:t> in her honor.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 </a:t>
            </a:r>
            <a:r>
              <a:rPr lang="en-US" dirty="0">
                <a:hlinkClick r:id="rId3"/>
              </a:rPr>
              <a:t>https://www.famousscientists.org/lise-meitner/</a:t>
            </a:r>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15</a:t>
            </a:fld>
            <a:endParaRPr lang="en-US" dirty="0"/>
          </a:p>
        </p:txBody>
      </p:sp>
    </p:spTree>
    <p:extLst>
      <p:ext uri="{BB962C8B-B14F-4D97-AF65-F5344CB8AC3E}">
        <p14:creationId xmlns:p14="http://schemas.microsoft.com/office/powerpoint/2010/main" val="129309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Fermi became an American citizen in 1944 and in 1946 he accepted a professorship at the Institute for Nuclear Studies at the University of Chicago, a position which he held till his death.</a:t>
            </a:r>
          </a:p>
          <a:p>
            <a:r>
              <a:rPr lang="en-US" dirty="0"/>
              <a:t>In 1940, Fermi and his team proved that absorption of a neutron by a uranium nucleus can cause the nucleus to split into two nearly equal parts, releasing numerous neutrons and huge amounts of energy. This was the first nuclear chain reaction.</a:t>
            </a:r>
          </a:p>
          <a:p>
            <a:r>
              <a:rPr lang="en-US" dirty="0"/>
              <a:t>During the Second World War, Fermi was a key member of the Manhattan Project, working at the Los Alamos project in New Mexico on developing an atomic bomb. On July 16, 1945, the first atomic bomb was detonated at Alamogordo Air Base.</a:t>
            </a:r>
          </a:p>
          <a:p>
            <a:endParaRPr lang="en-US" dirty="0"/>
          </a:p>
          <a:p>
            <a:r>
              <a:rPr lang="en-US" dirty="0"/>
              <a:t>Credit: </a:t>
            </a:r>
            <a:r>
              <a:rPr lang="en-US" dirty="0">
                <a:hlinkClick r:id="rId3"/>
              </a:rPr>
              <a:t>https://www.famousscientists.org/enrico-fermi/</a:t>
            </a:r>
            <a:endParaRPr lang="en-US" dirty="0"/>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16</a:t>
            </a:fld>
            <a:endParaRPr lang="en-US" dirty="0"/>
          </a:p>
        </p:txBody>
      </p:sp>
    </p:spTree>
    <p:extLst>
      <p:ext uri="{BB962C8B-B14F-4D97-AF65-F5344CB8AC3E}">
        <p14:creationId xmlns:p14="http://schemas.microsoft.com/office/powerpoint/2010/main" val="2783359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Glenn Seaborg took part in the discovery of ten of the periodic table’s chemical elements. He was awarded the Nobel Prize in Chemistry in 1951.</a:t>
            </a:r>
          </a:p>
          <a:p>
            <a:r>
              <a:rPr lang="en-US" dirty="0"/>
              <a:t>His work on the electronic structure of elements led to the periodic table being rewritten. He also co-discovered technetium-99m, the most commonly used medical radioisotope in the world.</a:t>
            </a:r>
          </a:p>
          <a:p>
            <a:r>
              <a:rPr lang="en-US" dirty="0"/>
              <a:t>Element 106 is named </a:t>
            </a:r>
            <a:r>
              <a:rPr lang="en-US" dirty="0" err="1"/>
              <a:t>seaborgium</a:t>
            </a:r>
            <a:r>
              <a:rPr lang="en-US" dirty="0"/>
              <a:t> in his honor.</a:t>
            </a:r>
          </a:p>
          <a:p>
            <a:endParaRPr lang="en-US" dirty="0"/>
          </a:p>
          <a:p>
            <a:r>
              <a:rPr lang="en-US" dirty="0"/>
              <a:t>Description</a:t>
            </a:r>
            <a:r>
              <a:rPr lang="en-US" baseline="0" dirty="0"/>
              <a:t> of the discovery of plutonium</a:t>
            </a:r>
          </a:p>
          <a:p>
            <a:endParaRPr lang="en-US" dirty="0"/>
          </a:p>
          <a:p>
            <a:r>
              <a:rPr lang="en-US" sz="1200" b="0" i="0" kern="1200" dirty="0">
                <a:solidFill>
                  <a:schemeClr val="tx1"/>
                </a:solidFill>
                <a:effectLst/>
                <a:latin typeface="+mn-lt"/>
                <a:ea typeface="+mn-ea"/>
                <a:cs typeface="+mn-cs"/>
              </a:rPr>
              <a:t>In 1940, Edwin McMillan and Philip Abelson discovered element 93 using the 60-inch cyclotron at the Lawrence Radiation Laboratory, Berkeley. They named the new element neptunium, after the planet Neptune. Their discovery depended on work Seaborg and his colleagues carried out on a method to isolate the new radioactive metal. In February 1941, Seaborg led his research team to discover element 94 – plutonium. They named the new element after Pluto, keeping up the theme that began with element 92, uranium (Uranus) and element 93, neptunium (Neptune).</a:t>
            </a:r>
          </a:p>
          <a:p>
            <a:r>
              <a:rPr lang="en-US" sz="1200" b="0" i="0" kern="1200" dirty="0">
                <a:solidFill>
                  <a:schemeClr val="tx1"/>
                </a:solidFill>
                <a:effectLst/>
                <a:latin typeface="+mn-lt"/>
                <a:ea typeface="+mn-ea"/>
                <a:cs typeface="+mn-cs"/>
              </a:rPr>
              <a:t>Plutonium was made by bombarding uranium with hydrogen-2 (heavy hydrogen) nuclei.</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 </a:t>
            </a:r>
            <a:r>
              <a:rPr lang="en-US" dirty="0">
                <a:hlinkClick r:id="rId3"/>
              </a:rPr>
              <a:t>https://www.famousscientists.org/glenn-seaborg/</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17</a:t>
            </a:fld>
            <a:endParaRPr lang="en-US" dirty="0"/>
          </a:p>
        </p:txBody>
      </p:sp>
    </p:spTree>
    <p:extLst>
      <p:ext uri="{BB962C8B-B14F-4D97-AF65-F5344CB8AC3E}">
        <p14:creationId xmlns:p14="http://schemas.microsoft.com/office/powerpoint/2010/main" val="323773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18</a:t>
            </a:fld>
            <a:endParaRPr lang="en-US" dirty="0"/>
          </a:p>
        </p:txBody>
      </p:sp>
    </p:spTree>
    <p:extLst>
      <p:ext uri="{BB962C8B-B14F-4D97-AF65-F5344CB8AC3E}">
        <p14:creationId xmlns:p14="http://schemas.microsoft.com/office/powerpoint/2010/main" val="168653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2A50220D-80EF-4138-8BAD-7A55D0B39E8B}" type="slidenum">
              <a:rPr lang="en-US" altLang="en-US" smtClean="0">
                <a:cs typeface="Arial" charset="0"/>
              </a:rPr>
              <a:pPr>
                <a:spcBef>
                  <a:spcPct val="0"/>
                </a:spcBef>
              </a:pPr>
              <a:t>19</a:t>
            </a:fld>
            <a:endParaRPr lang="en-US" altLang="en-US" dirty="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Describe the structure of the atom</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09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CT scans use x-rays. CT is widely used to help diagnose circulatory (blood) system diseases and conditions, such as coronary artery disease (atherosclerosis), blood vessel aneurysms, and blood clots; spinal conditions; kidney and bladder stones; abscesses; inflammatory diseases, such as ulcerative colitis and sinusitis; and injuries to the head, skeletal system, and internal organs. CT can be a life-saving tool for diagnosing illness and injury in both children and adults.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 National Cancer Institute </a:t>
            </a:r>
            <a:r>
              <a:rPr lang="en-US" dirty="0">
                <a:hlinkClick r:id="rId3"/>
              </a:rPr>
              <a:t>https://www.cancer.gov/about-cancer/diagnosis-staging/ct-scans-fact-sheet</a:t>
            </a:r>
            <a:endParaRPr lang="en-US" sz="1200" b="0" i="0" kern="1200" dirty="0">
              <a:solidFill>
                <a:schemeClr val="tx1"/>
              </a:solidFill>
              <a:effectLst/>
              <a:latin typeface="+mn-lt"/>
              <a:ea typeface="+mn-ea"/>
              <a:cs typeface="+mn-cs"/>
            </a:endParaRPr>
          </a:p>
          <a:p>
            <a:endParaRPr lang="en-US" dirty="0"/>
          </a:p>
          <a:p>
            <a:pPr fontAlgn="base"/>
            <a:r>
              <a:rPr lang="en-US" dirty="0"/>
              <a:t>Cassini</a:t>
            </a:r>
            <a:r>
              <a:rPr lang="en-US" baseline="0" dirty="0"/>
              <a:t> - </a:t>
            </a:r>
            <a:r>
              <a:rPr lang="en-US" sz="1200" b="0" i="0" kern="1200" dirty="0">
                <a:solidFill>
                  <a:schemeClr val="tx1"/>
                </a:solidFill>
                <a:effectLst/>
                <a:latin typeface="+mn-lt"/>
                <a:ea typeface="+mn-ea"/>
                <a:cs typeface="+mn-cs"/>
              </a:rPr>
              <a:t>Three Radioisotope Thermoelectric Generators – commonly referred to as RTGs – provided power for the spacecraft, including the instruments, computers, and radio transmitters on board, attitude thrusters, and reaction wheels. Each RTG is made up of a radioisotope heat source, a thermoelectric converter, a gas pressure venting system, temperature transducers, connectors, a heat rejecting cylindrical container, and bracketry. The RTGs are mounted in tandem (end-to-end) on a deployable boom as part of the MM.</a:t>
            </a:r>
          </a:p>
          <a:p>
            <a:pPr fontAlgn="base"/>
            <a:r>
              <a:rPr lang="en-US" sz="1200" b="0" i="0" kern="1200" dirty="0">
                <a:solidFill>
                  <a:schemeClr val="tx1"/>
                </a:solidFill>
                <a:effectLst/>
                <a:latin typeface="+mn-lt"/>
                <a:ea typeface="+mn-ea"/>
                <a:cs typeface="+mn-cs"/>
              </a:rPr>
              <a:t>The heat source </a:t>
            </a:r>
            <a:r>
              <a:rPr lang="en-US" sz="1200" b="0" i="0" kern="1200" dirty="0" err="1">
                <a:solidFill>
                  <a:schemeClr val="tx1"/>
                </a:solidFill>
                <a:effectLst/>
                <a:latin typeface="+mn-lt"/>
                <a:ea typeface="+mn-ea"/>
                <a:cs typeface="+mn-cs"/>
              </a:rPr>
              <a:t>radioisotopic</a:t>
            </a:r>
            <a:r>
              <a:rPr lang="en-US" sz="1200" b="0" i="0" kern="1200" dirty="0">
                <a:solidFill>
                  <a:schemeClr val="tx1"/>
                </a:solidFill>
                <a:effectLst/>
                <a:latin typeface="+mn-lt"/>
                <a:ea typeface="+mn-ea"/>
                <a:cs typeface="+mn-cs"/>
              </a:rPr>
              <a:t> fuel is Plutonium-238 in the form of the oxide Pu02. In the isotopic decay process, alpha particles are released which bombard the inner surface of the container. The energy released is converted to heat and is the source of heat to the thermoelectric converter.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 NASA</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2</a:t>
            </a:fld>
            <a:endParaRPr lang="en-US" dirty="0"/>
          </a:p>
        </p:txBody>
      </p:sp>
    </p:spTree>
    <p:extLst>
      <p:ext uri="{BB962C8B-B14F-4D97-AF65-F5344CB8AC3E}">
        <p14:creationId xmlns:p14="http://schemas.microsoft.com/office/powerpoint/2010/main" val="549304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75EC3DD3-5847-4C93-B713-EAC3CC853A6F}" type="slidenum">
              <a:rPr lang="en-US" smtClean="0"/>
              <a:pPr>
                <a:defRPr/>
              </a:pPr>
              <a:t>20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a:buFontTx/>
              <a:buChar char="-"/>
            </a:pPr>
            <a:r>
              <a:rPr lang="en-US" dirty="0">
                <a:latin typeface="Arial" panose="020B0604020202020204" pitchFamily="34" charset="0"/>
                <a:cs typeface="Arial" panose="020B0604020202020204" pitchFamily="34" charset="0"/>
              </a:rPr>
              <a:t>Periodic Table</a:t>
            </a:r>
          </a:p>
          <a:p>
            <a:pPr lvl="1">
              <a:buFontTx/>
              <a:buChar char="-"/>
            </a:pPr>
            <a:r>
              <a:rPr lang="en-US" dirty="0">
                <a:latin typeface="Arial" panose="020B0604020202020204" pitchFamily="34" charset="0"/>
                <a:cs typeface="Arial" panose="020B0604020202020204" pitchFamily="34" charset="0"/>
              </a:rPr>
              <a:t>Describes the chemical properties of elements</a:t>
            </a:r>
          </a:p>
          <a:p>
            <a:pPr lvl="1">
              <a:buFontTx/>
              <a:buChar char="-"/>
            </a:pPr>
            <a:endParaRPr lang="en-US" dirty="0">
              <a:latin typeface="Arial" panose="020B0604020202020204" pitchFamily="34" charset="0"/>
              <a:cs typeface="Arial" panose="020B0604020202020204" pitchFamily="34" charset="0"/>
            </a:endParaRPr>
          </a:p>
          <a:p>
            <a:pPr lvl="1">
              <a:buFontTx/>
              <a:buChar char="-"/>
            </a:pPr>
            <a:r>
              <a:rPr lang="en-US" dirty="0">
                <a:latin typeface="Arial" panose="020B0604020202020204" pitchFamily="34" charset="0"/>
                <a:cs typeface="Arial" panose="020B0604020202020204" pitchFamily="34" charset="0"/>
              </a:rPr>
              <a:t>Arranged by the number of protons</a:t>
            </a:r>
          </a:p>
        </p:txBody>
      </p:sp>
    </p:spTree>
    <p:extLst>
      <p:ext uri="{BB962C8B-B14F-4D97-AF65-F5344CB8AC3E}">
        <p14:creationId xmlns:p14="http://schemas.microsoft.com/office/powerpoint/2010/main" val="65134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Standard Nuclear Notation or Standard Atomic notation is used in Chemistry and Physics to indicate the atomic number and mass number of an isotope.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Nuclear notation is formed by writing an elemental symbol preceded by a subscript indicating its atomic number (number of protons) and a superscript indicating its mass number (number of nucleons).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For example, carbon-12 has an atomic </a:t>
            </a:r>
          </a:p>
          <a:p>
            <a:r>
              <a:rPr lang="en-US" altLang="en-US" dirty="0">
                <a:latin typeface="Arial" panose="020B0604020202020204" pitchFamily="34" charset="0"/>
                <a:cs typeface="Arial" panose="020B0604020202020204" pitchFamily="34" charset="0"/>
              </a:rPr>
              <a:t>number of 6 and a mass number of 12.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It is common to drop the atomic number; it is redundant with the symbol.</a:t>
            </a:r>
          </a:p>
          <a:p>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20B70E76-84B8-43ED-81DB-8975C6E6B594}" type="slidenum">
              <a:rPr lang="en-US" altLang="en-US" smtClean="0">
                <a:cs typeface="Arial" charset="0"/>
              </a:rPr>
              <a:pPr>
                <a:spcBef>
                  <a:spcPct val="0"/>
                </a:spcBef>
              </a:pPr>
              <a:t>21</a:t>
            </a:fld>
            <a:endParaRPr lang="en-US" altLang="en-US" dirty="0">
              <a:cs typeface="Arial" charset="0"/>
            </a:endParaRPr>
          </a:p>
        </p:txBody>
      </p:sp>
    </p:spTree>
    <p:extLst>
      <p:ext uri="{BB962C8B-B14F-4D97-AF65-F5344CB8AC3E}">
        <p14:creationId xmlns:p14="http://schemas.microsoft.com/office/powerpoint/2010/main" val="521714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Answers</a:t>
            </a:r>
          </a:p>
          <a:p>
            <a:r>
              <a:rPr lang="en-US" altLang="en-US" dirty="0">
                <a:latin typeface="Arial" panose="020B0604020202020204" pitchFamily="34" charset="0"/>
                <a:cs typeface="Arial" panose="020B0604020202020204" pitchFamily="34" charset="0"/>
              </a:rPr>
              <a:t>One</a:t>
            </a:r>
          </a:p>
          <a:p>
            <a:r>
              <a:rPr lang="en-US" altLang="en-US" dirty="0">
                <a:latin typeface="Arial" panose="020B0604020202020204" pitchFamily="34" charset="0"/>
                <a:cs typeface="Arial" panose="020B0604020202020204" pitchFamily="34" charset="0"/>
              </a:rPr>
              <a:t>Four</a:t>
            </a:r>
          </a:p>
          <a:p>
            <a:r>
              <a:rPr lang="en-US" altLang="en-US" dirty="0">
                <a:latin typeface="Arial" panose="020B0604020202020204" pitchFamily="34" charset="0"/>
                <a:cs typeface="Arial" panose="020B0604020202020204" pitchFamily="34" charset="0"/>
              </a:rPr>
              <a:t>Eight</a:t>
            </a:r>
          </a:p>
          <a:p>
            <a:r>
              <a:rPr lang="en-US" altLang="en-US" dirty="0">
                <a:latin typeface="Arial" panose="020B0604020202020204" pitchFamily="34" charset="0"/>
                <a:cs typeface="Arial" panose="020B0604020202020204" pitchFamily="34" charset="0"/>
              </a:rPr>
              <a:t>Zero</a:t>
            </a: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0465F395-A572-4881-837F-79A2180F356C}" type="slidenum">
              <a:rPr lang="en-US" altLang="en-US" smtClean="0">
                <a:cs typeface="Arial" charset="0"/>
              </a:rPr>
              <a:pPr>
                <a:spcBef>
                  <a:spcPct val="0"/>
                </a:spcBef>
              </a:pPr>
              <a:t>22</a:t>
            </a:fld>
            <a:endParaRPr lang="en-US" altLang="en-US" dirty="0">
              <a:cs typeface="Arial" charset="0"/>
            </a:endParaRPr>
          </a:p>
        </p:txBody>
      </p:sp>
    </p:spTree>
    <p:extLst>
      <p:ext uri="{BB962C8B-B14F-4D97-AF65-F5344CB8AC3E}">
        <p14:creationId xmlns:p14="http://schemas.microsoft.com/office/powerpoint/2010/main" val="2745080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charset="0"/>
                <a:ea typeface="MS PGothic" charset="0"/>
                <a:cs typeface="MS PGothic" charset="0"/>
              </a:defRPr>
            </a:lvl1pPr>
            <a:lvl2pPr marL="758552" indent="-291751" eaLnBrk="0" hangingPunct="0">
              <a:defRPr sz="2500">
                <a:solidFill>
                  <a:schemeClr val="tx1"/>
                </a:solidFill>
                <a:latin typeface="Times New Roman" charset="0"/>
                <a:ea typeface="MS PGothic" charset="0"/>
                <a:cs typeface="MS PGothic" charset="0"/>
              </a:defRPr>
            </a:lvl2pPr>
            <a:lvl3pPr marL="1167003" indent="-233401" eaLnBrk="0" hangingPunct="0">
              <a:defRPr sz="2500">
                <a:solidFill>
                  <a:schemeClr val="tx1"/>
                </a:solidFill>
                <a:latin typeface="Times New Roman" charset="0"/>
                <a:ea typeface="MS PGothic" charset="0"/>
                <a:cs typeface="MS PGothic" charset="0"/>
              </a:defRPr>
            </a:lvl3pPr>
            <a:lvl4pPr marL="1633804" indent="-233401" eaLnBrk="0" hangingPunct="0">
              <a:defRPr sz="2500">
                <a:solidFill>
                  <a:schemeClr val="tx1"/>
                </a:solidFill>
                <a:latin typeface="Times New Roman" charset="0"/>
                <a:ea typeface="MS PGothic" charset="0"/>
                <a:cs typeface="MS PGothic" charset="0"/>
              </a:defRPr>
            </a:lvl4pPr>
            <a:lvl5pPr marL="2100605" indent="-233401" eaLnBrk="0" hangingPunct="0">
              <a:defRPr sz="2500">
                <a:solidFill>
                  <a:schemeClr val="tx1"/>
                </a:solidFill>
                <a:latin typeface="Times New Roman" charset="0"/>
                <a:ea typeface="MS PGothic" charset="0"/>
                <a:cs typeface="MS PGothic" charset="0"/>
              </a:defRPr>
            </a:lvl5pPr>
            <a:lvl6pPr marL="2567407" indent="-233401" eaLnBrk="0" fontAlgn="base" hangingPunct="0">
              <a:spcBef>
                <a:spcPct val="0"/>
              </a:spcBef>
              <a:spcAft>
                <a:spcPct val="0"/>
              </a:spcAft>
              <a:defRPr sz="2500">
                <a:solidFill>
                  <a:schemeClr val="tx1"/>
                </a:solidFill>
                <a:latin typeface="Times New Roman" charset="0"/>
                <a:ea typeface="MS PGothic" charset="0"/>
                <a:cs typeface="MS PGothic" charset="0"/>
              </a:defRPr>
            </a:lvl6pPr>
            <a:lvl7pPr marL="3034208" indent="-233401" eaLnBrk="0" fontAlgn="base" hangingPunct="0">
              <a:spcBef>
                <a:spcPct val="0"/>
              </a:spcBef>
              <a:spcAft>
                <a:spcPct val="0"/>
              </a:spcAft>
              <a:defRPr sz="2500">
                <a:solidFill>
                  <a:schemeClr val="tx1"/>
                </a:solidFill>
                <a:latin typeface="Times New Roman" charset="0"/>
                <a:ea typeface="MS PGothic" charset="0"/>
                <a:cs typeface="MS PGothic" charset="0"/>
              </a:defRPr>
            </a:lvl7pPr>
            <a:lvl8pPr marL="3501009" indent="-233401" eaLnBrk="0" fontAlgn="base" hangingPunct="0">
              <a:spcBef>
                <a:spcPct val="0"/>
              </a:spcBef>
              <a:spcAft>
                <a:spcPct val="0"/>
              </a:spcAft>
              <a:defRPr sz="2500">
                <a:solidFill>
                  <a:schemeClr val="tx1"/>
                </a:solidFill>
                <a:latin typeface="Times New Roman" charset="0"/>
                <a:ea typeface="MS PGothic" charset="0"/>
                <a:cs typeface="MS PGothic" charset="0"/>
              </a:defRPr>
            </a:lvl8pPr>
            <a:lvl9pPr marL="3967810" indent="-233401" eaLnBrk="0" fontAlgn="base" hangingPunct="0">
              <a:spcBef>
                <a:spcPct val="0"/>
              </a:spcBef>
              <a:spcAft>
                <a:spcPct val="0"/>
              </a:spcAft>
              <a:defRPr sz="2500">
                <a:solidFill>
                  <a:schemeClr val="tx1"/>
                </a:solidFill>
                <a:latin typeface="Times New Roman" charset="0"/>
                <a:ea typeface="MS PGothic" charset="0"/>
                <a:cs typeface="MS PGothic" charset="0"/>
              </a:defRPr>
            </a:lvl9pPr>
          </a:lstStyle>
          <a:p>
            <a:fld id="{9478F661-FA98-9740-946E-C5DD8E0BCF74}" type="slidenum">
              <a:rPr lang="en-US" sz="1200">
                <a:cs typeface="Arial" charset="0"/>
              </a:rPr>
              <a:pPr/>
              <a:t>23</a:t>
            </a:fld>
            <a:endParaRPr lang="en-US" sz="1200" dirty="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anose="020B0604020202020204" pitchFamily="34" charset="0"/>
                <a:ea typeface="MS PGothic" charset="0"/>
                <a:cs typeface="Arial" panose="020B0604020202020204" pitchFamily="34" charset="0"/>
              </a:rPr>
              <a:t>ISOTOPES</a:t>
            </a:r>
          </a:p>
          <a:p>
            <a:pPr>
              <a:buFontTx/>
              <a:buChar char="-"/>
            </a:pPr>
            <a:r>
              <a:rPr lang="en-US" dirty="0">
                <a:latin typeface="Arial" panose="020B0604020202020204" pitchFamily="34" charset="0"/>
                <a:ea typeface="MS PGothic" charset="0"/>
                <a:cs typeface="Arial" panose="020B0604020202020204" pitchFamily="34" charset="0"/>
              </a:rPr>
              <a:t>Each element can have a varied number of neutrons</a:t>
            </a:r>
          </a:p>
          <a:p>
            <a:pPr>
              <a:buFontTx/>
              <a:buChar char="-"/>
            </a:pPr>
            <a:r>
              <a:rPr lang="en-US" dirty="0">
                <a:latin typeface="Arial" panose="020B0604020202020204" pitchFamily="34" charset="0"/>
                <a:ea typeface="MS PGothic" charset="0"/>
                <a:cs typeface="Arial" panose="020B0604020202020204" pitchFamily="34" charset="0"/>
              </a:rPr>
              <a:t>This does not change the chemical properties of the element, but it does change the weight of the atom.</a:t>
            </a:r>
          </a:p>
          <a:p>
            <a:pPr>
              <a:buFontTx/>
              <a:buChar char="-"/>
            </a:pPr>
            <a:endParaRPr lang="en-US" dirty="0">
              <a:latin typeface="Arial" panose="020B0604020202020204" pitchFamily="34" charset="0"/>
              <a:ea typeface="MS PGothic" charset="0"/>
              <a:cs typeface="Arial" panose="020B0604020202020204" pitchFamily="34" charset="0"/>
            </a:endParaRPr>
          </a:p>
          <a:p>
            <a:pPr>
              <a:buFontTx/>
              <a:buChar char="-"/>
            </a:pPr>
            <a:r>
              <a:rPr lang="en-US" dirty="0">
                <a:latin typeface="Arial" panose="020B0604020202020204" pitchFamily="34" charset="0"/>
                <a:ea typeface="MS PGothic" charset="0"/>
                <a:cs typeface="Arial" panose="020B0604020202020204" pitchFamily="34" charset="0"/>
              </a:rPr>
              <a:t>Hydrogen – Weighs 1 amu</a:t>
            </a:r>
          </a:p>
          <a:p>
            <a:pPr>
              <a:buFontTx/>
              <a:buChar char="-"/>
            </a:pPr>
            <a:r>
              <a:rPr lang="en-US" dirty="0">
                <a:latin typeface="Arial" panose="020B0604020202020204" pitchFamily="34" charset="0"/>
                <a:ea typeface="MS PGothic" charset="0"/>
                <a:cs typeface="Arial" panose="020B0604020202020204" pitchFamily="34" charset="0"/>
              </a:rPr>
              <a:t>Deuterium – Weighs 2 amu (same chemical properties as Hydrogen)</a:t>
            </a:r>
          </a:p>
          <a:p>
            <a:pPr>
              <a:buFontTx/>
              <a:buChar char="-"/>
            </a:pPr>
            <a:r>
              <a:rPr lang="en-US" dirty="0">
                <a:latin typeface="Arial" panose="020B0604020202020204" pitchFamily="34" charset="0"/>
                <a:ea typeface="MS PGothic" charset="0"/>
                <a:cs typeface="Arial" panose="020B0604020202020204" pitchFamily="34" charset="0"/>
              </a:rPr>
              <a:t>Tritium – Weighs 3 amu (same chemical properties as Hydrogen) (Made at SRS)</a:t>
            </a:r>
          </a:p>
        </p:txBody>
      </p:sp>
    </p:spTree>
    <p:extLst>
      <p:ext uri="{BB962C8B-B14F-4D97-AF65-F5344CB8AC3E}">
        <p14:creationId xmlns:p14="http://schemas.microsoft.com/office/powerpoint/2010/main" val="938051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24</a:t>
            </a:fld>
            <a:endParaRPr lang="en-US" dirty="0"/>
          </a:p>
        </p:txBody>
      </p:sp>
    </p:spTree>
    <p:extLst>
      <p:ext uri="{BB962C8B-B14F-4D97-AF65-F5344CB8AC3E}">
        <p14:creationId xmlns:p14="http://schemas.microsoft.com/office/powerpoint/2010/main" val="514502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All</a:t>
            </a:r>
            <a:r>
              <a:rPr lang="en-US" baseline="0" dirty="0">
                <a:latin typeface="Arial" panose="020B0604020202020204" pitchFamily="34" charset="0"/>
                <a:cs typeface="Arial" panose="020B0604020202020204" pitchFamily="34" charset="0"/>
              </a:rPr>
              <a:t> elements are isotopes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25</a:t>
            </a:fld>
            <a:endParaRPr lang="en-US" dirty="0"/>
          </a:p>
        </p:txBody>
      </p:sp>
    </p:spTree>
    <p:extLst>
      <p:ext uri="{BB962C8B-B14F-4D97-AF65-F5344CB8AC3E}">
        <p14:creationId xmlns:p14="http://schemas.microsoft.com/office/powerpoint/2010/main" val="2473419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26</a:t>
            </a:fld>
            <a:endParaRPr lang="en-US" dirty="0"/>
          </a:p>
        </p:txBody>
      </p:sp>
    </p:spTree>
    <p:extLst>
      <p:ext uri="{BB962C8B-B14F-4D97-AF65-F5344CB8AC3E}">
        <p14:creationId xmlns:p14="http://schemas.microsoft.com/office/powerpoint/2010/main" val="4136298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Radiation is</a:t>
            </a:r>
            <a:r>
              <a:rPr lang="en-US" baseline="0" dirty="0">
                <a:latin typeface="Arial" panose="020B0604020202020204" pitchFamily="34" charset="0"/>
                <a:cs typeface="Arial" panose="020B0604020202020204" pitchFamily="34" charset="0"/>
              </a:rPr>
              <a:t> defined on a spectrum from low frequency waves, such as radio waves, to very high frequency waves, like gamma rays. Note that</a:t>
            </a:r>
            <a:r>
              <a:rPr lang="en-US" dirty="0">
                <a:latin typeface="Arial" panose="020B0604020202020204" pitchFamily="34" charset="0"/>
                <a:cs typeface="Arial" panose="020B0604020202020204" pitchFamily="34" charset="0"/>
              </a:rPr>
              <a:t> radiation is on a spectrum, so gamma rays are related to radio waves.</a:t>
            </a:r>
          </a:p>
        </p:txBody>
      </p:sp>
      <p:sp>
        <p:nvSpPr>
          <p:cNvPr id="4" name="Slide Number Placeholder 3"/>
          <p:cNvSpPr>
            <a:spLocks noGrp="1"/>
          </p:cNvSpPr>
          <p:nvPr>
            <p:ph type="sldNum" sz="quarter" idx="10"/>
          </p:nvPr>
        </p:nvSpPr>
        <p:spPr/>
        <p:txBody>
          <a:bodyPr/>
          <a:lstStyle/>
          <a:p>
            <a:fld id="{13E9C162-FD9D-7145-B4EE-9DC0F84A193A}" type="slidenum">
              <a:rPr lang="en-US" smtClean="0"/>
              <a:t>27</a:t>
            </a:fld>
            <a:endParaRPr lang="en-US" dirty="0"/>
          </a:p>
        </p:txBody>
      </p:sp>
    </p:spTree>
    <p:extLst>
      <p:ext uri="{BB962C8B-B14F-4D97-AF65-F5344CB8AC3E}">
        <p14:creationId xmlns:p14="http://schemas.microsoft.com/office/powerpoint/2010/main" val="3230707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Radiation is categorized as non-ionizing</a:t>
            </a:r>
            <a:r>
              <a:rPr lang="en-US" baseline="0" dirty="0">
                <a:latin typeface="Arial" panose="020B0604020202020204" pitchFamily="34" charset="0"/>
                <a:cs typeface="Arial" panose="020B0604020202020204" pitchFamily="34" charset="0"/>
              </a:rPr>
              <a:t> and ionizing. Though ultraviolet light is classified as non-ionizing, it can induce cellular damage. Note the connection between sunlight </a:t>
            </a:r>
            <a:r>
              <a:rPr lang="en-US" dirty="0">
                <a:latin typeface="Arial" panose="020B0604020202020204" pitchFamily="34" charset="0"/>
                <a:cs typeface="Arial" panose="020B0604020202020204" pitchFamily="34" charset="0"/>
              </a:rPr>
              <a:t>and the need to protect themselves. This helps to demonstrate that it isn’t only ionizing radiation that has the potential to be damaging.</a:t>
            </a:r>
          </a:p>
        </p:txBody>
      </p:sp>
      <p:sp>
        <p:nvSpPr>
          <p:cNvPr id="4" name="Slide Number Placeholder 3"/>
          <p:cNvSpPr>
            <a:spLocks noGrp="1"/>
          </p:cNvSpPr>
          <p:nvPr>
            <p:ph type="sldNum" sz="quarter" idx="10"/>
          </p:nvPr>
        </p:nvSpPr>
        <p:spPr/>
        <p:txBody>
          <a:bodyPr/>
          <a:lstStyle/>
          <a:p>
            <a:fld id="{13E9C162-FD9D-7145-B4EE-9DC0F84A193A}" type="slidenum">
              <a:rPr lang="en-US" smtClean="0"/>
              <a:t>28</a:t>
            </a:fld>
            <a:endParaRPr lang="en-US" dirty="0"/>
          </a:p>
        </p:txBody>
      </p:sp>
    </p:spTree>
    <p:extLst>
      <p:ext uri="{BB962C8B-B14F-4D97-AF65-F5344CB8AC3E}">
        <p14:creationId xmlns:p14="http://schemas.microsoft.com/office/powerpoint/2010/main" val="3995638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Radiation at this level has enough energy to remove an electron </a:t>
            </a:r>
            <a:r>
              <a:rPr lang="en-US" baseline="0" dirty="0">
                <a:latin typeface="Arial" panose="020B0604020202020204" pitchFamily="34" charset="0"/>
                <a:cs typeface="Arial" panose="020B0604020202020204" pitchFamily="34" charset="0"/>
              </a:rPr>
              <a:t>from its orbit, creating an ion: an atom with a charge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29</a:t>
            </a:fld>
            <a:endParaRPr lang="en-US" dirty="0"/>
          </a:p>
        </p:txBody>
      </p:sp>
    </p:spTree>
    <p:extLst>
      <p:ext uri="{BB962C8B-B14F-4D97-AF65-F5344CB8AC3E}">
        <p14:creationId xmlns:p14="http://schemas.microsoft.com/office/powerpoint/2010/main" val="251274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Spices - </a:t>
            </a:r>
            <a:r>
              <a:rPr lang="en-US" sz="1200" b="0" i="0" kern="1200" dirty="0">
                <a:solidFill>
                  <a:schemeClr val="tx1"/>
                </a:solidFill>
                <a:effectLst/>
                <a:latin typeface="+mn-lt"/>
                <a:ea typeface="+mn-ea"/>
                <a:cs typeface="+mn-cs"/>
              </a:rPr>
              <a:t>Food irradiation is a process that uses radiation to control pests (e.g., microbes and insects) in food and prevent spoilage. Food irradiation is similar to pasteurizing milk and canning fruits or vegetables as it can make food safer for consumption. Irradiation does not make the food radioactive, nor does it change the taste, texture, or appearance of the food. During irradiation, gamma rays, x-rays, or high-energy electrons pass through the food, destroying or inactivating bacteria and viruses that cause foodborne illness.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 EPA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Diapers</a:t>
            </a:r>
            <a:r>
              <a:rPr lang="en-US" sz="1200" b="0" i="0" kern="1200" baseline="0" dirty="0">
                <a:solidFill>
                  <a:schemeClr val="tx1"/>
                </a:solidFill>
                <a:effectLst/>
                <a:latin typeface="+mn-lt"/>
                <a:ea typeface="+mn-ea"/>
                <a:cs typeface="+mn-cs"/>
              </a:rPr>
              <a:t> – </a:t>
            </a:r>
            <a:r>
              <a:rPr lang="en-US" sz="1200" b="0" i="0" kern="1200" dirty="0">
                <a:solidFill>
                  <a:schemeClr val="tx1"/>
                </a:solidFill>
                <a:effectLst/>
                <a:latin typeface="+mn-lt"/>
                <a:ea typeface="+mn-ea"/>
                <a:cs typeface="+mn-cs"/>
              </a:rPr>
              <a:t>One helpful feature of radiation is that it changes the molecular structure of some materials to allow them to absorb huge amounts of liquid. Useful products that rely on this include air fresheners, disposable diapers, and tampons. X-rays are also used to examine the structure</a:t>
            </a:r>
            <a:r>
              <a:rPr lang="en-US" sz="1200" b="0" i="0" kern="1200" baseline="0" dirty="0">
                <a:solidFill>
                  <a:schemeClr val="tx1"/>
                </a:solidFill>
                <a:effectLst/>
                <a:latin typeface="+mn-lt"/>
                <a:ea typeface="+mn-ea"/>
                <a:cs typeface="+mn-cs"/>
              </a:rPr>
              <a:t> of diapers so scientists can improve performance.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Credit: The Energy Reality Project</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3</a:t>
            </a:fld>
            <a:endParaRPr lang="en-US" dirty="0"/>
          </a:p>
        </p:txBody>
      </p:sp>
    </p:spTree>
    <p:extLst>
      <p:ext uri="{BB962C8B-B14F-4D97-AF65-F5344CB8AC3E}">
        <p14:creationId xmlns:p14="http://schemas.microsoft.com/office/powerpoint/2010/main" val="1095145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30</a:t>
            </a:fld>
            <a:endParaRPr lang="en-US" dirty="0"/>
          </a:p>
        </p:txBody>
      </p:sp>
    </p:spTree>
    <p:extLst>
      <p:ext uri="{BB962C8B-B14F-4D97-AF65-F5344CB8AC3E}">
        <p14:creationId xmlns:p14="http://schemas.microsoft.com/office/powerpoint/2010/main" val="28844718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Poll</a:t>
            </a:r>
            <a:r>
              <a:rPr lang="en-US" baseline="0" dirty="0">
                <a:latin typeface="Arial" panose="020B0604020202020204" pitchFamily="34" charset="0"/>
                <a:cs typeface="Arial" panose="020B0604020202020204" pitchFamily="34" charset="0"/>
              </a:rPr>
              <a:t> attendees for answers before moving on to next slide.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31</a:t>
            </a:fld>
            <a:endParaRPr lang="en-US" dirty="0"/>
          </a:p>
        </p:txBody>
      </p:sp>
    </p:spTree>
    <p:extLst>
      <p:ext uri="{BB962C8B-B14F-4D97-AF65-F5344CB8AC3E}">
        <p14:creationId xmlns:p14="http://schemas.microsoft.com/office/powerpoint/2010/main" val="2157017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32</a:t>
            </a:fld>
            <a:endParaRPr lang="en-US" dirty="0"/>
          </a:p>
        </p:txBody>
      </p:sp>
    </p:spTree>
    <p:extLst>
      <p:ext uri="{BB962C8B-B14F-4D97-AF65-F5344CB8AC3E}">
        <p14:creationId xmlns:p14="http://schemas.microsoft.com/office/powerpoint/2010/main" val="2888409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Explain</a:t>
            </a:r>
            <a:r>
              <a:rPr lang="en-US" baseline="0" dirty="0">
                <a:latin typeface="Arial" panose="020B0604020202020204" pitchFamily="34" charset="0"/>
                <a:cs typeface="Arial" panose="020B0604020202020204" pitchFamily="34" charset="0"/>
              </a:rPr>
              <a:t> background radiation.</a:t>
            </a:r>
          </a:p>
          <a:p>
            <a:r>
              <a:rPr lang="en-US" baseline="0" dirty="0">
                <a:latin typeface="Arial" panose="020B0604020202020204" pitchFamily="34" charset="0"/>
                <a:cs typeface="Arial" panose="020B0604020202020204" pitchFamily="34" charset="0"/>
              </a:rPr>
              <a:t>This is a good time to have attendees use ANS’s “Radiation is a part of our world” personal radiation dose calculator. It can be downloaded from nuclearconnect.org at </a:t>
            </a:r>
            <a:r>
              <a:rPr lang="en-US" dirty="0">
                <a:latin typeface="Arial" panose="020B0604020202020204" pitchFamily="34" charset="0"/>
                <a:cs typeface="Arial" panose="020B0604020202020204" pitchFamily="34" charset="0"/>
              </a:rPr>
              <a:t>http://nuclearconnect.org/wp-content/uploads/2015/10/Radiation-Dose-Chart_web.pdf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Printed copies can be purchased from ANS at http://www.ans.org/store/item-750022/</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33</a:t>
            </a:fld>
            <a:endParaRPr lang="en-US" dirty="0"/>
          </a:p>
        </p:txBody>
      </p:sp>
    </p:spTree>
    <p:extLst>
      <p:ext uri="{BB962C8B-B14F-4D97-AF65-F5344CB8AC3E}">
        <p14:creationId xmlns:p14="http://schemas.microsoft.com/office/powerpoint/2010/main" val="170164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Note that REM takes into account what</a:t>
            </a:r>
            <a:r>
              <a:rPr lang="en-US" baseline="0" dirty="0">
                <a:latin typeface="Arial" panose="020B0604020202020204" pitchFamily="34" charset="0"/>
                <a:cs typeface="Arial" panose="020B0604020202020204" pitchFamily="34" charset="0"/>
              </a:rPr>
              <a:t> kind of radiation </a:t>
            </a:r>
            <a:r>
              <a:rPr lang="en-US" i="1" baseline="0" dirty="0">
                <a:latin typeface="Arial" panose="020B0604020202020204" pitchFamily="34" charset="0"/>
                <a:cs typeface="Arial" panose="020B0604020202020204" pitchFamily="34" charset="0"/>
              </a:rPr>
              <a:t>and</a:t>
            </a:r>
            <a:r>
              <a:rPr lang="en-US" baseline="0" dirty="0">
                <a:latin typeface="Arial" panose="020B0604020202020204" pitchFamily="34" charset="0"/>
                <a:cs typeface="Arial" panose="020B0604020202020204" pitchFamily="34" charset="0"/>
              </a:rPr>
              <a:t> what was exposed (liver, bone, etc.) Terminology is </a:t>
            </a:r>
            <a:r>
              <a:rPr lang="en-US" sz="1200" b="0" i="0" kern="1200" dirty="0">
                <a:solidFill>
                  <a:schemeClr val="tx1"/>
                </a:solidFill>
                <a:effectLst/>
                <a:latin typeface="+mn-lt"/>
                <a:ea typeface="+mn-ea"/>
                <a:cs typeface="+mn-cs"/>
              </a:rPr>
              <a:t>radiation weighting factor (w(R) It used to be Q factor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34</a:t>
            </a:fld>
            <a:endParaRPr lang="en-US" dirty="0"/>
          </a:p>
        </p:txBody>
      </p:sp>
    </p:spTree>
    <p:extLst>
      <p:ext uri="{BB962C8B-B14F-4D97-AF65-F5344CB8AC3E}">
        <p14:creationId xmlns:p14="http://schemas.microsoft.com/office/powerpoint/2010/main" val="1524842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Dental x-ray</a:t>
            </a:r>
            <a:r>
              <a:rPr lang="en-US" baseline="0" dirty="0">
                <a:latin typeface="Arial" panose="020B0604020202020204" pitchFamily="34" charset="0"/>
                <a:cs typeface="Arial" panose="020B0604020202020204" pitchFamily="34" charset="0"/>
              </a:rPr>
              <a:t> and CT scan are not background radiation, but are included for comparison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35</a:t>
            </a:fld>
            <a:endParaRPr lang="en-US" dirty="0"/>
          </a:p>
        </p:txBody>
      </p:sp>
    </p:spTree>
    <p:extLst>
      <p:ext uri="{BB962C8B-B14F-4D97-AF65-F5344CB8AC3E}">
        <p14:creationId xmlns:p14="http://schemas.microsoft.com/office/powerpoint/2010/main" val="2994582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36</a:t>
            </a:fld>
            <a:endParaRPr lang="en-US" dirty="0"/>
          </a:p>
        </p:txBody>
      </p:sp>
    </p:spTree>
    <p:extLst>
      <p:ext uri="{BB962C8B-B14F-4D97-AF65-F5344CB8AC3E}">
        <p14:creationId xmlns:p14="http://schemas.microsoft.com/office/powerpoint/2010/main" val="484099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8CA978A9-BCD2-40C9-9400-DE04FEE85E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552" indent="-29175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7003"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3804"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0605"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7407"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34208"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501009"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67810"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CB0651A4-1C4D-4040-8357-F649907C2DC6}" type="slidenum">
              <a:rPr lang="en-US" altLang="en-US"/>
              <a:pPr>
                <a:spcBef>
                  <a:spcPct val="0"/>
                </a:spcBef>
              </a:pPr>
              <a:t>37</a:t>
            </a:fld>
            <a:endParaRPr lang="en-US" altLang="en-US" dirty="0"/>
          </a:p>
        </p:txBody>
      </p:sp>
      <p:sp>
        <p:nvSpPr>
          <p:cNvPr id="59395" name="Rectangle 2">
            <a:extLst>
              <a:ext uri="{FF2B5EF4-FFF2-40B4-BE49-F238E27FC236}">
                <a16:creationId xmlns:a16="http://schemas.microsoft.com/office/drawing/2014/main" id="{C20D1B22-2122-423B-9275-C1FEEC70D9F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C6FD6940-5EAC-48F6-A744-A6662B5793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The concept of contamination and radiation are commonly confused in the public discussion, including leading news media.</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Contamination can be discussed using many substances.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Using a chemical light stick.  If the stick was broken and the liquid from inside got on your skin, you would be contaminated with the chemical.  The light would go wherever you go, and you could spread it around and make more contamination.</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Demonstration showing</a:t>
            </a:r>
            <a:r>
              <a:rPr lang="en-US" altLang="en-US" baseline="0" dirty="0">
                <a:latin typeface="Arial" panose="020B0604020202020204" pitchFamily="34" charset="0"/>
                <a:cs typeface="Arial" panose="020B0604020202020204" pitchFamily="34" charset="0"/>
              </a:rPr>
              <a:t> how contamination can be spread using </a:t>
            </a:r>
            <a:r>
              <a:rPr lang="en-US" altLang="en-US" dirty="0">
                <a:latin typeface="Arial" panose="020B0604020202020204" pitchFamily="34" charset="0"/>
                <a:cs typeface="Arial" panose="020B0604020202020204" pitchFamily="34" charset="0"/>
              </a:rPr>
              <a:t>glitter—place</a:t>
            </a:r>
            <a:r>
              <a:rPr lang="en-US" altLang="en-US" baseline="0" dirty="0">
                <a:latin typeface="Arial" panose="020B0604020202020204" pitchFamily="34" charset="0"/>
                <a:cs typeface="Arial" panose="020B0604020202020204" pitchFamily="34" charset="0"/>
              </a:rPr>
              <a:t> glitter on one hand of one participant and have participants shake hands. Note that the material spreads around and can be carried away, but it can also be cleaned up.</a:t>
            </a:r>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14097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Note that there</a:t>
            </a:r>
            <a:r>
              <a:rPr lang="en-US" baseline="0" dirty="0">
                <a:latin typeface="Arial" panose="020B0604020202020204" pitchFamily="34" charset="0"/>
                <a:cs typeface="Arial" panose="020B0604020202020204" pitchFamily="34" charset="0"/>
              </a:rPr>
              <a:t> are a number of possible biological outcomes of radiation exposure—only one leads to cancer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38</a:t>
            </a:fld>
            <a:endParaRPr lang="en-US" dirty="0"/>
          </a:p>
        </p:txBody>
      </p:sp>
    </p:spTree>
    <p:extLst>
      <p:ext uri="{BB962C8B-B14F-4D97-AF65-F5344CB8AC3E}">
        <p14:creationId xmlns:p14="http://schemas.microsoft.com/office/powerpoint/2010/main" val="4227487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Atoms that are radioactive</a:t>
            </a:r>
            <a:r>
              <a:rPr lang="en-US" baseline="0" dirty="0">
                <a:latin typeface="Arial" panose="020B0604020202020204" pitchFamily="34" charset="0"/>
                <a:cs typeface="Arial" panose="020B0604020202020204" pitchFamily="34" charset="0"/>
              </a:rPr>
              <a:t> are unstable.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39</a:t>
            </a:fld>
            <a:endParaRPr lang="en-US" dirty="0"/>
          </a:p>
        </p:txBody>
      </p:sp>
    </p:spTree>
    <p:extLst>
      <p:ext uri="{BB962C8B-B14F-4D97-AF65-F5344CB8AC3E}">
        <p14:creationId xmlns:p14="http://schemas.microsoft.com/office/powerpoint/2010/main" val="232370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Fruit flies – </a:t>
            </a:r>
            <a:r>
              <a:rPr lang="en-US" sz="1200" b="0" i="0" kern="1200" dirty="0">
                <a:solidFill>
                  <a:schemeClr val="tx1"/>
                </a:solidFill>
                <a:effectLst/>
                <a:latin typeface="+mn-lt"/>
                <a:ea typeface="+mn-ea"/>
                <a:cs typeface="+mn-cs"/>
              </a:rPr>
              <a:t>a 2015 study</a:t>
            </a:r>
            <a:r>
              <a:rPr lang="en-US" sz="1200" b="0" i="0" kern="1200" baseline="0" dirty="0">
                <a:solidFill>
                  <a:schemeClr val="tx1"/>
                </a:solidFill>
                <a:effectLst/>
                <a:latin typeface="+mn-lt"/>
                <a:ea typeface="+mn-ea"/>
                <a:cs typeface="+mn-cs"/>
              </a:rPr>
              <a:t> showed </a:t>
            </a:r>
            <a:r>
              <a:rPr lang="en-US" sz="1200" b="0" i="0" kern="1200" dirty="0">
                <a:solidFill>
                  <a:schemeClr val="tx1"/>
                </a:solidFill>
                <a:effectLst/>
                <a:latin typeface="+mn-lt"/>
                <a:ea typeface="+mn-ea"/>
                <a:cs typeface="+mn-cs"/>
              </a:rPr>
              <a:t>that weak doses of gamma radiation prolong the life of drosophila flies (fruit flies), and that the effect is stronger in females than in males. These findings could reveal the genes that enable the prolongation of life and in the future lead to the creation of a means to prevent aging in humans. Radiation</a:t>
            </a:r>
            <a:r>
              <a:rPr lang="en-US" sz="1200" b="0" i="0" kern="1200" baseline="0" dirty="0">
                <a:solidFill>
                  <a:schemeClr val="tx1"/>
                </a:solidFill>
                <a:effectLst/>
                <a:latin typeface="+mn-lt"/>
                <a:ea typeface="+mn-ea"/>
                <a:cs typeface="+mn-cs"/>
              </a:rPr>
              <a:t> is also used as a quarantine treatment of fruits imported to the US.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Credit: </a:t>
            </a:r>
            <a:r>
              <a:rPr lang="en-US" sz="1200" b="0" i="0" kern="1200" dirty="0">
                <a:solidFill>
                  <a:schemeClr val="tx1"/>
                </a:solidFill>
                <a:effectLst/>
                <a:latin typeface="+mn-lt"/>
                <a:ea typeface="+mn-ea"/>
                <a:cs typeface="+mn-cs"/>
              </a:rPr>
              <a:t>Moscow Institute of Physics and Technology, press release</a:t>
            </a: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Exit signs - </a:t>
            </a:r>
            <a:r>
              <a:rPr lang="en-US" sz="1200" b="0" i="0" kern="1200" dirty="0">
                <a:solidFill>
                  <a:schemeClr val="tx1"/>
                </a:solidFill>
                <a:effectLst/>
                <a:latin typeface="+mn-lt"/>
                <a:ea typeface="+mn-ea"/>
                <a:cs typeface="+mn-cs"/>
              </a:rPr>
              <a:t>In EXIT signs, tritium gas is contained in sealed glass tubes lined with a light-emitting compound. The tritium gives off low-energy beta radiation that causes the lining to glow.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a:t>
            </a:r>
            <a:r>
              <a:rPr lang="en-US" sz="1200" b="0" i="0" kern="1200" baseline="0" dirty="0">
                <a:solidFill>
                  <a:schemeClr val="tx1"/>
                </a:solidFill>
                <a:effectLst/>
                <a:latin typeface="+mn-lt"/>
                <a:ea typeface="+mn-ea"/>
                <a:cs typeface="+mn-cs"/>
              </a:rPr>
              <a:t> Nuclear Regulatory Commission </a:t>
            </a:r>
            <a:r>
              <a:rPr lang="en-US" dirty="0">
                <a:hlinkClick r:id="rId3"/>
              </a:rPr>
              <a:t>https://www.nrc.gov/reading-rm/doc-collections/fact-sheets/fs-tritium.html</a:t>
            </a:r>
            <a:endParaRPr lang="en-US" dirty="0"/>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4</a:t>
            </a:fld>
            <a:endParaRPr lang="en-US" dirty="0"/>
          </a:p>
        </p:txBody>
      </p:sp>
    </p:spTree>
    <p:extLst>
      <p:ext uri="{BB962C8B-B14F-4D97-AF65-F5344CB8AC3E}">
        <p14:creationId xmlns:p14="http://schemas.microsoft.com/office/powerpoint/2010/main" val="2157435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Explain what makes a nucleus</a:t>
            </a:r>
            <a:r>
              <a:rPr lang="en-US" baseline="0" dirty="0">
                <a:latin typeface="Arial" panose="020B0604020202020204" pitchFamily="34" charset="0"/>
                <a:cs typeface="Arial" panose="020B0604020202020204" pitchFamily="34" charset="0"/>
              </a:rPr>
              <a:t> stable.</a:t>
            </a:r>
          </a:p>
          <a:p>
            <a:r>
              <a:rPr lang="en-US" sz="1200" b="0" i="0" kern="1200" dirty="0">
                <a:solidFill>
                  <a:schemeClr val="tx1"/>
                </a:solidFill>
                <a:effectLst/>
                <a:latin typeface="Arial" panose="020B0604020202020204" pitchFamily="34" charset="0"/>
                <a:cs typeface="Arial" panose="020B0604020202020204" pitchFamily="34" charset="0"/>
              </a:rPr>
              <a:t>Main factors: neutron/proton ratio and the total number of nucleons in the nucleus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40</a:t>
            </a:fld>
            <a:endParaRPr lang="en-US" dirty="0"/>
          </a:p>
        </p:txBody>
      </p:sp>
    </p:spTree>
    <p:extLst>
      <p:ext uri="{BB962C8B-B14F-4D97-AF65-F5344CB8AC3E}">
        <p14:creationId xmlns:p14="http://schemas.microsoft.com/office/powerpoint/2010/main" val="2200582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36234429-46D8-4615-B65E-10D52852A6F5}" type="datetime1">
              <a:rPr lang="en-US" altLang="en-US" sz="1000">
                <a:latin typeface="Times New Roman" pitchFamily="18" charset="0"/>
              </a:rPr>
              <a:pPr>
                <a:lnSpc>
                  <a:spcPct val="100000"/>
                </a:lnSpc>
                <a:spcBef>
                  <a:spcPct val="0"/>
                </a:spcBef>
              </a:pPr>
              <a:t>1/8/2021</a:t>
            </a:fld>
            <a:endParaRPr lang="en-US" altLang="en-US" sz="1000" dirty="0">
              <a:latin typeface="Times New Roman" pitchFamily="18" charset="0"/>
            </a:endParaRPr>
          </a:p>
        </p:txBody>
      </p:sp>
      <p:sp>
        <p:nvSpPr>
          <p:cNvPr id="64512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r>
              <a:rPr lang="en-US" altLang="en-US" sz="1000" dirty="0">
                <a:latin typeface="Times New Roman" pitchFamily="18" charset="0"/>
              </a:rPr>
              <a:t>ETS20008H0200</a:t>
            </a:r>
          </a:p>
        </p:txBody>
      </p:sp>
      <p:sp>
        <p:nvSpPr>
          <p:cNvPr id="64512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A82EF1FB-8C68-4B77-8C9A-C7A58B2EB358}" type="slidenum">
              <a:rPr lang="en-US" altLang="en-US" sz="1000">
                <a:latin typeface="Times New Roman" pitchFamily="18" charset="0"/>
              </a:rPr>
              <a:pPr>
                <a:lnSpc>
                  <a:spcPct val="100000"/>
                </a:lnSpc>
                <a:spcBef>
                  <a:spcPct val="0"/>
                </a:spcBef>
              </a:pPr>
              <a:t>41</a:t>
            </a:fld>
            <a:endParaRPr lang="en-US" altLang="en-US" sz="1000" dirty="0">
              <a:latin typeface="Times New Roman" pitchFamily="18" charset="0"/>
            </a:endParaRPr>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This is the transition to discussing decay</a:t>
            </a:r>
            <a:r>
              <a:rPr lang="en-US" altLang="en-US" baseline="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types. Explain that decay is the name of the process that the</a:t>
            </a:r>
            <a:r>
              <a:rPr lang="en-US" altLang="en-US" baseline="0" dirty="0">
                <a:latin typeface="Arial" panose="020B0604020202020204" pitchFamily="34" charset="0"/>
                <a:cs typeface="Arial" panose="020B0604020202020204" pitchFamily="34" charset="0"/>
              </a:rPr>
              <a:t> nucleus goes through to become stable.</a:t>
            </a:r>
          </a:p>
          <a:p>
            <a:endParaRPr lang="en-US" altLang="en-US" baseline="0" dirty="0">
              <a:latin typeface="Arial" panose="020B0604020202020204" pitchFamily="34" charset="0"/>
              <a:cs typeface="Arial" panose="020B0604020202020204" pitchFamily="34" charset="0"/>
            </a:endParaRPr>
          </a:p>
          <a:p>
            <a:r>
              <a:rPr lang="en-US" altLang="en-US" baseline="0" dirty="0">
                <a:latin typeface="Arial" panose="020B0604020202020204" pitchFamily="34" charset="0"/>
                <a:cs typeface="Arial" panose="020B0604020202020204" pitchFamily="34" charset="0"/>
              </a:rPr>
              <a:t>Note that decay results in the element become another element until a stable element is achieved.</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63108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There are eight slides in this section, two for each of the four types of radioactive decay: the first slide will describe that type of decay, the next will describe how that radiation interacts with matter.  Tell participants to pay attention and ask questions. There will be an assessment</a:t>
            </a:r>
            <a:r>
              <a:rPr lang="en-US" altLang="en-US" sz="1200" baseline="0" dirty="0">
                <a:latin typeface="Arial" panose="020B0604020202020204" pitchFamily="34" charset="0"/>
                <a:cs typeface="Arial" panose="020B0604020202020204" pitchFamily="34" charset="0"/>
              </a:rPr>
              <a:t> (teachers call them assessments; others will likely call them quizzes.)</a:t>
            </a:r>
            <a:endParaRPr lang="en-US" altLang="en-US"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3E9C162-FD9D-7145-B4EE-9DC0F84A193A}" type="slidenum">
              <a:rPr lang="en-US" smtClean="0"/>
              <a:t>42</a:t>
            </a:fld>
            <a:endParaRPr lang="en-US" dirty="0"/>
          </a:p>
        </p:txBody>
      </p:sp>
    </p:spTree>
    <p:extLst>
      <p:ext uri="{BB962C8B-B14F-4D97-AF65-F5344CB8AC3E}">
        <p14:creationId xmlns:p14="http://schemas.microsoft.com/office/powerpoint/2010/main" val="340102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BAD25BC1-83C0-41F5-8CF3-04B9122B21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552" indent="-29175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7003"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3804"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0605"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7407"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34208"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501009"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67810"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8B1618DF-3C9A-42C2-8550-74009DA20258}" type="slidenum">
              <a:rPr lang="en-US" altLang="en-US"/>
              <a:pPr>
                <a:spcBef>
                  <a:spcPct val="0"/>
                </a:spcBef>
              </a:pPr>
              <a:t>43</a:t>
            </a:fld>
            <a:endParaRPr lang="en-US" altLang="en-US" dirty="0"/>
          </a:p>
        </p:txBody>
      </p:sp>
      <p:sp>
        <p:nvSpPr>
          <p:cNvPr id="36867" name="Rectangle 2">
            <a:extLst>
              <a:ext uri="{FF2B5EF4-FFF2-40B4-BE49-F238E27FC236}">
                <a16:creationId xmlns:a16="http://schemas.microsoft.com/office/drawing/2014/main" id="{15ECF047-CDD9-4669-ADDD-48DBE6997A58}"/>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933E72D6-9D2D-4B39-8F7C-3FDD1C1842EE}"/>
              </a:ext>
            </a:extLst>
          </p:cNvPr>
          <p:cNvSpPr>
            <a:spLocks noGrp="1" noChangeArrowheads="1"/>
          </p:cNvSpPr>
          <p:nvPr>
            <p:ph type="body" idx="1"/>
          </p:nvPr>
        </p:nvSpPr>
        <p:spPr>
          <a:xfrm>
            <a:off x="702628" y="4457542"/>
            <a:ext cx="5621020" cy="41905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Arial" panose="020B0604020202020204" pitchFamily="34" charset="0"/>
                <a:cs typeface="Arial" panose="020B0604020202020204" pitchFamily="34" charset="0"/>
              </a:rPr>
              <a:t>ALPHA</a:t>
            </a:r>
          </a:p>
          <a:p>
            <a:r>
              <a:rPr lang="en-US" altLang="en-US" dirty="0">
                <a:latin typeface="Arial" panose="020B0604020202020204" pitchFamily="34" charset="0"/>
                <a:cs typeface="Arial" panose="020B0604020202020204" pitchFamily="34" charset="0"/>
              </a:rPr>
              <a:t>The largest radiation particle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Comes from elements that are too large or have too many neutrons (like having too much glue)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large section of the atom is ejected from the radioactive nucleus (the size of a helium nucleus)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Atom wants to return to stability.</a:t>
            </a:r>
          </a:p>
        </p:txBody>
      </p:sp>
    </p:spTree>
    <p:extLst>
      <p:ext uri="{BB962C8B-B14F-4D97-AF65-F5344CB8AC3E}">
        <p14:creationId xmlns:p14="http://schemas.microsoft.com/office/powerpoint/2010/main" val="3075007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751A87E9-AA7D-47EC-90F1-081EE43627B2}" type="slidenum">
              <a:rPr lang="en-US" altLang="en-US" smtClean="0">
                <a:cs typeface="Arial" charset="0"/>
              </a:rPr>
              <a:pPr>
                <a:spcBef>
                  <a:spcPct val="0"/>
                </a:spcBef>
              </a:pPr>
              <a:t>44</a:t>
            </a:fld>
            <a:endParaRPr lang="en-US" altLang="en-US" dirty="0">
              <a:cs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Read the Slide</a:t>
            </a:r>
          </a:p>
        </p:txBody>
      </p:sp>
    </p:spTree>
    <p:extLst>
      <p:ext uri="{BB962C8B-B14F-4D97-AF65-F5344CB8AC3E}">
        <p14:creationId xmlns:p14="http://schemas.microsoft.com/office/powerpoint/2010/main" val="3138358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A697A771-93EC-4014-841F-2DE31E4A81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552" indent="-29175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7003"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3804"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0605"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7407"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34208"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501009"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67810"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3844B47C-C0B8-4FAC-9941-43BF6ED0061E}" type="slidenum">
              <a:rPr lang="en-US" altLang="en-US"/>
              <a:pPr>
                <a:spcBef>
                  <a:spcPct val="0"/>
                </a:spcBef>
              </a:pPr>
              <a:t>45</a:t>
            </a:fld>
            <a:endParaRPr lang="en-US" altLang="en-US" dirty="0"/>
          </a:p>
        </p:txBody>
      </p:sp>
      <p:sp>
        <p:nvSpPr>
          <p:cNvPr id="37891" name="Rectangle 2">
            <a:extLst>
              <a:ext uri="{FF2B5EF4-FFF2-40B4-BE49-F238E27FC236}">
                <a16:creationId xmlns:a16="http://schemas.microsoft.com/office/drawing/2014/main" id="{037FFFAD-F87B-4F57-8CE4-D96B7201939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392C99C0-3F85-4FD4-98B7-A982D21551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a:latin typeface="Arial" panose="020B0604020202020204" pitchFamily="34" charset="0"/>
                <a:cs typeface="Arial" panose="020B0604020202020204" pitchFamily="34" charset="0"/>
              </a:rPr>
              <a:t>BETA</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Smaller particle</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Comes from atoms that have a few too many neutrons.</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neutron changes to a proton and ejects energy in the form of an electron</a:t>
            </a: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522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9AE7488B-F49E-407D-9D18-8BE05DF94379}" type="slidenum">
              <a:rPr lang="en-US" altLang="en-US" smtClean="0">
                <a:cs typeface="Arial" charset="0"/>
              </a:rPr>
              <a:pPr>
                <a:spcBef>
                  <a:spcPct val="0"/>
                </a:spcBef>
              </a:pPr>
              <a:t>46</a:t>
            </a:fld>
            <a:endParaRPr lang="en-US" altLang="en-US" dirty="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Read and explain the slide</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83082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A8379FD-47C0-4949-B790-D6360EDDB8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552" indent="-29175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7003"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3804"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0605"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7407"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34208"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501009"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67810"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AD12B19B-AC2E-4172-A68B-733728425979}" type="slidenum">
              <a:rPr lang="en-US" altLang="en-US"/>
              <a:pPr>
                <a:spcBef>
                  <a:spcPct val="0"/>
                </a:spcBef>
              </a:pPr>
              <a:t>47</a:t>
            </a:fld>
            <a:endParaRPr lang="en-US" altLang="en-US" dirty="0"/>
          </a:p>
        </p:txBody>
      </p:sp>
      <p:sp>
        <p:nvSpPr>
          <p:cNvPr id="35843" name="Rectangle 2">
            <a:extLst>
              <a:ext uri="{FF2B5EF4-FFF2-40B4-BE49-F238E27FC236}">
                <a16:creationId xmlns:a16="http://schemas.microsoft.com/office/drawing/2014/main" id="{543B0795-19AD-48D9-B6BF-A2F4BE53E826}"/>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1D0B27D6-CBF9-4330-80BD-F4573D642D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p>
          <a:p>
            <a:r>
              <a:rPr lang="en-US" altLang="en-US" sz="1800" dirty="0"/>
              <a:t>If the class gets the answer to the quiz following this section, you all get cookies.</a:t>
            </a:r>
          </a:p>
          <a:p>
            <a:endParaRPr lang="en-US" altLang="en-US" sz="1800" dirty="0"/>
          </a:p>
          <a:p>
            <a:r>
              <a:rPr lang="en-US" altLang="en-US" sz="1800" u="sng" dirty="0"/>
              <a:t>GAMMA</a:t>
            </a:r>
          </a:p>
          <a:p>
            <a:r>
              <a:rPr lang="en-US" altLang="en-US" sz="1800" dirty="0"/>
              <a:t>Simply – a ray of light (photon) that comes from the nucleus</a:t>
            </a:r>
          </a:p>
          <a:p>
            <a:endParaRPr lang="en-US" altLang="en-US" sz="1800" dirty="0"/>
          </a:p>
          <a:p>
            <a:endParaRPr lang="en-US" altLang="en-US" sz="1800" dirty="0"/>
          </a:p>
          <a:p>
            <a:endParaRPr lang="en-US" altLang="en-US" sz="1800" dirty="0"/>
          </a:p>
        </p:txBody>
      </p:sp>
    </p:spTree>
    <p:extLst>
      <p:ext uri="{BB962C8B-B14F-4D97-AF65-F5344CB8AC3E}">
        <p14:creationId xmlns:p14="http://schemas.microsoft.com/office/powerpoint/2010/main" val="457463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FCE54211-8A9A-4FC0-9224-F14B443DDACA}" type="slidenum">
              <a:rPr lang="en-US" altLang="en-US" smtClean="0">
                <a:cs typeface="Arial" charset="0"/>
              </a:rPr>
              <a:pPr>
                <a:spcBef>
                  <a:spcPct val="0"/>
                </a:spcBef>
              </a:pPr>
              <a:t>48</a:t>
            </a:fld>
            <a:endParaRPr lang="en-US" altLang="en-US" dirty="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t>Read the Slide</a:t>
            </a:r>
          </a:p>
        </p:txBody>
      </p:sp>
    </p:spTree>
    <p:extLst>
      <p:ext uri="{BB962C8B-B14F-4D97-AF65-F5344CB8AC3E}">
        <p14:creationId xmlns:p14="http://schemas.microsoft.com/office/powerpoint/2010/main" val="41759574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2B769D15-032F-4D28-8C3D-47D26DD3C4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58552" indent="-29175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67003"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33804"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100605" indent="-233401"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67407"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3034208"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501009"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67810" indent="-233401"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D5ECB47E-EF9A-4312-9602-E1A64C34FF0B}" type="slidenum">
              <a:rPr lang="en-US" altLang="en-US"/>
              <a:pPr>
                <a:spcBef>
                  <a:spcPct val="0"/>
                </a:spcBef>
              </a:pPr>
              <a:t>49</a:t>
            </a:fld>
            <a:endParaRPr lang="en-US" altLang="en-US" dirty="0"/>
          </a:p>
        </p:txBody>
      </p:sp>
      <p:sp>
        <p:nvSpPr>
          <p:cNvPr id="38915" name="Rectangle 2">
            <a:extLst>
              <a:ext uri="{FF2B5EF4-FFF2-40B4-BE49-F238E27FC236}">
                <a16:creationId xmlns:a16="http://schemas.microsoft.com/office/drawing/2014/main" id="{7AE1998D-28B5-41C0-92DC-E550181BC148}"/>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728A50C4-D9F8-440F-A87D-2AD99970F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u="sng" dirty="0"/>
              <a:t>NEUTRON</a:t>
            </a:r>
          </a:p>
          <a:p>
            <a:r>
              <a:rPr lang="en-US" altLang="en-US" sz="1800" dirty="0"/>
              <a:t>It is not very common for a neutron to be ejected on its own.</a:t>
            </a:r>
          </a:p>
          <a:p>
            <a:endParaRPr lang="en-US" altLang="en-US" sz="1800" dirty="0"/>
          </a:p>
          <a:p>
            <a:r>
              <a:rPr lang="en-US" altLang="en-US" sz="1800" dirty="0"/>
              <a:t>If an atom is very large, it can get too big to hold together.  This instability causes it to break apart, or fission.</a:t>
            </a:r>
          </a:p>
          <a:p>
            <a:endParaRPr lang="en-US" altLang="en-US" sz="1800" dirty="0"/>
          </a:p>
          <a:p>
            <a:r>
              <a:rPr lang="en-US" altLang="en-US" sz="1800" dirty="0"/>
              <a:t>When this happens, some of the neutrons (and energy) are released.</a:t>
            </a:r>
          </a:p>
          <a:p>
            <a:endParaRPr lang="en-US" altLang="en-US" sz="1800" dirty="0"/>
          </a:p>
          <a:p>
            <a:r>
              <a:rPr lang="en-US" altLang="en-US" sz="1800" dirty="0"/>
              <a:t>This is what we control to make a nuclear reactor operate safely.</a:t>
            </a:r>
          </a:p>
          <a:p>
            <a:endParaRPr lang="en-US" altLang="en-US" sz="1800" dirty="0"/>
          </a:p>
          <a:p>
            <a:r>
              <a:rPr lang="en-US" altLang="en-US" sz="1800" dirty="0"/>
              <a:t>High school students are</a:t>
            </a:r>
            <a:r>
              <a:rPr lang="en-US" altLang="en-US" sz="1800" baseline="0" dirty="0"/>
              <a:t> not assessed on knowledge of neutron radiation.</a:t>
            </a:r>
            <a:endParaRPr lang="en-US" altLang="en-US" sz="1800" dirty="0"/>
          </a:p>
          <a:p>
            <a:endParaRPr lang="en-US" altLang="en-US" sz="1800" dirty="0"/>
          </a:p>
          <a:p>
            <a:endParaRPr lang="en-US" altLang="en-US" sz="1800" dirty="0"/>
          </a:p>
        </p:txBody>
      </p:sp>
    </p:spTree>
    <p:extLst>
      <p:ext uri="{BB962C8B-B14F-4D97-AF65-F5344CB8AC3E}">
        <p14:creationId xmlns:p14="http://schemas.microsoft.com/office/powerpoint/2010/main" val="117449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6C603CD-AF36-4C89-BEE6-798F190268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5585" indent="-28688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7553" indent="-22853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6250" indent="-22853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64947" indent="-228539"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31748" indent="-22853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98549" indent="-22853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65351" indent="-22853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932152" indent="-228539"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pPr>
            <a:fld id="{3FD2A192-90F5-479D-A20B-62F8B438F3AB}" type="slidenum">
              <a:rPr lang="en-US" altLang="en-US">
                <a:latin typeface="Arial" panose="020B0604020202020204" pitchFamily="34" charset="0"/>
              </a:rPr>
              <a:pPr eaLnBrk="1" hangingPunct="1">
                <a:spcBef>
                  <a:spcPct val="0"/>
                </a:spcBef>
              </a:pPr>
              <a:t>5</a:t>
            </a:fld>
            <a:endParaRPr lang="en-US" altLang="en-US" dirty="0">
              <a:latin typeface="Arial" panose="020B0604020202020204" pitchFamily="34" charset="0"/>
            </a:endParaRPr>
          </a:p>
        </p:txBody>
      </p:sp>
      <p:sp>
        <p:nvSpPr>
          <p:cNvPr id="55299" name="Rectangle 2">
            <a:extLst>
              <a:ext uri="{FF2B5EF4-FFF2-40B4-BE49-F238E27FC236}">
                <a16:creationId xmlns:a16="http://schemas.microsoft.com/office/drawing/2014/main" id="{7ED55534-5206-46D3-9BB7-BB869122D1EE}"/>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75E162A8-F9A9-413D-A99F-2C33BC03DA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Radiation</a:t>
            </a:r>
            <a:r>
              <a:rPr lang="en-US" altLang="en-US" baseline="0" dirty="0">
                <a:latin typeface="Arial" panose="020B0604020202020204" pitchFamily="34" charset="0"/>
                <a:cs typeface="Arial" panose="020B0604020202020204" pitchFamily="34" charset="0"/>
              </a:rPr>
              <a:t> thickness gauges are used in the production of sandpaper and soda cans. In sandpaper production, the thickness of the paper, the glue and the grit are all measured using radiation. Radiation thickness gauges can also be used to measure fill levels.</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792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F4523120-6E1A-45E1-97FC-1C3380850521}" type="slidenum">
              <a:rPr lang="en-US" altLang="en-US" smtClean="0">
                <a:cs typeface="Arial" charset="0"/>
              </a:rPr>
              <a:pPr>
                <a:spcBef>
                  <a:spcPct val="0"/>
                </a:spcBef>
              </a:pPr>
              <a:t>50</a:t>
            </a:fld>
            <a:endParaRPr lang="en-US" altLang="en-US" dirty="0">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t>Read the Slide</a:t>
            </a:r>
          </a:p>
          <a:p>
            <a:endParaRPr lang="en-US" altLang="en-US" sz="1800" dirty="0"/>
          </a:p>
        </p:txBody>
      </p:sp>
    </p:spTree>
    <p:extLst>
      <p:ext uri="{BB962C8B-B14F-4D97-AF65-F5344CB8AC3E}">
        <p14:creationId xmlns:p14="http://schemas.microsoft.com/office/powerpoint/2010/main" val="3185311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different types of radiation can be shielded. Visual representation of what was discussed in prior slides</a:t>
            </a:r>
          </a:p>
          <a:p>
            <a:endParaRPr lang="en-US" baseline="0" dirty="0"/>
          </a:p>
          <a:p>
            <a:r>
              <a:rPr lang="en-US" baseline="0" dirty="0"/>
              <a:t>Demonstration: </a:t>
            </a:r>
          </a:p>
          <a:p>
            <a:r>
              <a:rPr lang="en-US" baseline="0" dirty="0"/>
              <a:t>Use a cluster of four balloons (two of one color; two of another color) to represent alpha radiation. Toss it. Note that it doesn’t travel far because it is so large.</a:t>
            </a:r>
          </a:p>
          <a:p>
            <a:r>
              <a:rPr lang="en-US" baseline="0" dirty="0"/>
              <a:t>Use a small ball to represent beta radiation. Toss it. Note that it travels farther.</a:t>
            </a:r>
          </a:p>
          <a:p>
            <a:r>
              <a:rPr lang="en-US" baseline="0" dirty="0"/>
              <a:t>Use a laser pointer to represent gamma radiation. Turn it on and note that it travels far and fast.</a:t>
            </a:r>
          </a:p>
          <a:p>
            <a:endParaRPr lang="en-US" baseline="0" dirty="0"/>
          </a:p>
        </p:txBody>
      </p:sp>
      <p:sp>
        <p:nvSpPr>
          <p:cNvPr id="4" name="Slide Number Placeholder 3"/>
          <p:cNvSpPr>
            <a:spLocks noGrp="1"/>
          </p:cNvSpPr>
          <p:nvPr>
            <p:ph type="sldNum" sz="quarter" idx="10"/>
          </p:nvPr>
        </p:nvSpPr>
        <p:spPr/>
        <p:txBody>
          <a:bodyPr/>
          <a:lstStyle/>
          <a:p>
            <a:fld id="{13E9C162-FD9D-7145-B4EE-9DC0F84A193A}" type="slidenum">
              <a:rPr lang="en-US" smtClean="0"/>
              <a:t>51</a:t>
            </a:fld>
            <a:endParaRPr lang="en-US" dirty="0"/>
          </a:p>
        </p:txBody>
      </p:sp>
    </p:spTree>
    <p:extLst>
      <p:ext uri="{BB962C8B-B14F-4D97-AF65-F5344CB8AC3E}">
        <p14:creationId xmlns:p14="http://schemas.microsoft.com/office/powerpoint/2010/main" val="29975864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we</a:t>
            </a:r>
            <a:r>
              <a:rPr lang="en-US" baseline="0" dirty="0"/>
              <a:t> protect from excessive radiation exposure is very similar to how we protect ourselves from UV exposure.</a:t>
            </a:r>
          </a:p>
        </p:txBody>
      </p:sp>
      <p:sp>
        <p:nvSpPr>
          <p:cNvPr id="4" name="Slide Number Placeholder 3"/>
          <p:cNvSpPr>
            <a:spLocks noGrp="1"/>
          </p:cNvSpPr>
          <p:nvPr>
            <p:ph type="sldNum" sz="quarter" idx="10"/>
          </p:nvPr>
        </p:nvSpPr>
        <p:spPr/>
        <p:txBody>
          <a:bodyPr/>
          <a:lstStyle/>
          <a:p>
            <a:fld id="{13E9C162-FD9D-7145-B4EE-9DC0F84A193A}" type="slidenum">
              <a:rPr lang="en-US" smtClean="0"/>
              <a:t>52</a:t>
            </a:fld>
            <a:endParaRPr lang="en-US" dirty="0"/>
          </a:p>
        </p:txBody>
      </p:sp>
    </p:spTree>
    <p:extLst>
      <p:ext uri="{BB962C8B-B14F-4D97-AF65-F5344CB8AC3E}">
        <p14:creationId xmlns:p14="http://schemas.microsoft.com/office/powerpoint/2010/main" val="4575106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0EAF9947-191E-4689-AF3E-D548AE430F92}" type="slidenum">
              <a:rPr lang="en-US" altLang="en-US" smtClean="0">
                <a:cs typeface="Arial" charset="0"/>
              </a:rPr>
              <a:pPr>
                <a:spcBef>
                  <a:spcPct val="0"/>
                </a:spcBef>
              </a:pPr>
              <a:t>53</a:t>
            </a:fld>
            <a:endParaRPr lang="en-US" altLang="en-US" dirty="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dirty="0"/>
              <a:t>Title slide</a:t>
            </a:r>
          </a:p>
          <a:p>
            <a:endParaRPr lang="en-US" altLang="en-US" sz="1800" dirty="0"/>
          </a:p>
          <a:p>
            <a:pPr>
              <a:buFontTx/>
              <a:buChar char="-"/>
            </a:pPr>
            <a:endParaRPr lang="en-US" altLang="en-US" sz="1800" dirty="0"/>
          </a:p>
        </p:txBody>
      </p:sp>
    </p:spTree>
    <p:extLst>
      <p:ext uri="{BB962C8B-B14F-4D97-AF65-F5344CB8AC3E}">
        <p14:creationId xmlns:p14="http://schemas.microsoft.com/office/powerpoint/2010/main" val="3886377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MS PGothic" pitchFamily="34" charset="-128"/>
              </a:defRPr>
            </a:lvl1pPr>
            <a:lvl2pPr marL="758552" indent="-291751" eaLnBrk="0" hangingPunct="0">
              <a:spcBef>
                <a:spcPct val="30000"/>
              </a:spcBef>
              <a:defRPr sz="1200">
                <a:solidFill>
                  <a:schemeClr val="tx1"/>
                </a:solidFill>
                <a:latin typeface="Times New Roman" pitchFamily="18" charset="0"/>
                <a:ea typeface="MS PGothic" pitchFamily="34" charset="-128"/>
              </a:defRPr>
            </a:lvl2pPr>
            <a:lvl3pPr marL="1167003" indent="-233401" eaLnBrk="0" hangingPunct="0">
              <a:spcBef>
                <a:spcPct val="30000"/>
              </a:spcBef>
              <a:defRPr sz="1200">
                <a:solidFill>
                  <a:schemeClr val="tx1"/>
                </a:solidFill>
                <a:latin typeface="Times New Roman" pitchFamily="18" charset="0"/>
                <a:ea typeface="MS PGothic" pitchFamily="34" charset="-128"/>
              </a:defRPr>
            </a:lvl3pPr>
            <a:lvl4pPr marL="1633804" indent="-233401" eaLnBrk="0" hangingPunct="0">
              <a:spcBef>
                <a:spcPct val="30000"/>
              </a:spcBef>
              <a:defRPr sz="1200">
                <a:solidFill>
                  <a:schemeClr val="tx1"/>
                </a:solidFill>
                <a:latin typeface="Times New Roman" pitchFamily="18" charset="0"/>
                <a:ea typeface="MS PGothic" pitchFamily="34" charset="-128"/>
              </a:defRPr>
            </a:lvl4pPr>
            <a:lvl5pPr marL="2100605" indent="-233401" eaLnBrk="0" hangingPunct="0">
              <a:spcBef>
                <a:spcPct val="30000"/>
              </a:spcBef>
              <a:defRPr sz="1200">
                <a:solidFill>
                  <a:schemeClr val="tx1"/>
                </a:solidFill>
                <a:latin typeface="Times New Roman" pitchFamily="18" charset="0"/>
                <a:ea typeface="MS PGothic" pitchFamily="34" charset="-128"/>
              </a:defRPr>
            </a:lvl5pPr>
            <a:lvl6pPr marL="2567407"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4208"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501009"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7810" indent="-233401"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6C64824F-76D4-4797-B7A3-91C8229830F1}" type="slidenum">
              <a:rPr lang="en-US" altLang="en-US" smtClean="0">
                <a:cs typeface="Arial" charset="0"/>
              </a:rPr>
              <a:pPr>
                <a:spcBef>
                  <a:spcPct val="0"/>
                </a:spcBef>
              </a:pPr>
              <a:t>54</a:t>
            </a:fld>
            <a:endParaRPr lang="en-US" altLang="en-US" dirty="0">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u="sng" dirty="0"/>
              <a:t>THIS IS A QUIZ (THE REWARD IS COOKIES FOR EVERYONE) Note: you can have attendees work in pairs</a:t>
            </a:r>
            <a:r>
              <a:rPr lang="en-US" altLang="en-US" sz="1400" u="sng" baseline="0" dirty="0"/>
              <a:t> to answer the quiz. ANS gives each attendee an individual packet of cookies during the quiz.</a:t>
            </a:r>
            <a:endParaRPr lang="en-US" altLang="en-US" sz="1400" u="sng" dirty="0"/>
          </a:p>
          <a:p>
            <a:r>
              <a:rPr lang="en-US" altLang="en-US" sz="1400" dirty="0"/>
              <a:t>Now that you know the interactions of radiation with matter,</a:t>
            </a:r>
            <a:r>
              <a:rPr lang="en-US" altLang="en-US" sz="1400" baseline="0" dirty="0"/>
              <a:t> s</a:t>
            </a:r>
            <a:r>
              <a:rPr lang="en-US" altLang="en-US" sz="1400" dirty="0"/>
              <a:t>ee if you can answer this quiz.</a:t>
            </a:r>
          </a:p>
          <a:p>
            <a:r>
              <a:rPr lang="en-US" altLang="en-US" sz="1400" dirty="0"/>
              <a:t>We have an alpha cookie, beta cookie, gamma cookie, and a neutron cookie.</a:t>
            </a:r>
          </a:p>
          <a:p>
            <a:r>
              <a:rPr lang="en-US" altLang="en-US" sz="1400" dirty="0"/>
              <a:t>If you had to eat one, hold one in your hand, hold one in your pocket, and throw one away, what would you do with each cookie?</a:t>
            </a:r>
          </a:p>
          <a:p>
            <a:r>
              <a:rPr lang="en-US" altLang="en-US" sz="1400" dirty="0"/>
              <a:t>Now I am not promoting eating any radioactivity intentionally, but this gives you a greater understanding of the interactions.</a:t>
            </a:r>
          </a:p>
          <a:p>
            <a:endParaRPr lang="en-US" altLang="en-US" sz="1400" dirty="0"/>
          </a:p>
          <a:p>
            <a:r>
              <a:rPr lang="en-US" altLang="en-US" sz="1400" dirty="0"/>
              <a:t>Answer:</a:t>
            </a:r>
          </a:p>
          <a:p>
            <a:r>
              <a:rPr lang="en-US" altLang="en-US" sz="1400" dirty="0"/>
              <a:t>Alpha:  Hand		Shielded by skin</a:t>
            </a:r>
          </a:p>
          <a:p>
            <a:r>
              <a:rPr lang="en-US" altLang="en-US" sz="1400" dirty="0"/>
              <a:t>Beta:  Pocket		Shielded by clothing</a:t>
            </a:r>
          </a:p>
          <a:p>
            <a:r>
              <a:rPr lang="en-US" altLang="en-US" sz="1400" dirty="0"/>
              <a:t>Gamma:  Eat		Whole body dose</a:t>
            </a:r>
          </a:p>
          <a:p>
            <a:r>
              <a:rPr lang="en-US" altLang="en-US" sz="1400" dirty="0"/>
              <a:t>Neutron:  Throw Away     	Whole body dose</a:t>
            </a:r>
          </a:p>
          <a:p>
            <a:r>
              <a:rPr lang="en-US" altLang="en-US" sz="1400" dirty="0"/>
              <a:t>  (Interacts with water in body)	</a:t>
            </a:r>
          </a:p>
        </p:txBody>
      </p:sp>
    </p:spTree>
    <p:extLst>
      <p:ext uri="{BB962C8B-B14F-4D97-AF65-F5344CB8AC3E}">
        <p14:creationId xmlns:p14="http://schemas.microsoft.com/office/powerpoint/2010/main" val="22704216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a:t>
            </a:r>
            <a:r>
              <a:rPr lang="en-US" baseline="0" dirty="0"/>
              <a:t> presentation shifts to how decay works. Students are required to know how to balance decay equations.</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55</a:t>
            </a:fld>
            <a:endParaRPr lang="en-US" dirty="0"/>
          </a:p>
        </p:txBody>
      </p:sp>
    </p:spTree>
    <p:extLst>
      <p:ext uri="{BB962C8B-B14F-4D97-AF65-F5344CB8AC3E}">
        <p14:creationId xmlns:p14="http://schemas.microsoft.com/office/powerpoint/2010/main" val="31453525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half-life. Use the image to illustrate that</a:t>
            </a:r>
            <a:r>
              <a:rPr lang="en-US" baseline="0" dirty="0"/>
              <a:t> decay is exponential. Note that the pink blob gradually becomes more and more gray as the element decays. Feel free to create a fanciful name for the element such as bubblegumium or pinkium.</a:t>
            </a:r>
          </a:p>
          <a:p>
            <a:endParaRPr lang="en-US" baseline="0" dirty="0"/>
          </a:p>
          <a:p>
            <a:r>
              <a:rPr lang="en-US" baseline="0" dirty="0"/>
              <a:t>If you will be doing a half-life activity using M&amp;Ms/coins/etc. do the activity here.</a:t>
            </a:r>
          </a:p>
          <a:p>
            <a:endParaRPr lang="en-US" baseline="0" dirty="0"/>
          </a:p>
          <a:p>
            <a:r>
              <a:rPr lang="en-US" baseline="0" dirty="0"/>
              <a:t>If you will be using the ANS Isotope Discovery Kit, proceed to the next slide.</a:t>
            </a:r>
          </a:p>
          <a:p>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57</a:t>
            </a:fld>
            <a:endParaRPr lang="en-US" dirty="0"/>
          </a:p>
        </p:txBody>
      </p:sp>
    </p:spTree>
    <p:extLst>
      <p:ext uri="{BB962C8B-B14F-4D97-AF65-F5344CB8AC3E}">
        <p14:creationId xmlns:p14="http://schemas.microsoft.com/office/powerpoint/2010/main" val="2219443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anose="02020603050405020304" pitchFamily="18" charset="0"/>
                <a:ea typeface="MS PGothic" panose="020B0600070205080204" pitchFamily="34" charset="-128"/>
              </a:defRPr>
            </a:lvl1pPr>
            <a:lvl2pPr marL="758552" indent="-291751">
              <a:defRPr sz="2500">
                <a:solidFill>
                  <a:schemeClr val="tx1"/>
                </a:solidFill>
                <a:latin typeface="Times New Roman" panose="02020603050405020304" pitchFamily="18" charset="0"/>
                <a:ea typeface="MS PGothic" panose="020B0600070205080204" pitchFamily="34" charset="-128"/>
              </a:defRPr>
            </a:lvl2pPr>
            <a:lvl3pPr marL="1167003" indent="-233401">
              <a:defRPr sz="2500">
                <a:solidFill>
                  <a:schemeClr val="tx1"/>
                </a:solidFill>
                <a:latin typeface="Times New Roman" panose="02020603050405020304" pitchFamily="18" charset="0"/>
                <a:ea typeface="MS PGothic" panose="020B0600070205080204" pitchFamily="34" charset="-128"/>
              </a:defRPr>
            </a:lvl3pPr>
            <a:lvl4pPr marL="1633804" indent="-233401">
              <a:defRPr sz="2500">
                <a:solidFill>
                  <a:schemeClr val="tx1"/>
                </a:solidFill>
                <a:latin typeface="Times New Roman" panose="02020603050405020304" pitchFamily="18" charset="0"/>
                <a:ea typeface="MS PGothic" panose="020B0600070205080204" pitchFamily="34" charset="-128"/>
              </a:defRPr>
            </a:lvl4pPr>
            <a:lvl5pPr marL="2100605" indent="-233401">
              <a:defRPr sz="2500">
                <a:solidFill>
                  <a:schemeClr val="tx1"/>
                </a:solidFill>
                <a:latin typeface="Times New Roman" panose="02020603050405020304" pitchFamily="18" charset="0"/>
                <a:ea typeface="MS PGothic" panose="020B0600070205080204" pitchFamily="34" charset="-128"/>
              </a:defRPr>
            </a:lvl5pPr>
            <a:lvl6pPr marL="2567407" indent="-233401"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6pPr>
            <a:lvl7pPr marL="3034208" indent="-233401"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7pPr>
            <a:lvl8pPr marL="3501009" indent="-233401"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8pPr>
            <a:lvl9pPr marL="3967810" indent="-233401" eaLnBrk="0" fontAlgn="base" hangingPunct="0">
              <a:spcBef>
                <a:spcPct val="0"/>
              </a:spcBef>
              <a:spcAft>
                <a:spcPct val="0"/>
              </a:spcAft>
              <a:defRPr sz="2500">
                <a:solidFill>
                  <a:schemeClr val="tx1"/>
                </a:solidFill>
                <a:latin typeface="Times New Roman" panose="02020603050405020304" pitchFamily="18" charset="0"/>
                <a:ea typeface="MS PGothic" panose="020B0600070205080204" pitchFamily="34" charset="-128"/>
              </a:defRPr>
            </a:lvl9pPr>
          </a:lstStyle>
          <a:p>
            <a:fld id="{0192E933-0D63-40FE-84FB-9BE5A1B51559}" type="slidenum">
              <a:rPr lang="en-US" altLang="en-US" sz="1200">
                <a:latin typeface="Times" pitchFamily="18" charset="0"/>
              </a:rPr>
              <a:pPr/>
              <a:t>58</a:t>
            </a:fld>
            <a:endParaRPr lang="en-US" altLang="en-US" sz="1200" dirty="0">
              <a:latin typeface="Times" pitchFamily="18" charset="0"/>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Times New Roman" panose="02020603050405020304" pitchFamily="18" charset="0"/>
              </a:rPr>
              <a:t>Use this slide to introduce</a:t>
            </a:r>
            <a:r>
              <a:rPr lang="en-US" altLang="en-US" baseline="0" dirty="0">
                <a:latin typeface="Times New Roman" panose="02020603050405020304" pitchFamily="18" charset="0"/>
              </a:rPr>
              <a:t> the Isotope Discovery Kit. Delete this slide if not using it.</a:t>
            </a:r>
          </a:p>
        </p:txBody>
      </p:sp>
    </p:spTree>
    <p:extLst>
      <p:ext uri="{BB962C8B-B14F-4D97-AF65-F5344CB8AC3E}">
        <p14:creationId xmlns:p14="http://schemas.microsoft.com/office/powerpoint/2010/main" val="1978715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D02CC39F-54CA-40FD-B8B8-25E1B2CB5962}" type="datetime1">
              <a:rPr lang="en-US" altLang="en-US" sz="1000">
                <a:latin typeface="Times New Roman" pitchFamily="18" charset="0"/>
              </a:rPr>
              <a:pPr>
                <a:lnSpc>
                  <a:spcPct val="100000"/>
                </a:lnSpc>
                <a:spcBef>
                  <a:spcPct val="0"/>
                </a:spcBef>
              </a:pPr>
              <a:t>1/8/2021</a:t>
            </a:fld>
            <a:endParaRPr lang="en-US" altLang="en-US" sz="1000" dirty="0">
              <a:latin typeface="Times New Roman" pitchFamily="18" charset="0"/>
            </a:endParaRPr>
          </a:p>
        </p:txBody>
      </p:sp>
      <p:sp>
        <p:nvSpPr>
          <p:cNvPr id="642051"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r>
              <a:rPr lang="en-US" altLang="en-US" sz="1000" dirty="0">
                <a:latin typeface="Times New Roman" pitchFamily="18" charset="0"/>
              </a:rPr>
              <a:t>ETS20008H0200</a:t>
            </a:r>
          </a:p>
        </p:txBody>
      </p:sp>
      <p:sp>
        <p:nvSpPr>
          <p:cNvPr id="64205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5FCC17AA-4C77-4B78-9A5B-3667ABDFF8BD}" type="slidenum">
              <a:rPr lang="en-US" altLang="en-US" sz="1000">
                <a:latin typeface="Times New Roman" pitchFamily="18" charset="0"/>
              </a:rPr>
              <a:pPr>
                <a:lnSpc>
                  <a:spcPct val="100000"/>
                </a:lnSpc>
                <a:spcBef>
                  <a:spcPct val="0"/>
                </a:spcBef>
              </a:pPr>
              <a:t>59</a:t>
            </a:fld>
            <a:endParaRPr lang="en-US" altLang="en-US" sz="1000" dirty="0">
              <a:latin typeface="Times New Roman" pitchFamily="18" charset="0"/>
            </a:endParaRPr>
          </a:p>
        </p:txBody>
      </p:sp>
      <p:sp>
        <p:nvSpPr>
          <p:cNvPr id="642053" name="Rectangle 2"/>
          <p:cNvSpPr>
            <a:spLocks noGrp="1" noRot="1" noChangeAspect="1" noChangeArrowheads="1" noTextEdit="1"/>
          </p:cNvSpPr>
          <p:nvPr>
            <p:ph type="sldImg"/>
          </p:nvPr>
        </p:nvSpPr>
        <p:spPr>
          <a:ln/>
        </p:spPr>
      </p:sp>
      <p:sp>
        <p:nvSpPr>
          <p:cNvPr id="6420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53014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36234429-46D8-4615-B65E-10D52852A6F5}" type="datetime1">
              <a:rPr lang="en-US" altLang="en-US" sz="1000">
                <a:latin typeface="Times New Roman" pitchFamily="18" charset="0"/>
              </a:rPr>
              <a:pPr>
                <a:lnSpc>
                  <a:spcPct val="100000"/>
                </a:lnSpc>
                <a:spcBef>
                  <a:spcPct val="0"/>
                </a:spcBef>
              </a:pPr>
              <a:t>1/8/2021</a:t>
            </a:fld>
            <a:endParaRPr lang="en-US" altLang="en-US" sz="1000" dirty="0">
              <a:latin typeface="Times New Roman" pitchFamily="18" charset="0"/>
            </a:endParaRPr>
          </a:p>
        </p:txBody>
      </p:sp>
      <p:sp>
        <p:nvSpPr>
          <p:cNvPr id="64512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r>
              <a:rPr lang="en-US" altLang="en-US" sz="1000" dirty="0">
                <a:latin typeface="Times New Roman" pitchFamily="18" charset="0"/>
              </a:rPr>
              <a:t>ETS20008H0200</a:t>
            </a:r>
          </a:p>
        </p:txBody>
      </p:sp>
      <p:sp>
        <p:nvSpPr>
          <p:cNvPr id="64512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A82EF1FB-8C68-4B77-8C9A-C7A58B2EB358}" type="slidenum">
              <a:rPr lang="en-US" altLang="en-US" sz="1000">
                <a:latin typeface="Times New Roman" pitchFamily="18" charset="0"/>
              </a:rPr>
              <a:pPr>
                <a:lnSpc>
                  <a:spcPct val="100000"/>
                </a:lnSpc>
                <a:spcBef>
                  <a:spcPct val="0"/>
                </a:spcBef>
              </a:pPr>
              <a:t>60</a:t>
            </a:fld>
            <a:endParaRPr lang="en-US" altLang="en-US" sz="1000" dirty="0">
              <a:latin typeface="Times New Roman" pitchFamily="18" charset="0"/>
            </a:endParaRPr>
          </a:p>
        </p:txBody>
      </p:sp>
      <p:sp>
        <p:nvSpPr>
          <p:cNvPr id="645125" name="Rectangle 2"/>
          <p:cNvSpPr>
            <a:spLocks noGrp="1" noRot="1" noChangeAspect="1" noChangeArrowheads="1" noTextEdit="1"/>
          </p:cNvSpPr>
          <p:nvPr>
            <p:ph type="sldImg"/>
          </p:nvPr>
        </p:nvSpPr>
        <p:spPr>
          <a:ln/>
        </p:spPr>
      </p:sp>
      <p:sp>
        <p:nvSpPr>
          <p:cNvPr id="645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56310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2" name="Rectangle 3"/>
          <p:cNvSpPr>
            <a:spLocks noGrp="1" noChangeArrowheads="1"/>
          </p:cNvSpPr>
          <p:nvPr>
            <p:ph type="body" idx="1"/>
          </p:nvPr>
        </p:nvSpPr>
        <p:spPr bwMode="auto">
          <a:xfrm>
            <a:off x="1182624" y="4423331"/>
            <a:ext cx="4653344" cy="4190524"/>
          </a:xfrm>
          <a:noFill/>
        </p:spPr>
        <p:txBody>
          <a:bodyPr wrap="square" numCol="1" anchor="t" anchorCtr="0" compatLnSpc="1">
            <a:prstTxWarp prst="textNoShape">
              <a:avLst/>
            </a:prstTxWarp>
          </a:bodyPr>
          <a:lstStyle/>
          <a:p>
            <a:pPr marL="0" lvl="2"/>
            <a:r>
              <a:rPr lang="en-US" dirty="0">
                <a:latin typeface="Arial" charset="0"/>
              </a:rPr>
              <a:t>The earliest theory about atomic structure was over 2,500 years ago.</a:t>
            </a:r>
          </a:p>
          <a:p>
            <a:pPr marL="0" lvl="2"/>
            <a:r>
              <a:rPr lang="en-US" dirty="0">
                <a:latin typeface="Arial" charset="0"/>
              </a:rPr>
              <a:t>Greek philosopher Anaxagoras “reasoned” that matter was comprised of “seeds” or “elements”</a:t>
            </a:r>
          </a:p>
          <a:p>
            <a:pPr marL="0" lvl="2"/>
            <a:r>
              <a:rPr lang="en-US" dirty="0">
                <a:latin typeface="Arial" charset="0"/>
              </a:rPr>
              <a:t>A few years later, Empedocles concluded there were four basic elements:</a:t>
            </a:r>
          </a:p>
          <a:p>
            <a:pPr marL="0" lvl="3"/>
            <a:r>
              <a:rPr lang="en-US" dirty="0">
                <a:latin typeface="Arial" charset="0"/>
              </a:rPr>
              <a:t>Earth</a:t>
            </a:r>
          </a:p>
          <a:p>
            <a:pPr marL="0" lvl="3"/>
            <a:r>
              <a:rPr lang="en-US" dirty="0">
                <a:latin typeface="Arial" charset="0"/>
              </a:rPr>
              <a:t>Air</a:t>
            </a:r>
          </a:p>
          <a:p>
            <a:pPr marL="0" lvl="3"/>
            <a:r>
              <a:rPr lang="en-US" dirty="0">
                <a:latin typeface="Arial" charset="0"/>
              </a:rPr>
              <a:t>Fire</a:t>
            </a:r>
          </a:p>
          <a:p>
            <a:pPr marL="0" lvl="3"/>
            <a:r>
              <a:rPr lang="en-US" dirty="0">
                <a:latin typeface="Arial" charset="0"/>
              </a:rPr>
              <a:t>Water</a:t>
            </a:r>
          </a:p>
          <a:p>
            <a:pPr lvl="1"/>
            <a:endParaRPr lang="en-US" dirty="0">
              <a:latin typeface="Arial" charset="0"/>
            </a:endParaRPr>
          </a:p>
          <a:p>
            <a:pPr lvl="1"/>
            <a:endParaRPr lang="en-US" dirty="0">
              <a:latin typeface="Arial" charset="0"/>
            </a:endParaRPr>
          </a:p>
        </p:txBody>
      </p:sp>
    </p:spTree>
    <p:extLst>
      <p:ext uri="{BB962C8B-B14F-4D97-AF65-F5344CB8AC3E}">
        <p14:creationId xmlns:p14="http://schemas.microsoft.com/office/powerpoint/2010/main" val="115738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New Roman" pitchFamily="18" charset="0"/>
              </a:defRPr>
            </a:lvl1pPr>
            <a:lvl2pPr marL="758552" indent="-291751">
              <a:defRPr sz="2500">
                <a:solidFill>
                  <a:schemeClr val="tx1"/>
                </a:solidFill>
                <a:latin typeface="Times New Roman" pitchFamily="18" charset="0"/>
              </a:defRPr>
            </a:lvl2pPr>
            <a:lvl3pPr marL="1167003" indent="-233401">
              <a:defRPr sz="2500">
                <a:solidFill>
                  <a:schemeClr val="tx1"/>
                </a:solidFill>
                <a:latin typeface="Times New Roman" pitchFamily="18" charset="0"/>
              </a:defRPr>
            </a:lvl3pPr>
            <a:lvl4pPr marL="1633804" indent="-233401">
              <a:defRPr sz="2500">
                <a:solidFill>
                  <a:schemeClr val="tx1"/>
                </a:solidFill>
                <a:latin typeface="Times New Roman" pitchFamily="18" charset="0"/>
              </a:defRPr>
            </a:lvl4pPr>
            <a:lvl5pPr marL="2100605" indent="-233401">
              <a:defRPr sz="2500">
                <a:solidFill>
                  <a:schemeClr val="tx1"/>
                </a:solidFill>
                <a:latin typeface="Times New Roman" pitchFamily="18" charset="0"/>
              </a:defRPr>
            </a:lvl5pPr>
            <a:lvl6pPr marL="2567407" indent="-233401" eaLnBrk="0" fontAlgn="base" hangingPunct="0">
              <a:spcBef>
                <a:spcPct val="0"/>
              </a:spcBef>
              <a:spcAft>
                <a:spcPct val="0"/>
              </a:spcAft>
              <a:defRPr sz="2500">
                <a:solidFill>
                  <a:schemeClr val="tx1"/>
                </a:solidFill>
                <a:latin typeface="Times New Roman" pitchFamily="18" charset="0"/>
              </a:defRPr>
            </a:lvl6pPr>
            <a:lvl7pPr marL="3034208" indent="-233401" eaLnBrk="0" fontAlgn="base" hangingPunct="0">
              <a:spcBef>
                <a:spcPct val="0"/>
              </a:spcBef>
              <a:spcAft>
                <a:spcPct val="0"/>
              </a:spcAft>
              <a:defRPr sz="2500">
                <a:solidFill>
                  <a:schemeClr val="tx1"/>
                </a:solidFill>
                <a:latin typeface="Times New Roman" pitchFamily="18" charset="0"/>
              </a:defRPr>
            </a:lvl7pPr>
            <a:lvl8pPr marL="3501009" indent="-233401" eaLnBrk="0" fontAlgn="base" hangingPunct="0">
              <a:spcBef>
                <a:spcPct val="0"/>
              </a:spcBef>
              <a:spcAft>
                <a:spcPct val="0"/>
              </a:spcAft>
              <a:defRPr sz="2500">
                <a:solidFill>
                  <a:schemeClr val="tx1"/>
                </a:solidFill>
                <a:latin typeface="Times New Roman" pitchFamily="18" charset="0"/>
              </a:defRPr>
            </a:lvl8pPr>
            <a:lvl9pPr marL="3967810" indent="-233401" eaLnBrk="0" fontAlgn="base" hangingPunct="0">
              <a:spcBef>
                <a:spcPct val="0"/>
              </a:spcBef>
              <a:spcAft>
                <a:spcPct val="0"/>
              </a:spcAft>
              <a:defRPr sz="2500">
                <a:solidFill>
                  <a:schemeClr val="tx1"/>
                </a:solidFill>
                <a:latin typeface="Times New Roman" pitchFamily="18" charset="0"/>
              </a:defRPr>
            </a:lvl9pPr>
          </a:lstStyle>
          <a:p>
            <a:fld id="{6A23245D-9B62-4150-BBBE-AB0ACDC2FEE8}" type="slidenum">
              <a:rPr lang="en-US" altLang="en-US" sz="1200"/>
              <a:pPr/>
              <a:t>61</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u="sng" dirty="0"/>
              <a:t>CHART OF NUCLIDES</a:t>
            </a:r>
          </a:p>
          <a:p>
            <a:pPr>
              <a:buFontTx/>
              <a:buChar char="-"/>
            </a:pPr>
            <a:r>
              <a:rPr lang="en-US" altLang="en-US" sz="1400" dirty="0"/>
              <a:t>A different way to look at the Periodic Table.</a:t>
            </a:r>
          </a:p>
          <a:p>
            <a:pPr>
              <a:buFontTx/>
              <a:buChar char="-"/>
            </a:pPr>
            <a:r>
              <a:rPr lang="en-US" altLang="en-US" sz="1400" dirty="0"/>
              <a:t>It contains much more detailed information regarding all of the elements/isotopes known to man.</a:t>
            </a:r>
          </a:p>
          <a:p>
            <a:pPr>
              <a:buFontTx/>
              <a:buChar char="-"/>
            </a:pPr>
            <a:r>
              <a:rPr lang="en-US" altLang="en-US" sz="1400" dirty="0"/>
              <a:t>Describes the radioactive materials that are known.</a:t>
            </a:r>
          </a:p>
          <a:p>
            <a:pPr>
              <a:buFontTx/>
              <a:buChar char="-"/>
            </a:pPr>
            <a:r>
              <a:rPr lang="en-US" altLang="en-US" sz="1400" dirty="0"/>
              <a:t>The details are not important for this lecture, but there is one concept that is important:</a:t>
            </a:r>
          </a:p>
          <a:p>
            <a:pPr lvl="1">
              <a:buFontTx/>
              <a:buChar char="-"/>
            </a:pPr>
            <a:r>
              <a:rPr lang="en-US" altLang="en-US" sz="1400" dirty="0"/>
              <a:t>LINE OF STABILITY</a:t>
            </a:r>
          </a:p>
          <a:p>
            <a:pPr>
              <a:buFontTx/>
              <a:buChar char="-"/>
            </a:pPr>
            <a:r>
              <a:rPr lang="en-US" altLang="en-US" sz="1400" dirty="0"/>
              <a:t>The chart of nuclides is a graph of protons versus neutrons</a:t>
            </a:r>
          </a:p>
          <a:p>
            <a:pPr>
              <a:buFontTx/>
              <a:buChar char="-"/>
            </a:pPr>
            <a:r>
              <a:rPr lang="en-US" altLang="en-US" sz="1400" dirty="0"/>
              <a:t>The stable isotopes (non-radioactive) are shown along the “Line of Stability”</a:t>
            </a:r>
          </a:p>
          <a:p>
            <a:pPr>
              <a:buFontTx/>
              <a:buChar char="-"/>
            </a:pPr>
            <a:r>
              <a:rPr lang="en-US" altLang="en-US" sz="1400" dirty="0"/>
              <a:t>Low weight elements tend to balance equal number of protons to neutrons.  The heavier you get the more neutrons you need to keep things together.  </a:t>
            </a:r>
          </a:p>
          <a:p>
            <a:pPr>
              <a:buFontTx/>
              <a:buChar char="-"/>
            </a:pPr>
            <a:r>
              <a:rPr lang="en-US" altLang="en-US" sz="1400" dirty="0"/>
              <a:t>The protons all have a “+” charge and they repel each other (like magnets)</a:t>
            </a:r>
          </a:p>
          <a:p>
            <a:pPr>
              <a:buFontTx/>
              <a:buChar char="-"/>
            </a:pPr>
            <a:r>
              <a:rPr lang="en-US" altLang="en-US" sz="1400" dirty="0"/>
              <a:t>The neutrons act as glue holding everything together with a strong nuclear force</a:t>
            </a:r>
          </a:p>
        </p:txBody>
      </p:sp>
    </p:spTree>
    <p:extLst>
      <p:ext uri="{BB962C8B-B14F-4D97-AF65-F5344CB8AC3E}">
        <p14:creationId xmlns:p14="http://schemas.microsoft.com/office/powerpoint/2010/main" val="5384284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842E15DC-F90E-4277-9BDE-B87C6F5C5C2B}" type="datetime1">
              <a:rPr lang="en-US" altLang="en-US" sz="1000">
                <a:latin typeface="Times New Roman" pitchFamily="18" charset="0"/>
              </a:rPr>
              <a:pPr>
                <a:lnSpc>
                  <a:spcPct val="100000"/>
                </a:lnSpc>
                <a:spcBef>
                  <a:spcPct val="0"/>
                </a:spcBef>
              </a:pPr>
              <a:t>1/8/2021</a:t>
            </a:fld>
            <a:endParaRPr lang="en-US" altLang="en-US" sz="1000" dirty="0">
              <a:latin typeface="Times New Roman" pitchFamily="18" charset="0"/>
            </a:endParaRPr>
          </a:p>
        </p:txBody>
      </p:sp>
      <p:sp>
        <p:nvSpPr>
          <p:cNvPr id="773123"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r>
              <a:rPr lang="en-US" altLang="en-US" sz="1000" dirty="0">
                <a:latin typeface="Times New Roman" pitchFamily="18" charset="0"/>
              </a:rPr>
              <a:t>ETS20008H0200</a:t>
            </a:r>
          </a:p>
        </p:txBody>
      </p:sp>
      <p:sp>
        <p:nvSpPr>
          <p:cNvPr id="77312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553">
              <a:lnSpc>
                <a:spcPct val="90000"/>
              </a:lnSpc>
              <a:spcBef>
                <a:spcPct val="40000"/>
              </a:spcBef>
              <a:defRPr sz="1200">
                <a:solidFill>
                  <a:schemeClr val="tx1"/>
                </a:solidFill>
                <a:latin typeface="Arial" pitchFamily="34" charset="0"/>
              </a:defRPr>
            </a:lvl1pPr>
            <a:lvl2pPr marL="746112" indent="-286966" defTabSz="956553">
              <a:lnSpc>
                <a:spcPct val="90000"/>
              </a:lnSpc>
              <a:spcBef>
                <a:spcPct val="40000"/>
              </a:spcBef>
              <a:defRPr sz="1200">
                <a:solidFill>
                  <a:schemeClr val="tx1"/>
                </a:solidFill>
                <a:latin typeface="Arial" pitchFamily="34" charset="0"/>
              </a:defRPr>
            </a:lvl2pPr>
            <a:lvl3pPr marL="1147864" indent="-229573" defTabSz="956553">
              <a:lnSpc>
                <a:spcPct val="90000"/>
              </a:lnSpc>
              <a:spcBef>
                <a:spcPct val="40000"/>
              </a:spcBef>
              <a:defRPr sz="1200">
                <a:solidFill>
                  <a:schemeClr val="tx1"/>
                </a:solidFill>
                <a:latin typeface="Arial" pitchFamily="34" charset="0"/>
              </a:defRPr>
            </a:lvl3pPr>
            <a:lvl4pPr marL="1607010" indent="-229573" defTabSz="956553">
              <a:lnSpc>
                <a:spcPct val="90000"/>
              </a:lnSpc>
              <a:spcBef>
                <a:spcPct val="40000"/>
              </a:spcBef>
              <a:defRPr sz="1200">
                <a:solidFill>
                  <a:schemeClr val="tx1"/>
                </a:solidFill>
                <a:latin typeface="Arial" pitchFamily="34" charset="0"/>
              </a:defRPr>
            </a:lvl4pPr>
            <a:lvl5pPr marL="2066156" indent="-229573" defTabSz="956553">
              <a:lnSpc>
                <a:spcPct val="90000"/>
              </a:lnSpc>
              <a:spcBef>
                <a:spcPct val="40000"/>
              </a:spcBef>
              <a:defRPr sz="1200">
                <a:solidFill>
                  <a:schemeClr val="tx1"/>
                </a:solidFill>
                <a:latin typeface="Arial" pitchFamily="34" charset="0"/>
              </a:defRPr>
            </a:lvl5pPr>
            <a:lvl6pPr marL="2525302" indent="-229573" defTabSz="956553" eaLnBrk="0" fontAlgn="base" hangingPunct="0">
              <a:lnSpc>
                <a:spcPct val="90000"/>
              </a:lnSpc>
              <a:spcBef>
                <a:spcPct val="40000"/>
              </a:spcBef>
              <a:spcAft>
                <a:spcPct val="0"/>
              </a:spcAft>
              <a:defRPr sz="1200">
                <a:solidFill>
                  <a:schemeClr val="tx1"/>
                </a:solidFill>
                <a:latin typeface="Arial" pitchFamily="34" charset="0"/>
              </a:defRPr>
            </a:lvl6pPr>
            <a:lvl7pPr marL="2984446" indent="-229573" defTabSz="956553" eaLnBrk="0" fontAlgn="base" hangingPunct="0">
              <a:lnSpc>
                <a:spcPct val="90000"/>
              </a:lnSpc>
              <a:spcBef>
                <a:spcPct val="40000"/>
              </a:spcBef>
              <a:spcAft>
                <a:spcPct val="0"/>
              </a:spcAft>
              <a:defRPr sz="1200">
                <a:solidFill>
                  <a:schemeClr val="tx1"/>
                </a:solidFill>
                <a:latin typeface="Arial" pitchFamily="34" charset="0"/>
              </a:defRPr>
            </a:lvl7pPr>
            <a:lvl8pPr marL="3443592" indent="-229573" defTabSz="956553" eaLnBrk="0" fontAlgn="base" hangingPunct="0">
              <a:lnSpc>
                <a:spcPct val="90000"/>
              </a:lnSpc>
              <a:spcBef>
                <a:spcPct val="40000"/>
              </a:spcBef>
              <a:spcAft>
                <a:spcPct val="0"/>
              </a:spcAft>
              <a:defRPr sz="1200">
                <a:solidFill>
                  <a:schemeClr val="tx1"/>
                </a:solidFill>
                <a:latin typeface="Arial" pitchFamily="34" charset="0"/>
              </a:defRPr>
            </a:lvl8pPr>
            <a:lvl9pPr marL="3902738" indent="-229573" defTabSz="956553" eaLnBrk="0" fontAlgn="base" hangingPunct="0">
              <a:lnSpc>
                <a:spcPct val="90000"/>
              </a:lnSpc>
              <a:spcBef>
                <a:spcPct val="40000"/>
              </a:spcBef>
              <a:spcAft>
                <a:spcPct val="0"/>
              </a:spcAft>
              <a:defRPr sz="1200">
                <a:solidFill>
                  <a:schemeClr val="tx1"/>
                </a:solidFill>
                <a:latin typeface="Arial" pitchFamily="34" charset="0"/>
              </a:defRPr>
            </a:lvl9pPr>
          </a:lstStyle>
          <a:p>
            <a:pPr>
              <a:lnSpc>
                <a:spcPct val="100000"/>
              </a:lnSpc>
              <a:spcBef>
                <a:spcPct val="0"/>
              </a:spcBef>
            </a:pPr>
            <a:fld id="{43FE03F9-32AC-4B70-8FA7-85148ADC421B}" type="slidenum">
              <a:rPr lang="en-US" altLang="en-US" sz="1000">
                <a:latin typeface="Times New Roman" pitchFamily="18" charset="0"/>
              </a:rPr>
              <a:pPr>
                <a:lnSpc>
                  <a:spcPct val="100000"/>
                </a:lnSpc>
                <a:spcBef>
                  <a:spcPct val="0"/>
                </a:spcBef>
              </a:pPr>
              <a:t>62</a:t>
            </a:fld>
            <a:endParaRPr lang="en-US" altLang="en-US" sz="1000" dirty="0">
              <a:latin typeface="Times New Roman" pitchFamily="18" charset="0"/>
            </a:endParaRPr>
          </a:p>
        </p:txBody>
      </p:sp>
      <p:sp>
        <p:nvSpPr>
          <p:cNvPr id="773125" name="Rectangle 2"/>
          <p:cNvSpPr>
            <a:spLocks noGrp="1" noRot="1" noChangeAspect="1" noChangeArrowheads="1" noTextEdit="1"/>
          </p:cNvSpPr>
          <p:nvPr>
            <p:ph type="sldImg"/>
          </p:nvPr>
        </p:nvSpPr>
        <p:spPr>
          <a:ln/>
        </p:spPr>
      </p:sp>
      <p:sp>
        <p:nvSpPr>
          <p:cNvPr id="7731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050380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a:t>Complete Advanced</a:t>
            </a:r>
            <a:r>
              <a:rPr lang="en-US" baseline="0" dirty="0"/>
              <a:t> portion of the Isotope Discovery Kit</a:t>
            </a:r>
          </a:p>
          <a:p>
            <a:r>
              <a:rPr lang="en-US" baseline="0" dirty="0"/>
              <a:t>Alternatively, complete the Radioactive Decay Series Activity in the ANS Teacher Resource Guide. http://nuclearconnect.org/in-the-classroom/for-teachers/teacher-resource-guide-detecting-radiation-in-our-radioactive-world </a:t>
            </a:r>
            <a:r>
              <a:rPr lang="en-US" b="1" baseline="0" dirty="0">
                <a:solidFill>
                  <a:srgbClr val="FF0000"/>
                </a:solidFill>
              </a:rPr>
              <a:t>OR</a:t>
            </a:r>
            <a:r>
              <a:rPr lang="en-US" baseline="0" dirty="0">
                <a:solidFill>
                  <a:srgbClr val="FF0000"/>
                </a:solidFill>
              </a:rPr>
              <a:t> </a:t>
            </a:r>
            <a:r>
              <a:rPr lang="en-US" baseline="0" dirty="0"/>
              <a:t>this lesson from teachnuclear.ca http://teachnuclear.ca/?tr-search-Jurisdiction&amp;tr-search-Grade&amp;tr-search-Course&amp;tr-search-Concept=14&amp;tr-srch=1</a:t>
            </a:r>
          </a:p>
          <a:p>
            <a:endParaRPr lang="en-US" baseline="0" dirty="0"/>
          </a:p>
          <a:p>
            <a:endParaRPr lang="en-US" dirty="0"/>
          </a:p>
        </p:txBody>
      </p:sp>
      <p:sp>
        <p:nvSpPr>
          <p:cNvPr id="105476" name="Slide Number Placeholder 3"/>
          <p:cNvSpPr txBox="1">
            <a:spLocks noGrp="1"/>
          </p:cNvSpPr>
          <p:nvPr/>
        </p:nvSpPr>
        <p:spPr bwMode="auto">
          <a:xfrm>
            <a:off x="3979930" y="8845045"/>
            <a:ext cx="3044719" cy="465614"/>
          </a:xfrm>
          <a:prstGeom prst="rect">
            <a:avLst/>
          </a:prstGeom>
          <a:noFill/>
          <a:ln>
            <a:miter lim="800000"/>
            <a:headEnd/>
            <a:tailEnd/>
          </a:ln>
        </p:spPr>
        <p:txBody>
          <a:bodyPr lIns="93360" tIns="46680" rIns="93360" bIns="46680" anchor="b"/>
          <a:lstStyle/>
          <a:p>
            <a:pPr algn="r" eaLnBrk="0" hangingPunct="0">
              <a:defRPr/>
            </a:pPr>
            <a:fld id="{E2697AC8-E15B-4282-8A57-70C07C7BDF87}" type="slidenum">
              <a:rPr lang="en-US" sz="1200"/>
              <a:pPr algn="r" eaLnBrk="0" hangingPunct="0">
                <a:defRPr/>
              </a:pPr>
              <a:t>63</a:t>
            </a:fld>
            <a:endParaRPr lang="en-US" sz="1200" dirty="0"/>
          </a:p>
        </p:txBody>
      </p:sp>
    </p:spTree>
    <p:extLst>
      <p:ext uri="{BB962C8B-B14F-4D97-AF65-F5344CB8AC3E}">
        <p14:creationId xmlns:p14="http://schemas.microsoft.com/office/powerpoint/2010/main" val="21889434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 give attendees your contact information.</a:t>
            </a:r>
            <a:r>
              <a:rPr lang="en-US" baseline="0" dirty="0"/>
              <a:t> You are one of the best resource for them!</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64</a:t>
            </a:fld>
            <a:endParaRPr lang="en-US" dirty="0"/>
          </a:p>
        </p:txBody>
      </p:sp>
    </p:spTree>
    <p:extLst>
      <p:ext uri="{BB962C8B-B14F-4D97-AF65-F5344CB8AC3E}">
        <p14:creationId xmlns:p14="http://schemas.microsoft.com/office/powerpoint/2010/main" val="38515032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a:p>
        </p:txBody>
      </p:sp>
      <p:sp>
        <p:nvSpPr>
          <p:cNvPr id="109572" name="Slide Number Placeholder 3"/>
          <p:cNvSpPr>
            <a:spLocks noGrp="1"/>
          </p:cNvSpPr>
          <p:nvPr>
            <p:ph type="sldNum" sz="quarter" idx="5"/>
          </p:nvPr>
        </p:nvSpPr>
        <p:spPr/>
        <p:txBody>
          <a:bodyPr/>
          <a:lstStyle/>
          <a:p>
            <a:pPr>
              <a:defRPr/>
            </a:pPr>
            <a:fld id="{3876C81C-CCD9-466A-9F64-6E7630534E22}" type="slidenum">
              <a:rPr lang="en-US" smtClean="0"/>
              <a:pPr>
                <a:defRPr/>
              </a:pPr>
              <a:t>65</a:t>
            </a:fld>
            <a:endParaRPr lang="en-US" dirty="0"/>
          </a:p>
        </p:txBody>
      </p:sp>
    </p:spTree>
    <p:extLst>
      <p:ext uri="{BB962C8B-B14F-4D97-AF65-F5344CB8AC3E}">
        <p14:creationId xmlns:p14="http://schemas.microsoft.com/office/powerpoint/2010/main" val="279494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2"/>
            <a:r>
              <a:rPr lang="en-US" dirty="0">
                <a:latin typeface="Arial" charset="0"/>
              </a:rPr>
              <a:t>A few decades after Empedocles, Democritus, another Greek who lived from 460 BCE to 370 BCE, developed a new theory of matter that attempted to overcome the problems of his predecessor.</a:t>
            </a:r>
          </a:p>
          <a:p>
            <a:pPr marL="0" lvl="3"/>
            <a:r>
              <a:rPr lang="en-US" dirty="0">
                <a:latin typeface="Arial" charset="0"/>
              </a:rPr>
              <a:t>Democritus' ideas were based on reasoning rather than science, and drew on the teachings of two Greek philosophers who came before him, Leucippus and Anaxagoras.</a:t>
            </a:r>
          </a:p>
          <a:p>
            <a:pPr marL="0" lvl="3"/>
            <a:r>
              <a:rPr lang="en-US" dirty="0">
                <a:latin typeface="Arial" charset="0"/>
              </a:rPr>
              <a:t>Democritus knew that if you took a stone and cut it in half, each half had the same properties as the original stone. </a:t>
            </a:r>
          </a:p>
          <a:p>
            <a:pPr marL="0" lvl="3"/>
            <a:r>
              <a:rPr lang="en-US" dirty="0">
                <a:latin typeface="Arial" charset="0"/>
              </a:rPr>
              <a:t>He reasoned that if you continued to cut the stone into smaller and smaller pieces, at some point you would reach a piece so tiny that it could no longer be divided.</a:t>
            </a:r>
          </a:p>
          <a:p>
            <a:pPr marL="0" lvl="3"/>
            <a:r>
              <a:rPr lang="en-US" dirty="0">
                <a:latin typeface="Arial" charset="0"/>
              </a:rPr>
              <a:t>Democritus called these infinitesimally small pieces of matter “atomos” (Greek for atoms) meaning “indivisible.”</a:t>
            </a:r>
          </a:p>
          <a:p>
            <a:pPr marL="0" lvl="3"/>
            <a:r>
              <a:rPr lang="en-US" dirty="0">
                <a:latin typeface="Arial" charset="0"/>
              </a:rPr>
              <a:t>He suggested that atoms were eternal and could not be destroyed.</a:t>
            </a:r>
          </a:p>
          <a:p>
            <a:pPr marL="0" lvl="3"/>
            <a:r>
              <a:rPr lang="en-US" dirty="0">
                <a:latin typeface="Arial" charset="0"/>
              </a:rPr>
              <a:t>Democritus theorized that atoms were specific to the material that they made up, meaning that the atoms of stone were unique to stone and different from the atoms of other materials such as fur.</a:t>
            </a:r>
          </a:p>
          <a:p>
            <a:pPr marL="0" lvl="3"/>
            <a:r>
              <a:rPr lang="en-US" dirty="0">
                <a:latin typeface="Arial" charset="0"/>
              </a:rPr>
              <a:t>This was a remarkable theory that attempted to explain the whole physical world in terms of a small number of ideas.</a:t>
            </a:r>
          </a:p>
          <a:p>
            <a:pPr marL="0" lvl="3"/>
            <a:r>
              <a:rPr lang="en-US" dirty="0">
                <a:latin typeface="Arial" charset="0"/>
              </a:rPr>
              <a:t>One of his many famous quotes, “Nothing exists but atoms and space, all else is opinion.”</a:t>
            </a:r>
          </a:p>
          <a:p>
            <a:pPr marL="0" lvl="3"/>
            <a:endParaRPr lang="en-US" dirty="0">
              <a:latin typeface="Arial" charset="0"/>
            </a:endParaRPr>
          </a:p>
          <a:p>
            <a:pPr marL="0" lvl="3"/>
            <a:r>
              <a:rPr lang="en-US" dirty="0">
                <a:latin typeface="Arial" charset="0"/>
              </a:rPr>
              <a:t>Credit: </a:t>
            </a:r>
            <a:r>
              <a:rPr lang="en-US" dirty="0">
                <a:hlinkClick r:id="rId3"/>
              </a:rPr>
              <a:t>https://www.visionlearning.com/img/library/module_viewer.php?mid=49&amp;l=&amp;c3=</a:t>
            </a:r>
            <a:r>
              <a:rPr lang="en-US" dirty="0"/>
              <a:t>, </a:t>
            </a:r>
            <a:r>
              <a:rPr lang="en-US" dirty="0">
                <a:hlinkClick r:id="rId4"/>
              </a:rPr>
              <a:t>http://thehistoryoftheatom.weebly.com/democritus.html</a:t>
            </a:r>
            <a:endParaRPr lang="en-US" dirty="0"/>
          </a:p>
          <a:p>
            <a:pPr marL="0" lvl="3"/>
            <a:endParaRPr lang="en-US" dirty="0">
              <a:latin typeface="Arial" charset="0"/>
            </a:endParaRPr>
          </a:p>
        </p:txBody>
      </p:sp>
    </p:spTree>
    <p:extLst>
      <p:ext uri="{BB962C8B-B14F-4D97-AF65-F5344CB8AC3E}">
        <p14:creationId xmlns:p14="http://schemas.microsoft.com/office/powerpoint/2010/main" val="1734028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lvl="2"/>
            <a:r>
              <a:rPr lang="en-US" dirty="0">
                <a:latin typeface="Arial" charset="0"/>
              </a:rPr>
              <a:t>Young Greek philosophers Aristotle and Plato disagreed with Democritus.</a:t>
            </a:r>
          </a:p>
          <a:p>
            <a:pPr marL="0" lvl="2"/>
            <a:r>
              <a:rPr lang="en-US" dirty="0">
                <a:latin typeface="Arial" charset="0"/>
              </a:rPr>
              <a:t>They not only endorsed Empedocles’ theory about there only being four elements, but expanded it.</a:t>
            </a:r>
          </a:p>
          <a:p>
            <a:pPr marL="0" lvl="3"/>
            <a:r>
              <a:rPr lang="en-US" dirty="0">
                <a:latin typeface="Arial" charset="0"/>
              </a:rPr>
              <a:t>They reasoned the attributes or characteristics of the elements were</a:t>
            </a:r>
          </a:p>
          <a:p>
            <a:pPr marL="0" lvl="4"/>
            <a:r>
              <a:rPr lang="en-US" dirty="0">
                <a:latin typeface="Arial" charset="0"/>
              </a:rPr>
              <a:t>Hot,</a:t>
            </a:r>
          </a:p>
          <a:p>
            <a:pPr marL="0" lvl="4"/>
            <a:r>
              <a:rPr lang="en-US" dirty="0">
                <a:latin typeface="Arial" charset="0"/>
              </a:rPr>
              <a:t>Dry,</a:t>
            </a:r>
          </a:p>
          <a:p>
            <a:pPr marL="0" lvl="4"/>
            <a:r>
              <a:rPr lang="en-US" dirty="0">
                <a:latin typeface="Arial" charset="0"/>
              </a:rPr>
              <a:t>Cold, and</a:t>
            </a:r>
          </a:p>
          <a:p>
            <a:pPr marL="0" lvl="4"/>
            <a:r>
              <a:rPr lang="en-US" dirty="0">
                <a:latin typeface="Arial" charset="0"/>
              </a:rPr>
              <a:t>Wet.</a:t>
            </a:r>
          </a:p>
          <a:p>
            <a:pPr marL="0" lvl="3"/>
            <a:r>
              <a:rPr lang="en-US" dirty="0">
                <a:latin typeface="Arial" charset="0"/>
              </a:rPr>
              <a:t>They also reasoned that the elements could transform into one another, thus giving birth to the science of alchemy.</a:t>
            </a:r>
          </a:p>
          <a:p>
            <a:pPr marL="0" lvl="2"/>
            <a:r>
              <a:rPr lang="en-US" dirty="0">
                <a:latin typeface="Arial" charset="0"/>
              </a:rPr>
              <a:t>Alexander the Great was tutored by Aristotle and sided with his teacher.</a:t>
            </a:r>
          </a:p>
          <a:p>
            <a:pPr marL="0" lvl="3"/>
            <a:r>
              <a:rPr lang="en-US" dirty="0">
                <a:latin typeface="Arial" charset="0"/>
              </a:rPr>
              <a:t>Atomic theory was effectively put on hold until the 1600s.</a:t>
            </a:r>
          </a:p>
        </p:txBody>
      </p:sp>
    </p:spTree>
    <p:extLst>
      <p:ext uri="{BB962C8B-B14F-4D97-AF65-F5344CB8AC3E}">
        <p14:creationId xmlns:p14="http://schemas.microsoft.com/office/powerpoint/2010/main" val="3997129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Roentgen was a professor of physics at </a:t>
            </a:r>
            <a:r>
              <a:rPr lang="en-US" sz="1200" b="0" i="0" kern="1200" dirty="0" err="1">
                <a:solidFill>
                  <a:schemeClr val="tx1"/>
                </a:solidFill>
                <a:effectLst/>
                <a:latin typeface="+mn-lt"/>
                <a:ea typeface="+mn-ea"/>
                <a:cs typeface="+mn-cs"/>
              </a:rPr>
              <a:t>Würzburg</a:t>
            </a:r>
            <a:r>
              <a:rPr lang="en-US" sz="1200" b="0" i="0" kern="1200" dirty="0">
                <a:solidFill>
                  <a:schemeClr val="tx1"/>
                </a:solidFill>
                <a:effectLst/>
                <a:latin typeface="+mn-lt"/>
                <a:ea typeface="+mn-ea"/>
                <a:cs typeface="+mn-cs"/>
              </a:rPr>
              <a:t> University. He was conducting an experiment when he noticed photographic plates near his equipment glowing. He discovered the glowing was caused by mysterious rays emitted by the glass tube used in his investigation. This tube contained a pair of electrodes. As electricity passed between the electrodes, X‑rays were emitted and appeared on the photographic plates. Roentgen called the rays ‘X’ for unknown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x-ray image is of Roentgen’s wife’s hand. The large knob on the ring finger is, indeed, a ring.</a:t>
            </a:r>
            <a:endParaRPr lang="en-US" dirty="0"/>
          </a:p>
        </p:txBody>
      </p:sp>
      <p:sp>
        <p:nvSpPr>
          <p:cNvPr id="4" name="Slide Number Placeholder 3"/>
          <p:cNvSpPr>
            <a:spLocks noGrp="1"/>
          </p:cNvSpPr>
          <p:nvPr>
            <p:ph type="sldNum" sz="quarter" idx="10"/>
          </p:nvPr>
        </p:nvSpPr>
        <p:spPr/>
        <p:txBody>
          <a:bodyPr/>
          <a:lstStyle/>
          <a:p>
            <a:fld id="{13E9C162-FD9D-7145-B4EE-9DC0F84A193A}" type="slidenum">
              <a:rPr lang="en-US" smtClean="0"/>
              <a:t>9</a:t>
            </a:fld>
            <a:endParaRPr lang="en-US" dirty="0"/>
          </a:p>
        </p:txBody>
      </p:sp>
    </p:spTree>
    <p:extLst>
      <p:ext uri="{BB962C8B-B14F-4D97-AF65-F5344CB8AC3E}">
        <p14:creationId xmlns:p14="http://schemas.microsoft.com/office/powerpoint/2010/main" val="73610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N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DEEF-F578-5B42-BA3D-2FAC758C69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6185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73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117930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038864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577818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4131370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58312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36533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0999" cy="1470025"/>
          </a:xfrm>
          <a:prstGeom prst="rect">
            <a:avLst/>
          </a:prstGeo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199" y="3886200"/>
            <a:ext cx="8001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985506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0"/>
            <a:ext cx="8012112" cy="4362173"/>
          </a:xfrm>
        </p:spPr>
        <p:txBody>
          <a:body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421002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51934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64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7" name="Date Placeholder 6"/>
          <p:cNvSpPr>
            <a:spLocks noGrp="1"/>
          </p:cNvSpPr>
          <p:nvPr>
            <p:ph type="dt" sz="half" idx="10"/>
          </p:nvPr>
        </p:nvSpPr>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123639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57861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8753DE-A595-C849-AA5C-D525407AF15F}" type="slidenum">
              <a:rPr lang="en-US" smtClean="0"/>
              <a:t>‹#›</a:t>
            </a:fld>
            <a:endParaRPr lang="en-US" dirty="0"/>
          </a:p>
        </p:txBody>
      </p:sp>
    </p:spTree>
    <p:extLst>
      <p:ext uri="{BB962C8B-B14F-4D97-AF65-F5344CB8AC3E}">
        <p14:creationId xmlns:p14="http://schemas.microsoft.com/office/powerpoint/2010/main" val="33048287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14A43-F6F7-684A-A15B-3AABBD13E880}" type="slidenum">
              <a:rPr lang="en-US" smtClean="0"/>
              <a:t>‹#›</a:t>
            </a:fld>
            <a:endParaRPr lang="en-US" dirty="0"/>
          </a:p>
        </p:txBody>
      </p:sp>
      <p:sp>
        <p:nvSpPr>
          <p:cNvPr id="7" name="Text Placeholder 2"/>
          <p:cNvSpPr>
            <a:spLocks noGrp="1"/>
          </p:cNvSpPr>
          <p:nvPr>
            <p:ph idx="1"/>
          </p:nvPr>
        </p:nvSpPr>
        <p:spPr>
          <a:xfrm>
            <a:off x="457200" y="1763990"/>
            <a:ext cx="8001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a:t>Edit Master text styles</a:t>
            </a:r>
          </a:p>
        </p:txBody>
      </p:sp>
    </p:spTree>
    <p:extLst>
      <p:ext uri="{BB962C8B-B14F-4D97-AF65-F5344CB8AC3E}">
        <p14:creationId xmlns:p14="http://schemas.microsoft.com/office/powerpoint/2010/main" val="28678970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965947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828186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919644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1471032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4205356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0999" cy="1470025"/>
          </a:xfrm>
          <a:prstGeom prst="rect">
            <a:avLst/>
          </a:prstGeo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199" y="3886200"/>
            <a:ext cx="8001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2278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27751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0"/>
            <a:ext cx="8012112" cy="4362173"/>
          </a:xfrm>
        </p:spPr>
        <p:txBody>
          <a:body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5135880" y="6322099"/>
            <a:ext cx="2133600" cy="365125"/>
          </a:xfrm>
          <a:prstGeom prst="rect">
            <a:avLst/>
          </a:prstGeom>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383569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35880" y="6322099"/>
            <a:ext cx="2133600" cy="365125"/>
          </a:xfrm>
          <a:prstGeom prst="rect">
            <a:avLst/>
          </a:prstGeom>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891750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5135880" y="6322099"/>
            <a:ext cx="2133600" cy="365125"/>
          </a:xfrm>
          <a:prstGeom prst="rect">
            <a:avLst/>
          </a:prstGeom>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557492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5135880" y="6322099"/>
            <a:ext cx="2133600" cy="365125"/>
          </a:xfrm>
          <a:prstGeom prst="rect">
            <a:avLst/>
          </a:prstGeom>
        </p:spPr>
        <p:txBody>
          <a:bodyPr/>
          <a:lstStyle>
            <a:lvl1pPr>
              <a:defRPr>
                <a:solidFill>
                  <a:srgbClr val="000000"/>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449013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5135880" y="6322099"/>
            <a:ext cx="2133600" cy="365125"/>
          </a:xfrm>
          <a:prstGeom prst="rect">
            <a:avLst/>
          </a:prstGeom>
        </p:spPr>
        <p:txBody>
          <a:bodyPr/>
          <a:lstStyle/>
          <a:p>
            <a:fld id="{838753DE-A595-C849-AA5C-D525407AF15F}" type="slidenum">
              <a:rPr lang="en-US" smtClean="0"/>
              <a:t>‹#›</a:t>
            </a:fld>
            <a:endParaRPr lang="en-US" dirty="0"/>
          </a:p>
        </p:txBody>
      </p:sp>
    </p:spTree>
    <p:extLst>
      <p:ext uri="{BB962C8B-B14F-4D97-AF65-F5344CB8AC3E}">
        <p14:creationId xmlns:p14="http://schemas.microsoft.com/office/powerpoint/2010/main" val="401328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14A43-F6F7-684A-A15B-3AABBD13E880}" type="slidenum">
              <a:rPr lang="en-US" smtClean="0"/>
              <a:t>‹#›</a:t>
            </a:fld>
            <a:endParaRPr lang="en-US" dirty="0"/>
          </a:p>
        </p:txBody>
      </p:sp>
      <p:sp>
        <p:nvSpPr>
          <p:cNvPr id="7" name="Text Placeholder 2"/>
          <p:cNvSpPr>
            <a:spLocks noGrp="1"/>
          </p:cNvSpPr>
          <p:nvPr>
            <p:ph idx="1"/>
          </p:nvPr>
        </p:nvSpPr>
        <p:spPr>
          <a:xfrm>
            <a:off x="457200" y="1763990"/>
            <a:ext cx="8001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a:t>Edit Master text styles</a:t>
            </a:r>
          </a:p>
        </p:txBody>
      </p:sp>
    </p:spTree>
    <p:extLst>
      <p:ext uri="{BB962C8B-B14F-4D97-AF65-F5344CB8AC3E}">
        <p14:creationId xmlns:p14="http://schemas.microsoft.com/office/powerpoint/2010/main" val="31373046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5135880" y="6322099"/>
            <a:ext cx="2133600" cy="365125"/>
          </a:xfrm>
          <a:prstGeom prst="rect">
            <a:avLst/>
          </a:prstGeom>
        </p:spPr>
        <p:txBody>
          <a:body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1529712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Tree>
    <p:extLst>
      <p:ext uri="{BB962C8B-B14F-4D97-AF65-F5344CB8AC3E}">
        <p14:creationId xmlns:p14="http://schemas.microsoft.com/office/powerpoint/2010/main" val="42286216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Tree>
    <p:extLst>
      <p:ext uri="{BB962C8B-B14F-4D97-AF65-F5344CB8AC3E}">
        <p14:creationId xmlns:p14="http://schemas.microsoft.com/office/powerpoint/2010/main" val="12981868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Tree>
    <p:extLst>
      <p:ext uri="{BB962C8B-B14F-4D97-AF65-F5344CB8AC3E}">
        <p14:creationId xmlns:p14="http://schemas.microsoft.com/office/powerpoint/2010/main" val="422013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92268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
        <p:nvSpPr>
          <p:cNvPr id="4" name="TextBox 3"/>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Tree>
    <p:extLst>
      <p:ext uri="{BB962C8B-B14F-4D97-AF65-F5344CB8AC3E}">
        <p14:creationId xmlns:p14="http://schemas.microsoft.com/office/powerpoint/2010/main" val="4283376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3" name="Rectangle 3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4" name="Rectangle 3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CF32BBFC-A0BC-421D-8529-1707447B3242}" type="slidenum">
              <a:rPr lang="en-US" altLang="en-US"/>
              <a:pPr/>
              <a:t>‹#›</a:t>
            </a:fld>
            <a:endParaRPr lang="en-US" altLang="en-US" dirty="0"/>
          </a:p>
        </p:txBody>
      </p:sp>
    </p:spTree>
    <p:extLst>
      <p:ext uri="{BB962C8B-B14F-4D97-AF65-F5344CB8AC3E}">
        <p14:creationId xmlns:p14="http://schemas.microsoft.com/office/powerpoint/2010/main" val="35158568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6980"/>
            <a:ext cx="6428900" cy="1051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2401" y="1219200"/>
            <a:ext cx="4343400" cy="5334000"/>
          </a:xfrm>
        </p:spPr>
        <p:txBody>
          <a:bodyPr/>
          <a:lstStyle>
            <a:lvl1pPr marL="0" indent="0">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267200" cy="5334000"/>
          </a:xfrm>
        </p:spPr>
        <p:txBody>
          <a:bodyPr/>
          <a:lstStyle>
            <a:lvl1pPr marL="0" indent="0">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endParaRPr lang="en-US" dirty="0"/>
          </a:p>
        </p:txBody>
      </p:sp>
      <p:sp>
        <p:nvSpPr>
          <p:cNvPr id="6" name="Rectangle 4"/>
          <p:cNvSpPr>
            <a:spLocks noGrp="1" noChangeArrowheads="1"/>
          </p:cNvSpPr>
          <p:nvPr>
            <p:ph type="sldNum" sz="quarter" idx="11"/>
          </p:nvPr>
        </p:nvSpPr>
        <p:spPr>
          <a:xfrm>
            <a:off x="6553200" y="6356350"/>
            <a:ext cx="2133600" cy="365125"/>
          </a:xfrm>
          <a:prstGeom prst="rect">
            <a:avLst/>
          </a:prstGeom>
          <a:ln/>
        </p:spPr>
        <p:txBody>
          <a:bodyPr/>
          <a:lstStyle>
            <a:lvl1pPr>
              <a:defRPr/>
            </a:lvl1pPr>
          </a:lstStyle>
          <a:p>
            <a:r>
              <a:rPr lang="en-US" dirty="0"/>
              <a:t>Slide </a:t>
            </a:r>
            <a:fld id="{E8F4B294-62E0-4ED3-B4D6-97602BBDCE62}" type="slidenum">
              <a:rPr lang="en-US"/>
              <a:pPr/>
              <a:t>‹#›</a:t>
            </a:fld>
            <a:r>
              <a:rPr lang="en-US" dirty="0"/>
              <a:t> of 68</a:t>
            </a:r>
          </a:p>
        </p:txBody>
      </p:sp>
    </p:spTree>
    <p:extLst>
      <p:ext uri="{BB962C8B-B14F-4D97-AF65-F5344CB8AC3E}">
        <p14:creationId xmlns:p14="http://schemas.microsoft.com/office/powerpoint/2010/main" val="504929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6980"/>
            <a:ext cx="6428900" cy="1051276"/>
          </a:xfrm>
          <a:prstGeom prst="rect">
            <a:avLst/>
          </a:prstGeom>
        </p:spPr>
        <p:txBody>
          <a:bodyPr/>
          <a:lstStyle/>
          <a:p>
            <a:r>
              <a:rPr lang="en-US"/>
              <a:t>Click to edit Master title style</a:t>
            </a:r>
          </a:p>
        </p:txBody>
      </p:sp>
      <p:sp>
        <p:nvSpPr>
          <p:cNvPr id="3" name="Rectangle 3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4" name="Rectangle 3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5" name="Rectangle 3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028AD1C2-8C34-4B6C-8C0A-7E9D108159CF}" type="slidenum">
              <a:rPr lang="en-US" altLang="en-US"/>
              <a:pPr/>
              <a:t>‹#›</a:t>
            </a:fld>
            <a:endParaRPr lang="en-US" altLang="en-US" dirty="0"/>
          </a:p>
        </p:txBody>
      </p:sp>
    </p:spTree>
    <p:extLst>
      <p:ext uri="{BB962C8B-B14F-4D97-AF65-F5344CB8AC3E}">
        <p14:creationId xmlns:p14="http://schemas.microsoft.com/office/powerpoint/2010/main" val="40607436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5" name="Rectangle 3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6" name="Rectangle 3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C9830F8E-6FB1-4EB8-A7BB-DB9F3DF4C5A6}" type="slidenum">
              <a:rPr lang="en-US" altLang="en-US"/>
              <a:pPr/>
              <a:t>‹#›</a:t>
            </a:fld>
            <a:endParaRPr lang="en-US" altLang="en-US" dirty="0"/>
          </a:p>
        </p:txBody>
      </p:sp>
    </p:spTree>
    <p:extLst>
      <p:ext uri="{BB962C8B-B14F-4D97-AF65-F5344CB8AC3E}">
        <p14:creationId xmlns:p14="http://schemas.microsoft.com/office/powerpoint/2010/main" val="628616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066800" y="17716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771650"/>
            <a:ext cx="3810000" cy="4114800"/>
          </a:xfrm>
        </p:spPr>
        <p:txBody>
          <a:bodyPr/>
          <a:lstStyle/>
          <a:p>
            <a:pPr lvl="0"/>
            <a:endParaRPr lang="en-US" noProof="0" dirty="0"/>
          </a:p>
        </p:txBody>
      </p:sp>
      <p:sp>
        <p:nvSpPr>
          <p:cNvPr id="5" name="Rectangle 3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6" name="Rectangle 3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7" name="Rectangle 3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85260AFF-5237-4FE1-9032-3CA47F443241}" type="slidenum">
              <a:rPr lang="en-US" altLang="en-US"/>
              <a:pPr/>
              <a:t>‹#›</a:t>
            </a:fld>
            <a:endParaRPr lang="en-US" altLang="en-US" dirty="0"/>
          </a:p>
        </p:txBody>
      </p:sp>
    </p:spTree>
    <p:extLst>
      <p:ext uri="{BB962C8B-B14F-4D97-AF65-F5344CB8AC3E}">
        <p14:creationId xmlns:p14="http://schemas.microsoft.com/office/powerpoint/2010/main" val="42542098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0563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0999" cy="1470025"/>
          </a:xfrm>
          <a:prstGeom prst="rect">
            <a:avLst/>
          </a:prstGeo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199" y="3886200"/>
            <a:ext cx="8001000" cy="175260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234902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1763990"/>
            <a:ext cx="8012112" cy="4362173"/>
          </a:xfrm>
        </p:spPr>
        <p:txBody>
          <a:bodyPr/>
          <a:lstStyle/>
          <a:p>
            <a:pPr lvl="0"/>
            <a:r>
              <a:rPr lang="en-US"/>
              <a:t>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5164086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4" name="Content Placeholder 3"/>
          <p:cNvSpPr>
            <a:spLocks noGrp="1"/>
          </p:cNvSpPr>
          <p:nvPr>
            <p:ph sz="half" idx="2"/>
          </p:nvPr>
        </p:nvSpPr>
        <p:spPr>
          <a:xfrm>
            <a:off x="4648200" y="1716950"/>
            <a:ext cx="4038600" cy="4409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35880" y="6322099"/>
            <a:ext cx="2133600" cy="365125"/>
          </a:xfrm>
          <a:prstGeom prst="rect">
            <a:avLst/>
          </a:prstGeom>
        </p:spPr>
        <p:txBody>
          <a:bodyPr/>
          <a:lstStyle/>
          <a:p>
            <a:fld id="{C1F14A43-F6F7-684A-A15B-3AABBD13E880}" type="slidenum">
              <a:rPr lang="en-US" smtClean="0"/>
              <a:pPr/>
              <a:t>‹#›</a:t>
            </a:fld>
            <a:endParaRPr lang="en-US" dirty="0"/>
          </a:p>
        </p:txBody>
      </p:sp>
      <p:sp>
        <p:nvSpPr>
          <p:cNvPr id="8"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85742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62081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Georgia"/>
              </a:defRPr>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solidFill>
                  <a:srgbClr val="000000"/>
                </a:solidFill>
              </a:defRPr>
            </a:lvl1p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5135880" y="6322099"/>
            <a:ext cx="2133600" cy="365125"/>
          </a:xfrm>
          <a:prstGeom prst="rect">
            <a:avLst/>
          </a:prstGeom>
        </p:spPr>
        <p:txBody>
          <a:bodyPr/>
          <a:lstStyle>
            <a:lvl1pPr>
              <a:defRPr>
                <a:solidFill>
                  <a:srgbClr val="000000"/>
                </a:solidFill>
              </a:defRPr>
            </a:lvl1pPr>
          </a:lstStyle>
          <a:p>
            <a:fld id="{C1F14A43-F6F7-684A-A15B-3AABBD13E880}" type="slidenum">
              <a:rPr lang="en-US" smtClean="0"/>
              <a:pPr/>
              <a:t>‹#›</a:t>
            </a:fld>
            <a:endParaRPr lang="en-US" dirty="0"/>
          </a:p>
        </p:txBody>
      </p:sp>
      <p:sp>
        <p:nvSpPr>
          <p:cNvPr id="10"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983920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10"/>
            <a:ext cx="3008313" cy="737344"/>
          </a:xfrm>
          <a:prstGeom prst="rect">
            <a:avLst/>
          </a:prstGeo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653288" y="1709110"/>
            <a:ext cx="4821400" cy="4417053"/>
          </a:xfrm>
        </p:spPr>
        <p:txBody>
          <a:bodyPr/>
          <a:lstStyle>
            <a:lvl1pPr>
              <a:defRPr sz="3200"/>
            </a:lvl1pPr>
            <a:lvl2pPr>
              <a:defRPr sz="2800">
                <a:solidFill>
                  <a:schemeClr val="bg1">
                    <a:lumMod val="50000"/>
                  </a:schemeClr>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457200" y="2563666"/>
            <a:ext cx="3008313" cy="35624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5135880" y="6322099"/>
            <a:ext cx="2133600" cy="365125"/>
          </a:xfrm>
          <a:prstGeom prst="rect">
            <a:avLst/>
          </a:prstGeom>
        </p:spPr>
        <p:txBody>
          <a:bodyPr/>
          <a:lstStyle>
            <a:lvl1pPr>
              <a:defRPr>
                <a:solidFill>
                  <a:srgbClr val="000000"/>
                </a:solidFill>
              </a:defRPr>
            </a:lvl1pPr>
          </a:lstStyle>
          <a:p>
            <a:fld id="{C1F14A43-F6F7-684A-A15B-3AABBD13E880}" type="slidenum">
              <a:rPr lang="en-US" smtClean="0"/>
              <a:pPr/>
              <a:t>‹#›</a:t>
            </a:fld>
            <a:endParaRPr lang="en-US" dirty="0"/>
          </a:p>
        </p:txBody>
      </p:sp>
      <p:sp>
        <p:nvSpPr>
          <p:cNvPr id="8"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934091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5135880" y="6322099"/>
            <a:ext cx="2133600" cy="365125"/>
          </a:xfrm>
          <a:prstGeom prst="rect">
            <a:avLst/>
          </a:prstGeom>
        </p:spPr>
        <p:txBody>
          <a:bodyPr/>
          <a:lstStyle/>
          <a:p>
            <a:fld id="{838753DE-A595-C849-AA5C-D525407AF15F}" type="slidenum">
              <a:rPr lang="en-US" smtClean="0"/>
              <a:t>‹#›</a:t>
            </a:fld>
            <a:endParaRPr lang="en-US" dirty="0"/>
          </a:p>
        </p:txBody>
      </p:sp>
      <p:sp>
        <p:nvSpPr>
          <p:cNvPr id="6"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786594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1F14A43-F6F7-684A-A15B-3AABBD13E880}" type="slidenum">
              <a:rPr lang="en-US" smtClean="0"/>
              <a:t>‹#›</a:t>
            </a:fld>
            <a:endParaRPr lang="en-US" dirty="0"/>
          </a:p>
        </p:txBody>
      </p:sp>
      <p:sp>
        <p:nvSpPr>
          <p:cNvPr id="7" name="Text Placeholder 2"/>
          <p:cNvSpPr>
            <a:spLocks noGrp="1"/>
          </p:cNvSpPr>
          <p:nvPr>
            <p:ph idx="1"/>
          </p:nvPr>
        </p:nvSpPr>
        <p:spPr>
          <a:xfrm>
            <a:off x="457200" y="1763990"/>
            <a:ext cx="8001000" cy="4362173"/>
          </a:xfrm>
          <a:prstGeom prst="rect">
            <a:avLst/>
          </a:prstGeom>
        </p:spPr>
        <p:txBody>
          <a:bodyPr vert="horz" lIns="91440" tIns="45720" rIns="91440" bIns="45720" rtlCol="0">
            <a:normAutofit/>
          </a:bodyPr>
          <a:lstStyle>
            <a:lvl1pPr algn="l">
              <a:defRPr sz="3600">
                <a:solidFill>
                  <a:schemeClr val="bg1"/>
                </a:solidFill>
              </a:defRPr>
            </a:lvl1pPr>
          </a:lstStyle>
          <a:p>
            <a:pPr lvl="0"/>
            <a:r>
              <a:rPr lang="en-US"/>
              <a:t>Edit Master text styles</a:t>
            </a:r>
          </a:p>
        </p:txBody>
      </p:sp>
      <p:sp>
        <p:nvSpPr>
          <p:cNvPr id="8"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0562976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marL="742950" indent="-285750">
              <a:buFont typeface="Arial" panose="020B0604020202020204" pitchFamily="34" charset="0"/>
              <a:buChar char="•"/>
              <a:defRPr>
                <a:solidFill>
                  <a:schemeClr val="tx1"/>
                </a:solidFill>
              </a:defRPr>
            </a:lvl2pPr>
            <a:lvl3pPr marL="1143000" indent="-228600">
              <a:buFont typeface="Arial" panose="020B0604020202020204" pitchFamily="34" charset="0"/>
              <a:buChar char="•"/>
              <a:defRPr>
                <a:solidFill>
                  <a:schemeClr val="tx1"/>
                </a:solidFill>
              </a:defRPr>
            </a:lvl3pPr>
            <a:lvl4pPr marL="1600200" indent="-228600">
              <a:buFont typeface="Arial" panose="020B0604020202020204" pitchFamily="34" charset="0"/>
              <a:buChar char="•"/>
              <a:defRPr>
                <a:solidFill>
                  <a:schemeClr val="tx1"/>
                </a:solidFill>
              </a:defRPr>
            </a:lvl4pPr>
            <a:lvl5pPr marL="2057400" indent="-228600">
              <a:buFont typeface="Arial" panose="020B0604020202020204" pitchFamily="34" charset="0"/>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753384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4AC19E17-D660-EB4B-9320-33E4EFB1B6BE}"/>
              </a:ext>
            </a:extLst>
          </p:cNvPr>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
        <p:nvSpPr>
          <p:cNvPr id="5"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7596990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50AF62FD-884F-0042-8DE2-975ADED97686}"/>
              </a:ext>
            </a:extLst>
          </p:cNvPr>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
        <p:nvSpPr>
          <p:cNvPr id="5"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980795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E3CCBF3C-04C0-E54C-8D1B-19AF49D992D1}"/>
              </a:ext>
            </a:extLst>
          </p:cNvPr>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
        <p:nvSpPr>
          <p:cNvPr id="5"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566975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Edit Master text styles</a:t>
            </a:r>
          </a:p>
        </p:txBody>
      </p:sp>
      <p:sp>
        <p:nvSpPr>
          <p:cNvPr id="4" name="TextBox 3">
            <a:extLst>
              <a:ext uri="{FF2B5EF4-FFF2-40B4-BE49-F238E27FC236}">
                <a16:creationId xmlns:a16="http://schemas.microsoft.com/office/drawing/2014/main" id="{360071D6-C703-F64F-BCE3-3A03F8A40FCF}"/>
              </a:ext>
            </a:extLst>
          </p:cNvPr>
          <p:cNvSpPr txBox="1"/>
          <p:nvPr userDrawn="1"/>
        </p:nvSpPr>
        <p:spPr>
          <a:xfrm>
            <a:off x="5757008" y="6296011"/>
            <a:ext cx="3526966" cy="353943"/>
          </a:xfrm>
          <a:prstGeom prst="rect">
            <a:avLst/>
          </a:prstGeom>
          <a:noFill/>
        </p:spPr>
        <p:txBody>
          <a:bodyPr wrap="square" rtlCol="0">
            <a:spAutoFit/>
          </a:bodyPr>
          <a:lstStyle/>
          <a:p>
            <a:r>
              <a:rPr lang="en-US" sz="1700" b="1" dirty="0">
                <a:solidFill>
                  <a:srgbClr val="1EB53A"/>
                </a:solidFill>
              </a:rPr>
              <a:t>Navigating Nuclear Science</a:t>
            </a:r>
          </a:p>
        </p:txBody>
      </p:sp>
      <p:sp>
        <p:nvSpPr>
          <p:cNvPr id="5"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496968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6" y="228320"/>
            <a:ext cx="854075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301625" y="1599640"/>
            <a:ext cx="4201102" cy="4499162"/>
          </a:xfrm>
        </p:spPr>
        <p:txBody>
          <a:bodyPr rtlCol="0">
            <a:normAutofit/>
          </a:bodyPr>
          <a:lstStyle/>
          <a:p>
            <a:pPr lvl="0"/>
            <a:r>
              <a:rPr lang="en-US" noProof="0"/>
              <a:t>Click icon to add online image</a:t>
            </a:r>
            <a:endParaRPr lang="en-US" noProof="0" dirty="0"/>
          </a:p>
        </p:txBody>
      </p:sp>
      <p:sp>
        <p:nvSpPr>
          <p:cNvPr id="4" name="Text Placeholder 3"/>
          <p:cNvSpPr>
            <a:spLocks noGrp="1"/>
          </p:cNvSpPr>
          <p:nvPr>
            <p:ph type="body" sz="half" idx="2"/>
          </p:nvPr>
        </p:nvSpPr>
        <p:spPr>
          <a:xfrm>
            <a:off x="4641273" y="1599640"/>
            <a:ext cx="4201103" cy="449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1625" y="6245225"/>
            <a:ext cx="2289175" cy="476250"/>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6553200" y="6245225"/>
            <a:ext cx="2289175" cy="476250"/>
          </a:xfrm>
          <a:prstGeom prst="rect">
            <a:avLst/>
          </a:prstGeom>
        </p:spPr>
        <p:txBody>
          <a:bodyPr/>
          <a:lstStyle>
            <a:lvl1pPr>
              <a:defRPr smtClean="0"/>
            </a:lvl1pPr>
          </a:lstStyle>
          <a:p>
            <a:pPr>
              <a:defRPr/>
            </a:pPr>
            <a:fld id="{A84B2809-184E-444C-BD1E-C999454F67D2}" type="slidenum">
              <a:rPr lang="en-US" altLang="en-US"/>
              <a:pPr>
                <a:defRPr/>
              </a:pPr>
              <a:t>‹#›</a:t>
            </a:fld>
            <a:endParaRPr lang="en-US" altLang="en-US" dirty="0"/>
          </a:p>
        </p:txBody>
      </p:sp>
      <p:sp>
        <p:nvSpPr>
          <p:cNvPr id="8" name="TextBox 7"/>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9"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56776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35323282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lt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A356942-B93C-4FCE-9C7B-C8F17D21179C}" type="slidenum">
              <a:rPr lang="en-US" altLang="en-US"/>
              <a:pPr>
                <a:defRPr/>
              </a:pPr>
              <a:t>‹#›</a:t>
            </a:fld>
            <a:endParaRPr lang="en-US" altLang="en-US" dirty="0"/>
          </a:p>
        </p:txBody>
      </p:sp>
      <p:sp>
        <p:nvSpPr>
          <p:cNvPr id="10"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716049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028AD1C2-8C34-4B6C-8C0A-7E9D108159CF}" type="slidenum">
              <a:rPr lang="en-US" altLang="en-US" smtClean="0"/>
              <a:pPr/>
              <a:t>‹#›</a:t>
            </a:fld>
            <a:endParaRPr lang="en-US" altLang="en-US" dirty="0"/>
          </a:p>
        </p:txBody>
      </p:sp>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7"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10274318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5800" y="4114800"/>
            <a:ext cx="3810000" cy="1981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85800" y="6248400"/>
            <a:ext cx="1905000" cy="457200"/>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dirty="0"/>
          </a:p>
        </p:txBody>
      </p:sp>
      <p:sp>
        <p:nvSpPr>
          <p:cNvPr id="8" name="Slide Number Placeholder 7"/>
          <p:cNvSpPr>
            <a:spLocks noGrp="1"/>
          </p:cNvSpPr>
          <p:nvPr>
            <p:ph type="sldNum" sz="quarter" idx="12"/>
          </p:nvPr>
        </p:nvSpPr>
        <p:spPr>
          <a:xfrm>
            <a:off x="6553200" y="6248400"/>
            <a:ext cx="1905000" cy="457200"/>
          </a:xfrm>
          <a:prstGeom prst="rect">
            <a:avLst/>
          </a:prstGeom>
        </p:spPr>
        <p:txBody>
          <a:bodyPr/>
          <a:lstStyle>
            <a:lvl1pPr>
              <a:defRPr smtClean="0"/>
            </a:lvl1pPr>
          </a:lstStyle>
          <a:p>
            <a:pPr>
              <a:defRPr/>
            </a:pPr>
            <a:fld id="{F49E4339-555B-4F08-AA9B-D8E400AA7DEF}" type="slidenum">
              <a:rPr lang="en-US" altLang="en-US"/>
              <a:pPr>
                <a:defRPr/>
              </a:pPr>
              <a:t>‹#›</a:t>
            </a:fld>
            <a:endParaRPr lang="en-US" altLang="en-US" dirty="0"/>
          </a:p>
        </p:txBody>
      </p:sp>
      <p:sp>
        <p:nvSpPr>
          <p:cNvPr id="9"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692159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381"/>
        <p:cNvGrpSpPr/>
        <p:nvPr/>
      </p:nvGrpSpPr>
      <p:grpSpPr>
        <a:xfrm>
          <a:off x="0" y="0"/>
          <a:ext cx="0" cy="0"/>
          <a:chOff x="0" y="0"/>
          <a:chExt cx="0" cy="0"/>
        </a:xfrm>
      </p:grpSpPr>
      <p:sp>
        <p:nvSpPr>
          <p:cNvPr id="384" name="Shape 384"/>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defRPr sz="3600"/>
            </a:lvl1pPr>
            <a:lvl2pPr rtl="0">
              <a:defRPr sz="3600"/>
            </a:lvl2pPr>
            <a:lvl3pPr rtl="0">
              <a:defRPr sz="3600"/>
            </a:lvl3pPr>
            <a:lvl4pPr rtl="0">
              <a:defRPr sz="3600"/>
            </a:lvl4pPr>
            <a:lvl5pPr rtl="0">
              <a:defRPr sz="3600"/>
            </a:lvl5pPr>
            <a:lvl6pPr rtl="0">
              <a:defRPr sz="3600"/>
            </a:lvl6pPr>
            <a:lvl7pPr rtl="0">
              <a:defRPr sz="3600"/>
            </a:lvl7pPr>
            <a:lvl8pPr rtl="0">
              <a:defRPr sz="3600"/>
            </a:lvl8pPr>
            <a:lvl9pPr rtl="0">
              <a:defRPr sz="3600"/>
            </a:lvl9pPr>
          </a:lstStyle>
          <a:p>
            <a:r>
              <a:rPr lang="en-US"/>
              <a:t>Click to edit Master title style</a:t>
            </a:r>
            <a:endParaRPr dirty="0"/>
          </a:p>
        </p:txBody>
      </p:sp>
      <p:sp>
        <p:nvSpPr>
          <p:cNvPr id="385" name="Shape 385"/>
          <p:cNvSpPr txBox="1">
            <a:spLocks noGrp="1"/>
          </p:cNvSpPr>
          <p:nvPr>
            <p:ph type="body" idx="1"/>
          </p:nvPr>
        </p:nvSpPr>
        <p:spPr>
          <a:xfrm>
            <a:off x="457200" y="1600200"/>
            <a:ext cx="8229600" cy="4967700"/>
          </a:xfrm>
          <a:prstGeom prst="rect">
            <a:avLst/>
          </a:prstGeom>
          <a:noFill/>
          <a:ln>
            <a:noFill/>
          </a:ln>
        </p:spPr>
        <p:txBody>
          <a:bodyPr lIns="91425" tIns="91425" rIns="91425" bIns="91425"/>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pPr lvl="0"/>
            <a:r>
              <a:rPr lang="en-US"/>
              <a:t>Edit Master text styles</a:t>
            </a:r>
          </a:p>
        </p:txBody>
      </p:sp>
      <p:sp>
        <p:nvSpPr>
          <p:cNvPr id="4" name="Slide Number Placeholder 5"/>
          <p:cNvSpPr>
            <a:spLocks noGrp="1"/>
          </p:cNvSpPr>
          <p:nvPr>
            <p:ph type="sldNum" sz="quarter" idx="12"/>
          </p:nvPr>
        </p:nvSpPr>
        <p:spPr>
          <a:xfrm>
            <a:off x="8423022" y="293082"/>
            <a:ext cx="552659" cy="365125"/>
          </a:xfrm>
          <a:prstGeom prst="rect">
            <a:avLst/>
          </a:prstGeom>
        </p:spPr>
        <p:txBody>
          <a:bodyPr/>
          <a:lstStyle>
            <a:lvl1pPr>
              <a:defRPr sz="1000">
                <a:solidFill>
                  <a:schemeClr val="accent4">
                    <a:lumMod val="60000"/>
                    <a:lumOff val="40000"/>
                  </a:schemeClr>
                </a:solidFill>
              </a:defRPr>
            </a:lvl1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25176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F32BBFC-A0BC-421D-8529-1707447B3242}" type="slidenum">
              <a:rPr lang="en-US" altLang="en-US" smtClean="0"/>
              <a:pPr/>
              <a:t>‹#›</a:t>
            </a:fld>
            <a:endParaRPr lang="en-US" altLang="en-US" dirty="0"/>
          </a:p>
        </p:txBody>
      </p:sp>
      <p:sp>
        <p:nvSpPr>
          <p:cNvPr id="5" name="TextBox 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6"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4195613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01626" y="228320"/>
            <a:ext cx="854075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01626" y="1599640"/>
            <a:ext cx="8540750" cy="4499162"/>
          </a:xfrm>
        </p:spPr>
        <p:txBody>
          <a:bodyPr rtlCol="0">
            <a:normAutofit/>
          </a:bodyPr>
          <a:lstStyle/>
          <a:p>
            <a:pPr lvl="0"/>
            <a:r>
              <a:rPr lang="en-US" noProof="0"/>
              <a:t>Click icon to add SmartArt graphic</a:t>
            </a:r>
            <a:endParaRPr lang="en-US" noProof="0" dirty="0"/>
          </a:p>
        </p:txBody>
      </p:sp>
      <p:sp>
        <p:nvSpPr>
          <p:cNvPr id="4" name="Date Placeholder 3"/>
          <p:cNvSpPr>
            <a:spLocks noGrp="1"/>
          </p:cNvSpPr>
          <p:nvPr>
            <p:ph type="dt" sz="half" idx="10"/>
          </p:nvPr>
        </p:nvSpPr>
        <p:spPr>
          <a:xfrm>
            <a:off x="301625" y="6245225"/>
            <a:ext cx="2289175" cy="476250"/>
          </a:xfrm>
          <a:prstGeom prst="rect">
            <a:avLst/>
          </a:prstGeo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245225"/>
            <a:ext cx="2289175" cy="476250"/>
          </a:xfrm>
          <a:prstGeom prst="rect">
            <a:avLst/>
          </a:prstGeom>
        </p:spPr>
        <p:txBody>
          <a:bodyPr/>
          <a:lstStyle>
            <a:lvl1pPr>
              <a:defRPr smtClean="0"/>
            </a:lvl1pPr>
          </a:lstStyle>
          <a:p>
            <a:pPr>
              <a:defRPr/>
            </a:pPr>
            <a:fld id="{6F006128-620C-417F-89D3-EC431160C37E}" type="slidenum">
              <a:rPr lang="en-US" altLang="en-US"/>
              <a:pPr>
                <a:defRPr/>
              </a:pPr>
              <a:t>‹#›</a:t>
            </a:fld>
            <a:endParaRPr lang="en-US" altLang="en-US" dirty="0"/>
          </a:p>
        </p:txBody>
      </p:sp>
      <p:sp>
        <p:nvSpPr>
          <p:cNvPr id="7" name="TextBox 6"/>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8"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5520127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6980"/>
            <a:ext cx="6428900" cy="1051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2401" y="1219200"/>
            <a:ext cx="4343400" cy="5334000"/>
          </a:xfrm>
        </p:spPr>
        <p:txBody>
          <a:bodyPr/>
          <a:lstStyle>
            <a:lvl1pPr marL="0" indent="0">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267200" cy="5334000"/>
          </a:xfrm>
        </p:spPr>
        <p:txBody>
          <a:bodyPr/>
          <a:lstStyle>
            <a:lvl1pPr marL="0" indent="0">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3"/>
          <p:cNvSpPr>
            <a:spLocks noGrp="1" noChangeArrowheads="1"/>
          </p:cNvSpPr>
          <p:nvPr>
            <p:ph type="ftr" sz="quarter" idx="10"/>
          </p:nvPr>
        </p:nvSpPr>
        <p:spPr>
          <a:xfrm>
            <a:off x="3124200" y="6356350"/>
            <a:ext cx="2895600" cy="365125"/>
          </a:xfrm>
          <a:prstGeom prst="rect">
            <a:avLst/>
          </a:prstGeom>
          <a:ln/>
        </p:spPr>
        <p:txBody>
          <a:bodyPr/>
          <a:lstStyle>
            <a:lvl1pPr>
              <a:defRPr/>
            </a:lvl1pPr>
          </a:lstStyle>
          <a:p>
            <a:endParaRPr lang="en-US" dirty="0"/>
          </a:p>
        </p:txBody>
      </p:sp>
      <p:sp>
        <p:nvSpPr>
          <p:cNvPr id="6" name="Rectangle 4"/>
          <p:cNvSpPr>
            <a:spLocks noGrp="1" noChangeArrowheads="1"/>
          </p:cNvSpPr>
          <p:nvPr>
            <p:ph type="sldNum" sz="quarter" idx="11"/>
          </p:nvPr>
        </p:nvSpPr>
        <p:spPr>
          <a:xfrm>
            <a:off x="6553200" y="6356350"/>
            <a:ext cx="2133600" cy="365125"/>
          </a:xfrm>
          <a:prstGeom prst="rect">
            <a:avLst/>
          </a:prstGeom>
          <a:ln/>
        </p:spPr>
        <p:txBody>
          <a:bodyPr/>
          <a:lstStyle>
            <a:lvl1pPr>
              <a:defRPr/>
            </a:lvl1pPr>
          </a:lstStyle>
          <a:p>
            <a:r>
              <a:rPr lang="en-US" dirty="0"/>
              <a:t>Slide </a:t>
            </a:r>
            <a:fld id="{E8F4B294-62E0-4ED3-B4D6-97602BBDCE62}" type="slidenum">
              <a:rPr lang="en-US"/>
              <a:pPr/>
              <a:t>‹#›</a:t>
            </a:fld>
            <a:r>
              <a:rPr lang="en-US" dirty="0"/>
              <a:t> of 68</a:t>
            </a:r>
          </a:p>
        </p:txBody>
      </p:sp>
      <p:sp>
        <p:nvSpPr>
          <p:cNvPr id="7"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2725477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5" name="Rectangle 3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6" name="Rectangle 3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C9830F8E-6FB1-4EB8-A7BB-DB9F3DF4C5A6}" type="slidenum">
              <a:rPr lang="en-US" altLang="en-US"/>
              <a:pPr/>
              <a:t>‹#›</a:t>
            </a:fld>
            <a:endParaRPr lang="en-US" altLang="en-US" dirty="0"/>
          </a:p>
        </p:txBody>
      </p:sp>
      <p:sp>
        <p:nvSpPr>
          <p:cNvPr id="7"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065928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1066800" y="17716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029200" y="1771650"/>
            <a:ext cx="3810000" cy="4114800"/>
          </a:xfrm>
        </p:spPr>
        <p:txBody>
          <a:bodyPr/>
          <a:lstStyle/>
          <a:p>
            <a:pPr lvl="0"/>
            <a:endParaRPr lang="en-US" noProof="0" dirty="0"/>
          </a:p>
        </p:txBody>
      </p:sp>
      <p:sp>
        <p:nvSpPr>
          <p:cNvPr id="5" name="Rectangle 33"/>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dirty="0"/>
          </a:p>
        </p:txBody>
      </p:sp>
      <p:sp>
        <p:nvSpPr>
          <p:cNvPr id="6" name="Rectangle 34"/>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7" name="Rectangle 35"/>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85260AFF-5237-4FE1-9032-3CA47F443241}" type="slidenum">
              <a:rPr lang="en-US" altLang="en-US"/>
              <a:pPr/>
              <a:t>‹#›</a:t>
            </a:fld>
            <a:endParaRPr lang="en-US" altLang="en-US" dirty="0"/>
          </a:p>
        </p:txBody>
      </p:sp>
      <p:sp>
        <p:nvSpPr>
          <p:cNvPr id="8" name="Slide Number Placeholder 5"/>
          <p:cNvSpPr txBox="1">
            <a:spLocks/>
          </p:cNvSpPr>
          <p:nvPr userDrawn="1"/>
        </p:nvSpPr>
        <p:spPr>
          <a:xfrm>
            <a:off x="8423022" y="293082"/>
            <a:ext cx="552659" cy="365125"/>
          </a:xfrm>
          <a:prstGeom prst="rect">
            <a:avLst/>
          </a:prstGeom>
        </p:spPr>
        <p:txBody>
          <a:bodyPr/>
          <a:lstStyle>
            <a:defPPr>
              <a:defRPr lang="en-US"/>
            </a:defPPr>
            <a:lvl1pPr marL="0" algn="l" defTabSz="457200" rtl="0" eaLnBrk="1" latinLnBrk="0" hangingPunct="1">
              <a:defRPr sz="1000" kern="1200">
                <a:solidFill>
                  <a:schemeClr val="accent4">
                    <a:lumMod val="60000"/>
                    <a:lumOff val="4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1F14A43-F6F7-684A-A15B-3AABBD13E880}" type="slidenum">
              <a:rPr lang="en-US" smtClean="0"/>
              <a:pPr/>
              <a:t>‹#›</a:t>
            </a:fld>
            <a:endParaRPr lang="en-US" dirty="0"/>
          </a:p>
        </p:txBody>
      </p:sp>
    </p:spTree>
    <p:extLst>
      <p:ext uri="{BB962C8B-B14F-4D97-AF65-F5344CB8AC3E}">
        <p14:creationId xmlns:p14="http://schemas.microsoft.com/office/powerpoint/2010/main" val="353665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31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029179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93577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NS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DEEF-F578-5B42-BA3D-2FAC758C69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2437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46.xml"/><Relationship Id="rId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image" Target="../media/image4.png"/><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theme" Target="../theme/theme6.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6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8" name="Picture 7" descr="ANS_Graphic Element-lite Grey.eps">
            <a:extLst>
              <a:ext uri="{FF2B5EF4-FFF2-40B4-BE49-F238E27FC236}">
                <a16:creationId xmlns:a16="http://schemas.microsoft.com/office/drawing/2014/main" id="{BF5EC2F4-A3F8-0246-B153-B2A1F8D59F43}"/>
              </a:ext>
            </a:extLst>
          </p:cNvPr>
          <p:cNvPicPr>
            <a:picLocks noChangeAspect="1"/>
          </p:cNvPicPr>
          <p:nvPr/>
        </p:nvPicPr>
        <p:blipFill rotWithShape="1">
          <a:blip r:embed="rId10">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
        <p:nvSpPr>
          <p:cNvPr id="2" name="Title Placeholder 1">
            <a:extLst>
              <a:ext uri="{FF2B5EF4-FFF2-40B4-BE49-F238E27FC236}">
                <a16:creationId xmlns:a16="http://schemas.microsoft.com/office/drawing/2014/main" id="{74543525-9B1F-674A-ABAC-4B0C0F62A002}"/>
              </a:ext>
            </a:extLst>
          </p:cNvPr>
          <p:cNvSpPr>
            <a:spLocks noGrp="1"/>
          </p:cNvSpPr>
          <p:nvPr>
            <p:ph type="title"/>
          </p:nvPr>
        </p:nvSpPr>
        <p:spPr>
          <a:xfrm>
            <a:off x="609600" y="44638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4" name="Picture 3">
            <a:extLst>
              <a:ext uri="{FF2B5EF4-FFF2-40B4-BE49-F238E27FC236}">
                <a16:creationId xmlns:a16="http://schemas.microsoft.com/office/drawing/2014/main" id="{D7522367-3FB2-DE48-B2AB-04DE072C9FAF}"/>
              </a:ext>
            </a:extLst>
          </p:cNvPr>
          <p:cNvPicPr>
            <a:picLocks noChangeAspect="1"/>
          </p:cNvPicPr>
          <p:nvPr/>
        </p:nvPicPr>
        <p:blipFill>
          <a:blip r:embed="rId11"/>
          <a:stretch>
            <a:fillRect/>
          </a:stretch>
        </p:blipFill>
        <p:spPr>
          <a:xfrm>
            <a:off x="4800600" y="4366846"/>
            <a:ext cx="3886200" cy="853440"/>
          </a:xfrm>
          <a:prstGeom prst="rect">
            <a:avLst/>
          </a:prstGeom>
        </p:spPr>
      </p:pic>
      <p:sp>
        <p:nvSpPr>
          <p:cNvPr id="7" name="TextBox 6">
            <a:extLst>
              <a:ext uri="{FF2B5EF4-FFF2-40B4-BE49-F238E27FC236}">
                <a16:creationId xmlns:a16="http://schemas.microsoft.com/office/drawing/2014/main" id="{D72E88F0-6FB4-334C-AC3C-6A2A1BBCF106}"/>
              </a:ext>
            </a:extLst>
          </p:cNvPr>
          <p:cNvSpPr txBox="1"/>
          <p:nvPr/>
        </p:nvSpPr>
        <p:spPr>
          <a:xfrm>
            <a:off x="7723933" y="5791200"/>
            <a:ext cx="1039067" cy="400110"/>
          </a:xfrm>
          <a:prstGeom prst="rect">
            <a:avLst/>
          </a:prstGeom>
          <a:noFill/>
        </p:spPr>
        <p:txBody>
          <a:bodyPr wrap="none" rtlCol="0">
            <a:spAutoFit/>
          </a:bodyPr>
          <a:lstStyle/>
          <a:p>
            <a:pPr algn="r"/>
            <a:r>
              <a:rPr lang="en-US" sz="2000" i="0" dirty="0">
                <a:solidFill>
                  <a:schemeClr val="bg1"/>
                </a:solidFill>
                <a:latin typeface="Arial"/>
                <a:cs typeface="Arial"/>
              </a:rPr>
              <a:t>ans.org</a:t>
            </a:r>
          </a:p>
        </p:txBody>
      </p:sp>
    </p:spTree>
    <p:extLst>
      <p:ext uri="{BB962C8B-B14F-4D97-AF65-F5344CB8AC3E}">
        <p14:creationId xmlns:p14="http://schemas.microsoft.com/office/powerpoint/2010/main" val="3676743756"/>
      </p:ext>
    </p:extLst>
  </p:cSld>
  <p:clrMap bg1="lt1" tx1="dk1" bg2="lt2" tx2="dk2" accent1="accent1" accent2="accent2" accent3="accent3" accent4="accent4" accent5="accent5" accent6="accent6" hlink="hlink" folHlink="folHlink"/>
  <p:sldLayoutIdLst>
    <p:sldLayoutId id="2147483882" r:id="rId1"/>
    <p:sldLayoutId id="2147483901" r:id="rId2"/>
    <p:sldLayoutId id="2147483902" r:id="rId3"/>
    <p:sldLayoutId id="2147483903" r:id="rId4"/>
    <p:sldLayoutId id="2147483904" r:id="rId5"/>
    <p:sldLayoutId id="2147483905" r:id="rId6"/>
    <p:sldLayoutId id="2147483906" r:id="rId7"/>
    <p:sldLayoutId id="2147483907" r:id="rId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8" name="Picture 7" descr="ANS_Graphic Element-lite Grey.eps">
            <a:extLst>
              <a:ext uri="{FF2B5EF4-FFF2-40B4-BE49-F238E27FC236}">
                <a16:creationId xmlns:a16="http://schemas.microsoft.com/office/drawing/2014/main" id="{BF5EC2F4-A3F8-0246-B153-B2A1F8D59F43}"/>
              </a:ext>
            </a:extLst>
          </p:cNvPr>
          <p:cNvPicPr>
            <a:picLocks noChangeAspect="1"/>
          </p:cNvPicPr>
          <p:nvPr/>
        </p:nvPicPr>
        <p:blipFill rotWithShape="1">
          <a:blip r:embed="rId10">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
        <p:nvSpPr>
          <p:cNvPr id="2" name="Title Placeholder 1">
            <a:extLst>
              <a:ext uri="{FF2B5EF4-FFF2-40B4-BE49-F238E27FC236}">
                <a16:creationId xmlns:a16="http://schemas.microsoft.com/office/drawing/2014/main" id="{74543525-9B1F-674A-ABAC-4B0C0F62A002}"/>
              </a:ext>
            </a:extLst>
          </p:cNvPr>
          <p:cNvSpPr>
            <a:spLocks noGrp="1"/>
          </p:cNvSpPr>
          <p:nvPr>
            <p:ph type="title"/>
          </p:nvPr>
        </p:nvSpPr>
        <p:spPr>
          <a:xfrm>
            <a:off x="609600" y="446380"/>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274551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63990"/>
            <a:ext cx="8001000" cy="4362173"/>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defRPr>
            </a:lvl1pPr>
          </a:lstStyle>
          <a:p>
            <a:fld id="{C1F14A43-F6F7-684A-A15B-3AABBD13E880}" type="slidenum">
              <a:rPr lang="en-US" smtClean="0"/>
              <a:pPr/>
              <a:t>‹#›</a:t>
            </a:fld>
            <a:endParaRPr lang="en-US" dirty="0"/>
          </a:p>
        </p:txBody>
      </p:sp>
      <p:pic>
        <p:nvPicPr>
          <p:cNvPr id="10" name="Picture 9"/>
          <p:cNvPicPr>
            <a:picLocks noChangeAspect="1"/>
          </p:cNvPicPr>
          <p:nvPr/>
        </p:nvPicPr>
        <p:blipFill>
          <a:blip r:embed="rId14"/>
          <a:stretch>
            <a:fillRect/>
          </a:stretch>
        </p:blipFill>
        <p:spPr>
          <a:xfrm>
            <a:off x="7746594" y="387617"/>
            <a:ext cx="940206" cy="345753"/>
          </a:xfrm>
          <a:prstGeom prst="rect">
            <a:avLst/>
          </a:prstGeom>
        </p:spPr>
      </p:pic>
      <p:sp>
        <p:nvSpPr>
          <p:cNvPr id="11" name="Title Placeholder 1"/>
          <p:cNvSpPr>
            <a:spLocks noGrp="1"/>
          </p:cNvSpPr>
          <p:nvPr>
            <p:ph type="title"/>
          </p:nvPr>
        </p:nvSpPr>
        <p:spPr>
          <a:xfrm>
            <a:off x="457200" y="734008"/>
            <a:ext cx="6858000" cy="704248"/>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5297269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908" r:id="rId9"/>
    <p:sldLayoutId id="2147483909" r:id="rId10"/>
    <p:sldLayoutId id="2147483910" r:id="rId11"/>
    <p:sldLayoutId id="2147483911" r:id="rId12"/>
  </p:sldLayoutIdLst>
  <p:hf sldNum="0"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960" y="1125994"/>
            <a:ext cx="8001000" cy="4362173"/>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a:extLst>
              <a:ext uri="{FF2B5EF4-FFF2-40B4-BE49-F238E27FC236}">
                <a16:creationId xmlns:a16="http://schemas.microsoft.com/office/drawing/2014/main" id="{544C0718-1418-3F4D-942D-83B325D983B8}"/>
              </a:ext>
            </a:extLst>
          </p:cNvPr>
          <p:cNvPicPr>
            <a:picLocks noChangeAspect="1"/>
          </p:cNvPicPr>
          <p:nvPr/>
        </p:nvPicPr>
        <p:blipFill>
          <a:blip r:embed="rId19"/>
          <a:stretch>
            <a:fillRect/>
          </a:stretch>
        </p:blipFill>
        <p:spPr>
          <a:xfrm>
            <a:off x="441961" y="6310569"/>
            <a:ext cx="2560320" cy="269998"/>
          </a:xfrm>
          <a:prstGeom prst="rect">
            <a:avLst/>
          </a:prstGeom>
        </p:spPr>
      </p:pic>
      <p:cxnSp>
        <p:nvCxnSpPr>
          <p:cNvPr id="9" name="Straight Connector 8">
            <a:extLst>
              <a:ext uri="{FF2B5EF4-FFF2-40B4-BE49-F238E27FC236}">
                <a16:creationId xmlns:a16="http://schemas.microsoft.com/office/drawing/2014/main" id="{565FCC0A-BC19-6D40-B95E-5D18B89ABA39}"/>
              </a:ext>
            </a:extLst>
          </p:cNvPr>
          <p:cNvCxnSpPr>
            <a:cxnSpLocks/>
          </p:cNvCxnSpPr>
          <p:nvPr/>
        </p:nvCxnSpPr>
        <p:spPr>
          <a:xfrm>
            <a:off x="441960" y="604520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88152C-AA32-1642-AF0B-B61ABB59CA70}"/>
              </a:ext>
            </a:extLst>
          </p:cNvPr>
          <p:cNvCxnSpPr>
            <a:cxnSpLocks/>
          </p:cNvCxnSpPr>
          <p:nvPr/>
        </p:nvCxnSpPr>
        <p:spPr>
          <a:xfrm>
            <a:off x="441960" y="51816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5877828"/>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hf sldNum="0"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5" name="Picture 4" descr="CNS Logo_white_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911" y="3733800"/>
            <a:ext cx="3062487" cy="1461820"/>
          </a:xfrm>
          <a:prstGeom prst="rect">
            <a:avLst/>
          </a:prstGeom>
        </p:spPr>
      </p:pic>
      <p:sp>
        <p:nvSpPr>
          <p:cNvPr id="6" name="TextBox 5"/>
          <p:cNvSpPr txBox="1"/>
          <p:nvPr/>
        </p:nvSpPr>
        <p:spPr>
          <a:xfrm>
            <a:off x="5310223" y="5486400"/>
            <a:ext cx="2819863" cy="369332"/>
          </a:xfrm>
          <a:prstGeom prst="rect">
            <a:avLst/>
          </a:prstGeom>
          <a:noFill/>
        </p:spPr>
        <p:txBody>
          <a:bodyPr wrap="square" rtlCol="0">
            <a:spAutoFit/>
          </a:bodyPr>
          <a:lstStyle/>
          <a:p>
            <a:pPr algn="ctr"/>
            <a:r>
              <a:rPr lang="en-US" sz="1800" i="0" dirty="0">
                <a:solidFill>
                  <a:schemeClr val="bg1"/>
                </a:solidFill>
                <a:latin typeface="Arial" panose="020B0604020202020204" pitchFamily="34" charset="0"/>
                <a:cs typeface="Arial" panose="020B0604020202020204" pitchFamily="34" charset="0"/>
              </a:rPr>
              <a:t>NuclearConnect.org</a:t>
            </a:r>
          </a:p>
        </p:txBody>
      </p:sp>
      <p:pic>
        <p:nvPicPr>
          <p:cNvPr id="7" name="Picture 6" descr="ANS_Graphic Element-lite Grey.eps">
            <a:extLst>
              <a:ext uri="{FF2B5EF4-FFF2-40B4-BE49-F238E27FC236}">
                <a16:creationId xmlns:a16="http://schemas.microsoft.com/office/drawing/2014/main" id="{13F2A83B-2A6F-2945-A47B-9A6F5770447A}"/>
              </a:ext>
            </a:extLst>
          </p:cNvPr>
          <p:cNvPicPr>
            <a:picLocks noChangeAspect="1"/>
          </p:cNvPicPr>
          <p:nvPr/>
        </p:nvPicPr>
        <p:blipFill rotWithShape="1">
          <a:blip r:embed="rId4">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Tree>
    <p:extLst>
      <p:ext uri="{BB962C8B-B14F-4D97-AF65-F5344CB8AC3E}">
        <p14:creationId xmlns:p14="http://schemas.microsoft.com/office/powerpoint/2010/main" val="845209152"/>
      </p:ext>
    </p:extLst>
  </p:cSld>
  <p:clrMap bg1="lt1" tx1="dk1" bg2="lt2" tx2="dk2" accent1="accent1" accent2="accent2" accent3="accent3" accent4="accent4" accent5="accent5" accent6="accent6" hlink="hlink" folHlink="folHlink"/>
  <p:sldLayoutIdLst>
    <p:sldLayoutId id="214748389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1960" y="1125994"/>
            <a:ext cx="8001000" cy="4362173"/>
          </a:xfrm>
          <a:prstGeom prst="rect">
            <a:avLst/>
          </a:prstGeom>
        </p:spPr>
        <p:txBody>
          <a:bodyPr vert="horz" lIns="91440" tIns="45720" rIns="91440" bIns="45720" rtlCol="0">
            <a:normAutofit/>
          </a:bodyPr>
          <a:lstStyle/>
          <a:p>
            <a:pPr lvl="0"/>
            <a:r>
              <a:rPr lang="en-US" dirty="0"/>
              <a:t>Click to edit Master text styles</a:t>
            </a:r>
          </a:p>
        </p:txBody>
      </p:sp>
      <p:pic>
        <p:nvPicPr>
          <p:cNvPr id="7" name="Picture 6">
            <a:extLst>
              <a:ext uri="{FF2B5EF4-FFF2-40B4-BE49-F238E27FC236}">
                <a16:creationId xmlns:a16="http://schemas.microsoft.com/office/drawing/2014/main" id="{544C0718-1418-3F4D-942D-83B325D983B8}"/>
              </a:ext>
            </a:extLst>
          </p:cNvPr>
          <p:cNvPicPr>
            <a:picLocks noChangeAspect="1"/>
          </p:cNvPicPr>
          <p:nvPr/>
        </p:nvPicPr>
        <p:blipFill>
          <a:blip r:embed="rId24"/>
          <a:stretch>
            <a:fillRect/>
          </a:stretch>
        </p:blipFill>
        <p:spPr>
          <a:xfrm>
            <a:off x="441961" y="6310569"/>
            <a:ext cx="2560320" cy="269998"/>
          </a:xfrm>
          <a:prstGeom prst="rect">
            <a:avLst/>
          </a:prstGeom>
        </p:spPr>
      </p:pic>
      <p:cxnSp>
        <p:nvCxnSpPr>
          <p:cNvPr id="9" name="Straight Connector 8">
            <a:extLst>
              <a:ext uri="{FF2B5EF4-FFF2-40B4-BE49-F238E27FC236}">
                <a16:creationId xmlns:a16="http://schemas.microsoft.com/office/drawing/2014/main" id="{565FCC0A-BC19-6D40-B95E-5D18B89ABA39}"/>
              </a:ext>
            </a:extLst>
          </p:cNvPr>
          <p:cNvCxnSpPr>
            <a:cxnSpLocks/>
          </p:cNvCxnSpPr>
          <p:nvPr/>
        </p:nvCxnSpPr>
        <p:spPr>
          <a:xfrm>
            <a:off x="441960" y="604520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88152C-AA32-1642-AF0B-B61ABB59CA70}"/>
              </a:ext>
            </a:extLst>
          </p:cNvPr>
          <p:cNvCxnSpPr>
            <a:cxnSpLocks/>
          </p:cNvCxnSpPr>
          <p:nvPr/>
        </p:nvCxnSpPr>
        <p:spPr>
          <a:xfrm>
            <a:off x="441960" y="518160"/>
            <a:ext cx="8229600" cy="0"/>
          </a:xfrm>
          <a:prstGeom prst="line">
            <a:avLst/>
          </a:prstGeom>
          <a:ln w="28575" cap="rnd">
            <a:solidFill>
              <a:srgbClr val="26819E"/>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18A39C5-A01A-5A41-97F3-51BA56DD39EA}"/>
              </a:ext>
            </a:extLst>
          </p:cNvPr>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3859528546"/>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 id="2147483957" r:id="rId18"/>
    <p:sldLayoutId id="2147483958" r:id="rId19"/>
    <p:sldLayoutId id="2147483959" r:id="rId20"/>
    <p:sldLayoutId id="2147483960" r:id="rId21"/>
    <p:sldLayoutId id="2147483961" r:id="rId22"/>
  </p:sldLayoutIdLst>
  <p:hf sldNum="0"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b="1" kern="1200">
          <a:solidFill>
            <a:srgbClr val="4CA950"/>
          </a:solidFill>
          <a:latin typeface="+mj-lt"/>
          <a:ea typeface="+mn-ea"/>
          <a:cs typeface="+mn-cs"/>
        </a:defRPr>
      </a:lvl1pPr>
      <a:lvl2pPr marL="742950" indent="-285750" algn="l" defTabSz="457200" rtl="0" eaLnBrk="1" latinLnBrk="0" hangingPunct="1">
        <a:spcBef>
          <a:spcPct val="20000"/>
        </a:spcBef>
        <a:buFont typeface="Arial"/>
        <a:buChar char="–"/>
        <a:defRPr sz="2800" kern="1200">
          <a:solidFill>
            <a:schemeClr val="bg1">
              <a:lumMod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338D"/>
        </a:solidFill>
        <a:effectLst/>
      </p:bgPr>
    </p:bg>
    <p:spTree>
      <p:nvGrpSpPr>
        <p:cNvPr id="1" name=""/>
        <p:cNvGrpSpPr/>
        <p:nvPr/>
      </p:nvGrpSpPr>
      <p:grpSpPr>
        <a:xfrm>
          <a:off x="0" y="0"/>
          <a:ext cx="0" cy="0"/>
          <a:chOff x="0" y="0"/>
          <a:chExt cx="0" cy="0"/>
        </a:xfrm>
      </p:grpSpPr>
      <p:pic>
        <p:nvPicPr>
          <p:cNvPr id="5" name="Picture 4" descr="CNS Logo_white_Ta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911" y="3733800"/>
            <a:ext cx="3062487" cy="1461820"/>
          </a:xfrm>
          <a:prstGeom prst="rect">
            <a:avLst/>
          </a:prstGeom>
        </p:spPr>
      </p:pic>
      <p:sp>
        <p:nvSpPr>
          <p:cNvPr id="6" name="TextBox 5"/>
          <p:cNvSpPr txBox="1"/>
          <p:nvPr/>
        </p:nvSpPr>
        <p:spPr>
          <a:xfrm>
            <a:off x="5310223" y="5486400"/>
            <a:ext cx="2819863" cy="369332"/>
          </a:xfrm>
          <a:prstGeom prst="rect">
            <a:avLst/>
          </a:prstGeom>
          <a:noFill/>
        </p:spPr>
        <p:txBody>
          <a:bodyPr wrap="square" rtlCol="0">
            <a:spAutoFit/>
          </a:bodyPr>
          <a:lstStyle/>
          <a:p>
            <a:pPr algn="ctr"/>
            <a:r>
              <a:rPr lang="en-US" sz="1800" i="0" dirty="0">
                <a:solidFill>
                  <a:schemeClr val="bg1"/>
                </a:solidFill>
                <a:latin typeface="Arial" panose="020B0604020202020204" pitchFamily="34" charset="0"/>
                <a:cs typeface="Arial" panose="020B0604020202020204" pitchFamily="34" charset="0"/>
              </a:rPr>
              <a:t>NuclearConnect.org</a:t>
            </a:r>
          </a:p>
        </p:txBody>
      </p:sp>
      <p:pic>
        <p:nvPicPr>
          <p:cNvPr id="7" name="Picture 6" descr="ANS_Graphic Element-lite Grey.eps">
            <a:extLst>
              <a:ext uri="{FF2B5EF4-FFF2-40B4-BE49-F238E27FC236}">
                <a16:creationId xmlns:a16="http://schemas.microsoft.com/office/drawing/2014/main" id="{13F2A83B-2A6F-2945-A47B-9A6F5770447A}"/>
              </a:ext>
            </a:extLst>
          </p:cNvPr>
          <p:cNvPicPr>
            <a:picLocks noChangeAspect="1"/>
          </p:cNvPicPr>
          <p:nvPr/>
        </p:nvPicPr>
        <p:blipFill rotWithShape="1">
          <a:blip r:embed="rId4">
            <a:clrChange>
              <a:clrFrom>
                <a:srgbClr val="1C2654"/>
              </a:clrFrom>
              <a:clrTo>
                <a:srgbClr val="1C2654">
                  <a:alpha val="0"/>
                </a:srgbClr>
              </a:clrTo>
            </a:clrChange>
            <a:alphaModFix amt="82000"/>
            <a:duotone>
              <a:prstClr val="black"/>
              <a:schemeClr val="tx2">
                <a:tint val="45000"/>
                <a:satMod val="400000"/>
              </a:schemeClr>
            </a:duotone>
            <a:extLst>
              <a:ext uri="{28A0092B-C50C-407E-A947-70E740481C1C}">
                <a14:useLocalDpi xmlns:a14="http://schemas.microsoft.com/office/drawing/2010/main" val="0"/>
              </a:ext>
            </a:extLst>
          </a:blip>
          <a:srcRect l="18592" b="18075"/>
          <a:stretch/>
        </p:blipFill>
        <p:spPr>
          <a:xfrm>
            <a:off x="-123" y="2057400"/>
            <a:ext cx="4770267" cy="4800600"/>
          </a:xfrm>
          <a:prstGeom prst="rect">
            <a:avLst/>
          </a:prstGeom>
          <a:solidFill>
            <a:srgbClr val="00338D"/>
          </a:solidFill>
        </p:spPr>
      </p:pic>
    </p:spTree>
    <p:extLst>
      <p:ext uri="{BB962C8B-B14F-4D97-AF65-F5344CB8AC3E}">
        <p14:creationId xmlns:p14="http://schemas.microsoft.com/office/powerpoint/2010/main" val="2283471316"/>
      </p:ext>
    </p:extLst>
  </p:cSld>
  <p:clrMap bg1="lt1" tx1="dk1" bg2="lt2" tx2="dk2" accent1="accent1" accent2="accent2" accent3="accent3" accent4="accent4" accent5="accent5" accent6="accent6" hlink="hlink" folHlink="folHlink"/>
  <p:sldLayoutIdLst>
    <p:sldLayoutId id="214748396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61.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1.xml"/><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4.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64.xml"/><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7.xml"/><Relationship Id="rId1" Type="http://schemas.openxmlformats.org/officeDocument/2006/relationships/slideLayout" Target="../slideLayouts/slideLayout64.xml"/><Relationship Id="rId4" Type="http://schemas.openxmlformats.org/officeDocument/2006/relationships/image" Target="../media/image49.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0.xml"/><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64.xml"/><Relationship Id="rId4" Type="http://schemas.openxmlformats.org/officeDocument/2006/relationships/image" Target="../media/image13.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52.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2.bin"/><Relationship Id="rId7" Type="http://schemas.openxmlformats.org/officeDocument/2006/relationships/oleObject" Target="../embeddings/oleObject5.bin"/><Relationship Id="rId2" Type="http://schemas.openxmlformats.org/officeDocument/2006/relationships/notesSlide" Target="../notesSlides/notesSlide53.xml"/><Relationship Id="rId1" Type="http://schemas.openxmlformats.org/officeDocument/2006/relationships/slideLayout" Target="../slideLayouts/slideLayout64.x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image" Target="../media/image57.wmf"/><Relationship Id="rId9"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oleObject" Target="../embeddings/oleObject12.bin"/><Relationship Id="rId2" Type="http://schemas.openxmlformats.org/officeDocument/2006/relationships/notesSlide" Target="../notesSlides/notesSlide54.xml"/><Relationship Id="rId1" Type="http://schemas.openxmlformats.org/officeDocument/2006/relationships/slideLayout" Target="../slideLayouts/slideLayout64.x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image" Target="../media/image57.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6.xml"/><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6.xml"/><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4.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0.xml"/><Relationship Id="rId1" Type="http://schemas.openxmlformats.org/officeDocument/2006/relationships/slideLayout" Target="../slideLayouts/slideLayout64.xml"/><Relationship Id="rId4" Type="http://schemas.openxmlformats.org/officeDocument/2006/relationships/image" Target="../media/image6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3" Type="http://schemas.openxmlformats.org/officeDocument/2006/relationships/hyperlink" Target="http://nuclearconnect.org/" TargetMode="External"/><Relationship Id="rId2" Type="http://schemas.openxmlformats.org/officeDocument/2006/relationships/notesSlide" Target="../notesSlides/notesSlide63.xml"/><Relationship Id="rId1" Type="http://schemas.openxmlformats.org/officeDocument/2006/relationships/slideLayout" Target="../slideLayouts/slideLayout54.xml"/><Relationship Id="rId5" Type="http://schemas.openxmlformats.org/officeDocument/2006/relationships/hyperlink" Target="https://www.energy.gov/ne/office-nuclear-energy" TargetMode="External"/><Relationship Id="rId4" Type="http://schemas.openxmlformats.org/officeDocument/2006/relationships/hyperlink" Target="https://www.navigatingnuclear.com/#/"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61.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3501" y="1555474"/>
            <a:ext cx="8000999" cy="1470025"/>
          </a:xfrm>
        </p:spPr>
        <p:txBody>
          <a:bodyPr>
            <a:normAutofit fontScale="90000"/>
          </a:bodyPr>
          <a:lstStyle/>
          <a:p>
            <a:r>
              <a:rPr lang="en-US" sz="4000" b="1" dirty="0">
                <a:solidFill>
                  <a:srgbClr val="1EB53A"/>
                </a:solidFill>
              </a:rPr>
              <a:t>Radiation Basics</a:t>
            </a:r>
            <a:br>
              <a:rPr lang="en-US" sz="4000" dirty="0">
                <a:solidFill>
                  <a:srgbClr val="1EB53A"/>
                </a:solidFill>
              </a:rPr>
            </a:br>
            <a:r>
              <a:rPr lang="en-US" sz="3100" dirty="0">
                <a:solidFill>
                  <a:srgbClr val="1EB53A"/>
                </a:solidFill>
              </a:rPr>
              <a:t>Journey to the Center of the Atom</a:t>
            </a:r>
            <a:br>
              <a:rPr lang="en-US" sz="3200" b="1" dirty="0">
                <a:solidFill>
                  <a:srgbClr val="1EB53A"/>
                </a:solidFill>
              </a:rPr>
            </a:br>
            <a:endParaRPr lang="en-US" sz="3200" dirty="0">
              <a:solidFill>
                <a:srgbClr val="1EB53A"/>
              </a:solidFill>
            </a:endParaRPr>
          </a:p>
        </p:txBody>
      </p:sp>
      <p:sp>
        <p:nvSpPr>
          <p:cNvPr id="7" name="Subtitle 6"/>
          <p:cNvSpPr>
            <a:spLocks noGrp="1"/>
          </p:cNvSpPr>
          <p:nvPr>
            <p:ph type="subTitle" idx="1"/>
          </p:nvPr>
        </p:nvSpPr>
        <p:spPr>
          <a:xfrm>
            <a:off x="443501" y="4543411"/>
            <a:ext cx="8001000" cy="1217309"/>
          </a:xfrm>
        </p:spPr>
        <p:txBody>
          <a:bodyPr>
            <a:normAutofit/>
          </a:bodyPr>
          <a:lstStyle/>
          <a:p>
            <a:pPr marL="231775" lvl="0" indent="-231775" defTabSz="914400" eaLnBrk="0" fontAlgn="base" hangingPunct="0">
              <a:spcAft>
                <a:spcPct val="0"/>
              </a:spcAft>
              <a:defRPr/>
            </a:pPr>
            <a:r>
              <a:rPr lang="en-US" sz="2400" b="0" kern="0" dirty="0">
                <a:solidFill>
                  <a:prstClr val="black"/>
                </a:solidFill>
              </a:rPr>
              <a:t>Name</a:t>
            </a:r>
          </a:p>
          <a:p>
            <a:pPr marL="231775" lvl="0" indent="-231775" defTabSz="914400" eaLnBrk="0" fontAlgn="base" hangingPunct="0">
              <a:spcAft>
                <a:spcPct val="0"/>
              </a:spcAft>
              <a:defRPr/>
            </a:pPr>
            <a:r>
              <a:rPr lang="en-US" sz="1800" b="0" kern="0" dirty="0">
                <a:solidFill>
                  <a:prstClr val="black"/>
                </a:solidFill>
              </a:rPr>
              <a:t>Title</a:t>
            </a:r>
          </a:p>
          <a:p>
            <a:pPr marL="231775" lvl="0" indent="-231775" defTabSz="914400" eaLnBrk="0" fontAlgn="base" hangingPunct="0">
              <a:spcAft>
                <a:spcPct val="0"/>
              </a:spcAft>
              <a:defRPr/>
            </a:pPr>
            <a:r>
              <a:rPr lang="en-US" sz="1800" b="0" kern="0" dirty="0">
                <a:solidFill>
                  <a:prstClr val="black"/>
                </a:solidFill>
              </a:rPr>
              <a:t>Affiliation</a:t>
            </a:r>
          </a:p>
          <a:p>
            <a:pPr marL="231775" lvl="0" indent="-231775" defTabSz="914400" eaLnBrk="0" fontAlgn="base" hangingPunct="0">
              <a:spcAft>
                <a:spcPct val="0"/>
              </a:spcAft>
              <a:defRPr/>
            </a:pPr>
            <a:endParaRPr lang="en-US" sz="2000" dirty="0">
              <a:solidFill>
                <a:prstClr val="black"/>
              </a:solidFill>
            </a:endParaRPr>
          </a:p>
          <a:p>
            <a:endParaRPr lang="en-US" dirty="0"/>
          </a:p>
        </p:txBody>
      </p:sp>
      <p:sp>
        <p:nvSpPr>
          <p:cNvPr id="4" name="Rectangle 7">
            <a:extLst>
              <a:ext uri="{FF2B5EF4-FFF2-40B4-BE49-F238E27FC236}">
                <a16:creationId xmlns:a16="http://schemas.microsoft.com/office/drawing/2014/main" id="{B2B2CB8E-92F3-9F42-82A3-BB989B41069F}"/>
              </a:ext>
            </a:extLst>
          </p:cNvPr>
          <p:cNvSpPr>
            <a:spLocks noChangeArrowheads="1"/>
          </p:cNvSpPr>
          <p:nvPr/>
        </p:nvSpPr>
        <p:spPr bwMode="auto">
          <a:xfrm rot="-5400000">
            <a:off x="6285837" y="3514053"/>
            <a:ext cx="22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8" name="Oval 9">
            <a:extLst>
              <a:ext uri="{FF2B5EF4-FFF2-40B4-BE49-F238E27FC236}">
                <a16:creationId xmlns:a16="http://schemas.microsoft.com/office/drawing/2014/main" id="{20E01D2F-1747-8046-A4FE-633D086CD849}"/>
              </a:ext>
            </a:extLst>
          </p:cNvPr>
          <p:cNvSpPr>
            <a:spLocks noChangeArrowheads="1"/>
          </p:cNvSpPr>
          <p:nvPr/>
        </p:nvSpPr>
        <p:spPr bwMode="auto">
          <a:xfrm>
            <a:off x="6234700" y="3558754"/>
            <a:ext cx="457200" cy="457200"/>
          </a:xfrm>
          <a:prstGeom prst="ellipse">
            <a:avLst/>
          </a:prstGeom>
          <a:solidFill>
            <a:schemeClr val="hlink"/>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endParaRPr lang="en-US" altLang="en-US" dirty="0">
              <a:solidFill>
                <a:schemeClr val="tx2"/>
              </a:solidFill>
              <a:latin typeface="Arial" panose="020B0604020202020204" pitchFamily="34" charset="0"/>
            </a:endParaRPr>
          </a:p>
        </p:txBody>
      </p:sp>
      <p:sp>
        <p:nvSpPr>
          <p:cNvPr id="10" name="Oval 11">
            <a:extLst>
              <a:ext uri="{FF2B5EF4-FFF2-40B4-BE49-F238E27FC236}">
                <a16:creationId xmlns:a16="http://schemas.microsoft.com/office/drawing/2014/main" id="{9B3458CF-A8E6-7C47-B1E3-5F67F4771EF1}"/>
              </a:ext>
            </a:extLst>
          </p:cNvPr>
          <p:cNvSpPr>
            <a:spLocks noChangeArrowheads="1"/>
          </p:cNvSpPr>
          <p:nvPr/>
        </p:nvSpPr>
        <p:spPr bwMode="auto">
          <a:xfrm>
            <a:off x="6387100" y="4015954"/>
            <a:ext cx="457200" cy="457200"/>
          </a:xfrm>
          <a:prstGeom prst="ellipse">
            <a:avLst/>
          </a:prstGeom>
          <a:solidFill>
            <a:srgbClr val="FF0000"/>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endParaRPr lang="en-US" altLang="en-US" b="1" baseline="30000" dirty="0">
              <a:solidFill>
                <a:schemeClr val="tx2"/>
              </a:solidFill>
              <a:latin typeface="Arial" panose="020B0604020202020204" pitchFamily="34" charset="0"/>
            </a:endParaRPr>
          </a:p>
        </p:txBody>
      </p:sp>
      <p:sp>
        <p:nvSpPr>
          <p:cNvPr id="11" name="Oval 12">
            <a:extLst>
              <a:ext uri="{FF2B5EF4-FFF2-40B4-BE49-F238E27FC236}">
                <a16:creationId xmlns:a16="http://schemas.microsoft.com/office/drawing/2014/main" id="{13B0E975-2848-3E46-9922-3097A1DA2BB6}"/>
              </a:ext>
            </a:extLst>
          </p:cNvPr>
          <p:cNvSpPr>
            <a:spLocks noChangeArrowheads="1"/>
          </p:cNvSpPr>
          <p:nvPr/>
        </p:nvSpPr>
        <p:spPr bwMode="auto">
          <a:xfrm>
            <a:off x="6768100" y="3711154"/>
            <a:ext cx="457200" cy="457200"/>
          </a:xfrm>
          <a:prstGeom prst="ellipse">
            <a:avLst/>
          </a:prstGeom>
          <a:solidFill>
            <a:schemeClr val="hlink"/>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endParaRPr lang="en-US" altLang="en-US" dirty="0">
              <a:latin typeface="Arial" panose="020B0604020202020204" pitchFamily="34" charset="0"/>
            </a:endParaRPr>
          </a:p>
        </p:txBody>
      </p:sp>
      <p:sp>
        <p:nvSpPr>
          <p:cNvPr id="12" name="Oval 13">
            <a:extLst>
              <a:ext uri="{FF2B5EF4-FFF2-40B4-BE49-F238E27FC236}">
                <a16:creationId xmlns:a16="http://schemas.microsoft.com/office/drawing/2014/main" id="{C9405593-C7BA-0548-A74E-243610672048}"/>
              </a:ext>
            </a:extLst>
          </p:cNvPr>
          <p:cNvSpPr>
            <a:spLocks noChangeArrowheads="1"/>
          </p:cNvSpPr>
          <p:nvPr/>
        </p:nvSpPr>
        <p:spPr bwMode="auto">
          <a:xfrm>
            <a:off x="6615700" y="3253954"/>
            <a:ext cx="457200" cy="457200"/>
          </a:xfrm>
          <a:prstGeom prst="ellipse">
            <a:avLst/>
          </a:prstGeom>
          <a:solidFill>
            <a:srgbClr val="FF0000"/>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p>
        </p:txBody>
      </p:sp>
      <p:sp>
        <p:nvSpPr>
          <p:cNvPr id="13" name="Oval 14">
            <a:extLst>
              <a:ext uri="{FF2B5EF4-FFF2-40B4-BE49-F238E27FC236}">
                <a16:creationId xmlns:a16="http://schemas.microsoft.com/office/drawing/2014/main" id="{DFC90571-498A-3F4C-85DC-F28E9E609A85}"/>
              </a:ext>
            </a:extLst>
          </p:cNvPr>
          <p:cNvSpPr>
            <a:spLocks noChangeArrowheads="1"/>
          </p:cNvSpPr>
          <p:nvPr/>
        </p:nvSpPr>
        <p:spPr bwMode="auto">
          <a:xfrm>
            <a:off x="5091700" y="2796754"/>
            <a:ext cx="3352800" cy="2057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14" name="Oval 15">
            <a:extLst>
              <a:ext uri="{FF2B5EF4-FFF2-40B4-BE49-F238E27FC236}">
                <a16:creationId xmlns:a16="http://schemas.microsoft.com/office/drawing/2014/main" id="{C1C50D77-BC10-CC44-9381-2F13E481558C}"/>
              </a:ext>
            </a:extLst>
          </p:cNvPr>
          <p:cNvSpPr>
            <a:spLocks noChangeArrowheads="1"/>
          </p:cNvSpPr>
          <p:nvPr/>
        </p:nvSpPr>
        <p:spPr bwMode="auto">
          <a:xfrm rot="18553472">
            <a:off x="5091700" y="3177754"/>
            <a:ext cx="3429000" cy="1295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grpSp>
        <p:nvGrpSpPr>
          <p:cNvPr id="2" name="Group 1"/>
          <p:cNvGrpSpPr/>
          <p:nvPr/>
        </p:nvGrpSpPr>
        <p:grpSpPr>
          <a:xfrm>
            <a:off x="5523838" y="2187154"/>
            <a:ext cx="2386262" cy="3352800"/>
            <a:chOff x="5523838" y="2187154"/>
            <a:chExt cx="2386262" cy="3352800"/>
          </a:xfrm>
        </p:grpSpPr>
        <p:sp>
          <p:nvSpPr>
            <p:cNvPr id="5" name="Oval 6">
              <a:extLst>
                <a:ext uri="{FF2B5EF4-FFF2-40B4-BE49-F238E27FC236}">
                  <a16:creationId xmlns:a16="http://schemas.microsoft.com/office/drawing/2014/main" id="{1F6983EB-5199-6B45-A6F3-FE6157FAD121}"/>
                </a:ext>
              </a:extLst>
            </p:cNvPr>
            <p:cNvSpPr>
              <a:spLocks noChangeArrowheads="1"/>
            </p:cNvSpPr>
            <p:nvPr/>
          </p:nvSpPr>
          <p:spPr bwMode="auto">
            <a:xfrm>
              <a:off x="5701300" y="2187154"/>
              <a:ext cx="2133600" cy="3352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15" name="Oval 10">
              <a:extLst>
                <a:ext uri="{FF2B5EF4-FFF2-40B4-BE49-F238E27FC236}">
                  <a16:creationId xmlns:a16="http://schemas.microsoft.com/office/drawing/2014/main" id="{977050C8-5917-2747-AA97-157CF1230532}"/>
                </a:ext>
              </a:extLst>
            </p:cNvPr>
            <p:cNvSpPr>
              <a:spLocks noChangeArrowheads="1"/>
            </p:cNvSpPr>
            <p:nvPr/>
          </p:nvSpPr>
          <p:spPr bwMode="auto">
            <a:xfrm>
              <a:off x="5523838" y="3233667"/>
              <a:ext cx="457200" cy="457200"/>
            </a:xfrm>
            <a:prstGeom prst="ellipse">
              <a:avLst/>
            </a:prstGeom>
            <a:solidFill>
              <a:srgbClr val="B2B2B2"/>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endParaRPr lang="en-US" altLang="en-US" sz="2800" b="1" baseline="30000" dirty="0">
                <a:solidFill>
                  <a:schemeClr val="tx2"/>
                </a:solidFill>
                <a:latin typeface="Arial" panose="020B0604020202020204" pitchFamily="34" charset="0"/>
              </a:endParaRPr>
            </a:p>
          </p:txBody>
        </p:sp>
        <p:sp>
          <p:nvSpPr>
            <p:cNvPr id="16" name="Oval 10">
              <a:extLst>
                <a:ext uri="{FF2B5EF4-FFF2-40B4-BE49-F238E27FC236}">
                  <a16:creationId xmlns:a16="http://schemas.microsoft.com/office/drawing/2014/main" id="{4937D39A-0E12-7242-AD3D-0A502363FDF1}"/>
                </a:ext>
              </a:extLst>
            </p:cNvPr>
            <p:cNvSpPr>
              <a:spLocks noChangeArrowheads="1"/>
            </p:cNvSpPr>
            <p:nvPr/>
          </p:nvSpPr>
          <p:spPr bwMode="auto">
            <a:xfrm>
              <a:off x="7452900" y="4376505"/>
              <a:ext cx="457200" cy="457200"/>
            </a:xfrm>
            <a:prstGeom prst="ellipse">
              <a:avLst/>
            </a:prstGeom>
            <a:solidFill>
              <a:srgbClr val="B2B2B2"/>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endParaRPr lang="en-US" altLang="en-US" sz="2800" b="1" baseline="30000" dirty="0">
                <a:solidFill>
                  <a:schemeClr val="tx2"/>
                </a:solidFill>
                <a:latin typeface="Arial" panose="020B0604020202020204" pitchFamily="34" charset="0"/>
              </a:endParaRPr>
            </a:p>
          </p:txBody>
        </p:sp>
      </p:grpSp>
    </p:spTree>
    <p:extLst>
      <p:ext uri="{BB962C8B-B14F-4D97-AF65-F5344CB8AC3E}">
        <p14:creationId xmlns:p14="http://schemas.microsoft.com/office/powerpoint/2010/main" val="77430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1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30436" y="491693"/>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cont..</a:t>
            </a:r>
          </a:p>
        </p:txBody>
      </p:sp>
      <p:pic>
        <p:nvPicPr>
          <p:cNvPr id="3" name="Picture 2">
            <a:extLst>
              <a:ext uri="{FF2B5EF4-FFF2-40B4-BE49-F238E27FC236}">
                <a16:creationId xmlns:a16="http://schemas.microsoft.com/office/drawing/2014/main" id="{19B96559-8386-430D-9D43-490E8FE67A1E}"/>
              </a:ext>
            </a:extLst>
          </p:cNvPr>
          <p:cNvPicPr>
            <a:picLocks noChangeAspect="1"/>
          </p:cNvPicPr>
          <p:nvPr/>
        </p:nvPicPr>
        <p:blipFill>
          <a:blip r:embed="rId3"/>
          <a:stretch>
            <a:fillRect/>
          </a:stretch>
        </p:blipFill>
        <p:spPr>
          <a:xfrm>
            <a:off x="4773836" y="1562612"/>
            <a:ext cx="3951513" cy="3181303"/>
          </a:xfrm>
          <a:prstGeom prst="rect">
            <a:avLst/>
          </a:prstGeom>
        </p:spPr>
      </p:pic>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7" name="TextBox 6">
            <a:extLst>
              <a:ext uri="{FF2B5EF4-FFF2-40B4-BE49-F238E27FC236}">
                <a16:creationId xmlns:a16="http://schemas.microsoft.com/office/drawing/2014/main" id="{EAE898D7-B03B-45FB-80A9-8EA3C0722CD3}"/>
              </a:ext>
            </a:extLst>
          </p:cNvPr>
          <p:cNvSpPr txBox="1"/>
          <p:nvPr/>
        </p:nvSpPr>
        <p:spPr>
          <a:xfrm>
            <a:off x="450756" y="1554776"/>
            <a:ext cx="4517484" cy="1384995"/>
          </a:xfrm>
          <a:prstGeom prst="rect">
            <a:avLst/>
          </a:prstGeom>
          <a:noFill/>
        </p:spPr>
        <p:txBody>
          <a:bodyPr wrap="square" rtlCol="0">
            <a:spAutoFit/>
          </a:bodyPr>
          <a:lstStyle/>
          <a:p>
            <a:r>
              <a:rPr lang="en-US" sz="2400" dirty="0"/>
              <a:t>Henri Becquerel</a:t>
            </a:r>
            <a:r>
              <a:rPr lang="en-US" sz="2400" b="1" dirty="0"/>
              <a:t> </a:t>
            </a:r>
            <a:r>
              <a:rPr lang="en-US" sz="2000" dirty="0"/>
              <a:t>(1852-1908)</a:t>
            </a:r>
          </a:p>
          <a:p>
            <a:r>
              <a:rPr lang="en-US" sz="2000" dirty="0"/>
              <a:t>French physicist</a:t>
            </a:r>
          </a:p>
          <a:p>
            <a:endParaRPr lang="en-US" sz="2000" dirty="0"/>
          </a:p>
          <a:p>
            <a:r>
              <a:rPr lang="en-US" sz="2000" dirty="0"/>
              <a:t>1896 discovered radioactivity</a:t>
            </a:r>
          </a:p>
        </p:txBody>
      </p:sp>
      <p:pic>
        <p:nvPicPr>
          <p:cNvPr id="8" name="Picture 7">
            <a:extLst>
              <a:ext uri="{FF2B5EF4-FFF2-40B4-BE49-F238E27FC236}">
                <a16:creationId xmlns:a16="http://schemas.microsoft.com/office/drawing/2014/main" id="{EDC8A499-1F09-44B4-A84B-6214FD4A392E}"/>
              </a:ext>
            </a:extLst>
          </p:cNvPr>
          <p:cNvPicPr>
            <a:picLocks noChangeAspect="1"/>
          </p:cNvPicPr>
          <p:nvPr/>
        </p:nvPicPr>
        <p:blipFill rotWithShape="1">
          <a:blip r:embed="rId4"/>
          <a:srcRect l="5217" r="5977" b="4966"/>
          <a:stretch/>
        </p:blipFill>
        <p:spPr>
          <a:xfrm>
            <a:off x="3717196" y="3167460"/>
            <a:ext cx="2113280" cy="2708215"/>
          </a:xfrm>
          <a:prstGeom prst="rect">
            <a:avLst/>
          </a:prstGeom>
        </p:spPr>
      </p:pic>
    </p:spTree>
    <p:extLst>
      <p:ext uri="{BB962C8B-B14F-4D97-AF65-F5344CB8AC3E}">
        <p14:creationId xmlns:p14="http://schemas.microsoft.com/office/powerpoint/2010/main" val="4063860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26720" y="493476"/>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cont..</a:t>
            </a:r>
          </a:p>
        </p:txBody>
      </p:sp>
      <p:sp>
        <p:nvSpPr>
          <p:cNvPr id="7" name="TextBox 6">
            <a:extLst>
              <a:ext uri="{FF2B5EF4-FFF2-40B4-BE49-F238E27FC236}">
                <a16:creationId xmlns:a16="http://schemas.microsoft.com/office/drawing/2014/main" id="{EAE898D7-B03B-45FB-80A9-8EA3C0722CD3}"/>
              </a:ext>
            </a:extLst>
          </p:cNvPr>
          <p:cNvSpPr txBox="1"/>
          <p:nvPr/>
        </p:nvSpPr>
        <p:spPr>
          <a:xfrm>
            <a:off x="436880" y="1281111"/>
            <a:ext cx="4592320" cy="4555093"/>
          </a:xfrm>
          <a:prstGeom prst="rect">
            <a:avLst/>
          </a:prstGeom>
          <a:noFill/>
        </p:spPr>
        <p:txBody>
          <a:bodyPr wrap="square" rtlCol="0">
            <a:spAutoFit/>
          </a:bodyPr>
          <a:lstStyle/>
          <a:p>
            <a:pPr>
              <a:lnSpc>
                <a:spcPct val="150000"/>
              </a:lnSpc>
            </a:pPr>
            <a:r>
              <a:rPr lang="en-US" sz="2400" dirty="0"/>
              <a:t>Marie Curie </a:t>
            </a:r>
            <a:r>
              <a:rPr lang="en-US" dirty="0"/>
              <a:t>(1867-1934)</a:t>
            </a:r>
          </a:p>
          <a:p>
            <a:r>
              <a:rPr lang="en-US" dirty="0"/>
              <a:t>Polish physicist and chemist</a:t>
            </a:r>
          </a:p>
          <a:p>
            <a:endParaRPr lang="en-US" sz="1400" dirty="0"/>
          </a:p>
          <a:p>
            <a:r>
              <a:rPr lang="en-US" sz="2400" dirty="0"/>
              <a:t>Pierre Curie </a:t>
            </a:r>
            <a:r>
              <a:rPr lang="en-US" dirty="0"/>
              <a:t>(1859-1906)</a:t>
            </a:r>
          </a:p>
          <a:p>
            <a:r>
              <a:rPr lang="en-US" dirty="0"/>
              <a:t>French physicist</a:t>
            </a:r>
          </a:p>
          <a:p>
            <a:endParaRPr lang="en-US" sz="1400" dirty="0"/>
          </a:p>
          <a:p>
            <a:r>
              <a:rPr lang="en-US" dirty="0"/>
              <a:t>Discovered polonium and radium</a:t>
            </a:r>
          </a:p>
          <a:p>
            <a:r>
              <a:rPr lang="en-US" dirty="0"/>
              <a:t>Curie family won 5 Nobel Prizes</a:t>
            </a:r>
            <a:endParaRPr lang="en-US" b="1" dirty="0"/>
          </a:p>
          <a:p>
            <a:endParaRPr lang="en-US" sz="1400" dirty="0"/>
          </a:p>
          <a:p>
            <a:r>
              <a:rPr lang="en-US" dirty="0"/>
              <a:t>Marie</a:t>
            </a:r>
          </a:p>
          <a:p>
            <a:pPr marL="233363" indent="-233363">
              <a:buFont typeface="Arial" panose="020B0604020202020204" pitchFamily="34" charset="0"/>
              <a:buChar char="•"/>
            </a:pPr>
            <a:r>
              <a:rPr lang="en-US" dirty="0"/>
              <a:t>First woman to win a Nobel Prize</a:t>
            </a:r>
          </a:p>
          <a:p>
            <a:pPr marL="233363" indent="-233363">
              <a:buFont typeface="Arial" panose="020B0604020202020204" pitchFamily="34" charset="0"/>
              <a:buChar char="•"/>
            </a:pPr>
            <a:r>
              <a:rPr lang="en-US" dirty="0"/>
              <a:t>First person to win twice</a:t>
            </a:r>
          </a:p>
          <a:p>
            <a:pPr marL="233363" indent="-233363">
              <a:buFont typeface="Arial" panose="020B0604020202020204" pitchFamily="34" charset="0"/>
              <a:buChar char="•"/>
            </a:pPr>
            <a:r>
              <a:rPr lang="en-US" dirty="0"/>
              <a:t>Only person to win a Nobel Prize in two different sciences (Physics in 1903 &amp; Chemistry in 1911)</a:t>
            </a:r>
          </a:p>
        </p:txBody>
      </p:sp>
      <p:pic>
        <p:nvPicPr>
          <p:cNvPr id="3" name="Picture 2">
            <a:extLst>
              <a:ext uri="{FF2B5EF4-FFF2-40B4-BE49-F238E27FC236}">
                <a16:creationId xmlns:a16="http://schemas.microsoft.com/office/drawing/2014/main" id="{E6768645-EFDE-47C4-967C-6039DCB9449A}"/>
              </a:ext>
            </a:extLst>
          </p:cNvPr>
          <p:cNvPicPr>
            <a:picLocks noChangeAspect="1"/>
          </p:cNvPicPr>
          <p:nvPr/>
        </p:nvPicPr>
        <p:blipFill>
          <a:blip r:embed="rId3"/>
          <a:stretch>
            <a:fillRect/>
          </a:stretch>
        </p:blipFill>
        <p:spPr>
          <a:xfrm>
            <a:off x="5257800" y="1676400"/>
            <a:ext cx="3303309" cy="3732738"/>
          </a:xfrm>
          <a:prstGeom prst="rect">
            <a:avLst/>
          </a:prstGeom>
        </p:spPr>
      </p:pic>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46668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31300" y="530050"/>
            <a:ext cx="8082573" cy="998562"/>
          </a:xfrm>
        </p:spPr>
        <p:txBody>
          <a:bodyPr vert="horz" lIns="91440" tIns="45720" rIns="91440" bIns="45720" rtlCol="0" anchor="ctr">
            <a:normAutofit/>
          </a:bodyPr>
          <a:lstStyle/>
          <a:p>
            <a:r>
              <a:rPr lang="en-US" altLang="en-US" sz="3200" b="1" dirty="0">
                <a:solidFill>
                  <a:srgbClr val="1EB53A"/>
                </a:solidFill>
              </a:rPr>
              <a:t>Rapid pace of nuclear discovery, cont..</a:t>
            </a:r>
          </a:p>
        </p:txBody>
      </p:sp>
      <p:sp>
        <p:nvSpPr>
          <p:cNvPr id="7" name="TextBox 6">
            <a:extLst>
              <a:ext uri="{FF2B5EF4-FFF2-40B4-BE49-F238E27FC236}">
                <a16:creationId xmlns:a16="http://schemas.microsoft.com/office/drawing/2014/main" id="{EAE898D7-B03B-45FB-80A9-8EA3C0722CD3}"/>
              </a:ext>
            </a:extLst>
          </p:cNvPr>
          <p:cNvSpPr txBox="1"/>
          <p:nvPr/>
        </p:nvSpPr>
        <p:spPr>
          <a:xfrm>
            <a:off x="461780" y="1569252"/>
            <a:ext cx="4716582" cy="2677656"/>
          </a:xfrm>
          <a:prstGeom prst="rect">
            <a:avLst/>
          </a:prstGeom>
          <a:noFill/>
        </p:spPr>
        <p:txBody>
          <a:bodyPr wrap="square" rtlCol="0">
            <a:spAutoFit/>
          </a:bodyPr>
          <a:lstStyle/>
          <a:p>
            <a:r>
              <a:rPr lang="en-US" sz="2400" b="1" dirty="0"/>
              <a:t>Albert Einstein </a:t>
            </a:r>
            <a:r>
              <a:rPr lang="en-US" dirty="0"/>
              <a:t>(1879-1955)</a:t>
            </a:r>
          </a:p>
          <a:p>
            <a:r>
              <a:rPr lang="en-US" dirty="0"/>
              <a:t>German physicist</a:t>
            </a:r>
          </a:p>
          <a:p>
            <a:endParaRPr lang="en-US" dirty="0"/>
          </a:p>
          <a:p>
            <a:pPr marL="228600" indent="-228600">
              <a:buFont typeface="Arial" panose="020B0604020202020204" pitchFamily="34" charset="0"/>
              <a:buChar char="•"/>
            </a:pPr>
            <a:r>
              <a:rPr lang="en-US" dirty="0"/>
              <a:t>Developed</a:t>
            </a:r>
          </a:p>
          <a:p>
            <a:pPr lvl="1" indent="-174625">
              <a:buFont typeface="Arial" panose="020B0604020202020204" pitchFamily="34" charset="0"/>
              <a:buChar char="•"/>
            </a:pPr>
            <a:r>
              <a:rPr lang="en-US" dirty="0"/>
              <a:t>theory of relativity</a:t>
            </a:r>
          </a:p>
          <a:p>
            <a:pPr lvl="1" indent="-174625">
              <a:buFont typeface="Arial" panose="020B0604020202020204" pitchFamily="34" charset="0"/>
              <a:buChar char="•"/>
            </a:pPr>
            <a:r>
              <a:rPr lang="en-US" dirty="0"/>
              <a:t>mass-energy equivalence formula</a:t>
            </a:r>
          </a:p>
          <a:p>
            <a:pPr marL="685800" lvl="2" indent="-228600">
              <a:buFont typeface="Arial" panose="020B0604020202020204" pitchFamily="34" charset="0"/>
              <a:buChar char="•"/>
            </a:pPr>
            <a:r>
              <a:rPr lang="en-US" dirty="0"/>
              <a:t>E = mc</a:t>
            </a:r>
            <a:r>
              <a:rPr lang="en-US" baseline="30000" dirty="0"/>
              <a:t>2</a:t>
            </a:r>
          </a:p>
          <a:p>
            <a:pPr marL="233363" indent="-233363">
              <a:buFont typeface="Arial" panose="020B0604020202020204" pitchFamily="34" charset="0"/>
              <a:buChar char="•"/>
            </a:pPr>
            <a:r>
              <a:rPr lang="en-US" dirty="0"/>
              <a:t>Discovered</a:t>
            </a:r>
          </a:p>
          <a:p>
            <a:pPr lvl="1" indent="-228600">
              <a:buFont typeface="Arial" panose="020B0604020202020204" pitchFamily="34" charset="0"/>
              <a:buChar char="•"/>
            </a:pPr>
            <a:r>
              <a:rPr lang="en-US" dirty="0"/>
              <a:t>photoelectric effect</a:t>
            </a:r>
          </a:p>
        </p:txBody>
      </p:sp>
      <p:pic>
        <p:nvPicPr>
          <p:cNvPr id="3" name="Picture 2">
            <a:extLst>
              <a:ext uri="{FF2B5EF4-FFF2-40B4-BE49-F238E27FC236}">
                <a16:creationId xmlns:a16="http://schemas.microsoft.com/office/drawing/2014/main" id="{32D39988-0377-4004-AC65-E649D10CAE88}"/>
              </a:ext>
            </a:extLst>
          </p:cNvPr>
          <p:cNvPicPr>
            <a:picLocks noChangeAspect="1"/>
          </p:cNvPicPr>
          <p:nvPr/>
        </p:nvPicPr>
        <p:blipFill rotWithShape="1">
          <a:blip r:embed="rId3"/>
          <a:srcRect t="3446" b="3942"/>
          <a:stretch/>
        </p:blipFill>
        <p:spPr>
          <a:xfrm>
            <a:off x="5178362" y="1676400"/>
            <a:ext cx="3032971" cy="3972560"/>
          </a:xfrm>
          <a:prstGeom prst="rect">
            <a:avLst/>
          </a:prstGeom>
        </p:spPr>
      </p:pic>
    </p:spTree>
    <p:extLst>
      <p:ext uri="{BB962C8B-B14F-4D97-AF65-F5344CB8AC3E}">
        <p14:creationId xmlns:p14="http://schemas.microsoft.com/office/powerpoint/2010/main" val="427574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30567" y="492442"/>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cont..</a:t>
            </a:r>
            <a:endParaRPr lang="en-US" altLang="en-US" sz="3400" b="1" dirty="0">
              <a:solidFill>
                <a:srgbClr val="1EB53A"/>
              </a:solidFill>
            </a:endParaRPr>
          </a:p>
        </p:txBody>
      </p:sp>
      <p:sp>
        <p:nvSpPr>
          <p:cNvPr id="7" name="TextBox 6">
            <a:extLst>
              <a:ext uri="{FF2B5EF4-FFF2-40B4-BE49-F238E27FC236}">
                <a16:creationId xmlns:a16="http://schemas.microsoft.com/office/drawing/2014/main" id="{EAE898D7-B03B-45FB-80A9-8EA3C0722CD3}"/>
              </a:ext>
            </a:extLst>
          </p:cNvPr>
          <p:cNvSpPr txBox="1"/>
          <p:nvPr/>
        </p:nvSpPr>
        <p:spPr>
          <a:xfrm>
            <a:off x="430567" y="1563361"/>
            <a:ext cx="5116793" cy="2123658"/>
          </a:xfrm>
          <a:prstGeom prst="rect">
            <a:avLst/>
          </a:prstGeom>
          <a:noFill/>
        </p:spPr>
        <p:txBody>
          <a:bodyPr wrap="square" rtlCol="0">
            <a:spAutoFit/>
          </a:bodyPr>
          <a:lstStyle/>
          <a:p>
            <a:r>
              <a:rPr lang="en-US" sz="2400" dirty="0"/>
              <a:t>Ernest Rutherford</a:t>
            </a:r>
            <a:r>
              <a:rPr lang="en-US" sz="2400" b="1" dirty="0"/>
              <a:t> </a:t>
            </a:r>
            <a:r>
              <a:rPr lang="en-US" dirty="0"/>
              <a:t>(1871-1937)</a:t>
            </a:r>
          </a:p>
          <a:p>
            <a:r>
              <a:rPr lang="en-US" dirty="0"/>
              <a:t>British physicist</a:t>
            </a:r>
          </a:p>
          <a:p>
            <a:endParaRPr lang="en-US" dirty="0"/>
          </a:p>
          <a:p>
            <a:r>
              <a:rPr lang="en-US" dirty="0"/>
              <a:t>Discovered</a:t>
            </a:r>
          </a:p>
          <a:p>
            <a:pPr marL="233363" indent="-233363">
              <a:buFont typeface="Arial" panose="020B0604020202020204" pitchFamily="34" charset="0"/>
              <a:buChar char="•"/>
            </a:pPr>
            <a:r>
              <a:rPr lang="en-US" dirty="0"/>
              <a:t>the nucleus</a:t>
            </a:r>
          </a:p>
          <a:p>
            <a:pPr marL="233363" indent="-233363">
              <a:buFont typeface="Arial" panose="020B0604020202020204" pitchFamily="34" charset="0"/>
              <a:buChar char="•"/>
            </a:pPr>
            <a:r>
              <a:rPr lang="en-US" dirty="0"/>
              <a:t>concept of half-life </a:t>
            </a:r>
          </a:p>
          <a:p>
            <a:pPr marL="233363" indent="-233363">
              <a:buFont typeface="Arial" panose="020B0604020202020204" pitchFamily="34" charset="0"/>
              <a:buChar char="•"/>
            </a:pPr>
            <a:r>
              <a:rPr lang="en-US" dirty="0"/>
              <a:t>radon</a:t>
            </a:r>
          </a:p>
        </p:txBody>
      </p:sp>
      <p:pic>
        <p:nvPicPr>
          <p:cNvPr id="3" name="Picture 2">
            <a:extLst>
              <a:ext uri="{FF2B5EF4-FFF2-40B4-BE49-F238E27FC236}">
                <a16:creationId xmlns:a16="http://schemas.microsoft.com/office/drawing/2014/main" id="{9B5C622A-18EC-4C7B-8070-574424309C74}"/>
              </a:ext>
            </a:extLst>
          </p:cNvPr>
          <p:cNvPicPr>
            <a:picLocks noChangeAspect="1"/>
          </p:cNvPicPr>
          <p:nvPr/>
        </p:nvPicPr>
        <p:blipFill rotWithShape="1">
          <a:blip r:embed="rId3"/>
          <a:srcRect t="278" r="5909" b="7745"/>
          <a:stretch/>
        </p:blipFill>
        <p:spPr>
          <a:xfrm>
            <a:off x="3392443" y="2705401"/>
            <a:ext cx="2299305" cy="3014680"/>
          </a:xfrm>
          <a:prstGeom prst="rect">
            <a:avLst/>
          </a:prstGeom>
        </p:spPr>
      </p:pic>
      <p:pic>
        <p:nvPicPr>
          <p:cNvPr id="8" name="Picture 7">
            <a:extLst>
              <a:ext uri="{FF2B5EF4-FFF2-40B4-BE49-F238E27FC236}">
                <a16:creationId xmlns:a16="http://schemas.microsoft.com/office/drawing/2014/main" id="{B664D7E5-115D-44F1-B994-AF6D3B239198}"/>
              </a:ext>
            </a:extLst>
          </p:cNvPr>
          <p:cNvPicPr>
            <a:picLocks noChangeAspect="1"/>
          </p:cNvPicPr>
          <p:nvPr/>
        </p:nvPicPr>
        <p:blipFill>
          <a:blip r:embed="rId4"/>
          <a:stretch>
            <a:fillRect/>
          </a:stretch>
        </p:blipFill>
        <p:spPr>
          <a:xfrm>
            <a:off x="5836136" y="1432560"/>
            <a:ext cx="2588749" cy="4602220"/>
          </a:xfrm>
          <a:prstGeom prst="rect">
            <a:avLst/>
          </a:prstGeom>
        </p:spPr>
      </p:pic>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4117234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30567" y="490434"/>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cont..</a:t>
            </a:r>
            <a:endParaRPr lang="en-US" altLang="en-US" sz="3400" b="1" dirty="0">
              <a:solidFill>
                <a:srgbClr val="1EB53A"/>
              </a:solidFill>
            </a:endParaRPr>
          </a:p>
        </p:txBody>
      </p:sp>
      <p:sp>
        <p:nvSpPr>
          <p:cNvPr id="7" name="TextBox 6">
            <a:extLst>
              <a:ext uri="{FF2B5EF4-FFF2-40B4-BE49-F238E27FC236}">
                <a16:creationId xmlns:a16="http://schemas.microsoft.com/office/drawing/2014/main" id="{EAE898D7-B03B-45FB-80A9-8EA3C0722CD3}"/>
              </a:ext>
            </a:extLst>
          </p:cNvPr>
          <p:cNvSpPr txBox="1"/>
          <p:nvPr/>
        </p:nvSpPr>
        <p:spPr>
          <a:xfrm>
            <a:off x="450887" y="1561353"/>
            <a:ext cx="5076153" cy="1569660"/>
          </a:xfrm>
          <a:prstGeom prst="rect">
            <a:avLst/>
          </a:prstGeom>
          <a:noFill/>
        </p:spPr>
        <p:txBody>
          <a:bodyPr wrap="square" rtlCol="0">
            <a:spAutoFit/>
          </a:bodyPr>
          <a:lstStyle/>
          <a:p>
            <a:r>
              <a:rPr lang="en-US" sz="2400" dirty="0"/>
              <a:t>James Chadwick</a:t>
            </a:r>
            <a:r>
              <a:rPr lang="en-US" sz="2400" b="1" dirty="0"/>
              <a:t> </a:t>
            </a:r>
            <a:r>
              <a:rPr lang="en-US" dirty="0"/>
              <a:t>(1891-1974)</a:t>
            </a:r>
          </a:p>
          <a:p>
            <a:r>
              <a:rPr lang="en-US" dirty="0"/>
              <a:t>British physicist</a:t>
            </a:r>
          </a:p>
          <a:p>
            <a:endParaRPr lang="en-US" dirty="0"/>
          </a:p>
          <a:p>
            <a:pPr marL="285750" indent="-285750">
              <a:buFont typeface="Arial" panose="020B0604020202020204" pitchFamily="34" charset="0"/>
              <a:buChar char="•"/>
            </a:pPr>
            <a:r>
              <a:rPr lang="en-US" dirty="0"/>
              <a:t>Discovered the neutron in 1932</a:t>
            </a:r>
          </a:p>
          <a:p>
            <a:pPr marL="285750" indent="-285750">
              <a:buFont typeface="Arial" panose="020B0604020202020204" pitchFamily="34" charset="0"/>
              <a:buChar char="•"/>
            </a:pPr>
            <a:r>
              <a:rPr lang="en-US" dirty="0"/>
              <a:t>Awarded Nobel Prize</a:t>
            </a:r>
          </a:p>
        </p:txBody>
      </p:sp>
      <p:pic>
        <p:nvPicPr>
          <p:cNvPr id="3" name="Picture 2">
            <a:extLst>
              <a:ext uri="{FF2B5EF4-FFF2-40B4-BE49-F238E27FC236}">
                <a16:creationId xmlns:a16="http://schemas.microsoft.com/office/drawing/2014/main" id="{E8D35E53-D711-40F7-B848-5CB8CE9475F2}"/>
              </a:ext>
            </a:extLst>
          </p:cNvPr>
          <p:cNvPicPr>
            <a:picLocks noChangeAspect="1"/>
          </p:cNvPicPr>
          <p:nvPr/>
        </p:nvPicPr>
        <p:blipFill rotWithShape="1">
          <a:blip r:embed="rId3"/>
          <a:srcRect r="20025"/>
          <a:stretch/>
        </p:blipFill>
        <p:spPr>
          <a:xfrm>
            <a:off x="5908371" y="1676400"/>
            <a:ext cx="2523972" cy="3651885"/>
          </a:xfrm>
          <a:prstGeom prst="rect">
            <a:avLst/>
          </a:prstGeom>
        </p:spPr>
      </p:pic>
      <p:sp>
        <p:nvSpPr>
          <p:cNvPr id="5" name="TextBox 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185503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26720" y="495873"/>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cont..</a:t>
            </a:r>
            <a:endParaRPr lang="en-US" altLang="en-US" sz="3400" b="1" dirty="0">
              <a:solidFill>
                <a:srgbClr val="1EB53A"/>
              </a:solidFill>
            </a:endParaRPr>
          </a:p>
        </p:txBody>
      </p:sp>
      <p:sp>
        <p:nvSpPr>
          <p:cNvPr id="7" name="TextBox 6">
            <a:extLst>
              <a:ext uri="{FF2B5EF4-FFF2-40B4-BE49-F238E27FC236}">
                <a16:creationId xmlns:a16="http://schemas.microsoft.com/office/drawing/2014/main" id="{EAE898D7-B03B-45FB-80A9-8EA3C0722CD3}"/>
              </a:ext>
            </a:extLst>
          </p:cNvPr>
          <p:cNvSpPr txBox="1"/>
          <p:nvPr/>
        </p:nvSpPr>
        <p:spPr>
          <a:xfrm>
            <a:off x="426720" y="1557535"/>
            <a:ext cx="4252856" cy="3600986"/>
          </a:xfrm>
          <a:prstGeom prst="rect">
            <a:avLst/>
          </a:prstGeom>
          <a:noFill/>
        </p:spPr>
        <p:txBody>
          <a:bodyPr wrap="square" rtlCol="0">
            <a:spAutoFit/>
          </a:bodyPr>
          <a:lstStyle/>
          <a:p>
            <a:r>
              <a:rPr lang="en-US" sz="2400" dirty="0"/>
              <a:t>Otto Hahn </a:t>
            </a:r>
            <a:r>
              <a:rPr lang="en-US" dirty="0"/>
              <a:t>(1879-1968)</a:t>
            </a:r>
          </a:p>
          <a:p>
            <a:r>
              <a:rPr lang="en-US" dirty="0"/>
              <a:t>German chemist</a:t>
            </a:r>
          </a:p>
          <a:p>
            <a:endParaRPr lang="en-US" dirty="0"/>
          </a:p>
          <a:p>
            <a:r>
              <a:rPr lang="en-US" sz="2400" dirty="0"/>
              <a:t>Lise Meitner (</a:t>
            </a:r>
            <a:r>
              <a:rPr lang="en-US" dirty="0"/>
              <a:t>1878-1968)</a:t>
            </a:r>
          </a:p>
          <a:p>
            <a:r>
              <a:rPr lang="en-US" dirty="0"/>
              <a:t>Austrian/Swedish physicist</a:t>
            </a:r>
          </a:p>
          <a:p>
            <a:endParaRPr lang="en-US" dirty="0"/>
          </a:p>
          <a:p>
            <a:pPr marL="285750" indent="-285750">
              <a:buFont typeface="Arial" panose="020B0604020202020204" pitchFamily="34" charset="0"/>
              <a:buChar char="•"/>
            </a:pPr>
            <a:r>
              <a:rPr lang="en-US" dirty="0"/>
              <a:t>Discovered fission</a:t>
            </a:r>
          </a:p>
          <a:p>
            <a:pPr marL="511175" lvl="1" indent="-228600">
              <a:buFont typeface="Arial" panose="020B0604020202020204" pitchFamily="34" charset="0"/>
              <a:buChar char="•"/>
            </a:pPr>
            <a:r>
              <a:rPr lang="en-US" dirty="0"/>
              <a:t>Hahn didn’t include Meitner in paper for which he was awarded the Nobel Prize</a:t>
            </a:r>
          </a:p>
          <a:p>
            <a:pPr marL="511175" lvl="1" indent="-228600">
              <a:buFont typeface="Arial" panose="020B0604020202020204" pitchFamily="34" charset="0"/>
              <a:buChar char="•"/>
            </a:pPr>
            <a:r>
              <a:rPr lang="en-US" dirty="0"/>
              <a:t>Element 109, </a:t>
            </a:r>
            <a:r>
              <a:rPr lang="en-US" dirty="0" err="1"/>
              <a:t>meitnerium</a:t>
            </a:r>
            <a:r>
              <a:rPr lang="en-US" dirty="0"/>
              <a:t>, was named in her honor. </a:t>
            </a:r>
          </a:p>
        </p:txBody>
      </p:sp>
      <p:pic>
        <p:nvPicPr>
          <p:cNvPr id="3" name="Picture 2">
            <a:extLst>
              <a:ext uri="{FF2B5EF4-FFF2-40B4-BE49-F238E27FC236}">
                <a16:creationId xmlns:a16="http://schemas.microsoft.com/office/drawing/2014/main" id="{1B875866-241C-401E-9975-2F344A9C8A98}"/>
              </a:ext>
            </a:extLst>
          </p:cNvPr>
          <p:cNvPicPr>
            <a:picLocks noChangeAspect="1"/>
          </p:cNvPicPr>
          <p:nvPr/>
        </p:nvPicPr>
        <p:blipFill>
          <a:blip r:embed="rId3"/>
          <a:stretch>
            <a:fillRect/>
          </a:stretch>
        </p:blipFill>
        <p:spPr>
          <a:xfrm>
            <a:off x="5237252" y="1676400"/>
            <a:ext cx="3219661" cy="4217756"/>
          </a:xfrm>
          <a:prstGeom prst="rect">
            <a:avLst/>
          </a:prstGeom>
        </p:spPr>
      </p:pic>
      <p:sp>
        <p:nvSpPr>
          <p:cNvPr id="5" name="TextBox 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295721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26720" y="491951"/>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cont..</a:t>
            </a:r>
            <a:endParaRPr lang="en-US" altLang="en-US" sz="3400" b="1" dirty="0">
              <a:solidFill>
                <a:srgbClr val="1EB53A"/>
              </a:solidFill>
            </a:endParaRPr>
          </a:p>
        </p:txBody>
      </p:sp>
      <p:sp>
        <p:nvSpPr>
          <p:cNvPr id="7" name="TextBox 6">
            <a:extLst>
              <a:ext uri="{FF2B5EF4-FFF2-40B4-BE49-F238E27FC236}">
                <a16:creationId xmlns:a16="http://schemas.microsoft.com/office/drawing/2014/main" id="{EAE898D7-B03B-45FB-80A9-8EA3C0722CD3}"/>
              </a:ext>
            </a:extLst>
          </p:cNvPr>
          <p:cNvSpPr txBox="1"/>
          <p:nvPr/>
        </p:nvSpPr>
        <p:spPr>
          <a:xfrm>
            <a:off x="463828" y="1562870"/>
            <a:ext cx="3508097" cy="1846659"/>
          </a:xfrm>
          <a:prstGeom prst="rect">
            <a:avLst/>
          </a:prstGeom>
          <a:noFill/>
        </p:spPr>
        <p:txBody>
          <a:bodyPr wrap="square" rtlCol="0">
            <a:spAutoFit/>
          </a:bodyPr>
          <a:lstStyle/>
          <a:p>
            <a:r>
              <a:rPr lang="en-US" sz="2400" dirty="0"/>
              <a:t>Enrico Fermi</a:t>
            </a:r>
            <a:r>
              <a:rPr lang="en-US" sz="2400" b="1" dirty="0"/>
              <a:t> </a:t>
            </a:r>
            <a:r>
              <a:rPr lang="en-US" dirty="0"/>
              <a:t>(1901-1954)</a:t>
            </a:r>
          </a:p>
          <a:p>
            <a:r>
              <a:rPr lang="en-US" dirty="0"/>
              <a:t>Italian physicist </a:t>
            </a:r>
          </a:p>
          <a:p>
            <a:endParaRPr lang="en-US" dirty="0"/>
          </a:p>
          <a:p>
            <a:r>
              <a:rPr lang="en-US" dirty="0"/>
              <a:t>Demonstrated the first artificial, self-sustaining nuclear chain reaction on December 2, 1942</a:t>
            </a:r>
          </a:p>
        </p:txBody>
      </p:sp>
      <p:pic>
        <p:nvPicPr>
          <p:cNvPr id="8" name="Picture 7">
            <a:extLst>
              <a:ext uri="{FF2B5EF4-FFF2-40B4-BE49-F238E27FC236}">
                <a16:creationId xmlns:a16="http://schemas.microsoft.com/office/drawing/2014/main" id="{5385E7A8-0233-4D5C-9BA8-23D9B10BD6EB}"/>
              </a:ext>
            </a:extLst>
          </p:cNvPr>
          <p:cNvPicPr>
            <a:picLocks noChangeAspect="1"/>
          </p:cNvPicPr>
          <p:nvPr/>
        </p:nvPicPr>
        <p:blipFill>
          <a:blip r:embed="rId3"/>
          <a:stretch>
            <a:fillRect/>
          </a:stretch>
        </p:blipFill>
        <p:spPr>
          <a:xfrm>
            <a:off x="5281173" y="1562870"/>
            <a:ext cx="3495868" cy="2742071"/>
          </a:xfrm>
          <a:prstGeom prst="rect">
            <a:avLst/>
          </a:prstGeom>
        </p:spPr>
      </p:pic>
      <p:sp>
        <p:nvSpPr>
          <p:cNvPr id="9" name="TextBox 8"/>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3" name="Picture 2">
            <a:extLst>
              <a:ext uri="{FF2B5EF4-FFF2-40B4-BE49-F238E27FC236}">
                <a16:creationId xmlns:a16="http://schemas.microsoft.com/office/drawing/2014/main" id="{B6E16F09-E582-4C0B-B0D9-6DE7D91CABCE}"/>
              </a:ext>
            </a:extLst>
          </p:cNvPr>
          <p:cNvPicPr>
            <a:picLocks noChangeAspect="1"/>
          </p:cNvPicPr>
          <p:nvPr/>
        </p:nvPicPr>
        <p:blipFill rotWithShape="1">
          <a:blip r:embed="rId4"/>
          <a:srcRect l="6214" t="962" r="-450" b="962"/>
          <a:stretch/>
        </p:blipFill>
        <p:spPr>
          <a:xfrm>
            <a:off x="4009033" y="3409529"/>
            <a:ext cx="1956394" cy="2522222"/>
          </a:xfrm>
          <a:prstGeom prst="rect">
            <a:avLst/>
          </a:prstGeom>
        </p:spPr>
      </p:pic>
    </p:spTree>
    <p:extLst>
      <p:ext uri="{BB962C8B-B14F-4D97-AF65-F5344CB8AC3E}">
        <p14:creationId xmlns:p14="http://schemas.microsoft.com/office/powerpoint/2010/main" val="96024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26720" y="498938"/>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a:t>
            </a:r>
            <a:r>
              <a:rPr lang="en-US" altLang="en-US" sz="3400" b="1" dirty="0">
                <a:solidFill>
                  <a:srgbClr val="1EB53A"/>
                </a:solidFill>
              </a:rPr>
              <a:t>, cont..</a:t>
            </a:r>
          </a:p>
        </p:txBody>
      </p:sp>
      <p:sp>
        <p:nvSpPr>
          <p:cNvPr id="7" name="TextBox 6">
            <a:extLst>
              <a:ext uri="{FF2B5EF4-FFF2-40B4-BE49-F238E27FC236}">
                <a16:creationId xmlns:a16="http://schemas.microsoft.com/office/drawing/2014/main" id="{EAE898D7-B03B-45FB-80A9-8EA3C0722CD3}"/>
              </a:ext>
            </a:extLst>
          </p:cNvPr>
          <p:cNvSpPr txBox="1"/>
          <p:nvPr/>
        </p:nvSpPr>
        <p:spPr>
          <a:xfrm>
            <a:off x="447040" y="1572397"/>
            <a:ext cx="5069840" cy="2123658"/>
          </a:xfrm>
          <a:prstGeom prst="rect">
            <a:avLst/>
          </a:prstGeom>
          <a:noFill/>
        </p:spPr>
        <p:txBody>
          <a:bodyPr wrap="square" rtlCol="0">
            <a:spAutoFit/>
          </a:bodyPr>
          <a:lstStyle/>
          <a:p>
            <a:r>
              <a:rPr lang="en-US" sz="2400" dirty="0"/>
              <a:t>Glenn Seaborg </a:t>
            </a:r>
            <a:r>
              <a:rPr lang="en-US" dirty="0"/>
              <a:t>(1912-1999)</a:t>
            </a:r>
          </a:p>
          <a:p>
            <a:r>
              <a:rPr lang="en-US" dirty="0"/>
              <a:t>American chemist, founding member of ANS</a:t>
            </a:r>
          </a:p>
          <a:p>
            <a:endParaRPr lang="en-US" dirty="0"/>
          </a:p>
          <a:p>
            <a:pPr marL="233363" indent="-233363">
              <a:buFont typeface="Arial" panose="020B0604020202020204" pitchFamily="34" charset="0"/>
              <a:buChar char="•"/>
            </a:pPr>
            <a:r>
              <a:rPr lang="en-US" dirty="0"/>
              <a:t>Developed the actinide concept, requiring</a:t>
            </a:r>
            <a:br>
              <a:rPr lang="en-US" dirty="0"/>
            </a:br>
            <a:r>
              <a:rPr lang="en-US" dirty="0"/>
              <a:t>re-draw of periodic table</a:t>
            </a:r>
          </a:p>
          <a:p>
            <a:pPr marL="233363" indent="-233363">
              <a:buFont typeface="Arial" panose="020B0604020202020204" pitchFamily="34" charset="0"/>
              <a:buChar char="•"/>
            </a:pPr>
            <a:r>
              <a:rPr lang="en-US" dirty="0"/>
              <a:t>Discovered 10 transuranic elements</a:t>
            </a:r>
          </a:p>
          <a:p>
            <a:pPr marL="233363" indent="-233363">
              <a:buFont typeface="Arial" panose="020B0604020202020204" pitchFamily="34" charset="0"/>
              <a:buChar char="•"/>
            </a:pPr>
            <a:r>
              <a:rPr lang="en-US" dirty="0"/>
              <a:t>Early pioneer in nuclear medicine</a:t>
            </a:r>
          </a:p>
        </p:txBody>
      </p:sp>
      <p:pic>
        <p:nvPicPr>
          <p:cNvPr id="3" name="Picture 2">
            <a:extLst>
              <a:ext uri="{FF2B5EF4-FFF2-40B4-BE49-F238E27FC236}">
                <a16:creationId xmlns:a16="http://schemas.microsoft.com/office/drawing/2014/main" id="{4998B04E-815A-482B-99F8-5B062952E7E4}"/>
              </a:ext>
            </a:extLst>
          </p:cNvPr>
          <p:cNvPicPr>
            <a:picLocks noChangeAspect="1"/>
          </p:cNvPicPr>
          <p:nvPr/>
        </p:nvPicPr>
        <p:blipFill>
          <a:blip r:embed="rId3"/>
          <a:stretch>
            <a:fillRect/>
          </a:stretch>
        </p:blipFill>
        <p:spPr>
          <a:xfrm>
            <a:off x="5992370" y="1569857"/>
            <a:ext cx="2628436" cy="3269117"/>
          </a:xfrm>
          <a:prstGeom prst="rect">
            <a:avLst/>
          </a:prstGeom>
        </p:spPr>
      </p:pic>
      <p:pic>
        <p:nvPicPr>
          <p:cNvPr id="8" name="Picture 7">
            <a:extLst>
              <a:ext uri="{FF2B5EF4-FFF2-40B4-BE49-F238E27FC236}">
                <a16:creationId xmlns:a16="http://schemas.microsoft.com/office/drawing/2014/main" id="{CB45D31B-C48B-47D2-99A6-FED0428B6285}"/>
              </a:ext>
            </a:extLst>
          </p:cNvPr>
          <p:cNvPicPr>
            <a:picLocks noChangeAspect="1"/>
          </p:cNvPicPr>
          <p:nvPr/>
        </p:nvPicPr>
        <p:blipFill>
          <a:blip r:embed="rId4"/>
          <a:stretch>
            <a:fillRect/>
          </a:stretch>
        </p:blipFill>
        <p:spPr>
          <a:xfrm>
            <a:off x="3658662" y="4074914"/>
            <a:ext cx="2548949" cy="1763023"/>
          </a:xfrm>
          <a:prstGeom prst="rect">
            <a:avLst/>
          </a:prstGeom>
        </p:spPr>
      </p:pic>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1675120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26720" y="488778"/>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a:t>
            </a:r>
            <a:endParaRPr lang="en-US" altLang="en-US" sz="3400" b="1" dirty="0">
              <a:solidFill>
                <a:srgbClr val="1EB53A"/>
              </a:solidFill>
            </a:endParaRPr>
          </a:p>
        </p:txBody>
      </p:sp>
      <p:sp>
        <p:nvSpPr>
          <p:cNvPr id="6" name="TextBox 5"/>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2" name="Rectangle 1"/>
          <p:cNvSpPr/>
          <p:nvPr/>
        </p:nvSpPr>
        <p:spPr>
          <a:xfrm>
            <a:off x="462280" y="1559697"/>
            <a:ext cx="7482840" cy="2246769"/>
          </a:xfrm>
          <a:prstGeom prst="rect">
            <a:avLst/>
          </a:prstGeom>
        </p:spPr>
        <p:txBody>
          <a:bodyPr wrap="square">
            <a:spAutoFit/>
          </a:bodyPr>
          <a:lstStyle/>
          <a:p>
            <a:r>
              <a:rPr lang="en-US" sz="2800" dirty="0"/>
              <a:t>Fewer than 50 years …</a:t>
            </a:r>
          </a:p>
          <a:p>
            <a:endParaRPr lang="en-US" sz="2800" dirty="0"/>
          </a:p>
          <a:p>
            <a:r>
              <a:rPr lang="en-US" sz="2800" dirty="0"/>
              <a:t>from the discovery of x-rays </a:t>
            </a:r>
          </a:p>
          <a:p>
            <a:endParaRPr lang="en-US" sz="2800" dirty="0"/>
          </a:p>
          <a:p>
            <a:r>
              <a:rPr lang="en-US" sz="2800" dirty="0"/>
              <a:t>to a sustained fission chain reaction</a:t>
            </a:r>
          </a:p>
        </p:txBody>
      </p:sp>
    </p:spTree>
    <p:extLst>
      <p:ext uri="{BB962C8B-B14F-4D97-AF65-F5344CB8AC3E}">
        <p14:creationId xmlns:p14="http://schemas.microsoft.com/office/powerpoint/2010/main" val="19316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10"/>
          <p:cNvSpPr txBox="1">
            <a:spLocks noChangeArrowheads="1"/>
          </p:cNvSpPr>
          <p:nvPr/>
        </p:nvSpPr>
        <p:spPr bwMode="auto">
          <a:xfrm>
            <a:off x="5088949" y="1555844"/>
            <a:ext cx="36880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2800" dirty="0">
                <a:latin typeface="+mn-lt"/>
              </a:rPr>
              <a:t>Electron Cloud</a:t>
            </a:r>
          </a:p>
        </p:txBody>
      </p:sp>
      <p:sp>
        <p:nvSpPr>
          <p:cNvPr id="6151" name="Text Box 11"/>
          <p:cNvSpPr txBox="1">
            <a:spLocks noChangeArrowheads="1"/>
          </p:cNvSpPr>
          <p:nvPr/>
        </p:nvSpPr>
        <p:spPr bwMode="auto">
          <a:xfrm>
            <a:off x="5088949" y="2183347"/>
            <a:ext cx="312260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2000" dirty="0">
                <a:latin typeface="+mn-lt"/>
              </a:rPr>
              <a:t>Electrons: charge = -1</a:t>
            </a:r>
          </a:p>
          <a:p>
            <a:pPr eaLnBrk="1" hangingPunct="1">
              <a:spcBef>
                <a:spcPts val="0"/>
              </a:spcBef>
              <a:buFontTx/>
              <a:buNone/>
            </a:pPr>
            <a:r>
              <a:rPr lang="en-US" altLang="en-US" sz="1800" dirty="0">
                <a:latin typeface="+mn-lt"/>
              </a:rPr>
              <a:t>mass = 1/1836 amu</a:t>
            </a:r>
          </a:p>
        </p:txBody>
      </p:sp>
      <p:sp>
        <p:nvSpPr>
          <p:cNvPr id="6152" name="Oval 15"/>
          <p:cNvSpPr>
            <a:spLocks noChangeArrowheads="1"/>
          </p:cNvSpPr>
          <p:nvPr/>
        </p:nvSpPr>
        <p:spPr bwMode="auto">
          <a:xfrm>
            <a:off x="7908527" y="2324720"/>
            <a:ext cx="109728" cy="109728"/>
          </a:xfrm>
          <a:prstGeom prst="ellipse">
            <a:avLst/>
          </a:prstGeom>
          <a:solidFill>
            <a:srgbClr val="1EB53A"/>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endParaRPr lang="en-US" altLang="en-US" sz="2400" dirty="0">
              <a:latin typeface="+mn-lt"/>
            </a:endParaRPr>
          </a:p>
        </p:txBody>
      </p:sp>
      <p:sp>
        <p:nvSpPr>
          <p:cNvPr id="17" name="TextBox 16"/>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4" name="TextBox 3"/>
          <p:cNvSpPr txBox="1"/>
          <p:nvPr/>
        </p:nvSpPr>
        <p:spPr>
          <a:xfrm>
            <a:off x="439006" y="743231"/>
            <a:ext cx="4328429" cy="584775"/>
          </a:xfrm>
          <a:prstGeom prst="rect">
            <a:avLst/>
          </a:prstGeom>
          <a:noFill/>
        </p:spPr>
        <p:txBody>
          <a:bodyPr wrap="none" rtlCol="0">
            <a:spAutoFit/>
          </a:bodyPr>
          <a:lstStyle/>
          <a:p>
            <a:r>
              <a:rPr lang="en-US" sz="3200" b="1" dirty="0">
                <a:solidFill>
                  <a:srgbClr val="1EB53A"/>
                </a:solidFill>
              </a:rPr>
              <a:t>Structure of the atom</a:t>
            </a:r>
          </a:p>
        </p:txBody>
      </p:sp>
      <p:sp>
        <p:nvSpPr>
          <p:cNvPr id="7" name="TextBox 6"/>
          <p:cNvSpPr txBox="1"/>
          <p:nvPr/>
        </p:nvSpPr>
        <p:spPr>
          <a:xfrm>
            <a:off x="435820" y="5566041"/>
            <a:ext cx="1598515" cy="307777"/>
          </a:xfrm>
          <a:prstGeom prst="rect">
            <a:avLst/>
          </a:prstGeom>
          <a:noFill/>
        </p:spPr>
        <p:txBody>
          <a:bodyPr wrap="none" rtlCol="0">
            <a:spAutoFit/>
          </a:bodyPr>
          <a:lstStyle/>
          <a:p>
            <a:r>
              <a:rPr lang="en-US" sz="1400" dirty="0"/>
              <a:t>*atomic mass unit</a:t>
            </a:r>
          </a:p>
        </p:txBody>
      </p:sp>
      <p:sp>
        <p:nvSpPr>
          <p:cNvPr id="6147" name="Text Box 7"/>
          <p:cNvSpPr txBox="1">
            <a:spLocks noChangeArrowheads="1"/>
          </p:cNvSpPr>
          <p:nvPr/>
        </p:nvSpPr>
        <p:spPr bwMode="auto">
          <a:xfrm>
            <a:off x="435820" y="1555844"/>
            <a:ext cx="201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2800" dirty="0">
                <a:latin typeface="+mn-lt"/>
              </a:rPr>
              <a:t>Nucleus</a:t>
            </a:r>
          </a:p>
        </p:txBody>
      </p:sp>
      <p:sp>
        <p:nvSpPr>
          <p:cNvPr id="6148" name="Text Box 8"/>
          <p:cNvSpPr txBox="1">
            <a:spLocks noChangeArrowheads="1"/>
          </p:cNvSpPr>
          <p:nvPr/>
        </p:nvSpPr>
        <p:spPr bwMode="auto">
          <a:xfrm>
            <a:off x="435820" y="2187083"/>
            <a:ext cx="2737902"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ts val="0"/>
              </a:spcBef>
              <a:buFontTx/>
              <a:buNone/>
            </a:pPr>
            <a:r>
              <a:rPr lang="en-US" altLang="en-US" sz="2000" dirty="0">
                <a:latin typeface="+mn-lt"/>
              </a:rPr>
              <a:t>Protons: charge = +1</a:t>
            </a:r>
          </a:p>
          <a:p>
            <a:pPr eaLnBrk="1" hangingPunct="1">
              <a:spcBef>
                <a:spcPts val="0"/>
              </a:spcBef>
              <a:buNone/>
            </a:pPr>
            <a:r>
              <a:rPr lang="en-US" altLang="en-US" sz="1800" dirty="0">
                <a:latin typeface="+mn-lt"/>
              </a:rPr>
              <a:t>mass = 1 </a:t>
            </a:r>
            <a:r>
              <a:rPr lang="en-US" altLang="en-US" sz="1800" dirty="0" err="1">
                <a:latin typeface="+mn-lt"/>
              </a:rPr>
              <a:t>amu</a:t>
            </a:r>
            <a:r>
              <a:rPr lang="en-US" altLang="en-US" sz="1800" dirty="0">
                <a:latin typeface="+mn-lt"/>
              </a:rPr>
              <a:t>*</a:t>
            </a:r>
          </a:p>
          <a:p>
            <a:pPr eaLnBrk="1" hangingPunct="1">
              <a:spcBef>
                <a:spcPct val="50000"/>
              </a:spcBef>
              <a:buFontTx/>
              <a:buNone/>
            </a:pPr>
            <a:endParaRPr lang="en-US" altLang="en-US" sz="2000" dirty="0">
              <a:latin typeface="+mn-lt"/>
            </a:endParaRPr>
          </a:p>
        </p:txBody>
      </p:sp>
      <p:sp>
        <p:nvSpPr>
          <p:cNvPr id="6149" name="Text Box 9"/>
          <p:cNvSpPr txBox="1">
            <a:spLocks noChangeArrowheads="1"/>
          </p:cNvSpPr>
          <p:nvPr/>
        </p:nvSpPr>
        <p:spPr bwMode="auto">
          <a:xfrm>
            <a:off x="432634" y="3305536"/>
            <a:ext cx="312110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sz="2000" dirty="0">
                <a:latin typeface="+mn-lt"/>
              </a:rPr>
              <a:t>Neutrons: charge = 0</a:t>
            </a:r>
            <a:endParaRPr lang="en-US" altLang="en-US" sz="1800" dirty="0">
              <a:latin typeface="+mn-lt"/>
            </a:endParaRPr>
          </a:p>
          <a:p>
            <a:pPr eaLnBrk="1" hangingPunct="1">
              <a:spcBef>
                <a:spcPts val="0"/>
              </a:spcBef>
              <a:buFontTx/>
              <a:buNone/>
            </a:pPr>
            <a:r>
              <a:rPr lang="en-US" altLang="en-US" sz="1800" dirty="0">
                <a:latin typeface="+mn-lt"/>
              </a:rPr>
              <a:t>mass = 1 amu</a:t>
            </a:r>
          </a:p>
        </p:txBody>
      </p:sp>
      <p:sp>
        <p:nvSpPr>
          <p:cNvPr id="14" name="Oval 13"/>
          <p:cNvSpPr/>
          <p:nvPr/>
        </p:nvSpPr>
        <p:spPr>
          <a:xfrm>
            <a:off x="3072910" y="2285519"/>
            <a:ext cx="480831" cy="480831"/>
          </a:xfrm>
          <a:prstGeom prst="ellipse">
            <a:avLst/>
          </a:pr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3153179" y="2341268"/>
            <a:ext cx="319318" cy="369332"/>
          </a:xfrm>
          <a:prstGeom prst="rect">
            <a:avLst/>
          </a:prstGeom>
          <a:noFill/>
        </p:spPr>
        <p:txBody>
          <a:bodyPr wrap="none" rtlCol="0">
            <a:spAutoFit/>
          </a:bodyPr>
          <a:lstStyle/>
          <a:p>
            <a:r>
              <a:rPr lang="en-US" dirty="0"/>
              <a:t>+</a:t>
            </a:r>
          </a:p>
        </p:txBody>
      </p:sp>
      <p:sp>
        <p:nvSpPr>
          <p:cNvPr id="30" name="Oval 29"/>
          <p:cNvSpPr/>
          <p:nvPr/>
        </p:nvSpPr>
        <p:spPr>
          <a:xfrm>
            <a:off x="3072422" y="3384211"/>
            <a:ext cx="480831" cy="480831"/>
          </a:xfrm>
          <a:prstGeom prst="ellipse">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515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64661" y="4351781"/>
            <a:ext cx="3695019" cy="542191"/>
          </a:xfrm>
        </p:spPr>
        <p:txBody>
          <a:bodyPr>
            <a:normAutofit/>
          </a:bodyPr>
          <a:lstStyle/>
          <a:p>
            <a:pPr algn="ctr"/>
            <a:r>
              <a:rPr lang="en-US" altLang="en-US" sz="2800" dirty="0"/>
              <a:t>CT scans</a:t>
            </a:r>
          </a:p>
        </p:txBody>
      </p:sp>
      <p:sp>
        <p:nvSpPr>
          <p:cNvPr id="7" name="Rectangle 2">
            <a:extLst>
              <a:ext uri="{FF2B5EF4-FFF2-40B4-BE49-F238E27FC236}">
                <a16:creationId xmlns:a16="http://schemas.microsoft.com/office/drawing/2014/main" id="{92193ECC-1125-4257-8C00-74896750B0C4}"/>
              </a:ext>
            </a:extLst>
          </p:cNvPr>
          <p:cNvSpPr txBox="1">
            <a:spLocks noChangeArrowheads="1"/>
          </p:cNvSpPr>
          <p:nvPr/>
        </p:nvSpPr>
        <p:spPr>
          <a:xfrm>
            <a:off x="4696503" y="4351781"/>
            <a:ext cx="3786202" cy="789179"/>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altLang="en-US" sz="2800" dirty="0"/>
              <a:t>Cassini spacecraft</a:t>
            </a:r>
          </a:p>
        </p:txBody>
      </p:sp>
      <p:sp>
        <p:nvSpPr>
          <p:cNvPr id="5" name="Rectangle 4">
            <a:extLst>
              <a:ext uri="{FF2B5EF4-FFF2-40B4-BE49-F238E27FC236}">
                <a16:creationId xmlns:a16="http://schemas.microsoft.com/office/drawing/2014/main" id="{2FD53814-3AF1-4951-A77C-8783050BFF27}"/>
              </a:ext>
            </a:extLst>
          </p:cNvPr>
          <p:cNvSpPr/>
          <p:nvPr/>
        </p:nvSpPr>
        <p:spPr>
          <a:xfrm>
            <a:off x="445652" y="464897"/>
            <a:ext cx="8760542" cy="1110420"/>
          </a:xfrm>
          <a:prstGeom prst="rect">
            <a:avLst/>
          </a:prstGeom>
        </p:spPr>
        <p:txBody>
          <a:bodyPr vert="horz" lIns="91440" tIns="45720" rIns="91440" bIns="45720" rtlCol="0" anchor="ctr">
            <a:normAutofit/>
          </a:bodyPr>
          <a:lstStyle/>
          <a:p>
            <a:pPr>
              <a:spcBef>
                <a:spcPct val="0"/>
              </a:spcBef>
            </a:pPr>
            <a:r>
              <a:rPr lang="en-US" altLang="en-US" sz="2800" b="1" dirty="0">
                <a:solidFill>
                  <a:srgbClr val="1EB53A"/>
                </a:solidFill>
                <a:latin typeface="+mj-lt"/>
                <a:ea typeface="+mj-ea"/>
                <a:cs typeface="+mj-cs"/>
              </a:rPr>
              <a:t>What do the following things have in common?</a:t>
            </a:r>
            <a:endParaRPr lang="en-US" sz="2800" b="1" dirty="0">
              <a:solidFill>
                <a:srgbClr val="1EB53A"/>
              </a:solidFill>
              <a:latin typeface="+mj-lt"/>
              <a:ea typeface="+mj-ea"/>
              <a:cs typeface="+mj-cs"/>
            </a:endParaRPr>
          </a:p>
        </p:txBody>
      </p:sp>
      <p:pic>
        <p:nvPicPr>
          <p:cNvPr id="10" name="Picture 9">
            <a:extLst>
              <a:ext uri="{FF2B5EF4-FFF2-40B4-BE49-F238E27FC236}">
                <a16:creationId xmlns:a16="http://schemas.microsoft.com/office/drawing/2014/main" id="{5CD88A96-2A5A-484B-9214-9C41A6FBE9BB}"/>
              </a:ext>
            </a:extLst>
          </p:cNvPr>
          <p:cNvPicPr>
            <a:picLocks noChangeAspect="1"/>
          </p:cNvPicPr>
          <p:nvPr/>
        </p:nvPicPr>
        <p:blipFill rotWithShape="1">
          <a:blip r:embed="rId3"/>
          <a:srcRect/>
          <a:stretch/>
        </p:blipFill>
        <p:spPr>
          <a:xfrm>
            <a:off x="664661" y="1781621"/>
            <a:ext cx="3695019" cy="2262256"/>
          </a:xfrm>
          <a:prstGeom prst="rect">
            <a:avLst/>
          </a:prstGeom>
        </p:spPr>
      </p:pic>
      <p:pic>
        <p:nvPicPr>
          <p:cNvPr id="12" name="Picture 11">
            <a:extLst>
              <a:ext uri="{FF2B5EF4-FFF2-40B4-BE49-F238E27FC236}">
                <a16:creationId xmlns:a16="http://schemas.microsoft.com/office/drawing/2014/main" id="{983A9501-01D5-48F6-93D9-50BF337FB14A}"/>
              </a:ext>
            </a:extLst>
          </p:cNvPr>
          <p:cNvPicPr>
            <a:picLocks noChangeAspect="1"/>
          </p:cNvPicPr>
          <p:nvPr/>
        </p:nvPicPr>
        <p:blipFill rotWithShape="1">
          <a:blip r:embed="rId4"/>
          <a:srcRect l="2065" r="625"/>
          <a:stretch/>
        </p:blipFill>
        <p:spPr>
          <a:xfrm>
            <a:off x="4735852" y="1781621"/>
            <a:ext cx="3707505" cy="2266950"/>
          </a:xfrm>
          <a:prstGeom prst="rect">
            <a:avLst/>
          </a:prstGeom>
        </p:spPr>
      </p:pic>
    </p:spTree>
    <p:extLst>
      <p:ext uri="{BB962C8B-B14F-4D97-AF65-F5344CB8AC3E}">
        <p14:creationId xmlns:p14="http://schemas.microsoft.com/office/powerpoint/2010/main" val="212435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674"/>
          <a:stretch/>
        </p:blipFill>
        <p:spPr>
          <a:xfrm>
            <a:off x="714439" y="989763"/>
            <a:ext cx="7694803" cy="4791278"/>
          </a:xfrm>
          <a:prstGeom prst="rect">
            <a:avLst/>
          </a:prstGeom>
        </p:spPr>
      </p:pic>
      <p:sp>
        <p:nvSpPr>
          <p:cNvPr id="2" name="TextBox 1"/>
          <p:cNvSpPr txBox="1"/>
          <p:nvPr/>
        </p:nvSpPr>
        <p:spPr>
          <a:xfrm>
            <a:off x="422600" y="738015"/>
            <a:ext cx="6118983" cy="584775"/>
          </a:xfrm>
          <a:prstGeom prst="rect">
            <a:avLst/>
          </a:prstGeom>
          <a:noFill/>
        </p:spPr>
        <p:txBody>
          <a:bodyPr wrap="none" rtlCol="0">
            <a:spAutoFit/>
          </a:bodyPr>
          <a:lstStyle/>
          <a:p>
            <a:r>
              <a:rPr lang="en-US" sz="3200" b="1" dirty="0">
                <a:solidFill>
                  <a:srgbClr val="1EB53A"/>
                </a:solidFill>
              </a:rPr>
              <a:t>Periodic Table of the Elements</a:t>
            </a:r>
          </a:p>
        </p:txBody>
      </p:sp>
    </p:spTree>
    <p:extLst>
      <p:ext uri="{BB962C8B-B14F-4D97-AF65-F5344CB8AC3E}">
        <p14:creationId xmlns:p14="http://schemas.microsoft.com/office/powerpoint/2010/main" val="960200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33942" y="733971"/>
            <a:ext cx="75298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b="1" dirty="0">
                <a:solidFill>
                  <a:srgbClr val="1EB53A"/>
                </a:solidFill>
                <a:latin typeface="+mj-lt"/>
              </a:rPr>
              <a:t>Standard nuclear notation</a:t>
            </a:r>
          </a:p>
        </p:txBody>
      </p:sp>
      <p:grpSp>
        <p:nvGrpSpPr>
          <p:cNvPr id="2" name="Group 1">
            <a:extLst>
              <a:ext uri="{FF2B5EF4-FFF2-40B4-BE49-F238E27FC236}">
                <a16:creationId xmlns:a16="http://schemas.microsoft.com/office/drawing/2014/main" id="{0469950E-0562-374F-9F70-92965160F565}"/>
              </a:ext>
            </a:extLst>
          </p:cNvPr>
          <p:cNvGrpSpPr/>
          <p:nvPr/>
        </p:nvGrpSpPr>
        <p:grpSpPr>
          <a:xfrm>
            <a:off x="3495186" y="2024367"/>
            <a:ext cx="1813005" cy="2461861"/>
            <a:chOff x="3495186" y="2024367"/>
            <a:chExt cx="1813005" cy="2461861"/>
          </a:xfrm>
        </p:grpSpPr>
        <p:sp>
          <p:nvSpPr>
            <p:cNvPr id="10243" name="TextBox 5"/>
            <p:cNvSpPr txBox="1">
              <a:spLocks noChangeArrowheads="1"/>
            </p:cNvSpPr>
            <p:nvPr/>
          </p:nvSpPr>
          <p:spPr bwMode="auto">
            <a:xfrm>
              <a:off x="4368114" y="2236315"/>
              <a:ext cx="940077" cy="205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15000" dirty="0">
                  <a:solidFill>
                    <a:srgbClr val="FF0000"/>
                  </a:solidFill>
                </a:rPr>
                <a:t>X</a:t>
              </a:r>
            </a:p>
          </p:txBody>
        </p:sp>
        <p:sp>
          <p:nvSpPr>
            <p:cNvPr id="10244" name="TextBox 6"/>
            <p:cNvSpPr txBox="1">
              <a:spLocks noChangeArrowheads="1"/>
            </p:cNvSpPr>
            <p:nvPr/>
          </p:nvSpPr>
          <p:spPr bwMode="auto">
            <a:xfrm>
              <a:off x="3495186" y="2024367"/>
              <a:ext cx="940077" cy="134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9600" dirty="0">
                  <a:solidFill>
                    <a:srgbClr val="FF0000"/>
                  </a:solidFill>
                </a:rPr>
                <a:t>A</a:t>
              </a:r>
              <a:endParaRPr lang="en-US" altLang="en-US" dirty="0">
                <a:solidFill>
                  <a:srgbClr val="FF0000"/>
                </a:solidFill>
              </a:endParaRPr>
            </a:p>
          </p:txBody>
        </p:sp>
        <p:sp>
          <p:nvSpPr>
            <p:cNvPr id="10245" name="TextBox 7"/>
            <p:cNvSpPr txBox="1">
              <a:spLocks noChangeArrowheads="1"/>
            </p:cNvSpPr>
            <p:nvPr/>
          </p:nvSpPr>
          <p:spPr bwMode="auto">
            <a:xfrm>
              <a:off x="3523164" y="3142530"/>
              <a:ext cx="940077" cy="134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9600" dirty="0">
                  <a:solidFill>
                    <a:srgbClr val="FF0000"/>
                  </a:solidFill>
                </a:rPr>
                <a:t>Z</a:t>
              </a:r>
              <a:endParaRPr lang="en-US" altLang="en-US" dirty="0">
                <a:solidFill>
                  <a:srgbClr val="FF0000"/>
                </a:solidFill>
              </a:endParaRPr>
            </a:p>
          </p:txBody>
        </p:sp>
      </p:grpSp>
      <p:sp>
        <p:nvSpPr>
          <p:cNvPr id="10246" name="Rectangular Callout 8"/>
          <p:cNvSpPr>
            <a:spLocks noChangeArrowheads="1"/>
          </p:cNvSpPr>
          <p:nvPr/>
        </p:nvSpPr>
        <p:spPr bwMode="auto">
          <a:xfrm rot="10800000" flipH="1" flipV="1">
            <a:off x="683845" y="1752928"/>
            <a:ext cx="2047698" cy="1370441"/>
          </a:xfrm>
          <a:prstGeom prst="wedgeRectCallout">
            <a:avLst>
              <a:gd name="adj1" fmla="val 89616"/>
              <a:gd name="adj2" fmla="val 33431"/>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800" dirty="0">
                <a:latin typeface="+mn-lt"/>
              </a:rPr>
              <a:t>mass number </a:t>
            </a:r>
          </a:p>
          <a:p>
            <a:pPr algn="ctr">
              <a:spcBef>
                <a:spcPts val="600"/>
              </a:spcBef>
              <a:spcAft>
                <a:spcPts val="600"/>
              </a:spcAft>
              <a:buFontTx/>
              <a:buNone/>
            </a:pPr>
            <a:r>
              <a:rPr lang="en-US" altLang="en-US" sz="1800" dirty="0">
                <a:latin typeface="+mn-lt"/>
              </a:rPr>
              <a:t>A = Z + N</a:t>
            </a:r>
          </a:p>
          <a:p>
            <a:pPr algn="ctr">
              <a:spcBef>
                <a:spcPct val="0"/>
              </a:spcBef>
              <a:buFontTx/>
              <a:buNone/>
            </a:pPr>
            <a:r>
              <a:rPr lang="en-US" altLang="en-US" sz="1600" dirty="0">
                <a:latin typeface="+mn-lt"/>
              </a:rPr>
              <a:t>(N = # of neutrons)</a:t>
            </a:r>
          </a:p>
        </p:txBody>
      </p:sp>
      <p:sp>
        <p:nvSpPr>
          <p:cNvPr id="10247" name="Rectangular Callout 10"/>
          <p:cNvSpPr>
            <a:spLocks noChangeArrowheads="1"/>
          </p:cNvSpPr>
          <p:nvPr/>
        </p:nvSpPr>
        <p:spPr bwMode="auto">
          <a:xfrm>
            <a:off x="683845" y="3821696"/>
            <a:ext cx="2048256" cy="1007480"/>
          </a:xfrm>
          <a:prstGeom prst="wedgeRectCallout">
            <a:avLst>
              <a:gd name="adj1" fmla="val 88921"/>
              <a:gd name="adj2" fmla="val -34199"/>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800" dirty="0">
                <a:latin typeface="+mn-lt"/>
              </a:rPr>
              <a:t>atomic number</a:t>
            </a:r>
          </a:p>
          <a:p>
            <a:pPr algn="ctr">
              <a:spcBef>
                <a:spcPts val="600"/>
              </a:spcBef>
              <a:spcAft>
                <a:spcPts val="600"/>
              </a:spcAft>
              <a:buFontTx/>
              <a:buNone/>
            </a:pPr>
            <a:r>
              <a:rPr lang="en-US" altLang="en-US" sz="1800" dirty="0">
                <a:latin typeface="+mn-lt"/>
              </a:rPr>
              <a:t># of protons</a:t>
            </a:r>
          </a:p>
        </p:txBody>
      </p:sp>
      <p:sp>
        <p:nvSpPr>
          <p:cNvPr id="10248" name="Rectangular Callout 11"/>
          <p:cNvSpPr>
            <a:spLocks noChangeArrowheads="1"/>
          </p:cNvSpPr>
          <p:nvPr/>
        </p:nvSpPr>
        <p:spPr bwMode="auto">
          <a:xfrm flipH="1">
            <a:off x="5836136" y="2144486"/>
            <a:ext cx="2178411" cy="616693"/>
          </a:xfrm>
          <a:prstGeom prst="wedgeRectCallout">
            <a:avLst>
              <a:gd name="adj1" fmla="val 46653"/>
              <a:gd name="adj2" fmla="val 99259"/>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endParaRPr lang="en-US" altLang="en-US" sz="900" dirty="0">
              <a:latin typeface="Arial" panose="020B0604020202020204" pitchFamily="34" charset="0"/>
              <a:cs typeface="Arial" panose="020B0604020202020204" pitchFamily="34" charset="0"/>
            </a:endParaRPr>
          </a:p>
          <a:p>
            <a:pPr algn="ctr">
              <a:spcBef>
                <a:spcPct val="0"/>
              </a:spcBef>
              <a:buFontTx/>
              <a:buNone/>
            </a:pPr>
            <a:r>
              <a:rPr lang="en-US" altLang="en-US" sz="1800" dirty="0">
                <a:latin typeface="Arial" panose="020B0604020202020204" pitchFamily="34" charset="0"/>
                <a:cs typeface="Arial" panose="020B0604020202020204" pitchFamily="34" charset="0"/>
              </a:rPr>
              <a:t>chemical symbol</a:t>
            </a:r>
          </a:p>
        </p:txBody>
      </p:sp>
      <p:sp>
        <p:nvSpPr>
          <p:cNvPr id="10268" name="TextBox 16"/>
          <p:cNvSpPr txBox="1">
            <a:spLocks noChangeArrowheads="1"/>
          </p:cNvSpPr>
          <p:nvPr/>
        </p:nvSpPr>
        <p:spPr bwMode="auto">
          <a:xfrm>
            <a:off x="6171070" y="4992421"/>
            <a:ext cx="3635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endParaRPr lang="en-US" altLang="en-US" sz="3600" dirty="0"/>
          </a:p>
        </p:txBody>
      </p:sp>
      <p:sp>
        <p:nvSpPr>
          <p:cNvPr id="10258" name="Rectangle 41"/>
          <p:cNvSpPr>
            <a:spLocks noChangeArrowheads="1"/>
          </p:cNvSpPr>
          <p:nvPr/>
        </p:nvSpPr>
        <p:spPr bwMode="auto">
          <a:xfrm>
            <a:off x="3144741" y="4936504"/>
            <a:ext cx="705509" cy="64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2400" dirty="0"/>
          </a:p>
        </p:txBody>
      </p:sp>
      <p:sp>
        <p:nvSpPr>
          <p:cNvPr id="10259" name="Rectangle 42"/>
          <p:cNvSpPr>
            <a:spLocks noChangeArrowheads="1"/>
          </p:cNvSpPr>
          <p:nvPr/>
        </p:nvSpPr>
        <p:spPr bwMode="auto">
          <a:xfrm>
            <a:off x="3917410" y="4936504"/>
            <a:ext cx="705509" cy="64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2400" dirty="0"/>
          </a:p>
        </p:txBody>
      </p:sp>
      <p:sp>
        <p:nvSpPr>
          <p:cNvPr id="10260" name="Rectangle 43"/>
          <p:cNvSpPr>
            <a:spLocks noChangeArrowheads="1"/>
          </p:cNvSpPr>
          <p:nvPr/>
        </p:nvSpPr>
        <p:spPr bwMode="auto">
          <a:xfrm>
            <a:off x="4713281" y="4936504"/>
            <a:ext cx="705509" cy="64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2400" dirty="0"/>
          </a:p>
        </p:txBody>
      </p:sp>
      <p:sp>
        <p:nvSpPr>
          <p:cNvPr id="10261" name="Rectangle 44"/>
          <p:cNvSpPr>
            <a:spLocks noChangeArrowheads="1"/>
          </p:cNvSpPr>
          <p:nvPr/>
        </p:nvSpPr>
        <p:spPr bwMode="auto">
          <a:xfrm>
            <a:off x="6024821" y="4936504"/>
            <a:ext cx="705509" cy="64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2400" dirty="0"/>
          </a:p>
        </p:txBody>
      </p:sp>
      <p:sp>
        <p:nvSpPr>
          <p:cNvPr id="10262" name="Rectangle 45"/>
          <p:cNvSpPr>
            <a:spLocks noChangeArrowheads="1"/>
          </p:cNvSpPr>
          <p:nvPr/>
        </p:nvSpPr>
        <p:spPr bwMode="auto">
          <a:xfrm>
            <a:off x="6820699" y="4936504"/>
            <a:ext cx="705509" cy="64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2400" dirty="0"/>
          </a:p>
        </p:txBody>
      </p:sp>
      <p:sp>
        <p:nvSpPr>
          <p:cNvPr id="10263" name="Rectangle 46"/>
          <p:cNvSpPr>
            <a:spLocks noChangeArrowheads="1"/>
          </p:cNvSpPr>
          <p:nvPr/>
        </p:nvSpPr>
        <p:spPr bwMode="auto">
          <a:xfrm>
            <a:off x="7608287" y="4936504"/>
            <a:ext cx="705509" cy="64886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spcBef>
                <a:spcPct val="0"/>
              </a:spcBef>
              <a:buFontTx/>
              <a:buNone/>
            </a:pPr>
            <a:endParaRPr lang="en-US" altLang="en-US" sz="2400" dirty="0"/>
          </a:p>
        </p:txBody>
      </p:sp>
      <p:sp>
        <p:nvSpPr>
          <p:cNvPr id="39" name="TextBox 38"/>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mc:AlternateContent xmlns:mc="http://schemas.openxmlformats.org/markup-compatibility/2006" xmlns:a14="http://schemas.microsoft.com/office/drawing/2010/main">
        <mc:Choice Requires="a14">
          <p:sp>
            <p:nvSpPr>
              <p:cNvPr id="3" name="TextBox 2"/>
              <p:cNvSpPr txBox="1"/>
              <p:nvPr/>
            </p:nvSpPr>
            <p:spPr>
              <a:xfrm>
                <a:off x="3078752" y="4940022"/>
                <a:ext cx="696225" cy="5945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sz="3200" i="1">
                              <a:latin typeface="Cambria Math" panose="02040503050406030204" pitchFamily="18" charset="0"/>
                            </a:rPr>
                          </m:ctrlPr>
                        </m:sPrePr>
                        <m:sub>
                          <m:r>
                            <a:rPr lang="en-US" sz="3200" i="1">
                              <a:latin typeface="Cambria Math"/>
                            </a:rPr>
                            <m:t>6</m:t>
                          </m:r>
                        </m:sub>
                        <m:sup>
                          <m:r>
                            <a:rPr lang="en-US" sz="3200" i="1">
                              <a:latin typeface="Cambria Math"/>
                            </a:rPr>
                            <m:t>12</m:t>
                          </m:r>
                        </m:sup>
                        <m:e>
                          <m:r>
                            <a:rPr lang="en-US" sz="3200" i="1">
                              <a:latin typeface="Cambria Math"/>
                            </a:rPr>
                            <m:t>𝐶</m:t>
                          </m:r>
                        </m:e>
                      </m:sPre>
                    </m:oMath>
                  </m:oMathPara>
                </a14:m>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3078752" y="4940022"/>
                <a:ext cx="696225" cy="594522"/>
              </a:xfrm>
              <a:prstGeom prst="rect">
                <a:avLst/>
              </a:prstGeom>
              <a:blipFill>
                <a:blip r:embed="rId3"/>
                <a:stretch>
                  <a:fillRect r="-19643"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2841" y="4940022"/>
                <a:ext cx="891013" cy="5970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Pre>
                        <m:sPrePr>
                          <m:ctrlPr>
                            <a:rPr lang="en-US" sz="3200" i="1">
                              <a:latin typeface="Cambria Math" panose="02040503050406030204" pitchFamily="18" charset="0"/>
                            </a:rPr>
                          </m:ctrlPr>
                        </m:sPrePr>
                        <m:sub>
                          <m:r>
                            <a:rPr lang="en-US" sz="3200" i="1">
                              <a:latin typeface="Cambria Math"/>
                            </a:rPr>
                            <m:t>6</m:t>
                          </m:r>
                        </m:sub>
                        <m:sup>
                          <m:r>
                            <a:rPr lang="en-US" sz="3200" i="1">
                              <a:latin typeface="Cambria Math"/>
                            </a:rPr>
                            <m:t>13</m:t>
                          </m:r>
                        </m:sup>
                        <m:e>
                          <m:r>
                            <a:rPr lang="en-US" sz="3200" i="1">
                              <a:latin typeface="Cambria Math"/>
                            </a:rPr>
                            <m:t>𝐶</m:t>
                          </m:r>
                        </m:e>
                      </m:sPre>
                    </m:oMath>
                  </m:oMathPara>
                </a14:m>
                <a:endParaRPr lang="en-US" sz="3200" dirty="0"/>
              </a:p>
            </p:txBody>
          </p:sp>
        </mc:Choice>
        <mc:Fallback xmlns="">
          <p:sp>
            <p:nvSpPr>
              <p:cNvPr id="4" name="Rectangle 3"/>
              <p:cNvSpPr>
                <a:spLocks noRot="1" noChangeAspect="1" noMove="1" noResize="1" noEditPoints="1" noAdjustHandles="1" noChangeArrowheads="1" noChangeShapeType="1" noTextEdit="1"/>
              </p:cNvSpPr>
              <p:nvPr/>
            </p:nvSpPr>
            <p:spPr>
              <a:xfrm>
                <a:off x="3812841" y="4940022"/>
                <a:ext cx="891013" cy="597023"/>
              </a:xfrm>
              <a:prstGeom prst="rect">
                <a:avLst/>
              </a:prstGeom>
              <a:blipFill>
                <a:blip r:embed="rId4"/>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09584" y="4932618"/>
                <a:ext cx="891013" cy="6301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Pre>
                        <m:sPrePr>
                          <m:ctrlPr>
                            <a:rPr lang="en-US" sz="3200" i="1">
                              <a:latin typeface="Cambria Math" panose="02040503050406030204" pitchFamily="18" charset="0"/>
                            </a:rPr>
                          </m:ctrlPr>
                        </m:sPrePr>
                        <m:sub>
                          <m:r>
                            <a:rPr lang="en-US" sz="3200" i="1">
                              <a:latin typeface="Cambria Math"/>
                            </a:rPr>
                            <m:t>6</m:t>
                          </m:r>
                        </m:sub>
                        <m:sup>
                          <m:r>
                            <a:rPr lang="en-US" sz="3200" i="1">
                              <a:latin typeface="Cambria Math"/>
                            </a:rPr>
                            <m:t>14</m:t>
                          </m:r>
                        </m:sup>
                        <m:e>
                          <m:r>
                            <a:rPr lang="en-US" sz="3200" i="1">
                              <a:latin typeface="Cambria Math"/>
                            </a:rPr>
                            <m:t>𝐶</m:t>
                          </m:r>
                        </m:e>
                      </m:sPre>
                    </m:oMath>
                  </m:oMathPara>
                </a14:m>
                <a:endParaRPr lang="en-US"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4609584" y="4932618"/>
                <a:ext cx="891013" cy="63017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35635" y="4922594"/>
                <a:ext cx="891013" cy="630173"/>
              </a:xfrm>
              <a:prstGeom prst="rect">
                <a:avLst/>
              </a:prstGeom>
              <a:noFill/>
            </p:spPr>
            <p:txBody>
              <a:bodyPr wrap="none" rtlCol="0">
                <a:spAutoFit/>
              </a:bodyPr>
              <a:lstStyle/>
              <a:p>
                <a14:m>
                  <m:oMath xmlns:m="http://schemas.openxmlformats.org/officeDocument/2006/math">
                    <m:sPre>
                      <m:sPrePr>
                        <m:ctrlPr>
                          <a:rPr lang="en-US" sz="3200" i="1">
                            <a:latin typeface="Cambria Math" panose="02040503050406030204" pitchFamily="18" charset="0"/>
                          </a:rPr>
                        </m:ctrlPr>
                      </m:sPrePr>
                      <m:sub/>
                      <m:sup>
                        <m:r>
                          <a:rPr lang="en-US" sz="3200" i="1">
                            <a:latin typeface="Cambria Math"/>
                          </a:rPr>
                          <m:t>14</m:t>
                        </m:r>
                      </m:sup>
                      <m:e>
                        <m:r>
                          <a:rPr lang="en-US" sz="3200" i="1">
                            <a:latin typeface="Cambria Math"/>
                          </a:rPr>
                          <m:t>𝐶</m:t>
                        </m:r>
                      </m:e>
                    </m:sPre>
                  </m:oMath>
                </a14:m>
                <a:r>
                  <a:rPr lang="en-US" sz="3200"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7535635" y="4922594"/>
                <a:ext cx="891013" cy="6301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718796" y="4936170"/>
                <a:ext cx="891013" cy="6301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US" sz="3200" i="1">
                              <a:latin typeface="Cambria Math" panose="02040503050406030204" pitchFamily="18" charset="0"/>
                            </a:rPr>
                          </m:ctrlPr>
                        </m:sPrePr>
                        <m:sub/>
                        <m:sup>
                          <m:r>
                            <a:rPr lang="en-US" sz="3200" i="1">
                              <a:latin typeface="Cambria Math"/>
                            </a:rPr>
                            <m:t>13</m:t>
                          </m:r>
                        </m:sup>
                        <m:e>
                          <m:r>
                            <a:rPr lang="en-US" sz="3200" i="1">
                              <a:latin typeface="Cambria Math"/>
                            </a:rPr>
                            <m:t>𝐶</m:t>
                          </m:r>
                        </m:e>
                      </m:sPre>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6718796" y="4936170"/>
                <a:ext cx="891013" cy="63017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911597" y="4946169"/>
                <a:ext cx="92506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US" sz="3200" i="1" smtClean="0">
                              <a:latin typeface="Cambria Math" panose="02040503050406030204" pitchFamily="18" charset="0"/>
                            </a:rPr>
                          </m:ctrlPr>
                        </m:sPrePr>
                        <m:sub/>
                        <m:sup>
                          <m:r>
                            <a:rPr lang="en-US" sz="3200" b="0" i="1" smtClean="0">
                              <a:latin typeface="Cambria Math"/>
                            </a:rPr>
                            <m:t>12</m:t>
                          </m:r>
                        </m:sup>
                        <m:e>
                          <m:r>
                            <a:rPr lang="en-US" sz="3200" i="1">
                              <a:latin typeface="Cambria Math"/>
                            </a:rPr>
                            <m:t>𝐶</m:t>
                          </m:r>
                        </m:e>
                      </m:sPre>
                    </m:oMath>
                  </m:oMathPara>
                </a14:m>
                <a:endParaRPr lang="en-US" sz="3200" dirty="0"/>
              </a:p>
            </p:txBody>
          </p:sp>
        </mc:Choice>
        <mc:Fallback xmlns="">
          <p:sp>
            <p:nvSpPr>
              <p:cNvPr id="8" name="Rectangle 7"/>
              <p:cNvSpPr>
                <a:spLocks noRot="1" noChangeAspect="1" noMove="1" noResize="1" noEditPoints="1" noAdjustHandles="1" noChangeArrowheads="1" noChangeShapeType="1" noTextEdit="1"/>
              </p:cNvSpPr>
              <p:nvPr/>
            </p:nvSpPr>
            <p:spPr>
              <a:xfrm>
                <a:off x="5911597" y="4946169"/>
                <a:ext cx="925061" cy="584775"/>
              </a:xfrm>
              <a:prstGeom prst="rect">
                <a:avLst/>
              </a:prstGeom>
              <a:blipFill>
                <a:blip r:embed="rId8"/>
                <a:stretch>
                  <a:fillRect b="-2083"/>
                </a:stretch>
              </a:blipFill>
            </p:spPr>
            <p:txBody>
              <a:bodyPr/>
              <a:lstStyle/>
              <a:p>
                <a:r>
                  <a:rPr lang="en-US">
                    <a:noFill/>
                  </a:rPr>
                  <a:t> </a:t>
                </a:r>
              </a:p>
            </p:txBody>
          </p:sp>
        </mc:Fallback>
      </mc:AlternateContent>
      <p:sp>
        <p:nvSpPr>
          <p:cNvPr id="9" name="TextBox 8"/>
          <p:cNvSpPr txBox="1"/>
          <p:nvPr/>
        </p:nvSpPr>
        <p:spPr>
          <a:xfrm>
            <a:off x="5477878" y="4982412"/>
            <a:ext cx="505267" cy="523220"/>
          </a:xfrm>
          <a:prstGeom prst="rect">
            <a:avLst/>
          </a:prstGeom>
          <a:noFill/>
        </p:spPr>
        <p:txBody>
          <a:bodyPr wrap="none" rtlCol="0">
            <a:spAutoFit/>
          </a:bodyPr>
          <a:lstStyle/>
          <a:p>
            <a:r>
              <a:rPr lang="en-US" sz="2800" dirty="0"/>
              <a:t>or</a:t>
            </a:r>
          </a:p>
        </p:txBody>
      </p:sp>
    </p:spTree>
    <p:extLst>
      <p:ext uri="{BB962C8B-B14F-4D97-AF65-F5344CB8AC3E}">
        <p14:creationId xmlns:p14="http://schemas.microsoft.com/office/powerpoint/2010/main" val="1080325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2" name="TextBox 1"/>
          <p:cNvSpPr txBox="1"/>
          <p:nvPr/>
        </p:nvSpPr>
        <p:spPr>
          <a:xfrm>
            <a:off x="439496" y="727650"/>
            <a:ext cx="8212949" cy="615553"/>
          </a:xfrm>
          <a:prstGeom prst="rect">
            <a:avLst/>
          </a:prstGeom>
          <a:noFill/>
        </p:spPr>
        <p:txBody>
          <a:bodyPr wrap="square" rtlCol="0">
            <a:spAutoFit/>
          </a:bodyPr>
          <a:lstStyle/>
          <a:p>
            <a:r>
              <a:rPr lang="en-US" sz="3400" b="1" dirty="0">
                <a:solidFill>
                  <a:srgbClr val="1EB53A"/>
                </a:solidFill>
              </a:rPr>
              <a:t>Let’s practice</a:t>
            </a:r>
          </a:p>
        </p:txBody>
      </p:sp>
      <p:grpSp>
        <p:nvGrpSpPr>
          <p:cNvPr id="3" name="Group 2">
            <a:extLst>
              <a:ext uri="{FF2B5EF4-FFF2-40B4-BE49-F238E27FC236}">
                <a16:creationId xmlns:a16="http://schemas.microsoft.com/office/drawing/2014/main" id="{03DE1F2E-2812-EC4D-AE98-7585359E0009}"/>
              </a:ext>
            </a:extLst>
          </p:cNvPr>
          <p:cNvGrpSpPr/>
          <p:nvPr/>
        </p:nvGrpSpPr>
        <p:grpSpPr>
          <a:xfrm>
            <a:off x="6532278" y="3253572"/>
            <a:ext cx="1758249" cy="2333897"/>
            <a:chOff x="6532425" y="3253572"/>
            <a:chExt cx="1766574" cy="2333897"/>
          </a:xfrm>
        </p:grpSpPr>
        <p:sp>
          <p:nvSpPr>
            <p:cNvPr id="11269" name="TextBox 5"/>
            <p:cNvSpPr txBox="1">
              <a:spLocks noChangeArrowheads="1"/>
            </p:cNvSpPr>
            <p:nvPr/>
          </p:nvSpPr>
          <p:spPr bwMode="auto">
            <a:xfrm>
              <a:off x="7232199" y="3608466"/>
              <a:ext cx="10668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10500" dirty="0">
                  <a:solidFill>
                    <a:srgbClr val="FF0000"/>
                  </a:solidFill>
                </a:rPr>
                <a:t>X</a:t>
              </a:r>
            </a:p>
          </p:txBody>
        </p:sp>
        <p:sp>
          <p:nvSpPr>
            <p:cNvPr id="11270" name="TextBox 6"/>
            <p:cNvSpPr txBox="1">
              <a:spLocks noChangeArrowheads="1"/>
            </p:cNvSpPr>
            <p:nvPr/>
          </p:nvSpPr>
          <p:spPr bwMode="auto">
            <a:xfrm>
              <a:off x="6532425" y="3253572"/>
              <a:ext cx="1066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8000" dirty="0">
                  <a:solidFill>
                    <a:srgbClr val="FF0000"/>
                  </a:solidFill>
                </a:rPr>
                <a:t>A</a:t>
              </a:r>
            </a:p>
          </p:txBody>
        </p:sp>
        <p:sp>
          <p:nvSpPr>
            <p:cNvPr id="11271" name="TextBox 7"/>
            <p:cNvSpPr txBox="1">
              <a:spLocks noChangeArrowheads="1"/>
            </p:cNvSpPr>
            <p:nvPr/>
          </p:nvSpPr>
          <p:spPr bwMode="auto">
            <a:xfrm>
              <a:off x="6590063" y="4264030"/>
              <a:ext cx="97920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8000" dirty="0">
                  <a:solidFill>
                    <a:srgbClr val="FF0000"/>
                  </a:solidFill>
                </a:rPr>
                <a:t>Z</a:t>
              </a:r>
            </a:p>
          </p:txBody>
        </p:sp>
      </p:grpSp>
      <mc:AlternateContent xmlns:mc="http://schemas.openxmlformats.org/markup-compatibility/2006" xmlns:a14="http://schemas.microsoft.com/office/drawing/2010/main">
        <mc:Choice Requires="a14">
          <p:sp>
            <p:nvSpPr>
              <p:cNvPr id="11285" name="TextBox 45"/>
              <p:cNvSpPr txBox="1">
                <a:spLocks noChangeArrowheads="1"/>
              </p:cNvSpPr>
              <p:nvPr/>
            </p:nvSpPr>
            <p:spPr bwMode="auto">
              <a:xfrm>
                <a:off x="439496" y="1661977"/>
                <a:ext cx="4708062" cy="2820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0"/>
                  </a:spcBef>
                  <a:buFontTx/>
                  <a:buNone/>
                </a:pPr>
                <a:r>
                  <a:rPr lang="en-US" altLang="en-US" sz="2000" dirty="0">
                    <a:latin typeface="+mn-lt"/>
                  </a:rPr>
                  <a:t>How many protons are in </a:t>
                </a:r>
                <a14:m>
                  <m:oMath xmlns:m="http://schemas.openxmlformats.org/officeDocument/2006/math">
                    <m:sPre>
                      <m:sPrePr>
                        <m:ctrlPr>
                          <a:rPr lang="en-US" sz="2400" i="1">
                            <a:latin typeface="Cambria Math" panose="02040503050406030204" pitchFamily="18" charset="0"/>
                          </a:rPr>
                        </m:ctrlPr>
                      </m:sPrePr>
                      <m:sub>
                        <m:r>
                          <a:rPr lang="en-US" sz="2400" i="1">
                            <a:latin typeface="Cambria Math"/>
                          </a:rPr>
                          <m:t>1</m:t>
                        </m:r>
                      </m:sub>
                      <m:sup>
                        <m:r>
                          <a:rPr lang="en-US" sz="2400" i="1">
                            <a:latin typeface="Cambria Math"/>
                          </a:rPr>
                          <m:t>1</m:t>
                        </m:r>
                      </m:sup>
                      <m:e>
                        <m:r>
                          <a:rPr lang="en-US" sz="2400" i="1">
                            <a:latin typeface="Cambria Math"/>
                          </a:rPr>
                          <m:t>𝐻</m:t>
                        </m:r>
                      </m:e>
                    </m:sPre>
                  </m:oMath>
                </a14:m>
                <a:r>
                  <a:rPr lang="en-US" altLang="en-US" sz="2000" dirty="0">
                    <a:latin typeface="+mj-lt"/>
                  </a:rPr>
                  <a:t> ?</a:t>
                </a:r>
              </a:p>
              <a:p>
                <a:pPr eaLnBrk="1" hangingPunct="1">
                  <a:spcBef>
                    <a:spcPct val="0"/>
                  </a:spcBef>
                  <a:buFontTx/>
                  <a:buNone/>
                </a:pPr>
                <a:r>
                  <a:rPr lang="en-US" altLang="en-US" sz="2000" dirty="0">
                    <a:latin typeface="+mj-lt"/>
                  </a:rPr>
                  <a:t>1</a:t>
                </a:r>
              </a:p>
              <a:p>
                <a:pPr eaLnBrk="1" hangingPunct="1">
                  <a:spcBef>
                    <a:spcPct val="0"/>
                  </a:spcBef>
                  <a:buNone/>
                </a:pPr>
                <a:r>
                  <a:rPr lang="en-US" altLang="en-US" sz="2000" dirty="0">
                    <a:latin typeface="+mn-lt"/>
                  </a:rPr>
                  <a:t>How many neutrons are in  </a:t>
                </a:r>
                <a14:m>
                  <m:oMath xmlns:m="http://schemas.openxmlformats.org/officeDocument/2006/math">
                    <m:sPre>
                      <m:sPrePr>
                        <m:ctrlPr>
                          <a:rPr lang="en-US" sz="2400" i="1">
                            <a:latin typeface="Cambria Math" panose="02040503050406030204" pitchFamily="18" charset="0"/>
                            <a:ea typeface="Cambria Math" panose="02040503050406030204" pitchFamily="18" charset="0"/>
                          </a:rPr>
                        </m:ctrlPr>
                      </m:sPrePr>
                      <m:sub>
                        <m:r>
                          <a:rPr lang="en-US" sz="2400" i="1">
                            <a:latin typeface="Cambria Math" panose="02040503050406030204" pitchFamily="18" charset="0"/>
                            <a:ea typeface="Cambria Math" panose="02040503050406030204" pitchFamily="18" charset="0"/>
                          </a:rPr>
                          <m:t>3</m:t>
                        </m:r>
                      </m:sub>
                      <m:sup>
                        <m:r>
                          <a:rPr lang="en-US" sz="2400" i="1">
                            <a:latin typeface="Cambria Math" panose="02040503050406030204" pitchFamily="18" charset="0"/>
                            <a:ea typeface="Cambria Math" panose="02040503050406030204" pitchFamily="18" charset="0"/>
                          </a:rPr>
                          <m:t>7</m:t>
                        </m:r>
                      </m:sup>
                      <m:e>
                        <m:r>
                          <a:rPr lang="en-US" sz="2400" i="1">
                            <a:latin typeface="Cambria Math" panose="02040503050406030204" pitchFamily="18" charset="0"/>
                            <a:ea typeface="Cambria Math" panose="02040503050406030204" pitchFamily="18" charset="0"/>
                          </a:rPr>
                          <m:t>𝐿𝑖</m:t>
                        </m:r>
                      </m:e>
                    </m:sPre>
                  </m:oMath>
                </a14:m>
                <a:r>
                  <a:rPr lang="en-US" altLang="en-US" sz="2400" dirty="0">
                    <a:latin typeface="Cambria Math" panose="02040503050406030204" pitchFamily="18" charset="0"/>
                    <a:ea typeface="Cambria Math" panose="02040503050406030204" pitchFamily="18" charset="0"/>
                  </a:rPr>
                  <a:t> </a:t>
                </a:r>
                <a:r>
                  <a:rPr lang="en-US" altLang="en-US" sz="2000" dirty="0">
                    <a:latin typeface="+mn-lt"/>
                  </a:rPr>
                  <a:t>?</a:t>
                </a:r>
              </a:p>
              <a:p>
                <a:pPr eaLnBrk="1" hangingPunct="1">
                  <a:spcBef>
                    <a:spcPct val="0"/>
                  </a:spcBef>
                  <a:buNone/>
                </a:pPr>
                <a:r>
                  <a:rPr lang="en-US" altLang="en-US" sz="2000" dirty="0">
                    <a:latin typeface="+mj-lt"/>
                  </a:rPr>
                  <a:t>4</a:t>
                </a:r>
              </a:p>
              <a:p>
                <a:pPr eaLnBrk="1" hangingPunct="1">
                  <a:spcBef>
                    <a:spcPct val="0"/>
                  </a:spcBef>
                  <a:buNone/>
                </a:pPr>
                <a:r>
                  <a:rPr lang="en-US" altLang="en-US" sz="2000" dirty="0">
                    <a:latin typeface="+mn-lt"/>
                  </a:rPr>
                  <a:t>How many protons are in </a:t>
                </a:r>
                <a14:m>
                  <m:oMath xmlns:m="http://schemas.openxmlformats.org/officeDocument/2006/math">
                    <m:sPre>
                      <m:sPrePr>
                        <m:ctrlPr>
                          <a:rPr lang="en-US" sz="2400" i="1">
                            <a:latin typeface="Cambria Math" panose="02040503050406030204" pitchFamily="18" charset="0"/>
                            <a:ea typeface="Cambria Math" panose="02040503050406030204" pitchFamily="18" charset="0"/>
                          </a:rPr>
                        </m:ctrlPr>
                      </m:sPrePr>
                      <m:sub>
                        <m:r>
                          <a:rPr lang="en-US" sz="2400" i="1">
                            <a:latin typeface="Cambria Math" panose="02040503050406030204" pitchFamily="18" charset="0"/>
                            <a:ea typeface="Cambria Math" panose="02040503050406030204" pitchFamily="18" charset="0"/>
                          </a:rPr>
                          <m:t>8</m:t>
                        </m:r>
                      </m:sub>
                      <m:sup>
                        <m:r>
                          <a:rPr lang="en-US" sz="2400" i="1">
                            <a:latin typeface="Cambria Math" panose="02040503050406030204" pitchFamily="18" charset="0"/>
                            <a:ea typeface="Cambria Math" panose="02040503050406030204" pitchFamily="18" charset="0"/>
                          </a:rPr>
                          <m:t>17</m:t>
                        </m:r>
                      </m:sup>
                      <m:e>
                        <m:r>
                          <a:rPr lang="en-US" sz="2400" b="0" i="1" smtClean="0">
                            <a:latin typeface="Cambria Math"/>
                            <a:ea typeface="Cambria Math" panose="02040503050406030204" pitchFamily="18" charset="0"/>
                          </a:rPr>
                          <m:t>𝑂</m:t>
                        </m:r>
                      </m:e>
                    </m:sPre>
                  </m:oMath>
                </a14:m>
                <a:r>
                  <a:rPr lang="en-US" altLang="en-US" sz="2400" dirty="0">
                    <a:latin typeface="Cambria Math" panose="02040503050406030204" pitchFamily="18" charset="0"/>
                    <a:ea typeface="Cambria Math" panose="02040503050406030204" pitchFamily="18" charset="0"/>
                  </a:rPr>
                  <a:t> </a:t>
                </a:r>
                <a:r>
                  <a:rPr lang="en-US" altLang="en-US" sz="2000" dirty="0">
                    <a:latin typeface="+mn-lt"/>
                  </a:rPr>
                  <a:t>?</a:t>
                </a:r>
              </a:p>
              <a:p>
                <a:pPr eaLnBrk="1" hangingPunct="1">
                  <a:spcBef>
                    <a:spcPct val="0"/>
                  </a:spcBef>
                  <a:buFontTx/>
                  <a:buNone/>
                </a:pPr>
                <a:r>
                  <a:rPr lang="en-US" altLang="en-US" sz="2000" dirty="0">
                    <a:latin typeface="+mj-lt"/>
                  </a:rPr>
                  <a:t>8</a:t>
                </a:r>
              </a:p>
              <a:p>
                <a:pPr eaLnBrk="1" hangingPunct="1">
                  <a:spcBef>
                    <a:spcPct val="0"/>
                  </a:spcBef>
                  <a:buNone/>
                </a:pPr>
                <a:r>
                  <a:rPr lang="en-US" altLang="en-US" sz="2000" dirty="0">
                    <a:latin typeface="+mn-lt"/>
                  </a:rPr>
                  <a:t>How many neutrons are in </a:t>
                </a:r>
                <a14:m>
                  <m:oMath xmlns:m="http://schemas.openxmlformats.org/officeDocument/2006/math">
                    <m:sPre>
                      <m:sPrePr>
                        <m:ctrlPr>
                          <a:rPr lang="en-US" sz="2400" i="1">
                            <a:latin typeface="Cambria Math" panose="02040503050406030204" pitchFamily="18" charset="0"/>
                            <a:ea typeface="Cambria Math" panose="02040503050406030204" pitchFamily="18" charset="0"/>
                          </a:rPr>
                        </m:ctrlPr>
                      </m:sPrePr>
                      <m:sub>
                        <m:r>
                          <a:rPr lang="en-US" sz="2400" i="1">
                            <a:latin typeface="Cambria Math" panose="02040503050406030204" pitchFamily="18" charset="0"/>
                            <a:ea typeface="Cambria Math" panose="02040503050406030204" pitchFamily="18" charset="0"/>
                          </a:rPr>
                          <m:t>1</m:t>
                        </m:r>
                      </m:sub>
                      <m:sup>
                        <m:r>
                          <a:rPr lang="en-US" sz="2400" i="1">
                            <a:latin typeface="Cambria Math" panose="02040503050406030204" pitchFamily="18" charset="0"/>
                            <a:ea typeface="Cambria Math" panose="02040503050406030204" pitchFamily="18" charset="0"/>
                          </a:rPr>
                          <m:t>1</m:t>
                        </m:r>
                      </m:sup>
                      <m:e>
                        <m:r>
                          <a:rPr lang="en-US" sz="2400" i="1">
                            <a:latin typeface="Cambria Math" panose="02040503050406030204" pitchFamily="18" charset="0"/>
                            <a:ea typeface="Cambria Math" panose="02040503050406030204" pitchFamily="18" charset="0"/>
                          </a:rPr>
                          <m:t>𝐻</m:t>
                        </m:r>
                      </m:e>
                    </m:sPre>
                  </m:oMath>
                </a14:m>
                <a:r>
                  <a:rPr lang="en-US" altLang="en-US" sz="2400" dirty="0">
                    <a:latin typeface="Cambria Math" panose="02040503050406030204" pitchFamily="18" charset="0"/>
                    <a:ea typeface="Cambria Math" panose="02040503050406030204" pitchFamily="18" charset="0"/>
                  </a:rPr>
                  <a:t> </a:t>
                </a:r>
                <a:r>
                  <a:rPr lang="en-US" altLang="en-US" sz="2000" dirty="0">
                    <a:latin typeface="+mn-lt"/>
                  </a:rPr>
                  <a:t>?</a:t>
                </a:r>
              </a:p>
              <a:p>
                <a:pPr eaLnBrk="1" hangingPunct="1">
                  <a:spcBef>
                    <a:spcPct val="0"/>
                  </a:spcBef>
                  <a:buFontTx/>
                  <a:buNone/>
                </a:pPr>
                <a:r>
                  <a:rPr lang="en-US" altLang="en-US" sz="2000" dirty="0">
                    <a:latin typeface="+mj-lt"/>
                  </a:rPr>
                  <a:t>0</a:t>
                </a:r>
              </a:p>
            </p:txBody>
          </p:sp>
        </mc:Choice>
        <mc:Fallback xmlns="">
          <p:sp>
            <p:nvSpPr>
              <p:cNvPr id="11285" name="TextBox 45"/>
              <p:cNvSpPr txBox="1">
                <a:spLocks noRot="1" noChangeAspect="1" noMove="1" noResize="1" noEditPoints="1" noAdjustHandles="1" noChangeArrowheads="1" noChangeShapeType="1" noTextEdit="1"/>
              </p:cNvSpPr>
              <p:nvPr/>
            </p:nvSpPr>
            <p:spPr bwMode="auto">
              <a:xfrm>
                <a:off x="439496" y="1661977"/>
                <a:ext cx="4708062" cy="2820452"/>
              </a:xfrm>
              <a:prstGeom prst="rect">
                <a:avLst/>
              </a:prstGeom>
              <a:blipFill rotWithShape="1">
                <a:blip r:embed="rId3"/>
                <a:stretch>
                  <a:fillRect l="-1295" b="-32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4" name="Rectangular Callout 8">
            <a:extLst>
              <a:ext uri="{FF2B5EF4-FFF2-40B4-BE49-F238E27FC236}">
                <a16:creationId xmlns:a16="http://schemas.microsoft.com/office/drawing/2014/main" id="{F3C25EC5-476B-B142-98E0-DA268885383B}"/>
              </a:ext>
            </a:extLst>
          </p:cNvPr>
          <p:cNvSpPr>
            <a:spLocks noChangeArrowheads="1"/>
          </p:cNvSpPr>
          <p:nvPr/>
        </p:nvSpPr>
        <p:spPr bwMode="auto">
          <a:xfrm rot="10800000" flipH="1" flipV="1">
            <a:off x="4612314" y="3072203"/>
            <a:ext cx="1765301" cy="1168477"/>
          </a:xfrm>
          <a:prstGeom prst="wedgeRectCallout">
            <a:avLst>
              <a:gd name="adj1" fmla="val 65893"/>
              <a:gd name="adj2" fmla="val 28566"/>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r>
              <a:rPr lang="en-US" altLang="en-US" sz="1400" dirty="0">
                <a:latin typeface="+mj-lt"/>
              </a:rPr>
              <a:t>mass number </a:t>
            </a:r>
          </a:p>
          <a:p>
            <a:pPr algn="ctr">
              <a:spcBef>
                <a:spcPts val="600"/>
              </a:spcBef>
              <a:spcAft>
                <a:spcPts val="600"/>
              </a:spcAft>
              <a:buFontTx/>
              <a:buNone/>
            </a:pPr>
            <a:r>
              <a:rPr lang="en-US" altLang="en-US" sz="1400" dirty="0">
                <a:latin typeface="+mj-lt"/>
              </a:rPr>
              <a:t>A = Z + N</a:t>
            </a:r>
          </a:p>
          <a:p>
            <a:pPr algn="ctr">
              <a:spcBef>
                <a:spcPct val="0"/>
              </a:spcBef>
              <a:buFontTx/>
              <a:buNone/>
            </a:pPr>
            <a:r>
              <a:rPr lang="en-US" altLang="en-US" sz="1200" dirty="0">
                <a:latin typeface="+mj-lt"/>
              </a:rPr>
              <a:t>(N = # of neutrons)</a:t>
            </a:r>
          </a:p>
        </p:txBody>
      </p:sp>
      <p:sp>
        <p:nvSpPr>
          <p:cNvPr id="15" name="Rectangular Callout 10">
            <a:extLst>
              <a:ext uri="{FF2B5EF4-FFF2-40B4-BE49-F238E27FC236}">
                <a16:creationId xmlns:a16="http://schemas.microsoft.com/office/drawing/2014/main" id="{98642162-EB3E-9446-927A-23105097889F}"/>
              </a:ext>
            </a:extLst>
          </p:cNvPr>
          <p:cNvSpPr>
            <a:spLocks noChangeArrowheads="1"/>
          </p:cNvSpPr>
          <p:nvPr/>
        </p:nvSpPr>
        <p:spPr bwMode="auto">
          <a:xfrm>
            <a:off x="4612314" y="4925750"/>
            <a:ext cx="1765302" cy="756686"/>
          </a:xfrm>
          <a:prstGeom prst="wedgeRectCallout">
            <a:avLst>
              <a:gd name="adj1" fmla="val 64274"/>
              <a:gd name="adj2" fmla="val -29899"/>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ts val="0"/>
              </a:spcBef>
              <a:buFontTx/>
              <a:buNone/>
            </a:pPr>
            <a:r>
              <a:rPr lang="en-US" altLang="en-US" sz="1400" dirty="0">
                <a:latin typeface="+mn-lt"/>
              </a:rPr>
              <a:t>atomic number</a:t>
            </a:r>
          </a:p>
          <a:p>
            <a:pPr algn="ctr">
              <a:spcBef>
                <a:spcPts val="0"/>
              </a:spcBef>
              <a:spcAft>
                <a:spcPts val="600"/>
              </a:spcAft>
              <a:buFontTx/>
              <a:buNone/>
            </a:pPr>
            <a:r>
              <a:rPr lang="en-US" altLang="en-US" sz="1400" dirty="0">
                <a:latin typeface="+mn-lt"/>
              </a:rPr>
              <a:t># of protons</a:t>
            </a:r>
          </a:p>
        </p:txBody>
      </p:sp>
      <p:sp>
        <p:nvSpPr>
          <p:cNvPr id="16" name="Rectangular Callout 11">
            <a:extLst>
              <a:ext uri="{FF2B5EF4-FFF2-40B4-BE49-F238E27FC236}">
                <a16:creationId xmlns:a16="http://schemas.microsoft.com/office/drawing/2014/main" id="{1B6D01BB-6097-4547-B836-9CBF87B347E9}"/>
              </a:ext>
            </a:extLst>
          </p:cNvPr>
          <p:cNvSpPr>
            <a:spLocks noChangeArrowheads="1"/>
          </p:cNvSpPr>
          <p:nvPr/>
        </p:nvSpPr>
        <p:spPr bwMode="auto">
          <a:xfrm flipH="1">
            <a:off x="6951095" y="2697716"/>
            <a:ext cx="1701350" cy="555856"/>
          </a:xfrm>
          <a:prstGeom prst="wedgeRectCallout">
            <a:avLst>
              <a:gd name="adj1" fmla="val 0"/>
              <a:gd name="adj2" fmla="val 170307"/>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a:spcBef>
                <a:spcPct val="0"/>
              </a:spcBef>
              <a:buFontTx/>
              <a:buNone/>
            </a:pPr>
            <a:endParaRPr lang="en-US" altLang="en-US" sz="900" dirty="0">
              <a:latin typeface="Arial" panose="020B0604020202020204" pitchFamily="34" charset="0"/>
              <a:cs typeface="Arial" panose="020B0604020202020204" pitchFamily="34" charset="0"/>
            </a:endParaRPr>
          </a:p>
          <a:p>
            <a:pPr algn="ctr">
              <a:spcBef>
                <a:spcPct val="0"/>
              </a:spcBef>
              <a:buFontTx/>
              <a:buNone/>
            </a:pPr>
            <a:r>
              <a:rPr lang="en-US" altLang="en-US" sz="1400" dirty="0">
                <a:latin typeface="Arial" panose="020B0604020202020204" pitchFamily="34" charset="0"/>
                <a:cs typeface="Arial" panose="020B0604020202020204" pitchFamily="34" charset="0"/>
              </a:rPr>
              <a:t>chemical symbol</a:t>
            </a:r>
          </a:p>
        </p:txBody>
      </p:sp>
    </p:spTree>
    <p:extLst>
      <p:ext uri="{BB962C8B-B14F-4D97-AF65-F5344CB8AC3E}">
        <p14:creationId xmlns:p14="http://schemas.microsoft.com/office/powerpoint/2010/main" val="920480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8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a:spLocks noChangeArrowheads="1"/>
          </p:cNvSpPr>
          <p:nvPr/>
        </p:nvSpPr>
        <p:spPr bwMode="auto">
          <a:xfrm>
            <a:off x="0" y="15240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dirty="0">
                <a:latin typeface="Arial" charset="0"/>
                <a:cs typeface="Arial" charset="0"/>
              </a:rPr>
              <a:t>Three isotopes of hydrogen</a:t>
            </a:r>
          </a:p>
        </p:txBody>
      </p:sp>
      <p:grpSp>
        <p:nvGrpSpPr>
          <p:cNvPr id="28675" name="Group 9"/>
          <p:cNvGrpSpPr>
            <a:grpSpLocks/>
          </p:cNvGrpSpPr>
          <p:nvPr/>
        </p:nvGrpSpPr>
        <p:grpSpPr bwMode="auto">
          <a:xfrm>
            <a:off x="609600" y="2416175"/>
            <a:ext cx="2640013" cy="3146425"/>
            <a:chOff x="685800" y="2590800"/>
            <a:chExt cx="2640330" cy="3146286"/>
          </a:xfrm>
        </p:grpSpPr>
        <p:sp>
          <p:nvSpPr>
            <p:cNvPr id="28682" name="TextBox 4"/>
            <p:cNvSpPr txBox="1">
              <a:spLocks noChangeArrowheads="1"/>
            </p:cNvSpPr>
            <p:nvPr/>
          </p:nvSpPr>
          <p:spPr bwMode="auto">
            <a:xfrm>
              <a:off x="939165" y="50292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2000" dirty="0">
                  <a:latin typeface="Arial" charset="0"/>
                  <a:cs typeface="Arial" charset="0"/>
                </a:rPr>
                <a:t>Hydrogen</a:t>
              </a:r>
            </a:p>
            <a:p>
              <a:pPr algn="ctr" eaLnBrk="1" hangingPunct="1"/>
              <a:r>
                <a:rPr lang="en-US" sz="2000" dirty="0">
                  <a:latin typeface="Arial" charset="0"/>
                  <a:cs typeface="Arial" charset="0"/>
                </a:rPr>
                <a:t>H-1</a:t>
              </a:r>
            </a:p>
          </p:txBody>
        </p:sp>
        <p:pic>
          <p:nvPicPr>
            <p:cNvPr id="28683" name="Picture 2" descr="Atom-Hydrog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90800"/>
              <a:ext cx="264033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6" name="Group 10"/>
          <p:cNvGrpSpPr>
            <a:grpSpLocks/>
          </p:cNvGrpSpPr>
          <p:nvPr/>
        </p:nvGrpSpPr>
        <p:grpSpPr bwMode="auto">
          <a:xfrm>
            <a:off x="3276600" y="2416175"/>
            <a:ext cx="2640013" cy="3222625"/>
            <a:chOff x="3314700" y="2590800"/>
            <a:chExt cx="2640330" cy="3222486"/>
          </a:xfrm>
        </p:grpSpPr>
        <p:sp>
          <p:nvSpPr>
            <p:cNvPr id="28680" name="TextBox 5"/>
            <p:cNvSpPr txBox="1">
              <a:spLocks noChangeArrowheads="1"/>
            </p:cNvSpPr>
            <p:nvPr/>
          </p:nvSpPr>
          <p:spPr bwMode="auto">
            <a:xfrm>
              <a:off x="3568065" y="51054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2000" dirty="0">
                  <a:latin typeface="Arial" charset="0"/>
                  <a:cs typeface="Arial" charset="0"/>
                </a:rPr>
                <a:t>Deuterium</a:t>
              </a:r>
            </a:p>
            <a:p>
              <a:pPr algn="ctr" eaLnBrk="1" hangingPunct="1"/>
              <a:r>
                <a:rPr lang="en-US" sz="2000" dirty="0">
                  <a:latin typeface="Arial" charset="0"/>
                  <a:cs typeface="Arial" charset="0"/>
                </a:rPr>
                <a:t>H-2</a:t>
              </a:r>
            </a:p>
          </p:txBody>
        </p:sp>
        <p:pic>
          <p:nvPicPr>
            <p:cNvPr id="28681" name="Picture 3" descr="Atom-Dueteriu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14700" y="2590800"/>
              <a:ext cx="264033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77" name="Group 11"/>
          <p:cNvGrpSpPr>
            <a:grpSpLocks/>
          </p:cNvGrpSpPr>
          <p:nvPr/>
        </p:nvGrpSpPr>
        <p:grpSpPr bwMode="auto">
          <a:xfrm>
            <a:off x="5943600" y="2416175"/>
            <a:ext cx="2640013" cy="3222625"/>
            <a:chOff x="5943600" y="2590800"/>
            <a:chExt cx="2640330" cy="3222486"/>
          </a:xfrm>
        </p:grpSpPr>
        <p:sp>
          <p:nvSpPr>
            <p:cNvPr id="28678" name="TextBox 6"/>
            <p:cNvSpPr txBox="1">
              <a:spLocks noChangeArrowheads="1"/>
            </p:cNvSpPr>
            <p:nvPr/>
          </p:nvSpPr>
          <p:spPr bwMode="auto">
            <a:xfrm>
              <a:off x="6196965" y="5105400"/>
              <a:ext cx="2133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r>
                <a:rPr lang="en-US" sz="2000" dirty="0">
                  <a:latin typeface="Arial" charset="0"/>
                  <a:cs typeface="Arial" charset="0"/>
                </a:rPr>
                <a:t>Tritium</a:t>
              </a:r>
            </a:p>
            <a:p>
              <a:pPr algn="ctr" eaLnBrk="1" hangingPunct="1"/>
              <a:r>
                <a:rPr lang="en-US" sz="2000" dirty="0">
                  <a:latin typeface="Arial" charset="0"/>
                  <a:cs typeface="Arial" charset="0"/>
                </a:rPr>
                <a:t>H-3</a:t>
              </a:r>
            </a:p>
          </p:txBody>
        </p:sp>
        <p:pic>
          <p:nvPicPr>
            <p:cNvPr id="28679" name="Picture 7" descr="Atom-Tritiu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590800"/>
              <a:ext cx="264033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2" name="TextBox 1"/>
          <p:cNvSpPr txBox="1"/>
          <p:nvPr/>
        </p:nvSpPr>
        <p:spPr>
          <a:xfrm>
            <a:off x="425743" y="740164"/>
            <a:ext cx="1976823" cy="615553"/>
          </a:xfrm>
          <a:prstGeom prst="rect">
            <a:avLst/>
          </a:prstGeom>
          <a:noFill/>
        </p:spPr>
        <p:txBody>
          <a:bodyPr wrap="none" rtlCol="0">
            <a:spAutoFit/>
          </a:bodyPr>
          <a:lstStyle/>
          <a:p>
            <a:r>
              <a:rPr lang="en-US" sz="3400" b="1" dirty="0">
                <a:solidFill>
                  <a:srgbClr val="1EB53A"/>
                </a:solidFill>
              </a:rPr>
              <a:t>Isotopes</a:t>
            </a:r>
          </a:p>
        </p:txBody>
      </p:sp>
    </p:spTree>
    <p:extLst>
      <p:ext uri="{BB962C8B-B14F-4D97-AF65-F5344CB8AC3E}">
        <p14:creationId xmlns:p14="http://schemas.microsoft.com/office/powerpoint/2010/main" val="1490016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443150" y="715579"/>
            <a:ext cx="6428900" cy="753664"/>
          </a:xfrm>
        </p:spPr>
        <p:txBody>
          <a:bodyPr>
            <a:normAutofit/>
          </a:bodyPr>
          <a:lstStyle/>
          <a:p>
            <a:r>
              <a:rPr lang="en-US" altLang="en-US" sz="3400" b="1" dirty="0">
                <a:solidFill>
                  <a:srgbClr val="1EB53A"/>
                </a:solidFill>
              </a:rPr>
              <a:t>Atomic structure of helium</a:t>
            </a:r>
          </a:p>
        </p:txBody>
      </p:sp>
      <p:sp>
        <p:nvSpPr>
          <p:cNvPr id="41988" name="Rectangle 4"/>
          <p:cNvSpPr>
            <a:spLocks noChangeArrowheads="1"/>
          </p:cNvSpPr>
          <p:nvPr/>
        </p:nvSpPr>
        <p:spPr bwMode="auto">
          <a:xfrm>
            <a:off x="681360" y="1392017"/>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nSpc>
                <a:spcPct val="90000"/>
              </a:lnSpc>
              <a:spcBef>
                <a:spcPct val="20000"/>
              </a:spcBef>
            </a:pPr>
            <a:endParaRPr kumimoji="1" lang="en-US" altLang="en-US" sz="1800" dirty="0">
              <a:latin typeface="+mj-lt"/>
            </a:endParaRPr>
          </a:p>
          <a:p>
            <a:pPr>
              <a:lnSpc>
                <a:spcPct val="90000"/>
              </a:lnSpc>
              <a:spcBef>
                <a:spcPct val="20000"/>
              </a:spcBef>
            </a:pPr>
            <a:r>
              <a:rPr kumimoji="1" lang="en-US" altLang="en-US" sz="1800" dirty="0">
                <a:latin typeface="+mj-lt"/>
              </a:rPr>
              <a:t>										</a:t>
            </a:r>
          </a:p>
        </p:txBody>
      </p:sp>
      <p:sp>
        <p:nvSpPr>
          <p:cNvPr id="24580" name="Rectangle 7"/>
          <p:cNvSpPr>
            <a:spLocks noChangeArrowheads="1"/>
          </p:cNvSpPr>
          <p:nvPr/>
        </p:nvSpPr>
        <p:spPr bwMode="auto">
          <a:xfrm rot="-5400000">
            <a:off x="2133600" y="2895600"/>
            <a:ext cx="22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24579" name="Oval 6"/>
          <p:cNvSpPr>
            <a:spLocks noChangeArrowheads="1"/>
          </p:cNvSpPr>
          <p:nvPr/>
        </p:nvSpPr>
        <p:spPr bwMode="auto">
          <a:xfrm>
            <a:off x="1549063" y="1568701"/>
            <a:ext cx="2133600" cy="3352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24582" name="Oval 9"/>
          <p:cNvSpPr>
            <a:spLocks noChangeArrowheads="1"/>
          </p:cNvSpPr>
          <p:nvPr/>
        </p:nvSpPr>
        <p:spPr bwMode="auto">
          <a:xfrm>
            <a:off x="2082463" y="2940301"/>
            <a:ext cx="457200" cy="457200"/>
          </a:xfrm>
          <a:prstGeom prst="ellipse">
            <a:avLst/>
          </a:prstGeom>
          <a:solidFill>
            <a:schemeClr val="hlink"/>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endParaRPr lang="en-US" altLang="en-US" dirty="0">
              <a:solidFill>
                <a:schemeClr val="tx2"/>
              </a:solidFill>
              <a:latin typeface="Arial" panose="020B0604020202020204" pitchFamily="34" charset="0"/>
            </a:endParaRPr>
          </a:p>
        </p:txBody>
      </p:sp>
      <p:sp>
        <p:nvSpPr>
          <p:cNvPr id="24583" name="Oval 10"/>
          <p:cNvSpPr>
            <a:spLocks noChangeArrowheads="1"/>
          </p:cNvSpPr>
          <p:nvPr/>
        </p:nvSpPr>
        <p:spPr bwMode="auto">
          <a:xfrm>
            <a:off x="3301663" y="3702301"/>
            <a:ext cx="457200" cy="457200"/>
          </a:xfrm>
          <a:prstGeom prst="ellipse">
            <a:avLst/>
          </a:prstGeom>
          <a:solidFill>
            <a:srgbClr val="B2B2B2"/>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endParaRPr lang="en-US" altLang="en-US" sz="2800" b="1" baseline="30000" dirty="0">
              <a:solidFill>
                <a:schemeClr val="tx2"/>
              </a:solidFill>
              <a:latin typeface="Arial" panose="020B0604020202020204" pitchFamily="34" charset="0"/>
            </a:endParaRPr>
          </a:p>
        </p:txBody>
      </p:sp>
      <p:sp>
        <p:nvSpPr>
          <p:cNvPr id="24584" name="Oval 11"/>
          <p:cNvSpPr>
            <a:spLocks noChangeArrowheads="1"/>
          </p:cNvSpPr>
          <p:nvPr/>
        </p:nvSpPr>
        <p:spPr bwMode="auto">
          <a:xfrm>
            <a:off x="2234863" y="3397501"/>
            <a:ext cx="457200" cy="457200"/>
          </a:xfrm>
          <a:prstGeom prst="ellipse">
            <a:avLst/>
          </a:prstGeom>
          <a:solidFill>
            <a:srgbClr val="FF0000"/>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endParaRPr lang="en-US" altLang="en-US" b="1" baseline="30000" dirty="0">
              <a:solidFill>
                <a:schemeClr val="tx2"/>
              </a:solidFill>
              <a:latin typeface="Arial" panose="020B0604020202020204" pitchFamily="34" charset="0"/>
            </a:endParaRPr>
          </a:p>
        </p:txBody>
      </p:sp>
      <p:sp>
        <p:nvSpPr>
          <p:cNvPr id="24585" name="Oval 12"/>
          <p:cNvSpPr>
            <a:spLocks noChangeArrowheads="1"/>
          </p:cNvSpPr>
          <p:nvPr/>
        </p:nvSpPr>
        <p:spPr bwMode="auto">
          <a:xfrm>
            <a:off x="2615863" y="3092701"/>
            <a:ext cx="457200" cy="457200"/>
          </a:xfrm>
          <a:prstGeom prst="ellipse">
            <a:avLst/>
          </a:prstGeom>
          <a:solidFill>
            <a:schemeClr val="hlink"/>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endParaRPr lang="en-US" altLang="en-US" dirty="0">
              <a:latin typeface="Arial" panose="020B0604020202020204" pitchFamily="34" charset="0"/>
            </a:endParaRPr>
          </a:p>
        </p:txBody>
      </p:sp>
      <p:sp>
        <p:nvSpPr>
          <p:cNvPr id="24586" name="Oval 13"/>
          <p:cNvSpPr>
            <a:spLocks noChangeArrowheads="1"/>
          </p:cNvSpPr>
          <p:nvPr/>
        </p:nvSpPr>
        <p:spPr bwMode="auto">
          <a:xfrm>
            <a:off x="2463463" y="2635501"/>
            <a:ext cx="457200" cy="457200"/>
          </a:xfrm>
          <a:prstGeom prst="ellipse">
            <a:avLst/>
          </a:prstGeom>
          <a:solidFill>
            <a:srgbClr val="FF0000"/>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p>
        </p:txBody>
      </p:sp>
      <p:sp>
        <p:nvSpPr>
          <p:cNvPr id="24587" name="Oval 14"/>
          <p:cNvSpPr>
            <a:spLocks noChangeArrowheads="1"/>
          </p:cNvSpPr>
          <p:nvPr/>
        </p:nvSpPr>
        <p:spPr bwMode="auto">
          <a:xfrm>
            <a:off x="939463" y="2178301"/>
            <a:ext cx="3352800" cy="2057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24588" name="Oval 15"/>
          <p:cNvSpPr>
            <a:spLocks noChangeArrowheads="1"/>
          </p:cNvSpPr>
          <p:nvPr/>
        </p:nvSpPr>
        <p:spPr bwMode="auto">
          <a:xfrm rot="18553472">
            <a:off x="939463" y="2559301"/>
            <a:ext cx="3429000" cy="1295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5" name="TextBox 4"/>
          <p:cNvSpPr txBox="1"/>
          <p:nvPr/>
        </p:nvSpPr>
        <p:spPr>
          <a:xfrm>
            <a:off x="1524000" y="5257800"/>
            <a:ext cx="2031325" cy="369332"/>
          </a:xfrm>
          <a:prstGeom prst="rect">
            <a:avLst/>
          </a:prstGeom>
          <a:noFill/>
        </p:spPr>
        <p:txBody>
          <a:bodyPr wrap="none" rtlCol="0">
            <a:spAutoFit/>
          </a:bodyPr>
          <a:lstStyle/>
          <a:p>
            <a:r>
              <a:rPr kumimoji="1" lang="en-US" altLang="en-US" dirty="0"/>
              <a:t>The helium atom	</a:t>
            </a:r>
            <a:endParaRPr lang="en-US" dirty="0"/>
          </a:p>
        </p:txBody>
      </p:sp>
      <p:grpSp>
        <p:nvGrpSpPr>
          <p:cNvPr id="8" name="Group 7"/>
          <p:cNvGrpSpPr/>
          <p:nvPr/>
        </p:nvGrpSpPr>
        <p:grpSpPr>
          <a:xfrm>
            <a:off x="4937486" y="2893156"/>
            <a:ext cx="3554374" cy="1313490"/>
            <a:chOff x="4625063" y="1344941"/>
            <a:chExt cx="3554374" cy="1313490"/>
          </a:xfrm>
        </p:grpSpPr>
        <p:sp>
          <p:nvSpPr>
            <p:cNvPr id="4" name="TextBox 3"/>
            <p:cNvSpPr txBox="1"/>
            <p:nvPr/>
          </p:nvSpPr>
          <p:spPr>
            <a:xfrm>
              <a:off x="4626220" y="1344941"/>
              <a:ext cx="3553217" cy="341632"/>
            </a:xfrm>
            <a:prstGeom prst="rect">
              <a:avLst/>
            </a:prstGeom>
            <a:noFill/>
          </p:spPr>
          <p:txBody>
            <a:bodyPr wrap="none" rtlCol="0">
              <a:spAutoFit/>
            </a:bodyPr>
            <a:lstStyle/>
            <a:p>
              <a:pPr>
                <a:lnSpc>
                  <a:spcPct val="90000"/>
                </a:lnSpc>
                <a:spcBef>
                  <a:spcPct val="20000"/>
                </a:spcBef>
              </a:pPr>
              <a:r>
                <a:rPr kumimoji="1" lang="en-US" altLang="en-US" dirty="0"/>
                <a:t>Helium’s sub-atomic composition</a:t>
              </a:r>
            </a:p>
          </p:txBody>
        </p:sp>
        <p:sp>
          <p:nvSpPr>
            <p:cNvPr id="7" name="TextBox 6"/>
            <p:cNvSpPr txBox="1"/>
            <p:nvPr/>
          </p:nvSpPr>
          <p:spPr>
            <a:xfrm>
              <a:off x="4625063" y="1735101"/>
              <a:ext cx="1313180" cy="923330"/>
            </a:xfrm>
            <a:prstGeom prst="rect">
              <a:avLst/>
            </a:prstGeom>
            <a:noFill/>
          </p:spPr>
          <p:txBody>
            <a:bodyPr wrap="none" rtlCol="0">
              <a:spAutoFit/>
            </a:bodyPr>
            <a:lstStyle/>
            <a:p>
              <a:r>
                <a:rPr lang="en-US" dirty="0"/>
                <a:t>2 protons</a:t>
              </a:r>
            </a:p>
            <a:p>
              <a:r>
                <a:rPr lang="en-US" dirty="0"/>
                <a:t>2 neutrons</a:t>
              </a:r>
            </a:p>
            <a:p>
              <a:r>
                <a:rPr lang="en-US" dirty="0"/>
                <a:t>2 electrons</a:t>
              </a:r>
            </a:p>
          </p:txBody>
        </p:sp>
      </p:grpSp>
      <p:sp>
        <p:nvSpPr>
          <p:cNvPr id="19" name="TextBox 18"/>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20" name="Oval 10"/>
          <p:cNvSpPr>
            <a:spLocks noChangeArrowheads="1"/>
          </p:cNvSpPr>
          <p:nvPr/>
        </p:nvSpPr>
        <p:spPr bwMode="auto">
          <a:xfrm>
            <a:off x="1371601" y="2615214"/>
            <a:ext cx="457200" cy="457200"/>
          </a:xfrm>
          <a:prstGeom prst="ellipse">
            <a:avLst/>
          </a:prstGeom>
          <a:solidFill>
            <a:srgbClr val="B2B2B2"/>
          </a:solidFill>
          <a:ln w="1270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r>
              <a:rPr lang="en-US" altLang="en-US" b="1" dirty="0">
                <a:solidFill>
                  <a:schemeClr val="tx2"/>
                </a:solidFill>
                <a:latin typeface="Arial" panose="020B0604020202020204" pitchFamily="34" charset="0"/>
              </a:rPr>
              <a:t>-</a:t>
            </a:r>
            <a:endParaRPr lang="en-US" altLang="en-US" sz="2800" b="1" baseline="30000" dirty="0">
              <a:solidFill>
                <a:schemeClr val="tx2"/>
              </a:solidFill>
              <a:latin typeface="Arial" panose="020B0604020202020204" pitchFamily="34" charset="0"/>
            </a:endParaRPr>
          </a:p>
        </p:txBody>
      </p:sp>
    </p:spTree>
    <p:extLst>
      <p:ext uri="{BB962C8B-B14F-4D97-AF65-F5344CB8AC3E}">
        <p14:creationId xmlns:p14="http://schemas.microsoft.com/office/powerpoint/2010/main" val="1496543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988">
                                            <p:txEl>
                                              <p:pRg st="1" end="1"/>
                                            </p:txEl>
                                          </p:spTgt>
                                        </p:tgtEl>
                                        <p:attrNameLst>
                                          <p:attrName>style.visibility</p:attrName>
                                        </p:attrNameLst>
                                      </p:cBhvr>
                                      <p:to>
                                        <p:strVal val="visible"/>
                                      </p:to>
                                    </p:set>
                                    <p:animEffect transition="in" filter="dissolve">
                                      <p:cBhvr>
                                        <p:cTn id="7" dur="500"/>
                                        <p:tgtEl>
                                          <p:spTgt spid="419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autoUpdateAnimBg="0" advAuto="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Text Box 11"/>
          <p:cNvSpPr txBox="1">
            <a:spLocks noChangeArrowheads="1"/>
          </p:cNvSpPr>
          <p:nvPr/>
        </p:nvSpPr>
        <p:spPr bwMode="auto">
          <a:xfrm>
            <a:off x="3274011" y="3556203"/>
            <a:ext cx="1774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000" dirty="0">
                <a:solidFill>
                  <a:schemeClr val="bg1">
                    <a:lumMod val="50000"/>
                  </a:schemeClr>
                </a:solidFill>
                <a:latin typeface="Arial" panose="020B0604020202020204" pitchFamily="34" charset="0"/>
                <a:cs typeface="Arial" panose="020B0604020202020204" pitchFamily="34" charset="0"/>
              </a:rPr>
              <a:t>ELEMENT SYMBOL</a:t>
            </a:r>
          </a:p>
        </p:txBody>
      </p:sp>
      <p:grpSp>
        <p:nvGrpSpPr>
          <p:cNvPr id="2" name="Group 27"/>
          <p:cNvGrpSpPr>
            <a:grpSpLocks/>
          </p:cNvGrpSpPr>
          <p:nvPr/>
        </p:nvGrpSpPr>
        <p:grpSpPr bwMode="auto">
          <a:xfrm>
            <a:off x="5359400" y="3069622"/>
            <a:ext cx="3711575" cy="1077913"/>
            <a:chOff x="3422" y="2145"/>
            <a:chExt cx="2338" cy="679"/>
          </a:xfrm>
        </p:grpSpPr>
        <p:sp>
          <p:nvSpPr>
            <p:cNvPr id="25620" name="AutoShape 13"/>
            <p:cNvSpPr>
              <a:spLocks noChangeArrowheads="1"/>
            </p:cNvSpPr>
            <p:nvPr/>
          </p:nvSpPr>
          <p:spPr bwMode="auto">
            <a:xfrm>
              <a:off x="3422" y="2245"/>
              <a:ext cx="466" cy="475"/>
            </a:xfrm>
            <a:prstGeom prst="flowChartConnector">
              <a:avLst/>
            </a:prstGeom>
            <a:solidFill>
              <a:schemeClr val="accent1"/>
            </a:solidFill>
            <a:ln w="1905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a:endParaRPr lang="en-US" altLang="en-US" sz="3600" b="1" dirty="0">
                <a:latin typeface="Arial" panose="020B0604020202020204" pitchFamily="34" charset="0"/>
                <a:cs typeface="Arial" panose="020B0604020202020204" pitchFamily="34" charset="0"/>
              </a:endParaRPr>
            </a:p>
          </p:txBody>
        </p:sp>
        <p:sp>
          <p:nvSpPr>
            <p:cNvPr id="25621" name="Text Box 17"/>
            <p:cNvSpPr txBox="1">
              <a:spLocks noChangeArrowheads="1"/>
            </p:cNvSpPr>
            <p:nvPr/>
          </p:nvSpPr>
          <p:spPr bwMode="auto">
            <a:xfrm>
              <a:off x="3973" y="2145"/>
              <a:ext cx="1787"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dirty="0">
                  <a:latin typeface="+mn-lt"/>
                </a:rPr>
                <a:t>Neutrons have a </a:t>
              </a:r>
              <a:r>
                <a:rPr lang="en-US" altLang="en-US" sz="1600" u="sng" dirty="0">
                  <a:latin typeface="+mn-lt"/>
                </a:rPr>
                <a:t>large mass</a:t>
              </a:r>
              <a:r>
                <a:rPr lang="en-US" altLang="en-US" sz="1600" dirty="0">
                  <a:latin typeface="+mn-lt"/>
                </a:rPr>
                <a:t> approximately equal to a proton’</a:t>
              </a:r>
              <a:r>
                <a:rPr lang="en-US" altLang="ja-JP" sz="1600" dirty="0">
                  <a:latin typeface="+mn-lt"/>
                </a:rPr>
                <a:t>s mass. Neutrons have </a:t>
              </a:r>
              <a:r>
                <a:rPr lang="en-US" altLang="ja-JP" sz="1600" u="sng" dirty="0">
                  <a:latin typeface="+mn-lt"/>
                </a:rPr>
                <a:t>no charge</a:t>
              </a:r>
              <a:r>
                <a:rPr lang="en-US" altLang="ja-JP" sz="1600" dirty="0">
                  <a:latin typeface="+mn-lt"/>
                </a:rPr>
                <a:t>.</a:t>
              </a:r>
              <a:endParaRPr lang="en-US" altLang="en-US" sz="1600" dirty="0">
                <a:latin typeface="+mn-lt"/>
              </a:endParaRPr>
            </a:p>
          </p:txBody>
        </p:sp>
      </p:grpSp>
      <p:grpSp>
        <p:nvGrpSpPr>
          <p:cNvPr id="3" name="Group 25"/>
          <p:cNvGrpSpPr>
            <a:grpSpLocks/>
          </p:cNvGrpSpPr>
          <p:nvPr/>
        </p:nvGrpSpPr>
        <p:grpSpPr bwMode="auto">
          <a:xfrm>
            <a:off x="5359400" y="1700058"/>
            <a:ext cx="3643313" cy="1077913"/>
            <a:chOff x="3376" y="1129"/>
            <a:chExt cx="2295" cy="679"/>
          </a:xfrm>
        </p:grpSpPr>
        <p:sp>
          <p:nvSpPr>
            <p:cNvPr id="25617" name="AutoShape 3"/>
            <p:cNvSpPr>
              <a:spLocks noChangeArrowheads="1"/>
            </p:cNvSpPr>
            <p:nvPr/>
          </p:nvSpPr>
          <p:spPr bwMode="auto">
            <a:xfrm>
              <a:off x="3376" y="1247"/>
              <a:ext cx="465" cy="475"/>
            </a:xfrm>
            <a:prstGeom prst="flowChartConnector">
              <a:avLst/>
            </a:prstGeom>
            <a:solidFill>
              <a:srgbClr val="FF0000"/>
            </a:solidFill>
            <a:ln w="1905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25618" name="Text Box 12"/>
            <p:cNvSpPr txBox="1">
              <a:spLocks noChangeArrowheads="1"/>
            </p:cNvSpPr>
            <p:nvPr/>
          </p:nvSpPr>
          <p:spPr bwMode="auto">
            <a:xfrm>
              <a:off x="3430" y="1315"/>
              <a:ext cx="4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b="1" dirty="0">
                  <a:solidFill>
                    <a:schemeClr val="tx2"/>
                  </a:solidFill>
                  <a:latin typeface="Arial" panose="020B0604020202020204" pitchFamily="34" charset="0"/>
                </a:rPr>
                <a:t> +</a:t>
              </a:r>
              <a:endParaRPr lang="en-US" altLang="en-US" dirty="0">
                <a:solidFill>
                  <a:schemeClr val="accent1"/>
                </a:solidFill>
                <a:latin typeface="Book Antiqua" panose="02040602050305030304" pitchFamily="18" charset="0"/>
              </a:endParaRPr>
            </a:p>
          </p:txBody>
        </p:sp>
        <p:sp>
          <p:nvSpPr>
            <p:cNvPr id="25619" name="Text Box 16"/>
            <p:cNvSpPr txBox="1">
              <a:spLocks noChangeArrowheads="1"/>
            </p:cNvSpPr>
            <p:nvPr/>
          </p:nvSpPr>
          <p:spPr bwMode="auto">
            <a:xfrm>
              <a:off x="3964" y="1129"/>
              <a:ext cx="1707"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dirty="0">
                  <a:latin typeface="+mn-lt"/>
                </a:rPr>
                <a:t>Protons have a </a:t>
              </a:r>
              <a:r>
                <a:rPr lang="en-US" altLang="en-US" sz="1600" u="sng" dirty="0">
                  <a:latin typeface="+mn-lt"/>
                </a:rPr>
                <a:t>large mass</a:t>
              </a:r>
              <a:r>
                <a:rPr lang="en-US" altLang="en-US" sz="1600" dirty="0">
                  <a:latin typeface="+mn-lt"/>
                </a:rPr>
                <a:t> and a </a:t>
              </a:r>
              <a:r>
                <a:rPr lang="en-US" altLang="en-US" sz="1600" u="sng" dirty="0">
                  <a:latin typeface="+mn-lt"/>
                </a:rPr>
                <a:t>positive charge</a:t>
              </a:r>
              <a:r>
                <a:rPr lang="en-US" altLang="en-US" sz="1600" dirty="0">
                  <a:latin typeface="+mn-lt"/>
                </a:rPr>
                <a:t>. The number of protons identifies an element.</a:t>
              </a:r>
            </a:p>
          </p:txBody>
        </p:sp>
      </p:grpSp>
      <p:grpSp>
        <p:nvGrpSpPr>
          <p:cNvPr id="4" name="Group 26"/>
          <p:cNvGrpSpPr>
            <a:grpSpLocks/>
          </p:cNvGrpSpPr>
          <p:nvPr/>
        </p:nvGrpSpPr>
        <p:grpSpPr bwMode="auto">
          <a:xfrm>
            <a:off x="5359400" y="4662365"/>
            <a:ext cx="3514725" cy="1077913"/>
            <a:chOff x="3376" y="3023"/>
            <a:chExt cx="2214" cy="679"/>
          </a:xfrm>
        </p:grpSpPr>
        <p:sp>
          <p:nvSpPr>
            <p:cNvPr id="25613" name="AutoShape 14"/>
            <p:cNvSpPr>
              <a:spLocks noChangeArrowheads="1"/>
            </p:cNvSpPr>
            <p:nvPr/>
          </p:nvSpPr>
          <p:spPr bwMode="auto">
            <a:xfrm>
              <a:off x="3376" y="3065"/>
              <a:ext cx="466" cy="475"/>
            </a:xfrm>
            <a:prstGeom prst="flowChartConnector">
              <a:avLst/>
            </a:prstGeom>
            <a:solidFill>
              <a:schemeClr val="bg1">
                <a:lumMod val="65000"/>
                <a:alpha val="50195"/>
              </a:schemeClr>
            </a:solidFill>
            <a:ln w="19050">
              <a:solidFill>
                <a:schemeClr val="tx2"/>
              </a:solidFill>
              <a:round/>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grpSp>
          <p:nvGrpSpPr>
            <p:cNvPr id="25614" name="Group 24"/>
            <p:cNvGrpSpPr>
              <a:grpSpLocks/>
            </p:cNvGrpSpPr>
            <p:nvPr/>
          </p:nvGrpSpPr>
          <p:grpSpPr bwMode="auto">
            <a:xfrm>
              <a:off x="3398" y="3023"/>
              <a:ext cx="2192" cy="679"/>
              <a:chOff x="3398" y="3023"/>
              <a:chExt cx="2192" cy="679"/>
            </a:xfrm>
          </p:grpSpPr>
          <p:sp>
            <p:nvSpPr>
              <p:cNvPr id="25615" name="Text Box 18"/>
              <p:cNvSpPr txBox="1">
                <a:spLocks noChangeArrowheads="1"/>
              </p:cNvSpPr>
              <p:nvPr/>
            </p:nvSpPr>
            <p:spPr bwMode="auto">
              <a:xfrm>
                <a:off x="3927" y="3023"/>
                <a:ext cx="1663"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600" dirty="0">
                    <a:latin typeface="+mn-lt"/>
                  </a:rPr>
                  <a:t>Electrons have a very </a:t>
                </a:r>
                <a:r>
                  <a:rPr lang="en-US" altLang="en-US" sz="1600" u="sng" dirty="0">
                    <a:latin typeface="+mn-lt"/>
                  </a:rPr>
                  <a:t>small mass</a:t>
                </a:r>
                <a:r>
                  <a:rPr lang="en-US" altLang="en-US" sz="1600" dirty="0">
                    <a:latin typeface="+mn-lt"/>
                  </a:rPr>
                  <a:t> and a </a:t>
                </a:r>
                <a:r>
                  <a:rPr lang="en-US" altLang="en-US" sz="1600" u="sng" dirty="0">
                    <a:latin typeface="+mn-lt"/>
                  </a:rPr>
                  <a:t>negative charge</a:t>
                </a:r>
                <a:r>
                  <a:rPr lang="en-US" altLang="en-US" sz="1600" dirty="0">
                    <a:latin typeface="+mn-lt"/>
                  </a:rPr>
                  <a:t>. Electrons travel outside the nucleus.</a:t>
                </a:r>
              </a:p>
            </p:txBody>
          </p:sp>
          <p:sp>
            <p:nvSpPr>
              <p:cNvPr id="25616" name="Text Box 20"/>
              <p:cNvSpPr txBox="1">
                <a:spLocks noChangeArrowheads="1"/>
              </p:cNvSpPr>
              <p:nvPr/>
            </p:nvSpPr>
            <p:spPr bwMode="auto">
              <a:xfrm>
                <a:off x="3398" y="3030"/>
                <a:ext cx="48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b="1" dirty="0">
                    <a:solidFill>
                      <a:schemeClr val="tx2"/>
                    </a:solidFill>
                    <a:latin typeface="Arial" panose="020B0604020202020204" pitchFamily="34" charset="0"/>
                    <a:cs typeface="Arial" panose="020B0604020202020204" pitchFamily="34" charset="0"/>
                  </a:rPr>
                  <a:t> -</a:t>
                </a:r>
                <a:endParaRPr lang="en-US" altLang="en-US" sz="3200" dirty="0">
                  <a:solidFill>
                    <a:schemeClr val="accent1"/>
                  </a:solidFill>
                  <a:latin typeface="Arial" panose="020B0604020202020204" pitchFamily="34" charset="0"/>
                  <a:cs typeface="Arial" panose="020B0604020202020204" pitchFamily="34" charset="0"/>
                </a:endParaRPr>
              </a:p>
            </p:txBody>
          </p:sp>
        </p:grpSp>
      </p:grpSp>
      <p:sp>
        <p:nvSpPr>
          <p:cNvPr id="25611" name="Rectangle 21"/>
          <p:cNvSpPr>
            <a:spLocks noGrp="1" noChangeArrowheads="1"/>
          </p:cNvSpPr>
          <p:nvPr>
            <p:ph type="title"/>
          </p:nvPr>
        </p:nvSpPr>
        <p:spPr>
          <a:xfrm>
            <a:off x="427383" y="741237"/>
            <a:ext cx="6428900" cy="1051276"/>
          </a:xfrm>
        </p:spPr>
        <p:txBody>
          <a:bodyPr>
            <a:normAutofit fontScale="90000"/>
          </a:bodyPr>
          <a:lstStyle/>
          <a:p>
            <a:r>
              <a:rPr lang="en-US" altLang="en-US" b="1" dirty="0">
                <a:solidFill>
                  <a:srgbClr val="1EB53A"/>
                </a:solidFill>
              </a:rPr>
              <a:t>More on this helium </a:t>
            </a:r>
            <a:r>
              <a:rPr lang="en-US" altLang="en-US" b="1" i="1" dirty="0">
                <a:solidFill>
                  <a:srgbClr val="1EB53A"/>
                </a:solidFill>
              </a:rPr>
              <a:t>isotope</a:t>
            </a:r>
            <a:r>
              <a:rPr lang="en-US" altLang="en-US" b="1" dirty="0">
                <a:solidFill>
                  <a:srgbClr val="1EB53A"/>
                </a:solidFill>
              </a:rPr>
              <a:t> . . . </a:t>
            </a:r>
          </a:p>
        </p:txBody>
      </p:sp>
      <p:sp>
        <p:nvSpPr>
          <p:cNvPr id="25602" name="Text Box 6"/>
          <p:cNvSpPr txBox="1">
            <a:spLocks noChangeArrowheads="1"/>
          </p:cNvSpPr>
          <p:nvPr/>
        </p:nvSpPr>
        <p:spPr bwMode="auto">
          <a:xfrm>
            <a:off x="895351" y="2224187"/>
            <a:ext cx="960437"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9600" dirty="0">
                <a:solidFill>
                  <a:srgbClr val="000000"/>
                </a:solidFill>
                <a:latin typeface="Arial" panose="020B0604020202020204" pitchFamily="34" charset="0"/>
                <a:cs typeface="Arial" panose="020B0604020202020204" pitchFamily="34" charset="0"/>
              </a:rPr>
              <a:t>42</a:t>
            </a:r>
            <a:endParaRPr lang="en-US" altLang="en-US" sz="8000" dirty="0">
              <a:solidFill>
                <a:schemeClr val="accent1"/>
              </a:solidFill>
              <a:latin typeface="Arial" panose="020B0604020202020204" pitchFamily="34" charset="0"/>
              <a:cs typeface="Arial" panose="020B0604020202020204" pitchFamily="34" charset="0"/>
            </a:endParaRPr>
          </a:p>
        </p:txBody>
      </p:sp>
      <p:sp>
        <p:nvSpPr>
          <p:cNvPr id="25603" name="Text Box 7"/>
          <p:cNvSpPr txBox="1">
            <a:spLocks noChangeArrowheads="1"/>
          </p:cNvSpPr>
          <p:nvPr/>
        </p:nvSpPr>
        <p:spPr bwMode="auto">
          <a:xfrm>
            <a:off x="1485901" y="2931159"/>
            <a:ext cx="3106737"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10000" b="1" dirty="0">
                <a:latin typeface="Arial" panose="020B0604020202020204" pitchFamily="34" charset="0"/>
              </a:rPr>
              <a:t>He</a:t>
            </a:r>
            <a:endParaRPr lang="en-US" altLang="en-US" dirty="0"/>
          </a:p>
        </p:txBody>
      </p:sp>
      <p:sp>
        <p:nvSpPr>
          <p:cNvPr id="25606" name="Text Box 10"/>
          <p:cNvSpPr txBox="1">
            <a:spLocks noChangeArrowheads="1"/>
          </p:cNvSpPr>
          <p:nvPr/>
        </p:nvSpPr>
        <p:spPr bwMode="auto">
          <a:xfrm>
            <a:off x="1591617" y="4729040"/>
            <a:ext cx="37249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2800" dirty="0">
                <a:solidFill>
                  <a:schemeClr val="bg1">
                    <a:lumMod val="50000"/>
                  </a:schemeClr>
                </a:solidFill>
                <a:latin typeface="Arial" panose="020B0604020202020204" pitchFamily="34" charset="0"/>
                <a:cs typeface="Arial" panose="020B0604020202020204" pitchFamily="34" charset="0"/>
              </a:rPr>
              <a:t>ATOMIC NUMBER </a:t>
            </a:r>
            <a:r>
              <a:rPr lang="en-US" altLang="en-US" sz="2000" dirty="0">
                <a:solidFill>
                  <a:schemeClr val="bg1">
                    <a:lumMod val="50000"/>
                  </a:schemeClr>
                </a:solidFill>
                <a:latin typeface="Arial" panose="020B0604020202020204" pitchFamily="34" charset="0"/>
                <a:cs typeface="Arial" panose="020B0604020202020204" pitchFamily="34" charset="0"/>
              </a:rPr>
              <a:t>number of </a:t>
            </a:r>
            <a:r>
              <a:rPr lang="en-US" altLang="en-US" sz="2000" dirty="0">
                <a:solidFill>
                  <a:srgbClr val="FF0000"/>
                </a:solidFill>
                <a:latin typeface="Arial" panose="020B0604020202020204" pitchFamily="34" charset="0"/>
                <a:cs typeface="Arial" panose="020B0604020202020204" pitchFamily="34" charset="0"/>
              </a:rPr>
              <a:t>protons</a:t>
            </a:r>
          </a:p>
        </p:txBody>
      </p:sp>
      <p:sp>
        <p:nvSpPr>
          <p:cNvPr id="25612" name="TextBox 24"/>
          <p:cNvSpPr txBox="1">
            <a:spLocks noChangeArrowheads="1"/>
          </p:cNvSpPr>
          <p:nvPr/>
        </p:nvSpPr>
        <p:spPr bwMode="auto">
          <a:xfrm>
            <a:off x="1610833" y="1603549"/>
            <a:ext cx="28568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000" dirty="0">
                <a:solidFill>
                  <a:schemeClr val="bg1">
                    <a:lumMod val="50000"/>
                  </a:schemeClr>
                </a:solidFill>
                <a:latin typeface="Arial" panose="020B0604020202020204" pitchFamily="34" charset="0"/>
                <a:cs typeface="Arial" panose="020B0604020202020204" pitchFamily="34" charset="0"/>
              </a:rPr>
              <a:t>total number of</a:t>
            </a:r>
          </a:p>
          <a:p>
            <a:r>
              <a:rPr lang="en-US" altLang="en-US" sz="2000" dirty="0">
                <a:solidFill>
                  <a:srgbClr val="FF0000"/>
                </a:solidFill>
                <a:latin typeface="Arial" panose="020B0604020202020204" pitchFamily="34" charset="0"/>
                <a:cs typeface="Arial" panose="020B0604020202020204" pitchFamily="34" charset="0"/>
              </a:rPr>
              <a:t>protons </a:t>
            </a:r>
            <a:r>
              <a:rPr lang="en-US" altLang="en-US" sz="2000" dirty="0">
                <a:solidFill>
                  <a:schemeClr val="bg1">
                    <a:lumMod val="50000"/>
                  </a:schemeClr>
                </a:solidFill>
                <a:latin typeface="Arial" panose="020B0604020202020204" pitchFamily="34" charset="0"/>
                <a:cs typeface="Arial" panose="020B0604020202020204" pitchFamily="34" charset="0"/>
              </a:rPr>
              <a:t>and </a:t>
            </a:r>
            <a:r>
              <a:rPr lang="en-US" altLang="en-US" sz="2000" dirty="0">
                <a:solidFill>
                  <a:schemeClr val="accent1"/>
                </a:solidFill>
                <a:latin typeface="Arial" panose="020B0604020202020204" pitchFamily="34" charset="0"/>
                <a:cs typeface="Arial" panose="020B0604020202020204" pitchFamily="34" charset="0"/>
              </a:rPr>
              <a:t>neutrons</a:t>
            </a:r>
          </a:p>
          <a:p>
            <a:r>
              <a:rPr lang="en-US" altLang="en-US" sz="2800" dirty="0">
                <a:solidFill>
                  <a:schemeClr val="bg1">
                    <a:lumMod val="50000"/>
                  </a:schemeClr>
                </a:solidFill>
                <a:latin typeface="Arial" panose="020B0604020202020204" pitchFamily="34" charset="0"/>
                <a:cs typeface="Arial" panose="020B0604020202020204" pitchFamily="34" charset="0"/>
              </a:rPr>
              <a:t>MASS NUMBER</a:t>
            </a:r>
          </a:p>
          <a:p>
            <a:endParaRPr lang="en-US" altLang="en-US" sz="2000" dirty="0">
              <a:latin typeface="Arial" panose="020B0604020202020204" pitchFamily="34" charset="0"/>
              <a:cs typeface="Arial" panose="020B0604020202020204" pitchFamily="34" charset="0"/>
            </a:endParaRPr>
          </a:p>
        </p:txBody>
      </p:sp>
      <p:sp>
        <p:nvSpPr>
          <p:cNvPr id="23" name="TextBox 22"/>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1824423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450613" y="1568529"/>
            <a:ext cx="59227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800" dirty="0">
                <a:latin typeface="+mn-lt"/>
              </a:rPr>
              <a:t>Transmission of energy via: </a:t>
            </a:r>
          </a:p>
        </p:txBody>
      </p:sp>
      <p:sp>
        <p:nvSpPr>
          <p:cNvPr id="26625" name="Rectangle 2"/>
          <p:cNvSpPr>
            <a:spLocks noGrp="1" noChangeArrowheads="1"/>
          </p:cNvSpPr>
          <p:nvPr>
            <p:ph type="title"/>
          </p:nvPr>
        </p:nvSpPr>
        <p:spPr>
          <a:xfrm>
            <a:off x="450613" y="726011"/>
            <a:ext cx="6428900" cy="1051276"/>
          </a:xfrm>
        </p:spPr>
        <p:txBody>
          <a:bodyPr>
            <a:normAutofit/>
          </a:bodyPr>
          <a:lstStyle/>
          <a:p>
            <a:r>
              <a:rPr lang="en-US" altLang="en-US" sz="3200" b="1" dirty="0">
                <a:solidFill>
                  <a:srgbClr val="1EB53A"/>
                </a:solidFill>
              </a:rPr>
              <a:t>What is radiation?</a:t>
            </a:r>
          </a:p>
        </p:txBody>
      </p:sp>
      <p:sp>
        <p:nvSpPr>
          <p:cNvPr id="21" name="TextBox 20"/>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212" y="3008683"/>
            <a:ext cx="2705716" cy="14227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422" y="3297341"/>
            <a:ext cx="303666" cy="1585239"/>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3401" y="2809483"/>
            <a:ext cx="303666" cy="1585239"/>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1385" y="3360753"/>
            <a:ext cx="303666" cy="1585239"/>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5051" y="2768890"/>
            <a:ext cx="303666" cy="1585239"/>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3663" y="3297342"/>
            <a:ext cx="303666" cy="1585239"/>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397" y="2809484"/>
            <a:ext cx="303666" cy="1585239"/>
          </a:xfrm>
          <a:prstGeom prst="rect">
            <a:avLst/>
          </a:prstGeom>
        </p:spPr>
      </p:pic>
      <p:sp>
        <p:nvSpPr>
          <p:cNvPr id="8" name="TextBox 7"/>
          <p:cNvSpPr txBox="1"/>
          <p:nvPr/>
        </p:nvSpPr>
        <p:spPr>
          <a:xfrm>
            <a:off x="1863365" y="5112456"/>
            <a:ext cx="1168910" cy="400110"/>
          </a:xfrm>
          <a:prstGeom prst="rect">
            <a:avLst/>
          </a:prstGeom>
          <a:noFill/>
        </p:spPr>
        <p:txBody>
          <a:bodyPr wrap="none" rtlCol="0">
            <a:spAutoFit/>
          </a:bodyPr>
          <a:lstStyle/>
          <a:p>
            <a:r>
              <a:rPr lang="en-US" sz="2000" dirty="0"/>
              <a:t>Particles</a:t>
            </a:r>
          </a:p>
        </p:txBody>
      </p:sp>
      <p:sp>
        <p:nvSpPr>
          <p:cNvPr id="10" name="TextBox 9"/>
          <p:cNvSpPr txBox="1"/>
          <p:nvPr/>
        </p:nvSpPr>
        <p:spPr>
          <a:xfrm>
            <a:off x="4362398" y="5062497"/>
            <a:ext cx="389850" cy="369332"/>
          </a:xfrm>
          <a:prstGeom prst="rect">
            <a:avLst/>
          </a:prstGeom>
          <a:noFill/>
        </p:spPr>
        <p:txBody>
          <a:bodyPr wrap="none" rtlCol="0">
            <a:spAutoFit/>
          </a:bodyPr>
          <a:lstStyle/>
          <a:p>
            <a:r>
              <a:rPr lang="en-US" dirty="0"/>
              <a:t>or</a:t>
            </a:r>
          </a:p>
        </p:txBody>
      </p:sp>
      <p:sp>
        <p:nvSpPr>
          <p:cNvPr id="11" name="TextBox 10"/>
          <p:cNvSpPr txBox="1"/>
          <p:nvPr/>
        </p:nvSpPr>
        <p:spPr>
          <a:xfrm>
            <a:off x="6082372" y="5062497"/>
            <a:ext cx="881395" cy="369332"/>
          </a:xfrm>
          <a:prstGeom prst="rect">
            <a:avLst/>
          </a:prstGeom>
          <a:noFill/>
        </p:spPr>
        <p:txBody>
          <a:bodyPr wrap="none" rtlCol="0">
            <a:spAutoFit/>
          </a:bodyPr>
          <a:lstStyle/>
          <a:p>
            <a:r>
              <a:rPr lang="en-US" dirty="0"/>
              <a:t>Waves</a:t>
            </a:r>
          </a:p>
        </p:txBody>
      </p:sp>
    </p:spTree>
    <p:extLst>
      <p:ext uri="{BB962C8B-B14F-4D97-AF65-F5344CB8AC3E}">
        <p14:creationId xmlns:p14="http://schemas.microsoft.com/office/powerpoint/2010/main" val="373716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589" y="750781"/>
            <a:ext cx="6428900" cy="1051276"/>
          </a:xfrm>
        </p:spPr>
        <p:txBody>
          <a:bodyPr/>
          <a:lstStyle/>
          <a:p>
            <a:r>
              <a:rPr lang="en-US" sz="3200" b="1" dirty="0">
                <a:solidFill>
                  <a:srgbClr val="1EB53A"/>
                </a:solidFill>
              </a:rPr>
              <a:t>Electromagnetic spectrum</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7316" y="2462212"/>
            <a:ext cx="6757178" cy="2163576"/>
          </a:xfrm>
          <a:prstGeom prst="rect">
            <a:avLst/>
          </a:prstGeom>
        </p:spPr>
      </p:pic>
    </p:spTree>
    <p:extLst>
      <p:ext uri="{BB962C8B-B14F-4D97-AF65-F5344CB8AC3E}">
        <p14:creationId xmlns:p14="http://schemas.microsoft.com/office/powerpoint/2010/main" val="284368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447261" y="741080"/>
            <a:ext cx="6428900" cy="1051276"/>
          </a:xfrm>
        </p:spPr>
        <p:txBody>
          <a:bodyPr/>
          <a:lstStyle/>
          <a:p>
            <a:r>
              <a:rPr lang="en-US" altLang="en-US" sz="3200" b="1" dirty="0">
                <a:solidFill>
                  <a:srgbClr val="1EB53A"/>
                </a:solidFill>
              </a:rPr>
              <a:t>Types of radiation</a:t>
            </a:r>
          </a:p>
        </p:txBody>
      </p:sp>
      <p:sp>
        <p:nvSpPr>
          <p:cNvPr id="37903" name="Rectangle 15"/>
          <p:cNvSpPr>
            <a:spLocks noGrp="1" noChangeArrowheads="1"/>
          </p:cNvSpPr>
          <p:nvPr>
            <p:ph sz="half" idx="1"/>
          </p:nvPr>
        </p:nvSpPr>
        <p:spPr>
          <a:xfrm>
            <a:off x="4903003" y="1901685"/>
            <a:ext cx="3276600" cy="3265298"/>
          </a:xfrm>
          <a:solidFill>
            <a:schemeClr val="bg1"/>
          </a:solidFill>
          <a:ln>
            <a:noFill/>
            <a:miter lim="800000"/>
            <a:headEnd/>
            <a:tailEnd/>
          </a:ln>
        </p:spPr>
        <p:txBody>
          <a:bodyPr/>
          <a:lstStyle/>
          <a:p>
            <a:pPr>
              <a:buFontTx/>
              <a:buNone/>
            </a:pPr>
            <a:r>
              <a:rPr lang="en-US" altLang="en-US" b="0" dirty="0">
                <a:solidFill>
                  <a:schemeClr val="tx1"/>
                </a:solidFill>
              </a:rPr>
              <a:t>Ionizing</a:t>
            </a:r>
          </a:p>
          <a:p>
            <a:pPr>
              <a:buFontTx/>
              <a:buNone/>
            </a:pPr>
            <a:endParaRPr lang="en-US" altLang="en-US" sz="1600" b="0" i="1" dirty="0">
              <a:solidFill>
                <a:schemeClr val="tx1"/>
              </a:solidFill>
            </a:endParaRPr>
          </a:p>
          <a:p>
            <a:pPr>
              <a:buFontTx/>
              <a:buNone/>
            </a:pPr>
            <a:r>
              <a:rPr lang="en-US" altLang="en-US" sz="2000" b="0" dirty="0">
                <a:solidFill>
                  <a:schemeClr val="tx1"/>
                </a:solidFill>
              </a:rPr>
              <a:t>Alpha</a:t>
            </a:r>
          </a:p>
          <a:p>
            <a:pPr>
              <a:buFontTx/>
              <a:buNone/>
            </a:pPr>
            <a:r>
              <a:rPr lang="en-US" altLang="en-US" sz="2000" b="0" dirty="0">
                <a:solidFill>
                  <a:schemeClr val="tx1"/>
                </a:solidFill>
              </a:rPr>
              <a:t>Beta</a:t>
            </a:r>
          </a:p>
          <a:p>
            <a:pPr>
              <a:buFontTx/>
              <a:buNone/>
            </a:pPr>
            <a:r>
              <a:rPr lang="en-US" altLang="en-US" sz="2000" b="0" dirty="0">
                <a:solidFill>
                  <a:schemeClr val="tx1"/>
                </a:solidFill>
              </a:rPr>
              <a:t>Gamma</a:t>
            </a:r>
          </a:p>
          <a:p>
            <a:pPr>
              <a:buFontTx/>
              <a:buNone/>
            </a:pPr>
            <a:r>
              <a:rPr lang="en-US" altLang="en-US" sz="2000" b="0" dirty="0">
                <a:solidFill>
                  <a:schemeClr val="tx1"/>
                </a:solidFill>
              </a:rPr>
              <a:t>X-Rays</a:t>
            </a:r>
          </a:p>
          <a:p>
            <a:pPr>
              <a:buFontTx/>
              <a:buNone/>
            </a:pPr>
            <a:r>
              <a:rPr lang="en-US" altLang="en-US" sz="2000" b="0" dirty="0">
                <a:solidFill>
                  <a:schemeClr val="tx1"/>
                </a:solidFill>
              </a:rPr>
              <a:t>Neutrons</a:t>
            </a:r>
          </a:p>
        </p:txBody>
      </p:sp>
      <p:sp>
        <p:nvSpPr>
          <p:cNvPr id="29699" name="Rectangle 16"/>
          <p:cNvSpPr>
            <a:spLocks noGrp="1" noChangeArrowheads="1"/>
          </p:cNvSpPr>
          <p:nvPr>
            <p:ph sz="half" idx="2"/>
          </p:nvPr>
        </p:nvSpPr>
        <p:spPr>
          <a:xfrm>
            <a:off x="975540" y="1901685"/>
            <a:ext cx="3429000" cy="3585852"/>
          </a:xfrm>
          <a:solidFill>
            <a:schemeClr val="bg1"/>
          </a:solidFill>
          <a:ln>
            <a:noFill/>
            <a:miter lim="800000"/>
            <a:headEnd/>
            <a:tailEnd/>
          </a:ln>
        </p:spPr>
        <p:txBody>
          <a:bodyPr/>
          <a:lstStyle/>
          <a:p>
            <a:pPr>
              <a:buFontTx/>
              <a:buNone/>
            </a:pPr>
            <a:r>
              <a:rPr lang="en-US" altLang="en-US" b="0" dirty="0">
                <a:solidFill>
                  <a:schemeClr val="tx1"/>
                </a:solidFill>
              </a:rPr>
              <a:t>Non-Ionizing</a:t>
            </a:r>
          </a:p>
          <a:p>
            <a:pPr>
              <a:buFontTx/>
              <a:buNone/>
            </a:pPr>
            <a:endParaRPr lang="en-US" altLang="en-US" sz="1600" b="0" u="sng" dirty="0">
              <a:solidFill>
                <a:schemeClr val="tx1"/>
              </a:solidFill>
            </a:endParaRPr>
          </a:p>
          <a:p>
            <a:pPr>
              <a:buFontTx/>
              <a:buNone/>
            </a:pPr>
            <a:r>
              <a:rPr lang="en-US" altLang="en-US" sz="2000" b="0" dirty="0">
                <a:solidFill>
                  <a:schemeClr val="tx1"/>
                </a:solidFill>
              </a:rPr>
              <a:t>Radio waves</a:t>
            </a:r>
          </a:p>
          <a:p>
            <a:pPr>
              <a:buFontTx/>
              <a:buNone/>
            </a:pPr>
            <a:r>
              <a:rPr lang="en-US" altLang="en-US" sz="2000" b="0" dirty="0">
                <a:solidFill>
                  <a:schemeClr val="tx1"/>
                </a:solidFill>
              </a:rPr>
              <a:t>Microwaves</a:t>
            </a:r>
          </a:p>
          <a:p>
            <a:pPr>
              <a:buFontTx/>
              <a:buNone/>
            </a:pPr>
            <a:r>
              <a:rPr lang="en-US" altLang="en-US" sz="2000" b="0" dirty="0">
                <a:solidFill>
                  <a:schemeClr val="tx1"/>
                </a:solidFill>
              </a:rPr>
              <a:t>Infrared</a:t>
            </a:r>
          </a:p>
          <a:p>
            <a:r>
              <a:rPr lang="en-US" altLang="en-US" sz="2000" b="0" dirty="0">
                <a:solidFill>
                  <a:schemeClr val="tx1"/>
                </a:solidFill>
              </a:rPr>
              <a:t>Visible Light</a:t>
            </a:r>
            <a:endParaRPr lang="en-US" altLang="en-US" sz="2000" b="0" u="sng" dirty="0">
              <a:solidFill>
                <a:schemeClr val="tx1"/>
              </a:solidFill>
            </a:endParaRPr>
          </a:p>
          <a:p>
            <a:pPr>
              <a:buFontTx/>
              <a:buNone/>
            </a:pPr>
            <a:r>
              <a:rPr lang="en-US" altLang="en-US" sz="2000" b="0" dirty="0">
                <a:solidFill>
                  <a:schemeClr val="tx1"/>
                </a:solidFill>
              </a:rPr>
              <a:t>Ultraviolet (UV)</a:t>
            </a:r>
          </a:p>
        </p:txBody>
      </p:sp>
      <p:sp>
        <p:nvSpPr>
          <p:cNvPr id="5" name="TextBox 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3632382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9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9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9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79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79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79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77421" y="727210"/>
            <a:ext cx="6829167" cy="965757"/>
          </a:xfrm>
        </p:spPr>
        <p:txBody>
          <a:bodyPr>
            <a:normAutofit/>
          </a:bodyPr>
          <a:lstStyle/>
          <a:p>
            <a:r>
              <a:rPr lang="en-US" altLang="en-US" sz="3200" b="1" dirty="0">
                <a:solidFill>
                  <a:srgbClr val="1EB53A"/>
                </a:solidFill>
              </a:rPr>
              <a:t>Why is it called </a:t>
            </a:r>
            <a:r>
              <a:rPr lang="en-US" altLang="en-US" sz="3200" b="1" i="1" dirty="0">
                <a:solidFill>
                  <a:srgbClr val="1EB53A"/>
                </a:solidFill>
              </a:rPr>
              <a:t>ion</a:t>
            </a:r>
            <a:r>
              <a:rPr lang="en-US" altLang="en-US" sz="3200" b="1" dirty="0">
                <a:solidFill>
                  <a:srgbClr val="1EB53A"/>
                </a:solidFill>
              </a:rPr>
              <a:t>izing?</a:t>
            </a:r>
          </a:p>
        </p:txBody>
      </p:sp>
      <p:sp>
        <p:nvSpPr>
          <p:cNvPr id="9219" name="Text Box 3"/>
          <p:cNvSpPr txBox="1">
            <a:spLocks noChangeArrowheads="1"/>
          </p:cNvSpPr>
          <p:nvPr/>
        </p:nvSpPr>
        <p:spPr bwMode="auto">
          <a:xfrm>
            <a:off x="588582" y="1600200"/>
            <a:ext cx="7671486" cy="954107"/>
          </a:xfrm>
          <a:prstGeom prst="rect">
            <a:avLst/>
          </a:prstGeom>
          <a:noFill/>
          <a:ln w="12700">
            <a:noFill/>
            <a:miter lim="800000"/>
            <a:headEnd/>
            <a:tailEnd/>
          </a:ln>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2800" dirty="0">
                <a:effectLst>
                  <a:outerShdw blurRad="38100" dist="38100" dir="2700000" algn="tl">
                    <a:srgbClr val="FFFFFF"/>
                  </a:outerShdw>
                </a:effectLst>
                <a:latin typeface="+mn-lt"/>
              </a:rPr>
              <a:t>Because it creates </a:t>
            </a:r>
            <a:r>
              <a:rPr lang="en-US" sz="2800" i="1" dirty="0">
                <a:effectLst>
                  <a:outerShdw blurRad="38100" dist="38100" dir="2700000" algn="tl">
                    <a:srgbClr val="FFFFFF"/>
                  </a:outerShdw>
                </a:effectLst>
                <a:latin typeface="+mn-lt"/>
              </a:rPr>
              <a:t>ions…</a:t>
            </a:r>
          </a:p>
          <a:p>
            <a:pPr>
              <a:defRPr/>
            </a:pPr>
            <a:r>
              <a:rPr lang="en-US" sz="2800" dirty="0">
                <a:effectLst>
                  <a:outerShdw blurRad="38100" dist="38100" dir="2700000" algn="tl">
                    <a:srgbClr val="FFFFFF"/>
                  </a:outerShdw>
                </a:effectLst>
                <a:latin typeface="+mn-lt"/>
              </a:rPr>
              <a:t>atoms with a charge.</a:t>
            </a:r>
          </a:p>
        </p:txBody>
      </p:sp>
      <p:sp>
        <p:nvSpPr>
          <p:cNvPr id="30723" name="Rectangle 41"/>
          <p:cNvSpPr>
            <a:spLocks noChangeArrowheads="1"/>
          </p:cNvSpPr>
          <p:nvPr/>
        </p:nvSpPr>
        <p:spPr bwMode="auto">
          <a:xfrm>
            <a:off x="1000897" y="2984621"/>
            <a:ext cx="7315200" cy="2699043"/>
          </a:xfrm>
          <a:prstGeom prst="rect">
            <a:avLst/>
          </a:prstGeom>
          <a:solidFill>
            <a:srgbClr val="FFFFFF"/>
          </a:solidFill>
          <a:ln w="9525">
            <a:no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30724" name="Rectangle 43"/>
          <p:cNvSpPr>
            <a:spLocks noChangeArrowheads="1"/>
          </p:cNvSpPr>
          <p:nvPr/>
        </p:nvSpPr>
        <p:spPr bwMode="auto">
          <a:xfrm>
            <a:off x="2628900" y="3435350"/>
            <a:ext cx="49815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9" name="TextBox 8"/>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8835" y="2984621"/>
            <a:ext cx="4639323" cy="1886213"/>
          </a:xfrm>
          <a:prstGeom prst="rect">
            <a:avLst/>
          </a:prstGeom>
        </p:spPr>
      </p:pic>
      <p:sp>
        <p:nvSpPr>
          <p:cNvPr id="4" name="TextBox 3"/>
          <p:cNvSpPr txBox="1"/>
          <p:nvPr/>
        </p:nvSpPr>
        <p:spPr>
          <a:xfrm>
            <a:off x="5170383" y="4872585"/>
            <a:ext cx="2440092" cy="246221"/>
          </a:xfrm>
          <a:prstGeom prst="rect">
            <a:avLst/>
          </a:prstGeom>
          <a:noFill/>
        </p:spPr>
        <p:txBody>
          <a:bodyPr wrap="none" rtlCol="0">
            <a:spAutoFit/>
          </a:bodyPr>
          <a:lstStyle/>
          <a:p>
            <a:r>
              <a:rPr lang="en-US" sz="1000" i="1" dirty="0"/>
              <a:t>Energy Education, University of Calgary</a:t>
            </a:r>
          </a:p>
        </p:txBody>
      </p:sp>
    </p:spTree>
    <p:extLst>
      <p:ext uri="{BB962C8B-B14F-4D97-AF65-F5344CB8AC3E}">
        <p14:creationId xmlns:p14="http://schemas.microsoft.com/office/powerpoint/2010/main" val="2931791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651538" y="4331754"/>
            <a:ext cx="1721581" cy="445219"/>
          </a:xfrm>
        </p:spPr>
        <p:txBody>
          <a:bodyPr>
            <a:normAutofit fontScale="90000"/>
          </a:bodyPr>
          <a:lstStyle/>
          <a:p>
            <a:pPr algn="ctr"/>
            <a:r>
              <a:rPr lang="en-US" altLang="en-US" sz="2800" dirty="0"/>
              <a:t>Spices</a:t>
            </a:r>
          </a:p>
        </p:txBody>
      </p:sp>
      <p:sp>
        <p:nvSpPr>
          <p:cNvPr id="7" name="Rectangle 2">
            <a:extLst>
              <a:ext uri="{FF2B5EF4-FFF2-40B4-BE49-F238E27FC236}">
                <a16:creationId xmlns:a16="http://schemas.microsoft.com/office/drawing/2014/main" id="{92193ECC-1125-4257-8C00-74896750B0C4}"/>
              </a:ext>
            </a:extLst>
          </p:cNvPr>
          <p:cNvSpPr txBox="1">
            <a:spLocks noChangeArrowheads="1"/>
          </p:cNvSpPr>
          <p:nvPr/>
        </p:nvSpPr>
        <p:spPr>
          <a:xfrm>
            <a:off x="5361627" y="4331754"/>
            <a:ext cx="2208638" cy="81936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altLang="en-US" sz="2800" dirty="0"/>
              <a:t>Diapers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483" y="1477442"/>
            <a:ext cx="4303060" cy="242047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776" y="1477443"/>
            <a:ext cx="3630706" cy="2420471"/>
          </a:xfrm>
          <a:prstGeom prst="rect">
            <a:avLst/>
          </a:prstGeom>
        </p:spPr>
      </p:pic>
    </p:spTree>
    <p:extLst>
      <p:ext uri="{BB962C8B-B14F-4D97-AF65-F5344CB8AC3E}">
        <p14:creationId xmlns:p14="http://schemas.microsoft.com/office/powerpoint/2010/main" val="1672420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435725" y="1686339"/>
            <a:ext cx="5867400" cy="3816429"/>
          </a:xfrm>
          <a:prstGeom prst="rect">
            <a:avLst/>
          </a:prstGeom>
          <a:noFill/>
          <a:ln w="12700">
            <a:noFill/>
            <a:miter lim="800000"/>
            <a:headEnd/>
            <a:tailEnd/>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2800" dirty="0">
                <a:latin typeface="+mn-lt"/>
              </a:rPr>
              <a:t>The nucleus of unstable atoms</a:t>
            </a:r>
          </a:p>
          <a:p>
            <a:endParaRPr lang="en-US" altLang="en-US" sz="1800" b="1" dirty="0">
              <a:latin typeface="+mn-lt"/>
            </a:endParaRPr>
          </a:p>
          <a:p>
            <a:r>
              <a:rPr lang="en-US" altLang="en-US" sz="2800" dirty="0">
                <a:latin typeface="+mn-lt"/>
              </a:rPr>
              <a:t>So, we have…</a:t>
            </a:r>
          </a:p>
          <a:p>
            <a:endParaRPr lang="en-US" altLang="en-US" sz="2800" dirty="0">
              <a:latin typeface="+mn-lt"/>
            </a:endParaRPr>
          </a:p>
          <a:p>
            <a:pPr marL="238125" indent="-238125">
              <a:buFont typeface="Arial" panose="020B0604020202020204" pitchFamily="34" charset="0"/>
              <a:buChar char="•"/>
            </a:pPr>
            <a:r>
              <a:rPr lang="en-US" altLang="en-US" sz="2800" dirty="0">
                <a:latin typeface="+mn-lt"/>
              </a:rPr>
              <a:t>nuclear science</a:t>
            </a:r>
          </a:p>
          <a:p>
            <a:pPr marL="238125" indent="-238125">
              <a:buFont typeface="Arial" panose="020B0604020202020204" pitchFamily="34" charset="0"/>
              <a:buChar char="•"/>
            </a:pPr>
            <a:endParaRPr lang="en-US" altLang="en-US" sz="2800" dirty="0">
              <a:latin typeface="+mn-lt"/>
            </a:endParaRPr>
          </a:p>
          <a:p>
            <a:pPr marL="238125" indent="-238125">
              <a:buFont typeface="Arial" panose="020B0604020202020204" pitchFamily="34" charset="0"/>
              <a:buChar char="•"/>
            </a:pPr>
            <a:r>
              <a:rPr lang="en-US" altLang="en-US" sz="2800" dirty="0">
                <a:latin typeface="+mn-lt"/>
              </a:rPr>
              <a:t>nuclear medicine</a:t>
            </a:r>
          </a:p>
          <a:p>
            <a:pPr marL="238125" indent="-238125">
              <a:buFont typeface="Arial" panose="020B0604020202020204" pitchFamily="34" charset="0"/>
              <a:buChar char="•"/>
            </a:pPr>
            <a:endParaRPr lang="en-US" altLang="en-US" sz="2800" dirty="0">
              <a:latin typeface="+mn-lt"/>
            </a:endParaRPr>
          </a:p>
          <a:p>
            <a:pPr marL="238125" indent="-238125">
              <a:buFont typeface="Arial" panose="020B0604020202020204" pitchFamily="34" charset="0"/>
              <a:buChar char="•"/>
            </a:pPr>
            <a:r>
              <a:rPr lang="en-US" altLang="en-US" sz="2800" dirty="0">
                <a:latin typeface="+mn-lt"/>
              </a:rPr>
              <a:t>nuclear reactors</a:t>
            </a:r>
          </a:p>
        </p:txBody>
      </p:sp>
      <p:sp>
        <p:nvSpPr>
          <p:cNvPr id="6" name="Rectangle 2"/>
          <p:cNvSpPr>
            <a:spLocks noGrp="1" noChangeArrowheads="1"/>
          </p:cNvSpPr>
          <p:nvPr>
            <p:ph type="title"/>
          </p:nvPr>
        </p:nvSpPr>
        <p:spPr>
          <a:xfrm>
            <a:off x="435724" y="751573"/>
            <a:ext cx="7952901" cy="1051276"/>
          </a:xfrm>
        </p:spPr>
        <p:txBody>
          <a:bodyPr>
            <a:noAutofit/>
          </a:bodyPr>
          <a:lstStyle/>
          <a:p>
            <a:r>
              <a:rPr lang="en-US" altLang="en-US" sz="3200" b="1" dirty="0">
                <a:solidFill>
                  <a:srgbClr val="1EB53A"/>
                </a:solidFill>
              </a:rPr>
              <a:t>Where does radiation come from?</a:t>
            </a:r>
          </a:p>
        </p:txBody>
      </p:sp>
    </p:spTree>
    <p:extLst>
      <p:ext uri="{BB962C8B-B14F-4D97-AF65-F5344CB8AC3E}">
        <p14:creationId xmlns:p14="http://schemas.microsoft.com/office/powerpoint/2010/main" val="9580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42131" y="1824385"/>
            <a:ext cx="7772400" cy="1433384"/>
          </a:xfrm>
        </p:spPr>
        <p:txBody>
          <a:bodyPr>
            <a:noAutofit/>
          </a:bodyPr>
          <a:lstStyle/>
          <a:p>
            <a:r>
              <a:rPr lang="en-US" altLang="en-US" sz="3200" dirty="0"/>
              <a:t>If radiation comes from atoms and everything is made of atoms, is there radiation around us right now?</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2" name="TextBox 1"/>
          <p:cNvSpPr txBox="1"/>
          <p:nvPr/>
        </p:nvSpPr>
        <p:spPr>
          <a:xfrm>
            <a:off x="442131" y="735816"/>
            <a:ext cx="1959191" cy="584775"/>
          </a:xfrm>
          <a:prstGeom prst="rect">
            <a:avLst/>
          </a:prstGeom>
          <a:noFill/>
        </p:spPr>
        <p:txBody>
          <a:bodyPr wrap="none" rtlCol="0">
            <a:spAutoFit/>
          </a:bodyPr>
          <a:lstStyle/>
          <a:p>
            <a:r>
              <a:rPr lang="en-US" sz="3200" b="1" dirty="0">
                <a:solidFill>
                  <a:srgbClr val="1EB53A"/>
                </a:solidFill>
              </a:rPr>
              <a:t>Question</a:t>
            </a:r>
          </a:p>
        </p:txBody>
      </p:sp>
    </p:spTree>
    <p:extLst>
      <p:ext uri="{BB962C8B-B14F-4D97-AF65-F5344CB8AC3E}">
        <p14:creationId xmlns:p14="http://schemas.microsoft.com/office/powerpoint/2010/main" val="243417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9638" y="2754897"/>
            <a:ext cx="6428900" cy="709682"/>
          </a:xfrm>
        </p:spPr>
        <p:txBody>
          <a:bodyPr/>
          <a:lstStyle/>
          <a:p>
            <a:pPr algn="ctr"/>
            <a:r>
              <a:rPr lang="en-US" sz="4000" b="1" dirty="0">
                <a:solidFill>
                  <a:srgbClr val="1EB53A"/>
                </a:solidFill>
              </a:rPr>
              <a:t>Yes!</a:t>
            </a:r>
          </a:p>
        </p:txBody>
      </p:sp>
    </p:spTree>
    <p:extLst>
      <p:ext uri="{BB962C8B-B14F-4D97-AF65-F5344CB8AC3E}">
        <p14:creationId xmlns:p14="http://schemas.microsoft.com/office/powerpoint/2010/main" val="2349512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9"/>
          <p:cNvSpPr>
            <a:spLocks noGrp="1" noChangeArrowheads="1"/>
          </p:cNvSpPr>
          <p:nvPr>
            <p:ph type="title"/>
          </p:nvPr>
        </p:nvSpPr>
        <p:spPr>
          <a:xfrm>
            <a:off x="439665" y="726779"/>
            <a:ext cx="7772400" cy="742950"/>
          </a:xfrm>
        </p:spPr>
        <p:txBody>
          <a:bodyPr/>
          <a:lstStyle/>
          <a:p>
            <a:pPr algn="l"/>
            <a:r>
              <a:rPr lang="en-US" altLang="en-US" sz="3200" b="1" dirty="0">
                <a:solidFill>
                  <a:srgbClr val="1EB53A"/>
                </a:solidFill>
              </a:rPr>
              <a:t>Sources of radiation</a:t>
            </a:r>
          </a:p>
        </p:txBody>
      </p:sp>
      <p:sp>
        <p:nvSpPr>
          <p:cNvPr id="15" name="TextBox 1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118" y="1469729"/>
            <a:ext cx="6370320" cy="4450080"/>
          </a:xfrm>
          <a:prstGeom prst="rect">
            <a:avLst/>
          </a:prstGeom>
        </p:spPr>
      </p:pic>
    </p:spTree>
    <p:extLst>
      <p:ext uri="{BB962C8B-B14F-4D97-AF65-F5344CB8AC3E}">
        <p14:creationId xmlns:p14="http://schemas.microsoft.com/office/powerpoint/2010/main" val="1398153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450574" y="1477617"/>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ormAutofit fontScale="92500" lnSpcReduction="10000"/>
          </a:bodyPr>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indent="0">
              <a:spcBef>
                <a:spcPct val="20000"/>
              </a:spcBef>
            </a:pPr>
            <a:r>
              <a:rPr kumimoji="1" lang="en-US" altLang="en-US" sz="2800" dirty="0">
                <a:latin typeface="Arial" panose="020B0604020202020204" pitchFamily="34" charset="0"/>
                <a:cs typeface="Arial" panose="020B0604020202020204" pitchFamily="34" charset="0"/>
              </a:rPr>
              <a:t>Roentgen (R)</a:t>
            </a:r>
          </a:p>
          <a:p>
            <a:pPr marL="238125" lvl="1" indent="-228600">
              <a:spcBef>
                <a:spcPct val="20000"/>
              </a:spcBef>
              <a:buFontTx/>
              <a:buChar char="•"/>
            </a:pPr>
            <a:r>
              <a:rPr kumimoji="1" lang="en-US" altLang="en-US" sz="2800" dirty="0">
                <a:latin typeface="Arial" panose="020B0604020202020204" pitchFamily="34" charset="0"/>
                <a:cs typeface="Arial" panose="020B0604020202020204" pitchFamily="34" charset="0"/>
              </a:rPr>
              <a:t>unit of exposure - ionization of air by</a:t>
            </a:r>
            <a:r>
              <a:rPr kumimoji="1" lang="en-US" altLang="en-US" sz="2800" i="1" dirty="0">
                <a:latin typeface="Arial" panose="020B0604020202020204" pitchFamily="34" charset="0"/>
                <a:cs typeface="Arial" panose="020B0604020202020204" pitchFamily="34" charset="0"/>
              </a:rPr>
              <a:t> </a:t>
            </a:r>
            <a:r>
              <a:rPr kumimoji="1" lang="en-US" altLang="en-US" sz="2800" dirty="0">
                <a:latin typeface="Arial" panose="020B0604020202020204" pitchFamily="34" charset="0"/>
                <a:cs typeface="Arial" panose="020B0604020202020204" pitchFamily="34" charset="0"/>
              </a:rPr>
              <a:t>x-rays</a:t>
            </a:r>
            <a:r>
              <a:rPr kumimoji="1" lang="en-US" altLang="en-US" sz="2800" i="1" dirty="0">
                <a:latin typeface="Arial" panose="020B0604020202020204" pitchFamily="34" charset="0"/>
                <a:cs typeface="Arial" panose="020B0604020202020204" pitchFamily="34" charset="0"/>
              </a:rPr>
              <a:t> </a:t>
            </a:r>
            <a:br>
              <a:rPr kumimoji="1" lang="en-US" altLang="en-US" sz="2800" i="1" dirty="0">
                <a:latin typeface="Arial" panose="020B0604020202020204" pitchFamily="34" charset="0"/>
                <a:cs typeface="Arial" panose="020B0604020202020204" pitchFamily="34" charset="0"/>
              </a:rPr>
            </a:br>
            <a:r>
              <a:rPr kumimoji="1" lang="en-US" altLang="en-US" sz="2800" dirty="0">
                <a:latin typeface="Arial" panose="020B0604020202020204" pitchFamily="34" charset="0"/>
                <a:cs typeface="Arial" panose="020B0604020202020204" pitchFamily="34" charset="0"/>
              </a:rPr>
              <a:t>or gamma rays</a:t>
            </a:r>
          </a:p>
          <a:p>
            <a:pPr marL="238125" lvl="1" indent="-228600">
              <a:spcBef>
                <a:spcPct val="20000"/>
              </a:spcBef>
              <a:buFontTx/>
              <a:buChar char="•"/>
            </a:pPr>
            <a:endParaRPr kumimoji="1" lang="en-US" altLang="en-US" sz="2800" dirty="0">
              <a:latin typeface="Arial" panose="020B0604020202020204" pitchFamily="34" charset="0"/>
              <a:cs typeface="Arial" panose="020B0604020202020204" pitchFamily="34" charset="0"/>
            </a:endParaRPr>
          </a:p>
          <a:p>
            <a:pPr marL="0" indent="0">
              <a:spcBef>
                <a:spcPct val="20000"/>
              </a:spcBef>
            </a:pPr>
            <a:r>
              <a:rPr kumimoji="1" lang="en-US" altLang="en-US" sz="2800" dirty="0">
                <a:latin typeface="Arial" panose="020B0604020202020204" pitchFamily="34" charset="0"/>
                <a:cs typeface="Arial" panose="020B0604020202020204" pitchFamily="34" charset="0"/>
              </a:rPr>
              <a:t>Rad (radiation absorbed dose)</a:t>
            </a:r>
          </a:p>
          <a:p>
            <a:pPr marL="238125" lvl="1" indent="-228600">
              <a:spcBef>
                <a:spcPct val="20000"/>
              </a:spcBef>
              <a:buFontTx/>
              <a:buChar char="•"/>
            </a:pPr>
            <a:r>
              <a:rPr kumimoji="1" lang="en-US" altLang="en-US" sz="2800" dirty="0">
                <a:latin typeface="Arial" panose="020B0604020202020204" pitchFamily="34" charset="0"/>
                <a:cs typeface="Arial" panose="020B0604020202020204" pitchFamily="34" charset="0"/>
              </a:rPr>
              <a:t>energy deposited in material</a:t>
            </a:r>
          </a:p>
          <a:p>
            <a:pPr marL="238125" lvl="1" indent="-228600">
              <a:spcBef>
                <a:spcPct val="20000"/>
              </a:spcBef>
              <a:buFontTx/>
              <a:buChar char="•"/>
            </a:pPr>
            <a:endParaRPr kumimoji="1" lang="en-US" altLang="en-US" sz="2800" dirty="0">
              <a:latin typeface="Arial" panose="020B0604020202020204" pitchFamily="34" charset="0"/>
              <a:cs typeface="Arial" panose="020B0604020202020204" pitchFamily="34" charset="0"/>
            </a:endParaRPr>
          </a:p>
          <a:p>
            <a:pPr marL="0" indent="0">
              <a:spcBef>
                <a:spcPct val="20000"/>
              </a:spcBef>
            </a:pPr>
            <a:r>
              <a:rPr kumimoji="1" lang="en-US" altLang="en-US" sz="2800" dirty="0">
                <a:latin typeface="Arial" panose="020B0604020202020204" pitchFamily="34" charset="0"/>
                <a:cs typeface="Arial" panose="020B0604020202020204" pitchFamily="34" charset="0"/>
              </a:rPr>
              <a:t>REM (Roentgen equivalent man)</a:t>
            </a:r>
          </a:p>
          <a:p>
            <a:pPr marL="238125" lvl="1" indent="-228600">
              <a:spcBef>
                <a:spcPct val="20000"/>
              </a:spcBef>
              <a:buFontTx/>
              <a:buChar char="•"/>
            </a:pPr>
            <a:r>
              <a:rPr kumimoji="1" lang="en-US" altLang="en-US" sz="2800" dirty="0">
                <a:latin typeface="Arial" panose="020B0604020202020204" pitchFamily="34" charset="0"/>
                <a:cs typeface="Arial" panose="020B0604020202020204" pitchFamily="34" charset="0"/>
              </a:rPr>
              <a:t>unit of dose equivalent</a:t>
            </a:r>
          </a:p>
        </p:txBody>
      </p:sp>
      <p:sp>
        <p:nvSpPr>
          <p:cNvPr id="2" name="Rectangle 1"/>
          <p:cNvSpPr/>
          <p:nvPr/>
        </p:nvSpPr>
        <p:spPr>
          <a:xfrm>
            <a:off x="113091" y="711274"/>
            <a:ext cx="6573796" cy="615553"/>
          </a:xfrm>
          <a:prstGeom prst="rect">
            <a:avLst/>
          </a:prstGeom>
        </p:spPr>
        <p:txBody>
          <a:bodyPr wrap="square">
            <a:spAutoFit/>
          </a:bodyPr>
          <a:lstStyle/>
          <a:p>
            <a:pPr lvl="0" algn="ctr"/>
            <a:r>
              <a:rPr kumimoji="1" lang="en-US" altLang="en-US" sz="3400" b="1" dirty="0">
                <a:solidFill>
                  <a:srgbClr val="1EB53A"/>
                </a:solidFill>
              </a:rPr>
              <a:t>Units of dose and exposure</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114108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37322" y="735198"/>
            <a:ext cx="8229600" cy="1143000"/>
          </a:xfrm>
        </p:spPr>
        <p:txBody>
          <a:bodyPr/>
          <a:lstStyle/>
          <a:p>
            <a:r>
              <a:rPr lang="en-US" altLang="en-US" sz="3200" b="1" dirty="0">
                <a:solidFill>
                  <a:srgbClr val="1EB53A"/>
                </a:solidFill>
              </a:rPr>
              <a:t>Perspective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6526208"/>
              </p:ext>
            </p:extLst>
          </p:nvPr>
        </p:nvGraphicFramePr>
        <p:xfrm>
          <a:off x="1381125" y="1478148"/>
          <a:ext cx="6629400" cy="4358610"/>
        </p:xfrm>
        <a:graphic>
          <a:graphicData uri="http://schemas.openxmlformats.org/drawingml/2006/table">
            <a:tbl>
              <a:tblPr firstRow="1" bandRow="1">
                <a:tableStyleId>{7DF18680-E054-41AD-8BC1-D1AEF772440D}</a:tableStyleId>
              </a:tblPr>
              <a:tblGrid>
                <a:gridCol w="1609725">
                  <a:extLst>
                    <a:ext uri="{9D8B030D-6E8A-4147-A177-3AD203B41FA5}">
                      <a16:colId xmlns:a16="http://schemas.microsoft.com/office/drawing/2014/main" val="1463006290"/>
                    </a:ext>
                  </a:extLst>
                </a:gridCol>
                <a:gridCol w="5019675">
                  <a:extLst>
                    <a:ext uri="{9D8B030D-6E8A-4147-A177-3AD203B41FA5}">
                      <a16:colId xmlns:a16="http://schemas.microsoft.com/office/drawing/2014/main" val="1889601487"/>
                    </a:ext>
                  </a:extLst>
                </a:gridCol>
              </a:tblGrid>
              <a:tr h="467453">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Dose (mrem)</a:t>
                      </a:r>
                      <a:endParaRPr kumimoji="0" lang="en-US" altLang="en-US" sz="2000" b="1" i="0" u="none" strike="noStrike" cap="none" normalizeH="0" baseline="0" dirty="0">
                        <a:ln>
                          <a:noFill/>
                        </a:ln>
                        <a:solidFill>
                          <a:schemeClr val="bg1"/>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Source</a:t>
                      </a:r>
                      <a:endParaRPr kumimoji="0" lang="en-US" altLang="en-US" sz="2000" b="1" i="0" u="none" strike="noStrike" cap="none" normalizeH="0" baseline="0" dirty="0">
                        <a:ln>
                          <a:noFill/>
                        </a:ln>
                        <a:solidFill>
                          <a:schemeClr val="bg1"/>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3780169315"/>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1</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Dental x-ray</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902851225"/>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25</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Round trip flight to South Africa</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1278536422"/>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40</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Your body</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3099781434"/>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110</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Head and body CAT scan</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2924614876"/>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620</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Average dose in U.S.</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2759208636"/>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5500</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Average dose in Guarapari, Brazil</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1825321803"/>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10,200</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Average dose in Ramsar, Iran</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3118508652"/>
                  </a:ext>
                </a:extLst>
              </a:tr>
              <a:tr h="457200">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0 – 25,000</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tc>
                  <a:txBody>
                    <a:bodyPr/>
                    <a:lstStyle>
                      <a:lvl1pPr defTabSz="457200">
                        <a:spcBef>
                          <a:spcPct val="20000"/>
                        </a:spcBef>
                        <a:defRPr kumimoji="1" sz="2800">
                          <a:solidFill>
                            <a:schemeClr val="tx1"/>
                          </a:solidFill>
                          <a:latin typeface="Times New Roman" panose="02020603050405020304" pitchFamily="18" charset="0"/>
                          <a:ea typeface="MS PGothic" panose="020B0600070205080204" pitchFamily="34" charset="-128"/>
                        </a:defRPr>
                      </a:lvl1pPr>
                      <a:lvl2pPr marL="742950" indent="-285750" defTabSz="457200">
                        <a:spcBef>
                          <a:spcPct val="20000"/>
                        </a:spcBef>
                        <a:defRPr kumimoji="1" sz="2400">
                          <a:solidFill>
                            <a:schemeClr val="tx1"/>
                          </a:solidFill>
                          <a:latin typeface="Times New Roman" panose="02020603050405020304" pitchFamily="18" charset="0"/>
                          <a:ea typeface="MS PGothic" panose="020B0600070205080204" pitchFamily="34" charset="-128"/>
                        </a:defRPr>
                      </a:lvl2pPr>
                      <a:lvl3pPr marL="1143000" indent="-228600" defTabSz="457200">
                        <a:spcBef>
                          <a:spcPct val="20000"/>
                        </a:spcBef>
                        <a:defRPr kumimoji="1" sz="2000">
                          <a:solidFill>
                            <a:schemeClr val="tx1"/>
                          </a:solidFill>
                          <a:latin typeface="Times New Roman" panose="02020603050405020304" pitchFamily="18" charset="0"/>
                          <a:ea typeface="MS PGothic" panose="020B0600070205080204" pitchFamily="34" charset="-128"/>
                        </a:defRPr>
                      </a:lvl3pPr>
                      <a:lvl4pPr marL="16002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4pPr>
                      <a:lvl5pPr marL="2057400" indent="-228600" defTabSz="457200">
                        <a:spcBef>
                          <a:spcPct val="20000"/>
                        </a:spcBef>
                        <a:defRPr kumimoji="1">
                          <a:solidFill>
                            <a:schemeClr val="tx1"/>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kumimoji="1">
                          <a:solidFill>
                            <a:schemeClr val="tx1"/>
                          </a:solidFill>
                          <a:latin typeface="Times New Roman" panose="02020603050405020304" pitchFamily="18"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No observable effect</a:t>
                      </a:r>
                      <a:endParaRPr kumimoji="0" lang="en-US" altLang="en-US" sz="2000" b="0" i="0" u="none" strike="noStrike" cap="none" normalizeH="0" baseline="0" dirty="0">
                        <a:ln>
                          <a:noFill/>
                        </a:ln>
                        <a:solidFill>
                          <a:srgbClr val="000000"/>
                        </a:solidFill>
                        <a:effectLst/>
                        <a:latin typeface="+mn-lt"/>
                        <a:ea typeface="MS PGothic" panose="020B0600070205080204" pitchFamily="34" charset="-128"/>
                      </a:endParaRPr>
                    </a:p>
                  </a:txBody>
                  <a:tcPr marT="45705" marB="45705" horzOverflow="overflow"/>
                </a:tc>
                <a:extLst>
                  <a:ext uri="{0D108BD9-81ED-4DB2-BD59-A6C34878D82A}">
                    <a16:rowId xmlns:a16="http://schemas.microsoft.com/office/drawing/2014/main" val="1619686058"/>
                  </a:ext>
                </a:extLst>
              </a:tr>
            </a:tbl>
          </a:graphicData>
        </a:graphic>
      </p:graphicFrame>
      <p:sp>
        <p:nvSpPr>
          <p:cNvPr id="5" name="TextBox 4"/>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1443386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2"/>
          <p:cNvSpPr>
            <a:spLocks noGrp="1"/>
          </p:cNvSpPr>
          <p:nvPr>
            <p:ph type="title"/>
          </p:nvPr>
        </p:nvSpPr>
        <p:spPr>
          <a:xfrm>
            <a:off x="432705" y="1457840"/>
            <a:ext cx="7772400" cy="2656960"/>
          </a:xfrm>
        </p:spPr>
        <p:txBody>
          <a:bodyPr>
            <a:noAutofit/>
          </a:bodyPr>
          <a:lstStyle/>
          <a:p>
            <a:pPr eaLnBrk="1" hangingPunct="1"/>
            <a:br>
              <a:rPr lang="en-US" altLang="en-US" sz="2800" b="0" cap="none" dirty="0">
                <a:latin typeface="+mn-lt"/>
              </a:rPr>
            </a:br>
            <a:r>
              <a:rPr lang="en-US" altLang="en-US" sz="2800" b="0" cap="none" dirty="0">
                <a:latin typeface="+mn-lt"/>
              </a:rPr>
              <a:t>You’</a:t>
            </a:r>
            <a:r>
              <a:rPr lang="en-US" altLang="ja-JP" sz="2800" b="0" cap="none" dirty="0">
                <a:latin typeface="+mn-lt"/>
              </a:rPr>
              <a:t>ve been irradiated: exposed to radiation.</a:t>
            </a:r>
            <a:br>
              <a:rPr lang="en-US" altLang="ja-JP" sz="2800" b="0" cap="none" dirty="0">
                <a:latin typeface="+mn-lt"/>
              </a:rPr>
            </a:br>
            <a:br>
              <a:rPr lang="en-US" altLang="ja-JP" sz="2800" b="0" cap="none" dirty="0">
                <a:latin typeface="+mn-lt"/>
              </a:rPr>
            </a:br>
            <a:r>
              <a:rPr lang="en-US" altLang="ja-JP" sz="2800" b="0" cap="none" dirty="0">
                <a:latin typeface="+mn-lt"/>
              </a:rPr>
              <a:t>Which is not to be confused with . . .</a:t>
            </a:r>
            <a:endParaRPr lang="en-US" altLang="en-US" sz="2800" b="0" cap="none" dirty="0">
              <a:latin typeface="+mn-lt"/>
            </a:endParaRPr>
          </a:p>
        </p:txBody>
      </p:sp>
      <p:sp>
        <p:nvSpPr>
          <p:cNvPr id="3" name="TextBox 2"/>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2" name="TextBox 1"/>
          <p:cNvSpPr txBox="1"/>
          <p:nvPr/>
        </p:nvSpPr>
        <p:spPr>
          <a:xfrm>
            <a:off x="432705" y="747816"/>
            <a:ext cx="4783682" cy="584775"/>
          </a:xfrm>
          <a:prstGeom prst="rect">
            <a:avLst/>
          </a:prstGeom>
          <a:noFill/>
        </p:spPr>
        <p:txBody>
          <a:bodyPr wrap="none" rtlCol="0">
            <a:spAutoFit/>
          </a:bodyPr>
          <a:lstStyle/>
          <a:p>
            <a:r>
              <a:rPr lang="en-US" sz="3200" b="1" dirty="0">
                <a:solidFill>
                  <a:srgbClr val="1EB53A"/>
                </a:solidFill>
              </a:rPr>
              <a:t>So, am I contaminated?</a:t>
            </a:r>
          </a:p>
        </p:txBody>
      </p:sp>
    </p:spTree>
    <p:extLst>
      <p:ext uri="{BB962C8B-B14F-4D97-AF65-F5344CB8AC3E}">
        <p14:creationId xmlns:p14="http://schemas.microsoft.com/office/powerpoint/2010/main" val="1421826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382CD986-A5DF-4D6F-B6CB-8597B6BC57CD}"/>
              </a:ext>
            </a:extLst>
          </p:cNvPr>
          <p:cNvSpPr txBox="1">
            <a:spLocks noChangeArrowheads="1"/>
          </p:cNvSpPr>
          <p:nvPr/>
        </p:nvSpPr>
        <p:spPr bwMode="auto">
          <a:xfrm>
            <a:off x="218634" y="737985"/>
            <a:ext cx="34500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a:spcBef>
                <a:spcPct val="50000"/>
              </a:spcBef>
              <a:buFontTx/>
              <a:buNone/>
            </a:pPr>
            <a:r>
              <a:rPr lang="en-US" altLang="en-US" b="1" dirty="0">
                <a:solidFill>
                  <a:srgbClr val="1EB53A"/>
                </a:solidFill>
                <a:latin typeface="+mj-lt"/>
                <a:cs typeface="Arial" panose="020B0604020202020204" pitchFamily="34" charset="0"/>
              </a:rPr>
              <a:t>Contamination</a:t>
            </a:r>
          </a:p>
        </p:txBody>
      </p:sp>
      <p:sp>
        <p:nvSpPr>
          <p:cNvPr id="29699" name="Text Box 3">
            <a:extLst>
              <a:ext uri="{FF2B5EF4-FFF2-40B4-BE49-F238E27FC236}">
                <a16:creationId xmlns:a16="http://schemas.microsoft.com/office/drawing/2014/main" id="{70DAF726-F997-45F1-AB89-767F5BE6C9A3}"/>
              </a:ext>
            </a:extLst>
          </p:cNvPr>
          <p:cNvSpPr txBox="1">
            <a:spLocks noChangeArrowheads="1"/>
          </p:cNvSpPr>
          <p:nvPr/>
        </p:nvSpPr>
        <p:spPr bwMode="auto">
          <a:xfrm>
            <a:off x="429181" y="1690008"/>
            <a:ext cx="8610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50000"/>
              </a:spcBef>
              <a:buFontTx/>
              <a:buNone/>
            </a:pPr>
            <a:r>
              <a:rPr lang="en-US" altLang="en-US" sz="2800" dirty="0">
                <a:latin typeface="+mn-lt"/>
                <a:cs typeface="Arial" panose="020B0604020202020204" pitchFamily="34" charset="0"/>
              </a:rPr>
              <a:t>Radioactive material in an unwanted place</a:t>
            </a:r>
          </a:p>
          <a:p>
            <a:pPr marL="236538" indent="-236538">
              <a:spcBef>
                <a:spcPct val="50000"/>
              </a:spcBef>
            </a:pPr>
            <a:r>
              <a:rPr lang="en-US" altLang="en-US" sz="2800" dirty="0">
                <a:latin typeface="+mn-lt"/>
                <a:cs typeface="Arial" panose="020B0604020202020204" pitchFamily="34" charset="0"/>
              </a:rPr>
              <a:t>Material is spread around  </a:t>
            </a:r>
          </a:p>
          <a:p>
            <a:pPr marL="236538" indent="-236538">
              <a:spcBef>
                <a:spcPct val="50000"/>
              </a:spcBef>
            </a:pPr>
            <a:r>
              <a:rPr lang="en-US" altLang="en-US" sz="2800" dirty="0">
                <a:latin typeface="+mn-lt"/>
                <a:cs typeface="Arial" panose="020B0604020202020204" pitchFamily="34" charset="0"/>
              </a:rPr>
              <a:t>Can be carried away</a:t>
            </a:r>
          </a:p>
          <a:p>
            <a:pPr>
              <a:spcBef>
                <a:spcPct val="50000"/>
              </a:spcBef>
              <a:buFontTx/>
              <a:buNone/>
            </a:pPr>
            <a:endParaRPr lang="en-US" altLang="en-US" sz="2800" dirty="0">
              <a:latin typeface="+mn-lt"/>
              <a:cs typeface="Arial" panose="020B0604020202020204" pitchFamily="34" charset="0"/>
            </a:endParaRPr>
          </a:p>
        </p:txBody>
      </p:sp>
      <p:graphicFrame>
        <p:nvGraphicFramePr>
          <p:cNvPr id="29701" name="Object 5">
            <a:extLst>
              <a:ext uri="{FF2B5EF4-FFF2-40B4-BE49-F238E27FC236}">
                <a16:creationId xmlns:a16="http://schemas.microsoft.com/office/drawing/2014/main" id="{29678F10-4513-4AA2-AA71-CE77F5EC56CB}"/>
              </a:ext>
            </a:extLst>
          </p:cNvPr>
          <p:cNvGraphicFramePr>
            <a:graphicFrameLocks noChangeAspect="1"/>
          </p:cNvGraphicFramePr>
          <p:nvPr>
            <p:extLst>
              <p:ext uri="{D42A27DB-BD31-4B8C-83A1-F6EECF244321}">
                <p14:modId xmlns:p14="http://schemas.microsoft.com/office/powerpoint/2010/main" val="3745832373"/>
              </p:ext>
            </p:extLst>
          </p:nvPr>
        </p:nvGraphicFramePr>
        <p:xfrm>
          <a:off x="4734481" y="2190750"/>
          <a:ext cx="4011612" cy="3752850"/>
        </p:xfrm>
        <a:graphic>
          <a:graphicData uri="http://schemas.openxmlformats.org/presentationml/2006/ole">
            <mc:AlternateContent xmlns:mc="http://schemas.openxmlformats.org/markup-compatibility/2006">
              <mc:Choice xmlns:v="urn:schemas-microsoft-com:vml" Requires="v">
                <p:oleObj name="Clip" r:id="rId3" imgW="4672061" imgH="4370339" progId="">
                  <p:embed/>
                </p:oleObj>
              </mc:Choice>
              <mc:Fallback>
                <p:oleObj name="Clip" r:id="rId3" imgW="4672061" imgH="437033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481" y="2190750"/>
                        <a:ext cx="401161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3436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48930"/>
            <a:ext cx="6428900" cy="1051276"/>
          </a:xfrm>
        </p:spPr>
        <p:txBody>
          <a:bodyPr/>
          <a:lstStyle/>
          <a:p>
            <a:r>
              <a:rPr lang="en-US" sz="3200" b="1" dirty="0">
                <a:solidFill>
                  <a:srgbClr val="1EB53A"/>
                </a:solidFill>
              </a:rPr>
              <a:t>Biological effects</a:t>
            </a:r>
          </a:p>
        </p:txBody>
      </p:sp>
      <p:sp>
        <p:nvSpPr>
          <p:cNvPr id="5" name="Freeform 4">
            <a:extLst>
              <a:ext uri="{FF2B5EF4-FFF2-40B4-BE49-F238E27FC236}">
                <a16:creationId xmlns:a16="http://schemas.microsoft.com/office/drawing/2014/main" id="{84BC5C9C-F555-D342-ACBE-B323CE32F839}"/>
              </a:ext>
            </a:extLst>
          </p:cNvPr>
          <p:cNvSpPr/>
          <p:nvPr/>
        </p:nvSpPr>
        <p:spPr>
          <a:xfrm>
            <a:off x="781663" y="3354518"/>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Atoms in cells are ionized</a:t>
            </a:r>
          </a:p>
        </p:txBody>
      </p:sp>
      <p:sp>
        <p:nvSpPr>
          <p:cNvPr id="6" name="Freeform 5">
            <a:extLst>
              <a:ext uri="{FF2B5EF4-FFF2-40B4-BE49-F238E27FC236}">
                <a16:creationId xmlns:a16="http://schemas.microsoft.com/office/drawing/2014/main" id="{85B1D2DD-6A9C-C54C-9A58-DFAE08D9BA01}"/>
              </a:ext>
            </a:extLst>
          </p:cNvPr>
          <p:cNvSpPr/>
          <p:nvPr/>
        </p:nvSpPr>
        <p:spPr>
          <a:xfrm rot="17702926">
            <a:off x="1831744" y="3083600"/>
            <a:ext cx="1363442" cy="28212"/>
          </a:xfrm>
          <a:custGeom>
            <a:avLst/>
            <a:gdLst>
              <a:gd name="connsiteX0" fmla="*/ 0 w 1363442"/>
              <a:gd name="connsiteY0" fmla="*/ 14106 h 28212"/>
              <a:gd name="connsiteX1" fmla="*/ 1363442 w 1363442"/>
              <a:gd name="connsiteY1" fmla="*/ 14106 h 28212"/>
            </a:gdLst>
            <a:ahLst/>
            <a:cxnLst>
              <a:cxn ang="0">
                <a:pos x="connsiteX0" y="connsiteY0"/>
              </a:cxn>
              <a:cxn ang="0">
                <a:pos x="connsiteX1" y="connsiteY1"/>
              </a:cxn>
            </a:cxnLst>
            <a:rect l="l" t="t" r="r" b="b"/>
            <a:pathLst>
              <a:path w="1363442" h="28212">
                <a:moveTo>
                  <a:pt x="0" y="14106"/>
                </a:moveTo>
                <a:lnTo>
                  <a:pt x="1363442" y="141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60334" tIns="-19980" rIns="660335" bIns="-19981"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7" name="Freeform 6">
            <a:extLst>
              <a:ext uri="{FF2B5EF4-FFF2-40B4-BE49-F238E27FC236}">
                <a16:creationId xmlns:a16="http://schemas.microsoft.com/office/drawing/2014/main" id="{10837DED-48F4-1F4C-B9A0-D1210F31D1E1}"/>
              </a:ext>
            </a:extLst>
          </p:cNvPr>
          <p:cNvSpPr/>
          <p:nvPr/>
        </p:nvSpPr>
        <p:spPr>
          <a:xfrm>
            <a:off x="2802098" y="2119311"/>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Cell dies</a:t>
            </a:r>
          </a:p>
        </p:txBody>
      </p:sp>
      <p:sp>
        <p:nvSpPr>
          <p:cNvPr id="8" name="Freeform 7">
            <a:extLst>
              <a:ext uri="{FF2B5EF4-FFF2-40B4-BE49-F238E27FC236}">
                <a16:creationId xmlns:a16="http://schemas.microsoft.com/office/drawing/2014/main" id="{3E5BFA8B-2708-FB43-8FF6-8F7224094A02}"/>
              </a:ext>
            </a:extLst>
          </p:cNvPr>
          <p:cNvSpPr/>
          <p:nvPr/>
        </p:nvSpPr>
        <p:spPr>
          <a:xfrm rot="19398060">
            <a:off x="4173911" y="2250864"/>
            <a:ext cx="719976" cy="28212"/>
          </a:xfrm>
          <a:custGeom>
            <a:avLst/>
            <a:gdLst>
              <a:gd name="connsiteX0" fmla="*/ 0 w 719976"/>
              <a:gd name="connsiteY0" fmla="*/ 14106 h 28212"/>
              <a:gd name="connsiteX1" fmla="*/ 719976 w 719976"/>
              <a:gd name="connsiteY1" fmla="*/ 14106 h 28212"/>
            </a:gdLst>
            <a:ahLst/>
            <a:cxnLst>
              <a:cxn ang="0">
                <a:pos x="connsiteX0" y="connsiteY0"/>
              </a:cxn>
              <a:cxn ang="0">
                <a:pos x="connsiteX1" y="connsiteY1"/>
              </a:cxn>
            </a:cxnLst>
            <a:rect l="l" t="t" r="r" b="b"/>
            <a:pathLst>
              <a:path w="719976" h="28212">
                <a:moveTo>
                  <a:pt x="0" y="14106"/>
                </a:moveTo>
                <a:lnTo>
                  <a:pt x="719976" y="141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4689" tIns="-3893" rIns="354688" bIns="-3894"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9" name="Freeform 8">
            <a:extLst>
              <a:ext uri="{FF2B5EF4-FFF2-40B4-BE49-F238E27FC236}">
                <a16:creationId xmlns:a16="http://schemas.microsoft.com/office/drawing/2014/main" id="{3DD50DB9-B4F2-6D4B-9195-0892B9945DAC}"/>
              </a:ext>
            </a:extLst>
          </p:cNvPr>
          <p:cNvSpPr/>
          <p:nvPr/>
        </p:nvSpPr>
        <p:spPr>
          <a:xfrm>
            <a:off x="4822533" y="1689045"/>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Replaced</a:t>
            </a:r>
          </a:p>
        </p:txBody>
      </p:sp>
      <p:sp>
        <p:nvSpPr>
          <p:cNvPr id="10" name="Freeform 9">
            <a:extLst>
              <a:ext uri="{FF2B5EF4-FFF2-40B4-BE49-F238E27FC236}">
                <a16:creationId xmlns:a16="http://schemas.microsoft.com/office/drawing/2014/main" id="{0B7A84E0-5810-A74D-886D-C0D611D7074A}"/>
              </a:ext>
            </a:extLst>
          </p:cNvPr>
          <p:cNvSpPr/>
          <p:nvPr/>
        </p:nvSpPr>
        <p:spPr>
          <a:xfrm rot="2142401">
            <a:off x="4178446" y="2673452"/>
            <a:ext cx="710906" cy="28212"/>
          </a:xfrm>
          <a:custGeom>
            <a:avLst/>
            <a:gdLst>
              <a:gd name="connsiteX0" fmla="*/ 0 w 710906"/>
              <a:gd name="connsiteY0" fmla="*/ 14106 h 28212"/>
              <a:gd name="connsiteX1" fmla="*/ 710906 w 710906"/>
              <a:gd name="connsiteY1" fmla="*/ 14106 h 28212"/>
            </a:gdLst>
            <a:ahLst/>
            <a:cxnLst>
              <a:cxn ang="0">
                <a:pos x="connsiteX0" y="connsiteY0"/>
              </a:cxn>
              <a:cxn ang="0">
                <a:pos x="connsiteX1" y="connsiteY1"/>
              </a:cxn>
            </a:cxnLst>
            <a:rect l="l" t="t" r="r" b="b"/>
            <a:pathLst>
              <a:path w="710906" h="28212">
                <a:moveTo>
                  <a:pt x="0" y="14106"/>
                </a:moveTo>
                <a:lnTo>
                  <a:pt x="710906" y="141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0381" tIns="-3667" rIns="350379" bIns="-366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1" name="Freeform 10">
            <a:extLst>
              <a:ext uri="{FF2B5EF4-FFF2-40B4-BE49-F238E27FC236}">
                <a16:creationId xmlns:a16="http://schemas.microsoft.com/office/drawing/2014/main" id="{ADFFCFD8-AD47-F14A-A2FE-9D59B594AFB3}"/>
              </a:ext>
            </a:extLst>
          </p:cNvPr>
          <p:cNvSpPr/>
          <p:nvPr/>
        </p:nvSpPr>
        <p:spPr>
          <a:xfrm>
            <a:off x="4822533" y="2524987"/>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Not replaced</a:t>
            </a:r>
          </a:p>
        </p:txBody>
      </p:sp>
      <p:sp>
        <p:nvSpPr>
          <p:cNvPr id="12" name="Freeform 11">
            <a:extLst>
              <a:ext uri="{FF2B5EF4-FFF2-40B4-BE49-F238E27FC236}">
                <a16:creationId xmlns:a16="http://schemas.microsoft.com/office/drawing/2014/main" id="{12E99345-6769-4042-A8ED-B91BB3A123E2}"/>
              </a:ext>
            </a:extLst>
          </p:cNvPr>
          <p:cNvSpPr/>
          <p:nvPr/>
        </p:nvSpPr>
        <p:spPr>
          <a:xfrm rot="2179511">
            <a:off x="2155211" y="3913422"/>
            <a:ext cx="716507" cy="28212"/>
          </a:xfrm>
          <a:custGeom>
            <a:avLst/>
            <a:gdLst>
              <a:gd name="connsiteX0" fmla="*/ 0 w 716507"/>
              <a:gd name="connsiteY0" fmla="*/ 14106 h 28212"/>
              <a:gd name="connsiteX1" fmla="*/ 716507 w 716507"/>
              <a:gd name="connsiteY1" fmla="*/ 14106 h 28212"/>
            </a:gdLst>
            <a:ahLst/>
            <a:cxnLst>
              <a:cxn ang="0">
                <a:pos x="connsiteX0" y="connsiteY0"/>
              </a:cxn>
              <a:cxn ang="0">
                <a:pos x="connsiteX1" y="connsiteY1"/>
              </a:cxn>
            </a:cxnLst>
            <a:rect l="l" t="t" r="r" b="b"/>
            <a:pathLst>
              <a:path w="716507" h="28212">
                <a:moveTo>
                  <a:pt x="0" y="14106"/>
                </a:moveTo>
                <a:lnTo>
                  <a:pt x="716507" y="141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3040" tIns="-3808" rIns="353041" bIns="-3806"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3" name="Freeform 12">
            <a:extLst>
              <a:ext uri="{FF2B5EF4-FFF2-40B4-BE49-F238E27FC236}">
                <a16:creationId xmlns:a16="http://schemas.microsoft.com/office/drawing/2014/main" id="{DB7B4096-5573-3649-BE67-26359770BE9F}"/>
              </a:ext>
            </a:extLst>
          </p:cNvPr>
          <p:cNvSpPr/>
          <p:nvPr/>
        </p:nvSpPr>
        <p:spPr>
          <a:xfrm>
            <a:off x="2802098" y="3771277"/>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Change in cell</a:t>
            </a:r>
          </a:p>
        </p:txBody>
      </p:sp>
      <p:sp>
        <p:nvSpPr>
          <p:cNvPr id="14" name="Freeform 13">
            <a:extLst>
              <a:ext uri="{FF2B5EF4-FFF2-40B4-BE49-F238E27FC236}">
                <a16:creationId xmlns:a16="http://schemas.microsoft.com/office/drawing/2014/main" id="{B8022351-87B1-A244-A095-B1EA0A7B208E}"/>
              </a:ext>
            </a:extLst>
          </p:cNvPr>
          <p:cNvSpPr/>
          <p:nvPr/>
        </p:nvSpPr>
        <p:spPr>
          <a:xfrm>
            <a:off x="4245164" y="4117962"/>
            <a:ext cx="577471" cy="28212"/>
          </a:xfrm>
          <a:custGeom>
            <a:avLst/>
            <a:gdLst>
              <a:gd name="connsiteX0" fmla="*/ 0 w 577471"/>
              <a:gd name="connsiteY0" fmla="*/ 14106 h 28212"/>
              <a:gd name="connsiteX1" fmla="*/ 577471 w 577471"/>
              <a:gd name="connsiteY1" fmla="*/ 14106 h 28212"/>
            </a:gdLst>
            <a:ahLst/>
            <a:cxnLst>
              <a:cxn ang="0">
                <a:pos x="connsiteX0" y="connsiteY0"/>
              </a:cxn>
              <a:cxn ang="0">
                <a:pos x="connsiteX1" y="connsiteY1"/>
              </a:cxn>
            </a:cxnLst>
            <a:rect l="l" t="t" r="r" b="b"/>
            <a:pathLst>
              <a:path w="577471" h="28212">
                <a:moveTo>
                  <a:pt x="0" y="14106"/>
                </a:moveTo>
                <a:lnTo>
                  <a:pt x="577471" y="141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86999" tIns="-331" rIns="286998" bIns="-331"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5" name="Freeform 14">
            <a:extLst>
              <a:ext uri="{FF2B5EF4-FFF2-40B4-BE49-F238E27FC236}">
                <a16:creationId xmlns:a16="http://schemas.microsoft.com/office/drawing/2014/main" id="{285E8C79-C47D-A343-A0DA-1C640D58EBA4}"/>
              </a:ext>
            </a:extLst>
          </p:cNvPr>
          <p:cNvSpPr/>
          <p:nvPr/>
        </p:nvSpPr>
        <p:spPr>
          <a:xfrm>
            <a:off x="4822533" y="3771277"/>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Cell reproduces</a:t>
            </a:r>
          </a:p>
        </p:txBody>
      </p:sp>
      <p:sp>
        <p:nvSpPr>
          <p:cNvPr id="16" name="Freeform 15">
            <a:extLst>
              <a:ext uri="{FF2B5EF4-FFF2-40B4-BE49-F238E27FC236}">
                <a16:creationId xmlns:a16="http://schemas.microsoft.com/office/drawing/2014/main" id="{74325575-BA8E-2546-B968-F470A8113589}"/>
              </a:ext>
            </a:extLst>
          </p:cNvPr>
          <p:cNvSpPr/>
          <p:nvPr/>
        </p:nvSpPr>
        <p:spPr>
          <a:xfrm rot="19457599">
            <a:off x="6198881" y="3902829"/>
            <a:ext cx="710906" cy="28212"/>
          </a:xfrm>
          <a:custGeom>
            <a:avLst/>
            <a:gdLst>
              <a:gd name="connsiteX0" fmla="*/ 0 w 710906"/>
              <a:gd name="connsiteY0" fmla="*/ 14106 h 28212"/>
              <a:gd name="connsiteX1" fmla="*/ 710906 w 710906"/>
              <a:gd name="connsiteY1" fmla="*/ 14106 h 28212"/>
            </a:gdLst>
            <a:ahLst/>
            <a:cxnLst>
              <a:cxn ang="0">
                <a:pos x="connsiteX0" y="connsiteY0"/>
              </a:cxn>
              <a:cxn ang="0">
                <a:pos x="connsiteX1" y="connsiteY1"/>
              </a:cxn>
            </a:cxnLst>
            <a:rect l="l" t="t" r="r" b="b"/>
            <a:pathLst>
              <a:path w="710906" h="28212">
                <a:moveTo>
                  <a:pt x="0" y="14106"/>
                </a:moveTo>
                <a:lnTo>
                  <a:pt x="710906" y="141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0380" tIns="-3666" rIns="350380" bIns="-3668"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7" name="Freeform 16">
            <a:extLst>
              <a:ext uri="{FF2B5EF4-FFF2-40B4-BE49-F238E27FC236}">
                <a16:creationId xmlns:a16="http://schemas.microsoft.com/office/drawing/2014/main" id="{8C66F04B-0A21-B34D-9367-FD2614E569A8}"/>
              </a:ext>
            </a:extLst>
          </p:cNvPr>
          <p:cNvSpPr/>
          <p:nvPr/>
        </p:nvSpPr>
        <p:spPr>
          <a:xfrm>
            <a:off x="6842968" y="3348688"/>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Benign</a:t>
            </a:r>
          </a:p>
        </p:txBody>
      </p:sp>
      <p:sp>
        <p:nvSpPr>
          <p:cNvPr id="18" name="Freeform 17">
            <a:extLst>
              <a:ext uri="{FF2B5EF4-FFF2-40B4-BE49-F238E27FC236}">
                <a16:creationId xmlns:a16="http://schemas.microsoft.com/office/drawing/2014/main" id="{F9EBBA07-E274-3046-981D-B09732C85A51}"/>
              </a:ext>
            </a:extLst>
          </p:cNvPr>
          <p:cNvSpPr/>
          <p:nvPr/>
        </p:nvSpPr>
        <p:spPr>
          <a:xfrm rot="2142401">
            <a:off x="6198881" y="4317739"/>
            <a:ext cx="710906" cy="28212"/>
          </a:xfrm>
          <a:custGeom>
            <a:avLst/>
            <a:gdLst>
              <a:gd name="connsiteX0" fmla="*/ 0 w 710906"/>
              <a:gd name="connsiteY0" fmla="*/ 14106 h 28212"/>
              <a:gd name="connsiteX1" fmla="*/ 710906 w 710906"/>
              <a:gd name="connsiteY1" fmla="*/ 14106 h 28212"/>
            </a:gdLst>
            <a:ahLst/>
            <a:cxnLst>
              <a:cxn ang="0">
                <a:pos x="connsiteX0" y="connsiteY0"/>
              </a:cxn>
              <a:cxn ang="0">
                <a:pos x="connsiteX1" y="connsiteY1"/>
              </a:cxn>
            </a:cxnLst>
            <a:rect l="l" t="t" r="r" b="b"/>
            <a:pathLst>
              <a:path w="710906" h="28212">
                <a:moveTo>
                  <a:pt x="0" y="14106"/>
                </a:moveTo>
                <a:lnTo>
                  <a:pt x="710906" y="141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0381" tIns="-3667" rIns="350379" bIns="-3667"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9" name="Freeform 18">
            <a:extLst>
              <a:ext uri="{FF2B5EF4-FFF2-40B4-BE49-F238E27FC236}">
                <a16:creationId xmlns:a16="http://schemas.microsoft.com/office/drawing/2014/main" id="{DBDE405F-CBBD-3C41-9712-7E6E1814F77B}"/>
              </a:ext>
            </a:extLst>
          </p:cNvPr>
          <p:cNvSpPr/>
          <p:nvPr/>
        </p:nvSpPr>
        <p:spPr>
          <a:xfrm>
            <a:off x="6834735" y="4178509"/>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Malignant</a:t>
            </a:r>
          </a:p>
        </p:txBody>
      </p:sp>
      <p:sp>
        <p:nvSpPr>
          <p:cNvPr id="20" name="Freeform 19">
            <a:extLst>
              <a:ext uri="{FF2B5EF4-FFF2-40B4-BE49-F238E27FC236}">
                <a16:creationId xmlns:a16="http://schemas.microsoft.com/office/drawing/2014/main" id="{D37A5A15-D8BE-6746-A294-4BEB717A824A}"/>
              </a:ext>
            </a:extLst>
          </p:cNvPr>
          <p:cNvSpPr/>
          <p:nvPr/>
        </p:nvSpPr>
        <p:spPr>
          <a:xfrm rot="3831225">
            <a:off x="1833570" y="4311627"/>
            <a:ext cx="1370924" cy="45719"/>
          </a:xfrm>
          <a:custGeom>
            <a:avLst/>
            <a:gdLst>
              <a:gd name="connsiteX0" fmla="*/ 0 w 1325811"/>
              <a:gd name="connsiteY0" fmla="*/ 14106 h 28212"/>
              <a:gd name="connsiteX1" fmla="*/ 1325811 w 1325811"/>
              <a:gd name="connsiteY1" fmla="*/ 14106 h 28212"/>
            </a:gdLst>
            <a:ahLst/>
            <a:cxnLst>
              <a:cxn ang="0">
                <a:pos x="connsiteX0" y="connsiteY0"/>
              </a:cxn>
              <a:cxn ang="0">
                <a:pos x="connsiteX1" y="connsiteY1"/>
              </a:cxn>
            </a:cxnLst>
            <a:rect l="l" t="t" r="r" b="b"/>
            <a:pathLst>
              <a:path w="1325811" h="28212">
                <a:moveTo>
                  <a:pt x="0" y="14106"/>
                </a:moveTo>
                <a:lnTo>
                  <a:pt x="1325811" y="141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42460" tIns="-19040" rIns="642460" bIns="-19039"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21" name="Freeform 20">
            <a:extLst>
              <a:ext uri="{FF2B5EF4-FFF2-40B4-BE49-F238E27FC236}">
                <a16:creationId xmlns:a16="http://schemas.microsoft.com/office/drawing/2014/main" id="{E6824FE2-D1BD-5F4C-8BA8-7B7FA5B1B02B}"/>
              </a:ext>
            </a:extLst>
          </p:cNvPr>
          <p:cNvSpPr/>
          <p:nvPr/>
        </p:nvSpPr>
        <p:spPr>
          <a:xfrm>
            <a:off x="2809069" y="4600559"/>
            <a:ext cx="1443167" cy="721583"/>
          </a:xfrm>
          <a:custGeom>
            <a:avLst/>
            <a:gdLst>
              <a:gd name="connsiteX0" fmla="*/ 0 w 1443167"/>
              <a:gd name="connsiteY0" fmla="*/ 72158 h 721583"/>
              <a:gd name="connsiteX1" fmla="*/ 72158 w 1443167"/>
              <a:gd name="connsiteY1" fmla="*/ 0 h 721583"/>
              <a:gd name="connsiteX2" fmla="*/ 1371009 w 1443167"/>
              <a:gd name="connsiteY2" fmla="*/ 0 h 721583"/>
              <a:gd name="connsiteX3" fmla="*/ 1443167 w 1443167"/>
              <a:gd name="connsiteY3" fmla="*/ 72158 h 721583"/>
              <a:gd name="connsiteX4" fmla="*/ 1443167 w 1443167"/>
              <a:gd name="connsiteY4" fmla="*/ 649425 h 721583"/>
              <a:gd name="connsiteX5" fmla="*/ 1371009 w 1443167"/>
              <a:gd name="connsiteY5" fmla="*/ 721583 h 721583"/>
              <a:gd name="connsiteX6" fmla="*/ 72158 w 1443167"/>
              <a:gd name="connsiteY6" fmla="*/ 721583 h 721583"/>
              <a:gd name="connsiteX7" fmla="*/ 0 w 1443167"/>
              <a:gd name="connsiteY7" fmla="*/ 649425 h 721583"/>
              <a:gd name="connsiteX8" fmla="*/ 0 w 1443167"/>
              <a:gd name="connsiteY8" fmla="*/ 72158 h 72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3167" h="721583">
                <a:moveTo>
                  <a:pt x="0" y="72158"/>
                </a:moveTo>
                <a:cubicBezTo>
                  <a:pt x="0" y="32306"/>
                  <a:pt x="32306" y="0"/>
                  <a:pt x="72158" y="0"/>
                </a:cubicBezTo>
                <a:lnTo>
                  <a:pt x="1371009" y="0"/>
                </a:lnTo>
                <a:cubicBezTo>
                  <a:pt x="1410861" y="0"/>
                  <a:pt x="1443167" y="32306"/>
                  <a:pt x="1443167" y="72158"/>
                </a:cubicBezTo>
                <a:lnTo>
                  <a:pt x="1443167" y="649425"/>
                </a:lnTo>
                <a:cubicBezTo>
                  <a:pt x="1443167" y="689277"/>
                  <a:pt x="1410861" y="721583"/>
                  <a:pt x="1371009" y="721583"/>
                </a:cubicBezTo>
                <a:lnTo>
                  <a:pt x="72158" y="721583"/>
                </a:lnTo>
                <a:cubicBezTo>
                  <a:pt x="32306" y="721583"/>
                  <a:pt x="0" y="689277"/>
                  <a:pt x="0" y="649425"/>
                </a:cubicBezTo>
                <a:lnTo>
                  <a:pt x="0" y="72158"/>
                </a:lnTo>
                <a:close/>
              </a:path>
            </a:pathLst>
          </a:custGeom>
          <a:solidFill>
            <a:schemeClr val="accent5"/>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1929" tIns="31929" rIns="31929" bIns="31929" numCol="1" spcCol="1270" anchor="ctr" anchorCtr="0">
            <a:noAutofit/>
          </a:bodyPr>
          <a:lstStyle/>
          <a:p>
            <a:pPr marL="0" lvl="0" indent="0" algn="ctr" defTabSz="755650">
              <a:lnSpc>
                <a:spcPct val="90000"/>
              </a:lnSpc>
              <a:spcBef>
                <a:spcPct val="0"/>
              </a:spcBef>
              <a:spcAft>
                <a:spcPct val="35000"/>
              </a:spcAft>
              <a:buNone/>
            </a:pPr>
            <a:r>
              <a:rPr lang="en-US" sz="1700" kern="1200" dirty="0"/>
              <a:t>No or neutral change</a:t>
            </a:r>
          </a:p>
        </p:txBody>
      </p:sp>
    </p:spTree>
    <p:extLst>
      <p:ext uri="{BB962C8B-B14F-4D97-AF65-F5344CB8AC3E}">
        <p14:creationId xmlns:p14="http://schemas.microsoft.com/office/powerpoint/2010/main" val="69675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51" y="755731"/>
            <a:ext cx="6428900" cy="1051276"/>
          </a:xfrm>
        </p:spPr>
        <p:txBody>
          <a:bodyPr/>
          <a:lstStyle/>
          <a:p>
            <a:r>
              <a:rPr lang="en-US" sz="3200" b="1" dirty="0">
                <a:solidFill>
                  <a:srgbClr val="1EB53A"/>
                </a:solidFill>
              </a:rPr>
              <a:t>Why are atoms radioactive?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908" y="1429931"/>
            <a:ext cx="6339578" cy="4314082"/>
          </a:xfrm>
          <a:prstGeom prst="rect">
            <a:avLst/>
          </a:prstGeom>
        </p:spPr>
      </p:pic>
    </p:spTree>
    <p:extLst>
      <p:ext uri="{BB962C8B-B14F-4D97-AF65-F5344CB8AC3E}">
        <p14:creationId xmlns:p14="http://schemas.microsoft.com/office/powerpoint/2010/main" val="135978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862251" y="4375026"/>
            <a:ext cx="3390805" cy="481454"/>
          </a:xfrm>
        </p:spPr>
        <p:txBody>
          <a:bodyPr>
            <a:normAutofit fontScale="90000"/>
          </a:bodyPr>
          <a:lstStyle/>
          <a:p>
            <a:pPr algn="ctr"/>
            <a:r>
              <a:rPr lang="en-US" altLang="en-US" sz="2800" dirty="0"/>
              <a:t>Fruit flies</a:t>
            </a:r>
          </a:p>
        </p:txBody>
      </p:sp>
      <p:sp>
        <p:nvSpPr>
          <p:cNvPr id="7" name="Rectangle 2">
            <a:extLst>
              <a:ext uri="{FF2B5EF4-FFF2-40B4-BE49-F238E27FC236}">
                <a16:creationId xmlns:a16="http://schemas.microsoft.com/office/drawing/2014/main" id="{92193ECC-1125-4257-8C00-74896750B0C4}"/>
              </a:ext>
            </a:extLst>
          </p:cNvPr>
          <p:cNvSpPr txBox="1">
            <a:spLocks noChangeArrowheads="1"/>
          </p:cNvSpPr>
          <p:nvPr/>
        </p:nvSpPr>
        <p:spPr>
          <a:xfrm>
            <a:off x="5220499" y="4375026"/>
            <a:ext cx="2814320" cy="16569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altLang="en-US" sz="2800" dirty="0"/>
              <a:t>Exit signs</a:t>
            </a:r>
          </a:p>
        </p:txBody>
      </p:sp>
      <p:pic>
        <p:nvPicPr>
          <p:cNvPr id="8" name="Picture 7">
            <a:extLst>
              <a:ext uri="{FF2B5EF4-FFF2-40B4-BE49-F238E27FC236}">
                <a16:creationId xmlns:a16="http://schemas.microsoft.com/office/drawing/2014/main" id="{8034E8AF-C0C8-40B8-823E-16A51F6609B9}"/>
              </a:ext>
            </a:extLst>
          </p:cNvPr>
          <p:cNvPicPr>
            <a:picLocks noChangeAspect="1"/>
          </p:cNvPicPr>
          <p:nvPr/>
        </p:nvPicPr>
        <p:blipFill>
          <a:blip r:embed="rId3"/>
          <a:stretch>
            <a:fillRect/>
          </a:stretch>
        </p:blipFill>
        <p:spPr>
          <a:xfrm>
            <a:off x="862251" y="1448946"/>
            <a:ext cx="3390804" cy="2200255"/>
          </a:xfrm>
          <a:prstGeom prst="rect">
            <a:avLst/>
          </a:prstGeom>
        </p:spPr>
      </p:pic>
      <p:pic>
        <p:nvPicPr>
          <p:cNvPr id="10" name="Picture 9">
            <a:extLst>
              <a:ext uri="{FF2B5EF4-FFF2-40B4-BE49-F238E27FC236}">
                <a16:creationId xmlns:a16="http://schemas.microsoft.com/office/drawing/2014/main" id="{942F50E4-4C30-423C-8062-8FEC031D08F0}"/>
              </a:ext>
            </a:extLst>
          </p:cNvPr>
          <p:cNvPicPr>
            <a:picLocks noChangeAspect="1"/>
          </p:cNvPicPr>
          <p:nvPr/>
        </p:nvPicPr>
        <p:blipFill>
          <a:blip r:embed="rId4"/>
          <a:stretch>
            <a:fillRect/>
          </a:stretch>
        </p:blipFill>
        <p:spPr>
          <a:xfrm>
            <a:off x="4982014" y="1448946"/>
            <a:ext cx="3291290" cy="2190204"/>
          </a:xfrm>
          <a:prstGeom prst="rect">
            <a:avLst/>
          </a:prstGeom>
        </p:spPr>
      </p:pic>
    </p:spTree>
    <p:extLst>
      <p:ext uri="{BB962C8B-B14F-4D97-AF65-F5344CB8AC3E}">
        <p14:creationId xmlns:p14="http://schemas.microsoft.com/office/powerpoint/2010/main" val="1158043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40" y="756184"/>
            <a:ext cx="6428900" cy="1051276"/>
          </a:xfrm>
        </p:spPr>
        <p:txBody>
          <a:bodyPr/>
          <a:lstStyle/>
          <a:p>
            <a:r>
              <a:rPr lang="en-US" sz="3200" b="1" dirty="0">
                <a:solidFill>
                  <a:srgbClr val="1EB53A"/>
                </a:solidFill>
              </a:rPr>
              <a:t>What make a nucleus unstable?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417" y="1470830"/>
            <a:ext cx="3356386" cy="4195483"/>
          </a:xfrm>
          <a:prstGeom prst="rect">
            <a:avLst/>
          </a:prstGeom>
        </p:spPr>
      </p:pic>
    </p:spTree>
    <p:extLst>
      <p:ext uri="{BB962C8B-B14F-4D97-AF65-F5344CB8AC3E}">
        <p14:creationId xmlns:p14="http://schemas.microsoft.com/office/powerpoint/2010/main" val="10340339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Rectangle 3"/>
          <p:cNvSpPr>
            <a:spLocks noGrp="1" noChangeArrowheads="1"/>
          </p:cNvSpPr>
          <p:nvPr>
            <p:ph idx="1"/>
          </p:nvPr>
        </p:nvSpPr>
        <p:spPr/>
        <p:txBody>
          <a:bodyPr>
            <a:normAutofit/>
          </a:bodyPr>
          <a:lstStyle/>
          <a:p>
            <a:pPr eaLnBrk="1" hangingPunct="1"/>
            <a:endParaRPr lang="en-US" altLang="en-US" dirty="0"/>
          </a:p>
          <a:p>
            <a:pPr marL="236538" indent="-236538">
              <a:buFont typeface="Arial" panose="020B0604020202020204" pitchFamily="34" charset="0"/>
              <a:buChar char="•"/>
            </a:pPr>
            <a:r>
              <a:rPr lang="en-US" altLang="en-US" sz="2400" b="0" dirty="0">
                <a:solidFill>
                  <a:schemeClr val="tx1"/>
                </a:solidFill>
                <a:latin typeface="+mn-lt"/>
              </a:rPr>
              <a:t>An unstable nucleus becomes more stable by rearranging its nuclear structure and emitting </a:t>
            </a:r>
            <a:r>
              <a:rPr lang="en-US" altLang="en-US" sz="2400" b="0" i="1" dirty="0">
                <a:solidFill>
                  <a:schemeClr val="tx1"/>
                </a:solidFill>
                <a:latin typeface="+mn-lt"/>
              </a:rPr>
              <a:t>radiation</a:t>
            </a:r>
            <a:r>
              <a:rPr lang="en-US" altLang="en-US" sz="2400" b="0" dirty="0">
                <a:solidFill>
                  <a:schemeClr val="tx1"/>
                </a:solidFill>
                <a:latin typeface="+mn-lt"/>
              </a:rPr>
              <a:t>.</a:t>
            </a:r>
          </a:p>
          <a:p>
            <a:pPr marL="236538" indent="-236538" eaLnBrk="1" hangingPunct="1">
              <a:lnSpc>
                <a:spcPct val="20000"/>
              </a:lnSpc>
              <a:buFont typeface="Arial" panose="020B0604020202020204" pitchFamily="34" charset="0"/>
              <a:buChar char="•"/>
            </a:pPr>
            <a:endParaRPr lang="en-US" altLang="en-US" sz="2400" b="0" dirty="0">
              <a:solidFill>
                <a:schemeClr val="tx1"/>
              </a:solidFill>
              <a:latin typeface="+mn-lt"/>
            </a:endParaRPr>
          </a:p>
          <a:p>
            <a:pPr marL="236538" indent="-236538" eaLnBrk="1" hangingPunct="1">
              <a:lnSpc>
                <a:spcPct val="20000"/>
              </a:lnSpc>
              <a:buFont typeface="Arial" panose="020B0604020202020204" pitchFamily="34" charset="0"/>
              <a:buChar char="•"/>
            </a:pPr>
            <a:endParaRPr lang="en-US" altLang="en-US" sz="2400" b="0" dirty="0">
              <a:solidFill>
                <a:schemeClr val="tx1"/>
              </a:solidFill>
              <a:latin typeface="+mn-lt"/>
            </a:endParaRPr>
          </a:p>
          <a:p>
            <a:pPr marL="236538" indent="-236538" eaLnBrk="1" hangingPunct="1">
              <a:buFont typeface="Arial" panose="020B0604020202020204" pitchFamily="34" charset="0"/>
              <a:buChar char="•"/>
            </a:pPr>
            <a:r>
              <a:rPr lang="en-US" altLang="en-US" sz="2400" b="0" dirty="0">
                <a:solidFill>
                  <a:schemeClr val="tx1"/>
                </a:solidFill>
                <a:latin typeface="+mn-lt"/>
              </a:rPr>
              <a:t>If unstable after radioactive decay, further decay </a:t>
            </a:r>
            <a:br>
              <a:rPr lang="en-US" altLang="en-US" sz="2400" b="0" dirty="0">
                <a:solidFill>
                  <a:schemeClr val="tx1"/>
                </a:solidFill>
                <a:latin typeface="+mn-lt"/>
              </a:rPr>
            </a:br>
            <a:r>
              <a:rPr lang="en-US" altLang="en-US" sz="2400" b="0" dirty="0">
                <a:solidFill>
                  <a:schemeClr val="tx1"/>
                </a:solidFill>
                <a:latin typeface="+mn-lt"/>
              </a:rPr>
              <a:t>is possible.</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Rectangle 2">
            <a:extLst>
              <a:ext uri="{FF2B5EF4-FFF2-40B4-BE49-F238E27FC236}">
                <a16:creationId xmlns:a16="http://schemas.microsoft.com/office/drawing/2014/main" id="{4772E02D-3B81-47DC-8C6B-5BF3AD294AE5}"/>
              </a:ext>
            </a:extLst>
          </p:cNvPr>
          <p:cNvSpPr txBox="1">
            <a:spLocks noChangeArrowheads="1"/>
          </p:cNvSpPr>
          <p:nvPr/>
        </p:nvSpPr>
        <p:spPr>
          <a:xfrm>
            <a:off x="441960" y="723862"/>
            <a:ext cx="521589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spcBef>
                <a:spcPct val="50000"/>
              </a:spcBef>
            </a:pPr>
            <a:r>
              <a:rPr lang="en-US" altLang="en-US" sz="3400" b="1" dirty="0">
                <a:solidFill>
                  <a:srgbClr val="1EB53A"/>
                </a:solidFill>
                <a:ea typeface="MS PGothic" pitchFamily="34" charset="-128"/>
              </a:rPr>
              <a:t>Nuclear stability</a:t>
            </a:r>
            <a:endParaRPr lang="en-US" altLang="en-US" sz="3400" b="1" dirty="0">
              <a:solidFill>
                <a:srgbClr val="1EB53A"/>
              </a:solidFill>
              <a:ea typeface="MS PGothic" pitchFamily="34" charset="-128"/>
              <a:cs typeface="+mn-cs"/>
            </a:endParaRPr>
          </a:p>
        </p:txBody>
      </p:sp>
    </p:spTree>
    <p:extLst>
      <p:ext uri="{BB962C8B-B14F-4D97-AF65-F5344CB8AC3E}">
        <p14:creationId xmlns:p14="http://schemas.microsoft.com/office/powerpoint/2010/main" val="8114643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17638" y="720951"/>
            <a:ext cx="7772400" cy="1143000"/>
          </a:xfrm>
        </p:spPr>
        <p:txBody>
          <a:bodyPr>
            <a:normAutofit/>
          </a:bodyPr>
          <a:lstStyle/>
          <a:p>
            <a:r>
              <a:rPr lang="en-US" altLang="en-US" sz="3400" b="1" dirty="0">
                <a:solidFill>
                  <a:srgbClr val="1EB53A"/>
                </a:solidFill>
                <a:latin typeface="+mn-lt"/>
              </a:rPr>
              <a:t>Radioactive decay</a:t>
            </a:r>
          </a:p>
        </p:txBody>
      </p:sp>
      <p:sp>
        <p:nvSpPr>
          <p:cNvPr id="23" name="TextBox 22"/>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39213" y="1300350"/>
            <a:ext cx="3262824" cy="4362450"/>
          </a:xfrm>
        </p:spPr>
      </p:pic>
      <p:sp>
        <p:nvSpPr>
          <p:cNvPr id="2" name="TextBox 1"/>
          <p:cNvSpPr txBox="1"/>
          <p:nvPr/>
        </p:nvSpPr>
        <p:spPr>
          <a:xfrm>
            <a:off x="4851202" y="5667477"/>
            <a:ext cx="3050835" cy="230832"/>
          </a:xfrm>
          <a:prstGeom prst="rect">
            <a:avLst/>
          </a:prstGeom>
          <a:noFill/>
        </p:spPr>
        <p:txBody>
          <a:bodyPr wrap="none" rtlCol="0">
            <a:spAutoFit/>
          </a:bodyPr>
          <a:lstStyle/>
          <a:p>
            <a:r>
              <a:rPr lang="en-US" sz="900" i="1" dirty="0"/>
              <a:t>By http://commons.wikimedia.org/wiki/User:BatesIsBack</a:t>
            </a:r>
          </a:p>
        </p:txBody>
      </p:sp>
    </p:spTree>
    <p:extLst>
      <p:ext uri="{BB962C8B-B14F-4D97-AF65-F5344CB8AC3E}">
        <p14:creationId xmlns:p14="http://schemas.microsoft.com/office/powerpoint/2010/main" val="2227802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94545F4B-4C13-488B-B6E7-189881203AD3}"/>
              </a:ext>
            </a:extLst>
          </p:cNvPr>
          <p:cNvSpPr txBox="1">
            <a:spLocks noChangeArrowheads="1"/>
          </p:cNvSpPr>
          <p:nvPr/>
        </p:nvSpPr>
        <p:spPr bwMode="auto">
          <a:xfrm>
            <a:off x="445934" y="424186"/>
            <a:ext cx="533866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Alpha particle</a:t>
            </a:r>
            <a:r>
              <a:rPr lang="en-US" altLang="en-US"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 </a:t>
            </a:r>
            <a:r>
              <a:rPr lang="en-US" altLang="en-US" sz="6000"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α</a:t>
            </a:r>
            <a:endParaRPr lang="en-US" altLang="en-US" sz="6000" b="1" dirty="0">
              <a:solidFill>
                <a:srgbClr val="1EB53A"/>
              </a:solidFill>
              <a:latin typeface="+mj-lt"/>
            </a:endParaRPr>
          </a:p>
        </p:txBody>
      </p:sp>
      <p:sp>
        <p:nvSpPr>
          <p:cNvPr id="7171" name="Text Box 3">
            <a:extLst>
              <a:ext uri="{FF2B5EF4-FFF2-40B4-BE49-F238E27FC236}">
                <a16:creationId xmlns:a16="http://schemas.microsoft.com/office/drawing/2014/main" id="{BEFDA10E-EE03-41EA-B30D-7D17A73C2133}"/>
              </a:ext>
            </a:extLst>
          </p:cNvPr>
          <p:cNvSpPr txBox="1">
            <a:spLocks noChangeArrowheads="1"/>
          </p:cNvSpPr>
          <p:nvPr/>
        </p:nvSpPr>
        <p:spPr bwMode="auto">
          <a:xfrm>
            <a:off x="439992" y="1899120"/>
            <a:ext cx="434266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sz="2800" dirty="0">
                <a:latin typeface="+mn-lt"/>
              </a:rPr>
              <a:t>Helium nucleus that is emitted from a radioactive atom’</a:t>
            </a:r>
            <a:r>
              <a:rPr lang="en-US" altLang="ja-JP" sz="2800" dirty="0">
                <a:latin typeface="+mn-lt"/>
              </a:rPr>
              <a:t>s nucleus</a:t>
            </a:r>
            <a:endParaRPr lang="en-US" altLang="en-US" sz="2800" dirty="0">
              <a:latin typeface="+mn-lt"/>
            </a:endParaRPr>
          </a:p>
        </p:txBody>
      </p:sp>
      <p:sp>
        <p:nvSpPr>
          <p:cNvPr id="7173" name="Text Box 18">
            <a:extLst>
              <a:ext uri="{FF2B5EF4-FFF2-40B4-BE49-F238E27FC236}">
                <a16:creationId xmlns:a16="http://schemas.microsoft.com/office/drawing/2014/main" id="{7BA8FA7A-ADAD-432C-991B-EA0E6DA7AA23}"/>
              </a:ext>
            </a:extLst>
          </p:cNvPr>
          <p:cNvSpPr txBox="1">
            <a:spLocks noChangeArrowheads="1"/>
          </p:cNvSpPr>
          <p:nvPr/>
        </p:nvSpPr>
        <p:spPr bwMode="auto">
          <a:xfrm>
            <a:off x="6604928" y="3590329"/>
            <a:ext cx="1159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1600" dirty="0">
                <a:latin typeface="Cambria Math" panose="02040503050406030204" pitchFamily="18" charset="0"/>
                <a:ea typeface="Cambria Math" panose="02040503050406030204" pitchFamily="18" charset="0"/>
                <a:sym typeface="Symbol" panose="05050102010706020507" pitchFamily="18" charset="2"/>
              </a:rPr>
              <a:t>α</a:t>
            </a:r>
            <a:r>
              <a:rPr lang="en-US" altLang="en-US" sz="1600" dirty="0">
                <a:latin typeface="+mj-lt"/>
                <a:sym typeface="Symbol" panose="05050102010706020507" pitchFamily="18" charset="2"/>
              </a:rPr>
              <a:t> Particle</a:t>
            </a:r>
          </a:p>
        </p:txBody>
      </p:sp>
      <p:sp>
        <p:nvSpPr>
          <p:cNvPr id="7172" name="Line 16">
            <a:extLst>
              <a:ext uri="{FF2B5EF4-FFF2-40B4-BE49-F238E27FC236}">
                <a16:creationId xmlns:a16="http://schemas.microsoft.com/office/drawing/2014/main" id="{3D9203FB-53F5-416A-99D9-B516F37D4733}"/>
              </a:ext>
            </a:extLst>
          </p:cNvPr>
          <p:cNvSpPr>
            <a:spLocks noChangeShapeType="1"/>
          </p:cNvSpPr>
          <p:nvPr/>
        </p:nvSpPr>
        <p:spPr bwMode="auto">
          <a:xfrm flipV="1">
            <a:off x="6275247" y="3396955"/>
            <a:ext cx="538163" cy="15081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7174" name="Group 92">
            <a:extLst>
              <a:ext uri="{FF2B5EF4-FFF2-40B4-BE49-F238E27FC236}">
                <a16:creationId xmlns:a16="http://schemas.microsoft.com/office/drawing/2014/main" id="{2D681F59-22E0-43D8-8674-B80CD4C46F27}"/>
              </a:ext>
            </a:extLst>
          </p:cNvPr>
          <p:cNvGrpSpPr>
            <a:grpSpLocks/>
          </p:cNvGrpSpPr>
          <p:nvPr/>
        </p:nvGrpSpPr>
        <p:grpSpPr bwMode="auto">
          <a:xfrm>
            <a:off x="4532172" y="3160417"/>
            <a:ext cx="1592263" cy="1531938"/>
            <a:chOff x="4534075" y="3881008"/>
            <a:chExt cx="2651760" cy="2554525"/>
          </a:xfrm>
        </p:grpSpPr>
        <p:grpSp>
          <p:nvGrpSpPr>
            <p:cNvPr id="7189" name="Group 91">
              <a:extLst>
                <a:ext uri="{FF2B5EF4-FFF2-40B4-BE49-F238E27FC236}">
                  <a16:creationId xmlns:a16="http://schemas.microsoft.com/office/drawing/2014/main" id="{88DBBC1D-9065-46E6-B8AD-D75A21F64854}"/>
                </a:ext>
              </a:extLst>
            </p:cNvPr>
            <p:cNvGrpSpPr>
              <a:grpSpLocks/>
            </p:cNvGrpSpPr>
            <p:nvPr/>
          </p:nvGrpSpPr>
          <p:grpSpPr bwMode="auto">
            <a:xfrm>
              <a:off x="4534075" y="3881008"/>
              <a:ext cx="2651760" cy="2554525"/>
              <a:chOff x="4541520" y="3881008"/>
              <a:chExt cx="2651760" cy="2554525"/>
            </a:xfrm>
          </p:grpSpPr>
          <p:sp>
            <p:nvSpPr>
              <p:cNvPr id="21" name="Oval 20">
                <a:extLst>
                  <a:ext uri="{FF2B5EF4-FFF2-40B4-BE49-F238E27FC236}">
                    <a16:creationId xmlns:a16="http://schemas.microsoft.com/office/drawing/2014/main" id="{D260074D-95BF-43F1-9D13-B6380D50893D}"/>
                  </a:ext>
                </a:extLst>
              </p:cNvPr>
              <p:cNvSpPr/>
              <p:nvPr/>
            </p:nvSpPr>
            <p:spPr bwMode="auto">
              <a:xfrm>
                <a:off x="6292701" y="405975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6" name="Oval 75">
                <a:extLst>
                  <a:ext uri="{FF2B5EF4-FFF2-40B4-BE49-F238E27FC236}">
                    <a16:creationId xmlns:a16="http://schemas.microsoft.com/office/drawing/2014/main" id="{432E5E91-8A06-4804-8003-3EF22610784B}"/>
                  </a:ext>
                </a:extLst>
              </p:cNvPr>
              <p:cNvSpPr/>
              <p:nvPr/>
            </p:nvSpPr>
            <p:spPr bwMode="auto">
              <a:xfrm>
                <a:off x="4724400" y="5550198"/>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1" name="Oval 70">
                <a:extLst>
                  <a:ext uri="{FF2B5EF4-FFF2-40B4-BE49-F238E27FC236}">
                    <a16:creationId xmlns:a16="http://schemas.microsoft.com/office/drawing/2014/main" id="{A4DB2899-B11F-4AC4-B1BE-757F463A8125}"/>
                  </a:ext>
                </a:extLst>
              </p:cNvPr>
              <p:cNvSpPr/>
              <p:nvPr/>
            </p:nvSpPr>
            <p:spPr bwMode="auto">
              <a:xfrm>
                <a:off x="6644640" y="4375872"/>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9" name="Oval 78">
                <a:extLst>
                  <a:ext uri="{FF2B5EF4-FFF2-40B4-BE49-F238E27FC236}">
                    <a16:creationId xmlns:a16="http://schemas.microsoft.com/office/drawing/2014/main" id="{46A90B99-5B93-4032-BE1A-5C329991F394}"/>
                  </a:ext>
                </a:extLst>
              </p:cNvPr>
              <p:cNvSpPr/>
              <p:nvPr/>
            </p:nvSpPr>
            <p:spPr bwMode="auto">
              <a:xfrm>
                <a:off x="5143500" y="5932967"/>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0" name="Oval 79">
                <a:extLst>
                  <a:ext uri="{FF2B5EF4-FFF2-40B4-BE49-F238E27FC236}">
                    <a16:creationId xmlns:a16="http://schemas.microsoft.com/office/drawing/2014/main" id="{9300442C-DE4C-4810-9475-E525CD8EB790}"/>
                  </a:ext>
                </a:extLst>
              </p:cNvPr>
              <p:cNvSpPr/>
              <p:nvPr/>
            </p:nvSpPr>
            <p:spPr bwMode="auto">
              <a:xfrm>
                <a:off x="5693350" y="3881008"/>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1" name="Oval 80">
                <a:extLst>
                  <a:ext uri="{FF2B5EF4-FFF2-40B4-BE49-F238E27FC236}">
                    <a16:creationId xmlns:a16="http://schemas.microsoft.com/office/drawing/2014/main" id="{110602C5-8F4B-4132-B681-5FE9AB8DE93D}"/>
                  </a:ext>
                </a:extLst>
              </p:cNvPr>
              <p:cNvSpPr/>
              <p:nvPr/>
            </p:nvSpPr>
            <p:spPr bwMode="auto">
              <a:xfrm>
                <a:off x="6682740" y="55076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2" name="Oval 81">
                <a:extLst>
                  <a:ext uri="{FF2B5EF4-FFF2-40B4-BE49-F238E27FC236}">
                    <a16:creationId xmlns:a16="http://schemas.microsoft.com/office/drawing/2014/main" id="{C0BBE8B7-0439-4B99-A5EE-B00BE64E970E}"/>
                  </a:ext>
                </a:extLst>
              </p:cNvPr>
              <p:cNvSpPr/>
              <p:nvPr/>
            </p:nvSpPr>
            <p:spPr bwMode="auto">
              <a:xfrm>
                <a:off x="6827520" y="496594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3" name="Oval 82">
                <a:extLst>
                  <a:ext uri="{FF2B5EF4-FFF2-40B4-BE49-F238E27FC236}">
                    <a16:creationId xmlns:a16="http://schemas.microsoft.com/office/drawing/2014/main" id="{F355A3D0-A985-4C6F-8B83-2C8DA93541B2}"/>
                  </a:ext>
                </a:extLst>
              </p:cNvPr>
              <p:cNvSpPr/>
              <p:nvPr/>
            </p:nvSpPr>
            <p:spPr bwMode="auto">
              <a:xfrm>
                <a:off x="4541520" y="495799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 name="Oval 3">
                <a:extLst>
                  <a:ext uri="{FF2B5EF4-FFF2-40B4-BE49-F238E27FC236}">
                    <a16:creationId xmlns:a16="http://schemas.microsoft.com/office/drawing/2014/main" id="{37CAC69F-30FC-4DDE-A490-BDDC3F31D72F}"/>
                  </a:ext>
                </a:extLst>
              </p:cNvPr>
              <p:cNvSpPr/>
              <p:nvPr/>
            </p:nvSpPr>
            <p:spPr bwMode="auto">
              <a:xfrm>
                <a:off x="4541520" y="5273750"/>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7" name="Oval 56">
                <a:extLst>
                  <a:ext uri="{FF2B5EF4-FFF2-40B4-BE49-F238E27FC236}">
                    <a16:creationId xmlns:a16="http://schemas.microsoft.com/office/drawing/2014/main" id="{1814DA51-84B7-4FD6-829A-E3E2EA3E860B}"/>
                  </a:ext>
                </a:extLst>
              </p:cNvPr>
              <p:cNvSpPr/>
              <p:nvPr/>
            </p:nvSpPr>
            <p:spPr bwMode="auto">
              <a:xfrm>
                <a:off x="4776704" y="442808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0" name="Oval 59">
                <a:extLst>
                  <a:ext uri="{FF2B5EF4-FFF2-40B4-BE49-F238E27FC236}">
                    <a16:creationId xmlns:a16="http://schemas.microsoft.com/office/drawing/2014/main" id="{EBF015DF-93E1-4829-9FAA-66FE488941C9}"/>
                  </a:ext>
                </a:extLst>
              </p:cNvPr>
              <p:cNvSpPr/>
              <p:nvPr/>
            </p:nvSpPr>
            <p:spPr bwMode="auto">
              <a:xfrm>
                <a:off x="4931728" y="424263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1" name="Oval 60">
                <a:extLst>
                  <a:ext uri="{FF2B5EF4-FFF2-40B4-BE49-F238E27FC236}">
                    <a16:creationId xmlns:a16="http://schemas.microsoft.com/office/drawing/2014/main" id="{64FB3E9E-FEF3-45CC-9645-A4E6CEF4599A}"/>
                  </a:ext>
                </a:extLst>
              </p:cNvPr>
              <p:cNvSpPr/>
              <p:nvPr/>
            </p:nvSpPr>
            <p:spPr bwMode="auto">
              <a:xfrm>
                <a:off x="5407366" y="392771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3" name="Oval 62">
                <a:extLst>
                  <a:ext uri="{FF2B5EF4-FFF2-40B4-BE49-F238E27FC236}">
                    <a16:creationId xmlns:a16="http://schemas.microsoft.com/office/drawing/2014/main" id="{A030EF04-9483-4CD0-9940-3EC8C8080B89}"/>
                  </a:ext>
                </a:extLst>
              </p:cNvPr>
              <p:cNvSpPr/>
              <p:nvPr/>
            </p:nvSpPr>
            <p:spPr bwMode="auto">
              <a:xfrm>
                <a:off x="4907280" y="577347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4" name="Oval 63">
                <a:extLst>
                  <a:ext uri="{FF2B5EF4-FFF2-40B4-BE49-F238E27FC236}">
                    <a16:creationId xmlns:a16="http://schemas.microsoft.com/office/drawing/2014/main" id="{9944D836-D59F-4244-A660-7F091F191D9F}"/>
                  </a:ext>
                </a:extLst>
              </p:cNvPr>
              <p:cNvSpPr/>
              <p:nvPr/>
            </p:nvSpPr>
            <p:spPr bwMode="auto">
              <a:xfrm>
                <a:off x="5181600" y="40386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5" name="Oval 64">
                <a:extLst>
                  <a:ext uri="{FF2B5EF4-FFF2-40B4-BE49-F238E27FC236}">
                    <a16:creationId xmlns:a16="http://schemas.microsoft.com/office/drawing/2014/main" id="{B395BF45-B39C-41EA-85E3-48A8026CA951}"/>
                  </a:ext>
                </a:extLst>
              </p:cNvPr>
              <p:cNvSpPr/>
              <p:nvPr/>
            </p:nvSpPr>
            <p:spPr bwMode="auto">
              <a:xfrm>
                <a:off x="4651388" y="468192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6" name="Oval 65">
                <a:extLst>
                  <a:ext uri="{FF2B5EF4-FFF2-40B4-BE49-F238E27FC236}">
                    <a16:creationId xmlns:a16="http://schemas.microsoft.com/office/drawing/2014/main" id="{C58626E6-5125-48D3-92F3-E965283079EB}"/>
                  </a:ext>
                </a:extLst>
              </p:cNvPr>
              <p:cNvSpPr/>
              <p:nvPr/>
            </p:nvSpPr>
            <p:spPr bwMode="auto">
              <a:xfrm>
                <a:off x="5445171" y="602015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8" name="Oval 67">
                <a:extLst>
                  <a:ext uri="{FF2B5EF4-FFF2-40B4-BE49-F238E27FC236}">
                    <a16:creationId xmlns:a16="http://schemas.microsoft.com/office/drawing/2014/main" id="{3C83D2C6-9D5B-46EC-8947-462DCFFC6ECA}"/>
                  </a:ext>
                </a:extLst>
              </p:cNvPr>
              <p:cNvSpPr/>
              <p:nvPr/>
            </p:nvSpPr>
            <p:spPr bwMode="auto">
              <a:xfrm>
                <a:off x="5696689" y="606977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9" name="Oval 68">
                <a:extLst>
                  <a:ext uri="{FF2B5EF4-FFF2-40B4-BE49-F238E27FC236}">
                    <a16:creationId xmlns:a16="http://schemas.microsoft.com/office/drawing/2014/main" id="{66D635B7-B3DA-4965-BC6C-C94EBD4E5240}"/>
                  </a:ext>
                </a:extLst>
              </p:cNvPr>
              <p:cNvSpPr/>
              <p:nvPr/>
            </p:nvSpPr>
            <p:spPr bwMode="auto">
              <a:xfrm>
                <a:off x="6273562" y="594068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2" name="Oval 71">
                <a:extLst>
                  <a:ext uri="{FF2B5EF4-FFF2-40B4-BE49-F238E27FC236}">
                    <a16:creationId xmlns:a16="http://schemas.microsoft.com/office/drawing/2014/main" id="{A7160DC4-626E-4AB2-9616-DD826A17CDB0}"/>
                  </a:ext>
                </a:extLst>
              </p:cNvPr>
              <p:cNvSpPr/>
              <p:nvPr/>
            </p:nvSpPr>
            <p:spPr bwMode="auto">
              <a:xfrm>
                <a:off x="6492743" y="419299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3" name="Oval 72">
                <a:extLst>
                  <a:ext uri="{FF2B5EF4-FFF2-40B4-BE49-F238E27FC236}">
                    <a16:creationId xmlns:a16="http://schemas.microsoft.com/office/drawing/2014/main" id="{8B911AFF-E56F-4449-97CD-BA345957A1AB}"/>
                  </a:ext>
                </a:extLst>
              </p:cNvPr>
              <p:cNvSpPr/>
              <p:nvPr/>
            </p:nvSpPr>
            <p:spPr bwMode="auto">
              <a:xfrm>
                <a:off x="6772902" y="525815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4" name="Oval 73">
                <a:extLst>
                  <a:ext uri="{FF2B5EF4-FFF2-40B4-BE49-F238E27FC236}">
                    <a16:creationId xmlns:a16="http://schemas.microsoft.com/office/drawing/2014/main" id="{6625A248-9179-44ED-98CE-6422734E9886}"/>
                  </a:ext>
                </a:extLst>
              </p:cNvPr>
              <p:cNvSpPr/>
              <p:nvPr/>
            </p:nvSpPr>
            <p:spPr bwMode="auto">
              <a:xfrm>
                <a:off x="5989314" y="6052050"/>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5" name="Oval 74">
                <a:extLst>
                  <a:ext uri="{FF2B5EF4-FFF2-40B4-BE49-F238E27FC236}">
                    <a16:creationId xmlns:a16="http://schemas.microsoft.com/office/drawing/2014/main" id="{0151C7E9-9597-4D32-A36D-C1230123AE39}"/>
                  </a:ext>
                </a:extLst>
              </p:cNvPr>
              <p:cNvSpPr/>
              <p:nvPr/>
            </p:nvSpPr>
            <p:spPr bwMode="auto">
              <a:xfrm>
                <a:off x="5989314" y="393834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7" name="Oval 76">
                <a:extLst>
                  <a:ext uri="{FF2B5EF4-FFF2-40B4-BE49-F238E27FC236}">
                    <a16:creationId xmlns:a16="http://schemas.microsoft.com/office/drawing/2014/main" id="{1370AD1A-7B76-4E41-BCD1-59AF3A04AB42}"/>
                  </a:ext>
                </a:extLst>
              </p:cNvPr>
              <p:cNvSpPr/>
              <p:nvPr/>
            </p:nvSpPr>
            <p:spPr bwMode="auto">
              <a:xfrm>
                <a:off x="6499860" y="574414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8" name="Oval 77">
                <a:extLst>
                  <a:ext uri="{FF2B5EF4-FFF2-40B4-BE49-F238E27FC236}">
                    <a16:creationId xmlns:a16="http://schemas.microsoft.com/office/drawing/2014/main" id="{198768EA-B2B4-4985-B7F1-AABF3809DD31}"/>
                  </a:ext>
                </a:extLst>
              </p:cNvPr>
              <p:cNvSpPr/>
              <p:nvPr/>
            </p:nvSpPr>
            <p:spPr bwMode="auto">
              <a:xfrm>
                <a:off x="6756394" y="4686883"/>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23" name="Oval 22">
              <a:extLst>
                <a:ext uri="{FF2B5EF4-FFF2-40B4-BE49-F238E27FC236}">
                  <a16:creationId xmlns:a16="http://schemas.microsoft.com/office/drawing/2014/main" id="{D53F724F-8090-4701-822F-4086BA26FE11}"/>
                </a:ext>
              </a:extLst>
            </p:cNvPr>
            <p:cNvSpPr/>
            <p:nvPr/>
          </p:nvSpPr>
          <p:spPr bwMode="auto">
            <a:xfrm>
              <a:off x="4960620" y="458183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4" name="Oval 23">
              <a:extLst>
                <a:ext uri="{FF2B5EF4-FFF2-40B4-BE49-F238E27FC236}">
                  <a16:creationId xmlns:a16="http://schemas.microsoft.com/office/drawing/2014/main" id="{0118EBFB-9F99-464B-9DBE-A68F93D65CE0}"/>
                </a:ext>
              </a:extLst>
            </p:cNvPr>
            <p:cNvSpPr/>
            <p:nvPr/>
          </p:nvSpPr>
          <p:spPr bwMode="auto">
            <a:xfrm>
              <a:off x="6074884" y="424720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5" name="Oval 24">
              <a:extLst>
                <a:ext uri="{FF2B5EF4-FFF2-40B4-BE49-F238E27FC236}">
                  <a16:creationId xmlns:a16="http://schemas.microsoft.com/office/drawing/2014/main" id="{912C88C0-4D13-4E68-9F66-AED35721D5A8}"/>
                </a:ext>
              </a:extLst>
            </p:cNvPr>
            <p:cNvSpPr/>
            <p:nvPr/>
          </p:nvSpPr>
          <p:spPr bwMode="auto">
            <a:xfrm>
              <a:off x="4992379" y="511142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9" name="Oval 28">
              <a:extLst>
                <a:ext uri="{FF2B5EF4-FFF2-40B4-BE49-F238E27FC236}">
                  <a16:creationId xmlns:a16="http://schemas.microsoft.com/office/drawing/2014/main" id="{74ABCC50-8310-45C6-9EAC-70316CAAD669}"/>
                </a:ext>
              </a:extLst>
            </p:cNvPr>
            <p:cNvSpPr/>
            <p:nvPr/>
          </p:nvSpPr>
          <p:spPr bwMode="auto">
            <a:xfrm>
              <a:off x="6254920" y="532478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7" name="Oval 26">
              <a:extLst>
                <a:ext uri="{FF2B5EF4-FFF2-40B4-BE49-F238E27FC236}">
                  <a16:creationId xmlns:a16="http://schemas.microsoft.com/office/drawing/2014/main" id="{01C4A859-E202-4300-9658-A94BF8FE0A94}"/>
                </a:ext>
              </a:extLst>
            </p:cNvPr>
            <p:cNvSpPr/>
            <p:nvPr/>
          </p:nvSpPr>
          <p:spPr bwMode="auto">
            <a:xfrm>
              <a:off x="5374402" y="447635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0" name="Oval 29">
              <a:extLst>
                <a:ext uri="{FF2B5EF4-FFF2-40B4-BE49-F238E27FC236}">
                  <a16:creationId xmlns:a16="http://schemas.microsoft.com/office/drawing/2014/main" id="{FF3E820C-7B01-4CE5-83B4-3C832EEECFA4}"/>
                </a:ext>
              </a:extLst>
            </p:cNvPr>
            <p:cNvSpPr/>
            <p:nvPr/>
          </p:nvSpPr>
          <p:spPr bwMode="auto">
            <a:xfrm>
              <a:off x="5189757" y="43421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1" name="Oval 30">
              <a:extLst>
                <a:ext uri="{FF2B5EF4-FFF2-40B4-BE49-F238E27FC236}">
                  <a16:creationId xmlns:a16="http://schemas.microsoft.com/office/drawing/2014/main" id="{BF32A204-1E8B-4294-B46D-3A0552E6F08F}"/>
                </a:ext>
              </a:extLst>
            </p:cNvPr>
            <p:cNvSpPr/>
            <p:nvPr/>
          </p:nvSpPr>
          <p:spPr bwMode="auto">
            <a:xfrm>
              <a:off x="5467411" y="4210847"/>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2" name="Oval 31">
              <a:extLst>
                <a:ext uri="{FF2B5EF4-FFF2-40B4-BE49-F238E27FC236}">
                  <a16:creationId xmlns:a16="http://schemas.microsoft.com/office/drawing/2014/main" id="{B5BB9B24-1E4A-48C1-9C54-494D7F6AE9A4}"/>
                </a:ext>
              </a:extLst>
            </p:cNvPr>
            <p:cNvSpPr/>
            <p:nvPr/>
          </p:nvSpPr>
          <p:spPr bwMode="auto">
            <a:xfrm>
              <a:off x="5093999" y="48923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3" name="Oval 32">
              <a:extLst>
                <a:ext uri="{FF2B5EF4-FFF2-40B4-BE49-F238E27FC236}">
                  <a16:creationId xmlns:a16="http://schemas.microsoft.com/office/drawing/2014/main" id="{D1C7E74F-D68A-4D98-B852-B75210ED979E}"/>
                </a:ext>
              </a:extLst>
            </p:cNvPr>
            <p:cNvSpPr/>
            <p:nvPr/>
          </p:nvSpPr>
          <p:spPr bwMode="auto">
            <a:xfrm>
              <a:off x="5188688" y="4659864"/>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8" name="Oval 47">
              <a:extLst>
                <a:ext uri="{FF2B5EF4-FFF2-40B4-BE49-F238E27FC236}">
                  <a16:creationId xmlns:a16="http://schemas.microsoft.com/office/drawing/2014/main" id="{AD72B103-2B99-4142-BCBB-BA0DC88FBBD7}"/>
                </a:ext>
              </a:extLst>
            </p:cNvPr>
            <p:cNvSpPr/>
            <p:nvPr/>
          </p:nvSpPr>
          <p:spPr bwMode="auto">
            <a:xfrm>
              <a:off x="6263640" y="563100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9" name="Oval 48">
              <a:extLst>
                <a:ext uri="{FF2B5EF4-FFF2-40B4-BE49-F238E27FC236}">
                  <a16:creationId xmlns:a16="http://schemas.microsoft.com/office/drawing/2014/main" id="{DB0B9517-2343-49B4-800C-CCBDE4919BCE}"/>
                </a:ext>
              </a:extLst>
            </p:cNvPr>
            <p:cNvSpPr/>
            <p:nvPr/>
          </p:nvSpPr>
          <p:spPr bwMode="auto">
            <a:xfrm>
              <a:off x="6456442" y="453975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0" name="Oval 49">
              <a:extLst>
                <a:ext uri="{FF2B5EF4-FFF2-40B4-BE49-F238E27FC236}">
                  <a16:creationId xmlns:a16="http://schemas.microsoft.com/office/drawing/2014/main" id="{882D69ED-3BEE-4772-8F34-B3DCD76BF011}"/>
                </a:ext>
              </a:extLst>
            </p:cNvPr>
            <p:cNvSpPr/>
            <p:nvPr/>
          </p:nvSpPr>
          <p:spPr bwMode="auto">
            <a:xfrm>
              <a:off x="6475581" y="542685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1" name="Oval 50">
              <a:extLst>
                <a:ext uri="{FF2B5EF4-FFF2-40B4-BE49-F238E27FC236}">
                  <a16:creationId xmlns:a16="http://schemas.microsoft.com/office/drawing/2014/main" id="{480B2D6A-D25C-4DD6-85F1-E19A12AC4717}"/>
                </a:ext>
              </a:extLst>
            </p:cNvPr>
            <p:cNvSpPr/>
            <p:nvPr/>
          </p:nvSpPr>
          <p:spPr bwMode="auto">
            <a:xfrm>
              <a:off x="5696689" y="583727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2" name="Oval 51">
              <a:extLst>
                <a:ext uri="{FF2B5EF4-FFF2-40B4-BE49-F238E27FC236}">
                  <a16:creationId xmlns:a16="http://schemas.microsoft.com/office/drawing/2014/main" id="{BB7E99BC-B54F-488D-9B30-A4D2E4B1F18A}"/>
                </a:ext>
              </a:extLst>
            </p:cNvPr>
            <p:cNvSpPr/>
            <p:nvPr/>
          </p:nvSpPr>
          <p:spPr bwMode="auto">
            <a:xfrm>
              <a:off x="4776704" y="522483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3" name="Oval 52">
              <a:extLst>
                <a:ext uri="{FF2B5EF4-FFF2-40B4-BE49-F238E27FC236}">
                  <a16:creationId xmlns:a16="http://schemas.microsoft.com/office/drawing/2014/main" id="{AD7E642F-329B-425C-8248-F9E6FCB33EE8}"/>
                </a:ext>
              </a:extLst>
            </p:cNvPr>
            <p:cNvSpPr/>
            <p:nvPr/>
          </p:nvSpPr>
          <p:spPr bwMode="auto">
            <a:xfrm>
              <a:off x="6527664" y="486480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4" name="Oval 53">
              <a:extLst>
                <a:ext uri="{FF2B5EF4-FFF2-40B4-BE49-F238E27FC236}">
                  <a16:creationId xmlns:a16="http://schemas.microsoft.com/office/drawing/2014/main" id="{81921D17-0C18-4B4D-949A-433C752AF7BB}"/>
                </a:ext>
              </a:extLst>
            </p:cNvPr>
            <p:cNvSpPr/>
            <p:nvPr/>
          </p:nvSpPr>
          <p:spPr bwMode="auto">
            <a:xfrm>
              <a:off x="5696689" y="411059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5" name="Oval 54">
              <a:extLst>
                <a:ext uri="{FF2B5EF4-FFF2-40B4-BE49-F238E27FC236}">
                  <a16:creationId xmlns:a16="http://schemas.microsoft.com/office/drawing/2014/main" id="{FB37EB32-9BAC-4074-A7A6-0439C4E497BC}"/>
                </a:ext>
              </a:extLst>
            </p:cNvPr>
            <p:cNvSpPr/>
            <p:nvPr/>
          </p:nvSpPr>
          <p:spPr bwMode="auto">
            <a:xfrm>
              <a:off x="5133550" y="55719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6" name="Oval 55">
              <a:extLst>
                <a:ext uri="{FF2B5EF4-FFF2-40B4-BE49-F238E27FC236}">
                  <a16:creationId xmlns:a16="http://schemas.microsoft.com/office/drawing/2014/main" id="{A62A6D74-6912-4224-84C6-55F37A854FA4}"/>
                </a:ext>
              </a:extLst>
            </p:cNvPr>
            <p:cNvSpPr/>
            <p:nvPr/>
          </p:nvSpPr>
          <p:spPr bwMode="auto">
            <a:xfrm>
              <a:off x="4822216" y="49122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8" name="Oval 57">
              <a:extLst>
                <a:ext uri="{FF2B5EF4-FFF2-40B4-BE49-F238E27FC236}">
                  <a16:creationId xmlns:a16="http://schemas.microsoft.com/office/drawing/2014/main" id="{7FD859CD-7A2A-4E6D-9CE3-5C4BF24B6882}"/>
                </a:ext>
              </a:extLst>
            </p:cNvPr>
            <p:cNvSpPr/>
            <p:nvPr/>
          </p:nvSpPr>
          <p:spPr bwMode="auto">
            <a:xfrm>
              <a:off x="5477185" y="576772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 name="Oval 21">
              <a:extLst>
                <a:ext uri="{FF2B5EF4-FFF2-40B4-BE49-F238E27FC236}">
                  <a16:creationId xmlns:a16="http://schemas.microsoft.com/office/drawing/2014/main" id="{AC890781-D0DA-4551-8B01-41A4EC54F86E}"/>
                </a:ext>
              </a:extLst>
            </p:cNvPr>
            <p:cNvSpPr/>
            <p:nvPr/>
          </p:nvSpPr>
          <p:spPr bwMode="auto">
            <a:xfrm>
              <a:off x="5297488" y="568132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9" name="Oval 58">
              <a:extLst>
                <a:ext uri="{FF2B5EF4-FFF2-40B4-BE49-F238E27FC236}">
                  <a16:creationId xmlns:a16="http://schemas.microsoft.com/office/drawing/2014/main" id="{5BAA36C4-2652-4334-B77D-2155C3E5541F}"/>
                </a:ext>
              </a:extLst>
            </p:cNvPr>
            <p:cNvSpPr/>
            <p:nvPr/>
          </p:nvSpPr>
          <p:spPr bwMode="auto">
            <a:xfrm>
              <a:off x="6492743" y="511142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2" name="Oval 61">
              <a:extLst>
                <a:ext uri="{FF2B5EF4-FFF2-40B4-BE49-F238E27FC236}">
                  <a16:creationId xmlns:a16="http://schemas.microsoft.com/office/drawing/2014/main" id="{A8A8BF6F-2BB8-4FF1-A2B0-4BD2D7674DD5}"/>
                </a:ext>
              </a:extLst>
            </p:cNvPr>
            <p:cNvSpPr/>
            <p:nvPr/>
          </p:nvSpPr>
          <p:spPr bwMode="auto">
            <a:xfrm>
              <a:off x="4907280" y="540771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6" name="Oval 25">
              <a:extLst>
                <a:ext uri="{FF2B5EF4-FFF2-40B4-BE49-F238E27FC236}">
                  <a16:creationId xmlns:a16="http://schemas.microsoft.com/office/drawing/2014/main" id="{F7F3F776-CDA6-49DF-ACC9-DE8A3704A857}"/>
                </a:ext>
              </a:extLst>
            </p:cNvPr>
            <p:cNvSpPr/>
            <p:nvPr/>
          </p:nvSpPr>
          <p:spPr bwMode="auto">
            <a:xfrm>
              <a:off x="6278880" y="502641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7" name="Oval 66">
              <a:extLst>
                <a:ext uri="{FF2B5EF4-FFF2-40B4-BE49-F238E27FC236}">
                  <a16:creationId xmlns:a16="http://schemas.microsoft.com/office/drawing/2014/main" id="{52E0F0D8-9C13-4377-AF85-C785F7E35779}"/>
                </a:ext>
              </a:extLst>
            </p:cNvPr>
            <p:cNvSpPr/>
            <p:nvPr/>
          </p:nvSpPr>
          <p:spPr bwMode="auto">
            <a:xfrm>
              <a:off x="6273562" y="439765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0" name="Oval 69">
              <a:extLst>
                <a:ext uri="{FF2B5EF4-FFF2-40B4-BE49-F238E27FC236}">
                  <a16:creationId xmlns:a16="http://schemas.microsoft.com/office/drawing/2014/main" id="{550DBC4C-4864-4F97-A756-4536C38EE6A7}"/>
                </a:ext>
              </a:extLst>
            </p:cNvPr>
            <p:cNvSpPr/>
            <p:nvPr/>
          </p:nvSpPr>
          <p:spPr bwMode="auto">
            <a:xfrm>
              <a:off x="5985450" y="577135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07" name="Oval 106">
              <a:extLst>
                <a:ext uri="{FF2B5EF4-FFF2-40B4-BE49-F238E27FC236}">
                  <a16:creationId xmlns:a16="http://schemas.microsoft.com/office/drawing/2014/main" id="{0A3D5579-760F-4F22-AF4D-1E413225C067}"/>
                </a:ext>
              </a:extLst>
            </p:cNvPr>
            <p:cNvSpPr/>
            <p:nvPr/>
          </p:nvSpPr>
          <p:spPr bwMode="auto">
            <a:xfrm>
              <a:off x="5842945" y="422148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08" name="Oval 107">
              <a:extLst>
                <a:ext uri="{FF2B5EF4-FFF2-40B4-BE49-F238E27FC236}">
                  <a16:creationId xmlns:a16="http://schemas.microsoft.com/office/drawing/2014/main" id="{C9BF3575-8256-4682-A3AF-7AC423A56877}"/>
                </a:ext>
              </a:extLst>
            </p:cNvPr>
            <p:cNvSpPr/>
            <p:nvPr/>
          </p:nvSpPr>
          <p:spPr bwMode="auto">
            <a:xfrm>
              <a:off x="6309863" y="47283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09" name="Oval 108">
              <a:extLst>
                <a:ext uri="{FF2B5EF4-FFF2-40B4-BE49-F238E27FC236}">
                  <a16:creationId xmlns:a16="http://schemas.microsoft.com/office/drawing/2014/main" id="{8444FCF6-9FE7-4223-A819-BB87417D533F}"/>
                </a:ext>
              </a:extLst>
            </p:cNvPr>
            <p:cNvSpPr/>
            <p:nvPr/>
          </p:nvSpPr>
          <p:spPr bwMode="auto">
            <a:xfrm>
              <a:off x="6025825" y="547151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0" name="Oval 109">
              <a:extLst>
                <a:ext uri="{FF2B5EF4-FFF2-40B4-BE49-F238E27FC236}">
                  <a16:creationId xmlns:a16="http://schemas.microsoft.com/office/drawing/2014/main" id="{7DE65B96-1640-4776-BCBB-56D67C2B5708}"/>
                </a:ext>
              </a:extLst>
            </p:cNvPr>
            <p:cNvSpPr/>
            <p:nvPr/>
          </p:nvSpPr>
          <p:spPr bwMode="auto">
            <a:xfrm>
              <a:off x="5326380" y="484353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1" name="Oval 110">
              <a:extLst>
                <a:ext uri="{FF2B5EF4-FFF2-40B4-BE49-F238E27FC236}">
                  <a16:creationId xmlns:a16="http://schemas.microsoft.com/office/drawing/2014/main" id="{D4721D30-F5CF-4CE6-A3F2-75DA35C7A108}"/>
                </a:ext>
              </a:extLst>
            </p:cNvPr>
            <p:cNvSpPr/>
            <p:nvPr/>
          </p:nvSpPr>
          <p:spPr bwMode="auto">
            <a:xfrm>
              <a:off x="5751301" y="558634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2" name="Oval 111">
              <a:extLst>
                <a:ext uri="{FF2B5EF4-FFF2-40B4-BE49-F238E27FC236}">
                  <a16:creationId xmlns:a16="http://schemas.microsoft.com/office/drawing/2014/main" id="{79A5C015-A731-42F7-A579-0CA54E5F9958}"/>
                </a:ext>
              </a:extLst>
            </p:cNvPr>
            <p:cNvSpPr/>
            <p:nvPr/>
          </p:nvSpPr>
          <p:spPr bwMode="auto">
            <a:xfrm>
              <a:off x="5660065" y="443040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3" name="Oval 112">
              <a:extLst>
                <a:ext uri="{FF2B5EF4-FFF2-40B4-BE49-F238E27FC236}">
                  <a16:creationId xmlns:a16="http://schemas.microsoft.com/office/drawing/2014/main" id="{FD2472CA-18A2-4D13-A43A-5502206E9CE9}"/>
                </a:ext>
              </a:extLst>
            </p:cNvPr>
            <p:cNvSpPr/>
            <p:nvPr/>
          </p:nvSpPr>
          <p:spPr bwMode="auto">
            <a:xfrm>
              <a:off x="5330929" y="533170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4" name="Oval 113">
              <a:extLst>
                <a:ext uri="{FF2B5EF4-FFF2-40B4-BE49-F238E27FC236}">
                  <a16:creationId xmlns:a16="http://schemas.microsoft.com/office/drawing/2014/main" id="{F1ACF89F-8268-4CBA-8E7D-369EAEDFB8D2}"/>
                </a:ext>
              </a:extLst>
            </p:cNvPr>
            <p:cNvSpPr/>
            <p:nvPr/>
          </p:nvSpPr>
          <p:spPr bwMode="auto">
            <a:xfrm>
              <a:off x="5538526" y="468688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5" name="Oval 114">
              <a:extLst>
                <a:ext uri="{FF2B5EF4-FFF2-40B4-BE49-F238E27FC236}">
                  <a16:creationId xmlns:a16="http://schemas.microsoft.com/office/drawing/2014/main" id="{F8402E74-2024-459D-9B84-4DE665FB0430}"/>
                </a:ext>
              </a:extLst>
            </p:cNvPr>
            <p:cNvSpPr/>
            <p:nvPr/>
          </p:nvSpPr>
          <p:spPr bwMode="auto">
            <a:xfrm>
              <a:off x="5128792" y="523056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6" name="Oval 115">
              <a:extLst>
                <a:ext uri="{FF2B5EF4-FFF2-40B4-BE49-F238E27FC236}">
                  <a16:creationId xmlns:a16="http://schemas.microsoft.com/office/drawing/2014/main" id="{70B20699-231F-458C-964C-8086E1516F4B}"/>
                </a:ext>
              </a:extLst>
            </p:cNvPr>
            <p:cNvSpPr/>
            <p:nvPr/>
          </p:nvSpPr>
          <p:spPr bwMode="auto">
            <a:xfrm>
              <a:off x="5536754" y="547151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7" name="Oval 116">
              <a:extLst>
                <a:ext uri="{FF2B5EF4-FFF2-40B4-BE49-F238E27FC236}">
                  <a16:creationId xmlns:a16="http://schemas.microsoft.com/office/drawing/2014/main" id="{DD68AD7D-116D-40D5-A603-98563A37998F}"/>
                </a:ext>
              </a:extLst>
            </p:cNvPr>
            <p:cNvSpPr/>
            <p:nvPr/>
          </p:nvSpPr>
          <p:spPr bwMode="auto">
            <a:xfrm>
              <a:off x="5985450" y="447569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8" name="Oval 117">
              <a:extLst>
                <a:ext uri="{FF2B5EF4-FFF2-40B4-BE49-F238E27FC236}">
                  <a16:creationId xmlns:a16="http://schemas.microsoft.com/office/drawing/2014/main" id="{63425A0C-DE0A-4FA0-8ED1-19B18BD4630D}"/>
                </a:ext>
              </a:extLst>
            </p:cNvPr>
            <p:cNvSpPr/>
            <p:nvPr/>
          </p:nvSpPr>
          <p:spPr bwMode="auto">
            <a:xfrm>
              <a:off x="5349525" y="507527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19" name="Oval 118">
              <a:extLst>
                <a:ext uri="{FF2B5EF4-FFF2-40B4-BE49-F238E27FC236}">
                  <a16:creationId xmlns:a16="http://schemas.microsoft.com/office/drawing/2014/main" id="{B5044039-FDEA-4D07-912B-3860166840AA}"/>
                </a:ext>
              </a:extLst>
            </p:cNvPr>
            <p:cNvSpPr/>
            <p:nvPr/>
          </p:nvSpPr>
          <p:spPr bwMode="auto">
            <a:xfrm>
              <a:off x="5559083" y="4992452"/>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1" name="Oval 120">
              <a:extLst>
                <a:ext uri="{FF2B5EF4-FFF2-40B4-BE49-F238E27FC236}">
                  <a16:creationId xmlns:a16="http://schemas.microsoft.com/office/drawing/2014/main" id="{CE66E8E9-2203-4FEF-8CF6-4E3AF0DB9B03}"/>
                </a:ext>
              </a:extLst>
            </p:cNvPr>
            <p:cNvSpPr/>
            <p:nvPr/>
          </p:nvSpPr>
          <p:spPr bwMode="auto">
            <a:xfrm>
              <a:off x="6062449" y="521039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2" name="Oval 121">
              <a:extLst>
                <a:ext uri="{FF2B5EF4-FFF2-40B4-BE49-F238E27FC236}">
                  <a16:creationId xmlns:a16="http://schemas.microsoft.com/office/drawing/2014/main" id="{F68F512B-575A-47AF-9094-400D9138F262}"/>
                </a:ext>
              </a:extLst>
            </p:cNvPr>
            <p:cNvSpPr/>
            <p:nvPr/>
          </p:nvSpPr>
          <p:spPr bwMode="auto">
            <a:xfrm>
              <a:off x="6108049" y="470792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3" name="Oval 122">
              <a:extLst>
                <a:ext uri="{FF2B5EF4-FFF2-40B4-BE49-F238E27FC236}">
                  <a16:creationId xmlns:a16="http://schemas.microsoft.com/office/drawing/2014/main" id="{34C386A0-318E-4E90-A2BC-8908B89EC61F}"/>
                </a:ext>
              </a:extLst>
            </p:cNvPr>
            <p:cNvSpPr/>
            <p:nvPr/>
          </p:nvSpPr>
          <p:spPr bwMode="auto">
            <a:xfrm>
              <a:off x="5798820" y="529430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4" name="Oval 123">
              <a:extLst>
                <a:ext uri="{FF2B5EF4-FFF2-40B4-BE49-F238E27FC236}">
                  <a16:creationId xmlns:a16="http://schemas.microsoft.com/office/drawing/2014/main" id="{B566CA27-9C2C-47E4-88AE-5F673806A95A}"/>
                </a:ext>
              </a:extLst>
            </p:cNvPr>
            <p:cNvSpPr/>
            <p:nvPr/>
          </p:nvSpPr>
          <p:spPr bwMode="auto">
            <a:xfrm>
              <a:off x="5590246" y="5191583"/>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5" name="Oval 124">
              <a:extLst>
                <a:ext uri="{FF2B5EF4-FFF2-40B4-BE49-F238E27FC236}">
                  <a16:creationId xmlns:a16="http://schemas.microsoft.com/office/drawing/2014/main" id="{8433F7EF-DF63-4E1D-A541-540F71B24E5C}"/>
                </a:ext>
              </a:extLst>
            </p:cNvPr>
            <p:cNvSpPr/>
            <p:nvPr/>
          </p:nvSpPr>
          <p:spPr bwMode="auto">
            <a:xfrm>
              <a:off x="6050988" y="48980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6" name="Oval 125">
              <a:extLst>
                <a:ext uri="{FF2B5EF4-FFF2-40B4-BE49-F238E27FC236}">
                  <a16:creationId xmlns:a16="http://schemas.microsoft.com/office/drawing/2014/main" id="{2EF7F140-1752-4698-B1E8-99EC0E8B1C16}"/>
                </a:ext>
              </a:extLst>
            </p:cNvPr>
            <p:cNvSpPr/>
            <p:nvPr/>
          </p:nvSpPr>
          <p:spPr bwMode="auto">
            <a:xfrm>
              <a:off x="5742289" y="486480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7" name="Oval 126">
              <a:extLst>
                <a:ext uri="{FF2B5EF4-FFF2-40B4-BE49-F238E27FC236}">
                  <a16:creationId xmlns:a16="http://schemas.microsoft.com/office/drawing/2014/main" id="{41854A1B-AB2A-48C9-96A6-18B9C949095D}"/>
                </a:ext>
              </a:extLst>
            </p:cNvPr>
            <p:cNvSpPr/>
            <p:nvPr/>
          </p:nvSpPr>
          <p:spPr bwMode="auto">
            <a:xfrm>
              <a:off x="5798820" y="466065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28" name="Oval 127">
              <a:extLst>
                <a:ext uri="{FF2B5EF4-FFF2-40B4-BE49-F238E27FC236}">
                  <a16:creationId xmlns:a16="http://schemas.microsoft.com/office/drawing/2014/main" id="{BFC0A7F2-D4CD-453F-8D3A-F1B539E670BC}"/>
                </a:ext>
              </a:extLst>
            </p:cNvPr>
            <p:cNvSpPr/>
            <p:nvPr/>
          </p:nvSpPr>
          <p:spPr bwMode="auto">
            <a:xfrm>
              <a:off x="5889160" y="506109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grpSp>
        <p:nvGrpSpPr>
          <p:cNvPr id="7175" name="Group 93">
            <a:extLst>
              <a:ext uri="{FF2B5EF4-FFF2-40B4-BE49-F238E27FC236}">
                <a16:creationId xmlns:a16="http://schemas.microsoft.com/office/drawing/2014/main" id="{B9ED04A6-EF4C-4C46-8565-DBD5F3DE7664}"/>
              </a:ext>
            </a:extLst>
          </p:cNvPr>
          <p:cNvGrpSpPr>
            <a:grpSpLocks/>
          </p:cNvGrpSpPr>
          <p:nvPr/>
        </p:nvGrpSpPr>
        <p:grpSpPr bwMode="auto">
          <a:xfrm>
            <a:off x="7030897" y="3065167"/>
            <a:ext cx="387350" cy="409575"/>
            <a:chOff x="4363244" y="3809744"/>
            <a:chExt cx="645018" cy="682183"/>
          </a:xfrm>
        </p:grpSpPr>
        <p:sp>
          <p:nvSpPr>
            <p:cNvPr id="165" name="Oval 164">
              <a:extLst>
                <a:ext uri="{FF2B5EF4-FFF2-40B4-BE49-F238E27FC236}">
                  <a16:creationId xmlns:a16="http://schemas.microsoft.com/office/drawing/2014/main" id="{D7D37ECC-AA62-4B7D-96C0-FC02717D579E}"/>
                </a:ext>
              </a:extLst>
            </p:cNvPr>
            <p:cNvSpPr/>
            <p:nvPr/>
          </p:nvSpPr>
          <p:spPr bwMode="auto">
            <a:xfrm>
              <a:off x="4363244" y="39528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68" name="Oval 167">
              <a:extLst>
                <a:ext uri="{FF2B5EF4-FFF2-40B4-BE49-F238E27FC236}">
                  <a16:creationId xmlns:a16="http://schemas.microsoft.com/office/drawing/2014/main" id="{14F813B0-4AD5-44AA-AB4B-2F65431D4B7C}"/>
                </a:ext>
              </a:extLst>
            </p:cNvPr>
            <p:cNvSpPr/>
            <p:nvPr/>
          </p:nvSpPr>
          <p:spPr bwMode="auto">
            <a:xfrm>
              <a:off x="4532649" y="3809744"/>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75" name="Oval 174">
              <a:extLst>
                <a:ext uri="{FF2B5EF4-FFF2-40B4-BE49-F238E27FC236}">
                  <a16:creationId xmlns:a16="http://schemas.microsoft.com/office/drawing/2014/main" id="{AC406E2A-135C-49D6-88F7-5F825FC8C447}"/>
                </a:ext>
              </a:extLst>
            </p:cNvPr>
            <p:cNvSpPr/>
            <p:nvPr/>
          </p:nvSpPr>
          <p:spPr bwMode="auto">
            <a:xfrm>
              <a:off x="4642502" y="399541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78" name="Oval 177">
              <a:extLst>
                <a:ext uri="{FF2B5EF4-FFF2-40B4-BE49-F238E27FC236}">
                  <a16:creationId xmlns:a16="http://schemas.microsoft.com/office/drawing/2014/main" id="{61EA9268-9D56-46AA-8309-2518972EA9A9}"/>
                </a:ext>
              </a:extLst>
            </p:cNvPr>
            <p:cNvSpPr/>
            <p:nvPr/>
          </p:nvSpPr>
          <p:spPr bwMode="auto">
            <a:xfrm>
              <a:off x="4448989" y="412616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Tree>
    <p:extLst>
      <p:ext uri="{BB962C8B-B14F-4D97-AF65-F5344CB8AC3E}">
        <p14:creationId xmlns:p14="http://schemas.microsoft.com/office/powerpoint/2010/main" val="28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par>
                                <p:cTn id="8" presetID="10" presetClass="entr" presetSubtype="0" fill="hold"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fade">
                                      <p:cBhvr>
                                        <p:cTn id="10" dur="500"/>
                                        <p:tgtEl>
                                          <p:spTgt spid="71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fade">
                                      <p:cBhvr>
                                        <p:cTn id="13"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717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443052" y="1456521"/>
            <a:ext cx="8321349" cy="408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236538" indent="-228600" eaLnBrk="1" hangingPunct="1">
              <a:spcBef>
                <a:spcPts val="1200"/>
              </a:spcBef>
            </a:pPr>
            <a:r>
              <a:rPr lang="en-US" altLang="en-US" sz="1800" dirty="0">
                <a:latin typeface="+mn-lt"/>
              </a:rPr>
              <a:t>A high energy helium nucleus ejected from the nucleus</a:t>
            </a:r>
          </a:p>
          <a:p>
            <a:pPr marL="236538" indent="-228600" eaLnBrk="1" hangingPunct="1">
              <a:spcBef>
                <a:spcPts val="1200"/>
              </a:spcBef>
            </a:pPr>
            <a:r>
              <a:rPr lang="en-US" altLang="en-US" sz="1800" dirty="0">
                <a:latin typeface="+mn-lt"/>
              </a:rPr>
              <a:t>Mass of 4 amu</a:t>
            </a:r>
          </a:p>
          <a:p>
            <a:pPr marL="236538" indent="-228600" eaLnBrk="1" hangingPunct="1">
              <a:spcBef>
                <a:spcPts val="1200"/>
              </a:spcBef>
            </a:pPr>
            <a:r>
              <a:rPr lang="en-US" altLang="en-US" sz="1800" dirty="0">
                <a:latin typeface="+mn-lt"/>
              </a:rPr>
              <a:t>Charge of +2 </a:t>
            </a:r>
            <a:r>
              <a:rPr lang="en-US" altLang="en-US" sz="1800" dirty="0" err="1">
                <a:latin typeface="+mn-lt"/>
              </a:rPr>
              <a:t>ecu</a:t>
            </a:r>
            <a:endParaRPr lang="en-US" altLang="en-US" sz="1800" dirty="0">
              <a:latin typeface="+mn-lt"/>
            </a:endParaRPr>
          </a:p>
          <a:p>
            <a:pPr marL="236538" indent="-228600" eaLnBrk="1" hangingPunct="1">
              <a:spcBef>
                <a:spcPts val="1200"/>
              </a:spcBef>
            </a:pPr>
            <a:r>
              <a:rPr lang="en-US" altLang="en-US" sz="1800" dirty="0">
                <a:latin typeface="+mn-lt"/>
              </a:rPr>
              <a:t>Interacts readily with the electrons of materials it passes through</a:t>
            </a:r>
          </a:p>
          <a:p>
            <a:pPr marL="236538" indent="-228600" eaLnBrk="1" hangingPunct="1">
              <a:spcBef>
                <a:spcPts val="1200"/>
              </a:spcBef>
            </a:pPr>
            <a:r>
              <a:rPr lang="en-US" altLang="en-US" sz="1800" dirty="0">
                <a:latin typeface="+mn-lt"/>
              </a:rPr>
              <a:t>Opposites attract </a:t>
            </a:r>
          </a:p>
          <a:p>
            <a:pPr marL="463550" indent="-228600" eaLnBrk="1" hangingPunct="1">
              <a:spcBef>
                <a:spcPts val="1200"/>
              </a:spcBef>
              <a:buClr>
                <a:schemeClr val="tx1">
                  <a:lumMod val="50000"/>
                  <a:lumOff val="50000"/>
                </a:schemeClr>
              </a:buClr>
              <a:buSzPct val="95000"/>
              <a:buFont typeface="Lucida Grande" panose="020B0600040502020204" pitchFamily="34" charset="0"/>
              <a:buChar char="◦"/>
            </a:pPr>
            <a:r>
              <a:rPr lang="en-US" altLang="en-US" sz="1600" dirty="0">
                <a:latin typeface="Cambria Math" panose="02040503050406030204" pitchFamily="18" charset="0"/>
                <a:ea typeface="Cambria Math" panose="02040503050406030204" pitchFamily="18" charset="0"/>
                <a:sym typeface="Symbol" pitchFamily="18" charset="2"/>
              </a:rPr>
              <a:t>α</a:t>
            </a:r>
            <a:r>
              <a:rPr lang="en-US" altLang="en-US" sz="1600" dirty="0">
                <a:latin typeface="+mn-lt"/>
                <a:sym typeface="Symbol" pitchFamily="18" charset="2"/>
              </a:rPr>
              <a:t> is positive, electrons are negative</a:t>
            </a:r>
          </a:p>
          <a:p>
            <a:pPr marL="236538" indent="-228600" eaLnBrk="1" hangingPunct="1">
              <a:spcBef>
                <a:spcPts val="1200"/>
              </a:spcBef>
            </a:pPr>
            <a:r>
              <a:rPr lang="en-US" altLang="en-US" sz="1800" dirty="0">
                <a:latin typeface="+mn-lt"/>
              </a:rPr>
              <a:t>Easily shielded by all materials including outer </a:t>
            </a:r>
            <a:r>
              <a:rPr lang="ja-JP" altLang="en-US" sz="1800" dirty="0">
                <a:latin typeface="+mn-lt"/>
              </a:rPr>
              <a:t>“</a:t>
            </a:r>
            <a:r>
              <a:rPr lang="en-US" altLang="ja-JP" sz="1800" dirty="0">
                <a:latin typeface="+mn-lt"/>
              </a:rPr>
              <a:t>dead</a:t>
            </a:r>
            <a:r>
              <a:rPr lang="ja-JP" altLang="en-US" sz="1800" dirty="0">
                <a:latin typeface="+mn-lt"/>
              </a:rPr>
              <a:t>”</a:t>
            </a:r>
            <a:r>
              <a:rPr lang="en-US" altLang="ja-JP" sz="1800" dirty="0">
                <a:latin typeface="+mn-lt"/>
              </a:rPr>
              <a:t> layers of skin</a:t>
            </a:r>
          </a:p>
          <a:p>
            <a:pPr marL="236538" indent="-228600" eaLnBrk="1" hangingPunct="1">
              <a:spcBef>
                <a:spcPts val="1200"/>
              </a:spcBef>
            </a:pPr>
            <a:r>
              <a:rPr lang="en-US" altLang="en-US" sz="1800" dirty="0">
                <a:latin typeface="+mn-lt"/>
              </a:rPr>
              <a:t>Severe damage to live tissues if ingested due to large mass and large charge</a:t>
            </a:r>
          </a:p>
          <a:p>
            <a:pPr marL="236538" lvl="1" indent="-228600" eaLnBrk="1" hangingPunct="1">
              <a:lnSpc>
                <a:spcPct val="75000"/>
              </a:lnSpc>
              <a:spcBef>
                <a:spcPct val="50000"/>
              </a:spcBef>
            </a:pPr>
            <a:endParaRPr lang="en-US" altLang="en-US" sz="1400" dirty="0"/>
          </a:p>
          <a:p>
            <a:pPr marL="236538" indent="-228600" eaLnBrk="1" hangingPunct="1">
              <a:spcBef>
                <a:spcPct val="50000"/>
              </a:spcBef>
            </a:pPr>
            <a:endParaRPr lang="en-US" altLang="en-US" sz="2000" dirty="0">
              <a:latin typeface="+mn-lt"/>
            </a:endParaRPr>
          </a:p>
        </p:txBody>
      </p:sp>
      <p:sp>
        <p:nvSpPr>
          <p:cNvPr id="15" name="Text Box 2">
            <a:extLst>
              <a:ext uri="{FF2B5EF4-FFF2-40B4-BE49-F238E27FC236}">
                <a16:creationId xmlns:a16="http://schemas.microsoft.com/office/drawing/2014/main" id="{167FF786-4B0F-4F20-B84E-D29160D5E083}"/>
              </a:ext>
            </a:extLst>
          </p:cNvPr>
          <p:cNvSpPr txBox="1">
            <a:spLocks noChangeArrowheads="1"/>
          </p:cNvSpPr>
          <p:nvPr/>
        </p:nvSpPr>
        <p:spPr bwMode="auto">
          <a:xfrm>
            <a:off x="443053" y="440858"/>
            <a:ext cx="533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Alpha particle </a:t>
            </a:r>
            <a:r>
              <a:rPr lang="en-US" altLang="en-US" sz="6000"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α</a:t>
            </a:r>
            <a:endParaRPr lang="en-US" altLang="en-US" sz="6000" b="1" dirty="0">
              <a:solidFill>
                <a:srgbClr val="1EB53A"/>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030376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a:extLst>
              <a:ext uri="{FF2B5EF4-FFF2-40B4-BE49-F238E27FC236}">
                <a16:creationId xmlns:a16="http://schemas.microsoft.com/office/drawing/2014/main" id="{B95D44BA-6CC5-449E-B579-925A893150EF}"/>
              </a:ext>
            </a:extLst>
          </p:cNvPr>
          <p:cNvSpPr txBox="1">
            <a:spLocks noChangeArrowheads="1"/>
          </p:cNvSpPr>
          <p:nvPr/>
        </p:nvSpPr>
        <p:spPr bwMode="auto">
          <a:xfrm>
            <a:off x="423585" y="1723299"/>
            <a:ext cx="393136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sz="2800" dirty="0">
                <a:latin typeface="+mn-lt"/>
              </a:rPr>
              <a:t>Electron emitted from an atom’</a:t>
            </a:r>
            <a:r>
              <a:rPr lang="en-US" altLang="ja-JP" sz="2800" dirty="0">
                <a:latin typeface="+mn-lt"/>
              </a:rPr>
              <a:t>s nucleus when a neutron converts to a proton</a:t>
            </a:r>
            <a:endParaRPr lang="en-US" altLang="en-US" sz="2800" dirty="0">
              <a:latin typeface="+mn-lt"/>
            </a:endParaRPr>
          </a:p>
        </p:txBody>
      </p:sp>
      <p:sp>
        <p:nvSpPr>
          <p:cNvPr id="8194" name="Text Box 2">
            <a:extLst>
              <a:ext uri="{FF2B5EF4-FFF2-40B4-BE49-F238E27FC236}">
                <a16:creationId xmlns:a16="http://schemas.microsoft.com/office/drawing/2014/main" id="{41434C1F-3260-4859-8628-11CD138781D0}"/>
              </a:ext>
            </a:extLst>
          </p:cNvPr>
          <p:cNvSpPr txBox="1">
            <a:spLocks noChangeArrowheads="1"/>
          </p:cNvSpPr>
          <p:nvPr/>
        </p:nvSpPr>
        <p:spPr bwMode="auto">
          <a:xfrm>
            <a:off x="440165" y="490211"/>
            <a:ext cx="502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Beta particle </a:t>
            </a:r>
            <a:r>
              <a:rPr lang="en-US" altLang="en-US" sz="5400"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β</a:t>
            </a:r>
            <a:r>
              <a:rPr lang="en-US" altLang="en-US" sz="5400" b="1" baseline="30000" dirty="0">
                <a:solidFill>
                  <a:srgbClr val="1EB53A"/>
                </a:solidFill>
                <a:latin typeface="Cambria Math" panose="02040503050406030204" pitchFamily="18" charset="0"/>
                <a:ea typeface="Cambria Math" panose="02040503050406030204" pitchFamily="18" charset="0"/>
                <a:sym typeface="Symbol" panose="05050102010706020507" pitchFamily="18" charset="2"/>
              </a:rPr>
              <a:t>-</a:t>
            </a:r>
            <a:endParaRPr lang="en-US" altLang="en-US" sz="5400" b="1" dirty="0">
              <a:solidFill>
                <a:srgbClr val="1EB53A"/>
              </a:solidFill>
              <a:latin typeface="Cambria Math" panose="02040503050406030204" pitchFamily="18" charset="0"/>
              <a:ea typeface="Cambria Math" panose="02040503050406030204" pitchFamily="18" charset="0"/>
            </a:endParaRPr>
          </a:p>
        </p:txBody>
      </p:sp>
      <p:sp>
        <p:nvSpPr>
          <p:cNvPr id="8198" name="Line 16">
            <a:extLst>
              <a:ext uri="{FF2B5EF4-FFF2-40B4-BE49-F238E27FC236}">
                <a16:creationId xmlns:a16="http://schemas.microsoft.com/office/drawing/2014/main" id="{3F499525-2F54-4D3B-8501-3CC03A3E3ACE}"/>
              </a:ext>
            </a:extLst>
          </p:cNvPr>
          <p:cNvSpPr>
            <a:spLocks noChangeShapeType="1"/>
          </p:cNvSpPr>
          <p:nvPr/>
        </p:nvSpPr>
        <p:spPr bwMode="auto">
          <a:xfrm flipV="1">
            <a:off x="6302539" y="3314824"/>
            <a:ext cx="537366" cy="15091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8199" name="Text Box 18">
            <a:extLst>
              <a:ext uri="{FF2B5EF4-FFF2-40B4-BE49-F238E27FC236}">
                <a16:creationId xmlns:a16="http://schemas.microsoft.com/office/drawing/2014/main" id="{F73ECE75-AFCF-4739-AB9E-16C44417D616}"/>
              </a:ext>
            </a:extLst>
          </p:cNvPr>
          <p:cNvSpPr txBox="1">
            <a:spLocks noChangeArrowheads="1"/>
          </p:cNvSpPr>
          <p:nvPr/>
        </p:nvSpPr>
        <p:spPr bwMode="auto">
          <a:xfrm>
            <a:off x="6689375" y="3500375"/>
            <a:ext cx="1016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lgn="ctr" eaLnBrk="1" hangingPunct="1">
              <a:spcBef>
                <a:spcPct val="0"/>
              </a:spcBef>
              <a:buFontTx/>
              <a:buNone/>
            </a:pPr>
            <a:r>
              <a:rPr lang="en-US" altLang="en-US" sz="1600" dirty="0">
                <a:latin typeface="Cambria Math" panose="02040503050406030204" pitchFamily="18" charset="0"/>
                <a:ea typeface="Cambria Math" panose="02040503050406030204" pitchFamily="18" charset="0"/>
                <a:sym typeface="Symbol" panose="05050102010706020507" pitchFamily="18" charset="2"/>
              </a:rPr>
              <a:t>β</a:t>
            </a:r>
            <a:r>
              <a:rPr lang="en-US" altLang="en-US" sz="1600" dirty="0">
                <a:latin typeface="+mj-lt"/>
                <a:sym typeface="Symbol" panose="05050102010706020507" pitchFamily="18" charset="2"/>
              </a:rPr>
              <a:t> particle</a:t>
            </a:r>
          </a:p>
        </p:txBody>
      </p:sp>
      <p:grpSp>
        <p:nvGrpSpPr>
          <p:cNvPr id="8200" name="Group 11">
            <a:extLst>
              <a:ext uri="{FF2B5EF4-FFF2-40B4-BE49-F238E27FC236}">
                <a16:creationId xmlns:a16="http://schemas.microsoft.com/office/drawing/2014/main" id="{4AFA94C2-68B2-4848-A020-FB677DBD72D2}"/>
              </a:ext>
            </a:extLst>
          </p:cNvPr>
          <p:cNvGrpSpPr>
            <a:grpSpLocks/>
          </p:cNvGrpSpPr>
          <p:nvPr/>
        </p:nvGrpSpPr>
        <p:grpSpPr bwMode="auto">
          <a:xfrm>
            <a:off x="4645761" y="3077563"/>
            <a:ext cx="1591358" cy="1531938"/>
            <a:chOff x="4534075" y="3881008"/>
            <a:chExt cx="2651760" cy="2554525"/>
          </a:xfrm>
        </p:grpSpPr>
        <p:grpSp>
          <p:nvGrpSpPr>
            <p:cNvPr id="8202" name="Group 12">
              <a:extLst>
                <a:ext uri="{FF2B5EF4-FFF2-40B4-BE49-F238E27FC236}">
                  <a16:creationId xmlns:a16="http://schemas.microsoft.com/office/drawing/2014/main" id="{455E01E1-2848-4C87-BA93-A2401E07B1B8}"/>
                </a:ext>
              </a:extLst>
            </p:cNvPr>
            <p:cNvGrpSpPr>
              <a:grpSpLocks/>
            </p:cNvGrpSpPr>
            <p:nvPr/>
          </p:nvGrpSpPr>
          <p:grpSpPr bwMode="auto">
            <a:xfrm>
              <a:off x="4534075" y="3881008"/>
              <a:ext cx="2651760" cy="2554525"/>
              <a:chOff x="4541520" y="3881008"/>
              <a:chExt cx="2651760" cy="2554525"/>
            </a:xfrm>
          </p:grpSpPr>
          <p:sp>
            <p:nvSpPr>
              <p:cNvPr id="60" name="Oval 59">
                <a:extLst>
                  <a:ext uri="{FF2B5EF4-FFF2-40B4-BE49-F238E27FC236}">
                    <a16:creationId xmlns:a16="http://schemas.microsoft.com/office/drawing/2014/main" id="{B0930F86-ADED-4790-B0C2-95E5CE0C79EA}"/>
                  </a:ext>
                </a:extLst>
              </p:cNvPr>
              <p:cNvSpPr/>
              <p:nvPr/>
            </p:nvSpPr>
            <p:spPr bwMode="auto">
              <a:xfrm>
                <a:off x="6292701" y="405975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1" name="Oval 60">
                <a:extLst>
                  <a:ext uri="{FF2B5EF4-FFF2-40B4-BE49-F238E27FC236}">
                    <a16:creationId xmlns:a16="http://schemas.microsoft.com/office/drawing/2014/main" id="{3E141F66-9882-4EEE-B758-2D4F1848928C}"/>
                  </a:ext>
                </a:extLst>
              </p:cNvPr>
              <p:cNvSpPr/>
              <p:nvPr/>
            </p:nvSpPr>
            <p:spPr bwMode="auto">
              <a:xfrm>
                <a:off x="4724400" y="5550198"/>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2" name="Oval 61">
                <a:extLst>
                  <a:ext uri="{FF2B5EF4-FFF2-40B4-BE49-F238E27FC236}">
                    <a16:creationId xmlns:a16="http://schemas.microsoft.com/office/drawing/2014/main" id="{04AF319B-82F5-41DA-9442-69F96E9E14DA}"/>
                  </a:ext>
                </a:extLst>
              </p:cNvPr>
              <p:cNvSpPr/>
              <p:nvPr/>
            </p:nvSpPr>
            <p:spPr bwMode="auto">
              <a:xfrm>
                <a:off x="6644640" y="4375872"/>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3" name="Oval 62">
                <a:extLst>
                  <a:ext uri="{FF2B5EF4-FFF2-40B4-BE49-F238E27FC236}">
                    <a16:creationId xmlns:a16="http://schemas.microsoft.com/office/drawing/2014/main" id="{65D0F273-B560-49BA-89C4-2ECE358728D8}"/>
                  </a:ext>
                </a:extLst>
              </p:cNvPr>
              <p:cNvSpPr/>
              <p:nvPr/>
            </p:nvSpPr>
            <p:spPr bwMode="auto">
              <a:xfrm>
                <a:off x="5143500" y="5932967"/>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4" name="Oval 63">
                <a:extLst>
                  <a:ext uri="{FF2B5EF4-FFF2-40B4-BE49-F238E27FC236}">
                    <a16:creationId xmlns:a16="http://schemas.microsoft.com/office/drawing/2014/main" id="{1C502984-8B29-492A-9AE6-9BE70487D1E6}"/>
                  </a:ext>
                </a:extLst>
              </p:cNvPr>
              <p:cNvSpPr/>
              <p:nvPr/>
            </p:nvSpPr>
            <p:spPr bwMode="auto">
              <a:xfrm>
                <a:off x="5693350" y="3881008"/>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5" name="Oval 64">
                <a:extLst>
                  <a:ext uri="{FF2B5EF4-FFF2-40B4-BE49-F238E27FC236}">
                    <a16:creationId xmlns:a16="http://schemas.microsoft.com/office/drawing/2014/main" id="{327A6ED0-ED8D-498B-AE8D-BA597BB58514}"/>
                  </a:ext>
                </a:extLst>
              </p:cNvPr>
              <p:cNvSpPr/>
              <p:nvPr/>
            </p:nvSpPr>
            <p:spPr bwMode="auto">
              <a:xfrm>
                <a:off x="6682740" y="55076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6" name="Oval 65">
                <a:extLst>
                  <a:ext uri="{FF2B5EF4-FFF2-40B4-BE49-F238E27FC236}">
                    <a16:creationId xmlns:a16="http://schemas.microsoft.com/office/drawing/2014/main" id="{0F371911-534B-4E69-93EA-35DAE5DA7A8E}"/>
                  </a:ext>
                </a:extLst>
              </p:cNvPr>
              <p:cNvSpPr/>
              <p:nvPr/>
            </p:nvSpPr>
            <p:spPr bwMode="auto">
              <a:xfrm>
                <a:off x="6827520" y="496594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7" name="Oval 66">
                <a:extLst>
                  <a:ext uri="{FF2B5EF4-FFF2-40B4-BE49-F238E27FC236}">
                    <a16:creationId xmlns:a16="http://schemas.microsoft.com/office/drawing/2014/main" id="{DF4A57F2-8AA2-414D-BDB9-25E630C233C0}"/>
                  </a:ext>
                </a:extLst>
              </p:cNvPr>
              <p:cNvSpPr/>
              <p:nvPr/>
            </p:nvSpPr>
            <p:spPr bwMode="auto">
              <a:xfrm>
                <a:off x="4541520" y="495799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8" name="Oval 67">
                <a:extLst>
                  <a:ext uri="{FF2B5EF4-FFF2-40B4-BE49-F238E27FC236}">
                    <a16:creationId xmlns:a16="http://schemas.microsoft.com/office/drawing/2014/main" id="{20570655-193D-4C18-99C4-F484EB25D179}"/>
                  </a:ext>
                </a:extLst>
              </p:cNvPr>
              <p:cNvSpPr/>
              <p:nvPr/>
            </p:nvSpPr>
            <p:spPr bwMode="auto">
              <a:xfrm>
                <a:off x="4541520" y="5273750"/>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9" name="Oval 68">
                <a:extLst>
                  <a:ext uri="{FF2B5EF4-FFF2-40B4-BE49-F238E27FC236}">
                    <a16:creationId xmlns:a16="http://schemas.microsoft.com/office/drawing/2014/main" id="{197A0C36-5079-4619-A661-0C47D5961BE4}"/>
                  </a:ext>
                </a:extLst>
              </p:cNvPr>
              <p:cNvSpPr/>
              <p:nvPr/>
            </p:nvSpPr>
            <p:spPr bwMode="auto">
              <a:xfrm>
                <a:off x="4776704" y="442808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0" name="Oval 69">
                <a:extLst>
                  <a:ext uri="{FF2B5EF4-FFF2-40B4-BE49-F238E27FC236}">
                    <a16:creationId xmlns:a16="http://schemas.microsoft.com/office/drawing/2014/main" id="{BF3D43A0-CA2A-4198-A3EE-B2E0C648476A}"/>
                  </a:ext>
                </a:extLst>
              </p:cNvPr>
              <p:cNvSpPr/>
              <p:nvPr/>
            </p:nvSpPr>
            <p:spPr bwMode="auto">
              <a:xfrm>
                <a:off x="4931728" y="424263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1" name="Oval 70">
                <a:extLst>
                  <a:ext uri="{FF2B5EF4-FFF2-40B4-BE49-F238E27FC236}">
                    <a16:creationId xmlns:a16="http://schemas.microsoft.com/office/drawing/2014/main" id="{8D0CEA91-655F-4030-8AB5-C59A4ED6999B}"/>
                  </a:ext>
                </a:extLst>
              </p:cNvPr>
              <p:cNvSpPr/>
              <p:nvPr/>
            </p:nvSpPr>
            <p:spPr bwMode="auto">
              <a:xfrm>
                <a:off x="5407366" y="392771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2" name="Oval 71">
                <a:extLst>
                  <a:ext uri="{FF2B5EF4-FFF2-40B4-BE49-F238E27FC236}">
                    <a16:creationId xmlns:a16="http://schemas.microsoft.com/office/drawing/2014/main" id="{826BFA69-6BBC-4392-AE7B-531A4EABA9CC}"/>
                  </a:ext>
                </a:extLst>
              </p:cNvPr>
              <p:cNvSpPr/>
              <p:nvPr/>
            </p:nvSpPr>
            <p:spPr bwMode="auto">
              <a:xfrm>
                <a:off x="4907280" y="577347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3" name="Oval 72">
                <a:extLst>
                  <a:ext uri="{FF2B5EF4-FFF2-40B4-BE49-F238E27FC236}">
                    <a16:creationId xmlns:a16="http://schemas.microsoft.com/office/drawing/2014/main" id="{3F7AF31D-1F37-4ACB-B207-40E4BD19BF9D}"/>
                  </a:ext>
                </a:extLst>
              </p:cNvPr>
              <p:cNvSpPr/>
              <p:nvPr/>
            </p:nvSpPr>
            <p:spPr bwMode="auto">
              <a:xfrm>
                <a:off x="5181600" y="40386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4" name="Oval 73">
                <a:extLst>
                  <a:ext uri="{FF2B5EF4-FFF2-40B4-BE49-F238E27FC236}">
                    <a16:creationId xmlns:a16="http://schemas.microsoft.com/office/drawing/2014/main" id="{43C8FAD1-3849-4989-9500-E93FB8268609}"/>
                  </a:ext>
                </a:extLst>
              </p:cNvPr>
              <p:cNvSpPr/>
              <p:nvPr/>
            </p:nvSpPr>
            <p:spPr bwMode="auto">
              <a:xfrm>
                <a:off x="4651388" y="468192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5" name="Oval 74">
                <a:extLst>
                  <a:ext uri="{FF2B5EF4-FFF2-40B4-BE49-F238E27FC236}">
                    <a16:creationId xmlns:a16="http://schemas.microsoft.com/office/drawing/2014/main" id="{33DD8BA0-2516-4951-A4F1-1B9E48371C00}"/>
                  </a:ext>
                </a:extLst>
              </p:cNvPr>
              <p:cNvSpPr/>
              <p:nvPr/>
            </p:nvSpPr>
            <p:spPr bwMode="auto">
              <a:xfrm>
                <a:off x="5445171" y="602015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6" name="Oval 75">
                <a:extLst>
                  <a:ext uri="{FF2B5EF4-FFF2-40B4-BE49-F238E27FC236}">
                    <a16:creationId xmlns:a16="http://schemas.microsoft.com/office/drawing/2014/main" id="{8B85162F-277A-4645-9E1D-8E18E121E95D}"/>
                  </a:ext>
                </a:extLst>
              </p:cNvPr>
              <p:cNvSpPr/>
              <p:nvPr/>
            </p:nvSpPr>
            <p:spPr bwMode="auto">
              <a:xfrm>
                <a:off x="5696689" y="606977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7" name="Oval 76">
                <a:extLst>
                  <a:ext uri="{FF2B5EF4-FFF2-40B4-BE49-F238E27FC236}">
                    <a16:creationId xmlns:a16="http://schemas.microsoft.com/office/drawing/2014/main" id="{1DDA4816-2E50-4C85-904A-2D2169619494}"/>
                  </a:ext>
                </a:extLst>
              </p:cNvPr>
              <p:cNvSpPr/>
              <p:nvPr/>
            </p:nvSpPr>
            <p:spPr bwMode="auto">
              <a:xfrm>
                <a:off x="6273562" y="594068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8" name="Oval 77">
                <a:extLst>
                  <a:ext uri="{FF2B5EF4-FFF2-40B4-BE49-F238E27FC236}">
                    <a16:creationId xmlns:a16="http://schemas.microsoft.com/office/drawing/2014/main" id="{DBEC1E1B-6E25-4E5C-9025-173165D11522}"/>
                  </a:ext>
                </a:extLst>
              </p:cNvPr>
              <p:cNvSpPr/>
              <p:nvPr/>
            </p:nvSpPr>
            <p:spPr bwMode="auto">
              <a:xfrm>
                <a:off x="6492743" y="419299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9" name="Oval 78">
                <a:extLst>
                  <a:ext uri="{FF2B5EF4-FFF2-40B4-BE49-F238E27FC236}">
                    <a16:creationId xmlns:a16="http://schemas.microsoft.com/office/drawing/2014/main" id="{95952A24-B8C3-41A6-8CD5-2131844A3C1C}"/>
                  </a:ext>
                </a:extLst>
              </p:cNvPr>
              <p:cNvSpPr/>
              <p:nvPr/>
            </p:nvSpPr>
            <p:spPr bwMode="auto">
              <a:xfrm>
                <a:off x="6772902" y="525815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0" name="Oval 79">
                <a:extLst>
                  <a:ext uri="{FF2B5EF4-FFF2-40B4-BE49-F238E27FC236}">
                    <a16:creationId xmlns:a16="http://schemas.microsoft.com/office/drawing/2014/main" id="{80B45D92-9179-421A-BD33-CD8C98163A72}"/>
                  </a:ext>
                </a:extLst>
              </p:cNvPr>
              <p:cNvSpPr/>
              <p:nvPr/>
            </p:nvSpPr>
            <p:spPr bwMode="auto">
              <a:xfrm>
                <a:off x="5989314" y="6052050"/>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1" name="Oval 80">
                <a:extLst>
                  <a:ext uri="{FF2B5EF4-FFF2-40B4-BE49-F238E27FC236}">
                    <a16:creationId xmlns:a16="http://schemas.microsoft.com/office/drawing/2014/main" id="{C59EBA4C-7D35-40DC-A2D3-0D274F40324E}"/>
                  </a:ext>
                </a:extLst>
              </p:cNvPr>
              <p:cNvSpPr/>
              <p:nvPr/>
            </p:nvSpPr>
            <p:spPr bwMode="auto">
              <a:xfrm>
                <a:off x="5989314" y="393834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2" name="Oval 81">
                <a:extLst>
                  <a:ext uri="{FF2B5EF4-FFF2-40B4-BE49-F238E27FC236}">
                    <a16:creationId xmlns:a16="http://schemas.microsoft.com/office/drawing/2014/main" id="{2A7079F3-B545-4D53-9E96-379F56A44426}"/>
                  </a:ext>
                </a:extLst>
              </p:cNvPr>
              <p:cNvSpPr/>
              <p:nvPr/>
            </p:nvSpPr>
            <p:spPr bwMode="auto">
              <a:xfrm>
                <a:off x="6499860" y="574414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3" name="Oval 82">
                <a:extLst>
                  <a:ext uri="{FF2B5EF4-FFF2-40B4-BE49-F238E27FC236}">
                    <a16:creationId xmlns:a16="http://schemas.microsoft.com/office/drawing/2014/main" id="{12AC667B-CF85-4C1C-A6C3-594EA416A445}"/>
                  </a:ext>
                </a:extLst>
              </p:cNvPr>
              <p:cNvSpPr/>
              <p:nvPr/>
            </p:nvSpPr>
            <p:spPr bwMode="auto">
              <a:xfrm>
                <a:off x="6756394" y="4686883"/>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14" name="Oval 13">
              <a:extLst>
                <a:ext uri="{FF2B5EF4-FFF2-40B4-BE49-F238E27FC236}">
                  <a16:creationId xmlns:a16="http://schemas.microsoft.com/office/drawing/2014/main" id="{EB483573-F086-4952-BEC4-75518A8E61B5}"/>
                </a:ext>
              </a:extLst>
            </p:cNvPr>
            <p:cNvSpPr/>
            <p:nvPr/>
          </p:nvSpPr>
          <p:spPr bwMode="auto">
            <a:xfrm>
              <a:off x="4960620" y="458183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5" name="Oval 14">
              <a:extLst>
                <a:ext uri="{FF2B5EF4-FFF2-40B4-BE49-F238E27FC236}">
                  <a16:creationId xmlns:a16="http://schemas.microsoft.com/office/drawing/2014/main" id="{49BC62C4-5643-42CD-BFFC-81BD34FAC2FC}"/>
                </a:ext>
              </a:extLst>
            </p:cNvPr>
            <p:cNvSpPr/>
            <p:nvPr/>
          </p:nvSpPr>
          <p:spPr bwMode="auto">
            <a:xfrm>
              <a:off x="6074884" y="424720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6" name="Oval 15">
              <a:extLst>
                <a:ext uri="{FF2B5EF4-FFF2-40B4-BE49-F238E27FC236}">
                  <a16:creationId xmlns:a16="http://schemas.microsoft.com/office/drawing/2014/main" id="{12D03FDB-B98A-48B2-AB37-5CBC37AFA7A4}"/>
                </a:ext>
              </a:extLst>
            </p:cNvPr>
            <p:cNvSpPr/>
            <p:nvPr/>
          </p:nvSpPr>
          <p:spPr bwMode="auto">
            <a:xfrm>
              <a:off x="4992379" y="511142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7" name="Oval 16">
              <a:extLst>
                <a:ext uri="{FF2B5EF4-FFF2-40B4-BE49-F238E27FC236}">
                  <a16:creationId xmlns:a16="http://schemas.microsoft.com/office/drawing/2014/main" id="{014A372B-1817-4475-80F2-0F5E34544F70}"/>
                </a:ext>
              </a:extLst>
            </p:cNvPr>
            <p:cNvSpPr/>
            <p:nvPr/>
          </p:nvSpPr>
          <p:spPr bwMode="auto">
            <a:xfrm>
              <a:off x="6254920" y="532478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8" name="Oval 17">
              <a:extLst>
                <a:ext uri="{FF2B5EF4-FFF2-40B4-BE49-F238E27FC236}">
                  <a16:creationId xmlns:a16="http://schemas.microsoft.com/office/drawing/2014/main" id="{40D890C8-39E5-485B-BFB4-1D763A7FFA33}"/>
                </a:ext>
              </a:extLst>
            </p:cNvPr>
            <p:cNvSpPr/>
            <p:nvPr/>
          </p:nvSpPr>
          <p:spPr bwMode="auto">
            <a:xfrm>
              <a:off x="5374402" y="447635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9" name="Oval 18">
              <a:extLst>
                <a:ext uri="{FF2B5EF4-FFF2-40B4-BE49-F238E27FC236}">
                  <a16:creationId xmlns:a16="http://schemas.microsoft.com/office/drawing/2014/main" id="{6FB05F68-2CB7-4A70-841F-C1F9D6D09B5A}"/>
                </a:ext>
              </a:extLst>
            </p:cNvPr>
            <p:cNvSpPr/>
            <p:nvPr/>
          </p:nvSpPr>
          <p:spPr bwMode="auto">
            <a:xfrm>
              <a:off x="5189757" y="43421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 name="Oval 19">
              <a:extLst>
                <a:ext uri="{FF2B5EF4-FFF2-40B4-BE49-F238E27FC236}">
                  <a16:creationId xmlns:a16="http://schemas.microsoft.com/office/drawing/2014/main" id="{B00450D5-DFF4-4AA3-9D13-EA25B2FD1D0B}"/>
                </a:ext>
              </a:extLst>
            </p:cNvPr>
            <p:cNvSpPr/>
            <p:nvPr/>
          </p:nvSpPr>
          <p:spPr bwMode="auto">
            <a:xfrm>
              <a:off x="5467411" y="4210847"/>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1" name="Oval 20">
              <a:extLst>
                <a:ext uri="{FF2B5EF4-FFF2-40B4-BE49-F238E27FC236}">
                  <a16:creationId xmlns:a16="http://schemas.microsoft.com/office/drawing/2014/main" id="{8C5914D0-CA55-4A14-ACF4-5BD4AC77A27B}"/>
                </a:ext>
              </a:extLst>
            </p:cNvPr>
            <p:cNvSpPr/>
            <p:nvPr/>
          </p:nvSpPr>
          <p:spPr bwMode="auto">
            <a:xfrm>
              <a:off x="5093999" y="48923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 name="Oval 21">
              <a:extLst>
                <a:ext uri="{FF2B5EF4-FFF2-40B4-BE49-F238E27FC236}">
                  <a16:creationId xmlns:a16="http://schemas.microsoft.com/office/drawing/2014/main" id="{62D010BC-E42A-496A-AC96-71D3F69B44B4}"/>
                </a:ext>
              </a:extLst>
            </p:cNvPr>
            <p:cNvSpPr/>
            <p:nvPr/>
          </p:nvSpPr>
          <p:spPr bwMode="auto">
            <a:xfrm>
              <a:off x="5188688" y="4659864"/>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 name="Oval 22">
              <a:extLst>
                <a:ext uri="{FF2B5EF4-FFF2-40B4-BE49-F238E27FC236}">
                  <a16:creationId xmlns:a16="http://schemas.microsoft.com/office/drawing/2014/main" id="{AD1C0351-7FA2-49AA-9BAC-67901A74C682}"/>
                </a:ext>
              </a:extLst>
            </p:cNvPr>
            <p:cNvSpPr/>
            <p:nvPr/>
          </p:nvSpPr>
          <p:spPr bwMode="auto">
            <a:xfrm>
              <a:off x="6263640" y="563100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4" name="Oval 23">
              <a:extLst>
                <a:ext uri="{FF2B5EF4-FFF2-40B4-BE49-F238E27FC236}">
                  <a16:creationId xmlns:a16="http://schemas.microsoft.com/office/drawing/2014/main" id="{C08A223E-98F8-4FCA-B1EB-2B3A58552E95}"/>
                </a:ext>
              </a:extLst>
            </p:cNvPr>
            <p:cNvSpPr/>
            <p:nvPr/>
          </p:nvSpPr>
          <p:spPr bwMode="auto">
            <a:xfrm>
              <a:off x="6456442" y="453975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5" name="Oval 24">
              <a:extLst>
                <a:ext uri="{FF2B5EF4-FFF2-40B4-BE49-F238E27FC236}">
                  <a16:creationId xmlns:a16="http://schemas.microsoft.com/office/drawing/2014/main" id="{FBE5C577-F82E-4483-B03A-0DCA47E80A64}"/>
                </a:ext>
              </a:extLst>
            </p:cNvPr>
            <p:cNvSpPr/>
            <p:nvPr/>
          </p:nvSpPr>
          <p:spPr bwMode="auto">
            <a:xfrm>
              <a:off x="6475581" y="542685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6" name="Oval 25">
              <a:extLst>
                <a:ext uri="{FF2B5EF4-FFF2-40B4-BE49-F238E27FC236}">
                  <a16:creationId xmlns:a16="http://schemas.microsoft.com/office/drawing/2014/main" id="{C4D1DDAC-2547-4FA4-A79D-E2844B61B8C7}"/>
                </a:ext>
              </a:extLst>
            </p:cNvPr>
            <p:cNvSpPr/>
            <p:nvPr/>
          </p:nvSpPr>
          <p:spPr bwMode="auto">
            <a:xfrm>
              <a:off x="5696689" y="583727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7" name="Oval 26">
              <a:extLst>
                <a:ext uri="{FF2B5EF4-FFF2-40B4-BE49-F238E27FC236}">
                  <a16:creationId xmlns:a16="http://schemas.microsoft.com/office/drawing/2014/main" id="{A8CC762E-1B43-48C2-9C57-19A1AC3B6413}"/>
                </a:ext>
              </a:extLst>
            </p:cNvPr>
            <p:cNvSpPr/>
            <p:nvPr/>
          </p:nvSpPr>
          <p:spPr bwMode="auto">
            <a:xfrm>
              <a:off x="4776704" y="522483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8" name="Oval 27">
              <a:extLst>
                <a:ext uri="{FF2B5EF4-FFF2-40B4-BE49-F238E27FC236}">
                  <a16:creationId xmlns:a16="http://schemas.microsoft.com/office/drawing/2014/main" id="{CB4AFF1F-AD54-4CB2-9DB8-B7B2931AA715}"/>
                </a:ext>
              </a:extLst>
            </p:cNvPr>
            <p:cNvSpPr/>
            <p:nvPr/>
          </p:nvSpPr>
          <p:spPr bwMode="auto">
            <a:xfrm>
              <a:off x="6527664" y="486480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9" name="Oval 28">
              <a:extLst>
                <a:ext uri="{FF2B5EF4-FFF2-40B4-BE49-F238E27FC236}">
                  <a16:creationId xmlns:a16="http://schemas.microsoft.com/office/drawing/2014/main" id="{20267A00-C0EA-434F-951A-C6818A4A79D9}"/>
                </a:ext>
              </a:extLst>
            </p:cNvPr>
            <p:cNvSpPr/>
            <p:nvPr/>
          </p:nvSpPr>
          <p:spPr bwMode="auto">
            <a:xfrm>
              <a:off x="5696689" y="411059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0" name="Oval 29">
              <a:extLst>
                <a:ext uri="{FF2B5EF4-FFF2-40B4-BE49-F238E27FC236}">
                  <a16:creationId xmlns:a16="http://schemas.microsoft.com/office/drawing/2014/main" id="{912E5772-5307-4BEF-970A-4F6DA27F96B5}"/>
                </a:ext>
              </a:extLst>
            </p:cNvPr>
            <p:cNvSpPr/>
            <p:nvPr/>
          </p:nvSpPr>
          <p:spPr bwMode="auto">
            <a:xfrm>
              <a:off x="5133550" y="55719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1" name="Oval 30">
              <a:extLst>
                <a:ext uri="{FF2B5EF4-FFF2-40B4-BE49-F238E27FC236}">
                  <a16:creationId xmlns:a16="http://schemas.microsoft.com/office/drawing/2014/main" id="{F33A1FF5-4BD3-44B1-B36E-8BC51775378C}"/>
                </a:ext>
              </a:extLst>
            </p:cNvPr>
            <p:cNvSpPr/>
            <p:nvPr/>
          </p:nvSpPr>
          <p:spPr bwMode="auto">
            <a:xfrm>
              <a:off x="4822216" y="49122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2" name="Oval 31">
              <a:extLst>
                <a:ext uri="{FF2B5EF4-FFF2-40B4-BE49-F238E27FC236}">
                  <a16:creationId xmlns:a16="http://schemas.microsoft.com/office/drawing/2014/main" id="{68856083-34D4-43E7-AC7E-F3FF0CAA5A97}"/>
                </a:ext>
              </a:extLst>
            </p:cNvPr>
            <p:cNvSpPr/>
            <p:nvPr/>
          </p:nvSpPr>
          <p:spPr bwMode="auto">
            <a:xfrm>
              <a:off x="5477185" y="576772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3" name="Oval 32">
              <a:extLst>
                <a:ext uri="{FF2B5EF4-FFF2-40B4-BE49-F238E27FC236}">
                  <a16:creationId xmlns:a16="http://schemas.microsoft.com/office/drawing/2014/main" id="{2BBACBF5-59E7-4628-BB38-20B762431D9F}"/>
                </a:ext>
              </a:extLst>
            </p:cNvPr>
            <p:cNvSpPr/>
            <p:nvPr/>
          </p:nvSpPr>
          <p:spPr bwMode="auto">
            <a:xfrm>
              <a:off x="5297488" y="568132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4" name="Oval 33">
              <a:extLst>
                <a:ext uri="{FF2B5EF4-FFF2-40B4-BE49-F238E27FC236}">
                  <a16:creationId xmlns:a16="http://schemas.microsoft.com/office/drawing/2014/main" id="{A6221B3F-A747-4AF7-BE6C-FF3B3DA34BE8}"/>
                </a:ext>
              </a:extLst>
            </p:cNvPr>
            <p:cNvSpPr/>
            <p:nvPr/>
          </p:nvSpPr>
          <p:spPr bwMode="auto">
            <a:xfrm>
              <a:off x="6492743" y="511142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5" name="Oval 34">
              <a:extLst>
                <a:ext uri="{FF2B5EF4-FFF2-40B4-BE49-F238E27FC236}">
                  <a16:creationId xmlns:a16="http://schemas.microsoft.com/office/drawing/2014/main" id="{91F9329E-7204-47C1-BD13-3F6C68949E9A}"/>
                </a:ext>
              </a:extLst>
            </p:cNvPr>
            <p:cNvSpPr/>
            <p:nvPr/>
          </p:nvSpPr>
          <p:spPr bwMode="auto">
            <a:xfrm>
              <a:off x="4907280" y="540771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6" name="Oval 35">
              <a:extLst>
                <a:ext uri="{FF2B5EF4-FFF2-40B4-BE49-F238E27FC236}">
                  <a16:creationId xmlns:a16="http://schemas.microsoft.com/office/drawing/2014/main" id="{31BF31D0-DA32-4AEA-846D-D10AD9DB12AB}"/>
                </a:ext>
              </a:extLst>
            </p:cNvPr>
            <p:cNvSpPr/>
            <p:nvPr/>
          </p:nvSpPr>
          <p:spPr bwMode="auto">
            <a:xfrm>
              <a:off x="6278880" y="502641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7" name="Oval 36">
              <a:extLst>
                <a:ext uri="{FF2B5EF4-FFF2-40B4-BE49-F238E27FC236}">
                  <a16:creationId xmlns:a16="http://schemas.microsoft.com/office/drawing/2014/main" id="{9A3DD46A-34C5-409C-8542-0EB1AD7FC8B3}"/>
                </a:ext>
              </a:extLst>
            </p:cNvPr>
            <p:cNvSpPr/>
            <p:nvPr/>
          </p:nvSpPr>
          <p:spPr bwMode="auto">
            <a:xfrm>
              <a:off x="6273562" y="439765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8" name="Oval 37">
              <a:extLst>
                <a:ext uri="{FF2B5EF4-FFF2-40B4-BE49-F238E27FC236}">
                  <a16:creationId xmlns:a16="http://schemas.microsoft.com/office/drawing/2014/main" id="{5C4253A4-7A34-47E7-A950-87D2FD3BF544}"/>
                </a:ext>
              </a:extLst>
            </p:cNvPr>
            <p:cNvSpPr/>
            <p:nvPr/>
          </p:nvSpPr>
          <p:spPr bwMode="auto">
            <a:xfrm>
              <a:off x="5985450" y="577135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9" name="Oval 38">
              <a:extLst>
                <a:ext uri="{FF2B5EF4-FFF2-40B4-BE49-F238E27FC236}">
                  <a16:creationId xmlns:a16="http://schemas.microsoft.com/office/drawing/2014/main" id="{71D73BBE-E571-4498-934B-6228C61FA359}"/>
                </a:ext>
              </a:extLst>
            </p:cNvPr>
            <p:cNvSpPr/>
            <p:nvPr/>
          </p:nvSpPr>
          <p:spPr bwMode="auto">
            <a:xfrm>
              <a:off x="5842945" y="422148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0" name="Oval 39">
              <a:extLst>
                <a:ext uri="{FF2B5EF4-FFF2-40B4-BE49-F238E27FC236}">
                  <a16:creationId xmlns:a16="http://schemas.microsoft.com/office/drawing/2014/main" id="{946D202D-5AE9-4AD5-9C82-7D03C0FC1862}"/>
                </a:ext>
              </a:extLst>
            </p:cNvPr>
            <p:cNvSpPr/>
            <p:nvPr/>
          </p:nvSpPr>
          <p:spPr bwMode="auto">
            <a:xfrm>
              <a:off x="6309863" y="47283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1" name="Oval 40">
              <a:extLst>
                <a:ext uri="{FF2B5EF4-FFF2-40B4-BE49-F238E27FC236}">
                  <a16:creationId xmlns:a16="http://schemas.microsoft.com/office/drawing/2014/main" id="{4BCD1713-6D79-4E85-A3FF-13E22A70ABF9}"/>
                </a:ext>
              </a:extLst>
            </p:cNvPr>
            <p:cNvSpPr/>
            <p:nvPr/>
          </p:nvSpPr>
          <p:spPr bwMode="auto">
            <a:xfrm>
              <a:off x="6025825" y="547151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2" name="Oval 41">
              <a:extLst>
                <a:ext uri="{FF2B5EF4-FFF2-40B4-BE49-F238E27FC236}">
                  <a16:creationId xmlns:a16="http://schemas.microsoft.com/office/drawing/2014/main" id="{9B97A2D7-4417-4123-B0DD-B823B8413B56}"/>
                </a:ext>
              </a:extLst>
            </p:cNvPr>
            <p:cNvSpPr/>
            <p:nvPr/>
          </p:nvSpPr>
          <p:spPr bwMode="auto">
            <a:xfrm>
              <a:off x="5326380" y="484353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3" name="Oval 42">
              <a:extLst>
                <a:ext uri="{FF2B5EF4-FFF2-40B4-BE49-F238E27FC236}">
                  <a16:creationId xmlns:a16="http://schemas.microsoft.com/office/drawing/2014/main" id="{148CEBEA-26F6-46C9-ACB8-131A9955268E}"/>
                </a:ext>
              </a:extLst>
            </p:cNvPr>
            <p:cNvSpPr/>
            <p:nvPr/>
          </p:nvSpPr>
          <p:spPr bwMode="auto">
            <a:xfrm>
              <a:off x="5751301" y="558634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4" name="Oval 43">
              <a:extLst>
                <a:ext uri="{FF2B5EF4-FFF2-40B4-BE49-F238E27FC236}">
                  <a16:creationId xmlns:a16="http://schemas.microsoft.com/office/drawing/2014/main" id="{73694CC0-B251-4F53-A4B3-E486B15D23F6}"/>
                </a:ext>
              </a:extLst>
            </p:cNvPr>
            <p:cNvSpPr/>
            <p:nvPr/>
          </p:nvSpPr>
          <p:spPr bwMode="auto">
            <a:xfrm>
              <a:off x="5660065" y="443040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5" name="Oval 44">
              <a:extLst>
                <a:ext uri="{FF2B5EF4-FFF2-40B4-BE49-F238E27FC236}">
                  <a16:creationId xmlns:a16="http://schemas.microsoft.com/office/drawing/2014/main" id="{FB0760F8-A3D0-4CFD-A80E-5E7E941FCC0C}"/>
                </a:ext>
              </a:extLst>
            </p:cNvPr>
            <p:cNvSpPr/>
            <p:nvPr/>
          </p:nvSpPr>
          <p:spPr bwMode="auto">
            <a:xfrm>
              <a:off x="5330929" y="533170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6" name="Oval 45">
              <a:extLst>
                <a:ext uri="{FF2B5EF4-FFF2-40B4-BE49-F238E27FC236}">
                  <a16:creationId xmlns:a16="http://schemas.microsoft.com/office/drawing/2014/main" id="{753B439B-7B43-4C2A-933C-F5E5A7E5E679}"/>
                </a:ext>
              </a:extLst>
            </p:cNvPr>
            <p:cNvSpPr/>
            <p:nvPr/>
          </p:nvSpPr>
          <p:spPr bwMode="auto">
            <a:xfrm>
              <a:off x="5538526" y="468688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7" name="Oval 46">
              <a:extLst>
                <a:ext uri="{FF2B5EF4-FFF2-40B4-BE49-F238E27FC236}">
                  <a16:creationId xmlns:a16="http://schemas.microsoft.com/office/drawing/2014/main" id="{3A6A43C6-38BE-41A3-B8AC-913677AF97CF}"/>
                </a:ext>
              </a:extLst>
            </p:cNvPr>
            <p:cNvSpPr/>
            <p:nvPr/>
          </p:nvSpPr>
          <p:spPr bwMode="auto">
            <a:xfrm>
              <a:off x="5128792" y="523056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8" name="Oval 47">
              <a:extLst>
                <a:ext uri="{FF2B5EF4-FFF2-40B4-BE49-F238E27FC236}">
                  <a16:creationId xmlns:a16="http://schemas.microsoft.com/office/drawing/2014/main" id="{7B3F5AD1-13F6-4FC0-9462-1059F5F7018B}"/>
                </a:ext>
              </a:extLst>
            </p:cNvPr>
            <p:cNvSpPr/>
            <p:nvPr/>
          </p:nvSpPr>
          <p:spPr bwMode="auto">
            <a:xfrm>
              <a:off x="5536754" y="547151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9" name="Oval 48">
              <a:extLst>
                <a:ext uri="{FF2B5EF4-FFF2-40B4-BE49-F238E27FC236}">
                  <a16:creationId xmlns:a16="http://schemas.microsoft.com/office/drawing/2014/main" id="{E5A904CE-3F00-406B-B32A-CB5C9B101294}"/>
                </a:ext>
              </a:extLst>
            </p:cNvPr>
            <p:cNvSpPr/>
            <p:nvPr/>
          </p:nvSpPr>
          <p:spPr bwMode="auto">
            <a:xfrm>
              <a:off x="5985450" y="447569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0" name="Oval 49">
              <a:extLst>
                <a:ext uri="{FF2B5EF4-FFF2-40B4-BE49-F238E27FC236}">
                  <a16:creationId xmlns:a16="http://schemas.microsoft.com/office/drawing/2014/main" id="{A10291C5-A36E-4969-913C-9CA161418CB0}"/>
                </a:ext>
              </a:extLst>
            </p:cNvPr>
            <p:cNvSpPr/>
            <p:nvPr/>
          </p:nvSpPr>
          <p:spPr bwMode="auto">
            <a:xfrm>
              <a:off x="5349525" y="507527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1" name="Oval 50">
              <a:extLst>
                <a:ext uri="{FF2B5EF4-FFF2-40B4-BE49-F238E27FC236}">
                  <a16:creationId xmlns:a16="http://schemas.microsoft.com/office/drawing/2014/main" id="{D9A16DF0-8598-4C7E-8126-E2A5683CBDBA}"/>
                </a:ext>
              </a:extLst>
            </p:cNvPr>
            <p:cNvSpPr/>
            <p:nvPr/>
          </p:nvSpPr>
          <p:spPr bwMode="auto">
            <a:xfrm>
              <a:off x="5559083" y="4992452"/>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2" name="Oval 51">
              <a:extLst>
                <a:ext uri="{FF2B5EF4-FFF2-40B4-BE49-F238E27FC236}">
                  <a16:creationId xmlns:a16="http://schemas.microsoft.com/office/drawing/2014/main" id="{06EA873A-5DB1-43C9-BC42-62BBD9571710}"/>
                </a:ext>
              </a:extLst>
            </p:cNvPr>
            <p:cNvSpPr/>
            <p:nvPr/>
          </p:nvSpPr>
          <p:spPr bwMode="auto">
            <a:xfrm>
              <a:off x="6062449" y="521039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3" name="Oval 52">
              <a:extLst>
                <a:ext uri="{FF2B5EF4-FFF2-40B4-BE49-F238E27FC236}">
                  <a16:creationId xmlns:a16="http://schemas.microsoft.com/office/drawing/2014/main" id="{CA1DFA94-9DDD-47A0-87D4-57CB58FFF9A6}"/>
                </a:ext>
              </a:extLst>
            </p:cNvPr>
            <p:cNvSpPr/>
            <p:nvPr/>
          </p:nvSpPr>
          <p:spPr bwMode="auto">
            <a:xfrm>
              <a:off x="6108049" y="470792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4" name="Oval 53">
              <a:extLst>
                <a:ext uri="{FF2B5EF4-FFF2-40B4-BE49-F238E27FC236}">
                  <a16:creationId xmlns:a16="http://schemas.microsoft.com/office/drawing/2014/main" id="{0423DD24-D7B6-4D40-BAE3-7B401AAC494C}"/>
                </a:ext>
              </a:extLst>
            </p:cNvPr>
            <p:cNvSpPr/>
            <p:nvPr/>
          </p:nvSpPr>
          <p:spPr bwMode="auto">
            <a:xfrm>
              <a:off x="5798820" y="529430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5" name="Oval 54">
              <a:extLst>
                <a:ext uri="{FF2B5EF4-FFF2-40B4-BE49-F238E27FC236}">
                  <a16:creationId xmlns:a16="http://schemas.microsoft.com/office/drawing/2014/main" id="{AFEAF817-CF15-4126-AF5C-0875CAB389B1}"/>
                </a:ext>
              </a:extLst>
            </p:cNvPr>
            <p:cNvSpPr/>
            <p:nvPr/>
          </p:nvSpPr>
          <p:spPr bwMode="auto">
            <a:xfrm>
              <a:off x="5590246" y="5191583"/>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6" name="Oval 55">
              <a:extLst>
                <a:ext uri="{FF2B5EF4-FFF2-40B4-BE49-F238E27FC236}">
                  <a16:creationId xmlns:a16="http://schemas.microsoft.com/office/drawing/2014/main" id="{8CBD7440-6889-4F3B-8877-533982732036}"/>
                </a:ext>
              </a:extLst>
            </p:cNvPr>
            <p:cNvSpPr/>
            <p:nvPr/>
          </p:nvSpPr>
          <p:spPr bwMode="auto">
            <a:xfrm>
              <a:off x="6050988" y="48980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7" name="Oval 56">
              <a:extLst>
                <a:ext uri="{FF2B5EF4-FFF2-40B4-BE49-F238E27FC236}">
                  <a16:creationId xmlns:a16="http://schemas.microsoft.com/office/drawing/2014/main" id="{FC33D382-DFA2-4D49-9910-D91418720C1F}"/>
                </a:ext>
              </a:extLst>
            </p:cNvPr>
            <p:cNvSpPr/>
            <p:nvPr/>
          </p:nvSpPr>
          <p:spPr bwMode="auto">
            <a:xfrm>
              <a:off x="5742289" y="486480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8" name="Oval 57">
              <a:extLst>
                <a:ext uri="{FF2B5EF4-FFF2-40B4-BE49-F238E27FC236}">
                  <a16:creationId xmlns:a16="http://schemas.microsoft.com/office/drawing/2014/main" id="{92849315-5FBC-4B43-91B1-6822F388E1C7}"/>
                </a:ext>
              </a:extLst>
            </p:cNvPr>
            <p:cNvSpPr/>
            <p:nvPr/>
          </p:nvSpPr>
          <p:spPr bwMode="auto">
            <a:xfrm>
              <a:off x="5798820" y="466065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9" name="Oval 58">
              <a:extLst>
                <a:ext uri="{FF2B5EF4-FFF2-40B4-BE49-F238E27FC236}">
                  <a16:creationId xmlns:a16="http://schemas.microsoft.com/office/drawing/2014/main" id="{3716B1AD-5060-445D-8658-3AEF15CAE658}"/>
                </a:ext>
              </a:extLst>
            </p:cNvPr>
            <p:cNvSpPr/>
            <p:nvPr/>
          </p:nvSpPr>
          <p:spPr bwMode="auto">
            <a:xfrm>
              <a:off x="5889160" y="506109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8201" name="Oval 1">
            <a:extLst>
              <a:ext uri="{FF2B5EF4-FFF2-40B4-BE49-F238E27FC236}">
                <a16:creationId xmlns:a16="http://schemas.microsoft.com/office/drawing/2014/main" id="{D19B7FC7-B6E8-4B5D-BCD7-4ECC90DBC651}"/>
              </a:ext>
            </a:extLst>
          </p:cNvPr>
          <p:cNvSpPr>
            <a:spLocks noChangeAspect="1"/>
          </p:cNvSpPr>
          <p:nvPr/>
        </p:nvSpPr>
        <p:spPr bwMode="auto">
          <a:xfrm>
            <a:off x="7106229" y="3201101"/>
            <a:ext cx="91458" cy="91394"/>
          </a:xfrm>
          <a:prstGeom prst="ellipse">
            <a:avLst/>
          </a:prstGeom>
          <a:solidFill>
            <a:srgbClr val="FFC000"/>
          </a:solidFill>
          <a:ln w="9525" algn="ctr">
            <a:solidFill>
              <a:schemeClr val="tx1"/>
            </a:solidFill>
            <a:round/>
            <a:headEnd/>
            <a:tailEnd/>
          </a:ln>
        </p:spPr>
        <p:txBody>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endParaRPr lang="en-US" altLang="en-US" sz="2400" dirty="0"/>
          </a:p>
        </p:txBody>
      </p:sp>
    </p:spTree>
    <p:extLst>
      <p:ext uri="{BB962C8B-B14F-4D97-AF65-F5344CB8AC3E}">
        <p14:creationId xmlns:p14="http://schemas.microsoft.com/office/powerpoint/2010/main" val="32271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fade">
                                      <p:cBhvr>
                                        <p:cTn id="7" dur="500"/>
                                        <p:tgtEl>
                                          <p:spTgt spid="820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500"/>
                                        <p:tgtEl>
                                          <p:spTgt spid="819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fade">
                                      <p:cBhvr>
                                        <p:cTn id="13"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8199" grpId="0"/>
      <p:bldP spid="820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442731" y="1514482"/>
            <a:ext cx="6615294"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236538" indent="-228600" eaLnBrk="1" hangingPunct="1">
              <a:spcBef>
                <a:spcPts val="1200"/>
              </a:spcBef>
            </a:pPr>
            <a:r>
              <a:rPr lang="en-US" altLang="en-US" sz="1800" dirty="0">
                <a:latin typeface="+mn-lt"/>
              </a:rPr>
              <a:t>A high energy </a:t>
            </a:r>
            <a:r>
              <a:rPr lang="ja-JP" altLang="en-US" sz="1800" dirty="0">
                <a:latin typeface="+mn-lt"/>
              </a:rPr>
              <a:t>“</a:t>
            </a:r>
            <a:r>
              <a:rPr lang="en-US" altLang="ja-JP" sz="1800" dirty="0">
                <a:latin typeface="+mn-lt"/>
              </a:rPr>
              <a:t>electron</a:t>
            </a:r>
            <a:r>
              <a:rPr lang="ja-JP" altLang="en-US" sz="1800" dirty="0">
                <a:latin typeface="+mn-lt"/>
              </a:rPr>
              <a:t>”</a:t>
            </a:r>
            <a:r>
              <a:rPr lang="en-US" altLang="ja-JP" sz="1800" dirty="0">
                <a:latin typeface="+mn-lt"/>
              </a:rPr>
              <a:t> ejected from the nucleus</a:t>
            </a:r>
          </a:p>
          <a:p>
            <a:pPr marL="236538" indent="-228600" eaLnBrk="1" hangingPunct="1">
              <a:spcBef>
                <a:spcPts val="1200"/>
              </a:spcBef>
            </a:pPr>
            <a:r>
              <a:rPr lang="en-US" altLang="en-US" sz="1800" dirty="0">
                <a:latin typeface="+mn-lt"/>
              </a:rPr>
              <a:t>Mass 1/1836 </a:t>
            </a:r>
            <a:r>
              <a:rPr lang="en-US" altLang="en-US" sz="1800" dirty="0" err="1">
                <a:latin typeface="+mn-lt"/>
              </a:rPr>
              <a:t>amu</a:t>
            </a:r>
            <a:r>
              <a:rPr lang="en-US" altLang="en-US" sz="1800" dirty="0">
                <a:latin typeface="+mn-lt"/>
              </a:rPr>
              <a:t>; charge of -1 </a:t>
            </a:r>
            <a:r>
              <a:rPr lang="en-US" altLang="en-US" sz="1800" dirty="0" err="1">
                <a:latin typeface="+mn-lt"/>
              </a:rPr>
              <a:t>ecu</a:t>
            </a:r>
            <a:endParaRPr lang="en-US" altLang="en-US" sz="1800" dirty="0">
              <a:latin typeface="+mn-lt"/>
            </a:endParaRPr>
          </a:p>
          <a:p>
            <a:pPr marL="236538" indent="-228600" eaLnBrk="1" hangingPunct="1">
              <a:spcBef>
                <a:spcPts val="1200"/>
              </a:spcBef>
            </a:pPr>
            <a:r>
              <a:rPr lang="en-US" altLang="en-US" sz="1800" dirty="0">
                <a:latin typeface="+mn-lt"/>
              </a:rPr>
              <a:t>Interacts readily with the electrons of materials it passes through</a:t>
            </a:r>
          </a:p>
          <a:p>
            <a:pPr marL="293688" indent="-285750" eaLnBrk="1" hangingPunct="1">
              <a:spcBef>
                <a:spcPts val="1200"/>
              </a:spcBef>
              <a:buClr>
                <a:schemeClr val="tx1"/>
              </a:buClr>
              <a:buSzPct val="100000"/>
              <a:buFont typeface="Arial" panose="020B0604020202020204" pitchFamily="34" charset="0"/>
              <a:buChar char="•"/>
            </a:pPr>
            <a:r>
              <a:rPr lang="en-US" altLang="en-US" sz="1800" dirty="0">
                <a:latin typeface="+mn-lt"/>
              </a:rPr>
              <a:t>Like charges repel</a:t>
            </a:r>
          </a:p>
          <a:p>
            <a:pPr marL="463550" indent="-227013" eaLnBrk="1" hangingPunct="1">
              <a:spcBef>
                <a:spcPts val="1200"/>
              </a:spcBef>
              <a:buClr>
                <a:schemeClr val="tx1">
                  <a:lumMod val="50000"/>
                  <a:lumOff val="50000"/>
                </a:schemeClr>
              </a:buClr>
              <a:buSzPct val="95000"/>
              <a:buFont typeface="Courier New" panose="02070309020205020404" pitchFamily="49" charset="0"/>
              <a:buChar char="o"/>
            </a:pPr>
            <a:r>
              <a:rPr lang="el-GR" altLang="en-US" sz="1600" dirty="0">
                <a:latin typeface="+mn-lt"/>
                <a:sym typeface="Symbol" pitchFamily="18" charset="2"/>
              </a:rPr>
              <a:t>β</a:t>
            </a:r>
            <a:r>
              <a:rPr lang="en-US" altLang="en-US" sz="1600" dirty="0">
                <a:latin typeface="+mn-lt"/>
                <a:sym typeface="Symbol" pitchFamily="18" charset="2"/>
              </a:rPr>
              <a:t> is negative, electrons are negative</a:t>
            </a:r>
            <a:endParaRPr lang="en-US" altLang="en-US" sz="1600" dirty="0">
              <a:latin typeface="+mn-lt"/>
            </a:endParaRPr>
          </a:p>
          <a:p>
            <a:pPr marL="236538" indent="-228600" eaLnBrk="1" hangingPunct="1">
              <a:spcBef>
                <a:spcPts val="1200"/>
              </a:spcBef>
            </a:pPr>
            <a:r>
              <a:rPr lang="en-US" altLang="en-US" sz="1800" dirty="0">
                <a:latin typeface="+mn-lt"/>
              </a:rPr>
              <a:t>Easily shielded by light materials including clothing</a:t>
            </a:r>
          </a:p>
          <a:p>
            <a:pPr marL="236538" indent="-228600" eaLnBrk="1" hangingPunct="1">
              <a:spcBef>
                <a:spcPts val="1200"/>
              </a:spcBef>
            </a:pPr>
            <a:r>
              <a:rPr lang="en-US" altLang="en-US" sz="1800" dirty="0">
                <a:latin typeface="+mn-lt"/>
              </a:rPr>
              <a:t>Shielded by heavy materials as well but generates X-rays</a:t>
            </a:r>
          </a:p>
          <a:p>
            <a:pPr marL="236538" indent="-228600" eaLnBrk="1" hangingPunct="1">
              <a:spcBef>
                <a:spcPts val="1200"/>
              </a:spcBef>
            </a:pPr>
            <a:r>
              <a:rPr lang="en-US" altLang="en-US" sz="1800" dirty="0">
                <a:latin typeface="+mn-lt"/>
              </a:rPr>
              <a:t>Damage to live tissues due to mass and charge</a:t>
            </a:r>
          </a:p>
          <a:p>
            <a:pPr marL="228600" indent="-228600" eaLnBrk="1" hangingPunct="1">
              <a:spcBef>
                <a:spcPct val="50000"/>
              </a:spcBef>
            </a:pPr>
            <a:endParaRPr lang="en-US" altLang="en-US" sz="1800" dirty="0">
              <a:latin typeface="+mn-lt"/>
            </a:endParaRPr>
          </a:p>
        </p:txBody>
      </p:sp>
      <p:sp>
        <p:nvSpPr>
          <p:cNvPr id="10" name="Text Box 2">
            <a:extLst>
              <a:ext uri="{FF2B5EF4-FFF2-40B4-BE49-F238E27FC236}">
                <a16:creationId xmlns:a16="http://schemas.microsoft.com/office/drawing/2014/main" id="{EA6A8B53-5147-412D-9FF6-A94122316B28}"/>
              </a:ext>
            </a:extLst>
          </p:cNvPr>
          <p:cNvSpPr txBox="1">
            <a:spLocks noChangeArrowheads="1"/>
          </p:cNvSpPr>
          <p:nvPr/>
        </p:nvSpPr>
        <p:spPr bwMode="auto">
          <a:xfrm>
            <a:off x="423681" y="463272"/>
            <a:ext cx="50292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Beta particle </a:t>
            </a:r>
            <a:r>
              <a:rPr lang="en-US" altLang="en-US" sz="5400"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a:t>
            </a:r>
            <a:r>
              <a:rPr lang="en-US" altLang="en-US" sz="5400" b="1" baseline="30000" dirty="0">
                <a:solidFill>
                  <a:srgbClr val="1EB53A"/>
                </a:solidFill>
                <a:latin typeface="Cambria Math" panose="02040503050406030204" pitchFamily="18" charset="0"/>
                <a:ea typeface="Cambria Math" panose="02040503050406030204" pitchFamily="18" charset="0"/>
                <a:sym typeface="Symbol" panose="05050102010706020507" pitchFamily="18" charset="2"/>
              </a:rPr>
              <a:t>-</a:t>
            </a:r>
            <a:endParaRPr lang="en-US" altLang="en-US" sz="5400" b="1" baseline="30000" dirty="0">
              <a:solidFill>
                <a:srgbClr val="1EB53A"/>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016219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3">
            <a:extLst>
              <a:ext uri="{FF2B5EF4-FFF2-40B4-BE49-F238E27FC236}">
                <a16:creationId xmlns:a16="http://schemas.microsoft.com/office/drawing/2014/main" id="{06BAF05F-1661-4324-B94D-1AA474213674}"/>
              </a:ext>
            </a:extLst>
          </p:cNvPr>
          <p:cNvSpPr txBox="1">
            <a:spLocks noChangeArrowheads="1"/>
          </p:cNvSpPr>
          <p:nvPr/>
        </p:nvSpPr>
        <p:spPr bwMode="auto">
          <a:xfrm>
            <a:off x="436925" y="1577164"/>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sz="2400" dirty="0">
                <a:latin typeface="+mn-lt"/>
              </a:rPr>
              <a:t>High-energy photon emitted from an atom’</a:t>
            </a:r>
            <a:r>
              <a:rPr lang="en-US" altLang="ja-JP" sz="2400" dirty="0">
                <a:latin typeface="+mn-lt"/>
              </a:rPr>
              <a:t>s nucleus</a:t>
            </a:r>
            <a:endParaRPr lang="en-US" altLang="en-US" sz="2400" dirty="0">
              <a:latin typeface="+mn-lt"/>
            </a:endParaRPr>
          </a:p>
        </p:txBody>
      </p:sp>
      <p:pic>
        <p:nvPicPr>
          <p:cNvPr id="6146" name="Picture 27" descr="http://www.pd4pic.com/images/atomic-nucleus-atom-science-symbol-radioactive.png">
            <a:extLst>
              <a:ext uri="{FF2B5EF4-FFF2-40B4-BE49-F238E27FC236}">
                <a16:creationId xmlns:a16="http://schemas.microsoft.com/office/drawing/2014/main" id="{D045FF7C-14FC-4502-8465-3EFDC9905C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037" y="2882839"/>
            <a:ext cx="2655888" cy="273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Freeform 4">
            <a:extLst>
              <a:ext uri="{FF2B5EF4-FFF2-40B4-BE49-F238E27FC236}">
                <a16:creationId xmlns:a16="http://schemas.microsoft.com/office/drawing/2014/main" id="{BBCD31F4-DA9A-4555-B46A-E76CCBA7C3E4}"/>
              </a:ext>
            </a:extLst>
          </p:cNvPr>
          <p:cNvSpPr>
            <a:spLocks/>
          </p:cNvSpPr>
          <p:nvPr/>
        </p:nvSpPr>
        <p:spPr bwMode="auto">
          <a:xfrm>
            <a:off x="4363675" y="2503954"/>
            <a:ext cx="2694351" cy="1685925"/>
          </a:xfrm>
          <a:custGeom>
            <a:avLst/>
            <a:gdLst>
              <a:gd name="T0" fmla="*/ 0 w 5401340"/>
              <a:gd name="T1" fmla="*/ 2093212 h 2094614"/>
              <a:gd name="T2" fmla="*/ 235554 w 5401340"/>
              <a:gd name="T3" fmla="*/ 1946987 h 2094614"/>
              <a:gd name="T4" fmla="*/ 820200 w 5401340"/>
              <a:gd name="T5" fmla="*/ 1925736 h 2094614"/>
              <a:gd name="T6" fmla="*/ 1139099 w 5401340"/>
              <a:gd name="T7" fmla="*/ 1564471 h 2094614"/>
              <a:gd name="T8" fmla="*/ 1764570 w 5401340"/>
              <a:gd name="T9" fmla="*/ 1560169 h 2094614"/>
              <a:gd name="T10" fmla="*/ 2159573 w 5401340"/>
              <a:gd name="T11" fmla="*/ 1181954 h 2094614"/>
              <a:gd name="T12" fmla="*/ 2754850 w 5401340"/>
              <a:gd name="T13" fmla="*/ 1150079 h 2094614"/>
              <a:gd name="T14" fmla="*/ 3031228 w 5401340"/>
              <a:gd name="T15" fmla="*/ 810065 h 2094614"/>
              <a:gd name="T16" fmla="*/ 3709850 w 5401340"/>
              <a:gd name="T17" fmla="*/ 765033 h 2094614"/>
              <a:gd name="T18" fmla="*/ 4007488 w 5401340"/>
              <a:gd name="T19" fmla="*/ 391371 h 2094614"/>
              <a:gd name="T20" fmla="*/ 4624025 w 5401340"/>
              <a:gd name="T21" fmla="*/ 401996 h 2094614"/>
              <a:gd name="T22" fmla="*/ 5400010 w 5401340"/>
              <a:gd name="T23" fmla="*/ 0 h 2094614"/>
              <a:gd name="T24" fmla="*/ 5400010 w 5401340"/>
              <a:gd name="T25" fmla="*/ 0 h 20946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01340" h="2094614">
                <a:moveTo>
                  <a:pt x="0" y="2094614"/>
                </a:moveTo>
                <a:cubicBezTo>
                  <a:pt x="55217" y="2084404"/>
                  <a:pt x="98878" y="1976222"/>
                  <a:pt x="235612" y="1948291"/>
                </a:cubicBezTo>
                <a:cubicBezTo>
                  <a:pt x="372346" y="1920360"/>
                  <a:pt x="603924" y="1986855"/>
                  <a:pt x="820402" y="1927026"/>
                </a:cubicBezTo>
                <a:cubicBezTo>
                  <a:pt x="1036880" y="1867197"/>
                  <a:pt x="981945" y="1626488"/>
                  <a:pt x="1139379" y="1565519"/>
                </a:cubicBezTo>
                <a:cubicBezTo>
                  <a:pt x="1296813" y="1504550"/>
                  <a:pt x="1621464" y="1653362"/>
                  <a:pt x="1765004" y="1561213"/>
                </a:cubicBezTo>
                <a:cubicBezTo>
                  <a:pt x="1908544" y="1469064"/>
                  <a:pt x="1917046" y="1229875"/>
                  <a:pt x="2160105" y="1182746"/>
                </a:cubicBezTo>
                <a:cubicBezTo>
                  <a:pt x="2403164" y="1135617"/>
                  <a:pt x="2601356" y="1230593"/>
                  <a:pt x="2755528" y="1150849"/>
                </a:cubicBezTo>
                <a:cubicBezTo>
                  <a:pt x="2909700" y="1071105"/>
                  <a:pt x="2775303" y="862420"/>
                  <a:pt x="3031974" y="810607"/>
                </a:cubicBezTo>
                <a:cubicBezTo>
                  <a:pt x="3288645" y="758794"/>
                  <a:pt x="3548014" y="835374"/>
                  <a:pt x="3710764" y="765545"/>
                </a:cubicBezTo>
                <a:cubicBezTo>
                  <a:pt x="3873514" y="695716"/>
                  <a:pt x="3802912" y="388089"/>
                  <a:pt x="4008475" y="391633"/>
                </a:cubicBezTo>
                <a:lnTo>
                  <a:pt x="4625163" y="402266"/>
                </a:lnTo>
                <a:cubicBezTo>
                  <a:pt x="4830726" y="405810"/>
                  <a:pt x="4910470" y="311593"/>
                  <a:pt x="5401340" y="0"/>
                </a:cubicBezTo>
              </a:path>
            </a:pathLst>
          </a:custGeom>
          <a:noFill/>
          <a:ln w="88900" cap="flat" cmpd="sng" algn="ctr">
            <a:solidFill>
              <a:srgbClr val="990099"/>
            </a:solidFill>
            <a:prstDash val="solid"/>
            <a:round/>
            <a:headEnd type="none" w="med" len="med"/>
            <a:tailEnd type="arrow"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 name="Text Box 2">
            <a:extLst>
              <a:ext uri="{FF2B5EF4-FFF2-40B4-BE49-F238E27FC236}">
                <a16:creationId xmlns:a16="http://schemas.microsoft.com/office/drawing/2014/main" id="{CE2FD664-3D92-416B-B73D-29439385A4C0}"/>
              </a:ext>
            </a:extLst>
          </p:cNvPr>
          <p:cNvSpPr txBox="1">
            <a:spLocks noChangeArrowheads="1"/>
          </p:cNvSpPr>
          <p:nvPr/>
        </p:nvSpPr>
        <p:spPr bwMode="auto">
          <a:xfrm>
            <a:off x="436925" y="483266"/>
            <a:ext cx="49187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Gamma ray </a:t>
            </a:r>
            <a:r>
              <a:rPr lang="en-US" altLang="en-US" sz="5400"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a:t>
            </a:r>
            <a:endParaRPr lang="en-US" altLang="en-US" sz="5400" b="1" dirty="0">
              <a:solidFill>
                <a:srgbClr val="1EB53A"/>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7425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wipe(down)">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nvSpPr>
        <p:spPr bwMode="auto">
          <a:xfrm>
            <a:off x="450495" y="1486447"/>
            <a:ext cx="8077200"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236538" indent="-236538" eaLnBrk="1" hangingPunct="1">
              <a:spcBef>
                <a:spcPts val="1200"/>
              </a:spcBef>
            </a:pPr>
            <a:r>
              <a:rPr lang="en-US" altLang="en-US" sz="1800" dirty="0">
                <a:latin typeface="+mn-lt"/>
              </a:rPr>
              <a:t>High-energy light ray beyond our vision.</a:t>
            </a:r>
          </a:p>
          <a:p>
            <a:pPr marL="236538" indent="-236538" eaLnBrk="1" hangingPunct="1">
              <a:spcBef>
                <a:spcPts val="1200"/>
              </a:spcBef>
            </a:pPr>
            <a:r>
              <a:rPr lang="en-US" altLang="en-US" sz="1800" dirty="0">
                <a:latin typeface="+mn-lt"/>
              </a:rPr>
              <a:t>No mass</a:t>
            </a:r>
          </a:p>
          <a:p>
            <a:pPr marL="236538" indent="-236538" eaLnBrk="1" hangingPunct="1">
              <a:spcBef>
                <a:spcPts val="1200"/>
              </a:spcBef>
            </a:pPr>
            <a:r>
              <a:rPr lang="en-US" altLang="en-US" sz="1800" dirty="0">
                <a:latin typeface="+mn-lt"/>
              </a:rPr>
              <a:t>No charge</a:t>
            </a:r>
          </a:p>
          <a:p>
            <a:pPr marL="236538" indent="-236538" eaLnBrk="1" hangingPunct="1">
              <a:spcBef>
                <a:spcPts val="1200"/>
              </a:spcBef>
            </a:pPr>
            <a:r>
              <a:rPr lang="en-US" altLang="en-US" sz="1800" dirty="0">
                <a:latin typeface="+mn-lt"/>
              </a:rPr>
              <a:t>Interacts with the electrons of materials it </a:t>
            </a:r>
            <a:br>
              <a:rPr lang="en-US" altLang="en-US" sz="1800" dirty="0">
                <a:latin typeface="+mn-lt"/>
              </a:rPr>
            </a:br>
            <a:r>
              <a:rPr lang="en-US" altLang="en-US" sz="1800" dirty="0">
                <a:latin typeface="+mn-lt"/>
              </a:rPr>
              <a:t>passes through</a:t>
            </a:r>
          </a:p>
          <a:p>
            <a:pPr marL="463550" lvl="2" eaLnBrk="1" hangingPunct="1">
              <a:spcBef>
                <a:spcPts val="1200"/>
              </a:spcBef>
              <a:buClr>
                <a:schemeClr val="tx1">
                  <a:lumMod val="50000"/>
                  <a:lumOff val="50000"/>
                </a:schemeClr>
              </a:buClr>
              <a:buSzPct val="95000"/>
              <a:buFont typeface="Courier New" panose="02070309020205020404" pitchFamily="49" charset="0"/>
              <a:buChar char="o"/>
            </a:pPr>
            <a:r>
              <a:rPr lang="en-US" altLang="en-US" sz="1800" dirty="0">
                <a:latin typeface="+mn-lt"/>
              </a:rPr>
              <a:t> </a:t>
            </a:r>
            <a:r>
              <a:rPr lang="en-US" altLang="en-US" sz="1600" dirty="0">
                <a:latin typeface="+mn-lt"/>
              </a:rPr>
              <a:t>The more electrons the greater the interaction</a:t>
            </a:r>
          </a:p>
          <a:p>
            <a:pPr marL="236538" indent="-236538" eaLnBrk="1" hangingPunct="1">
              <a:spcBef>
                <a:spcPts val="1200"/>
              </a:spcBef>
            </a:pPr>
            <a:r>
              <a:rPr lang="en-US" altLang="en-US" sz="1800" dirty="0">
                <a:latin typeface="+mn-lt"/>
              </a:rPr>
              <a:t>Can pass through most matter easily without interaction, including the human body</a:t>
            </a:r>
          </a:p>
          <a:p>
            <a:pPr marL="236538" indent="-236538" eaLnBrk="1" hangingPunct="1">
              <a:spcBef>
                <a:spcPts val="1200"/>
              </a:spcBef>
            </a:pPr>
            <a:r>
              <a:rPr lang="en-US" altLang="en-US" sz="1800" dirty="0">
                <a:latin typeface="+mn-lt"/>
              </a:rPr>
              <a:t>Easily shielded by </a:t>
            </a:r>
            <a:r>
              <a:rPr lang="en-US" altLang="ja-JP" sz="1800" dirty="0">
                <a:latin typeface="+mn-lt"/>
              </a:rPr>
              <a:t>heavier materials such as lead</a:t>
            </a:r>
            <a:endParaRPr lang="en-US" altLang="en-US" sz="1800" dirty="0">
              <a:latin typeface="+mn-lt"/>
            </a:endParaRPr>
          </a:p>
          <a:p>
            <a:pPr eaLnBrk="1" hangingPunct="1">
              <a:spcBef>
                <a:spcPct val="50000"/>
              </a:spcBef>
            </a:pPr>
            <a:endParaRPr lang="en-US" altLang="en-US" sz="1800" dirty="0">
              <a:latin typeface="+mn-lt"/>
            </a:endParaRPr>
          </a:p>
        </p:txBody>
      </p:sp>
      <p:sp>
        <p:nvSpPr>
          <p:cNvPr id="8" name="Text Box 2">
            <a:extLst>
              <a:ext uri="{FF2B5EF4-FFF2-40B4-BE49-F238E27FC236}">
                <a16:creationId xmlns:a16="http://schemas.microsoft.com/office/drawing/2014/main" id="{5392FA1A-944B-1244-B785-A5FBB9F41207}"/>
              </a:ext>
            </a:extLst>
          </p:cNvPr>
          <p:cNvSpPr txBox="1">
            <a:spLocks noChangeArrowheads="1"/>
          </p:cNvSpPr>
          <p:nvPr/>
        </p:nvSpPr>
        <p:spPr bwMode="auto">
          <a:xfrm>
            <a:off x="436925" y="483266"/>
            <a:ext cx="49187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Gamma ray </a:t>
            </a:r>
            <a:r>
              <a:rPr lang="en-US" altLang="en-US" sz="5400" b="1" dirty="0">
                <a:solidFill>
                  <a:srgbClr val="1EB53A"/>
                </a:solidFill>
                <a:latin typeface="Cambria Math" panose="02040503050406030204" pitchFamily="18" charset="0"/>
                <a:ea typeface="Cambria Math" panose="02040503050406030204" pitchFamily="18" charset="0"/>
                <a:sym typeface="Symbol" panose="05050102010706020507" pitchFamily="18" charset="2"/>
              </a:rPr>
              <a:t></a:t>
            </a:r>
            <a:endParaRPr lang="en-US" altLang="en-US" sz="5400" b="1" dirty="0">
              <a:solidFill>
                <a:srgbClr val="1EB53A"/>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61070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a:extLst>
              <a:ext uri="{FF2B5EF4-FFF2-40B4-BE49-F238E27FC236}">
                <a16:creationId xmlns:a16="http://schemas.microsoft.com/office/drawing/2014/main" id="{BE7E3A4E-BD3A-4B96-8395-24571146EDC0}"/>
              </a:ext>
            </a:extLst>
          </p:cNvPr>
          <p:cNvSpPr txBox="1">
            <a:spLocks noChangeArrowheads="1"/>
          </p:cNvSpPr>
          <p:nvPr/>
        </p:nvSpPr>
        <p:spPr bwMode="auto">
          <a:xfrm>
            <a:off x="426244" y="750020"/>
            <a:ext cx="3514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Neutron</a:t>
            </a:r>
          </a:p>
        </p:txBody>
      </p:sp>
      <p:sp>
        <p:nvSpPr>
          <p:cNvPr id="9224" name="Line 16">
            <a:extLst>
              <a:ext uri="{FF2B5EF4-FFF2-40B4-BE49-F238E27FC236}">
                <a16:creationId xmlns:a16="http://schemas.microsoft.com/office/drawing/2014/main" id="{7CB8ADC5-0401-40DC-A483-B885DE4A04AC}"/>
              </a:ext>
            </a:extLst>
          </p:cNvPr>
          <p:cNvSpPr>
            <a:spLocks noChangeShapeType="1"/>
          </p:cNvSpPr>
          <p:nvPr/>
        </p:nvSpPr>
        <p:spPr bwMode="auto">
          <a:xfrm flipV="1">
            <a:off x="3863264" y="2968122"/>
            <a:ext cx="415860" cy="250782"/>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9225" name="Group 18">
            <a:extLst>
              <a:ext uri="{FF2B5EF4-FFF2-40B4-BE49-F238E27FC236}">
                <a16:creationId xmlns:a16="http://schemas.microsoft.com/office/drawing/2014/main" id="{0401590D-0DF6-4C2E-AF4C-39927CB64B92}"/>
              </a:ext>
            </a:extLst>
          </p:cNvPr>
          <p:cNvGrpSpPr>
            <a:grpSpLocks/>
          </p:cNvGrpSpPr>
          <p:nvPr/>
        </p:nvGrpSpPr>
        <p:grpSpPr bwMode="auto">
          <a:xfrm>
            <a:off x="2254168" y="2869080"/>
            <a:ext cx="1468939" cy="1383448"/>
            <a:chOff x="4534075" y="3881008"/>
            <a:chExt cx="2651760" cy="2554525"/>
          </a:xfrm>
        </p:grpSpPr>
        <p:grpSp>
          <p:nvGrpSpPr>
            <p:cNvPr id="9355" name="Group 20">
              <a:extLst>
                <a:ext uri="{FF2B5EF4-FFF2-40B4-BE49-F238E27FC236}">
                  <a16:creationId xmlns:a16="http://schemas.microsoft.com/office/drawing/2014/main" id="{57CC3C15-AF48-4885-8389-AA880B08DC76}"/>
                </a:ext>
              </a:extLst>
            </p:cNvPr>
            <p:cNvGrpSpPr>
              <a:grpSpLocks/>
            </p:cNvGrpSpPr>
            <p:nvPr/>
          </p:nvGrpSpPr>
          <p:grpSpPr bwMode="auto">
            <a:xfrm>
              <a:off x="4534075" y="3881008"/>
              <a:ext cx="2651760" cy="2554525"/>
              <a:chOff x="4541520" y="3881008"/>
              <a:chExt cx="2651760" cy="2554525"/>
            </a:xfrm>
          </p:grpSpPr>
          <p:sp>
            <p:nvSpPr>
              <p:cNvPr id="68" name="Oval 67">
                <a:extLst>
                  <a:ext uri="{FF2B5EF4-FFF2-40B4-BE49-F238E27FC236}">
                    <a16:creationId xmlns:a16="http://schemas.microsoft.com/office/drawing/2014/main" id="{C1C65A6A-B75C-4DCB-9CE0-4C4A097B1005}"/>
                  </a:ext>
                </a:extLst>
              </p:cNvPr>
              <p:cNvSpPr/>
              <p:nvPr/>
            </p:nvSpPr>
            <p:spPr bwMode="auto">
              <a:xfrm>
                <a:off x="6292701" y="405975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9" name="Oval 68">
                <a:extLst>
                  <a:ext uri="{FF2B5EF4-FFF2-40B4-BE49-F238E27FC236}">
                    <a16:creationId xmlns:a16="http://schemas.microsoft.com/office/drawing/2014/main" id="{B89CF69C-921A-4052-8859-9075EF5FF7D9}"/>
                  </a:ext>
                </a:extLst>
              </p:cNvPr>
              <p:cNvSpPr/>
              <p:nvPr/>
            </p:nvSpPr>
            <p:spPr bwMode="auto">
              <a:xfrm>
                <a:off x="4724400" y="5550198"/>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0" name="Oval 69">
                <a:extLst>
                  <a:ext uri="{FF2B5EF4-FFF2-40B4-BE49-F238E27FC236}">
                    <a16:creationId xmlns:a16="http://schemas.microsoft.com/office/drawing/2014/main" id="{53A2D56C-F59C-4EE8-8063-9A9534ABD441}"/>
                  </a:ext>
                </a:extLst>
              </p:cNvPr>
              <p:cNvSpPr/>
              <p:nvPr/>
            </p:nvSpPr>
            <p:spPr bwMode="auto">
              <a:xfrm>
                <a:off x="6644640" y="4375872"/>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1" name="Oval 70">
                <a:extLst>
                  <a:ext uri="{FF2B5EF4-FFF2-40B4-BE49-F238E27FC236}">
                    <a16:creationId xmlns:a16="http://schemas.microsoft.com/office/drawing/2014/main" id="{13647440-9FBC-48A8-8B61-AE5003DD2AF2}"/>
                  </a:ext>
                </a:extLst>
              </p:cNvPr>
              <p:cNvSpPr/>
              <p:nvPr/>
            </p:nvSpPr>
            <p:spPr bwMode="auto">
              <a:xfrm>
                <a:off x="5143500" y="5932967"/>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2" name="Oval 71">
                <a:extLst>
                  <a:ext uri="{FF2B5EF4-FFF2-40B4-BE49-F238E27FC236}">
                    <a16:creationId xmlns:a16="http://schemas.microsoft.com/office/drawing/2014/main" id="{BAF4D23F-9A46-432B-A62A-F6BE55065EF1}"/>
                  </a:ext>
                </a:extLst>
              </p:cNvPr>
              <p:cNvSpPr/>
              <p:nvPr/>
            </p:nvSpPr>
            <p:spPr bwMode="auto">
              <a:xfrm>
                <a:off x="5693350" y="3881008"/>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3" name="Oval 72">
                <a:extLst>
                  <a:ext uri="{FF2B5EF4-FFF2-40B4-BE49-F238E27FC236}">
                    <a16:creationId xmlns:a16="http://schemas.microsoft.com/office/drawing/2014/main" id="{8E08E510-CB45-4FD7-8918-A2634BCA9029}"/>
                  </a:ext>
                </a:extLst>
              </p:cNvPr>
              <p:cNvSpPr/>
              <p:nvPr/>
            </p:nvSpPr>
            <p:spPr bwMode="auto">
              <a:xfrm>
                <a:off x="6682740" y="55076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4" name="Oval 73">
                <a:extLst>
                  <a:ext uri="{FF2B5EF4-FFF2-40B4-BE49-F238E27FC236}">
                    <a16:creationId xmlns:a16="http://schemas.microsoft.com/office/drawing/2014/main" id="{7A5BEC3F-D8EB-4E46-8606-4153E1BBCEC4}"/>
                  </a:ext>
                </a:extLst>
              </p:cNvPr>
              <p:cNvSpPr/>
              <p:nvPr/>
            </p:nvSpPr>
            <p:spPr bwMode="auto">
              <a:xfrm>
                <a:off x="6827520" y="496594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5" name="Oval 74">
                <a:extLst>
                  <a:ext uri="{FF2B5EF4-FFF2-40B4-BE49-F238E27FC236}">
                    <a16:creationId xmlns:a16="http://schemas.microsoft.com/office/drawing/2014/main" id="{E826BBB6-1954-4917-BECC-B66F3F3903E3}"/>
                  </a:ext>
                </a:extLst>
              </p:cNvPr>
              <p:cNvSpPr/>
              <p:nvPr/>
            </p:nvSpPr>
            <p:spPr bwMode="auto">
              <a:xfrm>
                <a:off x="4541520" y="495799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6" name="Oval 75">
                <a:extLst>
                  <a:ext uri="{FF2B5EF4-FFF2-40B4-BE49-F238E27FC236}">
                    <a16:creationId xmlns:a16="http://schemas.microsoft.com/office/drawing/2014/main" id="{8A2FC931-46E9-43F9-804A-1E2F327BC9E3}"/>
                  </a:ext>
                </a:extLst>
              </p:cNvPr>
              <p:cNvSpPr/>
              <p:nvPr/>
            </p:nvSpPr>
            <p:spPr bwMode="auto">
              <a:xfrm>
                <a:off x="4541520" y="5273750"/>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7" name="Oval 76">
                <a:extLst>
                  <a:ext uri="{FF2B5EF4-FFF2-40B4-BE49-F238E27FC236}">
                    <a16:creationId xmlns:a16="http://schemas.microsoft.com/office/drawing/2014/main" id="{6D2B9064-E3F0-4D40-82AF-03163FD0425E}"/>
                  </a:ext>
                </a:extLst>
              </p:cNvPr>
              <p:cNvSpPr/>
              <p:nvPr/>
            </p:nvSpPr>
            <p:spPr bwMode="auto">
              <a:xfrm>
                <a:off x="4776704" y="442808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8" name="Oval 77">
                <a:extLst>
                  <a:ext uri="{FF2B5EF4-FFF2-40B4-BE49-F238E27FC236}">
                    <a16:creationId xmlns:a16="http://schemas.microsoft.com/office/drawing/2014/main" id="{DAC391D0-A185-4BE6-9718-2C60C7BDA5A9}"/>
                  </a:ext>
                </a:extLst>
              </p:cNvPr>
              <p:cNvSpPr/>
              <p:nvPr/>
            </p:nvSpPr>
            <p:spPr bwMode="auto">
              <a:xfrm>
                <a:off x="4931728" y="424263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79" name="Oval 78">
                <a:extLst>
                  <a:ext uri="{FF2B5EF4-FFF2-40B4-BE49-F238E27FC236}">
                    <a16:creationId xmlns:a16="http://schemas.microsoft.com/office/drawing/2014/main" id="{21F6DF24-8212-4255-B9F8-50131C07DAFB}"/>
                  </a:ext>
                </a:extLst>
              </p:cNvPr>
              <p:cNvSpPr/>
              <p:nvPr/>
            </p:nvSpPr>
            <p:spPr bwMode="auto">
              <a:xfrm>
                <a:off x="5407366" y="392771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0" name="Oval 79">
                <a:extLst>
                  <a:ext uri="{FF2B5EF4-FFF2-40B4-BE49-F238E27FC236}">
                    <a16:creationId xmlns:a16="http://schemas.microsoft.com/office/drawing/2014/main" id="{C2A18493-95F4-4067-998D-ACEDFF09D25B}"/>
                  </a:ext>
                </a:extLst>
              </p:cNvPr>
              <p:cNvSpPr/>
              <p:nvPr/>
            </p:nvSpPr>
            <p:spPr bwMode="auto">
              <a:xfrm>
                <a:off x="4907280" y="577347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1" name="Oval 80">
                <a:extLst>
                  <a:ext uri="{FF2B5EF4-FFF2-40B4-BE49-F238E27FC236}">
                    <a16:creationId xmlns:a16="http://schemas.microsoft.com/office/drawing/2014/main" id="{74508E83-009D-4DAB-9632-491A9EC71802}"/>
                  </a:ext>
                </a:extLst>
              </p:cNvPr>
              <p:cNvSpPr/>
              <p:nvPr/>
            </p:nvSpPr>
            <p:spPr bwMode="auto">
              <a:xfrm>
                <a:off x="5181600" y="40386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2" name="Oval 81">
                <a:extLst>
                  <a:ext uri="{FF2B5EF4-FFF2-40B4-BE49-F238E27FC236}">
                    <a16:creationId xmlns:a16="http://schemas.microsoft.com/office/drawing/2014/main" id="{2103AB18-7A37-440B-A04F-51D719EE3BE2}"/>
                  </a:ext>
                </a:extLst>
              </p:cNvPr>
              <p:cNvSpPr/>
              <p:nvPr/>
            </p:nvSpPr>
            <p:spPr bwMode="auto">
              <a:xfrm>
                <a:off x="4651388" y="468192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3" name="Oval 82">
                <a:extLst>
                  <a:ext uri="{FF2B5EF4-FFF2-40B4-BE49-F238E27FC236}">
                    <a16:creationId xmlns:a16="http://schemas.microsoft.com/office/drawing/2014/main" id="{20A69DCB-D56F-4250-BD7E-F896CBAFD16F}"/>
                  </a:ext>
                </a:extLst>
              </p:cNvPr>
              <p:cNvSpPr/>
              <p:nvPr/>
            </p:nvSpPr>
            <p:spPr bwMode="auto">
              <a:xfrm>
                <a:off x="5445171" y="602015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4" name="Oval 83">
                <a:extLst>
                  <a:ext uri="{FF2B5EF4-FFF2-40B4-BE49-F238E27FC236}">
                    <a16:creationId xmlns:a16="http://schemas.microsoft.com/office/drawing/2014/main" id="{9E09F4D1-B2AF-4F45-BF9D-B2F5796DCA64}"/>
                  </a:ext>
                </a:extLst>
              </p:cNvPr>
              <p:cNvSpPr/>
              <p:nvPr/>
            </p:nvSpPr>
            <p:spPr bwMode="auto">
              <a:xfrm>
                <a:off x="5696689" y="606977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5" name="Oval 84">
                <a:extLst>
                  <a:ext uri="{FF2B5EF4-FFF2-40B4-BE49-F238E27FC236}">
                    <a16:creationId xmlns:a16="http://schemas.microsoft.com/office/drawing/2014/main" id="{511F4BCA-C50B-46F6-9725-241AF63B5284}"/>
                  </a:ext>
                </a:extLst>
              </p:cNvPr>
              <p:cNvSpPr/>
              <p:nvPr/>
            </p:nvSpPr>
            <p:spPr bwMode="auto">
              <a:xfrm>
                <a:off x="6273562" y="594068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6" name="Oval 85">
                <a:extLst>
                  <a:ext uri="{FF2B5EF4-FFF2-40B4-BE49-F238E27FC236}">
                    <a16:creationId xmlns:a16="http://schemas.microsoft.com/office/drawing/2014/main" id="{B14225AA-6CB5-43D5-B076-6191BE43491E}"/>
                  </a:ext>
                </a:extLst>
              </p:cNvPr>
              <p:cNvSpPr/>
              <p:nvPr/>
            </p:nvSpPr>
            <p:spPr bwMode="auto">
              <a:xfrm>
                <a:off x="6492743" y="419299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7" name="Oval 86">
                <a:extLst>
                  <a:ext uri="{FF2B5EF4-FFF2-40B4-BE49-F238E27FC236}">
                    <a16:creationId xmlns:a16="http://schemas.microsoft.com/office/drawing/2014/main" id="{16948AB3-9D8B-4D5F-8AB2-4D9F164446D2}"/>
                  </a:ext>
                </a:extLst>
              </p:cNvPr>
              <p:cNvSpPr/>
              <p:nvPr/>
            </p:nvSpPr>
            <p:spPr bwMode="auto">
              <a:xfrm>
                <a:off x="6772902" y="525815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8" name="Oval 87">
                <a:extLst>
                  <a:ext uri="{FF2B5EF4-FFF2-40B4-BE49-F238E27FC236}">
                    <a16:creationId xmlns:a16="http://schemas.microsoft.com/office/drawing/2014/main" id="{5DCC7A39-BB82-4790-83E6-E4501748E9EC}"/>
                  </a:ext>
                </a:extLst>
              </p:cNvPr>
              <p:cNvSpPr/>
              <p:nvPr/>
            </p:nvSpPr>
            <p:spPr bwMode="auto">
              <a:xfrm>
                <a:off x="5989314" y="6052050"/>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89" name="Oval 88">
                <a:extLst>
                  <a:ext uri="{FF2B5EF4-FFF2-40B4-BE49-F238E27FC236}">
                    <a16:creationId xmlns:a16="http://schemas.microsoft.com/office/drawing/2014/main" id="{5944812E-C314-4342-BC6D-7ADFC3273506}"/>
                  </a:ext>
                </a:extLst>
              </p:cNvPr>
              <p:cNvSpPr/>
              <p:nvPr/>
            </p:nvSpPr>
            <p:spPr bwMode="auto">
              <a:xfrm>
                <a:off x="5989314" y="393834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90" name="Oval 89">
                <a:extLst>
                  <a:ext uri="{FF2B5EF4-FFF2-40B4-BE49-F238E27FC236}">
                    <a16:creationId xmlns:a16="http://schemas.microsoft.com/office/drawing/2014/main" id="{E317C009-B5D9-4858-ABA6-4C73452B0627}"/>
                  </a:ext>
                </a:extLst>
              </p:cNvPr>
              <p:cNvSpPr/>
              <p:nvPr/>
            </p:nvSpPr>
            <p:spPr bwMode="auto">
              <a:xfrm>
                <a:off x="6499860" y="574414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91" name="Oval 90">
                <a:extLst>
                  <a:ext uri="{FF2B5EF4-FFF2-40B4-BE49-F238E27FC236}">
                    <a16:creationId xmlns:a16="http://schemas.microsoft.com/office/drawing/2014/main" id="{9CACE8E6-72D1-4126-B9CD-3158DF000EB7}"/>
                  </a:ext>
                </a:extLst>
              </p:cNvPr>
              <p:cNvSpPr/>
              <p:nvPr/>
            </p:nvSpPr>
            <p:spPr bwMode="auto">
              <a:xfrm>
                <a:off x="6756394" y="4686883"/>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22" name="Oval 21">
              <a:extLst>
                <a:ext uri="{FF2B5EF4-FFF2-40B4-BE49-F238E27FC236}">
                  <a16:creationId xmlns:a16="http://schemas.microsoft.com/office/drawing/2014/main" id="{EB13365F-FC3C-4202-96D9-53D2C02C6DAF}"/>
                </a:ext>
              </a:extLst>
            </p:cNvPr>
            <p:cNvSpPr/>
            <p:nvPr/>
          </p:nvSpPr>
          <p:spPr bwMode="auto">
            <a:xfrm>
              <a:off x="4960620" y="458183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 name="Oval 22">
              <a:extLst>
                <a:ext uri="{FF2B5EF4-FFF2-40B4-BE49-F238E27FC236}">
                  <a16:creationId xmlns:a16="http://schemas.microsoft.com/office/drawing/2014/main" id="{5268029F-5FBC-475D-8CF9-22D4545A7562}"/>
                </a:ext>
              </a:extLst>
            </p:cNvPr>
            <p:cNvSpPr/>
            <p:nvPr/>
          </p:nvSpPr>
          <p:spPr bwMode="auto">
            <a:xfrm>
              <a:off x="6074884" y="424720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4" name="Oval 23">
              <a:extLst>
                <a:ext uri="{FF2B5EF4-FFF2-40B4-BE49-F238E27FC236}">
                  <a16:creationId xmlns:a16="http://schemas.microsoft.com/office/drawing/2014/main" id="{15AD3DBC-06CB-4964-9A6A-A72DE266F507}"/>
                </a:ext>
              </a:extLst>
            </p:cNvPr>
            <p:cNvSpPr/>
            <p:nvPr/>
          </p:nvSpPr>
          <p:spPr bwMode="auto">
            <a:xfrm>
              <a:off x="4992379" y="511142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5" name="Oval 24">
              <a:extLst>
                <a:ext uri="{FF2B5EF4-FFF2-40B4-BE49-F238E27FC236}">
                  <a16:creationId xmlns:a16="http://schemas.microsoft.com/office/drawing/2014/main" id="{8BFA4BCE-A5C7-4483-8D8A-D53C426D3138}"/>
                </a:ext>
              </a:extLst>
            </p:cNvPr>
            <p:cNvSpPr/>
            <p:nvPr/>
          </p:nvSpPr>
          <p:spPr bwMode="auto">
            <a:xfrm>
              <a:off x="6254920" y="532478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6" name="Oval 25">
              <a:extLst>
                <a:ext uri="{FF2B5EF4-FFF2-40B4-BE49-F238E27FC236}">
                  <a16:creationId xmlns:a16="http://schemas.microsoft.com/office/drawing/2014/main" id="{FA01B1B1-83D9-4FA2-9AEA-15B7B62C60D8}"/>
                </a:ext>
              </a:extLst>
            </p:cNvPr>
            <p:cNvSpPr/>
            <p:nvPr/>
          </p:nvSpPr>
          <p:spPr bwMode="auto">
            <a:xfrm>
              <a:off x="5374402" y="447635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7" name="Oval 26">
              <a:extLst>
                <a:ext uri="{FF2B5EF4-FFF2-40B4-BE49-F238E27FC236}">
                  <a16:creationId xmlns:a16="http://schemas.microsoft.com/office/drawing/2014/main" id="{5FA9056D-1230-40B6-AA97-AE7DC88128B3}"/>
                </a:ext>
              </a:extLst>
            </p:cNvPr>
            <p:cNvSpPr/>
            <p:nvPr/>
          </p:nvSpPr>
          <p:spPr bwMode="auto">
            <a:xfrm>
              <a:off x="5189757" y="43421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8" name="Oval 27">
              <a:extLst>
                <a:ext uri="{FF2B5EF4-FFF2-40B4-BE49-F238E27FC236}">
                  <a16:creationId xmlns:a16="http://schemas.microsoft.com/office/drawing/2014/main" id="{E32B2152-C005-4705-AD43-AB4371AEB4EC}"/>
                </a:ext>
              </a:extLst>
            </p:cNvPr>
            <p:cNvSpPr/>
            <p:nvPr/>
          </p:nvSpPr>
          <p:spPr bwMode="auto">
            <a:xfrm>
              <a:off x="5467411" y="4210847"/>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9" name="Oval 28">
              <a:extLst>
                <a:ext uri="{FF2B5EF4-FFF2-40B4-BE49-F238E27FC236}">
                  <a16:creationId xmlns:a16="http://schemas.microsoft.com/office/drawing/2014/main" id="{740D19CB-F8E3-439A-9CDD-44F093D10D89}"/>
                </a:ext>
              </a:extLst>
            </p:cNvPr>
            <p:cNvSpPr/>
            <p:nvPr/>
          </p:nvSpPr>
          <p:spPr bwMode="auto">
            <a:xfrm>
              <a:off x="5093999" y="48923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0" name="Oval 29">
              <a:extLst>
                <a:ext uri="{FF2B5EF4-FFF2-40B4-BE49-F238E27FC236}">
                  <a16:creationId xmlns:a16="http://schemas.microsoft.com/office/drawing/2014/main" id="{2ADBF69F-5C13-486A-8941-D0E3C60318E1}"/>
                </a:ext>
              </a:extLst>
            </p:cNvPr>
            <p:cNvSpPr/>
            <p:nvPr/>
          </p:nvSpPr>
          <p:spPr bwMode="auto">
            <a:xfrm>
              <a:off x="5188688" y="4659864"/>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1" name="Oval 30">
              <a:extLst>
                <a:ext uri="{FF2B5EF4-FFF2-40B4-BE49-F238E27FC236}">
                  <a16:creationId xmlns:a16="http://schemas.microsoft.com/office/drawing/2014/main" id="{6E197589-E385-4013-883A-034E5E190ADC}"/>
                </a:ext>
              </a:extLst>
            </p:cNvPr>
            <p:cNvSpPr/>
            <p:nvPr/>
          </p:nvSpPr>
          <p:spPr bwMode="auto">
            <a:xfrm>
              <a:off x="6263640" y="563100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2" name="Oval 31">
              <a:extLst>
                <a:ext uri="{FF2B5EF4-FFF2-40B4-BE49-F238E27FC236}">
                  <a16:creationId xmlns:a16="http://schemas.microsoft.com/office/drawing/2014/main" id="{39801ECB-1475-47FA-8C3F-091E6EA40172}"/>
                </a:ext>
              </a:extLst>
            </p:cNvPr>
            <p:cNvSpPr/>
            <p:nvPr/>
          </p:nvSpPr>
          <p:spPr bwMode="auto">
            <a:xfrm>
              <a:off x="6456442" y="453975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3" name="Oval 32">
              <a:extLst>
                <a:ext uri="{FF2B5EF4-FFF2-40B4-BE49-F238E27FC236}">
                  <a16:creationId xmlns:a16="http://schemas.microsoft.com/office/drawing/2014/main" id="{55FFCBA2-2F36-463E-87A1-7443CA6C501F}"/>
                </a:ext>
              </a:extLst>
            </p:cNvPr>
            <p:cNvSpPr/>
            <p:nvPr/>
          </p:nvSpPr>
          <p:spPr bwMode="auto">
            <a:xfrm>
              <a:off x="6475581" y="542685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4" name="Oval 33">
              <a:extLst>
                <a:ext uri="{FF2B5EF4-FFF2-40B4-BE49-F238E27FC236}">
                  <a16:creationId xmlns:a16="http://schemas.microsoft.com/office/drawing/2014/main" id="{E96DC630-0C4E-49B9-BE39-EF178C649E6B}"/>
                </a:ext>
              </a:extLst>
            </p:cNvPr>
            <p:cNvSpPr/>
            <p:nvPr/>
          </p:nvSpPr>
          <p:spPr bwMode="auto">
            <a:xfrm>
              <a:off x="5696689" y="583727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5" name="Oval 34">
              <a:extLst>
                <a:ext uri="{FF2B5EF4-FFF2-40B4-BE49-F238E27FC236}">
                  <a16:creationId xmlns:a16="http://schemas.microsoft.com/office/drawing/2014/main" id="{39B86F98-0C4D-46EC-8D70-343E0106F5CC}"/>
                </a:ext>
              </a:extLst>
            </p:cNvPr>
            <p:cNvSpPr/>
            <p:nvPr/>
          </p:nvSpPr>
          <p:spPr bwMode="auto">
            <a:xfrm>
              <a:off x="4776704" y="522483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6" name="Oval 35">
              <a:extLst>
                <a:ext uri="{FF2B5EF4-FFF2-40B4-BE49-F238E27FC236}">
                  <a16:creationId xmlns:a16="http://schemas.microsoft.com/office/drawing/2014/main" id="{99364FD9-5C1C-4DC0-9D0A-AFD6EC380E67}"/>
                </a:ext>
              </a:extLst>
            </p:cNvPr>
            <p:cNvSpPr/>
            <p:nvPr/>
          </p:nvSpPr>
          <p:spPr bwMode="auto">
            <a:xfrm>
              <a:off x="6527664" y="4864801"/>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7" name="Oval 36">
              <a:extLst>
                <a:ext uri="{FF2B5EF4-FFF2-40B4-BE49-F238E27FC236}">
                  <a16:creationId xmlns:a16="http://schemas.microsoft.com/office/drawing/2014/main" id="{712155E6-CDE7-4C98-9195-5ED2C1DD2333}"/>
                </a:ext>
              </a:extLst>
            </p:cNvPr>
            <p:cNvSpPr/>
            <p:nvPr/>
          </p:nvSpPr>
          <p:spPr bwMode="auto">
            <a:xfrm>
              <a:off x="5696689" y="411059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8" name="Oval 37">
              <a:extLst>
                <a:ext uri="{FF2B5EF4-FFF2-40B4-BE49-F238E27FC236}">
                  <a16:creationId xmlns:a16="http://schemas.microsoft.com/office/drawing/2014/main" id="{2EEB4D06-70F1-4294-B0DA-642C17EC2994}"/>
                </a:ext>
              </a:extLst>
            </p:cNvPr>
            <p:cNvSpPr/>
            <p:nvPr/>
          </p:nvSpPr>
          <p:spPr bwMode="auto">
            <a:xfrm>
              <a:off x="5133550" y="55719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39" name="Oval 38">
              <a:extLst>
                <a:ext uri="{FF2B5EF4-FFF2-40B4-BE49-F238E27FC236}">
                  <a16:creationId xmlns:a16="http://schemas.microsoft.com/office/drawing/2014/main" id="{73FD7386-E198-45E5-9BD4-49E882E9BB3E}"/>
                </a:ext>
              </a:extLst>
            </p:cNvPr>
            <p:cNvSpPr/>
            <p:nvPr/>
          </p:nvSpPr>
          <p:spPr bwMode="auto">
            <a:xfrm>
              <a:off x="4822216" y="4912295"/>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0" name="Oval 39">
              <a:extLst>
                <a:ext uri="{FF2B5EF4-FFF2-40B4-BE49-F238E27FC236}">
                  <a16:creationId xmlns:a16="http://schemas.microsoft.com/office/drawing/2014/main" id="{6AB6BC37-793A-4F96-B577-02BAF0473D5C}"/>
                </a:ext>
              </a:extLst>
            </p:cNvPr>
            <p:cNvSpPr/>
            <p:nvPr/>
          </p:nvSpPr>
          <p:spPr bwMode="auto">
            <a:xfrm>
              <a:off x="5477185" y="5767729"/>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1" name="Oval 40">
              <a:extLst>
                <a:ext uri="{FF2B5EF4-FFF2-40B4-BE49-F238E27FC236}">
                  <a16:creationId xmlns:a16="http://schemas.microsoft.com/office/drawing/2014/main" id="{3589FBF8-BBE1-4F7F-88B5-279807024E01}"/>
                </a:ext>
              </a:extLst>
            </p:cNvPr>
            <p:cNvSpPr/>
            <p:nvPr/>
          </p:nvSpPr>
          <p:spPr bwMode="auto">
            <a:xfrm>
              <a:off x="5297488" y="568132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2" name="Oval 41">
              <a:extLst>
                <a:ext uri="{FF2B5EF4-FFF2-40B4-BE49-F238E27FC236}">
                  <a16:creationId xmlns:a16="http://schemas.microsoft.com/office/drawing/2014/main" id="{0F74B97D-A299-46E8-856C-FBCD637EE585}"/>
                </a:ext>
              </a:extLst>
            </p:cNvPr>
            <p:cNvSpPr/>
            <p:nvPr/>
          </p:nvSpPr>
          <p:spPr bwMode="auto">
            <a:xfrm>
              <a:off x="6492743" y="511142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3" name="Oval 42">
              <a:extLst>
                <a:ext uri="{FF2B5EF4-FFF2-40B4-BE49-F238E27FC236}">
                  <a16:creationId xmlns:a16="http://schemas.microsoft.com/office/drawing/2014/main" id="{FA1E452A-73F7-4F9C-AEEA-204D2F842AD9}"/>
                </a:ext>
              </a:extLst>
            </p:cNvPr>
            <p:cNvSpPr/>
            <p:nvPr/>
          </p:nvSpPr>
          <p:spPr bwMode="auto">
            <a:xfrm>
              <a:off x="4907280" y="540771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4" name="Oval 43">
              <a:extLst>
                <a:ext uri="{FF2B5EF4-FFF2-40B4-BE49-F238E27FC236}">
                  <a16:creationId xmlns:a16="http://schemas.microsoft.com/office/drawing/2014/main" id="{A3B91B14-6006-4784-B958-505966193FD5}"/>
                </a:ext>
              </a:extLst>
            </p:cNvPr>
            <p:cNvSpPr/>
            <p:nvPr/>
          </p:nvSpPr>
          <p:spPr bwMode="auto">
            <a:xfrm>
              <a:off x="6278880" y="502641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5" name="Oval 44">
              <a:extLst>
                <a:ext uri="{FF2B5EF4-FFF2-40B4-BE49-F238E27FC236}">
                  <a16:creationId xmlns:a16="http://schemas.microsoft.com/office/drawing/2014/main" id="{CE36A82C-12EE-4802-99FF-616C4E859353}"/>
                </a:ext>
              </a:extLst>
            </p:cNvPr>
            <p:cNvSpPr/>
            <p:nvPr/>
          </p:nvSpPr>
          <p:spPr bwMode="auto">
            <a:xfrm>
              <a:off x="6273562" y="439765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6" name="Oval 45">
              <a:extLst>
                <a:ext uri="{FF2B5EF4-FFF2-40B4-BE49-F238E27FC236}">
                  <a16:creationId xmlns:a16="http://schemas.microsoft.com/office/drawing/2014/main" id="{6E60F1CB-0D5E-4C6C-87DE-64F5130491F3}"/>
                </a:ext>
              </a:extLst>
            </p:cNvPr>
            <p:cNvSpPr/>
            <p:nvPr/>
          </p:nvSpPr>
          <p:spPr bwMode="auto">
            <a:xfrm>
              <a:off x="5985450" y="577135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7" name="Oval 46">
              <a:extLst>
                <a:ext uri="{FF2B5EF4-FFF2-40B4-BE49-F238E27FC236}">
                  <a16:creationId xmlns:a16="http://schemas.microsoft.com/office/drawing/2014/main" id="{82BA2449-2D47-4EE4-941A-3343B7CAD9B9}"/>
                </a:ext>
              </a:extLst>
            </p:cNvPr>
            <p:cNvSpPr/>
            <p:nvPr/>
          </p:nvSpPr>
          <p:spPr bwMode="auto">
            <a:xfrm>
              <a:off x="5842945" y="422148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8" name="Oval 47">
              <a:extLst>
                <a:ext uri="{FF2B5EF4-FFF2-40B4-BE49-F238E27FC236}">
                  <a16:creationId xmlns:a16="http://schemas.microsoft.com/office/drawing/2014/main" id="{FDED7699-84EC-4F58-A5B5-37DAF0B64F53}"/>
                </a:ext>
              </a:extLst>
            </p:cNvPr>
            <p:cNvSpPr/>
            <p:nvPr/>
          </p:nvSpPr>
          <p:spPr bwMode="auto">
            <a:xfrm>
              <a:off x="6309863" y="4728300"/>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49" name="Oval 48">
              <a:extLst>
                <a:ext uri="{FF2B5EF4-FFF2-40B4-BE49-F238E27FC236}">
                  <a16:creationId xmlns:a16="http://schemas.microsoft.com/office/drawing/2014/main" id="{7C4FCD88-7245-4E73-95A7-3836F8B8CD16}"/>
                </a:ext>
              </a:extLst>
            </p:cNvPr>
            <p:cNvSpPr/>
            <p:nvPr/>
          </p:nvSpPr>
          <p:spPr bwMode="auto">
            <a:xfrm>
              <a:off x="6025825" y="547151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0" name="Oval 49">
              <a:extLst>
                <a:ext uri="{FF2B5EF4-FFF2-40B4-BE49-F238E27FC236}">
                  <a16:creationId xmlns:a16="http://schemas.microsoft.com/office/drawing/2014/main" id="{BA387D87-4BF5-4731-9609-90545E01472B}"/>
                </a:ext>
              </a:extLst>
            </p:cNvPr>
            <p:cNvSpPr/>
            <p:nvPr/>
          </p:nvSpPr>
          <p:spPr bwMode="auto">
            <a:xfrm>
              <a:off x="5326380" y="484353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1" name="Oval 50">
              <a:extLst>
                <a:ext uri="{FF2B5EF4-FFF2-40B4-BE49-F238E27FC236}">
                  <a16:creationId xmlns:a16="http://schemas.microsoft.com/office/drawing/2014/main" id="{25BEDFB0-9577-4C3B-834C-89E27114F7A7}"/>
                </a:ext>
              </a:extLst>
            </p:cNvPr>
            <p:cNvSpPr/>
            <p:nvPr/>
          </p:nvSpPr>
          <p:spPr bwMode="auto">
            <a:xfrm>
              <a:off x="5751301" y="558634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2" name="Oval 51">
              <a:extLst>
                <a:ext uri="{FF2B5EF4-FFF2-40B4-BE49-F238E27FC236}">
                  <a16:creationId xmlns:a16="http://schemas.microsoft.com/office/drawing/2014/main" id="{852D5938-3EB8-4D02-A8BD-1C2A2E1B73C3}"/>
                </a:ext>
              </a:extLst>
            </p:cNvPr>
            <p:cNvSpPr/>
            <p:nvPr/>
          </p:nvSpPr>
          <p:spPr bwMode="auto">
            <a:xfrm>
              <a:off x="5660065" y="443040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3" name="Oval 52">
              <a:extLst>
                <a:ext uri="{FF2B5EF4-FFF2-40B4-BE49-F238E27FC236}">
                  <a16:creationId xmlns:a16="http://schemas.microsoft.com/office/drawing/2014/main" id="{9FC5AF08-8084-4C3A-A73B-C5B2C7B35D2F}"/>
                </a:ext>
              </a:extLst>
            </p:cNvPr>
            <p:cNvSpPr/>
            <p:nvPr/>
          </p:nvSpPr>
          <p:spPr bwMode="auto">
            <a:xfrm>
              <a:off x="5330929" y="533170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4" name="Oval 53">
              <a:extLst>
                <a:ext uri="{FF2B5EF4-FFF2-40B4-BE49-F238E27FC236}">
                  <a16:creationId xmlns:a16="http://schemas.microsoft.com/office/drawing/2014/main" id="{D9DEE28E-C150-4F39-9D42-824632C85CA1}"/>
                </a:ext>
              </a:extLst>
            </p:cNvPr>
            <p:cNvSpPr/>
            <p:nvPr/>
          </p:nvSpPr>
          <p:spPr bwMode="auto">
            <a:xfrm>
              <a:off x="5538526" y="4686883"/>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5" name="Oval 54">
              <a:extLst>
                <a:ext uri="{FF2B5EF4-FFF2-40B4-BE49-F238E27FC236}">
                  <a16:creationId xmlns:a16="http://schemas.microsoft.com/office/drawing/2014/main" id="{76C96974-4357-4756-82BB-387BD8FEE78A}"/>
                </a:ext>
              </a:extLst>
            </p:cNvPr>
            <p:cNvSpPr/>
            <p:nvPr/>
          </p:nvSpPr>
          <p:spPr bwMode="auto">
            <a:xfrm>
              <a:off x="5128792" y="523056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6" name="Oval 55">
              <a:extLst>
                <a:ext uri="{FF2B5EF4-FFF2-40B4-BE49-F238E27FC236}">
                  <a16:creationId xmlns:a16="http://schemas.microsoft.com/office/drawing/2014/main" id="{9981BEF8-D5D3-4080-8850-8B28872C9391}"/>
                </a:ext>
              </a:extLst>
            </p:cNvPr>
            <p:cNvSpPr/>
            <p:nvPr/>
          </p:nvSpPr>
          <p:spPr bwMode="auto">
            <a:xfrm>
              <a:off x="5536754" y="5471512"/>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7" name="Oval 56">
              <a:extLst>
                <a:ext uri="{FF2B5EF4-FFF2-40B4-BE49-F238E27FC236}">
                  <a16:creationId xmlns:a16="http://schemas.microsoft.com/office/drawing/2014/main" id="{E3B1228A-7AEC-41CB-BF8F-207EEB42A5CC}"/>
                </a:ext>
              </a:extLst>
            </p:cNvPr>
            <p:cNvSpPr/>
            <p:nvPr/>
          </p:nvSpPr>
          <p:spPr bwMode="auto">
            <a:xfrm>
              <a:off x="5985450" y="4475699"/>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8" name="Oval 57">
              <a:extLst>
                <a:ext uri="{FF2B5EF4-FFF2-40B4-BE49-F238E27FC236}">
                  <a16:creationId xmlns:a16="http://schemas.microsoft.com/office/drawing/2014/main" id="{D0AFE1C2-7564-4061-B040-8CE19A5277AB}"/>
                </a:ext>
              </a:extLst>
            </p:cNvPr>
            <p:cNvSpPr/>
            <p:nvPr/>
          </p:nvSpPr>
          <p:spPr bwMode="auto">
            <a:xfrm>
              <a:off x="5349525" y="5075275"/>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59" name="Oval 58">
              <a:extLst>
                <a:ext uri="{FF2B5EF4-FFF2-40B4-BE49-F238E27FC236}">
                  <a16:creationId xmlns:a16="http://schemas.microsoft.com/office/drawing/2014/main" id="{8FC9D7D7-4C63-495D-A79C-8C9B6787B700}"/>
                </a:ext>
              </a:extLst>
            </p:cNvPr>
            <p:cNvSpPr/>
            <p:nvPr/>
          </p:nvSpPr>
          <p:spPr bwMode="auto">
            <a:xfrm>
              <a:off x="5559083" y="4992452"/>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0" name="Oval 59">
              <a:extLst>
                <a:ext uri="{FF2B5EF4-FFF2-40B4-BE49-F238E27FC236}">
                  <a16:creationId xmlns:a16="http://schemas.microsoft.com/office/drawing/2014/main" id="{460DFF75-2B7C-4374-8832-0AE0A8A0A733}"/>
                </a:ext>
              </a:extLst>
            </p:cNvPr>
            <p:cNvSpPr/>
            <p:nvPr/>
          </p:nvSpPr>
          <p:spPr bwMode="auto">
            <a:xfrm>
              <a:off x="6062449" y="521039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1" name="Oval 60">
              <a:extLst>
                <a:ext uri="{FF2B5EF4-FFF2-40B4-BE49-F238E27FC236}">
                  <a16:creationId xmlns:a16="http://schemas.microsoft.com/office/drawing/2014/main" id="{992AFB5F-2A3C-46FA-82B3-1856C81F2C42}"/>
                </a:ext>
              </a:extLst>
            </p:cNvPr>
            <p:cNvSpPr/>
            <p:nvPr/>
          </p:nvSpPr>
          <p:spPr bwMode="auto">
            <a:xfrm>
              <a:off x="6108049" y="470792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2" name="Oval 61">
              <a:extLst>
                <a:ext uri="{FF2B5EF4-FFF2-40B4-BE49-F238E27FC236}">
                  <a16:creationId xmlns:a16="http://schemas.microsoft.com/office/drawing/2014/main" id="{BD6276EB-05D2-47DC-9AD6-BF82A3D60EFA}"/>
                </a:ext>
              </a:extLst>
            </p:cNvPr>
            <p:cNvSpPr/>
            <p:nvPr/>
          </p:nvSpPr>
          <p:spPr bwMode="auto">
            <a:xfrm>
              <a:off x="5798820" y="5294306"/>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3" name="Oval 62">
              <a:extLst>
                <a:ext uri="{FF2B5EF4-FFF2-40B4-BE49-F238E27FC236}">
                  <a16:creationId xmlns:a16="http://schemas.microsoft.com/office/drawing/2014/main" id="{CA579B07-5084-4111-8EF4-84F3D1EAC726}"/>
                </a:ext>
              </a:extLst>
            </p:cNvPr>
            <p:cNvSpPr/>
            <p:nvPr/>
          </p:nvSpPr>
          <p:spPr bwMode="auto">
            <a:xfrm>
              <a:off x="5590246" y="5191583"/>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4" name="Oval 63">
              <a:extLst>
                <a:ext uri="{FF2B5EF4-FFF2-40B4-BE49-F238E27FC236}">
                  <a16:creationId xmlns:a16="http://schemas.microsoft.com/office/drawing/2014/main" id="{A476298A-B86E-48BF-9D48-7B0BC3E5F1BD}"/>
                </a:ext>
              </a:extLst>
            </p:cNvPr>
            <p:cNvSpPr/>
            <p:nvPr/>
          </p:nvSpPr>
          <p:spPr bwMode="auto">
            <a:xfrm>
              <a:off x="6050988" y="4898066"/>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5" name="Oval 64">
              <a:extLst>
                <a:ext uri="{FF2B5EF4-FFF2-40B4-BE49-F238E27FC236}">
                  <a16:creationId xmlns:a16="http://schemas.microsoft.com/office/drawing/2014/main" id="{CF32B8DE-A216-4C06-8C21-277232E8F9FC}"/>
                </a:ext>
              </a:extLst>
            </p:cNvPr>
            <p:cNvSpPr/>
            <p:nvPr/>
          </p:nvSpPr>
          <p:spPr bwMode="auto">
            <a:xfrm>
              <a:off x="5742289" y="4864801"/>
              <a:ext cx="365760" cy="365760"/>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6" name="Oval 65">
              <a:extLst>
                <a:ext uri="{FF2B5EF4-FFF2-40B4-BE49-F238E27FC236}">
                  <a16:creationId xmlns:a16="http://schemas.microsoft.com/office/drawing/2014/main" id="{D963866A-4C5F-4F9A-B9C6-2E19249A0E7E}"/>
                </a:ext>
              </a:extLst>
            </p:cNvPr>
            <p:cNvSpPr/>
            <p:nvPr/>
          </p:nvSpPr>
          <p:spPr bwMode="auto">
            <a:xfrm>
              <a:off x="5798820" y="4660657"/>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67" name="Oval 66">
              <a:extLst>
                <a:ext uri="{FF2B5EF4-FFF2-40B4-BE49-F238E27FC236}">
                  <a16:creationId xmlns:a16="http://schemas.microsoft.com/office/drawing/2014/main" id="{BBCE2C30-0336-4EF1-8B80-6A8B878A8925}"/>
                </a:ext>
              </a:extLst>
            </p:cNvPr>
            <p:cNvSpPr/>
            <p:nvPr/>
          </p:nvSpPr>
          <p:spPr bwMode="auto">
            <a:xfrm>
              <a:off x="5889160" y="5061098"/>
              <a:ext cx="365760" cy="365760"/>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169" name="Oval 168">
            <a:extLst>
              <a:ext uri="{FF2B5EF4-FFF2-40B4-BE49-F238E27FC236}">
                <a16:creationId xmlns:a16="http://schemas.microsoft.com/office/drawing/2014/main" id="{FB3A5A34-FF4D-4391-BFD9-AB517DA9B644}"/>
              </a:ext>
            </a:extLst>
          </p:cNvPr>
          <p:cNvSpPr/>
          <p:nvPr/>
        </p:nvSpPr>
        <p:spPr bwMode="auto">
          <a:xfrm>
            <a:off x="3920281" y="4765243"/>
            <a:ext cx="202613" cy="198084"/>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75" name="Oval 174">
            <a:extLst>
              <a:ext uri="{FF2B5EF4-FFF2-40B4-BE49-F238E27FC236}">
                <a16:creationId xmlns:a16="http://schemas.microsoft.com/office/drawing/2014/main" id="{A22D4797-88DC-4DEB-AEA4-C76B121A10B9}"/>
              </a:ext>
            </a:extLst>
          </p:cNvPr>
          <p:cNvSpPr/>
          <p:nvPr/>
        </p:nvSpPr>
        <p:spPr bwMode="auto">
          <a:xfrm>
            <a:off x="3927713" y="2220418"/>
            <a:ext cx="202613" cy="198084"/>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83" name="Oval 182">
            <a:extLst>
              <a:ext uri="{FF2B5EF4-FFF2-40B4-BE49-F238E27FC236}">
                <a16:creationId xmlns:a16="http://schemas.microsoft.com/office/drawing/2014/main" id="{639AC07C-59AF-4C8D-837C-EEC38CEDF14C}"/>
              </a:ext>
            </a:extLst>
          </p:cNvPr>
          <p:cNvSpPr/>
          <p:nvPr/>
        </p:nvSpPr>
        <p:spPr bwMode="auto">
          <a:xfrm>
            <a:off x="4693138" y="3514100"/>
            <a:ext cx="202613" cy="198084"/>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nvGrpSpPr>
          <p:cNvPr id="9235" name="Group 2">
            <a:extLst>
              <a:ext uri="{FF2B5EF4-FFF2-40B4-BE49-F238E27FC236}">
                <a16:creationId xmlns:a16="http://schemas.microsoft.com/office/drawing/2014/main" id="{5BA49DB6-22FD-4802-9D6E-DB0454A8E5D2}"/>
              </a:ext>
            </a:extLst>
          </p:cNvPr>
          <p:cNvGrpSpPr>
            <a:grpSpLocks/>
          </p:cNvGrpSpPr>
          <p:nvPr/>
        </p:nvGrpSpPr>
        <p:grpSpPr bwMode="auto">
          <a:xfrm>
            <a:off x="4319690" y="3993932"/>
            <a:ext cx="692063" cy="738243"/>
            <a:chOff x="3593806" y="5092998"/>
            <a:chExt cx="749594" cy="817896"/>
          </a:xfrm>
        </p:grpSpPr>
        <p:sp>
          <p:nvSpPr>
            <p:cNvPr id="212" name="Oval 211">
              <a:extLst>
                <a:ext uri="{FF2B5EF4-FFF2-40B4-BE49-F238E27FC236}">
                  <a16:creationId xmlns:a16="http://schemas.microsoft.com/office/drawing/2014/main" id="{62F93377-54E5-4C0C-B3C0-F29B92C4F3BE}"/>
                </a:ext>
              </a:extLst>
            </p:cNvPr>
            <p:cNvSpPr/>
            <p:nvPr/>
          </p:nvSpPr>
          <p:spPr bwMode="auto">
            <a:xfrm>
              <a:off x="3939365" y="5092998"/>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11" name="Oval 210">
              <a:extLst>
                <a:ext uri="{FF2B5EF4-FFF2-40B4-BE49-F238E27FC236}">
                  <a16:creationId xmlns:a16="http://schemas.microsoft.com/office/drawing/2014/main" id="{F63E7EC9-E1D4-4577-A4A0-2117F108D17B}"/>
                </a:ext>
              </a:extLst>
            </p:cNvPr>
            <p:cNvSpPr/>
            <p:nvPr/>
          </p:nvSpPr>
          <p:spPr bwMode="auto">
            <a:xfrm>
              <a:off x="3764671" y="5124288"/>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10" name="Oval 209">
              <a:extLst>
                <a:ext uri="{FF2B5EF4-FFF2-40B4-BE49-F238E27FC236}">
                  <a16:creationId xmlns:a16="http://schemas.microsoft.com/office/drawing/2014/main" id="{DA708640-0CA3-406F-B9A6-3B16601C138F}"/>
                </a:ext>
              </a:extLst>
            </p:cNvPr>
            <p:cNvSpPr/>
            <p:nvPr/>
          </p:nvSpPr>
          <p:spPr bwMode="auto">
            <a:xfrm>
              <a:off x="3593806" y="5304807"/>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93" name="Oval 192">
              <a:extLst>
                <a:ext uri="{FF2B5EF4-FFF2-40B4-BE49-F238E27FC236}">
                  <a16:creationId xmlns:a16="http://schemas.microsoft.com/office/drawing/2014/main" id="{5079616B-FAEC-4764-B58B-CC9353127BCF}"/>
                </a:ext>
              </a:extLst>
            </p:cNvPr>
            <p:cNvSpPr/>
            <p:nvPr/>
          </p:nvSpPr>
          <p:spPr bwMode="auto">
            <a:xfrm>
              <a:off x="3678866" y="5583866"/>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95" name="Oval 194">
              <a:extLst>
                <a:ext uri="{FF2B5EF4-FFF2-40B4-BE49-F238E27FC236}">
                  <a16:creationId xmlns:a16="http://schemas.microsoft.com/office/drawing/2014/main" id="{48212C5F-24B9-4E02-8775-DF66CDF283F6}"/>
                </a:ext>
              </a:extLst>
            </p:cNvPr>
            <p:cNvSpPr/>
            <p:nvPr/>
          </p:nvSpPr>
          <p:spPr bwMode="auto">
            <a:xfrm>
              <a:off x="4050384" y="5200274"/>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97" name="Oval 196">
              <a:extLst>
                <a:ext uri="{FF2B5EF4-FFF2-40B4-BE49-F238E27FC236}">
                  <a16:creationId xmlns:a16="http://schemas.microsoft.com/office/drawing/2014/main" id="{63C96CEF-524D-4981-9401-C2A2A6D5B362}"/>
                </a:ext>
              </a:extLst>
            </p:cNvPr>
            <p:cNvSpPr/>
            <p:nvPr/>
          </p:nvSpPr>
          <p:spPr bwMode="auto">
            <a:xfrm>
              <a:off x="4096584" y="5641092"/>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98" name="Oval 197">
              <a:extLst>
                <a:ext uri="{FF2B5EF4-FFF2-40B4-BE49-F238E27FC236}">
                  <a16:creationId xmlns:a16="http://schemas.microsoft.com/office/drawing/2014/main" id="{72F66808-5319-4653-8439-A39E87F9CCEB}"/>
                </a:ext>
              </a:extLst>
            </p:cNvPr>
            <p:cNvSpPr/>
            <p:nvPr/>
          </p:nvSpPr>
          <p:spPr bwMode="auto">
            <a:xfrm>
              <a:off x="4123944" y="5339610"/>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199" name="Oval 198">
              <a:extLst>
                <a:ext uri="{FF2B5EF4-FFF2-40B4-BE49-F238E27FC236}">
                  <a16:creationId xmlns:a16="http://schemas.microsoft.com/office/drawing/2014/main" id="{EEB564ED-4E86-4899-9710-D153E1B7F4EE}"/>
                </a:ext>
              </a:extLst>
            </p:cNvPr>
            <p:cNvSpPr/>
            <p:nvPr/>
          </p:nvSpPr>
          <p:spPr bwMode="auto">
            <a:xfrm>
              <a:off x="3938407" y="5691438"/>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0" name="Oval 199">
              <a:extLst>
                <a:ext uri="{FF2B5EF4-FFF2-40B4-BE49-F238E27FC236}">
                  <a16:creationId xmlns:a16="http://schemas.microsoft.com/office/drawing/2014/main" id="{6677B6A9-898F-4196-B9B6-318AF6293ECC}"/>
                </a:ext>
              </a:extLst>
            </p:cNvPr>
            <p:cNvSpPr/>
            <p:nvPr/>
          </p:nvSpPr>
          <p:spPr bwMode="auto">
            <a:xfrm>
              <a:off x="3813262" y="5629804"/>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1" name="Oval 200">
              <a:extLst>
                <a:ext uri="{FF2B5EF4-FFF2-40B4-BE49-F238E27FC236}">
                  <a16:creationId xmlns:a16="http://schemas.microsoft.com/office/drawing/2014/main" id="{BEA3D56A-3070-4FE3-AA38-3FF7473378EB}"/>
                </a:ext>
              </a:extLst>
            </p:cNvPr>
            <p:cNvSpPr/>
            <p:nvPr/>
          </p:nvSpPr>
          <p:spPr bwMode="auto">
            <a:xfrm>
              <a:off x="4089707" y="5453694"/>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2" name="Oval 201">
              <a:extLst>
                <a:ext uri="{FF2B5EF4-FFF2-40B4-BE49-F238E27FC236}">
                  <a16:creationId xmlns:a16="http://schemas.microsoft.com/office/drawing/2014/main" id="{5A213102-1955-4F0D-8FE7-D447C677F306}"/>
                </a:ext>
              </a:extLst>
            </p:cNvPr>
            <p:cNvSpPr/>
            <p:nvPr/>
          </p:nvSpPr>
          <p:spPr bwMode="auto">
            <a:xfrm>
              <a:off x="3683756" y="5200667"/>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3" name="Oval 202">
              <a:extLst>
                <a:ext uri="{FF2B5EF4-FFF2-40B4-BE49-F238E27FC236}">
                  <a16:creationId xmlns:a16="http://schemas.microsoft.com/office/drawing/2014/main" id="{D76E75B2-FDF2-4E75-9292-6AADB26813FA}"/>
                </a:ext>
              </a:extLst>
            </p:cNvPr>
            <p:cNvSpPr/>
            <p:nvPr/>
          </p:nvSpPr>
          <p:spPr bwMode="auto">
            <a:xfrm>
              <a:off x="3654943" y="5420976"/>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4" name="Oval 203">
              <a:extLst>
                <a:ext uri="{FF2B5EF4-FFF2-40B4-BE49-F238E27FC236}">
                  <a16:creationId xmlns:a16="http://schemas.microsoft.com/office/drawing/2014/main" id="{45D22F0A-6DE8-483E-97D5-D1F6733B44DF}"/>
                </a:ext>
              </a:extLst>
            </p:cNvPr>
            <p:cNvSpPr/>
            <p:nvPr/>
          </p:nvSpPr>
          <p:spPr bwMode="auto">
            <a:xfrm>
              <a:off x="3855154" y="5173095"/>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5" name="Oval 204">
              <a:extLst>
                <a:ext uri="{FF2B5EF4-FFF2-40B4-BE49-F238E27FC236}">
                  <a16:creationId xmlns:a16="http://schemas.microsoft.com/office/drawing/2014/main" id="{22C42B05-EDF9-41A8-B09A-975465580AF4}"/>
                </a:ext>
              </a:extLst>
            </p:cNvPr>
            <p:cNvSpPr/>
            <p:nvPr/>
          </p:nvSpPr>
          <p:spPr bwMode="auto">
            <a:xfrm>
              <a:off x="3782230" y="5326984"/>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6" name="Oval 205">
              <a:extLst>
                <a:ext uri="{FF2B5EF4-FFF2-40B4-BE49-F238E27FC236}">
                  <a16:creationId xmlns:a16="http://schemas.microsoft.com/office/drawing/2014/main" id="{908DEE2A-1C0F-46BE-B1ED-B9FBA2DF79BE}"/>
                </a:ext>
              </a:extLst>
            </p:cNvPr>
            <p:cNvSpPr/>
            <p:nvPr/>
          </p:nvSpPr>
          <p:spPr bwMode="auto">
            <a:xfrm>
              <a:off x="3794565" y="5510325"/>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7" name="Oval 206">
              <a:extLst>
                <a:ext uri="{FF2B5EF4-FFF2-40B4-BE49-F238E27FC236}">
                  <a16:creationId xmlns:a16="http://schemas.microsoft.com/office/drawing/2014/main" id="{C6540E55-A4DD-4BE4-9EF2-1293333311EA}"/>
                </a:ext>
              </a:extLst>
            </p:cNvPr>
            <p:cNvSpPr/>
            <p:nvPr/>
          </p:nvSpPr>
          <p:spPr bwMode="auto">
            <a:xfrm>
              <a:off x="3904488" y="5433735"/>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8" name="Oval 207">
              <a:extLst>
                <a:ext uri="{FF2B5EF4-FFF2-40B4-BE49-F238E27FC236}">
                  <a16:creationId xmlns:a16="http://schemas.microsoft.com/office/drawing/2014/main" id="{69B491FB-71DF-41DC-91CE-879DAEC71102}"/>
                </a:ext>
              </a:extLst>
            </p:cNvPr>
            <p:cNvSpPr/>
            <p:nvPr/>
          </p:nvSpPr>
          <p:spPr bwMode="auto">
            <a:xfrm>
              <a:off x="3938407" y="5311248"/>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09" name="Oval 208">
              <a:extLst>
                <a:ext uri="{FF2B5EF4-FFF2-40B4-BE49-F238E27FC236}">
                  <a16:creationId xmlns:a16="http://schemas.microsoft.com/office/drawing/2014/main" id="{9A2A6BF9-2114-44A0-AFEC-28C37BD6E983}"/>
                </a:ext>
              </a:extLst>
            </p:cNvPr>
            <p:cNvSpPr/>
            <p:nvPr/>
          </p:nvSpPr>
          <p:spPr bwMode="auto">
            <a:xfrm>
              <a:off x="3992610" y="5551513"/>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9236" name="Text Box 18">
            <a:extLst>
              <a:ext uri="{FF2B5EF4-FFF2-40B4-BE49-F238E27FC236}">
                <a16:creationId xmlns:a16="http://schemas.microsoft.com/office/drawing/2014/main" id="{5F404480-76A2-4823-8761-1CAF3950BDD2}"/>
              </a:ext>
            </a:extLst>
          </p:cNvPr>
          <p:cNvSpPr txBox="1">
            <a:spLocks noChangeArrowheads="1"/>
          </p:cNvSpPr>
          <p:nvPr/>
        </p:nvSpPr>
        <p:spPr bwMode="auto">
          <a:xfrm>
            <a:off x="5065468" y="3484431"/>
            <a:ext cx="758165"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mj-lt"/>
                <a:sym typeface="Symbol" panose="05050102010706020507" pitchFamily="18" charset="2"/>
              </a:rPr>
              <a:t>Neutron</a:t>
            </a:r>
          </a:p>
        </p:txBody>
      </p:sp>
      <p:sp>
        <p:nvSpPr>
          <p:cNvPr id="9237" name="Text Box 18">
            <a:extLst>
              <a:ext uri="{FF2B5EF4-FFF2-40B4-BE49-F238E27FC236}">
                <a16:creationId xmlns:a16="http://schemas.microsoft.com/office/drawing/2014/main" id="{2750EA45-0136-4D13-9011-17A22668E8A5}"/>
              </a:ext>
            </a:extLst>
          </p:cNvPr>
          <p:cNvSpPr txBox="1">
            <a:spLocks noChangeArrowheads="1"/>
          </p:cNvSpPr>
          <p:nvPr/>
        </p:nvSpPr>
        <p:spPr bwMode="auto">
          <a:xfrm>
            <a:off x="2993619" y="2069718"/>
            <a:ext cx="758165"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mj-lt"/>
                <a:sym typeface="Symbol" panose="05050102010706020507" pitchFamily="18" charset="2"/>
              </a:rPr>
              <a:t>Neutron</a:t>
            </a:r>
          </a:p>
        </p:txBody>
      </p:sp>
      <p:sp>
        <p:nvSpPr>
          <p:cNvPr id="9238" name="Text Box 18">
            <a:extLst>
              <a:ext uri="{FF2B5EF4-FFF2-40B4-BE49-F238E27FC236}">
                <a16:creationId xmlns:a16="http://schemas.microsoft.com/office/drawing/2014/main" id="{B9D19A2F-706A-4F82-89C9-25BD8818DD4F}"/>
              </a:ext>
            </a:extLst>
          </p:cNvPr>
          <p:cNvSpPr txBox="1">
            <a:spLocks noChangeArrowheads="1"/>
          </p:cNvSpPr>
          <p:nvPr/>
        </p:nvSpPr>
        <p:spPr bwMode="auto">
          <a:xfrm>
            <a:off x="3150770" y="4795074"/>
            <a:ext cx="758165"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mj-lt"/>
                <a:sym typeface="Symbol" panose="05050102010706020507" pitchFamily="18" charset="2"/>
              </a:rPr>
              <a:t>Neutron</a:t>
            </a:r>
          </a:p>
        </p:txBody>
      </p:sp>
      <p:sp>
        <p:nvSpPr>
          <p:cNvPr id="9239" name="Text Box 18">
            <a:extLst>
              <a:ext uri="{FF2B5EF4-FFF2-40B4-BE49-F238E27FC236}">
                <a16:creationId xmlns:a16="http://schemas.microsoft.com/office/drawing/2014/main" id="{6794DFB1-695B-46A6-BBD9-CE016EAD832C}"/>
              </a:ext>
            </a:extLst>
          </p:cNvPr>
          <p:cNvSpPr txBox="1">
            <a:spLocks noChangeArrowheads="1"/>
          </p:cNvSpPr>
          <p:nvPr/>
        </p:nvSpPr>
        <p:spPr bwMode="auto">
          <a:xfrm>
            <a:off x="1738371" y="2589545"/>
            <a:ext cx="1080614"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mj-lt"/>
                <a:sym typeface="Symbol" panose="05050102010706020507" pitchFamily="18" charset="2"/>
              </a:rPr>
              <a:t>Parent Atom</a:t>
            </a:r>
          </a:p>
        </p:txBody>
      </p:sp>
      <p:sp>
        <p:nvSpPr>
          <p:cNvPr id="9240" name="Text Box 18">
            <a:extLst>
              <a:ext uri="{FF2B5EF4-FFF2-40B4-BE49-F238E27FC236}">
                <a16:creationId xmlns:a16="http://schemas.microsoft.com/office/drawing/2014/main" id="{A4DC305B-829B-4C75-8532-89EA11F8EF2D}"/>
              </a:ext>
            </a:extLst>
          </p:cNvPr>
          <p:cNvSpPr txBox="1">
            <a:spLocks noChangeArrowheads="1"/>
          </p:cNvSpPr>
          <p:nvPr/>
        </p:nvSpPr>
        <p:spPr bwMode="auto">
          <a:xfrm>
            <a:off x="4615320" y="2082901"/>
            <a:ext cx="1446462"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mj-lt"/>
                <a:sym typeface="Symbol" panose="05050102010706020507" pitchFamily="18" charset="2"/>
              </a:rPr>
              <a:t>Fission Fragment</a:t>
            </a:r>
          </a:p>
        </p:txBody>
      </p:sp>
      <p:sp>
        <p:nvSpPr>
          <p:cNvPr id="9241" name="Text Box 18">
            <a:extLst>
              <a:ext uri="{FF2B5EF4-FFF2-40B4-BE49-F238E27FC236}">
                <a16:creationId xmlns:a16="http://schemas.microsoft.com/office/drawing/2014/main" id="{AB58CE1C-513A-4C6B-9A7B-B8A87E0B378A}"/>
              </a:ext>
            </a:extLst>
          </p:cNvPr>
          <p:cNvSpPr txBox="1">
            <a:spLocks noChangeArrowheads="1"/>
          </p:cNvSpPr>
          <p:nvPr/>
        </p:nvSpPr>
        <p:spPr bwMode="auto">
          <a:xfrm>
            <a:off x="4615424" y="4859184"/>
            <a:ext cx="1446462" cy="27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1400" dirty="0">
                <a:latin typeface="+mj-lt"/>
                <a:sym typeface="Symbol" panose="05050102010706020507" pitchFamily="18" charset="2"/>
              </a:rPr>
              <a:t>Fission Fragment</a:t>
            </a:r>
          </a:p>
        </p:txBody>
      </p:sp>
      <p:grpSp>
        <p:nvGrpSpPr>
          <p:cNvPr id="9242" name="Group 220">
            <a:extLst>
              <a:ext uri="{FF2B5EF4-FFF2-40B4-BE49-F238E27FC236}">
                <a16:creationId xmlns:a16="http://schemas.microsoft.com/office/drawing/2014/main" id="{AE61BA52-47F6-4EAE-8499-EE4211ECF6F9}"/>
              </a:ext>
            </a:extLst>
          </p:cNvPr>
          <p:cNvGrpSpPr>
            <a:grpSpLocks/>
          </p:cNvGrpSpPr>
          <p:nvPr/>
        </p:nvGrpSpPr>
        <p:grpSpPr bwMode="auto">
          <a:xfrm rot="10601712">
            <a:off x="4363942" y="2383903"/>
            <a:ext cx="692063" cy="738243"/>
            <a:chOff x="3593806" y="5092998"/>
            <a:chExt cx="749594" cy="817896"/>
          </a:xfrm>
        </p:grpSpPr>
        <p:sp>
          <p:nvSpPr>
            <p:cNvPr id="222" name="Oval 221">
              <a:extLst>
                <a:ext uri="{FF2B5EF4-FFF2-40B4-BE49-F238E27FC236}">
                  <a16:creationId xmlns:a16="http://schemas.microsoft.com/office/drawing/2014/main" id="{01DACC8E-0A24-4F7F-9557-A6B8CCF48082}"/>
                </a:ext>
              </a:extLst>
            </p:cNvPr>
            <p:cNvSpPr/>
            <p:nvPr/>
          </p:nvSpPr>
          <p:spPr bwMode="auto">
            <a:xfrm>
              <a:off x="3939365" y="5092998"/>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3" name="Oval 222">
              <a:extLst>
                <a:ext uri="{FF2B5EF4-FFF2-40B4-BE49-F238E27FC236}">
                  <a16:creationId xmlns:a16="http://schemas.microsoft.com/office/drawing/2014/main" id="{508C73E9-BE0D-4B46-89CA-4F1A07079C2A}"/>
                </a:ext>
              </a:extLst>
            </p:cNvPr>
            <p:cNvSpPr/>
            <p:nvPr/>
          </p:nvSpPr>
          <p:spPr bwMode="auto">
            <a:xfrm>
              <a:off x="3764671" y="5124288"/>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4" name="Oval 223">
              <a:extLst>
                <a:ext uri="{FF2B5EF4-FFF2-40B4-BE49-F238E27FC236}">
                  <a16:creationId xmlns:a16="http://schemas.microsoft.com/office/drawing/2014/main" id="{422AA5E7-A78B-485F-A563-CFE5E7C3BC24}"/>
                </a:ext>
              </a:extLst>
            </p:cNvPr>
            <p:cNvSpPr/>
            <p:nvPr/>
          </p:nvSpPr>
          <p:spPr bwMode="auto">
            <a:xfrm>
              <a:off x="3593806" y="5304807"/>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5" name="Oval 224">
              <a:extLst>
                <a:ext uri="{FF2B5EF4-FFF2-40B4-BE49-F238E27FC236}">
                  <a16:creationId xmlns:a16="http://schemas.microsoft.com/office/drawing/2014/main" id="{5DEF1E55-4C02-482C-A7A8-0BCB7D107BA5}"/>
                </a:ext>
              </a:extLst>
            </p:cNvPr>
            <p:cNvSpPr/>
            <p:nvPr/>
          </p:nvSpPr>
          <p:spPr bwMode="auto">
            <a:xfrm>
              <a:off x="3678866" y="5583866"/>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6" name="Oval 225">
              <a:extLst>
                <a:ext uri="{FF2B5EF4-FFF2-40B4-BE49-F238E27FC236}">
                  <a16:creationId xmlns:a16="http://schemas.microsoft.com/office/drawing/2014/main" id="{6B6E8477-AFF5-4B57-9051-AF337C8774A2}"/>
                </a:ext>
              </a:extLst>
            </p:cNvPr>
            <p:cNvSpPr/>
            <p:nvPr/>
          </p:nvSpPr>
          <p:spPr bwMode="auto">
            <a:xfrm>
              <a:off x="4050384" y="5200274"/>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7" name="Oval 226">
              <a:extLst>
                <a:ext uri="{FF2B5EF4-FFF2-40B4-BE49-F238E27FC236}">
                  <a16:creationId xmlns:a16="http://schemas.microsoft.com/office/drawing/2014/main" id="{B7891BED-E6F1-43D5-BABD-3978F31EBCC6}"/>
                </a:ext>
              </a:extLst>
            </p:cNvPr>
            <p:cNvSpPr/>
            <p:nvPr/>
          </p:nvSpPr>
          <p:spPr bwMode="auto">
            <a:xfrm>
              <a:off x="4096584" y="5641092"/>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8" name="Oval 227">
              <a:extLst>
                <a:ext uri="{FF2B5EF4-FFF2-40B4-BE49-F238E27FC236}">
                  <a16:creationId xmlns:a16="http://schemas.microsoft.com/office/drawing/2014/main" id="{33E6851F-374A-41B3-AF96-0866AB221699}"/>
                </a:ext>
              </a:extLst>
            </p:cNvPr>
            <p:cNvSpPr/>
            <p:nvPr/>
          </p:nvSpPr>
          <p:spPr bwMode="auto">
            <a:xfrm>
              <a:off x="4123944" y="5339610"/>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29" name="Oval 228">
              <a:extLst>
                <a:ext uri="{FF2B5EF4-FFF2-40B4-BE49-F238E27FC236}">
                  <a16:creationId xmlns:a16="http://schemas.microsoft.com/office/drawing/2014/main" id="{57155812-1C20-49AD-B8B6-B9D5C0CC2D73}"/>
                </a:ext>
              </a:extLst>
            </p:cNvPr>
            <p:cNvSpPr/>
            <p:nvPr/>
          </p:nvSpPr>
          <p:spPr bwMode="auto">
            <a:xfrm>
              <a:off x="3938407" y="5691438"/>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0" name="Oval 229">
              <a:extLst>
                <a:ext uri="{FF2B5EF4-FFF2-40B4-BE49-F238E27FC236}">
                  <a16:creationId xmlns:a16="http://schemas.microsoft.com/office/drawing/2014/main" id="{32339DAB-D4E4-49A4-9B1F-4E39F79FAD75}"/>
                </a:ext>
              </a:extLst>
            </p:cNvPr>
            <p:cNvSpPr/>
            <p:nvPr/>
          </p:nvSpPr>
          <p:spPr bwMode="auto">
            <a:xfrm>
              <a:off x="3813262" y="5629804"/>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1" name="Oval 230">
              <a:extLst>
                <a:ext uri="{FF2B5EF4-FFF2-40B4-BE49-F238E27FC236}">
                  <a16:creationId xmlns:a16="http://schemas.microsoft.com/office/drawing/2014/main" id="{4A591D67-6AA6-49F9-9BF2-4F296C22BA88}"/>
                </a:ext>
              </a:extLst>
            </p:cNvPr>
            <p:cNvSpPr/>
            <p:nvPr/>
          </p:nvSpPr>
          <p:spPr bwMode="auto">
            <a:xfrm>
              <a:off x="4089707" y="5453694"/>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2" name="Oval 231">
              <a:extLst>
                <a:ext uri="{FF2B5EF4-FFF2-40B4-BE49-F238E27FC236}">
                  <a16:creationId xmlns:a16="http://schemas.microsoft.com/office/drawing/2014/main" id="{7E0FE5EF-5B42-41CE-95B8-C32273BB06C1}"/>
                </a:ext>
              </a:extLst>
            </p:cNvPr>
            <p:cNvSpPr/>
            <p:nvPr/>
          </p:nvSpPr>
          <p:spPr bwMode="auto">
            <a:xfrm>
              <a:off x="3683756" y="5200667"/>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3" name="Oval 232">
              <a:extLst>
                <a:ext uri="{FF2B5EF4-FFF2-40B4-BE49-F238E27FC236}">
                  <a16:creationId xmlns:a16="http://schemas.microsoft.com/office/drawing/2014/main" id="{C7B18EB0-FEEE-4BE9-BF0D-0196EBB9D197}"/>
                </a:ext>
              </a:extLst>
            </p:cNvPr>
            <p:cNvSpPr/>
            <p:nvPr/>
          </p:nvSpPr>
          <p:spPr bwMode="auto">
            <a:xfrm>
              <a:off x="3654943" y="5420976"/>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4" name="Oval 233">
              <a:extLst>
                <a:ext uri="{FF2B5EF4-FFF2-40B4-BE49-F238E27FC236}">
                  <a16:creationId xmlns:a16="http://schemas.microsoft.com/office/drawing/2014/main" id="{C26DD15E-B6DD-4A0C-93F1-E5D3CF96255F}"/>
                </a:ext>
              </a:extLst>
            </p:cNvPr>
            <p:cNvSpPr/>
            <p:nvPr/>
          </p:nvSpPr>
          <p:spPr bwMode="auto">
            <a:xfrm>
              <a:off x="3855154" y="5173095"/>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5" name="Oval 234">
              <a:extLst>
                <a:ext uri="{FF2B5EF4-FFF2-40B4-BE49-F238E27FC236}">
                  <a16:creationId xmlns:a16="http://schemas.microsoft.com/office/drawing/2014/main" id="{025C7BB1-1EB3-417F-83EC-E86ACCDA22E2}"/>
                </a:ext>
              </a:extLst>
            </p:cNvPr>
            <p:cNvSpPr/>
            <p:nvPr/>
          </p:nvSpPr>
          <p:spPr bwMode="auto">
            <a:xfrm>
              <a:off x="3782230" y="5326984"/>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6" name="Oval 235">
              <a:extLst>
                <a:ext uri="{FF2B5EF4-FFF2-40B4-BE49-F238E27FC236}">
                  <a16:creationId xmlns:a16="http://schemas.microsoft.com/office/drawing/2014/main" id="{A0147233-E3F7-46DC-AEFD-246B4CD1B68C}"/>
                </a:ext>
              </a:extLst>
            </p:cNvPr>
            <p:cNvSpPr/>
            <p:nvPr/>
          </p:nvSpPr>
          <p:spPr bwMode="auto">
            <a:xfrm>
              <a:off x="3794565" y="5510325"/>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7" name="Oval 236">
              <a:extLst>
                <a:ext uri="{FF2B5EF4-FFF2-40B4-BE49-F238E27FC236}">
                  <a16:creationId xmlns:a16="http://schemas.microsoft.com/office/drawing/2014/main" id="{E9B47CA5-02CA-4F34-94AD-F48E40441471}"/>
                </a:ext>
              </a:extLst>
            </p:cNvPr>
            <p:cNvSpPr/>
            <p:nvPr/>
          </p:nvSpPr>
          <p:spPr bwMode="auto">
            <a:xfrm>
              <a:off x="3904488" y="5433735"/>
              <a:ext cx="219456" cy="219456"/>
            </a:xfrm>
            <a:prstGeom prst="ellipse">
              <a:avLst/>
            </a:prstGeom>
            <a:gradFill flip="none" rotWithShape="0">
              <a:gsLst>
                <a:gs pos="68000">
                  <a:srgbClr val="FF6666"/>
                </a:gs>
                <a:gs pos="0">
                  <a:srgbClr val="FF0000"/>
                </a:gs>
                <a:gs pos="100000">
                  <a:srgbClr val="FFCCCC"/>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8" name="Oval 237">
              <a:extLst>
                <a:ext uri="{FF2B5EF4-FFF2-40B4-BE49-F238E27FC236}">
                  <a16:creationId xmlns:a16="http://schemas.microsoft.com/office/drawing/2014/main" id="{3F9ADF1F-8245-4A21-B321-D06A46720B8D}"/>
                </a:ext>
              </a:extLst>
            </p:cNvPr>
            <p:cNvSpPr/>
            <p:nvPr/>
          </p:nvSpPr>
          <p:spPr bwMode="auto">
            <a:xfrm>
              <a:off x="3938407" y="5311248"/>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sp>
          <p:nvSpPr>
            <p:cNvPr id="239" name="Oval 238">
              <a:extLst>
                <a:ext uri="{FF2B5EF4-FFF2-40B4-BE49-F238E27FC236}">
                  <a16:creationId xmlns:a16="http://schemas.microsoft.com/office/drawing/2014/main" id="{A30A2756-B5AC-4918-A577-5541DA7B2511}"/>
                </a:ext>
              </a:extLst>
            </p:cNvPr>
            <p:cNvSpPr/>
            <p:nvPr/>
          </p:nvSpPr>
          <p:spPr bwMode="auto">
            <a:xfrm>
              <a:off x="3992610" y="5551513"/>
              <a:ext cx="219456" cy="219456"/>
            </a:xfrm>
            <a:prstGeom prst="ellipse">
              <a:avLst/>
            </a:prstGeom>
            <a:gradFill flip="none" rotWithShape="0">
              <a:gsLst>
                <a:gs pos="64000">
                  <a:srgbClr val="1A72DE"/>
                </a:gs>
                <a:gs pos="0">
                  <a:schemeClr val="accent2"/>
                </a:gs>
                <a:gs pos="100000">
                  <a:srgbClr val="00B0F0"/>
                </a:gs>
              </a:gsLst>
              <a:path path="circle">
                <a:fillToRect l="100000" t="100000"/>
              </a:path>
              <a:tileRect r="-100000" b="-100000"/>
            </a:gradFill>
            <a:ln w="9525" cap="flat" cmpd="sng" algn="ctr">
              <a:solidFill>
                <a:schemeClr val="tx1"/>
              </a:solidFill>
              <a:prstDash val="solid"/>
              <a:round/>
              <a:headEnd type="none" w="med" len="med"/>
              <a:tailEnd type="none" w="med" len="med"/>
            </a:ln>
            <a:effectLst/>
          </p:spPr>
          <p:txBody>
            <a:bodyPr/>
            <a:lstStyle/>
            <a:p>
              <a:pPr eaLnBrk="0" hangingPunct="0">
                <a:defRPr/>
              </a:pPr>
              <a:endParaRPr lang="en-US" dirty="0"/>
            </a:p>
          </p:txBody>
        </p:sp>
      </p:grpSp>
      <p:sp>
        <p:nvSpPr>
          <p:cNvPr id="9243" name="Line 16">
            <a:extLst>
              <a:ext uri="{FF2B5EF4-FFF2-40B4-BE49-F238E27FC236}">
                <a16:creationId xmlns:a16="http://schemas.microsoft.com/office/drawing/2014/main" id="{8A937772-24F1-4605-BF64-8533E5D74CD6}"/>
              </a:ext>
            </a:extLst>
          </p:cNvPr>
          <p:cNvSpPr>
            <a:spLocks noChangeShapeType="1"/>
          </p:cNvSpPr>
          <p:nvPr/>
        </p:nvSpPr>
        <p:spPr bwMode="auto">
          <a:xfrm flipV="1">
            <a:off x="3561126" y="2460732"/>
            <a:ext cx="329504" cy="353493"/>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44" name="Line 16">
            <a:extLst>
              <a:ext uri="{FF2B5EF4-FFF2-40B4-BE49-F238E27FC236}">
                <a16:creationId xmlns:a16="http://schemas.microsoft.com/office/drawing/2014/main" id="{9800E52D-D3BB-47FF-9B9E-5FDC2A9A2FCE}"/>
              </a:ext>
            </a:extLst>
          </p:cNvPr>
          <p:cNvSpPr>
            <a:spLocks noChangeShapeType="1"/>
          </p:cNvSpPr>
          <p:nvPr/>
        </p:nvSpPr>
        <p:spPr bwMode="auto">
          <a:xfrm>
            <a:off x="3919531" y="3603127"/>
            <a:ext cx="518802" cy="10536"/>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45" name="Line 16">
            <a:extLst>
              <a:ext uri="{FF2B5EF4-FFF2-40B4-BE49-F238E27FC236}">
                <a16:creationId xmlns:a16="http://schemas.microsoft.com/office/drawing/2014/main" id="{F36C71CD-3DA4-492C-895B-C802B7FEF926}"/>
              </a:ext>
            </a:extLst>
          </p:cNvPr>
          <p:cNvSpPr>
            <a:spLocks noChangeShapeType="1"/>
          </p:cNvSpPr>
          <p:nvPr/>
        </p:nvSpPr>
        <p:spPr bwMode="auto">
          <a:xfrm>
            <a:off x="3801902" y="3948109"/>
            <a:ext cx="390366" cy="127634"/>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246" name="Line 16">
            <a:extLst>
              <a:ext uri="{FF2B5EF4-FFF2-40B4-BE49-F238E27FC236}">
                <a16:creationId xmlns:a16="http://schemas.microsoft.com/office/drawing/2014/main" id="{73FB698A-914C-4CEE-B5CB-8E1694C04AF8}"/>
              </a:ext>
            </a:extLst>
          </p:cNvPr>
          <p:cNvSpPr>
            <a:spLocks noChangeShapeType="1"/>
          </p:cNvSpPr>
          <p:nvPr/>
        </p:nvSpPr>
        <p:spPr bwMode="auto">
          <a:xfrm>
            <a:off x="3490239" y="4389010"/>
            <a:ext cx="328173" cy="337008"/>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80484">
            <a:off x="5566511" y="3989233"/>
            <a:ext cx="807813" cy="874789"/>
          </a:xfrm>
          <a:prstGeom prst="rect">
            <a:avLst/>
          </a:prstGeom>
        </p:spPr>
      </p:pic>
      <p:pic>
        <p:nvPicPr>
          <p:cNvPr id="134" name="Picture 1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1221">
            <a:off x="5403145" y="2507629"/>
            <a:ext cx="792788" cy="858519"/>
          </a:xfrm>
          <a:prstGeom prst="rect">
            <a:avLst/>
          </a:prstGeom>
        </p:spPr>
      </p:pic>
      <p:sp>
        <p:nvSpPr>
          <p:cNvPr id="4" name="TextBox 3"/>
          <p:cNvSpPr txBox="1"/>
          <p:nvPr/>
        </p:nvSpPr>
        <p:spPr>
          <a:xfrm>
            <a:off x="6529446" y="4499568"/>
            <a:ext cx="752129" cy="307777"/>
          </a:xfrm>
          <a:prstGeom prst="rect">
            <a:avLst/>
          </a:prstGeom>
          <a:noFill/>
        </p:spPr>
        <p:txBody>
          <a:bodyPr wrap="none" rtlCol="0">
            <a:spAutoFit/>
          </a:bodyPr>
          <a:lstStyle/>
          <a:p>
            <a:r>
              <a:rPr lang="en-US" sz="1400" dirty="0"/>
              <a:t>Energy</a:t>
            </a:r>
          </a:p>
        </p:txBody>
      </p:sp>
      <p:sp>
        <p:nvSpPr>
          <p:cNvPr id="136" name="TextBox 135"/>
          <p:cNvSpPr txBox="1"/>
          <p:nvPr/>
        </p:nvSpPr>
        <p:spPr>
          <a:xfrm>
            <a:off x="6300846" y="2470743"/>
            <a:ext cx="752129" cy="307777"/>
          </a:xfrm>
          <a:prstGeom prst="rect">
            <a:avLst/>
          </a:prstGeom>
          <a:noFill/>
        </p:spPr>
        <p:txBody>
          <a:bodyPr wrap="none" rtlCol="0">
            <a:spAutoFit/>
          </a:bodyPr>
          <a:lstStyle/>
          <a:p>
            <a:r>
              <a:rPr lang="en-US" sz="1400" dirty="0"/>
              <a:t>Energy</a:t>
            </a:r>
          </a:p>
        </p:txBody>
      </p:sp>
    </p:spTree>
    <p:extLst>
      <p:ext uri="{BB962C8B-B14F-4D97-AF65-F5344CB8AC3E}">
        <p14:creationId xmlns:p14="http://schemas.microsoft.com/office/powerpoint/2010/main" val="294840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237"/>
                                        </p:tgtEl>
                                        <p:attrNameLst>
                                          <p:attrName>style.visibility</p:attrName>
                                        </p:attrNameLst>
                                      </p:cBhvr>
                                      <p:to>
                                        <p:strVal val="visible"/>
                                      </p:to>
                                    </p:set>
                                    <p:animEffect transition="in" filter="fade">
                                      <p:cBhvr>
                                        <p:cTn id="13" dur="500"/>
                                        <p:tgtEl>
                                          <p:spTgt spid="92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5"/>
                                        </p:tgtEl>
                                        <p:attrNameLst>
                                          <p:attrName>style.visibility</p:attrName>
                                        </p:attrNameLst>
                                      </p:cBhvr>
                                      <p:to>
                                        <p:strVal val="visible"/>
                                      </p:to>
                                    </p:set>
                                    <p:animEffect transition="in" filter="fade">
                                      <p:cBhvr>
                                        <p:cTn id="16" dur="500"/>
                                        <p:tgtEl>
                                          <p:spTgt spid="17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243"/>
                                        </p:tgtEl>
                                        <p:attrNameLst>
                                          <p:attrName>style.visibility</p:attrName>
                                        </p:attrNameLst>
                                      </p:cBhvr>
                                      <p:to>
                                        <p:strVal val="visible"/>
                                      </p:to>
                                    </p:set>
                                    <p:animEffect transition="in" filter="fade">
                                      <p:cBhvr>
                                        <p:cTn id="19" dur="500"/>
                                        <p:tgtEl>
                                          <p:spTgt spid="92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fade">
                                      <p:cBhvr>
                                        <p:cTn id="22" dur="500"/>
                                        <p:tgtEl>
                                          <p:spTgt spid="9224"/>
                                        </p:tgtEl>
                                      </p:cBhvr>
                                    </p:animEffect>
                                  </p:childTnLst>
                                </p:cTn>
                              </p:par>
                              <p:par>
                                <p:cTn id="23" presetID="10" presetClass="entr" presetSubtype="0" fill="hold" nodeType="withEffect">
                                  <p:stCondLst>
                                    <p:cond delay="0"/>
                                  </p:stCondLst>
                                  <p:childTnLst>
                                    <p:set>
                                      <p:cBhvr>
                                        <p:cTn id="24" dur="1" fill="hold">
                                          <p:stCondLst>
                                            <p:cond delay="0"/>
                                          </p:stCondLst>
                                        </p:cTn>
                                        <p:tgtEl>
                                          <p:spTgt spid="9242"/>
                                        </p:tgtEl>
                                        <p:attrNameLst>
                                          <p:attrName>style.visibility</p:attrName>
                                        </p:attrNameLst>
                                      </p:cBhvr>
                                      <p:to>
                                        <p:strVal val="visible"/>
                                      </p:to>
                                    </p:set>
                                    <p:animEffect transition="in" filter="fade">
                                      <p:cBhvr>
                                        <p:cTn id="25" dur="500"/>
                                        <p:tgtEl>
                                          <p:spTgt spid="92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244"/>
                                        </p:tgtEl>
                                        <p:attrNameLst>
                                          <p:attrName>style.visibility</p:attrName>
                                        </p:attrNameLst>
                                      </p:cBhvr>
                                      <p:to>
                                        <p:strVal val="visible"/>
                                      </p:to>
                                    </p:set>
                                    <p:animEffect transition="in" filter="fade">
                                      <p:cBhvr>
                                        <p:cTn id="28" dur="500"/>
                                        <p:tgtEl>
                                          <p:spTgt spid="92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fade">
                                      <p:cBhvr>
                                        <p:cTn id="31" dur="500"/>
                                        <p:tgtEl>
                                          <p:spTgt spid="18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236"/>
                                        </p:tgtEl>
                                        <p:attrNameLst>
                                          <p:attrName>style.visibility</p:attrName>
                                        </p:attrNameLst>
                                      </p:cBhvr>
                                      <p:to>
                                        <p:strVal val="visible"/>
                                      </p:to>
                                    </p:set>
                                    <p:animEffect transition="in" filter="fade">
                                      <p:cBhvr>
                                        <p:cTn id="34" dur="500"/>
                                        <p:tgtEl>
                                          <p:spTgt spid="92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240"/>
                                        </p:tgtEl>
                                        <p:attrNameLst>
                                          <p:attrName>style.visibility</p:attrName>
                                        </p:attrNameLst>
                                      </p:cBhvr>
                                      <p:to>
                                        <p:strVal val="visible"/>
                                      </p:to>
                                    </p:set>
                                    <p:animEffect transition="in" filter="fade">
                                      <p:cBhvr>
                                        <p:cTn id="37" dur="500"/>
                                        <p:tgtEl>
                                          <p:spTgt spid="92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245"/>
                                        </p:tgtEl>
                                        <p:attrNameLst>
                                          <p:attrName>style.visibility</p:attrName>
                                        </p:attrNameLst>
                                      </p:cBhvr>
                                      <p:to>
                                        <p:strVal val="visible"/>
                                      </p:to>
                                    </p:set>
                                    <p:animEffect transition="in" filter="fade">
                                      <p:cBhvr>
                                        <p:cTn id="40" dur="500"/>
                                        <p:tgtEl>
                                          <p:spTgt spid="9245"/>
                                        </p:tgtEl>
                                      </p:cBhvr>
                                    </p:animEffect>
                                  </p:childTnLst>
                                </p:cTn>
                              </p:par>
                              <p:par>
                                <p:cTn id="41" presetID="10" presetClass="entr" presetSubtype="0" fill="hold" nodeType="withEffect">
                                  <p:stCondLst>
                                    <p:cond delay="0"/>
                                  </p:stCondLst>
                                  <p:childTnLst>
                                    <p:set>
                                      <p:cBhvr>
                                        <p:cTn id="42" dur="1" fill="hold">
                                          <p:stCondLst>
                                            <p:cond delay="0"/>
                                          </p:stCondLst>
                                        </p:cTn>
                                        <p:tgtEl>
                                          <p:spTgt spid="9235"/>
                                        </p:tgtEl>
                                        <p:attrNameLst>
                                          <p:attrName>style.visibility</p:attrName>
                                        </p:attrNameLst>
                                      </p:cBhvr>
                                      <p:to>
                                        <p:strVal val="visible"/>
                                      </p:to>
                                    </p:set>
                                    <p:animEffect transition="in" filter="fade">
                                      <p:cBhvr>
                                        <p:cTn id="43" dur="500"/>
                                        <p:tgtEl>
                                          <p:spTgt spid="92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41"/>
                                        </p:tgtEl>
                                        <p:attrNameLst>
                                          <p:attrName>style.visibility</p:attrName>
                                        </p:attrNameLst>
                                      </p:cBhvr>
                                      <p:to>
                                        <p:strVal val="visible"/>
                                      </p:to>
                                    </p:set>
                                    <p:animEffect transition="in" filter="fade">
                                      <p:cBhvr>
                                        <p:cTn id="46" dur="500"/>
                                        <p:tgtEl>
                                          <p:spTgt spid="92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238"/>
                                        </p:tgtEl>
                                        <p:attrNameLst>
                                          <p:attrName>style.visibility</p:attrName>
                                        </p:attrNameLst>
                                      </p:cBhvr>
                                      <p:to>
                                        <p:strVal val="visible"/>
                                      </p:to>
                                    </p:set>
                                    <p:animEffect transition="in" filter="fade">
                                      <p:cBhvr>
                                        <p:cTn id="49" dur="500"/>
                                        <p:tgtEl>
                                          <p:spTgt spid="923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246"/>
                                        </p:tgtEl>
                                        <p:attrNameLst>
                                          <p:attrName>style.visibility</p:attrName>
                                        </p:attrNameLst>
                                      </p:cBhvr>
                                      <p:to>
                                        <p:strVal val="visible"/>
                                      </p:to>
                                    </p:set>
                                    <p:animEffect transition="in" filter="fade">
                                      <p:cBhvr>
                                        <p:cTn id="52" dur="500"/>
                                        <p:tgtEl>
                                          <p:spTgt spid="924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9"/>
                                        </p:tgtEl>
                                        <p:attrNameLst>
                                          <p:attrName>style.visibility</p:attrName>
                                        </p:attrNameLst>
                                      </p:cBhvr>
                                      <p:to>
                                        <p:strVal val="visible"/>
                                      </p:to>
                                    </p:set>
                                    <p:animEffect transition="in" filter="fade">
                                      <p:cBhvr>
                                        <p:cTn id="55" dur="500"/>
                                        <p:tgtEl>
                                          <p:spTgt spid="169"/>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4"/>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36"/>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69" grpId="0" animBg="1"/>
      <p:bldP spid="175" grpId="0" animBg="1"/>
      <p:bldP spid="183" grpId="0" animBg="1"/>
      <p:bldP spid="9236" grpId="0"/>
      <p:bldP spid="9237" grpId="0"/>
      <p:bldP spid="9238" grpId="0"/>
      <p:bldP spid="9239" grpId="0"/>
      <p:bldP spid="9240" grpId="0"/>
      <p:bldP spid="9241" grpId="0"/>
      <p:bldP spid="9243" grpId="0" animBg="1"/>
      <p:bldP spid="9244" grpId="0" animBg="1"/>
      <p:bldP spid="9245" grpId="0" animBg="1"/>
      <p:bldP spid="9246" grpId="0" animBg="1"/>
      <p:bldP spid="4" grpId="0"/>
      <p:bldP spid="1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E551D78-781C-4A64-BA68-2C5A7E62DAA6}"/>
              </a:ext>
            </a:extLst>
          </p:cNvPr>
          <p:cNvSpPr txBox="1">
            <a:spLocks noChangeArrowheads="1"/>
          </p:cNvSpPr>
          <p:nvPr/>
        </p:nvSpPr>
        <p:spPr>
          <a:xfrm>
            <a:off x="533400" y="4372524"/>
            <a:ext cx="4105469" cy="1335834"/>
          </a:xfrm>
          <a:prstGeom prst="rect">
            <a:avLst/>
          </a:prstGeom>
        </p:spPr>
        <p:txBody>
          <a:bodyPr>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altLang="en-US" sz="2800" dirty="0"/>
              <a:t>Sandpaper</a:t>
            </a:r>
          </a:p>
        </p:txBody>
      </p:sp>
      <p:sp>
        <p:nvSpPr>
          <p:cNvPr id="8" name="Rectangle 2">
            <a:extLst>
              <a:ext uri="{FF2B5EF4-FFF2-40B4-BE49-F238E27FC236}">
                <a16:creationId xmlns:a16="http://schemas.microsoft.com/office/drawing/2014/main" id="{B54C615D-204A-4418-BEA1-701E966B273F}"/>
              </a:ext>
            </a:extLst>
          </p:cNvPr>
          <p:cNvSpPr txBox="1">
            <a:spLocks noChangeArrowheads="1"/>
          </p:cNvSpPr>
          <p:nvPr/>
        </p:nvSpPr>
        <p:spPr>
          <a:xfrm>
            <a:off x="4610933" y="4352817"/>
            <a:ext cx="3884535" cy="165696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algn="ctr"/>
            <a:r>
              <a:rPr lang="en-US" altLang="en-US" sz="2800" dirty="0"/>
              <a:t>Soda Cans</a:t>
            </a:r>
          </a:p>
        </p:txBody>
      </p:sp>
      <p:pic>
        <p:nvPicPr>
          <p:cNvPr id="3" name="Picture 2">
            <a:extLst>
              <a:ext uri="{FF2B5EF4-FFF2-40B4-BE49-F238E27FC236}">
                <a16:creationId xmlns:a16="http://schemas.microsoft.com/office/drawing/2014/main" id="{B48DDC96-900F-4E26-BB31-01E4714B8CD8}"/>
              </a:ext>
            </a:extLst>
          </p:cNvPr>
          <p:cNvPicPr>
            <a:picLocks noChangeAspect="1"/>
          </p:cNvPicPr>
          <p:nvPr/>
        </p:nvPicPr>
        <p:blipFill rotWithShape="1">
          <a:blip r:embed="rId3"/>
          <a:srcRect r="10524"/>
          <a:stretch/>
        </p:blipFill>
        <p:spPr>
          <a:xfrm>
            <a:off x="4975753" y="1469103"/>
            <a:ext cx="3154893" cy="235063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587" y="1469103"/>
            <a:ext cx="3535346" cy="2350629"/>
          </a:xfrm>
          <a:prstGeom prst="rect">
            <a:avLst/>
          </a:prstGeom>
        </p:spPr>
      </p:pic>
    </p:spTree>
    <p:extLst>
      <p:ext uri="{BB962C8B-B14F-4D97-AF65-F5344CB8AC3E}">
        <p14:creationId xmlns:p14="http://schemas.microsoft.com/office/powerpoint/2010/main" val="1875328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3"/>
          <p:cNvSpPr txBox="1">
            <a:spLocks noChangeArrowheads="1"/>
          </p:cNvSpPr>
          <p:nvPr/>
        </p:nvSpPr>
        <p:spPr bwMode="auto">
          <a:xfrm>
            <a:off x="431475" y="1496659"/>
            <a:ext cx="6352904" cy="318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marL="236538" indent="-236538" eaLnBrk="1" hangingPunct="1">
              <a:spcBef>
                <a:spcPct val="50000"/>
              </a:spcBef>
            </a:pPr>
            <a:r>
              <a:rPr lang="en-US" altLang="en-US" sz="1800" dirty="0">
                <a:latin typeface="+mn-lt"/>
              </a:rPr>
              <a:t>A high energy neutron ejected from </a:t>
            </a:r>
            <a:br>
              <a:rPr lang="en-US" altLang="en-US" sz="1800" dirty="0">
                <a:latin typeface="+mn-lt"/>
              </a:rPr>
            </a:br>
            <a:r>
              <a:rPr lang="en-US" altLang="en-US" sz="1800" dirty="0">
                <a:latin typeface="+mn-lt"/>
              </a:rPr>
              <a:t>the nucleus</a:t>
            </a:r>
          </a:p>
          <a:p>
            <a:pPr marL="236538" indent="-236538" eaLnBrk="1" hangingPunct="1">
              <a:spcBef>
                <a:spcPct val="50000"/>
              </a:spcBef>
            </a:pPr>
            <a:r>
              <a:rPr lang="en-US" altLang="en-US" sz="1800" dirty="0">
                <a:latin typeface="+mn-lt"/>
              </a:rPr>
              <a:t>Mass of 1 amu; same as hydrogen</a:t>
            </a:r>
          </a:p>
          <a:p>
            <a:pPr marL="236538" indent="-236538" eaLnBrk="1" hangingPunct="1">
              <a:spcBef>
                <a:spcPct val="50000"/>
              </a:spcBef>
            </a:pPr>
            <a:r>
              <a:rPr lang="en-US" altLang="en-US" sz="1800" dirty="0">
                <a:latin typeface="+mn-lt"/>
              </a:rPr>
              <a:t>No Charge</a:t>
            </a:r>
          </a:p>
          <a:p>
            <a:pPr marL="236538" indent="-236538" eaLnBrk="1" hangingPunct="1">
              <a:spcBef>
                <a:spcPct val="50000"/>
              </a:spcBef>
            </a:pPr>
            <a:r>
              <a:rPr lang="en-US" altLang="en-US" sz="1800" dirty="0">
                <a:latin typeface="+mn-lt"/>
              </a:rPr>
              <a:t>Interacts with materials of similar (light) weight </a:t>
            </a:r>
          </a:p>
          <a:p>
            <a:pPr marL="236538" indent="-236538" eaLnBrk="1" hangingPunct="1">
              <a:spcBef>
                <a:spcPct val="50000"/>
              </a:spcBef>
            </a:pPr>
            <a:r>
              <a:rPr lang="en-US" altLang="en-US" sz="1800" dirty="0">
                <a:latin typeface="+mn-lt"/>
              </a:rPr>
              <a:t>Can pass through most matter easily without interaction</a:t>
            </a:r>
          </a:p>
          <a:p>
            <a:pPr marL="236538" indent="-236538" eaLnBrk="1" hangingPunct="1">
              <a:spcBef>
                <a:spcPct val="50000"/>
              </a:spcBef>
            </a:pPr>
            <a:r>
              <a:rPr lang="en-US" altLang="en-US" sz="1800" dirty="0">
                <a:latin typeface="+mn-lt"/>
              </a:rPr>
              <a:t>Easily shielded by materials with a lot of hydrogen (water)</a:t>
            </a:r>
          </a:p>
          <a:p>
            <a:pPr marL="236538" indent="-236538" eaLnBrk="1" hangingPunct="1">
              <a:spcBef>
                <a:spcPct val="50000"/>
              </a:spcBef>
            </a:pPr>
            <a:endParaRPr lang="en-US" altLang="en-US" sz="2000" dirty="0">
              <a:latin typeface="+mn-lt"/>
            </a:endParaRPr>
          </a:p>
        </p:txBody>
      </p:sp>
      <p:sp>
        <p:nvSpPr>
          <p:cNvPr id="10" name="Text Box 3">
            <a:extLst>
              <a:ext uri="{FF2B5EF4-FFF2-40B4-BE49-F238E27FC236}">
                <a16:creationId xmlns:a16="http://schemas.microsoft.com/office/drawing/2014/main" id="{5A35287B-50A6-409F-A641-1A8ACBEBDCD2}"/>
              </a:ext>
            </a:extLst>
          </p:cNvPr>
          <p:cNvSpPr txBox="1">
            <a:spLocks noChangeArrowheads="1"/>
          </p:cNvSpPr>
          <p:nvPr/>
        </p:nvSpPr>
        <p:spPr bwMode="auto">
          <a:xfrm>
            <a:off x="431475" y="738804"/>
            <a:ext cx="35145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FontTx/>
              <a:buNone/>
            </a:pPr>
            <a:r>
              <a:rPr lang="en-US" altLang="en-US" b="1" dirty="0">
                <a:solidFill>
                  <a:srgbClr val="1EB53A"/>
                </a:solidFill>
                <a:latin typeface="+mj-lt"/>
              </a:rPr>
              <a:t>Neutron</a:t>
            </a:r>
          </a:p>
        </p:txBody>
      </p:sp>
    </p:spTree>
    <p:extLst>
      <p:ext uri="{BB962C8B-B14F-4D97-AF65-F5344CB8AC3E}">
        <p14:creationId xmlns:p14="http://schemas.microsoft.com/office/powerpoint/2010/main" val="1710409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4565" y="1038973"/>
            <a:ext cx="2961366" cy="4941039"/>
          </a:xfrm>
          <a:prstGeom prst="rect">
            <a:avLst/>
          </a:prstGeom>
        </p:spPr>
      </p:pic>
      <p:sp>
        <p:nvSpPr>
          <p:cNvPr id="3" name="TextBox 2"/>
          <p:cNvSpPr txBox="1"/>
          <p:nvPr/>
        </p:nvSpPr>
        <p:spPr>
          <a:xfrm>
            <a:off x="433178" y="746586"/>
            <a:ext cx="2141933" cy="584775"/>
          </a:xfrm>
          <a:prstGeom prst="rect">
            <a:avLst/>
          </a:prstGeom>
          <a:noFill/>
        </p:spPr>
        <p:txBody>
          <a:bodyPr wrap="none" rtlCol="0">
            <a:spAutoFit/>
          </a:bodyPr>
          <a:lstStyle/>
          <a:p>
            <a:r>
              <a:rPr lang="en-US" sz="3200" b="1" dirty="0">
                <a:solidFill>
                  <a:srgbClr val="1EB53A"/>
                </a:solidFill>
              </a:rPr>
              <a:t>Shielding </a:t>
            </a:r>
          </a:p>
        </p:txBody>
      </p:sp>
    </p:spTree>
    <p:extLst>
      <p:ext uri="{BB962C8B-B14F-4D97-AF65-F5344CB8AC3E}">
        <p14:creationId xmlns:p14="http://schemas.microsoft.com/office/powerpoint/2010/main" val="16295342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224320"/>
            <a:ext cx="5715000" cy="1828800"/>
          </a:xfrm>
          <a:prstGeom prst="rect">
            <a:avLst/>
          </a:prstGeom>
        </p:spPr>
      </p:pic>
      <p:sp>
        <p:nvSpPr>
          <p:cNvPr id="3" name="TextBox 2"/>
          <p:cNvSpPr txBox="1"/>
          <p:nvPr/>
        </p:nvSpPr>
        <p:spPr>
          <a:xfrm>
            <a:off x="428179" y="765639"/>
            <a:ext cx="4033476" cy="584775"/>
          </a:xfrm>
          <a:prstGeom prst="rect">
            <a:avLst/>
          </a:prstGeom>
          <a:noFill/>
        </p:spPr>
        <p:txBody>
          <a:bodyPr wrap="none" rtlCol="0">
            <a:spAutoFit/>
          </a:bodyPr>
          <a:lstStyle/>
          <a:p>
            <a:r>
              <a:rPr lang="en-US" sz="3200" b="1" dirty="0">
                <a:solidFill>
                  <a:srgbClr val="1EB53A"/>
                </a:solidFill>
                <a:latin typeface="+mj-lt"/>
              </a:rPr>
              <a:t>Use common sense</a:t>
            </a:r>
          </a:p>
        </p:txBody>
      </p:sp>
    </p:spTree>
    <p:extLst>
      <p:ext uri="{BB962C8B-B14F-4D97-AF65-F5344CB8AC3E}">
        <p14:creationId xmlns:p14="http://schemas.microsoft.com/office/powerpoint/2010/main" val="22408112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439535" y="750713"/>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eaLnBrk="1" hangingPunct="1">
              <a:spcBef>
                <a:spcPct val="50000"/>
              </a:spcBef>
              <a:buFontTx/>
              <a:buNone/>
            </a:pPr>
            <a:r>
              <a:rPr lang="en-US" altLang="en-US" b="1" dirty="0">
                <a:solidFill>
                  <a:srgbClr val="1EB53A"/>
                </a:solidFill>
                <a:latin typeface="+mj-lt"/>
              </a:rPr>
              <a:t>Cookie Story</a:t>
            </a:r>
          </a:p>
        </p:txBody>
      </p:sp>
      <p:grpSp>
        <p:nvGrpSpPr>
          <p:cNvPr id="26627" name="Group 9"/>
          <p:cNvGrpSpPr>
            <a:grpSpLocks/>
          </p:cNvGrpSpPr>
          <p:nvPr/>
        </p:nvGrpSpPr>
        <p:grpSpPr bwMode="auto">
          <a:xfrm>
            <a:off x="531314" y="1968409"/>
            <a:ext cx="4651375" cy="2990850"/>
            <a:chOff x="96" y="1410"/>
            <a:chExt cx="2930" cy="1884"/>
          </a:xfrm>
        </p:grpSpPr>
        <p:graphicFrame>
          <p:nvGraphicFramePr>
            <p:cNvPr id="26629" name="Object 5"/>
            <p:cNvGraphicFramePr>
              <a:graphicFrameLocks noChangeAspect="1"/>
            </p:cNvGraphicFramePr>
            <p:nvPr/>
          </p:nvGraphicFramePr>
          <p:xfrm>
            <a:off x="1440" y="1440"/>
            <a:ext cx="1396" cy="846"/>
          </p:xfrm>
          <a:graphic>
            <a:graphicData uri="http://schemas.openxmlformats.org/presentationml/2006/ole">
              <mc:AlternateContent xmlns:mc="http://schemas.openxmlformats.org/markup-compatibility/2006">
                <mc:Choice xmlns:v="urn:schemas-microsoft-com:vml" Requires="v">
                  <p:oleObj name="Clip" r:id="rId3" imgW="772810" imgH="468619" progId="">
                    <p:embed/>
                  </p:oleObj>
                </mc:Choice>
                <mc:Fallback>
                  <p:oleObj name="Clip" r:id="rId3"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440"/>
                          <a:ext cx="139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0" name="Object 2"/>
            <p:cNvGraphicFramePr>
              <a:graphicFrameLocks noChangeAspect="1"/>
            </p:cNvGraphicFramePr>
            <p:nvPr>
              <p:extLst>
                <p:ext uri="{D42A27DB-BD31-4B8C-83A1-F6EECF244321}">
                  <p14:modId xmlns:p14="http://schemas.microsoft.com/office/powerpoint/2010/main" val="1963929719"/>
                </p:ext>
              </p:extLst>
            </p:nvPr>
          </p:nvGraphicFramePr>
          <p:xfrm>
            <a:off x="476" y="1410"/>
            <a:ext cx="1396" cy="846"/>
          </p:xfrm>
          <a:graphic>
            <a:graphicData uri="http://schemas.openxmlformats.org/presentationml/2006/ole">
              <mc:AlternateContent xmlns:mc="http://schemas.openxmlformats.org/markup-compatibility/2006">
                <mc:Choice xmlns:v="urn:schemas-microsoft-com:vml" Requires="v">
                  <p:oleObj name="Clip" r:id="rId5" imgW="772810" imgH="468619" progId="">
                    <p:embed/>
                  </p:oleObj>
                </mc:Choice>
                <mc:Fallback>
                  <p:oleObj name="Clip" r:id="rId5"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 y="1410"/>
                          <a:ext cx="139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1" name="Object 4"/>
            <p:cNvGraphicFramePr>
              <a:graphicFrameLocks noChangeAspect="1"/>
            </p:cNvGraphicFramePr>
            <p:nvPr>
              <p:extLst>
                <p:ext uri="{D42A27DB-BD31-4B8C-83A1-F6EECF244321}">
                  <p14:modId xmlns:p14="http://schemas.microsoft.com/office/powerpoint/2010/main" val="2868367939"/>
                </p:ext>
              </p:extLst>
            </p:nvPr>
          </p:nvGraphicFramePr>
          <p:xfrm>
            <a:off x="1630" y="2126"/>
            <a:ext cx="1396" cy="846"/>
          </p:xfrm>
          <a:graphic>
            <a:graphicData uri="http://schemas.openxmlformats.org/presentationml/2006/ole">
              <mc:AlternateContent xmlns:mc="http://schemas.openxmlformats.org/markup-compatibility/2006">
                <mc:Choice xmlns:v="urn:schemas-microsoft-com:vml" Requires="v">
                  <p:oleObj name="Clip" r:id="rId6" imgW="772810" imgH="468619" progId="">
                    <p:embed/>
                  </p:oleObj>
                </mc:Choice>
                <mc:Fallback>
                  <p:oleObj name="Clip" r:id="rId6"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 y="2126"/>
                          <a:ext cx="139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7"/>
            <p:cNvGraphicFramePr>
              <a:graphicFrameLocks noChangeAspect="1"/>
            </p:cNvGraphicFramePr>
            <p:nvPr/>
          </p:nvGraphicFramePr>
          <p:xfrm>
            <a:off x="96" y="2064"/>
            <a:ext cx="1396" cy="846"/>
          </p:xfrm>
          <a:graphic>
            <a:graphicData uri="http://schemas.openxmlformats.org/presentationml/2006/ole">
              <mc:AlternateContent xmlns:mc="http://schemas.openxmlformats.org/markup-compatibility/2006">
                <mc:Choice xmlns:v="urn:schemas-microsoft-com:vml" Requires="v">
                  <p:oleObj name="Clip" r:id="rId7" imgW="772810" imgH="468619" progId="">
                    <p:embed/>
                  </p:oleObj>
                </mc:Choice>
                <mc:Fallback>
                  <p:oleObj name="Clip" r:id="rId7"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2064"/>
                          <a:ext cx="139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6"/>
            <p:cNvGraphicFramePr>
              <a:graphicFrameLocks noChangeAspect="1"/>
            </p:cNvGraphicFramePr>
            <p:nvPr/>
          </p:nvGraphicFramePr>
          <p:xfrm>
            <a:off x="576" y="2448"/>
            <a:ext cx="1396" cy="846"/>
          </p:xfrm>
          <a:graphic>
            <a:graphicData uri="http://schemas.openxmlformats.org/presentationml/2006/ole">
              <mc:AlternateContent xmlns:mc="http://schemas.openxmlformats.org/markup-compatibility/2006">
                <mc:Choice xmlns:v="urn:schemas-microsoft-com:vml" Requires="v">
                  <p:oleObj name="Clip" r:id="rId8" imgW="772810" imgH="468619" progId="">
                    <p:embed/>
                  </p:oleObj>
                </mc:Choice>
                <mc:Fallback>
                  <p:oleObj name="Clip" r:id="rId8"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 y="2448"/>
                          <a:ext cx="139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4">
              <a:extLst>
                <a:ext uri="{FF2B5EF4-FFF2-40B4-BE49-F238E27FC236}">
                  <a16:creationId xmlns:a16="http://schemas.microsoft.com/office/drawing/2014/main" id="{C7832877-AECE-CA4A-A422-DF6640C4727B}"/>
                </a:ext>
              </a:extLst>
            </p:cNvPr>
            <p:cNvGraphicFramePr>
              <a:graphicFrameLocks noChangeAspect="1"/>
            </p:cNvGraphicFramePr>
            <p:nvPr>
              <p:extLst>
                <p:ext uri="{D42A27DB-BD31-4B8C-83A1-F6EECF244321}">
                  <p14:modId xmlns:p14="http://schemas.microsoft.com/office/powerpoint/2010/main" val="294049529"/>
                </p:ext>
              </p:extLst>
            </p:nvPr>
          </p:nvGraphicFramePr>
          <p:xfrm>
            <a:off x="1274" y="1893"/>
            <a:ext cx="1396" cy="846"/>
          </p:xfrm>
          <a:graphic>
            <a:graphicData uri="http://schemas.openxmlformats.org/presentationml/2006/ole">
              <mc:AlternateContent xmlns:mc="http://schemas.openxmlformats.org/markup-compatibility/2006">
                <mc:Choice xmlns:v="urn:schemas-microsoft-com:vml" Requires="v">
                  <p:oleObj name="Clip" r:id="rId9" imgW="772810" imgH="468619" progId="">
                    <p:embed/>
                  </p:oleObj>
                </mc:Choice>
                <mc:Fallback>
                  <p:oleObj name="Clip" r:id="rId9" imgW="772810" imgH="468619" progId="">
                    <p:embed/>
                    <p:pic>
                      <p:nvPicPr>
                        <p:cNvPr id="2663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 y="1893"/>
                          <a:ext cx="1396"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628" name="Object 8"/>
          <p:cNvGraphicFramePr>
            <a:graphicFrameLocks noChangeAspect="1"/>
          </p:cNvGraphicFramePr>
          <p:nvPr>
            <p:extLst>
              <p:ext uri="{D42A27DB-BD31-4B8C-83A1-F6EECF244321}">
                <p14:modId xmlns:p14="http://schemas.microsoft.com/office/powerpoint/2010/main" val="668544890"/>
              </p:ext>
            </p:extLst>
          </p:nvPr>
        </p:nvGraphicFramePr>
        <p:xfrm>
          <a:off x="5893798" y="2693805"/>
          <a:ext cx="2216150" cy="1343025"/>
        </p:xfrm>
        <a:graphic>
          <a:graphicData uri="http://schemas.openxmlformats.org/presentationml/2006/ole">
            <mc:AlternateContent xmlns:mc="http://schemas.openxmlformats.org/markup-compatibility/2006">
              <mc:Choice xmlns:v="urn:schemas-microsoft-com:vml" Requires="v">
                <p:oleObj name="Clip" r:id="rId10" imgW="772810" imgH="468619" progId="">
                  <p:embed/>
                </p:oleObj>
              </mc:Choice>
              <mc:Fallback>
                <p:oleObj name="Clip" r:id="rId10"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3798" y="2693805"/>
                        <a:ext cx="221615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9512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13907" y="759176"/>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ea typeface="MS PGothic" pitchFamily="34" charset="-128"/>
              </a:defRPr>
            </a:lvl1pPr>
            <a:lvl2pPr marL="742950" indent="-285750" eaLnBrk="0" hangingPunct="0">
              <a:spcBef>
                <a:spcPct val="20000"/>
              </a:spcBef>
              <a:buChar char="–"/>
              <a:defRPr sz="2800">
                <a:solidFill>
                  <a:schemeClr val="tx1"/>
                </a:solidFill>
                <a:latin typeface="Times New Roman" pitchFamily="18" charset="0"/>
                <a:ea typeface="MS PGothic" pitchFamily="34" charset="-128"/>
              </a:defRPr>
            </a:lvl2pPr>
            <a:lvl3pPr marL="1143000" indent="-228600" eaLnBrk="0" hangingPunct="0">
              <a:spcBef>
                <a:spcPct val="20000"/>
              </a:spcBef>
              <a:buChar char="•"/>
              <a:defRPr sz="2400">
                <a:solidFill>
                  <a:schemeClr val="tx1"/>
                </a:solidFill>
                <a:latin typeface="Times New Roman" pitchFamily="18" charset="0"/>
                <a:ea typeface="MS PGothic" pitchFamily="34" charset="-128"/>
              </a:defRPr>
            </a:lvl3pPr>
            <a:lvl4pPr marL="1600200" indent="-228600" eaLnBrk="0" hangingPunct="0">
              <a:spcBef>
                <a:spcPct val="20000"/>
              </a:spcBef>
              <a:buChar char="–"/>
              <a:defRPr sz="2000">
                <a:solidFill>
                  <a:schemeClr val="tx1"/>
                </a:solidFill>
                <a:latin typeface="Times New Roman" pitchFamily="18" charset="0"/>
                <a:ea typeface="MS PGothic" pitchFamily="34" charset="-128"/>
              </a:defRPr>
            </a:lvl4pPr>
            <a:lvl5pPr marL="2057400" indent="-228600" eaLnBrk="0" hangingPunct="0">
              <a:spcBef>
                <a:spcPct val="20000"/>
              </a:spcBef>
              <a:buChar char="»"/>
              <a:defRPr sz="20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MS PGothic" pitchFamily="34" charset="-128"/>
              </a:defRPr>
            </a:lvl9pPr>
          </a:lstStyle>
          <a:p>
            <a:pPr algn="ctr" eaLnBrk="1" hangingPunct="1">
              <a:spcBef>
                <a:spcPct val="50000"/>
              </a:spcBef>
              <a:buFontTx/>
              <a:buNone/>
            </a:pPr>
            <a:r>
              <a:rPr lang="en-US" altLang="en-US" b="1" dirty="0">
                <a:solidFill>
                  <a:srgbClr val="1EB53A"/>
                </a:solidFill>
                <a:latin typeface="+mj-lt"/>
              </a:rPr>
              <a:t>What would you do?</a:t>
            </a:r>
          </a:p>
        </p:txBody>
      </p:sp>
      <p:sp>
        <p:nvSpPr>
          <p:cNvPr id="4" name="TextBox 3"/>
          <p:cNvSpPr txBox="1"/>
          <p:nvPr/>
        </p:nvSpPr>
        <p:spPr>
          <a:xfrm>
            <a:off x="485478" y="1526247"/>
            <a:ext cx="3809761" cy="523220"/>
          </a:xfrm>
          <a:prstGeom prst="rect">
            <a:avLst/>
          </a:prstGeom>
          <a:noFill/>
        </p:spPr>
        <p:txBody>
          <a:bodyPr wrap="none" rtlCol="0" anchor="b">
            <a:spAutoFit/>
          </a:bodyPr>
          <a:lstStyle/>
          <a:p>
            <a:r>
              <a:rPr lang="en-US" sz="2800" dirty="0"/>
              <a:t>You have four cookies.</a:t>
            </a:r>
          </a:p>
        </p:txBody>
      </p:sp>
      <p:sp>
        <p:nvSpPr>
          <p:cNvPr id="5" name="TextBox 4"/>
          <p:cNvSpPr txBox="1"/>
          <p:nvPr/>
        </p:nvSpPr>
        <p:spPr>
          <a:xfrm>
            <a:off x="4497944" y="1544300"/>
            <a:ext cx="1830053" cy="523220"/>
          </a:xfrm>
          <a:prstGeom prst="rect">
            <a:avLst/>
          </a:prstGeom>
          <a:noFill/>
        </p:spPr>
        <p:txBody>
          <a:bodyPr wrap="none" rtlCol="0" anchor="b">
            <a:spAutoFit/>
          </a:bodyPr>
          <a:lstStyle/>
          <a:p>
            <a:r>
              <a:rPr lang="en-US" sz="2800" dirty="0"/>
              <a:t>You can…</a:t>
            </a:r>
          </a:p>
        </p:txBody>
      </p:sp>
      <p:grpSp>
        <p:nvGrpSpPr>
          <p:cNvPr id="17" name="Group 16"/>
          <p:cNvGrpSpPr/>
          <p:nvPr/>
        </p:nvGrpSpPr>
        <p:grpSpPr>
          <a:xfrm>
            <a:off x="2243167" y="2189611"/>
            <a:ext cx="5768728" cy="3377961"/>
            <a:chOff x="2809213" y="2024143"/>
            <a:chExt cx="5768728" cy="3377961"/>
          </a:xfrm>
        </p:grpSpPr>
        <p:graphicFrame>
          <p:nvGraphicFramePr>
            <p:cNvPr id="12" name="Object 6"/>
            <p:cNvGraphicFramePr>
              <a:graphicFrameLocks noChangeAspect="1"/>
            </p:cNvGraphicFramePr>
            <p:nvPr>
              <p:extLst>
                <p:ext uri="{D42A27DB-BD31-4B8C-83A1-F6EECF244321}">
                  <p14:modId xmlns:p14="http://schemas.microsoft.com/office/powerpoint/2010/main" val="2593429525"/>
                </p:ext>
              </p:extLst>
            </p:nvPr>
          </p:nvGraphicFramePr>
          <p:xfrm>
            <a:off x="2809213" y="2225664"/>
            <a:ext cx="533400" cy="322263"/>
          </p:xfrm>
          <a:graphic>
            <a:graphicData uri="http://schemas.openxmlformats.org/presentationml/2006/ole">
              <mc:AlternateContent xmlns:mc="http://schemas.openxmlformats.org/markup-compatibility/2006">
                <mc:Choice xmlns:v="urn:schemas-microsoft-com:vml" Requires="v">
                  <p:oleObj name="Clip" r:id="rId3" imgW="772810" imgH="468619" progId="">
                    <p:embed/>
                  </p:oleObj>
                </mc:Choice>
                <mc:Fallback>
                  <p:oleObj name="Clip" r:id="rId3"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213" y="2225664"/>
                          <a:ext cx="533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444212" y="2024143"/>
              <a:ext cx="482605" cy="707886"/>
            </a:xfrm>
            <a:prstGeom prst="rect">
              <a:avLst/>
            </a:prstGeom>
            <a:noFill/>
          </p:spPr>
          <p:txBody>
            <a:bodyPr wrap="square" rtlCol="0">
              <a:spAutoFit/>
            </a:bodyPr>
            <a:lstStyle/>
            <a:p>
              <a:r>
                <a:rPr lang="el-GR" sz="4000" dirty="0">
                  <a:latin typeface="Cambria Math" panose="02040503050406030204" pitchFamily="18" charset="0"/>
                  <a:ea typeface="Cambria Math" panose="02040503050406030204" pitchFamily="18" charset="0"/>
                </a:rPr>
                <a:t>α</a:t>
              </a:r>
              <a:endParaRPr lang="en-US" sz="4000" dirty="0">
                <a:latin typeface="Cambria Math" panose="02040503050406030204" pitchFamily="18" charset="0"/>
                <a:ea typeface="Cambria Math" panose="02040503050406030204" pitchFamily="18" charset="0"/>
              </a:endParaRPr>
            </a:p>
          </p:txBody>
        </p:sp>
        <p:sp>
          <p:nvSpPr>
            <p:cNvPr id="8" name="Rectangle 7"/>
            <p:cNvSpPr/>
            <p:nvPr/>
          </p:nvSpPr>
          <p:spPr>
            <a:xfrm>
              <a:off x="5064999" y="2147254"/>
              <a:ext cx="1212191" cy="461665"/>
            </a:xfrm>
            <a:prstGeom prst="rect">
              <a:avLst/>
            </a:prstGeom>
          </p:spPr>
          <p:txBody>
            <a:bodyPr wrap="none">
              <a:spAutoFit/>
            </a:bodyPr>
            <a:lstStyle/>
            <a:p>
              <a:r>
                <a:rPr lang="en-US" altLang="en-US" sz="2400" dirty="0">
                  <a:solidFill>
                    <a:srgbClr val="000000"/>
                  </a:solidFill>
                </a:rPr>
                <a:t>eat one</a:t>
              </a:r>
              <a:endParaRPr lang="en-US" sz="2400" dirty="0"/>
            </a:p>
          </p:txBody>
        </p:sp>
        <p:graphicFrame>
          <p:nvGraphicFramePr>
            <p:cNvPr id="18" name="Object 6"/>
            <p:cNvGraphicFramePr>
              <a:graphicFrameLocks noChangeAspect="1"/>
            </p:cNvGraphicFramePr>
            <p:nvPr>
              <p:extLst>
                <p:ext uri="{D42A27DB-BD31-4B8C-83A1-F6EECF244321}">
                  <p14:modId xmlns:p14="http://schemas.microsoft.com/office/powerpoint/2010/main" val="491903150"/>
                </p:ext>
              </p:extLst>
            </p:nvPr>
          </p:nvGraphicFramePr>
          <p:xfrm>
            <a:off x="2809213" y="3127808"/>
            <a:ext cx="533400" cy="322263"/>
          </p:xfrm>
          <a:graphic>
            <a:graphicData uri="http://schemas.openxmlformats.org/presentationml/2006/ole">
              <mc:AlternateContent xmlns:mc="http://schemas.openxmlformats.org/markup-compatibility/2006">
                <mc:Choice xmlns:v="urn:schemas-microsoft-com:vml" Requires="v">
                  <p:oleObj name="Clip" r:id="rId5" imgW="772810" imgH="468619" progId="">
                    <p:embed/>
                  </p:oleObj>
                </mc:Choice>
                <mc:Fallback>
                  <p:oleObj name="Clip" r:id="rId5"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213" y="3127808"/>
                          <a:ext cx="5334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7"/>
            <p:cNvGraphicFramePr>
              <a:graphicFrameLocks noChangeAspect="1"/>
            </p:cNvGraphicFramePr>
            <p:nvPr>
              <p:extLst>
                <p:ext uri="{D42A27DB-BD31-4B8C-83A1-F6EECF244321}">
                  <p14:modId xmlns:p14="http://schemas.microsoft.com/office/powerpoint/2010/main" val="3701582166"/>
                </p:ext>
              </p:extLst>
            </p:nvPr>
          </p:nvGraphicFramePr>
          <p:xfrm>
            <a:off x="2809213" y="4006082"/>
            <a:ext cx="533400" cy="322262"/>
          </p:xfrm>
          <a:graphic>
            <a:graphicData uri="http://schemas.openxmlformats.org/presentationml/2006/ole">
              <mc:AlternateContent xmlns:mc="http://schemas.openxmlformats.org/markup-compatibility/2006">
                <mc:Choice xmlns:v="urn:schemas-microsoft-com:vml" Requires="v">
                  <p:oleObj name="Clip" r:id="rId6" imgW="772810" imgH="468619" progId="">
                    <p:embed/>
                  </p:oleObj>
                </mc:Choice>
                <mc:Fallback>
                  <p:oleObj name="Clip" r:id="rId6" imgW="772810" imgH="46861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213" y="4006082"/>
                          <a:ext cx="533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91923500"/>
                </p:ext>
              </p:extLst>
            </p:nvPr>
          </p:nvGraphicFramePr>
          <p:xfrm>
            <a:off x="2809213" y="4913157"/>
            <a:ext cx="533400" cy="322262"/>
          </p:xfrm>
          <a:graphic>
            <a:graphicData uri="http://schemas.openxmlformats.org/presentationml/2006/ole">
              <mc:AlternateContent xmlns:mc="http://schemas.openxmlformats.org/markup-compatibility/2006">
                <mc:Choice xmlns:v="urn:schemas-microsoft-com:vml" Requires="v">
                  <p:oleObj name="Clip" r:id="rId7" imgW="772810" imgH="468619" progId="">
                    <p:embed/>
                  </p:oleObj>
                </mc:Choice>
                <mc:Fallback>
                  <p:oleObj name="Clip" r:id="rId7" imgW="772810" imgH="46861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213" y="4913157"/>
                          <a:ext cx="5334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5064999" y="3037279"/>
              <a:ext cx="3512942" cy="461665"/>
            </a:xfrm>
            <a:prstGeom prst="rect">
              <a:avLst/>
            </a:prstGeom>
            <a:noFill/>
          </p:spPr>
          <p:txBody>
            <a:bodyPr wrap="square" rtlCol="0">
              <a:spAutoFit/>
            </a:bodyPr>
            <a:lstStyle/>
            <a:p>
              <a:r>
                <a:rPr lang="en-US" altLang="en-US" sz="2400" dirty="0"/>
                <a:t>hold one in your hand</a:t>
              </a:r>
              <a:endParaRPr lang="en-US" sz="2400" dirty="0"/>
            </a:p>
          </p:txBody>
        </p:sp>
        <p:sp>
          <p:nvSpPr>
            <p:cNvPr id="11" name="TextBox 10"/>
            <p:cNvSpPr txBox="1"/>
            <p:nvPr/>
          </p:nvSpPr>
          <p:spPr>
            <a:xfrm>
              <a:off x="3444212" y="2961123"/>
              <a:ext cx="479618" cy="707886"/>
            </a:xfrm>
            <a:prstGeom prst="rect">
              <a:avLst/>
            </a:prstGeom>
            <a:noFill/>
          </p:spPr>
          <p:txBody>
            <a:bodyPr wrap="none" rtlCol="0">
              <a:spAutoFit/>
            </a:bodyPr>
            <a:lstStyle/>
            <a:p>
              <a:r>
                <a:rPr lang="el-GR" sz="4000" dirty="0">
                  <a:latin typeface="Cambria Math" panose="02040503050406030204" pitchFamily="18" charset="0"/>
                  <a:ea typeface="Cambria Math" panose="02040503050406030204" pitchFamily="18" charset="0"/>
                </a:rPr>
                <a:t>β</a:t>
              </a:r>
              <a:endParaRPr lang="en-US" sz="4000" dirty="0">
                <a:latin typeface="Cambria Math" panose="02040503050406030204" pitchFamily="18" charset="0"/>
                <a:ea typeface="Cambria Math" panose="02040503050406030204" pitchFamily="18" charset="0"/>
              </a:endParaRPr>
            </a:p>
          </p:txBody>
        </p:sp>
        <p:sp>
          <p:nvSpPr>
            <p:cNvPr id="13" name="TextBox 12"/>
            <p:cNvSpPr txBox="1"/>
            <p:nvPr/>
          </p:nvSpPr>
          <p:spPr>
            <a:xfrm>
              <a:off x="5064999" y="3927304"/>
              <a:ext cx="3214341" cy="461665"/>
            </a:xfrm>
            <a:prstGeom prst="rect">
              <a:avLst/>
            </a:prstGeom>
            <a:noFill/>
          </p:spPr>
          <p:txBody>
            <a:bodyPr wrap="none" rtlCol="0">
              <a:spAutoFit/>
            </a:bodyPr>
            <a:lstStyle/>
            <a:p>
              <a:r>
                <a:rPr lang="en-US" sz="2400" dirty="0"/>
                <a:t>put one in your pocket</a:t>
              </a:r>
            </a:p>
          </p:txBody>
        </p:sp>
        <p:sp>
          <p:nvSpPr>
            <p:cNvPr id="14" name="TextBox 13"/>
            <p:cNvSpPr txBox="1"/>
            <p:nvPr/>
          </p:nvSpPr>
          <p:spPr>
            <a:xfrm>
              <a:off x="3444212" y="3717475"/>
              <a:ext cx="441146" cy="707886"/>
            </a:xfrm>
            <a:prstGeom prst="rect">
              <a:avLst/>
            </a:prstGeom>
            <a:noFill/>
          </p:spPr>
          <p:txBody>
            <a:bodyPr wrap="none" rtlCol="0">
              <a:spAutoFit/>
            </a:bodyPr>
            <a:lstStyle/>
            <a:p>
              <a:r>
                <a:rPr lang="el-GR" sz="4000" dirty="0">
                  <a:latin typeface="Cambria Math" panose="02040503050406030204" pitchFamily="18" charset="0"/>
                  <a:ea typeface="Cambria Math" panose="02040503050406030204" pitchFamily="18" charset="0"/>
                </a:rPr>
                <a:t>γ</a:t>
              </a:r>
              <a:endParaRPr lang="en-US" sz="4000" dirty="0">
                <a:latin typeface="Cambria Math" panose="02040503050406030204" pitchFamily="18" charset="0"/>
                <a:ea typeface="Cambria Math" panose="02040503050406030204" pitchFamily="18" charset="0"/>
              </a:endParaRPr>
            </a:p>
          </p:txBody>
        </p:sp>
        <p:sp>
          <p:nvSpPr>
            <p:cNvPr id="15" name="TextBox 14"/>
            <p:cNvSpPr txBox="1"/>
            <p:nvPr/>
          </p:nvSpPr>
          <p:spPr>
            <a:xfrm>
              <a:off x="5064999" y="4817329"/>
              <a:ext cx="2342308" cy="461665"/>
            </a:xfrm>
            <a:prstGeom prst="rect">
              <a:avLst/>
            </a:prstGeom>
            <a:noFill/>
          </p:spPr>
          <p:txBody>
            <a:bodyPr wrap="none" rtlCol="0">
              <a:spAutoFit/>
            </a:bodyPr>
            <a:lstStyle/>
            <a:p>
              <a:r>
                <a:rPr lang="en-US" sz="2400" dirty="0"/>
                <a:t>throw one away</a:t>
              </a:r>
            </a:p>
          </p:txBody>
        </p:sp>
        <p:sp>
          <p:nvSpPr>
            <p:cNvPr id="16" name="TextBox 15"/>
            <p:cNvSpPr txBox="1"/>
            <p:nvPr/>
          </p:nvSpPr>
          <p:spPr>
            <a:xfrm>
              <a:off x="3444212" y="4694218"/>
              <a:ext cx="470000" cy="707886"/>
            </a:xfrm>
            <a:prstGeom prst="rect">
              <a:avLst/>
            </a:prstGeom>
            <a:noFill/>
          </p:spPr>
          <p:txBody>
            <a:bodyPr wrap="none" rtlCol="0">
              <a:spAutoFit/>
            </a:bodyPr>
            <a:lstStyle/>
            <a:p>
              <a:r>
                <a:rPr lang="en-US" sz="4000" dirty="0">
                  <a:latin typeface="Cambria Math" panose="02040503050406030204" pitchFamily="18" charset="0"/>
                  <a:ea typeface="Cambria Math" panose="02040503050406030204" pitchFamily="18" charset="0"/>
                </a:rPr>
                <a:t>n</a:t>
              </a:r>
            </a:p>
          </p:txBody>
        </p:sp>
      </p:grpSp>
    </p:spTree>
    <p:extLst>
      <p:ext uri="{BB962C8B-B14F-4D97-AF65-F5344CB8AC3E}">
        <p14:creationId xmlns:p14="http://schemas.microsoft.com/office/powerpoint/2010/main" val="1571211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9" name="Group 52"/>
          <p:cNvGrpSpPr>
            <a:grpSpLocks/>
          </p:cNvGrpSpPr>
          <p:nvPr/>
        </p:nvGrpSpPr>
        <p:grpSpPr bwMode="auto">
          <a:xfrm>
            <a:off x="2430051" y="1913870"/>
            <a:ext cx="5800725" cy="3730625"/>
            <a:chOff x="1562" y="1643"/>
            <a:chExt cx="3654" cy="2350"/>
          </a:xfrm>
        </p:grpSpPr>
        <p:sp>
          <p:nvSpPr>
            <p:cNvPr id="45060" name="Text Box 29"/>
            <p:cNvSpPr txBox="1">
              <a:spLocks noChangeArrowheads="1"/>
            </p:cNvSpPr>
            <p:nvPr/>
          </p:nvSpPr>
          <p:spPr bwMode="auto">
            <a:xfrm>
              <a:off x="1562" y="1643"/>
              <a:ext cx="48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238</a:t>
              </a:r>
            </a:p>
            <a:p>
              <a:r>
                <a:rPr lang="en-US" altLang="en-US" dirty="0">
                  <a:latin typeface="+mn-lt"/>
                </a:rPr>
                <a:t>92</a:t>
              </a:r>
            </a:p>
          </p:txBody>
        </p:sp>
        <p:sp>
          <p:nvSpPr>
            <p:cNvPr id="45061" name="Text Box 30"/>
            <p:cNvSpPr txBox="1">
              <a:spLocks noChangeArrowheads="1"/>
            </p:cNvSpPr>
            <p:nvPr/>
          </p:nvSpPr>
          <p:spPr bwMode="auto">
            <a:xfrm>
              <a:off x="1889" y="1683"/>
              <a:ext cx="384"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mn-lt"/>
                </a:rPr>
                <a:t>U</a:t>
              </a:r>
              <a:endParaRPr lang="en-US" altLang="en-US" dirty="0">
                <a:latin typeface="+mn-lt"/>
              </a:endParaRPr>
            </a:p>
          </p:txBody>
        </p:sp>
        <p:sp>
          <p:nvSpPr>
            <p:cNvPr id="45062" name="AutoShape 31"/>
            <p:cNvSpPr>
              <a:spLocks noChangeArrowheads="1"/>
            </p:cNvSpPr>
            <p:nvPr/>
          </p:nvSpPr>
          <p:spPr bwMode="auto">
            <a:xfrm>
              <a:off x="2416" y="1751"/>
              <a:ext cx="615" cy="306"/>
            </a:xfrm>
            <a:prstGeom prst="rightArrow">
              <a:avLst>
                <a:gd name="adj1" fmla="val 50000"/>
                <a:gd name="adj2" fmla="val 50245"/>
              </a:avLst>
            </a:prstGeom>
            <a:solidFill>
              <a:srgbClr val="FFFF00"/>
            </a:solidFill>
            <a:ln w="12700">
              <a:solidFill>
                <a:schemeClr val="tx2"/>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45063" name="Text Box 32"/>
            <p:cNvSpPr txBox="1">
              <a:spLocks noChangeArrowheads="1"/>
            </p:cNvSpPr>
            <p:nvPr/>
          </p:nvSpPr>
          <p:spPr bwMode="auto">
            <a:xfrm>
              <a:off x="3066" y="1643"/>
              <a:ext cx="48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234</a:t>
              </a:r>
            </a:p>
            <a:p>
              <a:r>
                <a:rPr lang="en-US" altLang="en-US" dirty="0">
                  <a:latin typeface="+mn-lt"/>
                </a:rPr>
                <a:t>90</a:t>
              </a:r>
            </a:p>
          </p:txBody>
        </p:sp>
        <p:sp>
          <p:nvSpPr>
            <p:cNvPr id="45064" name="Text Box 33"/>
            <p:cNvSpPr txBox="1">
              <a:spLocks noChangeArrowheads="1"/>
            </p:cNvSpPr>
            <p:nvPr/>
          </p:nvSpPr>
          <p:spPr bwMode="auto">
            <a:xfrm>
              <a:off x="3408" y="1683"/>
              <a:ext cx="1248"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mn-lt"/>
                </a:rPr>
                <a:t>Th +</a:t>
              </a:r>
              <a:endParaRPr lang="en-US" altLang="en-US" dirty="0">
                <a:latin typeface="+mn-lt"/>
              </a:endParaRPr>
            </a:p>
          </p:txBody>
        </p:sp>
        <p:sp>
          <p:nvSpPr>
            <p:cNvPr id="45065" name="Text Box 34"/>
            <p:cNvSpPr txBox="1">
              <a:spLocks noChangeArrowheads="1"/>
            </p:cNvSpPr>
            <p:nvPr/>
          </p:nvSpPr>
          <p:spPr bwMode="auto">
            <a:xfrm>
              <a:off x="4137" y="1643"/>
              <a:ext cx="2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dirty="0">
                  <a:latin typeface="+mj-lt"/>
                </a:rPr>
                <a:t>4</a:t>
              </a:r>
            </a:p>
            <a:p>
              <a:pPr algn="r"/>
              <a:r>
                <a:rPr lang="en-US" altLang="en-US" dirty="0">
                  <a:latin typeface="+mj-lt"/>
                </a:rPr>
                <a:t>2</a:t>
              </a:r>
            </a:p>
          </p:txBody>
        </p:sp>
        <p:sp>
          <p:nvSpPr>
            <p:cNvPr id="45066" name="Text Box 35"/>
            <p:cNvSpPr txBox="1">
              <a:spLocks noChangeArrowheads="1"/>
            </p:cNvSpPr>
            <p:nvPr/>
          </p:nvSpPr>
          <p:spPr bwMode="auto">
            <a:xfrm>
              <a:off x="4311" y="1683"/>
              <a:ext cx="3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l-GR" altLang="en-US" sz="4000" dirty="0">
                  <a:latin typeface="Cambria Math" panose="02040503050406030204" pitchFamily="18" charset="0"/>
                  <a:ea typeface="Cambria Math" panose="02040503050406030204" pitchFamily="18" charset="0"/>
                </a:rPr>
                <a:t>α</a:t>
              </a:r>
              <a:endParaRPr lang="en-US" altLang="en-US" dirty="0">
                <a:latin typeface="Cambria Math" panose="02040503050406030204" pitchFamily="18" charset="0"/>
                <a:ea typeface="Cambria Math" panose="02040503050406030204" pitchFamily="18" charset="0"/>
              </a:endParaRPr>
            </a:p>
          </p:txBody>
        </p:sp>
        <p:sp>
          <p:nvSpPr>
            <p:cNvPr id="45067" name="Text Box 36"/>
            <p:cNvSpPr txBox="1">
              <a:spLocks noChangeArrowheads="1"/>
            </p:cNvSpPr>
            <p:nvPr/>
          </p:nvSpPr>
          <p:spPr bwMode="auto">
            <a:xfrm>
              <a:off x="1562" y="2537"/>
              <a:ext cx="57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234</a:t>
              </a:r>
            </a:p>
            <a:p>
              <a:r>
                <a:rPr lang="en-US" altLang="en-US" dirty="0">
                  <a:latin typeface="+mn-lt"/>
                </a:rPr>
                <a:t>90</a:t>
              </a:r>
            </a:p>
          </p:txBody>
        </p:sp>
        <p:sp>
          <p:nvSpPr>
            <p:cNvPr id="45068" name="Text Box 37"/>
            <p:cNvSpPr txBox="1">
              <a:spLocks noChangeArrowheads="1"/>
            </p:cNvSpPr>
            <p:nvPr/>
          </p:nvSpPr>
          <p:spPr bwMode="auto">
            <a:xfrm>
              <a:off x="1889" y="2578"/>
              <a:ext cx="5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mn-lt"/>
                </a:rPr>
                <a:t>Th</a:t>
              </a:r>
              <a:endParaRPr lang="en-US" altLang="en-US" dirty="0">
                <a:latin typeface="+mn-lt"/>
              </a:endParaRPr>
            </a:p>
          </p:txBody>
        </p:sp>
        <p:sp>
          <p:nvSpPr>
            <p:cNvPr id="45069" name="AutoShape 38"/>
            <p:cNvSpPr>
              <a:spLocks noChangeArrowheads="1"/>
            </p:cNvSpPr>
            <p:nvPr/>
          </p:nvSpPr>
          <p:spPr bwMode="auto">
            <a:xfrm>
              <a:off x="2416" y="2646"/>
              <a:ext cx="615" cy="306"/>
            </a:xfrm>
            <a:prstGeom prst="rightArrow">
              <a:avLst>
                <a:gd name="adj1" fmla="val 50000"/>
                <a:gd name="adj2" fmla="val 50245"/>
              </a:avLst>
            </a:prstGeom>
            <a:solidFill>
              <a:srgbClr val="FFFF00"/>
            </a:solidFill>
            <a:ln w="12700">
              <a:solidFill>
                <a:schemeClr val="tx2"/>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45070" name="Text Box 39"/>
            <p:cNvSpPr txBox="1">
              <a:spLocks noChangeArrowheads="1"/>
            </p:cNvSpPr>
            <p:nvPr/>
          </p:nvSpPr>
          <p:spPr bwMode="auto">
            <a:xfrm>
              <a:off x="3069" y="2537"/>
              <a:ext cx="57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234</a:t>
              </a:r>
            </a:p>
            <a:p>
              <a:r>
                <a:rPr lang="en-US" altLang="en-US" dirty="0">
                  <a:latin typeface="+mn-lt"/>
                </a:rPr>
                <a:t>91</a:t>
              </a:r>
            </a:p>
          </p:txBody>
        </p:sp>
        <p:sp>
          <p:nvSpPr>
            <p:cNvPr id="45071" name="Text Box 40"/>
            <p:cNvSpPr txBox="1">
              <a:spLocks noChangeArrowheads="1"/>
            </p:cNvSpPr>
            <p:nvPr/>
          </p:nvSpPr>
          <p:spPr bwMode="auto">
            <a:xfrm>
              <a:off x="3411" y="2578"/>
              <a:ext cx="105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mn-lt"/>
                </a:rPr>
                <a:t>Pa + </a:t>
              </a:r>
              <a:endParaRPr lang="en-US" altLang="en-US" dirty="0">
                <a:latin typeface="+mn-lt"/>
              </a:endParaRPr>
            </a:p>
          </p:txBody>
        </p:sp>
        <p:sp>
          <p:nvSpPr>
            <p:cNvPr id="45072" name="Text Box 41"/>
            <p:cNvSpPr txBox="1">
              <a:spLocks noChangeArrowheads="1"/>
            </p:cNvSpPr>
            <p:nvPr/>
          </p:nvSpPr>
          <p:spPr bwMode="auto">
            <a:xfrm>
              <a:off x="4102" y="2537"/>
              <a:ext cx="34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r"/>
              <a:r>
                <a:rPr lang="en-US" altLang="en-US" dirty="0">
                  <a:latin typeface="+mj-lt"/>
                </a:rPr>
                <a:t>0</a:t>
              </a:r>
            </a:p>
            <a:p>
              <a:pPr algn="r"/>
              <a:r>
                <a:rPr lang="en-US" altLang="en-US" dirty="0">
                  <a:latin typeface="+mj-lt"/>
                </a:rPr>
                <a:t>-1</a:t>
              </a:r>
            </a:p>
          </p:txBody>
        </p:sp>
        <p:sp>
          <p:nvSpPr>
            <p:cNvPr id="45073" name="Text Box 42"/>
            <p:cNvSpPr txBox="1">
              <a:spLocks noChangeArrowheads="1"/>
            </p:cNvSpPr>
            <p:nvPr/>
          </p:nvSpPr>
          <p:spPr bwMode="auto">
            <a:xfrm>
              <a:off x="4361" y="2578"/>
              <a:ext cx="3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l-GR" altLang="en-US" sz="4000" dirty="0">
                  <a:latin typeface="Cambria Math" panose="02040503050406030204" pitchFamily="18" charset="0"/>
                  <a:ea typeface="Cambria Math" panose="02040503050406030204" pitchFamily="18" charset="0"/>
                </a:rPr>
                <a:t>β</a:t>
              </a:r>
              <a:endParaRPr lang="en-US" altLang="en-US" dirty="0">
                <a:latin typeface="Cambria Math" panose="02040503050406030204" pitchFamily="18" charset="0"/>
                <a:ea typeface="Cambria Math" panose="02040503050406030204" pitchFamily="18" charset="0"/>
              </a:endParaRPr>
            </a:p>
          </p:txBody>
        </p:sp>
        <p:sp>
          <p:nvSpPr>
            <p:cNvPr id="45074" name="Text Box 43"/>
            <p:cNvSpPr txBox="1">
              <a:spLocks noChangeArrowheads="1"/>
            </p:cNvSpPr>
            <p:nvPr/>
          </p:nvSpPr>
          <p:spPr bwMode="auto">
            <a:xfrm>
              <a:off x="1562" y="3470"/>
              <a:ext cx="67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60</a:t>
              </a:r>
            </a:p>
            <a:p>
              <a:r>
                <a:rPr lang="en-US" altLang="en-US" dirty="0">
                  <a:latin typeface="+mn-lt"/>
                </a:rPr>
                <a:t>56</a:t>
              </a:r>
            </a:p>
          </p:txBody>
        </p:sp>
        <p:sp>
          <p:nvSpPr>
            <p:cNvPr id="45075" name="Text Box 44"/>
            <p:cNvSpPr txBox="1">
              <a:spLocks noChangeArrowheads="1"/>
            </p:cNvSpPr>
            <p:nvPr/>
          </p:nvSpPr>
          <p:spPr bwMode="auto">
            <a:xfrm>
              <a:off x="1799" y="3508"/>
              <a:ext cx="57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mn-lt"/>
                </a:rPr>
                <a:t>Co</a:t>
              </a:r>
              <a:endParaRPr lang="en-US" altLang="en-US" dirty="0">
                <a:latin typeface="+mn-lt"/>
              </a:endParaRPr>
            </a:p>
          </p:txBody>
        </p:sp>
        <p:sp>
          <p:nvSpPr>
            <p:cNvPr id="45076" name="AutoShape 45"/>
            <p:cNvSpPr>
              <a:spLocks noChangeArrowheads="1"/>
            </p:cNvSpPr>
            <p:nvPr/>
          </p:nvSpPr>
          <p:spPr bwMode="auto">
            <a:xfrm>
              <a:off x="2416" y="3578"/>
              <a:ext cx="615" cy="306"/>
            </a:xfrm>
            <a:prstGeom prst="rightArrow">
              <a:avLst>
                <a:gd name="adj1" fmla="val 50000"/>
                <a:gd name="adj2" fmla="val 50245"/>
              </a:avLst>
            </a:prstGeom>
            <a:solidFill>
              <a:srgbClr val="FFFF00"/>
            </a:solidFill>
            <a:ln w="12700">
              <a:solidFill>
                <a:schemeClr val="tx2"/>
              </a:solidFill>
              <a:miter lim="800000"/>
              <a:headEnd/>
              <a:tailEnd/>
            </a:ln>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endParaRPr lang="en-US" altLang="en-US" dirty="0"/>
            </a:p>
          </p:txBody>
        </p:sp>
        <p:sp>
          <p:nvSpPr>
            <p:cNvPr id="45077" name="Text Box 46"/>
            <p:cNvSpPr txBox="1">
              <a:spLocks noChangeArrowheads="1"/>
            </p:cNvSpPr>
            <p:nvPr/>
          </p:nvSpPr>
          <p:spPr bwMode="auto">
            <a:xfrm>
              <a:off x="3063" y="3470"/>
              <a:ext cx="62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dirty="0">
                  <a:latin typeface="+mn-lt"/>
                </a:rPr>
                <a:t>60</a:t>
              </a:r>
            </a:p>
            <a:p>
              <a:r>
                <a:rPr lang="en-US" altLang="en-US" dirty="0">
                  <a:latin typeface="+mn-lt"/>
                </a:rPr>
                <a:t>56</a:t>
              </a:r>
            </a:p>
          </p:txBody>
        </p:sp>
        <p:sp>
          <p:nvSpPr>
            <p:cNvPr id="45078" name="Text Box 47"/>
            <p:cNvSpPr txBox="1">
              <a:spLocks noChangeArrowheads="1"/>
            </p:cNvSpPr>
            <p:nvPr/>
          </p:nvSpPr>
          <p:spPr bwMode="auto">
            <a:xfrm>
              <a:off x="3292" y="3510"/>
              <a:ext cx="120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mn-lt"/>
                </a:rPr>
                <a:t>Co +</a:t>
              </a:r>
              <a:endParaRPr lang="en-US" altLang="en-US" dirty="0">
                <a:latin typeface="+mn-lt"/>
              </a:endParaRPr>
            </a:p>
          </p:txBody>
        </p:sp>
        <p:sp>
          <p:nvSpPr>
            <p:cNvPr id="45079" name="Text Box 48"/>
            <p:cNvSpPr txBox="1">
              <a:spLocks noChangeArrowheads="1"/>
            </p:cNvSpPr>
            <p:nvPr/>
          </p:nvSpPr>
          <p:spPr bwMode="auto">
            <a:xfrm>
              <a:off x="4080" y="3475"/>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l-GR" altLang="en-US" sz="4000" dirty="0">
                  <a:latin typeface="Cambria Math" panose="02040503050406030204" pitchFamily="18" charset="0"/>
                  <a:ea typeface="Cambria Math" panose="02040503050406030204" pitchFamily="18" charset="0"/>
                </a:rPr>
                <a:t>γ</a:t>
              </a:r>
              <a:endParaRPr lang="en-US" altLang="en-US" dirty="0">
                <a:latin typeface="Cambria Math" panose="02040503050406030204" pitchFamily="18" charset="0"/>
                <a:ea typeface="Cambria Math" panose="02040503050406030204" pitchFamily="18" charset="0"/>
              </a:endParaRPr>
            </a:p>
          </p:txBody>
        </p:sp>
        <p:sp>
          <p:nvSpPr>
            <p:cNvPr id="45080" name="Rectangle 49"/>
            <p:cNvSpPr>
              <a:spLocks noChangeArrowheads="1"/>
            </p:cNvSpPr>
            <p:nvPr/>
          </p:nvSpPr>
          <p:spPr bwMode="auto">
            <a:xfrm>
              <a:off x="4607" y="2578"/>
              <a:ext cx="30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en-US" sz="4000" dirty="0">
                  <a:latin typeface="+mn-lt"/>
                </a:rPr>
                <a:t>+</a:t>
              </a:r>
            </a:p>
          </p:txBody>
        </p:sp>
        <p:sp>
          <p:nvSpPr>
            <p:cNvPr id="45081" name="Text Box 50"/>
            <p:cNvSpPr txBox="1">
              <a:spLocks noChangeArrowheads="1"/>
            </p:cNvSpPr>
            <p:nvPr/>
          </p:nvSpPr>
          <p:spPr bwMode="auto">
            <a:xfrm>
              <a:off x="4880" y="2578"/>
              <a:ext cx="3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ct val="50000"/>
                </a:spcBef>
              </a:pPr>
              <a:r>
                <a:rPr lang="en-US" altLang="en-US" sz="4000" dirty="0">
                  <a:latin typeface="Cambria Math" panose="02040503050406030204" pitchFamily="18" charset="0"/>
                  <a:ea typeface="Cambria Math" panose="02040503050406030204" pitchFamily="18" charset="0"/>
                </a:rPr>
                <a:t>n</a:t>
              </a:r>
            </a:p>
          </p:txBody>
        </p:sp>
        <p:sp>
          <p:nvSpPr>
            <p:cNvPr id="45082" name="Line 51"/>
            <p:cNvSpPr>
              <a:spLocks noChangeShapeType="1"/>
            </p:cNvSpPr>
            <p:nvPr/>
          </p:nvSpPr>
          <p:spPr bwMode="auto">
            <a:xfrm>
              <a:off x="4943" y="2688"/>
              <a:ext cx="16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ln>
                  <a:solidFill>
                    <a:schemeClr val="tx1"/>
                  </a:solidFill>
                </a:ln>
              </a:endParaRPr>
            </a:p>
          </p:txBody>
        </p:sp>
      </p:grpSp>
      <p:sp>
        <p:nvSpPr>
          <p:cNvPr id="2" name="Rectangle 1"/>
          <p:cNvSpPr/>
          <p:nvPr/>
        </p:nvSpPr>
        <p:spPr>
          <a:xfrm>
            <a:off x="415159" y="752770"/>
            <a:ext cx="7010400" cy="584775"/>
          </a:xfrm>
          <a:prstGeom prst="rect">
            <a:avLst/>
          </a:prstGeom>
        </p:spPr>
        <p:txBody>
          <a:bodyPr wrap="square">
            <a:spAutoFit/>
          </a:bodyPr>
          <a:lstStyle/>
          <a:p>
            <a:r>
              <a:rPr lang="en-US" altLang="en-US" sz="3200" b="1" dirty="0">
                <a:solidFill>
                  <a:srgbClr val="1EB53A"/>
                </a:solidFill>
                <a:ea typeface="+mj-ea"/>
                <a:cs typeface="+mj-cs"/>
              </a:rPr>
              <a:t>Radioactive decay equations</a:t>
            </a:r>
            <a:endParaRPr lang="en-US" sz="3200" b="1" dirty="0">
              <a:solidFill>
                <a:srgbClr val="1EB53A"/>
              </a:solidFill>
            </a:endParaRPr>
          </a:p>
        </p:txBody>
      </p:sp>
      <p:sp>
        <p:nvSpPr>
          <p:cNvPr id="3" name="TextBox 2">
            <a:extLst>
              <a:ext uri="{FF2B5EF4-FFF2-40B4-BE49-F238E27FC236}">
                <a16:creationId xmlns:a16="http://schemas.microsoft.com/office/drawing/2014/main" id="{5CA3FC8E-46DB-1045-9022-C58BF55669EC}"/>
              </a:ext>
            </a:extLst>
          </p:cNvPr>
          <p:cNvSpPr txBox="1"/>
          <p:nvPr/>
        </p:nvSpPr>
        <p:spPr>
          <a:xfrm>
            <a:off x="455575" y="2113588"/>
            <a:ext cx="1492716" cy="369332"/>
          </a:xfrm>
          <a:prstGeom prst="rect">
            <a:avLst/>
          </a:prstGeom>
          <a:noFill/>
        </p:spPr>
        <p:txBody>
          <a:bodyPr wrap="none" rtlCol="0">
            <a:spAutoFit/>
          </a:bodyPr>
          <a:lstStyle/>
          <a:p>
            <a:r>
              <a:rPr kumimoji="1" lang="en-US" altLang="en-US" dirty="0"/>
              <a:t>Alpha Decay</a:t>
            </a:r>
          </a:p>
        </p:txBody>
      </p:sp>
      <p:sp>
        <p:nvSpPr>
          <p:cNvPr id="5" name="TextBox 4">
            <a:extLst>
              <a:ext uri="{FF2B5EF4-FFF2-40B4-BE49-F238E27FC236}">
                <a16:creationId xmlns:a16="http://schemas.microsoft.com/office/drawing/2014/main" id="{BD26778B-D420-624B-87C6-7C4792B6EE91}"/>
              </a:ext>
            </a:extLst>
          </p:cNvPr>
          <p:cNvSpPr txBox="1"/>
          <p:nvPr/>
        </p:nvSpPr>
        <p:spPr>
          <a:xfrm>
            <a:off x="455575" y="3555802"/>
            <a:ext cx="1377300" cy="369332"/>
          </a:xfrm>
          <a:prstGeom prst="rect">
            <a:avLst/>
          </a:prstGeom>
          <a:noFill/>
        </p:spPr>
        <p:txBody>
          <a:bodyPr wrap="none" rtlCol="0">
            <a:spAutoFit/>
          </a:bodyPr>
          <a:lstStyle/>
          <a:p>
            <a:r>
              <a:rPr kumimoji="1" lang="en-US" altLang="en-US" dirty="0"/>
              <a:t>Beta Decay</a:t>
            </a:r>
          </a:p>
        </p:txBody>
      </p:sp>
      <p:sp>
        <p:nvSpPr>
          <p:cNvPr id="6" name="TextBox 5">
            <a:extLst>
              <a:ext uri="{FF2B5EF4-FFF2-40B4-BE49-F238E27FC236}">
                <a16:creationId xmlns:a16="http://schemas.microsoft.com/office/drawing/2014/main" id="{0CBF2FDC-A204-7847-8806-7E3470EC38A9}"/>
              </a:ext>
            </a:extLst>
          </p:cNvPr>
          <p:cNvSpPr txBox="1"/>
          <p:nvPr/>
        </p:nvSpPr>
        <p:spPr>
          <a:xfrm>
            <a:off x="455575" y="5024149"/>
            <a:ext cx="1723549" cy="369332"/>
          </a:xfrm>
          <a:prstGeom prst="rect">
            <a:avLst/>
          </a:prstGeom>
          <a:noFill/>
        </p:spPr>
        <p:txBody>
          <a:bodyPr wrap="none" rtlCol="0">
            <a:spAutoFit/>
          </a:bodyPr>
          <a:lstStyle/>
          <a:p>
            <a:r>
              <a:rPr kumimoji="1" lang="en-US" altLang="en-US" dirty="0"/>
              <a:t>Gamma Decay</a:t>
            </a:r>
          </a:p>
        </p:txBody>
      </p:sp>
    </p:spTree>
    <p:extLst>
      <p:ext uri="{BB962C8B-B14F-4D97-AF65-F5344CB8AC3E}">
        <p14:creationId xmlns:p14="http://schemas.microsoft.com/office/powerpoint/2010/main" val="3444627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ChangeArrowheads="1"/>
          </p:cNvSpPr>
          <p:nvPr/>
        </p:nvSpPr>
        <p:spPr bwMode="auto">
          <a:xfrm>
            <a:off x="446083" y="154906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marL="0" indent="0">
              <a:spcBef>
                <a:spcPct val="20000"/>
              </a:spcBef>
            </a:pPr>
            <a:r>
              <a:rPr kumimoji="1" lang="en-US" altLang="en-US" sz="2800" dirty="0">
                <a:latin typeface="+mn-lt"/>
              </a:rPr>
              <a:t>Activity is the number of emissions of radiation per unit time.</a:t>
            </a:r>
            <a:r>
              <a:rPr kumimoji="1" lang="en-US" altLang="en-US" sz="2800" b="1" dirty="0">
                <a:latin typeface="+mn-lt"/>
              </a:rPr>
              <a:t> </a:t>
            </a:r>
          </a:p>
          <a:p>
            <a:pPr algn="ctr">
              <a:spcBef>
                <a:spcPct val="20000"/>
              </a:spcBef>
            </a:pPr>
            <a:r>
              <a:rPr kumimoji="1" lang="en-US" altLang="en-US" sz="2800" b="1" dirty="0">
                <a:latin typeface="+mn-lt"/>
              </a:rPr>
              <a:t> </a:t>
            </a:r>
          </a:p>
          <a:p>
            <a:pPr marL="233363" indent="-225425">
              <a:spcBef>
                <a:spcPct val="20000"/>
              </a:spcBef>
              <a:buFont typeface="Arial" panose="020B0604020202020204" pitchFamily="34" charset="0"/>
              <a:buChar char="•"/>
              <a:tabLst>
                <a:tab pos="2112963" algn="l"/>
              </a:tabLst>
            </a:pPr>
            <a:r>
              <a:rPr kumimoji="1" lang="en-US" altLang="en-US" sz="2800" dirty="0">
                <a:latin typeface="+mn-lt"/>
              </a:rPr>
              <a:t>dps:</a:t>
            </a:r>
            <a:r>
              <a:rPr kumimoji="1" lang="en-US" altLang="en-US" sz="2800" b="1" dirty="0">
                <a:latin typeface="+mn-lt"/>
              </a:rPr>
              <a:t>	</a:t>
            </a:r>
            <a:r>
              <a:rPr kumimoji="1" lang="en-US" altLang="en-US" sz="2800" dirty="0">
                <a:latin typeface="+mn-lt"/>
              </a:rPr>
              <a:t>disintegrations per second</a:t>
            </a:r>
          </a:p>
          <a:p>
            <a:pPr marL="233363" indent="-225425">
              <a:spcBef>
                <a:spcPct val="20000"/>
              </a:spcBef>
              <a:buFont typeface="Arial" panose="020B0604020202020204" pitchFamily="34" charset="0"/>
              <a:buChar char="•"/>
              <a:tabLst>
                <a:tab pos="2112963" algn="l"/>
              </a:tabLst>
            </a:pPr>
            <a:r>
              <a:rPr kumimoji="1" lang="en-US" altLang="en-US" sz="2800" dirty="0">
                <a:latin typeface="+mn-lt"/>
              </a:rPr>
              <a:t>Becquerel:	1dps</a:t>
            </a:r>
            <a:r>
              <a:rPr kumimoji="1" lang="en-US" altLang="en-US" sz="2800" b="1" dirty="0">
                <a:latin typeface="+mn-lt"/>
              </a:rPr>
              <a:t> </a:t>
            </a:r>
          </a:p>
          <a:p>
            <a:pPr marL="233363" indent="-225425">
              <a:spcBef>
                <a:spcPct val="20000"/>
              </a:spcBef>
              <a:buFont typeface="Arial" panose="020B0604020202020204" pitchFamily="34" charset="0"/>
              <a:buChar char="•"/>
              <a:tabLst>
                <a:tab pos="2112963" algn="l"/>
              </a:tabLst>
            </a:pPr>
            <a:r>
              <a:rPr kumimoji="1" lang="en-US" altLang="en-US" sz="2800" dirty="0">
                <a:latin typeface="+mn-lt"/>
              </a:rPr>
              <a:t>Curie:	37,000,000,000 dps</a:t>
            </a:r>
          </a:p>
          <a:p>
            <a:pPr marL="233363" indent="-225425">
              <a:spcBef>
                <a:spcPct val="20000"/>
              </a:spcBef>
              <a:buFont typeface="Arial" panose="020B0604020202020204" pitchFamily="34" charset="0"/>
              <a:buChar char="•"/>
              <a:tabLst>
                <a:tab pos="2112963" algn="l"/>
              </a:tabLst>
            </a:pPr>
            <a:r>
              <a:rPr kumimoji="1" lang="en-US" altLang="en-US" sz="2800" dirty="0">
                <a:latin typeface="+mn-lt"/>
              </a:rPr>
              <a:t>Picocurie:</a:t>
            </a:r>
            <a:r>
              <a:rPr kumimoji="1" lang="en-US" altLang="en-US" sz="2800" b="1" dirty="0">
                <a:latin typeface="+mn-lt"/>
              </a:rPr>
              <a:t> 	</a:t>
            </a:r>
            <a:r>
              <a:rPr kumimoji="1" lang="en-US" altLang="en-US" sz="2800" dirty="0">
                <a:latin typeface="+mn-lt"/>
              </a:rPr>
              <a:t>0.037 dps or 2.2 dpm</a:t>
            </a:r>
          </a:p>
        </p:txBody>
      </p:sp>
      <p:sp>
        <p:nvSpPr>
          <p:cNvPr id="2" name="Rectangle 1"/>
          <p:cNvSpPr/>
          <p:nvPr/>
        </p:nvSpPr>
        <p:spPr>
          <a:xfrm>
            <a:off x="421041" y="748886"/>
            <a:ext cx="3858381" cy="584775"/>
          </a:xfrm>
          <a:prstGeom prst="rect">
            <a:avLst/>
          </a:prstGeom>
        </p:spPr>
        <p:txBody>
          <a:bodyPr wrap="square">
            <a:spAutoFit/>
          </a:bodyPr>
          <a:lstStyle/>
          <a:p>
            <a:pPr lvl="0"/>
            <a:r>
              <a:rPr kumimoji="1" lang="en-US" altLang="en-US" sz="3200" b="1" dirty="0">
                <a:solidFill>
                  <a:srgbClr val="1EB53A"/>
                </a:solidFill>
                <a:latin typeface="+mj-lt"/>
              </a:rPr>
              <a:t>Units of a</a:t>
            </a:r>
            <a:r>
              <a:rPr kumimoji="1" lang="en-US" altLang="ja-JP" sz="3200" b="1" dirty="0">
                <a:solidFill>
                  <a:srgbClr val="1EB53A"/>
                </a:solidFill>
                <a:latin typeface="+mj-lt"/>
              </a:rPr>
              <a:t>ctivity</a:t>
            </a:r>
            <a:endParaRPr kumimoji="1" lang="en-US" altLang="en-US" sz="3200" b="1" dirty="0">
              <a:solidFill>
                <a:srgbClr val="1EB53A"/>
              </a:solidFill>
              <a:latin typeface="+mj-lt"/>
            </a:endParaRPr>
          </a:p>
        </p:txBody>
      </p:sp>
    </p:spTree>
    <p:extLst>
      <p:ext uri="{BB962C8B-B14F-4D97-AF65-F5344CB8AC3E}">
        <p14:creationId xmlns:p14="http://schemas.microsoft.com/office/powerpoint/2010/main" val="3564515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31">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8131">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48131">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48131">
                                            <p:txEl>
                                              <p:pRg st="4" end="4"/>
                                            </p:txEl>
                                          </p:spTgt>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336" y="730139"/>
            <a:ext cx="1762022" cy="615553"/>
          </a:xfrm>
          <a:prstGeom prst="rect">
            <a:avLst/>
          </a:prstGeom>
        </p:spPr>
        <p:txBody>
          <a:bodyPr wrap="none">
            <a:spAutoFit/>
          </a:bodyPr>
          <a:lstStyle/>
          <a:p>
            <a:pPr lvl="0" algn="ctr">
              <a:defRPr/>
            </a:pPr>
            <a:r>
              <a:rPr lang="en-US" sz="3400" b="1" dirty="0">
                <a:solidFill>
                  <a:srgbClr val="1EB53A"/>
                </a:solidFill>
                <a:latin typeface="+mj-lt"/>
                <a:ea typeface="ＭＳ Ｐゴシック" charset="0"/>
                <a:cs typeface="ＭＳ Ｐゴシック" charset="0"/>
              </a:rPr>
              <a:t>Half life</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00" y="1511154"/>
            <a:ext cx="6738062" cy="4293108"/>
          </a:xfrm>
          <a:prstGeom prst="rect">
            <a:avLst/>
          </a:prstGeom>
        </p:spPr>
      </p:pic>
    </p:spTree>
    <p:extLst>
      <p:ext uri="{BB962C8B-B14F-4D97-AF65-F5344CB8AC3E}">
        <p14:creationId xmlns:p14="http://schemas.microsoft.com/office/powerpoint/2010/main" val="1909833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18828" y="756555"/>
            <a:ext cx="7772400" cy="1143000"/>
          </a:xfrm>
        </p:spPr>
        <p:txBody>
          <a:bodyPr>
            <a:normAutofit/>
          </a:bodyPr>
          <a:lstStyle/>
          <a:p>
            <a:r>
              <a:rPr lang="en-US" altLang="en-US" sz="3200" b="1" dirty="0">
                <a:solidFill>
                  <a:srgbClr val="1EB53A"/>
                </a:solidFill>
              </a:rPr>
              <a:t>Building a 3D periodic table</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
        <p:nvSpPr>
          <p:cNvPr id="5" name="TextBox 4"/>
          <p:cNvSpPr txBox="1"/>
          <p:nvPr/>
        </p:nvSpPr>
        <p:spPr>
          <a:xfrm>
            <a:off x="1960248" y="2145512"/>
            <a:ext cx="5118709" cy="523220"/>
          </a:xfrm>
          <a:prstGeom prst="rect">
            <a:avLst/>
          </a:prstGeom>
          <a:noFill/>
        </p:spPr>
        <p:txBody>
          <a:bodyPr wrap="none" rtlCol="0">
            <a:spAutoFit/>
          </a:bodyPr>
          <a:lstStyle/>
          <a:p>
            <a:r>
              <a:rPr lang="en-US" sz="2800" dirty="0"/>
              <a:t>Stack isotopes by atomic mass</a:t>
            </a:r>
          </a:p>
        </p:txBody>
      </p:sp>
      <p:sp>
        <p:nvSpPr>
          <p:cNvPr id="6" name="TextBox 5"/>
          <p:cNvSpPr txBox="1"/>
          <p:nvPr/>
        </p:nvSpPr>
        <p:spPr>
          <a:xfrm>
            <a:off x="2837090" y="3324072"/>
            <a:ext cx="3485249" cy="830997"/>
          </a:xfrm>
          <a:prstGeom prst="rect">
            <a:avLst/>
          </a:prstGeom>
          <a:noFill/>
        </p:spPr>
        <p:txBody>
          <a:bodyPr wrap="none" rtlCol="0">
            <a:spAutoFit/>
          </a:bodyPr>
          <a:lstStyle/>
          <a:p>
            <a:pPr algn="ctr"/>
            <a:r>
              <a:rPr lang="en-US" sz="1600" dirty="0">
                <a:solidFill>
                  <a:schemeClr val="accent2"/>
                </a:solidFill>
              </a:rPr>
              <a:t>Smallest on top</a:t>
            </a:r>
          </a:p>
          <a:p>
            <a:pPr algn="ctr"/>
            <a:r>
              <a:rPr lang="en-US" sz="3200" dirty="0">
                <a:solidFill>
                  <a:schemeClr val="accent2"/>
                </a:solidFill>
              </a:rPr>
              <a:t>Largest on bottom</a:t>
            </a:r>
          </a:p>
        </p:txBody>
      </p:sp>
    </p:spTree>
    <p:extLst>
      <p:ext uri="{BB962C8B-B14F-4D97-AF65-F5344CB8AC3E}">
        <p14:creationId xmlns:p14="http://schemas.microsoft.com/office/powerpoint/2010/main" val="1435734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2"/>
          <p:cNvSpPr>
            <a:spLocks noGrp="1" noChangeArrowheads="1"/>
          </p:cNvSpPr>
          <p:nvPr>
            <p:ph type="title"/>
          </p:nvPr>
        </p:nvSpPr>
        <p:spPr>
          <a:xfrm>
            <a:off x="420386" y="745791"/>
            <a:ext cx="3480606" cy="584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3200" b="1" kern="1200" dirty="0">
                <a:solidFill>
                  <a:srgbClr val="1EB53A"/>
                </a:solidFill>
                <a:ea typeface="MS PGothic" pitchFamily="34" charset="-128"/>
                <a:cs typeface="+mn-cs"/>
              </a:rPr>
              <a:t>Nuclear stability</a:t>
            </a:r>
          </a:p>
        </p:txBody>
      </p:sp>
      <p:sp>
        <p:nvSpPr>
          <p:cNvPr id="80903" name="Rectangle 3"/>
          <p:cNvSpPr>
            <a:spLocks noGrp="1" noChangeArrowheads="1"/>
          </p:cNvSpPr>
          <p:nvPr>
            <p:ph idx="1"/>
          </p:nvPr>
        </p:nvSpPr>
        <p:spPr>
          <a:xfrm>
            <a:off x="327660" y="1562779"/>
            <a:ext cx="8001000" cy="4362173"/>
          </a:xfrm>
        </p:spPr>
        <p:txBody>
          <a:bodyPr/>
          <a:lstStyle/>
          <a:p>
            <a:pPr marL="347663" indent="-227013">
              <a:buFont typeface="Arial" panose="020B0604020202020204" pitchFamily="34" charset="0"/>
              <a:buChar char="•"/>
            </a:pPr>
            <a:r>
              <a:rPr lang="en-US" altLang="en-US" sz="2800" b="0" dirty="0">
                <a:solidFill>
                  <a:schemeClr val="tx1"/>
                </a:solidFill>
                <a:latin typeface="+mn-lt"/>
              </a:rPr>
              <a:t>Only certain combinations of neutrons and protons lead to a stable atom.</a:t>
            </a:r>
          </a:p>
          <a:p>
            <a:pPr marL="347663" indent="-227013">
              <a:buFont typeface="Arial" panose="020B0604020202020204" pitchFamily="34" charset="0"/>
              <a:buChar char="•"/>
            </a:pPr>
            <a:endParaRPr lang="en-US" altLang="en-US" sz="2800" b="0" dirty="0">
              <a:solidFill>
                <a:schemeClr val="tx1"/>
              </a:solidFill>
              <a:latin typeface="+mn-lt"/>
            </a:endParaRPr>
          </a:p>
          <a:p>
            <a:pPr marL="347663" indent="-227013" eaLnBrk="1" hangingPunct="1">
              <a:buFont typeface="Arial" panose="020B0604020202020204" pitchFamily="34" charset="0"/>
              <a:buChar char="•"/>
            </a:pPr>
            <a:r>
              <a:rPr lang="en-US" altLang="en-US" sz="2800" b="0" dirty="0">
                <a:solidFill>
                  <a:schemeClr val="tx1"/>
                </a:solidFill>
                <a:latin typeface="+mn-lt"/>
              </a:rPr>
              <a:t>In a stable atom, the attractive and repulsive forces in the nucleus balance.</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35087580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447690" y="498725"/>
            <a:ext cx="7924150" cy="1051276"/>
          </a:xfrm>
        </p:spPr>
        <p:txBody>
          <a:bodyPr vert="horz" lIns="91440" tIns="45720" rIns="91440" bIns="45720" rtlCol="0" anchor="ctr">
            <a:noAutofit/>
          </a:bodyPr>
          <a:lstStyle/>
          <a:p>
            <a:r>
              <a:rPr lang="en-US" sz="3200" b="1" dirty="0">
                <a:solidFill>
                  <a:srgbClr val="1EB53A"/>
                </a:solidFill>
              </a:rPr>
              <a:t>A brief history of atomic theory</a:t>
            </a:r>
          </a:p>
        </p:txBody>
      </p:sp>
      <p:sp>
        <p:nvSpPr>
          <p:cNvPr id="24580" name="Rectangle 3"/>
          <p:cNvSpPr>
            <a:spLocks noGrp="1" noChangeArrowheads="1"/>
          </p:cNvSpPr>
          <p:nvPr>
            <p:ph sz="half" idx="1"/>
          </p:nvPr>
        </p:nvSpPr>
        <p:spPr>
          <a:xfrm>
            <a:off x="447690" y="1458039"/>
            <a:ext cx="5760070" cy="4587161"/>
          </a:xfrm>
        </p:spPr>
        <p:txBody>
          <a:bodyPr>
            <a:normAutofit/>
          </a:bodyPr>
          <a:lstStyle/>
          <a:p>
            <a:r>
              <a:rPr lang="en-US" sz="2400" b="0" dirty="0">
                <a:solidFill>
                  <a:schemeClr val="tx1"/>
                </a:solidFill>
              </a:rPr>
              <a:t>Anaxagoras</a:t>
            </a:r>
          </a:p>
          <a:p>
            <a:pPr marL="233363" lvl="1" indent="-223838">
              <a:buFont typeface="Arial" panose="020B0604020202020204" pitchFamily="34" charset="0"/>
              <a:buChar char="•"/>
            </a:pPr>
            <a:r>
              <a:rPr lang="en-US" sz="1800" dirty="0">
                <a:solidFill>
                  <a:schemeClr val="tx1"/>
                </a:solidFill>
              </a:rPr>
              <a:t>Greek, born 500 B.C.</a:t>
            </a:r>
          </a:p>
          <a:p>
            <a:pPr marL="233363" lvl="1" indent="-223838">
              <a:buFont typeface="Arial" panose="020B0604020202020204" pitchFamily="34" charset="0"/>
              <a:buChar char="•"/>
            </a:pPr>
            <a:r>
              <a:rPr lang="en-US" sz="1800" dirty="0">
                <a:solidFill>
                  <a:schemeClr val="tx1"/>
                </a:solidFill>
              </a:rPr>
              <a:t>Infinite divisibility of matter</a:t>
            </a:r>
          </a:p>
          <a:p>
            <a:pPr marL="9525" lvl="1" indent="0">
              <a:buNone/>
            </a:pPr>
            <a:r>
              <a:rPr lang="en-US" sz="1800" i="1" dirty="0">
                <a:solidFill>
                  <a:schemeClr val="tx1">
                    <a:lumMod val="50000"/>
                    <a:lumOff val="50000"/>
                  </a:schemeClr>
                </a:solidFill>
              </a:rPr>
              <a:t>“Of what is small, there is no smallest part, but always a smaller.”</a:t>
            </a:r>
          </a:p>
          <a:p>
            <a:pPr marL="233363" lvl="1" indent="-223838">
              <a:buFont typeface="Arial" panose="020B0604020202020204" pitchFamily="34" charset="0"/>
              <a:buChar char="•"/>
            </a:pPr>
            <a:endParaRPr lang="en-US" sz="1800" i="1" dirty="0">
              <a:solidFill>
                <a:schemeClr val="tx1"/>
              </a:solidFill>
            </a:endParaRPr>
          </a:p>
          <a:p>
            <a:r>
              <a:rPr lang="en-US" sz="2400" b="0" dirty="0">
                <a:solidFill>
                  <a:schemeClr val="tx1"/>
                </a:solidFill>
              </a:rPr>
              <a:t>Empedocles</a:t>
            </a:r>
          </a:p>
          <a:p>
            <a:pPr marL="233363" lvl="1" indent="-223838">
              <a:buFont typeface="Arial" panose="020B0604020202020204" pitchFamily="34" charset="0"/>
              <a:buChar char="•"/>
            </a:pPr>
            <a:r>
              <a:rPr lang="en-US" sz="1800" dirty="0">
                <a:solidFill>
                  <a:schemeClr val="tx1"/>
                </a:solidFill>
              </a:rPr>
              <a:t>Greek, born 490 B.C.</a:t>
            </a:r>
          </a:p>
          <a:p>
            <a:pPr marL="233363" lvl="1" indent="-223838">
              <a:buFont typeface="Arial" panose="020B0604020202020204" pitchFamily="34" charset="0"/>
              <a:buChar char="•"/>
            </a:pPr>
            <a:r>
              <a:rPr lang="en-US" sz="1800" dirty="0">
                <a:solidFill>
                  <a:schemeClr val="tx1"/>
                </a:solidFill>
              </a:rPr>
              <a:t>Four basic elements: </a:t>
            </a:r>
            <a:r>
              <a:rPr lang="en-US" sz="1600" dirty="0">
                <a:solidFill>
                  <a:schemeClr val="tx1"/>
                </a:solidFill>
              </a:rPr>
              <a:t>earth, air, fire, water</a:t>
            </a:r>
          </a:p>
          <a:p>
            <a:pPr marL="233363" lvl="1" indent="-223838">
              <a:buFont typeface="Arial" panose="020B0604020202020204" pitchFamily="34" charset="0"/>
              <a:buChar char="•"/>
            </a:pPr>
            <a:r>
              <a:rPr lang="en-US" sz="1800" dirty="0">
                <a:solidFill>
                  <a:schemeClr val="tx1"/>
                </a:solidFill>
              </a:rPr>
              <a:t>Conservation of mass</a:t>
            </a:r>
          </a:p>
          <a:p>
            <a:pPr marL="9525" lvl="1" indent="0">
              <a:buNone/>
            </a:pPr>
            <a:r>
              <a:rPr lang="en-US" sz="1800" i="1" dirty="0">
                <a:solidFill>
                  <a:schemeClr val="tx1">
                    <a:lumMod val="50000"/>
                    <a:lumOff val="50000"/>
                  </a:schemeClr>
                </a:solidFill>
              </a:rPr>
              <a:t>“Nothing new comes or can come into being; the only change that can occur is a change in the arrangement of the elements.”</a:t>
            </a:r>
          </a:p>
        </p:txBody>
      </p:sp>
      <p:pic>
        <p:nvPicPr>
          <p:cNvPr id="24581" name="Picture 6" descr="th?id=I4585535319835039&amp;pid=1"/>
          <p:cNvPicPr>
            <a:picLocks noChangeAspect="1" noChangeArrowheads="1"/>
          </p:cNvPicPr>
          <p:nvPr/>
        </p:nvPicPr>
        <p:blipFill>
          <a:blip r:embed="rId3" cstate="print"/>
          <a:srcRect/>
          <a:stretch>
            <a:fillRect/>
          </a:stretch>
        </p:blipFill>
        <p:spPr bwMode="auto">
          <a:xfrm>
            <a:off x="6798311" y="1356150"/>
            <a:ext cx="1697037" cy="1997075"/>
          </a:xfrm>
          <a:prstGeom prst="rect">
            <a:avLst/>
          </a:prstGeom>
          <a:noFill/>
          <a:ln w="9525">
            <a:noFill/>
            <a:miter lim="800000"/>
            <a:headEnd/>
            <a:tailEnd/>
          </a:ln>
        </p:spPr>
      </p:pic>
      <p:pic>
        <p:nvPicPr>
          <p:cNvPr id="24582" name="Picture 8" descr="th?id=I4585810200691537&amp;pid=1"/>
          <p:cNvPicPr>
            <a:picLocks noChangeAspect="1" noChangeArrowheads="1"/>
          </p:cNvPicPr>
          <p:nvPr/>
        </p:nvPicPr>
        <p:blipFill>
          <a:blip r:embed="rId4" cstate="print"/>
          <a:srcRect/>
          <a:stretch>
            <a:fillRect/>
          </a:stretch>
        </p:blipFill>
        <p:spPr bwMode="auto">
          <a:xfrm>
            <a:off x="6803073" y="3691679"/>
            <a:ext cx="1692275" cy="2035175"/>
          </a:xfrm>
          <a:prstGeom prst="rect">
            <a:avLst/>
          </a:prstGeom>
          <a:noFill/>
          <a:ln w="9525">
            <a:noFill/>
            <a:miter lim="800000"/>
            <a:headEnd/>
            <a:tailEnd/>
          </a:ln>
        </p:spPr>
      </p:pic>
    </p:spTree>
    <p:extLst>
      <p:ext uri="{BB962C8B-B14F-4D97-AF65-F5344CB8AC3E}">
        <p14:creationId xmlns:p14="http://schemas.microsoft.com/office/powerpoint/2010/main" val="225213281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2E3E15F3-486A-3646-9CEF-B27DE6D29C0D}"/>
              </a:ext>
            </a:extLst>
          </p:cNvPr>
          <p:cNvSpPr>
            <a:spLocks noGrp="1" noChangeArrowheads="1"/>
          </p:cNvSpPr>
          <p:nvPr>
            <p:ph type="title"/>
          </p:nvPr>
        </p:nvSpPr>
        <p:spPr>
          <a:xfrm>
            <a:off x="420386" y="745791"/>
            <a:ext cx="3480606" cy="58477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50000"/>
              </a:spcBef>
            </a:pPr>
            <a:r>
              <a:rPr lang="en-US" altLang="en-US" sz="3200" b="1" kern="1200" dirty="0">
                <a:solidFill>
                  <a:srgbClr val="1EB53A"/>
                </a:solidFill>
                <a:ea typeface="MS PGothic" pitchFamily="34" charset="-128"/>
                <a:cs typeface="+mn-cs"/>
              </a:rPr>
              <a:t>Nuclear stability</a:t>
            </a:r>
          </a:p>
        </p:txBody>
      </p:sp>
      <p:sp>
        <p:nvSpPr>
          <p:cNvPr id="83975" name="Rectangle 3"/>
          <p:cNvSpPr>
            <a:spLocks noGrp="1" noChangeArrowheads="1"/>
          </p:cNvSpPr>
          <p:nvPr>
            <p:ph idx="1"/>
          </p:nvPr>
        </p:nvSpPr>
        <p:spPr>
          <a:xfrm>
            <a:off x="420386" y="1586818"/>
            <a:ext cx="7795260" cy="4362173"/>
          </a:xfrm>
        </p:spPr>
        <p:txBody>
          <a:bodyPr tIns="0">
            <a:normAutofit/>
          </a:bodyPr>
          <a:lstStyle/>
          <a:p>
            <a:pPr marL="233363" indent="-225425" eaLnBrk="1" hangingPunct="1">
              <a:buFont typeface="Arial" panose="020B0604020202020204" pitchFamily="34" charset="0"/>
              <a:buChar char="•"/>
            </a:pPr>
            <a:r>
              <a:rPr lang="en-US" altLang="en-US" sz="2800" b="0" dirty="0">
                <a:solidFill>
                  <a:schemeClr val="tx1"/>
                </a:solidFill>
                <a:latin typeface="+mn-lt"/>
              </a:rPr>
              <a:t>Atoms with unstable nuclei are radioactive.</a:t>
            </a:r>
          </a:p>
          <a:p>
            <a:pPr marL="233363" indent="-225425" eaLnBrk="1" hangingPunct="1"/>
            <a:endParaRPr lang="en-US" altLang="en-US" sz="2800" b="0" dirty="0">
              <a:solidFill>
                <a:schemeClr val="tx1"/>
              </a:solidFill>
              <a:latin typeface="+mn-lt"/>
            </a:endParaRPr>
          </a:p>
          <a:p>
            <a:pPr marL="233363" indent="-225425" eaLnBrk="1" hangingPunct="1">
              <a:buFont typeface="Arial" panose="020B0604020202020204" pitchFamily="34" charset="0"/>
              <a:buChar char="•"/>
            </a:pPr>
            <a:r>
              <a:rPr lang="en-US" altLang="en-US" sz="2800" b="0" dirty="0">
                <a:solidFill>
                  <a:schemeClr val="tx1"/>
                </a:solidFill>
                <a:latin typeface="+mn-lt"/>
              </a:rPr>
              <a:t>If unstable after radioactive decay, further decay is possible.</a:t>
            </a:r>
          </a:p>
          <a:p>
            <a:pPr marL="233363" indent="-225425" eaLnBrk="1" hangingPunct="1">
              <a:buFont typeface="Arial" panose="020B0604020202020204" pitchFamily="34" charset="0"/>
              <a:buChar char="•"/>
            </a:pPr>
            <a:endParaRPr lang="en-US" altLang="en-US" sz="2800" b="0" dirty="0">
              <a:solidFill>
                <a:schemeClr val="tx1"/>
              </a:solidFill>
              <a:latin typeface="+mn-lt"/>
            </a:endParaRPr>
          </a:p>
          <a:p>
            <a:pPr marL="233363" indent="-225425" eaLnBrk="1" hangingPunct="1">
              <a:buFont typeface="Arial" panose="020B0604020202020204" pitchFamily="34" charset="0"/>
              <a:buChar char="•"/>
            </a:pPr>
            <a:r>
              <a:rPr lang="en-US" altLang="en-US" sz="2800" b="0" dirty="0">
                <a:solidFill>
                  <a:schemeClr val="tx1"/>
                </a:solidFill>
                <a:latin typeface="+mn-lt"/>
              </a:rPr>
              <a:t>Nuclei decay toward the line of stability.</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81146433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N0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7379"/>
            <a:ext cx="6738257" cy="3759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nu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73485"/>
            <a:ext cx="4327566" cy="287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0126" y="742604"/>
            <a:ext cx="4257897" cy="584775"/>
          </a:xfrm>
          <a:prstGeom prst="rect">
            <a:avLst/>
          </a:prstGeom>
          <a:noFill/>
        </p:spPr>
        <p:txBody>
          <a:bodyPr wrap="none" rtlCol="0">
            <a:spAutoFit/>
          </a:bodyPr>
          <a:lstStyle/>
          <a:p>
            <a:r>
              <a:rPr lang="en-US" sz="3200" b="1" dirty="0">
                <a:solidFill>
                  <a:srgbClr val="1EB53A"/>
                </a:solidFill>
              </a:rPr>
              <a:t>Chart of the nuclides</a:t>
            </a:r>
          </a:p>
        </p:txBody>
      </p:sp>
    </p:spTree>
    <p:extLst>
      <p:ext uri="{BB962C8B-B14F-4D97-AF65-F5344CB8AC3E}">
        <p14:creationId xmlns:p14="http://schemas.microsoft.com/office/powerpoint/2010/main" val="25630100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2" name="Rectangle 2"/>
          <p:cNvSpPr>
            <a:spLocks noGrp="1" noChangeArrowheads="1"/>
          </p:cNvSpPr>
          <p:nvPr>
            <p:ph type="title"/>
          </p:nvPr>
        </p:nvSpPr>
        <p:spPr>
          <a:xfrm>
            <a:off x="422216" y="749531"/>
            <a:ext cx="6475542" cy="1143000"/>
          </a:xfrm>
        </p:spPr>
        <p:txBody>
          <a:bodyPr>
            <a:normAutofit/>
          </a:bodyPr>
          <a:lstStyle/>
          <a:p>
            <a:pPr eaLnBrk="1" hangingPunct="1"/>
            <a:r>
              <a:rPr lang="en-US" altLang="en-US" sz="3200" b="1" dirty="0">
                <a:solidFill>
                  <a:srgbClr val="1EB53A"/>
                </a:solidFill>
              </a:rPr>
              <a:t>Relative locations of products of various nuclear processes</a:t>
            </a:r>
          </a:p>
        </p:txBody>
      </p:sp>
      <p:grpSp>
        <p:nvGrpSpPr>
          <p:cNvPr id="214024" name="Group 44"/>
          <p:cNvGrpSpPr>
            <a:grpSpLocks/>
          </p:cNvGrpSpPr>
          <p:nvPr/>
        </p:nvGrpSpPr>
        <p:grpSpPr bwMode="auto">
          <a:xfrm>
            <a:off x="1011502" y="2019424"/>
            <a:ext cx="3658702" cy="3641271"/>
            <a:chOff x="446" y="1176"/>
            <a:chExt cx="2662" cy="2640"/>
          </a:xfrm>
        </p:grpSpPr>
        <p:sp>
          <p:nvSpPr>
            <p:cNvPr id="214025" name="Text Box 3"/>
            <p:cNvSpPr txBox="1">
              <a:spLocks noChangeArrowheads="1"/>
            </p:cNvSpPr>
            <p:nvPr/>
          </p:nvSpPr>
          <p:spPr bwMode="auto">
            <a:xfrm>
              <a:off x="1476" y="2322"/>
              <a:ext cx="624"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en-US" sz="1200" dirty="0">
                  <a:latin typeface="Times New Roman" pitchFamily="18" charset="0"/>
                </a:rPr>
                <a:t>Original Nucleus</a:t>
              </a:r>
            </a:p>
          </p:txBody>
        </p:sp>
        <p:sp>
          <p:nvSpPr>
            <p:cNvPr id="214026" name="Rectangle 4"/>
            <p:cNvSpPr>
              <a:spLocks noChangeArrowheads="1"/>
            </p:cNvSpPr>
            <p:nvPr/>
          </p:nvSpPr>
          <p:spPr bwMode="auto">
            <a:xfrm>
              <a:off x="1524" y="2232"/>
              <a:ext cx="528" cy="52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27" name="Rectangle 5"/>
            <p:cNvSpPr>
              <a:spLocks noChangeArrowheads="1"/>
            </p:cNvSpPr>
            <p:nvPr/>
          </p:nvSpPr>
          <p:spPr bwMode="auto">
            <a:xfrm>
              <a:off x="2052" y="2760"/>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28" name="Rectangle 6"/>
            <p:cNvSpPr>
              <a:spLocks noChangeArrowheads="1"/>
            </p:cNvSpPr>
            <p:nvPr/>
          </p:nvSpPr>
          <p:spPr bwMode="auto">
            <a:xfrm>
              <a:off x="2052" y="2232"/>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29" name="Rectangle 7"/>
            <p:cNvSpPr>
              <a:spLocks noChangeArrowheads="1"/>
            </p:cNvSpPr>
            <p:nvPr/>
          </p:nvSpPr>
          <p:spPr bwMode="auto">
            <a:xfrm>
              <a:off x="2052" y="1704"/>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0" name="Rectangle 8"/>
            <p:cNvSpPr>
              <a:spLocks noChangeArrowheads="1"/>
            </p:cNvSpPr>
            <p:nvPr/>
          </p:nvSpPr>
          <p:spPr bwMode="auto">
            <a:xfrm>
              <a:off x="1524" y="1704"/>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1" name="Rectangle 9"/>
            <p:cNvSpPr>
              <a:spLocks noChangeArrowheads="1"/>
            </p:cNvSpPr>
            <p:nvPr/>
          </p:nvSpPr>
          <p:spPr bwMode="auto">
            <a:xfrm>
              <a:off x="1524" y="2760"/>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2" name="Rectangle 10"/>
            <p:cNvSpPr>
              <a:spLocks noChangeArrowheads="1"/>
            </p:cNvSpPr>
            <p:nvPr/>
          </p:nvSpPr>
          <p:spPr bwMode="auto">
            <a:xfrm>
              <a:off x="996" y="2760"/>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3" name="Rectangle 11"/>
            <p:cNvSpPr>
              <a:spLocks noChangeArrowheads="1"/>
            </p:cNvSpPr>
            <p:nvPr/>
          </p:nvSpPr>
          <p:spPr bwMode="auto">
            <a:xfrm>
              <a:off x="996" y="2232"/>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4" name="Rectangle 12"/>
            <p:cNvSpPr>
              <a:spLocks noChangeArrowheads="1"/>
            </p:cNvSpPr>
            <p:nvPr/>
          </p:nvSpPr>
          <p:spPr bwMode="auto">
            <a:xfrm>
              <a:off x="996" y="1704"/>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5" name="Rectangle 14"/>
            <p:cNvSpPr>
              <a:spLocks noChangeArrowheads="1"/>
            </p:cNvSpPr>
            <p:nvPr/>
          </p:nvSpPr>
          <p:spPr bwMode="auto">
            <a:xfrm>
              <a:off x="2580" y="1704"/>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6" name="Rectangle 15"/>
            <p:cNvSpPr>
              <a:spLocks noChangeArrowheads="1"/>
            </p:cNvSpPr>
            <p:nvPr/>
          </p:nvSpPr>
          <p:spPr bwMode="auto">
            <a:xfrm>
              <a:off x="2580" y="1176"/>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7" name="Rectangle 16"/>
            <p:cNvSpPr>
              <a:spLocks noChangeArrowheads="1"/>
            </p:cNvSpPr>
            <p:nvPr/>
          </p:nvSpPr>
          <p:spPr bwMode="auto">
            <a:xfrm>
              <a:off x="2052" y="1176"/>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8" name="Rectangle 17"/>
            <p:cNvSpPr>
              <a:spLocks noChangeArrowheads="1"/>
            </p:cNvSpPr>
            <p:nvPr/>
          </p:nvSpPr>
          <p:spPr bwMode="auto">
            <a:xfrm>
              <a:off x="996" y="3288"/>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39" name="Rectangle 18"/>
            <p:cNvSpPr>
              <a:spLocks noChangeArrowheads="1"/>
            </p:cNvSpPr>
            <p:nvPr/>
          </p:nvSpPr>
          <p:spPr bwMode="auto">
            <a:xfrm>
              <a:off x="468" y="3288"/>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40" name="Rectangle 19"/>
            <p:cNvSpPr>
              <a:spLocks noChangeArrowheads="1"/>
            </p:cNvSpPr>
            <p:nvPr/>
          </p:nvSpPr>
          <p:spPr bwMode="auto">
            <a:xfrm>
              <a:off x="468" y="2760"/>
              <a:ext cx="528" cy="5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41" name="Text Box 20"/>
            <p:cNvSpPr txBox="1">
              <a:spLocks noChangeArrowheads="1"/>
            </p:cNvSpPr>
            <p:nvPr/>
          </p:nvSpPr>
          <p:spPr bwMode="auto">
            <a:xfrm>
              <a:off x="2030" y="1286"/>
              <a:ext cx="559"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30000" dirty="0">
                  <a:latin typeface="Times New Roman" pitchFamily="18" charset="0"/>
                </a:rPr>
                <a:t>3</a:t>
              </a:r>
              <a:r>
                <a:rPr lang="en-US" altLang="en-US" sz="1800" dirty="0">
                  <a:latin typeface="Times New Roman" pitchFamily="18" charset="0"/>
                </a:rPr>
                <a:t>He in</a:t>
              </a:r>
              <a:endParaRPr lang="en-US" altLang="en-US" sz="1400" dirty="0">
                <a:latin typeface="Times New Roman" pitchFamily="18" charset="0"/>
              </a:endParaRPr>
            </a:p>
          </p:txBody>
        </p:sp>
        <p:sp>
          <p:nvSpPr>
            <p:cNvPr id="214042" name="Text Box 21"/>
            <p:cNvSpPr txBox="1">
              <a:spLocks noChangeArrowheads="1"/>
            </p:cNvSpPr>
            <p:nvPr/>
          </p:nvSpPr>
          <p:spPr bwMode="auto">
            <a:xfrm>
              <a:off x="986" y="1810"/>
              <a:ext cx="60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b</a:t>
              </a:r>
              <a:r>
                <a:rPr lang="en-US" altLang="en-US" sz="1800" baseline="30000" dirty="0">
                  <a:latin typeface="Symbol" pitchFamily="18" charset="2"/>
                </a:rPr>
                <a:t>- </a:t>
              </a:r>
              <a:r>
                <a:rPr lang="en-US" altLang="en-US" sz="1800" dirty="0">
                  <a:latin typeface="Times New Roman" pitchFamily="18" charset="0"/>
                </a:rPr>
                <a:t>	out</a:t>
              </a:r>
              <a:endParaRPr lang="en-US" altLang="en-US" sz="1400" dirty="0">
                <a:latin typeface="Times New Roman" pitchFamily="18" charset="0"/>
              </a:endParaRPr>
            </a:p>
          </p:txBody>
        </p:sp>
        <p:sp>
          <p:nvSpPr>
            <p:cNvPr id="214043" name="Text Box 22"/>
            <p:cNvSpPr txBox="1">
              <a:spLocks noChangeArrowheads="1"/>
            </p:cNvSpPr>
            <p:nvPr/>
          </p:nvSpPr>
          <p:spPr bwMode="auto">
            <a:xfrm>
              <a:off x="2090" y="1814"/>
              <a:ext cx="51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Times New Roman" pitchFamily="18" charset="0"/>
                </a:rPr>
                <a:t>d 	in</a:t>
              </a:r>
              <a:endParaRPr lang="en-US" altLang="en-US" sz="1400" dirty="0">
                <a:latin typeface="Times New Roman" pitchFamily="18" charset="0"/>
              </a:endParaRPr>
            </a:p>
          </p:txBody>
        </p:sp>
        <p:sp>
          <p:nvSpPr>
            <p:cNvPr id="214044" name="Text Box 23"/>
            <p:cNvSpPr txBox="1">
              <a:spLocks noChangeArrowheads="1"/>
            </p:cNvSpPr>
            <p:nvPr/>
          </p:nvSpPr>
          <p:spPr bwMode="auto">
            <a:xfrm>
              <a:off x="2090" y="2338"/>
              <a:ext cx="51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h</a:t>
              </a:r>
              <a:r>
                <a:rPr lang="en-US" altLang="en-US" sz="1800" dirty="0">
                  <a:latin typeface="Times New Roman" pitchFamily="18" charset="0"/>
                </a:rPr>
                <a:t> 	in</a:t>
              </a:r>
              <a:endParaRPr lang="en-US" altLang="en-US" sz="1400" dirty="0">
                <a:latin typeface="Times New Roman" pitchFamily="18" charset="0"/>
              </a:endParaRPr>
            </a:p>
          </p:txBody>
        </p:sp>
        <p:sp>
          <p:nvSpPr>
            <p:cNvPr id="214045" name="Text Box 24"/>
            <p:cNvSpPr txBox="1">
              <a:spLocks noChangeArrowheads="1"/>
            </p:cNvSpPr>
            <p:nvPr/>
          </p:nvSpPr>
          <p:spPr bwMode="auto">
            <a:xfrm>
              <a:off x="2618" y="1282"/>
              <a:ext cx="455"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a</a:t>
              </a:r>
              <a:r>
                <a:rPr lang="en-US" altLang="en-US" sz="1800" dirty="0">
                  <a:latin typeface="Times New Roman" pitchFamily="18" charset="0"/>
                </a:rPr>
                <a:t>  in</a:t>
              </a:r>
              <a:endParaRPr lang="en-US" altLang="en-US" sz="1400" dirty="0">
                <a:latin typeface="Times New Roman" pitchFamily="18" charset="0"/>
              </a:endParaRPr>
            </a:p>
          </p:txBody>
        </p:sp>
        <p:sp>
          <p:nvSpPr>
            <p:cNvPr id="214046" name="Text Box 25"/>
            <p:cNvSpPr txBox="1">
              <a:spLocks noChangeArrowheads="1"/>
            </p:cNvSpPr>
            <p:nvPr/>
          </p:nvSpPr>
          <p:spPr bwMode="auto">
            <a:xfrm>
              <a:off x="2642" y="1814"/>
              <a:ext cx="39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Times New Roman" pitchFamily="18" charset="0"/>
                </a:rPr>
                <a:t>t  in</a:t>
              </a:r>
              <a:endParaRPr lang="en-US" altLang="en-US" sz="1400" dirty="0">
                <a:latin typeface="Times New Roman" pitchFamily="18" charset="0"/>
              </a:endParaRPr>
            </a:p>
          </p:txBody>
        </p:sp>
        <p:sp>
          <p:nvSpPr>
            <p:cNvPr id="214047" name="Text Box 26"/>
            <p:cNvSpPr txBox="1">
              <a:spLocks noChangeArrowheads="1"/>
            </p:cNvSpPr>
            <p:nvPr/>
          </p:nvSpPr>
          <p:spPr bwMode="auto">
            <a:xfrm>
              <a:off x="1562" y="1810"/>
              <a:ext cx="51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r</a:t>
              </a:r>
              <a:r>
                <a:rPr lang="en-US" altLang="en-US" sz="1800" dirty="0">
                  <a:latin typeface="Times New Roman" pitchFamily="18" charset="0"/>
                </a:rPr>
                <a:t> 	in</a:t>
              </a:r>
            </a:p>
          </p:txBody>
        </p:sp>
        <p:sp>
          <p:nvSpPr>
            <p:cNvPr id="214048" name="Text Box 27"/>
            <p:cNvSpPr txBox="1">
              <a:spLocks noChangeArrowheads="1"/>
            </p:cNvSpPr>
            <p:nvPr/>
          </p:nvSpPr>
          <p:spPr bwMode="auto">
            <a:xfrm>
              <a:off x="974" y="2338"/>
              <a:ext cx="60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h</a:t>
              </a:r>
              <a:r>
                <a:rPr lang="en-US" altLang="en-US" sz="1800" dirty="0">
                  <a:latin typeface="Times New Roman" pitchFamily="18" charset="0"/>
                </a:rPr>
                <a:t> 	out</a:t>
              </a:r>
              <a:endParaRPr lang="en-US" altLang="en-US" sz="1400" dirty="0">
                <a:latin typeface="Times New Roman" pitchFamily="18" charset="0"/>
              </a:endParaRPr>
            </a:p>
          </p:txBody>
        </p:sp>
        <p:sp>
          <p:nvSpPr>
            <p:cNvPr id="214049" name="Text Box 28"/>
            <p:cNvSpPr txBox="1">
              <a:spLocks noChangeArrowheads="1"/>
            </p:cNvSpPr>
            <p:nvPr/>
          </p:nvSpPr>
          <p:spPr bwMode="auto">
            <a:xfrm>
              <a:off x="986" y="2870"/>
              <a:ext cx="517"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Times New Roman" pitchFamily="18" charset="0"/>
                </a:rPr>
                <a:t>d  out</a:t>
              </a:r>
              <a:endParaRPr lang="en-US" altLang="en-US" sz="1400" dirty="0">
                <a:latin typeface="Times New Roman" pitchFamily="18" charset="0"/>
              </a:endParaRPr>
            </a:p>
          </p:txBody>
        </p:sp>
        <p:sp>
          <p:nvSpPr>
            <p:cNvPr id="214050" name="Text Box 29"/>
            <p:cNvSpPr txBox="1">
              <a:spLocks noChangeArrowheads="1"/>
            </p:cNvSpPr>
            <p:nvPr/>
          </p:nvSpPr>
          <p:spPr bwMode="auto">
            <a:xfrm>
              <a:off x="950" y="3398"/>
              <a:ext cx="57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baseline="30000" dirty="0">
                  <a:latin typeface="Times New Roman" pitchFamily="18" charset="0"/>
                </a:rPr>
                <a:t>3</a:t>
              </a:r>
              <a:r>
                <a:rPr lang="en-US" altLang="en-US" sz="1800" dirty="0">
                  <a:latin typeface="Times New Roman" pitchFamily="18" charset="0"/>
                </a:rPr>
                <a:t>He </a:t>
              </a:r>
              <a:r>
                <a:rPr lang="en-US" altLang="en-US" sz="1200" dirty="0">
                  <a:latin typeface="Times New Roman" pitchFamily="18" charset="0"/>
                </a:rPr>
                <a:t>out</a:t>
              </a:r>
              <a:endParaRPr lang="en-US" altLang="en-US" sz="1400" dirty="0">
                <a:latin typeface="Times New Roman" pitchFamily="18" charset="0"/>
              </a:endParaRPr>
            </a:p>
          </p:txBody>
        </p:sp>
        <p:sp>
          <p:nvSpPr>
            <p:cNvPr id="214051" name="Text Box 30"/>
            <p:cNvSpPr txBox="1">
              <a:spLocks noChangeArrowheads="1"/>
            </p:cNvSpPr>
            <p:nvPr/>
          </p:nvSpPr>
          <p:spPr bwMode="auto">
            <a:xfrm>
              <a:off x="482" y="2870"/>
              <a:ext cx="48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Times New Roman" pitchFamily="18" charset="0"/>
                </a:rPr>
                <a:t>t  out</a:t>
              </a:r>
              <a:endParaRPr lang="en-US" altLang="en-US" sz="1400" dirty="0">
                <a:latin typeface="Times New Roman" pitchFamily="18" charset="0"/>
              </a:endParaRPr>
            </a:p>
          </p:txBody>
        </p:sp>
        <p:sp>
          <p:nvSpPr>
            <p:cNvPr id="214052" name="Text Box 31"/>
            <p:cNvSpPr txBox="1">
              <a:spLocks noChangeArrowheads="1"/>
            </p:cNvSpPr>
            <p:nvPr/>
          </p:nvSpPr>
          <p:spPr bwMode="auto">
            <a:xfrm>
              <a:off x="446" y="3394"/>
              <a:ext cx="60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a</a:t>
              </a:r>
              <a:r>
                <a:rPr lang="en-US" altLang="en-US" sz="1800" dirty="0">
                  <a:latin typeface="Times New Roman" pitchFamily="18" charset="0"/>
                </a:rPr>
                <a:t> 	out</a:t>
              </a:r>
              <a:endParaRPr lang="en-US" altLang="en-US" sz="1400" dirty="0">
                <a:latin typeface="Times New Roman" pitchFamily="18" charset="0"/>
              </a:endParaRPr>
            </a:p>
          </p:txBody>
        </p:sp>
        <p:sp>
          <p:nvSpPr>
            <p:cNvPr id="214053" name="Text Box 32"/>
            <p:cNvSpPr txBox="1">
              <a:spLocks noChangeArrowheads="1"/>
            </p:cNvSpPr>
            <p:nvPr/>
          </p:nvSpPr>
          <p:spPr bwMode="auto">
            <a:xfrm>
              <a:off x="1514" y="2866"/>
              <a:ext cx="60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dirty="0">
                  <a:latin typeface="Symbol" pitchFamily="18" charset="2"/>
                </a:rPr>
                <a:t>r</a:t>
              </a:r>
              <a:r>
                <a:rPr lang="en-US" altLang="en-US" sz="1800" dirty="0">
                  <a:latin typeface="Times New Roman" pitchFamily="18" charset="0"/>
                </a:rPr>
                <a:t> 	out</a:t>
              </a:r>
              <a:endParaRPr lang="en-US" altLang="en-US" sz="1400" dirty="0">
                <a:latin typeface="Times New Roman" pitchFamily="18" charset="0"/>
              </a:endParaRPr>
            </a:p>
          </p:txBody>
        </p:sp>
        <p:sp>
          <p:nvSpPr>
            <p:cNvPr id="214054" name="Text Box 33"/>
            <p:cNvSpPr txBox="1">
              <a:spLocks noChangeArrowheads="1"/>
            </p:cNvSpPr>
            <p:nvPr/>
          </p:nvSpPr>
          <p:spPr bwMode="auto">
            <a:xfrm>
              <a:off x="2052" y="2882"/>
              <a:ext cx="545"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60000"/>
                </a:lnSpc>
                <a:spcBef>
                  <a:spcPct val="0"/>
                </a:spcBef>
                <a:buFontTx/>
                <a:buNone/>
              </a:pPr>
              <a:r>
                <a:rPr lang="en-US" altLang="en-US" sz="1800" dirty="0">
                  <a:latin typeface="Symbol" pitchFamily="18" charset="2"/>
                </a:rPr>
                <a:t>b</a:t>
              </a:r>
              <a:r>
                <a:rPr lang="en-US" altLang="en-US" sz="1800" baseline="30000" dirty="0">
                  <a:latin typeface="Symbol" pitchFamily="18" charset="2"/>
                </a:rPr>
                <a:t>+</a:t>
              </a:r>
              <a:r>
                <a:rPr lang="en-US" altLang="en-US" sz="1800" dirty="0">
                  <a:latin typeface="Times New Roman" pitchFamily="18" charset="0"/>
                </a:rPr>
                <a:t> out</a:t>
              </a:r>
            </a:p>
            <a:p>
              <a:pPr algn="ctr">
                <a:lnSpc>
                  <a:spcPct val="60000"/>
                </a:lnSpc>
                <a:spcBef>
                  <a:spcPct val="0"/>
                </a:spcBef>
                <a:buFontTx/>
                <a:buNone/>
              </a:pPr>
              <a:r>
                <a:rPr lang="en-US" altLang="en-US" sz="1800" dirty="0">
                  <a:latin typeface="Symbol" pitchFamily="18" charset="2"/>
                </a:rPr>
                <a:t>Î</a:t>
              </a:r>
              <a:endParaRPr lang="en-US" altLang="en-US" sz="1200" dirty="0">
                <a:latin typeface="Symbol" pitchFamily="18" charset="2"/>
              </a:endParaRPr>
            </a:p>
          </p:txBody>
        </p:sp>
        <p:sp>
          <p:nvSpPr>
            <p:cNvPr id="214055" name="AutoShape 40" descr="White marble">
              <a:hlinkClick r:id="" action="ppaction://noaction" highlightClick="1"/>
            </p:cNvPr>
            <p:cNvSpPr>
              <a:spLocks noChangeArrowheads="1"/>
            </p:cNvSpPr>
            <p:nvPr/>
          </p:nvSpPr>
          <p:spPr bwMode="auto">
            <a:xfrm>
              <a:off x="996" y="1716"/>
              <a:ext cx="528" cy="51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sp>
          <p:nvSpPr>
            <p:cNvPr id="214056" name="AutoShape 41" descr="White marble">
              <a:hlinkClick r:id="" action="ppaction://noaction" highlightClick="1"/>
            </p:cNvPr>
            <p:cNvSpPr>
              <a:spLocks noChangeArrowheads="1"/>
            </p:cNvSpPr>
            <p:nvPr/>
          </p:nvSpPr>
          <p:spPr bwMode="auto">
            <a:xfrm>
              <a:off x="2052" y="2772"/>
              <a:ext cx="528" cy="516"/>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1100" dirty="0">
                <a:latin typeface="Tahoma" pitchFamily="34" charset="0"/>
              </a:endParaRPr>
            </a:p>
          </p:txBody>
        </p:sp>
      </p:grpSp>
      <p:sp>
        <p:nvSpPr>
          <p:cNvPr id="214057" name="Rectangle 13"/>
          <p:cNvSpPr>
            <a:spLocks noChangeArrowheads="1"/>
          </p:cNvSpPr>
          <p:nvPr/>
        </p:nvSpPr>
        <p:spPr bwMode="auto">
          <a:xfrm>
            <a:off x="5343669" y="2098860"/>
            <a:ext cx="3282260" cy="341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574675" indent="-574675">
              <a:spcBef>
                <a:spcPct val="0"/>
              </a:spcBef>
              <a:buFontTx/>
              <a:buNone/>
            </a:pPr>
            <a:r>
              <a:rPr lang="en-US" altLang="en-US" sz="2400" dirty="0">
                <a:latin typeface="Symbol" pitchFamily="18" charset="2"/>
              </a:rPr>
              <a:t>a</a:t>
            </a:r>
            <a:r>
              <a:rPr lang="en-US" altLang="en-US" sz="2400" dirty="0">
                <a:latin typeface="Times New Roman" pitchFamily="18" charset="0"/>
              </a:rPr>
              <a:t>	</a:t>
            </a:r>
            <a:r>
              <a:rPr lang="en-US" altLang="en-US" sz="2200" dirty="0">
                <a:latin typeface="+mj-lt"/>
              </a:rPr>
              <a:t>alpha</a:t>
            </a:r>
            <a:r>
              <a:rPr lang="en-US" altLang="en-US" sz="2400" dirty="0">
                <a:latin typeface="+mn-lt"/>
              </a:rPr>
              <a:t> </a:t>
            </a:r>
            <a:r>
              <a:rPr lang="en-US" altLang="en-US" sz="2200" dirty="0">
                <a:latin typeface="+mj-lt"/>
              </a:rPr>
              <a:t>particle</a:t>
            </a:r>
          </a:p>
          <a:p>
            <a:pPr marL="574675" indent="-574675">
              <a:spcBef>
                <a:spcPct val="0"/>
              </a:spcBef>
              <a:buFontTx/>
              <a:buNone/>
            </a:pPr>
            <a:r>
              <a:rPr lang="en-US" altLang="en-US" sz="2400" dirty="0">
                <a:latin typeface="Symbol" pitchFamily="18" charset="2"/>
              </a:rPr>
              <a:t>b</a:t>
            </a:r>
            <a:r>
              <a:rPr lang="en-US" altLang="en-US" sz="2400" baseline="30000" dirty="0">
                <a:latin typeface="Symbol" pitchFamily="18" charset="2"/>
              </a:rPr>
              <a:t>- </a:t>
            </a:r>
            <a:r>
              <a:rPr lang="en-US" altLang="en-US" sz="2400" dirty="0">
                <a:latin typeface="Times New Roman" pitchFamily="18" charset="0"/>
              </a:rPr>
              <a:t>	</a:t>
            </a:r>
            <a:r>
              <a:rPr lang="en-US" altLang="en-US" sz="2200" dirty="0">
                <a:latin typeface="+mj-lt"/>
              </a:rPr>
              <a:t>negative</a:t>
            </a:r>
            <a:r>
              <a:rPr lang="en-US" altLang="en-US" sz="2400" dirty="0">
                <a:latin typeface="+mj-lt"/>
              </a:rPr>
              <a:t> </a:t>
            </a:r>
            <a:r>
              <a:rPr lang="en-US" altLang="en-US" sz="2200" dirty="0">
                <a:latin typeface="+mj-lt"/>
              </a:rPr>
              <a:t>electron</a:t>
            </a:r>
          </a:p>
          <a:p>
            <a:pPr marL="574675" indent="-574675">
              <a:spcBef>
                <a:spcPct val="0"/>
              </a:spcBef>
              <a:buFontTx/>
              <a:buNone/>
            </a:pPr>
            <a:r>
              <a:rPr lang="en-US" altLang="en-US" sz="2400" dirty="0">
                <a:latin typeface="Symbol" pitchFamily="18" charset="2"/>
              </a:rPr>
              <a:t>b</a:t>
            </a:r>
            <a:r>
              <a:rPr lang="en-US" altLang="en-US" sz="2400" baseline="30000" dirty="0">
                <a:latin typeface="Symbol" pitchFamily="18" charset="2"/>
              </a:rPr>
              <a:t>+</a:t>
            </a:r>
            <a:r>
              <a:rPr lang="en-US" altLang="en-US" sz="2400" dirty="0">
                <a:latin typeface="Times New Roman" pitchFamily="18" charset="0"/>
              </a:rPr>
              <a:t>	</a:t>
            </a:r>
            <a:r>
              <a:rPr lang="en-US" altLang="en-US" sz="2200" dirty="0">
                <a:latin typeface="+mj-lt"/>
              </a:rPr>
              <a:t>positron</a:t>
            </a:r>
          </a:p>
          <a:p>
            <a:pPr marL="574675" indent="-574675">
              <a:spcBef>
                <a:spcPct val="0"/>
              </a:spcBef>
              <a:buFontTx/>
              <a:buNone/>
            </a:pPr>
            <a:r>
              <a:rPr lang="en-US" altLang="en-US" sz="2400" dirty="0">
                <a:latin typeface="Symbol" pitchFamily="18" charset="2"/>
              </a:rPr>
              <a:t>Î</a:t>
            </a:r>
            <a:r>
              <a:rPr lang="en-US" altLang="en-US" sz="2400" dirty="0">
                <a:latin typeface="Times New Roman" pitchFamily="18" charset="0"/>
              </a:rPr>
              <a:t>	</a:t>
            </a:r>
            <a:r>
              <a:rPr lang="en-US" altLang="en-US" sz="2200" dirty="0">
                <a:latin typeface="+mj-lt"/>
              </a:rPr>
              <a:t>electron</a:t>
            </a:r>
            <a:r>
              <a:rPr lang="en-US" altLang="en-US" sz="2400" dirty="0">
                <a:latin typeface="Times New Roman" pitchFamily="18" charset="0"/>
              </a:rPr>
              <a:t> </a:t>
            </a:r>
            <a:r>
              <a:rPr lang="en-US" altLang="en-US" sz="2200" dirty="0">
                <a:latin typeface="+mj-lt"/>
              </a:rPr>
              <a:t>capture</a:t>
            </a:r>
          </a:p>
          <a:p>
            <a:pPr marL="574675" indent="-574675">
              <a:spcBef>
                <a:spcPct val="0"/>
              </a:spcBef>
              <a:buFontTx/>
              <a:buNone/>
            </a:pPr>
            <a:r>
              <a:rPr lang="en-US" altLang="en-US" sz="2400" dirty="0">
                <a:latin typeface="Symbol" pitchFamily="18" charset="2"/>
              </a:rPr>
              <a:t>h</a:t>
            </a:r>
            <a:r>
              <a:rPr lang="en-US" altLang="en-US" sz="2400" dirty="0">
                <a:latin typeface="Times New Roman" pitchFamily="18" charset="0"/>
              </a:rPr>
              <a:t>	</a:t>
            </a:r>
            <a:r>
              <a:rPr lang="en-US" altLang="en-US" sz="2200" dirty="0">
                <a:latin typeface="+mj-lt"/>
              </a:rPr>
              <a:t>neutron</a:t>
            </a:r>
          </a:p>
          <a:p>
            <a:pPr marL="574675" indent="-574675">
              <a:spcBef>
                <a:spcPct val="0"/>
              </a:spcBef>
              <a:buFontTx/>
              <a:buNone/>
            </a:pPr>
            <a:r>
              <a:rPr lang="en-US" altLang="en-US" sz="2400" dirty="0">
                <a:latin typeface="Symbol" pitchFamily="18" charset="2"/>
              </a:rPr>
              <a:t>r</a:t>
            </a:r>
            <a:r>
              <a:rPr lang="en-US" altLang="en-US" sz="2400" dirty="0">
                <a:latin typeface="Times New Roman" pitchFamily="18" charset="0"/>
              </a:rPr>
              <a:t>	</a:t>
            </a:r>
            <a:r>
              <a:rPr lang="en-US" altLang="en-US" sz="2200" dirty="0">
                <a:latin typeface="+mj-lt"/>
              </a:rPr>
              <a:t>proton</a:t>
            </a:r>
          </a:p>
          <a:p>
            <a:pPr marL="574675" indent="-574675">
              <a:spcBef>
                <a:spcPct val="0"/>
              </a:spcBef>
              <a:buFontTx/>
              <a:buNone/>
            </a:pPr>
            <a:r>
              <a:rPr lang="en-US" altLang="en-US" sz="2400" dirty="0">
                <a:latin typeface="Times New Roman" pitchFamily="18" charset="0"/>
              </a:rPr>
              <a:t>d	</a:t>
            </a:r>
            <a:r>
              <a:rPr lang="en-US" altLang="en-US" sz="2200" dirty="0">
                <a:latin typeface="+mj-lt"/>
              </a:rPr>
              <a:t>deuteron</a:t>
            </a:r>
          </a:p>
          <a:p>
            <a:pPr marL="574675" indent="-574675">
              <a:spcBef>
                <a:spcPct val="0"/>
              </a:spcBef>
              <a:buFontTx/>
              <a:buNone/>
            </a:pPr>
            <a:r>
              <a:rPr lang="en-US" altLang="en-US" sz="2400" dirty="0">
                <a:latin typeface="Times New Roman" pitchFamily="18" charset="0"/>
              </a:rPr>
              <a:t> t	</a:t>
            </a:r>
            <a:r>
              <a:rPr lang="en-US" altLang="en-US" sz="2200" dirty="0">
                <a:latin typeface="+mj-lt"/>
              </a:rPr>
              <a:t>triton (H-3 nucleus)</a:t>
            </a:r>
          </a:p>
          <a:p>
            <a:pPr marL="574675" indent="-574675">
              <a:spcBef>
                <a:spcPct val="0"/>
              </a:spcBef>
              <a:buFontTx/>
              <a:buNone/>
            </a:pPr>
            <a:r>
              <a:rPr lang="en-US" altLang="en-US" sz="2400" baseline="30000" dirty="0">
                <a:latin typeface="Times New Roman" pitchFamily="18" charset="0"/>
              </a:rPr>
              <a:t>3</a:t>
            </a:r>
            <a:r>
              <a:rPr lang="en-US" altLang="en-US" sz="2400" dirty="0">
                <a:latin typeface="Times New Roman" pitchFamily="18" charset="0"/>
              </a:rPr>
              <a:t>He  </a:t>
            </a:r>
            <a:r>
              <a:rPr lang="en-US" altLang="en-US" sz="2200" dirty="0">
                <a:latin typeface="+mj-lt"/>
              </a:rPr>
              <a:t>helium-3 nucleus</a:t>
            </a:r>
          </a:p>
        </p:txBody>
      </p:sp>
      <p:grpSp>
        <p:nvGrpSpPr>
          <p:cNvPr id="214058" name="Group 42"/>
          <p:cNvGrpSpPr>
            <a:grpSpLocks/>
          </p:cNvGrpSpPr>
          <p:nvPr/>
        </p:nvGrpSpPr>
        <p:grpSpPr bwMode="auto">
          <a:xfrm>
            <a:off x="572574" y="1697038"/>
            <a:ext cx="5544733" cy="4301549"/>
            <a:chOff x="126" y="1179"/>
            <a:chExt cx="3632" cy="2954"/>
          </a:xfrm>
        </p:grpSpPr>
        <p:grpSp>
          <p:nvGrpSpPr>
            <p:cNvPr id="214059" name="Group 35"/>
            <p:cNvGrpSpPr>
              <a:grpSpLocks/>
            </p:cNvGrpSpPr>
            <p:nvPr/>
          </p:nvGrpSpPr>
          <p:grpSpPr bwMode="auto">
            <a:xfrm>
              <a:off x="252" y="1627"/>
              <a:ext cx="3156" cy="2381"/>
              <a:chOff x="252" y="1627"/>
              <a:chExt cx="3156" cy="2381"/>
            </a:xfrm>
          </p:grpSpPr>
          <p:sp>
            <p:nvSpPr>
              <p:cNvPr id="214062" name="Line 36"/>
              <p:cNvSpPr>
                <a:spLocks noChangeShapeType="1"/>
              </p:cNvSpPr>
              <p:nvPr/>
            </p:nvSpPr>
            <p:spPr bwMode="auto">
              <a:xfrm flipV="1">
                <a:off x="252" y="1627"/>
                <a:ext cx="0" cy="2381"/>
              </a:xfrm>
              <a:prstGeom prst="line">
                <a:avLst/>
              </a:prstGeom>
              <a:noFill/>
              <a:ln w="2857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214063" name="Line 37"/>
              <p:cNvSpPr>
                <a:spLocks noChangeShapeType="1"/>
              </p:cNvSpPr>
              <p:nvPr/>
            </p:nvSpPr>
            <p:spPr bwMode="auto">
              <a:xfrm>
                <a:off x="252" y="4008"/>
                <a:ext cx="3156" cy="0"/>
              </a:xfrm>
              <a:prstGeom prst="line">
                <a:avLst/>
              </a:prstGeom>
              <a:noFill/>
              <a:ln w="28575">
                <a:solidFill>
                  <a:schemeClr val="tx1"/>
                </a:solidFill>
                <a:round/>
                <a:headEnd type="diamond" w="med" len="me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214060" name="Rectangle 38"/>
            <p:cNvSpPr>
              <a:spLocks noChangeArrowheads="1"/>
            </p:cNvSpPr>
            <p:nvPr/>
          </p:nvSpPr>
          <p:spPr bwMode="auto">
            <a:xfrm>
              <a:off x="3468" y="3729"/>
              <a:ext cx="29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3600" dirty="0">
                  <a:latin typeface="Symbol" pitchFamily="18" charset="2"/>
                </a:rPr>
                <a:t>h</a:t>
              </a:r>
              <a:endParaRPr lang="en-US" altLang="en-US" sz="1600" dirty="0">
                <a:latin typeface="Symbol" pitchFamily="18" charset="2"/>
              </a:endParaRPr>
            </a:p>
          </p:txBody>
        </p:sp>
        <p:sp>
          <p:nvSpPr>
            <p:cNvPr id="214061" name="Rectangle 39"/>
            <p:cNvSpPr>
              <a:spLocks noChangeArrowheads="1"/>
            </p:cNvSpPr>
            <p:nvPr/>
          </p:nvSpPr>
          <p:spPr bwMode="auto">
            <a:xfrm>
              <a:off x="126" y="1179"/>
              <a:ext cx="27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3600" dirty="0">
                  <a:latin typeface="Symbol" pitchFamily="18" charset="2"/>
                </a:rPr>
                <a:t>r</a:t>
              </a:r>
              <a:endParaRPr lang="en-US" altLang="en-US" sz="1600" dirty="0">
                <a:latin typeface="Symbol" pitchFamily="18" charset="2"/>
              </a:endParaRPr>
            </a:p>
          </p:txBody>
        </p:sp>
      </p:grpSp>
      <p:sp>
        <p:nvSpPr>
          <p:cNvPr id="44" name="TextBox 4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371088433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Box 1"/>
          <p:cNvSpPr txBox="1">
            <a:spLocks noChangeArrowheads="1"/>
          </p:cNvSpPr>
          <p:nvPr/>
        </p:nvSpPr>
        <p:spPr bwMode="auto">
          <a:xfrm>
            <a:off x="432888" y="2744001"/>
            <a:ext cx="8514806" cy="584775"/>
          </a:xfrm>
          <a:prstGeom prst="rect">
            <a:avLst/>
          </a:prstGeom>
          <a:noFill/>
          <a:ln w="9525">
            <a:noFill/>
            <a:miter lim="800000"/>
            <a:headEnd/>
            <a:tailEnd/>
          </a:ln>
        </p:spPr>
        <p:txBody>
          <a:bodyPr wrap="square">
            <a:spAutoFit/>
          </a:bodyPr>
          <a:lstStyle/>
          <a:p>
            <a:r>
              <a:rPr lang="en-US" sz="3200" b="1" dirty="0">
                <a:solidFill>
                  <a:srgbClr val="1EB53A"/>
                </a:solidFill>
              </a:rPr>
              <a:t>Building a Radioactive Decay Chain</a:t>
            </a:r>
          </a:p>
        </p:txBody>
      </p:sp>
      <p:sp>
        <p:nvSpPr>
          <p:cNvPr id="4" name="TextBox 3"/>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spTree>
    <p:extLst>
      <p:ext uri="{BB962C8B-B14F-4D97-AF65-F5344CB8AC3E}">
        <p14:creationId xmlns:p14="http://schemas.microsoft.com/office/powerpoint/2010/main" val="25281143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DD53F-C534-4AD9-8F7F-6A83F188DF85}"/>
              </a:ext>
            </a:extLst>
          </p:cNvPr>
          <p:cNvSpPr>
            <a:spLocks noGrp="1"/>
          </p:cNvSpPr>
          <p:nvPr>
            <p:ph type="title"/>
          </p:nvPr>
        </p:nvSpPr>
        <p:spPr>
          <a:xfrm>
            <a:off x="415833" y="749527"/>
            <a:ext cx="8229600" cy="431573"/>
          </a:xfrm>
        </p:spPr>
        <p:txBody>
          <a:bodyPr>
            <a:noAutofit/>
          </a:bodyPr>
          <a:lstStyle/>
          <a:p>
            <a:r>
              <a:rPr lang="en-US" sz="3200" b="1" dirty="0">
                <a:solidFill>
                  <a:srgbClr val="1EB53A"/>
                </a:solidFill>
              </a:rPr>
              <a:t>Resources</a:t>
            </a:r>
          </a:p>
        </p:txBody>
      </p:sp>
      <p:sp>
        <p:nvSpPr>
          <p:cNvPr id="4" name="Content Placeholder 3"/>
          <p:cNvSpPr>
            <a:spLocks noGrp="1"/>
          </p:cNvSpPr>
          <p:nvPr>
            <p:ph idx="1"/>
          </p:nvPr>
        </p:nvSpPr>
        <p:spPr>
          <a:xfrm>
            <a:off x="531765" y="1676400"/>
            <a:ext cx="8113667" cy="4362173"/>
          </a:xfrm>
        </p:spPr>
        <p:txBody>
          <a:bodyPr lIns="0" numCol="2" spcCol="274320">
            <a:normAutofit/>
          </a:bodyPr>
          <a:lstStyle/>
          <a:p>
            <a:r>
              <a:rPr lang="en-US" sz="1800" dirty="0">
                <a:solidFill>
                  <a:schemeClr val="tx1"/>
                </a:solidFill>
                <a:latin typeface="+mn-lt"/>
              </a:rPr>
              <a:t>ANS Center for Nuclear Science and Technology Information </a:t>
            </a:r>
            <a:br>
              <a:rPr lang="en-US" sz="1800" dirty="0">
                <a:solidFill>
                  <a:schemeClr val="tx1"/>
                </a:solidFill>
                <a:latin typeface="+mn-lt"/>
              </a:rPr>
            </a:br>
            <a:r>
              <a:rPr lang="en-US" sz="1800" b="0" dirty="0">
                <a:solidFill>
                  <a:schemeClr val="accent1"/>
                </a:solidFill>
                <a:latin typeface="+mn-lt"/>
                <a:hlinkClick r:id="rId3"/>
              </a:rPr>
              <a:t>nuclearconnect.org</a:t>
            </a:r>
            <a:endParaRPr lang="en-US" sz="1800" b="0" dirty="0">
              <a:solidFill>
                <a:schemeClr val="accent1"/>
              </a:solidFill>
              <a:latin typeface="+mn-lt"/>
            </a:endParaRPr>
          </a:p>
          <a:p>
            <a:endParaRPr lang="en-US" sz="1800" dirty="0">
              <a:solidFill>
                <a:schemeClr val="tx1"/>
              </a:solidFill>
              <a:latin typeface="+mn-lt"/>
            </a:endParaRPr>
          </a:p>
          <a:p>
            <a:r>
              <a:rPr lang="en-US" sz="1800" dirty="0">
                <a:solidFill>
                  <a:schemeClr val="tx1"/>
                </a:solidFill>
                <a:latin typeface="+mn-lt"/>
              </a:rPr>
              <a:t>Navigating Nuclear: </a:t>
            </a:r>
            <a:br>
              <a:rPr lang="en-US" sz="1800" dirty="0">
                <a:solidFill>
                  <a:schemeClr val="tx1"/>
                </a:solidFill>
                <a:latin typeface="+mn-lt"/>
              </a:rPr>
            </a:br>
            <a:r>
              <a:rPr lang="en-US" sz="1800" dirty="0">
                <a:solidFill>
                  <a:schemeClr val="tx1"/>
                </a:solidFill>
                <a:latin typeface="+mn-lt"/>
              </a:rPr>
              <a:t>Energizing Our World™ </a:t>
            </a:r>
            <a:br>
              <a:rPr lang="en-US" sz="1800" dirty="0">
                <a:solidFill>
                  <a:schemeClr val="tx1"/>
                </a:solidFill>
                <a:latin typeface="+mn-lt"/>
              </a:rPr>
            </a:br>
            <a:r>
              <a:rPr lang="en-US" sz="1800" b="0" dirty="0">
                <a:solidFill>
                  <a:schemeClr val="accent1"/>
                </a:solidFill>
                <a:latin typeface="+mn-lt"/>
                <a:hlinkClick r:id="rId4"/>
              </a:rPr>
              <a:t>navigatingnuclear.com</a:t>
            </a:r>
            <a:endParaRPr lang="en-US" sz="1800" b="0" dirty="0">
              <a:solidFill>
                <a:schemeClr val="accent1"/>
              </a:solidFill>
              <a:latin typeface="+mn-lt"/>
            </a:endParaRPr>
          </a:p>
          <a:p>
            <a:endParaRPr lang="en-US" sz="1800" dirty="0">
              <a:solidFill>
                <a:schemeClr val="tx1"/>
              </a:solidFill>
              <a:latin typeface="+mn-lt"/>
            </a:endParaRPr>
          </a:p>
          <a:p>
            <a:r>
              <a:rPr lang="en-US" sz="1800" dirty="0">
                <a:solidFill>
                  <a:schemeClr val="tx1"/>
                </a:solidFill>
                <a:latin typeface="+mn-lt"/>
              </a:rPr>
              <a:t>Office of Nuclear Energy/</a:t>
            </a:r>
            <a:br>
              <a:rPr lang="en-US" sz="1800" dirty="0">
                <a:solidFill>
                  <a:schemeClr val="tx1"/>
                </a:solidFill>
                <a:latin typeface="+mn-lt"/>
              </a:rPr>
            </a:br>
            <a:r>
              <a:rPr lang="en-US" sz="1800" dirty="0">
                <a:solidFill>
                  <a:schemeClr val="tx1"/>
                </a:solidFill>
                <a:latin typeface="+mn-lt"/>
              </a:rPr>
              <a:t>Department of Energy </a:t>
            </a:r>
            <a:br>
              <a:rPr lang="en-US" sz="1800" dirty="0">
                <a:solidFill>
                  <a:schemeClr val="tx1"/>
                </a:solidFill>
                <a:latin typeface="+mn-lt"/>
              </a:rPr>
            </a:br>
            <a:r>
              <a:rPr lang="en-US" sz="1800" b="0" dirty="0">
                <a:solidFill>
                  <a:schemeClr val="accent1"/>
                </a:solidFill>
                <a:latin typeface="+mn-lt"/>
                <a:hlinkClick r:id="rId5"/>
              </a:rPr>
              <a:t>https://www.energy.gov/ne/office-nuclear-energy</a:t>
            </a:r>
            <a:endParaRPr lang="en-US" sz="1800" b="0" dirty="0">
              <a:solidFill>
                <a:schemeClr val="accent1"/>
              </a:solidFill>
              <a:latin typeface="+mn-lt"/>
            </a:endParaRPr>
          </a:p>
          <a:p>
            <a:endParaRPr lang="en-US" sz="1800" b="0" dirty="0">
              <a:solidFill>
                <a:schemeClr val="tx1"/>
              </a:solidFill>
              <a:latin typeface="+mn-lt"/>
            </a:endParaRPr>
          </a:p>
          <a:p>
            <a:endParaRPr lang="en-US" sz="1400" dirty="0"/>
          </a:p>
          <a:p>
            <a:r>
              <a:rPr lang="en-US" sz="2000" b="0" dirty="0">
                <a:solidFill>
                  <a:schemeClr val="tx1"/>
                </a:solidFill>
              </a:rPr>
              <a:t>(Add your own resources)</a:t>
            </a:r>
          </a:p>
          <a:p>
            <a:endParaRPr lang="en-US" sz="2000" dirty="0"/>
          </a:p>
        </p:txBody>
      </p:sp>
    </p:spTree>
    <p:extLst>
      <p:ext uri="{BB962C8B-B14F-4D97-AF65-F5344CB8AC3E}">
        <p14:creationId xmlns:p14="http://schemas.microsoft.com/office/powerpoint/2010/main" val="2456385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1"/>
          <p:cNvSpPr txBox="1">
            <a:spLocks noChangeArrowheads="1"/>
          </p:cNvSpPr>
          <p:nvPr/>
        </p:nvSpPr>
        <p:spPr bwMode="auto">
          <a:xfrm>
            <a:off x="456112" y="2763623"/>
            <a:ext cx="6629400" cy="584775"/>
          </a:xfrm>
          <a:prstGeom prst="rect">
            <a:avLst/>
          </a:prstGeom>
          <a:noFill/>
          <a:ln w="9525">
            <a:noFill/>
            <a:miter lim="800000"/>
            <a:headEnd/>
            <a:tailEnd/>
          </a:ln>
        </p:spPr>
        <p:txBody>
          <a:bodyPr>
            <a:spAutoFit/>
          </a:bodyPr>
          <a:lstStyle/>
          <a:p>
            <a:pPr eaLnBrk="0" hangingPunct="0"/>
            <a:r>
              <a:rPr lang="en-US" sz="3200" b="1" dirty="0">
                <a:solidFill>
                  <a:srgbClr val="1EB53A"/>
                </a:solidFill>
              </a:rPr>
              <a:t>Questions?</a:t>
            </a:r>
          </a:p>
        </p:txBody>
      </p:sp>
    </p:spTree>
    <p:extLst>
      <p:ext uri="{BB962C8B-B14F-4D97-AF65-F5344CB8AC3E}">
        <p14:creationId xmlns:p14="http://schemas.microsoft.com/office/powerpoint/2010/main" val="223267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9" name="Rectangle 5"/>
          <p:cNvSpPr>
            <a:spLocks noGrp="1" noChangeArrowheads="1"/>
          </p:cNvSpPr>
          <p:nvPr>
            <p:ph type="title"/>
          </p:nvPr>
        </p:nvSpPr>
        <p:spPr>
          <a:xfrm>
            <a:off x="466545" y="511440"/>
            <a:ext cx="8324392" cy="1051276"/>
          </a:xfrm>
        </p:spPr>
        <p:txBody>
          <a:bodyPr vert="horz" lIns="91440" tIns="45720" rIns="91440" bIns="45720" rtlCol="0" anchor="ctr">
            <a:noAutofit/>
          </a:bodyPr>
          <a:lstStyle/>
          <a:p>
            <a:r>
              <a:rPr lang="en-US" sz="3200" b="1" dirty="0">
                <a:solidFill>
                  <a:srgbClr val="1EB53A"/>
                </a:solidFill>
              </a:rPr>
              <a:t>A brief history of atomic theory</a:t>
            </a:r>
          </a:p>
        </p:txBody>
      </p:sp>
      <p:sp>
        <p:nvSpPr>
          <p:cNvPr id="32772" name="Rectangle 3"/>
          <p:cNvSpPr>
            <a:spLocks noGrp="1" noChangeArrowheads="1"/>
          </p:cNvSpPr>
          <p:nvPr>
            <p:ph sz="half" idx="1"/>
          </p:nvPr>
        </p:nvSpPr>
        <p:spPr>
          <a:xfrm>
            <a:off x="456385" y="1502655"/>
            <a:ext cx="5414963" cy="4206594"/>
          </a:xfrm>
        </p:spPr>
        <p:txBody>
          <a:bodyPr>
            <a:normAutofit/>
          </a:bodyPr>
          <a:lstStyle/>
          <a:p>
            <a:r>
              <a:rPr lang="en-US" sz="2400" b="0" dirty="0">
                <a:solidFill>
                  <a:schemeClr val="tx1"/>
                </a:solidFill>
              </a:rPr>
              <a:t>Democritus</a:t>
            </a:r>
          </a:p>
          <a:p>
            <a:pPr marL="233363" lvl="1" indent="-223838">
              <a:buFont typeface="Arial" panose="020B0604020202020204" pitchFamily="34" charset="0"/>
              <a:buChar char="•"/>
            </a:pPr>
            <a:r>
              <a:rPr lang="en-US" sz="1800" dirty="0">
                <a:solidFill>
                  <a:schemeClr val="tx1"/>
                </a:solidFill>
              </a:rPr>
              <a:t>Greek, Born 460 B.C.</a:t>
            </a:r>
          </a:p>
          <a:p>
            <a:pPr marL="233363" lvl="1" indent="-223838">
              <a:buFont typeface="Arial" panose="020B0604020202020204" pitchFamily="34" charset="0"/>
              <a:buChar char="•"/>
            </a:pPr>
            <a:r>
              <a:rPr lang="en-US" sz="1800" dirty="0">
                <a:solidFill>
                  <a:schemeClr val="tx1"/>
                </a:solidFill>
              </a:rPr>
              <a:t>Everything is composed of atoms</a:t>
            </a:r>
          </a:p>
          <a:p>
            <a:pPr marL="406400" lvl="2" indent="-173038">
              <a:buFont typeface="Arial" panose="020B0604020202020204" pitchFamily="34" charset="0"/>
              <a:buChar char="•"/>
            </a:pPr>
            <a:r>
              <a:rPr lang="en-US" sz="1600" dirty="0">
                <a:solidFill>
                  <a:schemeClr val="tx1"/>
                </a:solidFill>
              </a:rPr>
              <a:t>Indestructible, indivisible</a:t>
            </a:r>
          </a:p>
          <a:p>
            <a:pPr marL="406400" lvl="2" indent="-173038">
              <a:buFont typeface="Arial" panose="020B0604020202020204" pitchFamily="34" charset="0"/>
              <a:buChar char="•"/>
            </a:pPr>
            <a:r>
              <a:rPr lang="en-US" sz="1600" dirty="0"/>
              <a:t>Empty space between them</a:t>
            </a:r>
          </a:p>
          <a:p>
            <a:pPr marL="406400" lvl="2" indent="-173038">
              <a:buFont typeface="Arial" panose="020B0604020202020204" pitchFamily="34" charset="0"/>
              <a:buChar char="•"/>
            </a:pPr>
            <a:r>
              <a:rPr lang="en-US" sz="1600" dirty="0">
                <a:solidFill>
                  <a:schemeClr val="tx1"/>
                </a:solidFill>
              </a:rPr>
              <a:t>Always in motion</a:t>
            </a:r>
          </a:p>
          <a:p>
            <a:pPr marL="233363" lvl="1" indent="-223838">
              <a:buFont typeface="Arial" panose="020B0604020202020204" pitchFamily="34" charset="0"/>
              <a:buChar char="•"/>
            </a:pPr>
            <a:r>
              <a:rPr lang="en-US" sz="1800" dirty="0">
                <a:solidFill>
                  <a:schemeClr val="tx1"/>
                </a:solidFill>
              </a:rPr>
              <a:t>Origin of the universe</a:t>
            </a:r>
          </a:p>
          <a:p>
            <a:pPr marL="406400" lvl="2" indent="-173038">
              <a:buFont typeface="Arial" panose="020B0604020202020204" pitchFamily="34" charset="0"/>
              <a:buChar char="•"/>
            </a:pPr>
            <a:r>
              <a:rPr lang="en-US" sz="1600" dirty="0"/>
              <a:t>Atoms came together to form larger substances</a:t>
            </a:r>
          </a:p>
          <a:p>
            <a:pPr marL="233363" lvl="1" indent="-223838">
              <a:buFont typeface="Arial" panose="020B0604020202020204" pitchFamily="34" charset="0"/>
              <a:buChar char="•"/>
            </a:pPr>
            <a:r>
              <a:rPr lang="en-US" sz="1800" dirty="0">
                <a:solidFill>
                  <a:schemeClr val="tx1"/>
                </a:solidFill>
              </a:rPr>
              <a:t>More than four elements</a:t>
            </a:r>
          </a:p>
          <a:p>
            <a:r>
              <a:rPr lang="en-US" sz="1800" b="0" i="1" dirty="0">
                <a:solidFill>
                  <a:schemeClr val="tx1">
                    <a:lumMod val="50000"/>
                    <a:lumOff val="50000"/>
                  </a:schemeClr>
                </a:solidFill>
                <a:latin typeface="+mn-lt"/>
              </a:rPr>
              <a:t>“Nothing exists but atoms and space, all else </a:t>
            </a:r>
            <a:br>
              <a:rPr lang="en-US" sz="1800" b="0" i="1" dirty="0">
                <a:solidFill>
                  <a:schemeClr val="tx1">
                    <a:lumMod val="50000"/>
                    <a:lumOff val="50000"/>
                  </a:schemeClr>
                </a:solidFill>
                <a:latin typeface="+mn-lt"/>
              </a:rPr>
            </a:br>
            <a:r>
              <a:rPr lang="en-US" sz="1800" b="0" i="1" dirty="0">
                <a:solidFill>
                  <a:schemeClr val="tx1">
                    <a:lumMod val="50000"/>
                    <a:lumOff val="50000"/>
                  </a:schemeClr>
                </a:solidFill>
                <a:latin typeface="+mn-lt"/>
              </a:rPr>
              <a:t>is opinion.”</a:t>
            </a:r>
          </a:p>
          <a:p>
            <a:endParaRPr lang="en-US" dirty="0"/>
          </a:p>
          <a:p>
            <a:pPr marL="233363" lvl="1" indent="-223838">
              <a:buFont typeface="Arial" panose="020B0604020202020204" pitchFamily="34" charset="0"/>
              <a:buChar char="•"/>
            </a:pPr>
            <a:endParaRPr lang="en-US" sz="1800" dirty="0">
              <a:solidFill>
                <a:schemeClr val="tx1"/>
              </a:solidFill>
            </a:endParaRPr>
          </a:p>
          <a:p>
            <a:pPr lvl="2">
              <a:buFont typeface="Arial" panose="020B0604020202020204" pitchFamily="34" charset="0"/>
              <a:buChar char="•"/>
            </a:pPr>
            <a:endParaRPr lang="en-US" sz="2000" dirty="0"/>
          </a:p>
        </p:txBody>
      </p:sp>
      <p:pic>
        <p:nvPicPr>
          <p:cNvPr id="32773" name="Picture 4" descr="painting1"/>
          <p:cNvPicPr>
            <a:picLocks noChangeAspect="1" noChangeArrowheads="1"/>
          </p:cNvPicPr>
          <p:nvPr/>
        </p:nvPicPr>
        <p:blipFill>
          <a:blip r:embed="rId3" cstate="print"/>
          <a:srcRect/>
          <a:stretch>
            <a:fillRect/>
          </a:stretch>
        </p:blipFill>
        <p:spPr bwMode="auto">
          <a:xfrm>
            <a:off x="6081862" y="1593196"/>
            <a:ext cx="2488401" cy="3239427"/>
          </a:xfrm>
          <a:prstGeom prst="rect">
            <a:avLst/>
          </a:prstGeom>
          <a:noFill/>
          <a:ln w="9525">
            <a:noFill/>
            <a:miter lim="800000"/>
            <a:headEnd/>
            <a:tailEnd/>
          </a:ln>
        </p:spPr>
      </p:pic>
    </p:spTree>
    <p:extLst>
      <p:ext uri="{BB962C8B-B14F-4D97-AF65-F5344CB8AC3E}">
        <p14:creationId xmlns:p14="http://schemas.microsoft.com/office/powerpoint/2010/main" val="27862762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484706" y="497977"/>
            <a:ext cx="8363019" cy="1051276"/>
          </a:xfrm>
        </p:spPr>
        <p:txBody>
          <a:bodyPr vert="horz" lIns="91440" tIns="45720" rIns="91440" bIns="45720" rtlCol="0" anchor="ctr">
            <a:noAutofit/>
          </a:bodyPr>
          <a:lstStyle/>
          <a:p>
            <a:r>
              <a:rPr lang="en-US" sz="3200" b="1" dirty="0">
                <a:solidFill>
                  <a:srgbClr val="1EB53A"/>
                </a:solidFill>
              </a:rPr>
              <a:t>Atomic theory put on hold ~2,000 Years</a:t>
            </a:r>
          </a:p>
        </p:txBody>
      </p:sp>
      <p:sp>
        <p:nvSpPr>
          <p:cNvPr id="34820" name="Rectangle 3"/>
          <p:cNvSpPr>
            <a:spLocks noGrp="1" noChangeArrowheads="1"/>
          </p:cNvSpPr>
          <p:nvPr>
            <p:ph sz="half" idx="1"/>
          </p:nvPr>
        </p:nvSpPr>
        <p:spPr>
          <a:xfrm>
            <a:off x="441042" y="3847305"/>
            <a:ext cx="6544025" cy="1862615"/>
          </a:xfrm>
        </p:spPr>
        <p:txBody>
          <a:bodyPr/>
          <a:lstStyle/>
          <a:p>
            <a:r>
              <a:rPr lang="en-US" sz="2400" b="0" dirty="0">
                <a:solidFill>
                  <a:schemeClr val="tx1"/>
                </a:solidFill>
              </a:rPr>
              <a:t>Alexander the Great</a:t>
            </a:r>
          </a:p>
          <a:p>
            <a:pPr marL="233363" lvl="1" indent="-223838">
              <a:buFont typeface="Arial" panose="020B0604020202020204" pitchFamily="34" charset="0"/>
              <a:buChar char="•"/>
            </a:pPr>
            <a:r>
              <a:rPr lang="en-US" sz="1800" dirty="0">
                <a:solidFill>
                  <a:schemeClr val="tx1"/>
                </a:solidFill>
              </a:rPr>
              <a:t>King of Macedon</a:t>
            </a:r>
          </a:p>
          <a:p>
            <a:pPr marL="233363" lvl="1" indent="-223838">
              <a:buFont typeface="Arial" panose="020B0604020202020204" pitchFamily="34" charset="0"/>
              <a:buChar char="•"/>
            </a:pPr>
            <a:r>
              <a:rPr lang="en-US" sz="1800" dirty="0">
                <a:solidFill>
                  <a:schemeClr val="tx1"/>
                </a:solidFill>
              </a:rPr>
              <a:t>Tutored by Aristotle</a:t>
            </a:r>
          </a:p>
          <a:p>
            <a:pPr marL="233363" lvl="1" indent="-223838">
              <a:buFont typeface="Arial" panose="020B0604020202020204" pitchFamily="34" charset="0"/>
              <a:buChar char="•"/>
            </a:pPr>
            <a:r>
              <a:rPr lang="en-US" sz="1800" dirty="0">
                <a:solidFill>
                  <a:schemeClr val="tx1"/>
                </a:solidFill>
              </a:rPr>
              <a:t>Alchemy was deemed only science worth pursuing</a:t>
            </a:r>
          </a:p>
        </p:txBody>
      </p:sp>
      <p:pic>
        <p:nvPicPr>
          <p:cNvPr id="34821" name="Picture 4" descr="plato-and-aristotle"/>
          <p:cNvPicPr>
            <a:picLocks noChangeAspect="1" noChangeArrowheads="1"/>
          </p:cNvPicPr>
          <p:nvPr/>
        </p:nvPicPr>
        <p:blipFill>
          <a:blip r:embed="rId3" cstate="print"/>
          <a:srcRect/>
          <a:stretch>
            <a:fillRect/>
          </a:stretch>
        </p:blipFill>
        <p:spPr bwMode="auto">
          <a:xfrm>
            <a:off x="7000946" y="1596849"/>
            <a:ext cx="1277801" cy="1612310"/>
          </a:xfrm>
          <a:prstGeom prst="rect">
            <a:avLst/>
          </a:prstGeom>
          <a:noFill/>
          <a:ln w="9525">
            <a:noFill/>
            <a:miter lim="800000"/>
            <a:headEnd/>
            <a:tailEnd/>
          </a:ln>
        </p:spPr>
      </p:pic>
      <p:pic>
        <p:nvPicPr>
          <p:cNvPr id="34822" name="Picture 5" descr="Alexander_the_Great"/>
          <p:cNvPicPr>
            <a:picLocks noChangeAspect="1" noChangeArrowheads="1"/>
          </p:cNvPicPr>
          <p:nvPr/>
        </p:nvPicPr>
        <p:blipFill>
          <a:blip r:embed="rId4" cstate="print"/>
          <a:srcRect/>
          <a:stretch>
            <a:fillRect/>
          </a:stretch>
        </p:blipFill>
        <p:spPr bwMode="auto">
          <a:xfrm>
            <a:off x="7030905" y="3928585"/>
            <a:ext cx="1217882" cy="1549915"/>
          </a:xfrm>
          <a:prstGeom prst="rect">
            <a:avLst/>
          </a:prstGeom>
          <a:noFill/>
          <a:ln w="9525">
            <a:noFill/>
            <a:miter lim="800000"/>
            <a:headEnd/>
            <a:tailEnd/>
          </a:ln>
        </p:spPr>
      </p:pic>
      <p:grpSp>
        <p:nvGrpSpPr>
          <p:cNvPr id="3" name="Group 2"/>
          <p:cNvGrpSpPr/>
          <p:nvPr/>
        </p:nvGrpSpPr>
        <p:grpSpPr>
          <a:xfrm>
            <a:off x="3974055" y="1549253"/>
            <a:ext cx="2565543" cy="1712212"/>
            <a:chOff x="-312450" y="1917090"/>
            <a:chExt cx="3514557" cy="2388039"/>
          </a:xfrm>
        </p:grpSpPr>
        <p:sp>
          <p:nvSpPr>
            <p:cNvPr id="34824" name="AutoShape 5"/>
            <p:cNvSpPr>
              <a:spLocks noChangeArrowheads="1"/>
            </p:cNvSpPr>
            <p:nvPr/>
          </p:nvSpPr>
          <p:spPr bwMode="auto">
            <a:xfrm>
              <a:off x="721860" y="2302871"/>
              <a:ext cx="1499508" cy="1587048"/>
            </a:xfrm>
            <a:prstGeom prst="diamond">
              <a:avLst/>
            </a:prstGeom>
            <a:solidFill>
              <a:srgbClr val="FFFF99"/>
            </a:solidFill>
            <a:ln w="57150">
              <a:solidFill>
                <a:schemeClr val="accent2"/>
              </a:solidFill>
              <a:miter lim="800000"/>
              <a:headEnd/>
              <a:tailEnd/>
            </a:ln>
          </p:spPr>
          <p:txBody>
            <a:bodyPr wrap="none" anchor="ctr"/>
            <a:lstStyle/>
            <a:p>
              <a:pPr eaLnBrk="0" hangingPunct="0"/>
              <a:endParaRPr lang="en-US" dirty="0">
                <a:latin typeface="Calibri" pitchFamily="34" charset="0"/>
              </a:endParaRPr>
            </a:p>
          </p:txBody>
        </p:sp>
        <p:sp>
          <p:nvSpPr>
            <p:cNvPr id="34825" name="Rectangle 6"/>
            <p:cNvSpPr>
              <a:spLocks noChangeArrowheads="1"/>
            </p:cNvSpPr>
            <p:nvPr/>
          </p:nvSpPr>
          <p:spPr bwMode="auto">
            <a:xfrm>
              <a:off x="1045004" y="2653101"/>
              <a:ext cx="876850" cy="892727"/>
            </a:xfrm>
            <a:prstGeom prst="rect">
              <a:avLst/>
            </a:prstGeom>
            <a:solidFill>
              <a:srgbClr val="333300">
                <a:alpha val="67000"/>
              </a:srgbClr>
            </a:solidFill>
            <a:ln w="38100">
              <a:noFill/>
              <a:miter lim="800000"/>
              <a:headEnd/>
              <a:tailEnd/>
            </a:ln>
          </p:spPr>
          <p:txBody>
            <a:bodyPr wrap="none" anchor="ctr"/>
            <a:lstStyle/>
            <a:p>
              <a:pPr algn="ctr" eaLnBrk="0" hangingPunct="0"/>
              <a:r>
                <a:rPr lang="en-US" sz="1000" dirty="0">
                  <a:solidFill>
                    <a:schemeClr val="bg1"/>
                  </a:solidFill>
                </a:rPr>
                <a:t>‘MATTER’</a:t>
              </a:r>
            </a:p>
          </p:txBody>
        </p:sp>
        <p:sp>
          <p:nvSpPr>
            <p:cNvPr id="34826" name="Text Box 7"/>
            <p:cNvSpPr txBox="1">
              <a:spLocks noChangeArrowheads="1"/>
            </p:cNvSpPr>
            <p:nvPr/>
          </p:nvSpPr>
          <p:spPr bwMode="auto">
            <a:xfrm>
              <a:off x="1104667" y="1917090"/>
              <a:ext cx="733892" cy="386333"/>
            </a:xfrm>
            <a:prstGeom prst="rect">
              <a:avLst/>
            </a:prstGeom>
            <a:noFill/>
            <a:ln w="9525">
              <a:noFill/>
              <a:miter lim="800000"/>
              <a:headEnd/>
              <a:tailEnd/>
            </a:ln>
          </p:spPr>
          <p:txBody>
            <a:bodyPr wrap="none">
              <a:spAutoFit/>
            </a:bodyPr>
            <a:lstStyle/>
            <a:p>
              <a:pPr algn="ctr" eaLnBrk="0" hangingPunct="0"/>
              <a:r>
                <a:rPr lang="en-US" sz="1200" dirty="0"/>
                <a:t>FIRE</a:t>
              </a:r>
            </a:p>
          </p:txBody>
        </p:sp>
        <p:sp>
          <p:nvSpPr>
            <p:cNvPr id="34827" name="Text Box 8"/>
            <p:cNvSpPr txBox="1">
              <a:spLocks noChangeArrowheads="1"/>
            </p:cNvSpPr>
            <p:nvPr/>
          </p:nvSpPr>
          <p:spPr bwMode="auto">
            <a:xfrm>
              <a:off x="2239219" y="2903229"/>
              <a:ext cx="962888" cy="386333"/>
            </a:xfrm>
            <a:prstGeom prst="rect">
              <a:avLst/>
            </a:prstGeom>
            <a:noFill/>
            <a:ln w="9525">
              <a:noFill/>
              <a:miter lim="800000"/>
              <a:headEnd/>
              <a:tailEnd/>
            </a:ln>
          </p:spPr>
          <p:txBody>
            <a:bodyPr wrap="none">
              <a:spAutoFit/>
            </a:bodyPr>
            <a:lstStyle/>
            <a:p>
              <a:pPr eaLnBrk="0" hangingPunct="0"/>
              <a:r>
                <a:rPr lang="en-US" sz="1200" dirty="0"/>
                <a:t>EARTH</a:t>
              </a:r>
            </a:p>
          </p:txBody>
        </p:sp>
        <p:sp>
          <p:nvSpPr>
            <p:cNvPr id="34828" name="Text Box 9"/>
            <p:cNvSpPr txBox="1">
              <a:spLocks noChangeArrowheads="1"/>
            </p:cNvSpPr>
            <p:nvPr/>
          </p:nvSpPr>
          <p:spPr bwMode="auto">
            <a:xfrm>
              <a:off x="-312450" y="2903229"/>
              <a:ext cx="1037208" cy="386333"/>
            </a:xfrm>
            <a:prstGeom prst="rect">
              <a:avLst/>
            </a:prstGeom>
            <a:noFill/>
            <a:ln w="9525">
              <a:noFill/>
              <a:miter lim="800000"/>
              <a:headEnd/>
              <a:tailEnd/>
            </a:ln>
          </p:spPr>
          <p:txBody>
            <a:bodyPr wrap="square">
              <a:spAutoFit/>
            </a:bodyPr>
            <a:lstStyle/>
            <a:p>
              <a:pPr algn="r" eaLnBrk="0" hangingPunct="0"/>
              <a:r>
                <a:rPr lang="en-US" sz="1200" dirty="0"/>
                <a:t>AIR</a:t>
              </a:r>
            </a:p>
          </p:txBody>
        </p:sp>
        <p:sp>
          <p:nvSpPr>
            <p:cNvPr id="34829" name="Text Box 10"/>
            <p:cNvSpPr txBox="1">
              <a:spLocks noChangeArrowheads="1"/>
            </p:cNvSpPr>
            <p:nvPr/>
          </p:nvSpPr>
          <p:spPr bwMode="auto">
            <a:xfrm>
              <a:off x="975852" y="3918796"/>
              <a:ext cx="991524" cy="386333"/>
            </a:xfrm>
            <a:prstGeom prst="rect">
              <a:avLst/>
            </a:prstGeom>
            <a:noFill/>
            <a:ln w="9525">
              <a:noFill/>
              <a:miter lim="800000"/>
              <a:headEnd/>
              <a:tailEnd/>
            </a:ln>
          </p:spPr>
          <p:txBody>
            <a:bodyPr wrap="none">
              <a:spAutoFit/>
            </a:bodyPr>
            <a:lstStyle/>
            <a:p>
              <a:pPr algn="ctr" eaLnBrk="0" hangingPunct="0"/>
              <a:r>
                <a:rPr lang="en-US" sz="1200" dirty="0"/>
                <a:t>WATER</a:t>
              </a:r>
            </a:p>
          </p:txBody>
        </p:sp>
        <p:sp>
          <p:nvSpPr>
            <p:cNvPr id="34830" name="Text Box 11"/>
            <p:cNvSpPr txBox="1">
              <a:spLocks noChangeArrowheads="1"/>
            </p:cNvSpPr>
            <p:nvPr/>
          </p:nvSpPr>
          <p:spPr bwMode="auto">
            <a:xfrm>
              <a:off x="424615" y="2396626"/>
              <a:ext cx="580175" cy="386333"/>
            </a:xfrm>
            <a:prstGeom prst="rect">
              <a:avLst/>
            </a:prstGeom>
            <a:noFill/>
            <a:ln w="9525">
              <a:noFill/>
              <a:miter lim="800000"/>
              <a:headEnd/>
              <a:tailEnd/>
            </a:ln>
          </p:spPr>
          <p:txBody>
            <a:bodyPr wrap="none">
              <a:spAutoFit/>
            </a:bodyPr>
            <a:lstStyle/>
            <a:p>
              <a:pPr algn="r" eaLnBrk="0" hangingPunct="0"/>
              <a:r>
                <a:rPr lang="en-US" sz="1200" i="1" dirty="0"/>
                <a:t>Hot</a:t>
              </a:r>
            </a:p>
          </p:txBody>
        </p:sp>
        <p:sp>
          <p:nvSpPr>
            <p:cNvPr id="34831" name="Text Box 12"/>
            <p:cNvSpPr txBox="1">
              <a:spLocks noChangeArrowheads="1"/>
            </p:cNvSpPr>
            <p:nvPr/>
          </p:nvSpPr>
          <p:spPr bwMode="auto">
            <a:xfrm>
              <a:off x="380082" y="3465970"/>
              <a:ext cx="624708" cy="386333"/>
            </a:xfrm>
            <a:prstGeom prst="rect">
              <a:avLst/>
            </a:prstGeom>
            <a:noFill/>
            <a:ln w="9525">
              <a:noFill/>
              <a:miter lim="800000"/>
              <a:headEnd/>
              <a:tailEnd/>
            </a:ln>
          </p:spPr>
          <p:txBody>
            <a:bodyPr wrap="none">
              <a:spAutoFit/>
            </a:bodyPr>
            <a:lstStyle/>
            <a:p>
              <a:pPr algn="r" eaLnBrk="0" hangingPunct="0"/>
              <a:r>
                <a:rPr lang="en-US" sz="1200" i="1" dirty="0"/>
                <a:t>Wet</a:t>
              </a:r>
            </a:p>
          </p:txBody>
        </p:sp>
        <p:sp>
          <p:nvSpPr>
            <p:cNvPr id="34832" name="Text Box 13"/>
            <p:cNvSpPr txBox="1">
              <a:spLocks noChangeArrowheads="1"/>
            </p:cNvSpPr>
            <p:nvPr/>
          </p:nvSpPr>
          <p:spPr bwMode="auto">
            <a:xfrm>
              <a:off x="1863374" y="3438954"/>
              <a:ext cx="683385" cy="386333"/>
            </a:xfrm>
            <a:prstGeom prst="rect">
              <a:avLst/>
            </a:prstGeom>
            <a:noFill/>
            <a:ln w="9525">
              <a:noFill/>
              <a:miter lim="800000"/>
              <a:headEnd/>
              <a:tailEnd/>
            </a:ln>
          </p:spPr>
          <p:txBody>
            <a:bodyPr wrap="none">
              <a:spAutoFit/>
            </a:bodyPr>
            <a:lstStyle/>
            <a:p>
              <a:pPr eaLnBrk="0" hangingPunct="0"/>
              <a:r>
                <a:rPr lang="en-US" sz="1200" i="1" dirty="0"/>
                <a:t>Cold</a:t>
              </a:r>
            </a:p>
          </p:txBody>
        </p:sp>
        <p:sp>
          <p:nvSpPr>
            <p:cNvPr id="34833" name="Text Box 14"/>
            <p:cNvSpPr txBox="1">
              <a:spLocks noChangeArrowheads="1"/>
            </p:cNvSpPr>
            <p:nvPr/>
          </p:nvSpPr>
          <p:spPr bwMode="auto">
            <a:xfrm>
              <a:off x="1863374" y="2382454"/>
              <a:ext cx="580175" cy="386333"/>
            </a:xfrm>
            <a:prstGeom prst="rect">
              <a:avLst/>
            </a:prstGeom>
            <a:noFill/>
            <a:ln w="9525">
              <a:noFill/>
              <a:miter lim="800000"/>
              <a:headEnd/>
              <a:tailEnd/>
            </a:ln>
          </p:spPr>
          <p:txBody>
            <a:bodyPr wrap="none">
              <a:spAutoFit/>
            </a:bodyPr>
            <a:lstStyle/>
            <a:p>
              <a:pPr eaLnBrk="0" hangingPunct="0"/>
              <a:r>
                <a:rPr lang="en-US" sz="1200" i="1" dirty="0"/>
                <a:t>Dry</a:t>
              </a:r>
            </a:p>
          </p:txBody>
        </p:sp>
      </p:grpSp>
      <p:sp>
        <p:nvSpPr>
          <p:cNvPr id="2" name="TextBox 1">
            <a:extLst>
              <a:ext uri="{FF2B5EF4-FFF2-40B4-BE49-F238E27FC236}">
                <a16:creationId xmlns:a16="http://schemas.microsoft.com/office/drawing/2014/main" id="{6BAB033E-BD59-1E40-801E-E52390465494}"/>
              </a:ext>
            </a:extLst>
          </p:cNvPr>
          <p:cNvSpPr txBox="1"/>
          <p:nvPr/>
        </p:nvSpPr>
        <p:spPr>
          <a:xfrm>
            <a:off x="464652" y="1452153"/>
            <a:ext cx="4500880" cy="1985159"/>
          </a:xfrm>
          <a:prstGeom prst="rect">
            <a:avLst/>
          </a:prstGeom>
          <a:noFill/>
        </p:spPr>
        <p:txBody>
          <a:bodyPr wrap="square" rtlCol="0">
            <a:spAutoFit/>
          </a:bodyPr>
          <a:lstStyle/>
          <a:p>
            <a:r>
              <a:rPr lang="en-US" sz="2400" dirty="0"/>
              <a:t>Aristotle and Plato</a:t>
            </a:r>
          </a:p>
          <a:p>
            <a:pPr marL="233363" lvl="1" indent="-223838">
              <a:buFont typeface="Arial" panose="020B0604020202020204" pitchFamily="34" charset="0"/>
              <a:buChar char="•"/>
            </a:pPr>
            <a:r>
              <a:rPr lang="en-US" dirty="0"/>
              <a:t>Believed there were only</a:t>
            </a:r>
            <a:br>
              <a:rPr lang="en-US" dirty="0"/>
            </a:br>
            <a:r>
              <a:rPr lang="en-US" dirty="0"/>
              <a:t>four elements</a:t>
            </a:r>
          </a:p>
          <a:p>
            <a:pPr marL="233363" lvl="1" indent="-223838">
              <a:buFont typeface="Arial" panose="020B0604020202020204" pitchFamily="34" charset="0"/>
              <a:buChar char="•"/>
            </a:pPr>
            <a:endParaRPr lang="en-US" sz="900" dirty="0"/>
          </a:p>
          <a:p>
            <a:pPr marL="233363" lvl="1" indent="-223838">
              <a:buFont typeface="Arial" panose="020B0604020202020204" pitchFamily="34" charset="0"/>
              <a:buChar char="•"/>
            </a:pPr>
            <a:r>
              <a:rPr lang="en-US" dirty="0"/>
              <a:t>Elements can transform to </a:t>
            </a:r>
            <a:br>
              <a:rPr lang="en-US" dirty="0"/>
            </a:br>
            <a:r>
              <a:rPr lang="en-US" dirty="0"/>
              <a:t>other elements</a:t>
            </a:r>
          </a:p>
          <a:p>
            <a:endParaRPr lang="en-US" dirty="0"/>
          </a:p>
        </p:txBody>
      </p:sp>
    </p:spTree>
    <p:extLst>
      <p:ext uri="{BB962C8B-B14F-4D97-AF65-F5344CB8AC3E}">
        <p14:creationId xmlns:p14="http://schemas.microsoft.com/office/powerpoint/2010/main" val="205667242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426720" y="492775"/>
            <a:ext cx="8686800" cy="1070919"/>
          </a:xfrm>
        </p:spPr>
        <p:txBody>
          <a:bodyPr vert="horz" lIns="91440" tIns="45720" rIns="91440" bIns="45720" rtlCol="0" anchor="ctr">
            <a:normAutofit/>
          </a:bodyPr>
          <a:lstStyle/>
          <a:p>
            <a:r>
              <a:rPr lang="en-US" altLang="en-US" sz="3200" b="1" dirty="0">
                <a:solidFill>
                  <a:srgbClr val="1EB53A"/>
                </a:solidFill>
              </a:rPr>
              <a:t>Rapid pace of nuclear discovery begins</a:t>
            </a:r>
          </a:p>
        </p:txBody>
      </p:sp>
      <p:pic>
        <p:nvPicPr>
          <p:cNvPr id="6" name="Picture 5">
            <a:extLst>
              <a:ext uri="{FF2B5EF4-FFF2-40B4-BE49-F238E27FC236}">
                <a16:creationId xmlns:a16="http://schemas.microsoft.com/office/drawing/2014/main" id="{DB0ED94B-FA1B-46E8-9632-94D765054F7F}"/>
              </a:ext>
            </a:extLst>
          </p:cNvPr>
          <p:cNvPicPr>
            <a:picLocks noChangeAspect="1"/>
          </p:cNvPicPr>
          <p:nvPr/>
        </p:nvPicPr>
        <p:blipFill>
          <a:blip r:embed="rId3"/>
          <a:stretch>
            <a:fillRect/>
          </a:stretch>
        </p:blipFill>
        <p:spPr>
          <a:xfrm>
            <a:off x="5649671" y="1514895"/>
            <a:ext cx="2884729" cy="4224415"/>
          </a:xfrm>
          <a:prstGeom prst="rect">
            <a:avLst/>
          </a:prstGeom>
        </p:spPr>
      </p:pic>
      <p:sp>
        <p:nvSpPr>
          <p:cNvPr id="7" name="TextBox 6">
            <a:extLst>
              <a:ext uri="{FF2B5EF4-FFF2-40B4-BE49-F238E27FC236}">
                <a16:creationId xmlns:a16="http://schemas.microsoft.com/office/drawing/2014/main" id="{EAE898D7-B03B-45FB-80A9-8EA3C0722CD3}"/>
              </a:ext>
            </a:extLst>
          </p:cNvPr>
          <p:cNvSpPr txBox="1"/>
          <p:nvPr/>
        </p:nvSpPr>
        <p:spPr>
          <a:xfrm>
            <a:off x="482424" y="1575856"/>
            <a:ext cx="4977162" cy="1384995"/>
          </a:xfrm>
          <a:prstGeom prst="rect">
            <a:avLst/>
          </a:prstGeom>
          <a:noFill/>
        </p:spPr>
        <p:txBody>
          <a:bodyPr wrap="square" rtlCol="0">
            <a:spAutoFit/>
          </a:bodyPr>
          <a:lstStyle/>
          <a:p>
            <a:r>
              <a:rPr lang="en-US" sz="2400" dirty="0"/>
              <a:t>Wilhelm Roentgen </a:t>
            </a:r>
            <a:r>
              <a:rPr lang="en-US" dirty="0"/>
              <a:t>(1845-1923)</a:t>
            </a:r>
          </a:p>
          <a:p>
            <a:r>
              <a:rPr lang="en-US" sz="2000" dirty="0"/>
              <a:t>German engineer and physicist</a:t>
            </a:r>
          </a:p>
          <a:p>
            <a:endParaRPr lang="en-US" sz="2000" dirty="0"/>
          </a:p>
          <a:p>
            <a:r>
              <a:rPr lang="en-US" sz="2000" dirty="0"/>
              <a:t>1895 discovered the X-ray</a:t>
            </a:r>
          </a:p>
        </p:txBody>
      </p:sp>
      <p:sp>
        <p:nvSpPr>
          <p:cNvPr id="8" name="TextBox 7"/>
          <p:cNvSpPr txBox="1"/>
          <p:nvPr/>
        </p:nvSpPr>
        <p:spPr>
          <a:xfrm>
            <a:off x="5836136" y="6348763"/>
            <a:ext cx="2940905" cy="276999"/>
          </a:xfrm>
          <a:prstGeom prst="rect">
            <a:avLst/>
          </a:prstGeom>
          <a:noFill/>
        </p:spPr>
        <p:txBody>
          <a:bodyPr wrap="square" rtlCol="0">
            <a:spAutoFit/>
          </a:bodyPr>
          <a:lstStyle/>
          <a:p>
            <a:pPr algn="r"/>
            <a:r>
              <a:rPr lang="en-US" sz="1200" b="1" dirty="0">
                <a:solidFill>
                  <a:srgbClr val="1EB53A"/>
                </a:solidFill>
                <a:latin typeface="Myriad Pro Semibold" panose="020B0503030403020204" pitchFamily="34" charset="0"/>
              </a:rPr>
              <a:t>Navigating Nuclear Science</a:t>
            </a:r>
          </a:p>
        </p:txBody>
      </p:sp>
      <p:pic>
        <p:nvPicPr>
          <p:cNvPr id="4" name="Picture 3">
            <a:extLst>
              <a:ext uri="{FF2B5EF4-FFF2-40B4-BE49-F238E27FC236}">
                <a16:creationId xmlns:a16="http://schemas.microsoft.com/office/drawing/2014/main" id="{F7952930-7B19-483A-9366-7C50FD4B5EA2}"/>
              </a:ext>
            </a:extLst>
          </p:cNvPr>
          <p:cNvPicPr>
            <a:picLocks noChangeAspect="1"/>
          </p:cNvPicPr>
          <p:nvPr/>
        </p:nvPicPr>
        <p:blipFill rotWithShape="1">
          <a:blip r:embed="rId4"/>
          <a:srcRect l="4417" t="3206" r="3136" b="16398"/>
          <a:stretch/>
        </p:blipFill>
        <p:spPr>
          <a:xfrm>
            <a:off x="3428427" y="3141422"/>
            <a:ext cx="2126202" cy="2597888"/>
          </a:xfrm>
          <a:prstGeom prst="rect">
            <a:avLst/>
          </a:prstGeom>
        </p:spPr>
      </p:pic>
    </p:spTree>
    <p:extLst>
      <p:ext uri="{BB962C8B-B14F-4D97-AF65-F5344CB8AC3E}">
        <p14:creationId xmlns:p14="http://schemas.microsoft.com/office/powerpoint/2010/main" val="4255713292"/>
      </p:ext>
    </p:extLst>
  </p:cSld>
  <p:clrMapOvr>
    <a:masterClrMapping/>
  </p:clrMapOvr>
</p:sld>
</file>

<file path=ppt/theme/theme1.xml><?xml version="1.0" encoding="utf-8"?>
<a:theme xmlns:a="http://schemas.openxmlformats.org/drawingml/2006/main" name="Workshop Templat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 Nuc Presentation template" id="{FDD25A07-900A-4744-8B3A-43DFD2168043}" vid="{49F1D308-BE3E-1248-9244-FDD642B94443}"/>
    </a:ext>
  </a:extLst>
</a:theme>
</file>

<file path=ppt/theme/theme2.xml><?xml version="1.0" encoding="utf-8"?>
<a:theme xmlns:a="http://schemas.openxmlformats.org/drawingml/2006/main" name="3_ThemeANS2018">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v Nuc Presentation template" id="{FDD25A07-900A-4744-8B3A-43DFD2168043}" vid="{FBD3502B-0603-1C42-BA70-6ACAAB157F30}"/>
    </a:ext>
  </a:extLst>
</a:theme>
</file>

<file path=ppt/theme/theme3.xml><?xml version="1.0" encoding="utf-8"?>
<a:theme xmlns:a="http://schemas.openxmlformats.org/drawingml/2006/main" name="3_ANS slides">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Presentation template" id="{FDD25A07-900A-4744-8B3A-43DFD2168043}" vid="{4C715B96-10D0-664D-BB8F-DA0964F02593}"/>
    </a:ext>
  </a:extLst>
</a:theme>
</file>

<file path=ppt/theme/theme4.xml><?xml version="1.0" encoding="utf-8"?>
<a:theme xmlns:a="http://schemas.openxmlformats.org/drawingml/2006/main" name="4_ANS slides">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Presentation template" id="{FDD25A07-900A-4744-8B3A-43DFD2168043}" vid="{DAAF946B-1F07-AB4E-BA88-7EA6E922717E}"/>
    </a:ext>
  </a:extLst>
</a:theme>
</file>

<file path=ppt/theme/theme5.xml><?xml version="1.0" encoding="utf-8"?>
<a:theme xmlns:a="http://schemas.openxmlformats.org/drawingml/2006/main" name="3_Public Audience End slid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Presentation template" id="{FDD25A07-900A-4744-8B3A-43DFD2168043}" vid="{7190BDF4-0CCE-9D46-8193-6E38943E36CB}"/>
    </a:ext>
  </a:extLst>
</a:theme>
</file>

<file path=ppt/theme/theme6.xml><?xml version="1.0" encoding="utf-8"?>
<a:theme xmlns:a="http://schemas.openxmlformats.org/drawingml/2006/main" name="nav nuc science">
  <a:themeElements>
    <a:clrScheme name="ANS Center Nav Nuc Science">
      <a:dk1>
        <a:srgbClr val="000000"/>
      </a:dk1>
      <a:lt1>
        <a:srgbClr val="FFFFFF"/>
      </a:lt1>
      <a:dk2>
        <a:srgbClr val="56595C"/>
      </a:dk2>
      <a:lt2>
        <a:srgbClr val="D9D9D9"/>
      </a:lt2>
      <a:accent1>
        <a:srgbClr val="00338D"/>
      </a:accent1>
      <a:accent2>
        <a:srgbClr val="EA5F1A"/>
      </a:accent2>
      <a:accent3>
        <a:srgbClr val="A5A5A5"/>
      </a:accent3>
      <a:accent4>
        <a:srgbClr val="26819E"/>
      </a:accent4>
      <a:accent5>
        <a:srgbClr val="00A1E3"/>
      </a:accent5>
      <a:accent6>
        <a:srgbClr val="4CA950"/>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av nuc science" id="{C09E9617-B612-F34D-9A19-4C4A921E12DA}" vid="{88CD73F1-1A05-484E-A723-8BA176CA6F93}"/>
    </a:ext>
  </a:extLst>
</a:theme>
</file>

<file path=ppt/theme/theme7.xml><?xml version="1.0" encoding="utf-8"?>
<a:theme xmlns:a="http://schemas.openxmlformats.org/drawingml/2006/main" name="4_Public Audience End slide">
  <a:themeElements>
    <a:clrScheme name="ANS colors">
      <a:dk1>
        <a:srgbClr val="000000"/>
      </a:dk1>
      <a:lt1>
        <a:srgbClr val="FFFFFF"/>
      </a:lt1>
      <a:dk2>
        <a:srgbClr val="56595C"/>
      </a:dk2>
      <a:lt2>
        <a:srgbClr val="D9D9D9"/>
      </a:lt2>
      <a:accent1>
        <a:srgbClr val="00338D"/>
      </a:accent1>
      <a:accent2>
        <a:srgbClr val="ED7D31"/>
      </a:accent2>
      <a:accent3>
        <a:srgbClr val="A5A5A5"/>
      </a:accent3>
      <a:accent4>
        <a:srgbClr val="BD3632"/>
      </a:accent4>
      <a:accent5>
        <a:srgbClr val="69AAE3"/>
      </a:accent5>
      <a:accent6>
        <a:srgbClr val="697028"/>
      </a:accent6>
      <a:hlink>
        <a:srgbClr val="00338D"/>
      </a:hlink>
      <a:folHlink>
        <a:srgbClr val="685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 Nuclear Fuel Cycle for Review LD" id="{CF47AC5D-A768-014E-BC26-F69592EE7FF9}" vid="{DABFEAD4-36C9-B54E-B959-3CF54A5A310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Workshop Template</Template>
  <TotalTime>2052</TotalTime>
  <Words>6077</Words>
  <Application>Microsoft Office PowerPoint</Application>
  <PresentationFormat>On-screen Show (4:3)</PresentationFormat>
  <Paragraphs>795</Paragraphs>
  <Slides>65</Slides>
  <Notes>64</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65</vt:i4>
      </vt:variant>
    </vt:vector>
  </HeadingPairs>
  <TitlesOfParts>
    <vt:vector size="85" baseType="lpstr">
      <vt:lpstr>Arial</vt:lpstr>
      <vt:lpstr>Book Antiqua</vt:lpstr>
      <vt:lpstr>Calibri</vt:lpstr>
      <vt:lpstr>Cambria Math</vt:lpstr>
      <vt:lpstr>Courier New</vt:lpstr>
      <vt:lpstr>Georgia</vt:lpstr>
      <vt:lpstr>Lucida Grande</vt:lpstr>
      <vt:lpstr>Myriad Pro Semibold</vt:lpstr>
      <vt:lpstr>Symbol</vt:lpstr>
      <vt:lpstr>Tahoma</vt:lpstr>
      <vt:lpstr>Times</vt:lpstr>
      <vt:lpstr>Times New Roman</vt:lpstr>
      <vt:lpstr>Workshop Template</vt:lpstr>
      <vt:lpstr>3_ThemeANS2018</vt:lpstr>
      <vt:lpstr>3_ANS slides</vt:lpstr>
      <vt:lpstr>4_ANS slides</vt:lpstr>
      <vt:lpstr>3_Public Audience End slide</vt:lpstr>
      <vt:lpstr>nav nuc science</vt:lpstr>
      <vt:lpstr>4_Public Audience End slide</vt:lpstr>
      <vt:lpstr>Clip</vt:lpstr>
      <vt:lpstr>Radiation Basics Journey to the Center of the Atom </vt:lpstr>
      <vt:lpstr>CT scans</vt:lpstr>
      <vt:lpstr>Spices</vt:lpstr>
      <vt:lpstr>Fruit flies</vt:lpstr>
      <vt:lpstr>PowerPoint Presentation</vt:lpstr>
      <vt:lpstr>A brief history of atomic theory</vt:lpstr>
      <vt:lpstr>A brief history of atomic theory</vt:lpstr>
      <vt:lpstr>Atomic theory put on hold ~2,000 Years</vt:lpstr>
      <vt:lpstr>Rapid pace of nuclear discovery begins</vt:lpstr>
      <vt:lpstr>Rapid pace of nuclear discovery, cont..</vt:lpstr>
      <vt:lpstr>Rapid pace of nuclear discovery, cont..</vt:lpstr>
      <vt:lpstr>Rapid pace of nuclear discovery, cont..</vt:lpstr>
      <vt:lpstr>Rapid pace of nuclear discovery, cont..</vt:lpstr>
      <vt:lpstr>Rapid pace of nuclear discovery, cont..</vt:lpstr>
      <vt:lpstr>Rapid pace of nuclear discovery, cont..</vt:lpstr>
      <vt:lpstr>Rapid pace of nuclear discovery, cont..</vt:lpstr>
      <vt:lpstr>Rapid pace of nuclear discovery, cont..</vt:lpstr>
      <vt:lpstr>Rapid pace of nuclear discovery</vt:lpstr>
      <vt:lpstr>PowerPoint Presentation</vt:lpstr>
      <vt:lpstr>PowerPoint Presentation</vt:lpstr>
      <vt:lpstr>PowerPoint Presentation</vt:lpstr>
      <vt:lpstr>PowerPoint Presentation</vt:lpstr>
      <vt:lpstr>PowerPoint Presentation</vt:lpstr>
      <vt:lpstr>Atomic structure of helium</vt:lpstr>
      <vt:lpstr>More on this helium isotope . . . </vt:lpstr>
      <vt:lpstr>What is radiation?</vt:lpstr>
      <vt:lpstr>Electromagnetic spectrum</vt:lpstr>
      <vt:lpstr>Types of radiation</vt:lpstr>
      <vt:lpstr>Why is it called ionizing?</vt:lpstr>
      <vt:lpstr>Where does radiation come from?</vt:lpstr>
      <vt:lpstr>If radiation comes from atoms and everything is made of atoms, is there radiation around us right now?</vt:lpstr>
      <vt:lpstr>Yes!</vt:lpstr>
      <vt:lpstr>Sources of radiation</vt:lpstr>
      <vt:lpstr>PowerPoint Presentation</vt:lpstr>
      <vt:lpstr>Perspective</vt:lpstr>
      <vt:lpstr> You’ve been irradiated: exposed to radiation.  Which is not to be confused with . . .</vt:lpstr>
      <vt:lpstr>PowerPoint Presentation</vt:lpstr>
      <vt:lpstr>Biological effects</vt:lpstr>
      <vt:lpstr>Why are atoms radioactive?</vt:lpstr>
      <vt:lpstr>What make a nucleus unstable?</vt:lpstr>
      <vt:lpstr>PowerPoint Presentation</vt:lpstr>
      <vt:lpstr>Radioactive decay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a 3D periodic table</vt:lpstr>
      <vt:lpstr>Nuclear stability</vt:lpstr>
      <vt:lpstr>Nuclear stability</vt:lpstr>
      <vt:lpstr>PowerPoint Presentation</vt:lpstr>
      <vt:lpstr>Relative locations of products of various nuclear processes</vt:lpstr>
      <vt:lpstr>PowerPoint Presentation</vt:lpstr>
      <vt:lpstr>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Janice Lindegard</dc:creator>
  <cp:lastModifiedBy>Janice Lindegard</cp:lastModifiedBy>
  <cp:revision>150</cp:revision>
  <cp:lastPrinted>2019-03-26T18:31:45Z</cp:lastPrinted>
  <dcterms:created xsi:type="dcterms:W3CDTF">2019-02-18T22:27:12Z</dcterms:created>
  <dcterms:modified xsi:type="dcterms:W3CDTF">2021-01-08T18:34:03Z</dcterms:modified>
</cp:coreProperties>
</file>