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7315200" cx="9753600"/>
  <p:notesSz cx="6858000" cy="9144000"/>
  <p:embeddedFontLst>
    <p:embeddedFont>
      <p:font typeface="Ubuntu"/>
      <p:bold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slide" Target="slides/slide37.xml"/><Relationship Id="rId47" Type="http://schemas.openxmlformats.org/officeDocument/2006/relationships/slide" Target="slides/slide42.xml"/><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font" Target="fonts/Ubuntu-bold.fntdata"/><Relationship Id="rId7" Type="http://schemas.openxmlformats.org/officeDocument/2006/relationships/slide" Target="slides/slide2.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11" Type="http://schemas.openxmlformats.org/officeDocument/2006/relationships/slide" Target="slides/slide6.xml"/><Relationship Id="rId53" Type="http://schemas.openxmlformats.org/officeDocument/2006/relationships/customXml" Target="../customXml/item2.xml"/><Relationship Id="rId5" Type="http://schemas.openxmlformats.org/officeDocument/2006/relationships/notesMaster" Target="notesMasters/notesMaster1.xml"/><Relationship Id="rId44" Type="http://schemas.openxmlformats.org/officeDocument/2006/relationships/slide" Target="slides/slide39.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52" Type="http://schemas.openxmlformats.org/officeDocument/2006/relationships/customXml" Target="../customXml/item1.xml"/><Relationship Id="rId43"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font" Target="fonts/Ubuntu-boldItalic.fntdata"/><Relationship Id="rId3" Type="http://schemas.openxmlformats.org/officeDocument/2006/relationships/presProps" Target="presProps.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customXml" Target="../customXml/item3.xml"/><Relationship Id="rId1" Type="http://schemas.openxmlformats.org/officeDocument/2006/relationships/theme" Target="theme/theme2.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 name="Google Shape;86;p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 name="Google Shape;87;p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a:t>
            </a:r>
            <a:endParaRPr/>
          </a:p>
        </p:txBody>
      </p:sp>
      <p:sp>
        <p:nvSpPr>
          <p:cNvPr id="89" name="Google Shape;89;p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 name="Google Shape;90;p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48" name="Google Shape;248;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49" name="Google Shape;249;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a:t>
            </a:r>
            <a:endParaRPr/>
          </a:p>
        </p:txBody>
      </p:sp>
      <p:sp>
        <p:nvSpPr>
          <p:cNvPr id="251" name="Google Shape;251;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52" name="Google Shape;252;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68" name="Google Shape;268;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69" name="Google Shape;269;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11</a:t>
            </a:r>
            <a:endParaRPr/>
          </a:p>
          <a:p>
            <a:pPr indent="0" lvl="0" marL="0" rtl="0" algn="l">
              <a:spcBef>
                <a:spcPts val="0"/>
              </a:spcBef>
              <a:spcAft>
                <a:spcPts val="0"/>
              </a:spcAft>
              <a:buNone/>
            </a:pPr>
            <a:r>
              <a:rPr lang="en-US"/>
              <a:t>Fission is the release of energy by splitting heavy nuclei, such as U-235 and Plutonium-239. Fission requires overcoming the strong nuclear force which binds the protons and neutrons.</a:t>
            </a:r>
            <a:endParaRPr/>
          </a:p>
          <a:p>
            <a:pPr indent="0" lvl="0" marL="0" rtl="0" algn="l">
              <a:spcBef>
                <a:spcPts val="0"/>
              </a:spcBef>
              <a:spcAft>
                <a:spcPts val="0"/>
              </a:spcAft>
              <a:buNone/>
            </a:pPr>
            <a:r>
              <a:rPr lang="en-US"/>
              <a:t>On start up, neutrons are released and strike the uranium atom. The impact splits the uranium atom, causing it to fission into two or three lighter atoms and two or three neutrons.</a:t>
            </a:r>
            <a:endParaRPr/>
          </a:p>
        </p:txBody>
      </p:sp>
      <p:sp>
        <p:nvSpPr>
          <p:cNvPr id="271" name="Google Shape;271;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72" name="Google Shape;272;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13" name="Google Shape;313;p1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14" name="Google Shape;314;p1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1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12</a:t>
            </a:r>
            <a:endParaRPr/>
          </a:p>
          <a:p>
            <a:pPr indent="0" lvl="0" marL="0" rtl="0" algn="l">
              <a:spcBef>
                <a:spcPts val="0"/>
              </a:spcBef>
              <a:spcAft>
                <a:spcPts val="0"/>
              </a:spcAft>
              <a:buNone/>
            </a:pPr>
            <a:r>
              <a:rPr lang="en-US"/>
              <a:t>Breaking the binding force releases a great deal of energy.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See if teachers can guess comparison of uranium to coal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8 kWh of heat can be generated from 1 kg of coal</a:t>
            </a:r>
            <a:endParaRPr/>
          </a:p>
          <a:p>
            <a:pPr indent="0" lvl="0" marL="0" rtl="0" algn="l">
              <a:spcBef>
                <a:spcPts val="0"/>
              </a:spcBef>
              <a:spcAft>
                <a:spcPts val="0"/>
              </a:spcAft>
              <a:buNone/>
            </a:pPr>
            <a:r>
              <a:rPr lang="en-US"/>
              <a:t>approx. 12 kWh from 1 kg of mineral oil </a:t>
            </a:r>
            <a:endParaRPr/>
          </a:p>
          <a:p>
            <a:pPr indent="0" lvl="0" marL="0" rtl="0" algn="l">
              <a:spcBef>
                <a:spcPts val="0"/>
              </a:spcBef>
              <a:spcAft>
                <a:spcPts val="0"/>
              </a:spcAft>
              <a:buNone/>
            </a:pPr>
            <a:r>
              <a:rPr lang="en-US"/>
              <a:t>around 24,000,000 kWh from 1 kg of uranium-235. </a:t>
            </a:r>
            <a:endParaRPr/>
          </a:p>
        </p:txBody>
      </p:sp>
      <p:sp>
        <p:nvSpPr>
          <p:cNvPr id="316" name="Google Shape;316;p1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17" name="Google Shape;317;p1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43" name="Google Shape;343;p1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44" name="Google Shape;344;p1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 that the lighter elements (large pieces in the previous slide) are entirely new elements, not just chunks of uranium.  Lighter isotopes may include Cesium-137, Strontium 90, Xenon 140, etc.</a:t>
            </a:r>
            <a:endParaRPr/>
          </a:p>
          <a:p>
            <a:pPr indent="0" lvl="0" marL="0" rtl="0" algn="l">
              <a:spcBef>
                <a:spcPts val="0"/>
              </a:spcBef>
              <a:spcAft>
                <a:spcPts val="0"/>
              </a:spcAft>
              <a:buNone/>
            </a:pPr>
            <a:r>
              <a:rPr lang="en-US"/>
              <a:t>13</a:t>
            </a:r>
            <a:endParaRPr/>
          </a:p>
        </p:txBody>
      </p:sp>
      <p:sp>
        <p:nvSpPr>
          <p:cNvPr id="346" name="Google Shape;346;p1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47" name="Google Shape;347;p1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358" name="Google Shape;358;p1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359" name="Google Shape;359;p1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14</a:t>
            </a:r>
            <a:endParaRPr/>
          </a:p>
          <a:p>
            <a:pPr indent="0" lvl="0" marL="0" rtl="0" algn="l">
              <a:spcBef>
                <a:spcPts val="0"/>
              </a:spcBef>
              <a:spcAft>
                <a:spcPts val="0"/>
              </a:spcAft>
              <a:buNone/>
            </a:pPr>
            <a:r>
              <a:rPr lang="en-US"/>
              <a:t>The neutrons released strike other uranium atoms, causing them to fission. This continues in a chain reaction, like dominos falling.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Neutrons are fast, so a moderator is used. Moderator slows neutrons to ensure they strike 235U atoms, continuing the chain reaction</a:t>
            </a:r>
            <a:endParaRPr/>
          </a:p>
          <a:p>
            <a:pPr indent="0" lvl="0" marL="0" rtl="0" algn="l">
              <a:spcBef>
                <a:spcPts val="0"/>
              </a:spcBef>
              <a:spcAft>
                <a:spcPts val="0"/>
              </a:spcAft>
              <a:buNone/>
            </a:pPr>
            <a:r>
              <a:rPr lang="en-US"/>
              <a:t>Control rods keep the reaction in check. Reactor operators raise or lower them depending on the need.</a:t>
            </a:r>
            <a:endParaRPr/>
          </a:p>
          <a:p>
            <a:pPr indent="0" lvl="0" marL="0" rtl="0" algn="l">
              <a:spcBef>
                <a:spcPts val="0"/>
              </a:spcBef>
              <a:spcAft>
                <a:spcPts val="0"/>
              </a:spcAft>
              <a:buNone/>
            </a:pPr>
            <a:r>
              <a:rPr lang="en-US"/>
              <a:t>When the reaction is self-sustaining, the reactor has achieved criticality.</a:t>
            </a:r>
            <a:endParaRPr/>
          </a:p>
        </p:txBody>
      </p:sp>
      <p:sp>
        <p:nvSpPr>
          <p:cNvPr id="361" name="Google Shape;361;p1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362" name="Google Shape;362;p1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32" name="Google Shape;432;p1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33" name="Google Shape;433;p1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p1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Assign teachers a few minutes to devise methods of modeling fission and chain reaction. Models can be kinesthetic, manipulatives, drawings, etc. Have a variety of materials available such as balloons, balls, paper, dominos, etc.</a:t>
            </a:r>
            <a:endParaRPr/>
          </a:p>
          <a:p>
            <a:pPr indent="0" lvl="0" marL="0" rtl="0" algn="l">
              <a:spcBef>
                <a:spcPts val="0"/>
              </a:spcBef>
              <a:spcAft>
                <a:spcPts val="0"/>
              </a:spcAft>
              <a:buNone/>
            </a:pPr>
            <a:r>
              <a:rPr lang="en-US"/>
              <a:t>Share ideas.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15</a:t>
            </a:r>
            <a:endParaRPr/>
          </a:p>
        </p:txBody>
      </p:sp>
      <p:sp>
        <p:nvSpPr>
          <p:cNvPr id="435" name="Google Shape;435;p1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36" name="Google Shape;436;p1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46" name="Google Shape;446;p1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47" name="Google Shape;447;p1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1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Teachers may wonder what a moderator is and how it is different from the control rods. Moderator is necessary to make sure neutrons strike the uranium atoms. Control rods absorb the neutrons to prevent them from striking the uranium.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16</a:t>
            </a:r>
            <a:endParaRPr/>
          </a:p>
        </p:txBody>
      </p:sp>
      <p:sp>
        <p:nvSpPr>
          <p:cNvPr id="449" name="Google Shape;449;p1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50" name="Google Shape;450;p1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61" name="Google Shape;461;p1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62" name="Google Shape;462;p1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1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Describe how a reactor works using the boiling water reactor first, as it’s often more easily understood than the pressurized water reactor.</a:t>
            </a:r>
            <a:endParaRPr/>
          </a:p>
          <a:p>
            <a:pPr indent="0" lvl="0" marL="0" rtl="0" algn="l">
              <a:spcBef>
                <a:spcPts val="0"/>
              </a:spcBef>
              <a:spcAft>
                <a:spcPts val="0"/>
              </a:spcAft>
              <a:buNone/>
            </a:pPr>
            <a:r>
              <a:rPr lang="en-US"/>
              <a:t>The images on this slide and the next are flash animations when in slide show mode.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17</a:t>
            </a:r>
            <a:endParaRPr/>
          </a:p>
        </p:txBody>
      </p:sp>
      <p:sp>
        <p:nvSpPr>
          <p:cNvPr id="464" name="Google Shape;464;p1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65" name="Google Shape;465;p1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76" name="Google Shape;476;p1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77" name="Google Shape;477;p1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1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Describe how a pressurized water reactor differs. Ask why pressurize the water?</a:t>
            </a:r>
            <a:endParaRPr/>
          </a:p>
          <a:p>
            <a:pPr indent="0" lvl="0" marL="0" rtl="0" algn="l">
              <a:spcBef>
                <a:spcPts val="0"/>
              </a:spcBef>
              <a:spcAft>
                <a:spcPts val="0"/>
              </a:spcAft>
              <a:buNone/>
            </a:pPr>
            <a:r>
              <a:rPr lang="en-US"/>
              <a:t>18</a:t>
            </a:r>
            <a:endParaRPr/>
          </a:p>
        </p:txBody>
      </p:sp>
      <p:sp>
        <p:nvSpPr>
          <p:cNvPr id="479" name="Google Shape;479;p1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80" name="Google Shape;480;p1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491" name="Google Shape;491;p1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492" name="Google Shape;492;p1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1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Ryne Burgess, a nuclear engineer at the Palo Verde Generating Station explains the steps in creation of nuclear energy. This clip is a segment from a virtual field trip of the Palo Verde Station created for ANS’s K-12 nuclear energy education program: Navigating Nuclear: Energizing Our World.  Clicking on the photo will take you to the virtual field trip page on navigatingnuclear.com. You will need to scroll down the page a little to find the “Nuclear Energy Explained” segment.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may also choose to show the entire virtual field trip, which is a behind the scenes tour of the largest nuclear power plant in the United States.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Delete this slide if you do not have an internet connection.</a:t>
            </a:r>
            <a:endParaRPr/>
          </a:p>
          <a:p>
            <a:pPr indent="0" lvl="0" marL="0" rtl="0" algn="l">
              <a:spcBef>
                <a:spcPts val="0"/>
              </a:spcBef>
              <a:spcAft>
                <a:spcPts val="0"/>
              </a:spcAft>
              <a:buNone/>
            </a:pPr>
            <a:r>
              <a:rPr lang="en-US"/>
              <a:t>19</a:t>
            </a:r>
            <a:endParaRPr/>
          </a:p>
        </p:txBody>
      </p:sp>
      <p:sp>
        <p:nvSpPr>
          <p:cNvPr id="494" name="Google Shape;494;p1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495" name="Google Shape;495;p1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00" name="Google Shape;100;p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01" name="Google Shape;101;p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a:t>
            </a:r>
            <a:endParaRPr/>
          </a:p>
          <a:p>
            <a:pPr indent="0" lvl="0" marL="0" rtl="0" algn="l">
              <a:spcBef>
                <a:spcPts val="0"/>
              </a:spcBef>
              <a:spcAft>
                <a:spcPts val="0"/>
              </a:spcAft>
              <a:buNone/>
            </a:pPr>
            <a:r>
              <a:rPr lang="en-US"/>
              <a:t>Suggest to teachers that they review with their students how electricity is made as many will have learned about it much earlier in their schooling.</a:t>
            </a:r>
            <a:endParaRPr/>
          </a:p>
        </p:txBody>
      </p:sp>
      <p:sp>
        <p:nvSpPr>
          <p:cNvPr id="103" name="Google Shape;103;p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04" name="Google Shape;104;p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06" name="Google Shape;506;p2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07" name="Google Shape;507;p2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2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20</a:t>
            </a:r>
            <a:endParaRPr/>
          </a:p>
          <a:p>
            <a:pPr indent="0" lvl="0" marL="0" rtl="0" algn="l">
              <a:spcBef>
                <a:spcPts val="0"/>
              </a:spcBef>
              <a:spcAft>
                <a:spcPts val="0"/>
              </a:spcAft>
              <a:buNone/>
            </a:pPr>
            <a:r>
              <a:rPr lang="en-US"/>
              <a:t>Long rods, made of silver, indium or cadmium, are inserted among the fuel assemblies. These "control rods" are made to absorb neutrons, so the neutrons can no longer hit atoms and make them split. To speed up the chain reaction, plant operators withdraw the control rods, either partially or fully. To slow it, they insert the control rods.</a:t>
            </a:r>
            <a:endParaRPr/>
          </a:p>
        </p:txBody>
      </p:sp>
      <p:sp>
        <p:nvSpPr>
          <p:cNvPr id="509" name="Google Shape;509;p2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10" name="Google Shape;510;p2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29" name="Google Shape;529;p2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30" name="Google Shape;530;p2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2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Distribute worksheets from Navigating Nuclear: Energizing Our World lesson on nuclear energy. Have teachers label the type of energy (potential, kinetic, thermal, etc.) involved in each step of the nuclear reactor. You’ll find the worksheet for this activity in the Educator Guide for the Navigating Nuclear: Energizing Our World lesson Nuclear Energy. </a:t>
            </a:r>
            <a:endParaRPr/>
          </a:p>
          <a:p>
            <a:pPr indent="0" lvl="0" marL="0" rtl="0" algn="l">
              <a:spcBef>
                <a:spcPts val="0"/>
              </a:spcBef>
              <a:spcAft>
                <a:spcPts val="0"/>
              </a:spcAft>
              <a:buNone/>
            </a:pPr>
            <a:r>
              <a:rPr lang="en-US"/>
              <a:t>https://www.navigatingnuclear.com/#/classroom-resources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21</a:t>
            </a:r>
            <a:endParaRPr/>
          </a:p>
        </p:txBody>
      </p:sp>
      <p:sp>
        <p:nvSpPr>
          <p:cNvPr id="532" name="Google Shape;532;p2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33" name="Google Shape;533;p2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2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43" name="Google Shape;543;p2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44" name="Google Shape;544;p2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2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22</a:t>
            </a:r>
            <a:endParaRPr/>
          </a:p>
          <a:p>
            <a:pPr indent="0" lvl="0" marL="0" rtl="0" algn="l">
              <a:spcBef>
                <a:spcPts val="0"/>
              </a:spcBef>
              <a:spcAft>
                <a:spcPts val="0"/>
              </a:spcAft>
              <a:buNone/>
            </a:pPr>
            <a:r>
              <a:rPr lang="en-US"/>
              <a:t>Nuclear power plants use a series of physical barriers to make sure radioactive material cannot escape. In today’s water-cooled reactors, the first barrier is the fuel itself: the solid ceramic uranium pellets. Most of the radioactive by-products of the fission process remain inside the pellets. The pellets are sealed in zirconium rods, 12 feet long and half an inch in diameter. The fuel rods are placed inside a large steel reactor vessel, with walls 8 inches thick. The vessel is surrounded by 3 feet of concrete shielding. At most plants, a leak-tight steel liner covers the inside walls of the containment building. The containment building is a massive, reinforced concrete structure with walls 4 feet thick.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https://slideplayer.com/slide/12471394/, Ethan  Nichols</a:t>
            </a:r>
            <a:endParaRPr/>
          </a:p>
        </p:txBody>
      </p:sp>
      <p:sp>
        <p:nvSpPr>
          <p:cNvPr id="546" name="Google Shape;546;p2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47" name="Google Shape;547;p2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2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64" name="Google Shape;564;p2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65" name="Google Shape;565;p2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2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23</a:t>
            </a:r>
            <a:endParaRPr/>
          </a:p>
        </p:txBody>
      </p:sp>
      <p:sp>
        <p:nvSpPr>
          <p:cNvPr id="567" name="Google Shape;567;p2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68" name="Google Shape;568;p2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77" name="Google Shape;577;p2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78" name="Google Shape;578;p2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2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Light nuclei element used is hydrogen</a:t>
            </a:r>
            <a:endParaRPr/>
          </a:p>
          <a:p>
            <a:pPr indent="0" lvl="0" marL="0" rtl="0" algn="l">
              <a:spcBef>
                <a:spcPts val="0"/>
              </a:spcBef>
              <a:spcAft>
                <a:spcPts val="0"/>
              </a:spcAft>
              <a:buNone/>
            </a:pPr>
            <a:r>
              <a:rPr lang="en-US"/>
              <a:t>24</a:t>
            </a:r>
            <a:endParaRPr/>
          </a:p>
        </p:txBody>
      </p:sp>
      <p:sp>
        <p:nvSpPr>
          <p:cNvPr id="580" name="Google Shape;580;p2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81" name="Google Shape;581;p2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592" name="Google Shape;592;p2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593" name="Google Shape;593;p2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2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Note that Deuterium and Tritium are isotopes of Hydrogen</a:t>
            </a:r>
            <a:endParaRPr/>
          </a:p>
          <a:p>
            <a:pPr indent="0" lvl="0" marL="0" rtl="0" algn="l">
              <a:spcBef>
                <a:spcPts val="0"/>
              </a:spcBef>
              <a:spcAft>
                <a:spcPts val="0"/>
              </a:spcAft>
              <a:buNone/>
            </a:pPr>
            <a:r>
              <a:rPr lang="en-US"/>
              <a:t>Fusion reactions release 3-4 times more energy than fission reactions</a:t>
            </a:r>
            <a:endParaRPr/>
          </a:p>
          <a:p>
            <a:pPr indent="0" lvl="0" marL="0" rtl="0" algn="l">
              <a:spcBef>
                <a:spcPts val="0"/>
              </a:spcBef>
              <a:spcAft>
                <a:spcPts val="0"/>
              </a:spcAft>
              <a:buNone/>
            </a:pPr>
            <a:r>
              <a:rPr lang="en-US"/>
              <a:t>25</a:t>
            </a:r>
            <a:endParaRPr/>
          </a:p>
        </p:txBody>
      </p:sp>
      <p:sp>
        <p:nvSpPr>
          <p:cNvPr id="595" name="Google Shape;595;p2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596" name="Google Shape;596;p2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07" name="Google Shape;607;p2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08" name="Google Shape;608;p2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2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Give participants marshmallows and tell them to model fusion of hydrogen atoms using the marshmallows. Ask what they had to do to the marshmallows to make them fuse. (Apply pressure and heat to mash the marshmallows together. Some may develop another model, but pressure and heat are what is used in fusion reactors). Ask how they would expand on the activity in their classrooms.</a:t>
            </a:r>
            <a:endParaRPr/>
          </a:p>
          <a:p>
            <a:pPr indent="0" lvl="0" marL="0" rtl="0" algn="l">
              <a:spcBef>
                <a:spcPts val="0"/>
              </a:spcBef>
              <a:spcAft>
                <a:spcPts val="0"/>
              </a:spcAft>
              <a:buNone/>
            </a:pPr>
            <a:r>
              <a:rPr lang="en-US"/>
              <a:t>26</a:t>
            </a:r>
            <a:endParaRPr/>
          </a:p>
        </p:txBody>
      </p:sp>
      <p:sp>
        <p:nvSpPr>
          <p:cNvPr id="610" name="Google Shape;610;p2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11" name="Google Shape;611;p2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2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21" name="Google Shape;621;p2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22" name="Google Shape;622;p2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3" name="Google Shape;623;p2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Give participants marshmallows and tell them to model fusion of hydrogen atoms using the marshmallows. Ask what they had to do to the marshmallows to make them fuse. (Apply pressure and heat to mash the marshmallows together. Some may develop another model, but pressure and heat are what is used in fusion reactors). Ask how they would expand on the activity in their classrooms.</a:t>
            </a:r>
            <a:endParaRPr/>
          </a:p>
          <a:p>
            <a:pPr indent="0" lvl="0" marL="0" rtl="0" algn="l">
              <a:spcBef>
                <a:spcPts val="0"/>
              </a:spcBef>
              <a:spcAft>
                <a:spcPts val="0"/>
              </a:spcAft>
              <a:buNone/>
            </a:pPr>
            <a:r>
              <a:rPr lang="en-US"/>
              <a:t>26</a:t>
            </a:r>
            <a:endParaRPr/>
          </a:p>
        </p:txBody>
      </p:sp>
      <p:sp>
        <p:nvSpPr>
          <p:cNvPr id="624" name="Google Shape;624;p2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25" name="Google Shape;625;p2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2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35" name="Google Shape;635;p2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36" name="Google Shape;636;p2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2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28</a:t>
            </a:r>
            <a:endParaRPr/>
          </a:p>
          <a:p>
            <a:pPr indent="0" lvl="0" marL="0" rtl="0" algn="l">
              <a:spcBef>
                <a:spcPts val="0"/>
              </a:spcBef>
              <a:spcAft>
                <a:spcPts val="0"/>
              </a:spcAft>
              <a:buNone/>
            </a:pPr>
            <a:r>
              <a:rPr lang="en-US"/>
              <a:t>At equal mass, fusion produces four million times more energy than a chemical reaction such as the burning of coal, oil or gas and four times as much as nuclear fission reactions</a:t>
            </a:r>
            <a:endParaRPr/>
          </a:p>
        </p:txBody>
      </p:sp>
      <p:sp>
        <p:nvSpPr>
          <p:cNvPr id="638" name="Google Shape;638;p2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39" name="Google Shape;639;p2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2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689" name="Google Shape;689;p2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690" name="Google Shape;690;p2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1" name="Google Shape;691;p2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Three conditions must be fulfilled to achieve fusion in a laboratory: very high temperature (on the order of 150,000,000° Celsius); sufficient plasma particle density (to increase the likelihood that collisions do occur); and sufficient confinement time (to hold the plasma, which has a propensity to expand, within a defined volume).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ITER, https://www.iter.org/proj/inafewlines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29</a:t>
            </a:r>
            <a:endParaRPr/>
          </a:p>
        </p:txBody>
      </p:sp>
      <p:sp>
        <p:nvSpPr>
          <p:cNvPr id="692" name="Google Shape;692;p2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693" name="Google Shape;693;p2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16" name="Google Shape;116;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17" name="Google Shape;117;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3</a:t>
            </a:r>
            <a:endParaRPr/>
          </a:p>
        </p:txBody>
      </p:sp>
      <p:sp>
        <p:nvSpPr>
          <p:cNvPr id="119" name="Google Shape;119;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20" name="Google Shape;120;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05" name="Google Shape;705;p3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06" name="Google Shape;706;p3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7" name="Google Shape;707;p3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Three conditions must be fulfilled to achieve fusion in a laboratory: very high temperature (on the order of 150,000,000° Celsius); sufficient plasma particle density (to increase the likelihood that collisions do occur); and sufficient confinement time (to hold the plasma, which has a propensity to expand, within a defined volume).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ITER, https://www.iter.org/proj/inafewlines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29</a:t>
            </a:r>
            <a:endParaRPr/>
          </a:p>
        </p:txBody>
      </p:sp>
      <p:sp>
        <p:nvSpPr>
          <p:cNvPr id="708" name="Google Shape;708;p3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09" name="Google Shape;709;p3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3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26" name="Google Shape;726;p3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27" name="Google Shape;727;p3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8" name="Google Shape;728;p3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a nuclear fusion reaction to occur, it is necessary to bring two nuclei so close that nuclear forces become active and glue the nuclei together. Nuclear forces are small-distance forces and have to act against the electrostatic forces where positively charged nuclei repel each other. This is the reason nuclear fusion reactions occur mostly in high density, high temperature environment.</a:t>
            </a:r>
            <a:endParaRPr/>
          </a:p>
          <a:p>
            <a:pPr indent="0" lvl="0" marL="0" rtl="0" algn="l">
              <a:spcBef>
                <a:spcPts val="0"/>
              </a:spcBef>
              <a:spcAft>
                <a:spcPts val="0"/>
              </a:spcAft>
              <a:buNone/>
            </a:pPr>
            <a:r>
              <a:rPr lang="en-US"/>
              <a:t>Space – 100 K, 106 electrons/m3</a:t>
            </a:r>
            <a:endParaRPr/>
          </a:p>
          <a:p>
            <a:pPr indent="0" lvl="0" marL="0" rtl="0" algn="l">
              <a:spcBef>
                <a:spcPts val="0"/>
              </a:spcBef>
              <a:spcAft>
                <a:spcPts val="0"/>
              </a:spcAft>
              <a:buNone/>
            </a:pPr>
            <a:r>
              <a:rPr lang="en-US"/>
              <a:t>Earth’s Ionosphere – 2000 K, 1011 electrons/m3</a:t>
            </a:r>
            <a:endParaRPr/>
          </a:p>
          <a:p>
            <a:pPr indent="0" lvl="0" marL="0" rtl="0" algn="l">
              <a:spcBef>
                <a:spcPts val="0"/>
              </a:spcBef>
              <a:spcAft>
                <a:spcPts val="0"/>
              </a:spcAft>
              <a:buNone/>
            </a:pPr>
            <a:r>
              <a:rPr lang="en-US"/>
              <a:t>Fusion Experiment – 109 K, 1020 electrons/m3</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ANS, nuclearconnect.org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31</a:t>
            </a:r>
            <a:endParaRPr/>
          </a:p>
        </p:txBody>
      </p:sp>
      <p:sp>
        <p:nvSpPr>
          <p:cNvPr id="729" name="Google Shape;729;p3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30" name="Google Shape;730;p3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3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41" name="Google Shape;741;p3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42" name="Google Shape;742;p3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p3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Lightning</a:t>
            </a:r>
            <a:endParaRPr/>
          </a:p>
          <a:p>
            <a:pPr indent="0" lvl="0" marL="0" rtl="0" algn="l">
              <a:spcBef>
                <a:spcPts val="0"/>
              </a:spcBef>
              <a:spcAft>
                <a:spcPts val="0"/>
              </a:spcAft>
              <a:buNone/>
            </a:pPr>
            <a:r>
              <a:rPr lang="en-US"/>
              <a:t>Fluorescent light bulbs contain mercury plasma.</a:t>
            </a:r>
            <a:endParaRPr/>
          </a:p>
          <a:p>
            <a:pPr indent="0" lvl="0" marL="0" rtl="0" algn="l">
              <a:spcBef>
                <a:spcPts val="0"/>
              </a:spcBef>
              <a:spcAft>
                <a:spcPts val="0"/>
              </a:spcAft>
              <a:buNone/>
            </a:pPr>
            <a:r>
              <a:rPr lang="en-US"/>
              <a:t>Stars, such as the sun are hot balls of plasma.</a:t>
            </a:r>
            <a:endParaRPr/>
          </a:p>
          <a:p>
            <a:pPr indent="0" lvl="0" marL="0" rtl="0" algn="l">
              <a:spcBef>
                <a:spcPts val="0"/>
              </a:spcBef>
              <a:spcAft>
                <a:spcPts val="0"/>
              </a:spcAft>
              <a:buNone/>
            </a:pPr>
            <a:r>
              <a:rPr lang="en-US"/>
              <a:t>Aurora Borealis  and Aurora Australis</a:t>
            </a:r>
            <a:endParaRPr/>
          </a:p>
          <a:p>
            <a:pPr indent="0" lvl="0" marL="0" rtl="0" algn="l">
              <a:spcBef>
                <a:spcPts val="0"/>
              </a:spcBef>
              <a:spcAft>
                <a:spcPts val="0"/>
              </a:spcAft>
              <a:buNone/>
            </a:pPr>
            <a:r>
              <a:rPr lang="en-US"/>
              <a:t>Plasma displays for TVs use small cells of plasma to illuminate images.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32</a:t>
            </a:r>
            <a:endParaRPr/>
          </a:p>
        </p:txBody>
      </p:sp>
      <p:sp>
        <p:nvSpPr>
          <p:cNvPr id="744" name="Google Shape;744;p3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45" name="Google Shape;745;p3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3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57" name="Google Shape;757;p3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58" name="Google Shape;758;p3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3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sufficient confinement time (to hold the plasma, which has a propensity to expand, within a defined volume). This is where the pressure is involved, like in the marshmallow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Plasma at millions of degrees for fusion</a:t>
            </a:r>
            <a:endParaRPr/>
          </a:p>
          <a:p>
            <a:pPr indent="0" lvl="0" marL="0" rtl="0" algn="l">
              <a:spcBef>
                <a:spcPts val="0"/>
              </a:spcBef>
              <a:spcAft>
                <a:spcPts val="0"/>
              </a:spcAft>
              <a:buNone/>
            </a:pPr>
            <a:r>
              <a:rPr lang="en-US"/>
              <a:t>Need to hold in the material and the energy</a:t>
            </a:r>
            <a:endParaRPr/>
          </a:p>
          <a:p>
            <a:pPr indent="0" lvl="0" marL="0" rtl="0" algn="l">
              <a:spcBef>
                <a:spcPts val="0"/>
              </a:spcBef>
              <a:spcAft>
                <a:spcPts val="0"/>
              </a:spcAft>
              <a:buNone/>
            </a:pPr>
            <a:r>
              <a:rPr lang="en-US"/>
              <a:t>Use some of the energy from one fusion event to keep the plasma hot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33</a:t>
            </a:r>
            <a:endParaRPr/>
          </a:p>
        </p:txBody>
      </p:sp>
      <p:sp>
        <p:nvSpPr>
          <p:cNvPr id="760" name="Google Shape;760;p3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61" name="Google Shape;761;p3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3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72" name="Google Shape;772;p3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73" name="Google Shape;773;p3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3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magnetic confinement the hot plasma particles are contained in a magnetic “cage” made by strong magnetic fields which prevent the particles from escaping.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Inertial confinement lasers or particle beams would be used to produce fusion at rates high enough that the inertia of the target material is sufficient to keep the fuel particles where they can fuse. (Beams or laser-produced X-rays rapidly heat the surface of the fusion target, forming a surrounding plasma envelope.)</a:t>
            </a:r>
            <a:endParaRPr/>
          </a:p>
          <a:p>
            <a:pPr indent="0" lvl="0" marL="0" rtl="0" algn="l">
              <a:spcBef>
                <a:spcPts val="0"/>
              </a:spcBef>
              <a:spcAft>
                <a:spcPts val="0"/>
              </a:spcAft>
              <a:buNone/>
            </a:pPr>
            <a:r>
              <a:rPr lang="en-US"/>
              <a:t>Fuel is compressed by the rocket-like blowoff of the hot surface material.</a:t>
            </a:r>
            <a:endParaRPr/>
          </a:p>
          <a:p>
            <a:pPr indent="0" lvl="0" marL="0" rtl="0" algn="l">
              <a:spcBef>
                <a:spcPts val="0"/>
              </a:spcBef>
              <a:spcAft>
                <a:spcPts val="0"/>
              </a:spcAft>
              <a:buNone/>
            </a:pPr>
            <a:r>
              <a:rPr lang="en-US"/>
              <a:t>During the final part of the capsule implosion, the fuel core reaches 20 times the density of lead and ignites at 100,000,000 ˚C.</a:t>
            </a:r>
            <a:endParaRPr/>
          </a:p>
          <a:p>
            <a:pPr indent="0" lvl="0" marL="0" rtl="0" algn="l">
              <a:spcBef>
                <a:spcPts val="0"/>
              </a:spcBef>
              <a:spcAft>
                <a:spcPts val="0"/>
              </a:spcAft>
              <a:buNone/>
            </a:pPr>
            <a:r>
              <a:rPr lang="en-US"/>
              <a:t>Thermonuclear burn spreads rapidly through the compressed fuel, yielding many times the input energy.)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stars, the confinement is due their gravitational field that creates sufficiently high pressure.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Dimensional Analysis Beyond the Pi Theorem, Bahman Zohuri</a:t>
            </a:r>
            <a:endParaRPr/>
          </a:p>
          <a:p>
            <a:pPr indent="0" lvl="0" marL="0" rtl="0" algn="l">
              <a:spcBef>
                <a:spcPts val="0"/>
              </a:spcBef>
              <a:spcAft>
                <a:spcPts val="0"/>
              </a:spcAft>
              <a:buNone/>
            </a:pPr>
            <a:r>
              <a:rPr lang="en-US"/>
              <a:t>AND:  NUPEX nuclear physics experience, http://nupex.eu/index.php?lang=en&amp;g=textcontent/nuclearenergy/nuclearfusion</a:t>
            </a:r>
            <a:endParaRPr/>
          </a:p>
          <a:p>
            <a:pPr indent="0" lvl="0" marL="0" rtl="0" algn="l">
              <a:spcBef>
                <a:spcPts val="0"/>
              </a:spcBef>
              <a:spcAft>
                <a:spcPts val="0"/>
              </a:spcAft>
              <a:buNone/>
            </a:pPr>
            <a:r>
              <a:rPr lang="en-US"/>
              <a:t>34</a:t>
            </a:r>
            <a:endParaRPr/>
          </a:p>
        </p:txBody>
      </p:sp>
      <p:sp>
        <p:nvSpPr>
          <p:cNvPr id="775" name="Google Shape;775;p3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76" name="Google Shape;776;p3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3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792" name="Google Shape;792;p3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793" name="Google Shape;793;p3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4" name="Google Shape;794;p3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very high temperatures, electrons are stripped from atomic nuclei to form a plasma (ionized gas). Under such conditions, the repulsive electrostatic forces that keep positively charged nuclei apart can be overcome, and the nuclei of select light elements can be brought together to fuse and form other elements. Nuclear fusion of light elements releases vast amounts of energy and is the fundamental energy-producing process in stars.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this case, the hydrogen nuclei fuse to form helium.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ANS, nuclearconnect.org</a:t>
            </a:r>
            <a:endParaRPr/>
          </a:p>
          <a:p>
            <a:pPr indent="0" lvl="0" marL="0" rtl="0" algn="l">
              <a:spcBef>
                <a:spcPts val="0"/>
              </a:spcBef>
              <a:spcAft>
                <a:spcPts val="0"/>
              </a:spcAft>
              <a:buNone/>
            </a:pPr>
            <a:r>
              <a:rPr lang="en-US"/>
              <a:t>35</a:t>
            </a:r>
            <a:endParaRPr/>
          </a:p>
        </p:txBody>
      </p:sp>
      <p:sp>
        <p:nvSpPr>
          <p:cNvPr id="795" name="Google Shape;795;p3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796" name="Google Shape;796;p3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3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07" name="Google Shape;807;p3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08" name="Google Shape;808;p3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p3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Inside, under the influence of extreme heat and pressure, gaseous hydrogen fuel becomes a plasma—a hot, electrically charged gas. In a star as in a fusion device, plasmas provide the environment in which light elements can fuse and yield energy.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charged particles of the plasma can be shaped and controlled by the massive magnetic coils placed around the vessel; physicists use this important property to confine the hot plasma away from the vessel walls. The term "tokamak" comes from a Russian acronym that stands for "toroidal chamber with magnetic coils" (тороидальная камера с магнитными катушками).</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start the process, air and impurities are first evacuated from the vacuum chamber. Next, the magnet systems that will help to confine and control the plasma are charged up and the gaseous fuel is introduced. As a powerful electrical current is run through the vessel, the gas breaks down electrically, becomes ionized (electrons are stripped from the nuclei) and forms a plasma.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the plasma particles become energized and collide they also begin to heat up. Auxiliary heating methods help to bring the plasma to fusion temperatures (between 150 and 300 million °C). Particles "energized" to such a degree can overcome their natural electromagnetic repulsion on collision to fuse, releasing huge amounts of energy.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ITER</a:t>
            </a:r>
            <a:endParaRPr/>
          </a:p>
          <a:p>
            <a:pPr indent="0" lvl="0" marL="0" rtl="0" algn="l">
              <a:spcBef>
                <a:spcPts val="0"/>
              </a:spcBef>
              <a:spcAft>
                <a:spcPts val="0"/>
              </a:spcAft>
              <a:buNone/>
            </a:pPr>
            <a:r>
              <a:rPr lang="en-US"/>
              <a:t>36</a:t>
            </a:r>
            <a:endParaRPr/>
          </a:p>
        </p:txBody>
      </p:sp>
      <p:sp>
        <p:nvSpPr>
          <p:cNvPr id="810" name="Google Shape;810;p3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11" name="Google Shape;811;p3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3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23" name="Google Shape;823;p3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24" name="Google Shape;824;p3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5" name="Google Shape;825;p3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is difficult enough to reach and maintain the precise conditions necessary for fusion—if any disturbance occurs, the plasma cools within seconds and the reaction stops. The quantity of fuel present in the vessel at any one time—only grams of it--is enough for a few seconds only and there is no risk of a chain reaction.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Fusion doesn't employ fissile materials like uranium and plutonium. (Radioactive tritium is neither a fissile nor a fissionable material.) There are no enriched materials in a fusion reactor like ITER that could be exploited to make nuclear weapons.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Nuclear fusion reactors produce no high activity, long-lived nuclear waste. The activation of components in a fusion reactor is low enough for the materials to be recycled or reused within 100 years.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ITER</a:t>
            </a:r>
            <a:endParaRPr/>
          </a:p>
          <a:p>
            <a:pPr indent="0" lvl="0" marL="0" rtl="0" algn="l">
              <a:spcBef>
                <a:spcPts val="0"/>
              </a:spcBef>
              <a:spcAft>
                <a:spcPts val="0"/>
              </a:spcAft>
              <a:buNone/>
            </a:pPr>
            <a:r>
              <a:rPr lang="en-US"/>
              <a:t>37</a:t>
            </a:r>
            <a:endParaRPr/>
          </a:p>
        </p:txBody>
      </p:sp>
      <p:sp>
        <p:nvSpPr>
          <p:cNvPr id="826" name="Google Shape;826;p3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27" name="Google Shape;827;p3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3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38" name="Google Shape;838;p3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39" name="Google Shape;839;p3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0" name="Google Shape;840;p3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image produced here is available as a classroom poster from ANS. http://www.ans.org/store/item-750099/. Consider purchasing a copy for each participant.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Navigating Nuclear includes a STEM project starter that guides students in creating a project around nuclear fission and fusion “Fusion and Fission: Think Nucleus.” https://www.navigatingnuclear.com/#/classroom-resources.</a:t>
            </a:r>
            <a:endParaRPr/>
          </a:p>
          <a:p>
            <a:pPr indent="0" lvl="0" marL="0" rtl="0" algn="l">
              <a:spcBef>
                <a:spcPts val="0"/>
              </a:spcBef>
              <a:spcAft>
                <a:spcPts val="0"/>
              </a:spcAft>
              <a:buNone/>
            </a:pPr>
            <a:r>
              <a:rPr lang="en-US"/>
              <a:t>Have teachers review and/or complete portions of the lesson. </a:t>
            </a:r>
            <a:endParaRPr/>
          </a:p>
          <a:p>
            <a:pPr indent="0" lvl="0" marL="0" rtl="0" algn="l">
              <a:spcBef>
                <a:spcPts val="0"/>
              </a:spcBef>
              <a:spcAft>
                <a:spcPts val="0"/>
              </a:spcAft>
              <a:buNone/>
            </a:pPr>
            <a:r>
              <a:rPr lang="en-US"/>
              <a:t>Alternatively, have teachers work in pairs to create Venn diagrams comparing and contrasting fusion and fission.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38</a:t>
            </a:r>
            <a:endParaRPr/>
          </a:p>
        </p:txBody>
      </p:sp>
      <p:sp>
        <p:nvSpPr>
          <p:cNvPr id="841" name="Google Shape;841;p3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42" name="Google Shape;842;p3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3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53" name="Google Shape;853;p3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54" name="Google Shape;854;p3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5" name="Google Shape;855;p3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Department of Energy labs are collaborating on a number of fronts. The listed areas can be found on the Idaho National Laboratory site. https://inl.gov/research-programs/nuclear-energy/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39</a:t>
            </a:r>
            <a:endParaRPr/>
          </a:p>
        </p:txBody>
      </p:sp>
      <p:sp>
        <p:nvSpPr>
          <p:cNvPr id="856" name="Google Shape;856;p3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57" name="Google Shape;857;p3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31" name="Google Shape;131;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32" name="Google Shape;132;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4</a:t>
            </a:r>
            <a:endParaRPr/>
          </a:p>
          <a:p>
            <a:pPr indent="0" lvl="0" marL="0" rtl="0" algn="l">
              <a:spcBef>
                <a:spcPts val="0"/>
              </a:spcBef>
              <a:spcAft>
                <a:spcPts val="0"/>
              </a:spcAft>
              <a:buNone/>
            </a:pPr>
            <a:r>
              <a:rPr lang="en-US"/>
              <a:t>Generator converts mechanical energy (input) from an external source into electrical energy (output).</a:t>
            </a:r>
            <a:endParaRPr/>
          </a:p>
          <a:p>
            <a:pPr indent="0" lvl="0" marL="0" rtl="0" algn="l">
              <a:spcBef>
                <a:spcPts val="0"/>
              </a:spcBef>
              <a:spcAft>
                <a:spcPts val="0"/>
              </a:spcAft>
              <a:buNone/>
            </a:pPr>
            <a:r>
              <a:rPr lang="en-US"/>
              <a:t>Generator doesn’t create electricity. It moves a magnet near a source of electrons, such as a copper wire, to create a steady stream of electrons</a:t>
            </a:r>
            <a:endParaRPr/>
          </a:p>
        </p:txBody>
      </p:sp>
      <p:sp>
        <p:nvSpPr>
          <p:cNvPr id="134" name="Google Shape;134;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35" name="Google Shape;135;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4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69" name="Google Shape;869;p4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70" name="Google Shape;870;p4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1" name="Google Shape;871;p4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TRISO fuel particles have a uranium core that triple coated: a layer of carbon around the uranium, then a layer of silicon carbide, and then another layer of carbon. The coating is essentially a containment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utilize energy resources more efficiently</a:t>
            </a:r>
            <a:endParaRPr/>
          </a:p>
          <a:p>
            <a:pPr indent="0" lvl="0" marL="0" rtl="0" algn="l">
              <a:spcBef>
                <a:spcPts val="0"/>
              </a:spcBef>
              <a:spcAft>
                <a:spcPts val="0"/>
              </a:spcAft>
              <a:buNone/>
            </a:pPr>
            <a:r>
              <a:rPr lang="en-US"/>
              <a:t>leave fewer long-lived waste isotopes behind.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accident conditions, the particles are better able to withstand high temperatures and, therefore, release fewer fission products. They are currently under development.</a:t>
            </a:r>
            <a:endParaRPr/>
          </a:p>
          <a:p>
            <a:pPr indent="0" lvl="0" marL="0" rtl="0" algn="l">
              <a:spcBef>
                <a:spcPts val="0"/>
              </a:spcBef>
              <a:spcAft>
                <a:spcPts val="0"/>
              </a:spcAft>
              <a:buNone/>
            </a:pPr>
            <a:r>
              <a:rPr lang="en-US"/>
              <a:t>40</a:t>
            </a:r>
            <a:endParaRPr/>
          </a:p>
        </p:txBody>
      </p:sp>
      <p:sp>
        <p:nvSpPr>
          <p:cNvPr id="872" name="Google Shape;872;p4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73" name="Google Shape;873;p4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4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885" name="Google Shape;885;p4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886" name="Google Shape;886;p4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7" name="Google Shape;887;p4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is less important for teachers to know the specifics of reactor technologies, such as the Gen IV reactor types. Mention some but focus on their benefits.</a:t>
            </a:r>
            <a:endParaRPr/>
          </a:p>
          <a:p>
            <a:pPr indent="0" lvl="0" marL="0" rtl="0" algn="l">
              <a:spcBef>
                <a:spcPts val="0"/>
              </a:spcBef>
              <a:spcAft>
                <a:spcPts val="0"/>
              </a:spcAft>
              <a:buNone/>
            </a:pPr>
            <a:r>
              <a:rPr lang="en-US"/>
              <a:t>Reactors</a:t>
            </a:r>
            <a:endParaRPr/>
          </a:p>
          <a:p>
            <a:pPr indent="0" lvl="0" marL="0" rtl="0" algn="l">
              <a:spcBef>
                <a:spcPts val="0"/>
              </a:spcBef>
              <a:spcAft>
                <a:spcPts val="0"/>
              </a:spcAft>
              <a:buNone/>
            </a:pPr>
            <a:r>
              <a:rPr lang="en-US"/>
              <a:t>The Gas-Cooled Fast Reactor (GFR)</a:t>
            </a:r>
            <a:endParaRPr/>
          </a:p>
          <a:p>
            <a:pPr indent="0" lvl="0" marL="0" rtl="0" algn="l">
              <a:spcBef>
                <a:spcPts val="0"/>
              </a:spcBef>
              <a:spcAft>
                <a:spcPts val="0"/>
              </a:spcAft>
              <a:buNone/>
            </a:pPr>
            <a:r>
              <a:rPr lang="en-US"/>
              <a:t>Very-High-Temperature Reactor (VHTR)</a:t>
            </a:r>
            <a:endParaRPr/>
          </a:p>
          <a:p>
            <a:pPr indent="0" lvl="0" marL="0" rtl="0" algn="l">
              <a:spcBef>
                <a:spcPts val="0"/>
              </a:spcBef>
              <a:spcAft>
                <a:spcPts val="0"/>
              </a:spcAft>
              <a:buNone/>
            </a:pPr>
            <a:r>
              <a:rPr lang="en-US"/>
              <a:t>Supercritical-Water-Cooled Reactor (SCWR)</a:t>
            </a:r>
            <a:endParaRPr/>
          </a:p>
          <a:p>
            <a:pPr indent="0" lvl="0" marL="0" rtl="0" algn="l">
              <a:spcBef>
                <a:spcPts val="0"/>
              </a:spcBef>
              <a:spcAft>
                <a:spcPts val="0"/>
              </a:spcAft>
              <a:buNone/>
            </a:pPr>
            <a:r>
              <a:rPr lang="en-US"/>
              <a:t>Sodium-Cooled Fast Reactor (SFR)</a:t>
            </a:r>
            <a:endParaRPr/>
          </a:p>
          <a:p>
            <a:pPr indent="0" lvl="0" marL="0" rtl="0" algn="l">
              <a:spcBef>
                <a:spcPts val="0"/>
              </a:spcBef>
              <a:spcAft>
                <a:spcPts val="0"/>
              </a:spcAft>
              <a:buNone/>
            </a:pPr>
            <a:r>
              <a:rPr lang="en-US"/>
              <a:t>Lead-Cooled Fast Reactor (LFR)</a:t>
            </a:r>
            <a:endParaRPr/>
          </a:p>
          <a:p>
            <a:pPr indent="0" lvl="0" marL="0" rtl="0" algn="l">
              <a:spcBef>
                <a:spcPts val="0"/>
              </a:spcBef>
              <a:spcAft>
                <a:spcPts val="0"/>
              </a:spcAft>
              <a:buNone/>
            </a:pPr>
            <a:r>
              <a:rPr lang="en-US"/>
              <a:t>Molten Salt Reactor (MSR)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Benefits</a:t>
            </a:r>
            <a:endParaRPr/>
          </a:p>
          <a:p>
            <a:pPr indent="0" lvl="0" marL="0" rtl="0" algn="l">
              <a:spcBef>
                <a:spcPts val="0"/>
              </a:spcBef>
              <a:spcAft>
                <a:spcPts val="0"/>
              </a:spcAft>
              <a:buNone/>
            </a:pPr>
            <a:r>
              <a:rPr lang="en-US"/>
              <a:t>Utilize uranium efficiently. Many can employ depleted uranium or “spent” fuel from current reactors.</a:t>
            </a:r>
            <a:endParaRPr/>
          </a:p>
          <a:p>
            <a:pPr indent="0" lvl="0" marL="0" rtl="0" algn="l">
              <a:spcBef>
                <a:spcPts val="0"/>
              </a:spcBef>
              <a:spcAft>
                <a:spcPts val="0"/>
              </a:spcAft>
              <a:buNone/>
            </a:pPr>
            <a:r>
              <a:rPr lang="en-US"/>
              <a:t>Destroy a large fraction of nuclear waste from current reactors via transmutation.</a:t>
            </a:r>
            <a:endParaRPr/>
          </a:p>
          <a:p>
            <a:pPr indent="0" lvl="0" marL="0" rtl="0" algn="l">
              <a:spcBef>
                <a:spcPts val="0"/>
              </a:spcBef>
              <a:spcAft>
                <a:spcPts val="0"/>
              </a:spcAft>
              <a:buNone/>
            </a:pPr>
            <a:r>
              <a:rPr lang="en-US"/>
              <a:t>Generate hydrogen for transportation and other non-electric energy needs.</a:t>
            </a:r>
            <a:endParaRPr/>
          </a:p>
          <a:p>
            <a:pPr indent="0" lvl="0" marL="0" rtl="0" algn="l">
              <a:spcBef>
                <a:spcPts val="0"/>
              </a:spcBef>
              <a:spcAft>
                <a:spcPts val="0"/>
              </a:spcAft>
              <a:buNone/>
            </a:pPr>
            <a:r>
              <a:rPr lang="en-US"/>
              <a:t>Be inherently safe and easy to operate.</a:t>
            </a:r>
            <a:endParaRPr/>
          </a:p>
          <a:p>
            <a:pPr indent="0" lvl="0" marL="0" rtl="0" algn="l">
              <a:spcBef>
                <a:spcPts val="0"/>
              </a:spcBef>
              <a:spcAft>
                <a:spcPts val="0"/>
              </a:spcAft>
              <a:buNone/>
            </a:pPr>
            <a:r>
              <a:rPr lang="en-US"/>
              <a:t>Provide built-in resistance to nuclear weapons proliferation.</a:t>
            </a:r>
            <a:endParaRPr/>
          </a:p>
          <a:p>
            <a:pPr indent="0" lvl="0" marL="0" rtl="0" algn="l">
              <a:spcBef>
                <a:spcPts val="0"/>
              </a:spcBef>
              <a:spcAft>
                <a:spcPts val="0"/>
              </a:spcAft>
              <a:buNone/>
            </a:pPr>
            <a:r>
              <a:rPr lang="en-US"/>
              <a:t>Provide a clear cost advantage over other forms of energy generation.</a:t>
            </a:r>
            <a:endParaRPr/>
          </a:p>
          <a:p>
            <a:pPr indent="0" lvl="0" marL="0" rtl="0" algn="l">
              <a:spcBef>
                <a:spcPts val="0"/>
              </a:spcBef>
              <a:spcAft>
                <a:spcPts val="0"/>
              </a:spcAft>
              <a:buNone/>
            </a:pPr>
            <a:r>
              <a:rPr lang="en-US"/>
              <a:t>Carry a financial risk no greater than other forms of energy generation.</a:t>
            </a:r>
            <a:endParaRPr/>
          </a:p>
          <a:p>
            <a:pPr indent="0" lvl="0" marL="0" rtl="0" algn="l">
              <a:spcBef>
                <a:spcPts val="0"/>
              </a:spcBef>
              <a:spcAft>
                <a:spcPts val="0"/>
              </a:spcAft>
              <a:buNone/>
            </a:pPr>
            <a:r>
              <a:rPr lang="en-US"/>
              <a:t>EXAMPLE: For example, one molten-salt reactor designed to consume one ton of uranium per year, could supply sufficient hydrogen to fuel 3 million passenger vehicles. The waste from one year of the plant’s year’s operation would occupy half the volume of a typical domestic refrigerator. The radioactivity of the waste would diminish to background levels in about 500 years.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Idaho National Laboratory (INL) ART</a:t>
            </a:r>
            <a:endParaRPr/>
          </a:p>
          <a:p>
            <a:pPr indent="0" lvl="0" marL="0" rtl="0" algn="l">
              <a:spcBef>
                <a:spcPts val="0"/>
              </a:spcBef>
              <a:spcAft>
                <a:spcPts val="0"/>
              </a:spcAft>
              <a:buNone/>
            </a:pPr>
            <a:r>
              <a:rPr lang="en-US"/>
              <a:t>at INL, work is focused specifically on developing a High Temperature Gas-cooled Reactor (HTGR), which will offer enhancements in safety and efficiency. This HTGR has a modularized design, which enables plants with larger power demands to simply build more than one module.  Modularization requires no extra design work and increases safety and efficiency by allowing a singular module to run or be stopped at any given time in the event of an incident or a changing need for power. HTGRs also produce process heat during operation, making them ideal for location near other industrial plants that could put this process heat to use in their own production and thus reduce the need for non-renewable energy sources upon which these plants currently rely.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Idaho National Laboratory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41</a:t>
            </a:r>
            <a:endParaRPr/>
          </a:p>
        </p:txBody>
      </p:sp>
      <p:sp>
        <p:nvSpPr>
          <p:cNvPr id="888" name="Google Shape;888;p4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889" name="Google Shape;889;p4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42: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00" name="Google Shape;900;p42: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01" name="Google Shape;901;p42: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2" name="Google Shape;902;p42: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 Hitachi Nuclear Energy PRISM in foreground. PRISM is a fast reactor in a small, modular form.</a:t>
            </a:r>
            <a:endParaRPr/>
          </a:p>
          <a:p>
            <a:pPr indent="0" lvl="0" marL="0" rtl="0" algn="l">
              <a:spcBef>
                <a:spcPts val="0"/>
              </a:spcBef>
              <a:spcAft>
                <a:spcPts val="0"/>
              </a:spcAft>
              <a:buNone/>
            </a:pPr>
            <a:r>
              <a:rPr lang="en-US"/>
              <a:t>NuScale Power small module reactor (SMR) on barge emphasizes that SMRs can be manufactured in a factory and shipped where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42</a:t>
            </a:r>
            <a:endParaRPr/>
          </a:p>
        </p:txBody>
      </p:sp>
      <p:sp>
        <p:nvSpPr>
          <p:cNvPr id="903" name="Google Shape;903;p42: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04" name="Google Shape;904;p42: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4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18" name="Google Shape;918;p4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19" name="Google Shape;919;p4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0" name="Google Shape;920;p4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Nuclear energy is an important source of carbon-free energy as the world moves to clean and renewable sources. Wind, solar and others have significant challenges of their own to overcome before they are able to provide electricity consistently and reliably. Nuclear fills a current need without increasing greenhouse gas emissions (such as natural gas does.)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Credit: ANS Center for Nuclear Science and Technology Information nuclearconnect.org</a:t>
            </a:r>
            <a:endParaRPr/>
          </a:p>
          <a:p>
            <a:pPr indent="0" lvl="0" marL="0" rtl="0" algn="l">
              <a:spcBef>
                <a:spcPts val="0"/>
              </a:spcBef>
              <a:spcAft>
                <a:spcPts val="0"/>
              </a:spcAft>
              <a:buNone/>
            </a:pPr>
            <a:r>
              <a:rPr lang="en-US"/>
              <a:t>43</a:t>
            </a:r>
            <a:endParaRPr/>
          </a:p>
        </p:txBody>
      </p:sp>
      <p:sp>
        <p:nvSpPr>
          <p:cNvPr id="921" name="Google Shape;921;p4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22" name="Google Shape;922;p4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p4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933" name="Google Shape;933;p4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934" name="Google Shape;934;p4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5" name="Google Shape;935;p4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Links are only active in slide view and with internet access</a:t>
            </a:r>
            <a:endParaRPr/>
          </a:p>
          <a:p>
            <a:pPr indent="0" lvl="0" marL="0" rtl="0" algn="l">
              <a:spcBef>
                <a:spcPts val="0"/>
              </a:spcBef>
              <a:spcAft>
                <a:spcPts val="0"/>
              </a:spcAft>
              <a:buNone/>
            </a:pPr>
            <a:r>
              <a:rPr lang="en-US"/>
              <a:t>44</a:t>
            </a:r>
            <a:endParaRPr/>
          </a:p>
        </p:txBody>
      </p:sp>
      <p:sp>
        <p:nvSpPr>
          <p:cNvPr id="936" name="Google Shape;936;p4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937" name="Google Shape;937;p4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74" name="Google Shape;174;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75" name="Google Shape;175;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5</a:t>
            </a:r>
            <a:endParaRPr/>
          </a:p>
        </p:txBody>
      </p:sp>
      <p:sp>
        <p:nvSpPr>
          <p:cNvPr id="177" name="Google Shape;177;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78" name="Google Shape;178;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9" name="Google Shape;189;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0" name="Google Shape;190;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6</a:t>
            </a:r>
            <a:endParaRPr/>
          </a:p>
          <a:p>
            <a:pPr indent="0" lvl="0" marL="0" rtl="0" algn="l">
              <a:spcBef>
                <a:spcPts val="0"/>
              </a:spcBef>
              <a:spcAft>
                <a:spcPts val="0"/>
              </a:spcAft>
              <a:buNone/>
            </a:pPr>
            <a:r>
              <a:rPr lang="en-US"/>
              <a:t>The turbine moves the generator. All electricity production that depends on a turbine needs a way to move the turbine. So what moves the turbine?</a:t>
            </a:r>
            <a:endParaRPr/>
          </a:p>
        </p:txBody>
      </p:sp>
      <p:sp>
        <p:nvSpPr>
          <p:cNvPr id="192" name="Google Shape;192;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3" name="Google Shape;193;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5" name="Google Shape;205;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6" name="Google Shape;206;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7</a:t>
            </a:r>
            <a:endParaRPr/>
          </a:p>
        </p:txBody>
      </p:sp>
      <p:sp>
        <p:nvSpPr>
          <p:cNvPr id="208" name="Google Shape;208;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09" name="Google Shape;209;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0" name="Google Shape;220;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21" name="Google Shape;221;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8</a:t>
            </a:r>
            <a:endParaRPr/>
          </a:p>
        </p:txBody>
      </p:sp>
      <p:sp>
        <p:nvSpPr>
          <p:cNvPr id="223" name="Google Shape;223;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24" name="Google Shape;224;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35" name="Google Shape;235;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36" name="Google Shape;236;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9</a:t>
            </a:r>
            <a:endParaRPr/>
          </a:p>
        </p:txBody>
      </p:sp>
      <p:sp>
        <p:nvSpPr>
          <p:cNvPr id="238" name="Google Shape;238;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9" name="Google Shape;239;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2.jpg"/><Relationship Id="rId5" Type="http://schemas.openxmlformats.org/officeDocument/2006/relationships/image" Target="../media/image6.jpg"/><Relationship Id="rId6" Type="http://schemas.openxmlformats.org/officeDocument/2006/relationships/image" Target="../media/image11.jpg"/><Relationship Id="rId7"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0.jpg"/><Relationship Id="rId5" Type="http://schemas.openxmlformats.org/officeDocument/2006/relationships/image" Target="../media/image6.jpg"/><Relationship Id="rId6" Type="http://schemas.openxmlformats.org/officeDocument/2006/relationships/image" Target="../media/image19.jpg"/><Relationship Id="rId7"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hyperlink" Target="http://drive.google.com/file/d/1M_5IBFlXRCKRwsIpstEh3GqD09RkfIiJ/view" TargetMode="External"/><Relationship Id="rId5"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26.png"/><Relationship Id="rId5" Type="http://schemas.openxmlformats.org/officeDocument/2006/relationships/image" Target="../media/image32.png"/><Relationship Id="rId6" Type="http://schemas.openxmlformats.org/officeDocument/2006/relationships/image" Target="../media/image23.png"/><Relationship Id="rId7"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28.jpg"/><Relationship Id="rId5" Type="http://schemas.openxmlformats.org/officeDocument/2006/relationships/image" Target="../media/image3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image" Target="../media/image39.png"/><Relationship Id="rId5" Type="http://schemas.openxmlformats.org/officeDocument/2006/relationships/image" Target="../media/image42.png"/><Relationship Id="rId6"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38.jpg"/><Relationship Id="rId5" Type="http://schemas.openxmlformats.org/officeDocument/2006/relationships/hyperlink" Target="https://www.iter.org/" TargetMode="External"/><Relationship Id="rId6" Type="http://schemas.openxmlformats.org/officeDocument/2006/relationships/hyperlink" Target="https://www.iter.or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41.jpg"/><Relationship Id="rId5" Type="http://schemas.openxmlformats.org/officeDocument/2006/relationships/image" Target="../media/image4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1" Type="http://schemas.openxmlformats.org/officeDocument/2006/relationships/hyperlink" Target="http://www.inl.gov/" TargetMode="External"/><Relationship Id="rId10" Type="http://schemas.openxmlformats.org/officeDocument/2006/relationships/hyperlink" Target="http://fed.ans.org/" TargetMode="External"/><Relationship Id="rId13" Type="http://schemas.openxmlformats.org/officeDocument/2006/relationships/hyperlink" Target="http://www.pppl.gov/" TargetMode="External"/><Relationship Id="rId12" Type="http://schemas.openxmlformats.org/officeDocument/2006/relationships/hyperlink" Target="http://www.inl.gov/" TargetMode="External"/><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 Id="rId4" Type="http://schemas.openxmlformats.org/officeDocument/2006/relationships/hyperlink" Target="http://nuclearconnect.org/" TargetMode="External"/><Relationship Id="rId9" Type="http://schemas.openxmlformats.org/officeDocument/2006/relationships/hyperlink" Target="http://fed.ans.org/" TargetMode="External"/><Relationship Id="rId15" Type="http://schemas.openxmlformats.org/officeDocument/2006/relationships/hyperlink" Target="https://www.energy.gov/science-innovation/energy-sources/nuclear" TargetMode="External"/><Relationship Id="rId14" Type="http://schemas.openxmlformats.org/officeDocument/2006/relationships/hyperlink" Target="http://www.pppl.gov/" TargetMode="External"/><Relationship Id="rId5" Type="http://schemas.openxmlformats.org/officeDocument/2006/relationships/hyperlink" Target="http://nuclearconnect.org/" TargetMode="External"/><Relationship Id="rId6" Type="http://schemas.openxmlformats.org/officeDocument/2006/relationships/hyperlink" Target="https://www.navigatingnuclear.com/#/" TargetMode="External"/><Relationship Id="rId7" Type="http://schemas.openxmlformats.org/officeDocument/2006/relationships/hyperlink" Target="https://www.navigatingnuclear.com/#/" TargetMode="External"/><Relationship Id="rId8" Type="http://schemas.openxmlformats.org/officeDocument/2006/relationships/hyperlink" Target="http://opd.an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93" name="Google Shape;93;p13"/>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94" name="Google Shape;94;p1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95" name="Google Shape;95;p13"/>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
        <p:nvSpPr>
          <p:cNvPr id="96" name="Google Shape;96;p13"/>
          <p:cNvSpPr txBox="1"/>
          <p:nvPr/>
        </p:nvSpPr>
        <p:spPr>
          <a:xfrm>
            <a:off x="579119" y="2312035"/>
            <a:ext cx="8351519" cy="10572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990" u="none" cap="none" strike="noStrike">
                <a:solidFill>
                  <a:srgbClr val="1EB53A"/>
                </a:solidFill>
                <a:latin typeface="Ubuntu"/>
                <a:ea typeface="Ubuntu"/>
                <a:cs typeface="Ubuntu"/>
                <a:sym typeface="Ubuntu"/>
              </a:rPr>
              <a:t>Energía Nuclear: </a:t>
            </a:r>
            <a:endParaRPr/>
          </a:p>
          <a:p>
            <a:pPr indent="0" lvl="0" marL="0" marR="0" rtl="0" algn="l">
              <a:lnSpc>
                <a:spcPct val="119993"/>
              </a:lnSpc>
              <a:spcBef>
                <a:spcPts val="0"/>
              </a:spcBef>
              <a:spcAft>
                <a:spcPts val="0"/>
              </a:spcAft>
              <a:buNone/>
            </a:pPr>
            <a:r>
              <a:rPr b="1" i="0" lang="en-US" sz="2986" u="none" cap="none" strike="noStrike">
                <a:solidFill>
                  <a:srgbClr val="1EB53A"/>
                </a:solidFill>
                <a:latin typeface="Ubuntu"/>
                <a:ea typeface="Ubuntu"/>
                <a:cs typeface="Ubuntu"/>
                <a:sym typeface="Ubuntu"/>
              </a:rPr>
              <a:t>Fisión, Fusión y el Futuro</a:t>
            </a:r>
            <a:endParaRPr/>
          </a:p>
        </p:txBody>
      </p:sp>
      <p:sp>
        <p:nvSpPr>
          <p:cNvPr id="97" name="Google Shape;97;p13"/>
          <p:cNvSpPr txBox="1"/>
          <p:nvPr/>
        </p:nvSpPr>
        <p:spPr>
          <a:xfrm>
            <a:off x="579119" y="4740910"/>
            <a:ext cx="3783585" cy="9715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Nombre</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Título</a:t>
            </a:r>
            <a:endParaRPr/>
          </a:p>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Afiliación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2"/>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55" name="Google Shape;255;p22"/>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56" name="Google Shape;256;p22"/>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57" name="Google Shape;257;p22"/>
          <p:cNvSpPr/>
          <p:nvPr/>
        </p:nvSpPr>
        <p:spPr>
          <a:xfrm>
            <a:off x="1391576" y="1691482"/>
            <a:ext cx="7630504" cy="4265327"/>
          </a:xfrm>
          <a:custGeom>
            <a:rect b="b" l="l" r="r" t="t"/>
            <a:pathLst>
              <a:path extrusionOk="0" h="4265327" w="7630504">
                <a:moveTo>
                  <a:pt x="0" y="0"/>
                </a:moveTo>
                <a:lnTo>
                  <a:pt x="7630504" y="0"/>
                </a:lnTo>
                <a:lnTo>
                  <a:pt x="7630504" y="4265327"/>
                </a:lnTo>
                <a:lnTo>
                  <a:pt x="0" y="4265327"/>
                </a:lnTo>
                <a:lnTo>
                  <a:pt x="0" y="0"/>
                </a:lnTo>
                <a:close/>
              </a:path>
            </a:pathLst>
          </a:custGeom>
          <a:blipFill rotWithShape="1">
            <a:blip r:embed="rId4">
              <a:alphaModFix/>
            </a:blip>
            <a:stretch>
              <a:fillRect b="0" l="0" r="0" t="0"/>
            </a:stretch>
          </a:blipFill>
          <a:ln>
            <a:noFill/>
          </a:ln>
        </p:spPr>
      </p:sp>
      <p:sp>
        <p:nvSpPr>
          <p:cNvPr id="258" name="Google Shape;258;p22"/>
          <p:cNvSpPr txBox="1"/>
          <p:nvPr/>
        </p:nvSpPr>
        <p:spPr>
          <a:xfrm>
            <a:off x="573578" y="767291"/>
            <a:ext cx="8606444" cy="581025"/>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Arial"/>
                <a:ea typeface="Arial"/>
                <a:cs typeface="Arial"/>
                <a:sym typeface="Arial"/>
              </a:rPr>
              <a:t>Fisión Nuclear</a:t>
            </a:r>
            <a:endParaRPr/>
          </a:p>
        </p:txBody>
      </p:sp>
      <p:sp>
        <p:nvSpPr>
          <p:cNvPr id="259" name="Google Shape;259;p22"/>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
        <p:nvSpPr>
          <p:cNvPr id="260" name="Google Shape;260;p22"/>
          <p:cNvSpPr txBox="1"/>
          <p:nvPr/>
        </p:nvSpPr>
        <p:spPr>
          <a:xfrm>
            <a:off x="3065614" y="1634332"/>
            <a:ext cx="1620241" cy="415291"/>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Ubuntu"/>
                <a:ea typeface="Ubuntu"/>
                <a:cs typeface="Ubuntu"/>
                <a:sym typeface="Ubuntu"/>
              </a:rPr>
              <a:t>Vapor</a:t>
            </a:r>
            <a:endParaRPr/>
          </a:p>
        </p:txBody>
      </p:sp>
      <p:sp>
        <p:nvSpPr>
          <p:cNvPr id="261" name="Google Shape;261;p22"/>
          <p:cNvSpPr txBox="1"/>
          <p:nvPr/>
        </p:nvSpPr>
        <p:spPr>
          <a:xfrm>
            <a:off x="573578" y="1813402"/>
            <a:ext cx="1620241" cy="834391"/>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Ubuntu"/>
                <a:ea typeface="Ubuntu"/>
                <a:cs typeface="Ubuntu"/>
                <a:sym typeface="Ubuntu"/>
              </a:rPr>
              <a:t>Producción de vapor</a:t>
            </a:r>
            <a:endParaRPr/>
          </a:p>
        </p:txBody>
      </p:sp>
      <p:sp>
        <p:nvSpPr>
          <p:cNvPr id="262" name="Google Shape;262;p22"/>
          <p:cNvSpPr txBox="1"/>
          <p:nvPr/>
        </p:nvSpPr>
        <p:spPr>
          <a:xfrm>
            <a:off x="456184" y="4569862"/>
            <a:ext cx="1620241" cy="415291"/>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Ubuntu"/>
                <a:ea typeface="Ubuntu"/>
                <a:cs typeface="Ubuntu"/>
                <a:sym typeface="Ubuntu"/>
              </a:rPr>
              <a:t>Calor</a:t>
            </a:r>
            <a:endParaRPr/>
          </a:p>
        </p:txBody>
      </p:sp>
      <p:sp>
        <p:nvSpPr>
          <p:cNvPr id="263" name="Google Shape;263;p22"/>
          <p:cNvSpPr txBox="1"/>
          <p:nvPr/>
        </p:nvSpPr>
        <p:spPr>
          <a:xfrm>
            <a:off x="3491651" y="3264238"/>
            <a:ext cx="1620241" cy="415291"/>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Ubuntu"/>
                <a:ea typeface="Ubuntu"/>
                <a:cs typeface="Ubuntu"/>
                <a:sym typeface="Ubuntu"/>
              </a:rPr>
              <a:t>Turbina</a:t>
            </a:r>
            <a:endParaRPr/>
          </a:p>
        </p:txBody>
      </p:sp>
      <p:sp>
        <p:nvSpPr>
          <p:cNvPr id="264" name="Google Shape;264;p22"/>
          <p:cNvSpPr txBox="1"/>
          <p:nvPr/>
        </p:nvSpPr>
        <p:spPr>
          <a:xfrm>
            <a:off x="6550368" y="2742373"/>
            <a:ext cx="1620241" cy="415291"/>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Ubuntu"/>
                <a:ea typeface="Ubuntu"/>
                <a:cs typeface="Ubuntu"/>
                <a:sym typeface="Ubuntu"/>
              </a:rPr>
              <a:t>Generador</a:t>
            </a:r>
            <a:endParaRPr/>
          </a:p>
        </p:txBody>
      </p:sp>
      <p:sp>
        <p:nvSpPr>
          <p:cNvPr id="265" name="Google Shape;265;p22"/>
          <p:cNvSpPr txBox="1"/>
          <p:nvPr/>
        </p:nvSpPr>
        <p:spPr>
          <a:xfrm>
            <a:off x="6900397" y="4390792"/>
            <a:ext cx="1782994" cy="415291"/>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399" u="none" cap="none" strike="noStrike">
                <a:solidFill>
                  <a:srgbClr val="000000"/>
                </a:solidFill>
                <a:latin typeface="Ubuntu"/>
                <a:ea typeface="Ubuntu"/>
                <a:cs typeface="Ubuntu"/>
                <a:sym typeface="Ubuntu"/>
              </a:rPr>
              <a:t>Electricidad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75" name="Google Shape;275;p23"/>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76" name="Google Shape;276;p2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77" name="Google Shape;277;p23"/>
          <p:cNvSpPr txBox="1"/>
          <p:nvPr/>
        </p:nvSpPr>
        <p:spPr>
          <a:xfrm>
            <a:off x="414670" y="809768"/>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 Fission begins with neutrons </a:t>
            </a:r>
            <a:endParaRPr/>
          </a:p>
        </p:txBody>
      </p:sp>
      <p:sp>
        <p:nvSpPr>
          <p:cNvPr descr="uranium" id="278" name="Google Shape;278;p23"/>
          <p:cNvSpPr/>
          <p:nvPr/>
        </p:nvSpPr>
        <p:spPr>
          <a:xfrm>
            <a:off x="3273884" y="2515223"/>
            <a:ext cx="2560320" cy="2614507"/>
          </a:xfrm>
          <a:custGeom>
            <a:rect b="b" l="l" r="r" t="t"/>
            <a:pathLst>
              <a:path extrusionOk="0" h="2614507" w="2560320">
                <a:moveTo>
                  <a:pt x="0" y="0"/>
                </a:moveTo>
                <a:lnTo>
                  <a:pt x="2560320" y="0"/>
                </a:lnTo>
                <a:lnTo>
                  <a:pt x="2560320" y="2614508"/>
                </a:lnTo>
                <a:lnTo>
                  <a:pt x="0" y="2614508"/>
                </a:lnTo>
                <a:lnTo>
                  <a:pt x="0" y="0"/>
                </a:lnTo>
                <a:close/>
              </a:path>
            </a:pathLst>
          </a:custGeom>
          <a:blipFill rotWithShape="1">
            <a:blip r:embed="rId4">
              <a:alphaModFix/>
            </a:blip>
            <a:stretch>
              <a:fillRect b="0" l="0" r="0" t="0"/>
            </a:stretch>
          </a:blipFill>
          <a:ln>
            <a:noFill/>
          </a:ln>
        </p:spPr>
      </p:sp>
      <p:sp>
        <p:nvSpPr>
          <p:cNvPr id="279" name="Google Shape;279;p23"/>
          <p:cNvSpPr txBox="1"/>
          <p:nvPr/>
        </p:nvSpPr>
        <p:spPr>
          <a:xfrm>
            <a:off x="3273884" y="5164867"/>
            <a:ext cx="2560320" cy="4000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átomo de Uranio</a:t>
            </a:r>
            <a:endParaRPr/>
          </a:p>
        </p:txBody>
      </p:sp>
      <p:sp>
        <p:nvSpPr>
          <p:cNvPr descr="neutron" id="280" name="Google Shape;280;p23"/>
          <p:cNvSpPr/>
          <p:nvPr/>
        </p:nvSpPr>
        <p:spPr>
          <a:xfrm>
            <a:off x="1217310" y="3735555"/>
            <a:ext cx="514773" cy="474133"/>
          </a:xfrm>
          <a:custGeom>
            <a:rect b="b" l="l" r="r" t="t"/>
            <a:pathLst>
              <a:path extrusionOk="0" h="474133" w="514773">
                <a:moveTo>
                  <a:pt x="0" y="0"/>
                </a:moveTo>
                <a:lnTo>
                  <a:pt x="514773" y="0"/>
                </a:lnTo>
                <a:lnTo>
                  <a:pt x="514773" y="474134"/>
                </a:lnTo>
                <a:lnTo>
                  <a:pt x="0" y="474134"/>
                </a:lnTo>
                <a:lnTo>
                  <a:pt x="0" y="0"/>
                </a:lnTo>
                <a:close/>
              </a:path>
            </a:pathLst>
          </a:custGeom>
          <a:blipFill rotWithShape="1">
            <a:blip r:embed="rId5">
              <a:alphaModFix/>
            </a:blip>
            <a:stretch>
              <a:fillRect b="0" l="0" r="0" t="0"/>
            </a:stretch>
          </a:blipFill>
          <a:ln>
            <a:noFill/>
          </a:ln>
        </p:spPr>
      </p:sp>
      <p:sp>
        <p:nvSpPr>
          <p:cNvPr descr="neutron" id="281" name="Google Shape;281;p23"/>
          <p:cNvSpPr/>
          <p:nvPr/>
        </p:nvSpPr>
        <p:spPr>
          <a:xfrm>
            <a:off x="583326" y="2191235"/>
            <a:ext cx="514773" cy="474133"/>
          </a:xfrm>
          <a:custGeom>
            <a:rect b="b" l="l" r="r" t="t"/>
            <a:pathLst>
              <a:path extrusionOk="0" h="474133" w="514773">
                <a:moveTo>
                  <a:pt x="0" y="0"/>
                </a:moveTo>
                <a:lnTo>
                  <a:pt x="514773" y="0"/>
                </a:lnTo>
                <a:lnTo>
                  <a:pt x="514773" y="474134"/>
                </a:lnTo>
                <a:lnTo>
                  <a:pt x="0" y="474134"/>
                </a:lnTo>
                <a:lnTo>
                  <a:pt x="0" y="0"/>
                </a:lnTo>
                <a:close/>
              </a:path>
            </a:pathLst>
          </a:custGeom>
          <a:blipFill rotWithShape="1">
            <a:blip r:embed="rId5">
              <a:alphaModFix/>
            </a:blip>
            <a:stretch>
              <a:fillRect b="0" l="0" r="0" t="0"/>
            </a:stretch>
          </a:blipFill>
          <a:ln>
            <a:noFill/>
          </a:ln>
        </p:spPr>
      </p:sp>
      <p:grpSp>
        <p:nvGrpSpPr>
          <p:cNvPr id="282" name="Google Shape;282;p23"/>
          <p:cNvGrpSpPr/>
          <p:nvPr/>
        </p:nvGrpSpPr>
        <p:grpSpPr>
          <a:xfrm>
            <a:off x="1785254" y="3815819"/>
            <a:ext cx="1464945" cy="99727"/>
            <a:chOff x="0" y="0"/>
            <a:chExt cx="1953260" cy="132969"/>
          </a:xfrm>
        </p:grpSpPr>
        <p:sp>
          <p:nvSpPr>
            <p:cNvPr id="283" name="Google Shape;283;p23"/>
            <p:cNvSpPr/>
            <p:nvPr/>
          </p:nvSpPr>
          <p:spPr>
            <a:xfrm>
              <a:off x="1397" y="1397"/>
              <a:ext cx="1950593" cy="130048"/>
            </a:xfrm>
            <a:custGeom>
              <a:rect b="b" l="l" r="r" t="t"/>
              <a:pathLst>
                <a:path extrusionOk="0" h="130048" w="1950593">
                  <a:moveTo>
                    <a:pt x="0" y="25019"/>
                  </a:moveTo>
                  <a:lnTo>
                    <a:pt x="1808861" y="25019"/>
                  </a:lnTo>
                  <a:lnTo>
                    <a:pt x="1808861" y="0"/>
                  </a:lnTo>
                  <a:lnTo>
                    <a:pt x="1950593" y="65024"/>
                  </a:lnTo>
                  <a:lnTo>
                    <a:pt x="1808861" y="130048"/>
                  </a:lnTo>
                  <a:lnTo>
                    <a:pt x="1808861" y="104902"/>
                  </a:lnTo>
                  <a:lnTo>
                    <a:pt x="0" y="104902"/>
                  </a:lnTo>
                  <a:close/>
                </a:path>
              </a:pathLst>
            </a:custGeom>
            <a:solidFill>
              <a:srgbClr val="56595C"/>
            </a:solidFill>
            <a:ln>
              <a:noFill/>
            </a:ln>
          </p:spPr>
        </p:sp>
        <p:sp>
          <p:nvSpPr>
            <p:cNvPr id="284" name="Google Shape;284;p23"/>
            <p:cNvSpPr/>
            <p:nvPr/>
          </p:nvSpPr>
          <p:spPr>
            <a:xfrm>
              <a:off x="0" y="0"/>
              <a:ext cx="1953260" cy="132969"/>
            </a:xfrm>
            <a:custGeom>
              <a:rect b="b" l="l" r="r" t="t"/>
              <a:pathLst>
                <a:path extrusionOk="0" h="132969" w="1953260">
                  <a:moveTo>
                    <a:pt x="1397" y="25019"/>
                  </a:moveTo>
                  <a:lnTo>
                    <a:pt x="1810258" y="25019"/>
                  </a:lnTo>
                  <a:lnTo>
                    <a:pt x="1810258" y="26416"/>
                  </a:lnTo>
                  <a:lnTo>
                    <a:pt x="1808861" y="26416"/>
                  </a:lnTo>
                  <a:lnTo>
                    <a:pt x="1808861" y="1397"/>
                  </a:lnTo>
                  <a:cubicBezTo>
                    <a:pt x="1808861" y="889"/>
                    <a:pt x="1809115" y="508"/>
                    <a:pt x="1809496" y="254"/>
                  </a:cubicBezTo>
                  <a:cubicBezTo>
                    <a:pt x="1809877" y="0"/>
                    <a:pt x="1810385" y="0"/>
                    <a:pt x="1810766" y="127"/>
                  </a:cubicBezTo>
                  <a:lnTo>
                    <a:pt x="1952498" y="65151"/>
                  </a:lnTo>
                  <a:cubicBezTo>
                    <a:pt x="1953006" y="65405"/>
                    <a:pt x="1953260" y="65913"/>
                    <a:pt x="1953260" y="66421"/>
                  </a:cubicBezTo>
                  <a:cubicBezTo>
                    <a:pt x="1953260" y="66929"/>
                    <a:pt x="1953006" y="67437"/>
                    <a:pt x="1952498" y="67691"/>
                  </a:cubicBezTo>
                  <a:lnTo>
                    <a:pt x="1810766" y="132715"/>
                  </a:lnTo>
                  <a:cubicBezTo>
                    <a:pt x="1810385" y="132969"/>
                    <a:pt x="1809877" y="132842"/>
                    <a:pt x="1809496" y="132588"/>
                  </a:cubicBezTo>
                  <a:cubicBezTo>
                    <a:pt x="1809115" y="132334"/>
                    <a:pt x="1808861" y="131953"/>
                    <a:pt x="1808861" y="131445"/>
                  </a:cubicBezTo>
                  <a:lnTo>
                    <a:pt x="1808861" y="106299"/>
                  </a:lnTo>
                  <a:lnTo>
                    <a:pt x="1810258" y="106299"/>
                  </a:lnTo>
                  <a:lnTo>
                    <a:pt x="1810258" y="107696"/>
                  </a:lnTo>
                  <a:lnTo>
                    <a:pt x="1397" y="107696"/>
                  </a:lnTo>
                  <a:cubicBezTo>
                    <a:pt x="635" y="107696"/>
                    <a:pt x="0" y="107061"/>
                    <a:pt x="0" y="106299"/>
                  </a:cubicBezTo>
                  <a:lnTo>
                    <a:pt x="0" y="26416"/>
                  </a:lnTo>
                  <a:cubicBezTo>
                    <a:pt x="0" y="25654"/>
                    <a:pt x="635" y="25019"/>
                    <a:pt x="1397" y="25019"/>
                  </a:cubicBezTo>
                  <a:moveTo>
                    <a:pt x="1397" y="27686"/>
                  </a:moveTo>
                  <a:lnTo>
                    <a:pt x="1397" y="26416"/>
                  </a:lnTo>
                  <a:lnTo>
                    <a:pt x="2667" y="26416"/>
                  </a:lnTo>
                  <a:lnTo>
                    <a:pt x="2667" y="106299"/>
                  </a:lnTo>
                  <a:lnTo>
                    <a:pt x="1397" y="106299"/>
                  </a:lnTo>
                  <a:lnTo>
                    <a:pt x="1397" y="105029"/>
                  </a:lnTo>
                  <a:lnTo>
                    <a:pt x="1810258" y="105029"/>
                  </a:lnTo>
                  <a:cubicBezTo>
                    <a:pt x="1811020" y="105029"/>
                    <a:pt x="1811655" y="105664"/>
                    <a:pt x="1811655" y="106426"/>
                  </a:cubicBezTo>
                  <a:lnTo>
                    <a:pt x="1811655" y="131445"/>
                  </a:lnTo>
                  <a:lnTo>
                    <a:pt x="1810258" y="131445"/>
                  </a:lnTo>
                  <a:lnTo>
                    <a:pt x="1809750" y="130175"/>
                  </a:lnTo>
                  <a:lnTo>
                    <a:pt x="1951482" y="65151"/>
                  </a:lnTo>
                  <a:lnTo>
                    <a:pt x="1951990" y="66421"/>
                  </a:lnTo>
                  <a:lnTo>
                    <a:pt x="1951482" y="67691"/>
                  </a:lnTo>
                  <a:lnTo>
                    <a:pt x="1809750" y="2540"/>
                  </a:lnTo>
                  <a:lnTo>
                    <a:pt x="1810258" y="1270"/>
                  </a:lnTo>
                  <a:lnTo>
                    <a:pt x="1811655" y="1270"/>
                  </a:lnTo>
                  <a:lnTo>
                    <a:pt x="1811655" y="26416"/>
                  </a:lnTo>
                  <a:cubicBezTo>
                    <a:pt x="1811655" y="27178"/>
                    <a:pt x="1811020" y="27813"/>
                    <a:pt x="1810258" y="27813"/>
                  </a:cubicBezTo>
                  <a:lnTo>
                    <a:pt x="1397" y="27813"/>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neutron" id="285" name="Google Shape;285;p23"/>
          <p:cNvSpPr/>
          <p:nvPr/>
        </p:nvSpPr>
        <p:spPr>
          <a:xfrm>
            <a:off x="567070" y="5442435"/>
            <a:ext cx="514773" cy="474133"/>
          </a:xfrm>
          <a:custGeom>
            <a:rect b="b" l="l" r="r" t="t"/>
            <a:pathLst>
              <a:path extrusionOk="0" h="474133" w="514773">
                <a:moveTo>
                  <a:pt x="0" y="0"/>
                </a:moveTo>
                <a:lnTo>
                  <a:pt x="514773" y="0"/>
                </a:lnTo>
                <a:lnTo>
                  <a:pt x="514773" y="474134"/>
                </a:lnTo>
                <a:lnTo>
                  <a:pt x="0" y="474134"/>
                </a:lnTo>
                <a:lnTo>
                  <a:pt x="0" y="0"/>
                </a:lnTo>
                <a:close/>
              </a:path>
            </a:pathLst>
          </a:custGeom>
          <a:blipFill rotWithShape="1">
            <a:blip r:embed="rId5">
              <a:alphaModFix/>
            </a:blip>
            <a:stretch>
              <a:fillRect b="0" l="0" r="0" t="0"/>
            </a:stretch>
          </a:blipFill>
          <a:ln>
            <a:noFill/>
          </a:ln>
        </p:spPr>
      </p:sp>
      <p:grpSp>
        <p:nvGrpSpPr>
          <p:cNvPr id="286" name="Google Shape;286;p23"/>
          <p:cNvGrpSpPr/>
          <p:nvPr/>
        </p:nvGrpSpPr>
        <p:grpSpPr>
          <a:xfrm>
            <a:off x="1156689" y="5522699"/>
            <a:ext cx="814768" cy="99632"/>
            <a:chOff x="0" y="0"/>
            <a:chExt cx="1086358" cy="132842"/>
          </a:xfrm>
        </p:grpSpPr>
        <p:sp>
          <p:nvSpPr>
            <p:cNvPr id="287" name="Google Shape;287;p23"/>
            <p:cNvSpPr/>
            <p:nvPr/>
          </p:nvSpPr>
          <p:spPr>
            <a:xfrm>
              <a:off x="1397" y="1397"/>
              <a:ext cx="1083691" cy="130048"/>
            </a:xfrm>
            <a:custGeom>
              <a:rect b="b" l="l" r="r" t="t"/>
              <a:pathLst>
                <a:path extrusionOk="0" h="130048" w="1083691">
                  <a:moveTo>
                    <a:pt x="0" y="32512"/>
                  </a:moveTo>
                  <a:lnTo>
                    <a:pt x="973328" y="32512"/>
                  </a:lnTo>
                  <a:lnTo>
                    <a:pt x="973328" y="0"/>
                  </a:lnTo>
                  <a:lnTo>
                    <a:pt x="1083691" y="65024"/>
                  </a:lnTo>
                  <a:lnTo>
                    <a:pt x="973328" y="130048"/>
                  </a:lnTo>
                  <a:lnTo>
                    <a:pt x="973328" y="97536"/>
                  </a:lnTo>
                  <a:lnTo>
                    <a:pt x="0" y="97536"/>
                  </a:lnTo>
                  <a:close/>
                </a:path>
              </a:pathLst>
            </a:custGeom>
            <a:solidFill>
              <a:srgbClr val="56595C"/>
            </a:solidFill>
            <a:ln>
              <a:noFill/>
            </a:ln>
          </p:spPr>
        </p:sp>
        <p:sp>
          <p:nvSpPr>
            <p:cNvPr id="288" name="Google Shape;288;p23"/>
            <p:cNvSpPr/>
            <p:nvPr/>
          </p:nvSpPr>
          <p:spPr>
            <a:xfrm>
              <a:off x="0" y="0"/>
              <a:ext cx="1086358" cy="132842"/>
            </a:xfrm>
            <a:custGeom>
              <a:rect b="b" l="l" r="r" t="t"/>
              <a:pathLst>
                <a:path extrusionOk="0" h="132842" w="1086358">
                  <a:moveTo>
                    <a:pt x="1397" y="32512"/>
                  </a:moveTo>
                  <a:lnTo>
                    <a:pt x="974725" y="32512"/>
                  </a:lnTo>
                  <a:lnTo>
                    <a:pt x="974725" y="33909"/>
                  </a:lnTo>
                  <a:lnTo>
                    <a:pt x="973328" y="33909"/>
                  </a:lnTo>
                  <a:lnTo>
                    <a:pt x="973328" y="1397"/>
                  </a:lnTo>
                  <a:cubicBezTo>
                    <a:pt x="973328" y="889"/>
                    <a:pt x="973582" y="508"/>
                    <a:pt x="973963" y="254"/>
                  </a:cubicBezTo>
                  <a:cubicBezTo>
                    <a:pt x="974344" y="0"/>
                    <a:pt x="974852" y="0"/>
                    <a:pt x="975360" y="254"/>
                  </a:cubicBezTo>
                  <a:lnTo>
                    <a:pt x="1085723" y="65278"/>
                  </a:lnTo>
                  <a:cubicBezTo>
                    <a:pt x="1086104" y="65532"/>
                    <a:pt x="1086358" y="65913"/>
                    <a:pt x="1086358" y="66421"/>
                  </a:cubicBezTo>
                  <a:cubicBezTo>
                    <a:pt x="1086358" y="66929"/>
                    <a:pt x="1086104" y="67310"/>
                    <a:pt x="1085723" y="67564"/>
                  </a:cubicBezTo>
                  <a:lnTo>
                    <a:pt x="975360" y="132588"/>
                  </a:lnTo>
                  <a:cubicBezTo>
                    <a:pt x="974979" y="132842"/>
                    <a:pt x="974471" y="132842"/>
                    <a:pt x="973963" y="132588"/>
                  </a:cubicBezTo>
                  <a:cubicBezTo>
                    <a:pt x="973455" y="132334"/>
                    <a:pt x="973328" y="131953"/>
                    <a:pt x="973328" y="131445"/>
                  </a:cubicBezTo>
                  <a:lnTo>
                    <a:pt x="973328" y="98933"/>
                  </a:lnTo>
                  <a:lnTo>
                    <a:pt x="974725" y="98933"/>
                  </a:lnTo>
                  <a:lnTo>
                    <a:pt x="974725" y="100330"/>
                  </a:lnTo>
                  <a:lnTo>
                    <a:pt x="1397" y="100330"/>
                  </a:lnTo>
                  <a:cubicBezTo>
                    <a:pt x="635" y="100203"/>
                    <a:pt x="0" y="99695"/>
                    <a:pt x="0" y="98933"/>
                  </a:cubicBezTo>
                  <a:lnTo>
                    <a:pt x="0" y="33909"/>
                  </a:lnTo>
                  <a:cubicBezTo>
                    <a:pt x="0" y="33147"/>
                    <a:pt x="635" y="32512"/>
                    <a:pt x="1397" y="32512"/>
                  </a:cubicBezTo>
                  <a:moveTo>
                    <a:pt x="1397" y="35179"/>
                  </a:moveTo>
                  <a:lnTo>
                    <a:pt x="1397" y="33909"/>
                  </a:lnTo>
                  <a:lnTo>
                    <a:pt x="2667" y="33909"/>
                  </a:lnTo>
                  <a:lnTo>
                    <a:pt x="2667" y="98933"/>
                  </a:lnTo>
                  <a:lnTo>
                    <a:pt x="1397" y="98933"/>
                  </a:lnTo>
                  <a:lnTo>
                    <a:pt x="1397" y="97536"/>
                  </a:lnTo>
                  <a:lnTo>
                    <a:pt x="974725" y="97536"/>
                  </a:lnTo>
                  <a:cubicBezTo>
                    <a:pt x="975487" y="97536"/>
                    <a:pt x="976122" y="98171"/>
                    <a:pt x="976122" y="98933"/>
                  </a:cubicBezTo>
                  <a:lnTo>
                    <a:pt x="976122" y="131445"/>
                  </a:lnTo>
                  <a:lnTo>
                    <a:pt x="974725" y="131445"/>
                  </a:lnTo>
                  <a:lnTo>
                    <a:pt x="974090" y="130302"/>
                  </a:lnTo>
                  <a:lnTo>
                    <a:pt x="1084453" y="65278"/>
                  </a:lnTo>
                  <a:lnTo>
                    <a:pt x="1085088" y="66421"/>
                  </a:lnTo>
                  <a:lnTo>
                    <a:pt x="1084453" y="67564"/>
                  </a:lnTo>
                  <a:lnTo>
                    <a:pt x="974090" y="2540"/>
                  </a:lnTo>
                  <a:lnTo>
                    <a:pt x="974725" y="1397"/>
                  </a:lnTo>
                  <a:lnTo>
                    <a:pt x="976122" y="1397"/>
                  </a:lnTo>
                  <a:lnTo>
                    <a:pt x="976122" y="33909"/>
                  </a:lnTo>
                  <a:cubicBezTo>
                    <a:pt x="976122" y="34671"/>
                    <a:pt x="975487" y="35306"/>
                    <a:pt x="974725" y="35306"/>
                  </a:cubicBezTo>
                  <a:lnTo>
                    <a:pt x="1397" y="35306"/>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 name="Google Shape;289;p23"/>
          <p:cNvGrpSpPr/>
          <p:nvPr/>
        </p:nvGrpSpPr>
        <p:grpSpPr>
          <a:xfrm>
            <a:off x="1151270" y="2352779"/>
            <a:ext cx="977360" cy="99632"/>
            <a:chOff x="0" y="0"/>
            <a:chExt cx="1303147" cy="132842"/>
          </a:xfrm>
        </p:grpSpPr>
        <p:sp>
          <p:nvSpPr>
            <p:cNvPr id="290" name="Google Shape;290;p23"/>
            <p:cNvSpPr/>
            <p:nvPr/>
          </p:nvSpPr>
          <p:spPr>
            <a:xfrm>
              <a:off x="1397" y="1397"/>
              <a:ext cx="1300480" cy="130048"/>
            </a:xfrm>
            <a:custGeom>
              <a:rect b="b" l="l" r="r" t="t"/>
              <a:pathLst>
                <a:path extrusionOk="0" h="130048" w="1300480">
                  <a:moveTo>
                    <a:pt x="0" y="32512"/>
                  </a:moveTo>
                  <a:lnTo>
                    <a:pt x="1168019" y="32512"/>
                  </a:lnTo>
                  <a:lnTo>
                    <a:pt x="1168019" y="0"/>
                  </a:lnTo>
                  <a:lnTo>
                    <a:pt x="1300480" y="65024"/>
                  </a:lnTo>
                  <a:lnTo>
                    <a:pt x="1168019" y="130048"/>
                  </a:lnTo>
                  <a:lnTo>
                    <a:pt x="1168019" y="97536"/>
                  </a:lnTo>
                  <a:lnTo>
                    <a:pt x="0" y="97536"/>
                  </a:lnTo>
                  <a:close/>
                </a:path>
              </a:pathLst>
            </a:custGeom>
            <a:solidFill>
              <a:srgbClr val="56595C"/>
            </a:solidFill>
            <a:ln>
              <a:noFill/>
            </a:ln>
          </p:spPr>
        </p:sp>
        <p:sp>
          <p:nvSpPr>
            <p:cNvPr id="291" name="Google Shape;291;p23"/>
            <p:cNvSpPr/>
            <p:nvPr/>
          </p:nvSpPr>
          <p:spPr>
            <a:xfrm>
              <a:off x="0" y="0"/>
              <a:ext cx="1303147" cy="132842"/>
            </a:xfrm>
            <a:custGeom>
              <a:rect b="b" l="l" r="r" t="t"/>
              <a:pathLst>
                <a:path extrusionOk="0" h="132842" w="1303147">
                  <a:moveTo>
                    <a:pt x="1397" y="32512"/>
                  </a:moveTo>
                  <a:lnTo>
                    <a:pt x="1169416" y="32512"/>
                  </a:lnTo>
                  <a:lnTo>
                    <a:pt x="1169416" y="33909"/>
                  </a:lnTo>
                  <a:lnTo>
                    <a:pt x="1168019" y="33909"/>
                  </a:lnTo>
                  <a:lnTo>
                    <a:pt x="1168019" y="1397"/>
                  </a:lnTo>
                  <a:cubicBezTo>
                    <a:pt x="1168019" y="889"/>
                    <a:pt x="1168273" y="508"/>
                    <a:pt x="1168654" y="254"/>
                  </a:cubicBezTo>
                  <a:cubicBezTo>
                    <a:pt x="1169035" y="0"/>
                    <a:pt x="1169543" y="0"/>
                    <a:pt x="1169924" y="127"/>
                  </a:cubicBezTo>
                  <a:lnTo>
                    <a:pt x="1302385" y="65151"/>
                  </a:lnTo>
                  <a:cubicBezTo>
                    <a:pt x="1302893" y="65405"/>
                    <a:pt x="1303147" y="65913"/>
                    <a:pt x="1303147" y="66421"/>
                  </a:cubicBezTo>
                  <a:cubicBezTo>
                    <a:pt x="1303147" y="66929"/>
                    <a:pt x="1302893" y="67437"/>
                    <a:pt x="1302385" y="67691"/>
                  </a:cubicBezTo>
                  <a:lnTo>
                    <a:pt x="1169924" y="132588"/>
                  </a:lnTo>
                  <a:cubicBezTo>
                    <a:pt x="1169543" y="132842"/>
                    <a:pt x="1169035" y="132715"/>
                    <a:pt x="1168654" y="132461"/>
                  </a:cubicBezTo>
                  <a:cubicBezTo>
                    <a:pt x="1168273" y="132207"/>
                    <a:pt x="1168019" y="131826"/>
                    <a:pt x="1168019" y="131318"/>
                  </a:cubicBezTo>
                  <a:lnTo>
                    <a:pt x="1168019" y="98933"/>
                  </a:lnTo>
                  <a:lnTo>
                    <a:pt x="1169416" y="98933"/>
                  </a:lnTo>
                  <a:lnTo>
                    <a:pt x="1169416" y="100330"/>
                  </a:lnTo>
                  <a:lnTo>
                    <a:pt x="1397" y="100330"/>
                  </a:lnTo>
                  <a:cubicBezTo>
                    <a:pt x="635" y="100203"/>
                    <a:pt x="0" y="99695"/>
                    <a:pt x="0" y="98933"/>
                  </a:cubicBezTo>
                  <a:lnTo>
                    <a:pt x="0" y="33909"/>
                  </a:lnTo>
                  <a:cubicBezTo>
                    <a:pt x="0" y="33147"/>
                    <a:pt x="635" y="32512"/>
                    <a:pt x="1397" y="32512"/>
                  </a:cubicBezTo>
                  <a:moveTo>
                    <a:pt x="1397" y="35179"/>
                  </a:moveTo>
                  <a:lnTo>
                    <a:pt x="1397" y="33909"/>
                  </a:lnTo>
                  <a:lnTo>
                    <a:pt x="2667" y="33909"/>
                  </a:lnTo>
                  <a:lnTo>
                    <a:pt x="2667" y="98933"/>
                  </a:lnTo>
                  <a:lnTo>
                    <a:pt x="1397" y="98933"/>
                  </a:lnTo>
                  <a:lnTo>
                    <a:pt x="1397" y="97536"/>
                  </a:lnTo>
                  <a:lnTo>
                    <a:pt x="1169416" y="97536"/>
                  </a:lnTo>
                  <a:cubicBezTo>
                    <a:pt x="1170178" y="97536"/>
                    <a:pt x="1170813" y="98171"/>
                    <a:pt x="1170813" y="98933"/>
                  </a:cubicBezTo>
                  <a:lnTo>
                    <a:pt x="1170813" y="131445"/>
                  </a:lnTo>
                  <a:lnTo>
                    <a:pt x="1169416" y="131445"/>
                  </a:lnTo>
                  <a:lnTo>
                    <a:pt x="1168781" y="130175"/>
                  </a:lnTo>
                  <a:lnTo>
                    <a:pt x="1301242" y="65151"/>
                  </a:lnTo>
                  <a:lnTo>
                    <a:pt x="1301877" y="66421"/>
                  </a:lnTo>
                  <a:lnTo>
                    <a:pt x="1301242" y="67691"/>
                  </a:lnTo>
                  <a:lnTo>
                    <a:pt x="1168781" y="2540"/>
                  </a:lnTo>
                  <a:lnTo>
                    <a:pt x="1169416" y="1270"/>
                  </a:lnTo>
                  <a:lnTo>
                    <a:pt x="1170813" y="1270"/>
                  </a:lnTo>
                  <a:lnTo>
                    <a:pt x="1170813" y="33909"/>
                  </a:lnTo>
                  <a:cubicBezTo>
                    <a:pt x="1170813" y="34671"/>
                    <a:pt x="1170178" y="35306"/>
                    <a:pt x="1169416" y="35306"/>
                  </a:cubicBezTo>
                  <a:lnTo>
                    <a:pt x="1397" y="35306"/>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23"/>
          <p:cNvSpPr txBox="1"/>
          <p:nvPr/>
        </p:nvSpPr>
        <p:spPr>
          <a:xfrm>
            <a:off x="414670" y="3111985"/>
            <a:ext cx="2092960" cy="4000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Neutrones</a:t>
            </a:r>
            <a:endParaRPr/>
          </a:p>
        </p:txBody>
      </p:sp>
      <p:sp>
        <p:nvSpPr>
          <p:cNvPr descr="fission 1" id="293" name="Google Shape;293;p23"/>
          <p:cNvSpPr/>
          <p:nvPr/>
        </p:nvSpPr>
        <p:spPr>
          <a:xfrm>
            <a:off x="7640320" y="974697"/>
            <a:ext cx="1219200" cy="1232747"/>
          </a:xfrm>
          <a:custGeom>
            <a:rect b="b" l="l" r="r" t="t"/>
            <a:pathLst>
              <a:path extrusionOk="0" h="1232747" w="1219200">
                <a:moveTo>
                  <a:pt x="0" y="0"/>
                </a:moveTo>
                <a:lnTo>
                  <a:pt x="1219200" y="0"/>
                </a:lnTo>
                <a:lnTo>
                  <a:pt x="1219200" y="1232746"/>
                </a:lnTo>
                <a:lnTo>
                  <a:pt x="0" y="1232746"/>
                </a:lnTo>
                <a:lnTo>
                  <a:pt x="0" y="0"/>
                </a:lnTo>
                <a:close/>
              </a:path>
            </a:pathLst>
          </a:custGeom>
          <a:blipFill rotWithShape="1">
            <a:blip r:embed="rId6">
              <a:alphaModFix/>
            </a:blip>
            <a:stretch>
              <a:fillRect b="0" l="0" r="0" t="0"/>
            </a:stretch>
          </a:blipFill>
          <a:ln>
            <a:noFill/>
          </a:ln>
        </p:spPr>
      </p:sp>
      <p:sp>
        <p:nvSpPr>
          <p:cNvPr descr="fission 2" id="294" name="Google Shape;294;p23"/>
          <p:cNvSpPr/>
          <p:nvPr/>
        </p:nvSpPr>
        <p:spPr>
          <a:xfrm>
            <a:off x="8046720" y="4713577"/>
            <a:ext cx="1232747" cy="1178560"/>
          </a:xfrm>
          <a:custGeom>
            <a:rect b="b" l="l" r="r" t="t"/>
            <a:pathLst>
              <a:path extrusionOk="0" h="1178560" w="1232747">
                <a:moveTo>
                  <a:pt x="0" y="0"/>
                </a:moveTo>
                <a:lnTo>
                  <a:pt x="1232747" y="0"/>
                </a:lnTo>
                <a:lnTo>
                  <a:pt x="1232747" y="1178560"/>
                </a:lnTo>
                <a:lnTo>
                  <a:pt x="0" y="1178560"/>
                </a:lnTo>
                <a:lnTo>
                  <a:pt x="0" y="0"/>
                </a:lnTo>
                <a:close/>
              </a:path>
            </a:pathLst>
          </a:custGeom>
          <a:blipFill rotWithShape="1">
            <a:blip r:embed="rId7">
              <a:alphaModFix/>
            </a:blip>
            <a:stretch>
              <a:fillRect b="0" l="0" r="0" t="0"/>
            </a:stretch>
          </a:blipFill>
          <a:ln>
            <a:noFill/>
          </a:ln>
        </p:spPr>
      </p:sp>
      <p:grpSp>
        <p:nvGrpSpPr>
          <p:cNvPr id="295" name="Google Shape;295;p23"/>
          <p:cNvGrpSpPr/>
          <p:nvPr/>
        </p:nvGrpSpPr>
        <p:grpSpPr>
          <a:xfrm rot="-1868542">
            <a:off x="5792315" y="2615691"/>
            <a:ext cx="1790128" cy="99632"/>
            <a:chOff x="0" y="0"/>
            <a:chExt cx="2386838" cy="132842"/>
          </a:xfrm>
        </p:grpSpPr>
        <p:sp>
          <p:nvSpPr>
            <p:cNvPr id="296" name="Google Shape;296;p23"/>
            <p:cNvSpPr/>
            <p:nvPr/>
          </p:nvSpPr>
          <p:spPr>
            <a:xfrm>
              <a:off x="1397" y="1397"/>
              <a:ext cx="2384171" cy="130048"/>
            </a:xfrm>
            <a:custGeom>
              <a:rect b="b" l="l" r="r" t="t"/>
              <a:pathLst>
                <a:path extrusionOk="0" h="130048" w="2384171">
                  <a:moveTo>
                    <a:pt x="0" y="36576"/>
                  </a:moveTo>
                  <a:lnTo>
                    <a:pt x="2272284" y="36576"/>
                  </a:lnTo>
                  <a:lnTo>
                    <a:pt x="2272284" y="0"/>
                  </a:lnTo>
                  <a:lnTo>
                    <a:pt x="2384171" y="65024"/>
                  </a:lnTo>
                  <a:lnTo>
                    <a:pt x="2272284" y="130048"/>
                  </a:lnTo>
                  <a:lnTo>
                    <a:pt x="2272284" y="93472"/>
                  </a:lnTo>
                  <a:lnTo>
                    <a:pt x="0" y="93472"/>
                  </a:lnTo>
                  <a:close/>
                </a:path>
              </a:pathLst>
            </a:custGeom>
            <a:solidFill>
              <a:srgbClr val="56595C"/>
            </a:solidFill>
            <a:ln>
              <a:noFill/>
            </a:ln>
          </p:spPr>
        </p:sp>
        <p:sp>
          <p:nvSpPr>
            <p:cNvPr id="297" name="Google Shape;297;p23"/>
            <p:cNvSpPr/>
            <p:nvPr/>
          </p:nvSpPr>
          <p:spPr>
            <a:xfrm>
              <a:off x="0" y="0"/>
              <a:ext cx="2386838" cy="132842"/>
            </a:xfrm>
            <a:custGeom>
              <a:rect b="b" l="l" r="r" t="t"/>
              <a:pathLst>
                <a:path extrusionOk="0" h="132842" w="2386838">
                  <a:moveTo>
                    <a:pt x="1397" y="36576"/>
                  </a:moveTo>
                  <a:lnTo>
                    <a:pt x="2273681" y="36576"/>
                  </a:lnTo>
                  <a:lnTo>
                    <a:pt x="2273681" y="37973"/>
                  </a:lnTo>
                  <a:lnTo>
                    <a:pt x="2272284" y="37973"/>
                  </a:lnTo>
                  <a:lnTo>
                    <a:pt x="2272284" y="1397"/>
                  </a:lnTo>
                  <a:cubicBezTo>
                    <a:pt x="2272284" y="889"/>
                    <a:pt x="2272538" y="508"/>
                    <a:pt x="2272919" y="254"/>
                  </a:cubicBezTo>
                  <a:cubicBezTo>
                    <a:pt x="2273300" y="0"/>
                    <a:pt x="2273808" y="0"/>
                    <a:pt x="2274316" y="254"/>
                  </a:cubicBezTo>
                  <a:lnTo>
                    <a:pt x="2386203" y="65278"/>
                  </a:lnTo>
                  <a:cubicBezTo>
                    <a:pt x="2386584" y="65532"/>
                    <a:pt x="2386838" y="65913"/>
                    <a:pt x="2386838" y="66421"/>
                  </a:cubicBezTo>
                  <a:cubicBezTo>
                    <a:pt x="2386838" y="66929"/>
                    <a:pt x="2386584" y="67310"/>
                    <a:pt x="2386203" y="67564"/>
                  </a:cubicBezTo>
                  <a:lnTo>
                    <a:pt x="2274316" y="132588"/>
                  </a:lnTo>
                  <a:cubicBezTo>
                    <a:pt x="2273935" y="132842"/>
                    <a:pt x="2273427" y="132842"/>
                    <a:pt x="2272919" y="132588"/>
                  </a:cubicBezTo>
                  <a:cubicBezTo>
                    <a:pt x="2272411" y="132334"/>
                    <a:pt x="2272284" y="131953"/>
                    <a:pt x="2272284" y="131445"/>
                  </a:cubicBezTo>
                  <a:lnTo>
                    <a:pt x="2272284" y="94869"/>
                  </a:lnTo>
                  <a:lnTo>
                    <a:pt x="2273681" y="94869"/>
                  </a:lnTo>
                  <a:lnTo>
                    <a:pt x="2273681" y="96266"/>
                  </a:lnTo>
                  <a:lnTo>
                    <a:pt x="1397" y="96266"/>
                  </a:lnTo>
                  <a:cubicBezTo>
                    <a:pt x="635" y="96139"/>
                    <a:pt x="0" y="95631"/>
                    <a:pt x="0" y="94869"/>
                  </a:cubicBezTo>
                  <a:lnTo>
                    <a:pt x="0" y="37973"/>
                  </a:lnTo>
                  <a:cubicBezTo>
                    <a:pt x="0" y="37211"/>
                    <a:pt x="635" y="36576"/>
                    <a:pt x="1397" y="36576"/>
                  </a:cubicBezTo>
                  <a:moveTo>
                    <a:pt x="1397" y="39243"/>
                  </a:moveTo>
                  <a:lnTo>
                    <a:pt x="1397" y="37973"/>
                  </a:lnTo>
                  <a:lnTo>
                    <a:pt x="2667" y="37973"/>
                  </a:lnTo>
                  <a:lnTo>
                    <a:pt x="2667" y="94869"/>
                  </a:lnTo>
                  <a:lnTo>
                    <a:pt x="1397" y="94869"/>
                  </a:lnTo>
                  <a:lnTo>
                    <a:pt x="1397" y="93472"/>
                  </a:lnTo>
                  <a:lnTo>
                    <a:pt x="2273681" y="93472"/>
                  </a:lnTo>
                  <a:cubicBezTo>
                    <a:pt x="2274443" y="93472"/>
                    <a:pt x="2275078" y="94107"/>
                    <a:pt x="2275078" y="94869"/>
                  </a:cubicBezTo>
                  <a:lnTo>
                    <a:pt x="2275078" y="131445"/>
                  </a:lnTo>
                  <a:lnTo>
                    <a:pt x="2273681" y="131445"/>
                  </a:lnTo>
                  <a:lnTo>
                    <a:pt x="2273046" y="130302"/>
                  </a:lnTo>
                  <a:lnTo>
                    <a:pt x="2384933" y="65278"/>
                  </a:lnTo>
                  <a:lnTo>
                    <a:pt x="2385568" y="66421"/>
                  </a:lnTo>
                  <a:lnTo>
                    <a:pt x="2384933" y="67564"/>
                  </a:lnTo>
                  <a:lnTo>
                    <a:pt x="2273046" y="2540"/>
                  </a:lnTo>
                  <a:lnTo>
                    <a:pt x="2273681" y="1397"/>
                  </a:lnTo>
                  <a:lnTo>
                    <a:pt x="2275078" y="1397"/>
                  </a:lnTo>
                  <a:lnTo>
                    <a:pt x="2275078" y="37973"/>
                  </a:lnTo>
                  <a:cubicBezTo>
                    <a:pt x="2275078" y="38735"/>
                    <a:pt x="2274443" y="39370"/>
                    <a:pt x="2273681" y="39370"/>
                  </a:cubicBezTo>
                  <a:lnTo>
                    <a:pt x="1397" y="3937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 name="Google Shape;298;p23"/>
          <p:cNvGrpSpPr/>
          <p:nvPr/>
        </p:nvGrpSpPr>
        <p:grpSpPr>
          <a:xfrm rot="920086">
            <a:off x="6125070" y="4635323"/>
            <a:ext cx="1790128" cy="99632"/>
            <a:chOff x="0" y="0"/>
            <a:chExt cx="2386838" cy="132842"/>
          </a:xfrm>
        </p:grpSpPr>
        <p:sp>
          <p:nvSpPr>
            <p:cNvPr id="299" name="Google Shape;299;p23"/>
            <p:cNvSpPr/>
            <p:nvPr/>
          </p:nvSpPr>
          <p:spPr>
            <a:xfrm>
              <a:off x="1397" y="1397"/>
              <a:ext cx="2384171" cy="130048"/>
            </a:xfrm>
            <a:custGeom>
              <a:rect b="b" l="l" r="r" t="t"/>
              <a:pathLst>
                <a:path extrusionOk="0" h="130048" w="2384171">
                  <a:moveTo>
                    <a:pt x="0" y="36576"/>
                  </a:moveTo>
                  <a:lnTo>
                    <a:pt x="2272284" y="36576"/>
                  </a:lnTo>
                  <a:lnTo>
                    <a:pt x="2272284" y="0"/>
                  </a:lnTo>
                  <a:lnTo>
                    <a:pt x="2384171" y="65024"/>
                  </a:lnTo>
                  <a:lnTo>
                    <a:pt x="2272284" y="130048"/>
                  </a:lnTo>
                  <a:lnTo>
                    <a:pt x="2272284" y="93472"/>
                  </a:lnTo>
                  <a:lnTo>
                    <a:pt x="0" y="93472"/>
                  </a:lnTo>
                  <a:close/>
                </a:path>
              </a:pathLst>
            </a:custGeom>
            <a:solidFill>
              <a:srgbClr val="56595C"/>
            </a:solidFill>
            <a:ln>
              <a:noFill/>
            </a:ln>
          </p:spPr>
        </p:sp>
        <p:sp>
          <p:nvSpPr>
            <p:cNvPr id="300" name="Google Shape;300;p23"/>
            <p:cNvSpPr/>
            <p:nvPr/>
          </p:nvSpPr>
          <p:spPr>
            <a:xfrm>
              <a:off x="0" y="0"/>
              <a:ext cx="2386838" cy="132842"/>
            </a:xfrm>
            <a:custGeom>
              <a:rect b="b" l="l" r="r" t="t"/>
              <a:pathLst>
                <a:path extrusionOk="0" h="132842" w="2386838">
                  <a:moveTo>
                    <a:pt x="1397" y="36576"/>
                  </a:moveTo>
                  <a:lnTo>
                    <a:pt x="2273681" y="36576"/>
                  </a:lnTo>
                  <a:lnTo>
                    <a:pt x="2273681" y="37973"/>
                  </a:lnTo>
                  <a:lnTo>
                    <a:pt x="2272284" y="37973"/>
                  </a:lnTo>
                  <a:lnTo>
                    <a:pt x="2272284" y="1397"/>
                  </a:lnTo>
                  <a:cubicBezTo>
                    <a:pt x="2272284" y="889"/>
                    <a:pt x="2272538" y="508"/>
                    <a:pt x="2272919" y="254"/>
                  </a:cubicBezTo>
                  <a:cubicBezTo>
                    <a:pt x="2273300" y="0"/>
                    <a:pt x="2273808" y="0"/>
                    <a:pt x="2274316" y="254"/>
                  </a:cubicBezTo>
                  <a:lnTo>
                    <a:pt x="2386203" y="65278"/>
                  </a:lnTo>
                  <a:cubicBezTo>
                    <a:pt x="2386584" y="65532"/>
                    <a:pt x="2386838" y="65913"/>
                    <a:pt x="2386838" y="66421"/>
                  </a:cubicBezTo>
                  <a:cubicBezTo>
                    <a:pt x="2386838" y="66929"/>
                    <a:pt x="2386584" y="67310"/>
                    <a:pt x="2386203" y="67564"/>
                  </a:cubicBezTo>
                  <a:lnTo>
                    <a:pt x="2274316" y="132588"/>
                  </a:lnTo>
                  <a:cubicBezTo>
                    <a:pt x="2273935" y="132842"/>
                    <a:pt x="2273427" y="132842"/>
                    <a:pt x="2272919" y="132588"/>
                  </a:cubicBezTo>
                  <a:cubicBezTo>
                    <a:pt x="2272411" y="132334"/>
                    <a:pt x="2272284" y="131953"/>
                    <a:pt x="2272284" y="131445"/>
                  </a:cubicBezTo>
                  <a:lnTo>
                    <a:pt x="2272284" y="94869"/>
                  </a:lnTo>
                  <a:lnTo>
                    <a:pt x="2273681" y="94869"/>
                  </a:lnTo>
                  <a:lnTo>
                    <a:pt x="2273681" y="96266"/>
                  </a:lnTo>
                  <a:lnTo>
                    <a:pt x="1397" y="96266"/>
                  </a:lnTo>
                  <a:cubicBezTo>
                    <a:pt x="635" y="96139"/>
                    <a:pt x="0" y="95631"/>
                    <a:pt x="0" y="94869"/>
                  </a:cubicBezTo>
                  <a:lnTo>
                    <a:pt x="0" y="37973"/>
                  </a:lnTo>
                  <a:cubicBezTo>
                    <a:pt x="0" y="37211"/>
                    <a:pt x="635" y="36576"/>
                    <a:pt x="1397" y="36576"/>
                  </a:cubicBezTo>
                  <a:moveTo>
                    <a:pt x="1397" y="39243"/>
                  </a:moveTo>
                  <a:lnTo>
                    <a:pt x="1397" y="37973"/>
                  </a:lnTo>
                  <a:lnTo>
                    <a:pt x="2667" y="37973"/>
                  </a:lnTo>
                  <a:lnTo>
                    <a:pt x="2667" y="94869"/>
                  </a:lnTo>
                  <a:lnTo>
                    <a:pt x="1397" y="94869"/>
                  </a:lnTo>
                  <a:lnTo>
                    <a:pt x="1397" y="93472"/>
                  </a:lnTo>
                  <a:lnTo>
                    <a:pt x="2273681" y="93472"/>
                  </a:lnTo>
                  <a:cubicBezTo>
                    <a:pt x="2274443" y="93472"/>
                    <a:pt x="2275078" y="94107"/>
                    <a:pt x="2275078" y="94869"/>
                  </a:cubicBezTo>
                  <a:lnTo>
                    <a:pt x="2275078" y="131445"/>
                  </a:lnTo>
                  <a:lnTo>
                    <a:pt x="2273681" y="131445"/>
                  </a:lnTo>
                  <a:lnTo>
                    <a:pt x="2273046" y="130302"/>
                  </a:lnTo>
                  <a:lnTo>
                    <a:pt x="2384933" y="65278"/>
                  </a:lnTo>
                  <a:lnTo>
                    <a:pt x="2385568" y="66421"/>
                  </a:lnTo>
                  <a:lnTo>
                    <a:pt x="2384933" y="67564"/>
                  </a:lnTo>
                  <a:lnTo>
                    <a:pt x="2273046" y="2540"/>
                  </a:lnTo>
                  <a:lnTo>
                    <a:pt x="2273681" y="1397"/>
                  </a:lnTo>
                  <a:lnTo>
                    <a:pt x="2275078" y="1397"/>
                  </a:lnTo>
                  <a:lnTo>
                    <a:pt x="2275078" y="37973"/>
                  </a:lnTo>
                  <a:cubicBezTo>
                    <a:pt x="2275078" y="38735"/>
                    <a:pt x="2274443" y="39370"/>
                    <a:pt x="2273681" y="39370"/>
                  </a:cubicBezTo>
                  <a:lnTo>
                    <a:pt x="1397" y="3937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neutron" id="301" name="Google Shape;301;p23"/>
          <p:cNvSpPr/>
          <p:nvPr/>
        </p:nvSpPr>
        <p:spPr>
          <a:xfrm>
            <a:off x="7640320" y="2848249"/>
            <a:ext cx="514773" cy="474133"/>
          </a:xfrm>
          <a:custGeom>
            <a:rect b="b" l="l" r="r" t="t"/>
            <a:pathLst>
              <a:path extrusionOk="0" h="474133" w="514773">
                <a:moveTo>
                  <a:pt x="0" y="0"/>
                </a:moveTo>
                <a:lnTo>
                  <a:pt x="514773" y="0"/>
                </a:lnTo>
                <a:lnTo>
                  <a:pt x="514773" y="474133"/>
                </a:lnTo>
                <a:lnTo>
                  <a:pt x="0" y="474133"/>
                </a:lnTo>
                <a:lnTo>
                  <a:pt x="0" y="0"/>
                </a:lnTo>
                <a:close/>
              </a:path>
            </a:pathLst>
          </a:custGeom>
          <a:blipFill rotWithShape="1">
            <a:blip r:embed="rId5">
              <a:alphaModFix/>
            </a:blip>
            <a:stretch>
              <a:fillRect b="0" l="0" r="0" t="0"/>
            </a:stretch>
          </a:blipFill>
          <a:ln>
            <a:noFill/>
          </a:ln>
        </p:spPr>
      </p:sp>
      <p:grpSp>
        <p:nvGrpSpPr>
          <p:cNvPr id="302" name="Google Shape;302;p23"/>
          <p:cNvGrpSpPr/>
          <p:nvPr/>
        </p:nvGrpSpPr>
        <p:grpSpPr>
          <a:xfrm>
            <a:off x="8208264" y="2928513"/>
            <a:ext cx="814768" cy="99632"/>
            <a:chOff x="0" y="0"/>
            <a:chExt cx="1086358" cy="132842"/>
          </a:xfrm>
        </p:grpSpPr>
        <p:sp>
          <p:nvSpPr>
            <p:cNvPr id="303" name="Google Shape;303;p23"/>
            <p:cNvSpPr/>
            <p:nvPr/>
          </p:nvSpPr>
          <p:spPr>
            <a:xfrm>
              <a:off x="1397" y="1397"/>
              <a:ext cx="1083691" cy="130048"/>
            </a:xfrm>
            <a:custGeom>
              <a:rect b="b" l="l" r="r" t="t"/>
              <a:pathLst>
                <a:path extrusionOk="0" h="130048" w="1083691">
                  <a:moveTo>
                    <a:pt x="0" y="32512"/>
                  </a:moveTo>
                  <a:lnTo>
                    <a:pt x="973328" y="32512"/>
                  </a:lnTo>
                  <a:lnTo>
                    <a:pt x="973328" y="0"/>
                  </a:lnTo>
                  <a:lnTo>
                    <a:pt x="1083691" y="65024"/>
                  </a:lnTo>
                  <a:lnTo>
                    <a:pt x="973328" y="130048"/>
                  </a:lnTo>
                  <a:lnTo>
                    <a:pt x="973328" y="97536"/>
                  </a:lnTo>
                  <a:lnTo>
                    <a:pt x="0" y="97536"/>
                  </a:lnTo>
                  <a:close/>
                </a:path>
              </a:pathLst>
            </a:custGeom>
            <a:solidFill>
              <a:srgbClr val="56595C"/>
            </a:solidFill>
            <a:ln>
              <a:noFill/>
            </a:ln>
          </p:spPr>
        </p:sp>
        <p:sp>
          <p:nvSpPr>
            <p:cNvPr id="304" name="Google Shape;304;p23"/>
            <p:cNvSpPr/>
            <p:nvPr/>
          </p:nvSpPr>
          <p:spPr>
            <a:xfrm>
              <a:off x="0" y="0"/>
              <a:ext cx="1086358" cy="132842"/>
            </a:xfrm>
            <a:custGeom>
              <a:rect b="b" l="l" r="r" t="t"/>
              <a:pathLst>
                <a:path extrusionOk="0" h="132842" w="1086358">
                  <a:moveTo>
                    <a:pt x="1397" y="32512"/>
                  </a:moveTo>
                  <a:lnTo>
                    <a:pt x="974725" y="32512"/>
                  </a:lnTo>
                  <a:lnTo>
                    <a:pt x="974725" y="33909"/>
                  </a:lnTo>
                  <a:lnTo>
                    <a:pt x="973328" y="33909"/>
                  </a:lnTo>
                  <a:lnTo>
                    <a:pt x="973328" y="1397"/>
                  </a:lnTo>
                  <a:cubicBezTo>
                    <a:pt x="973328" y="889"/>
                    <a:pt x="973582" y="508"/>
                    <a:pt x="973963" y="254"/>
                  </a:cubicBezTo>
                  <a:cubicBezTo>
                    <a:pt x="974344" y="0"/>
                    <a:pt x="974852" y="0"/>
                    <a:pt x="975360" y="254"/>
                  </a:cubicBezTo>
                  <a:lnTo>
                    <a:pt x="1085723" y="65278"/>
                  </a:lnTo>
                  <a:cubicBezTo>
                    <a:pt x="1086104" y="65532"/>
                    <a:pt x="1086358" y="65913"/>
                    <a:pt x="1086358" y="66421"/>
                  </a:cubicBezTo>
                  <a:cubicBezTo>
                    <a:pt x="1086358" y="66929"/>
                    <a:pt x="1086104" y="67310"/>
                    <a:pt x="1085723" y="67564"/>
                  </a:cubicBezTo>
                  <a:lnTo>
                    <a:pt x="975360" y="132588"/>
                  </a:lnTo>
                  <a:cubicBezTo>
                    <a:pt x="974979" y="132842"/>
                    <a:pt x="974471" y="132842"/>
                    <a:pt x="973963" y="132588"/>
                  </a:cubicBezTo>
                  <a:cubicBezTo>
                    <a:pt x="973455" y="132334"/>
                    <a:pt x="973328" y="131953"/>
                    <a:pt x="973328" y="131445"/>
                  </a:cubicBezTo>
                  <a:lnTo>
                    <a:pt x="973328" y="98933"/>
                  </a:lnTo>
                  <a:lnTo>
                    <a:pt x="974725" y="98933"/>
                  </a:lnTo>
                  <a:lnTo>
                    <a:pt x="974725" y="100330"/>
                  </a:lnTo>
                  <a:lnTo>
                    <a:pt x="1397" y="100330"/>
                  </a:lnTo>
                  <a:cubicBezTo>
                    <a:pt x="635" y="100203"/>
                    <a:pt x="0" y="99695"/>
                    <a:pt x="0" y="98933"/>
                  </a:cubicBezTo>
                  <a:lnTo>
                    <a:pt x="0" y="33909"/>
                  </a:lnTo>
                  <a:cubicBezTo>
                    <a:pt x="0" y="33147"/>
                    <a:pt x="635" y="32512"/>
                    <a:pt x="1397" y="32512"/>
                  </a:cubicBezTo>
                  <a:moveTo>
                    <a:pt x="1397" y="35179"/>
                  </a:moveTo>
                  <a:lnTo>
                    <a:pt x="1397" y="33909"/>
                  </a:lnTo>
                  <a:lnTo>
                    <a:pt x="2667" y="33909"/>
                  </a:lnTo>
                  <a:lnTo>
                    <a:pt x="2667" y="98933"/>
                  </a:lnTo>
                  <a:lnTo>
                    <a:pt x="1397" y="98933"/>
                  </a:lnTo>
                  <a:lnTo>
                    <a:pt x="1397" y="97536"/>
                  </a:lnTo>
                  <a:lnTo>
                    <a:pt x="974725" y="97536"/>
                  </a:lnTo>
                  <a:cubicBezTo>
                    <a:pt x="975487" y="97536"/>
                    <a:pt x="976122" y="98171"/>
                    <a:pt x="976122" y="98933"/>
                  </a:cubicBezTo>
                  <a:lnTo>
                    <a:pt x="976122" y="131445"/>
                  </a:lnTo>
                  <a:lnTo>
                    <a:pt x="974725" y="131445"/>
                  </a:lnTo>
                  <a:lnTo>
                    <a:pt x="974090" y="130302"/>
                  </a:lnTo>
                  <a:lnTo>
                    <a:pt x="1084453" y="65278"/>
                  </a:lnTo>
                  <a:lnTo>
                    <a:pt x="1085088" y="66421"/>
                  </a:lnTo>
                  <a:lnTo>
                    <a:pt x="1084453" y="67564"/>
                  </a:lnTo>
                  <a:lnTo>
                    <a:pt x="974090" y="2540"/>
                  </a:lnTo>
                  <a:lnTo>
                    <a:pt x="974725" y="1397"/>
                  </a:lnTo>
                  <a:lnTo>
                    <a:pt x="976122" y="1397"/>
                  </a:lnTo>
                  <a:lnTo>
                    <a:pt x="976122" y="33909"/>
                  </a:lnTo>
                  <a:cubicBezTo>
                    <a:pt x="976122" y="34671"/>
                    <a:pt x="975487" y="35306"/>
                    <a:pt x="974725" y="35306"/>
                  </a:cubicBezTo>
                  <a:lnTo>
                    <a:pt x="1397" y="35306"/>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descr="neutron" id="305" name="Google Shape;305;p23"/>
          <p:cNvSpPr/>
          <p:nvPr/>
        </p:nvSpPr>
        <p:spPr>
          <a:xfrm>
            <a:off x="7276069" y="3718240"/>
            <a:ext cx="514773" cy="474133"/>
          </a:xfrm>
          <a:custGeom>
            <a:rect b="b" l="l" r="r" t="t"/>
            <a:pathLst>
              <a:path extrusionOk="0" h="474133" w="514773">
                <a:moveTo>
                  <a:pt x="0" y="0"/>
                </a:moveTo>
                <a:lnTo>
                  <a:pt x="514774" y="0"/>
                </a:lnTo>
                <a:lnTo>
                  <a:pt x="514774" y="474133"/>
                </a:lnTo>
                <a:lnTo>
                  <a:pt x="0" y="474133"/>
                </a:lnTo>
                <a:lnTo>
                  <a:pt x="0" y="0"/>
                </a:lnTo>
                <a:close/>
              </a:path>
            </a:pathLst>
          </a:custGeom>
          <a:blipFill rotWithShape="1">
            <a:blip r:embed="rId5">
              <a:alphaModFix/>
            </a:blip>
            <a:stretch>
              <a:fillRect b="0" l="0" r="0" t="0"/>
            </a:stretch>
          </a:blipFill>
          <a:ln>
            <a:noFill/>
          </a:ln>
        </p:spPr>
      </p:sp>
      <p:grpSp>
        <p:nvGrpSpPr>
          <p:cNvPr id="306" name="Google Shape;306;p23"/>
          <p:cNvGrpSpPr/>
          <p:nvPr/>
        </p:nvGrpSpPr>
        <p:grpSpPr>
          <a:xfrm>
            <a:off x="7844013" y="3798504"/>
            <a:ext cx="814768" cy="99632"/>
            <a:chOff x="0" y="0"/>
            <a:chExt cx="1086358" cy="132842"/>
          </a:xfrm>
        </p:grpSpPr>
        <p:sp>
          <p:nvSpPr>
            <p:cNvPr id="307" name="Google Shape;307;p23"/>
            <p:cNvSpPr/>
            <p:nvPr/>
          </p:nvSpPr>
          <p:spPr>
            <a:xfrm>
              <a:off x="1397" y="1397"/>
              <a:ext cx="1083691" cy="130048"/>
            </a:xfrm>
            <a:custGeom>
              <a:rect b="b" l="l" r="r" t="t"/>
              <a:pathLst>
                <a:path extrusionOk="0" h="130048" w="1083691">
                  <a:moveTo>
                    <a:pt x="0" y="32512"/>
                  </a:moveTo>
                  <a:lnTo>
                    <a:pt x="973328" y="32512"/>
                  </a:lnTo>
                  <a:lnTo>
                    <a:pt x="973328" y="0"/>
                  </a:lnTo>
                  <a:lnTo>
                    <a:pt x="1083691" y="65024"/>
                  </a:lnTo>
                  <a:lnTo>
                    <a:pt x="973328" y="130048"/>
                  </a:lnTo>
                  <a:lnTo>
                    <a:pt x="973328" y="97536"/>
                  </a:lnTo>
                  <a:lnTo>
                    <a:pt x="0" y="97536"/>
                  </a:lnTo>
                  <a:close/>
                </a:path>
              </a:pathLst>
            </a:custGeom>
            <a:solidFill>
              <a:srgbClr val="56595C"/>
            </a:solidFill>
            <a:ln>
              <a:noFill/>
            </a:ln>
          </p:spPr>
        </p:sp>
        <p:sp>
          <p:nvSpPr>
            <p:cNvPr id="308" name="Google Shape;308;p23"/>
            <p:cNvSpPr/>
            <p:nvPr/>
          </p:nvSpPr>
          <p:spPr>
            <a:xfrm>
              <a:off x="0" y="0"/>
              <a:ext cx="1086358" cy="132842"/>
            </a:xfrm>
            <a:custGeom>
              <a:rect b="b" l="l" r="r" t="t"/>
              <a:pathLst>
                <a:path extrusionOk="0" h="132842" w="1086358">
                  <a:moveTo>
                    <a:pt x="1397" y="32512"/>
                  </a:moveTo>
                  <a:lnTo>
                    <a:pt x="974725" y="32512"/>
                  </a:lnTo>
                  <a:lnTo>
                    <a:pt x="974725" y="33909"/>
                  </a:lnTo>
                  <a:lnTo>
                    <a:pt x="973328" y="33909"/>
                  </a:lnTo>
                  <a:lnTo>
                    <a:pt x="973328" y="1397"/>
                  </a:lnTo>
                  <a:cubicBezTo>
                    <a:pt x="973328" y="889"/>
                    <a:pt x="973582" y="508"/>
                    <a:pt x="973963" y="254"/>
                  </a:cubicBezTo>
                  <a:cubicBezTo>
                    <a:pt x="974344" y="0"/>
                    <a:pt x="974852" y="0"/>
                    <a:pt x="975360" y="254"/>
                  </a:cubicBezTo>
                  <a:lnTo>
                    <a:pt x="1085723" y="65278"/>
                  </a:lnTo>
                  <a:cubicBezTo>
                    <a:pt x="1086104" y="65532"/>
                    <a:pt x="1086358" y="65913"/>
                    <a:pt x="1086358" y="66421"/>
                  </a:cubicBezTo>
                  <a:cubicBezTo>
                    <a:pt x="1086358" y="66929"/>
                    <a:pt x="1086104" y="67310"/>
                    <a:pt x="1085723" y="67564"/>
                  </a:cubicBezTo>
                  <a:lnTo>
                    <a:pt x="975360" y="132588"/>
                  </a:lnTo>
                  <a:cubicBezTo>
                    <a:pt x="974979" y="132842"/>
                    <a:pt x="974471" y="132842"/>
                    <a:pt x="973963" y="132588"/>
                  </a:cubicBezTo>
                  <a:cubicBezTo>
                    <a:pt x="973455" y="132334"/>
                    <a:pt x="973328" y="131953"/>
                    <a:pt x="973328" y="131445"/>
                  </a:cubicBezTo>
                  <a:lnTo>
                    <a:pt x="973328" y="98933"/>
                  </a:lnTo>
                  <a:lnTo>
                    <a:pt x="974725" y="98933"/>
                  </a:lnTo>
                  <a:lnTo>
                    <a:pt x="974725" y="100330"/>
                  </a:lnTo>
                  <a:lnTo>
                    <a:pt x="1397" y="100330"/>
                  </a:lnTo>
                  <a:cubicBezTo>
                    <a:pt x="635" y="100203"/>
                    <a:pt x="0" y="99695"/>
                    <a:pt x="0" y="98933"/>
                  </a:cubicBezTo>
                  <a:lnTo>
                    <a:pt x="0" y="33909"/>
                  </a:lnTo>
                  <a:cubicBezTo>
                    <a:pt x="0" y="33147"/>
                    <a:pt x="635" y="32512"/>
                    <a:pt x="1397" y="32512"/>
                  </a:cubicBezTo>
                  <a:moveTo>
                    <a:pt x="1397" y="35179"/>
                  </a:moveTo>
                  <a:lnTo>
                    <a:pt x="1397" y="33909"/>
                  </a:lnTo>
                  <a:lnTo>
                    <a:pt x="2667" y="33909"/>
                  </a:lnTo>
                  <a:lnTo>
                    <a:pt x="2667" y="98933"/>
                  </a:lnTo>
                  <a:lnTo>
                    <a:pt x="1397" y="98933"/>
                  </a:lnTo>
                  <a:lnTo>
                    <a:pt x="1397" y="97536"/>
                  </a:lnTo>
                  <a:lnTo>
                    <a:pt x="974725" y="97536"/>
                  </a:lnTo>
                  <a:cubicBezTo>
                    <a:pt x="975487" y="97536"/>
                    <a:pt x="976122" y="98171"/>
                    <a:pt x="976122" y="98933"/>
                  </a:cubicBezTo>
                  <a:lnTo>
                    <a:pt x="976122" y="131445"/>
                  </a:lnTo>
                  <a:lnTo>
                    <a:pt x="974725" y="131445"/>
                  </a:lnTo>
                  <a:lnTo>
                    <a:pt x="974090" y="130302"/>
                  </a:lnTo>
                  <a:lnTo>
                    <a:pt x="1084453" y="65278"/>
                  </a:lnTo>
                  <a:lnTo>
                    <a:pt x="1085088" y="66421"/>
                  </a:lnTo>
                  <a:lnTo>
                    <a:pt x="1084453" y="67564"/>
                  </a:lnTo>
                  <a:lnTo>
                    <a:pt x="974090" y="2540"/>
                  </a:lnTo>
                  <a:lnTo>
                    <a:pt x="974725" y="1397"/>
                  </a:lnTo>
                  <a:lnTo>
                    <a:pt x="976122" y="1397"/>
                  </a:lnTo>
                  <a:lnTo>
                    <a:pt x="976122" y="33909"/>
                  </a:lnTo>
                  <a:cubicBezTo>
                    <a:pt x="976122" y="34671"/>
                    <a:pt x="975487" y="35306"/>
                    <a:pt x="974725" y="35306"/>
                  </a:cubicBezTo>
                  <a:lnTo>
                    <a:pt x="1397" y="35306"/>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9" name="Google Shape;309;p23"/>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11</a:t>
            </a:r>
            <a:endParaRPr/>
          </a:p>
        </p:txBody>
      </p:sp>
      <p:sp>
        <p:nvSpPr>
          <p:cNvPr id="310" name="Google Shape;310;p23"/>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320" name="Google Shape;320;p2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321" name="Google Shape;321;p2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descr="uranium" id="322" name="Google Shape;322;p24"/>
          <p:cNvSpPr/>
          <p:nvPr/>
        </p:nvSpPr>
        <p:spPr>
          <a:xfrm>
            <a:off x="2275840" y="2246117"/>
            <a:ext cx="2560320" cy="2614507"/>
          </a:xfrm>
          <a:custGeom>
            <a:rect b="b" l="l" r="r" t="t"/>
            <a:pathLst>
              <a:path extrusionOk="0" h="2614507" w="2560320">
                <a:moveTo>
                  <a:pt x="0" y="0"/>
                </a:moveTo>
                <a:lnTo>
                  <a:pt x="2560320" y="0"/>
                </a:lnTo>
                <a:lnTo>
                  <a:pt x="2560320" y="2614507"/>
                </a:lnTo>
                <a:lnTo>
                  <a:pt x="0" y="2614507"/>
                </a:lnTo>
                <a:lnTo>
                  <a:pt x="0" y="0"/>
                </a:lnTo>
                <a:close/>
              </a:path>
            </a:pathLst>
          </a:custGeom>
          <a:blipFill rotWithShape="1">
            <a:blip r:embed="rId4">
              <a:alphaModFix/>
            </a:blip>
            <a:stretch>
              <a:fillRect b="0" l="0" r="0" t="0"/>
            </a:stretch>
          </a:blipFill>
          <a:ln>
            <a:noFill/>
          </a:ln>
        </p:spPr>
      </p:sp>
      <p:sp>
        <p:nvSpPr>
          <p:cNvPr descr="fission 1" id="323" name="Google Shape;323;p24"/>
          <p:cNvSpPr/>
          <p:nvPr/>
        </p:nvSpPr>
        <p:spPr>
          <a:xfrm>
            <a:off x="3576320" y="5334757"/>
            <a:ext cx="965200" cy="975360"/>
          </a:xfrm>
          <a:custGeom>
            <a:rect b="b" l="l" r="r" t="t"/>
            <a:pathLst>
              <a:path extrusionOk="0" h="975360" w="965200">
                <a:moveTo>
                  <a:pt x="0" y="0"/>
                </a:moveTo>
                <a:lnTo>
                  <a:pt x="965200" y="0"/>
                </a:lnTo>
                <a:lnTo>
                  <a:pt x="965200" y="975360"/>
                </a:lnTo>
                <a:lnTo>
                  <a:pt x="0" y="975360"/>
                </a:lnTo>
                <a:lnTo>
                  <a:pt x="0" y="0"/>
                </a:lnTo>
                <a:close/>
              </a:path>
            </a:pathLst>
          </a:custGeom>
          <a:blipFill rotWithShape="1">
            <a:blip r:embed="rId5">
              <a:alphaModFix/>
            </a:blip>
            <a:stretch>
              <a:fillRect b="-55" l="0" r="0" t="0"/>
            </a:stretch>
          </a:blipFill>
          <a:ln>
            <a:noFill/>
          </a:ln>
        </p:spPr>
      </p:sp>
      <p:sp>
        <p:nvSpPr>
          <p:cNvPr descr="fission 2" id="324" name="Google Shape;324;p24"/>
          <p:cNvSpPr/>
          <p:nvPr/>
        </p:nvSpPr>
        <p:spPr>
          <a:xfrm>
            <a:off x="4795520" y="5090917"/>
            <a:ext cx="975360" cy="933027"/>
          </a:xfrm>
          <a:custGeom>
            <a:rect b="b" l="l" r="r" t="t"/>
            <a:pathLst>
              <a:path extrusionOk="0" h="933027" w="975360">
                <a:moveTo>
                  <a:pt x="0" y="0"/>
                </a:moveTo>
                <a:lnTo>
                  <a:pt x="975360" y="0"/>
                </a:lnTo>
                <a:lnTo>
                  <a:pt x="975360" y="933028"/>
                </a:lnTo>
                <a:lnTo>
                  <a:pt x="0" y="933028"/>
                </a:lnTo>
                <a:lnTo>
                  <a:pt x="0" y="0"/>
                </a:lnTo>
                <a:close/>
              </a:path>
            </a:pathLst>
          </a:custGeom>
          <a:blipFill rotWithShape="1">
            <a:blip r:embed="rId6">
              <a:alphaModFix/>
            </a:blip>
            <a:stretch>
              <a:fillRect b="0" l="0" r="-55" t="0"/>
            </a:stretch>
          </a:blipFill>
          <a:ln>
            <a:noFill/>
          </a:ln>
        </p:spPr>
      </p:sp>
      <p:sp>
        <p:nvSpPr>
          <p:cNvPr id="325" name="Google Shape;325;p24"/>
          <p:cNvSpPr/>
          <p:nvPr/>
        </p:nvSpPr>
        <p:spPr>
          <a:xfrm rot="2965647">
            <a:off x="4327845" y="4764277"/>
            <a:ext cx="731520" cy="97536"/>
          </a:xfrm>
          <a:custGeom>
            <a:rect b="b" l="l" r="r" t="t"/>
            <a:pathLst>
              <a:path extrusionOk="0" h="130048" w="975360">
                <a:moveTo>
                  <a:pt x="0" y="32512"/>
                </a:moveTo>
                <a:lnTo>
                  <a:pt x="877824" y="32512"/>
                </a:lnTo>
                <a:lnTo>
                  <a:pt x="877824" y="0"/>
                </a:lnTo>
                <a:lnTo>
                  <a:pt x="975360" y="65024"/>
                </a:lnTo>
                <a:lnTo>
                  <a:pt x="877824" y="130048"/>
                </a:lnTo>
                <a:lnTo>
                  <a:pt x="877824" y="97536"/>
                </a:lnTo>
                <a:lnTo>
                  <a:pt x="0" y="97536"/>
                </a:lnTo>
                <a:close/>
              </a:path>
            </a:pathLst>
          </a:custGeom>
          <a:solidFill>
            <a:srgbClr val="56595C"/>
          </a:solidFill>
          <a:ln>
            <a:noFill/>
          </a:ln>
        </p:spPr>
      </p:sp>
      <p:sp>
        <p:nvSpPr>
          <p:cNvPr id="326" name="Google Shape;326;p24"/>
          <p:cNvSpPr/>
          <p:nvPr/>
        </p:nvSpPr>
        <p:spPr>
          <a:xfrm rot="3761867">
            <a:off x="3700772" y="5071301"/>
            <a:ext cx="482633" cy="97536"/>
          </a:xfrm>
          <a:custGeom>
            <a:rect b="b" l="l" r="r" t="t"/>
            <a:pathLst>
              <a:path extrusionOk="0" h="130048" w="643509">
                <a:moveTo>
                  <a:pt x="0" y="32512"/>
                </a:moveTo>
                <a:lnTo>
                  <a:pt x="573786" y="32512"/>
                </a:lnTo>
                <a:lnTo>
                  <a:pt x="573786" y="0"/>
                </a:lnTo>
                <a:lnTo>
                  <a:pt x="643509" y="65024"/>
                </a:lnTo>
                <a:lnTo>
                  <a:pt x="573786" y="130048"/>
                </a:lnTo>
                <a:lnTo>
                  <a:pt x="573786" y="97536"/>
                </a:lnTo>
                <a:lnTo>
                  <a:pt x="0" y="97536"/>
                </a:lnTo>
                <a:close/>
              </a:path>
            </a:pathLst>
          </a:custGeom>
          <a:solidFill>
            <a:srgbClr val="56595C"/>
          </a:solidFill>
          <a:ln>
            <a:noFill/>
          </a:ln>
        </p:spPr>
      </p:sp>
      <p:sp>
        <p:nvSpPr>
          <p:cNvPr id="327" name="Google Shape;327;p24"/>
          <p:cNvSpPr/>
          <p:nvPr/>
        </p:nvSpPr>
        <p:spPr>
          <a:xfrm>
            <a:off x="1137920" y="3560033"/>
            <a:ext cx="1170147" cy="97536"/>
          </a:xfrm>
          <a:custGeom>
            <a:rect b="b" l="l" r="r" t="t"/>
            <a:pathLst>
              <a:path extrusionOk="0" h="130048" w="1560195">
                <a:moveTo>
                  <a:pt x="0" y="25019"/>
                </a:moveTo>
                <a:lnTo>
                  <a:pt x="1398524" y="25019"/>
                </a:lnTo>
                <a:lnTo>
                  <a:pt x="1398524" y="0"/>
                </a:lnTo>
                <a:lnTo>
                  <a:pt x="1560195" y="65024"/>
                </a:lnTo>
                <a:lnTo>
                  <a:pt x="1398524" y="130048"/>
                </a:lnTo>
                <a:lnTo>
                  <a:pt x="1398524" y="105029"/>
                </a:lnTo>
                <a:lnTo>
                  <a:pt x="0" y="105029"/>
                </a:lnTo>
                <a:close/>
              </a:path>
            </a:pathLst>
          </a:custGeom>
          <a:solidFill>
            <a:srgbClr val="56595C"/>
          </a:solidFill>
          <a:ln>
            <a:noFill/>
          </a:ln>
        </p:spPr>
      </p:sp>
      <p:sp>
        <p:nvSpPr>
          <p:cNvPr descr="neutron" id="328" name="Google Shape;328;p24"/>
          <p:cNvSpPr/>
          <p:nvPr/>
        </p:nvSpPr>
        <p:spPr>
          <a:xfrm>
            <a:off x="568960" y="3431340"/>
            <a:ext cx="514773" cy="474133"/>
          </a:xfrm>
          <a:custGeom>
            <a:rect b="b" l="l" r="r" t="t"/>
            <a:pathLst>
              <a:path extrusionOk="0" h="474133" w="514773">
                <a:moveTo>
                  <a:pt x="0" y="0"/>
                </a:moveTo>
                <a:lnTo>
                  <a:pt x="514773" y="0"/>
                </a:lnTo>
                <a:lnTo>
                  <a:pt x="514773" y="474133"/>
                </a:lnTo>
                <a:lnTo>
                  <a:pt x="0" y="474133"/>
                </a:lnTo>
                <a:lnTo>
                  <a:pt x="0" y="0"/>
                </a:lnTo>
                <a:close/>
              </a:path>
            </a:pathLst>
          </a:custGeom>
          <a:blipFill rotWithShape="1">
            <a:blip r:embed="rId7">
              <a:alphaModFix/>
            </a:blip>
            <a:stretch>
              <a:fillRect b="0" l="0" r="0" t="0"/>
            </a:stretch>
          </a:blipFill>
          <a:ln>
            <a:noFill/>
          </a:ln>
        </p:spPr>
      </p:sp>
      <p:sp>
        <p:nvSpPr>
          <p:cNvPr descr="neutron" id="329" name="Google Shape;329;p24"/>
          <p:cNvSpPr/>
          <p:nvPr/>
        </p:nvSpPr>
        <p:spPr>
          <a:xfrm>
            <a:off x="6827520" y="3944192"/>
            <a:ext cx="514773" cy="474133"/>
          </a:xfrm>
          <a:custGeom>
            <a:rect b="b" l="l" r="r" t="t"/>
            <a:pathLst>
              <a:path extrusionOk="0" h="474133" w="514773">
                <a:moveTo>
                  <a:pt x="0" y="0"/>
                </a:moveTo>
                <a:lnTo>
                  <a:pt x="514773" y="0"/>
                </a:lnTo>
                <a:lnTo>
                  <a:pt x="514773" y="474133"/>
                </a:lnTo>
                <a:lnTo>
                  <a:pt x="0" y="474133"/>
                </a:lnTo>
                <a:lnTo>
                  <a:pt x="0" y="0"/>
                </a:lnTo>
                <a:close/>
              </a:path>
            </a:pathLst>
          </a:custGeom>
          <a:blipFill rotWithShape="1">
            <a:blip r:embed="rId7">
              <a:alphaModFix/>
            </a:blip>
            <a:stretch>
              <a:fillRect b="0" l="0" r="0" t="0"/>
            </a:stretch>
          </a:blipFill>
          <a:ln>
            <a:noFill/>
          </a:ln>
        </p:spPr>
      </p:sp>
      <p:sp>
        <p:nvSpPr>
          <p:cNvPr descr="neutron" id="330" name="Google Shape;330;p24"/>
          <p:cNvSpPr/>
          <p:nvPr/>
        </p:nvSpPr>
        <p:spPr>
          <a:xfrm>
            <a:off x="7884160" y="4838272"/>
            <a:ext cx="514773" cy="474133"/>
          </a:xfrm>
          <a:custGeom>
            <a:rect b="b" l="l" r="r" t="t"/>
            <a:pathLst>
              <a:path extrusionOk="0" h="474133" w="514773">
                <a:moveTo>
                  <a:pt x="0" y="0"/>
                </a:moveTo>
                <a:lnTo>
                  <a:pt x="514773" y="0"/>
                </a:lnTo>
                <a:lnTo>
                  <a:pt x="514773" y="474133"/>
                </a:lnTo>
                <a:lnTo>
                  <a:pt x="0" y="474133"/>
                </a:lnTo>
                <a:lnTo>
                  <a:pt x="0" y="0"/>
                </a:lnTo>
                <a:close/>
              </a:path>
            </a:pathLst>
          </a:custGeom>
          <a:blipFill rotWithShape="1">
            <a:blip r:embed="rId7">
              <a:alphaModFix/>
            </a:blip>
            <a:stretch>
              <a:fillRect b="0" l="0" r="0" t="0"/>
            </a:stretch>
          </a:blipFill>
          <a:ln>
            <a:noFill/>
          </a:ln>
        </p:spPr>
      </p:sp>
      <p:sp>
        <p:nvSpPr>
          <p:cNvPr descr="neutron" id="331" name="Google Shape;331;p24"/>
          <p:cNvSpPr/>
          <p:nvPr/>
        </p:nvSpPr>
        <p:spPr>
          <a:xfrm>
            <a:off x="8453120" y="3375232"/>
            <a:ext cx="514773" cy="474133"/>
          </a:xfrm>
          <a:custGeom>
            <a:rect b="b" l="l" r="r" t="t"/>
            <a:pathLst>
              <a:path extrusionOk="0" h="474133" w="514773">
                <a:moveTo>
                  <a:pt x="0" y="0"/>
                </a:moveTo>
                <a:lnTo>
                  <a:pt x="514773" y="0"/>
                </a:lnTo>
                <a:lnTo>
                  <a:pt x="514773" y="474133"/>
                </a:lnTo>
                <a:lnTo>
                  <a:pt x="0" y="474133"/>
                </a:lnTo>
                <a:lnTo>
                  <a:pt x="0" y="0"/>
                </a:lnTo>
                <a:close/>
              </a:path>
            </a:pathLst>
          </a:custGeom>
          <a:blipFill rotWithShape="1">
            <a:blip r:embed="rId7">
              <a:alphaModFix/>
            </a:blip>
            <a:stretch>
              <a:fillRect b="0" l="0" r="0" t="0"/>
            </a:stretch>
          </a:blipFill>
          <a:ln>
            <a:noFill/>
          </a:ln>
        </p:spPr>
      </p:sp>
      <p:sp>
        <p:nvSpPr>
          <p:cNvPr id="332" name="Google Shape;332;p24"/>
          <p:cNvSpPr/>
          <p:nvPr/>
        </p:nvSpPr>
        <p:spPr>
          <a:xfrm>
            <a:off x="4958080" y="3456512"/>
            <a:ext cx="3207163" cy="97536"/>
          </a:xfrm>
          <a:custGeom>
            <a:rect b="b" l="l" r="r" t="t"/>
            <a:pathLst>
              <a:path extrusionOk="0" h="130048" w="4276217">
                <a:moveTo>
                  <a:pt x="0" y="22352"/>
                </a:moveTo>
                <a:lnTo>
                  <a:pt x="4101973" y="22352"/>
                </a:lnTo>
                <a:lnTo>
                  <a:pt x="4101973" y="0"/>
                </a:lnTo>
                <a:lnTo>
                  <a:pt x="4276217" y="65024"/>
                </a:lnTo>
                <a:lnTo>
                  <a:pt x="4101973" y="130048"/>
                </a:lnTo>
                <a:lnTo>
                  <a:pt x="4101973" y="107696"/>
                </a:lnTo>
                <a:lnTo>
                  <a:pt x="0" y="107696"/>
                </a:lnTo>
                <a:close/>
              </a:path>
            </a:pathLst>
          </a:custGeom>
          <a:solidFill>
            <a:srgbClr val="56595C"/>
          </a:solidFill>
          <a:ln>
            <a:noFill/>
          </a:ln>
        </p:spPr>
      </p:sp>
      <p:sp>
        <p:nvSpPr>
          <p:cNvPr id="333" name="Google Shape;333;p24"/>
          <p:cNvSpPr/>
          <p:nvPr/>
        </p:nvSpPr>
        <p:spPr>
          <a:xfrm rot="862388">
            <a:off x="4732399" y="4434161"/>
            <a:ext cx="3207163" cy="97536"/>
          </a:xfrm>
          <a:custGeom>
            <a:rect b="b" l="l" r="r" t="t"/>
            <a:pathLst>
              <a:path extrusionOk="0" h="130048" w="4276217">
                <a:moveTo>
                  <a:pt x="0" y="22352"/>
                </a:moveTo>
                <a:lnTo>
                  <a:pt x="4101973" y="22352"/>
                </a:lnTo>
                <a:lnTo>
                  <a:pt x="4101973" y="0"/>
                </a:lnTo>
                <a:lnTo>
                  <a:pt x="4276217" y="65024"/>
                </a:lnTo>
                <a:lnTo>
                  <a:pt x="4101973" y="130048"/>
                </a:lnTo>
                <a:lnTo>
                  <a:pt x="4101973" y="107696"/>
                </a:lnTo>
                <a:lnTo>
                  <a:pt x="0" y="107696"/>
                </a:lnTo>
                <a:close/>
              </a:path>
            </a:pathLst>
          </a:custGeom>
          <a:solidFill>
            <a:srgbClr val="56595C"/>
          </a:solidFill>
          <a:ln>
            <a:noFill/>
          </a:ln>
        </p:spPr>
      </p:sp>
      <p:sp>
        <p:nvSpPr>
          <p:cNvPr id="334" name="Google Shape;334;p24"/>
          <p:cNvSpPr/>
          <p:nvPr/>
        </p:nvSpPr>
        <p:spPr>
          <a:xfrm rot="373968">
            <a:off x="4966022" y="3863342"/>
            <a:ext cx="1788128" cy="97536"/>
          </a:xfrm>
          <a:custGeom>
            <a:rect b="b" l="l" r="r" t="t"/>
            <a:pathLst>
              <a:path extrusionOk="0" h="130048" w="2384171">
                <a:moveTo>
                  <a:pt x="0" y="25019"/>
                </a:moveTo>
                <a:lnTo>
                  <a:pt x="2245106" y="25019"/>
                </a:lnTo>
                <a:lnTo>
                  <a:pt x="2245106" y="0"/>
                </a:lnTo>
                <a:lnTo>
                  <a:pt x="2384171" y="65024"/>
                </a:lnTo>
                <a:lnTo>
                  <a:pt x="2245106" y="130048"/>
                </a:lnTo>
                <a:lnTo>
                  <a:pt x="2245106" y="105029"/>
                </a:lnTo>
                <a:lnTo>
                  <a:pt x="0" y="105029"/>
                </a:lnTo>
                <a:close/>
              </a:path>
            </a:pathLst>
          </a:custGeom>
          <a:solidFill>
            <a:srgbClr val="56595C"/>
          </a:solidFill>
          <a:ln>
            <a:noFill/>
          </a:ln>
        </p:spPr>
      </p:sp>
      <p:sp>
        <p:nvSpPr>
          <p:cNvPr id="335" name="Google Shape;335;p24"/>
          <p:cNvSpPr/>
          <p:nvPr/>
        </p:nvSpPr>
        <p:spPr>
          <a:xfrm rot="4216057">
            <a:off x="4879160" y="1679982"/>
            <a:ext cx="1048766" cy="1132271"/>
          </a:xfrm>
          <a:custGeom>
            <a:rect b="b" l="l" r="r" t="t"/>
            <a:pathLst>
              <a:path extrusionOk="0" h="1132271" w="1048766">
                <a:moveTo>
                  <a:pt x="0" y="0"/>
                </a:moveTo>
                <a:lnTo>
                  <a:pt x="1048767" y="0"/>
                </a:lnTo>
                <a:lnTo>
                  <a:pt x="1048767" y="1132271"/>
                </a:lnTo>
                <a:lnTo>
                  <a:pt x="0" y="1132271"/>
                </a:lnTo>
                <a:lnTo>
                  <a:pt x="0" y="0"/>
                </a:lnTo>
                <a:close/>
              </a:path>
            </a:pathLst>
          </a:custGeom>
          <a:blipFill rotWithShape="1">
            <a:blip r:embed="rId8">
              <a:alphaModFix/>
            </a:blip>
            <a:stretch>
              <a:fillRect b="0" l="0" r="0" t="0"/>
            </a:stretch>
          </a:blipFill>
          <a:ln>
            <a:noFill/>
          </a:ln>
        </p:spPr>
      </p:sp>
      <p:sp>
        <p:nvSpPr>
          <p:cNvPr id="336" name="Google Shape;336;p24"/>
          <p:cNvSpPr txBox="1"/>
          <p:nvPr/>
        </p:nvSpPr>
        <p:spPr>
          <a:xfrm>
            <a:off x="6143929" y="1862781"/>
            <a:ext cx="940978" cy="4000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Calor</a:t>
            </a:r>
            <a:endParaRPr/>
          </a:p>
        </p:txBody>
      </p:sp>
      <p:sp>
        <p:nvSpPr>
          <p:cNvPr id="337" name="Google Shape;337;p24"/>
          <p:cNvSpPr txBox="1"/>
          <p:nvPr/>
        </p:nvSpPr>
        <p:spPr>
          <a:xfrm>
            <a:off x="452966" y="751758"/>
            <a:ext cx="8811938" cy="104775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1" i="0" lang="en-US" sz="3306" u="none" cap="none" strike="noStrike">
                <a:solidFill>
                  <a:srgbClr val="1EB53A"/>
                </a:solidFill>
                <a:latin typeface="Arial"/>
                <a:ea typeface="Arial"/>
                <a:cs typeface="Arial"/>
                <a:sym typeface="Arial"/>
              </a:rPr>
              <a:t>La fisión desprende energía en forma de calor</a:t>
            </a:r>
            <a:endParaRPr/>
          </a:p>
        </p:txBody>
      </p:sp>
      <p:sp>
        <p:nvSpPr>
          <p:cNvPr id="338" name="Google Shape;338;p24"/>
          <p:cNvSpPr txBox="1"/>
          <p:nvPr/>
        </p:nvSpPr>
        <p:spPr>
          <a:xfrm>
            <a:off x="7566981" y="4094476"/>
            <a:ext cx="1782563" cy="40005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559" u="none" cap="none" strike="noStrike">
                <a:solidFill>
                  <a:srgbClr val="000000"/>
                </a:solidFill>
                <a:latin typeface="Ubuntu"/>
                <a:ea typeface="Ubuntu"/>
                <a:cs typeface="Ubuntu"/>
                <a:sym typeface="Ubuntu"/>
              </a:rPr>
              <a:t>Neutrones</a:t>
            </a:r>
            <a:endParaRPr/>
          </a:p>
        </p:txBody>
      </p:sp>
      <p:sp>
        <p:nvSpPr>
          <p:cNvPr id="339" name="Google Shape;339;p24"/>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12</a:t>
            </a:r>
            <a:endParaRPr/>
          </a:p>
        </p:txBody>
      </p:sp>
      <p:sp>
        <p:nvSpPr>
          <p:cNvPr id="340" name="Google Shape;340;p24"/>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350" name="Google Shape;350;p2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351" name="Google Shape;351;p2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352" name="Google Shape;352;p25"/>
          <p:cNvSpPr txBox="1"/>
          <p:nvPr/>
        </p:nvSpPr>
        <p:spPr>
          <a:xfrm>
            <a:off x="579120" y="812377"/>
            <a:ext cx="8659667" cy="104775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Los elementos resultantes de la fisión nuclear</a:t>
            </a:r>
            <a:endParaRPr/>
          </a:p>
        </p:txBody>
      </p:sp>
      <p:sp>
        <p:nvSpPr>
          <p:cNvPr id="353" name="Google Shape;353;p25"/>
          <p:cNvSpPr txBox="1"/>
          <p:nvPr/>
        </p:nvSpPr>
        <p:spPr>
          <a:xfrm>
            <a:off x="579120" y="2016296"/>
            <a:ext cx="8351400" cy="3438300"/>
          </a:xfrm>
          <a:prstGeom prst="rect">
            <a:avLst/>
          </a:prstGeom>
          <a:noFill/>
          <a:ln>
            <a:noFill/>
          </a:ln>
        </p:spPr>
        <p:txBody>
          <a:bodyPr anchorCtr="0" anchor="t" bIns="0" lIns="0" spcFirstLastPara="1" rIns="0" wrap="square" tIns="0">
            <a:spAutoFit/>
          </a:bodyPr>
          <a:lstStyle/>
          <a:p>
            <a:pPr indent="-192182" lvl="1" marL="384364" marR="0" rtl="0" algn="l">
              <a:lnSpc>
                <a:spcPct val="162022"/>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Dos elementos más ligeros</a:t>
            </a:r>
            <a:endParaRPr/>
          </a:p>
          <a:p>
            <a:pPr indent="-192182" lvl="1" marL="384364" marR="0" rtl="0" algn="l">
              <a:lnSpc>
                <a:spcPct val="162022"/>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2-3 neutrones</a:t>
            </a:r>
            <a:endParaRPr/>
          </a:p>
          <a:p>
            <a:pPr indent="-192182" lvl="1" marL="384364" marR="0" rtl="0" algn="l">
              <a:lnSpc>
                <a:spcPct val="162022"/>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Gamas</a:t>
            </a:r>
            <a:endParaRPr/>
          </a:p>
          <a:p>
            <a:pPr indent="-192182" lvl="1" marL="384364" marR="0" rtl="0" algn="l">
              <a:lnSpc>
                <a:spcPct val="162022"/>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≈200 MeV por fisión</a:t>
            </a:r>
            <a:endParaRPr/>
          </a:p>
          <a:p>
            <a:pPr indent="-192182" lvl="1" marL="384364"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p:txBody>
      </p:sp>
      <p:sp>
        <p:nvSpPr>
          <p:cNvPr id="354" name="Google Shape;354;p25"/>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13</a:t>
            </a:r>
            <a:endParaRPr/>
          </a:p>
        </p:txBody>
      </p:sp>
      <p:sp>
        <p:nvSpPr>
          <p:cNvPr id="355" name="Google Shape;355;p25"/>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365" name="Google Shape;365;p2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366" name="Google Shape;366;p2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367" name="Google Shape;367;p26"/>
          <p:cNvSpPr txBox="1"/>
          <p:nvPr/>
        </p:nvSpPr>
        <p:spPr>
          <a:xfrm>
            <a:off x="579120" y="801614"/>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Reacción en Cadena</a:t>
            </a:r>
            <a:endParaRPr/>
          </a:p>
        </p:txBody>
      </p:sp>
      <p:sp>
        <p:nvSpPr>
          <p:cNvPr descr="uranium" id="368" name="Google Shape;368;p26"/>
          <p:cNvSpPr/>
          <p:nvPr/>
        </p:nvSpPr>
        <p:spPr>
          <a:xfrm>
            <a:off x="1620521" y="3191257"/>
            <a:ext cx="657013" cy="670560"/>
          </a:xfrm>
          <a:custGeom>
            <a:rect b="b" l="l" r="r" t="t"/>
            <a:pathLst>
              <a:path extrusionOk="0" h="670560" w="657013">
                <a:moveTo>
                  <a:pt x="0" y="0"/>
                </a:moveTo>
                <a:lnTo>
                  <a:pt x="657013" y="0"/>
                </a:lnTo>
                <a:lnTo>
                  <a:pt x="657013" y="670560"/>
                </a:lnTo>
                <a:lnTo>
                  <a:pt x="0" y="670560"/>
                </a:lnTo>
                <a:lnTo>
                  <a:pt x="0" y="0"/>
                </a:lnTo>
                <a:close/>
              </a:path>
            </a:pathLst>
          </a:custGeom>
          <a:blipFill rotWithShape="1">
            <a:blip r:embed="rId4">
              <a:alphaModFix/>
            </a:blip>
            <a:stretch>
              <a:fillRect b="0" l="0" r="-32" t="0"/>
            </a:stretch>
          </a:blipFill>
          <a:ln>
            <a:noFill/>
          </a:ln>
        </p:spPr>
      </p:sp>
      <p:sp>
        <p:nvSpPr>
          <p:cNvPr descr="neutron" id="369" name="Google Shape;369;p26"/>
          <p:cNvSpPr/>
          <p:nvPr/>
        </p:nvSpPr>
        <p:spPr>
          <a:xfrm>
            <a:off x="734907" y="3452030"/>
            <a:ext cx="155787" cy="143933"/>
          </a:xfrm>
          <a:custGeom>
            <a:rect b="b" l="l" r="r" t="t"/>
            <a:pathLst>
              <a:path extrusionOk="0" h="143933" w="155787">
                <a:moveTo>
                  <a:pt x="0" y="0"/>
                </a:moveTo>
                <a:lnTo>
                  <a:pt x="155786" y="0"/>
                </a:lnTo>
                <a:lnTo>
                  <a:pt x="155786" y="143933"/>
                </a:lnTo>
                <a:lnTo>
                  <a:pt x="0" y="143933"/>
                </a:lnTo>
                <a:lnTo>
                  <a:pt x="0" y="0"/>
                </a:lnTo>
                <a:close/>
              </a:path>
            </a:pathLst>
          </a:custGeom>
          <a:blipFill rotWithShape="1">
            <a:blip r:embed="rId5">
              <a:alphaModFix/>
            </a:blip>
            <a:stretch>
              <a:fillRect b="0" l="0" r="-308" t="0"/>
            </a:stretch>
          </a:blipFill>
          <a:ln>
            <a:noFill/>
          </a:ln>
        </p:spPr>
      </p:sp>
      <p:sp>
        <p:nvSpPr>
          <p:cNvPr descr="fission 1" id="370" name="Google Shape;370;p26"/>
          <p:cNvSpPr/>
          <p:nvPr/>
        </p:nvSpPr>
        <p:spPr>
          <a:xfrm>
            <a:off x="1828800" y="2305643"/>
            <a:ext cx="311573" cy="314960"/>
          </a:xfrm>
          <a:custGeom>
            <a:rect b="b" l="l" r="r" t="t"/>
            <a:pathLst>
              <a:path extrusionOk="0" h="314960" w="311573">
                <a:moveTo>
                  <a:pt x="0" y="0"/>
                </a:moveTo>
                <a:lnTo>
                  <a:pt x="311573" y="0"/>
                </a:lnTo>
                <a:lnTo>
                  <a:pt x="311573" y="314960"/>
                </a:lnTo>
                <a:lnTo>
                  <a:pt x="0" y="314960"/>
                </a:lnTo>
                <a:lnTo>
                  <a:pt x="0" y="0"/>
                </a:lnTo>
                <a:close/>
              </a:path>
            </a:pathLst>
          </a:custGeom>
          <a:blipFill rotWithShape="1">
            <a:blip r:embed="rId6">
              <a:alphaModFix/>
            </a:blip>
            <a:stretch>
              <a:fillRect b="-335" l="0" r="0" t="0"/>
            </a:stretch>
          </a:blipFill>
          <a:ln>
            <a:noFill/>
          </a:ln>
        </p:spPr>
      </p:sp>
      <p:sp>
        <p:nvSpPr>
          <p:cNvPr descr="fission 2" id="371" name="Google Shape;371;p26"/>
          <p:cNvSpPr/>
          <p:nvPr/>
        </p:nvSpPr>
        <p:spPr>
          <a:xfrm>
            <a:off x="1828800" y="4493429"/>
            <a:ext cx="311573" cy="298027"/>
          </a:xfrm>
          <a:custGeom>
            <a:rect b="b" l="l" r="r" t="t"/>
            <a:pathLst>
              <a:path extrusionOk="0" h="298027" w="311573">
                <a:moveTo>
                  <a:pt x="0" y="0"/>
                </a:moveTo>
                <a:lnTo>
                  <a:pt x="311573" y="0"/>
                </a:lnTo>
                <a:lnTo>
                  <a:pt x="311573" y="298027"/>
                </a:lnTo>
                <a:lnTo>
                  <a:pt x="0" y="298027"/>
                </a:lnTo>
                <a:lnTo>
                  <a:pt x="0" y="0"/>
                </a:lnTo>
                <a:close/>
              </a:path>
            </a:pathLst>
          </a:custGeom>
          <a:blipFill rotWithShape="1">
            <a:blip r:embed="rId7">
              <a:alphaModFix/>
            </a:blip>
            <a:stretch>
              <a:fillRect b="-62" l="0" r="0" t="0"/>
            </a:stretch>
          </a:blipFill>
          <a:ln>
            <a:noFill/>
          </a:ln>
        </p:spPr>
      </p:sp>
      <p:sp>
        <p:nvSpPr>
          <p:cNvPr descr="neutron" id="372" name="Google Shape;372;p26"/>
          <p:cNvSpPr/>
          <p:nvPr/>
        </p:nvSpPr>
        <p:spPr>
          <a:xfrm>
            <a:off x="2661920" y="3919390"/>
            <a:ext cx="155787" cy="145627"/>
          </a:xfrm>
          <a:custGeom>
            <a:rect b="b" l="l" r="r" t="t"/>
            <a:pathLst>
              <a:path extrusionOk="0" h="145627" w="155787">
                <a:moveTo>
                  <a:pt x="0" y="0"/>
                </a:moveTo>
                <a:lnTo>
                  <a:pt x="155787" y="0"/>
                </a:lnTo>
                <a:lnTo>
                  <a:pt x="155787" y="145627"/>
                </a:lnTo>
                <a:lnTo>
                  <a:pt x="0" y="145627"/>
                </a:lnTo>
                <a:lnTo>
                  <a:pt x="0" y="0"/>
                </a:lnTo>
                <a:close/>
              </a:path>
            </a:pathLst>
          </a:custGeom>
          <a:blipFill rotWithShape="1">
            <a:blip r:embed="rId5">
              <a:alphaModFix/>
            </a:blip>
            <a:stretch>
              <a:fillRect b="0" l="0" r="-1489" t="0"/>
            </a:stretch>
          </a:blipFill>
          <a:ln>
            <a:noFill/>
          </a:ln>
        </p:spPr>
      </p:sp>
      <p:sp>
        <p:nvSpPr>
          <p:cNvPr descr="neutron" id="373" name="Google Shape;373;p26"/>
          <p:cNvSpPr/>
          <p:nvPr/>
        </p:nvSpPr>
        <p:spPr>
          <a:xfrm>
            <a:off x="3010747" y="3037163"/>
            <a:ext cx="155787" cy="145627"/>
          </a:xfrm>
          <a:custGeom>
            <a:rect b="b" l="l" r="r" t="t"/>
            <a:pathLst>
              <a:path extrusionOk="0" h="145627" w="155787">
                <a:moveTo>
                  <a:pt x="0" y="0"/>
                </a:moveTo>
                <a:lnTo>
                  <a:pt x="155786" y="0"/>
                </a:lnTo>
                <a:lnTo>
                  <a:pt x="155786" y="145626"/>
                </a:lnTo>
                <a:lnTo>
                  <a:pt x="0" y="145626"/>
                </a:lnTo>
                <a:lnTo>
                  <a:pt x="0" y="0"/>
                </a:lnTo>
                <a:close/>
              </a:path>
            </a:pathLst>
          </a:custGeom>
          <a:blipFill rotWithShape="1">
            <a:blip r:embed="rId5">
              <a:alphaModFix/>
            </a:blip>
            <a:stretch>
              <a:fillRect b="0" l="0" r="-1489" t="0"/>
            </a:stretch>
          </a:blipFill>
          <a:ln>
            <a:noFill/>
          </a:ln>
        </p:spPr>
      </p:sp>
      <p:sp>
        <p:nvSpPr>
          <p:cNvPr descr="uranium" id="374" name="Google Shape;374;p26"/>
          <p:cNvSpPr/>
          <p:nvPr/>
        </p:nvSpPr>
        <p:spPr>
          <a:xfrm>
            <a:off x="3335867" y="4093803"/>
            <a:ext cx="657013" cy="670560"/>
          </a:xfrm>
          <a:custGeom>
            <a:rect b="b" l="l" r="r" t="t"/>
            <a:pathLst>
              <a:path extrusionOk="0" h="670560" w="657013">
                <a:moveTo>
                  <a:pt x="0" y="0"/>
                </a:moveTo>
                <a:lnTo>
                  <a:pt x="657013" y="0"/>
                </a:lnTo>
                <a:lnTo>
                  <a:pt x="657013" y="670560"/>
                </a:lnTo>
                <a:lnTo>
                  <a:pt x="0" y="670560"/>
                </a:lnTo>
                <a:lnTo>
                  <a:pt x="0" y="0"/>
                </a:lnTo>
                <a:close/>
              </a:path>
            </a:pathLst>
          </a:custGeom>
          <a:blipFill rotWithShape="1">
            <a:blip r:embed="rId4">
              <a:alphaModFix/>
            </a:blip>
            <a:stretch>
              <a:fillRect b="0" l="0" r="-32" t="0"/>
            </a:stretch>
          </a:blipFill>
          <a:ln>
            <a:noFill/>
          </a:ln>
        </p:spPr>
      </p:sp>
      <p:sp>
        <p:nvSpPr>
          <p:cNvPr descr="fission 1" id="375" name="Google Shape;375;p26"/>
          <p:cNvSpPr/>
          <p:nvPr/>
        </p:nvSpPr>
        <p:spPr>
          <a:xfrm>
            <a:off x="3544147" y="3208190"/>
            <a:ext cx="311573" cy="314960"/>
          </a:xfrm>
          <a:custGeom>
            <a:rect b="b" l="l" r="r" t="t"/>
            <a:pathLst>
              <a:path extrusionOk="0" h="314960" w="311573">
                <a:moveTo>
                  <a:pt x="0" y="0"/>
                </a:moveTo>
                <a:lnTo>
                  <a:pt x="311574" y="0"/>
                </a:lnTo>
                <a:lnTo>
                  <a:pt x="311574" y="314960"/>
                </a:lnTo>
                <a:lnTo>
                  <a:pt x="0" y="314960"/>
                </a:lnTo>
                <a:lnTo>
                  <a:pt x="0" y="0"/>
                </a:lnTo>
                <a:close/>
              </a:path>
            </a:pathLst>
          </a:custGeom>
          <a:blipFill rotWithShape="1">
            <a:blip r:embed="rId6">
              <a:alphaModFix/>
            </a:blip>
            <a:stretch>
              <a:fillRect b="-335" l="0" r="0" t="0"/>
            </a:stretch>
          </a:blipFill>
          <a:ln>
            <a:noFill/>
          </a:ln>
        </p:spPr>
      </p:sp>
      <p:sp>
        <p:nvSpPr>
          <p:cNvPr descr="fission 2" id="376" name="Google Shape;376;p26"/>
          <p:cNvSpPr/>
          <p:nvPr/>
        </p:nvSpPr>
        <p:spPr>
          <a:xfrm>
            <a:off x="3544147" y="5395977"/>
            <a:ext cx="311573" cy="298027"/>
          </a:xfrm>
          <a:custGeom>
            <a:rect b="b" l="l" r="r" t="t"/>
            <a:pathLst>
              <a:path extrusionOk="0" h="298027" w="311573">
                <a:moveTo>
                  <a:pt x="0" y="0"/>
                </a:moveTo>
                <a:lnTo>
                  <a:pt x="311574" y="0"/>
                </a:lnTo>
                <a:lnTo>
                  <a:pt x="311574" y="298026"/>
                </a:lnTo>
                <a:lnTo>
                  <a:pt x="0" y="298026"/>
                </a:lnTo>
                <a:lnTo>
                  <a:pt x="0" y="0"/>
                </a:lnTo>
                <a:close/>
              </a:path>
            </a:pathLst>
          </a:custGeom>
          <a:blipFill rotWithShape="1">
            <a:blip r:embed="rId7">
              <a:alphaModFix/>
            </a:blip>
            <a:stretch>
              <a:fillRect b="-62" l="0" r="0" t="0"/>
            </a:stretch>
          </a:blipFill>
          <a:ln>
            <a:noFill/>
          </a:ln>
        </p:spPr>
      </p:sp>
      <p:sp>
        <p:nvSpPr>
          <p:cNvPr descr="neutron" id="377" name="Google Shape;377;p26"/>
          <p:cNvSpPr/>
          <p:nvPr/>
        </p:nvSpPr>
        <p:spPr>
          <a:xfrm>
            <a:off x="4377267" y="4821936"/>
            <a:ext cx="155787" cy="145627"/>
          </a:xfrm>
          <a:custGeom>
            <a:rect b="b" l="l" r="r" t="t"/>
            <a:pathLst>
              <a:path extrusionOk="0" h="145627" w="155787">
                <a:moveTo>
                  <a:pt x="0" y="0"/>
                </a:moveTo>
                <a:lnTo>
                  <a:pt x="155787" y="0"/>
                </a:lnTo>
                <a:lnTo>
                  <a:pt x="155787" y="145627"/>
                </a:lnTo>
                <a:lnTo>
                  <a:pt x="0" y="145627"/>
                </a:lnTo>
                <a:lnTo>
                  <a:pt x="0" y="0"/>
                </a:lnTo>
                <a:close/>
              </a:path>
            </a:pathLst>
          </a:custGeom>
          <a:blipFill rotWithShape="1">
            <a:blip r:embed="rId5">
              <a:alphaModFix/>
            </a:blip>
            <a:stretch>
              <a:fillRect b="0" l="0" r="-1489" t="0"/>
            </a:stretch>
          </a:blipFill>
          <a:ln>
            <a:noFill/>
          </a:ln>
        </p:spPr>
      </p:sp>
      <p:sp>
        <p:nvSpPr>
          <p:cNvPr descr="neutron" id="378" name="Google Shape;378;p26"/>
          <p:cNvSpPr/>
          <p:nvPr/>
        </p:nvSpPr>
        <p:spPr>
          <a:xfrm>
            <a:off x="4429760" y="3988816"/>
            <a:ext cx="155787" cy="145627"/>
          </a:xfrm>
          <a:custGeom>
            <a:rect b="b" l="l" r="r" t="t"/>
            <a:pathLst>
              <a:path extrusionOk="0" h="145627" w="155787">
                <a:moveTo>
                  <a:pt x="0" y="0"/>
                </a:moveTo>
                <a:lnTo>
                  <a:pt x="155787" y="0"/>
                </a:lnTo>
                <a:lnTo>
                  <a:pt x="155787" y="145627"/>
                </a:lnTo>
                <a:lnTo>
                  <a:pt x="0" y="145627"/>
                </a:lnTo>
                <a:lnTo>
                  <a:pt x="0" y="0"/>
                </a:lnTo>
                <a:close/>
              </a:path>
            </a:pathLst>
          </a:custGeom>
          <a:blipFill rotWithShape="1">
            <a:blip r:embed="rId5">
              <a:alphaModFix/>
            </a:blip>
            <a:stretch>
              <a:fillRect b="0" l="0" r="-1489" t="0"/>
            </a:stretch>
          </a:blipFill>
          <a:ln>
            <a:noFill/>
          </a:ln>
        </p:spPr>
      </p:sp>
      <p:sp>
        <p:nvSpPr>
          <p:cNvPr descr="uranium" id="379" name="Google Shape;379;p26"/>
          <p:cNvSpPr/>
          <p:nvPr/>
        </p:nvSpPr>
        <p:spPr>
          <a:xfrm>
            <a:off x="5042747" y="1972057"/>
            <a:ext cx="657013" cy="670560"/>
          </a:xfrm>
          <a:custGeom>
            <a:rect b="b" l="l" r="r" t="t"/>
            <a:pathLst>
              <a:path extrusionOk="0" h="670560" w="657013">
                <a:moveTo>
                  <a:pt x="0" y="0"/>
                </a:moveTo>
                <a:lnTo>
                  <a:pt x="657013" y="0"/>
                </a:lnTo>
                <a:lnTo>
                  <a:pt x="657013" y="670560"/>
                </a:lnTo>
                <a:lnTo>
                  <a:pt x="0" y="670560"/>
                </a:lnTo>
                <a:lnTo>
                  <a:pt x="0" y="0"/>
                </a:lnTo>
                <a:close/>
              </a:path>
            </a:pathLst>
          </a:custGeom>
          <a:blipFill rotWithShape="1">
            <a:blip r:embed="rId4">
              <a:alphaModFix/>
            </a:blip>
            <a:stretch>
              <a:fillRect b="0" l="0" r="-32" t="0"/>
            </a:stretch>
          </a:blipFill>
          <a:ln>
            <a:noFill/>
          </a:ln>
        </p:spPr>
      </p:sp>
      <p:sp>
        <p:nvSpPr>
          <p:cNvPr descr="fission 1" id="380" name="Google Shape;380;p26"/>
          <p:cNvSpPr/>
          <p:nvPr/>
        </p:nvSpPr>
        <p:spPr>
          <a:xfrm>
            <a:off x="5367867" y="1086443"/>
            <a:ext cx="311573" cy="314960"/>
          </a:xfrm>
          <a:custGeom>
            <a:rect b="b" l="l" r="r" t="t"/>
            <a:pathLst>
              <a:path extrusionOk="0" h="314960" w="311573">
                <a:moveTo>
                  <a:pt x="0" y="0"/>
                </a:moveTo>
                <a:lnTo>
                  <a:pt x="311573" y="0"/>
                </a:lnTo>
                <a:lnTo>
                  <a:pt x="311573" y="314960"/>
                </a:lnTo>
                <a:lnTo>
                  <a:pt x="0" y="314960"/>
                </a:lnTo>
                <a:lnTo>
                  <a:pt x="0" y="0"/>
                </a:lnTo>
                <a:close/>
              </a:path>
            </a:pathLst>
          </a:custGeom>
          <a:blipFill rotWithShape="1">
            <a:blip r:embed="rId6">
              <a:alphaModFix/>
            </a:blip>
            <a:stretch>
              <a:fillRect b="-335" l="0" r="0" t="0"/>
            </a:stretch>
          </a:blipFill>
          <a:ln>
            <a:noFill/>
          </a:ln>
        </p:spPr>
      </p:sp>
      <p:sp>
        <p:nvSpPr>
          <p:cNvPr descr="fission 2" id="381" name="Google Shape;381;p26"/>
          <p:cNvSpPr/>
          <p:nvPr/>
        </p:nvSpPr>
        <p:spPr>
          <a:xfrm>
            <a:off x="5251027" y="3274229"/>
            <a:ext cx="311573" cy="298027"/>
          </a:xfrm>
          <a:custGeom>
            <a:rect b="b" l="l" r="r" t="t"/>
            <a:pathLst>
              <a:path extrusionOk="0" h="298027" w="311573">
                <a:moveTo>
                  <a:pt x="0" y="0"/>
                </a:moveTo>
                <a:lnTo>
                  <a:pt x="311574" y="0"/>
                </a:lnTo>
                <a:lnTo>
                  <a:pt x="311574" y="298027"/>
                </a:lnTo>
                <a:lnTo>
                  <a:pt x="0" y="298027"/>
                </a:lnTo>
                <a:lnTo>
                  <a:pt x="0" y="0"/>
                </a:lnTo>
                <a:close/>
              </a:path>
            </a:pathLst>
          </a:custGeom>
          <a:blipFill rotWithShape="1">
            <a:blip r:embed="rId7">
              <a:alphaModFix/>
            </a:blip>
            <a:stretch>
              <a:fillRect b="-62" l="0" r="0" t="0"/>
            </a:stretch>
          </a:blipFill>
          <a:ln>
            <a:noFill/>
          </a:ln>
        </p:spPr>
      </p:sp>
      <p:sp>
        <p:nvSpPr>
          <p:cNvPr descr="neutron" id="382" name="Google Shape;382;p26"/>
          <p:cNvSpPr/>
          <p:nvPr/>
        </p:nvSpPr>
        <p:spPr>
          <a:xfrm>
            <a:off x="6912187" y="2468203"/>
            <a:ext cx="155787" cy="145627"/>
          </a:xfrm>
          <a:custGeom>
            <a:rect b="b" l="l" r="r" t="t"/>
            <a:pathLst>
              <a:path extrusionOk="0" h="145627" w="155787">
                <a:moveTo>
                  <a:pt x="0" y="0"/>
                </a:moveTo>
                <a:lnTo>
                  <a:pt x="155786" y="0"/>
                </a:lnTo>
                <a:lnTo>
                  <a:pt x="155786" y="145626"/>
                </a:lnTo>
                <a:lnTo>
                  <a:pt x="0" y="145626"/>
                </a:lnTo>
                <a:lnTo>
                  <a:pt x="0" y="0"/>
                </a:lnTo>
                <a:close/>
              </a:path>
            </a:pathLst>
          </a:custGeom>
          <a:blipFill rotWithShape="1">
            <a:blip r:embed="rId5">
              <a:alphaModFix/>
            </a:blip>
            <a:stretch>
              <a:fillRect b="0" l="0" r="-1489" t="0"/>
            </a:stretch>
          </a:blipFill>
          <a:ln>
            <a:noFill/>
          </a:ln>
        </p:spPr>
      </p:sp>
      <p:sp>
        <p:nvSpPr>
          <p:cNvPr descr="neutron" id="383" name="Google Shape;383;p26"/>
          <p:cNvSpPr/>
          <p:nvPr/>
        </p:nvSpPr>
        <p:spPr>
          <a:xfrm>
            <a:off x="6099387" y="1980523"/>
            <a:ext cx="155787" cy="145627"/>
          </a:xfrm>
          <a:custGeom>
            <a:rect b="b" l="l" r="r" t="t"/>
            <a:pathLst>
              <a:path extrusionOk="0" h="145627" w="155787">
                <a:moveTo>
                  <a:pt x="0" y="0"/>
                </a:moveTo>
                <a:lnTo>
                  <a:pt x="155786" y="0"/>
                </a:lnTo>
                <a:lnTo>
                  <a:pt x="155786" y="145626"/>
                </a:lnTo>
                <a:lnTo>
                  <a:pt x="0" y="145626"/>
                </a:lnTo>
                <a:lnTo>
                  <a:pt x="0" y="0"/>
                </a:lnTo>
                <a:close/>
              </a:path>
            </a:pathLst>
          </a:custGeom>
          <a:blipFill rotWithShape="1">
            <a:blip r:embed="rId5">
              <a:alphaModFix/>
            </a:blip>
            <a:stretch>
              <a:fillRect b="0" l="0" r="-1489" t="0"/>
            </a:stretch>
          </a:blipFill>
          <a:ln>
            <a:noFill/>
          </a:ln>
        </p:spPr>
      </p:sp>
      <p:sp>
        <p:nvSpPr>
          <p:cNvPr id="384" name="Google Shape;384;p26"/>
          <p:cNvSpPr/>
          <p:nvPr/>
        </p:nvSpPr>
        <p:spPr>
          <a:xfrm>
            <a:off x="3245813" y="2378149"/>
            <a:ext cx="1643158" cy="667798"/>
          </a:xfrm>
          <a:custGeom>
            <a:rect b="b" l="l" r="r" t="t"/>
            <a:pathLst>
              <a:path extrusionOk="0" h="890397" w="2190877">
                <a:moveTo>
                  <a:pt x="8382" y="870331"/>
                </a:moveTo>
                <a:lnTo>
                  <a:pt x="2175764" y="3302"/>
                </a:lnTo>
                <a:lnTo>
                  <a:pt x="2184146" y="0"/>
                </a:lnTo>
                <a:lnTo>
                  <a:pt x="2190877" y="16764"/>
                </a:lnTo>
                <a:lnTo>
                  <a:pt x="2182495" y="20066"/>
                </a:lnTo>
                <a:lnTo>
                  <a:pt x="15113" y="887095"/>
                </a:lnTo>
                <a:lnTo>
                  <a:pt x="6604" y="890397"/>
                </a:lnTo>
                <a:lnTo>
                  <a:pt x="0" y="873633"/>
                </a:lnTo>
                <a:close/>
              </a:path>
            </a:pathLst>
          </a:custGeom>
          <a:solidFill>
            <a:srgbClr val="000000"/>
          </a:solidFill>
          <a:ln>
            <a:noFill/>
          </a:ln>
        </p:spPr>
      </p:sp>
      <p:sp>
        <p:nvSpPr>
          <p:cNvPr id="385" name="Google Shape;385;p26"/>
          <p:cNvSpPr/>
          <p:nvPr/>
        </p:nvSpPr>
        <p:spPr>
          <a:xfrm>
            <a:off x="971973" y="3518069"/>
            <a:ext cx="501206" cy="13526"/>
          </a:xfrm>
          <a:custGeom>
            <a:rect b="b" l="l" r="r" t="t"/>
            <a:pathLst>
              <a:path extrusionOk="0" h="18034" w="668274">
                <a:moveTo>
                  <a:pt x="9017" y="0"/>
                </a:moveTo>
                <a:lnTo>
                  <a:pt x="659257" y="0"/>
                </a:lnTo>
                <a:lnTo>
                  <a:pt x="668274" y="0"/>
                </a:lnTo>
                <a:lnTo>
                  <a:pt x="668274" y="18034"/>
                </a:lnTo>
                <a:lnTo>
                  <a:pt x="659257" y="18034"/>
                </a:lnTo>
                <a:lnTo>
                  <a:pt x="9017" y="18034"/>
                </a:lnTo>
                <a:lnTo>
                  <a:pt x="0" y="18034"/>
                </a:lnTo>
                <a:lnTo>
                  <a:pt x="0" y="0"/>
                </a:lnTo>
                <a:close/>
              </a:path>
            </a:pathLst>
          </a:custGeom>
          <a:solidFill>
            <a:srgbClr val="000000"/>
          </a:solidFill>
          <a:ln>
            <a:noFill/>
          </a:ln>
        </p:spPr>
      </p:sp>
      <p:sp>
        <p:nvSpPr>
          <p:cNvPr id="386" name="Google Shape;386;p26"/>
          <p:cNvSpPr/>
          <p:nvPr/>
        </p:nvSpPr>
        <p:spPr>
          <a:xfrm>
            <a:off x="1947333" y="3924469"/>
            <a:ext cx="13526" cy="419958"/>
          </a:xfrm>
          <a:custGeom>
            <a:rect b="b" l="l" r="r" t="t"/>
            <a:pathLst>
              <a:path extrusionOk="0" h="559943" w="18034">
                <a:moveTo>
                  <a:pt x="18034" y="9017"/>
                </a:moveTo>
                <a:lnTo>
                  <a:pt x="18034" y="550926"/>
                </a:lnTo>
                <a:lnTo>
                  <a:pt x="18034" y="559943"/>
                </a:lnTo>
                <a:lnTo>
                  <a:pt x="0" y="559943"/>
                </a:lnTo>
                <a:lnTo>
                  <a:pt x="0" y="550926"/>
                </a:lnTo>
                <a:lnTo>
                  <a:pt x="0" y="9017"/>
                </a:lnTo>
                <a:lnTo>
                  <a:pt x="0" y="0"/>
                </a:lnTo>
                <a:lnTo>
                  <a:pt x="18034" y="0"/>
                </a:lnTo>
                <a:close/>
              </a:path>
            </a:pathLst>
          </a:custGeom>
          <a:solidFill>
            <a:srgbClr val="000000"/>
          </a:solidFill>
          <a:ln>
            <a:noFill/>
          </a:ln>
        </p:spPr>
      </p:sp>
      <p:sp>
        <p:nvSpPr>
          <p:cNvPr id="387" name="Google Shape;387;p26"/>
          <p:cNvSpPr/>
          <p:nvPr/>
        </p:nvSpPr>
        <p:spPr>
          <a:xfrm>
            <a:off x="1947333" y="2705269"/>
            <a:ext cx="13526" cy="419958"/>
          </a:xfrm>
          <a:custGeom>
            <a:rect b="b" l="l" r="r" t="t"/>
            <a:pathLst>
              <a:path extrusionOk="0" h="559943" w="18034">
                <a:moveTo>
                  <a:pt x="0" y="550926"/>
                </a:moveTo>
                <a:lnTo>
                  <a:pt x="0" y="9017"/>
                </a:lnTo>
                <a:lnTo>
                  <a:pt x="0" y="0"/>
                </a:lnTo>
                <a:lnTo>
                  <a:pt x="18034" y="0"/>
                </a:lnTo>
                <a:lnTo>
                  <a:pt x="18034" y="9017"/>
                </a:lnTo>
                <a:lnTo>
                  <a:pt x="18034" y="550926"/>
                </a:lnTo>
                <a:lnTo>
                  <a:pt x="18034" y="559943"/>
                </a:lnTo>
                <a:lnTo>
                  <a:pt x="0" y="559943"/>
                </a:lnTo>
                <a:close/>
              </a:path>
            </a:pathLst>
          </a:custGeom>
          <a:solidFill>
            <a:srgbClr val="000000"/>
          </a:solidFill>
          <a:ln>
            <a:noFill/>
          </a:ln>
        </p:spPr>
      </p:sp>
      <p:sp>
        <p:nvSpPr>
          <p:cNvPr id="388" name="Google Shape;388;p26"/>
          <p:cNvSpPr/>
          <p:nvPr/>
        </p:nvSpPr>
        <p:spPr>
          <a:xfrm>
            <a:off x="2352018" y="3191234"/>
            <a:ext cx="504730" cy="179547"/>
          </a:xfrm>
          <a:custGeom>
            <a:rect b="b" l="l" r="r" t="t"/>
            <a:pathLst>
              <a:path extrusionOk="0" h="239395" w="672973">
                <a:moveTo>
                  <a:pt x="8509" y="219456"/>
                </a:moveTo>
                <a:lnTo>
                  <a:pt x="658749" y="2794"/>
                </a:lnTo>
                <a:lnTo>
                  <a:pt x="667258" y="0"/>
                </a:lnTo>
                <a:lnTo>
                  <a:pt x="672973" y="17145"/>
                </a:lnTo>
                <a:lnTo>
                  <a:pt x="664464" y="19939"/>
                </a:lnTo>
                <a:lnTo>
                  <a:pt x="14224" y="236601"/>
                </a:lnTo>
                <a:lnTo>
                  <a:pt x="5715" y="239395"/>
                </a:lnTo>
                <a:lnTo>
                  <a:pt x="0" y="222250"/>
                </a:lnTo>
                <a:close/>
              </a:path>
            </a:pathLst>
          </a:custGeom>
          <a:solidFill>
            <a:srgbClr val="000000"/>
          </a:solidFill>
          <a:ln>
            <a:noFill/>
          </a:ln>
        </p:spPr>
      </p:sp>
      <p:sp>
        <p:nvSpPr>
          <p:cNvPr id="389" name="Google Shape;389;p26"/>
          <p:cNvSpPr/>
          <p:nvPr/>
        </p:nvSpPr>
        <p:spPr>
          <a:xfrm>
            <a:off x="2269786" y="3677962"/>
            <a:ext cx="344043" cy="262795"/>
          </a:xfrm>
          <a:custGeom>
            <a:rect b="b" l="l" r="r" t="t"/>
            <a:pathLst>
              <a:path extrusionOk="0" h="350393" w="458724">
                <a:moveTo>
                  <a:pt x="18034" y="5334"/>
                </a:moveTo>
                <a:lnTo>
                  <a:pt x="451485" y="330454"/>
                </a:lnTo>
                <a:lnTo>
                  <a:pt x="458724" y="335915"/>
                </a:lnTo>
                <a:lnTo>
                  <a:pt x="447929" y="350393"/>
                </a:lnTo>
                <a:lnTo>
                  <a:pt x="440690" y="344932"/>
                </a:lnTo>
                <a:lnTo>
                  <a:pt x="7112" y="19812"/>
                </a:lnTo>
                <a:lnTo>
                  <a:pt x="0" y="14351"/>
                </a:lnTo>
                <a:lnTo>
                  <a:pt x="10795" y="0"/>
                </a:lnTo>
                <a:close/>
              </a:path>
            </a:pathLst>
          </a:custGeom>
          <a:solidFill>
            <a:srgbClr val="000000"/>
          </a:solidFill>
          <a:ln>
            <a:noFill/>
          </a:ln>
        </p:spPr>
      </p:sp>
      <p:sp>
        <p:nvSpPr>
          <p:cNvPr id="390" name="Google Shape;390;p26"/>
          <p:cNvSpPr/>
          <p:nvPr/>
        </p:nvSpPr>
        <p:spPr>
          <a:xfrm>
            <a:off x="3654213" y="3607817"/>
            <a:ext cx="13526" cy="419958"/>
          </a:xfrm>
          <a:custGeom>
            <a:rect b="b" l="l" r="r" t="t"/>
            <a:pathLst>
              <a:path extrusionOk="0" h="559943" w="18034">
                <a:moveTo>
                  <a:pt x="0" y="550926"/>
                </a:moveTo>
                <a:lnTo>
                  <a:pt x="0" y="9017"/>
                </a:lnTo>
                <a:lnTo>
                  <a:pt x="0" y="0"/>
                </a:lnTo>
                <a:lnTo>
                  <a:pt x="18034" y="0"/>
                </a:lnTo>
                <a:lnTo>
                  <a:pt x="18034" y="9017"/>
                </a:lnTo>
                <a:lnTo>
                  <a:pt x="18034" y="550926"/>
                </a:lnTo>
                <a:lnTo>
                  <a:pt x="18034" y="559943"/>
                </a:lnTo>
                <a:lnTo>
                  <a:pt x="0" y="559943"/>
                </a:lnTo>
                <a:close/>
              </a:path>
            </a:pathLst>
          </a:custGeom>
          <a:solidFill>
            <a:srgbClr val="000000"/>
          </a:solidFill>
          <a:ln>
            <a:noFill/>
          </a:ln>
        </p:spPr>
      </p:sp>
      <p:sp>
        <p:nvSpPr>
          <p:cNvPr id="391" name="Google Shape;391;p26"/>
          <p:cNvSpPr/>
          <p:nvPr/>
        </p:nvSpPr>
        <p:spPr>
          <a:xfrm>
            <a:off x="3654213" y="4827017"/>
            <a:ext cx="13526" cy="501206"/>
          </a:xfrm>
          <a:custGeom>
            <a:rect b="b" l="l" r="r" t="t"/>
            <a:pathLst>
              <a:path extrusionOk="0" h="668274" w="18034">
                <a:moveTo>
                  <a:pt x="18034" y="9017"/>
                </a:moveTo>
                <a:lnTo>
                  <a:pt x="18034" y="659257"/>
                </a:lnTo>
                <a:lnTo>
                  <a:pt x="18034" y="668274"/>
                </a:lnTo>
                <a:lnTo>
                  <a:pt x="0" y="668274"/>
                </a:lnTo>
                <a:lnTo>
                  <a:pt x="0" y="659257"/>
                </a:lnTo>
                <a:lnTo>
                  <a:pt x="0" y="9017"/>
                </a:lnTo>
                <a:lnTo>
                  <a:pt x="0" y="0"/>
                </a:lnTo>
                <a:lnTo>
                  <a:pt x="18034" y="0"/>
                </a:lnTo>
                <a:close/>
              </a:path>
            </a:pathLst>
          </a:custGeom>
          <a:solidFill>
            <a:srgbClr val="000000"/>
          </a:solidFill>
          <a:ln>
            <a:noFill/>
          </a:ln>
        </p:spPr>
      </p:sp>
      <p:sp>
        <p:nvSpPr>
          <p:cNvPr id="392" name="Google Shape;392;p26"/>
          <p:cNvSpPr/>
          <p:nvPr/>
        </p:nvSpPr>
        <p:spPr>
          <a:xfrm>
            <a:off x="2838936" y="4084552"/>
            <a:ext cx="424911" cy="262414"/>
          </a:xfrm>
          <a:custGeom>
            <a:rect b="b" l="l" r="r" t="t"/>
            <a:pathLst>
              <a:path extrusionOk="0" h="349885" w="566547">
                <a:moveTo>
                  <a:pt x="17018" y="4572"/>
                </a:moveTo>
                <a:lnTo>
                  <a:pt x="558800" y="329692"/>
                </a:lnTo>
                <a:lnTo>
                  <a:pt x="566547" y="334391"/>
                </a:lnTo>
                <a:lnTo>
                  <a:pt x="557276" y="349885"/>
                </a:lnTo>
                <a:lnTo>
                  <a:pt x="549529" y="345186"/>
                </a:lnTo>
                <a:lnTo>
                  <a:pt x="7747" y="20066"/>
                </a:lnTo>
                <a:lnTo>
                  <a:pt x="0" y="15494"/>
                </a:lnTo>
                <a:lnTo>
                  <a:pt x="9271" y="0"/>
                </a:lnTo>
                <a:close/>
              </a:path>
            </a:pathLst>
          </a:custGeom>
          <a:solidFill>
            <a:srgbClr val="000000"/>
          </a:solidFill>
          <a:ln>
            <a:noFill/>
          </a:ln>
        </p:spPr>
      </p:sp>
      <p:sp>
        <p:nvSpPr>
          <p:cNvPr id="393" name="Google Shape;393;p26"/>
          <p:cNvSpPr/>
          <p:nvPr/>
        </p:nvSpPr>
        <p:spPr>
          <a:xfrm>
            <a:off x="5684498" y="2053315"/>
            <a:ext cx="260890" cy="98298"/>
          </a:xfrm>
          <a:custGeom>
            <a:rect b="b" l="l" r="r" t="t"/>
            <a:pathLst>
              <a:path extrusionOk="0" h="131064" w="347853">
                <a:moveTo>
                  <a:pt x="8509" y="111125"/>
                </a:moveTo>
                <a:lnTo>
                  <a:pt x="333629" y="2794"/>
                </a:lnTo>
                <a:lnTo>
                  <a:pt x="342138" y="0"/>
                </a:lnTo>
                <a:lnTo>
                  <a:pt x="347853" y="17145"/>
                </a:lnTo>
                <a:lnTo>
                  <a:pt x="339344" y="19939"/>
                </a:lnTo>
                <a:lnTo>
                  <a:pt x="14224" y="128270"/>
                </a:lnTo>
                <a:lnTo>
                  <a:pt x="5715" y="131064"/>
                </a:lnTo>
                <a:lnTo>
                  <a:pt x="0" y="113919"/>
                </a:lnTo>
                <a:close/>
              </a:path>
            </a:pathLst>
          </a:custGeom>
          <a:solidFill>
            <a:srgbClr val="000000"/>
          </a:solidFill>
          <a:ln>
            <a:noFill/>
          </a:ln>
        </p:spPr>
      </p:sp>
      <p:sp>
        <p:nvSpPr>
          <p:cNvPr id="394" name="Google Shape;394;p26"/>
          <p:cNvSpPr/>
          <p:nvPr/>
        </p:nvSpPr>
        <p:spPr>
          <a:xfrm>
            <a:off x="5766541" y="2379196"/>
            <a:ext cx="1072039" cy="178023"/>
          </a:xfrm>
          <a:custGeom>
            <a:rect b="b" l="l" r="r" t="t"/>
            <a:pathLst>
              <a:path extrusionOk="0" h="237363" w="1429385">
                <a:moveTo>
                  <a:pt x="11684" y="1397"/>
                </a:moveTo>
                <a:lnTo>
                  <a:pt x="1420495" y="218059"/>
                </a:lnTo>
                <a:lnTo>
                  <a:pt x="1429385" y="219456"/>
                </a:lnTo>
                <a:lnTo>
                  <a:pt x="1426591" y="237363"/>
                </a:lnTo>
                <a:lnTo>
                  <a:pt x="1417701" y="235966"/>
                </a:lnTo>
                <a:lnTo>
                  <a:pt x="8890" y="19177"/>
                </a:lnTo>
                <a:lnTo>
                  <a:pt x="0" y="17907"/>
                </a:lnTo>
                <a:lnTo>
                  <a:pt x="2794" y="0"/>
                </a:lnTo>
                <a:close/>
              </a:path>
            </a:pathLst>
          </a:custGeom>
          <a:solidFill>
            <a:srgbClr val="000000"/>
          </a:solidFill>
          <a:ln>
            <a:noFill/>
          </a:ln>
        </p:spPr>
      </p:sp>
      <p:sp>
        <p:nvSpPr>
          <p:cNvPr descr="uranium" id="395" name="Google Shape;395;p26"/>
          <p:cNvSpPr/>
          <p:nvPr/>
        </p:nvSpPr>
        <p:spPr>
          <a:xfrm>
            <a:off x="5124027" y="4987883"/>
            <a:ext cx="657013" cy="670560"/>
          </a:xfrm>
          <a:custGeom>
            <a:rect b="b" l="l" r="r" t="t"/>
            <a:pathLst>
              <a:path extrusionOk="0" h="670560" w="657013">
                <a:moveTo>
                  <a:pt x="0" y="0"/>
                </a:moveTo>
                <a:lnTo>
                  <a:pt x="657013" y="0"/>
                </a:lnTo>
                <a:lnTo>
                  <a:pt x="657013" y="670560"/>
                </a:lnTo>
                <a:lnTo>
                  <a:pt x="0" y="670560"/>
                </a:lnTo>
                <a:lnTo>
                  <a:pt x="0" y="0"/>
                </a:lnTo>
                <a:close/>
              </a:path>
            </a:pathLst>
          </a:custGeom>
          <a:blipFill rotWithShape="1">
            <a:blip r:embed="rId4">
              <a:alphaModFix/>
            </a:blip>
            <a:stretch>
              <a:fillRect b="0" l="0" r="-32" t="0"/>
            </a:stretch>
          </a:blipFill>
          <a:ln>
            <a:noFill/>
          </a:ln>
        </p:spPr>
      </p:sp>
      <p:sp>
        <p:nvSpPr>
          <p:cNvPr descr="fission 1" id="396" name="Google Shape;396;p26"/>
          <p:cNvSpPr/>
          <p:nvPr/>
        </p:nvSpPr>
        <p:spPr>
          <a:xfrm>
            <a:off x="5530427" y="4256363"/>
            <a:ext cx="311573" cy="314960"/>
          </a:xfrm>
          <a:custGeom>
            <a:rect b="b" l="l" r="r" t="t"/>
            <a:pathLst>
              <a:path extrusionOk="0" h="314960" w="311573">
                <a:moveTo>
                  <a:pt x="0" y="0"/>
                </a:moveTo>
                <a:lnTo>
                  <a:pt x="311573" y="0"/>
                </a:lnTo>
                <a:lnTo>
                  <a:pt x="311573" y="314960"/>
                </a:lnTo>
                <a:lnTo>
                  <a:pt x="0" y="314960"/>
                </a:lnTo>
                <a:lnTo>
                  <a:pt x="0" y="0"/>
                </a:lnTo>
                <a:close/>
              </a:path>
            </a:pathLst>
          </a:custGeom>
          <a:blipFill rotWithShape="1">
            <a:blip r:embed="rId6">
              <a:alphaModFix/>
            </a:blip>
            <a:stretch>
              <a:fillRect b="-335" l="0" r="0" t="0"/>
            </a:stretch>
          </a:blipFill>
          <a:ln>
            <a:noFill/>
          </a:ln>
        </p:spPr>
      </p:sp>
      <p:sp>
        <p:nvSpPr>
          <p:cNvPr descr="fission 2" id="397" name="Google Shape;397;p26"/>
          <p:cNvSpPr/>
          <p:nvPr/>
        </p:nvSpPr>
        <p:spPr>
          <a:xfrm>
            <a:off x="5449147" y="6044523"/>
            <a:ext cx="311573" cy="298027"/>
          </a:xfrm>
          <a:custGeom>
            <a:rect b="b" l="l" r="r" t="t"/>
            <a:pathLst>
              <a:path extrusionOk="0" h="298027" w="311573">
                <a:moveTo>
                  <a:pt x="0" y="0"/>
                </a:moveTo>
                <a:lnTo>
                  <a:pt x="311573" y="0"/>
                </a:lnTo>
                <a:lnTo>
                  <a:pt x="311573" y="298026"/>
                </a:lnTo>
                <a:lnTo>
                  <a:pt x="0" y="298026"/>
                </a:lnTo>
                <a:lnTo>
                  <a:pt x="0" y="0"/>
                </a:lnTo>
                <a:close/>
              </a:path>
            </a:pathLst>
          </a:custGeom>
          <a:blipFill rotWithShape="1">
            <a:blip r:embed="rId7">
              <a:alphaModFix/>
            </a:blip>
            <a:stretch>
              <a:fillRect b="-62" l="0" r="0" t="0"/>
            </a:stretch>
          </a:blipFill>
          <a:ln>
            <a:noFill/>
          </a:ln>
        </p:spPr>
      </p:sp>
      <p:sp>
        <p:nvSpPr>
          <p:cNvPr descr="neutron" id="398" name="Google Shape;398;p26"/>
          <p:cNvSpPr/>
          <p:nvPr/>
        </p:nvSpPr>
        <p:spPr>
          <a:xfrm>
            <a:off x="6165427" y="5716016"/>
            <a:ext cx="155787" cy="145627"/>
          </a:xfrm>
          <a:custGeom>
            <a:rect b="b" l="l" r="r" t="t"/>
            <a:pathLst>
              <a:path extrusionOk="0" h="145627" w="155787">
                <a:moveTo>
                  <a:pt x="0" y="0"/>
                </a:moveTo>
                <a:lnTo>
                  <a:pt x="155787" y="0"/>
                </a:lnTo>
                <a:lnTo>
                  <a:pt x="155787" y="145627"/>
                </a:lnTo>
                <a:lnTo>
                  <a:pt x="0" y="145627"/>
                </a:lnTo>
                <a:lnTo>
                  <a:pt x="0" y="0"/>
                </a:lnTo>
                <a:close/>
              </a:path>
            </a:pathLst>
          </a:custGeom>
          <a:blipFill rotWithShape="1">
            <a:blip r:embed="rId5">
              <a:alphaModFix/>
            </a:blip>
            <a:stretch>
              <a:fillRect b="0" l="0" r="-1489" t="0"/>
            </a:stretch>
          </a:blipFill>
          <a:ln>
            <a:noFill/>
          </a:ln>
        </p:spPr>
      </p:sp>
      <p:sp>
        <p:nvSpPr>
          <p:cNvPr descr="neutron" id="399" name="Google Shape;399;p26"/>
          <p:cNvSpPr/>
          <p:nvPr/>
        </p:nvSpPr>
        <p:spPr>
          <a:xfrm>
            <a:off x="6180667" y="4996350"/>
            <a:ext cx="155787" cy="145627"/>
          </a:xfrm>
          <a:custGeom>
            <a:rect b="b" l="l" r="r" t="t"/>
            <a:pathLst>
              <a:path extrusionOk="0" h="145627" w="155787">
                <a:moveTo>
                  <a:pt x="0" y="0"/>
                </a:moveTo>
                <a:lnTo>
                  <a:pt x="155786" y="0"/>
                </a:lnTo>
                <a:lnTo>
                  <a:pt x="155786" y="145627"/>
                </a:lnTo>
                <a:lnTo>
                  <a:pt x="0" y="145627"/>
                </a:lnTo>
                <a:lnTo>
                  <a:pt x="0" y="0"/>
                </a:lnTo>
                <a:close/>
              </a:path>
            </a:pathLst>
          </a:custGeom>
          <a:blipFill rotWithShape="1">
            <a:blip r:embed="rId5">
              <a:alphaModFix/>
            </a:blip>
            <a:stretch>
              <a:fillRect b="0" l="0" r="-1489" t="0"/>
            </a:stretch>
          </a:blipFill>
          <a:ln>
            <a:noFill/>
          </a:ln>
        </p:spPr>
      </p:sp>
      <p:sp>
        <p:nvSpPr>
          <p:cNvPr id="400" name="Google Shape;400;p26"/>
          <p:cNvSpPr/>
          <p:nvPr/>
        </p:nvSpPr>
        <p:spPr>
          <a:xfrm>
            <a:off x="5765207" y="5556251"/>
            <a:ext cx="343281" cy="180690"/>
          </a:xfrm>
          <a:custGeom>
            <a:rect b="b" l="l" r="r" t="t"/>
            <a:pathLst>
              <a:path extrusionOk="0" h="240919" w="457708">
                <a:moveTo>
                  <a:pt x="16129" y="4064"/>
                </a:moveTo>
                <a:lnTo>
                  <a:pt x="449580" y="220726"/>
                </a:lnTo>
                <a:lnTo>
                  <a:pt x="457708" y="224790"/>
                </a:lnTo>
                <a:lnTo>
                  <a:pt x="449580" y="240919"/>
                </a:lnTo>
                <a:lnTo>
                  <a:pt x="441452" y="236855"/>
                </a:lnTo>
                <a:lnTo>
                  <a:pt x="8001" y="20193"/>
                </a:lnTo>
                <a:lnTo>
                  <a:pt x="0" y="16129"/>
                </a:lnTo>
                <a:lnTo>
                  <a:pt x="8001" y="0"/>
                </a:lnTo>
                <a:close/>
              </a:path>
            </a:pathLst>
          </a:custGeom>
          <a:solidFill>
            <a:srgbClr val="000000"/>
          </a:solidFill>
          <a:ln>
            <a:noFill/>
          </a:ln>
        </p:spPr>
      </p:sp>
      <p:sp>
        <p:nvSpPr>
          <p:cNvPr id="401" name="Google Shape;401;p26"/>
          <p:cNvSpPr/>
          <p:nvPr/>
        </p:nvSpPr>
        <p:spPr>
          <a:xfrm>
            <a:off x="3977047" y="4653703"/>
            <a:ext cx="343281" cy="180690"/>
          </a:xfrm>
          <a:custGeom>
            <a:rect b="b" l="l" r="r" t="t"/>
            <a:pathLst>
              <a:path extrusionOk="0" h="240919" w="457708">
                <a:moveTo>
                  <a:pt x="16129" y="4064"/>
                </a:moveTo>
                <a:lnTo>
                  <a:pt x="449580" y="220726"/>
                </a:lnTo>
                <a:lnTo>
                  <a:pt x="457708" y="224790"/>
                </a:lnTo>
                <a:lnTo>
                  <a:pt x="449580" y="240919"/>
                </a:lnTo>
                <a:lnTo>
                  <a:pt x="441452" y="236855"/>
                </a:lnTo>
                <a:lnTo>
                  <a:pt x="8001" y="20193"/>
                </a:lnTo>
                <a:lnTo>
                  <a:pt x="0" y="16129"/>
                </a:lnTo>
                <a:lnTo>
                  <a:pt x="8001" y="0"/>
                </a:lnTo>
                <a:close/>
              </a:path>
            </a:pathLst>
          </a:custGeom>
          <a:solidFill>
            <a:srgbClr val="000000"/>
          </a:solidFill>
          <a:ln>
            <a:noFill/>
          </a:ln>
        </p:spPr>
      </p:sp>
      <p:sp>
        <p:nvSpPr>
          <p:cNvPr id="402" name="Google Shape;402;p26"/>
          <p:cNvSpPr/>
          <p:nvPr/>
        </p:nvSpPr>
        <p:spPr>
          <a:xfrm>
            <a:off x="4546007" y="4978823"/>
            <a:ext cx="505873" cy="262033"/>
          </a:xfrm>
          <a:custGeom>
            <a:rect b="b" l="l" r="r" t="t"/>
            <a:pathLst>
              <a:path extrusionOk="0" h="349377" w="674497">
                <a:moveTo>
                  <a:pt x="16129" y="4064"/>
                </a:moveTo>
                <a:lnTo>
                  <a:pt x="666369" y="329184"/>
                </a:lnTo>
                <a:lnTo>
                  <a:pt x="674497" y="333248"/>
                </a:lnTo>
                <a:lnTo>
                  <a:pt x="666369" y="349377"/>
                </a:lnTo>
                <a:lnTo>
                  <a:pt x="658241" y="345313"/>
                </a:lnTo>
                <a:lnTo>
                  <a:pt x="8001" y="20193"/>
                </a:lnTo>
                <a:lnTo>
                  <a:pt x="0" y="16129"/>
                </a:lnTo>
                <a:lnTo>
                  <a:pt x="8001" y="0"/>
                </a:lnTo>
                <a:close/>
              </a:path>
            </a:pathLst>
          </a:custGeom>
          <a:solidFill>
            <a:srgbClr val="000000"/>
          </a:solidFill>
          <a:ln>
            <a:noFill/>
          </a:ln>
        </p:spPr>
      </p:sp>
      <p:sp>
        <p:nvSpPr>
          <p:cNvPr id="403" name="Google Shape;403;p26"/>
          <p:cNvSpPr/>
          <p:nvPr/>
        </p:nvSpPr>
        <p:spPr>
          <a:xfrm>
            <a:off x="5361093" y="2705269"/>
            <a:ext cx="13526" cy="501206"/>
          </a:xfrm>
          <a:custGeom>
            <a:rect b="b" l="l" r="r" t="t"/>
            <a:pathLst>
              <a:path extrusionOk="0" h="668274" w="18034">
                <a:moveTo>
                  <a:pt x="18034" y="9017"/>
                </a:moveTo>
                <a:lnTo>
                  <a:pt x="18034" y="659257"/>
                </a:lnTo>
                <a:lnTo>
                  <a:pt x="18034" y="668274"/>
                </a:lnTo>
                <a:lnTo>
                  <a:pt x="0" y="668274"/>
                </a:lnTo>
                <a:lnTo>
                  <a:pt x="0" y="659257"/>
                </a:lnTo>
                <a:lnTo>
                  <a:pt x="0" y="9017"/>
                </a:lnTo>
                <a:lnTo>
                  <a:pt x="0" y="0"/>
                </a:lnTo>
                <a:lnTo>
                  <a:pt x="18034" y="0"/>
                </a:lnTo>
                <a:close/>
              </a:path>
            </a:pathLst>
          </a:custGeom>
          <a:solidFill>
            <a:srgbClr val="000000"/>
          </a:solidFill>
          <a:ln>
            <a:noFill/>
          </a:ln>
        </p:spPr>
      </p:sp>
      <p:sp>
        <p:nvSpPr>
          <p:cNvPr id="404" name="Google Shape;404;p26"/>
          <p:cNvSpPr/>
          <p:nvPr/>
        </p:nvSpPr>
        <p:spPr>
          <a:xfrm>
            <a:off x="5359950" y="1484831"/>
            <a:ext cx="97155" cy="422434"/>
          </a:xfrm>
          <a:custGeom>
            <a:rect b="b" l="l" r="r" t="t"/>
            <a:pathLst>
              <a:path extrusionOk="0" h="563245" w="129540">
                <a:moveTo>
                  <a:pt x="1651" y="550799"/>
                </a:moveTo>
                <a:lnTo>
                  <a:pt x="110109" y="8890"/>
                </a:lnTo>
                <a:lnTo>
                  <a:pt x="111887" y="0"/>
                </a:lnTo>
                <a:lnTo>
                  <a:pt x="129540" y="3556"/>
                </a:lnTo>
                <a:lnTo>
                  <a:pt x="127762" y="12446"/>
                </a:lnTo>
                <a:lnTo>
                  <a:pt x="19431" y="554355"/>
                </a:lnTo>
                <a:lnTo>
                  <a:pt x="17653" y="563245"/>
                </a:lnTo>
                <a:lnTo>
                  <a:pt x="0" y="559689"/>
                </a:lnTo>
                <a:close/>
              </a:path>
            </a:pathLst>
          </a:custGeom>
          <a:solidFill>
            <a:srgbClr val="000000"/>
          </a:solidFill>
          <a:ln>
            <a:noFill/>
          </a:ln>
        </p:spPr>
      </p:sp>
      <p:sp>
        <p:nvSpPr>
          <p:cNvPr id="405" name="Google Shape;405;p26"/>
          <p:cNvSpPr/>
          <p:nvPr/>
        </p:nvSpPr>
        <p:spPr>
          <a:xfrm>
            <a:off x="5521938" y="4654274"/>
            <a:ext cx="98298" cy="260890"/>
          </a:xfrm>
          <a:custGeom>
            <a:rect b="b" l="l" r="r" t="t"/>
            <a:pathLst>
              <a:path extrusionOk="0" h="347853" w="131064">
                <a:moveTo>
                  <a:pt x="2794" y="333629"/>
                </a:moveTo>
                <a:lnTo>
                  <a:pt x="111125" y="8509"/>
                </a:lnTo>
                <a:lnTo>
                  <a:pt x="113919" y="0"/>
                </a:lnTo>
                <a:lnTo>
                  <a:pt x="131064" y="5715"/>
                </a:lnTo>
                <a:lnTo>
                  <a:pt x="128270" y="14224"/>
                </a:lnTo>
                <a:lnTo>
                  <a:pt x="19939" y="339344"/>
                </a:lnTo>
                <a:lnTo>
                  <a:pt x="17145" y="347853"/>
                </a:lnTo>
                <a:lnTo>
                  <a:pt x="0" y="342138"/>
                </a:lnTo>
                <a:close/>
              </a:path>
            </a:pathLst>
          </a:custGeom>
          <a:solidFill>
            <a:srgbClr val="000000"/>
          </a:solidFill>
          <a:ln>
            <a:noFill/>
          </a:ln>
        </p:spPr>
      </p:sp>
      <p:sp>
        <p:nvSpPr>
          <p:cNvPr id="406" name="Google Shape;406;p26"/>
          <p:cNvSpPr/>
          <p:nvPr/>
        </p:nvSpPr>
        <p:spPr>
          <a:xfrm>
            <a:off x="5440563" y="5710819"/>
            <a:ext cx="98393" cy="260986"/>
          </a:xfrm>
          <a:custGeom>
            <a:rect b="b" l="l" r="r" t="t"/>
            <a:pathLst>
              <a:path extrusionOk="0" h="347980" w="131191">
                <a:moveTo>
                  <a:pt x="20066" y="8636"/>
                </a:moveTo>
                <a:lnTo>
                  <a:pt x="128397" y="333756"/>
                </a:lnTo>
                <a:lnTo>
                  <a:pt x="131191" y="342265"/>
                </a:lnTo>
                <a:lnTo>
                  <a:pt x="114046" y="347980"/>
                </a:lnTo>
                <a:lnTo>
                  <a:pt x="111252" y="339471"/>
                </a:lnTo>
                <a:lnTo>
                  <a:pt x="2921" y="14351"/>
                </a:lnTo>
                <a:lnTo>
                  <a:pt x="0" y="5715"/>
                </a:lnTo>
                <a:lnTo>
                  <a:pt x="17145" y="0"/>
                </a:lnTo>
                <a:close/>
              </a:path>
            </a:pathLst>
          </a:custGeom>
          <a:solidFill>
            <a:srgbClr val="000000"/>
          </a:solidFill>
          <a:ln>
            <a:noFill/>
          </a:ln>
        </p:spPr>
      </p:sp>
      <p:sp>
        <p:nvSpPr>
          <p:cNvPr descr="uranium" id="407" name="Google Shape;407;p26"/>
          <p:cNvSpPr/>
          <p:nvPr/>
        </p:nvSpPr>
        <p:spPr>
          <a:xfrm>
            <a:off x="6912187" y="4418923"/>
            <a:ext cx="657013" cy="670560"/>
          </a:xfrm>
          <a:custGeom>
            <a:rect b="b" l="l" r="r" t="t"/>
            <a:pathLst>
              <a:path extrusionOk="0" h="670560" w="657013">
                <a:moveTo>
                  <a:pt x="0" y="0"/>
                </a:moveTo>
                <a:lnTo>
                  <a:pt x="657013" y="0"/>
                </a:lnTo>
                <a:lnTo>
                  <a:pt x="657013" y="670560"/>
                </a:lnTo>
                <a:lnTo>
                  <a:pt x="0" y="670560"/>
                </a:lnTo>
                <a:lnTo>
                  <a:pt x="0" y="0"/>
                </a:lnTo>
                <a:close/>
              </a:path>
            </a:pathLst>
          </a:custGeom>
          <a:blipFill rotWithShape="1">
            <a:blip r:embed="rId4">
              <a:alphaModFix/>
            </a:blip>
            <a:stretch>
              <a:fillRect b="0" l="0" r="-32" t="0"/>
            </a:stretch>
          </a:blipFill>
          <a:ln>
            <a:noFill/>
          </a:ln>
        </p:spPr>
      </p:sp>
      <p:sp>
        <p:nvSpPr>
          <p:cNvPr descr="fission 1" id="408" name="Google Shape;408;p26"/>
          <p:cNvSpPr/>
          <p:nvPr/>
        </p:nvSpPr>
        <p:spPr>
          <a:xfrm>
            <a:off x="7318587" y="3687403"/>
            <a:ext cx="311573" cy="314960"/>
          </a:xfrm>
          <a:custGeom>
            <a:rect b="b" l="l" r="r" t="t"/>
            <a:pathLst>
              <a:path extrusionOk="0" h="314960" w="311573">
                <a:moveTo>
                  <a:pt x="0" y="0"/>
                </a:moveTo>
                <a:lnTo>
                  <a:pt x="311573" y="0"/>
                </a:lnTo>
                <a:lnTo>
                  <a:pt x="311573" y="314960"/>
                </a:lnTo>
                <a:lnTo>
                  <a:pt x="0" y="314960"/>
                </a:lnTo>
                <a:lnTo>
                  <a:pt x="0" y="0"/>
                </a:lnTo>
                <a:close/>
              </a:path>
            </a:pathLst>
          </a:custGeom>
          <a:blipFill rotWithShape="1">
            <a:blip r:embed="rId6">
              <a:alphaModFix/>
            </a:blip>
            <a:stretch>
              <a:fillRect b="-335" l="0" r="0" t="0"/>
            </a:stretch>
          </a:blipFill>
          <a:ln>
            <a:noFill/>
          </a:ln>
        </p:spPr>
      </p:sp>
      <p:sp>
        <p:nvSpPr>
          <p:cNvPr descr="fission 2" id="409" name="Google Shape;409;p26"/>
          <p:cNvSpPr/>
          <p:nvPr/>
        </p:nvSpPr>
        <p:spPr>
          <a:xfrm>
            <a:off x="7237307" y="5475563"/>
            <a:ext cx="311573" cy="298027"/>
          </a:xfrm>
          <a:custGeom>
            <a:rect b="b" l="l" r="r" t="t"/>
            <a:pathLst>
              <a:path extrusionOk="0" h="298027" w="311573">
                <a:moveTo>
                  <a:pt x="0" y="0"/>
                </a:moveTo>
                <a:lnTo>
                  <a:pt x="311573" y="0"/>
                </a:lnTo>
                <a:lnTo>
                  <a:pt x="311573" y="298026"/>
                </a:lnTo>
                <a:lnTo>
                  <a:pt x="0" y="298026"/>
                </a:lnTo>
                <a:lnTo>
                  <a:pt x="0" y="0"/>
                </a:lnTo>
                <a:close/>
              </a:path>
            </a:pathLst>
          </a:custGeom>
          <a:blipFill rotWithShape="1">
            <a:blip r:embed="rId7">
              <a:alphaModFix/>
            </a:blip>
            <a:stretch>
              <a:fillRect b="-62" l="0" r="0" t="0"/>
            </a:stretch>
          </a:blipFill>
          <a:ln>
            <a:noFill/>
          </a:ln>
        </p:spPr>
      </p:sp>
      <p:sp>
        <p:nvSpPr>
          <p:cNvPr descr="neutron" id="410" name="Google Shape;410;p26"/>
          <p:cNvSpPr/>
          <p:nvPr/>
        </p:nvSpPr>
        <p:spPr>
          <a:xfrm>
            <a:off x="7953587" y="5147056"/>
            <a:ext cx="155787" cy="145627"/>
          </a:xfrm>
          <a:custGeom>
            <a:rect b="b" l="l" r="r" t="t"/>
            <a:pathLst>
              <a:path extrusionOk="0" h="145627" w="155787">
                <a:moveTo>
                  <a:pt x="0" y="0"/>
                </a:moveTo>
                <a:lnTo>
                  <a:pt x="155787" y="0"/>
                </a:lnTo>
                <a:lnTo>
                  <a:pt x="155787" y="145627"/>
                </a:lnTo>
                <a:lnTo>
                  <a:pt x="0" y="145627"/>
                </a:lnTo>
                <a:lnTo>
                  <a:pt x="0" y="0"/>
                </a:lnTo>
                <a:close/>
              </a:path>
            </a:pathLst>
          </a:custGeom>
          <a:blipFill rotWithShape="1">
            <a:blip r:embed="rId5">
              <a:alphaModFix/>
            </a:blip>
            <a:stretch>
              <a:fillRect b="0" l="0" r="-1489" t="0"/>
            </a:stretch>
          </a:blipFill>
          <a:ln>
            <a:noFill/>
          </a:ln>
        </p:spPr>
      </p:sp>
      <p:sp>
        <p:nvSpPr>
          <p:cNvPr descr="neutron" id="411" name="Google Shape;411;p26"/>
          <p:cNvSpPr/>
          <p:nvPr/>
        </p:nvSpPr>
        <p:spPr>
          <a:xfrm>
            <a:off x="7968827" y="4427390"/>
            <a:ext cx="155787" cy="145627"/>
          </a:xfrm>
          <a:custGeom>
            <a:rect b="b" l="l" r="r" t="t"/>
            <a:pathLst>
              <a:path extrusionOk="0" h="145627" w="155787">
                <a:moveTo>
                  <a:pt x="0" y="0"/>
                </a:moveTo>
                <a:lnTo>
                  <a:pt x="155786" y="0"/>
                </a:lnTo>
                <a:lnTo>
                  <a:pt x="155786" y="145627"/>
                </a:lnTo>
                <a:lnTo>
                  <a:pt x="0" y="145627"/>
                </a:lnTo>
                <a:lnTo>
                  <a:pt x="0" y="0"/>
                </a:lnTo>
                <a:close/>
              </a:path>
            </a:pathLst>
          </a:custGeom>
          <a:blipFill rotWithShape="1">
            <a:blip r:embed="rId5">
              <a:alphaModFix/>
            </a:blip>
            <a:stretch>
              <a:fillRect b="0" l="0" r="-1489" t="0"/>
            </a:stretch>
          </a:blipFill>
          <a:ln>
            <a:noFill/>
          </a:ln>
        </p:spPr>
      </p:sp>
      <p:sp>
        <p:nvSpPr>
          <p:cNvPr id="412" name="Google Shape;412;p26"/>
          <p:cNvSpPr/>
          <p:nvPr/>
        </p:nvSpPr>
        <p:spPr>
          <a:xfrm>
            <a:off x="7553938" y="4500183"/>
            <a:ext cx="260890" cy="98298"/>
          </a:xfrm>
          <a:custGeom>
            <a:rect b="b" l="l" r="r" t="t"/>
            <a:pathLst>
              <a:path extrusionOk="0" h="131064" w="347853">
                <a:moveTo>
                  <a:pt x="8509" y="111125"/>
                </a:moveTo>
                <a:lnTo>
                  <a:pt x="333629" y="2794"/>
                </a:lnTo>
                <a:lnTo>
                  <a:pt x="342138" y="0"/>
                </a:lnTo>
                <a:lnTo>
                  <a:pt x="347853" y="17145"/>
                </a:lnTo>
                <a:lnTo>
                  <a:pt x="339344" y="19939"/>
                </a:lnTo>
                <a:lnTo>
                  <a:pt x="14224" y="128270"/>
                </a:lnTo>
                <a:lnTo>
                  <a:pt x="5715" y="131064"/>
                </a:lnTo>
                <a:lnTo>
                  <a:pt x="0" y="113919"/>
                </a:lnTo>
                <a:close/>
              </a:path>
            </a:pathLst>
          </a:custGeom>
          <a:solidFill>
            <a:srgbClr val="000000"/>
          </a:solidFill>
          <a:ln>
            <a:noFill/>
          </a:ln>
        </p:spPr>
      </p:sp>
      <p:sp>
        <p:nvSpPr>
          <p:cNvPr id="413" name="Google Shape;413;p26"/>
          <p:cNvSpPr/>
          <p:nvPr/>
        </p:nvSpPr>
        <p:spPr>
          <a:xfrm>
            <a:off x="7553367" y="4987291"/>
            <a:ext cx="343281" cy="180690"/>
          </a:xfrm>
          <a:custGeom>
            <a:rect b="b" l="l" r="r" t="t"/>
            <a:pathLst>
              <a:path extrusionOk="0" h="240919" w="457708">
                <a:moveTo>
                  <a:pt x="16129" y="4064"/>
                </a:moveTo>
                <a:lnTo>
                  <a:pt x="449580" y="220726"/>
                </a:lnTo>
                <a:lnTo>
                  <a:pt x="457708" y="224790"/>
                </a:lnTo>
                <a:lnTo>
                  <a:pt x="449580" y="240919"/>
                </a:lnTo>
                <a:lnTo>
                  <a:pt x="441452" y="236855"/>
                </a:lnTo>
                <a:lnTo>
                  <a:pt x="8001" y="20193"/>
                </a:lnTo>
                <a:lnTo>
                  <a:pt x="0" y="16129"/>
                </a:lnTo>
                <a:lnTo>
                  <a:pt x="8001" y="0"/>
                </a:lnTo>
                <a:close/>
              </a:path>
            </a:pathLst>
          </a:custGeom>
          <a:solidFill>
            <a:srgbClr val="000000"/>
          </a:solidFill>
          <a:ln>
            <a:noFill/>
          </a:ln>
        </p:spPr>
      </p:sp>
      <p:sp>
        <p:nvSpPr>
          <p:cNvPr id="414" name="Google Shape;414;p26"/>
          <p:cNvSpPr/>
          <p:nvPr/>
        </p:nvSpPr>
        <p:spPr>
          <a:xfrm>
            <a:off x="7310099" y="4085314"/>
            <a:ext cx="98298" cy="260890"/>
          </a:xfrm>
          <a:custGeom>
            <a:rect b="b" l="l" r="r" t="t"/>
            <a:pathLst>
              <a:path extrusionOk="0" h="347853" w="131064">
                <a:moveTo>
                  <a:pt x="2794" y="333629"/>
                </a:moveTo>
                <a:lnTo>
                  <a:pt x="111125" y="8509"/>
                </a:lnTo>
                <a:lnTo>
                  <a:pt x="113919" y="0"/>
                </a:lnTo>
                <a:lnTo>
                  <a:pt x="131064" y="5715"/>
                </a:lnTo>
                <a:lnTo>
                  <a:pt x="128270" y="14224"/>
                </a:lnTo>
                <a:lnTo>
                  <a:pt x="19939" y="339344"/>
                </a:lnTo>
                <a:lnTo>
                  <a:pt x="17145" y="347853"/>
                </a:lnTo>
                <a:lnTo>
                  <a:pt x="0" y="342138"/>
                </a:lnTo>
                <a:close/>
              </a:path>
            </a:pathLst>
          </a:custGeom>
          <a:solidFill>
            <a:srgbClr val="000000"/>
          </a:solidFill>
          <a:ln>
            <a:noFill/>
          </a:ln>
        </p:spPr>
      </p:sp>
      <p:sp>
        <p:nvSpPr>
          <p:cNvPr id="415" name="Google Shape;415;p26"/>
          <p:cNvSpPr/>
          <p:nvPr/>
        </p:nvSpPr>
        <p:spPr>
          <a:xfrm>
            <a:off x="7228723" y="5141859"/>
            <a:ext cx="98393" cy="260986"/>
          </a:xfrm>
          <a:custGeom>
            <a:rect b="b" l="l" r="r" t="t"/>
            <a:pathLst>
              <a:path extrusionOk="0" h="347980" w="131191">
                <a:moveTo>
                  <a:pt x="20066" y="8636"/>
                </a:moveTo>
                <a:lnTo>
                  <a:pt x="128397" y="333756"/>
                </a:lnTo>
                <a:lnTo>
                  <a:pt x="131191" y="342265"/>
                </a:lnTo>
                <a:lnTo>
                  <a:pt x="114046" y="347980"/>
                </a:lnTo>
                <a:lnTo>
                  <a:pt x="111252" y="339471"/>
                </a:lnTo>
                <a:lnTo>
                  <a:pt x="2921" y="14351"/>
                </a:lnTo>
                <a:lnTo>
                  <a:pt x="0" y="5715"/>
                </a:lnTo>
                <a:lnTo>
                  <a:pt x="17145" y="0"/>
                </a:lnTo>
                <a:close/>
              </a:path>
            </a:pathLst>
          </a:custGeom>
          <a:solidFill>
            <a:srgbClr val="000000"/>
          </a:solidFill>
          <a:ln>
            <a:noFill/>
          </a:ln>
        </p:spPr>
      </p:sp>
      <p:sp>
        <p:nvSpPr>
          <p:cNvPr id="416" name="Google Shape;416;p26"/>
          <p:cNvSpPr/>
          <p:nvPr/>
        </p:nvSpPr>
        <p:spPr>
          <a:xfrm>
            <a:off x="6416495" y="4898591"/>
            <a:ext cx="422434" cy="97250"/>
          </a:xfrm>
          <a:custGeom>
            <a:rect b="b" l="l" r="r" t="t"/>
            <a:pathLst>
              <a:path extrusionOk="0" h="129667" w="563245">
                <a:moveTo>
                  <a:pt x="8890" y="110236"/>
                </a:moveTo>
                <a:lnTo>
                  <a:pt x="550799" y="1778"/>
                </a:lnTo>
                <a:lnTo>
                  <a:pt x="559689" y="0"/>
                </a:lnTo>
                <a:lnTo>
                  <a:pt x="563245" y="17653"/>
                </a:lnTo>
                <a:lnTo>
                  <a:pt x="554355" y="19431"/>
                </a:lnTo>
                <a:lnTo>
                  <a:pt x="12446" y="127889"/>
                </a:lnTo>
                <a:lnTo>
                  <a:pt x="3556" y="129667"/>
                </a:lnTo>
                <a:lnTo>
                  <a:pt x="0" y="112014"/>
                </a:lnTo>
                <a:close/>
              </a:path>
            </a:pathLst>
          </a:custGeom>
          <a:solidFill>
            <a:srgbClr val="000000"/>
          </a:solidFill>
          <a:ln>
            <a:noFill/>
          </a:ln>
        </p:spPr>
      </p:sp>
      <p:sp>
        <p:nvSpPr>
          <p:cNvPr id="417" name="Google Shape;417;p26"/>
          <p:cNvSpPr/>
          <p:nvPr/>
        </p:nvSpPr>
        <p:spPr>
          <a:xfrm>
            <a:off x="5847058" y="5141955"/>
            <a:ext cx="260890" cy="98298"/>
          </a:xfrm>
          <a:custGeom>
            <a:rect b="b" l="l" r="r" t="t"/>
            <a:pathLst>
              <a:path extrusionOk="0" h="131064" w="347853">
                <a:moveTo>
                  <a:pt x="8509" y="111125"/>
                </a:moveTo>
                <a:lnTo>
                  <a:pt x="333629" y="2794"/>
                </a:lnTo>
                <a:lnTo>
                  <a:pt x="342138" y="0"/>
                </a:lnTo>
                <a:lnTo>
                  <a:pt x="347853" y="17145"/>
                </a:lnTo>
                <a:lnTo>
                  <a:pt x="339344" y="19939"/>
                </a:lnTo>
                <a:lnTo>
                  <a:pt x="14224" y="128270"/>
                </a:lnTo>
                <a:lnTo>
                  <a:pt x="5715" y="131064"/>
                </a:lnTo>
                <a:lnTo>
                  <a:pt x="0" y="113919"/>
                </a:lnTo>
                <a:close/>
              </a:path>
            </a:pathLst>
          </a:custGeom>
          <a:solidFill>
            <a:srgbClr val="000000"/>
          </a:solidFill>
          <a:ln>
            <a:noFill/>
          </a:ln>
        </p:spPr>
      </p:sp>
      <p:sp>
        <p:nvSpPr>
          <p:cNvPr descr="uranium" id="418" name="Google Shape;418;p26"/>
          <p:cNvSpPr/>
          <p:nvPr/>
        </p:nvSpPr>
        <p:spPr>
          <a:xfrm>
            <a:off x="7806267" y="2143083"/>
            <a:ext cx="657013" cy="670560"/>
          </a:xfrm>
          <a:custGeom>
            <a:rect b="b" l="l" r="r" t="t"/>
            <a:pathLst>
              <a:path extrusionOk="0" h="670560" w="657013">
                <a:moveTo>
                  <a:pt x="0" y="0"/>
                </a:moveTo>
                <a:lnTo>
                  <a:pt x="657013" y="0"/>
                </a:lnTo>
                <a:lnTo>
                  <a:pt x="657013" y="670560"/>
                </a:lnTo>
                <a:lnTo>
                  <a:pt x="0" y="670560"/>
                </a:lnTo>
                <a:lnTo>
                  <a:pt x="0" y="0"/>
                </a:lnTo>
                <a:close/>
              </a:path>
            </a:pathLst>
          </a:custGeom>
          <a:blipFill rotWithShape="1">
            <a:blip r:embed="rId4">
              <a:alphaModFix/>
            </a:blip>
            <a:stretch>
              <a:fillRect b="0" l="0" r="-32" t="0"/>
            </a:stretch>
          </a:blipFill>
          <a:ln>
            <a:noFill/>
          </a:ln>
        </p:spPr>
      </p:sp>
      <p:sp>
        <p:nvSpPr>
          <p:cNvPr descr="fission 1" id="419" name="Google Shape;419;p26"/>
          <p:cNvSpPr/>
          <p:nvPr/>
        </p:nvSpPr>
        <p:spPr>
          <a:xfrm>
            <a:off x="8212667" y="1411563"/>
            <a:ext cx="311573" cy="314960"/>
          </a:xfrm>
          <a:custGeom>
            <a:rect b="b" l="l" r="r" t="t"/>
            <a:pathLst>
              <a:path extrusionOk="0" h="314960" w="311573">
                <a:moveTo>
                  <a:pt x="0" y="0"/>
                </a:moveTo>
                <a:lnTo>
                  <a:pt x="311573" y="0"/>
                </a:lnTo>
                <a:lnTo>
                  <a:pt x="311573" y="314960"/>
                </a:lnTo>
                <a:lnTo>
                  <a:pt x="0" y="314960"/>
                </a:lnTo>
                <a:lnTo>
                  <a:pt x="0" y="0"/>
                </a:lnTo>
                <a:close/>
              </a:path>
            </a:pathLst>
          </a:custGeom>
          <a:blipFill rotWithShape="1">
            <a:blip r:embed="rId6">
              <a:alphaModFix/>
            </a:blip>
            <a:stretch>
              <a:fillRect b="-335" l="0" r="0" t="0"/>
            </a:stretch>
          </a:blipFill>
          <a:ln>
            <a:noFill/>
          </a:ln>
        </p:spPr>
      </p:sp>
      <p:sp>
        <p:nvSpPr>
          <p:cNvPr descr="fission 2" id="420" name="Google Shape;420;p26"/>
          <p:cNvSpPr/>
          <p:nvPr/>
        </p:nvSpPr>
        <p:spPr>
          <a:xfrm>
            <a:off x="8131387" y="3199723"/>
            <a:ext cx="311573" cy="298027"/>
          </a:xfrm>
          <a:custGeom>
            <a:rect b="b" l="l" r="r" t="t"/>
            <a:pathLst>
              <a:path extrusionOk="0" h="298027" w="311573">
                <a:moveTo>
                  <a:pt x="0" y="0"/>
                </a:moveTo>
                <a:lnTo>
                  <a:pt x="311573" y="0"/>
                </a:lnTo>
                <a:lnTo>
                  <a:pt x="311573" y="298026"/>
                </a:lnTo>
                <a:lnTo>
                  <a:pt x="0" y="298026"/>
                </a:lnTo>
                <a:lnTo>
                  <a:pt x="0" y="0"/>
                </a:lnTo>
                <a:close/>
              </a:path>
            </a:pathLst>
          </a:custGeom>
          <a:blipFill rotWithShape="1">
            <a:blip r:embed="rId7">
              <a:alphaModFix/>
            </a:blip>
            <a:stretch>
              <a:fillRect b="-62" l="0" r="0" t="0"/>
            </a:stretch>
          </a:blipFill>
          <a:ln>
            <a:noFill/>
          </a:ln>
        </p:spPr>
      </p:sp>
      <p:sp>
        <p:nvSpPr>
          <p:cNvPr descr="neutron" id="421" name="Google Shape;421;p26"/>
          <p:cNvSpPr/>
          <p:nvPr/>
        </p:nvSpPr>
        <p:spPr>
          <a:xfrm>
            <a:off x="8847667" y="2871216"/>
            <a:ext cx="155787" cy="145627"/>
          </a:xfrm>
          <a:custGeom>
            <a:rect b="b" l="l" r="r" t="t"/>
            <a:pathLst>
              <a:path extrusionOk="0" h="145627" w="155787">
                <a:moveTo>
                  <a:pt x="0" y="0"/>
                </a:moveTo>
                <a:lnTo>
                  <a:pt x="155787" y="0"/>
                </a:lnTo>
                <a:lnTo>
                  <a:pt x="155787" y="145627"/>
                </a:lnTo>
                <a:lnTo>
                  <a:pt x="0" y="145627"/>
                </a:lnTo>
                <a:lnTo>
                  <a:pt x="0" y="0"/>
                </a:lnTo>
                <a:close/>
              </a:path>
            </a:pathLst>
          </a:custGeom>
          <a:blipFill rotWithShape="1">
            <a:blip r:embed="rId5">
              <a:alphaModFix/>
            </a:blip>
            <a:stretch>
              <a:fillRect b="0" l="0" r="-1489" t="0"/>
            </a:stretch>
          </a:blipFill>
          <a:ln>
            <a:noFill/>
          </a:ln>
        </p:spPr>
      </p:sp>
      <p:sp>
        <p:nvSpPr>
          <p:cNvPr descr="neutron" id="422" name="Google Shape;422;p26"/>
          <p:cNvSpPr/>
          <p:nvPr/>
        </p:nvSpPr>
        <p:spPr>
          <a:xfrm>
            <a:off x="8862907" y="2151550"/>
            <a:ext cx="155787" cy="145627"/>
          </a:xfrm>
          <a:custGeom>
            <a:rect b="b" l="l" r="r" t="t"/>
            <a:pathLst>
              <a:path extrusionOk="0" h="145627" w="155787">
                <a:moveTo>
                  <a:pt x="0" y="0"/>
                </a:moveTo>
                <a:lnTo>
                  <a:pt x="155786" y="0"/>
                </a:lnTo>
                <a:lnTo>
                  <a:pt x="155786" y="145627"/>
                </a:lnTo>
                <a:lnTo>
                  <a:pt x="0" y="145627"/>
                </a:lnTo>
                <a:lnTo>
                  <a:pt x="0" y="0"/>
                </a:lnTo>
                <a:close/>
              </a:path>
            </a:pathLst>
          </a:custGeom>
          <a:blipFill rotWithShape="1">
            <a:blip r:embed="rId5">
              <a:alphaModFix/>
            </a:blip>
            <a:stretch>
              <a:fillRect b="0" l="0" r="-1489" t="0"/>
            </a:stretch>
          </a:blipFill>
          <a:ln>
            <a:noFill/>
          </a:ln>
        </p:spPr>
      </p:sp>
      <p:sp>
        <p:nvSpPr>
          <p:cNvPr id="423" name="Google Shape;423;p26"/>
          <p:cNvSpPr/>
          <p:nvPr/>
        </p:nvSpPr>
        <p:spPr>
          <a:xfrm>
            <a:off x="8448018" y="2224343"/>
            <a:ext cx="260890" cy="98298"/>
          </a:xfrm>
          <a:custGeom>
            <a:rect b="b" l="l" r="r" t="t"/>
            <a:pathLst>
              <a:path extrusionOk="0" h="131064" w="347853">
                <a:moveTo>
                  <a:pt x="8509" y="111125"/>
                </a:moveTo>
                <a:lnTo>
                  <a:pt x="333629" y="2794"/>
                </a:lnTo>
                <a:lnTo>
                  <a:pt x="342138" y="0"/>
                </a:lnTo>
                <a:lnTo>
                  <a:pt x="347853" y="17145"/>
                </a:lnTo>
                <a:lnTo>
                  <a:pt x="339344" y="19939"/>
                </a:lnTo>
                <a:lnTo>
                  <a:pt x="14224" y="128270"/>
                </a:lnTo>
                <a:lnTo>
                  <a:pt x="5715" y="131064"/>
                </a:lnTo>
                <a:lnTo>
                  <a:pt x="0" y="113919"/>
                </a:lnTo>
                <a:close/>
              </a:path>
            </a:pathLst>
          </a:custGeom>
          <a:solidFill>
            <a:srgbClr val="000000"/>
          </a:solidFill>
          <a:ln>
            <a:noFill/>
          </a:ln>
        </p:spPr>
      </p:sp>
      <p:sp>
        <p:nvSpPr>
          <p:cNvPr id="424" name="Google Shape;424;p26"/>
          <p:cNvSpPr/>
          <p:nvPr/>
        </p:nvSpPr>
        <p:spPr>
          <a:xfrm>
            <a:off x="8447447" y="2711451"/>
            <a:ext cx="343281" cy="180690"/>
          </a:xfrm>
          <a:custGeom>
            <a:rect b="b" l="l" r="r" t="t"/>
            <a:pathLst>
              <a:path extrusionOk="0" h="240919" w="457708">
                <a:moveTo>
                  <a:pt x="16129" y="4064"/>
                </a:moveTo>
                <a:lnTo>
                  <a:pt x="449580" y="220726"/>
                </a:lnTo>
                <a:lnTo>
                  <a:pt x="457708" y="224790"/>
                </a:lnTo>
                <a:lnTo>
                  <a:pt x="449580" y="240919"/>
                </a:lnTo>
                <a:lnTo>
                  <a:pt x="441452" y="236855"/>
                </a:lnTo>
                <a:lnTo>
                  <a:pt x="8001" y="20193"/>
                </a:lnTo>
                <a:lnTo>
                  <a:pt x="0" y="16129"/>
                </a:lnTo>
                <a:lnTo>
                  <a:pt x="8001" y="0"/>
                </a:lnTo>
                <a:close/>
              </a:path>
            </a:pathLst>
          </a:custGeom>
          <a:solidFill>
            <a:srgbClr val="000000"/>
          </a:solidFill>
          <a:ln>
            <a:noFill/>
          </a:ln>
        </p:spPr>
      </p:sp>
      <p:sp>
        <p:nvSpPr>
          <p:cNvPr id="425" name="Google Shape;425;p26"/>
          <p:cNvSpPr/>
          <p:nvPr/>
        </p:nvSpPr>
        <p:spPr>
          <a:xfrm>
            <a:off x="8204179" y="1809474"/>
            <a:ext cx="98298" cy="260890"/>
          </a:xfrm>
          <a:custGeom>
            <a:rect b="b" l="l" r="r" t="t"/>
            <a:pathLst>
              <a:path extrusionOk="0" h="347853" w="131064">
                <a:moveTo>
                  <a:pt x="2794" y="333629"/>
                </a:moveTo>
                <a:lnTo>
                  <a:pt x="111125" y="8509"/>
                </a:lnTo>
                <a:lnTo>
                  <a:pt x="113919" y="0"/>
                </a:lnTo>
                <a:lnTo>
                  <a:pt x="131064" y="5715"/>
                </a:lnTo>
                <a:lnTo>
                  <a:pt x="128270" y="14224"/>
                </a:lnTo>
                <a:lnTo>
                  <a:pt x="19939" y="339344"/>
                </a:lnTo>
                <a:lnTo>
                  <a:pt x="17145" y="347853"/>
                </a:lnTo>
                <a:lnTo>
                  <a:pt x="0" y="342138"/>
                </a:lnTo>
                <a:close/>
              </a:path>
            </a:pathLst>
          </a:custGeom>
          <a:solidFill>
            <a:srgbClr val="000000"/>
          </a:solidFill>
          <a:ln>
            <a:noFill/>
          </a:ln>
        </p:spPr>
      </p:sp>
      <p:sp>
        <p:nvSpPr>
          <p:cNvPr id="426" name="Google Shape;426;p26"/>
          <p:cNvSpPr/>
          <p:nvPr/>
        </p:nvSpPr>
        <p:spPr>
          <a:xfrm>
            <a:off x="8122803" y="2866019"/>
            <a:ext cx="98393" cy="260986"/>
          </a:xfrm>
          <a:custGeom>
            <a:rect b="b" l="l" r="r" t="t"/>
            <a:pathLst>
              <a:path extrusionOk="0" h="347980" w="131191">
                <a:moveTo>
                  <a:pt x="20066" y="8636"/>
                </a:moveTo>
                <a:lnTo>
                  <a:pt x="128397" y="333756"/>
                </a:lnTo>
                <a:lnTo>
                  <a:pt x="131191" y="342265"/>
                </a:lnTo>
                <a:lnTo>
                  <a:pt x="114046" y="347980"/>
                </a:lnTo>
                <a:lnTo>
                  <a:pt x="111252" y="339471"/>
                </a:lnTo>
                <a:lnTo>
                  <a:pt x="2921" y="14351"/>
                </a:lnTo>
                <a:lnTo>
                  <a:pt x="0" y="5715"/>
                </a:lnTo>
                <a:lnTo>
                  <a:pt x="17145" y="0"/>
                </a:lnTo>
                <a:close/>
              </a:path>
            </a:pathLst>
          </a:custGeom>
          <a:solidFill>
            <a:srgbClr val="000000"/>
          </a:solidFill>
          <a:ln>
            <a:noFill/>
          </a:ln>
        </p:spPr>
      </p:sp>
      <p:sp>
        <p:nvSpPr>
          <p:cNvPr id="427" name="Google Shape;427;p26"/>
          <p:cNvSpPr/>
          <p:nvPr/>
        </p:nvSpPr>
        <p:spPr>
          <a:xfrm>
            <a:off x="7148396" y="2541852"/>
            <a:ext cx="584263" cy="96583"/>
          </a:xfrm>
          <a:custGeom>
            <a:rect b="b" l="l" r="r" t="t"/>
            <a:pathLst>
              <a:path extrusionOk="0" h="128778" w="779018">
                <a:moveTo>
                  <a:pt x="11430" y="1270"/>
                </a:moveTo>
                <a:lnTo>
                  <a:pt x="770128" y="109601"/>
                </a:lnTo>
                <a:lnTo>
                  <a:pt x="779018" y="110871"/>
                </a:lnTo>
                <a:lnTo>
                  <a:pt x="776478" y="128778"/>
                </a:lnTo>
                <a:lnTo>
                  <a:pt x="767588" y="127508"/>
                </a:lnTo>
                <a:lnTo>
                  <a:pt x="8890" y="19177"/>
                </a:lnTo>
                <a:lnTo>
                  <a:pt x="0" y="17907"/>
                </a:lnTo>
                <a:lnTo>
                  <a:pt x="2540" y="0"/>
                </a:lnTo>
                <a:close/>
              </a:path>
            </a:pathLst>
          </a:custGeom>
          <a:solidFill>
            <a:srgbClr val="000000"/>
          </a:solidFill>
          <a:ln>
            <a:noFill/>
          </a:ln>
        </p:spPr>
      </p:sp>
      <p:sp>
        <p:nvSpPr>
          <p:cNvPr id="428" name="Google Shape;428;p26"/>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14</a:t>
            </a:r>
            <a:endParaRPr/>
          </a:p>
        </p:txBody>
      </p:sp>
      <p:sp>
        <p:nvSpPr>
          <p:cNvPr id="429" name="Google Shape;429;p26"/>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7"/>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439" name="Google Shape;439;p27"/>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440" name="Google Shape;440;p27"/>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441" name="Google Shape;441;p27"/>
          <p:cNvSpPr txBox="1"/>
          <p:nvPr/>
        </p:nvSpPr>
        <p:spPr>
          <a:xfrm>
            <a:off x="562864" y="2913783"/>
            <a:ext cx="8351400" cy="5253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4CA950"/>
                </a:solidFill>
                <a:latin typeface="Ubuntu"/>
                <a:ea typeface="Ubuntu"/>
                <a:cs typeface="Ubuntu"/>
                <a:sym typeface="Ubuntu"/>
              </a:rPr>
              <a:t>Simulando el Proceso de Fisión</a:t>
            </a:r>
            <a:endParaRPr>
              <a:latin typeface="Ubuntu"/>
              <a:ea typeface="Ubuntu"/>
              <a:cs typeface="Ubuntu"/>
              <a:sym typeface="Ubuntu"/>
            </a:endParaRPr>
          </a:p>
        </p:txBody>
      </p:sp>
      <p:sp>
        <p:nvSpPr>
          <p:cNvPr id="442" name="Google Shape;442;p27"/>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15</a:t>
            </a:r>
            <a:endParaRPr/>
          </a:p>
        </p:txBody>
      </p:sp>
      <p:sp>
        <p:nvSpPr>
          <p:cNvPr id="443" name="Google Shape;443;p27"/>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8"/>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453" name="Google Shape;453;p28"/>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454" name="Google Shape;454;p28"/>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455" name="Google Shape;455;p28"/>
          <p:cNvSpPr txBox="1"/>
          <p:nvPr/>
        </p:nvSpPr>
        <p:spPr>
          <a:xfrm>
            <a:off x="579120" y="684589"/>
            <a:ext cx="8595300" cy="5253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Reactor Nuclear</a:t>
            </a:r>
            <a:endParaRPr/>
          </a:p>
        </p:txBody>
      </p:sp>
      <p:sp>
        <p:nvSpPr>
          <p:cNvPr id="456" name="Google Shape;456;p28"/>
          <p:cNvSpPr txBox="1"/>
          <p:nvPr/>
        </p:nvSpPr>
        <p:spPr>
          <a:xfrm>
            <a:off x="538495" y="1336069"/>
            <a:ext cx="8676600" cy="5299800"/>
          </a:xfrm>
          <a:prstGeom prst="rect">
            <a:avLst/>
          </a:prstGeom>
          <a:noFill/>
          <a:ln>
            <a:noFill/>
          </a:ln>
        </p:spPr>
        <p:txBody>
          <a:bodyPr anchorCtr="0" anchor="t" bIns="0" lIns="0" spcFirstLastPara="1" rIns="0" wrap="square" tIns="0">
            <a:spAutoFit/>
          </a:bodyPr>
          <a:lstStyle/>
          <a:p>
            <a:pPr indent="0" lvl="0" marL="0" marR="0" rtl="0" algn="l">
              <a:lnSpc>
                <a:spcPct val="86414"/>
              </a:lnSpc>
              <a:spcBef>
                <a:spcPts val="0"/>
              </a:spcBef>
              <a:spcAft>
                <a:spcPts val="0"/>
              </a:spcAft>
              <a:buNone/>
            </a:pPr>
            <a:r>
              <a:rPr b="0" i="0" lang="en-US" sz="2959" u="none" cap="none" strike="noStrike">
                <a:solidFill>
                  <a:srgbClr val="000000"/>
                </a:solidFill>
                <a:latin typeface="Ubuntu"/>
                <a:ea typeface="Ubuntu"/>
                <a:cs typeface="Ubuntu"/>
                <a:sym typeface="Ubuntu"/>
              </a:rPr>
              <a:t>Componentes esenciales</a:t>
            </a:r>
            <a:endParaRPr/>
          </a:p>
          <a:p>
            <a:pPr indent="0" lvl="0" marL="0" marR="0" rtl="0" algn="l">
              <a:lnSpc>
                <a:spcPct val="63366"/>
              </a:lnSpc>
              <a:spcBef>
                <a:spcPts val="0"/>
              </a:spcBef>
              <a:spcAft>
                <a:spcPts val="0"/>
              </a:spcAft>
              <a:buNone/>
            </a:pPr>
            <a:r>
              <a:t/>
            </a:r>
            <a:endParaRPr b="0" i="0" sz="2959" u="none" cap="none" strike="noStrike">
              <a:solidFill>
                <a:srgbClr val="000000"/>
              </a:solidFill>
              <a:latin typeface="Ubuntu"/>
              <a:ea typeface="Ubuntu"/>
              <a:cs typeface="Ubuntu"/>
              <a:sym typeface="Ubuntu"/>
            </a:endParaRPr>
          </a:p>
          <a:p>
            <a:pPr indent="-234323" lvl="1" marL="468647" marR="0" rtl="0" algn="l">
              <a:lnSpc>
                <a:spcPct val="86405"/>
              </a:lnSpc>
              <a:spcBef>
                <a:spcPts val="0"/>
              </a:spcBef>
              <a:spcAft>
                <a:spcPts val="0"/>
              </a:spcAft>
              <a:buClr>
                <a:srgbClr val="000000"/>
              </a:buClr>
              <a:buSzPts val="2170"/>
              <a:buFont typeface="Ubuntu"/>
              <a:buAutoNum type="arabicPeriod"/>
            </a:pPr>
            <a:r>
              <a:rPr b="0" i="0" lang="en-US" sz="2170" u="none" cap="none" strike="noStrike">
                <a:solidFill>
                  <a:srgbClr val="000000"/>
                </a:solidFill>
                <a:latin typeface="Ubuntu"/>
                <a:ea typeface="Ubuntu"/>
                <a:cs typeface="Ubuntu"/>
                <a:sym typeface="Ubuntu"/>
              </a:rPr>
              <a:t>Combustible Nuclear (usualmente enriquecido con Uranio)</a:t>
            </a:r>
            <a:endParaRPr/>
          </a:p>
          <a:p>
            <a:pPr indent="0" lvl="0" marL="0" marR="0" rtl="0" algn="l">
              <a:lnSpc>
                <a:spcPct val="86405"/>
              </a:lnSpc>
              <a:spcBef>
                <a:spcPts val="0"/>
              </a:spcBef>
              <a:spcAft>
                <a:spcPts val="0"/>
              </a:spcAft>
              <a:buNone/>
            </a:pPr>
            <a:r>
              <a:rPr b="0" i="0" lang="en-US" sz="2170" u="none" cap="none" strike="noStrike">
                <a:solidFill>
                  <a:srgbClr val="000000"/>
                </a:solidFill>
                <a:latin typeface="Ubuntu"/>
                <a:ea typeface="Ubuntu"/>
                <a:cs typeface="Ubuntu"/>
                <a:sym typeface="Ubuntu"/>
              </a:rPr>
              <a:t>Se fisiona al absober un neutrón térmico para generar calor.</a:t>
            </a:r>
            <a:endParaRPr/>
          </a:p>
          <a:p>
            <a:pPr indent="0" lvl="0" marL="0" marR="0" rtl="0" algn="l">
              <a:lnSpc>
                <a:spcPct val="86405"/>
              </a:lnSpc>
              <a:spcBef>
                <a:spcPts val="0"/>
              </a:spcBef>
              <a:spcAft>
                <a:spcPts val="0"/>
              </a:spcAft>
              <a:buNone/>
            </a:pPr>
            <a:r>
              <a:t/>
            </a:r>
            <a:endParaRPr b="0" i="0" sz="2170" u="none" cap="none" strike="noStrike">
              <a:solidFill>
                <a:srgbClr val="000000"/>
              </a:solidFill>
              <a:latin typeface="Ubuntu"/>
              <a:ea typeface="Ubuntu"/>
              <a:cs typeface="Ubuntu"/>
              <a:sym typeface="Ubuntu"/>
            </a:endParaRPr>
          </a:p>
          <a:p>
            <a:pPr indent="0" lvl="0" marL="0" marR="0" rtl="0" algn="l">
              <a:lnSpc>
                <a:spcPct val="86405"/>
              </a:lnSpc>
              <a:spcBef>
                <a:spcPts val="0"/>
              </a:spcBef>
              <a:spcAft>
                <a:spcPts val="0"/>
              </a:spcAft>
              <a:buNone/>
            </a:pPr>
            <a:r>
              <a:rPr b="0" i="0" lang="en-US" sz="2170" u="none" cap="none" strike="noStrike">
                <a:solidFill>
                  <a:srgbClr val="000000"/>
                </a:solidFill>
                <a:latin typeface="Ubuntu"/>
                <a:ea typeface="Ubuntu"/>
                <a:cs typeface="Ubuntu"/>
                <a:sym typeface="Ubuntu"/>
              </a:rPr>
              <a:t>   2. Moderador</a:t>
            </a:r>
            <a:endParaRPr/>
          </a:p>
          <a:p>
            <a:pPr indent="0" lvl="0" marL="0" marR="0" rtl="0" algn="l">
              <a:lnSpc>
                <a:spcPct val="86405"/>
              </a:lnSpc>
              <a:spcBef>
                <a:spcPts val="0"/>
              </a:spcBef>
              <a:spcAft>
                <a:spcPts val="0"/>
              </a:spcAft>
              <a:buNone/>
            </a:pPr>
            <a:r>
              <a:rPr b="0" i="0" lang="en-US" sz="2170" u="none" cap="none" strike="noStrike">
                <a:solidFill>
                  <a:srgbClr val="000000"/>
                </a:solidFill>
                <a:latin typeface="Ubuntu"/>
                <a:ea typeface="Ubuntu"/>
                <a:cs typeface="Ubuntu"/>
                <a:sym typeface="Ubuntu"/>
              </a:rPr>
              <a:t>            Modera o reduce la velocidad de los neutrones rápidos.</a:t>
            </a:r>
            <a:endParaRPr/>
          </a:p>
          <a:p>
            <a:pPr indent="0" lvl="0" marL="0" marR="0" rtl="0" algn="l">
              <a:lnSpc>
                <a:spcPct val="86405"/>
              </a:lnSpc>
              <a:spcBef>
                <a:spcPts val="0"/>
              </a:spcBef>
              <a:spcAft>
                <a:spcPts val="0"/>
              </a:spcAft>
              <a:buNone/>
            </a:pPr>
            <a:r>
              <a:rPr b="0" i="0" lang="en-US" sz="2170" u="none" cap="none" strike="noStrike">
                <a:solidFill>
                  <a:srgbClr val="000000"/>
                </a:solidFill>
                <a:latin typeface="Ubuntu"/>
                <a:ea typeface="Ubuntu"/>
                <a:cs typeface="Ubuntu"/>
                <a:sym typeface="Ubuntu"/>
              </a:rPr>
              <a:t>Está hecho de un material que dispersa neutrones.</a:t>
            </a:r>
            <a:endParaRPr/>
          </a:p>
          <a:p>
            <a:pPr indent="0" lvl="0" marL="0" marR="0" rtl="0" algn="l">
              <a:lnSpc>
                <a:spcPct val="86405"/>
              </a:lnSpc>
              <a:spcBef>
                <a:spcPts val="0"/>
              </a:spcBef>
              <a:spcAft>
                <a:spcPts val="0"/>
              </a:spcAft>
              <a:buNone/>
            </a:pPr>
            <a:r>
              <a:rPr b="0" i="0" lang="en-US" sz="2170" u="none" cap="none" strike="noStrike">
                <a:solidFill>
                  <a:srgbClr val="000000"/>
                </a:solidFill>
                <a:latin typeface="Ubuntu"/>
                <a:ea typeface="Ubuntu"/>
                <a:cs typeface="Ubuntu"/>
                <a:sym typeface="Ubuntu"/>
              </a:rPr>
              <a:t>H₂O y grafito son los más comunes.</a:t>
            </a:r>
            <a:endParaRPr/>
          </a:p>
          <a:p>
            <a:pPr indent="0" lvl="0" marL="0" marR="0" rtl="0" algn="l">
              <a:lnSpc>
                <a:spcPct val="86405"/>
              </a:lnSpc>
              <a:spcBef>
                <a:spcPts val="0"/>
              </a:spcBef>
              <a:spcAft>
                <a:spcPts val="0"/>
              </a:spcAft>
              <a:buNone/>
            </a:pPr>
            <a:r>
              <a:t/>
            </a:r>
            <a:endParaRPr b="0" i="0" sz="2170" u="none" cap="none" strike="noStrike">
              <a:solidFill>
                <a:srgbClr val="000000"/>
              </a:solidFill>
              <a:latin typeface="Ubuntu"/>
              <a:ea typeface="Ubuntu"/>
              <a:cs typeface="Ubuntu"/>
              <a:sym typeface="Ubuntu"/>
            </a:endParaRPr>
          </a:p>
          <a:p>
            <a:pPr indent="0" lvl="0" marL="0" marR="0" rtl="0" algn="l">
              <a:lnSpc>
                <a:spcPct val="86405"/>
              </a:lnSpc>
              <a:spcBef>
                <a:spcPts val="0"/>
              </a:spcBef>
              <a:spcAft>
                <a:spcPts val="0"/>
              </a:spcAft>
              <a:buNone/>
            </a:pPr>
            <a:r>
              <a:rPr b="0" i="0" lang="en-US" sz="2170" u="none" cap="none" strike="noStrike">
                <a:solidFill>
                  <a:srgbClr val="000000"/>
                </a:solidFill>
                <a:latin typeface="Ubuntu"/>
                <a:ea typeface="Ubuntu"/>
                <a:cs typeface="Ubuntu"/>
                <a:sym typeface="Ubuntu"/>
              </a:rPr>
              <a:t>   3. Refrigerante</a:t>
            </a:r>
            <a:endParaRPr/>
          </a:p>
          <a:p>
            <a:pPr indent="0" lvl="0" marL="0" marR="0" rtl="0" algn="l">
              <a:lnSpc>
                <a:spcPct val="86405"/>
              </a:lnSpc>
              <a:spcBef>
                <a:spcPts val="0"/>
              </a:spcBef>
              <a:spcAft>
                <a:spcPts val="0"/>
              </a:spcAft>
              <a:buNone/>
            </a:pPr>
            <a:r>
              <a:rPr b="0" i="0" lang="en-US" sz="2170" u="none" cap="none" strike="noStrike">
                <a:solidFill>
                  <a:srgbClr val="000000"/>
                </a:solidFill>
                <a:latin typeface="Ubuntu"/>
                <a:ea typeface="Ubuntu"/>
                <a:cs typeface="Ubuntu"/>
                <a:sym typeface="Ubuntu"/>
              </a:rPr>
              <a:t>Transporta el calor desde el núcleo del combustible del reactor para generar vapor y producir electricidad.</a:t>
            </a:r>
            <a:endParaRPr/>
          </a:p>
          <a:p>
            <a:pPr indent="0" lvl="0" marL="0" marR="0" rtl="0" algn="l">
              <a:lnSpc>
                <a:spcPct val="86405"/>
              </a:lnSpc>
              <a:spcBef>
                <a:spcPts val="0"/>
              </a:spcBef>
              <a:spcAft>
                <a:spcPts val="0"/>
              </a:spcAft>
              <a:buNone/>
            </a:pPr>
            <a:r>
              <a:t/>
            </a:r>
            <a:endParaRPr b="0" i="0" sz="2170" u="none" cap="none" strike="noStrike">
              <a:solidFill>
                <a:srgbClr val="000000"/>
              </a:solidFill>
              <a:latin typeface="Ubuntu"/>
              <a:ea typeface="Ubuntu"/>
              <a:cs typeface="Ubuntu"/>
              <a:sym typeface="Ubuntu"/>
            </a:endParaRPr>
          </a:p>
          <a:p>
            <a:pPr indent="0" lvl="0" marL="0" marR="0" rtl="0" algn="l">
              <a:lnSpc>
                <a:spcPct val="86405"/>
              </a:lnSpc>
              <a:spcBef>
                <a:spcPts val="0"/>
              </a:spcBef>
              <a:spcAft>
                <a:spcPts val="0"/>
              </a:spcAft>
              <a:buNone/>
            </a:pPr>
            <a:r>
              <a:rPr b="0" i="0" lang="en-US" sz="2170" u="none" cap="none" strike="noStrike">
                <a:solidFill>
                  <a:srgbClr val="000000"/>
                </a:solidFill>
                <a:latin typeface="Ubuntu"/>
                <a:ea typeface="Ubuntu"/>
                <a:cs typeface="Ubuntu"/>
                <a:sym typeface="Ubuntu"/>
              </a:rPr>
              <a:t>   4. Barras de Control </a:t>
            </a:r>
            <a:endParaRPr/>
          </a:p>
          <a:p>
            <a:pPr indent="0" lvl="0" marL="0" marR="0" rtl="0" algn="l">
              <a:lnSpc>
                <a:spcPct val="86405"/>
              </a:lnSpc>
              <a:spcBef>
                <a:spcPts val="0"/>
              </a:spcBef>
              <a:spcAft>
                <a:spcPts val="0"/>
              </a:spcAft>
              <a:buNone/>
            </a:pPr>
            <a:r>
              <a:rPr b="0" i="0" lang="en-US" sz="2170" u="none" cap="none" strike="noStrike">
                <a:solidFill>
                  <a:srgbClr val="000000"/>
                </a:solidFill>
                <a:latin typeface="Ubuntu"/>
                <a:ea typeface="Ubuntu"/>
                <a:cs typeface="Ubuntu"/>
                <a:sym typeface="Ubuntu"/>
              </a:rPr>
              <a:t>Generalmente compuesto de materiales absorbentes de neutrones, como el boro y el cadmio.</a:t>
            </a:r>
            <a:endParaRPr/>
          </a:p>
          <a:p>
            <a:pPr indent="0" lvl="0" marL="0" marR="0" rtl="0" algn="l">
              <a:lnSpc>
                <a:spcPct val="86405"/>
              </a:lnSpc>
              <a:spcBef>
                <a:spcPts val="0"/>
              </a:spcBef>
              <a:spcAft>
                <a:spcPts val="0"/>
              </a:spcAft>
              <a:buNone/>
            </a:pPr>
            <a:r>
              <a:t/>
            </a:r>
            <a:endParaRPr b="0" i="0" sz="2170" u="none" cap="none" strike="noStrike">
              <a:solidFill>
                <a:srgbClr val="000000"/>
              </a:solidFill>
              <a:latin typeface="Ubuntu"/>
              <a:ea typeface="Ubuntu"/>
              <a:cs typeface="Ubuntu"/>
              <a:sym typeface="Ubuntu"/>
            </a:endParaRPr>
          </a:p>
        </p:txBody>
      </p:sp>
      <p:sp>
        <p:nvSpPr>
          <p:cNvPr id="457" name="Google Shape;457;p28"/>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16</a:t>
            </a:r>
            <a:endParaRPr/>
          </a:p>
        </p:txBody>
      </p:sp>
      <p:sp>
        <p:nvSpPr>
          <p:cNvPr id="458" name="Google Shape;458;p28"/>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9"/>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468" name="Google Shape;468;p29"/>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469" name="Google Shape;469;p29"/>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470" name="Google Shape;470;p29"/>
          <p:cNvSpPr txBox="1"/>
          <p:nvPr/>
        </p:nvSpPr>
        <p:spPr>
          <a:xfrm>
            <a:off x="579120" y="818137"/>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BWR (Boiling water reactor)</a:t>
            </a:r>
            <a:endParaRPr/>
          </a:p>
        </p:txBody>
      </p:sp>
      <p:pic>
        <p:nvPicPr>
          <p:cNvPr descr="student-bwr" id="471" name="Google Shape;471;p29"/>
          <p:cNvPicPr preferRelativeResize="0"/>
          <p:nvPr/>
        </p:nvPicPr>
        <p:blipFill rotWithShape="1">
          <a:blip r:embed="rId4">
            <a:alphaModFix/>
          </a:blip>
          <a:srcRect b="72" l="0" r="0" t="73"/>
          <a:stretch/>
        </p:blipFill>
        <p:spPr>
          <a:xfrm>
            <a:off x="1250956" y="1887183"/>
            <a:ext cx="6912202" cy="3611182"/>
          </a:xfrm>
          <a:prstGeom prst="rect">
            <a:avLst/>
          </a:prstGeom>
          <a:noFill/>
          <a:ln>
            <a:noFill/>
          </a:ln>
        </p:spPr>
      </p:pic>
      <p:sp>
        <p:nvSpPr>
          <p:cNvPr id="472" name="Google Shape;472;p29"/>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17</a:t>
            </a:r>
            <a:endParaRPr/>
          </a:p>
        </p:txBody>
      </p:sp>
      <p:sp>
        <p:nvSpPr>
          <p:cNvPr id="473" name="Google Shape;473;p29"/>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30"/>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483" name="Google Shape;483;p30"/>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484" name="Google Shape;484;p30"/>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485" name="Google Shape;485;p30"/>
          <p:cNvSpPr txBox="1"/>
          <p:nvPr/>
        </p:nvSpPr>
        <p:spPr>
          <a:xfrm>
            <a:off x="546608" y="833059"/>
            <a:ext cx="8192831"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PWR (Pressurized water reactor)</a:t>
            </a:r>
            <a:endParaRPr/>
          </a:p>
        </p:txBody>
      </p:sp>
      <p:pic>
        <p:nvPicPr>
          <p:cNvPr descr="student-pwr" id="486" name="Google Shape;486;p30"/>
          <p:cNvPicPr preferRelativeResize="0"/>
          <p:nvPr/>
        </p:nvPicPr>
        <p:blipFill rotWithShape="1">
          <a:blip r:embed="rId4">
            <a:alphaModFix/>
          </a:blip>
          <a:srcRect b="73" l="0" r="0" t="74"/>
          <a:stretch/>
        </p:blipFill>
        <p:spPr>
          <a:xfrm>
            <a:off x="1168008" y="2079711"/>
            <a:ext cx="6934739" cy="3578503"/>
          </a:xfrm>
          <a:prstGeom prst="rect">
            <a:avLst/>
          </a:prstGeom>
          <a:noFill/>
          <a:ln>
            <a:noFill/>
          </a:ln>
        </p:spPr>
      </p:pic>
      <p:sp>
        <p:nvSpPr>
          <p:cNvPr id="487" name="Google Shape;487;p30"/>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18</a:t>
            </a:r>
            <a:endParaRPr/>
          </a:p>
        </p:txBody>
      </p:sp>
      <p:sp>
        <p:nvSpPr>
          <p:cNvPr id="488" name="Google Shape;488;p30"/>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1"/>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498" name="Google Shape;498;p31"/>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499" name="Google Shape;499;p31"/>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500" name="Google Shape;500;p31"/>
          <p:cNvSpPr txBox="1"/>
          <p:nvPr/>
        </p:nvSpPr>
        <p:spPr>
          <a:xfrm>
            <a:off x="477043" y="637189"/>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Explicando la Energía Nuclear</a:t>
            </a:r>
            <a:endParaRPr/>
          </a:p>
        </p:txBody>
      </p:sp>
      <p:sp>
        <p:nvSpPr>
          <p:cNvPr id="501" name="Google Shape;501;p31"/>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19</a:t>
            </a:r>
            <a:endParaRPr/>
          </a:p>
        </p:txBody>
      </p:sp>
      <p:sp>
        <p:nvSpPr>
          <p:cNvPr id="502" name="Google Shape;502;p31"/>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pic>
        <p:nvPicPr>
          <p:cNvPr id="503" name="Google Shape;503;p31" title="Oklo(YouTube)_caption.mp4">
            <a:hlinkClick r:id="rId4"/>
          </p:cNvPr>
          <p:cNvPicPr preferRelativeResize="0"/>
          <p:nvPr/>
        </p:nvPicPr>
        <p:blipFill>
          <a:blip r:embed="rId5">
            <a:alphaModFix/>
          </a:blip>
          <a:stretch>
            <a:fillRect/>
          </a:stretch>
        </p:blipFill>
        <p:spPr>
          <a:xfrm>
            <a:off x="477043" y="1389737"/>
            <a:ext cx="8270880" cy="46523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1000"/>
                                        <p:tgtEl>
                                          <p:spTgt spid="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07" name="Google Shape;107;p1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08" name="Google Shape;108;p1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09" name="Google Shape;109;p14"/>
          <p:cNvSpPr txBox="1"/>
          <p:nvPr/>
        </p:nvSpPr>
        <p:spPr>
          <a:xfrm>
            <a:off x="579120" y="812377"/>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¿Qué es la electricidad?</a:t>
            </a:r>
            <a:endParaRPr/>
          </a:p>
        </p:txBody>
      </p:sp>
      <p:sp>
        <p:nvSpPr>
          <p:cNvPr id="110" name="Google Shape;110;p14"/>
          <p:cNvSpPr txBox="1"/>
          <p:nvPr/>
        </p:nvSpPr>
        <p:spPr>
          <a:xfrm>
            <a:off x="579120" y="1642793"/>
            <a:ext cx="6575100" cy="5132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565" u="none" cap="none" strike="noStrike">
                <a:solidFill>
                  <a:srgbClr val="000000"/>
                </a:solidFill>
                <a:latin typeface="Ubuntu"/>
                <a:ea typeface="Ubuntu"/>
                <a:cs typeface="Ubuntu"/>
                <a:sym typeface="Ubuntu"/>
              </a:rPr>
              <a:t>Matemáticamente</a:t>
            </a:r>
            <a:endParaRPr/>
          </a:p>
          <a:p>
            <a:pPr indent="0" lvl="0" marL="0" marR="0" rtl="0" algn="ctr">
              <a:lnSpc>
                <a:spcPct val="120000"/>
              </a:lnSpc>
              <a:spcBef>
                <a:spcPts val="0"/>
              </a:spcBef>
              <a:spcAft>
                <a:spcPts val="0"/>
              </a:spcAft>
              <a:buNone/>
            </a:pPr>
            <a:r>
              <a:rPr b="0" i="0" lang="en-US" sz="2565" u="none" cap="none" strike="noStrike">
                <a:solidFill>
                  <a:srgbClr val="000000"/>
                </a:solidFill>
                <a:latin typeface="Ubuntu"/>
                <a:ea typeface="Ubuntu"/>
                <a:cs typeface="Ubuntu"/>
                <a:sym typeface="Ubuntu"/>
              </a:rPr>
              <a:t>= </a:t>
            </a:r>
            <a:endParaRPr/>
          </a:p>
          <a:p>
            <a:pPr indent="0" lvl="0" marL="0" marR="0" rtl="0" algn="ctr">
              <a:lnSpc>
                <a:spcPct val="120000"/>
              </a:lnSpc>
              <a:spcBef>
                <a:spcPts val="0"/>
              </a:spcBef>
              <a:spcAft>
                <a:spcPts val="0"/>
              </a:spcAft>
              <a:buNone/>
            </a:pPr>
            <a:r>
              <a:rPr b="0" i="0" lang="en-US" sz="2565" u="none" cap="none" strike="noStrike">
                <a:solidFill>
                  <a:srgbClr val="000000"/>
                </a:solidFill>
                <a:latin typeface="Ubuntu"/>
                <a:ea typeface="Ubuntu"/>
                <a:cs typeface="Ubuntu"/>
                <a:sym typeface="Ubuntu"/>
              </a:rPr>
              <a:t>flujo de partículas cargadas</a:t>
            </a:r>
            <a:endParaRPr/>
          </a:p>
          <a:p>
            <a:pPr indent="0" lvl="0" marL="0" marR="0" rtl="0" algn="ctr">
              <a:lnSpc>
                <a:spcPct val="120000"/>
              </a:lnSpc>
              <a:spcBef>
                <a:spcPts val="0"/>
              </a:spcBef>
              <a:spcAft>
                <a:spcPts val="0"/>
              </a:spcAft>
              <a:buNone/>
            </a:pPr>
            <a:r>
              <a:t/>
            </a:r>
            <a:endParaRPr b="0" i="0" sz="2565" u="none" cap="none" strike="noStrike">
              <a:solidFill>
                <a:srgbClr val="000000"/>
              </a:solidFill>
              <a:latin typeface="Ubuntu"/>
              <a:ea typeface="Ubuntu"/>
              <a:cs typeface="Ubuntu"/>
              <a:sym typeface="Ubuntu"/>
            </a:endParaRPr>
          </a:p>
          <a:p>
            <a:pPr indent="0" lvl="0" marL="0" marR="0" rtl="0" algn="ctr">
              <a:lnSpc>
                <a:spcPct val="120000"/>
              </a:lnSpc>
              <a:spcBef>
                <a:spcPts val="0"/>
              </a:spcBef>
              <a:spcAft>
                <a:spcPts val="0"/>
              </a:spcAft>
              <a:buNone/>
            </a:pPr>
            <a:r>
              <a:rPr b="0" i="0" lang="en-US" sz="2565" u="none" cap="none" strike="noStrike">
                <a:solidFill>
                  <a:srgbClr val="000000"/>
                </a:solidFill>
                <a:latin typeface="Ubuntu"/>
                <a:ea typeface="Ubuntu"/>
                <a:cs typeface="Ubuntu"/>
                <a:sym typeface="Ubuntu"/>
              </a:rPr>
              <a:t>Prácticamente</a:t>
            </a:r>
            <a:endParaRPr/>
          </a:p>
          <a:p>
            <a:pPr indent="0" lvl="0" marL="0" marR="0" rtl="0" algn="ctr">
              <a:lnSpc>
                <a:spcPct val="120000"/>
              </a:lnSpc>
              <a:spcBef>
                <a:spcPts val="0"/>
              </a:spcBef>
              <a:spcAft>
                <a:spcPts val="0"/>
              </a:spcAft>
              <a:buNone/>
            </a:pPr>
            <a:r>
              <a:rPr b="0" i="0" lang="en-US" sz="2565" u="none" cap="none" strike="noStrike">
                <a:solidFill>
                  <a:srgbClr val="000000"/>
                </a:solidFill>
                <a:latin typeface="Ubuntu"/>
                <a:ea typeface="Ubuntu"/>
                <a:cs typeface="Ubuntu"/>
                <a:sym typeface="Ubuntu"/>
              </a:rPr>
              <a:t>= </a:t>
            </a:r>
            <a:endParaRPr/>
          </a:p>
          <a:p>
            <a:pPr indent="0" lvl="0" marL="0" marR="0" rtl="0" algn="ctr">
              <a:lnSpc>
                <a:spcPct val="120000"/>
              </a:lnSpc>
              <a:spcBef>
                <a:spcPts val="0"/>
              </a:spcBef>
              <a:spcAft>
                <a:spcPts val="0"/>
              </a:spcAft>
              <a:buNone/>
            </a:pPr>
            <a:r>
              <a:rPr b="0" i="0" lang="en-US" sz="2565" u="none" cap="none" strike="noStrike">
                <a:solidFill>
                  <a:srgbClr val="000000"/>
                </a:solidFill>
                <a:latin typeface="Ubuntu"/>
                <a:ea typeface="Ubuntu"/>
                <a:cs typeface="Ubuntu"/>
                <a:sym typeface="Ubuntu"/>
              </a:rPr>
              <a:t>flujo de electrones (se mueven más rápido)</a:t>
            </a:r>
            <a:endParaRPr/>
          </a:p>
          <a:p>
            <a:pPr indent="0" lvl="0" marL="0" marR="0" rtl="0" algn="ctr">
              <a:lnSpc>
                <a:spcPct val="120000"/>
              </a:lnSpc>
              <a:spcBef>
                <a:spcPts val="0"/>
              </a:spcBef>
              <a:spcAft>
                <a:spcPts val="0"/>
              </a:spcAft>
              <a:buNone/>
            </a:pPr>
            <a:r>
              <a:t/>
            </a:r>
            <a:endParaRPr b="0" i="0" sz="2565" u="none" cap="none" strike="noStrike">
              <a:solidFill>
                <a:srgbClr val="000000"/>
              </a:solidFill>
              <a:latin typeface="Ubuntu"/>
              <a:ea typeface="Ubuntu"/>
              <a:cs typeface="Ubuntu"/>
              <a:sym typeface="Ubuntu"/>
            </a:endParaRPr>
          </a:p>
          <a:p>
            <a:pPr indent="0" lvl="0" marL="0" marR="0" rtl="0" algn="ctr">
              <a:lnSpc>
                <a:spcPct val="120000"/>
              </a:lnSpc>
              <a:spcBef>
                <a:spcPts val="0"/>
              </a:spcBef>
              <a:spcAft>
                <a:spcPts val="0"/>
              </a:spcAft>
              <a:buNone/>
            </a:pPr>
            <a:r>
              <a:rPr b="0" i="0" lang="en-US" sz="2565" u="none" cap="none" strike="noStrike">
                <a:solidFill>
                  <a:srgbClr val="000000"/>
                </a:solidFill>
                <a:latin typeface="Ubuntu"/>
                <a:ea typeface="Ubuntu"/>
                <a:cs typeface="Ubuntu"/>
                <a:sym typeface="Ubuntu"/>
              </a:rPr>
              <a:t>Los electrones</a:t>
            </a:r>
            <a:endParaRPr/>
          </a:p>
          <a:p>
            <a:pPr indent="0" lvl="0" marL="0" marR="0" rtl="0" algn="ctr">
              <a:lnSpc>
                <a:spcPct val="120000"/>
              </a:lnSpc>
              <a:spcBef>
                <a:spcPts val="0"/>
              </a:spcBef>
              <a:spcAft>
                <a:spcPts val="0"/>
              </a:spcAft>
              <a:buNone/>
            </a:pPr>
            <a:r>
              <a:rPr b="0" i="0" lang="en-US" sz="2565" u="none" cap="none" strike="noStrike">
                <a:solidFill>
                  <a:srgbClr val="000000"/>
                </a:solidFill>
                <a:latin typeface="Ubuntu"/>
                <a:ea typeface="Ubuntu"/>
                <a:cs typeface="Ubuntu"/>
                <a:sym typeface="Ubuntu"/>
              </a:rPr>
              <a:t>fluyen a través de los conductores.</a:t>
            </a:r>
            <a:endParaRPr/>
          </a:p>
          <a:p>
            <a:pPr indent="0" lvl="0" marL="0" marR="0" rtl="0" algn="ctr">
              <a:lnSpc>
                <a:spcPct val="120000"/>
              </a:lnSpc>
              <a:spcBef>
                <a:spcPts val="0"/>
              </a:spcBef>
              <a:spcAft>
                <a:spcPts val="0"/>
              </a:spcAft>
              <a:buNone/>
            </a:pPr>
            <a:r>
              <a:t/>
            </a:r>
            <a:endParaRPr b="0" i="0" sz="2565" u="none" cap="none" strike="noStrike">
              <a:solidFill>
                <a:srgbClr val="000000"/>
              </a:solidFill>
              <a:latin typeface="Ubuntu"/>
              <a:ea typeface="Ubuntu"/>
              <a:cs typeface="Ubuntu"/>
              <a:sym typeface="Ubuntu"/>
            </a:endParaRPr>
          </a:p>
        </p:txBody>
      </p:sp>
      <p:sp>
        <p:nvSpPr>
          <p:cNvPr id="111" name="Google Shape;111;p14"/>
          <p:cNvSpPr/>
          <p:nvPr/>
        </p:nvSpPr>
        <p:spPr>
          <a:xfrm>
            <a:off x="6382173" y="920096"/>
            <a:ext cx="2882731" cy="2882731"/>
          </a:xfrm>
          <a:custGeom>
            <a:rect b="b" l="l" r="r" t="t"/>
            <a:pathLst>
              <a:path extrusionOk="0" h="2882731" w="2882731">
                <a:moveTo>
                  <a:pt x="0" y="0"/>
                </a:moveTo>
                <a:lnTo>
                  <a:pt x="2882731" y="0"/>
                </a:lnTo>
                <a:lnTo>
                  <a:pt x="2882731" y="2882730"/>
                </a:lnTo>
                <a:lnTo>
                  <a:pt x="0" y="2882730"/>
                </a:lnTo>
                <a:lnTo>
                  <a:pt x="0" y="0"/>
                </a:lnTo>
                <a:close/>
              </a:path>
            </a:pathLst>
          </a:custGeom>
          <a:blipFill rotWithShape="1">
            <a:blip r:embed="rId4">
              <a:alphaModFix/>
            </a:blip>
            <a:stretch>
              <a:fillRect b="0" l="0" r="0" t="0"/>
            </a:stretch>
          </a:blipFill>
          <a:ln>
            <a:noFill/>
          </a:ln>
        </p:spPr>
      </p:sp>
      <p:sp>
        <p:nvSpPr>
          <p:cNvPr id="112" name="Google Shape;112;p14"/>
          <p:cNvSpPr txBox="1"/>
          <p:nvPr/>
        </p:nvSpPr>
        <p:spPr>
          <a:xfrm>
            <a:off x="9051520" y="273438"/>
            <a:ext cx="122960"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a:t>
            </a:r>
            <a:endParaRPr/>
          </a:p>
        </p:txBody>
      </p:sp>
      <p:sp>
        <p:nvSpPr>
          <p:cNvPr id="113" name="Google Shape;113;p14"/>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2"/>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513" name="Google Shape;513;p32"/>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514" name="Google Shape;514;p32"/>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515" name="Google Shape;515;p32"/>
          <p:cNvSpPr txBox="1"/>
          <p:nvPr/>
        </p:nvSpPr>
        <p:spPr>
          <a:xfrm>
            <a:off x="550334" y="787735"/>
            <a:ext cx="810768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Controlando la Reacción en Cadena</a:t>
            </a:r>
            <a:endParaRPr/>
          </a:p>
        </p:txBody>
      </p:sp>
      <p:sp>
        <p:nvSpPr>
          <p:cNvPr descr="2-12" id="516" name="Google Shape;516;p32"/>
          <p:cNvSpPr/>
          <p:nvPr/>
        </p:nvSpPr>
        <p:spPr>
          <a:xfrm>
            <a:off x="895956" y="1359206"/>
            <a:ext cx="7804949" cy="5025057"/>
          </a:xfrm>
          <a:custGeom>
            <a:rect b="b" l="l" r="r" t="t"/>
            <a:pathLst>
              <a:path extrusionOk="0" h="5025057" w="7804949">
                <a:moveTo>
                  <a:pt x="0" y="0"/>
                </a:moveTo>
                <a:lnTo>
                  <a:pt x="7804950" y="0"/>
                </a:lnTo>
                <a:lnTo>
                  <a:pt x="7804950" y="5025057"/>
                </a:lnTo>
                <a:lnTo>
                  <a:pt x="0" y="5025057"/>
                </a:lnTo>
                <a:lnTo>
                  <a:pt x="0" y="0"/>
                </a:lnTo>
                <a:close/>
              </a:path>
            </a:pathLst>
          </a:custGeom>
          <a:blipFill rotWithShape="1">
            <a:blip r:embed="rId4">
              <a:alphaModFix/>
            </a:blip>
            <a:stretch>
              <a:fillRect b="-6335" l="0" r="0" t="0"/>
            </a:stretch>
          </a:blipFill>
          <a:ln>
            <a:noFill/>
          </a:ln>
        </p:spPr>
      </p:sp>
      <p:sp>
        <p:nvSpPr>
          <p:cNvPr id="517" name="Google Shape;517;p32"/>
          <p:cNvSpPr txBox="1"/>
          <p:nvPr/>
        </p:nvSpPr>
        <p:spPr>
          <a:xfrm>
            <a:off x="4113037" y="4231005"/>
            <a:ext cx="1488441" cy="6000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920" u="none" cap="none" strike="noStrike">
                <a:solidFill>
                  <a:srgbClr val="FFFFFF"/>
                </a:solidFill>
                <a:latin typeface="Ubuntu"/>
                <a:ea typeface="Ubuntu"/>
                <a:cs typeface="Ubuntu"/>
                <a:sym typeface="Ubuntu"/>
              </a:rPr>
              <a:t>Barras de Control</a:t>
            </a:r>
            <a:endParaRPr/>
          </a:p>
        </p:txBody>
      </p:sp>
      <p:sp>
        <p:nvSpPr>
          <p:cNvPr id="518" name="Google Shape;518;p32"/>
          <p:cNvSpPr txBox="1"/>
          <p:nvPr/>
        </p:nvSpPr>
        <p:spPr>
          <a:xfrm>
            <a:off x="4056327" y="3160826"/>
            <a:ext cx="1488441" cy="6000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920" u="none" cap="none" strike="noStrike">
                <a:solidFill>
                  <a:srgbClr val="FFFFFF"/>
                </a:solidFill>
                <a:latin typeface="Ubuntu"/>
                <a:ea typeface="Ubuntu"/>
                <a:cs typeface="Ubuntu"/>
                <a:sym typeface="Ubuntu"/>
              </a:rPr>
              <a:t>Elemento de Combustible</a:t>
            </a:r>
            <a:endParaRPr/>
          </a:p>
        </p:txBody>
      </p:sp>
      <p:sp>
        <p:nvSpPr>
          <p:cNvPr id="519" name="Google Shape;519;p32"/>
          <p:cNvSpPr/>
          <p:nvPr/>
        </p:nvSpPr>
        <p:spPr>
          <a:xfrm>
            <a:off x="2846657" y="4422862"/>
            <a:ext cx="1174909" cy="40671"/>
          </a:xfrm>
          <a:custGeom>
            <a:rect b="b" l="l" r="r" t="t"/>
            <a:pathLst>
              <a:path extrusionOk="0" h="54229" w="1566545">
                <a:moveTo>
                  <a:pt x="1566545" y="54229"/>
                </a:moveTo>
                <a:lnTo>
                  <a:pt x="0" y="54229"/>
                </a:lnTo>
                <a:lnTo>
                  <a:pt x="0" y="0"/>
                </a:lnTo>
                <a:lnTo>
                  <a:pt x="1566545" y="0"/>
                </a:lnTo>
                <a:close/>
              </a:path>
            </a:pathLst>
          </a:custGeom>
          <a:solidFill>
            <a:srgbClr val="EA5F1A"/>
          </a:solidFill>
          <a:ln>
            <a:noFill/>
          </a:ln>
        </p:spPr>
      </p:sp>
      <p:sp>
        <p:nvSpPr>
          <p:cNvPr id="520" name="Google Shape;520;p32"/>
          <p:cNvSpPr/>
          <p:nvPr/>
        </p:nvSpPr>
        <p:spPr>
          <a:xfrm>
            <a:off x="5485871" y="4155724"/>
            <a:ext cx="1600201" cy="307467"/>
          </a:xfrm>
          <a:custGeom>
            <a:rect b="b" l="l" r="r" t="t"/>
            <a:pathLst>
              <a:path extrusionOk="0" h="409956" w="2133600">
                <a:moveTo>
                  <a:pt x="0" y="356616"/>
                </a:moveTo>
                <a:lnTo>
                  <a:pt x="2124583" y="0"/>
                </a:lnTo>
                <a:lnTo>
                  <a:pt x="2133600" y="53467"/>
                </a:lnTo>
                <a:lnTo>
                  <a:pt x="9017" y="409956"/>
                </a:lnTo>
                <a:close/>
              </a:path>
            </a:pathLst>
          </a:custGeom>
          <a:solidFill>
            <a:srgbClr val="EA5F1A"/>
          </a:solidFill>
          <a:ln>
            <a:noFill/>
          </a:ln>
        </p:spPr>
      </p:sp>
      <p:sp>
        <p:nvSpPr>
          <p:cNvPr id="521" name="Google Shape;521;p32"/>
          <p:cNvSpPr/>
          <p:nvPr/>
        </p:nvSpPr>
        <p:spPr>
          <a:xfrm>
            <a:off x="2743769" y="3658450"/>
            <a:ext cx="1277874" cy="40671"/>
          </a:xfrm>
          <a:custGeom>
            <a:rect b="b" l="l" r="r" t="t"/>
            <a:pathLst>
              <a:path extrusionOk="0" h="54229" w="1703832">
                <a:moveTo>
                  <a:pt x="1703832" y="54229"/>
                </a:moveTo>
                <a:lnTo>
                  <a:pt x="0" y="54229"/>
                </a:lnTo>
                <a:lnTo>
                  <a:pt x="0" y="0"/>
                </a:lnTo>
                <a:lnTo>
                  <a:pt x="1703832" y="0"/>
                </a:lnTo>
                <a:close/>
              </a:path>
            </a:pathLst>
          </a:custGeom>
          <a:solidFill>
            <a:srgbClr val="EA5F1A"/>
          </a:solidFill>
          <a:ln>
            <a:noFill/>
          </a:ln>
        </p:spPr>
      </p:sp>
      <p:sp>
        <p:nvSpPr>
          <p:cNvPr id="522" name="Google Shape;522;p32"/>
          <p:cNvSpPr/>
          <p:nvPr/>
        </p:nvSpPr>
        <p:spPr>
          <a:xfrm>
            <a:off x="5489203" y="3658450"/>
            <a:ext cx="1466088" cy="40671"/>
          </a:xfrm>
          <a:custGeom>
            <a:rect b="b" l="l" r="r" t="t"/>
            <a:pathLst>
              <a:path extrusionOk="0" h="54229" w="1954784">
                <a:moveTo>
                  <a:pt x="0" y="0"/>
                </a:moveTo>
                <a:lnTo>
                  <a:pt x="1954784" y="0"/>
                </a:lnTo>
                <a:lnTo>
                  <a:pt x="1954784" y="54229"/>
                </a:lnTo>
                <a:lnTo>
                  <a:pt x="0" y="54229"/>
                </a:lnTo>
                <a:close/>
              </a:path>
            </a:pathLst>
          </a:custGeom>
          <a:solidFill>
            <a:srgbClr val="EA5F1A"/>
          </a:solidFill>
          <a:ln>
            <a:noFill/>
          </a:ln>
        </p:spPr>
      </p:sp>
      <p:sp>
        <p:nvSpPr>
          <p:cNvPr id="523" name="Google Shape;523;p32"/>
          <p:cNvSpPr txBox="1"/>
          <p:nvPr/>
        </p:nvSpPr>
        <p:spPr>
          <a:xfrm>
            <a:off x="5850024" y="5753774"/>
            <a:ext cx="2355297" cy="428625"/>
          </a:xfrm>
          <a:prstGeom prst="rect">
            <a:avLst/>
          </a:prstGeom>
          <a:noFill/>
          <a:ln>
            <a:noFill/>
          </a:ln>
        </p:spPr>
        <p:txBody>
          <a:bodyPr anchorCtr="0" anchor="t" bIns="0" lIns="0" spcFirstLastPara="1" rIns="0" wrap="square" tIns="0">
            <a:spAutoFit/>
          </a:bodyPr>
          <a:lstStyle/>
          <a:p>
            <a:pPr indent="0" lvl="0" marL="0" marR="0" rtl="0" algn="ctr">
              <a:lnSpc>
                <a:spcPct val="120056"/>
              </a:lnSpc>
              <a:spcBef>
                <a:spcPts val="0"/>
              </a:spcBef>
              <a:spcAft>
                <a:spcPts val="0"/>
              </a:spcAft>
              <a:buNone/>
            </a:pPr>
            <a:r>
              <a:rPr b="0" i="0" lang="en-US" sz="1406" u="none" cap="none" strike="noStrike">
                <a:solidFill>
                  <a:srgbClr val="000000"/>
                </a:solidFill>
                <a:latin typeface="Ubuntu"/>
                <a:ea typeface="Ubuntu"/>
                <a:cs typeface="Ubuntu"/>
                <a:sym typeface="Ubuntu"/>
              </a:rPr>
              <a:t>Insertar barras de control, reduce la reacción.</a:t>
            </a:r>
            <a:endParaRPr/>
          </a:p>
        </p:txBody>
      </p:sp>
      <p:sp>
        <p:nvSpPr>
          <p:cNvPr id="524" name="Google Shape;524;p32"/>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20</a:t>
            </a:r>
            <a:endParaRPr/>
          </a:p>
        </p:txBody>
      </p:sp>
      <p:sp>
        <p:nvSpPr>
          <p:cNvPr id="525" name="Google Shape;525;p32"/>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
        <p:nvSpPr>
          <p:cNvPr id="526" name="Google Shape;526;p32"/>
          <p:cNvSpPr txBox="1"/>
          <p:nvPr/>
        </p:nvSpPr>
        <p:spPr>
          <a:xfrm>
            <a:off x="1335996" y="5753774"/>
            <a:ext cx="2355297" cy="428625"/>
          </a:xfrm>
          <a:prstGeom prst="rect">
            <a:avLst/>
          </a:prstGeom>
          <a:noFill/>
          <a:ln>
            <a:noFill/>
          </a:ln>
        </p:spPr>
        <p:txBody>
          <a:bodyPr anchorCtr="0" anchor="t" bIns="0" lIns="0" spcFirstLastPara="1" rIns="0" wrap="square" tIns="0">
            <a:spAutoFit/>
          </a:bodyPr>
          <a:lstStyle/>
          <a:p>
            <a:pPr indent="0" lvl="0" marL="0" marR="0" rtl="0" algn="ctr">
              <a:lnSpc>
                <a:spcPct val="120056"/>
              </a:lnSpc>
              <a:spcBef>
                <a:spcPts val="0"/>
              </a:spcBef>
              <a:spcAft>
                <a:spcPts val="0"/>
              </a:spcAft>
              <a:buNone/>
            </a:pPr>
            <a:r>
              <a:rPr b="0" i="0" lang="en-US" sz="1406" u="none" cap="none" strike="noStrike">
                <a:solidFill>
                  <a:srgbClr val="000000"/>
                </a:solidFill>
                <a:latin typeface="Ubuntu"/>
                <a:ea typeface="Ubuntu"/>
                <a:cs typeface="Ubuntu"/>
                <a:sym typeface="Ubuntu"/>
              </a:rPr>
              <a:t>Retirar las barras de control, incrementa la reacción.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536" name="Google Shape;536;p33"/>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537" name="Google Shape;537;p3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538" name="Google Shape;538;p33"/>
          <p:cNvSpPr txBox="1"/>
          <p:nvPr/>
        </p:nvSpPr>
        <p:spPr>
          <a:xfrm>
            <a:off x="579120" y="2954721"/>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Ponle nombre a esa energía</a:t>
            </a:r>
            <a:endParaRPr/>
          </a:p>
        </p:txBody>
      </p:sp>
      <p:sp>
        <p:nvSpPr>
          <p:cNvPr id="539" name="Google Shape;539;p33"/>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21</a:t>
            </a:r>
            <a:endParaRPr/>
          </a:p>
        </p:txBody>
      </p:sp>
      <p:sp>
        <p:nvSpPr>
          <p:cNvPr id="540" name="Google Shape;540;p33"/>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3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550" name="Google Shape;550;p3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551" name="Google Shape;551;p3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552" name="Google Shape;552;p34"/>
          <p:cNvSpPr txBox="1"/>
          <p:nvPr/>
        </p:nvSpPr>
        <p:spPr>
          <a:xfrm>
            <a:off x="519905" y="550252"/>
            <a:ext cx="8713789" cy="104775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La seguridad forma parte integral del diseño de los reactores</a:t>
            </a:r>
            <a:endParaRPr/>
          </a:p>
        </p:txBody>
      </p:sp>
      <p:sp>
        <p:nvSpPr>
          <p:cNvPr descr="Safety Structures" id="553" name="Google Shape;553;p34"/>
          <p:cNvSpPr/>
          <p:nvPr/>
        </p:nvSpPr>
        <p:spPr>
          <a:xfrm>
            <a:off x="1253601" y="1826602"/>
            <a:ext cx="3897665" cy="4256613"/>
          </a:xfrm>
          <a:custGeom>
            <a:rect b="b" l="l" r="r" t="t"/>
            <a:pathLst>
              <a:path extrusionOk="0" h="4256613" w="3897665">
                <a:moveTo>
                  <a:pt x="0" y="0"/>
                </a:moveTo>
                <a:lnTo>
                  <a:pt x="3897664" y="0"/>
                </a:lnTo>
                <a:lnTo>
                  <a:pt x="3897664" y="4256613"/>
                </a:lnTo>
                <a:lnTo>
                  <a:pt x="0" y="4256613"/>
                </a:lnTo>
                <a:lnTo>
                  <a:pt x="0" y="0"/>
                </a:lnTo>
                <a:close/>
              </a:path>
            </a:pathLst>
          </a:custGeom>
          <a:blipFill rotWithShape="1">
            <a:blip r:embed="rId4">
              <a:alphaModFix/>
            </a:blip>
            <a:stretch>
              <a:fillRect b="-17405" l="0" r="0" t="0"/>
            </a:stretch>
          </a:blipFill>
          <a:ln>
            <a:noFill/>
          </a:ln>
        </p:spPr>
      </p:sp>
      <p:sp>
        <p:nvSpPr>
          <p:cNvPr id="554" name="Google Shape;554;p34"/>
          <p:cNvSpPr/>
          <p:nvPr/>
        </p:nvSpPr>
        <p:spPr>
          <a:xfrm>
            <a:off x="3278596" y="2072135"/>
            <a:ext cx="2051590" cy="682466"/>
          </a:xfrm>
          <a:custGeom>
            <a:rect b="b" l="l" r="r" t="t"/>
            <a:pathLst>
              <a:path extrusionOk="0" h="909955" w="2735453">
                <a:moveTo>
                  <a:pt x="2735453" y="51689"/>
                </a:moveTo>
                <a:lnTo>
                  <a:pt x="16383" y="909955"/>
                </a:lnTo>
                <a:lnTo>
                  <a:pt x="0" y="858266"/>
                </a:lnTo>
                <a:lnTo>
                  <a:pt x="2719070" y="0"/>
                </a:lnTo>
                <a:close/>
              </a:path>
            </a:pathLst>
          </a:custGeom>
          <a:solidFill>
            <a:srgbClr val="EA5F1A"/>
          </a:solidFill>
          <a:ln>
            <a:noFill/>
          </a:ln>
        </p:spPr>
      </p:sp>
      <p:sp>
        <p:nvSpPr>
          <p:cNvPr id="555" name="Google Shape;555;p34"/>
          <p:cNvSpPr/>
          <p:nvPr/>
        </p:nvSpPr>
        <p:spPr>
          <a:xfrm>
            <a:off x="4336017" y="2715857"/>
            <a:ext cx="1026700" cy="360617"/>
          </a:xfrm>
          <a:custGeom>
            <a:rect b="b" l="l" r="r" t="t"/>
            <a:pathLst>
              <a:path extrusionOk="0" h="480822" w="1368933">
                <a:moveTo>
                  <a:pt x="1368933" y="51689"/>
                </a:moveTo>
                <a:lnTo>
                  <a:pt x="16383" y="480822"/>
                </a:lnTo>
                <a:lnTo>
                  <a:pt x="0" y="429133"/>
                </a:lnTo>
                <a:lnTo>
                  <a:pt x="1352550" y="0"/>
                </a:lnTo>
                <a:close/>
              </a:path>
            </a:pathLst>
          </a:custGeom>
          <a:solidFill>
            <a:srgbClr val="EA5F1A"/>
          </a:solidFill>
          <a:ln>
            <a:noFill/>
          </a:ln>
        </p:spPr>
      </p:sp>
      <p:sp>
        <p:nvSpPr>
          <p:cNvPr id="556" name="Google Shape;556;p34"/>
          <p:cNvSpPr/>
          <p:nvPr/>
        </p:nvSpPr>
        <p:spPr>
          <a:xfrm>
            <a:off x="3351745" y="3490859"/>
            <a:ext cx="1980724" cy="936499"/>
          </a:xfrm>
          <a:custGeom>
            <a:rect b="b" l="l" r="r" t="t"/>
            <a:pathLst>
              <a:path extrusionOk="0" h="1248664" w="2640965">
                <a:moveTo>
                  <a:pt x="2640965" y="49276"/>
                </a:moveTo>
                <a:lnTo>
                  <a:pt x="22606" y="1248664"/>
                </a:lnTo>
                <a:lnTo>
                  <a:pt x="0" y="1199388"/>
                </a:lnTo>
                <a:lnTo>
                  <a:pt x="2618486" y="0"/>
                </a:lnTo>
                <a:close/>
              </a:path>
            </a:pathLst>
          </a:custGeom>
          <a:solidFill>
            <a:srgbClr val="EA5F1A"/>
          </a:solidFill>
          <a:ln>
            <a:noFill/>
          </a:ln>
        </p:spPr>
      </p:sp>
      <p:sp>
        <p:nvSpPr>
          <p:cNvPr id="557" name="Google Shape;557;p34"/>
          <p:cNvSpPr/>
          <p:nvPr/>
        </p:nvSpPr>
        <p:spPr>
          <a:xfrm>
            <a:off x="3281263" y="4176874"/>
            <a:ext cx="1970723" cy="380809"/>
          </a:xfrm>
          <a:custGeom>
            <a:rect b="b" l="l" r="r" t="t"/>
            <a:pathLst>
              <a:path extrusionOk="0" h="507746" w="2627630">
                <a:moveTo>
                  <a:pt x="2627630" y="53467"/>
                </a:moveTo>
                <a:lnTo>
                  <a:pt x="9271" y="507746"/>
                </a:lnTo>
                <a:lnTo>
                  <a:pt x="0" y="454406"/>
                </a:lnTo>
                <a:lnTo>
                  <a:pt x="2618359" y="0"/>
                </a:lnTo>
                <a:close/>
              </a:path>
            </a:pathLst>
          </a:custGeom>
          <a:solidFill>
            <a:srgbClr val="EA5F1A"/>
          </a:solidFill>
          <a:ln>
            <a:noFill/>
          </a:ln>
        </p:spPr>
      </p:sp>
      <p:sp>
        <p:nvSpPr>
          <p:cNvPr id="558" name="Google Shape;558;p34"/>
          <p:cNvSpPr/>
          <p:nvPr/>
        </p:nvSpPr>
        <p:spPr>
          <a:xfrm rot="859218">
            <a:off x="3037332" y="5103111"/>
            <a:ext cx="2315814" cy="440245"/>
          </a:xfrm>
          <a:custGeom>
            <a:rect b="b" l="l" r="r" t="t"/>
            <a:pathLst>
              <a:path extrusionOk="0" h="586994" w="3087751">
                <a:moveTo>
                  <a:pt x="3078607" y="586994"/>
                </a:moveTo>
                <a:lnTo>
                  <a:pt x="0" y="53467"/>
                </a:lnTo>
                <a:lnTo>
                  <a:pt x="9271" y="0"/>
                </a:lnTo>
                <a:lnTo>
                  <a:pt x="3087751" y="533654"/>
                </a:lnTo>
                <a:close/>
              </a:path>
            </a:pathLst>
          </a:custGeom>
          <a:solidFill>
            <a:srgbClr val="EA5F1A"/>
          </a:solidFill>
          <a:ln>
            <a:noFill/>
          </a:ln>
        </p:spPr>
      </p:sp>
      <p:sp>
        <p:nvSpPr>
          <p:cNvPr id="559" name="Google Shape;559;p34"/>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22</a:t>
            </a:r>
            <a:endParaRPr/>
          </a:p>
        </p:txBody>
      </p:sp>
      <p:sp>
        <p:nvSpPr>
          <p:cNvPr id="560" name="Google Shape;560;p34"/>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
        <p:nvSpPr>
          <p:cNvPr id="561" name="Google Shape;561;p34"/>
          <p:cNvSpPr txBox="1"/>
          <p:nvPr/>
        </p:nvSpPr>
        <p:spPr>
          <a:xfrm>
            <a:off x="5373992" y="1663258"/>
            <a:ext cx="3859800" cy="4436700"/>
          </a:xfrm>
          <a:prstGeom prst="rect">
            <a:avLst/>
          </a:prstGeom>
          <a:noFill/>
          <a:ln>
            <a:noFill/>
          </a:ln>
        </p:spPr>
        <p:txBody>
          <a:bodyPr anchorCtr="0" anchor="t" bIns="0" lIns="0" spcFirstLastPara="1" rIns="0" wrap="square" tIns="0">
            <a:spAutoFit/>
          </a:bodyPr>
          <a:lstStyle/>
          <a:p>
            <a:pPr indent="0" lvl="0" marL="0" marR="0" rtl="0" algn="l">
              <a:lnSpc>
                <a:spcPct val="140025"/>
              </a:lnSpc>
              <a:spcBef>
                <a:spcPts val="0"/>
              </a:spcBef>
              <a:spcAft>
                <a:spcPts val="0"/>
              </a:spcAft>
              <a:buNone/>
            </a:pPr>
            <a:r>
              <a:rPr b="0" i="0" lang="en-US" sz="1399" u="none" cap="none" strike="noStrike">
                <a:solidFill>
                  <a:srgbClr val="000000"/>
                </a:solidFill>
                <a:latin typeface="Ubuntu"/>
                <a:ea typeface="Ubuntu"/>
                <a:cs typeface="Ubuntu"/>
                <a:sym typeface="Ubuntu"/>
              </a:rPr>
              <a:t>Edificio de Contención: acero de 1.5 pulgadas de espesor.</a:t>
            </a:r>
            <a:endParaRPr sz="1200"/>
          </a:p>
          <a:p>
            <a:pPr indent="0" lvl="0" marL="0" marR="0" rtl="0" algn="l">
              <a:lnSpc>
                <a:spcPct val="140025"/>
              </a:lnSpc>
              <a:spcBef>
                <a:spcPts val="0"/>
              </a:spcBef>
              <a:spcAft>
                <a:spcPts val="0"/>
              </a:spcAft>
              <a:buNone/>
            </a:pPr>
            <a:r>
              <a:t/>
            </a:r>
            <a:endParaRPr b="0" i="0" sz="1399" u="none" cap="none" strike="noStrike">
              <a:solidFill>
                <a:srgbClr val="000000"/>
              </a:solidFill>
              <a:latin typeface="Ubuntu"/>
              <a:ea typeface="Ubuntu"/>
              <a:cs typeface="Ubuntu"/>
              <a:sym typeface="Ubuntu"/>
            </a:endParaRPr>
          </a:p>
          <a:p>
            <a:pPr indent="0" lvl="0" marL="0" marR="0" rtl="0" algn="l">
              <a:lnSpc>
                <a:spcPct val="140025"/>
              </a:lnSpc>
              <a:spcBef>
                <a:spcPts val="0"/>
              </a:spcBef>
              <a:spcAft>
                <a:spcPts val="0"/>
              </a:spcAft>
              <a:buNone/>
            </a:pPr>
            <a:r>
              <a:rPr b="0" i="0" lang="en-US" sz="1399" u="none" cap="none" strike="noStrike">
                <a:solidFill>
                  <a:srgbClr val="000000"/>
                </a:solidFill>
                <a:latin typeface="Ubuntu"/>
                <a:ea typeface="Ubuntu"/>
                <a:cs typeface="Ubuntu"/>
                <a:sym typeface="Ubuntu"/>
              </a:rPr>
              <a:t>Muro de Protección: hormigón armado de 3 pies de espesor.</a:t>
            </a:r>
            <a:endParaRPr sz="1200"/>
          </a:p>
          <a:p>
            <a:pPr indent="0" lvl="0" marL="0" marR="0" rtl="0" algn="l">
              <a:lnSpc>
                <a:spcPct val="140025"/>
              </a:lnSpc>
              <a:spcBef>
                <a:spcPts val="0"/>
              </a:spcBef>
              <a:spcAft>
                <a:spcPts val="0"/>
              </a:spcAft>
              <a:buNone/>
            </a:pPr>
            <a:r>
              <a:t/>
            </a:r>
            <a:endParaRPr b="0" i="0" sz="1399" u="none" cap="none" strike="noStrike">
              <a:solidFill>
                <a:srgbClr val="000000"/>
              </a:solidFill>
              <a:latin typeface="Ubuntu"/>
              <a:ea typeface="Ubuntu"/>
              <a:cs typeface="Ubuntu"/>
              <a:sym typeface="Ubuntu"/>
            </a:endParaRPr>
          </a:p>
          <a:p>
            <a:pPr indent="0" lvl="0" marL="0" marR="0" rtl="0" algn="l">
              <a:lnSpc>
                <a:spcPct val="140025"/>
              </a:lnSpc>
              <a:spcBef>
                <a:spcPts val="0"/>
              </a:spcBef>
              <a:spcAft>
                <a:spcPts val="0"/>
              </a:spcAft>
              <a:buNone/>
            </a:pPr>
            <a:r>
              <a:rPr b="0" i="0" lang="en-US" sz="1399" u="none" cap="none" strike="noStrike">
                <a:solidFill>
                  <a:srgbClr val="000000"/>
                </a:solidFill>
                <a:latin typeface="Ubuntu"/>
                <a:ea typeface="Ubuntu"/>
                <a:cs typeface="Ubuntu"/>
                <a:sym typeface="Ubuntu"/>
              </a:rPr>
              <a:t>Pared de Hielo Seco: 5 pies de concreto reforzado.</a:t>
            </a:r>
            <a:endParaRPr sz="1200"/>
          </a:p>
          <a:p>
            <a:pPr indent="0" lvl="0" marL="0" marR="0" rtl="0" algn="l">
              <a:lnSpc>
                <a:spcPct val="140025"/>
              </a:lnSpc>
              <a:spcBef>
                <a:spcPts val="0"/>
              </a:spcBef>
              <a:spcAft>
                <a:spcPts val="0"/>
              </a:spcAft>
              <a:buNone/>
            </a:pPr>
            <a:r>
              <a:t/>
            </a:r>
            <a:endParaRPr b="0" i="0" sz="1399" u="none" cap="none" strike="noStrike">
              <a:solidFill>
                <a:srgbClr val="000000"/>
              </a:solidFill>
              <a:latin typeface="Ubuntu"/>
              <a:ea typeface="Ubuntu"/>
              <a:cs typeface="Ubuntu"/>
              <a:sym typeface="Ubuntu"/>
            </a:endParaRPr>
          </a:p>
          <a:p>
            <a:pPr indent="0" lvl="0" marL="0" marR="0" rtl="0" algn="l">
              <a:lnSpc>
                <a:spcPct val="140025"/>
              </a:lnSpc>
              <a:spcBef>
                <a:spcPts val="0"/>
              </a:spcBef>
              <a:spcAft>
                <a:spcPts val="0"/>
              </a:spcAft>
              <a:buNone/>
            </a:pPr>
            <a:r>
              <a:rPr b="0" i="0" lang="en-US" sz="1399" u="none" cap="none" strike="noStrike">
                <a:solidFill>
                  <a:srgbClr val="000000"/>
                </a:solidFill>
                <a:latin typeface="Ubuntu"/>
                <a:ea typeface="Ubuntu"/>
                <a:cs typeface="Ubuntu"/>
                <a:sym typeface="Ubuntu"/>
              </a:rPr>
              <a:t>Bioprotección: 4 pies de concreto plomado con 1.5 pulgadas en espesor de revestimiento de acero por dentro y por fuera.</a:t>
            </a:r>
            <a:endParaRPr sz="1200"/>
          </a:p>
          <a:p>
            <a:pPr indent="0" lvl="0" marL="0" marR="0" rtl="0" algn="l">
              <a:lnSpc>
                <a:spcPct val="140025"/>
              </a:lnSpc>
              <a:spcBef>
                <a:spcPts val="0"/>
              </a:spcBef>
              <a:spcAft>
                <a:spcPts val="0"/>
              </a:spcAft>
              <a:buNone/>
            </a:pPr>
            <a:r>
              <a:t/>
            </a:r>
            <a:endParaRPr b="0" i="0" sz="1399" u="none" cap="none" strike="noStrike">
              <a:solidFill>
                <a:srgbClr val="000000"/>
              </a:solidFill>
              <a:latin typeface="Ubuntu"/>
              <a:ea typeface="Ubuntu"/>
              <a:cs typeface="Ubuntu"/>
              <a:sym typeface="Ubuntu"/>
            </a:endParaRPr>
          </a:p>
          <a:p>
            <a:pPr indent="0" lvl="0" marL="0" marR="0" rtl="0" algn="l">
              <a:lnSpc>
                <a:spcPct val="140025"/>
              </a:lnSpc>
              <a:spcBef>
                <a:spcPts val="0"/>
              </a:spcBef>
              <a:spcAft>
                <a:spcPts val="0"/>
              </a:spcAft>
              <a:buNone/>
            </a:pPr>
            <a:r>
              <a:rPr b="0" i="0" lang="en-US" sz="1399" u="none" cap="none" strike="noStrike">
                <a:solidFill>
                  <a:srgbClr val="000000"/>
                </a:solidFill>
                <a:latin typeface="Ubuntu"/>
                <a:ea typeface="Ubuntu"/>
                <a:cs typeface="Ubuntu"/>
                <a:sym typeface="Ubuntu"/>
              </a:rPr>
              <a:t>Vasija a Presión del Reactor: </a:t>
            </a:r>
            <a:endParaRPr sz="1200"/>
          </a:p>
          <a:p>
            <a:pPr indent="0" lvl="0" marL="0" marR="0" rtl="0" algn="l">
              <a:lnSpc>
                <a:spcPct val="140025"/>
              </a:lnSpc>
              <a:spcBef>
                <a:spcPts val="0"/>
              </a:spcBef>
              <a:spcAft>
                <a:spcPts val="0"/>
              </a:spcAft>
              <a:buNone/>
            </a:pPr>
            <a:r>
              <a:rPr b="0" i="0" lang="en-US" sz="1399" u="none" cap="none" strike="noStrike">
                <a:solidFill>
                  <a:srgbClr val="000000"/>
                </a:solidFill>
                <a:latin typeface="Ubuntu"/>
                <a:ea typeface="Ubuntu"/>
                <a:cs typeface="Ubuntu"/>
                <a:sym typeface="Ubuntu"/>
              </a:rPr>
              <a:t>acero de 4-8 pulgadas de espesor.</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571" name="Google Shape;571;p3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572" name="Google Shape;572;p3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573" name="Google Shape;573;p35"/>
          <p:cNvSpPr txBox="1"/>
          <p:nvPr/>
        </p:nvSpPr>
        <p:spPr>
          <a:xfrm>
            <a:off x="557444" y="2965522"/>
            <a:ext cx="6772138"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Fusión Nuclear</a:t>
            </a:r>
            <a:endParaRPr/>
          </a:p>
        </p:txBody>
      </p:sp>
      <p:sp>
        <p:nvSpPr>
          <p:cNvPr id="574" name="Google Shape;574;p35"/>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3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584" name="Google Shape;584;p3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585" name="Google Shape;585;p3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586" name="Google Shape;586;p36"/>
          <p:cNvSpPr txBox="1"/>
          <p:nvPr/>
        </p:nvSpPr>
        <p:spPr>
          <a:xfrm>
            <a:off x="579120" y="795568"/>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Fusión</a:t>
            </a:r>
            <a:endParaRPr/>
          </a:p>
        </p:txBody>
      </p:sp>
      <p:sp>
        <p:nvSpPr>
          <p:cNvPr id="587" name="Google Shape;587;p36"/>
          <p:cNvSpPr txBox="1"/>
          <p:nvPr/>
        </p:nvSpPr>
        <p:spPr>
          <a:xfrm>
            <a:off x="579120" y="1890943"/>
            <a:ext cx="8402364" cy="2949296"/>
          </a:xfrm>
          <a:prstGeom prst="rect">
            <a:avLst/>
          </a:prstGeom>
          <a:noFill/>
          <a:ln>
            <a:noFill/>
          </a:ln>
        </p:spPr>
        <p:txBody>
          <a:bodyPr anchorCtr="0" anchor="t" bIns="0" lIns="0" spcFirstLastPara="1" rIns="0" wrap="square" tIns="0">
            <a:spAutoFit/>
          </a:bodyPr>
          <a:lstStyle/>
          <a:p>
            <a:pPr indent="-189611" lvl="2" marL="394524" marR="0" rtl="0" algn="l">
              <a:lnSpc>
                <a:spcPct val="162022"/>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Es lo opuesto a la fisión</a:t>
            </a:r>
            <a:endParaRPr/>
          </a:p>
          <a:p>
            <a:pPr indent="-189611" lvl="2" marL="394524" marR="0" rtl="0" algn="l">
              <a:lnSpc>
                <a:spcPct val="162022"/>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Funciona elementos con núcleos ligeros </a:t>
            </a:r>
            <a:endParaRPr/>
          </a:p>
          <a:p>
            <a:pPr indent="-189611" lvl="2" marL="394524" marR="0" rtl="0" algn="l">
              <a:lnSpc>
                <a:spcPct val="162022"/>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Es la fuente de energía del sol y las estrellas</a:t>
            </a:r>
            <a:endParaRPr/>
          </a:p>
          <a:p>
            <a:pPr indent="-189611" lvl="2" marL="394524" marR="0" rtl="0" algn="l">
              <a:lnSpc>
                <a:spcPct val="162022"/>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Es complicado de replicar la fusión en la Tierra</a:t>
            </a:r>
            <a:endParaRPr/>
          </a:p>
          <a:p>
            <a:pPr indent="-131508" lvl="2" marL="394524"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p:txBody>
      </p:sp>
      <p:sp>
        <p:nvSpPr>
          <p:cNvPr id="588" name="Google Shape;588;p36"/>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24</a:t>
            </a:r>
            <a:endParaRPr/>
          </a:p>
        </p:txBody>
      </p:sp>
      <p:sp>
        <p:nvSpPr>
          <p:cNvPr id="589" name="Google Shape;589;p36"/>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37"/>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599" name="Google Shape;599;p37"/>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600" name="Google Shape;600;p37"/>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601" name="Google Shape;601;p37"/>
          <p:cNvSpPr txBox="1"/>
          <p:nvPr/>
        </p:nvSpPr>
        <p:spPr>
          <a:xfrm>
            <a:off x="579120" y="775079"/>
            <a:ext cx="8595360" cy="609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840" u="none" cap="none" strike="noStrike">
                <a:solidFill>
                  <a:srgbClr val="1EB53A"/>
                </a:solidFill>
                <a:latin typeface="Ubuntu"/>
                <a:ea typeface="Ubuntu"/>
                <a:cs typeface="Ubuntu"/>
                <a:sym typeface="Ubuntu"/>
              </a:rPr>
              <a:t>Proceso Básico de Fusión</a:t>
            </a:r>
            <a:endParaRPr/>
          </a:p>
        </p:txBody>
      </p:sp>
      <p:sp>
        <p:nvSpPr>
          <p:cNvPr id="602" name="Google Shape;602;p37"/>
          <p:cNvSpPr/>
          <p:nvPr/>
        </p:nvSpPr>
        <p:spPr>
          <a:xfrm>
            <a:off x="1757961" y="1977134"/>
            <a:ext cx="5898954" cy="3382374"/>
          </a:xfrm>
          <a:custGeom>
            <a:rect b="b" l="l" r="r" t="t"/>
            <a:pathLst>
              <a:path extrusionOk="0" h="3382374" w="5898954">
                <a:moveTo>
                  <a:pt x="0" y="0"/>
                </a:moveTo>
                <a:lnTo>
                  <a:pt x="5898953" y="0"/>
                </a:lnTo>
                <a:lnTo>
                  <a:pt x="5898953" y="3382374"/>
                </a:lnTo>
                <a:lnTo>
                  <a:pt x="0" y="3382374"/>
                </a:lnTo>
                <a:lnTo>
                  <a:pt x="0" y="0"/>
                </a:lnTo>
                <a:close/>
              </a:path>
            </a:pathLst>
          </a:custGeom>
          <a:blipFill rotWithShape="1">
            <a:blip r:embed="rId4">
              <a:alphaModFix/>
            </a:blip>
            <a:stretch>
              <a:fillRect b="0" l="0" r="0" t="0"/>
            </a:stretch>
          </a:blipFill>
          <a:ln>
            <a:noFill/>
          </a:ln>
        </p:spPr>
      </p:sp>
      <p:sp>
        <p:nvSpPr>
          <p:cNvPr id="603" name="Google Shape;603;p37"/>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25</a:t>
            </a:r>
            <a:endParaRPr/>
          </a:p>
        </p:txBody>
      </p:sp>
      <p:sp>
        <p:nvSpPr>
          <p:cNvPr id="604" name="Google Shape;604;p37"/>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38"/>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614" name="Google Shape;614;p38"/>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615" name="Google Shape;615;p38"/>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616" name="Google Shape;616;p38"/>
          <p:cNvSpPr txBox="1"/>
          <p:nvPr/>
        </p:nvSpPr>
        <p:spPr>
          <a:xfrm>
            <a:off x="579120" y="2976397"/>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Simulando el Proceso de Fusión</a:t>
            </a:r>
            <a:endParaRPr/>
          </a:p>
        </p:txBody>
      </p:sp>
      <p:sp>
        <p:nvSpPr>
          <p:cNvPr id="617" name="Google Shape;617;p38"/>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26</a:t>
            </a:r>
            <a:endParaRPr/>
          </a:p>
        </p:txBody>
      </p:sp>
      <p:sp>
        <p:nvSpPr>
          <p:cNvPr id="618" name="Google Shape;618;p38"/>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9"/>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628" name="Google Shape;628;p39"/>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629" name="Google Shape;629;p39"/>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630" name="Google Shape;630;p39"/>
          <p:cNvSpPr/>
          <p:nvPr/>
        </p:nvSpPr>
        <p:spPr>
          <a:xfrm>
            <a:off x="731520" y="731520"/>
            <a:ext cx="8395686" cy="5611047"/>
          </a:xfrm>
          <a:custGeom>
            <a:rect b="b" l="l" r="r" t="t"/>
            <a:pathLst>
              <a:path extrusionOk="0" h="5611047" w="8395686">
                <a:moveTo>
                  <a:pt x="0" y="0"/>
                </a:moveTo>
                <a:lnTo>
                  <a:pt x="8395686" y="0"/>
                </a:lnTo>
                <a:lnTo>
                  <a:pt x="8395686" y="5611047"/>
                </a:lnTo>
                <a:lnTo>
                  <a:pt x="0" y="5611047"/>
                </a:lnTo>
                <a:lnTo>
                  <a:pt x="0" y="0"/>
                </a:lnTo>
                <a:close/>
              </a:path>
            </a:pathLst>
          </a:custGeom>
          <a:blipFill rotWithShape="1">
            <a:blip r:embed="rId4">
              <a:alphaModFix/>
            </a:blip>
            <a:stretch>
              <a:fillRect b="0" l="0" r="0" t="0"/>
            </a:stretch>
          </a:blipFill>
          <a:ln>
            <a:noFill/>
          </a:ln>
        </p:spPr>
      </p:sp>
      <p:sp>
        <p:nvSpPr>
          <p:cNvPr id="631" name="Google Shape;631;p39"/>
          <p:cNvSpPr txBox="1"/>
          <p:nvPr/>
        </p:nvSpPr>
        <p:spPr>
          <a:xfrm>
            <a:off x="9015625" y="310092"/>
            <a:ext cx="223163" cy="21907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27</a:t>
            </a:r>
            <a:endParaRPr/>
          </a:p>
        </p:txBody>
      </p:sp>
      <p:sp>
        <p:nvSpPr>
          <p:cNvPr id="632" name="Google Shape;632;p39"/>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40"/>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642" name="Google Shape;642;p40"/>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643" name="Google Shape;643;p40"/>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644" name="Google Shape;644;p40"/>
          <p:cNvSpPr txBox="1"/>
          <p:nvPr/>
        </p:nvSpPr>
        <p:spPr>
          <a:xfrm>
            <a:off x="9015415" y="319048"/>
            <a:ext cx="383936" cy="21907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28</a:t>
            </a:r>
            <a:endParaRPr/>
          </a:p>
        </p:txBody>
      </p:sp>
      <p:sp>
        <p:nvSpPr>
          <p:cNvPr id="645" name="Google Shape;645;p40"/>
          <p:cNvSpPr txBox="1"/>
          <p:nvPr/>
        </p:nvSpPr>
        <p:spPr>
          <a:xfrm>
            <a:off x="545716" y="788251"/>
            <a:ext cx="8469699"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Comparación de Tipos de Energía</a:t>
            </a:r>
            <a:endParaRPr/>
          </a:p>
        </p:txBody>
      </p:sp>
      <p:sp>
        <p:nvSpPr>
          <p:cNvPr id="646" name="Google Shape;646;p40"/>
          <p:cNvSpPr txBox="1"/>
          <p:nvPr/>
        </p:nvSpPr>
        <p:spPr>
          <a:xfrm>
            <a:off x="91440" y="6824345"/>
            <a:ext cx="548640" cy="44513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28</a:t>
            </a:r>
            <a:endParaRPr/>
          </a:p>
        </p:txBody>
      </p:sp>
      <p:sp>
        <p:nvSpPr>
          <p:cNvPr id="647" name="Google Shape;647;p40"/>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
        <p:nvSpPr>
          <p:cNvPr id="648" name="Google Shape;648;p40"/>
          <p:cNvSpPr/>
          <p:nvPr/>
        </p:nvSpPr>
        <p:spPr>
          <a:xfrm rot="-5400000">
            <a:off x="6347783" y="3357000"/>
            <a:ext cx="3377678" cy="1713404"/>
          </a:xfrm>
          <a:custGeom>
            <a:rect b="b" l="l" r="r" t="t"/>
            <a:pathLst>
              <a:path extrusionOk="0" h="1713404" w="3377678">
                <a:moveTo>
                  <a:pt x="0" y="0"/>
                </a:moveTo>
                <a:lnTo>
                  <a:pt x="3377678" y="0"/>
                </a:lnTo>
                <a:lnTo>
                  <a:pt x="3377678" y="1713404"/>
                </a:lnTo>
                <a:lnTo>
                  <a:pt x="0" y="1713404"/>
                </a:lnTo>
                <a:lnTo>
                  <a:pt x="0" y="0"/>
                </a:lnTo>
                <a:close/>
              </a:path>
            </a:pathLst>
          </a:custGeom>
          <a:blipFill rotWithShape="1">
            <a:blip r:embed="rId4">
              <a:alphaModFix/>
            </a:blip>
            <a:stretch>
              <a:fillRect b="0" l="0" r="0" t="0"/>
            </a:stretch>
          </a:blipFill>
          <a:ln>
            <a:noFill/>
          </a:ln>
        </p:spPr>
      </p:sp>
      <p:sp>
        <p:nvSpPr>
          <p:cNvPr id="649" name="Google Shape;649;p40"/>
          <p:cNvSpPr/>
          <p:nvPr/>
        </p:nvSpPr>
        <p:spPr>
          <a:xfrm rot="-5400000">
            <a:off x="4370965" y="3366610"/>
            <a:ext cx="3377678" cy="1713404"/>
          </a:xfrm>
          <a:custGeom>
            <a:rect b="b" l="l" r="r" t="t"/>
            <a:pathLst>
              <a:path extrusionOk="0" h="1713404" w="3377678">
                <a:moveTo>
                  <a:pt x="0" y="0"/>
                </a:moveTo>
                <a:lnTo>
                  <a:pt x="3377679" y="0"/>
                </a:lnTo>
                <a:lnTo>
                  <a:pt x="3377679" y="1713404"/>
                </a:lnTo>
                <a:lnTo>
                  <a:pt x="0" y="1713404"/>
                </a:lnTo>
                <a:lnTo>
                  <a:pt x="0" y="0"/>
                </a:lnTo>
                <a:close/>
              </a:path>
            </a:pathLst>
          </a:custGeom>
          <a:blipFill rotWithShape="1">
            <a:blip r:embed="rId5">
              <a:alphaModFix/>
            </a:blip>
            <a:stretch>
              <a:fillRect b="0" l="0" r="0" t="0"/>
            </a:stretch>
          </a:blipFill>
          <a:ln>
            <a:noFill/>
          </a:ln>
        </p:spPr>
      </p:sp>
      <p:sp>
        <p:nvSpPr>
          <p:cNvPr id="650" name="Google Shape;650;p40"/>
          <p:cNvSpPr/>
          <p:nvPr/>
        </p:nvSpPr>
        <p:spPr>
          <a:xfrm rot="-5400000">
            <a:off x="2370296" y="3366610"/>
            <a:ext cx="3377678" cy="1713404"/>
          </a:xfrm>
          <a:custGeom>
            <a:rect b="b" l="l" r="r" t="t"/>
            <a:pathLst>
              <a:path extrusionOk="0" h="1713404" w="3377678">
                <a:moveTo>
                  <a:pt x="0" y="0"/>
                </a:moveTo>
                <a:lnTo>
                  <a:pt x="3377678" y="0"/>
                </a:lnTo>
                <a:lnTo>
                  <a:pt x="3377678" y="1713404"/>
                </a:lnTo>
                <a:lnTo>
                  <a:pt x="0" y="1713404"/>
                </a:lnTo>
                <a:lnTo>
                  <a:pt x="0" y="0"/>
                </a:lnTo>
                <a:close/>
              </a:path>
            </a:pathLst>
          </a:custGeom>
          <a:blipFill rotWithShape="1">
            <a:blip r:embed="rId6">
              <a:alphaModFix/>
            </a:blip>
            <a:stretch>
              <a:fillRect b="0" l="0" r="0" t="0"/>
            </a:stretch>
          </a:blipFill>
          <a:ln>
            <a:noFill/>
          </a:ln>
        </p:spPr>
      </p:sp>
      <p:sp>
        <p:nvSpPr>
          <p:cNvPr id="651" name="Google Shape;651;p40"/>
          <p:cNvSpPr/>
          <p:nvPr/>
        </p:nvSpPr>
        <p:spPr>
          <a:xfrm rot="-5400000">
            <a:off x="410757" y="3366610"/>
            <a:ext cx="3377678" cy="1713404"/>
          </a:xfrm>
          <a:custGeom>
            <a:rect b="b" l="l" r="r" t="t"/>
            <a:pathLst>
              <a:path extrusionOk="0" h="1713404" w="3377678">
                <a:moveTo>
                  <a:pt x="0" y="0"/>
                </a:moveTo>
                <a:lnTo>
                  <a:pt x="3377679" y="0"/>
                </a:lnTo>
                <a:lnTo>
                  <a:pt x="3377679" y="1713404"/>
                </a:lnTo>
                <a:lnTo>
                  <a:pt x="0" y="1713404"/>
                </a:lnTo>
                <a:lnTo>
                  <a:pt x="0" y="0"/>
                </a:lnTo>
                <a:close/>
              </a:path>
            </a:pathLst>
          </a:custGeom>
          <a:blipFill rotWithShape="1">
            <a:blip r:embed="rId7">
              <a:alphaModFix/>
            </a:blip>
            <a:stretch>
              <a:fillRect b="0" l="0" r="0" t="0"/>
            </a:stretch>
          </a:blipFill>
          <a:ln>
            <a:noFill/>
          </a:ln>
        </p:spPr>
      </p:sp>
      <p:sp>
        <p:nvSpPr>
          <p:cNvPr id="652" name="Google Shape;652;p40"/>
          <p:cNvSpPr txBox="1"/>
          <p:nvPr/>
        </p:nvSpPr>
        <p:spPr>
          <a:xfrm>
            <a:off x="1635848" y="2745640"/>
            <a:ext cx="927497"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Reacción</a:t>
            </a:r>
            <a:endParaRPr/>
          </a:p>
        </p:txBody>
      </p:sp>
      <p:sp>
        <p:nvSpPr>
          <p:cNvPr id="653" name="Google Shape;653;p40"/>
          <p:cNvSpPr txBox="1"/>
          <p:nvPr/>
        </p:nvSpPr>
        <p:spPr>
          <a:xfrm>
            <a:off x="1441664" y="3600450"/>
            <a:ext cx="1315864"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Combustible</a:t>
            </a:r>
            <a:endParaRPr/>
          </a:p>
        </p:txBody>
      </p:sp>
      <p:sp>
        <p:nvSpPr>
          <p:cNvPr id="654" name="Google Shape;654;p40"/>
          <p:cNvSpPr txBox="1"/>
          <p:nvPr/>
        </p:nvSpPr>
        <p:spPr>
          <a:xfrm>
            <a:off x="1422354" y="4459605"/>
            <a:ext cx="1354485"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Temperatura</a:t>
            </a:r>
            <a:endParaRPr/>
          </a:p>
        </p:txBody>
      </p:sp>
      <p:sp>
        <p:nvSpPr>
          <p:cNvPr id="655" name="Google Shape;655;p40"/>
          <p:cNvSpPr txBox="1"/>
          <p:nvPr/>
        </p:nvSpPr>
        <p:spPr>
          <a:xfrm>
            <a:off x="1706058" y="5137287"/>
            <a:ext cx="787078" cy="6400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Energía</a:t>
            </a:r>
            <a:endParaRPr/>
          </a:p>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J/kg</a:t>
            </a:r>
            <a:endParaRPr/>
          </a:p>
        </p:txBody>
      </p:sp>
      <p:sp>
        <p:nvSpPr>
          <p:cNvPr id="656" name="Google Shape;656;p40"/>
          <p:cNvSpPr txBox="1"/>
          <p:nvPr/>
        </p:nvSpPr>
        <p:spPr>
          <a:xfrm>
            <a:off x="3578336" y="2745640"/>
            <a:ext cx="1002729"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C+O =CO </a:t>
            </a:r>
            <a:endParaRPr/>
          </a:p>
        </p:txBody>
      </p:sp>
      <p:sp>
        <p:nvSpPr>
          <p:cNvPr id="657" name="Google Shape;657;p40"/>
          <p:cNvSpPr txBox="1"/>
          <p:nvPr/>
        </p:nvSpPr>
        <p:spPr>
          <a:xfrm>
            <a:off x="4538091" y="2913280"/>
            <a:ext cx="85948" cy="207645"/>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1199" u="none" cap="none" strike="noStrike">
                <a:solidFill>
                  <a:srgbClr val="000000"/>
                </a:solidFill>
                <a:latin typeface="Ubuntu"/>
                <a:ea typeface="Ubuntu"/>
                <a:cs typeface="Ubuntu"/>
                <a:sym typeface="Ubuntu"/>
              </a:rPr>
              <a:t>2</a:t>
            </a:r>
            <a:endParaRPr/>
          </a:p>
        </p:txBody>
      </p:sp>
      <p:sp>
        <p:nvSpPr>
          <p:cNvPr id="658" name="Google Shape;658;p40"/>
          <p:cNvSpPr txBox="1"/>
          <p:nvPr/>
        </p:nvSpPr>
        <p:spPr>
          <a:xfrm>
            <a:off x="3684088" y="3600450"/>
            <a:ext cx="750094"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Carbón</a:t>
            </a:r>
            <a:endParaRPr/>
          </a:p>
        </p:txBody>
      </p:sp>
      <p:sp>
        <p:nvSpPr>
          <p:cNvPr id="659" name="Google Shape;659;p40"/>
          <p:cNvSpPr txBox="1"/>
          <p:nvPr/>
        </p:nvSpPr>
        <p:spPr>
          <a:xfrm>
            <a:off x="3720412" y="4455259"/>
            <a:ext cx="636315"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700  K</a:t>
            </a:r>
            <a:endParaRPr/>
          </a:p>
        </p:txBody>
      </p:sp>
      <p:sp>
        <p:nvSpPr>
          <p:cNvPr id="660" name="Google Shape;660;p40"/>
          <p:cNvSpPr txBox="1"/>
          <p:nvPr/>
        </p:nvSpPr>
        <p:spPr>
          <a:xfrm>
            <a:off x="4103997" y="4462462"/>
            <a:ext cx="88999" cy="1581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900" u="none" cap="none" strike="noStrike">
                <a:solidFill>
                  <a:srgbClr val="000000"/>
                </a:solidFill>
                <a:latin typeface="Ubuntu"/>
                <a:ea typeface="Ubuntu"/>
                <a:cs typeface="Ubuntu"/>
                <a:sym typeface="Ubuntu"/>
              </a:rPr>
              <a:t>O</a:t>
            </a:r>
            <a:endParaRPr/>
          </a:p>
        </p:txBody>
      </p:sp>
      <p:sp>
        <p:nvSpPr>
          <p:cNvPr id="661" name="Google Shape;661;p40"/>
          <p:cNvSpPr txBox="1"/>
          <p:nvPr/>
        </p:nvSpPr>
        <p:spPr>
          <a:xfrm>
            <a:off x="3720412" y="5285839"/>
            <a:ext cx="688777"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3.3x10</a:t>
            </a:r>
            <a:endParaRPr/>
          </a:p>
        </p:txBody>
      </p:sp>
      <p:sp>
        <p:nvSpPr>
          <p:cNvPr id="662" name="Google Shape;662;p40"/>
          <p:cNvSpPr txBox="1"/>
          <p:nvPr/>
        </p:nvSpPr>
        <p:spPr>
          <a:xfrm>
            <a:off x="4423568" y="5269646"/>
            <a:ext cx="85948" cy="207645"/>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1199" u="none" cap="none" strike="noStrike">
                <a:solidFill>
                  <a:srgbClr val="000000"/>
                </a:solidFill>
                <a:latin typeface="Ubuntu"/>
                <a:ea typeface="Ubuntu"/>
                <a:cs typeface="Ubuntu"/>
                <a:sym typeface="Ubuntu"/>
              </a:rPr>
              <a:t>7</a:t>
            </a:r>
            <a:endParaRPr/>
          </a:p>
        </p:txBody>
      </p:sp>
      <p:sp>
        <p:nvSpPr>
          <p:cNvPr id="663" name="Google Shape;663;p40"/>
          <p:cNvSpPr txBox="1"/>
          <p:nvPr/>
        </p:nvSpPr>
        <p:spPr>
          <a:xfrm>
            <a:off x="5622042" y="5285839"/>
            <a:ext cx="688777"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2.1x10</a:t>
            </a:r>
            <a:endParaRPr/>
          </a:p>
        </p:txBody>
      </p:sp>
      <p:sp>
        <p:nvSpPr>
          <p:cNvPr id="664" name="Google Shape;664;p40"/>
          <p:cNvSpPr txBox="1"/>
          <p:nvPr/>
        </p:nvSpPr>
        <p:spPr>
          <a:xfrm>
            <a:off x="6286895" y="5224879"/>
            <a:ext cx="171896" cy="207645"/>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1199" u="none" cap="none" strike="noStrike">
                <a:solidFill>
                  <a:srgbClr val="000000"/>
                </a:solidFill>
                <a:latin typeface="Ubuntu"/>
                <a:ea typeface="Ubuntu"/>
                <a:cs typeface="Ubuntu"/>
                <a:sym typeface="Ubuntu"/>
              </a:rPr>
              <a:t>12</a:t>
            </a:r>
            <a:endParaRPr/>
          </a:p>
        </p:txBody>
      </p:sp>
      <p:sp>
        <p:nvSpPr>
          <p:cNvPr id="665" name="Google Shape;665;p40"/>
          <p:cNvSpPr txBox="1"/>
          <p:nvPr/>
        </p:nvSpPr>
        <p:spPr>
          <a:xfrm>
            <a:off x="7621357" y="5294449"/>
            <a:ext cx="688777"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3.4x10</a:t>
            </a:r>
            <a:endParaRPr/>
          </a:p>
        </p:txBody>
      </p:sp>
      <p:sp>
        <p:nvSpPr>
          <p:cNvPr id="666" name="Google Shape;666;p40"/>
          <p:cNvSpPr txBox="1"/>
          <p:nvPr/>
        </p:nvSpPr>
        <p:spPr>
          <a:xfrm>
            <a:off x="8310133" y="5224879"/>
            <a:ext cx="171896" cy="207645"/>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1199" u="none" cap="none" strike="noStrike">
                <a:solidFill>
                  <a:srgbClr val="000000"/>
                </a:solidFill>
                <a:latin typeface="Ubuntu"/>
                <a:ea typeface="Ubuntu"/>
                <a:cs typeface="Ubuntu"/>
                <a:sym typeface="Ubuntu"/>
              </a:rPr>
              <a:t>14</a:t>
            </a:r>
            <a:endParaRPr/>
          </a:p>
        </p:txBody>
      </p:sp>
      <p:sp>
        <p:nvSpPr>
          <p:cNvPr id="667" name="Google Shape;667;p40"/>
          <p:cNvSpPr txBox="1"/>
          <p:nvPr/>
        </p:nvSpPr>
        <p:spPr>
          <a:xfrm>
            <a:off x="5636947" y="2616100"/>
            <a:ext cx="845716"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N+U     =</a:t>
            </a:r>
            <a:endParaRPr/>
          </a:p>
        </p:txBody>
      </p:sp>
      <p:sp>
        <p:nvSpPr>
          <p:cNvPr id="668" name="Google Shape;668;p40"/>
          <p:cNvSpPr txBox="1"/>
          <p:nvPr/>
        </p:nvSpPr>
        <p:spPr>
          <a:xfrm>
            <a:off x="6086423" y="2644675"/>
            <a:ext cx="257845" cy="207645"/>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1199" u="none" cap="none" strike="noStrike">
                <a:solidFill>
                  <a:srgbClr val="000000"/>
                </a:solidFill>
                <a:latin typeface="Ubuntu"/>
                <a:ea typeface="Ubuntu"/>
                <a:cs typeface="Ubuntu"/>
                <a:sym typeface="Ubuntu"/>
              </a:rPr>
              <a:t>235</a:t>
            </a:r>
            <a:endParaRPr/>
          </a:p>
        </p:txBody>
      </p:sp>
      <p:sp>
        <p:nvSpPr>
          <p:cNvPr id="669" name="Google Shape;669;p40"/>
          <p:cNvSpPr txBox="1"/>
          <p:nvPr/>
        </p:nvSpPr>
        <p:spPr>
          <a:xfrm>
            <a:off x="5309488" y="2929473"/>
            <a:ext cx="1491779"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Ba    + Kr   + 2n</a:t>
            </a:r>
            <a:endParaRPr/>
          </a:p>
        </p:txBody>
      </p:sp>
      <p:sp>
        <p:nvSpPr>
          <p:cNvPr id="670" name="Google Shape;670;p40"/>
          <p:cNvSpPr txBox="1"/>
          <p:nvPr/>
        </p:nvSpPr>
        <p:spPr>
          <a:xfrm>
            <a:off x="5534962" y="2934235"/>
            <a:ext cx="257845" cy="207645"/>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1199" u="none" cap="none" strike="noStrike">
                <a:solidFill>
                  <a:srgbClr val="000000"/>
                </a:solidFill>
                <a:latin typeface="Ubuntu"/>
                <a:ea typeface="Ubuntu"/>
                <a:cs typeface="Ubuntu"/>
                <a:sym typeface="Ubuntu"/>
              </a:rPr>
              <a:t>143</a:t>
            </a:r>
            <a:endParaRPr/>
          </a:p>
        </p:txBody>
      </p:sp>
      <p:sp>
        <p:nvSpPr>
          <p:cNvPr id="671" name="Google Shape;671;p40"/>
          <p:cNvSpPr txBox="1"/>
          <p:nvPr/>
        </p:nvSpPr>
        <p:spPr>
          <a:xfrm>
            <a:off x="6200946" y="2908518"/>
            <a:ext cx="171896" cy="207645"/>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1199" u="none" cap="none" strike="noStrike">
                <a:solidFill>
                  <a:srgbClr val="000000"/>
                </a:solidFill>
                <a:latin typeface="Ubuntu"/>
                <a:ea typeface="Ubuntu"/>
                <a:cs typeface="Ubuntu"/>
                <a:sym typeface="Ubuntu"/>
              </a:rPr>
              <a:t>91</a:t>
            </a:r>
            <a:endParaRPr/>
          </a:p>
        </p:txBody>
      </p:sp>
      <p:sp>
        <p:nvSpPr>
          <p:cNvPr id="672" name="Google Shape;672;p40"/>
          <p:cNvSpPr txBox="1"/>
          <p:nvPr/>
        </p:nvSpPr>
        <p:spPr>
          <a:xfrm>
            <a:off x="5827464" y="3494722"/>
            <a:ext cx="440829"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UO  </a:t>
            </a:r>
            <a:endParaRPr/>
          </a:p>
        </p:txBody>
      </p:sp>
      <p:sp>
        <p:nvSpPr>
          <p:cNvPr id="673" name="Google Shape;673;p40"/>
          <p:cNvSpPr txBox="1"/>
          <p:nvPr/>
        </p:nvSpPr>
        <p:spPr>
          <a:xfrm>
            <a:off x="5273027" y="3885783"/>
            <a:ext cx="1564700" cy="19113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100" u="none" cap="none" strike="noStrike">
                <a:solidFill>
                  <a:srgbClr val="000000"/>
                </a:solidFill>
                <a:latin typeface="Ubuntu"/>
                <a:ea typeface="Ubuntu"/>
                <a:cs typeface="Ubuntu"/>
                <a:sym typeface="Ubuntu"/>
              </a:rPr>
              <a:t>(3% U-235 + 97% U-230)</a:t>
            </a:r>
            <a:endParaRPr/>
          </a:p>
        </p:txBody>
      </p:sp>
      <p:sp>
        <p:nvSpPr>
          <p:cNvPr id="674" name="Google Shape;674;p40"/>
          <p:cNvSpPr txBox="1"/>
          <p:nvPr/>
        </p:nvSpPr>
        <p:spPr>
          <a:xfrm>
            <a:off x="6157972" y="3629025"/>
            <a:ext cx="85948" cy="207645"/>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1199" u="none" cap="none" strike="noStrike">
                <a:solidFill>
                  <a:srgbClr val="000000"/>
                </a:solidFill>
                <a:latin typeface="Ubuntu"/>
                <a:ea typeface="Ubuntu"/>
                <a:cs typeface="Ubuntu"/>
                <a:sym typeface="Ubuntu"/>
              </a:rPr>
              <a:t>2</a:t>
            </a:r>
            <a:endParaRPr/>
          </a:p>
        </p:txBody>
      </p:sp>
      <p:sp>
        <p:nvSpPr>
          <p:cNvPr id="675" name="Google Shape;675;p40"/>
          <p:cNvSpPr txBox="1"/>
          <p:nvPr/>
        </p:nvSpPr>
        <p:spPr>
          <a:xfrm>
            <a:off x="5644611" y="4473733"/>
            <a:ext cx="821531" cy="32575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1,000  K</a:t>
            </a:r>
            <a:endParaRPr/>
          </a:p>
        </p:txBody>
      </p:sp>
      <p:sp>
        <p:nvSpPr>
          <p:cNvPr id="676" name="Google Shape;676;p40"/>
          <p:cNvSpPr txBox="1"/>
          <p:nvPr/>
        </p:nvSpPr>
        <p:spPr>
          <a:xfrm>
            <a:off x="6221819" y="4462462"/>
            <a:ext cx="88999" cy="1581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900" u="none" cap="none" strike="noStrike">
                <a:solidFill>
                  <a:srgbClr val="000000"/>
                </a:solidFill>
                <a:latin typeface="Ubuntu"/>
                <a:ea typeface="Ubuntu"/>
                <a:cs typeface="Ubuntu"/>
                <a:sym typeface="Ubuntu"/>
              </a:rPr>
              <a:t>O</a:t>
            </a:r>
            <a:endParaRPr/>
          </a:p>
        </p:txBody>
      </p:sp>
      <p:sp>
        <p:nvSpPr>
          <p:cNvPr id="677" name="Google Shape;677;p40"/>
          <p:cNvSpPr txBox="1"/>
          <p:nvPr/>
        </p:nvSpPr>
        <p:spPr>
          <a:xfrm>
            <a:off x="7242012" y="2694205"/>
            <a:ext cx="1589220" cy="6400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H +  H = </a:t>
            </a:r>
            <a:endParaRPr/>
          </a:p>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He + n</a:t>
            </a:r>
            <a:endParaRPr/>
          </a:p>
        </p:txBody>
      </p:sp>
      <p:sp>
        <p:nvSpPr>
          <p:cNvPr id="678" name="Google Shape;678;p40"/>
          <p:cNvSpPr txBox="1"/>
          <p:nvPr/>
        </p:nvSpPr>
        <p:spPr>
          <a:xfrm>
            <a:off x="7516358" y="2734210"/>
            <a:ext cx="85948" cy="207645"/>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1199" u="none" cap="none" strike="noStrike">
                <a:solidFill>
                  <a:srgbClr val="000000"/>
                </a:solidFill>
                <a:latin typeface="Ubuntu"/>
                <a:ea typeface="Ubuntu"/>
                <a:cs typeface="Ubuntu"/>
                <a:sym typeface="Ubuntu"/>
              </a:rPr>
              <a:t>2</a:t>
            </a:r>
            <a:endParaRPr/>
          </a:p>
        </p:txBody>
      </p:sp>
      <p:sp>
        <p:nvSpPr>
          <p:cNvPr id="679" name="Google Shape;679;p40"/>
          <p:cNvSpPr txBox="1"/>
          <p:nvPr/>
        </p:nvSpPr>
        <p:spPr>
          <a:xfrm>
            <a:off x="7975270" y="2734210"/>
            <a:ext cx="85948" cy="207645"/>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1199" u="none" cap="none" strike="noStrike">
                <a:solidFill>
                  <a:srgbClr val="000000"/>
                </a:solidFill>
                <a:latin typeface="Ubuntu"/>
                <a:ea typeface="Ubuntu"/>
                <a:cs typeface="Ubuntu"/>
                <a:sym typeface="Ubuntu"/>
              </a:rPr>
              <a:t>3</a:t>
            </a:r>
            <a:endParaRPr/>
          </a:p>
        </p:txBody>
      </p:sp>
      <p:sp>
        <p:nvSpPr>
          <p:cNvPr id="680" name="Google Shape;680;p40"/>
          <p:cNvSpPr txBox="1"/>
          <p:nvPr/>
        </p:nvSpPr>
        <p:spPr>
          <a:xfrm>
            <a:off x="7602307" y="3042820"/>
            <a:ext cx="85948" cy="207645"/>
          </a:xfrm>
          <a:prstGeom prst="rect">
            <a:avLst/>
          </a:prstGeom>
          <a:noFill/>
          <a:ln>
            <a:noFill/>
          </a:ln>
        </p:spPr>
        <p:txBody>
          <a:bodyPr anchorCtr="0" anchor="t" bIns="0" lIns="0" spcFirstLastPara="1" rIns="0" wrap="square" tIns="0">
            <a:spAutoFit/>
          </a:bodyPr>
          <a:lstStyle/>
          <a:p>
            <a:pPr indent="0" lvl="0" marL="0" marR="0" rtl="0" algn="ctr">
              <a:lnSpc>
                <a:spcPct val="140033"/>
              </a:lnSpc>
              <a:spcBef>
                <a:spcPts val="0"/>
              </a:spcBef>
              <a:spcAft>
                <a:spcPts val="0"/>
              </a:spcAft>
              <a:buNone/>
            </a:pPr>
            <a:r>
              <a:rPr b="0" i="0" lang="en-US" sz="1199" u="none" cap="none" strike="noStrike">
                <a:solidFill>
                  <a:srgbClr val="000000"/>
                </a:solidFill>
                <a:latin typeface="Ubuntu"/>
                <a:ea typeface="Ubuntu"/>
                <a:cs typeface="Ubuntu"/>
                <a:sym typeface="Ubuntu"/>
              </a:rPr>
              <a:t>4</a:t>
            </a:r>
            <a:endParaRPr/>
          </a:p>
        </p:txBody>
      </p:sp>
      <p:sp>
        <p:nvSpPr>
          <p:cNvPr id="681" name="Google Shape;681;p40"/>
          <p:cNvSpPr txBox="1"/>
          <p:nvPr/>
        </p:nvSpPr>
        <p:spPr>
          <a:xfrm>
            <a:off x="7242012" y="3462919"/>
            <a:ext cx="1589220" cy="6400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000000"/>
                </a:solidFill>
                <a:latin typeface="Ubuntu"/>
                <a:ea typeface="Ubuntu"/>
                <a:cs typeface="Ubuntu"/>
                <a:sym typeface="Ubuntu"/>
              </a:rPr>
              <a:t>Deuterio y Tritio</a:t>
            </a:r>
            <a:endParaRPr/>
          </a:p>
        </p:txBody>
      </p:sp>
      <p:sp>
        <p:nvSpPr>
          <p:cNvPr id="682" name="Google Shape;682;p40"/>
          <p:cNvSpPr txBox="1"/>
          <p:nvPr/>
        </p:nvSpPr>
        <p:spPr>
          <a:xfrm>
            <a:off x="7179920" y="4491513"/>
            <a:ext cx="1702236" cy="2997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700" u="none" cap="none" strike="noStrike">
                <a:solidFill>
                  <a:srgbClr val="000000"/>
                </a:solidFill>
                <a:latin typeface="Ubuntu"/>
                <a:ea typeface="Ubuntu"/>
                <a:cs typeface="Ubuntu"/>
                <a:sym typeface="Ubuntu"/>
              </a:rPr>
              <a:t>1,000,000,000  K</a:t>
            </a:r>
            <a:endParaRPr/>
          </a:p>
        </p:txBody>
      </p:sp>
      <p:sp>
        <p:nvSpPr>
          <p:cNvPr id="683" name="Google Shape;683;p40"/>
          <p:cNvSpPr txBox="1"/>
          <p:nvPr/>
        </p:nvSpPr>
        <p:spPr>
          <a:xfrm>
            <a:off x="8605435" y="4483834"/>
            <a:ext cx="88999" cy="15811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900" u="none" cap="none" strike="noStrike">
                <a:solidFill>
                  <a:srgbClr val="000000"/>
                </a:solidFill>
                <a:latin typeface="Ubuntu"/>
                <a:ea typeface="Ubuntu"/>
                <a:cs typeface="Ubuntu"/>
                <a:sym typeface="Ubuntu"/>
              </a:rPr>
              <a:t>O</a:t>
            </a:r>
            <a:endParaRPr/>
          </a:p>
        </p:txBody>
      </p:sp>
      <p:sp>
        <p:nvSpPr>
          <p:cNvPr id="684" name="Google Shape;684;p40"/>
          <p:cNvSpPr txBox="1"/>
          <p:nvPr/>
        </p:nvSpPr>
        <p:spPr>
          <a:xfrm>
            <a:off x="3513893" y="1604833"/>
            <a:ext cx="1180207"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FF5757"/>
                </a:solidFill>
                <a:latin typeface="Ubuntu"/>
                <a:ea typeface="Ubuntu"/>
                <a:cs typeface="Ubuntu"/>
                <a:sym typeface="Ubuntu"/>
              </a:rPr>
              <a:t>Química</a:t>
            </a:r>
            <a:endParaRPr/>
          </a:p>
        </p:txBody>
      </p:sp>
      <p:sp>
        <p:nvSpPr>
          <p:cNvPr id="685" name="Google Shape;685;p40"/>
          <p:cNvSpPr txBox="1"/>
          <p:nvPr/>
        </p:nvSpPr>
        <p:spPr>
          <a:xfrm>
            <a:off x="5654673" y="1604833"/>
            <a:ext cx="863501"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00B0F0"/>
                </a:solidFill>
                <a:latin typeface="Ubuntu"/>
                <a:ea typeface="Ubuntu"/>
                <a:cs typeface="Ubuntu"/>
                <a:sym typeface="Ubuntu"/>
              </a:rPr>
              <a:t>Fisión</a:t>
            </a:r>
            <a:endParaRPr/>
          </a:p>
        </p:txBody>
      </p:sp>
      <p:sp>
        <p:nvSpPr>
          <p:cNvPr id="686" name="Google Shape;686;p40"/>
          <p:cNvSpPr txBox="1"/>
          <p:nvPr/>
        </p:nvSpPr>
        <p:spPr>
          <a:xfrm>
            <a:off x="7540766" y="1604833"/>
            <a:ext cx="954956" cy="4152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1" i="0" lang="en-US" sz="2400" u="none" cap="none" strike="noStrike">
                <a:solidFill>
                  <a:srgbClr val="FFC000"/>
                </a:solidFill>
                <a:latin typeface="Ubuntu"/>
                <a:ea typeface="Ubuntu"/>
                <a:cs typeface="Ubuntu"/>
                <a:sym typeface="Ubuntu"/>
              </a:rPr>
              <a:t>Fusión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41"/>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696" name="Google Shape;696;p41"/>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697" name="Google Shape;697;p41"/>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698" name="Google Shape;698;p41"/>
          <p:cNvSpPr txBox="1"/>
          <p:nvPr/>
        </p:nvSpPr>
        <p:spPr>
          <a:xfrm>
            <a:off x="9015415" y="319048"/>
            <a:ext cx="383936" cy="21907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29</a:t>
            </a:r>
            <a:endParaRPr/>
          </a:p>
        </p:txBody>
      </p:sp>
      <p:sp>
        <p:nvSpPr>
          <p:cNvPr id="699" name="Google Shape;699;p41"/>
          <p:cNvSpPr txBox="1"/>
          <p:nvPr/>
        </p:nvSpPr>
        <p:spPr>
          <a:xfrm>
            <a:off x="559079" y="1603445"/>
            <a:ext cx="6971284" cy="3344291"/>
          </a:xfrm>
          <a:prstGeom prst="rect">
            <a:avLst/>
          </a:prstGeom>
          <a:noFill/>
          <a:ln>
            <a:noFill/>
          </a:ln>
        </p:spPr>
        <p:txBody>
          <a:bodyPr anchorCtr="0" anchor="t" bIns="0" lIns="0" spcFirstLastPara="1" rIns="0" wrap="square" tIns="0">
            <a:spAutoFit/>
          </a:bodyPr>
          <a:lstStyle/>
          <a:p>
            <a:pPr indent="-192182" lvl="1" marL="384364"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Temperatura muy alta (150,000,000°C)</a:t>
            </a:r>
            <a:endParaRPr/>
          </a:p>
          <a:p>
            <a:pPr indent="-192182" lvl="1" marL="384364"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Alta presión</a:t>
            </a:r>
            <a:endParaRPr/>
          </a:p>
          <a:p>
            <a:pPr indent="-192182" lvl="1" marL="384364"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Densidad de partículas en el plasma</a:t>
            </a:r>
            <a:endParaRPr/>
          </a:p>
          <a:p>
            <a:pPr indent="-192182" lvl="1" marL="384364"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Confinamiento</a:t>
            </a:r>
            <a:endParaRPr/>
          </a:p>
        </p:txBody>
      </p:sp>
      <p:sp>
        <p:nvSpPr>
          <p:cNvPr id="700" name="Google Shape;700;p41"/>
          <p:cNvSpPr txBox="1"/>
          <p:nvPr/>
        </p:nvSpPr>
        <p:spPr>
          <a:xfrm>
            <a:off x="559079" y="820208"/>
            <a:ext cx="7473377"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Creando Fusión en la Tierra</a:t>
            </a:r>
            <a:endParaRPr/>
          </a:p>
        </p:txBody>
      </p:sp>
      <p:sp>
        <p:nvSpPr>
          <p:cNvPr id="701" name="Google Shape;701;p41"/>
          <p:cNvSpPr txBox="1"/>
          <p:nvPr/>
        </p:nvSpPr>
        <p:spPr>
          <a:xfrm>
            <a:off x="91440" y="6824345"/>
            <a:ext cx="548640" cy="44513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29</a:t>
            </a:r>
            <a:endParaRPr/>
          </a:p>
        </p:txBody>
      </p:sp>
      <p:sp>
        <p:nvSpPr>
          <p:cNvPr id="702" name="Google Shape;702;p41"/>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23" name="Google Shape;123;p1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24" name="Google Shape;124;p1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25" name="Google Shape;125;p15"/>
          <p:cNvSpPr txBox="1"/>
          <p:nvPr/>
        </p:nvSpPr>
        <p:spPr>
          <a:xfrm>
            <a:off x="557445" y="823384"/>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Electricidad</a:t>
            </a:r>
            <a:endParaRPr/>
          </a:p>
        </p:txBody>
      </p:sp>
      <p:sp>
        <p:nvSpPr>
          <p:cNvPr id="126" name="Google Shape;126;p15"/>
          <p:cNvSpPr txBox="1"/>
          <p:nvPr/>
        </p:nvSpPr>
        <p:spPr>
          <a:xfrm>
            <a:off x="579120" y="1848993"/>
            <a:ext cx="8351520" cy="2705100"/>
          </a:xfrm>
          <a:prstGeom prst="rect">
            <a:avLst/>
          </a:prstGeom>
          <a:noFill/>
          <a:ln>
            <a:noFill/>
          </a:ln>
        </p:spPr>
        <p:txBody>
          <a:bodyPr anchorCtr="0" anchor="t" bIns="0" lIns="0" spcFirstLastPara="1" rIns="0" wrap="square" tIns="0">
            <a:spAutoFit/>
          </a:bodyPr>
          <a:lstStyle/>
          <a:p>
            <a:pPr indent="-192119" lvl="1" marL="384237"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Cuando un conductor se mueve dentro de un campo magnético, se genera corriente eléctrica.</a:t>
            </a:r>
            <a:endParaRPr/>
          </a:p>
          <a:p>
            <a:pPr indent="-192182" lvl="1" marL="384364"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Cuando un campo magnético se mueve dentro de un conductor, se genera corriente eléctrica.</a:t>
            </a:r>
            <a:endParaRPr/>
          </a:p>
        </p:txBody>
      </p:sp>
      <p:sp>
        <p:nvSpPr>
          <p:cNvPr id="127" name="Google Shape;127;p15"/>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3</a:t>
            </a:r>
            <a:endParaRPr/>
          </a:p>
        </p:txBody>
      </p:sp>
      <p:sp>
        <p:nvSpPr>
          <p:cNvPr id="128" name="Google Shape;128;p15"/>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42"/>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12" name="Google Shape;712;p42"/>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713" name="Google Shape;713;p42"/>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14" name="Google Shape;714;p42"/>
          <p:cNvSpPr/>
          <p:nvPr/>
        </p:nvSpPr>
        <p:spPr>
          <a:xfrm>
            <a:off x="1299715" y="3137986"/>
            <a:ext cx="7154169" cy="2061500"/>
          </a:xfrm>
          <a:custGeom>
            <a:rect b="b" l="l" r="r" t="t"/>
            <a:pathLst>
              <a:path extrusionOk="0" h="2061500" w="7154169">
                <a:moveTo>
                  <a:pt x="0" y="0"/>
                </a:moveTo>
                <a:lnTo>
                  <a:pt x="7154170" y="0"/>
                </a:lnTo>
                <a:lnTo>
                  <a:pt x="7154170" y="2061500"/>
                </a:lnTo>
                <a:lnTo>
                  <a:pt x="0" y="2061500"/>
                </a:lnTo>
                <a:lnTo>
                  <a:pt x="0" y="0"/>
                </a:lnTo>
                <a:close/>
              </a:path>
            </a:pathLst>
          </a:custGeom>
          <a:blipFill rotWithShape="1">
            <a:blip r:embed="rId4">
              <a:alphaModFix/>
            </a:blip>
            <a:stretch>
              <a:fillRect b="0" l="0" r="0" t="0"/>
            </a:stretch>
          </a:blipFill>
          <a:ln>
            <a:noFill/>
          </a:ln>
        </p:spPr>
      </p:sp>
      <p:sp>
        <p:nvSpPr>
          <p:cNvPr id="715" name="Google Shape;715;p42"/>
          <p:cNvSpPr txBox="1"/>
          <p:nvPr/>
        </p:nvSpPr>
        <p:spPr>
          <a:xfrm>
            <a:off x="9015415" y="319048"/>
            <a:ext cx="383936" cy="21907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30</a:t>
            </a:r>
            <a:endParaRPr/>
          </a:p>
        </p:txBody>
      </p:sp>
      <p:sp>
        <p:nvSpPr>
          <p:cNvPr id="716" name="Google Shape;716;p42"/>
          <p:cNvSpPr txBox="1"/>
          <p:nvPr/>
        </p:nvSpPr>
        <p:spPr>
          <a:xfrm>
            <a:off x="559079" y="1603445"/>
            <a:ext cx="6971284" cy="1315466"/>
          </a:xfrm>
          <a:prstGeom prst="rect">
            <a:avLst/>
          </a:prstGeom>
          <a:noFill/>
          <a:ln>
            <a:noFill/>
          </a:ln>
        </p:spPr>
        <p:txBody>
          <a:bodyPr anchorCtr="0" anchor="t" bIns="0" lIns="0" spcFirstLastPara="1" rIns="0" wrap="square" tIns="0">
            <a:spAutoFit/>
          </a:bodyPr>
          <a:lstStyle/>
          <a:p>
            <a:pPr indent="-192119" lvl="1" marL="384237"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4 electrones separados del núcleo</a:t>
            </a:r>
            <a:endParaRPr/>
          </a:p>
          <a:p>
            <a:pPr indent="-192182" lvl="1" marL="384364"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4º estado de la materia</a:t>
            </a:r>
            <a:endParaRPr/>
          </a:p>
        </p:txBody>
      </p:sp>
      <p:sp>
        <p:nvSpPr>
          <p:cNvPr id="717" name="Google Shape;717;p42"/>
          <p:cNvSpPr txBox="1"/>
          <p:nvPr/>
        </p:nvSpPr>
        <p:spPr>
          <a:xfrm>
            <a:off x="559079" y="820208"/>
            <a:ext cx="7473377"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¿Qué es el plasma?</a:t>
            </a:r>
            <a:endParaRPr/>
          </a:p>
        </p:txBody>
      </p:sp>
      <p:sp>
        <p:nvSpPr>
          <p:cNvPr id="718" name="Google Shape;718;p42"/>
          <p:cNvSpPr txBox="1"/>
          <p:nvPr/>
        </p:nvSpPr>
        <p:spPr>
          <a:xfrm>
            <a:off x="91440" y="6824345"/>
            <a:ext cx="548640" cy="44513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29</a:t>
            </a:r>
            <a:endParaRPr/>
          </a:p>
        </p:txBody>
      </p:sp>
      <p:sp>
        <p:nvSpPr>
          <p:cNvPr id="719" name="Google Shape;719;p42"/>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
        <p:nvSpPr>
          <p:cNvPr id="720" name="Google Shape;720;p42"/>
          <p:cNvSpPr txBox="1"/>
          <p:nvPr/>
        </p:nvSpPr>
        <p:spPr>
          <a:xfrm>
            <a:off x="1243775" y="5180425"/>
            <a:ext cx="1263600" cy="122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Ubuntu"/>
                <a:ea typeface="Ubuntu"/>
                <a:cs typeface="Ubuntu"/>
                <a:sym typeface="Ubuntu"/>
              </a:rPr>
              <a:t>SOLID</a:t>
            </a:r>
            <a:endParaRPr/>
          </a:p>
          <a:p>
            <a:pPr indent="0" lvl="0" marL="0" marR="0" rtl="0" algn="ctr">
              <a:lnSpc>
                <a:spcPct val="140000"/>
              </a:lnSpc>
              <a:spcBef>
                <a:spcPts val="0"/>
              </a:spcBef>
              <a:spcAft>
                <a:spcPts val="0"/>
              </a:spcAft>
              <a:buNone/>
            </a:pPr>
            <a:r>
              <a:rPr b="0" i="0" lang="en-US" sz="2100" u="none" cap="none" strike="noStrike">
                <a:solidFill>
                  <a:srgbClr val="000000"/>
                </a:solidFill>
                <a:latin typeface="Ubuntu"/>
                <a:ea typeface="Ubuntu"/>
                <a:cs typeface="Ubuntu"/>
                <a:sym typeface="Ubuntu"/>
              </a:rPr>
              <a:t>Hielo</a:t>
            </a:r>
            <a:endParaRPr/>
          </a:p>
          <a:p>
            <a:pPr indent="0" lvl="0" marL="0" marR="0" rtl="0" algn="ctr">
              <a:lnSpc>
                <a:spcPct val="140000"/>
              </a:lnSpc>
              <a:spcBef>
                <a:spcPts val="0"/>
              </a:spcBef>
              <a:spcAft>
                <a:spcPts val="0"/>
              </a:spcAft>
              <a:buNone/>
            </a:pPr>
            <a:r>
              <a:rPr b="1" i="0" lang="en-US" sz="2100" u="none" cap="none" strike="noStrike">
                <a:solidFill>
                  <a:srgbClr val="00338D"/>
                </a:solidFill>
                <a:latin typeface="Ubuntu"/>
                <a:ea typeface="Ubuntu"/>
                <a:cs typeface="Ubuntu"/>
                <a:sym typeface="Ubuntu"/>
              </a:rPr>
              <a:t>Frío</a:t>
            </a:r>
            <a:endParaRPr/>
          </a:p>
        </p:txBody>
      </p:sp>
      <p:sp>
        <p:nvSpPr>
          <p:cNvPr id="721" name="Google Shape;721;p42"/>
          <p:cNvSpPr txBox="1"/>
          <p:nvPr/>
        </p:nvSpPr>
        <p:spPr>
          <a:xfrm>
            <a:off x="3219284" y="5180436"/>
            <a:ext cx="1070700" cy="1118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Ubuntu"/>
                <a:ea typeface="Ubuntu"/>
                <a:cs typeface="Ubuntu"/>
                <a:sym typeface="Ubuntu"/>
              </a:rPr>
              <a:t>LIQUIDO</a:t>
            </a:r>
            <a:endParaRPr/>
          </a:p>
          <a:p>
            <a:pPr indent="0" lvl="0" marL="0" marR="0" rtl="0" algn="ctr">
              <a:lnSpc>
                <a:spcPct val="140000"/>
              </a:lnSpc>
              <a:spcBef>
                <a:spcPts val="0"/>
              </a:spcBef>
              <a:spcAft>
                <a:spcPts val="0"/>
              </a:spcAft>
              <a:buNone/>
            </a:pPr>
            <a:r>
              <a:rPr b="0" i="0" lang="en-US" sz="2100" u="none" cap="none" strike="noStrike">
                <a:solidFill>
                  <a:srgbClr val="000000"/>
                </a:solidFill>
                <a:latin typeface="Ubuntu"/>
                <a:ea typeface="Ubuntu"/>
                <a:cs typeface="Ubuntu"/>
                <a:sym typeface="Ubuntu"/>
              </a:rPr>
              <a:t>Agua</a:t>
            </a:r>
            <a:endParaRPr/>
          </a:p>
          <a:p>
            <a:pPr indent="0" lvl="0" marL="0" marR="0" rtl="0" algn="ctr">
              <a:lnSpc>
                <a:spcPct val="140000"/>
              </a:lnSpc>
              <a:spcBef>
                <a:spcPts val="0"/>
              </a:spcBef>
              <a:spcAft>
                <a:spcPts val="0"/>
              </a:spcAft>
              <a:buNone/>
            </a:pPr>
            <a:r>
              <a:rPr b="1" i="0" lang="en-US" sz="2100" u="none" cap="none" strike="noStrike">
                <a:solidFill>
                  <a:srgbClr val="FFC000"/>
                </a:solidFill>
                <a:latin typeface="Ubuntu"/>
                <a:ea typeface="Ubuntu"/>
                <a:cs typeface="Ubuntu"/>
                <a:sym typeface="Ubuntu"/>
              </a:rPr>
              <a:t>Tibio</a:t>
            </a:r>
            <a:endParaRPr/>
          </a:p>
        </p:txBody>
      </p:sp>
      <p:sp>
        <p:nvSpPr>
          <p:cNvPr id="722" name="Google Shape;722;p42"/>
          <p:cNvSpPr txBox="1"/>
          <p:nvPr/>
        </p:nvSpPr>
        <p:spPr>
          <a:xfrm>
            <a:off x="5001909" y="5180436"/>
            <a:ext cx="1068600" cy="1118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Ubuntu"/>
                <a:ea typeface="Ubuntu"/>
                <a:cs typeface="Ubuntu"/>
                <a:sym typeface="Ubuntu"/>
              </a:rPr>
              <a:t>GAS</a:t>
            </a:r>
            <a:endParaRPr/>
          </a:p>
          <a:p>
            <a:pPr indent="0" lvl="0" marL="0" marR="0" rtl="0" algn="ctr">
              <a:lnSpc>
                <a:spcPct val="140000"/>
              </a:lnSpc>
              <a:spcBef>
                <a:spcPts val="0"/>
              </a:spcBef>
              <a:spcAft>
                <a:spcPts val="0"/>
              </a:spcAft>
              <a:buNone/>
            </a:pPr>
            <a:r>
              <a:rPr b="0" i="0" lang="en-US" sz="2100" u="none" cap="none" strike="noStrike">
                <a:solidFill>
                  <a:srgbClr val="000000"/>
                </a:solidFill>
                <a:latin typeface="Ubuntu"/>
                <a:ea typeface="Ubuntu"/>
                <a:cs typeface="Ubuntu"/>
                <a:sym typeface="Ubuntu"/>
              </a:rPr>
              <a:t>Agua</a:t>
            </a:r>
            <a:endParaRPr/>
          </a:p>
          <a:p>
            <a:pPr indent="0" lvl="0" marL="0" marR="0" rtl="0" algn="ctr">
              <a:lnSpc>
                <a:spcPct val="140000"/>
              </a:lnSpc>
              <a:spcBef>
                <a:spcPts val="0"/>
              </a:spcBef>
              <a:spcAft>
                <a:spcPts val="0"/>
              </a:spcAft>
              <a:buNone/>
            </a:pPr>
            <a:r>
              <a:rPr b="1" i="0" lang="en-US" sz="2100" u="none" cap="none" strike="noStrike">
                <a:solidFill>
                  <a:srgbClr val="FF5757"/>
                </a:solidFill>
                <a:latin typeface="Ubuntu"/>
                <a:ea typeface="Ubuntu"/>
                <a:cs typeface="Ubuntu"/>
                <a:sym typeface="Ubuntu"/>
              </a:rPr>
              <a:t>Caliente</a:t>
            </a:r>
            <a:endParaRPr/>
          </a:p>
        </p:txBody>
      </p:sp>
      <p:sp>
        <p:nvSpPr>
          <p:cNvPr id="723" name="Google Shape;723;p42"/>
          <p:cNvSpPr txBox="1"/>
          <p:nvPr/>
        </p:nvSpPr>
        <p:spPr>
          <a:xfrm>
            <a:off x="6705968" y="5180436"/>
            <a:ext cx="1648800" cy="1118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Ubuntu"/>
                <a:ea typeface="Ubuntu"/>
                <a:cs typeface="Ubuntu"/>
                <a:sym typeface="Ubuntu"/>
              </a:rPr>
              <a:t>PLASMA</a:t>
            </a:r>
            <a:endParaRPr/>
          </a:p>
          <a:p>
            <a:pPr indent="0" lvl="0" marL="0" marR="0" rtl="0" algn="ctr">
              <a:lnSpc>
                <a:spcPct val="140000"/>
              </a:lnSpc>
              <a:spcBef>
                <a:spcPts val="0"/>
              </a:spcBef>
              <a:spcAft>
                <a:spcPts val="0"/>
              </a:spcAft>
              <a:buNone/>
            </a:pPr>
            <a:r>
              <a:t/>
            </a:r>
            <a:endParaRPr b="0" i="0" sz="2100" u="none" cap="none" strike="noStrike">
              <a:solidFill>
                <a:srgbClr val="000000"/>
              </a:solidFill>
              <a:latin typeface="Ubuntu"/>
              <a:ea typeface="Ubuntu"/>
              <a:cs typeface="Ubuntu"/>
              <a:sym typeface="Ubuntu"/>
            </a:endParaRPr>
          </a:p>
          <a:p>
            <a:pPr indent="0" lvl="0" marL="0" marR="0" rtl="0" algn="ctr">
              <a:lnSpc>
                <a:spcPct val="140000"/>
              </a:lnSpc>
              <a:spcBef>
                <a:spcPts val="0"/>
              </a:spcBef>
              <a:spcAft>
                <a:spcPts val="0"/>
              </a:spcAft>
              <a:buNone/>
            </a:pPr>
            <a:r>
              <a:rPr b="1" i="0" lang="en-US" sz="2100" u="none" cap="none" strike="noStrike">
                <a:solidFill>
                  <a:srgbClr val="199AD5"/>
                </a:solidFill>
                <a:latin typeface="Ubuntu"/>
                <a:ea typeface="Ubuntu"/>
                <a:cs typeface="Ubuntu"/>
                <a:sym typeface="Ubuntu"/>
              </a:rPr>
              <a:t>Más Caliente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4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33" name="Google Shape;733;p43"/>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734" name="Google Shape;734;p4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35" name="Google Shape;735;p43"/>
          <p:cNvSpPr txBox="1"/>
          <p:nvPr/>
        </p:nvSpPr>
        <p:spPr>
          <a:xfrm>
            <a:off x="562864" y="809621"/>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Características del Plasma</a:t>
            </a:r>
            <a:endParaRPr/>
          </a:p>
        </p:txBody>
      </p:sp>
      <p:sp>
        <p:nvSpPr>
          <p:cNvPr id="736" name="Google Shape;736;p43"/>
          <p:cNvSpPr txBox="1"/>
          <p:nvPr/>
        </p:nvSpPr>
        <p:spPr>
          <a:xfrm>
            <a:off x="562864" y="1719278"/>
            <a:ext cx="8351520" cy="2668016"/>
          </a:xfrm>
          <a:prstGeom prst="rect">
            <a:avLst/>
          </a:prstGeom>
          <a:noFill/>
          <a:ln>
            <a:noFill/>
          </a:ln>
        </p:spPr>
        <p:txBody>
          <a:bodyPr anchorCtr="0" anchor="t" bIns="0" lIns="0" spcFirstLastPara="1" rIns="0" wrap="square" tIns="0">
            <a:spAutoFit/>
          </a:bodyPr>
          <a:lstStyle/>
          <a:p>
            <a:pPr indent="-192119" lvl="1" marL="384237"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La mayoría de los átomos están ionizados.</a:t>
            </a:r>
            <a:endParaRPr/>
          </a:p>
          <a:p>
            <a:pPr indent="-192119" lvl="1" marL="384237"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Todo el plasma sigue siendo neutro.</a:t>
            </a:r>
            <a:endParaRPr/>
          </a:p>
          <a:p>
            <a:pPr indent="-192182" lvl="1" marL="384364"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Puede existir a cualquier temperatura y densidad.</a:t>
            </a:r>
            <a:endParaRPr/>
          </a:p>
        </p:txBody>
      </p:sp>
      <p:sp>
        <p:nvSpPr>
          <p:cNvPr id="737" name="Google Shape;737;p43"/>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31</a:t>
            </a:r>
            <a:endParaRPr/>
          </a:p>
        </p:txBody>
      </p:sp>
      <p:sp>
        <p:nvSpPr>
          <p:cNvPr id="738" name="Google Shape;738;p43"/>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4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48" name="Google Shape;748;p4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749" name="Google Shape;749;p4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50" name="Google Shape;750;p44"/>
          <p:cNvSpPr txBox="1"/>
          <p:nvPr/>
        </p:nvSpPr>
        <p:spPr>
          <a:xfrm>
            <a:off x="579120" y="808929"/>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Ejemplos de Plasma</a:t>
            </a:r>
            <a:endParaRPr/>
          </a:p>
        </p:txBody>
      </p:sp>
      <p:sp>
        <p:nvSpPr>
          <p:cNvPr id="751" name="Google Shape;751;p44"/>
          <p:cNvSpPr/>
          <p:nvPr/>
        </p:nvSpPr>
        <p:spPr>
          <a:xfrm>
            <a:off x="4389128" y="1857044"/>
            <a:ext cx="4803488" cy="3748413"/>
          </a:xfrm>
          <a:custGeom>
            <a:rect b="b" l="l" r="r" t="t"/>
            <a:pathLst>
              <a:path extrusionOk="0" h="3748413" w="4803488">
                <a:moveTo>
                  <a:pt x="0" y="0"/>
                </a:moveTo>
                <a:lnTo>
                  <a:pt x="4803487" y="0"/>
                </a:lnTo>
                <a:lnTo>
                  <a:pt x="4803487" y="3748413"/>
                </a:lnTo>
                <a:lnTo>
                  <a:pt x="0" y="3748413"/>
                </a:lnTo>
                <a:lnTo>
                  <a:pt x="0" y="0"/>
                </a:lnTo>
                <a:close/>
              </a:path>
            </a:pathLst>
          </a:custGeom>
          <a:blipFill rotWithShape="1">
            <a:blip r:embed="rId4">
              <a:alphaModFix/>
            </a:blip>
            <a:stretch>
              <a:fillRect b="0" l="-2022" r="-2022" t="0"/>
            </a:stretch>
          </a:blipFill>
          <a:ln>
            <a:noFill/>
          </a:ln>
        </p:spPr>
      </p:sp>
      <p:sp>
        <p:nvSpPr>
          <p:cNvPr id="752" name="Google Shape;752;p44"/>
          <p:cNvSpPr/>
          <p:nvPr/>
        </p:nvSpPr>
        <p:spPr>
          <a:xfrm>
            <a:off x="568960" y="1857044"/>
            <a:ext cx="3602617" cy="3748414"/>
          </a:xfrm>
          <a:custGeom>
            <a:rect b="b" l="l" r="r" t="t"/>
            <a:pathLst>
              <a:path extrusionOk="0" h="3748414" w="3602617">
                <a:moveTo>
                  <a:pt x="0" y="0"/>
                </a:moveTo>
                <a:lnTo>
                  <a:pt x="3602617" y="0"/>
                </a:lnTo>
                <a:lnTo>
                  <a:pt x="3602617" y="3748414"/>
                </a:lnTo>
                <a:lnTo>
                  <a:pt x="0" y="3748414"/>
                </a:lnTo>
                <a:lnTo>
                  <a:pt x="0" y="0"/>
                </a:lnTo>
                <a:close/>
              </a:path>
            </a:pathLst>
          </a:custGeom>
          <a:blipFill rotWithShape="1">
            <a:blip r:embed="rId5">
              <a:alphaModFix/>
            </a:blip>
            <a:stretch>
              <a:fillRect b="0" l="-2022" r="-2022" t="0"/>
            </a:stretch>
          </a:blipFill>
          <a:ln>
            <a:noFill/>
          </a:ln>
        </p:spPr>
      </p:sp>
      <p:sp>
        <p:nvSpPr>
          <p:cNvPr id="753" name="Google Shape;753;p44"/>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32</a:t>
            </a:r>
            <a:endParaRPr/>
          </a:p>
        </p:txBody>
      </p:sp>
      <p:sp>
        <p:nvSpPr>
          <p:cNvPr id="754" name="Google Shape;754;p44"/>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4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64" name="Google Shape;764;p4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765" name="Google Shape;765;p4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66" name="Google Shape;766;p45"/>
          <p:cNvSpPr txBox="1"/>
          <p:nvPr/>
        </p:nvSpPr>
        <p:spPr>
          <a:xfrm>
            <a:off x="552398" y="800616"/>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¿Qué es el Confinamiento?</a:t>
            </a:r>
            <a:endParaRPr/>
          </a:p>
        </p:txBody>
      </p:sp>
      <p:sp>
        <p:nvSpPr>
          <p:cNvPr id="767" name="Google Shape;767;p45"/>
          <p:cNvSpPr txBox="1"/>
          <p:nvPr/>
        </p:nvSpPr>
        <p:spPr>
          <a:xfrm>
            <a:off x="552398" y="1929852"/>
            <a:ext cx="7755095" cy="1809750"/>
          </a:xfrm>
          <a:prstGeom prst="rect">
            <a:avLst/>
          </a:prstGeom>
          <a:noFill/>
          <a:ln>
            <a:noFill/>
          </a:ln>
        </p:spPr>
        <p:txBody>
          <a:bodyPr anchorCtr="0" anchor="t" bIns="0" lIns="0" spcFirstLastPara="1" rIns="0" wrap="square" tIns="0">
            <a:spAutoFit/>
          </a:bodyPr>
          <a:lstStyle/>
          <a:p>
            <a:pPr indent="-192182" lvl="1" marL="384364"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El plasma tiende a expandirse.</a:t>
            </a:r>
            <a:endParaRPr/>
          </a:p>
          <a:p>
            <a:pPr indent="-192182" lvl="1" marL="384364"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a:p>
            <a:pPr indent="-192182" lvl="1" marL="384364"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El confinamiento mantiene el plasma estable para que pueda ocurrir la fusión.</a:t>
            </a:r>
            <a:endParaRPr/>
          </a:p>
        </p:txBody>
      </p:sp>
      <p:sp>
        <p:nvSpPr>
          <p:cNvPr id="768" name="Google Shape;768;p45"/>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33</a:t>
            </a:r>
            <a:endParaRPr/>
          </a:p>
        </p:txBody>
      </p:sp>
      <p:sp>
        <p:nvSpPr>
          <p:cNvPr id="769" name="Google Shape;769;p45"/>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4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79" name="Google Shape;779;p4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780" name="Google Shape;780;p4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781" name="Google Shape;781;p46"/>
          <p:cNvSpPr/>
          <p:nvPr/>
        </p:nvSpPr>
        <p:spPr>
          <a:xfrm>
            <a:off x="3491776" y="1761885"/>
            <a:ext cx="2851194" cy="2735607"/>
          </a:xfrm>
          <a:custGeom>
            <a:rect b="b" l="l" r="r" t="t"/>
            <a:pathLst>
              <a:path extrusionOk="0" h="2735607" w="2851194">
                <a:moveTo>
                  <a:pt x="0" y="0"/>
                </a:moveTo>
                <a:lnTo>
                  <a:pt x="2851194" y="0"/>
                </a:lnTo>
                <a:lnTo>
                  <a:pt x="2851194" y="2735607"/>
                </a:lnTo>
                <a:lnTo>
                  <a:pt x="0" y="2735607"/>
                </a:lnTo>
                <a:lnTo>
                  <a:pt x="0" y="0"/>
                </a:lnTo>
                <a:close/>
              </a:path>
            </a:pathLst>
          </a:custGeom>
          <a:blipFill rotWithShape="1">
            <a:blip r:embed="rId4">
              <a:alphaModFix/>
            </a:blip>
            <a:stretch>
              <a:fillRect b="-34824" l="-50829" r="-69881" t="-49208"/>
            </a:stretch>
          </a:blipFill>
          <a:ln>
            <a:noFill/>
          </a:ln>
        </p:spPr>
      </p:sp>
      <p:sp>
        <p:nvSpPr>
          <p:cNvPr id="782" name="Google Shape;782;p46"/>
          <p:cNvSpPr txBox="1"/>
          <p:nvPr/>
        </p:nvSpPr>
        <p:spPr>
          <a:xfrm>
            <a:off x="557910" y="799282"/>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Concepto de Confinamiento</a:t>
            </a:r>
            <a:endParaRPr/>
          </a:p>
        </p:txBody>
      </p:sp>
      <p:sp>
        <p:nvSpPr>
          <p:cNvPr descr="NSTX" id="783" name="Google Shape;783;p46"/>
          <p:cNvSpPr/>
          <p:nvPr/>
        </p:nvSpPr>
        <p:spPr>
          <a:xfrm>
            <a:off x="6438350" y="1761885"/>
            <a:ext cx="2827570" cy="2735607"/>
          </a:xfrm>
          <a:custGeom>
            <a:rect b="b" l="l" r="r" t="t"/>
            <a:pathLst>
              <a:path extrusionOk="0" h="2735607" w="2827570">
                <a:moveTo>
                  <a:pt x="0" y="0"/>
                </a:moveTo>
                <a:lnTo>
                  <a:pt x="2827570" y="0"/>
                </a:lnTo>
                <a:lnTo>
                  <a:pt x="2827570" y="2735607"/>
                </a:lnTo>
                <a:lnTo>
                  <a:pt x="0" y="2735607"/>
                </a:lnTo>
                <a:lnTo>
                  <a:pt x="0" y="0"/>
                </a:lnTo>
                <a:close/>
              </a:path>
            </a:pathLst>
          </a:custGeom>
          <a:blipFill rotWithShape="1">
            <a:blip r:embed="rId5">
              <a:alphaModFix/>
            </a:blip>
            <a:stretch>
              <a:fillRect b="-7938" l="-14923" r="-3649" t="-22046"/>
            </a:stretch>
          </a:blipFill>
          <a:ln>
            <a:noFill/>
          </a:ln>
        </p:spPr>
      </p:sp>
      <p:sp>
        <p:nvSpPr>
          <p:cNvPr id="784" name="Google Shape;784;p46"/>
          <p:cNvSpPr txBox="1"/>
          <p:nvPr/>
        </p:nvSpPr>
        <p:spPr>
          <a:xfrm>
            <a:off x="4020490" y="4815889"/>
            <a:ext cx="1793766" cy="333375"/>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2133" u="none" cap="none" strike="noStrike">
                <a:solidFill>
                  <a:srgbClr val="000000"/>
                </a:solidFill>
                <a:latin typeface="Ubuntu"/>
                <a:ea typeface="Ubuntu"/>
                <a:cs typeface="Ubuntu"/>
                <a:sym typeface="Ubuntu"/>
              </a:rPr>
              <a:t>Gravitacional</a:t>
            </a:r>
            <a:endParaRPr/>
          </a:p>
        </p:txBody>
      </p:sp>
      <p:sp>
        <p:nvSpPr>
          <p:cNvPr id="785" name="Google Shape;785;p46"/>
          <p:cNvSpPr txBox="1"/>
          <p:nvPr/>
        </p:nvSpPr>
        <p:spPr>
          <a:xfrm>
            <a:off x="1531762" y="4815889"/>
            <a:ext cx="908359" cy="333375"/>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2133" u="none" cap="none" strike="noStrike">
                <a:solidFill>
                  <a:srgbClr val="000000"/>
                </a:solidFill>
                <a:latin typeface="Ubuntu"/>
                <a:ea typeface="Ubuntu"/>
                <a:cs typeface="Ubuntu"/>
                <a:sym typeface="Ubuntu"/>
              </a:rPr>
              <a:t>Inercia</a:t>
            </a:r>
            <a:endParaRPr/>
          </a:p>
        </p:txBody>
      </p:sp>
      <p:sp>
        <p:nvSpPr>
          <p:cNvPr id="786" name="Google Shape;786;p46"/>
          <p:cNvSpPr txBox="1"/>
          <p:nvPr/>
        </p:nvSpPr>
        <p:spPr>
          <a:xfrm>
            <a:off x="7097446" y="4815889"/>
            <a:ext cx="1509379" cy="333375"/>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2133" u="none" cap="none" strike="noStrike">
                <a:solidFill>
                  <a:srgbClr val="000000"/>
                </a:solidFill>
                <a:latin typeface="Ubuntu"/>
                <a:ea typeface="Ubuntu"/>
                <a:cs typeface="Ubuntu"/>
                <a:sym typeface="Ubuntu"/>
              </a:rPr>
              <a:t>Magnético</a:t>
            </a:r>
            <a:endParaRPr/>
          </a:p>
        </p:txBody>
      </p:sp>
      <p:sp>
        <p:nvSpPr>
          <p:cNvPr descr="icf-small" id="787" name="Google Shape;787;p46"/>
          <p:cNvSpPr/>
          <p:nvPr/>
        </p:nvSpPr>
        <p:spPr>
          <a:xfrm>
            <a:off x="568960" y="1761885"/>
            <a:ext cx="2833963" cy="2735607"/>
          </a:xfrm>
          <a:custGeom>
            <a:rect b="b" l="l" r="r" t="t"/>
            <a:pathLst>
              <a:path extrusionOk="0" h="2735607" w="2833963">
                <a:moveTo>
                  <a:pt x="0" y="0"/>
                </a:moveTo>
                <a:lnTo>
                  <a:pt x="2833963" y="0"/>
                </a:lnTo>
                <a:lnTo>
                  <a:pt x="2833963" y="2735607"/>
                </a:lnTo>
                <a:lnTo>
                  <a:pt x="0" y="2735607"/>
                </a:lnTo>
                <a:lnTo>
                  <a:pt x="0" y="0"/>
                </a:lnTo>
                <a:close/>
              </a:path>
            </a:pathLst>
          </a:custGeom>
          <a:blipFill rotWithShape="1">
            <a:blip r:embed="rId6">
              <a:alphaModFix/>
            </a:blip>
            <a:stretch>
              <a:fillRect b="-3402" l="0" r="-15889" t="0"/>
            </a:stretch>
          </a:blipFill>
          <a:ln>
            <a:noFill/>
          </a:ln>
        </p:spPr>
      </p:sp>
      <p:sp>
        <p:nvSpPr>
          <p:cNvPr id="788" name="Google Shape;788;p46"/>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34</a:t>
            </a:r>
            <a:endParaRPr/>
          </a:p>
        </p:txBody>
      </p:sp>
      <p:sp>
        <p:nvSpPr>
          <p:cNvPr id="789" name="Google Shape;789;p46"/>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47"/>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799" name="Google Shape;799;p47"/>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800" name="Google Shape;800;p47"/>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801" name="Google Shape;801;p47"/>
          <p:cNvSpPr txBox="1"/>
          <p:nvPr/>
        </p:nvSpPr>
        <p:spPr>
          <a:xfrm>
            <a:off x="579120" y="810120"/>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Superando la Repulsión de Coulomb</a:t>
            </a:r>
            <a:endParaRPr/>
          </a:p>
        </p:txBody>
      </p:sp>
      <p:sp>
        <p:nvSpPr>
          <p:cNvPr id="802" name="Google Shape;802;p47"/>
          <p:cNvSpPr txBox="1"/>
          <p:nvPr/>
        </p:nvSpPr>
        <p:spPr>
          <a:xfrm>
            <a:off x="579120" y="1461510"/>
            <a:ext cx="8514080" cy="4042328"/>
          </a:xfrm>
          <a:prstGeom prst="rect">
            <a:avLst/>
          </a:prstGeom>
          <a:noFill/>
          <a:ln>
            <a:noFill/>
          </a:ln>
        </p:spPr>
        <p:txBody>
          <a:bodyPr anchorCtr="0" anchor="t" bIns="0" lIns="0" spcFirstLastPara="1" rIns="0" wrap="square" tIns="0">
            <a:spAutoFit/>
          </a:bodyPr>
          <a:lstStyle/>
          <a:p>
            <a:pPr indent="-175387" lvl="1" marL="355537" marR="0" rtl="0" algn="l">
              <a:lnSpc>
                <a:spcPct val="153620"/>
              </a:lnSpc>
              <a:spcBef>
                <a:spcPts val="0"/>
              </a:spcBef>
              <a:spcAft>
                <a:spcPts val="0"/>
              </a:spcAft>
              <a:buClr>
                <a:srgbClr val="000000"/>
              </a:buClr>
              <a:buSzPts val="2762"/>
              <a:buFont typeface="Arial"/>
              <a:buChar char="•"/>
            </a:pPr>
            <a:r>
              <a:rPr b="0" i="0" lang="en-US" sz="2762" u="none" cap="none" strike="noStrike">
                <a:solidFill>
                  <a:srgbClr val="000000"/>
                </a:solidFill>
                <a:latin typeface="Ubuntu"/>
                <a:ea typeface="Ubuntu"/>
                <a:cs typeface="Ubuntu"/>
                <a:sym typeface="Ubuntu"/>
              </a:rPr>
              <a:t>Los núcleos tienen carga positiva y las cargas iguales se repelen.</a:t>
            </a:r>
            <a:endParaRPr/>
          </a:p>
          <a:p>
            <a:pPr indent="-175387" lvl="1" marL="355537" marR="0" rtl="0" algn="l">
              <a:lnSpc>
                <a:spcPct val="153620"/>
              </a:lnSpc>
              <a:spcBef>
                <a:spcPts val="0"/>
              </a:spcBef>
              <a:spcAft>
                <a:spcPts val="0"/>
              </a:spcAft>
              <a:buClr>
                <a:srgbClr val="000000"/>
              </a:buClr>
              <a:buSzPts val="2762"/>
              <a:buFont typeface="Arial"/>
              <a:buChar char="•"/>
            </a:pPr>
            <a:r>
              <a:rPr b="0" i="0" lang="en-US" sz="2762" u="none" cap="none" strike="noStrike">
                <a:solidFill>
                  <a:srgbClr val="000000"/>
                </a:solidFill>
                <a:latin typeface="Ubuntu"/>
                <a:ea typeface="Ubuntu"/>
                <a:cs typeface="Ubuntu"/>
                <a:sym typeface="Ubuntu"/>
              </a:rPr>
              <a:t>Acelera los átomos a alta energía: 30-1000 keV.</a:t>
            </a:r>
            <a:endParaRPr/>
          </a:p>
          <a:p>
            <a:pPr indent="-184555" lvl="2" marL="553665" marR="0" rtl="0" algn="l">
              <a:lnSpc>
                <a:spcPct val="153589"/>
              </a:lnSpc>
              <a:spcBef>
                <a:spcPts val="0"/>
              </a:spcBef>
              <a:spcAft>
                <a:spcPts val="0"/>
              </a:spcAft>
              <a:buClr>
                <a:srgbClr val="000000"/>
              </a:buClr>
              <a:buSzPts val="2368"/>
              <a:buFont typeface="Arial"/>
              <a:buChar char="⚬"/>
            </a:pPr>
            <a:r>
              <a:rPr b="0" i="0" lang="en-US" sz="2368" u="none" cap="none" strike="noStrike">
                <a:solidFill>
                  <a:srgbClr val="000000"/>
                </a:solidFill>
                <a:latin typeface="Ubuntu"/>
                <a:ea typeface="Ubuntu"/>
                <a:cs typeface="Ubuntu"/>
                <a:sym typeface="Ubuntu"/>
              </a:rPr>
              <a:t>acelerador de partículas</a:t>
            </a:r>
            <a:endParaRPr/>
          </a:p>
          <a:p>
            <a:pPr indent="-201494" lvl="3" marL="805982" marR="0" rtl="0" algn="l">
              <a:lnSpc>
                <a:spcPct val="153623"/>
              </a:lnSpc>
              <a:spcBef>
                <a:spcPts val="0"/>
              </a:spcBef>
              <a:spcAft>
                <a:spcPts val="0"/>
              </a:spcAft>
              <a:buClr>
                <a:srgbClr val="000000"/>
              </a:buClr>
              <a:buSzPts val="1973"/>
              <a:buFont typeface="Arial"/>
              <a:buChar char="￭"/>
            </a:pPr>
            <a:r>
              <a:rPr b="0" i="0" lang="en-US" sz="1973" u="none" cap="none" strike="noStrike">
                <a:solidFill>
                  <a:srgbClr val="000000"/>
                </a:solidFill>
                <a:latin typeface="Ubuntu"/>
                <a:ea typeface="Ubuntu"/>
                <a:cs typeface="Ubuntu"/>
                <a:sym typeface="Ubuntu"/>
              </a:rPr>
              <a:t>Utilizado para producir neutrones e isótopos</a:t>
            </a:r>
            <a:endParaRPr/>
          </a:p>
          <a:p>
            <a:pPr indent="-184555" lvl="2" marL="553665" marR="0" rtl="0" algn="l">
              <a:lnSpc>
                <a:spcPct val="153589"/>
              </a:lnSpc>
              <a:spcBef>
                <a:spcPts val="0"/>
              </a:spcBef>
              <a:spcAft>
                <a:spcPts val="0"/>
              </a:spcAft>
              <a:buClr>
                <a:srgbClr val="000000"/>
              </a:buClr>
              <a:buSzPts val="2368"/>
              <a:buFont typeface="Arial"/>
              <a:buChar char="⚬"/>
            </a:pPr>
            <a:r>
              <a:rPr b="0" i="0" lang="en-US" sz="2368" u="none" cap="none" strike="noStrike">
                <a:solidFill>
                  <a:srgbClr val="000000"/>
                </a:solidFill>
                <a:latin typeface="Ubuntu"/>
                <a:ea typeface="Ubuntu"/>
                <a:cs typeface="Ubuntu"/>
                <a:sym typeface="Ubuntu"/>
              </a:rPr>
              <a:t>energía en forma de calor</a:t>
            </a:r>
            <a:endParaRPr/>
          </a:p>
          <a:p>
            <a:pPr indent="-125285" lvl="3" marL="426043" marR="0" rtl="0" algn="l">
              <a:lnSpc>
                <a:spcPct val="153623"/>
              </a:lnSpc>
              <a:spcBef>
                <a:spcPts val="0"/>
              </a:spcBef>
              <a:spcAft>
                <a:spcPts val="0"/>
              </a:spcAft>
              <a:buClr>
                <a:srgbClr val="000000"/>
              </a:buClr>
              <a:buSzPts val="1973"/>
              <a:buFont typeface="Arial"/>
              <a:buChar char="￭"/>
            </a:pPr>
            <a:r>
              <a:rPr b="0" i="0" lang="en-US" sz="1973" u="none" cap="none" strike="noStrike">
                <a:solidFill>
                  <a:srgbClr val="000000"/>
                </a:solidFill>
                <a:latin typeface="Ubuntu"/>
                <a:ea typeface="Ubuntu"/>
                <a:cs typeface="Ubuntu"/>
                <a:sym typeface="Ubuntu"/>
              </a:rPr>
              <a:t>Haz que los átomos estén lo suficientemente calientes como para que su movimiento aleatorio promedio esté a una energía muy alta.</a:t>
            </a:r>
            <a:endParaRPr/>
          </a:p>
          <a:p>
            <a:pPr indent="-201494" lvl="3" marL="805982" marR="0" rtl="0" algn="l">
              <a:lnSpc>
                <a:spcPct val="153623"/>
              </a:lnSpc>
              <a:spcBef>
                <a:spcPts val="0"/>
              </a:spcBef>
              <a:spcAft>
                <a:spcPts val="0"/>
              </a:spcAft>
              <a:buClr>
                <a:srgbClr val="000000"/>
              </a:buClr>
              <a:buSzPts val="1973"/>
              <a:buFont typeface="Arial"/>
              <a:buChar char="￭"/>
            </a:pPr>
            <a:r>
              <a:rPr b="0" i="0" lang="en-US" sz="1973" u="none" cap="none" strike="noStrike">
                <a:solidFill>
                  <a:srgbClr val="000000"/>
                </a:solidFill>
                <a:latin typeface="Ubuntu"/>
                <a:ea typeface="Ubuntu"/>
                <a:cs typeface="Ubuntu"/>
                <a:sym typeface="Ubuntu"/>
              </a:rPr>
              <a:t>1 eV ~11000 K</a:t>
            </a:r>
            <a:endParaRPr/>
          </a:p>
        </p:txBody>
      </p:sp>
      <p:sp>
        <p:nvSpPr>
          <p:cNvPr id="803" name="Google Shape;803;p47"/>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35</a:t>
            </a:r>
            <a:endParaRPr/>
          </a:p>
        </p:txBody>
      </p:sp>
      <p:sp>
        <p:nvSpPr>
          <p:cNvPr id="804" name="Google Shape;804;p47"/>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48"/>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814" name="Google Shape;814;p48"/>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815" name="Google Shape;815;p48"/>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816" name="Google Shape;816;p48"/>
          <p:cNvSpPr txBox="1"/>
          <p:nvPr/>
        </p:nvSpPr>
        <p:spPr>
          <a:xfrm>
            <a:off x="579120" y="799655"/>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Reactor Tokamak (ITER) </a:t>
            </a:r>
            <a:endParaRPr/>
          </a:p>
        </p:txBody>
      </p:sp>
      <p:sp>
        <p:nvSpPr>
          <p:cNvPr id="817" name="Google Shape;817;p48"/>
          <p:cNvSpPr/>
          <p:nvPr/>
        </p:nvSpPr>
        <p:spPr>
          <a:xfrm>
            <a:off x="4602576" y="1476587"/>
            <a:ext cx="4505086" cy="4653280"/>
          </a:xfrm>
          <a:custGeom>
            <a:rect b="b" l="l" r="r" t="t"/>
            <a:pathLst>
              <a:path extrusionOk="0" h="4653280" w="4505086">
                <a:moveTo>
                  <a:pt x="0" y="0"/>
                </a:moveTo>
                <a:lnTo>
                  <a:pt x="4505086" y="0"/>
                </a:lnTo>
                <a:lnTo>
                  <a:pt x="4505086" y="4653280"/>
                </a:lnTo>
                <a:lnTo>
                  <a:pt x="0" y="4653280"/>
                </a:lnTo>
                <a:lnTo>
                  <a:pt x="0" y="0"/>
                </a:lnTo>
                <a:close/>
              </a:path>
            </a:pathLst>
          </a:custGeom>
          <a:blipFill rotWithShape="1">
            <a:blip r:embed="rId4">
              <a:alphaModFix/>
            </a:blip>
            <a:stretch>
              <a:fillRect b="-18" l="0" r="0" t="-18"/>
            </a:stretch>
          </a:blipFill>
          <a:ln>
            <a:noFill/>
          </a:ln>
        </p:spPr>
      </p:sp>
      <p:sp>
        <p:nvSpPr>
          <p:cNvPr id="818" name="Google Shape;818;p48"/>
          <p:cNvSpPr txBox="1"/>
          <p:nvPr/>
        </p:nvSpPr>
        <p:spPr>
          <a:xfrm>
            <a:off x="579120" y="1388957"/>
            <a:ext cx="3773759" cy="4262120"/>
          </a:xfrm>
          <a:prstGeom prst="rect">
            <a:avLst/>
          </a:prstGeom>
          <a:noFill/>
          <a:ln>
            <a:noFill/>
          </a:ln>
        </p:spPr>
        <p:txBody>
          <a:bodyPr anchorCtr="0" anchor="t" bIns="0" lIns="0" spcFirstLastPara="1" rIns="0" wrap="square" tIns="0">
            <a:spAutoFit/>
          </a:bodyPr>
          <a:lstStyle/>
          <a:p>
            <a:pPr indent="-135445" lvl="1" marL="274546" marR="0" rtl="0" algn="l">
              <a:lnSpc>
                <a:spcPct val="180028"/>
              </a:lnSpc>
              <a:spcBef>
                <a:spcPts val="0"/>
              </a:spcBef>
              <a:spcAft>
                <a:spcPts val="0"/>
              </a:spcAft>
              <a:buClr>
                <a:srgbClr val="000000"/>
              </a:buClr>
              <a:buSzPts val="2133"/>
              <a:buFont typeface="Arial"/>
              <a:buChar char="•"/>
            </a:pPr>
            <a:r>
              <a:rPr b="0" i="0" lang="en-US" sz="2133" u="none" cap="none" strike="noStrike">
                <a:solidFill>
                  <a:srgbClr val="000000"/>
                </a:solidFill>
                <a:latin typeface="Ubuntu"/>
                <a:ea typeface="Ubuntu"/>
                <a:cs typeface="Ubuntu"/>
                <a:sym typeface="Ubuntu"/>
              </a:rPr>
              <a:t>Proyecto lanzado en 1985</a:t>
            </a:r>
            <a:endParaRPr/>
          </a:p>
          <a:p>
            <a:pPr indent="-135445" lvl="1" marL="274546" marR="0" rtl="0" algn="l">
              <a:lnSpc>
                <a:spcPct val="180028"/>
              </a:lnSpc>
              <a:spcBef>
                <a:spcPts val="0"/>
              </a:spcBef>
              <a:spcAft>
                <a:spcPts val="0"/>
              </a:spcAft>
              <a:buClr>
                <a:srgbClr val="000000"/>
              </a:buClr>
              <a:buSzPts val="2133"/>
              <a:buFont typeface="Arial"/>
              <a:buChar char="•"/>
            </a:pPr>
            <a:r>
              <a:rPr b="0" i="0" lang="en-US" sz="2133" u="none" cap="none" strike="noStrike">
                <a:solidFill>
                  <a:srgbClr val="000000"/>
                </a:solidFill>
                <a:latin typeface="Ubuntu"/>
                <a:ea typeface="Ubuntu"/>
                <a:cs typeface="Ubuntu"/>
                <a:sym typeface="Ubuntu"/>
              </a:rPr>
              <a:t>Miembros:</a:t>
            </a:r>
            <a:endParaRPr/>
          </a:p>
          <a:p>
            <a:pPr indent="-137273" lvl="1" marL="274546" marR="0" rtl="0" algn="l">
              <a:lnSpc>
                <a:spcPct val="120018"/>
              </a:lnSpc>
              <a:spcBef>
                <a:spcPts val="0"/>
              </a:spcBef>
              <a:spcAft>
                <a:spcPts val="0"/>
              </a:spcAft>
              <a:buNone/>
            </a:pPr>
            <a:r>
              <a:rPr b="0" i="0" lang="en-US" sz="2133" u="none" cap="none" strike="noStrike">
                <a:solidFill>
                  <a:srgbClr val="000000"/>
                </a:solidFill>
                <a:latin typeface="Ubuntu"/>
                <a:ea typeface="Ubuntu"/>
                <a:cs typeface="Ubuntu"/>
                <a:sym typeface="Ubuntu"/>
              </a:rPr>
              <a:t>China, la Unión Europea, </a:t>
            </a:r>
            <a:endParaRPr/>
          </a:p>
          <a:p>
            <a:pPr indent="-137273" lvl="1" marL="274546" marR="0" rtl="0" algn="l">
              <a:lnSpc>
                <a:spcPct val="120018"/>
              </a:lnSpc>
              <a:spcBef>
                <a:spcPts val="0"/>
              </a:spcBef>
              <a:spcAft>
                <a:spcPts val="0"/>
              </a:spcAft>
              <a:buNone/>
            </a:pPr>
            <a:r>
              <a:rPr b="0" i="0" lang="en-US" sz="2133" u="none" cap="none" strike="noStrike">
                <a:solidFill>
                  <a:srgbClr val="000000"/>
                </a:solidFill>
                <a:latin typeface="Ubuntu"/>
                <a:ea typeface="Ubuntu"/>
                <a:cs typeface="Ubuntu"/>
                <a:sym typeface="Ubuntu"/>
              </a:rPr>
              <a:t>India, Japón, Corea, Rusia, </a:t>
            </a:r>
            <a:endParaRPr/>
          </a:p>
          <a:p>
            <a:pPr indent="-137273" lvl="1" marL="274546" marR="0" rtl="0" algn="l">
              <a:lnSpc>
                <a:spcPct val="120018"/>
              </a:lnSpc>
              <a:spcBef>
                <a:spcPts val="0"/>
              </a:spcBef>
              <a:spcAft>
                <a:spcPts val="0"/>
              </a:spcAft>
              <a:buNone/>
            </a:pPr>
            <a:r>
              <a:rPr b="0" i="0" lang="en-US" sz="2133" u="none" cap="none" strike="noStrike">
                <a:solidFill>
                  <a:srgbClr val="000000"/>
                </a:solidFill>
                <a:latin typeface="Ubuntu"/>
                <a:ea typeface="Ubuntu"/>
                <a:cs typeface="Ubuntu"/>
                <a:sym typeface="Ubuntu"/>
              </a:rPr>
              <a:t>Estados Unidos de América</a:t>
            </a:r>
            <a:endParaRPr/>
          </a:p>
          <a:p>
            <a:pPr indent="-135445" lvl="1" marL="274546" marR="0" rtl="0" algn="l">
              <a:lnSpc>
                <a:spcPct val="180028"/>
              </a:lnSpc>
              <a:spcBef>
                <a:spcPts val="0"/>
              </a:spcBef>
              <a:spcAft>
                <a:spcPts val="0"/>
              </a:spcAft>
              <a:buClr>
                <a:srgbClr val="000000"/>
              </a:buClr>
              <a:buSzPts val="2133"/>
              <a:buFont typeface="Arial"/>
              <a:buChar char="•"/>
            </a:pPr>
            <a:r>
              <a:rPr b="0" i="0" lang="en-US" sz="2133" u="none" cap="none" strike="noStrike">
                <a:solidFill>
                  <a:srgbClr val="000000"/>
                </a:solidFill>
                <a:latin typeface="Ubuntu"/>
                <a:ea typeface="Ubuntu"/>
                <a:cs typeface="Ubuntu"/>
                <a:sym typeface="Ubuntu"/>
              </a:rPr>
              <a:t>Ubicado en Francia</a:t>
            </a:r>
            <a:endParaRPr/>
          </a:p>
          <a:p>
            <a:pPr indent="-135445" lvl="1" marL="274546" marR="0" rtl="0" algn="l">
              <a:lnSpc>
                <a:spcPct val="180028"/>
              </a:lnSpc>
              <a:spcBef>
                <a:spcPts val="0"/>
              </a:spcBef>
              <a:spcAft>
                <a:spcPts val="0"/>
              </a:spcAft>
              <a:buClr>
                <a:srgbClr val="000000"/>
              </a:buClr>
              <a:buSzPts val="2133"/>
              <a:buFont typeface="Arial"/>
              <a:buChar char="•"/>
            </a:pPr>
            <a:r>
              <a:rPr b="0" i="0" lang="en-US" sz="2133" u="none" cap="none" strike="noStrike">
                <a:solidFill>
                  <a:srgbClr val="000000"/>
                </a:solidFill>
                <a:latin typeface="Ubuntu"/>
                <a:ea typeface="Ubuntu"/>
                <a:cs typeface="Ubuntu"/>
                <a:sym typeface="Ubuntu"/>
              </a:rPr>
              <a:t>Primer Plasma en 2025</a:t>
            </a:r>
            <a:endParaRPr/>
          </a:p>
          <a:p>
            <a:pPr indent="-135445" lvl="1" marL="274546" marR="0" rtl="0" algn="l">
              <a:lnSpc>
                <a:spcPct val="180028"/>
              </a:lnSpc>
              <a:spcBef>
                <a:spcPts val="0"/>
              </a:spcBef>
              <a:spcAft>
                <a:spcPts val="0"/>
              </a:spcAft>
              <a:buClr>
                <a:srgbClr val="000000"/>
              </a:buClr>
              <a:buSzPts val="2133"/>
              <a:buFont typeface="Arial"/>
              <a:buChar char="•"/>
            </a:pPr>
            <a:r>
              <a:rPr b="0" i="0" lang="en-US" sz="2133" u="none" cap="none" strike="noStrike">
                <a:solidFill>
                  <a:srgbClr val="000000"/>
                </a:solidFill>
                <a:latin typeface="Ubuntu"/>
                <a:ea typeface="Ubuntu"/>
                <a:cs typeface="Ubuntu"/>
                <a:sym typeface="Ubuntu"/>
              </a:rPr>
              <a:t>Deutero-Tritio 2035</a:t>
            </a:r>
            <a:endParaRPr/>
          </a:p>
          <a:p>
            <a:pPr indent="-135445" lvl="1" marL="274546" marR="0" rtl="0" algn="l">
              <a:lnSpc>
                <a:spcPct val="180028"/>
              </a:lnSpc>
              <a:spcBef>
                <a:spcPts val="0"/>
              </a:spcBef>
              <a:spcAft>
                <a:spcPts val="0"/>
              </a:spcAft>
              <a:buClr>
                <a:srgbClr val="00338D"/>
              </a:buClr>
              <a:buSzPts val="2133"/>
              <a:buFont typeface="Arial"/>
              <a:buChar char="•"/>
            </a:pPr>
            <a:r>
              <a:rPr b="0" i="0" lang="en-US" sz="2133" u="sng" cap="none" strike="noStrike">
                <a:solidFill>
                  <a:schemeClr val="hlink"/>
                </a:solidFill>
                <a:latin typeface="Ubuntu"/>
                <a:ea typeface="Ubuntu"/>
                <a:cs typeface="Ubuntu"/>
                <a:sym typeface="Ubuntu"/>
                <a:hlinkClick r:id="rId5"/>
              </a:rPr>
              <a:t>www.iter.org</a:t>
            </a:r>
            <a:endParaRPr/>
          </a:p>
          <a:p>
            <a:pPr indent="-137273" lvl="1" marL="274546" marR="0" rtl="0" algn="l">
              <a:lnSpc>
                <a:spcPct val="120018"/>
              </a:lnSpc>
              <a:spcBef>
                <a:spcPts val="0"/>
              </a:spcBef>
              <a:spcAft>
                <a:spcPts val="0"/>
              </a:spcAft>
              <a:buNone/>
            </a:pPr>
            <a:r>
              <a:t/>
            </a:r>
            <a:endParaRPr b="0" i="0" sz="2133" u="sng" cap="none" strike="noStrike">
              <a:solidFill>
                <a:schemeClr val="hlink"/>
              </a:solidFill>
              <a:latin typeface="Ubuntu"/>
              <a:ea typeface="Ubuntu"/>
              <a:cs typeface="Ubuntu"/>
              <a:sym typeface="Ubuntu"/>
              <a:hlinkClick r:id="rId6"/>
            </a:endParaRPr>
          </a:p>
        </p:txBody>
      </p:sp>
      <p:sp>
        <p:nvSpPr>
          <p:cNvPr id="819" name="Google Shape;819;p48"/>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36</a:t>
            </a:r>
            <a:endParaRPr/>
          </a:p>
        </p:txBody>
      </p:sp>
      <p:sp>
        <p:nvSpPr>
          <p:cNvPr id="820" name="Google Shape;820;p48"/>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sp>
        <p:nvSpPr>
          <p:cNvPr id="829" name="Google Shape;829;p49"/>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830" name="Google Shape;830;p49"/>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831" name="Google Shape;831;p49"/>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832" name="Google Shape;832;p49"/>
          <p:cNvSpPr txBox="1"/>
          <p:nvPr/>
        </p:nvSpPr>
        <p:spPr>
          <a:xfrm>
            <a:off x="562524" y="795582"/>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La promesa de la Energía de Fusión</a:t>
            </a:r>
            <a:endParaRPr/>
          </a:p>
        </p:txBody>
      </p:sp>
      <p:sp>
        <p:nvSpPr>
          <p:cNvPr id="833" name="Google Shape;833;p49"/>
          <p:cNvSpPr txBox="1"/>
          <p:nvPr/>
        </p:nvSpPr>
        <p:spPr>
          <a:xfrm>
            <a:off x="562524" y="1567743"/>
            <a:ext cx="7096814" cy="3344291"/>
          </a:xfrm>
          <a:prstGeom prst="rect">
            <a:avLst/>
          </a:prstGeom>
          <a:noFill/>
          <a:ln>
            <a:noFill/>
          </a:ln>
        </p:spPr>
        <p:txBody>
          <a:bodyPr anchorCtr="0" anchor="t" bIns="0" lIns="0" spcFirstLastPara="1" rIns="0" wrap="square" tIns="0">
            <a:spAutoFit/>
          </a:bodyPr>
          <a:lstStyle/>
          <a:p>
            <a:pPr indent="-197262" lvl="1" marL="394524"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Plasma se enfría en segundos</a:t>
            </a:r>
            <a:endParaRPr/>
          </a:p>
          <a:p>
            <a:pPr indent="-197262" lvl="1" marL="394524"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Sin riesgo de reacción en cadena</a:t>
            </a:r>
            <a:endParaRPr/>
          </a:p>
          <a:p>
            <a:pPr indent="-197262" lvl="1" marL="394524"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Sin materiales fisibles</a:t>
            </a:r>
            <a:endParaRPr/>
          </a:p>
          <a:p>
            <a:pPr indent="-197262" lvl="1" marL="394524"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Combustible extraído del agua de mar</a:t>
            </a:r>
            <a:endParaRPr/>
          </a:p>
          <a:p>
            <a:pPr indent="-197262" lvl="1" marL="394524" marR="0" rtl="0" algn="l">
              <a:lnSpc>
                <a:spcPct val="180006"/>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Sin desechos radiactivos de larga vida</a:t>
            </a:r>
            <a:endParaRPr/>
          </a:p>
        </p:txBody>
      </p:sp>
      <p:sp>
        <p:nvSpPr>
          <p:cNvPr id="834" name="Google Shape;834;p49"/>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37</a:t>
            </a:r>
            <a:endParaRPr/>
          </a:p>
        </p:txBody>
      </p:sp>
      <p:sp>
        <p:nvSpPr>
          <p:cNvPr id="835" name="Google Shape;835;p49"/>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50"/>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845" name="Google Shape;845;p50"/>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846" name="Google Shape;846;p50"/>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847" name="Google Shape;847;p50"/>
          <p:cNvSpPr txBox="1"/>
          <p:nvPr/>
        </p:nvSpPr>
        <p:spPr>
          <a:xfrm>
            <a:off x="525676" y="726268"/>
            <a:ext cx="8595360" cy="1194435"/>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0" i="0" lang="en-US" sz="3413" u="none" cap="none" strike="noStrike">
                <a:solidFill>
                  <a:srgbClr val="FFFFFF"/>
                </a:solidFill>
                <a:latin typeface="Arial"/>
                <a:ea typeface="Arial"/>
                <a:cs typeface="Arial"/>
                <a:sym typeface="Arial"/>
              </a:rPr>
              <a:t>Fission vs Fusion</a:t>
            </a:r>
            <a:endParaRPr/>
          </a:p>
        </p:txBody>
      </p:sp>
      <p:sp>
        <p:nvSpPr>
          <p:cNvPr id="848" name="Google Shape;848;p50"/>
          <p:cNvSpPr/>
          <p:nvPr/>
        </p:nvSpPr>
        <p:spPr>
          <a:xfrm>
            <a:off x="1247986" y="1200574"/>
            <a:ext cx="6979920" cy="4653280"/>
          </a:xfrm>
          <a:custGeom>
            <a:rect b="b" l="l" r="r" t="t"/>
            <a:pathLst>
              <a:path extrusionOk="0" h="4653280" w="6979920">
                <a:moveTo>
                  <a:pt x="0" y="0"/>
                </a:moveTo>
                <a:lnTo>
                  <a:pt x="6979920" y="0"/>
                </a:lnTo>
                <a:lnTo>
                  <a:pt x="6979920" y="4653280"/>
                </a:lnTo>
                <a:lnTo>
                  <a:pt x="0" y="4653280"/>
                </a:lnTo>
                <a:lnTo>
                  <a:pt x="0" y="0"/>
                </a:lnTo>
                <a:close/>
              </a:path>
            </a:pathLst>
          </a:custGeom>
          <a:blipFill rotWithShape="1">
            <a:blip r:embed="rId4">
              <a:alphaModFix/>
            </a:blip>
            <a:stretch>
              <a:fillRect b="0" l="0" r="0" t="0"/>
            </a:stretch>
          </a:blipFill>
          <a:ln>
            <a:noFill/>
          </a:ln>
        </p:spPr>
      </p:sp>
      <p:sp>
        <p:nvSpPr>
          <p:cNvPr id="849" name="Google Shape;849;p50"/>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38</a:t>
            </a:r>
            <a:endParaRPr/>
          </a:p>
        </p:txBody>
      </p:sp>
      <p:sp>
        <p:nvSpPr>
          <p:cNvPr id="850" name="Google Shape;850;p50"/>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51"/>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860" name="Google Shape;860;p51"/>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861" name="Google Shape;861;p51"/>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862" name="Google Shape;862;p51"/>
          <p:cNvSpPr txBox="1"/>
          <p:nvPr/>
        </p:nvSpPr>
        <p:spPr>
          <a:xfrm>
            <a:off x="525676" y="800616"/>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Futuro</a:t>
            </a:r>
            <a:endParaRPr/>
          </a:p>
        </p:txBody>
      </p:sp>
      <p:sp>
        <p:nvSpPr>
          <p:cNvPr id="863" name="Google Shape;863;p51"/>
          <p:cNvSpPr txBox="1"/>
          <p:nvPr/>
        </p:nvSpPr>
        <p:spPr>
          <a:xfrm>
            <a:off x="597547" y="1792310"/>
            <a:ext cx="8351520" cy="91440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Laboratorios Nacionales en Estados Unidos estan explorando:</a:t>
            </a:r>
            <a:endParaRPr/>
          </a:p>
        </p:txBody>
      </p:sp>
      <p:sp>
        <p:nvSpPr>
          <p:cNvPr id="864" name="Google Shape;864;p51"/>
          <p:cNvSpPr txBox="1"/>
          <p:nvPr/>
        </p:nvSpPr>
        <p:spPr>
          <a:xfrm>
            <a:off x="731520" y="2773385"/>
            <a:ext cx="5579299" cy="2300478"/>
          </a:xfrm>
          <a:prstGeom prst="rect">
            <a:avLst/>
          </a:prstGeom>
          <a:noFill/>
          <a:ln>
            <a:noFill/>
          </a:ln>
        </p:spPr>
        <p:txBody>
          <a:bodyPr anchorCtr="0" anchor="t" bIns="0" lIns="0" spcFirstLastPara="1" rIns="0" wrap="square" tIns="0">
            <a:spAutoFit/>
          </a:bodyPr>
          <a:lstStyle/>
          <a:p>
            <a:pPr indent="-162496" lvl="1" marL="329346" marR="0" rtl="0" algn="l">
              <a:lnSpc>
                <a:spcPct val="180031"/>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Combustibles avanzados</a:t>
            </a:r>
            <a:endParaRPr/>
          </a:p>
          <a:p>
            <a:pPr indent="-162496" lvl="1" marL="329346" marR="0" rtl="0" algn="l">
              <a:lnSpc>
                <a:spcPct val="180031"/>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Sistemas de reactores</a:t>
            </a:r>
            <a:endParaRPr/>
          </a:p>
          <a:p>
            <a:pPr indent="-162496" lvl="1" marL="329346" marR="0" rtl="0" algn="l">
              <a:lnSpc>
                <a:spcPct val="180031"/>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Sistemas de energía espacial</a:t>
            </a:r>
            <a:endParaRPr/>
          </a:p>
          <a:p>
            <a:pPr indent="-162496" lvl="1" marL="329347" marR="0" rtl="0" algn="l">
              <a:lnSpc>
                <a:spcPct val="180031"/>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Evaluación de seguridad y riesgos</a:t>
            </a:r>
            <a:endParaRPr/>
          </a:p>
        </p:txBody>
      </p:sp>
      <p:sp>
        <p:nvSpPr>
          <p:cNvPr id="865" name="Google Shape;865;p51"/>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39</a:t>
            </a:r>
            <a:endParaRPr/>
          </a:p>
        </p:txBody>
      </p:sp>
      <p:sp>
        <p:nvSpPr>
          <p:cNvPr id="866" name="Google Shape;866;p51"/>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38" name="Google Shape;138;p1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39" name="Google Shape;139;p1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40" name="Google Shape;140;p16"/>
          <p:cNvSpPr txBox="1"/>
          <p:nvPr/>
        </p:nvSpPr>
        <p:spPr>
          <a:xfrm>
            <a:off x="562864" y="798830"/>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Generador</a:t>
            </a:r>
            <a:endParaRPr/>
          </a:p>
        </p:txBody>
      </p:sp>
      <p:sp>
        <p:nvSpPr>
          <p:cNvPr id="141" name="Google Shape;141;p16"/>
          <p:cNvSpPr txBox="1"/>
          <p:nvPr/>
        </p:nvSpPr>
        <p:spPr>
          <a:xfrm>
            <a:off x="562864" y="2070333"/>
            <a:ext cx="4655989" cy="1362075"/>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986" u="none" cap="none" strike="noStrike">
                <a:solidFill>
                  <a:srgbClr val="000000"/>
                </a:solidFill>
                <a:latin typeface="Ubuntu"/>
                <a:ea typeface="Ubuntu"/>
                <a:cs typeface="Ubuntu"/>
                <a:sym typeface="Ubuntu"/>
              </a:rPr>
              <a:t>Sencillamente, un imán con conductores a su alrededor.</a:t>
            </a:r>
            <a:endParaRPr/>
          </a:p>
        </p:txBody>
      </p:sp>
      <p:grpSp>
        <p:nvGrpSpPr>
          <p:cNvPr id="142" name="Google Shape;142;p16"/>
          <p:cNvGrpSpPr/>
          <p:nvPr/>
        </p:nvGrpSpPr>
        <p:grpSpPr>
          <a:xfrm>
            <a:off x="6473613" y="3011076"/>
            <a:ext cx="1087120" cy="530985"/>
            <a:chOff x="0" y="-19050"/>
            <a:chExt cx="1449493" cy="707979"/>
          </a:xfrm>
        </p:grpSpPr>
        <p:sp>
          <p:nvSpPr>
            <p:cNvPr id="143" name="Google Shape;143;p16"/>
            <p:cNvSpPr/>
            <p:nvPr/>
          </p:nvSpPr>
          <p:spPr>
            <a:xfrm>
              <a:off x="0" y="0"/>
              <a:ext cx="1449464" cy="688929"/>
            </a:xfrm>
            <a:custGeom>
              <a:rect b="b" l="l" r="r" t="t"/>
              <a:pathLst>
                <a:path extrusionOk="0" h="688929" w="1449464">
                  <a:moveTo>
                    <a:pt x="0" y="114777"/>
                  </a:moveTo>
                  <a:cubicBezTo>
                    <a:pt x="0" y="51401"/>
                    <a:pt x="34151" y="0"/>
                    <a:pt x="76259" y="0"/>
                  </a:cubicBezTo>
                  <a:lnTo>
                    <a:pt x="1373204" y="0"/>
                  </a:lnTo>
                  <a:cubicBezTo>
                    <a:pt x="1415312" y="0"/>
                    <a:pt x="1449464" y="51401"/>
                    <a:pt x="1449464" y="114777"/>
                  </a:cubicBezTo>
                  <a:lnTo>
                    <a:pt x="1449464" y="574153"/>
                  </a:lnTo>
                  <a:cubicBezTo>
                    <a:pt x="1449464" y="637529"/>
                    <a:pt x="1415312" y="688929"/>
                    <a:pt x="1373204" y="688929"/>
                  </a:cubicBezTo>
                  <a:lnTo>
                    <a:pt x="76259" y="688929"/>
                  </a:lnTo>
                  <a:cubicBezTo>
                    <a:pt x="34151" y="688929"/>
                    <a:pt x="0" y="637529"/>
                    <a:pt x="0" y="574153"/>
                  </a:cubicBezTo>
                  <a:close/>
                </a:path>
              </a:pathLst>
            </a:custGeom>
            <a:solidFill>
              <a:srgbClr val="80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txBox="1"/>
            <p:nvPr/>
          </p:nvSpPr>
          <p:spPr>
            <a:xfrm>
              <a:off x="0" y="-19050"/>
              <a:ext cx="1449493" cy="707979"/>
            </a:xfrm>
            <a:prstGeom prst="rect">
              <a:avLst/>
            </a:prstGeom>
            <a:noFill/>
            <a:ln>
              <a:noFill/>
            </a:ln>
          </p:spPr>
          <p:txBody>
            <a:bodyPr anchorCtr="0" anchor="ctr" bIns="50800" lIns="50800" spcFirstLastPara="1" rIns="50800" wrap="square" tIns="50800">
              <a:noAutofit/>
            </a:bodyPr>
            <a:lstStyle/>
            <a:p>
              <a:pPr indent="0" lvl="0" marL="0" marR="0" rtl="0" algn="ctr">
                <a:lnSpc>
                  <a:spcPct val="120007"/>
                </a:lnSpc>
                <a:spcBef>
                  <a:spcPts val="0"/>
                </a:spcBef>
                <a:spcAft>
                  <a:spcPts val="0"/>
                </a:spcAft>
                <a:buNone/>
              </a:pPr>
              <a:r>
                <a:rPr b="0" i="0" lang="en-US" sz="2559" u="none" cap="none" strike="noStrike">
                  <a:solidFill>
                    <a:srgbClr val="FFFFFF"/>
                  </a:solidFill>
                  <a:latin typeface="Ubuntu"/>
                  <a:ea typeface="Ubuntu"/>
                  <a:cs typeface="Ubuntu"/>
                  <a:sym typeface="Ubuntu"/>
                </a:rPr>
                <a:t>Imán</a:t>
              </a:r>
              <a:endParaRPr/>
            </a:p>
          </p:txBody>
        </p:sp>
      </p:grpSp>
      <p:sp>
        <p:nvSpPr>
          <p:cNvPr id="145" name="Google Shape;145;p16"/>
          <p:cNvSpPr/>
          <p:nvPr/>
        </p:nvSpPr>
        <p:spPr>
          <a:xfrm>
            <a:off x="5533813" y="1800352"/>
            <a:ext cx="2966656" cy="2966751"/>
          </a:xfrm>
          <a:custGeom>
            <a:rect b="b" l="l" r="r" t="t"/>
            <a:pathLst>
              <a:path extrusionOk="0" h="3955669" w="3955542">
                <a:moveTo>
                  <a:pt x="0" y="1977771"/>
                </a:moveTo>
                <a:cubicBezTo>
                  <a:pt x="0" y="885444"/>
                  <a:pt x="885444" y="0"/>
                  <a:pt x="1977771" y="0"/>
                </a:cubicBezTo>
                <a:lnTo>
                  <a:pt x="1977771" y="27051"/>
                </a:lnTo>
                <a:lnTo>
                  <a:pt x="1977771" y="0"/>
                </a:lnTo>
                <a:cubicBezTo>
                  <a:pt x="3070098" y="0"/>
                  <a:pt x="3955542" y="885444"/>
                  <a:pt x="3955542" y="1977771"/>
                </a:cubicBezTo>
                <a:lnTo>
                  <a:pt x="3928491" y="1977771"/>
                </a:lnTo>
                <a:lnTo>
                  <a:pt x="3955542" y="1977771"/>
                </a:lnTo>
                <a:cubicBezTo>
                  <a:pt x="3955542" y="3070098"/>
                  <a:pt x="3070098" y="3955542"/>
                  <a:pt x="1977771" y="3955542"/>
                </a:cubicBezTo>
                <a:lnTo>
                  <a:pt x="1977771" y="3928491"/>
                </a:lnTo>
                <a:lnTo>
                  <a:pt x="1977771" y="3955542"/>
                </a:lnTo>
                <a:cubicBezTo>
                  <a:pt x="885444" y="3955669"/>
                  <a:pt x="0" y="3070098"/>
                  <a:pt x="0" y="1977771"/>
                </a:cubicBezTo>
                <a:lnTo>
                  <a:pt x="27051" y="1977771"/>
                </a:lnTo>
                <a:lnTo>
                  <a:pt x="54229" y="1977771"/>
                </a:lnTo>
                <a:lnTo>
                  <a:pt x="27051" y="1977771"/>
                </a:lnTo>
                <a:lnTo>
                  <a:pt x="0" y="1977771"/>
                </a:lnTo>
                <a:moveTo>
                  <a:pt x="54229" y="1977771"/>
                </a:moveTo>
                <a:cubicBezTo>
                  <a:pt x="54229" y="1992757"/>
                  <a:pt x="42037" y="2004822"/>
                  <a:pt x="27178" y="2004822"/>
                </a:cubicBezTo>
                <a:cubicBezTo>
                  <a:pt x="12319" y="2004822"/>
                  <a:pt x="0" y="1992757"/>
                  <a:pt x="0" y="1977771"/>
                </a:cubicBezTo>
                <a:cubicBezTo>
                  <a:pt x="0" y="1962785"/>
                  <a:pt x="12192" y="1950720"/>
                  <a:pt x="27051" y="1950720"/>
                </a:cubicBezTo>
                <a:cubicBezTo>
                  <a:pt x="41910" y="1950720"/>
                  <a:pt x="54102" y="1962912"/>
                  <a:pt x="54102" y="1977771"/>
                </a:cubicBezTo>
                <a:cubicBezTo>
                  <a:pt x="54102" y="3040126"/>
                  <a:pt x="915289" y="3901440"/>
                  <a:pt x="1977771" y="3901440"/>
                </a:cubicBezTo>
                <a:cubicBezTo>
                  <a:pt x="3040253" y="3901440"/>
                  <a:pt x="3901440" y="3040253"/>
                  <a:pt x="3901440" y="1977771"/>
                </a:cubicBezTo>
                <a:cubicBezTo>
                  <a:pt x="3901440" y="915289"/>
                  <a:pt x="3040253" y="54229"/>
                  <a:pt x="1977771" y="54229"/>
                </a:cubicBezTo>
                <a:lnTo>
                  <a:pt x="1977771" y="27051"/>
                </a:lnTo>
                <a:lnTo>
                  <a:pt x="1977771" y="54229"/>
                </a:lnTo>
                <a:cubicBezTo>
                  <a:pt x="915416" y="54229"/>
                  <a:pt x="54229" y="915416"/>
                  <a:pt x="54229" y="197777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 name="Google Shape;146;p16"/>
          <p:cNvGrpSpPr/>
          <p:nvPr/>
        </p:nvGrpSpPr>
        <p:grpSpPr>
          <a:xfrm>
            <a:off x="6930813" y="1734312"/>
            <a:ext cx="172784" cy="172784"/>
            <a:chOff x="0" y="0"/>
            <a:chExt cx="230378" cy="230378"/>
          </a:xfrm>
        </p:grpSpPr>
        <p:sp>
          <p:nvSpPr>
            <p:cNvPr id="147" name="Google Shape;147;p16"/>
            <p:cNvSpPr/>
            <p:nvPr/>
          </p:nvSpPr>
          <p:spPr>
            <a:xfrm>
              <a:off x="6731" y="6731"/>
              <a:ext cx="216789" cy="216789"/>
            </a:xfrm>
            <a:custGeom>
              <a:rect b="b" l="l" r="r" t="t"/>
              <a:pathLst>
                <a:path extrusionOk="0" h="216789" w="216789">
                  <a:moveTo>
                    <a:pt x="0" y="108458"/>
                  </a:moveTo>
                  <a:cubicBezTo>
                    <a:pt x="0" y="48514"/>
                    <a:pt x="48514" y="0"/>
                    <a:pt x="108458" y="0"/>
                  </a:cubicBezTo>
                  <a:cubicBezTo>
                    <a:pt x="168402" y="0"/>
                    <a:pt x="216789" y="48514"/>
                    <a:pt x="216789" y="108458"/>
                  </a:cubicBezTo>
                  <a:cubicBezTo>
                    <a:pt x="216789" y="168402"/>
                    <a:pt x="168275" y="216789"/>
                    <a:pt x="108458" y="216789"/>
                  </a:cubicBezTo>
                  <a:cubicBezTo>
                    <a:pt x="48641" y="216789"/>
                    <a:pt x="0" y="168275"/>
                    <a:pt x="0" y="108458"/>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p:nvPr/>
          </p:nvSpPr>
          <p:spPr>
            <a:xfrm>
              <a:off x="0" y="0"/>
              <a:ext cx="230378" cy="230378"/>
            </a:xfrm>
            <a:custGeom>
              <a:rect b="b" l="l" r="r" t="t"/>
              <a:pathLst>
                <a:path extrusionOk="0" h="230378" w="230378">
                  <a:moveTo>
                    <a:pt x="0" y="115189"/>
                  </a:moveTo>
                  <a:cubicBezTo>
                    <a:pt x="0" y="51562"/>
                    <a:pt x="51562" y="0"/>
                    <a:pt x="115189" y="0"/>
                  </a:cubicBezTo>
                  <a:lnTo>
                    <a:pt x="115189" y="6731"/>
                  </a:lnTo>
                  <a:lnTo>
                    <a:pt x="115189" y="0"/>
                  </a:lnTo>
                  <a:cubicBezTo>
                    <a:pt x="178816" y="0"/>
                    <a:pt x="230378" y="51562"/>
                    <a:pt x="230378" y="115189"/>
                  </a:cubicBezTo>
                  <a:lnTo>
                    <a:pt x="223520" y="115189"/>
                  </a:lnTo>
                  <a:lnTo>
                    <a:pt x="230251" y="115189"/>
                  </a:lnTo>
                  <a:cubicBezTo>
                    <a:pt x="230251" y="178816"/>
                    <a:pt x="178689" y="230378"/>
                    <a:pt x="115062" y="230378"/>
                  </a:cubicBezTo>
                  <a:lnTo>
                    <a:pt x="115062" y="223520"/>
                  </a:lnTo>
                  <a:lnTo>
                    <a:pt x="115062" y="230251"/>
                  </a:lnTo>
                  <a:cubicBezTo>
                    <a:pt x="51562" y="230251"/>
                    <a:pt x="0" y="178689"/>
                    <a:pt x="0" y="115189"/>
                  </a:cubicBezTo>
                  <a:lnTo>
                    <a:pt x="6731" y="115189"/>
                  </a:lnTo>
                  <a:lnTo>
                    <a:pt x="12573" y="118618"/>
                  </a:lnTo>
                  <a:cubicBezTo>
                    <a:pt x="11049" y="121285"/>
                    <a:pt x="7874" y="122555"/>
                    <a:pt x="4953" y="121666"/>
                  </a:cubicBezTo>
                  <a:cubicBezTo>
                    <a:pt x="2032" y="120777"/>
                    <a:pt x="0" y="118237"/>
                    <a:pt x="0" y="115189"/>
                  </a:cubicBezTo>
                  <a:moveTo>
                    <a:pt x="13589" y="115189"/>
                  </a:moveTo>
                  <a:lnTo>
                    <a:pt x="6731" y="115189"/>
                  </a:lnTo>
                  <a:lnTo>
                    <a:pt x="889" y="111633"/>
                  </a:lnTo>
                  <a:cubicBezTo>
                    <a:pt x="2413" y="108966"/>
                    <a:pt x="5588" y="107696"/>
                    <a:pt x="8509" y="108585"/>
                  </a:cubicBezTo>
                  <a:cubicBezTo>
                    <a:pt x="11430" y="109474"/>
                    <a:pt x="13462" y="112014"/>
                    <a:pt x="13462" y="115062"/>
                  </a:cubicBezTo>
                  <a:cubicBezTo>
                    <a:pt x="13462" y="171196"/>
                    <a:pt x="58928" y="216662"/>
                    <a:pt x="115062" y="216662"/>
                  </a:cubicBezTo>
                  <a:cubicBezTo>
                    <a:pt x="171196" y="216662"/>
                    <a:pt x="216662" y="171196"/>
                    <a:pt x="216662" y="115062"/>
                  </a:cubicBezTo>
                  <a:cubicBezTo>
                    <a:pt x="216662" y="58928"/>
                    <a:pt x="171196" y="13462"/>
                    <a:pt x="115062" y="13462"/>
                  </a:cubicBezTo>
                  <a:lnTo>
                    <a:pt x="115062" y="6731"/>
                  </a:lnTo>
                  <a:lnTo>
                    <a:pt x="115062" y="13462"/>
                  </a:lnTo>
                  <a:cubicBezTo>
                    <a:pt x="58928" y="13462"/>
                    <a:pt x="13462" y="58928"/>
                    <a:pt x="13462" y="11506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16"/>
          <p:cNvGrpSpPr/>
          <p:nvPr/>
        </p:nvGrpSpPr>
        <p:grpSpPr>
          <a:xfrm>
            <a:off x="6930813" y="4660392"/>
            <a:ext cx="172784" cy="172784"/>
            <a:chOff x="0" y="0"/>
            <a:chExt cx="230378" cy="230378"/>
          </a:xfrm>
        </p:grpSpPr>
        <p:sp>
          <p:nvSpPr>
            <p:cNvPr id="150" name="Google Shape;150;p16"/>
            <p:cNvSpPr/>
            <p:nvPr/>
          </p:nvSpPr>
          <p:spPr>
            <a:xfrm>
              <a:off x="6731" y="6731"/>
              <a:ext cx="216789" cy="216789"/>
            </a:xfrm>
            <a:custGeom>
              <a:rect b="b" l="l" r="r" t="t"/>
              <a:pathLst>
                <a:path extrusionOk="0" h="216789" w="216789">
                  <a:moveTo>
                    <a:pt x="0" y="108458"/>
                  </a:moveTo>
                  <a:cubicBezTo>
                    <a:pt x="0" y="48514"/>
                    <a:pt x="48514" y="0"/>
                    <a:pt x="108458" y="0"/>
                  </a:cubicBezTo>
                  <a:cubicBezTo>
                    <a:pt x="168402" y="0"/>
                    <a:pt x="216789" y="48514"/>
                    <a:pt x="216789" y="108458"/>
                  </a:cubicBezTo>
                  <a:cubicBezTo>
                    <a:pt x="216789" y="168402"/>
                    <a:pt x="168275" y="216789"/>
                    <a:pt x="108458" y="216789"/>
                  </a:cubicBezTo>
                  <a:cubicBezTo>
                    <a:pt x="48641" y="216789"/>
                    <a:pt x="0" y="168275"/>
                    <a:pt x="0" y="108458"/>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0" y="0"/>
              <a:ext cx="230378" cy="230378"/>
            </a:xfrm>
            <a:custGeom>
              <a:rect b="b" l="l" r="r" t="t"/>
              <a:pathLst>
                <a:path extrusionOk="0" h="230378" w="230378">
                  <a:moveTo>
                    <a:pt x="0" y="115189"/>
                  </a:moveTo>
                  <a:cubicBezTo>
                    <a:pt x="0" y="51562"/>
                    <a:pt x="51562" y="0"/>
                    <a:pt x="115189" y="0"/>
                  </a:cubicBezTo>
                  <a:lnTo>
                    <a:pt x="115189" y="6731"/>
                  </a:lnTo>
                  <a:lnTo>
                    <a:pt x="115189" y="0"/>
                  </a:lnTo>
                  <a:cubicBezTo>
                    <a:pt x="178816" y="0"/>
                    <a:pt x="230378" y="51562"/>
                    <a:pt x="230378" y="115189"/>
                  </a:cubicBezTo>
                  <a:lnTo>
                    <a:pt x="223520" y="115189"/>
                  </a:lnTo>
                  <a:lnTo>
                    <a:pt x="230251" y="115189"/>
                  </a:lnTo>
                  <a:cubicBezTo>
                    <a:pt x="230251" y="178816"/>
                    <a:pt x="178689" y="230378"/>
                    <a:pt x="115062" y="230378"/>
                  </a:cubicBezTo>
                  <a:lnTo>
                    <a:pt x="115062" y="223520"/>
                  </a:lnTo>
                  <a:lnTo>
                    <a:pt x="115062" y="230251"/>
                  </a:lnTo>
                  <a:cubicBezTo>
                    <a:pt x="51562" y="230251"/>
                    <a:pt x="0" y="178689"/>
                    <a:pt x="0" y="115189"/>
                  </a:cubicBezTo>
                  <a:lnTo>
                    <a:pt x="6731" y="115189"/>
                  </a:lnTo>
                  <a:lnTo>
                    <a:pt x="12573" y="118618"/>
                  </a:lnTo>
                  <a:cubicBezTo>
                    <a:pt x="11049" y="121285"/>
                    <a:pt x="7874" y="122555"/>
                    <a:pt x="4953" y="121666"/>
                  </a:cubicBezTo>
                  <a:cubicBezTo>
                    <a:pt x="2032" y="120777"/>
                    <a:pt x="0" y="118237"/>
                    <a:pt x="0" y="115189"/>
                  </a:cubicBezTo>
                  <a:moveTo>
                    <a:pt x="13589" y="115189"/>
                  </a:moveTo>
                  <a:lnTo>
                    <a:pt x="6731" y="115189"/>
                  </a:lnTo>
                  <a:lnTo>
                    <a:pt x="889" y="111633"/>
                  </a:lnTo>
                  <a:cubicBezTo>
                    <a:pt x="2413" y="108966"/>
                    <a:pt x="5588" y="107696"/>
                    <a:pt x="8509" y="108585"/>
                  </a:cubicBezTo>
                  <a:cubicBezTo>
                    <a:pt x="11430" y="109474"/>
                    <a:pt x="13462" y="112014"/>
                    <a:pt x="13462" y="115062"/>
                  </a:cubicBezTo>
                  <a:cubicBezTo>
                    <a:pt x="13462" y="171196"/>
                    <a:pt x="58928" y="216662"/>
                    <a:pt x="115062" y="216662"/>
                  </a:cubicBezTo>
                  <a:cubicBezTo>
                    <a:pt x="171196" y="216662"/>
                    <a:pt x="216662" y="171196"/>
                    <a:pt x="216662" y="115062"/>
                  </a:cubicBezTo>
                  <a:cubicBezTo>
                    <a:pt x="216662" y="58928"/>
                    <a:pt x="171196" y="13462"/>
                    <a:pt x="115062" y="13462"/>
                  </a:cubicBezTo>
                  <a:lnTo>
                    <a:pt x="115062" y="6731"/>
                  </a:lnTo>
                  <a:lnTo>
                    <a:pt x="115062" y="13462"/>
                  </a:lnTo>
                  <a:cubicBezTo>
                    <a:pt x="58928" y="13462"/>
                    <a:pt x="13462" y="58928"/>
                    <a:pt x="13462" y="11506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16"/>
          <p:cNvGrpSpPr/>
          <p:nvPr/>
        </p:nvGrpSpPr>
        <p:grpSpPr>
          <a:xfrm>
            <a:off x="8393853" y="3197352"/>
            <a:ext cx="172784" cy="172784"/>
            <a:chOff x="0" y="0"/>
            <a:chExt cx="230378" cy="230378"/>
          </a:xfrm>
        </p:grpSpPr>
        <p:sp>
          <p:nvSpPr>
            <p:cNvPr id="153" name="Google Shape;153;p16"/>
            <p:cNvSpPr/>
            <p:nvPr/>
          </p:nvSpPr>
          <p:spPr>
            <a:xfrm>
              <a:off x="6731" y="6731"/>
              <a:ext cx="216789" cy="216789"/>
            </a:xfrm>
            <a:custGeom>
              <a:rect b="b" l="l" r="r" t="t"/>
              <a:pathLst>
                <a:path extrusionOk="0" h="216789" w="216789">
                  <a:moveTo>
                    <a:pt x="0" y="108458"/>
                  </a:moveTo>
                  <a:cubicBezTo>
                    <a:pt x="0" y="48514"/>
                    <a:pt x="48514" y="0"/>
                    <a:pt x="108458" y="0"/>
                  </a:cubicBezTo>
                  <a:cubicBezTo>
                    <a:pt x="168402" y="0"/>
                    <a:pt x="216789" y="48514"/>
                    <a:pt x="216789" y="108458"/>
                  </a:cubicBezTo>
                  <a:cubicBezTo>
                    <a:pt x="216789" y="168402"/>
                    <a:pt x="168275" y="216789"/>
                    <a:pt x="108458" y="216789"/>
                  </a:cubicBezTo>
                  <a:cubicBezTo>
                    <a:pt x="48641" y="216789"/>
                    <a:pt x="0" y="168275"/>
                    <a:pt x="0" y="108458"/>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0" y="0"/>
              <a:ext cx="230378" cy="230378"/>
            </a:xfrm>
            <a:custGeom>
              <a:rect b="b" l="l" r="r" t="t"/>
              <a:pathLst>
                <a:path extrusionOk="0" h="230378" w="230378">
                  <a:moveTo>
                    <a:pt x="0" y="115189"/>
                  </a:moveTo>
                  <a:cubicBezTo>
                    <a:pt x="0" y="51562"/>
                    <a:pt x="51562" y="0"/>
                    <a:pt x="115189" y="0"/>
                  </a:cubicBezTo>
                  <a:lnTo>
                    <a:pt x="115189" y="6731"/>
                  </a:lnTo>
                  <a:lnTo>
                    <a:pt x="115189" y="0"/>
                  </a:lnTo>
                  <a:cubicBezTo>
                    <a:pt x="178816" y="0"/>
                    <a:pt x="230378" y="51562"/>
                    <a:pt x="230378" y="115189"/>
                  </a:cubicBezTo>
                  <a:lnTo>
                    <a:pt x="223520" y="115189"/>
                  </a:lnTo>
                  <a:lnTo>
                    <a:pt x="230251" y="115189"/>
                  </a:lnTo>
                  <a:cubicBezTo>
                    <a:pt x="230251" y="178816"/>
                    <a:pt x="178689" y="230378"/>
                    <a:pt x="115062" y="230378"/>
                  </a:cubicBezTo>
                  <a:lnTo>
                    <a:pt x="115062" y="223520"/>
                  </a:lnTo>
                  <a:lnTo>
                    <a:pt x="115062" y="230251"/>
                  </a:lnTo>
                  <a:cubicBezTo>
                    <a:pt x="51562" y="230251"/>
                    <a:pt x="0" y="178689"/>
                    <a:pt x="0" y="115189"/>
                  </a:cubicBezTo>
                  <a:lnTo>
                    <a:pt x="6731" y="115189"/>
                  </a:lnTo>
                  <a:lnTo>
                    <a:pt x="12573" y="118618"/>
                  </a:lnTo>
                  <a:cubicBezTo>
                    <a:pt x="11049" y="121285"/>
                    <a:pt x="7874" y="122555"/>
                    <a:pt x="4953" y="121666"/>
                  </a:cubicBezTo>
                  <a:cubicBezTo>
                    <a:pt x="2032" y="120777"/>
                    <a:pt x="0" y="118237"/>
                    <a:pt x="0" y="115189"/>
                  </a:cubicBezTo>
                  <a:moveTo>
                    <a:pt x="13589" y="115189"/>
                  </a:moveTo>
                  <a:lnTo>
                    <a:pt x="6731" y="115189"/>
                  </a:lnTo>
                  <a:lnTo>
                    <a:pt x="889" y="111633"/>
                  </a:lnTo>
                  <a:cubicBezTo>
                    <a:pt x="2413" y="108966"/>
                    <a:pt x="5588" y="107696"/>
                    <a:pt x="8509" y="108585"/>
                  </a:cubicBezTo>
                  <a:cubicBezTo>
                    <a:pt x="11430" y="109474"/>
                    <a:pt x="13462" y="112014"/>
                    <a:pt x="13462" y="115062"/>
                  </a:cubicBezTo>
                  <a:cubicBezTo>
                    <a:pt x="13462" y="171196"/>
                    <a:pt x="58928" y="216662"/>
                    <a:pt x="115062" y="216662"/>
                  </a:cubicBezTo>
                  <a:cubicBezTo>
                    <a:pt x="171196" y="216662"/>
                    <a:pt x="216662" y="171196"/>
                    <a:pt x="216662" y="115062"/>
                  </a:cubicBezTo>
                  <a:cubicBezTo>
                    <a:pt x="216662" y="58928"/>
                    <a:pt x="171196" y="13462"/>
                    <a:pt x="115062" y="13462"/>
                  </a:cubicBezTo>
                  <a:lnTo>
                    <a:pt x="115062" y="6731"/>
                  </a:lnTo>
                  <a:lnTo>
                    <a:pt x="115062" y="13462"/>
                  </a:lnTo>
                  <a:cubicBezTo>
                    <a:pt x="58928" y="13462"/>
                    <a:pt x="13462" y="58928"/>
                    <a:pt x="13462" y="11506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16"/>
          <p:cNvGrpSpPr/>
          <p:nvPr/>
        </p:nvGrpSpPr>
        <p:grpSpPr>
          <a:xfrm>
            <a:off x="5467773" y="3197352"/>
            <a:ext cx="172784" cy="172784"/>
            <a:chOff x="0" y="0"/>
            <a:chExt cx="230378" cy="230378"/>
          </a:xfrm>
        </p:grpSpPr>
        <p:sp>
          <p:nvSpPr>
            <p:cNvPr id="156" name="Google Shape;156;p16"/>
            <p:cNvSpPr/>
            <p:nvPr/>
          </p:nvSpPr>
          <p:spPr>
            <a:xfrm>
              <a:off x="6731" y="6731"/>
              <a:ext cx="216789" cy="216789"/>
            </a:xfrm>
            <a:custGeom>
              <a:rect b="b" l="l" r="r" t="t"/>
              <a:pathLst>
                <a:path extrusionOk="0" h="216789" w="216789">
                  <a:moveTo>
                    <a:pt x="0" y="108458"/>
                  </a:moveTo>
                  <a:cubicBezTo>
                    <a:pt x="0" y="48514"/>
                    <a:pt x="48514" y="0"/>
                    <a:pt x="108458" y="0"/>
                  </a:cubicBezTo>
                  <a:cubicBezTo>
                    <a:pt x="168402" y="0"/>
                    <a:pt x="216789" y="48514"/>
                    <a:pt x="216789" y="108458"/>
                  </a:cubicBezTo>
                  <a:cubicBezTo>
                    <a:pt x="216789" y="168402"/>
                    <a:pt x="168275" y="216789"/>
                    <a:pt x="108458" y="216789"/>
                  </a:cubicBezTo>
                  <a:cubicBezTo>
                    <a:pt x="48641" y="216789"/>
                    <a:pt x="0" y="168275"/>
                    <a:pt x="0" y="108458"/>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0" y="0"/>
              <a:ext cx="230378" cy="230378"/>
            </a:xfrm>
            <a:custGeom>
              <a:rect b="b" l="l" r="r" t="t"/>
              <a:pathLst>
                <a:path extrusionOk="0" h="230378" w="230378">
                  <a:moveTo>
                    <a:pt x="0" y="115189"/>
                  </a:moveTo>
                  <a:cubicBezTo>
                    <a:pt x="0" y="51562"/>
                    <a:pt x="51562" y="0"/>
                    <a:pt x="115189" y="0"/>
                  </a:cubicBezTo>
                  <a:lnTo>
                    <a:pt x="115189" y="6731"/>
                  </a:lnTo>
                  <a:lnTo>
                    <a:pt x="115189" y="0"/>
                  </a:lnTo>
                  <a:cubicBezTo>
                    <a:pt x="178816" y="0"/>
                    <a:pt x="230378" y="51562"/>
                    <a:pt x="230378" y="115189"/>
                  </a:cubicBezTo>
                  <a:lnTo>
                    <a:pt x="223520" y="115189"/>
                  </a:lnTo>
                  <a:lnTo>
                    <a:pt x="230251" y="115189"/>
                  </a:lnTo>
                  <a:cubicBezTo>
                    <a:pt x="230251" y="178816"/>
                    <a:pt x="178689" y="230378"/>
                    <a:pt x="115062" y="230378"/>
                  </a:cubicBezTo>
                  <a:lnTo>
                    <a:pt x="115062" y="223520"/>
                  </a:lnTo>
                  <a:lnTo>
                    <a:pt x="115062" y="230251"/>
                  </a:lnTo>
                  <a:cubicBezTo>
                    <a:pt x="51562" y="230251"/>
                    <a:pt x="0" y="178689"/>
                    <a:pt x="0" y="115189"/>
                  </a:cubicBezTo>
                  <a:lnTo>
                    <a:pt x="6731" y="115189"/>
                  </a:lnTo>
                  <a:lnTo>
                    <a:pt x="12573" y="118618"/>
                  </a:lnTo>
                  <a:cubicBezTo>
                    <a:pt x="11049" y="121285"/>
                    <a:pt x="7874" y="122555"/>
                    <a:pt x="4953" y="121666"/>
                  </a:cubicBezTo>
                  <a:cubicBezTo>
                    <a:pt x="2032" y="120777"/>
                    <a:pt x="0" y="118237"/>
                    <a:pt x="0" y="115189"/>
                  </a:cubicBezTo>
                  <a:moveTo>
                    <a:pt x="13589" y="115189"/>
                  </a:moveTo>
                  <a:lnTo>
                    <a:pt x="6731" y="115189"/>
                  </a:lnTo>
                  <a:lnTo>
                    <a:pt x="889" y="111633"/>
                  </a:lnTo>
                  <a:cubicBezTo>
                    <a:pt x="2413" y="108966"/>
                    <a:pt x="5588" y="107696"/>
                    <a:pt x="8509" y="108585"/>
                  </a:cubicBezTo>
                  <a:cubicBezTo>
                    <a:pt x="11430" y="109474"/>
                    <a:pt x="13462" y="112014"/>
                    <a:pt x="13462" y="115062"/>
                  </a:cubicBezTo>
                  <a:cubicBezTo>
                    <a:pt x="13462" y="171196"/>
                    <a:pt x="58928" y="216662"/>
                    <a:pt x="115062" y="216662"/>
                  </a:cubicBezTo>
                  <a:cubicBezTo>
                    <a:pt x="171196" y="216662"/>
                    <a:pt x="216662" y="171196"/>
                    <a:pt x="216662" y="115062"/>
                  </a:cubicBezTo>
                  <a:cubicBezTo>
                    <a:pt x="216662" y="58928"/>
                    <a:pt x="171196" y="13462"/>
                    <a:pt x="115062" y="13462"/>
                  </a:cubicBezTo>
                  <a:lnTo>
                    <a:pt x="115062" y="6731"/>
                  </a:lnTo>
                  <a:lnTo>
                    <a:pt x="115062" y="13462"/>
                  </a:lnTo>
                  <a:cubicBezTo>
                    <a:pt x="58928" y="13462"/>
                    <a:pt x="13462" y="58928"/>
                    <a:pt x="13462" y="11506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 name="Google Shape;158;p16"/>
          <p:cNvGrpSpPr/>
          <p:nvPr/>
        </p:nvGrpSpPr>
        <p:grpSpPr>
          <a:xfrm>
            <a:off x="7998291" y="2221992"/>
            <a:ext cx="172784" cy="172784"/>
            <a:chOff x="0" y="0"/>
            <a:chExt cx="230378" cy="230378"/>
          </a:xfrm>
        </p:grpSpPr>
        <p:sp>
          <p:nvSpPr>
            <p:cNvPr id="159" name="Google Shape;159;p16"/>
            <p:cNvSpPr/>
            <p:nvPr/>
          </p:nvSpPr>
          <p:spPr>
            <a:xfrm>
              <a:off x="6731" y="6731"/>
              <a:ext cx="216789" cy="216789"/>
            </a:xfrm>
            <a:custGeom>
              <a:rect b="b" l="l" r="r" t="t"/>
              <a:pathLst>
                <a:path extrusionOk="0" h="216789" w="216789">
                  <a:moveTo>
                    <a:pt x="0" y="108458"/>
                  </a:moveTo>
                  <a:cubicBezTo>
                    <a:pt x="0" y="48514"/>
                    <a:pt x="48514" y="0"/>
                    <a:pt x="108458" y="0"/>
                  </a:cubicBezTo>
                  <a:cubicBezTo>
                    <a:pt x="168402" y="0"/>
                    <a:pt x="216789" y="48514"/>
                    <a:pt x="216789" y="108458"/>
                  </a:cubicBezTo>
                  <a:cubicBezTo>
                    <a:pt x="216789" y="168402"/>
                    <a:pt x="168275" y="216789"/>
                    <a:pt x="108458" y="216789"/>
                  </a:cubicBezTo>
                  <a:cubicBezTo>
                    <a:pt x="48641" y="216789"/>
                    <a:pt x="0" y="168275"/>
                    <a:pt x="0" y="108458"/>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p:nvPr/>
          </p:nvSpPr>
          <p:spPr>
            <a:xfrm>
              <a:off x="0" y="0"/>
              <a:ext cx="230378" cy="230378"/>
            </a:xfrm>
            <a:custGeom>
              <a:rect b="b" l="l" r="r" t="t"/>
              <a:pathLst>
                <a:path extrusionOk="0" h="230378" w="230378">
                  <a:moveTo>
                    <a:pt x="0" y="115189"/>
                  </a:moveTo>
                  <a:cubicBezTo>
                    <a:pt x="0" y="51562"/>
                    <a:pt x="51562" y="0"/>
                    <a:pt x="115189" y="0"/>
                  </a:cubicBezTo>
                  <a:lnTo>
                    <a:pt x="115189" y="6731"/>
                  </a:lnTo>
                  <a:lnTo>
                    <a:pt x="115189" y="0"/>
                  </a:lnTo>
                  <a:cubicBezTo>
                    <a:pt x="178816" y="0"/>
                    <a:pt x="230378" y="51562"/>
                    <a:pt x="230378" y="115189"/>
                  </a:cubicBezTo>
                  <a:lnTo>
                    <a:pt x="223520" y="115189"/>
                  </a:lnTo>
                  <a:lnTo>
                    <a:pt x="230251" y="115189"/>
                  </a:lnTo>
                  <a:cubicBezTo>
                    <a:pt x="230251" y="178816"/>
                    <a:pt x="178689" y="230378"/>
                    <a:pt x="115062" y="230378"/>
                  </a:cubicBezTo>
                  <a:lnTo>
                    <a:pt x="115062" y="223520"/>
                  </a:lnTo>
                  <a:lnTo>
                    <a:pt x="115062" y="230251"/>
                  </a:lnTo>
                  <a:cubicBezTo>
                    <a:pt x="51562" y="230251"/>
                    <a:pt x="0" y="178689"/>
                    <a:pt x="0" y="115189"/>
                  </a:cubicBezTo>
                  <a:lnTo>
                    <a:pt x="6731" y="115189"/>
                  </a:lnTo>
                  <a:lnTo>
                    <a:pt x="12573" y="118618"/>
                  </a:lnTo>
                  <a:cubicBezTo>
                    <a:pt x="11049" y="121285"/>
                    <a:pt x="7874" y="122555"/>
                    <a:pt x="4953" y="121666"/>
                  </a:cubicBezTo>
                  <a:cubicBezTo>
                    <a:pt x="2032" y="120777"/>
                    <a:pt x="0" y="118237"/>
                    <a:pt x="0" y="115189"/>
                  </a:cubicBezTo>
                  <a:moveTo>
                    <a:pt x="13589" y="115189"/>
                  </a:moveTo>
                  <a:lnTo>
                    <a:pt x="6731" y="115189"/>
                  </a:lnTo>
                  <a:lnTo>
                    <a:pt x="889" y="111633"/>
                  </a:lnTo>
                  <a:cubicBezTo>
                    <a:pt x="2413" y="108966"/>
                    <a:pt x="5588" y="107696"/>
                    <a:pt x="8509" y="108585"/>
                  </a:cubicBezTo>
                  <a:cubicBezTo>
                    <a:pt x="11430" y="109474"/>
                    <a:pt x="13462" y="112014"/>
                    <a:pt x="13462" y="115062"/>
                  </a:cubicBezTo>
                  <a:cubicBezTo>
                    <a:pt x="13462" y="171196"/>
                    <a:pt x="58928" y="216662"/>
                    <a:pt x="115062" y="216662"/>
                  </a:cubicBezTo>
                  <a:cubicBezTo>
                    <a:pt x="171196" y="216662"/>
                    <a:pt x="216662" y="171196"/>
                    <a:pt x="216662" y="115062"/>
                  </a:cubicBezTo>
                  <a:cubicBezTo>
                    <a:pt x="216662" y="58928"/>
                    <a:pt x="171196" y="13462"/>
                    <a:pt x="115062" y="13462"/>
                  </a:cubicBezTo>
                  <a:lnTo>
                    <a:pt x="115062" y="6731"/>
                  </a:lnTo>
                  <a:lnTo>
                    <a:pt x="115062" y="13462"/>
                  </a:lnTo>
                  <a:cubicBezTo>
                    <a:pt x="58928" y="13462"/>
                    <a:pt x="13462" y="58928"/>
                    <a:pt x="13462" y="11506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16"/>
          <p:cNvGrpSpPr/>
          <p:nvPr/>
        </p:nvGrpSpPr>
        <p:grpSpPr>
          <a:xfrm>
            <a:off x="5836243" y="4183549"/>
            <a:ext cx="172784" cy="172784"/>
            <a:chOff x="0" y="0"/>
            <a:chExt cx="230378" cy="230378"/>
          </a:xfrm>
        </p:grpSpPr>
        <p:sp>
          <p:nvSpPr>
            <p:cNvPr id="162" name="Google Shape;162;p16"/>
            <p:cNvSpPr/>
            <p:nvPr/>
          </p:nvSpPr>
          <p:spPr>
            <a:xfrm>
              <a:off x="6731" y="6731"/>
              <a:ext cx="216789" cy="216789"/>
            </a:xfrm>
            <a:custGeom>
              <a:rect b="b" l="l" r="r" t="t"/>
              <a:pathLst>
                <a:path extrusionOk="0" h="216789" w="216789">
                  <a:moveTo>
                    <a:pt x="0" y="108458"/>
                  </a:moveTo>
                  <a:cubicBezTo>
                    <a:pt x="0" y="48514"/>
                    <a:pt x="48514" y="0"/>
                    <a:pt x="108458" y="0"/>
                  </a:cubicBezTo>
                  <a:cubicBezTo>
                    <a:pt x="168402" y="0"/>
                    <a:pt x="216789" y="48514"/>
                    <a:pt x="216789" y="108458"/>
                  </a:cubicBezTo>
                  <a:cubicBezTo>
                    <a:pt x="216789" y="168402"/>
                    <a:pt x="168275" y="216789"/>
                    <a:pt x="108458" y="216789"/>
                  </a:cubicBezTo>
                  <a:cubicBezTo>
                    <a:pt x="48641" y="216789"/>
                    <a:pt x="0" y="168275"/>
                    <a:pt x="0" y="108458"/>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6"/>
            <p:cNvSpPr/>
            <p:nvPr/>
          </p:nvSpPr>
          <p:spPr>
            <a:xfrm>
              <a:off x="0" y="0"/>
              <a:ext cx="230378" cy="230378"/>
            </a:xfrm>
            <a:custGeom>
              <a:rect b="b" l="l" r="r" t="t"/>
              <a:pathLst>
                <a:path extrusionOk="0" h="230378" w="230378">
                  <a:moveTo>
                    <a:pt x="0" y="115189"/>
                  </a:moveTo>
                  <a:cubicBezTo>
                    <a:pt x="0" y="51562"/>
                    <a:pt x="51562" y="0"/>
                    <a:pt x="115189" y="0"/>
                  </a:cubicBezTo>
                  <a:lnTo>
                    <a:pt x="115189" y="6731"/>
                  </a:lnTo>
                  <a:lnTo>
                    <a:pt x="115189" y="0"/>
                  </a:lnTo>
                  <a:cubicBezTo>
                    <a:pt x="178816" y="0"/>
                    <a:pt x="230378" y="51562"/>
                    <a:pt x="230378" y="115189"/>
                  </a:cubicBezTo>
                  <a:lnTo>
                    <a:pt x="223520" y="115189"/>
                  </a:lnTo>
                  <a:lnTo>
                    <a:pt x="230251" y="115189"/>
                  </a:lnTo>
                  <a:cubicBezTo>
                    <a:pt x="230251" y="178816"/>
                    <a:pt x="178689" y="230378"/>
                    <a:pt x="115062" y="230378"/>
                  </a:cubicBezTo>
                  <a:lnTo>
                    <a:pt x="115062" y="223520"/>
                  </a:lnTo>
                  <a:lnTo>
                    <a:pt x="115062" y="230251"/>
                  </a:lnTo>
                  <a:cubicBezTo>
                    <a:pt x="51562" y="230251"/>
                    <a:pt x="0" y="178689"/>
                    <a:pt x="0" y="115189"/>
                  </a:cubicBezTo>
                  <a:lnTo>
                    <a:pt x="6731" y="115189"/>
                  </a:lnTo>
                  <a:lnTo>
                    <a:pt x="12573" y="118618"/>
                  </a:lnTo>
                  <a:cubicBezTo>
                    <a:pt x="11049" y="121285"/>
                    <a:pt x="7874" y="122555"/>
                    <a:pt x="4953" y="121666"/>
                  </a:cubicBezTo>
                  <a:cubicBezTo>
                    <a:pt x="2032" y="120777"/>
                    <a:pt x="0" y="118237"/>
                    <a:pt x="0" y="115189"/>
                  </a:cubicBezTo>
                  <a:moveTo>
                    <a:pt x="13589" y="115189"/>
                  </a:moveTo>
                  <a:lnTo>
                    <a:pt x="6731" y="115189"/>
                  </a:lnTo>
                  <a:lnTo>
                    <a:pt x="889" y="111633"/>
                  </a:lnTo>
                  <a:cubicBezTo>
                    <a:pt x="2413" y="108966"/>
                    <a:pt x="5588" y="107696"/>
                    <a:pt x="8509" y="108585"/>
                  </a:cubicBezTo>
                  <a:cubicBezTo>
                    <a:pt x="11430" y="109474"/>
                    <a:pt x="13462" y="112014"/>
                    <a:pt x="13462" y="115062"/>
                  </a:cubicBezTo>
                  <a:cubicBezTo>
                    <a:pt x="13462" y="171196"/>
                    <a:pt x="58928" y="216662"/>
                    <a:pt x="115062" y="216662"/>
                  </a:cubicBezTo>
                  <a:cubicBezTo>
                    <a:pt x="171196" y="216662"/>
                    <a:pt x="216662" y="171196"/>
                    <a:pt x="216662" y="115062"/>
                  </a:cubicBezTo>
                  <a:cubicBezTo>
                    <a:pt x="216662" y="58928"/>
                    <a:pt x="171196" y="13462"/>
                    <a:pt x="115062" y="13462"/>
                  </a:cubicBezTo>
                  <a:lnTo>
                    <a:pt x="115062" y="6731"/>
                  </a:lnTo>
                  <a:lnTo>
                    <a:pt x="115062" y="13462"/>
                  </a:lnTo>
                  <a:cubicBezTo>
                    <a:pt x="58928" y="13462"/>
                    <a:pt x="13462" y="58928"/>
                    <a:pt x="13462" y="11506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16"/>
          <p:cNvGrpSpPr/>
          <p:nvPr/>
        </p:nvGrpSpPr>
        <p:grpSpPr>
          <a:xfrm>
            <a:off x="5814568" y="2221992"/>
            <a:ext cx="172784" cy="172784"/>
            <a:chOff x="0" y="0"/>
            <a:chExt cx="230378" cy="230378"/>
          </a:xfrm>
        </p:grpSpPr>
        <p:sp>
          <p:nvSpPr>
            <p:cNvPr id="165" name="Google Shape;165;p16"/>
            <p:cNvSpPr/>
            <p:nvPr/>
          </p:nvSpPr>
          <p:spPr>
            <a:xfrm>
              <a:off x="6731" y="6731"/>
              <a:ext cx="216789" cy="216789"/>
            </a:xfrm>
            <a:custGeom>
              <a:rect b="b" l="l" r="r" t="t"/>
              <a:pathLst>
                <a:path extrusionOk="0" h="216789" w="216789">
                  <a:moveTo>
                    <a:pt x="0" y="108458"/>
                  </a:moveTo>
                  <a:cubicBezTo>
                    <a:pt x="0" y="48514"/>
                    <a:pt x="48514" y="0"/>
                    <a:pt x="108458" y="0"/>
                  </a:cubicBezTo>
                  <a:cubicBezTo>
                    <a:pt x="168402" y="0"/>
                    <a:pt x="216789" y="48514"/>
                    <a:pt x="216789" y="108458"/>
                  </a:cubicBezTo>
                  <a:cubicBezTo>
                    <a:pt x="216789" y="168402"/>
                    <a:pt x="168275" y="216789"/>
                    <a:pt x="108458" y="216789"/>
                  </a:cubicBezTo>
                  <a:cubicBezTo>
                    <a:pt x="48641" y="216789"/>
                    <a:pt x="0" y="168275"/>
                    <a:pt x="0" y="108458"/>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6"/>
            <p:cNvSpPr/>
            <p:nvPr/>
          </p:nvSpPr>
          <p:spPr>
            <a:xfrm>
              <a:off x="0" y="0"/>
              <a:ext cx="230378" cy="230378"/>
            </a:xfrm>
            <a:custGeom>
              <a:rect b="b" l="l" r="r" t="t"/>
              <a:pathLst>
                <a:path extrusionOk="0" h="230378" w="230378">
                  <a:moveTo>
                    <a:pt x="0" y="115189"/>
                  </a:moveTo>
                  <a:cubicBezTo>
                    <a:pt x="0" y="51562"/>
                    <a:pt x="51562" y="0"/>
                    <a:pt x="115189" y="0"/>
                  </a:cubicBezTo>
                  <a:lnTo>
                    <a:pt x="115189" y="6731"/>
                  </a:lnTo>
                  <a:lnTo>
                    <a:pt x="115189" y="0"/>
                  </a:lnTo>
                  <a:cubicBezTo>
                    <a:pt x="178816" y="0"/>
                    <a:pt x="230378" y="51562"/>
                    <a:pt x="230378" y="115189"/>
                  </a:cubicBezTo>
                  <a:lnTo>
                    <a:pt x="223520" y="115189"/>
                  </a:lnTo>
                  <a:lnTo>
                    <a:pt x="230251" y="115189"/>
                  </a:lnTo>
                  <a:cubicBezTo>
                    <a:pt x="230251" y="178816"/>
                    <a:pt x="178689" y="230378"/>
                    <a:pt x="115062" y="230378"/>
                  </a:cubicBezTo>
                  <a:lnTo>
                    <a:pt x="115062" y="223520"/>
                  </a:lnTo>
                  <a:lnTo>
                    <a:pt x="115062" y="230251"/>
                  </a:lnTo>
                  <a:cubicBezTo>
                    <a:pt x="51562" y="230251"/>
                    <a:pt x="0" y="178689"/>
                    <a:pt x="0" y="115189"/>
                  </a:cubicBezTo>
                  <a:lnTo>
                    <a:pt x="6731" y="115189"/>
                  </a:lnTo>
                  <a:lnTo>
                    <a:pt x="12573" y="118618"/>
                  </a:lnTo>
                  <a:cubicBezTo>
                    <a:pt x="11049" y="121285"/>
                    <a:pt x="7874" y="122555"/>
                    <a:pt x="4953" y="121666"/>
                  </a:cubicBezTo>
                  <a:cubicBezTo>
                    <a:pt x="2032" y="120777"/>
                    <a:pt x="0" y="118237"/>
                    <a:pt x="0" y="115189"/>
                  </a:cubicBezTo>
                  <a:moveTo>
                    <a:pt x="13589" y="115189"/>
                  </a:moveTo>
                  <a:lnTo>
                    <a:pt x="6731" y="115189"/>
                  </a:lnTo>
                  <a:lnTo>
                    <a:pt x="889" y="111633"/>
                  </a:lnTo>
                  <a:cubicBezTo>
                    <a:pt x="2413" y="108966"/>
                    <a:pt x="5588" y="107696"/>
                    <a:pt x="8509" y="108585"/>
                  </a:cubicBezTo>
                  <a:cubicBezTo>
                    <a:pt x="11430" y="109474"/>
                    <a:pt x="13462" y="112014"/>
                    <a:pt x="13462" y="115062"/>
                  </a:cubicBezTo>
                  <a:cubicBezTo>
                    <a:pt x="13462" y="171196"/>
                    <a:pt x="58928" y="216662"/>
                    <a:pt x="115062" y="216662"/>
                  </a:cubicBezTo>
                  <a:cubicBezTo>
                    <a:pt x="171196" y="216662"/>
                    <a:pt x="216662" y="171196"/>
                    <a:pt x="216662" y="115062"/>
                  </a:cubicBezTo>
                  <a:cubicBezTo>
                    <a:pt x="216662" y="58928"/>
                    <a:pt x="171196" y="13462"/>
                    <a:pt x="115062" y="13462"/>
                  </a:cubicBezTo>
                  <a:lnTo>
                    <a:pt x="115062" y="6731"/>
                  </a:lnTo>
                  <a:lnTo>
                    <a:pt x="115062" y="13462"/>
                  </a:lnTo>
                  <a:cubicBezTo>
                    <a:pt x="58928" y="13462"/>
                    <a:pt x="13462" y="58928"/>
                    <a:pt x="13462" y="11506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6"/>
          <p:cNvGrpSpPr/>
          <p:nvPr/>
        </p:nvGrpSpPr>
        <p:grpSpPr>
          <a:xfrm>
            <a:off x="8030803" y="4140200"/>
            <a:ext cx="172784" cy="172784"/>
            <a:chOff x="0" y="0"/>
            <a:chExt cx="230378" cy="230378"/>
          </a:xfrm>
        </p:grpSpPr>
        <p:sp>
          <p:nvSpPr>
            <p:cNvPr id="168" name="Google Shape;168;p16"/>
            <p:cNvSpPr/>
            <p:nvPr/>
          </p:nvSpPr>
          <p:spPr>
            <a:xfrm>
              <a:off x="6731" y="6731"/>
              <a:ext cx="216789" cy="216789"/>
            </a:xfrm>
            <a:custGeom>
              <a:rect b="b" l="l" r="r" t="t"/>
              <a:pathLst>
                <a:path extrusionOk="0" h="216789" w="216789">
                  <a:moveTo>
                    <a:pt x="0" y="108458"/>
                  </a:moveTo>
                  <a:cubicBezTo>
                    <a:pt x="0" y="48514"/>
                    <a:pt x="48514" y="0"/>
                    <a:pt x="108458" y="0"/>
                  </a:cubicBezTo>
                  <a:cubicBezTo>
                    <a:pt x="168402" y="0"/>
                    <a:pt x="216789" y="48514"/>
                    <a:pt x="216789" y="108458"/>
                  </a:cubicBezTo>
                  <a:cubicBezTo>
                    <a:pt x="216789" y="168402"/>
                    <a:pt x="168275" y="216789"/>
                    <a:pt x="108458" y="216789"/>
                  </a:cubicBezTo>
                  <a:cubicBezTo>
                    <a:pt x="48641" y="216789"/>
                    <a:pt x="0" y="168275"/>
                    <a:pt x="0" y="108458"/>
                  </a:cubicBez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6"/>
            <p:cNvSpPr/>
            <p:nvPr/>
          </p:nvSpPr>
          <p:spPr>
            <a:xfrm>
              <a:off x="0" y="0"/>
              <a:ext cx="230378" cy="230378"/>
            </a:xfrm>
            <a:custGeom>
              <a:rect b="b" l="l" r="r" t="t"/>
              <a:pathLst>
                <a:path extrusionOk="0" h="230378" w="230378">
                  <a:moveTo>
                    <a:pt x="0" y="115189"/>
                  </a:moveTo>
                  <a:cubicBezTo>
                    <a:pt x="0" y="51562"/>
                    <a:pt x="51562" y="0"/>
                    <a:pt x="115189" y="0"/>
                  </a:cubicBezTo>
                  <a:lnTo>
                    <a:pt x="115189" y="6731"/>
                  </a:lnTo>
                  <a:lnTo>
                    <a:pt x="115189" y="0"/>
                  </a:lnTo>
                  <a:cubicBezTo>
                    <a:pt x="178816" y="0"/>
                    <a:pt x="230378" y="51562"/>
                    <a:pt x="230378" y="115189"/>
                  </a:cubicBezTo>
                  <a:lnTo>
                    <a:pt x="223520" y="115189"/>
                  </a:lnTo>
                  <a:lnTo>
                    <a:pt x="230251" y="115189"/>
                  </a:lnTo>
                  <a:cubicBezTo>
                    <a:pt x="230251" y="178816"/>
                    <a:pt x="178689" y="230378"/>
                    <a:pt x="115062" y="230378"/>
                  </a:cubicBezTo>
                  <a:lnTo>
                    <a:pt x="115062" y="223520"/>
                  </a:lnTo>
                  <a:lnTo>
                    <a:pt x="115062" y="230251"/>
                  </a:lnTo>
                  <a:cubicBezTo>
                    <a:pt x="51562" y="230251"/>
                    <a:pt x="0" y="178689"/>
                    <a:pt x="0" y="115189"/>
                  </a:cubicBezTo>
                  <a:lnTo>
                    <a:pt x="6731" y="115189"/>
                  </a:lnTo>
                  <a:lnTo>
                    <a:pt x="12573" y="118618"/>
                  </a:lnTo>
                  <a:cubicBezTo>
                    <a:pt x="11049" y="121285"/>
                    <a:pt x="7874" y="122555"/>
                    <a:pt x="4953" y="121666"/>
                  </a:cubicBezTo>
                  <a:cubicBezTo>
                    <a:pt x="2032" y="120777"/>
                    <a:pt x="0" y="118237"/>
                    <a:pt x="0" y="115189"/>
                  </a:cubicBezTo>
                  <a:moveTo>
                    <a:pt x="13589" y="115189"/>
                  </a:moveTo>
                  <a:lnTo>
                    <a:pt x="6731" y="115189"/>
                  </a:lnTo>
                  <a:lnTo>
                    <a:pt x="889" y="111633"/>
                  </a:lnTo>
                  <a:cubicBezTo>
                    <a:pt x="2413" y="108966"/>
                    <a:pt x="5588" y="107696"/>
                    <a:pt x="8509" y="108585"/>
                  </a:cubicBezTo>
                  <a:cubicBezTo>
                    <a:pt x="11430" y="109474"/>
                    <a:pt x="13462" y="112014"/>
                    <a:pt x="13462" y="115062"/>
                  </a:cubicBezTo>
                  <a:cubicBezTo>
                    <a:pt x="13462" y="171196"/>
                    <a:pt x="58928" y="216662"/>
                    <a:pt x="115062" y="216662"/>
                  </a:cubicBezTo>
                  <a:cubicBezTo>
                    <a:pt x="171196" y="216662"/>
                    <a:pt x="216662" y="171196"/>
                    <a:pt x="216662" y="115062"/>
                  </a:cubicBezTo>
                  <a:cubicBezTo>
                    <a:pt x="216662" y="58928"/>
                    <a:pt x="171196" y="13462"/>
                    <a:pt x="115062" y="13462"/>
                  </a:cubicBezTo>
                  <a:lnTo>
                    <a:pt x="115062" y="6731"/>
                  </a:lnTo>
                  <a:lnTo>
                    <a:pt x="115062" y="13462"/>
                  </a:lnTo>
                  <a:cubicBezTo>
                    <a:pt x="58928" y="13462"/>
                    <a:pt x="13462" y="58928"/>
                    <a:pt x="13462" y="115062"/>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 name="Google Shape;170;p16"/>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4</a:t>
            </a:r>
            <a:endParaRPr/>
          </a:p>
        </p:txBody>
      </p:sp>
      <p:sp>
        <p:nvSpPr>
          <p:cNvPr id="171" name="Google Shape;171;p16"/>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52"/>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876" name="Google Shape;876;p52"/>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877" name="Google Shape;877;p52"/>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878" name="Google Shape;878;p52"/>
          <p:cNvSpPr txBox="1"/>
          <p:nvPr/>
        </p:nvSpPr>
        <p:spPr>
          <a:xfrm>
            <a:off x="9015415" y="319048"/>
            <a:ext cx="383936" cy="21907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40</a:t>
            </a:r>
            <a:endParaRPr/>
          </a:p>
        </p:txBody>
      </p:sp>
      <p:sp>
        <p:nvSpPr>
          <p:cNvPr id="879" name="Google Shape;879;p52"/>
          <p:cNvSpPr/>
          <p:nvPr/>
        </p:nvSpPr>
        <p:spPr>
          <a:xfrm>
            <a:off x="1707050" y="1646978"/>
            <a:ext cx="3901439" cy="3901439"/>
          </a:xfrm>
          <a:custGeom>
            <a:rect b="b" l="l" r="r" t="t"/>
            <a:pathLst>
              <a:path extrusionOk="0" h="3901439" w="3901439">
                <a:moveTo>
                  <a:pt x="0" y="0"/>
                </a:moveTo>
                <a:lnTo>
                  <a:pt x="3901439" y="0"/>
                </a:lnTo>
                <a:lnTo>
                  <a:pt x="3901439" y="3901439"/>
                </a:lnTo>
                <a:lnTo>
                  <a:pt x="0" y="3901439"/>
                </a:lnTo>
                <a:lnTo>
                  <a:pt x="0" y="0"/>
                </a:lnTo>
                <a:close/>
              </a:path>
            </a:pathLst>
          </a:custGeom>
          <a:blipFill rotWithShape="1">
            <a:blip r:embed="rId4">
              <a:alphaModFix/>
            </a:blip>
            <a:stretch>
              <a:fillRect b="0" l="0" r="0" t="0"/>
            </a:stretch>
          </a:blipFill>
          <a:ln>
            <a:noFill/>
          </a:ln>
        </p:spPr>
      </p:sp>
      <p:sp>
        <p:nvSpPr>
          <p:cNvPr id="880" name="Google Shape;880;p52"/>
          <p:cNvSpPr txBox="1"/>
          <p:nvPr/>
        </p:nvSpPr>
        <p:spPr>
          <a:xfrm>
            <a:off x="572438" y="797038"/>
            <a:ext cx="7520614"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Combustibles Avanzados</a:t>
            </a:r>
            <a:endParaRPr/>
          </a:p>
        </p:txBody>
      </p:sp>
      <p:sp>
        <p:nvSpPr>
          <p:cNvPr id="881" name="Google Shape;881;p52"/>
          <p:cNvSpPr txBox="1"/>
          <p:nvPr/>
        </p:nvSpPr>
        <p:spPr>
          <a:xfrm>
            <a:off x="5699929" y="4406560"/>
            <a:ext cx="3135161" cy="60007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1920" u="none" cap="none" strike="noStrike">
                <a:solidFill>
                  <a:srgbClr val="000000"/>
                </a:solidFill>
                <a:latin typeface="Ubuntu"/>
                <a:ea typeface="Ubuntu"/>
                <a:cs typeface="Ubuntu"/>
                <a:sym typeface="Ubuntu"/>
              </a:rPr>
              <a:t>Partícula de combustible TRISO</a:t>
            </a:r>
            <a:endParaRPr/>
          </a:p>
        </p:txBody>
      </p:sp>
      <p:sp>
        <p:nvSpPr>
          <p:cNvPr id="882" name="Google Shape;882;p52"/>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53"/>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892" name="Google Shape;892;p53"/>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893" name="Google Shape;893;p53"/>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894" name="Google Shape;894;p53"/>
          <p:cNvSpPr txBox="1"/>
          <p:nvPr/>
        </p:nvSpPr>
        <p:spPr>
          <a:xfrm>
            <a:off x="9015415" y="319048"/>
            <a:ext cx="383936" cy="21907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41</a:t>
            </a:r>
            <a:endParaRPr/>
          </a:p>
        </p:txBody>
      </p:sp>
      <p:sp>
        <p:nvSpPr>
          <p:cNvPr id="895" name="Google Shape;895;p53"/>
          <p:cNvSpPr txBox="1"/>
          <p:nvPr/>
        </p:nvSpPr>
        <p:spPr>
          <a:xfrm>
            <a:off x="532357" y="1830320"/>
            <a:ext cx="8351520" cy="3152775"/>
          </a:xfrm>
          <a:prstGeom prst="rect">
            <a:avLst/>
          </a:prstGeom>
          <a:noFill/>
          <a:ln>
            <a:noFill/>
          </a:ln>
        </p:spPr>
        <p:txBody>
          <a:bodyPr anchorCtr="0" anchor="t" bIns="0" lIns="0" spcFirstLastPara="1" rIns="0" wrap="square" tIns="0">
            <a:spAutoFit/>
          </a:bodyPr>
          <a:lstStyle/>
          <a:p>
            <a:pPr indent="-192119" lvl="1" marL="384237"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Extender la vida útil de los reactores existentes</a:t>
            </a:r>
            <a:endParaRPr/>
          </a:p>
          <a:p>
            <a:pPr indent="0" lvl="0" marL="0"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a:p>
            <a:pPr indent="-192119" lvl="1" marL="384237"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Tecnologías de Reactores Avanzados (ART)</a:t>
            </a:r>
            <a:endParaRPr/>
          </a:p>
          <a:p>
            <a:pPr indent="0" lvl="0" marL="0"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a:p>
            <a:pPr indent="-192119" lvl="1" marL="384237" marR="0" rtl="0" algn="l">
              <a:lnSpc>
                <a:spcPct val="119993"/>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Reactores Modulares Pequeños </a:t>
            </a:r>
            <a:endParaRPr/>
          </a:p>
          <a:p>
            <a:pPr indent="-192182" lvl="1" marL="384364" marR="0" rtl="0" algn="l">
              <a:lnSpc>
                <a:spcPct val="119993"/>
              </a:lnSpc>
              <a:spcBef>
                <a:spcPts val="0"/>
              </a:spcBef>
              <a:spcAft>
                <a:spcPts val="0"/>
              </a:spcAft>
              <a:buNone/>
            </a:pPr>
            <a:r>
              <a:t/>
            </a:r>
            <a:endParaRPr b="0" i="0" sz="2986" u="none" cap="none" strike="noStrike">
              <a:solidFill>
                <a:srgbClr val="000000"/>
              </a:solidFill>
              <a:latin typeface="Ubuntu"/>
              <a:ea typeface="Ubuntu"/>
              <a:cs typeface="Ubuntu"/>
              <a:sym typeface="Ubuntu"/>
            </a:endParaRPr>
          </a:p>
        </p:txBody>
      </p:sp>
      <p:sp>
        <p:nvSpPr>
          <p:cNvPr id="896" name="Google Shape;896;p53"/>
          <p:cNvSpPr txBox="1"/>
          <p:nvPr/>
        </p:nvSpPr>
        <p:spPr>
          <a:xfrm>
            <a:off x="532357" y="788253"/>
            <a:ext cx="7369596"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Sistemas de Reactores</a:t>
            </a:r>
            <a:endParaRPr/>
          </a:p>
        </p:txBody>
      </p:sp>
      <p:sp>
        <p:nvSpPr>
          <p:cNvPr id="897" name="Google Shape;897;p53"/>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54"/>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907" name="Google Shape;907;p54"/>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908" name="Google Shape;908;p54"/>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909" name="Google Shape;909;p54"/>
          <p:cNvSpPr txBox="1"/>
          <p:nvPr/>
        </p:nvSpPr>
        <p:spPr>
          <a:xfrm>
            <a:off x="9015415" y="319048"/>
            <a:ext cx="383936" cy="219075"/>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42</a:t>
            </a:r>
            <a:endParaRPr/>
          </a:p>
        </p:txBody>
      </p:sp>
      <p:sp>
        <p:nvSpPr>
          <p:cNvPr id="910" name="Google Shape;910;p54"/>
          <p:cNvSpPr txBox="1"/>
          <p:nvPr/>
        </p:nvSpPr>
        <p:spPr>
          <a:xfrm>
            <a:off x="532357" y="797038"/>
            <a:ext cx="7385501"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Reactores en el Futuro (cercano)</a:t>
            </a:r>
            <a:endParaRPr/>
          </a:p>
        </p:txBody>
      </p:sp>
      <p:sp>
        <p:nvSpPr>
          <p:cNvPr id="911" name="Google Shape;911;p54"/>
          <p:cNvSpPr/>
          <p:nvPr/>
        </p:nvSpPr>
        <p:spPr>
          <a:xfrm>
            <a:off x="568960" y="2236575"/>
            <a:ext cx="4264491" cy="2792226"/>
          </a:xfrm>
          <a:custGeom>
            <a:rect b="b" l="l" r="r" t="t"/>
            <a:pathLst>
              <a:path extrusionOk="0" h="2792226" w="4264491">
                <a:moveTo>
                  <a:pt x="0" y="0"/>
                </a:moveTo>
                <a:lnTo>
                  <a:pt x="4264491" y="0"/>
                </a:lnTo>
                <a:lnTo>
                  <a:pt x="4264491" y="2792226"/>
                </a:lnTo>
                <a:lnTo>
                  <a:pt x="0" y="2792226"/>
                </a:lnTo>
                <a:lnTo>
                  <a:pt x="0" y="0"/>
                </a:lnTo>
                <a:close/>
              </a:path>
            </a:pathLst>
          </a:custGeom>
          <a:blipFill rotWithShape="1">
            <a:blip r:embed="rId4">
              <a:alphaModFix/>
            </a:blip>
            <a:stretch>
              <a:fillRect b="0" l="-4165" r="0" t="0"/>
            </a:stretch>
          </a:blipFill>
          <a:ln>
            <a:noFill/>
          </a:ln>
        </p:spPr>
      </p:sp>
      <p:sp>
        <p:nvSpPr>
          <p:cNvPr id="912" name="Google Shape;912;p54"/>
          <p:cNvSpPr/>
          <p:nvPr/>
        </p:nvSpPr>
        <p:spPr>
          <a:xfrm>
            <a:off x="5109803" y="2062967"/>
            <a:ext cx="4064000" cy="3139440"/>
          </a:xfrm>
          <a:custGeom>
            <a:rect b="b" l="l" r="r" t="t"/>
            <a:pathLst>
              <a:path extrusionOk="0" h="3139440" w="4064000">
                <a:moveTo>
                  <a:pt x="0" y="0"/>
                </a:moveTo>
                <a:lnTo>
                  <a:pt x="4064000" y="0"/>
                </a:lnTo>
                <a:lnTo>
                  <a:pt x="4064000" y="3139440"/>
                </a:lnTo>
                <a:lnTo>
                  <a:pt x="0" y="3139440"/>
                </a:lnTo>
                <a:lnTo>
                  <a:pt x="0" y="0"/>
                </a:lnTo>
                <a:close/>
              </a:path>
            </a:pathLst>
          </a:custGeom>
          <a:blipFill rotWithShape="1">
            <a:blip r:embed="rId5">
              <a:alphaModFix/>
            </a:blip>
            <a:stretch>
              <a:fillRect b="0" l="0" r="0" t="0"/>
            </a:stretch>
          </a:blipFill>
          <a:ln>
            <a:noFill/>
          </a:ln>
        </p:spPr>
      </p:sp>
      <p:sp>
        <p:nvSpPr>
          <p:cNvPr id="913" name="Google Shape;913;p54"/>
          <p:cNvSpPr txBox="1"/>
          <p:nvPr/>
        </p:nvSpPr>
        <p:spPr>
          <a:xfrm>
            <a:off x="3489968" y="4799725"/>
            <a:ext cx="1252043" cy="18335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1" lang="en-US" sz="960" u="none" cap="none" strike="noStrike">
                <a:solidFill>
                  <a:srgbClr val="000000"/>
                </a:solidFill>
                <a:latin typeface="Arial"/>
                <a:ea typeface="Arial"/>
                <a:cs typeface="Arial"/>
                <a:sym typeface="Arial"/>
              </a:rPr>
              <a:t>Photo: NuScale Power</a:t>
            </a:r>
            <a:endParaRPr/>
          </a:p>
        </p:txBody>
      </p:sp>
      <p:sp>
        <p:nvSpPr>
          <p:cNvPr id="914" name="Google Shape;914;p54"/>
          <p:cNvSpPr txBox="1"/>
          <p:nvPr/>
        </p:nvSpPr>
        <p:spPr>
          <a:xfrm>
            <a:off x="7207927" y="5126989"/>
            <a:ext cx="1874435" cy="183356"/>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1" lang="en-US" sz="960" u="none" cap="none" strike="noStrike">
                <a:solidFill>
                  <a:srgbClr val="000000"/>
                </a:solidFill>
                <a:latin typeface="Arial"/>
                <a:ea typeface="Arial"/>
                <a:cs typeface="Arial"/>
                <a:sym typeface="Arial"/>
              </a:rPr>
              <a:t>Photo: GE Hitachi Nuclear Energy</a:t>
            </a:r>
            <a:endParaRPr/>
          </a:p>
        </p:txBody>
      </p:sp>
      <p:sp>
        <p:nvSpPr>
          <p:cNvPr id="915" name="Google Shape;915;p54"/>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55"/>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925" name="Google Shape;925;p55"/>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926" name="Google Shape;926;p55"/>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927" name="Google Shape;927;p55"/>
          <p:cNvSpPr txBox="1"/>
          <p:nvPr/>
        </p:nvSpPr>
        <p:spPr>
          <a:xfrm>
            <a:off x="525676" y="787255"/>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La energía nuclear en el mix energético</a:t>
            </a:r>
            <a:endParaRPr/>
          </a:p>
        </p:txBody>
      </p:sp>
      <p:sp>
        <p:nvSpPr>
          <p:cNvPr id="928" name="Google Shape;928;p55"/>
          <p:cNvSpPr txBox="1"/>
          <p:nvPr/>
        </p:nvSpPr>
        <p:spPr>
          <a:xfrm>
            <a:off x="558188" y="1494537"/>
            <a:ext cx="7528500" cy="4292400"/>
          </a:xfrm>
          <a:prstGeom prst="rect">
            <a:avLst/>
          </a:prstGeom>
          <a:noFill/>
          <a:ln>
            <a:noFill/>
          </a:ln>
        </p:spPr>
        <p:txBody>
          <a:bodyPr anchorCtr="0" anchor="t" bIns="0" lIns="0" spcFirstLastPara="1" rIns="0" wrap="square" tIns="0">
            <a:spAutoFit/>
          </a:bodyPr>
          <a:lstStyle/>
          <a:p>
            <a:pPr indent="0" lvl="0" marL="0" marR="0" rtl="0" algn="l">
              <a:lnSpc>
                <a:spcPct val="129604"/>
              </a:lnSpc>
              <a:spcBef>
                <a:spcPts val="0"/>
              </a:spcBef>
              <a:spcAft>
                <a:spcPts val="0"/>
              </a:spcAft>
              <a:buNone/>
            </a:pPr>
            <a:r>
              <a:rPr b="0" i="0" lang="en-US" sz="2786" u="none" cap="none" strike="noStrike">
                <a:solidFill>
                  <a:srgbClr val="000000"/>
                </a:solidFill>
                <a:latin typeface="Ubuntu"/>
                <a:ea typeface="Ubuntu"/>
                <a:cs typeface="Ubuntu"/>
                <a:sym typeface="Ubuntu"/>
              </a:rPr>
              <a:t>Beneficios</a:t>
            </a:r>
            <a:endParaRPr sz="1200"/>
          </a:p>
          <a:p>
            <a:pPr indent="-109220" lvl="1" marL="247091" marR="0" rtl="0" algn="l">
              <a:lnSpc>
                <a:spcPct val="161979"/>
              </a:lnSpc>
              <a:spcBef>
                <a:spcPts val="0"/>
              </a:spcBef>
              <a:spcAft>
                <a:spcPts val="0"/>
              </a:spcAft>
              <a:buClr>
                <a:srgbClr val="000000"/>
              </a:buClr>
              <a:buSzPts val="1720"/>
              <a:buFont typeface="Arial"/>
              <a:buChar char="•"/>
            </a:pPr>
            <a:r>
              <a:rPr b="0" i="0" lang="en-US" sz="1720" u="none" cap="none" strike="noStrike">
                <a:solidFill>
                  <a:srgbClr val="000000"/>
                </a:solidFill>
                <a:latin typeface="Ubuntu"/>
                <a:ea typeface="Ubuntu"/>
                <a:cs typeface="Ubuntu"/>
                <a:sym typeface="Ubuntu"/>
              </a:rPr>
              <a:t>Aire Limpio </a:t>
            </a:r>
            <a:endParaRPr sz="1200"/>
          </a:p>
          <a:p>
            <a:pPr indent="-109220" lvl="3" marL="496011" marR="0" rtl="0" algn="l">
              <a:lnSpc>
                <a:spcPct val="161979"/>
              </a:lnSpc>
              <a:spcBef>
                <a:spcPts val="0"/>
              </a:spcBef>
              <a:spcAft>
                <a:spcPts val="0"/>
              </a:spcAft>
              <a:buClr>
                <a:srgbClr val="000000"/>
              </a:buClr>
              <a:buSzPts val="1720"/>
              <a:buFont typeface="Arial"/>
              <a:buChar char="￭"/>
            </a:pPr>
            <a:r>
              <a:rPr b="0" i="0" lang="en-US" sz="1720" u="none" cap="none" strike="noStrike">
                <a:solidFill>
                  <a:srgbClr val="000000"/>
                </a:solidFill>
                <a:latin typeface="Ubuntu"/>
                <a:ea typeface="Ubuntu"/>
                <a:cs typeface="Ubuntu"/>
                <a:sym typeface="Ubuntu"/>
              </a:rPr>
              <a:t>Cerca del  60% de la energía en los Estados Unidos es libre de carbono</a:t>
            </a:r>
            <a:endParaRPr sz="1200"/>
          </a:p>
          <a:p>
            <a:pPr indent="-109220" lvl="1" marL="247091" marR="0" rtl="0" algn="l">
              <a:lnSpc>
                <a:spcPct val="161979"/>
              </a:lnSpc>
              <a:spcBef>
                <a:spcPts val="0"/>
              </a:spcBef>
              <a:spcAft>
                <a:spcPts val="0"/>
              </a:spcAft>
              <a:buClr>
                <a:srgbClr val="000000"/>
              </a:buClr>
              <a:buSzPts val="1720"/>
              <a:buFont typeface="Arial"/>
              <a:buChar char="•"/>
            </a:pPr>
            <a:r>
              <a:rPr b="0" i="0" lang="en-US" sz="1720" u="none" cap="none" strike="noStrike">
                <a:solidFill>
                  <a:srgbClr val="000000"/>
                </a:solidFill>
                <a:latin typeface="Ubuntu"/>
                <a:ea typeface="Ubuntu"/>
                <a:cs typeface="Ubuntu"/>
                <a:sym typeface="Ubuntu"/>
              </a:rPr>
              <a:t>Excelente historial de seguridad</a:t>
            </a:r>
            <a:endParaRPr sz="1200"/>
          </a:p>
          <a:p>
            <a:pPr indent="-109220" lvl="1" marL="247091" marR="0" rtl="0" algn="l">
              <a:lnSpc>
                <a:spcPct val="161979"/>
              </a:lnSpc>
              <a:spcBef>
                <a:spcPts val="0"/>
              </a:spcBef>
              <a:spcAft>
                <a:spcPts val="0"/>
              </a:spcAft>
              <a:buClr>
                <a:srgbClr val="000000"/>
              </a:buClr>
              <a:buSzPts val="1720"/>
              <a:buFont typeface="Arial"/>
              <a:buChar char="•"/>
            </a:pPr>
            <a:r>
              <a:rPr b="0" i="0" lang="en-US" sz="1720" u="none" cap="none" strike="noStrike">
                <a:solidFill>
                  <a:srgbClr val="000000"/>
                </a:solidFill>
                <a:latin typeface="Ubuntu"/>
                <a:ea typeface="Ubuntu"/>
                <a:cs typeface="Ubuntu"/>
                <a:sym typeface="Ubuntu"/>
              </a:rPr>
              <a:t>Fuente confiable de energía base 24/7</a:t>
            </a:r>
            <a:endParaRPr sz="1200"/>
          </a:p>
          <a:p>
            <a:pPr indent="-123545" lvl="1" marL="247091" marR="0" rtl="0" algn="l">
              <a:lnSpc>
                <a:spcPct val="129583"/>
              </a:lnSpc>
              <a:spcBef>
                <a:spcPts val="0"/>
              </a:spcBef>
              <a:spcAft>
                <a:spcPts val="0"/>
              </a:spcAft>
              <a:buNone/>
            </a:pPr>
            <a:r>
              <a:t/>
            </a:r>
            <a:endParaRPr b="0" i="0" sz="1720" u="none" cap="none" strike="noStrike">
              <a:solidFill>
                <a:srgbClr val="000000"/>
              </a:solidFill>
              <a:latin typeface="Ubuntu"/>
              <a:ea typeface="Ubuntu"/>
              <a:cs typeface="Ubuntu"/>
              <a:sym typeface="Ubuntu"/>
            </a:endParaRPr>
          </a:p>
          <a:p>
            <a:pPr indent="0" lvl="0" marL="0" marR="0" rtl="0" algn="l">
              <a:lnSpc>
                <a:spcPct val="129604"/>
              </a:lnSpc>
              <a:spcBef>
                <a:spcPts val="0"/>
              </a:spcBef>
              <a:spcAft>
                <a:spcPts val="0"/>
              </a:spcAft>
              <a:buNone/>
            </a:pPr>
            <a:r>
              <a:rPr b="0" i="0" lang="en-US" sz="2786" u="none" cap="none" strike="noStrike">
                <a:solidFill>
                  <a:srgbClr val="000000"/>
                </a:solidFill>
                <a:latin typeface="Ubuntu"/>
                <a:ea typeface="Ubuntu"/>
                <a:cs typeface="Ubuntu"/>
                <a:sym typeface="Ubuntu"/>
              </a:rPr>
              <a:t>Retos</a:t>
            </a:r>
            <a:endParaRPr sz="1200"/>
          </a:p>
          <a:p>
            <a:pPr indent="-109220" lvl="1" marL="247010" marR="0" rtl="0" algn="l">
              <a:lnSpc>
                <a:spcPct val="161979"/>
              </a:lnSpc>
              <a:spcBef>
                <a:spcPts val="0"/>
              </a:spcBef>
              <a:spcAft>
                <a:spcPts val="0"/>
              </a:spcAft>
              <a:buClr>
                <a:srgbClr val="000000"/>
              </a:buClr>
              <a:buSzPts val="1720"/>
              <a:buFont typeface="Arial"/>
              <a:buChar char="•"/>
            </a:pPr>
            <a:r>
              <a:rPr b="0" i="0" lang="en-US" sz="1720" u="none" cap="none" strike="noStrike">
                <a:solidFill>
                  <a:srgbClr val="000000"/>
                </a:solidFill>
                <a:latin typeface="Ubuntu"/>
                <a:ea typeface="Ubuntu"/>
                <a:cs typeface="Ubuntu"/>
                <a:sym typeface="Ubuntu"/>
              </a:rPr>
              <a:t>Bajo costo del gas natural obtenido por fracking</a:t>
            </a:r>
            <a:endParaRPr sz="1200"/>
          </a:p>
          <a:p>
            <a:pPr indent="-109220" lvl="1" marL="247010" marR="0" rtl="0" algn="l">
              <a:lnSpc>
                <a:spcPct val="161979"/>
              </a:lnSpc>
              <a:spcBef>
                <a:spcPts val="0"/>
              </a:spcBef>
              <a:spcAft>
                <a:spcPts val="0"/>
              </a:spcAft>
              <a:buClr>
                <a:srgbClr val="000000"/>
              </a:buClr>
              <a:buSzPts val="1720"/>
              <a:buFont typeface="Arial"/>
              <a:buChar char="•"/>
            </a:pPr>
            <a:r>
              <a:rPr b="0" i="0" lang="en-US" sz="1720" u="none" cap="none" strike="noStrike">
                <a:solidFill>
                  <a:srgbClr val="000000"/>
                </a:solidFill>
                <a:latin typeface="Ubuntu"/>
                <a:ea typeface="Ubuntu"/>
                <a:cs typeface="Ubuntu"/>
                <a:sym typeface="Ubuntu"/>
              </a:rPr>
              <a:t>Estancamiento en la localización de almacenamiento permanente</a:t>
            </a:r>
            <a:endParaRPr sz="1200"/>
          </a:p>
          <a:p>
            <a:pPr indent="-109220" lvl="1" marL="247091" marR="0" rtl="0" algn="l">
              <a:lnSpc>
                <a:spcPct val="161979"/>
              </a:lnSpc>
              <a:spcBef>
                <a:spcPts val="0"/>
              </a:spcBef>
              <a:spcAft>
                <a:spcPts val="0"/>
              </a:spcAft>
              <a:buClr>
                <a:srgbClr val="000000"/>
              </a:buClr>
              <a:buSzPts val="1720"/>
              <a:buFont typeface="Arial"/>
              <a:buChar char="•"/>
            </a:pPr>
            <a:r>
              <a:rPr b="0" i="0" lang="en-US" sz="1720" u="none" cap="none" strike="noStrike">
                <a:solidFill>
                  <a:srgbClr val="000000"/>
                </a:solidFill>
                <a:latin typeface="Ubuntu"/>
                <a:ea typeface="Ubuntu"/>
                <a:cs typeface="Ubuntu"/>
                <a:sym typeface="Ubuntu"/>
              </a:rPr>
              <a:t>Percepción pública sobre la seguridad</a:t>
            </a:r>
            <a:endParaRPr sz="1200"/>
          </a:p>
        </p:txBody>
      </p:sp>
      <p:sp>
        <p:nvSpPr>
          <p:cNvPr id="929" name="Google Shape;929;p55"/>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43</a:t>
            </a:r>
            <a:endParaRPr/>
          </a:p>
        </p:txBody>
      </p:sp>
      <p:sp>
        <p:nvSpPr>
          <p:cNvPr id="930" name="Google Shape;930;p55"/>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sp>
        <p:nvSpPr>
          <p:cNvPr id="939" name="Google Shape;939;p56"/>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940" name="Google Shape;940;p56"/>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941" name="Google Shape;941;p56"/>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942" name="Google Shape;942;p56"/>
          <p:cNvSpPr txBox="1"/>
          <p:nvPr/>
        </p:nvSpPr>
        <p:spPr>
          <a:xfrm>
            <a:off x="547350" y="798092"/>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Recursos</a:t>
            </a:r>
            <a:endParaRPr/>
          </a:p>
        </p:txBody>
      </p:sp>
      <p:sp>
        <p:nvSpPr>
          <p:cNvPr id="943" name="Google Shape;943;p56"/>
          <p:cNvSpPr txBox="1"/>
          <p:nvPr/>
        </p:nvSpPr>
        <p:spPr>
          <a:xfrm>
            <a:off x="547350" y="1550567"/>
            <a:ext cx="8717700" cy="4723800"/>
          </a:xfrm>
          <a:prstGeom prst="rect">
            <a:avLst/>
          </a:prstGeom>
          <a:noFill/>
          <a:ln>
            <a:noFill/>
          </a:ln>
        </p:spPr>
        <p:txBody>
          <a:bodyPr anchorCtr="0" anchor="t" bIns="0" lIns="0" spcFirstLastPara="1" rIns="0" wrap="square" tIns="0">
            <a:spAutoFit/>
          </a:bodyPr>
          <a:lstStyle/>
          <a:p>
            <a:pPr indent="0" lvl="0" marL="0" marR="0" rtl="0" algn="l">
              <a:lnSpc>
                <a:spcPct val="120010"/>
              </a:lnSpc>
              <a:spcBef>
                <a:spcPts val="0"/>
              </a:spcBef>
              <a:spcAft>
                <a:spcPts val="0"/>
              </a:spcAft>
              <a:buNone/>
            </a:pPr>
            <a:r>
              <a:rPr b="1" i="0" lang="en-US" sz="1724" u="none" cap="none" strike="noStrike">
                <a:solidFill>
                  <a:srgbClr val="000000"/>
                </a:solidFill>
                <a:latin typeface="Ubuntu"/>
                <a:ea typeface="Ubuntu"/>
                <a:cs typeface="Ubuntu"/>
                <a:sym typeface="Ubuntu"/>
              </a:rPr>
              <a:t>ANS Center for Nuclear Science and Technology Information </a:t>
            </a:r>
            <a:r>
              <a:rPr b="0" i="0" lang="en-US" sz="1724" u="sng" cap="none" strike="noStrike">
                <a:solidFill>
                  <a:schemeClr val="hlink"/>
                </a:solidFill>
                <a:latin typeface="Ubuntu"/>
                <a:ea typeface="Ubuntu"/>
                <a:cs typeface="Ubuntu"/>
                <a:sym typeface="Ubuntu"/>
                <a:hlinkClick r:id="rId4"/>
              </a:rPr>
              <a:t>nuclearconnect.org</a:t>
            </a:r>
            <a:endParaRPr sz="1300"/>
          </a:p>
          <a:p>
            <a:pPr indent="0" lvl="0" marL="0" marR="0" rtl="0" algn="l">
              <a:lnSpc>
                <a:spcPct val="120010"/>
              </a:lnSpc>
              <a:spcBef>
                <a:spcPts val="0"/>
              </a:spcBef>
              <a:spcAft>
                <a:spcPts val="0"/>
              </a:spcAft>
              <a:buNone/>
            </a:pPr>
            <a:r>
              <a:t/>
            </a:r>
            <a:endParaRPr b="0" i="0" sz="1724" u="sng" cap="none" strike="noStrike">
              <a:solidFill>
                <a:schemeClr val="hlink"/>
              </a:solidFill>
              <a:latin typeface="Ubuntu"/>
              <a:ea typeface="Ubuntu"/>
              <a:cs typeface="Ubuntu"/>
              <a:sym typeface="Ubuntu"/>
              <a:hlinkClick r:id="rId5"/>
            </a:endParaRPr>
          </a:p>
          <a:p>
            <a:pPr indent="0" lvl="0" marL="0" marR="0" rtl="0" algn="l">
              <a:lnSpc>
                <a:spcPct val="120010"/>
              </a:lnSpc>
              <a:spcBef>
                <a:spcPts val="0"/>
              </a:spcBef>
              <a:spcAft>
                <a:spcPts val="0"/>
              </a:spcAft>
              <a:buNone/>
            </a:pPr>
            <a:r>
              <a:rPr b="1" i="0" lang="en-US" sz="1724" u="none" cap="none" strike="noStrike">
                <a:solidFill>
                  <a:srgbClr val="000000"/>
                </a:solidFill>
                <a:latin typeface="Ubuntu"/>
                <a:ea typeface="Ubuntu"/>
                <a:cs typeface="Ubuntu"/>
                <a:sym typeface="Ubuntu"/>
              </a:rPr>
              <a:t>Navigating Nuclear: Energizing Our World™ </a:t>
            </a:r>
            <a:r>
              <a:rPr b="0" i="0" lang="en-US" sz="1724" u="sng" cap="none" strike="noStrike">
                <a:solidFill>
                  <a:schemeClr val="hlink"/>
                </a:solidFill>
                <a:latin typeface="Ubuntu"/>
                <a:ea typeface="Ubuntu"/>
                <a:cs typeface="Ubuntu"/>
                <a:sym typeface="Ubuntu"/>
                <a:hlinkClick r:id="rId6"/>
              </a:rPr>
              <a:t>navigatingnuclear.com</a:t>
            </a:r>
            <a:endParaRPr sz="1300"/>
          </a:p>
          <a:p>
            <a:pPr indent="0" lvl="0" marL="0" marR="0" rtl="0" algn="l">
              <a:lnSpc>
                <a:spcPct val="120010"/>
              </a:lnSpc>
              <a:spcBef>
                <a:spcPts val="0"/>
              </a:spcBef>
              <a:spcAft>
                <a:spcPts val="0"/>
              </a:spcAft>
              <a:buNone/>
            </a:pPr>
            <a:r>
              <a:t/>
            </a:r>
            <a:endParaRPr b="0" i="0" sz="1724" u="sng" cap="none" strike="noStrike">
              <a:solidFill>
                <a:schemeClr val="hlink"/>
              </a:solidFill>
              <a:latin typeface="Ubuntu"/>
              <a:ea typeface="Ubuntu"/>
              <a:cs typeface="Ubuntu"/>
              <a:sym typeface="Ubuntu"/>
              <a:hlinkClick r:id="rId7"/>
            </a:endParaRPr>
          </a:p>
          <a:p>
            <a:pPr indent="0" lvl="0" marL="0" marR="0" rtl="0" algn="l">
              <a:lnSpc>
                <a:spcPct val="120010"/>
              </a:lnSpc>
              <a:spcBef>
                <a:spcPts val="0"/>
              </a:spcBef>
              <a:spcAft>
                <a:spcPts val="0"/>
              </a:spcAft>
              <a:buNone/>
            </a:pPr>
            <a:r>
              <a:rPr b="1" i="0" lang="en-US" sz="1724" u="none" cap="none" strike="noStrike">
                <a:solidFill>
                  <a:srgbClr val="000000"/>
                </a:solidFill>
                <a:latin typeface="Ubuntu"/>
                <a:ea typeface="Ubuntu"/>
                <a:cs typeface="Ubuntu"/>
                <a:sym typeface="Ubuntu"/>
              </a:rPr>
              <a:t>ANS Operations and Power Division </a:t>
            </a:r>
            <a:r>
              <a:rPr b="0" i="0" lang="en-US" sz="1724" u="sng" cap="none" strike="noStrike">
                <a:solidFill>
                  <a:schemeClr val="hlink"/>
                </a:solidFill>
                <a:latin typeface="Ubuntu"/>
                <a:ea typeface="Ubuntu"/>
                <a:cs typeface="Ubuntu"/>
                <a:sym typeface="Ubuntu"/>
                <a:hlinkClick r:id="rId8"/>
              </a:rPr>
              <a:t>http://opd.ans.org/</a:t>
            </a:r>
            <a:r>
              <a:rPr b="0" i="0" lang="en-US" sz="1724" u="none" cap="none" strike="noStrike">
                <a:solidFill>
                  <a:srgbClr val="00338D"/>
                </a:solidFill>
                <a:latin typeface="Ubuntu"/>
                <a:ea typeface="Ubuntu"/>
                <a:cs typeface="Ubuntu"/>
                <a:sym typeface="Ubuntu"/>
              </a:rPr>
              <a:t> </a:t>
            </a:r>
            <a:endParaRPr sz="1300"/>
          </a:p>
          <a:p>
            <a:pPr indent="0" lvl="0" marL="0" marR="0" rtl="0" algn="l">
              <a:lnSpc>
                <a:spcPct val="120010"/>
              </a:lnSpc>
              <a:spcBef>
                <a:spcPts val="0"/>
              </a:spcBef>
              <a:spcAft>
                <a:spcPts val="0"/>
              </a:spcAft>
              <a:buNone/>
            </a:pPr>
            <a:r>
              <a:t/>
            </a:r>
            <a:endParaRPr b="0" i="0" sz="1724" u="none" cap="none" strike="noStrike">
              <a:solidFill>
                <a:srgbClr val="00338D"/>
              </a:solidFill>
              <a:latin typeface="Ubuntu"/>
              <a:ea typeface="Ubuntu"/>
              <a:cs typeface="Ubuntu"/>
              <a:sym typeface="Ubuntu"/>
            </a:endParaRPr>
          </a:p>
          <a:p>
            <a:pPr indent="0" lvl="0" marL="0" marR="0" rtl="0" algn="l">
              <a:lnSpc>
                <a:spcPct val="120010"/>
              </a:lnSpc>
              <a:spcBef>
                <a:spcPts val="0"/>
              </a:spcBef>
              <a:spcAft>
                <a:spcPts val="0"/>
              </a:spcAft>
              <a:buNone/>
            </a:pPr>
            <a:r>
              <a:rPr b="1" i="0" lang="en-US" sz="1724" u="none" cap="none" strike="noStrike">
                <a:solidFill>
                  <a:srgbClr val="000000"/>
                </a:solidFill>
                <a:latin typeface="Ubuntu"/>
                <a:ea typeface="Ubuntu"/>
                <a:cs typeface="Ubuntu"/>
                <a:sym typeface="Ubuntu"/>
              </a:rPr>
              <a:t>ANS Fusion Energy Division  </a:t>
            </a:r>
            <a:r>
              <a:rPr b="0" i="0" lang="en-US" sz="1724" u="sng" cap="none" strike="noStrike">
                <a:solidFill>
                  <a:schemeClr val="hlink"/>
                </a:solidFill>
                <a:latin typeface="Ubuntu"/>
                <a:ea typeface="Ubuntu"/>
                <a:cs typeface="Ubuntu"/>
                <a:sym typeface="Ubuntu"/>
                <a:hlinkClick r:id="rId9"/>
              </a:rPr>
              <a:t>http://fed.ans.org/</a:t>
            </a:r>
            <a:endParaRPr sz="1300"/>
          </a:p>
          <a:p>
            <a:pPr indent="0" lvl="0" marL="0" marR="0" rtl="0" algn="l">
              <a:lnSpc>
                <a:spcPct val="120010"/>
              </a:lnSpc>
              <a:spcBef>
                <a:spcPts val="0"/>
              </a:spcBef>
              <a:spcAft>
                <a:spcPts val="0"/>
              </a:spcAft>
              <a:buNone/>
            </a:pPr>
            <a:r>
              <a:t/>
            </a:r>
            <a:endParaRPr b="0" i="0" sz="1724" u="sng" cap="none" strike="noStrike">
              <a:solidFill>
                <a:schemeClr val="hlink"/>
              </a:solidFill>
              <a:latin typeface="Ubuntu"/>
              <a:ea typeface="Ubuntu"/>
              <a:cs typeface="Ubuntu"/>
              <a:sym typeface="Ubuntu"/>
              <a:hlinkClick r:id="rId10"/>
            </a:endParaRPr>
          </a:p>
          <a:p>
            <a:pPr indent="0" lvl="0" marL="0" marR="0" rtl="0" algn="l">
              <a:lnSpc>
                <a:spcPct val="120010"/>
              </a:lnSpc>
              <a:spcBef>
                <a:spcPts val="0"/>
              </a:spcBef>
              <a:spcAft>
                <a:spcPts val="0"/>
              </a:spcAft>
              <a:buNone/>
            </a:pPr>
            <a:r>
              <a:rPr b="1" i="0" lang="en-US" sz="1724" u="none" cap="none" strike="noStrike">
                <a:solidFill>
                  <a:srgbClr val="000000"/>
                </a:solidFill>
                <a:latin typeface="Ubuntu"/>
                <a:ea typeface="Ubuntu"/>
                <a:cs typeface="Ubuntu"/>
                <a:sym typeface="Ubuntu"/>
              </a:rPr>
              <a:t>Idaho National Laboratory  </a:t>
            </a:r>
            <a:r>
              <a:rPr b="0" i="0" lang="en-US" sz="1724" u="sng" cap="none" strike="noStrike">
                <a:solidFill>
                  <a:schemeClr val="hlink"/>
                </a:solidFill>
                <a:latin typeface="Ubuntu"/>
                <a:ea typeface="Ubuntu"/>
                <a:cs typeface="Ubuntu"/>
                <a:sym typeface="Ubuntu"/>
                <a:hlinkClick r:id="rId11"/>
              </a:rPr>
              <a:t>www.inl.gov</a:t>
            </a:r>
            <a:endParaRPr sz="1300"/>
          </a:p>
          <a:p>
            <a:pPr indent="0" lvl="0" marL="0" marR="0" rtl="0" algn="l">
              <a:lnSpc>
                <a:spcPct val="120010"/>
              </a:lnSpc>
              <a:spcBef>
                <a:spcPts val="0"/>
              </a:spcBef>
              <a:spcAft>
                <a:spcPts val="0"/>
              </a:spcAft>
              <a:buNone/>
            </a:pPr>
            <a:r>
              <a:t/>
            </a:r>
            <a:endParaRPr b="0" i="0" sz="1724" u="sng" cap="none" strike="noStrike">
              <a:solidFill>
                <a:schemeClr val="hlink"/>
              </a:solidFill>
              <a:latin typeface="Ubuntu"/>
              <a:ea typeface="Ubuntu"/>
              <a:cs typeface="Ubuntu"/>
              <a:sym typeface="Ubuntu"/>
              <a:hlinkClick r:id="rId12"/>
            </a:endParaRPr>
          </a:p>
          <a:p>
            <a:pPr indent="0" lvl="0" marL="0" marR="0" rtl="0" algn="l">
              <a:lnSpc>
                <a:spcPct val="120010"/>
              </a:lnSpc>
              <a:spcBef>
                <a:spcPts val="0"/>
              </a:spcBef>
              <a:spcAft>
                <a:spcPts val="0"/>
              </a:spcAft>
              <a:buNone/>
            </a:pPr>
            <a:r>
              <a:rPr b="1" i="0" lang="en-US" sz="1724" u="none" cap="none" strike="noStrike">
                <a:solidFill>
                  <a:srgbClr val="000000"/>
                </a:solidFill>
                <a:latin typeface="Ubuntu"/>
                <a:ea typeface="Ubuntu"/>
                <a:cs typeface="Ubuntu"/>
                <a:sym typeface="Ubuntu"/>
              </a:rPr>
              <a:t>U.S. Department of Energy’s Princeton Plasma Physics Laboratory </a:t>
            </a:r>
            <a:endParaRPr sz="1300"/>
          </a:p>
          <a:p>
            <a:pPr indent="0" lvl="0" marL="0" marR="0" rtl="0" algn="l">
              <a:lnSpc>
                <a:spcPct val="120010"/>
              </a:lnSpc>
              <a:spcBef>
                <a:spcPts val="0"/>
              </a:spcBef>
              <a:spcAft>
                <a:spcPts val="0"/>
              </a:spcAft>
              <a:buNone/>
            </a:pPr>
            <a:r>
              <a:rPr b="0" i="0" lang="en-US" sz="1724" u="sng" cap="none" strike="noStrike">
                <a:solidFill>
                  <a:schemeClr val="hlink"/>
                </a:solidFill>
                <a:latin typeface="Ubuntu"/>
                <a:ea typeface="Ubuntu"/>
                <a:cs typeface="Ubuntu"/>
                <a:sym typeface="Ubuntu"/>
                <a:hlinkClick r:id="rId13"/>
              </a:rPr>
              <a:t>www.pppl.gov</a:t>
            </a:r>
            <a:endParaRPr sz="1300"/>
          </a:p>
          <a:p>
            <a:pPr indent="0" lvl="0" marL="0" marR="0" rtl="0" algn="l">
              <a:lnSpc>
                <a:spcPct val="120010"/>
              </a:lnSpc>
              <a:spcBef>
                <a:spcPts val="0"/>
              </a:spcBef>
              <a:spcAft>
                <a:spcPts val="0"/>
              </a:spcAft>
              <a:buNone/>
            </a:pPr>
            <a:r>
              <a:t/>
            </a:r>
            <a:endParaRPr b="0" i="0" sz="1724" u="sng" cap="none" strike="noStrike">
              <a:solidFill>
                <a:schemeClr val="hlink"/>
              </a:solidFill>
              <a:latin typeface="Ubuntu"/>
              <a:ea typeface="Ubuntu"/>
              <a:cs typeface="Ubuntu"/>
              <a:sym typeface="Ubuntu"/>
              <a:hlinkClick r:id="rId14"/>
            </a:endParaRPr>
          </a:p>
          <a:p>
            <a:pPr indent="0" lvl="0" marL="0" marR="0" rtl="0" algn="l">
              <a:lnSpc>
                <a:spcPct val="120010"/>
              </a:lnSpc>
              <a:spcBef>
                <a:spcPts val="0"/>
              </a:spcBef>
              <a:spcAft>
                <a:spcPts val="0"/>
              </a:spcAft>
              <a:buNone/>
            </a:pPr>
            <a:r>
              <a:rPr b="1" i="0" lang="en-US" sz="1724" u="none" cap="none" strike="noStrike">
                <a:solidFill>
                  <a:srgbClr val="000000"/>
                </a:solidFill>
                <a:latin typeface="Ubuntu"/>
                <a:ea typeface="Ubuntu"/>
                <a:cs typeface="Ubuntu"/>
                <a:sym typeface="Ubuntu"/>
              </a:rPr>
              <a:t>Department of Energy </a:t>
            </a:r>
            <a:r>
              <a:rPr b="0" i="0" lang="en-US" sz="1724" u="sng" cap="none" strike="noStrike">
                <a:solidFill>
                  <a:schemeClr val="hlink"/>
                </a:solidFill>
                <a:latin typeface="Ubuntu"/>
                <a:ea typeface="Ubuntu"/>
                <a:cs typeface="Ubuntu"/>
                <a:sym typeface="Ubuntu"/>
                <a:hlinkClick r:id="rId15"/>
              </a:rPr>
              <a:t>https://www.energy.gov/science-innovation/energy-sources/nuclear</a:t>
            </a:r>
            <a:endParaRPr sz="1300"/>
          </a:p>
        </p:txBody>
      </p:sp>
      <p:sp>
        <p:nvSpPr>
          <p:cNvPr id="944" name="Google Shape;944;p56"/>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44</a:t>
            </a:r>
            <a:endParaRPr/>
          </a:p>
        </p:txBody>
      </p:sp>
      <p:sp>
        <p:nvSpPr>
          <p:cNvPr id="945" name="Google Shape;945;p56"/>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7"/>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81" name="Google Shape;181;p17"/>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82" name="Google Shape;182;p17"/>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83" name="Google Shape;183;p17"/>
          <p:cNvSpPr txBox="1"/>
          <p:nvPr/>
        </p:nvSpPr>
        <p:spPr>
          <a:xfrm>
            <a:off x="562864" y="801539"/>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Generador</a:t>
            </a:r>
            <a:endParaRPr/>
          </a:p>
        </p:txBody>
      </p:sp>
      <p:sp>
        <p:nvSpPr>
          <p:cNvPr id="184" name="Google Shape;184;p17"/>
          <p:cNvSpPr txBox="1"/>
          <p:nvPr/>
        </p:nvSpPr>
        <p:spPr>
          <a:xfrm>
            <a:off x="562864" y="1574587"/>
            <a:ext cx="8351520" cy="2979547"/>
          </a:xfrm>
          <a:prstGeom prst="rect">
            <a:avLst/>
          </a:prstGeom>
          <a:noFill/>
          <a:ln>
            <a:noFill/>
          </a:ln>
        </p:spPr>
        <p:txBody>
          <a:bodyPr anchorCtr="0" anchor="t" bIns="0" lIns="0" spcFirstLastPara="1" rIns="0" wrap="square" tIns="0">
            <a:spAutoFit/>
          </a:bodyPr>
          <a:lstStyle/>
          <a:p>
            <a:pPr indent="0" lvl="0" marL="0" marR="0" rtl="0" algn="l">
              <a:lnSpc>
                <a:spcPct val="180006"/>
              </a:lnSpc>
              <a:spcBef>
                <a:spcPts val="0"/>
              </a:spcBef>
              <a:spcAft>
                <a:spcPts val="0"/>
              </a:spcAft>
              <a:buNone/>
            </a:pPr>
            <a:r>
              <a:rPr b="0" i="0" lang="en-US" sz="2986" u="none" cap="none" strike="noStrike">
                <a:solidFill>
                  <a:srgbClr val="000000"/>
                </a:solidFill>
                <a:latin typeface="Ubuntu"/>
                <a:ea typeface="Ubuntu"/>
                <a:cs typeface="Ubuntu"/>
                <a:sym typeface="Ubuntu"/>
              </a:rPr>
              <a:t>Debes girar el generador.</a:t>
            </a:r>
            <a:endParaRPr/>
          </a:p>
          <a:p>
            <a:pPr indent="-162496" lvl="2" marL="339425" marR="0" rtl="0" algn="l">
              <a:lnSpc>
                <a:spcPct val="180031"/>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En las plantas de energía, los generadores son grandes y pesados.</a:t>
            </a:r>
            <a:endParaRPr/>
          </a:p>
          <a:p>
            <a:pPr indent="-162496" lvl="2" marL="339425" marR="0" rtl="0" algn="l">
              <a:lnSpc>
                <a:spcPct val="180031"/>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Se necesita mucha energía para hacerlo girar.</a:t>
            </a:r>
            <a:endParaRPr/>
          </a:p>
          <a:p>
            <a:pPr indent="-162496" lvl="2" marL="339615" marR="0" rtl="0" algn="l">
              <a:lnSpc>
                <a:spcPct val="180031"/>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Debes generar un movimiento de rotacional.</a:t>
            </a:r>
            <a:endParaRPr/>
          </a:p>
        </p:txBody>
      </p:sp>
      <p:sp>
        <p:nvSpPr>
          <p:cNvPr id="185" name="Google Shape;185;p17"/>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5</a:t>
            </a:r>
            <a:endParaRPr/>
          </a:p>
        </p:txBody>
      </p:sp>
      <p:sp>
        <p:nvSpPr>
          <p:cNvPr id="186" name="Google Shape;186;p17"/>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8"/>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196" name="Google Shape;196;p18"/>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197" name="Google Shape;197;p18"/>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198" name="Google Shape;198;p18"/>
          <p:cNvSpPr txBox="1"/>
          <p:nvPr/>
        </p:nvSpPr>
        <p:spPr>
          <a:xfrm>
            <a:off x="590974" y="801539"/>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Turbina</a:t>
            </a:r>
            <a:endParaRPr/>
          </a:p>
        </p:txBody>
      </p:sp>
      <p:sp>
        <p:nvSpPr>
          <p:cNvPr id="199" name="Google Shape;199;p18"/>
          <p:cNvSpPr txBox="1"/>
          <p:nvPr/>
        </p:nvSpPr>
        <p:spPr>
          <a:xfrm>
            <a:off x="660400" y="1510032"/>
            <a:ext cx="4510800" cy="4382100"/>
          </a:xfrm>
          <a:prstGeom prst="rect">
            <a:avLst/>
          </a:prstGeom>
          <a:noFill/>
          <a:ln>
            <a:noFill/>
          </a:ln>
        </p:spPr>
        <p:txBody>
          <a:bodyPr anchorCtr="0" anchor="t" bIns="0" lIns="0" spcFirstLastPara="1" rIns="0" wrap="square" tIns="0">
            <a:spAutoFit/>
          </a:bodyPr>
          <a:lstStyle/>
          <a:p>
            <a:pPr indent="0" lvl="0" marL="0" marR="0" rtl="0" algn="l">
              <a:lnSpc>
                <a:spcPct val="119993"/>
              </a:lnSpc>
              <a:spcBef>
                <a:spcPts val="0"/>
              </a:spcBef>
              <a:spcAft>
                <a:spcPts val="0"/>
              </a:spcAft>
              <a:buNone/>
            </a:pPr>
            <a:r>
              <a:rPr b="0" i="0" lang="en-US" sz="2686" u="none" cap="none" strike="noStrike">
                <a:solidFill>
                  <a:srgbClr val="000000"/>
                </a:solidFill>
                <a:latin typeface="Ubuntu"/>
                <a:ea typeface="Ubuntu"/>
                <a:cs typeface="Ubuntu"/>
                <a:sym typeface="Ubuntu"/>
              </a:rPr>
              <a:t>Una turbina es un dispositivo que utiliza energía de una fuente y la transforma en un movimiento rotatorio, que impulsa el generador.</a:t>
            </a:r>
            <a:endParaRPr sz="1100"/>
          </a:p>
          <a:p>
            <a:pPr indent="0" lvl="0" marL="0" marR="0" rtl="0" algn="l">
              <a:lnSpc>
                <a:spcPct val="119993"/>
              </a:lnSpc>
              <a:spcBef>
                <a:spcPts val="0"/>
              </a:spcBef>
              <a:spcAft>
                <a:spcPts val="0"/>
              </a:spcAft>
              <a:buNone/>
            </a:pPr>
            <a:r>
              <a:t/>
            </a:r>
            <a:endParaRPr b="0" i="0" sz="2686" u="none" cap="none" strike="noStrike">
              <a:solidFill>
                <a:srgbClr val="000000"/>
              </a:solidFill>
              <a:latin typeface="Ubuntu"/>
              <a:ea typeface="Ubuntu"/>
              <a:cs typeface="Ubuntu"/>
              <a:sym typeface="Ubuntu"/>
            </a:endParaRPr>
          </a:p>
          <a:p>
            <a:pPr indent="0" lvl="0" marL="0" marR="0" rtl="0" algn="l">
              <a:lnSpc>
                <a:spcPct val="119993"/>
              </a:lnSpc>
              <a:spcBef>
                <a:spcPts val="0"/>
              </a:spcBef>
              <a:spcAft>
                <a:spcPts val="0"/>
              </a:spcAft>
              <a:buNone/>
            </a:pPr>
            <a:r>
              <a:rPr b="0" i="0" lang="en-US" sz="2686" u="none" cap="none" strike="noStrike">
                <a:solidFill>
                  <a:srgbClr val="000000"/>
                </a:solidFill>
                <a:latin typeface="Ubuntu"/>
                <a:ea typeface="Ubuntu"/>
                <a:cs typeface="Ubuntu"/>
                <a:sym typeface="Ubuntu"/>
              </a:rPr>
              <a:t>En pocas palabras, es un ventilador grande y elegante.</a:t>
            </a:r>
            <a:endParaRPr sz="1100"/>
          </a:p>
        </p:txBody>
      </p:sp>
      <p:sp>
        <p:nvSpPr>
          <p:cNvPr id="200" name="Google Shape;200;p18"/>
          <p:cNvSpPr/>
          <p:nvPr/>
        </p:nvSpPr>
        <p:spPr>
          <a:xfrm>
            <a:off x="5377973" y="1483362"/>
            <a:ext cx="3639704" cy="3639704"/>
          </a:xfrm>
          <a:custGeom>
            <a:rect b="b" l="l" r="r" t="t"/>
            <a:pathLst>
              <a:path extrusionOk="0" h="3639704" w="3639704">
                <a:moveTo>
                  <a:pt x="0" y="0"/>
                </a:moveTo>
                <a:lnTo>
                  <a:pt x="3639705" y="0"/>
                </a:lnTo>
                <a:lnTo>
                  <a:pt x="3639705" y="3639705"/>
                </a:lnTo>
                <a:lnTo>
                  <a:pt x="0" y="3639705"/>
                </a:lnTo>
                <a:lnTo>
                  <a:pt x="0" y="0"/>
                </a:lnTo>
                <a:close/>
              </a:path>
            </a:pathLst>
          </a:custGeom>
          <a:blipFill rotWithShape="1">
            <a:blip r:embed="rId4">
              <a:alphaModFix/>
            </a:blip>
            <a:stretch>
              <a:fillRect b="0" l="0" r="0" t="0"/>
            </a:stretch>
          </a:blipFill>
          <a:ln>
            <a:noFill/>
          </a:ln>
        </p:spPr>
      </p:sp>
      <p:sp>
        <p:nvSpPr>
          <p:cNvPr id="201" name="Google Shape;201;p18"/>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6</a:t>
            </a:r>
            <a:endParaRPr/>
          </a:p>
        </p:txBody>
      </p:sp>
      <p:sp>
        <p:nvSpPr>
          <p:cNvPr id="202" name="Google Shape;202;p18"/>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12" name="Google Shape;212;p19"/>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13" name="Google Shape;213;p19"/>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14" name="Google Shape;214;p19"/>
          <p:cNvSpPr txBox="1"/>
          <p:nvPr/>
        </p:nvSpPr>
        <p:spPr>
          <a:xfrm>
            <a:off x="590974" y="812377"/>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Turbina de Vapor</a:t>
            </a:r>
            <a:endParaRPr/>
          </a:p>
        </p:txBody>
      </p:sp>
      <p:sp>
        <p:nvSpPr>
          <p:cNvPr id="215" name="Google Shape;215;p19"/>
          <p:cNvSpPr txBox="1"/>
          <p:nvPr/>
        </p:nvSpPr>
        <p:spPr>
          <a:xfrm>
            <a:off x="590974" y="1521450"/>
            <a:ext cx="8595300" cy="5286900"/>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0" i="0" lang="en-US" sz="2986" u="none" cap="none" strike="noStrike">
                <a:solidFill>
                  <a:srgbClr val="000000"/>
                </a:solidFill>
                <a:latin typeface="Ubuntu"/>
                <a:ea typeface="Ubuntu"/>
                <a:cs typeface="Ubuntu"/>
                <a:sym typeface="Ubuntu"/>
              </a:rPr>
              <a:t>La mayoría de las centrales eléctricas usan vapor para hacer girar la turbina.</a:t>
            </a:r>
            <a:endParaRPr/>
          </a:p>
          <a:p>
            <a:pPr indent="0" lvl="0" marL="0" marR="0" rtl="0" algn="l">
              <a:lnSpc>
                <a:spcPct val="108004"/>
              </a:lnSpc>
              <a:spcBef>
                <a:spcPts val="0"/>
              </a:spcBef>
              <a:spcAft>
                <a:spcPts val="0"/>
              </a:spcAft>
              <a:buNone/>
            </a:pPr>
            <a:r>
              <a:t/>
            </a:r>
            <a:endParaRPr b="0" i="0" sz="2986" u="none" cap="none" strike="noStrike">
              <a:solidFill>
                <a:srgbClr val="000000"/>
              </a:solidFill>
              <a:latin typeface="Ubuntu"/>
              <a:ea typeface="Ubuntu"/>
              <a:cs typeface="Ubuntu"/>
              <a:sym typeface="Ubuntu"/>
            </a:endParaRPr>
          </a:p>
          <a:p>
            <a:pPr indent="-189611" lvl="2" marL="394524" marR="0" rtl="0" algn="l">
              <a:lnSpc>
                <a:spcPct val="108004"/>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La turbina aprovecha tanto el movimiento del vapor como la energía que se libera al enfriarlo.</a:t>
            </a:r>
            <a:endParaRPr/>
          </a:p>
          <a:p>
            <a:pPr indent="-131508" lvl="2" marL="394524" marR="0" rtl="0" algn="l">
              <a:lnSpc>
                <a:spcPct val="108004"/>
              </a:lnSpc>
              <a:spcBef>
                <a:spcPts val="0"/>
              </a:spcBef>
              <a:spcAft>
                <a:spcPts val="0"/>
              </a:spcAft>
              <a:buNone/>
            </a:pPr>
            <a:r>
              <a:t/>
            </a:r>
            <a:endParaRPr b="0" i="0" sz="2986" u="none" cap="none" strike="noStrike">
              <a:solidFill>
                <a:srgbClr val="000000"/>
              </a:solidFill>
              <a:latin typeface="Ubuntu"/>
              <a:ea typeface="Ubuntu"/>
              <a:cs typeface="Ubuntu"/>
              <a:sym typeface="Ubuntu"/>
            </a:endParaRPr>
          </a:p>
          <a:p>
            <a:pPr indent="-189611" lvl="2" marL="394524" marR="0" rtl="0" algn="l">
              <a:lnSpc>
                <a:spcPct val="108004"/>
              </a:lnSpc>
              <a:spcBef>
                <a:spcPts val="0"/>
              </a:spcBef>
              <a:spcAft>
                <a:spcPts val="0"/>
              </a:spcAft>
              <a:buClr>
                <a:srgbClr val="000000"/>
              </a:buClr>
              <a:buSzPts val="2986"/>
              <a:buFont typeface="Arial"/>
              <a:buChar char="⚬"/>
            </a:pPr>
            <a:r>
              <a:rPr b="0" i="0" lang="en-US" sz="2986" u="none" cap="none" strike="noStrike">
                <a:solidFill>
                  <a:srgbClr val="000000"/>
                </a:solidFill>
                <a:latin typeface="Ubuntu"/>
                <a:ea typeface="Ubuntu"/>
                <a:cs typeface="Ubuntu"/>
                <a:sym typeface="Ubuntu"/>
              </a:rPr>
              <a:t>Beneficios del ciclo del vapor:</a:t>
            </a:r>
            <a:endParaRPr/>
          </a:p>
          <a:p>
            <a:pPr indent="-162496" lvl="3" marL="578063" marR="0" rtl="0" algn="l">
              <a:lnSpc>
                <a:spcPct val="120007"/>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Tecnología ampliamente conocida</a:t>
            </a:r>
            <a:endParaRPr/>
          </a:p>
          <a:p>
            <a:pPr indent="-162496" lvl="3" marL="578063" marR="0" rtl="0" algn="l">
              <a:lnSpc>
                <a:spcPct val="120007"/>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El agua es barata y fácil de encontrar</a:t>
            </a:r>
            <a:endParaRPr/>
          </a:p>
          <a:p>
            <a:pPr indent="-162496" lvl="3" marL="578063" marR="0" rtl="0" algn="l">
              <a:lnSpc>
                <a:spcPct val="120007"/>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El combustible para su uso está disponible fácilmente</a:t>
            </a:r>
            <a:endParaRPr/>
          </a:p>
          <a:p>
            <a:pPr indent="-168693" lvl="3" marL="674770" marR="0" rtl="0" algn="l">
              <a:lnSpc>
                <a:spcPct val="126025"/>
              </a:lnSpc>
              <a:spcBef>
                <a:spcPts val="0"/>
              </a:spcBef>
              <a:spcAft>
                <a:spcPts val="0"/>
              </a:spcAft>
              <a:buNone/>
            </a:pPr>
            <a:r>
              <a:t/>
            </a:r>
            <a:endParaRPr b="0" i="0" sz="2559" u="none" cap="none" strike="noStrike">
              <a:solidFill>
                <a:srgbClr val="000000"/>
              </a:solidFill>
              <a:latin typeface="Ubuntu"/>
              <a:ea typeface="Ubuntu"/>
              <a:cs typeface="Ubuntu"/>
              <a:sym typeface="Ubuntu"/>
            </a:endParaRPr>
          </a:p>
        </p:txBody>
      </p:sp>
      <p:sp>
        <p:nvSpPr>
          <p:cNvPr id="216" name="Google Shape;216;p19"/>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7</a:t>
            </a:r>
            <a:endParaRPr/>
          </a:p>
        </p:txBody>
      </p:sp>
      <p:sp>
        <p:nvSpPr>
          <p:cNvPr id="217" name="Google Shape;217;p19"/>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0"/>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27" name="Google Shape;227;p20"/>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28" name="Google Shape;228;p20"/>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29" name="Google Shape;229;p20"/>
          <p:cNvSpPr txBox="1"/>
          <p:nvPr/>
        </p:nvSpPr>
        <p:spPr>
          <a:xfrm>
            <a:off x="590970" y="1658923"/>
            <a:ext cx="8351400" cy="5008200"/>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None/>
            </a:pPr>
            <a:r>
              <a:rPr b="0" i="0" lang="en-US" sz="2986" u="none" cap="none" strike="noStrike">
                <a:solidFill>
                  <a:srgbClr val="000000"/>
                </a:solidFill>
                <a:latin typeface="Ubuntu"/>
                <a:ea typeface="Ubuntu"/>
                <a:cs typeface="Ubuntu"/>
                <a:sym typeface="Ubuntu"/>
              </a:rPr>
              <a:t>El vapor se origina al hervir agua</a:t>
            </a:r>
            <a:endParaRPr/>
          </a:p>
          <a:p>
            <a:pPr indent="-162496" lvl="2" marL="329455" marR="0" rtl="0" algn="l">
              <a:lnSpc>
                <a:spcPct val="108010"/>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igual que cuando hierves agua en una olla sobre el fuego.</a:t>
            </a:r>
            <a:endParaRPr/>
          </a:p>
          <a:p>
            <a:pPr indent="-128120" lvl="2" marL="384364" marR="0" rtl="0" algn="l">
              <a:lnSpc>
                <a:spcPct val="126025"/>
              </a:lnSpc>
              <a:spcBef>
                <a:spcPts val="0"/>
              </a:spcBef>
              <a:spcAft>
                <a:spcPts val="0"/>
              </a:spcAft>
              <a:buNone/>
            </a:pPr>
            <a:r>
              <a:t/>
            </a:r>
            <a:endParaRPr b="0" i="0" sz="2559" u="none" cap="none" strike="noStrike">
              <a:solidFill>
                <a:srgbClr val="000000"/>
              </a:solidFill>
              <a:latin typeface="Ubuntu"/>
              <a:ea typeface="Ubuntu"/>
              <a:cs typeface="Ubuntu"/>
              <a:sym typeface="Ubuntu"/>
            </a:endParaRPr>
          </a:p>
          <a:p>
            <a:pPr indent="-128120" lvl="2" marL="384364" marR="0" rtl="0" algn="l">
              <a:lnSpc>
                <a:spcPct val="108004"/>
              </a:lnSpc>
              <a:spcBef>
                <a:spcPts val="0"/>
              </a:spcBef>
              <a:spcAft>
                <a:spcPts val="0"/>
              </a:spcAft>
              <a:buNone/>
            </a:pPr>
            <a:r>
              <a:rPr b="0" i="0" lang="en-US" sz="2986" u="none" cap="none" strike="noStrike">
                <a:solidFill>
                  <a:srgbClr val="000000"/>
                </a:solidFill>
                <a:latin typeface="Ubuntu"/>
                <a:ea typeface="Ubuntu"/>
                <a:cs typeface="Ubuntu"/>
                <a:sym typeface="Ubuntu"/>
              </a:rPr>
              <a:t>Boiling occurs in the boiler</a:t>
            </a:r>
            <a:endParaRPr/>
          </a:p>
          <a:p>
            <a:pPr indent="-162496" lvl="2" marL="339615" marR="0" rtl="0" algn="l">
              <a:lnSpc>
                <a:spcPct val="108010"/>
              </a:lnSpc>
              <a:spcBef>
                <a:spcPts val="0"/>
              </a:spcBef>
              <a:spcAft>
                <a:spcPts val="0"/>
              </a:spcAft>
              <a:buClr>
                <a:srgbClr val="000000"/>
              </a:buClr>
              <a:buSzPts val="2559"/>
              <a:buFont typeface="Arial"/>
              <a:buChar char="⚬"/>
            </a:pPr>
            <a:r>
              <a:rPr b="0" i="0" lang="en-US" sz="2559" u="none" cap="none" strike="noStrike">
                <a:solidFill>
                  <a:srgbClr val="000000"/>
                </a:solidFill>
                <a:latin typeface="Ubuntu"/>
                <a:ea typeface="Ubuntu"/>
                <a:cs typeface="Ubuntu"/>
                <a:sym typeface="Ubuntu"/>
              </a:rPr>
              <a:t>La ebullición ocurre cuando el agua se calienta hasta alcanzar su punto de ebullición, convirtiéndose en vapor. </a:t>
            </a:r>
            <a:endParaRPr/>
          </a:p>
          <a:p>
            <a:pPr indent="-146912" lvl="3" marL="587653" marR="0" rtl="0" algn="l">
              <a:lnSpc>
                <a:spcPct val="107970"/>
              </a:lnSpc>
              <a:spcBef>
                <a:spcPts val="0"/>
              </a:spcBef>
              <a:spcAft>
                <a:spcPts val="0"/>
              </a:spcAft>
              <a:buClr>
                <a:srgbClr val="000000"/>
              </a:buClr>
              <a:buSzPts val="2133"/>
              <a:buFont typeface="Arial"/>
              <a:buChar char="￭"/>
            </a:pPr>
            <a:r>
              <a:rPr b="0" i="0" lang="en-US" sz="2133" u="none" cap="none" strike="noStrike">
                <a:solidFill>
                  <a:srgbClr val="000000"/>
                </a:solidFill>
                <a:latin typeface="Ubuntu"/>
                <a:ea typeface="Ubuntu"/>
                <a:cs typeface="Ubuntu"/>
                <a:sym typeface="Ubuntu"/>
              </a:rPr>
              <a:t>Carbón, petróleo, gas natural</a:t>
            </a:r>
            <a:endParaRPr/>
          </a:p>
          <a:p>
            <a:pPr indent="-146912" lvl="3" marL="587653" marR="0" rtl="0" algn="l">
              <a:lnSpc>
                <a:spcPct val="107970"/>
              </a:lnSpc>
              <a:spcBef>
                <a:spcPts val="0"/>
              </a:spcBef>
              <a:spcAft>
                <a:spcPts val="0"/>
              </a:spcAft>
              <a:buClr>
                <a:srgbClr val="000000"/>
              </a:buClr>
              <a:buSzPts val="2133"/>
              <a:buFont typeface="Arial"/>
              <a:buChar char="￭"/>
            </a:pPr>
            <a:r>
              <a:rPr b="0" i="0" lang="en-US" sz="2133" u="none" cap="none" strike="noStrike">
                <a:solidFill>
                  <a:srgbClr val="000000"/>
                </a:solidFill>
                <a:latin typeface="Ubuntu"/>
                <a:ea typeface="Ubuntu"/>
                <a:cs typeface="Ubuntu"/>
                <a:sym typeface="Ubuntu"/>
              </a:rPr>
              <a:t>Madera, desechos sólidos, biomasa</a:t>
            </a:r>
            <a:endParaRPr/>
          </a:p>
          <a:p>
            <a:pPr indent="-146912" lvl="3" marL="587653" marR="0" rtl="0" algn="l">
              <a:lnSpc>
                <a:spcPct val="107970"/>
              </a:lnSpc>
              <a:spcBef>
                <a:spcPts val="0"/>
              </a:spcBef>
              <a:spcAft>
                <a:spcPts val="0"/>
              </a:spcAft>
              <a:buClr>
                <a:srgbClr val="000000"/>
              </a:buClr>
              <a:buSzPts val="2133"/>
              <a:buFont typeface="Arial"/>
              <a:buChar char="￭"/>
            </a:pPr>
            <a:r>
              <a:rPr b="0" i="0" lang="en-US" sz="2133" u="none" cap="none" strike="noStrike">
                <a:solidFill>
                  <a:srgbClr val="000000"/>
                </a:solidFill>
                <a:latin typeface="Ubuntu"/>
                <a:ea typeface="Ubuntu"/>
                <a:cs typeface="Ubuntu"/>
                <a:sym typeface="Ubuntu"/>
              </a:rPr>
              <a:t>Fisión nuclear</a:t>
            </a:r>
            <a:endParaRPr/>
          </a:p>
          <a:p>
            <a:pPr indent="0" lvl="0" marL="0" marR="0" rtl="0" algn="l">
              <a:lnSpc>
                <a:spcPct val="151195"/>
              </a:lnSpc>
              <a:spcBef>
                <a:spcPts val="0"/>
              </a:spcBef>
              <a:spcAft>
                <a:spcPts val="0"/>
              </a:spcAft>
              <a:buNone/>
            </a:pPr>
            <a:r>
              <a:t/>
            </a:r>
            <a:endParaRPr b="0" i="0" sz="2133" u="none" cap="none" strike="noStrike">
              <a:solidFill>
                <a:srgbClr val="000000"/>
              </a:solidFill>
              <a:latin typeface="Ubuntu"/>
              <a:ea typeface="Ubuntu"/>
              <a:cs typeface="Ubuntu"/>
              <a:sym typeface="Ubuntu"/>
            </a:endParaRPr>
          </a:p>
        </p:txBody>
      </p:sp>
      <p:sp>
        <p:nvSpPr>
          <p:cNvPr id="230" name="Google Shape;230;p20"/>
          <p:cNvSpPr txBox="1"/>
          <p:nvPr/>
        </p:nvSpPr>
        <p:spPr>
          <a:xfrm>
            <a:off x="9015625" y="310092"/>
            <a:ext cx="223163" cy="326602"/>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0" i="0" lang="en-US" sz="1279" u="none" cap="none" strike="noStrike">
                <a:solidFill>
                  <a:srgbClr val="00B0F0"/>
                </a:solidFill>
                <a:latin typeface="Arial"/>
                <a:ea typeface="Arial"/>
                <a:cs typeface="Arial"/>
                <a:sym typeface="Arial"/>
              </a:rPr>
              <a:t>8</a:t>
            </a:r>
            <a:endParaRPr/>
          </a:p>
        </p:txBody>
      </p:sp>
      <p:sp>
        <p:nvSpPr>
          <p:cNvPr id="231" name="Google Shape;231;p20"/>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
        <p:nvSpPr>
          <p:cNvPr id="232" name="Google Shape;232;p20"/>
          <p:cNvSpPr txBox="1"/>
          <p:nvPr/>
        </p:nvSpPr>
        <p:spPr>
          <a:xfrm>
            <a:off x="590974" y="812377"/>
            <a:ext cx="8595360" cy="533400"/>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Ubuntu"/>
                <a:ea typeface="Ubuntu"/>
                <a:cs typeface="Ubuntu"/>
                <a:sym typeface="Ubuntu"/>
              </a:rPr>
              <a:t>¿De dónde proviene el vapor?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1"/>
          <p:cNvSpPr/>
          <p:nvPr/>
        </p:nvSpPr>
        <p:spPr>
          <a:xfrm>
            <a:off x="471425" y="6731274"/>
            <a:ext cx="2731008" cy="287998"/>
          </a:xfrm>
          <a:custGeom>
            <a:rect b="b" l="l" r="r" t="t"/>
            <a:pathLst>
              <a:path extrusionOk="0" h="287998" w="2731008">
                <a:moveTo>
                  <a:pt x="0" y="0"/>
                </a:moveTo>
                <a:lnTo>
                  <a:pt x="2731008" y="0"/>
                </a:lnTo>
                <a:lnTo>
                  <a:pt x="2731008" y="287997"/>
                </a:lnTo>
                <a:lnTo>
                  <a:pt x="0" y="287997"/>
                </a:lnTo>
                <a:lnTo>
                  <a:pt x="0" y="0"/>
                </a:lnTo>
                <a:close/>
              </a:path>
            </a:pathLst>
          </a:custGeom>
          <a:blipFill rotWithShape="1">
            <a:blip r:embed="rId3">
              <a:alphaModFix/>
            </a:blip>
            <a:stretch>
              <a:fillRect b="-386" l="0" r="0" t="-386"/>
            </a:stretch>
          </a:blipFill>
          <a:ln>
            <a:noFill/>
          </a:ln>
        </p:spPr>
      </p:sp>
      <p:cxnSp>
        <p:nvCxnSpPr>
          <p:cNvPr id="242" name="Google Shape;242;p21"/>
          <p:cNvCxnSpPr/>
          <p:nvPr/>
        </p:nvCxnSpPr>
        <p:spPr>
          <a:xfrm rot="11895">
            <a:off x="456158" y="6438688"/>
            <a:ext cx="8808773" cy="0"/>
          </a:xfrm>
          <a:prstGeom prst="straightConnector1">
            <a:avLst/>
          </a:prstGeom>
          <a:noFill/>
          <a:ln cap="rnd" cmpd="sng" w="19050">
            <a:solidFill>
              <a:srgbClr val="26819E"/>
            </a:solidFill>
            <a:prstDash val="solid"/>
            <a:round/>
            <a:headEnd len="sm" w="sm" type="none"/>
            <a:tailEnd len="sm" w="sm" type="none"/>
          </a:ln>
        </p:spPr>
      </p:cxnSp>
      <p:cxnSp>
        <p:nvCxnSpPr>
          <p:cNvPr id="243" name="Google Shape;243;p21"/>
          <p:cNvCxnSpPr/>
          <p:nvPr/>
        </p:nvCxnSpPr>
        <p:spPr>
          <a:xfrm rot="11895">
            <a:off x="456158" y="543179"/>
            <a:ext cx="8808773" cy="0"/>
          </a:xfrm>
          <a:prstGeom prst="straightConnector1">
            <a:avLst/>
          </a:prstGeom>
          <a:noFill/>
          <a:ln cap="rnd" cmpd="sng" w="19050">
            <a:solidFill>
              <a:srgbClr val="26819E"/>
            </a:solidFill>
            <a:prstDash val="solid"/>
            <a:round/>
            <a:headEnd len="sm" w="sm" type="none"/>
            <a:tailEnd len="sm" w="sm" type="none"/>
          </a:ln>
        </p:spPr>
      </p:cxnSp>
      <p:sp>
        <p:nvSpPr>
          <p:cNvPr id="244" name="Google Shape;244;p21"/>
          <p:cNvSpPr txBox="1"/>
          <p:nvPr/>
        </p:nvSpPr>
        <p:spPr>
          <a:xfrm>
            <a:off x="541193" y="2917516"/>
            <a:ext cx="8606444" cy="581025"/>
          </a:xfrm>
          <a:prstGeom prst="rect">
            <a:avLst/>
          </a:prstGeom>
          <a:noFill/>
          <a:ln>
            <a:noFill/>
          </a:ln>
        </p:spPr>
        <p:txBody>
          <a:bodyPr anchorCtr="0" anchor="t" bIns="0" lIns="0" spcFirstLastPara="1" rIns="0" wrap="square" tIns="0">
            <a:spAutoFit/>
          </a:bodyPr>
          <a:lstStyle/>
          <a:p>
            <a:pPr indent="0" lvl="0" marL="0" marR="0" rtl="0" algn="l">
              <a:lnSpc>
                <a:spcPct val="119982"/>
              </a:lnSpc>
              <a:spcBef>
                <a:spcPts val="0"/>
              </a:spcBef>
              <a:spcAft>
                <a:spcPts val="0"/>
              </a:spcAft>
              <a:buNone/>
            </a:pPr>
            <a:r>
              <a:rPr b="1" i="0" lang="en-US" sz="3413" u="none" cap="none" strike="noStrike">
                <a:solidFill>
                  <a:srgbClr val="1EB53A"/>
                </a:solidFill>
                <a:latin typeface="Arial"/>
                <a:ea typeface="Arial"/>
                <a:cs typeface="Arial"/>
                <a:sym typeface="Arial"/>
              </a:rPr>
              <a:t>Fisión Nuclear</a:t>
            </a:r>
            <a:endParaRPr/>
          </a:p>
        </p:txBody>
      </p:sp>
      <p:sp>
        <p:nvSpPr>
          <p:cNvPr id="245" name="Google Shape;245;p21"/>
          <p:cNvSpPr txBox="1"/>
          <p:nvPr/>
        </p:nvSpPr>
        <p:spPr>
          <a:xfrm>
            <a:off x="6310819" y="6712224"/>
            <a:ext cx="2954085" cy="209550"/>
          </a:xfrm>
          <a:prstGeom prst="rect">
            <a:avLst/>
          </a:prstGeom>
          <a:noFill/>
          <a:ln>
            <a:noFill/>
          </a:ln>
        </p:spPr>
        <p:txBody>
          <a:bodyPr anchorCtr="0" anchor="t" bIns="0" lIns="0" spcFirstLastPara="1" rIns="0" wrap="square" tIns="0">
            <a:spAutoFit/>
          </a:bodyPr>
          <a:lstStyle/>
          <a:p>
            <a:pPr indent="0" lvl="0" marL="0" marR="0" rtl="0" algn="r">
              <a:lnSpc>
                <a:spcPct val="120015"/>
              </a:lnSpc>
              <a:spcBef>
                <a:spcPts val="0"/>
              </a:spcBef>
              <a:spcAft>
                <a:spcPts val="0"/>
              </a:spcAft>
              <a:buNone/>
            </a:pPr>
            <a:r>
              <a:rPr b="1" i="0" lang="en-US" sz="1279" u="none" cap="none" strike="noStrike">
                <a:solidFill>
                  <a:srgbClr val="1EB53A"/>
                </a:solidFill>
                <a:latin typeface="Ubuntu"/>
                <a:ea typeface="Ubuntu"/>
                <a:cs typeface="Ubuntu"/>
                <a:sym typeface="Ubuntu"/>
              </a:rPr>
              <a:t>Explorando la Ciencia Nuclear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688AAB0669F14C8E44AF4B43054FA0" ma:contentTypeVersion="13" ma:contentTypeDescription="Create a new document." ma:contentTypeScope="" ma:versionID="d5c821b38042bab66983748d099587c0">
  <xsd:schema xmlns:xsd="http://www.w3.org/2001/XMLSchema" xmlns:xs="http://www.w3.org/2001/XMLSchema" xmlns:p="http://schemas.microsoft.com/office/2006/metadata/properties" xmlns:ns2="12b27dd0-d969-41b7-91e2-09ee1f692f91" xmlns:ns3="87c487ca-cf05-4855-bc59-6c678ca33f25" targetNamespace="http://schemas.microsoft.com/office/2006/metadata/properties" ma:root="true" ma:fieldsID="2d28bbdb8ff4e433d8ded3ec4574e5f4" ns2:_="" ns3:_="">
    <xsd:import namespace="12b27dd0-d969-41b7-91e2-09ee1f692f91"/>
    <xsd:import namespace="87c487ca-cf05-4855-bc59-6c678ca33f2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27dd0-d969-41b7-91e2-09ee1f692f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81e856-da4e-4d70-b14e-1ab195ccf85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c487ca-cf05-4855-bc59-6c678ca33f2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e6d3a37-4a46-4fc5-b0c7-1ddb59c533fe}" ma:internalName="TaxCatchAll" ma:showField="CatchAllData" ma:web="87c487ca-cf05-4855-bc59-6c678ca33f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c487ca-cf05-4855-bc59-6c678ca33f25" xsi:nil="true"/>
    <lcf76f155ced4ddcb4097134ff3c332f xmlns="12b27dd0-d969-41b7-91e2-09ee1f692f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4BC20C3-CF6E-4FCB-89C0-A26B96D34B35}"/>
</file>

<file path=customXml/itemProps2.xml><?xml version="1.0" encoding="utf-8"?>
<ds:datastoreItem xmlns:ds="http://schemas.openxmlformats.org/officeDocument/2006/customXml" ds:itemID="{691FF8C9-2979-42A2-9817-9F1EAB6AD161}"/>
</file>

<file path=customXml/itemProps3.xml><?xml version="1.0" encoding="utf-8"?>
<ds:datastoreItem xmlns:ds="http://schemas.openxmlformats.org/officeDocument/2006/customXml" ds:itemID="{4EA9491D-1F0B-4C74-AB70-6927F5346514}"/>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0x01010004688AAB0669F14C8E44AF4B43054FA0</vt:lpwstr>
  </property>
</Properties>
</file>