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Lst>
  <p:sldSz cy="7315200" cx="9753600"/>
  <p:notesSz cx="6858000" cy="9144000"/>
  <p:embeddedFontLst>
    <p:embeddedFont>
      <p:font typeface="Ubuntu"/>
      <p:bold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E33CC9-BAFD-4123-87A6-9805BA89272F}">
  <a:tblStyle styleId="{3EE33CC9-BAFD-4123-87A6-9805BA89272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21" Type="http://schemas.openxmlformats.org/officeDocument/2006/relationships/slide" Target="slides/slide15.xml"/><Relationship Id="rId68" Type="http://schemas.openxmlformats.org/officeDocument/2006/relationships/slide" Target="slides/slide62.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slide" Target="slides/slide39.xml"/><Relationship Id="rId32" Type="http://schemas.openxmlformats.org/officeDocument/2006/relationships/slide" Target="slides/slide26.xml"/><Relationship Id="rId37" Type="http://schemas.openxmlformats.org/officeDocument/2006/relationships/slide" Target="slides/slide31.xml"/><Relationship Id="rId66" Type="http://schemas.openxmlformats.org/officeDocument/2006/relationships/slide" Target="slides/slide60.xml"/><Relationship Id="rId24" Type="http://schemas.openxmlformats.org/officeDocument/2006/relationships/slide" Target="slides/slide18.xml"/><Relationship Id="rId53" Type="http://schemas.openxmlformats.org/officeDocument/2006/relationships/slide" Target="slides/slide47.xml"/><Relationship Id="rId11" Type="http://schemas.openxmlformats.org/officeDocument/2006/relationships/slide" Target="slides/slide5.xml"/><Relationship Id="rId58" Type="http://schemas.openxmlformats.org/officeDocument/2006/relationships/slide" Target="slides/slide52.xml"/><Relationship Id="rId74" Type="http://schemas.openxmlformats.org/officeDocument/2006/relationships/customXml" Target="../customXml/item1.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43" Type="http://schemas.openxmlformats.org/officeDocument/2006/relationships/slide" Target="slides/slide37.xml"/><Relationship Id="rId48" Type="http://schemas.openxmlformats.org/officeDocument/2006/relationships/slide" Target="slides/slide42.xml"/><Relationship Id="rId30" Type="http://schemas.openxmlformats.org/officeDocument/2006/relationships/slide" Target="slides/slide24.xml"/><Relationship Id="rId35" Type="http://schemas.openxmlformats.org/officeDocument/2006/relationships/slide" Target="slides/slide29.xml"/><Relationship Id="rId64" Type="http://schemas.openxmlformats.org/officeDocument/2006/relationships/slide" Target="slides/slide58.xml"/><Relationship Id="rId22" Type="http://schemas.openxmlformats.org/officeDocument/2006/relationships/slide" Target="slides/slide16.xml"/><Relationship Id="rId69" Type="http://schemas.openxmlformats.org/officeDocument/2006/relationships/slide" Target="slides/slide63.xml"/><Relationship Id="rId27" Type="http://schemas.openxmlformats.org/officeDocument/2006/relationships/slide" Target="slides/slide21.xml"/><Relationship Id="rId56" Type="http://schemas.openxmlformats.org/officeDocument/2006/relationships/slide" Target="slides/slide50.xml"/><Relationship Id="rId14" Type="http://schemas.openxmlformats.org/officeDocument/2006/relationships/slide" Target="slides/slide8.xml"/><Relationship Id="rId8" Type="http://schemas.openxmlformats.org/officeDocument/2006/relationships/slide" Target="slides/slide2.xml"/><Relationship Id="rId72" Type="http://schemas.openxmlformats.org/officeDocument/2006/relationships/font" Target="fonts/Ubuntu-bold.fntdata"/><Relationship Id="rId51" Type="http://schemas.openxmlformats.org/officeDocument/2006/relationships/slide" Target="slides/slide45.xml"/><Relationship Id="rId3" Type="http://schemas.openxmlformats.org/officeDocument/2006/relationships/presProps" Target="presProp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67" Type="http://schemas.openxmlformats.org/officeDocument/2006/relationships/slide" Target="slides/slide61.xml"/><Relationship Id="rId25" Type="http://schemas.openxmlformats.org/officeDocument/2006/relationships/slide" Target="slides/slide19.xml"/><Relationship Id="rId12" Type="http://schemas.openxmlformats.org/officeDocument/2006/relationships/slide" Target="slides/slide6.xml"/><Relationship Id="rId59" Type="http://schemas.openxmlformats.org/officeDocument/2006/relationships/slide" Target="slides/slide53.xml"/><Relationship Id="rId17" Type="http://schemas.openxmlformats.org/officeDocument/2006/relationships/slide" Target="slides/slide11.xml"/><Relationship Id="rId41" Type="http://schemas.openxmlformats.org/officeDocument/2006/relationships/slide" Target="slides/slide35.xml"/><Relationship Id="rId70" Type="http://schemas.openxmlformats.org/officeDocument/2006/relationships/slide" Target="slides/slide64.xml"/><Relationship Id="rId62" Type="http://schemas.openxmlformats.org/officeDocument/2006/relationships/slide" Target="slides/slide56.xml"/><Relationship Id="rId20" Type="http://schemas.openxmlformats.org/officeDocument/2006/relationships/slide" Target="slides/slide14.xml"/><Relationship Id="rId54" Type="http://schemas.openxmlformats.org/officeDocument/2006/relationships/slide" Target="slides/slide48.xml"/><Relationship Id="rId75" Type="http://schemas.openxmlformats.org/officeDocument/2006/relationships/customXml" Target="../customXml/item2.xml"/><Relationship Id="rId1" Type="http://schemas.openxmlformats.org/officeDocument/2006/relationships/theme" Target="theme/theme2.xml"/><Relationship Id="rId6" Type="http://schemas.openxmlformats.org/officeDocument/2006/relationships/notesMaster" Target="notesMasters/notesMaster1.xml"/><Relationship Id="rId49" Type="http://schemas.openxmlformats.org/officeDocument/2006/relationships/slide" Target="slides/slide43.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57" Type="http://schemas.openxmlformats.org/officeDocument/2006/relationships/slide" Target="slides/slide51.xml"/><Relationship Id="rId15" Type="http://schemas.openxmlformats.org/officeDocument/2006/relationships/slide" Target="slides/slide9.xml"/><Relationship Id="rId44" Type="http://schemas.openxmlformats.org/officeDocument/2006/relationships/slide" Target="slides/slide38.xml"/><Relationship Id="rId73" Type="http://schemas.openxmlformats.org/officeDocument/2006/relationships/font" Target="fonts/Ubuntu-boldItalic.fntdata"/><Relationship Id="rId31" Type="http://schemas.openxmlformats.org/officeDocument/2006/relationships/slide" Target="slides/slide25.xml"/><Relationship Id="rId65" Type="http://schemas.openxmlformats.org/officeDocument/2006/relationships/slide" Target="slides/slide59.xml"/><Relationship Id="rId60" Type="http://schemas.openxmlformats.org/officeDocument/2006/relationships/slide" Target="slides/slide54.xml"/><Relationship Id="rId52" Type="http://schemas.openxmlformats.org/officeDocument/2006/relationships/slide" Target="slides/slide46.xml"/><Relationship Id="rId10" Type="http://schemas.openxmlformats.org/officeDocument/2006/relationships/slide" Target="slides/slide4.xml"/><Relationship Id="rId4" Type="http://schemas.openxmlformats.org/officeDocument/2006/relationships/tableStyles" Target="tableStyles.xml"/><Relationship Id="rId9" Type="http://schemas.openxmlformats.org/officeDocument/2006/relationships/slide" Target="slides/slide3.xml"/><Relationship Id="rId39" Type="http://schemas.openxmlformats.org/officeDocument/2006/relationships/slide" Target="slides/slide33.xml"/><Relationship Id="rId13" Type="http://schemas.openxmlformats.org/officeDocument/2006/relationships/slide" Target="slides/slide7.xml"/><Relationship Id="rId18" Type="http://schemas.openxmlformats.org/officeDocument/2006/relationships/slide" Target="slides/slide12.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customXml" Target="../customXml/item3.xml"/><Relationship Id="rId7" Type="http://schemas.openxmlformats.org/officeDocument/2006/relationships/slide" Target="slides/slide1.xml"/><Relationship Id="rId71"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76" name="Google Shape;276;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77" name="Google Shape;277;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1896, Henri Becquerel was using naturally fluorescent minerals  to study the properties of x-rays, which had been discovered in 1895 by Wilhelm Roentgen. He exposed potassium uranyl sulfate to sunlight and then placed it on photographic plates wrapped in black paper, believing that the uranium absorbed the sun’s energy and then emitted it as x-rays. This hypothesis was disproved on the 26th-27th of February, when his experiment "failed" because it was overcast in Paris. For some reason, Becquerel decided to develop his photographic plates anyway. To his surprise, the images were strong and clear, proving that the uranium emitted radiation without an external source of energy such as the sun. Becquerel had discovered radioactivity.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Berkeley National Laboratory, https://www2.lbl.gov/abc/wallchart/chapters/03/4.html</a:t>
            </a:r>
            <a:endParaRPr/>
          </a:p>
          <a:p>
            <a:pPr indent="0" lvl="0" marL="0" rtl="0" algn="l">
              <a:spcBef>
                <a:spcPts val="0"/>
              </a:spcBef>
              <a:spcAft>
                <a:spcPts val="0"/>
              </a:spcAft>
              <a:buNone/>
            </a:pPr>
            <a:r>
              <a:rPr lang="en-US"/>
              <a:t>10</a:t>
            </a:r>
            <a:endParaRPr/>
          </a:p>
        </p:txBody>
      </p:sp>
      <p:sp>
        <p:nvSpPr>
          <p:cNvPr id="279" name="Google Shape;279;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80" name="Google Shape;280;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93" name="Google Shape;293;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94" name="Google Shape;294;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Curies worked together investigating radioactivity, building on the work of the German physicist Roentgen and the French physicist Becquerel. In July 1898, the Curies announced the discovery of a new chemical element, polonium. At the end of the year, they announced the discovery of another, radium. The Curies, along with Becquerel, were awarded the Nobel Prize for Physics in 1903.</a:t>
            </a:r>
            <a:endParaRPr/>
          </a:p>
          <a:p>
            <a:pPr indent="0" lvl="0" marL="0" rtl="0" algn="l">
              <a:spcBef>
                <a:spcPts val="0"/>
              </a:spcBef>
              <a:spcAft>
                <a:spcPts val="0"/>
              </a:spcAft>
              <a:buNone/>
            </a:pPr>
            <a:r>
              <a:rPr lang="en-US"/>
              <a:t>Pierre's life was cut short in 1906 when he was knocked down and killed by a carriage. Marie took over his teaching post, becoming the first woman to teach at the Sorbonne, and devoted herself to continuing the work that they had begun together. She received a second Nobel Prize, for Chemistry, in 1911. Marie Curie was the first woman to win a Nobel Prize and the first person—man or woman—to win the prestigious award twice. She remains the only one to be honored for accomplishments in two separate sciences.</a:t>
            </a:r>
            <a:endParaRPr/>
          </a:p>
          <a:p>
            <a:pPr indent="0" lvl="0" marL="0" rtl="0" algn="l">
              <a:spcBef>
                <a:spcPts val="0"/>
              </a:spcBef>
              <a:spcAft>
                <a:spcPts val="0"/>
              </a:spcAft>
              <a:buNone/>
            </a:pPr>
            <a:r>
              <a:rPr lang="en-US"/>
              <a:t>The Curie's research was crucial in the development of x-rays in surgery. During World War One Curie helped to equip ambulances with x-ray equipment, which she herself drove to the front lines. The International Red Cross made her head of its radiological service and she held training courses for medical orderlies and doctors in the new techniques.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BBC History http://www.bbc.co.uk/history/historic_figures/curie_marie.shtml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11</a:t>
            </a:r>
            <a:endParaRPr/>
          </a:p>
        </p:txBody>
      </p:sp>
      <p:sp>
        <p:nvSpPr>
          <p:cNvPr id="296" name="Google Shape;296;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97" name="Google Shape;297;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09" name="Google Shape;309;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10" name="Google Shape;310;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fission reaction illustrates Einstein’s famous equation. Most students have heard the equation, but probably don’t know what it means. Seeing the fission reaction equation is  often the only time students  see that there is value in what they are learning. </a:t>
            </a:r>
            <a:endParaRPr/>
          </a:p>
          <a:p>
            <a:pPr indent="0" lvl="0" marL="0" rtl="0" algn="l">
              <a:spcBef>
                <a:spcPts val="0"/>
              </a:spcBef>
              <a:spcAft>
                <a:spcPts val="0"/>
              </a:spcAft>
              <a:buNone/>
            </a:pPr>
            <a:r>
              <a:rPr lang="en-US"/>
              <a:t>12</a:t>
            </a:r>
            <a:endParaRPr/>
          </a:p>
        </p:txBody>
      </p:sp>
      <p:sp>
        <p:nvSpPr>
          <p:cNvPr id="312" name="Google Shape;312;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13" name="Google Shape;313;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25" name="Google Shape;325;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26" name="Google Shape;326;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From 1911 to 1913, British physicists Geiger and Marsden, working in the laboratory of Ernest Rutherford, conducted experiments with beams of positively charged, alpha particles to penetrate gold, silver, and copper foil (atoms). They observed that most of the alpha particles went directly through the foil. However, some particles were deflected and others recoiled back toward the source. Rutherford systematically investigated the results Geiger and Marsden obtained with alpha particles; Rutherford concluded that most of the mass of an atom is concentrated in a small region in its center, now called the nucleus.</a:t>
            </a:r>
            <a:endParaRPr/>
          </a:p>
          <a:p>
            <a:pPr indent="0" lvl="0" marL="0" rtl="0" algn="l">
              <a:spcBef>
                <a:spcPts val="0"/>
              </a:spcBef>
              <a:spcAft>
                <a:spcPts val="0"/>
              </a:spcAft>
              <a:buNone/>
            </a:pPr>
            <a:r>
              <a:rPr lang="en-US"/>
              <a:t>Credit: American Nuclear Society, nuclearconnect.org</a:t>
            </a:r>
            <a:endParaRPr/>
          </a:p>
          <a:p>
            <a:pPr indent="0" lvl="0" marL="0" rtl="0" algn="l">
              <a:spcBef>
                <a:spcPts val="0"/>
              </a:spcBef>
              <a:spcAft>
                <a:spcPts val="0"/>
              </a:spcAft>
              <a:buNone/>
            </a:pPr>
            <a:r>
              <a:rPr lang="en-US"/>
              <a:t>You may wish to stop here and perform an activity that illustrates how Rutherford discovered the nucleus. There is an ANS lesson plan that details how to make the “Rutherford” boards.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http://nuclearconnect.org/in-the-classroom/for-teachers/mini_rutherford</a:t>
            </a:r>
            <a:endParaRPr/>
          </a:p>
          <a:p>
            <a:pPr indent="0" lvl="0" marL="0" rtl="0" algn="l">
              <a:spcBef>
                <a:spcPts val="0"/>
              </a:spcBef>
              <a:spcAft>
                <a:spcPts val="0"/>
              </a:spcAft>
              <a:buNone/>
            </a:pPr>
            <a:r>
              <a:rPr lang="en-US"/>
              <a:t>Teachers are likely to have done a version of the experiment themselves and have ideas to share about how they do it.</a:t>
            </a:r>
            <a:endParaRPr/>
          </a:p>
          <a:p>
            <a:pPr indent="0" lvl="0" marL="0" rtl="0" algn="l">
              <a:spcBef>
                <a:spcPts val="0"/>
              </a:spcBef>
              <a:spcAft>
                <a:spcPts val="0"/>
              </a:spcAft>
              <a:buNone/>
            </a:pPr>
            <a:r>
              <a:rPr lang="en-US"/>
              <a:t>13</a:t>
            </a:r>
            <a:endParaRPr/>
          </a:p>
        </p:txBody>
      </p:sp>
      <p:sp>
        <p:nvSpPr>
          <p:cNvPr id="328" name="Google Shape;328;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29" name="Google Shape;329;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42" name="Google Shape;342;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43" name="Google Shape;343;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1923, aged 32, Chadwick became Rutherford’s Assistant Director of Research in the Cavendish Laboratory. In those days, most researchers believed there were electrons within the nucleus as well as outside it.  Rutherford, Chadwick, and some others believed in the possibility that particles with no charge could be in the nucleus.  Using polonium as a source of (what he believed were) neutrons, he bombarded wax. Protons were released by the wax and Chadwick made measurements of the protons’ behavior.</a:t>
            </a:r>
            <a:endParaRPr/>
          </a:p>
          <a:p>
            <a:pPr indent="0" lvl="0" marL="0" rtl="0" algn="l">
              <a:spcBef>
                <a:spcPts val="0"/>
              </a:spcBef>
              <a:spcAft>
                <a:spcPts val="0"/>
              </a:spcAft>
              <a:buNone/>
            </a:pPr>
            <a:r>
              <a:rPr lang="en-US"/>
              <a:t>The protons behaved in exactly the manner they ought to if they had been hit by electrically neutral particles with a mass similar to the proton, rather than negatively charged electrons. Chadwick had discovered the neutron. In 1935, James Chadwick received the Nobel Prize in Physics for his discovery of the neutron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https://www.famousscientists.org/james-chadwick/</a:t>
            </a:r>
            <a:endParaRPr/>
          </a:p>
          <a:p>
            <a:pPr indent="0" lvl="0" marL="0" rtl="0" algn="l">
              <a:spcBef>
                <a:spcPts val="0"/>
              </a:spcBef>
              <a:spcAft>
                <a:spcPts val="0"/>
              </a:spcAft>
              <a:buNone/>
            </a:pPr>
            <a:r>
              <a:rPr lang="en-US"/>
              <a:t>14</a:t>
            </a:r>
            <a:endParaRPr/>
          </a:p>
        </p:txBody>
      </p:sp>
      <p:sp>
        <p:nvSpPr>
          <p:cNvPr id="345" name="Google Shape;345;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46" name="Google Shape;346;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58" name="Google Shape;358;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59" name="Google Shape;359;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1934, Ida Noddack, from a government laboratory in Berlin, suggested that neutron bombardment might cause uranium nuclei to break apart into lighter elements. Noddack, therefore, was the first person to propose the concept of nuclear fission.</a:t>
            </a:r>
            <a:endParaRPr/>
          </a:p>
          <a:p>
            <a:pPr indent="0" lvl="0" marL="0" rtl="0" algn="l">
              <a:spcBef>
                <a:spcPts val="0"/>
              </a:spcBef>
              <a:spcAft>
                <a:spcPts val="0"/>
              </a:spcAft>
              <a:buNone/>
            </a:pPr>
            <a:r>
              <a:rPr lang="en-US"/>
              <a:t>In December 1938, Otto Hahn and Fritz Strassman bombarded uranium with slow moving neutrons, after which Hahn wrote Meitner with a sense of bewilderment. His results seemed to indicate that the element barium was consistently one of the products. Scientific dogma had previously said that the largest particle a nucleus could emit was an alpha particle. </a:t>
            </a:r>
            <a:endParaRPr/>
          </a:p>
          <a:p>
            <a:pPr indent="0" lvl="0" marL="0" rtl="0" algn="l">
              <a:spcBef>
                <a:spcPts val="0"/>
              </a:spcBef>
              <a:spcAft>
                <a:spcPts val="0"/>
              </a:spcAft>
              <a:buNone/>
            </a:pPr>
            <a:r>
              <a:rPr lang="en-US"/>
              <a:t>George Gamow and Niels Bohr proposed that atomic nuclei might resemble drops of liquid. Meitner and her nephew Otto Frisch, wondered if a liquid-drop nucleus might break into two smaller drops.</a:t>
            </a:r>
            <a:endParaRPr/>
          </a:p>
          <a:p>
            <a:pPr indent="0" lvl="0" marL="0" rtl="0" algn="l">
              <a:spcBef>
                <a:spcPts val="0"/>
              </a:spcBef>
              <a:spcAft>
                <a:spcPts val="0"/>
              </a:spcAft>
              <a:buNone/>
            </a:pPr>
            <a:r>
              <a:rPr lang="en-US"/>
              <a:t>In December 1938, Meitner and Frisch were walking one day when inspiration came to Meitner. She sat down in the woods and began calculating the energy involved when nuclei produced by uranium fission fly apart. Her calculated energy, 200 MeV, was huge. Its source was Einstein’s E = mc2. Meitner realized that enough mass was converted to energy to produce an enormous amount of energy.</a:t>
            </a:r>
            <a:endParaRPr/>
          </a:p>
          <a:p>
            <a:pPr indent="0" lvl="0" marL="0" rtl="0" algn="l">
              <a:spcBef>
                <a:spcPts val="0"/>
              </a:spcBef>
              <a:spcAft>
                <a:spcPts val="0"/>
              </a:spcAft>
              <a:buNone/>
            </a:pPr>
            <a:r>
              <a:rPr lang="en-US"/>
              <a:t>When World War 2 ended, she was acclaimed as the mother of the atom bomb. In fact, she disapproved of both the acclaim and the bomb. She believed nuclear energy should be used solely for peaceful purposes.</a:t>
            </a:r>
            <a:endParaRPr/>
          </a:p>
          <a:p>
            <a:pPr indent="0" lvl="0" marL="0" rtl="0" algn="l">
              <a:spcBef>
                <a:spcPts val="0"/>
              </a:spcBef>
              <a:spcAft>
                <a:spcPts val="0"/>
              </a:spcAft>
              <a:buNone/>
            </a:pPr>
            <a:r>
              <a:rPr lang="en-US"/>
              <a:t>Although, controversially, Lise Meitner was never awarded a Nobel Prize, in 1997 her work was acknowledged in a more exceptional way when chemical element 109 was named Meitnerium in her honor.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https://www.famousscientists.org/lise-meitner/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15</a:t>
            </a:r>
            <a:endParaRPr/>
          </a:p>
        </p:txBody>
      </p:sp>
      <p:sp>
        <p:nvSpPr>
          <p:cNvPr id="361" name="Google Shape;361;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62" name="Google Shape;362;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74" name="Google Shape;374;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75" name="Google Shape;375;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Fermi became an American citizen in 1944 and in 1946 he accepted a professorship at the Institute for Nuclear Studies at the University of Chicago, a position which he held till his death.</a:t>
            </a:r>
            <a:endParaRPr/>
          </a:p>
          <a:p>
            <a:pPr indent="0" lvl="0" marL="0" rtl="0" algn="l">
              <a:spcBef>
                <a:spcPts val="0"/>
              </a:spcBef>
              <a:spcAft>
                <a:spcPts val="0"/>
              </a:spcAft>
              <a:buNone/>
            </a:pPr>
            <a:r>
              <a:rPr lang="en-US"/>
              <a:t>In 1940, Fermi and his team proved that absorption of a neutron by a uranium nucleus can cause the nucleus to split into two nearly equal parts, releasing numerous neutrons and huge amounts of energy. This was the first nuclear chain reaction.</a:t>
            </a:r>
            <a:endParaRPr/>
          </a:p>
          <a:p>
            <a:pPr indent="0" lvl="0" marL="0" rtl="0" algn="l">
              <a:spcBef>
                <a:spcPts val="0"/>
              </a:spcBef>
              <a:spcAft>
                <a:spcPts val="0"/>
              </a:spcAft>
              <a:buNone/>
            </a:pPr>
            <a:r>
              <a:rPr lang="en-US"/>
              <a:t>During the Second World War, Fermi was a key member of the Manhattan Project, working at the Los Alamos project in New Mexico on developing an atomic bomb. On July 16, 1945, the first atomic bomb was detonated at Alamogordo Air Base.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https://www.famousscientists.org/enrico-fermi/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16</a:t>
            </a:r>
            <a:endParaRPr/>
          </a:p>
        </p:txBody>
      </p:sp>
      <p:sp>
        <p:nvSpPr>
          <p:cNvPr id="377" name="Google Shape;377;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78" name="Google Shape;378;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91" name="Google Shape;391;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92" name="Google Shape;392;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Glenn Seaborg took part in the discovery of ten of the periodic table’s chemical elements. He was awarded the Nobel Prize in Chemistry in 1951.</a:t>
            </a:r>
            <a:endParaRPr/>
          </a:p>
          <a:p>
            <a:pPr indent="0" lvl="0" marL="0" rtl="0" algn="l">
              <a:spcBef>
                <a:spcPts val="0"/>
              </a:spcBef>
              <a:spcAft>
                <a:spcPts val="0"/>
              </a:spcAft>
              <a:buNone/>
            </a:pPr>
            <a:r>
              <a:rPr lang="en-US"/>
              <a:t>His work on the electronic structure of elements led to the periodic table being rewritten. He also co-discovered technetium-99m, the most commonly used medical radioisotope in the world.</a:t>
            </a:r>
            <a:endParaRPr/>
          </a:p>
          <a:p>
            <a:pPr indent="0" lvl="0" marL="0" rtl="0" algn="l">
              <a:spcBef>
                <a:spcPts val="0"/>
              </a:spcBef>
              <a:spcAft>
                <a:spcPts val="0"/>
              </a:spcAft>
              <a:buNone/>
            </a:pPr>
            <a:r>
              <a:rPr lang="en-US"/>
              <a:t>Element 106 is named seaborgium in his honor.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Description of the discovery of plutonium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1940, Edwin McMillan and Philip Abelson discovered element 93 using the 60-inch cyclotron at the Lawrence Radiation Laboratory, Berkeley. They named the new element neptunium, after the planet Neptune. Their discovery depended on work Seaborg and his colleagues carried out on a method to isolate the new radioactive metal. In February 1941, Seaborg led his research team to discover element 94 – plutonium. They named the new element after Pluto, keeping up the theme that began with element 92, uranium (Uranus) and element 93, neptunium (Neptune).</a:t>
            </a:r>
            <a:endParaRPr/>
          </a:p>
          <a:p>
            <a:pPr indent="0" lvl="0" marL="0" rtl="0" algn="l">
              <a:spcBef>
                <a:spcPts val="0"/>
              </a:spcBef>
              <a:spcAft>
                <a:spcPts val="0"/>
              </a:spcAft>
              <a:buNone/>
            </a:pPr>
            <a:r>
              <a:rPr lang="en-US"/>
              <a:t>Plutonium was made by bombarding uranium with hydrogen-2 (heavy hydrogen) nuclei.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https://www.famousscientists.org/glenn-seaborg/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17</a:t>
            </a:r>
            <a:endParaRPr/>
          </a:p>
        </p:txBody>
      </p:sp>
      <p:sp>
        <p:nvSpPr>
          <p:cNvPr id="394" name="Google Shape;394;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95" name="Google Shape;395;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08" name="Google Shape;408;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09" name="Google Shape;409;p1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18</a:t>
            </a:r>
            <a:endParaRPr/>
          </a:p>
        </p:txBody>
      </p:sp>
      <p:sp>
        <p:nvSpPr>
          <p:cNvPr id="411" name="Google Shape;411;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12" name="Google Shape;412;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23" name="Google Shape;423;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24" name="Google Shape;424;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19</a:t>
            </a:r>
            <a:endParaRPr/>
          </a:p>
          <a:p>
            <a:pPr indent="0" lvl="0" marL="0" rtl="0" algn="l">
              <a:spcBef>
                <a:spcPts val="0"/>
              </a:spcBef>
              <a:spcAft>
                <a:spcPts val="0"/>
              </a:spcAft>
              <a:buNone/>
            </a:pPr>
            <a:r>
              <a:rPr lang="en-US"/>
              <a:t>Describe the structure of the atom</a:t>
            </a:r>
            <a:endParaRPr/>
          </a:p>
        </p:txBody>
      </p:sp>
      <p:sp>
        <p:nvSpPr>
          <p:cNvPr id="426" name="Google Shape;426;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27" name="Google Shape;427;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25" name="Google Shape;125;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26" name="Google Shape;126;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CT scans use x-rays. CT is widely used to help diagnose circulatory (blood) system diseases and conditions, such as coronary artery disease (atherosclerosis), blood vessel aneurysms, and blood clots; spinal conditions; kidney and bladder stones; abscesses; inflammatory diseases, such as ulcerative colitis and sinusitis; and injuries to the head, skeletal system, and internal organs. CT can be a life-saving tool for diagnosing illness and injury in both children and adults.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National Cancer Institute https://www.cancer.gov/about-cancer/diagnosis-staging/ct-scans-fact-sheet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Cassini - Three Radioisotope Thermoelectric Generators – commonly referred to as RTGs – provided power for the spacecraft, including the instruments, computers, and radio transmitters on board, attitude thrusters, and reaction wheels. Each RTG is made up of a radioisotope heat source, a thermoelectric converter, a gas pressure venting system, temperature transducers, connectors, a heat rejecting cylindrical container, and bracketry. The RTGs are mounted in tandem (end-to-end) on a deployable boom as part of the MM.</a:t>
            </a:r>
            <a:endParaRPr/>
          </a:p>
          <a:p>
            <a:pPr indent="0" lvl="0" marL="0" rtl="0" algn="l">
              <a:spcBef>
                <a:spcPts val="0"/>
              </a:spcBef>
              <a:spcAft>
                <a:spcPts val="0"/>
              </a:spcAft>
              <a:buNone/>
            </a:pPr>
            <a:r>
              <a:rPr lang="en-US"/>
              <a:t>The heat source radioisotopic fuel is Plutonium-238 in the form of the oxide Pu02. In the isotopic decay process, alpha particles are released which bombard the inner surface of the container. The energy released is converted to heat and is the source of heat to the thermoelectric converter.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NASA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a:t>
            </a:r>
            <a:endParaRPr/>
          </a:p>
        </p:txBody>
      </p:sp>
      <p:sp>
        <p:nvSpPr>
          <p:cNvPr id="128" name="Google Shape;128;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29" name="Google Shape;129;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53" name="Google Shape;453;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54" name="Google Shape;454;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20</a:t>
            </a:r>
            <a:endParaRPr/>
          </a:p>
          <a:p>
            <a:pPr indent="0" lvl="0" marL="0" rtl="0" algn="l">
              <a:spcBef>
                <a:spcPts val="0"/>
              </a:spcBef>
              <a:spcAft>
                <a:spcPts val="0"/>
              </a:spcAft>
              <a:buNone/>
            </a:pPr>
            <a:r>
              <a:rPr lang="en-US"/>
              <a:t>Periodic Table</a:t>
            </a:r>
            <a:endParaRPr/>
          </a:p>
          <a:p>
            <a:pPr indent="0" lvl="0" marL="0" rtl="0" algn="l">
              <a:spcBef>
                <a:spcPts val="0"/>
              </a:spcBef>
              <a:spcAft>
                <a:spcPts val="0"/>
              </a:spcAft>
              <a:buNone/>
            </a:pPr>
            <a:r>
              <a:rPr lang="en-US"/>
              <a:t>Describes the chemical properties of elements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Arranged by the number of protons</a:t>
            </a:r>
            <a:endParaRPr/>
          </a:p>
        </p:txBody>
      </p:sp>
      <p:sp>
        <p:nvSpPr>
          <p:cNvPr id="456" name="Google Shape;456;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57" name="Google Shape;457;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68" name="Google Shape;468;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69" name="Google Shape;469;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Standard Nuclear Notation or Standard Atomic notation is used in Chemistry and Physics to indicate the atomic number and mass number of an isotope.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Nuclear notation is formed by writing an elemental symbol preceded by a subscript indicating its atomic number (number of protons) and a superscript indicating its mass number (number of nucleons).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example, carbon-12 has an atomic </a:t>
            </a:r>
            <a:endParaRPr/>
          </a:p>
          <a:p>
            <a:pPr indent="0" lvl="0" marL="0" rtl="0" algn="l">
              <a:spcBef>
                <a:spcPts val="0"/>
              </a:spcBef>
              <a:spcAft>
                <a:spcPts val="0"/>
              </a:spcAft>
              <a:buNone/>
            </a:pPr>
            <a:r>
              <a:rPr lang="en-US"/>
              <a:t>number of 6 and a mass number of 12.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common to drop the atomic number; it is redundant with the symbol.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21</a:t>
            </a:r>
            <a:endParaRPr/>
          </a:p>
        </p:txBody>
      </p:sp>
      <p:sp>
        <p:nvSpPr>
          <p:cNvPr id="471" name="Google Shape;471;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72" name="Google Shape;472;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95" name="Google Shape;495;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96" name="Google Shape;496;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Answers</a:t>
            </a:r>
            <a:endParaRPr/>
          </a:p>
          <a:p>
            <a:pPr indent="0" lvl="0" marL="0" rtl="0" algn="l">
              <a:spcBef>
                <a:spcPts val="0"/>
              </a:spcBef>
              <a:spcAft>
                <a:spcPts val="0"/>
              </a:spcAft>
              <a:buNone/>
            </a:pPr>
            <a:r>
              <a:rPr lang="en-US"/>
              <a:t>One</a:t>
            </a:r>
            <a:endParaRPr/>
          </a:p>
          <a:p>
            <a:pPr indent="0" lvl="0" marL="0" rtl="0" algn="l">
              <a:spcBef>
                <a:spcPts val="0"/>
              </a:spcBef>
              <a:spcAft>
                <a:spcPts val="0"/>
              </a:spcAft>
              <a:buNone/>
            </a:pPr>
            <a:r>
              <a:rPr lang="en-US"/>
              <a:t>Four</a:t>
            </a:r>
            <a:endParaRPr/>
          </a:p>
          <a:p>
            <a:pPr indent="0" lvl="0" marL="0" rtl="0" algn="l">
              <a:spcBef>
                <a:spcPts val="0"/>
              </a:spcBef>
              <a:spcAft>
                <a:spcPts val="0"/>
              </a:spcAft>
              <a:buNone/>
            </a:pPr>
            <a:r>
              <a:rPr lang="en-US"/>
              <a:t>Eight</a:t>
            </a:r>
            <a:endParaRPr/>
          </a:p>
          <a:p>
            <a:pPr indent="0" lvl="0" marL="0" rtl="0" algn="l">
              <a:spcBef>
                <a:spcPts val="0"/>
              </a:spcBef>
              <a:spcAft>
                <a:spcPts val="0"/>
              </a:spcAft>
              <a:buNone/>
            </a:pPr>
            <a:r>
              <a:rPr lang="en-US"/>
              <a:t>Zero</a:t>
            </a:r>
            <a:endParaRPr/>
          </a:p>
          <a:p>
            <a:pPr indent="0" lvl="0" marL="0" rtl="0" algn="l">
              <a:spcBef>
                <a:spcPts val="0"/>
              </a:spcBef>
              <a:spcAft>
                <a:spcPts val="0"/>
              </a:spcAft>
              <a:buNone/>
            </a:pPr>
            <a:r>
              <a:rPr lang="en-US"/>
              <a:t>22</a:t>
            </a:r>
            <a:endParaRPr/>
          </a:p>
        </p:txBody>
      </p:sp>
      <p:sp>
        <p:nvSpPr>
          <p:cNvPr id="498" name="Google Shape;498;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99" name="Google Shape;499;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31" name="Google Shape;531;p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32" name="Google Shape;532;p2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23</a:t>
            </a:r>
            <a:endParaRPr/>
          </a:p>
          <a:p>
            <a:pPr indent="0" lvl="0" marL="0" rtl="0" algn="l">
              <a:spcBef>
                <a:spcPts val="0"/>
              </a:spcBef>
              <a:spcAft>
                <a:spcPts val="0"/>
              </a:spcAft>
              <a:buNone/>
            </a:pPr>
            <a:r>
              <a:rPr lang="en-US"/>
              <a:t>ISOTOPES</a:t>
            </a:r>
            <a:endParaRPr/>
          </a:p>
          <a:p>
            <a:pPr indent="0" lvl="0" marL="0" rtl="0" algn="l">
              <a:spcBef>
                <a:spcPts val="0"/>
              </a:spcBef>
              <a:spcAft>
                <a:spcPts val="0"/>
              </a:spcAft>
              <a:buNone/>
            </a:pPr>
            <a:r>
              <a:rPr lang="en-US"/>
              <a:t>Each element can have a varied number of neutrons</a:t>
            </a:r>
            <a:endParaRPr/>
          </a:p>
          <a:p>
            <a:pPr indent="0" lvl="0" marL="0" rtl="0" algn="l">
              <a:spcBef>
                <a:spcPts val="0"/>
              </a:spcBef>
              <a:spcAft>
                <a:spcPts val="0"/>
              </a:spcAft>
              <a:buNone/>
            </a:pPr>
            <a:r>
              <a:rPr lang="en-US"/>
              <a:t>This does not change the chemical properties of the element, but it does change the weight of the atom.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Hydrogen – Weighs 1 amu</a:t>
            </a:r>
            <a:endParaRPr/>
          </a:p>
          <a:p>
            <a:pPr indent="0" lvl="0" marL="0" rtl="0" algn="l">
              <a:spcBef>
                <a:spcPts val="0"/>
              </a:spcBef>
              <a:spcAft>
                <a:spcPts val="0"/>
              </a:spcAft>
              <a:buNone/>
            </a:pPr>
            <a:r>
              <a:rPr lang="en-US"/>
              <a:t>Deuterium – Weighs 2 amu (same chemical properties as Hydrogen)</a:t>
            </a:r>
            <a:endParaRPr/>
          </a:p>
          <a:p>
            <a:pPr indent="0" lvl="0" marL="0" rtl="0" algn="l">
              <a:spcBef>
                <a:spcPts val="0"/>
              </a:spcBef>
              <a:spcAft>
                <a:spcPts val="0"/>
              </a:spcAft>
              <a:buNone/>
            </a:pPr>
            <a:r>
              <a:rPr lang="en-US"/>
              <a:t>Tritium – Weighs 3 amu (same chemical properties as Hydrogen) (Made at SRS)</a:t>
            </a:r>
            <a:endParaRPr/>
          </a:p>
        </p:txBody>
      </p:sp>
      <p:sp>
        <p:nvSpPr>
          <p:cNvPr id="534" name="Google Shape;534;p2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35" name="Google Shape;535;p2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52" name="Google Shape;552;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53" name="Google Shape;553;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24</a:t>
            </a:r>
            <a:endParaRPr/>
          </a:p>
        </p:txBody>
      </p:sp>
      <p:sp>
        <p:nvSpPr>
          <p:cNvPr id="555" name="Google Shape;555;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56" name="Google Shape;556;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94" name="Google Shape;594;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95" name="Google Shape;595;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All elements are isotopes </a:t>
            </a:r>
            <a:endParaRPr/>
          </a:p>
          <a:p>
            <a:pPr indent="0" lvl="0" marL="0" rtl="0" algn="l">
              <a:spcBef>
                <a:spcPts val="0"/>
              </a:spcBef>
              <a:spcAft>
                <a:spcPts val="0"/>
              </a:spcAft>
              <a:buNone/>
            </a:pPr>
            <a:r>
              <a:rPr lang="en-US"/>
              <a:t>25</a:t>
            </a:r>
            <a:endParaRPr/>
          </a:p>
        </p:txBody>
      </p:sp>
      <p:sp>
        <p:nvSpPr>
          <p:cNvPr id="597" name="Google Shape;597;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98" name="Google Shape;598;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29" name="Google Shape;629;p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30" name="Google Shape;630;p2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26</a:t>
            </a:r>
            <a:endParaRPr/>
          </a:p>
        </p:txBody>
      </p:sp>
      <p:sp>
        <p:nvSpPr>
          <p:cNvPr id="632" name="Google Shape;632;p2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33" name="Google Shape;633;p2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54" name="Google Shape;654;p2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55" name="Google Shape;655;p2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Radiation is defined on a spectrum from low frequency waves, such as radio waves, to very high frequency waves, like gamma rays. Note that radiation is on a spectrum, so gamma rays are related to radio waves.</a:t>
            </a:r>
            <a:endParaRPr/>
          </a:p>
          <a:p>
            <a:pPr indent="0" lvl="0" marL="0" rtl="0" algn="l">
              <a:spcBef>
                <a:spcPts val="0"/>
              </a:spcBef>
              <a:spcAft>
                <a:spcPts val="0"/>
              </a:spcAft>
              <a:buNone/>
            </a:pPr>
            <a:r>
              <a:rPr lang="en-US"/>
              <a:t>27</a:t>
            </a:r>
            <a:endParaRPr/>
          </a:p>
        </p:txBody>
      </p:sp>
      <p:sp>
        <p:nvSpPr>
          <p:cNvPr id="657" name="Google Shape;657;p2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58" name="Google Shape;658;p2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71" name="Google Shape;671;p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72" name="Google Shape;672;p2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Radiation is categorized as non-ionizing and ionizing. Though ultraviolet light is classified as non-ionizing, it can induce cellular damage. Note the connection between sunlight and the need to protect themselves. This helps to demonstrate that it isn’t only ionizing radiation that has the potential to be damaging.</a:t>
            </a:r>
            <a:endParaRPr/>
          </a:p>
          <a:p>
            <a:pPr indent="0" lvl="0" marL="0" rtl="0" algn="l">
              <a:spcBef>
                <a:spcPts val="0"/>
              </a:spcBef>
              <a:spcAft>
                <a:spcPts val="0"/>
              </a:spcAft>
              <a:buNone/>
            </a:pPr>
            <a:r>
              <a:rPr lang="en-US"/>
              <a:t>28</a:t>
            </a:r>
            <a:endParaRPr/>
          </a:p>
        </p:txBody>
      </p:sp>
      <p:sp>
        <p:nvSpPr>
          <p:cNvPr id="674" name="Google Shape;674;p2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75" name="Google Shape;675;p2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91" name="Google Shape;691;p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92" name="Google Shape;692;p2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Radiation at this level has enough energy to remove an electron from its orbit, creating an ion: an atom with a charge</a:t>
            </a:r>
            <a:endParaRPr/>
          </a:p>
          <a:p>
            <a:pPr indent="0" lvl="0" marL="0" rtl="0" algn="l">
              <a:spcBef>
                <a:spcPts val="0"/>
              </a:spcBef>
              <a:spcAft>
                <a:spcPts val="0"/>
              </a:spcAft>
              <a:buNone/>
            </a:pPr>
            <a:r>
              <a:rPr lang="en-US"/>
              <a:t>29</a:t>
            </a:r>
            <a:endParaRPr/>
          </a:p>
        </p:txBody>
      </p:sp>
      <p:sp>
        <p:nvSpPr>
          <p:cNvPr id="694" name="Google Shape;694;p2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95" name="Google Shape;695;p2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3" name="Google Shape;143;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4" name="Google Shape;144;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Spices - Food irradiation is a process that uses radiation to control pests (e.g., microbes and insects) in food and prevent spoilage. Food irradiation is similar to pasteurizing milk and canning fruits or vegetables as it can make food safer for consumption. Irradiation does not make the food radioactive, nor does it change the taste, texture, or appearance of the food. During irradiation, gamma rays, x-rays, or high-energy electrons pass through the food, destroying or inactivating bacteria and viruses that cause foodborne illness.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EPA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Diapers – One helpful feature of radiation is that it changes the molecular structure of some materials to allow them to absorb huge amounts of liquid. Useful products that rely on this include air fresheners, disposable diapers, and tampons. X-rays are also used to examine the structure of diapers so scientists can improve performance.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The Energy Reality Project</a:t>
            </a:r>
            <a:endParaRPr/>
          </a:p>
          <a:p>
            <a:pPr indent="0" lvl="0" marL="0" rtl="0" algn="l">
              <a:spcBef>
                <a:spcPts val="0"/>
              </a:spcBef>
              <a:spcAft>
                <a:spcPts val="0"/>
              </a:spcAft>
              <a:buNone/>
            </a:pPr>
            <a:r>
              <a:rPr lang="en-US"/>
              <a:t>3</a:t>
            </a:r>
            <a:endParaRPr/>
          </a:p>
        </p:txBody>
      </p:sp>
      <p:sp>
        <p:nvSpPr>
          <p:cNvPr id="146" name="Google Shape;146;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7" name="Google Shape;147;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3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09" name="Google Shape;709;p3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10" name="Google Shape;710;p3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30</a:t>
            </a:r>
            <a:endParaRPr/>
          </a:p>
        </p:txBody>
      </p:sp>
      <p:sp>
        <p:nvSpPr>
          <p:cNvPr id="712" name="Google Shape;712;p3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13" name="Google Shape;713;p3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3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24" name="Google Shape;724;p3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25" name="Google Shape;725;p3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3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Poll attendees for answers before moving on to next slide.</a:t>
            </a:r>
            <a:endParaRPr/>
          </a:p>
          <a:p>
            <a:pPr indent="0" lvl="0" marL="0" rtl="0" algn="l">
              <a:spcBef>
                <a:spcPts val="0"/>
              </a:spcBef>
              <a:spcAft>
                <a:spcPts val="0"/>
              </a:spcAft>
              <a:buNone/>
            </a:pPr>
            <a:r>
              <a:rPr lang="en-US"/>
              <a:t>31</a:t>
            </a:r>
            <a:endParaRPr/>
          </a:p>
        </p:txBody>
      </p:sp>
      <p:sp>
        <p:nvSpPr>
          <p:cNvPr id="727" name="Google Shape;727;p3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28" name="Google Shape;728;p3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3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39" name="Google Shape;739;p3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40" name="Google Shape;740;p3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p3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32</a:t>
            </a:r>
            <a:endParaRPr/>
          </a:p>
        </p:txBody>
      </p:sp>
      <p:sp>
        <p:nvSpPr>
          <p:cNvPr id="742" name="Google Shape;742;p3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43" name="Google Shape;743;p3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53" name="Google Shape;753;p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54" name="Google Shape;754;p3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3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Explain background radiation.</a:t>
            </a:r>
            <a:endParaRPr/>
          </a:p>
          <a:p>
            <a:pPr indent="0" lvl="0" marL="0" rtl="0" algn="l">
              <a:spcBef>
                <a:spcPts val="0"/>
              </a:spcBef>
              <a:spcAft>
                <a:spcPts val="0"/>
              </a:spcAft>
              <a:buNone/>
            </a:pPr>
            <a:r>
              <a:rPr lang="en-US"/>
              <a:t>This is a good time to have attendees use ANS’s “Radiation is a part of our world” personal radiation dose calculator. It can be downloaded from nuclearconnect.org at http://nuclearconnect.org/wp-content/uploads/2015/10/Radiation-Dose-Chart_web.pdf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Printed copies can be purchased from ANS at http://www.ans.org/store/item-750022/</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33</a:t>
            </a:r>
            <a:endParaRPr/>
          </a:p>
        </p:txBody>
      </p:sp>
      <p:sp>
        <p:nvSpPr>
          <p:cNvPr id="756" name="Google Shape;756;p3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57" name="Google Shape;757;p3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3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68" name="Google Shape;768;p3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69" name="Google Shape;769;p3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 that REM takes into account what kind of radiation and what was exposed (liver, bone, etc.) Terminology is radiation weighting factor (w(R) It used to be Q factor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34</a:t>
            </a:r>
            <a:endParaRPr/>
          </a:p>
        </p:txBody>
      </p:sp>
      <p:sp>
        <p:nvSpPr>
          <p:cNvPr id="771" name="Google Shape;771;p3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72" name="Google Shape;772;p3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3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83" name="Google Shape;783;p3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84" name="Google Shape;784;p3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p3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Dental x-ray and CT scan are not background radiation, but are included for comparison</a:t>
            </a:r>
            <a:endParaRPr/>
          </a:p>
          <a:p>
            <a:pPr indent="0" lvl="0" marL="0" rtl="0" algn="l">
              <a:spcBef>
                <a:spcPts val="0"/>
              </a:spcBef>
              <a:spcAft>
                <a:spcPts val="0"/>
              </a:spcAft>
              <a:buNone/>
            </a:pPr>
            <a:r>
              <a:rPr lang="en-US"/>
              <a:t>35</a:t>
            </a:r>
            <a:endParaRPr/>
          </a:p>
        </p:txBody>
      </p:sp>
      <p:sp>
        <p:nvSpPr>
          <p:cNvPr id="786" name="Google Shape;786;p3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87" name="Google Shape;787;p3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3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98" name="Google Shape;798;p3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99" name="Google Shape;799;p3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3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36</a:t>
            </a:r>
            <a:endParaRPr/>
          </a:p>
        </p:txBody>
      </p:sp>
      <p:sp>
        <p:nvSpPr>
          <p:cNvPr id="801" name="Google Shape;801;p3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02" name="Google Shape;802;p3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3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13" name="Google Shape;813;p3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14" name="Google Shape;814;p3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p3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37</a:t>
            </a:r>
            <a:endParaRPr/>
          </a:p>
          <a:p>
            <a:pPr indent="0" lvl="0" marL="0" rtl="0" algn="l">
              <a:spcBef>
                <a:spcPts val="0"/>
              </a:spcBef>
              <a:spcAft>
                <a:spcPts val="0"/>
              </a:spcAft>
              <a:buNone/>
            </a:pPr>
            <a:r>
              <a:rPr lang="en-US"/>
              <a:t>The concept of contamination and radiation are commonly confused in the public discussion, including leading news media.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Contamination can be discussed using many substances.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Using a chemical light stick.  If the stick was broken and the liquid from inside got on your skin, you would be contaminated with the chemical.  The light would go wherever you go, and you could spread it around and make more contamination.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Demonstration showing how contamination can be spread using glitter—place glitter on one hand of one participant and have participants shake hands. Note that the material spreads around and can be carried away, but it can also be cleaned up.</a:t>
            </a:r>
            <a:endParaRPr/>
          </a:p>
        </p:txBody>
      </p:sp>
      <p:sp>
        <p:nvSpPr>
          <p:cNvPr id="816" name="Google Shape;816;p3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17" name="Google Shape;817;p3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3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28" name="Google Shape;828;p3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29" name="Google Shape;829;p3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0" name="Google Shape;830;p3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 that there are a number of possible biological outcomes of radiation exposure—only one leads to cancer</a:t>
            </a:r>
            <a:endParaRPr/>
          </a:p>
          <a:p>
            <a:pPr indent="0" lvl="0" marL="0" rtl="0" algn="l">
              <a:spcBef>
                <a:spcPts val="0"/>
              </a:spcBef>
              <a:spcAft>
                <a:spcPts val="0"/>
              </a:spcAft>
              <a:buNone/>
            </a:pPr>
            <a:r>
              <a:rPr lang="en-US"/>
              <a:t>38</a:t>
            </a:r>
            <a:endParaRPr/>
          </a:p>
        </p:txBody>
      </p:sp>
      <p:sp>
        <p:nvSpPr>
          <p:cNvPr id="831" name="Google Shape;831;p3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32" name="Google Shape;832;p3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3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77" name="Google Shape;877;p3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8" name="Google Shape;878;p3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9" name="Google Shape;879;p3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Atoms that are radioactive are unstable. </a:t>
            </a:r>
            <a:endParaRPr/>
          </a:p>
          <a:p>
            <a:pPr indent="0" lvl="0" marL="0" rtl="0" algn="l">
              <a:spcBef>
                <a:spcPts val="0"/>
              </a:spcBef>
              <a:spcAft>
                <a:spcPts val="0"/>
              </a:spcAft>
              <a:buNone/>
            </a:pPr>
            <a:r>
              <a:rPr lang="en-US"/>
              <a:t>39</a:t>
            </a:r>
            <a:endParaRPr/>
          </a:p>
        </p:txBody>
      </p:sp>
      <p:sp>
        <p:nvSpPr>
          <p:cNvPr id="880" name="Google Shape;880;p3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81" name="Google Shape;881;p3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0" name="Google Shape;160;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1" name="Google Shape;161;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Fruit flies – a 2015 study showed that weak doses of gamma radiation prolong the life of drosophila flies (fruit flies), and that the effect is stronger in females than in males. These findings could reveal the genes that enable the prolongation of life and in the future lead to the creation of a means to prevent aging in humans. Radiation is also used as a quarantine treatment of fruits imported to the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Moscow Institute of Physics and Technology, press release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Exit signs - In EXIT signs, tritium gas is contained in sealed glass tubes lined with a light-emitting compound. The tritium gives off low-energy beta radiation that causes the lining to glow.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Nuclear Regulatory Commission https://www.nrc.gov/reading-rm/doc-collections/fact-sheets/fs-tritium.html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4</a:t>
            </a:r>
            <a:endParaRPr/>
          </a:p>
        </p:txBody>
      </p:sp>
      <p:sp>
        <p:nvSpPr>
          <p:cNvPr id="163" name="Google Shape;163;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4" name="Google Shape;164;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4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92" name="Google Shape;892;p4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93" name="Google Shape;893;p4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p4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Explain what makes a nucleus stable.</a:t>
            </a:r>
            <a:endParaRPr/>
          </a:p>
          <a:p>
            <a:pPr indent="0" lvl="0" marL="0" rtl="0" algn="l">
              <a:spcBef>
                <a:spcPts val="0"/>
              </a:spcBef>
              <a:spcAft>
                <a:spcPts val="0"/>
              </a:spcAft>
              <a:buNone/>
            </a:pPr>
            <a:r>
              <a:rPr lang="en-US"/>
              <a:t>Main factors: neutron/proton ratio and the total number of nucleons in the nucleus</a:t>
            </a:r>
            <a:endParaRPr/>
          </a:p>
          <a:p>
            <a:pPr indent="0" lvl="0" marL="0" rtl="0" algn="l">
              <a:spcBef>
                <a:spcPts val="0"/>
              </a:spcBef>
              <a:spcAft>
                <a:spcPts val="0"/>
              </a:spcAft>
              <a:buNone/>
            </a:pPr>
            <a:r>
              <a:rPr lang="en-US"/>
              <a:t>40</a:t>
            </a:r>
            <a:endParaRPr/>
          </a:p>
        </p:txBody>
      </p:sp>
      <p:sp>
        <p:nvSpPr>
          <p:cNvPr id="895" name="Google Shape;895;p4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96" name="Google Shape;896;p4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4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13" name="Google Shape;913;p4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14" name="Google Shape;914;p4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p4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1/8/2021</a:t>
            </a:r>
            <a:endParaRPr/>
          </a:p>
          <a:p>
            <a:pPr indent="0" lvl="0" marL="0" rtl="0" algn="l">
              <a:spcBef>
                <a:spcPts val="0"/>
              </a:spcBef>
              <a:spcAft>
                <a:spcPts val="0"/>
              </a:spcAft>
              <a:buNone/>
            </a:pPr>
            <a:r>
              <a:rPr lang="en-US"/>
              <a:t>ETS20008H0200</a:t>
            </a:r>
            <a:endParaRPr/>
          </a:p>
          <a:p>
            <a:pPr indent="0" lvl="0" marL="0" rtl="0" algn="l">
              <a:spcBef>
                <a:spcPts val="0"/>
              </a:spcBef>
              <a:spcAft>
                <a:spcPts val="0"/>
              </a:spcAft>
              <a:buNone/>
            </a:pPr>
            <a:r>
              <a:rPr lang="en-US"/>
              <a:t>41</a:t>
            </a:r>
            <a:endParaRPr/>
          </a:p>
          <a:p>
            <a:pPr indent="0" lvl="0" marL="0" rtl="0" algn="l">
              <a:spcBef>
                <a:spcPts val="0"/>
              </a:spcBef>
              <a:spcAft>
                <a:spcPts val="0"/>
              </a:spcAft>
              <a:buNone/>
            </a:pPr>
            <a:r>
              <a:rPr lang="en-US"/>
              <a:t>This is the transition to discussing decay types. Explain that decay is the name of the process that the nucleus goes through to become stable.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that decay results in the element become another element until a stable element is achieved.</a:t>
            </a:r>
            <a:endParaRPr/>
          </a:p>
        </p:txBody>
      </p:sp>
      <p:sp>
        <p:nvSpPr>
          <p:cNvPr id="916" name="Google Shape;916;p4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17" name="Google Shape;917;p4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4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28" name="Google Shape;928;p4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29" name="Google Shape;929;p4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 name="Google Shape;930;p4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1/8/2021</a:t>
            </a:r>
            <a:endParaRPr/>
          </a:p>
          <a:p>
            <a:pPr indent="0" lvl="0" marL="0" rtl="0" algn="l">
              <a:spcBef>
                <a:spcPts val="0"/>
              </a:spcBef>
              <a:spcAft>
                <a:spcPts val="0"/>
              </a:spcAft>
              <a:buNone/>
            </a:pPr>
            <a:r>
              <a:rPr lang="en-US"/>
              <a:t>ETS20008H0200</a:t>
            </a:r>
            <a:endParaRPr/>
          </a:p>
          <a:p>
            <a:pPr indent="0" lvl="0" marL="0" rtl="0" algn="l">
              <a:spcBef>
                <a:spcPts val="0"/>
              </a:spcBef>
              <a:spcAft>
                <a:spcPts val="0"/>
              </a:spcAft>
              <a:buNone/>
            </a:pPr>
            <a:r>
              <a:rPr lang="en-US"/>
              <a:t>41</a:t>
            </a:r>
            <a:endParaRPr/>
          </a:p>
          <a:p>
            <a:pPr indent="0" lvl="0" marL="0" rtl="0" algn="l">
              <a:spcBef>
                <a:spcPts val="0"/>
              </a:spcBef>
              <a:spcAft>
                <a:spcPts val="0"/>
              </a:spcAft>
              <a:buNone/>
            </a:pPr>
            <a:r>
              <a:rPr lang="en-US"/>
              <a:t>This is the transition to discussing decay types. Explain that decay is the name of the process that the nucleus goes through to become stable.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that decay results in the element become another element until a stable element is achieved.</a:t>
            </a:r>
            <a:endParaRPr/>
          </a:p>
        </p:txBody>
      </p:sp>
      <p:sp>
        <p:nvSpPr>
          <p:cNvPr id="931" name="Google Shape;931;p4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32" name="Google Shape;932;p4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4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43" name="Google Shape;943;p4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44" name="Google Shape;944;p4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p4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43</a:t>
            </a:r>
            <a:endParaRPr/>
          </a:p>
          <a:p>
            <a:pPr indent="0" lvl="0" marL="0" rtl="0" algn="l">
              <a:spcBef>
                <a:spcPts val="0"/>
              </a:spcBef>
              <a:spcAft>
                <a:spcPts val="0"/>
              </a:spcAft>
              <a:buNone/>
            </a:pPr>
            <a:r>
              <a:rPr lang="en-US"/>
              <a:t>ALPHA</a:t>
            </a:r>
            <a:endParaRPr/>
          </a:p>
          <a:p>
            <a:pPr indent="0" lvl="0" marL="0" rtl="0" algn="l">
              <a:spcBef>
                <a:spcPts val="0"/>
              </a:spcBef>
              <a:spcAft>
                <a:spcPts val="0"/>
              </a:spcAft>
              <a:buNone/>
            </a:pPr>
            <a:r>
              <a:rPr lang="en-US"/>
              <a:t>The largest radiation particle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Comes from elements that are too large or have too many neutrons (like having too much glue)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large section of the atom is ejected from the radioactive nucleus (the size of a helium nucleus)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Atom wants to return to stability.</a:t>
            </a:r>
            <a:endParaRPr/>
          </a:p>
        </p:txBody>
      </p:sp>
      <p:sp>
        <p:nvSpPr>
          <p:cNvPr id="946" name="Google Shape;946;p4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47" name="Google Shape;947;p4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4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182" name="Google Shape;1182;p4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183" name="Google Shape;1183;p4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4" name="Google Shape;1184;p4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44</a:t>
            </a:r>
            <a:endParaRPr/>
          </a:p>
          <a:p>
            <a:pPr indent="0" lvl="0" marL="0" rtl="0" algn="l">
              <a:spcBef>
                <a:spcPts val="0"/>
              </a:spcBef>
              <a:spcAft>
                <a:spcPts val="0"/>
              </a:spcAft>
              <a:buNone/>
            </a:pPr>
            <a:r>
              <a:rPr lang="en-US"/>
              <a:t>Read the Slide</a:t>
            </a:r>
            <a:endParaRPr/>
          </a:p>
        </p:txBody>
      </p:sp>
      <p:sp>
        <p:nvSpPr>
          <p:cNvPr id="1185" name="Google Shape;1185;p4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186" name="Google Shape;1186;p4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4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197" name="Google Shape;1197;p4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198" name="Google Shape;1198;p4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9" name="Google Shape;1199;p4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45</a:t>
            </a:r>
            <a:endParaRPr/>
          </a:p>
          <a:p>
            <a:pPr indent="0" lvl="0" marL="0" rtl="0" algn="l">
              <a:spcBef>
                <a:spcPts val="0"/>
              </a:spcBef>
              <a:spcAft>
                <a:spcPts val="0"/>
              </a:spcAft>
              <a:buNone/>
            </a:pPr>
            <a:r>
              <a:rPr lang="en-US"/>
              <a:t>BETA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Smaller particle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Comes from atoms that have a few too many neutrons.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neutron changes to a proton and ejects energy in the form of an electron</a:t>
            </a:r>
            <a:endParaRPr/>
          </a:p>
        </p:txBody>
      </p:sp>
      <p:sp>
        <p:nvSpPr>
          <p:cNvPr id="1200" name="Google Shape;1200;p4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201" name="Google Shape;1201;p4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p4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27" name="Google Shape;1427;p4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28" name="Google Shape;1428;p4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9" name="Google Shape;1429;p4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46</a:t>
            </a:r>
            <a:endParaRPr/>
          </a:p>
          <a:p>
            <a:pPr indent="0" lvl="0" marL="0" rtl="0" algn="l">
              <a:spcBef>
                <a:spcPts val="0"/>
              </a:spcBef>
              <a:spcAft>
                <a:spcPts val="0"/>
              </a:spcAft>
              <a:buNone/>
            </a:pPr>
            <a:r>
              <a:rPr lang="en-US"/>
              <a:t>Read and explain the slide</a:t>
            </a:r>
            <a:endParaRPr/>
          </a:p>
        </p:txBody>
      </p:sp>
      <p:sp>
        <p:nvSpPr>
          <p:cNvPr id="1430" name="Google Shape;1430;p4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31" name="Google Shape;1431;p4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4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42" name="Google Shape;1442;p4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43" name="Google Shape;1443;p4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4" name="Google Shape;1444;p4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the class gets the answer to the quiz following this section, you all get cookies.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GAMMA</a:t>
            </a:r>
            <a:endParaRPr/>
          </a:p>
          <a:p>
            <a:pPr indent="0" lvl="0" marL="0" rtl="0" algn="l">
              <a:spcBef>
                <a:spcPts val="0"/>
              </a:spcBef>
              <a:spcAft>
                <a:spcPts val="0"/>
              </a:spcAft>
              <a:buNone/>
            </a:pPr>
            <a:r>
              <a:rPr lang="en-US"/>
              <a:t>Simply – a ray of light (photon) that comes from the nucleus</a:t>
            </a:r>
            <a:endParaRPr/>
          </a:p>
        </p:txBody>
      </p:sp>
      <p:sp>
        <p:nvSpPr>
          <p:cNvPr id="1445" name="Google Shape;1445;p4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46" name="Google Shape;1446;p4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p4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59" name="Google Shape;1459;p4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60" name="Google Shape;1460;p4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1" name="Google Shape;1461;p4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48</a:t>
            </a:r>
            <a:endParaRPr/>
          </a:p>
          <a:p>
            <a:pPr indent="0" lvl="0" marL="0" rtl="0" algn="l">
              <a:spcBef>
                <a:spcPts val="0"/>
              </a:spcBef>
              <a:spcAft>
                <a:spcPts val="0"/>
              </a:spcAft>
              <a:buNone/>
            </a:pPr>
            <a:r>
              <a:rPr lang="en-US"/>
              <a:t>Read the Slide</a:t>
            </a:r>
            <a:endParaRPr/>
          </a:p>
        </p:txBody>
      </p:sp>
      <p:sp>
        <p:nvSpPr>
          <p:cNvPr id="1462" name="Google Shape;1462;p4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63" name="Google Shape;1463;p4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p4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74" name="Google Shape;1474;p4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75" name="Google Shape;1475;p4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6" name="Google Shape;1476;p4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49</a:t>
            </a:r>
            <a:endParaRPr/>
          </a:p>
          <a:p>
            <a:pPr indent="0" lvl="0" marL="0" rtl="0" algn="l">
              <a:spcBef>
                <a:spcPts val="0"/>
              </a:spcBef>
              <a:spcAft>
                <a:spcPts val="0"/>
              </a:spcAft>
              <a:buNone/>
            </a:pPr>
            <a:r>
              <a:rPr lang="en-US"/>
              <a:t>NEUTRON</a:t>
            </a:r>
            <a:endParaRPr/>
          </a:p>
          <a:p>
            <a:pPr indent="0" lvl="0" marL="0" rtl="0" algn="l">
              <a:spcBef>
                <a:spcPts val="0"/>
              </a:spcBef>
              <a:spcAft>
                <a:spcPts val="0"/>
              </a:spcAft>
              <a:buNone/>
            </a:pPr>
            <a:r>
              <a:rPr lang="en-US"/>
              <a:t>It is not very common for a neutron to be ejected on its 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an atom is very large, it can get too big to hold together.  This instability causes it to break apart, or fission.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this happens, some of the neutrons (and energy) are released.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what we control to make a nuclear reactor operate safely.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High school students are not assessed on knowledge of neutron radiation.</a:t>
            </a:r>
            <a:endParaRPr/>
          </a:p>
        </p:txBody>
      </p:sp>
      <p:sp>
        <p:nvSpPr>
          <p:cNvPr id="1477" name="Google Shape;1477;p4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78" name="Google Shape;1478;p4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77" name="Google Shape;177;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8" name="Google Shape;178;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a:t>
            </a:r>
            <a:endParaRPr/>
          </a:p>
          <a:p>
            <a:pPr indent="0" lvl="0" marL="0" rtl="0" algn="l">
              <a:spcBef>
                <a:spcPts val="0"/>
              </a:spcBef>
              <a:spcAft>
                <a:spcPts val="0"/>
              </a:spcAft>
              <a:buNone/>
            </a:pPr>
            <a:r>
              <a:rPr lang="en-US"/>
              <a:t>Radiation thickness gauges are used in the production of sandpaper and soda cans. In sandpaper production, the thickness of the paper, the glue and the grit are all measured using radiation. Radiation thickness gauges can also be used to measure fill levels.</a:t>
            </a:r>
            <a:endParaRPr/>
          </a:p>
        </p:txBody>
      </p:sp>
      <p:sp>
        <p:nvSpPr>
          <p:cNvPr id="180" name="Google Shape;180;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1" name="Google Shape;181;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p5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30" name="Google Shape;1830;p5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31" name="Google Shape;1831;p5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2" name="Google Shape;1832;p5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50</a:t>
            </a:r>
            <a:endParaRPr/>
          </a:p>
          <a:p>
            <a:pPr indent="0" lvl="0" marL="0" rtl="0" algn="l">
              <a:spcBef>
                <a:spcPts val="0"/>
              </a:spcBef>
              <a:spcAft>
                <a:spcPts val="0"/>
              </a:spcAft>
              <a:buNone/>
            </a:pPr>
            <a:r>
              <a:rPr lang="en-US"/>
              <a:t>Read the Slide</a:t>
            </a:r>
            <a:endParaRPr/>
          </a:p>
        </p:txBody>
      </p:sp>
      <p:sp>
        <p:nvSpPr>
          <p:cNvPr id="1833" name="Google Shape;1833;p5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34" name="Google Shape;1834;p5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3" name="Shape 1843"/>
        <p:cNvGrpSpPr/>
        <p:nvPr/>
      </p:nvGrpSpPr>
      <p:grpSpPr>
        <a:xfrm>
          <a:off x="0" y="0"/>
          <a:ext cx="0" cy="0"/>
          <a:chOff x="0" y="0"/>
          <a:chExt cx="0" cy="0"/>
        </a:xfrm>
      </p:grpSpPr>
      <p:sp>
        <p:nvSpPr>
          <p:cNvPr id="1844" name="Google Shape;1844;p5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45" name="Google Shape;1845;p5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46" name="Google Shape;1846;p5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7" name="Google Shape;1847;p5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different types of radiation can be shielded. Visual representation of what was discussed in prior slides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Demonstration: </a:t>
            </a:r>
            <a:endParaRPr/>
          </a:p>
          <a:p>
            <a:pPr indent="0" lvl="0" marL="0" rtl="0" algn="l">
              <a:spcBef>
                <a:spcPts val="0"/>
              </a:spcBef>
              <a:spcAft>
                <a:spcPts val="0"/>
              </a:spcAft>
              <a:buNone/>
            </a:pPr>
            <a:r>
              <a:rPr lang="en-US"/>
              <a:t>Use a cluster of four balloons (two of one color; two of another color) to represent alpha radiation. Toss it. Note that it doesn’t travel far because it is so large.</a:t>
            </a:r>
            <a:endParaRPr/>
          </a:p>
          <a:p>
            <a:pPr indent="0" lvl="0" marL="0" rtl="0" algn="l">
              <a:spcBef>
                <a:spcPts val="0"/>
              </a:spcBef>
              <a:spcAft>
                <a:spcPts val="0"/>
              </a:spcAft>
              <a:buNone/>
            </a:pPr>
            <a:r>
              <a:rPr lang="en-US"/>
              <a:t>Use a small ball to represent beta radiation. Toss it. Note that it travels farther.</a:t>
            </a:r>
            <a:endParaRPr/>
          </a:p>
          <a:p>
            <a:pPr indent="0" lvl="0" marL="0" rtl="0" algn="l">
              <a:spcBef>
                <a:spcPts val="0"/>
              </a:spcBef>
              <a:spcAft>
                <a:spcPts val="0"/>
              </a:spcAft>
              <a:buNone/>
            </a:pPr>
            <a:r>
              <a:rPr lang="en-US"/>
              <a:t>Use a laser pointer to represent gamma radiation. Turn it on and note that it travels far and fast.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51</a:t>
            </a:r>
            <a:endParaRPr/>
          </a:p>
        </p:txBody>
      </p:sp>
      <p:sp>
        <p:nvSpPr>
          <p:cNvPr id="1848" name="Google Shape;1848;p5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49" name="Google Shape;1849;p5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p5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60" name="Google Shape;1860;p5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61" name="Google Shape;1861;p5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2" name="Google Shape;1862;p5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we protect from excessive radiation exposure is very similar to how we protect ourselves from UV exposure.</a:t>
            </a:r>
            <a:endParaRPr/>
          </a:p>
          <a:p>
            <a:pPr indent="0" lvl="0" marL="0" rtl="0" algn="l">
              <a:spcBef>
                <a:spcPts val="0"/>
              </a:spcBef>
              <a:spcAft>
                <a:spcPts val="0"/>
              </a:spcAft>
              <a:buNone/>
            </a:pPr>
            <a:r>
              <a:rPr lang="en-US"/>
              <a:t>52</a:t>
            </a:r>
            <a:endParaRPr/>
          </a:p>
        </p:txBody>
      </p:sp>
      <p:sp>
        <p:nvSpPr>
          <p:cNvPr id="1863" name="Google Shape;1863;p5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64" name="Google Shape;1864;p5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p5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84" name="Google Shape;1884;p5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85" name="Google Shape;1885;p5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6" name="Google Shape;1886;p5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53</a:t>
            </a:r>
            <a:endParaRPr/>
          </a:p>
          <a:p>
            <a:pPr indent="0" lvl="0" marL="0" rtl="0" algn="l">
              <a:spcBef>
                <a:spcPts val="0"/>
              </a:spcBef>
              <a:spcAft>
                <a:spcPts val="0"/>
              </a:spcAft>
              <a:buNone/>
            </a:pPr>
            <a:r>
              <a:rPr lang="en-US"/>
              <a:t>Title slide</a:t>
            </a:r>
            <a:endParaRPr/>
          </a:p>
        </p:txBody>
      </p:sp>
      <p:sp>
        <p:nvSpPr>
          <p:cNvPr id="1887" name="Google Shape;1887;p5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88" name="Google Shape;1888;p5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7" name="Shape 1897"/>
        <p:cNvGrpSpPr/>
        <p:nvPr/>
      </p:nvGrpSpPr>
      <p:grpSpPr>
        <a:xfrm>
          <a:off x="0" y="0"/>
          <a:ext cx="0" cy="0"/>
          <a:chOff x="0" y="0"/>
          <a:chExt cx="0" cy="0"/>
        </a:xfrm>
      </p:grpSpPr>
      <p:sp>
        <p:nvSpPr>
          <p:cNvPr id="1898" name="Google Shape;1898;p5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99" name="Google Shape;1899;p5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00" name="Google Shape;1900;p5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1" name="Google Shape;1901;p5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54</a:t>
            </a:r>
            <a:endParaRPr/>
          </a:p>
          <a:p>
            <a:pPr indent="0" lvl="0" marL="0" rtl="0" algn="l">
              <a:spcBef>
                <a:spcPts val="0"/>
              </a:spcBef>
              <a:spcAft>
                <a:spcPts val="0"/>
              </a:spcAft>
              <a:buNone/>
            </a:pPr>
            <a:r>
              <a:rPr lang="en-US"/>
              <a:t>THIS IS A QUIZ (THE REWARD IS COOKIES FOR EVERYONE) Note: you can have attendees work in pairs to answer the quiz. ANS gives each attendee an individual packet of cookies during the quiz.</a:t>
            </a:r>
            <a:endParaRPr/>
          </a:p>
          <a:p>
            <a:pPr indent="0" lvl="0" marL="0" rtl="0" algn="l">
              <a:spcBef>
                <a:spcPts val="0"/>
              </a:spcBef>
              <a:spcAft>
                <a:spcPts val="0"/>
              </a:spcAft>
              <a:buNone/>
            </a:pPr>
            <a:r>
              <a:rPr lang="en-US"/>
              <a:t>Now that you know the interactions of radiation with matter, see if you can answer this quiz.</a:t>
            </a:r>
            <a:endParaRPr/>
          </a:p>
          <a:p>
            <a:pPr indent="0" lvl="0" marL="0" rtl="0" algn="l">
              <a:spcBef>
                <a:spcPts val="0"/>
              </a:spcBef>
              <a:spcAft>
                <a:spcPts val="0"/>
              </a:spcAft>
              <a:buNone/>
            </a:pPr>
            <a:r>
              <a:rPr lang="en-US"/>
              <a:t>We have an alpha cookie, beta cookie, gamma cookie, and a neutron cookie.</a:t>
            </a:r>
            <a:endParaRPr/>
          </a:p>
          <a:p>
            <a:pPr indent="0" lvl="0" marL="0" rtl="0" algn="l">
              <a:spcBef>
                <a:spcPts val="0"/>
              </a:spcBef>
              <a:spcAft>
                <a:spcPts val="0"/>
              </a:spcAft>
              <a:buNone/>
            </a:pPr>
            <a:r>
              <a:rPr lang="en-US"/>
              <a:t>If you had to eat one, hold one in your hand, hold one in your pocket, and throw one away, what would you do with each cookie?</a:t>
            </a:r>
            <a:endParaRPr/>
          </a:p>
          <a:p>
            <a:pPr indent="0" lvl="0" marL="0" rtl="0" algn="l">
              <a:spcBef>
                <a:spcPts val="0"/>
              </a:spcBef>
              <a:spcAft>
                <a:spcPts val="0"/>
              </a:spcAft>
              <a:buNone/>
            </a:pPr>
            <a:r>
              <a:rPr lang="en-US"/>
              <a:t>Now I am not promoting eating any radioactivity intentionally, but this gives you a greater understanding of the interactions.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Answer:</a:t>
            </a:r>
            <a:endParaRPr/>
          </a:p>
          <a:p>
            <a:pPr indent="0" lvl="0" marL="0" rtl="0" algn="l">
              <a:spcBef>
                <a:spcPts val="0"/>
              </a:spcBef>
              <a:spcAft>
                <a:spcPts val="0"/>
              </a:spcAft>
              <a:buNone/>
            </a:pPr>
            <a:r>
              <a:rPr lang="en-US"/>
              <a:t>Alpha:  Hand		Shielded by skin</a:t>
            </a:r>
            <a:endParaRPr/>
          </a:p>
          <a:p>
            <a:pPr indent="0" lvl="0" marL="0" rtl="0" algn="l">
              <a:spcBef>
                <a:spcPts val="0"/>
              </a:spcBef>
              <a:spcAft>
                <a:spcPts val="0"/>
              </a:spcAft>
              <a:buNone/>
            </a:pPr>
            <a:r>
              <a:rPr lang="en-US"/>
              <a:t>Beta:  Pocket		Shielded by clothing</a:t>
            </a:r>
            <a:endParaRPr/>
          </a:p>
          <a:p>
            <a:pPr indent="0" lvl="0" marL="0" rtl="0" algn="l">
              <a:spcBef>
                <a:spcPts val="0"/>
              </a:spcBef>
              <a:spcAft>
                <a:spcPts val="0"/>
              </a:spcAft>
              <a:buNone/>
            </a:pPr>
            <a:r>
              <a:rPr lang="en-US"/>
              <a:t>Gamma:  Eat		Whole body dose</a:t>
            </a:r>
            <a:endParaRPr/>
          </a:p>
          <a:p>
            <a:pPr indent="0" lvl="0" marL="0" rtl="0" algn="l">
              <a:spcBef>
                <a:spcPts val="0"/>
              </a:spcBef>
              <a:spcAft>
                <a:spcPts val="0"/>
              </a:spcAft>
              <a:buNone/>
            </a:pPr>
            <a:r>
              <a:rPr lang="en-US"/>
              <a:t>Neutron:  Throw Away     	Whole body dose</a:t>
            </a:r>
            <a:endParaRPr/>
          </a:p>
          <a:p>
            <a:pPr indent="0" lvl="0" marL="0" rtl="0" algn="l">
              <a:spcBef>
                <a:spcPts val="0"/>
              </a:spcBef>
              <a:spcAft>
                <a:spcPts val="0"/>
              </a:spcAft>
              <a:buNone/>
            </a:pPr>
            <a:r>
              <a:rPr lang="en-US"/>
              <a:t>  (Interacts with water in body)</a:t>
            </a:r>
            <a:endParaRPr/>
          </a:p>
        </p:txBody>
      </p:sp>
      <p:sp>
        <p:nvSpPr>
          <p:cNvPr id="1902" name="Google Shape;1902;p5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03" name="Google Shape;1903;p5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p5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20" name="Google Shape;1920;p5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21" name="Google Shape;1921;p5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2" name="Google Shape;1922;p5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the presentation shifts to how decay works. Students are required to know how to balance decay equations.</a:t>
            </a:r>
            <a:endParaRPr/>
          </a:p>
          <a:p>
            <a:pPr indent="0" lvl="0" marL="0" rtl="0" algn="l">
              <a:spcBef>
                <a:spcPts val="0"/>
              </a:spcBef>
              <a:spcAft>
                <a:spcPts val="0"/>
              </a:spcAft>
              <a:buNone/>
            </a:pPr>
            <a:r>
              <a:rPr lang="en-US"/>
              <a:t>55</a:t>
            </a:r>
            <a:endParaRPr/>
          </a:p>
        </p:txBody>
      </p:sp>
      <p:sp>
        <p:nvSpPr>
          <p:cNvPr id="1923" name="Google Shape;1923;p5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24" name="Google Shape;1924;p5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p5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2" name="Google Shape;1972;p5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p5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83" name="Google Shape;1983;p5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84" name="Google Shape;1984;p5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5" name="Google Shape;1985;p5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Define half-life. Use the image to illustrate that decay is exponential. Note that the pink blob gradually becomes more and more gray as the element decays. Feel free to create a fanciful name for the element such as bubblegumium or pinkium.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will be doing a half-life activity using M&amp;Ms/coins/etc. do the activity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will be using the ANS Isotope Discovery Kit, proceed to the next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57</a:t>
            </a:r>
            <a:endParaRPr/>
          </a:p>
        </p:txBody>
      </p:sp>
      <p:sp>
        <p:nvSpPr>
          <p:cNvPr id="1986" name="Google Shape;1986;p5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87" name="Google Shape;1987;p5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6" name="Shape 1996"/>
        <p:cNvGrpSpPr/>
        <p:nvPr/>
      </p:nvGrpSpPr>
      <p:grpSpPr>
        <a:xfrm>
          <a:off x="0" y="0"/>
          <a:ext cx="0" cy="0"/>
          <a:chOff x="0" y="0"/>
          <a:chExt cx="0" cy="0"/>
        </a:xfrm>
      </p:grpSpPr>
      <p:sp>
        <p:nvSpPr>
          <p:cNvPr id="1997" name="Google Shape;1997;p5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98" name="Google Shape;1998;p5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99" name="Google Shape;1999;p5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0" name="Google Shape;2000;p5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58</a:t>
            </a:r>
            <a:endParaRPr/>
          </a:p>
          <a:p>
            <a:pPr indent="0" lvl="0" marL="0" rtl="0" algn="l">
              <a:spcBef>
                <a:spcPts val="0"/>
              </a:spcBef>
              <a:spcAft>
                <a:spcPts val="0"/>
              </a:spcAft>
              <a:buNone/>
            </a:pPr>
            <a:r>
              <a:rPr lang="en-US"/>
              <a:t>Use this slide to introduce the Isotope Discovery Kit. Delete this slide if not using it.</a:t>
            </a:r>
            <a:endParaRPr/>
          </a:p>
        </p:txBody>
      </p:sp>
      <p:sp>
        <p:nvSpPr>
          <p:cNvPr id="2001" name="Google Shape;2001;p5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02" name="Google Shape;2002;p5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2" name="Shape 2012"/>
        <p:cNvGrpSpPr/>
        <p:nvPr/>
      </p:nvGrpSpPr>
      <p:grpSpPr>
        <a:xfrm>
          <a:off x="0" y="0"/>
          <a:ext cx="0" cy="0"/>
          <a:chOff x="0" y="0"/>
          <a:chExt cx="0" cy="0"/>
        </a:xfrm>
      </p:grpSpPr>
      <p:sp>
        <p:nvSpPr>
          <p:cNvPr id="2013" name="Google Shape;2013;p6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14" name="Google Shape;2014;p6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15" name="Google Shape;2015;p6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6" name="Google Shape;2016;p6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1/8/2021</a:t>
            </a:r>
            <a:endParaRPr/>
          </a:p>
          <a:p>
            <a:pPr indent="0" lvl="0" marL="0" rtl="0" algn="l">
              <a:spcBef>
                <a:spcPts val="0"/>
              </a:spcBef>
              <a:spcAft>
                <a:spcPts val="0"/>
              </a:spcAft>
              <a:buNone/>
            </a:pPr>
            <a:r>
              <a:rPr lang="en-US"/>
              <a:t>ETS20008H0200</a:t>
            </a:r>
            <a:endParaRPr/>
          </a:p>
          <a:p>
            <a:pPr indent="0" lvl="0" marL="0" rtl="0" algn="l">
              <a:spcBef>
                <a:spcPts val="0"/>
              </a:spcBef>
              <a:spcAft>
                <a:spcPts val="0"/>
              </a:spcAft>
              <a:buNone/>
            </a:pPr>
            <a:r>
              <a:rPr lang="en-US"/>
              <a:t>59</a:t>
            </a:r>
            <a:endParaRPr/>
          </a:p>
        </p:txBody>
      </p:sp>
      <p:sp>
        <p:nvSpPr>
          <p:cNvPr id="2017" name="Google Shape;2017;p6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18" name="Google Shape;2018;p6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4" name="Google Shape;194;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5" name="Google Shape;195;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earliest theory about atomic structure was over 2,500 years ago.</a:t>
            </a:r>
            <a:endParaRPr/>
          </a:p>
          <a:p>
            <a:pPr indent="0" lvl="0" marL="0" rtl="0" algn="l">
              <a:spcBef>
                <a:spcPts val="0"/>
              </a:spcBef>
              <a:spcAft>
                <a:spcPts val="0"/>
              </a:spcAft>
              <a:buNone/>
            </a:pPr>
            <a:r>
              <a:rPr lang="en-US"/>
              <a:t>Greek philosopher Anaxagoras “reasoned” that matter was comprised of “seeds” or “elements”</a:t>
            </a:r>
            <a:endParaRPr/>
          </a:p>
          <a:p>
            <a:pPr indent="0" lvl="0" marL="0" rtl="0" algn="l">
              <a:spcBef>
                <a:spcPts val="0"/>
              </a:spcBef>
              <a:spcAft>
                <a:spcPts val="0"/>
              </a:spcAft>
              <a:buNone/>
            </a:pPr>
            <a:r>
              <a:rPr lang="en-US"/>
              <a:t>A few years later, Empedocles concluded there were four basic elements:</a:t>
            </a:r>
            <a:endParaRPr/>
          </a:p>
          <a:p>
            <a:pPr indent="0" lvl="0" marL="0" rtl="0" algn="l">
              <a:spcBef>
                <a:spcPts val="0"/>
              </a:spcBef>
              <a:spcAft>
                <a:spcPts val="0"/>
              </a:spcAft>
              <a:buNone/>
            </a:pPr>
            <a:r>
              <a:rPr lang="en-US"/>
              <a:t>Earth</a:t>
            </a:r>
            <a:endParaRPr/>
          </a:p>
          <a:p>
            <a:pPr indent="0" lvl="0" marL="0" rtl="0" algn="l">
              <a:spcBef>
                <a:spcPts val="0"/>
              </a:spcBef>
              <a:spcAft>
                <a:spcPts val="0"/>
              </a:spcAft>
              <a:buNone/>
            </a:pPr>
            <a:r>
              <a:rPr lang="en-US"/>
              <a:t>Air</a:t>
            </a:r>
            <a:endParaRPr/>
          </a:p>
          <a:p>
            <a:pPr indent="0" lvl="0" marL="0" rtl="0" algn="l">
              <a:spcBef>
                <a:spcPts val="0"/>
              </a:spcBef>
              <a:spcAft>
                <a:spcPts val="0"/>
              </a:spcAft>
              <a:buNone/>
            </a:pPr>
            <a:r>
              <a:rPr lang="en-US"/>
              <a:t>Fire</a:t>
            </a:r>
            <a:endParaRPr/>
          </a:p>
          <a:p>
            <a:pPr indent="0" lvl="0" marL="0" rtl="0" algn="l">
              <a:spcBef>
                <a:spcPts val="0"/>
              </a:spcBef>
              <a:spcAft>
                <a:spcPts val="0"/>
              </a:spcAft>
              <a:buNone/>
            </a:pPr>
            <a:r>
              <a:rPr lang="en-US"/>
              <a:t>Water</a:t>
            </a:r>
            <a:endParaRPr/>
          </a:p>
        </p:txBody>
      </p:sp>
      <p:sp>
        <p:nvSpPr>
          <p:cNvPr id="197" name="Google Shape;197;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8" name="Google Shape;198;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p6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29" name="Google Shape;2029;p6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30" name="Google Shape;2030;p6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1" name="Google Shape;2031;p6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1/8/2021</a:t>
            </a:r>
            <a:endParaRPr/>
          </a:p>
          <a:p>
            <a:pPr indent="0" lvl="0" marL="0" rtl="0" algn="l">
              <a:spcBef>
                <a:spcPts val="0"/>
              </a:spcBef>
              <a:spcAft>
                <a:spcPts val="0"/>
              </a:spcAft>
              <a:buNone/>
            </a:pPr>
            <a:r>
              <a:rPr lang="en-US"/>
              <a:t>ETS20008H0200</a:t>
            </a:r>
            <a:endParaRPr/>
          </a:p>
          <a:p>
            <a:pPr indent="0" lvl="0" marL="0" rtl="0" algn="l">
              <a:spcBef>
                <a:spcPts val="0"/>
              </a:spcBef>
              <a:spcAft>
                <a:spcPts val="0"/>
              </a:spcAft>
              <a:buNone/>
            </a:pPr>
            <a:r>
              <a:rPr lang="en-US"/>
              <a:t>60</a:t>
            </a:r>
            <a:endParaRPr/>
          </a:p>
        </p:txBody>
      </p:sp>
      <p:sp>
        <p:nvSpPr>
          <p:cNvPr id="2032" name="Google Shape;2032;p6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33" name="Google Shape;2033;p6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2" name="Shape 2042"/>
        <p:cNvGrpSpPr/>
        <p:nvPr/>
      </p:nvGrpSpPr>
      <p:grpSpPr>
        <a:xfrm>
          <a:off x="0" y="0"/>
          <a:ext cx="0" cy="0"/>
          <a:chOff x="0" y="0"/>
          <a:chExt cx="0" cy="0"/>
        </a:xfrm>
      </p:grpSpPr>
      <p:sp>
        <p:nvSpPr>
          <p:cNvPr id="2043" name="Google Shape;2043;p6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44" name="Google Shape;2044;p6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45" name="Google Shape;2045;p6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6" name="Google Shape;2046;p6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61</a:t>
            </a:r>
            <a:endParaRPr/>
          </a:p>
          <a:p>
            <a:pPr indent="0" lvl="0" marL="0" rtl="0" algn="l">
              <a:spcBef>
                <a:spcPts val="0"/>
              </a:spcBef>
              <a:spcAft>
                <a:spcPts val="0"/>
              </a:spcAft>
              <a:buNone/>
            </a:pPr>
            <a:r>
              <a:rPr lang="en-US"/>
              <a:t>CHART OF NUCLIDES</a:t>
            </a:r>
            <a:endParaRPr/>
          </a:p>
          <a:p>
            <a:pPr indent="0" lvl="0" marL="0" rtl="0" algn="l">
              <a:spcBef>
                <a:spcPts val="0"/>
              </a:spcBef>
              <a:spcAft>
                <a:spcPts val="0"/>
              </a:spcAft>
              <a:buNone/>
            </a:pPr>
            <a:r>
              <a:rPr lang="en-US"/>
              <a:t>A different way to look at the Periodic Table.</a:t>
            </a:r>
            <a:endParaRPr/>
          </a:p>
          <a:p>
            <a:pPr indent="0" lvl="0" marL="0" rtl="0" algn="l">
              <a:spcBef>
                <a:spcPts val="0"/>
              </a:spcBef>
              <a:spcAft>
                <a:spcPts val="0"/>
              </a:spcAft>
              <a:buNone/>
            </a:pPr>
            <a:r>
              <a:rPr lang="en-US"/>
              <a:t>It contains much more detailed information regarding all of the elements/isotopes known to man.</a:t>
            </a:r>
            <a:endParaRPr/>
          </a:p>
          <a:p>
            <a:pPr indent="0" lvl="0" marL="0" rtl="0" algn="l">
              <a:spcBef>
                <a:spcPts val="0"/>
              </a:spcBef>
              <a:spcAft>
                <a:spcPts val="0"/>
              </a:spcAft>
              <a:buNone/>
            </a:pPr>
            <a:r>
              <a:rPr lang="en-US"/>
              <a:t>Describes the radioactive materials that are known.</a:t>
            </a:r>
            <a:endParaRPr/>
          </a:p>
          <a:p>
            <a:pPr indent="0" lvl="0" marL="0" rtl="0" algn="l">
              <a:spcBef>
                <a:spcPts val="0"/>
              </a:spcBef>
              <a:spcAft>
                <a:spcPts val="0"/>
              </a:spcAft>
              <a:buNone/>
            </a:pPr>
            <a:r>
              <a:rPr lang="en-US"/>
              <a:t>The details are not important for this lecture, but there is one concept that is important:</a:t>
            </a:r>
            <a:endParaRPr/>
          </a:p>
          <a:p>
            <a:pPr indent="0" lvl="0" marL="0" rtl="0" algn="l">
              <a:spcBef>
                <a:spcPts val="0"/>
              </a:spcBef>
              <a:spcAft>
                <a:spcPts val="0"/>
              </a:spcAft>
              <a:buNone/>
            </a:pPr>
            <a:r>
              <a:rPr lang="en-US"/>
              <a:t>LINE OF STABILITY</a:t>
            </a:r>
            <a:endParaRPr/>
          </a:p>
          <a:p>
            <a:pPr indent="0" lvl="0" marL="0" rtl="0" algn="l">
              <a:spcBef>
                <a:spcPts val="0"/>
              </a:spcBef>
              <a:spcAft>
                <a:spcPts val="0"/>
              </a:spcAft>
              <a:buNone/>
            </a:pPr>
            <a:r>
              <a:rPr lang="en-US"/>
              <a:t>The chart of nuclides is a graph of protons versus neutrons</a:t>
            </a:r>
            <a:endParaRPr/>
          </a:p>
          <a:p>
            <a:pPr indent="0" lvl="0" marL="0" rtl="0" algn="l">
              <a:spcBef>
                <a:spcPts val="0"/>
              </a:spcBef>
              <a:spcAft>
                <a:spcPts val="0"/>
              </a:spcAft>
              <a:buNone/>
            </a:pPr>
            <a:r>
              <a:rPr lang="en-US"/>
              <a:t>The stable isotopes (non-radioactive) are shown along the “Line of Stability”</a:t>
            </a:r>
            <a:endParaRPr/>
          </a:p>
          <a:p>
            <a:pPr indent="0" lvl="0" marL="0" rtl="0" algn="l">
              <a:spcBef>
                <a:spcPts val="0"/>
              </a:spcBef>
              <a:spcAft>
                <a:spcPts val="0"/>
              </a:spcAft>
              <a:buNone/>
            </a:pPr>
            <a:r>
              <a:rPr lang="en-US"/>
              <a:t>Low weight elements tend to balance equal number of protons to neutrons.  The heavier you get the more neutrons you need to keep things together.  </a:t>
            </a:r>
            <a:endParaRPr/>
          </a:p>
          <a:p>
            <a:pPr indent="0" lvl="0" marL="0" rtl="0" algn="l">
              <a:spcBef>
                <a:spcPts val="0"/>
              </a:spcBef>
              <a:spcAft>
                <a:spcPts val="0"/>
              </a:spcAft>
              <a:buNone/>
            </a:pPr>
            <a:r>
              <a:rPr lang="en-US"/>
              <a:t>The protons all have a “+” charge and they repel each other (like magnets)</a:t>
            </a:r>
            <a:endParaRPr/>
          </a:p>
          <a:p>
            <a:pPr indent="0" lvl="0" marL="0" rtl="0" algn="l">
              <a:spcBef>
                <a:spcPts val="0"/>
              </a:spcBef>
              <a:spcAft>
                <a:spcPts val="0"/>
              </a:spcAft>
              <a:buNone/>
            </a:pPr>
            <a:r>
              <a:rPr lang="en-US"/>
              <a:t>The neutrons act as glue holding everything together with a strong nuclear force</a:t>
            </a:r>
            <a:endParaRPr/>
          </a:p>
        </p:txBody>
      </p:sp>
      <p:sp>
        <p:nvSpPr>
          <p:cNvPr id="2047" name="Google Shape;2047;p6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48" name="Google Shape;2048;p6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8" name="Shape 2058"/>
        <p:cNvGrpSpPr/>
        <p:nvPr/>
      </p:nvGrpSpPr>
      <p:grpSpPr>
        <a:xfrm>
          <a:off x="0" y="0"/>
          <a:ext cx="0" cy="0"/>
          <a:chOff x="0" y="0"/>
          <a:chExt cx="0" cy="0"/>
        </a:xfrm>
      </p:grpSpPr>
      <p:sp>
        <p:nvSpPr>
          <p:cNvPr id="2059" name="Google Shape;2059;p6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60" name="Google Shape;2060;p6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61" name="Google Shape;2061;p6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2" name="Google Shape;2062;p6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1/8/2021</a:t>
            </a:r>
            <a:endParaRPr/>
          </a:p>
          <a:p>
            <a:pPr indent="0" lvl="0" marL="0" rtl="0" algn="l">
              <a:spcBef>
                <a:spcPts val="0"/>
              </a:spcBef>
              <a:spcAft>
                <a:spcPts val="0"/>
              </a:spcAft>
              <a:buNone/>
            </a:pPr>
            <a:r>
              <a:rPr lang="en-US"/>
              <a:t>ETS20008H0200</a:t>
            </a:r>
            <a:endParaRPr/>
          </a:p>
          <a:p>
            <a:pPr indent="0" lvl="0" marL="0" rtl="0" algn="l">
              <a:spcBef>
                <a:spcPts val="0"/>
              </a:spcBef>
              <a:spcAft>
                <a:spcPts val="0"/>
              </a:spcAft>
              <a:buNone/>
            </a:pPr>
            <a:r>
              <a:rPr lang="en-US"/>
              <a:t>62</a:t>
            </a:r>
            <a:endParaRPr/>
          </a:p>
        </p:txBody>
      </p:sp>
      <p:sp>
        <p:nvSpPr>
          <p:cNvPr id="2063" name="Google Shape;2063;p6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64" name="Google Shape;2064;p6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8" name="Shape 2078"/>
        <p:cNvGrpSpPr/>
        <p:nvPr/>
      </p:nvGrpSpPr>
      <p:grpSpPr>
        <a:xfrm>
          <a:off x="0" y="0"/>
          <a:ext cx="0" cy="0"/>
          <a:chOff x="0" y="0"/>
          <a:chExt cx="0" cy="0"/>
        </a:xfrm>
      </p:grpSpPr>
      <p:sp>
        <p:nvSpPr>
          <p:cNvPr id="2079" name="Google Shape;2079;p6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80" name="Google Shape;2080;p6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81" name="Google Shape;2081;p6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2" name="Google Shape;2082;p6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Complete Advanced portion of the Isotope Discovery Kit</a:t>
            </a:r>
            <a:endParaRPr/>
          </a:p>
          <a:p>
            <a:pPr indent="0" lvl="0" marL="0" rtl="0" algn="l">
              <a:spcBef>
                <a:spcPts val="0"/>
              </a:spcBef>
              <a:spcAft>
                <a:spcPts val="0"/>
              </a:spcAft>
              <a:buNone/>
            </a:pPr>
            <a:r>
              <a:rPr lang="en-US"/>
              <a:t>Alternatively, complete the Radioactive Decay Series Activity in the ANS Teacher Resource Guide. http://nuclearconnect.org/in-the-classroom/for-teachers/teacher-resource-guide-detecting-radiation-in-our-radioactive-world OR this lesson from teachnuclear.ca http://teachnuclear.ca/?tr-search-Jurisdiction&amp;tr-search-Grade&amp;tr-search-Course&amp;tr-search-Concept=14&amp;tr-srch=1</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63</a:t>
            </a:r>
            <a:endParaRPr/>
          </a:p>
        </p:txBody>
      </p:sp>
      <p:sp>
        <p:nvSpPr>
          <p:cNvPr id="2083" name="Google Shape;2083;p6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84" name="Google Shape;2084;p6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p6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94" name="Google Shape;2094;p6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95" name="Google Shape;2095;p6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6" name="Google Shape;2096;p6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Make sure you give attendees your contact information. You are one of the best resource for them!</a:t>
            </a:r>
            <a:endParaRPr/>
          </a:p>
          <a:p>
            <a:pPr indent="0" lvl="0" marL="0" rtl="0" algn="l">
              <a:spcBef>
                <a:spcPts val="0"/>
              </a:spcBef>
              <a:spcAft>
                <a:spcPts val="0"/>
              </a:spcAft>
              <a:buNone/>
            </a:pPr>
            <a:r>
              <a:rPr lang="en-US"/>
              <a:t>64</a:t>
            </a:r>
            <a:endParaRPr/>
          </a:p>
        </p:txBody>
      </p:sp>
      <p:sp>
        <p:nvSpPr>
          <p:cNvPr id="2097" name="Google Shape;2097;p6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98" name="Google Shape;2098;p6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7" name="Shape 2107"/>
        <p:cNvGrpSpPr/>
        <p:nvPr/>
      </p:nvGrpSpPr>
      <p:grpSpPr>
        <a:xfrm>
          <a:off x="0" y="0"/>
          <a:ext cx="0" cy="0"/>
          <a:chOff x="0" y="0"/>
          <a:chExt cx="0" cy="0"/>
        </a:xfrm>
      </p:grpSpPr>
      <p:sp>
        <p:nvSpPr>
          <p:cNvPr id="2108" name="Google Shape;2108;p6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09" name="Google Shape;2109;p6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10" name="Google Shape;2110;p6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1" name="Google Shape;2111;p6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65</a:t>
            </a:r>
            <a:endParaRPr/>
          </a:p>
        </p:txBody>
      </p:sp>
      <p:sp>
        <p:nvSpPr>
          <p:cNvPr id="2112" name="Google Shape;2112;p6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13" name="Google Shape;2113;p6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1" name="Google Shape;211;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2" name="Google Shape;212;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few decades after Empedocles, Democritus, another Greek who lived from 460 BCE to 370 BCE, developed a new theory of matter that attempted to overcome the problems of his predecessor.</a:t>
            </a:r>
            <a:endParaRPr/>
          </a:p>
          <a:p>
            <a:pPr indent="0" lvl="0" marL="0" rtl="0" algn="l">
              <a:spcBef>
                <a:spcPts val="0"/>
              </a:spcBef>
              <a:spcAft>
                <a:spcPts val="0"/>
              </a:spcAft>
              <a:buNone/>
            </a:pPr>
            <a:r>
              <a:rPr lang="en-US"/>
              <a:t>Democritus' ideas were based on reasoning rather than science, and drew on the teachings of two Greek philosophers who came before him, Leucippus and Anaxagoras.</a:t>
            </a:r>
            <a:endParaRPr/>
          </a:p>
          <a:p>
            <a:pPr indent="0" lvl="0" marL="0" rtl="0" algn="l">
              <a:spcBef>
                <a:spcPts val="0"/>
              </a:spcBef>
              <a:spcAft>
                <a:spcPts val="0"/>
              </a:spcAft>
              <a:buNone/>
            </a:pPr>
            <a:r>
              <a:rPr lang="en-US"/>
              <a:t>Democritus knew that if you took a stone and cut it in half, each half had the same properties as the original stone. </a:t>
            </a:r>
            <a:endParaRPr/>
          </a:p>
          <a:p>
            <a:pPr indent="0" lvl="0" marL="0" rtl="0" algn="l">
              <a:spcBef>
                <a:spcPts val="0"/>
              </a:spcBef>
              <a:spcAft>
                <a:spcPts val="0"/>
              </a:spcAft>
              <a:buNone/>
            </a:pPr>
            <a:r>
              <a:rPr lang="en-US"/>
              <a:t>He reasoned that if you continued to cut the stone into smaller and smaller pieces, at some point you would reach a piece so tiny that it could no longer be divided.</a:t>
            </a:r>
            <a:endParaRPr/>
          </a:p>
          <a:p>
            <a:pPr indent="0" lvl="0" marL="0" rtl="0" algn="l">
              <a:spcBef>
                <a:spcPts val="0"/>
              </a:spcBef>
              <a:spcAft>
                <a:spcPts val="0"/>
              </a:spcAft>
              <a:buNone/>
            </a:pPr>
            <a:r>
              <a:rPr lang="en-US"/>
              <a:t>Democritus called these infinitesimally small pieces of matter “atomos” (Greek for atoms) meaning “indivisible.”</a:t>
            </a:r>
            <a:endParaRPr/>
          </a:p>
          <a:p>
            <a:pPr indent="0" lvl="0" marL="0" rtl="0" algn="l">
              <a:spcBef>
                <a:spcPts val="0"/>
              </a:spcBef>
              <a:spcAft>
                <a:spcPts val="0"/>
              </a:spcAft>
              <a:buNone/>
            </a:pPr>
            <a:r>
              <a:rPr lang="en-US"/>
              <a:t>He suggested that atoms were eternal and could not be destroyed.</a:t>
            </a:r>
            <a:endParaRPr/>
          </a:p>
          <a:p>
            <a:pPr indent="0" lvl="0" marL="0" rtl="0" algn="l">
              <a:spcBef>
                <a:spcPts val="0"/>
              </a:spcBef>
              <a:spcAft>
                <a:spcPts val="0"/>
              </a:spcAft>
              <a:buNone/>
            </a:pPr>
            <a:r>
              <a:rPr lang="en-US"/>
              <a:t>Democritus theorized that atoms were specific to the material that they made up, meaning that the atoms of stone were unique to stone and different from the atoms of other materials such as fur.</a:t>
            </a:r>
            <a:endParaRPr/>
          </a:p>
          <a:p>
            <a:pPr indent="0" lvl="0" marL="0" rtl="0" algn="l">
              <a:spcBef>
                <a:spcPts val="0"/>
              </a:spcBef>
              <a:spcAft>
                <a:spcPts val="0"/>
              </a:spcAft>
              <a:buNone/>
            </a:pPr>
            <a:r>
              <a:rPr lang="en-US"/>
              <a:t>This was a remarkable theory that attempted to explain the whole physical world in terms of a small number of ideas.</a:t>
            </a:r>
            <a:endParaRPr/>
          </a:p>
          <a:p>
            <a:pPr indent="0" lvl="0" marL="0" rtl="0" algn="l">
              <a:spcBef>
                <a:spcPts val="0"/>
              </a:spcBef>
              <a:spcAft>
                <a:spcPts val="0"/>
              </a:spcAft>
              <a:buNone/>
            </a:pPr>
            <a:r>
              <a:rPr lang="en-US"/>
              <a:t>One of his many famous quotes, “Nothing exists but atoms and space, all else is opinion.”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https://www.visionlearning.com/img/library/module_viewer.php?mid=49&amp;l=&amp;c3=, http://thehistoryoftheatom.weebly.com/democritus.html</a:t>
            </a:r>
            <a:endParaRPr/>
          </a:p>
        </p:txBody>
      </p:sp>
      <p:sp>
        <p:nvSpPr>
          <p:cNvPr id="214" name="Google Shape;214;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5" name="Google Shape;215;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7" name="Google Shape;227;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8" name="Google Shape;228;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Young Greek philosophers Aristotle and Plato disagreed with Democritus.</a:t>
            </a:r>
            <a:endParaRPr/>
          </a:p>
          <a:p>
            <a:pPr indent="0" lvl="0" marL="0" rtl="0" algn="l">
              <a:spcBef>
                <a:spcPts val="0"/>
              </a:spcBef>
              <a:spcAft>
                <a:spcPts val="0"/>
              </a:spcAft>
              <a:buNone/>
            </a:pPr>
            <a:r>
              <a:rPr lang="en-US"/>
              <a:t>They not only endorsed Empedocles’ theory about there only being four elements, but expanded it.</a:t>
            </a:r>
            <a:endParaRPr/>
          </a:p>
          <a:p>
            <a:pPr indent="0" lvl="0" marL="0" rtl="0" algn="l">
              <a:spcBef>
                <a:spcPts val="0"/>
              </a:spcBef>
              <a:spcAft>
                <a:spcPts val="0"/>
              </a:spcAft>
              <a:buNone/>
            </a:pPr>
            <a:r>
              <a:rPr lang="en-US"/>
              <a:t>They reasoned the attributes or characteristics of the elements were</a:t>
            </a:r>
            <a:endParaRPr/>
          </a:p>
          <a:p>
            <a:pPr indent="0" lvl="0" marL="0" rtl="0" algn="l">
              <a:spcBef>
                <a:spcPts val="0"/>
              </a:spcBef>
              <a:spcAft>
                <a:spcPts val="0"/>
              </a:spcAft>
              <a:buNone/>
            </a:pPr>
            <a:r>
              <a:rPr lang="en-US"/>
              <a:t>Hot,</a:t>
            </a:r>
            <a:endParaRPr/>
          </a:p>
          <a:p>
            <a:pPr indent="0" lvl="0" marL="0" rtl="0" algn="l">
              <a:spcBef>
                <a:spcPts val="0"/>
              </a:spcBef>
              <a:spcAft>
                <a:spcPts val="0"/>
              </a:spcAft>
              <a:buNone/>
            </a:pPr>
            <a:r>
              <a:rPr lang="en-US"/>
              <a:t>Dry,</a:t>
            </a:r>
            <a:endParaRPr/>
          </a:p>
          <a:p>
            <a:pPr indent="0" lvl="0" marL="0" rtl="0" algn="l">
              <a:spcBef>
                <a:spcPts val="0"/>
              </a:spcBef>
              <a:spcAft>
                <a:spcPts val="0"/>
              </a:spcAft>
              <a:buNone/>
            </a:pPr>
            <a:r>
              <a:rPr lang="en-US"/>
              <a:t>Cold, and</a:t>
            </a:r>
            <a:endParaRPr/>
          </a:p>
          <a:p>
            <a:pPr indent="0" lvl="0" marL="0" rtl="0" algn="l">
              <a:spcBef>
                <a:spcPts val="0"/>
              </a:spcBef>
              <a:spcAft>
                <a:spcPts val="0"/>
              </a:spcAft>
              <a:buNone/>
            </a:pPr>
            <a:r>
              <a:rPr lang="en-US"/>
              <a:t>Wet.</a:t>
            </a:r>
            <a:endParaRPr/>
          </a:p>
          <a:p>
            <a:pPr indent="0" lvl="0" marL="0" rtl="0" algn="l">
              <a:spcBef>
                <a:spcPts val="0"/>
              </a:spcBef>
              <a:spcAft>
                <a:spcPts val="0"/>
              </a:spcAft>
              <a:buNone/>
            </a:pPr>
            <a:r>
              <a:rPr lang="en-US"/>
              <a:t>They also reasoned that the elements could transform into one another, thus giving birth to the science of alchemy.</a:t>
            </a:r>
            <a:endParaRPr/>
          </a:p>
          <a:p>
            <a:pPr indent="0" lvl="0" marL="0" rtl="0" algn="l">
              <a:spcBef>
                <a:spcPts val="0"/>
              </a:spcBef>
              <a:spcAft>
                <a:spcPts val="0"/>
              </a:spcAft>
              <a:buNone/>
            </a:pPr>
            <a:r>
              <a:rPr lang="en-US"/>
              <a:t>Alexander the Great was tutored by Aristotle and sided with his teacher.</a:t>
            </a:r>
            <a:endParaRPr/>
          </a:p>
          <a:p>
            <a:pPr indent="0" lvl="0" marL="0" rtl="0" algn="l">
              <a:spcBef>
                <a:spcPts val="0"/>
              </a:spcBef>
              <a:spcAft>
                <a:spcPts val="0"/>
              </a:spcAft>
              <a:buNone/>
            </a:pPr>
            <a:r>
              <a:rPr lang="en-US"/>
              <a:t>Atomic theory was effectively put on hold until the 1600s.</a:t>
            </a:r>
            <a:endParaRPr/>
          </a:p>
        </p:txBody>
      </p:sp>
      <p:sp>
        <p:nvSpPr>
          <p:cNvPr id="230" name="Google Shape;230;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1" name="Google Shape;231;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59" name="Google Shape;259;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0" name="Google Shape;260;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Roentgen was a professor of physics at Würzburg University. He was conducting an experiment when he noticed photographic plates near his equipment glowing. He discovered the glowing was caused by mysterious rays emitted by the glass tube used in his investigation. This tube contained a pair of electrodes. As electricity passed between the electrodes, X‑rays were emitted and appeared on the photographic plates. Roentgen called the rays ‘X’ for unknown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x-ray image is of Roentgen’s wife’s hand. The large knob on the ring finger is, indeed, a ring.</a:t>
            </a:r>
            <a:endParaRPr/>
          </a:p>
          <a:p>
            <a:pPr indent="0" lvl="0" marL="0" rtl="0" algn="l">
              <a:spcBef>
                <a:spcPts val="0"/>
              </a:spcBef>
              <a:spcAft>
                <a:spcPts val="0"/>
              </a:spcAft>
              <a:buNone/>
            </a:pPr>
            <a:r>
              <a:rPr lang="en-US"/>
              <a:t>9</a:t>
            </a:r>
            <a:endParaRPr/>
          </a:p>
        </p:txBody>
      </p:sp>
      <p:sp>
        <p:nvSpPr>
          <p:cNvPr id="262" name="Google Shape;262;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63" name="Google Shape;263;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8.jpg"/><Relationship Id="rId5"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6.jp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7.jpg"/><Relationship Id="rId5"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31.jpg"/><Relationship Id="rId5"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2.jpg"/><Relationship Id="rId5"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32.png"/><Relationship Id="rId6" Type="http://schemas.openxmlformats.org/officeDocument/2006/relationships/image" Target="../media/image29.png"/><Relationship Id="rId7"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29.png"/><Relationship Id="rId5"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42.png"/><Relationship Id="rId5" Type="http://schemas.openxmlformats.org/officeDocument/2006/relationships/image" Target="../media/image51.png"/><Relationship Id="rId6"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49.png"/><Relationship Id="rId5"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37.png"/><Relationship Id="rId5" Type="http://schemas.openxmlformats.org/officeDocument/2006/relationships/image" Target="../media/image4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5.jpg"/><Relationship Id="rId5"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jpg"/><Relationship Id="rId5"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7.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7.png"/><Relationship Id="rId4" Type="http://schemas.openxmlformats.org/officeDocument/2006/relationships/image" Target="../media/image45.png"/><Relationship Id="rId5"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7.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7.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7.png"/><Relationship Id="rId4" Type="http://schemas.openxmlformats.org/officeDocument/2006/relationships/image" Target="../media/image64.png"/><Relationship Id="rId5" Type="http://schemas.openxmlformats.org/officeDocument/2006/relationships/image" Target="../media/image52.png"/><Relationship Id="rId6" Type="http://schemas.openxmlformats.org/officeDocument/2006/relationships/image" Target="../media/image5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7.pn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7.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7.png"/><Relationship Id="rId4" Type="http://schemas.openxmlformats.org/officeDocument/2006/relationships/image" Target="../media/image37.png"/><Relationship Id="rId5" Type="http://schemas.openxmlformats.org/officeDocument/2006/relationships/image" Target="../media/image6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7.png"/><Relationship Id="rId4" Type="http://schemas.openxmlformats.org/officeDocument/2006/relationships/image" Target="../media/image6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7.png"/><Relationship Id="rId4" Type="http://schemas.openxmlformats.org/officeDocument/2006/relationships/image" Target="../media/image59.png"/><Relationship Id="rId5" Type="http://schemas.openxmlformats.org/officeDocument/2006/relationships/image" Target="../media/image6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7.png"/><Relationship Id="rId4" Type="http://schemas.openxmlformats.org/officeDocument/2006/relationships/image" Target="../media/image37.png"/><Relationship Id="rId5" Type="http://schemas.openxmlformats.org/officeDocument/2006/relationships/image" Target="../media/image6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7.png"/></Relationships>
</file>

<file path=ppt/slides/_rels/slide64.xml.rels><?xml version="1.0" encoding="UTF-8" standalone="yes"?><Relationships xmlns="http://schemas.openxmlformats.org/package/2006/relationships"><Relationship Id="rId11" Type="http://schemas.openxmlformats.org/officeDocument/2006/relationships/hyperlink" Target="https://www.navigatingnuclear.com/#/" TargetMode="External"/><Relationship Id="rId10" Type="http://schemas.openxmlformats.org/officeDocument/2006/relationships/hyperlink" Target="https://www.navigatingnuclear.com/#/" TargetMode="External"/><Relationship Id="rId13" Type="http://schemas.openxmlformats.org/officeDocument/2006/relationships/hyperlink" Target="https://www.energy.gov/ne/office-nuclear-energy" TargetMode="External"/><Relationship Id="rId12" Type="http://schemas.openxmlformats.org/officeDocument/2006/relationships/hyperlink" Target="https://www.energy.gov/ne/office-nuclear-energy" TargetMode="External"/><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7.png"/><Relationship Id="rId4" Type="http://schemas.openxmlformats.org/officeDocument/2006/relationships/hyperlink" Target="http://nuclearconnect.org/" TargetMode="External"/><Relationship Id="rId9" Type="http://schemas.openxmlformats.org/officeDocument/2006/relationships/hyperlink" Target="https://www.navigatingnuclear.com/#/" TargetMode="External"/><Relationship Id="rId15" Type="http://schemas.openxmlformats.org/officeDocument/2006/relationships/hyperlink" Target="https://www.energy.gov/ne/office-nuclear-energy" TargetMode="External"/><Relationship Id="rId14" Type="http://schemas.openxmlformats.org/officeDocument/2006/relationships/hyperlink" Target="https://www.energy.gov/ne/office-nuclear-energy" TargetMode="External"/><Relationship Id="rId5" Type="http://schemas.openxmlformats.org/officeDocument/2006/relationships/hyperlink" Target="http://nuclearconnect.org/" TargetMode="External"/><Relationship Id="rId6" Type="http://schemas.openxmlformats.org/officeDocument/2006/relationships/hyperlink" Target="http://nuclearconnect.org/" TargetMode="External"/><Relationship Id="rId7" Type="http://schemas.openxmlformats.org/officeDocument/2006/relationships/hyperlink" Target="http://nuclearconnect.org/" TargetMode="External"/><Relationship Id="rId8" Type="http://schemas.openxmlformats.org/officeDocument/2006/relationships/hyperlink" Target="https://www.navigatingnuclear.co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3.jpg"/><Relationship Id="rId5"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93" name="Google Shape;93;p1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94" name="Google Shape;94;p1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95" name="Google Shape;95;p13"/>
          <p:cNvSpPr txBox="1"/>
          <p:nvPr/>
        </p:nvSpPr>
        <p:spPr>
          <a:xfrm>
            <a:off x="6223569" y="6796196"/>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
        <p:nvSpPr>
          <p:cNvPr id="96" name="Google Shape;96;p13"/>
          <p:cNvSpPr txBox="1"/>
          <p:nvPr/>
        </p:nvSpPr>
        <p:spPr>
          <a:xfrm>
            <a:off x="471425" y="1673829"/>
            <a:ext cx="8351519" cy="1952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840" u="none" cap="none" strike="noStrike">
                <a:solidFill>
                  <a:srgbClr val="1EB53A"/>
                </a:solidFill>
                <a:latin typeface="Ubuntu"/>
                <a:ea typeface="Ubuntu"/>
                <a:cs typeface="Ubuntu"/>
                <a:sym typeface="Ubuntu"/>
              </a:rPr>
              <a:t>Conceptos Básicos de la Radiación</a:t>
            </a:r>
            <a:endParaRPr/>
          </a:p>
          <a:p>
            <a:pPr indent="0" lvl="0" marL="0" marR="0" rtl="0" algn="l">
              <a:lnSpc>
                <a:spcPct val="120000"/>
              </a:lnSpc>
              <a:spcBef>
                <a:spcPts val="0"/>
              </a:spcBef>
              <a:spcAft>
                <a:spcPts val="0"/>
              </a:spcAft>
              <a:buNone/>
            </a:pPr>
            <a:r>
              <a:rPr b="0" i="0" lang="en-US" sz="2990" u="none" cap="none" strike="noStrike">
                <a:solidFill>
                  <a:srgbClr val="1EB53A"/>
                </a:solidFill>
                <a:latin typeface="Ubuntu"/>
                <a:ea typeface="Ubuntu"/>
                <a:cs typeface="Ubuntu"/>
                <a:sym typeface="Ubuntu"/>
              </a:rPr>
              <a:t>Viaje al Centro del Átomo</a:t>
            </a:r>
            <a:endParaRPr/>
          </a:p>
          <a:p>
            <a:pPr indent="0" lvl="0" marL="0" marR="0" rtl="0" algn="l">
              <a:lnSpc>
                <a:spcPct val="119431"/>
              </a:lnSpc>
              <a:spcBef>
                <a:spcPts val="0"/>
              </a:spcBef>
              <a:spcAft>
                <a:spcPts val="0"/>
              </a:spcAft>
              <a:buNone/>
            </a:pPr>
            <a:r>
              <a:t/>
            </a:r>
            <a:endParaRPr b="0" i="0" sz="2990" u="none" cap="none" strike="noStrike">
              <a:solidFill>
                <a:srgbClr val="1EB53A"/>
              </a:solidFill>
              <a:latin typeface="Ubuntu"/>
              <a:ea typeface="Ubuntu"/>
              <a:cs typeface="Ubuntu"/>
              <a:sym typeface="Ubuntu"/>
            </a:endParaRPr>
          </a:p>
          <a:p>
            <a:pPr indent="0" lvl="0" marL="0" marR="0" rtl="0" algn="l">
              <a:lnSpc>
                <a:spcPct val="119431"/>
              </a:lnSpc>
              <a:spcBef>
                <a:spcPts val="0"/>
              </a:spcBef>
              <a:spcAft>
                <a:spcPts val="0"/>
              </a:spcAft>
              <a:buNone/>
            </a:pPr>
            <a:r>
              <a:t/>
            </a:r>
            <a:endParaRPr b="0" i="0" sz="2990" u="none" cap="none" strike="noStrike">
              <a:solidFill>
                <a:srgbClr val="1EB53A"/>
              </a:solidFill>
              <a:latin typeface="Ubuntu"/>
              <a:ea typeface="Ubuntu"/>
              <a:cs typeface="Ubuntu"/>
              <a:sym typeface="Ubuntu"/>
            </a:endParaRPr>
          </a:p>
        </p:txBody>
      </p:sp>
      <p:sp>
        <p:nvSpPr>
          <p:cNvPr id="97" name="Google Shape;97;p13"/>
          <p:cNvSpPr txBox="1"/>
          <p:nvPr/>
        </p:nvSpPr>
        <p:spPr>
          <a:xfrm>
            <a:off x="471425" y="4870487"/>
            <a:ext cx="8351520" cy="9715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Nombre</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Título </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Afiliación</a:t>
            </a:r>
            <a:endParaRPr/>
          </a:p>
        </p:txBody>
      </p:sp>
      <p:grpSp>
        <p:nvGrpSpPr>
          <p:cNvPr id="98" name="Google Shape;98;p13"/>
          <p:cNvGrpSpPr/>
          <p:nvPr/>
        </p:nvGrpSpPr>
        <p:grpSpPr>
          <a:xfrm>
            <a:off x="6643573" y="3789231"/>
            <a:ext cx="501206" cy="501206"/>
            <a:chOff x="0" y="0"/>
            <a:chExt cx="668274" cy="668274"/>
          </a:xfrm>
        </p:grpSpPr>
        <p:sp>
          <p:nvSpPr>
            <p:cNvPr id="99" name="Google Shape;99;p13"/>
            <p:cNvSpPr/>
            <p:nvPr/>
          </p:nvSpPr>
          <p:spPr>
            <a:xfrm>
              <a:off x="9017" y="9017"/>
              <a:ext cx="650240" cy="650240"/>
            </a:xfrm>
            <a:custGeom>
              <a:rect b="b" l="l" r="r" t="t"/>
              <a:pathLst>
                <a:path extrusionOk="0" h="650240" w="650240">
                  <a:moveTo>
                    <a:pt x="0" y="325120"/>
                  </a:moveTo>
                  <a:cubicBezTo>
                    <a:pt x="0" y="145542"/>
                    <a:pt x="145542" y="0"/>
                    <a:pt x="325120" y="0"/>
                  </a:cubicBezTo>
                  <a:cubicBezTo>
                    <a:pt x="504698" y="0"/>
                    <a:pt x="650240" y="145542"/>
                    <a:pt x="650240" y="325120"/>
                  </a:cubicBezTo>
                  <a:cubicBezTo>
                    <a:pt x="650240" y="504698"/>
                    <a:pt x="504698" y="650240"/>
                    <a:pt x="325120" y="650240"/>
                  </a:cubicBezTo>
                  <a:cubicBezTo>
                    <a:pt x="145542" y="650240"/>
                    <a:pt x="0" y="504698"/>
                    <a:pt x="0" y="325120"/>
                  </a:cubicBezTo>
                  <a:close/>
                </a:path>
              </a:pathLst>
            </a:custGeom>
            <a:solidFill>
              <a:srgbClr val="003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0" y="0"/>
              <a:ext cx="668274" cy="668274"/>
            </a:xfrm>
            <a:custGeom>
              <a:rect b="b" l="l" r="r" t="t"/>
              <a:pathLst>
                <a:path extrusionOk="0" h="668274" w="668274">
                  <a:moveTo>
                    <a:pt x="0" y="334137"/>
                  </a:moveTo>
                  <a:cubicBezTo>
                    <a:pt x="0" y="149606"/>
                    <a:pt x="149606" y="0"/>
                    <a:pt x="334137" y="0"/>
                  </a:cubicBezTo>
                  <a:lnTo>
                    <a:pt x="334137" y="9017"/>
                  </a:lnTo>
                  <a:lnTo>
                    <a:pt x="334137" y="0"/>
                  </a:lnTo>
                  <a:cubicBezTo>
                    <a:pt x="518668" y="0"/>
                    <a:pt x="668274" y="149606"/>
                    <a:pt x="668274" y="334137"/>
                  </a:cubicBezTo>
                  <a:lnTo>
                    <a:pt x="659257" y="334137"/>
                  </a:lnTo>
                  <a:lnTo>
                    <a:pt x="668274" y="334137"/>
                  </a:lnTo>
                  <a:cubicBezTo>
                    <a:pt x="668274" y="518668"/>
                    <a:pt x="518668" y="668274"/>
                    <a:pt x="334137" y="668274"/>
                  </a:cubicBezTo>
                  <a:lnTo>
                    <a:pt x="334137" y="659257"/>
                  </a:lnTo>
                  <a:lnTo>
                    <a:pt x="334137" y="668274"/>
                  </a:lnTo>
                  <a:cubicBezTo>
                    <a:pt x="149606" y="668274"/>
                    <a:pt x="0" y="518668"/>
                    <a:pt x="0" y="334137"/>
                  </a:cubicBezTo>
                  <a:lnTo>
                    <a:pt x="9017" y="334137"/>
                  </a:lnTo>
                  <a:lnTo>
                    <a:pt x="18034" y="334137"/>
                  </a:lnTo>
                  <a:lnTo>
                    <a:pt x="9017" y="334137"/>
                  </a:lnTo>
                  <a:lnTo>
                    <a:pt x="0" y="334137"/>
                  </a:lnTo>
                  <a:moveTo>
                    <a:pt x="18034" y="334137"/>
                  </a:moveTo>
                  <a:cubicBezTo>
                    <a:pt x="18034" y="339090"/>
                    <a:pt x="13970" y="343154"/>
                    <a:pt x="9017" y="343154"/>
                  </a:cubicBezTo>
                  <a:cubicBezTo>
                    <a:pt x="4064" y="343154"/>
                    <a:pt x="0" y="339090"/>
                    <a:pt x="0" y="334137"/>
                  </a:cubicBezTo>
                  <a:cubicBezTo>
                    <a:pt x="0" y="329184"/>
                    <a:pt x="4064" y="325120"/>
                    <a:pt x="9017" y="325120"/>
                  </a:cubicBezTo>
                  <a:cubicBezTo>
                    <a:pt x="13970" y="325120"/>
                    <a:pt x="18034" y="329184"/>
                    <a:pt x="18034" y="334137"/>
                  </a:cubicBezTo>
                  <a:cubicBezTo>
                    <a:pt x="18034" y="508762"/>
                    <a:pt x="159512" y="650240"/>
                    <a:pt x="334137" y="650240"/>
                  </a:cubicBezTo>
                  <a:cubicBezTo>
                    <a:pt x="508762" y="650240"/>
                    <a:pt x="650240" y="508762"/>
                    <a:pt x="650240" y="334137"/>
                  </a:cubicBezTo>
                  <a:cubicBezTo>
                    <a:pt x="650240" y="159512"/>
                    <a:pt x="508762" y="18034"/>
                    <a:pt x="334137" y="18034"/>
                  </a:cubicBezTo>
                  <a:lnTo>
                    <a:pt x="334137" y="9017"/>
                  </a:lnTo>
                  <a:lnTo>
                    <a:pt x="334137" y="18034"/>
                  </a:lnTo>
                  <a:cubicBezTo>
                    <a:pt x="159639" y="18034"/>
                    <a:pt x="18034" y="159639"/>
                    <a:pt x="18034" y="334137"/>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13"/>
          <p:cNvGrpSpPr/>
          <p:nvPr/>
        </p:nvGrpSpPr>
        <p:grpSpPr>
          <a:xfrm>
            <a:off x="6713051" y="4238704"/>
            <a:ext cx="501227" cy="536946"/>
            <a:chOff x="0" y="-47625"/>
            <a:chExt cx="668302" cy="715927"/>
          </a:xfrm>
        </p:grpSpPr>
        <p:sp>
          <p:nvSpPr>
            <p:cNvPr id="102" name="Google Shape;102;p13"/>
            <p:cNvSpPr/>
            <p:nvPr/>
          </p:nvSpPr>
          <p:spPr>
            <a:xfrm>
              <a:off x="9017" y="9017"/>
              <a:ext cx="650240" cy="650240"/>
            </a:xfrm>
            <a:custGeom>
              <a:rect b="b" l="l" r="r" t="t"/>
              <a:pathLst>
                <a:path extrusionOk="0" h="650240" w="650240">
                  <a:moveTo>
                    <a:pt x="0" y="325120"/>
                  </a:moveTo>
                  <a:cubicBezTo>
                    <a:pt x="0" y="145542"/>
                    <a:pt x="145542" y="0"/>
                    <a:pt x="325120" y="0"/>
                  </a:cubicBezTo>
                  <a:cubicBezTo>
                    <a:pt x="504698" y="0"/>
                    <a:pt x="650240" y="145542"/>
                    <a:pt x="650240" y="325120"/>
                  </a:cubicBezTo>
                  <a:cubicBezTo>
                    <a:pt x="650240" y="504698"/>
                    <a:pt x="504698" y="650240"/>
                    <a:pt x="325120" y="650240"/>
                  </a:cubicBezTo>
                  <a:cubicBezTo>
                    <a:pt x="145542" y="650240"/>
                    <a:pt x="0" y="504698"/>
                    <a:pt x="0" y="325120"/>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0" y="0"/>
              <a:ext cx="668274" cy="668274"/>
            </a:xfrm>
            <a:custGeom>
              <a:rect b="b" l="l" r="r" t="t"/>
              <a:pathLst>
                <a:path extrusionOk="0" h="668274" w="668274">
                  <a:moveTo>
                    <a:pt x="0" y="334137"/>
                  </a:moveTo>
                  <a:cubicBezTo>
                    <a:pt x="0" y="149606"/>
                    <a:pt x="149606" y="0"/>
                    <a:pt x="334137" y="0"/>
                  </a:cubicBezTo>
                  <a:lnTo>
                    <a:pt x="334137" y="9017"/>
                  </a:lnTo>
                  <a:lnTo>
                    <a:pt x="334137" y="0"/>
                  </a:lnTo>
                  <a:cubicBezTo>
                    <a:pt x="518668" y="0"/>
                    <a:pt x="668274" y="149606"/>
                    <a:pt x="668274" y="334137"/>
                  </a:cubicBezTo>
                  <a:lnTo>
                    <a:pt x="659257" y="334137"/>
                  </a:lnTo>
                  <a:lnTo>
                    <a:pt x="668274" y="334137"/>
                  </a:lnTo>
                  <a:cubicBezTo>
                    <a:pt x="668274" y="518668"/>
                    <a:pt x="518668" y="668274"/>
                    <a:pt x="334137" y="668274"/>
                  </a:cubicBezTo>
                  <a:lnTo>
                    <a:pt x="334137" y="659257"/>
                  </a:lnTo>
                  <a:lnTo>
                    <a:pt x="334137" y="668274"/>
                  </a:lnTo>
                  <a:cubicBezTo>
                    <a:pt x="149606" y="668274"/>
                    <a:pt x="0" y="518668"/>
                    <a:pt x="0" y="334137"/>
                  </a:cubicBezTo>
                  <a:lnTo>
                    <a:pt x="9017" y="334137"/>
                  </a:lnTo>
                  <a:lnTo>
                    <a:pt x="18034" y="334137"/>
                  </a:lnTo>
                  <a:lnTo>
                    <a:pt x="9017" y="334137"/>
                  </a:lnTo>
                  <a:lnTo>
                    <a:pt x="0" y="334137"/>
                  </a:lnTo>
                  <a:moveTo>
                    <a:pt x="18034" y="334137"/>
                  </a:moveTo>
                  <a:cubicBezTo>
                    <a:pt x="18034" y="339090"/>
                    <a:pt x="13970" y="343154"/>
                    <a:pt x="9017" y="343154"/>
                  </a:cubicBezTo>
                  <a:cubicBezTo>
                    <a:pt x="4064" y="343154"/>
                    <a:pt x="0" y="339090"/>
                    <a:pt x="0" y="334137"/>
                  </a:cubicBezTo>
                  <a:cubicBezTo>
                    <a:pt x="0" y="329184"/>
                    <a:pt x="4064" y="325120"/>
                    <a:pt x="9017" y="325120"/>
                  </a:cubicBezTo>
                  <a:cubicBezTo>
                    <a:pt x="13970" y="325120"/>
                    <a:pt x="18034" y="329184"/>
                    <a:pt x="18034" y="334137"/>
                  </a:cubicBezTo>
                  <a:cubicBezTo>
                    <a:pt x="18034" y="508762"/>
                    <a:pt x="159512" y="650240"/>
                    <a:pt x="334137" y="650240"/>
                  </a:cubicBezTo>
                  <a:cubicBezTo>
                    <a:pt x="508762" y="650240"/>
                    <a:pt x="650240" y="508762"/>
                    <a:pt x="650240" y="334137"/>
                  </a:cubicBezTo>
                  <a:cubicBezTo>
                    <a:pt x="650240" y="159512"/>
                    <a:pt x="508762" y="18034"/>
                    <a:pt x="334137" y="18034"/>
                  </a:cubicBezTo>
                  <a:lnTo>
                    <a:pt x="334137" y="9017"/>
                  </a:lnTo>
                  <a:lnTo>
                    <a:pt x="334137" y="18034"/>
                  </a:lnTo>
                  <a:cubicBezTo>
                    <a:pt x="159639" y="18034"/>
                    <a:pt x="18034" y="159639"/>
                    <a:pt x="18034" y="334137"/>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txBox="1"/>
            <p:nvPr/>
          </p:nvSpPr>
          <p:spPr>
            <a:xfrm>
              <a:off x="0" y="-47625"/>
              <a:ext cx="668302" cy="715927"/>
            </a:xfrm>
            <a:prstGeom prst="rect">
              <a:avLst/>
            </a:prstGeom>
            <a:noFill/>
            <a:ln>
              <a:noFill/>
            </a:ln>
          </p:spPr>
          <p:txBody>
            <a:bodyPr anchorCtr="0" anchor="ctr" bIns="50800" lIns="50800" spcFirstLastPara="1" rIns="50800" wrap="square" tIns="50800">
              <a:noAutofit/>
            </a:bodyPr>
            <a:lstStyle/>
            <a:p>
              <a:pPr indent="0" lvl="0" marL="0" marR="0" rtl="0" algn="ctr">
                <a:lnSpc>
                  <a:spcPct val="120007"/>
                </a:lnSpc>
                <a:spcBef>
                  <a:spcPts val="0"/>
                </a:spcBef>
                <a:spcAft>
                  <a:spcPts val="0"/>
                </a:spcAft>
                <a:buNone/>
              </a:pPr>
              <a:r>
                <a:rPr b="1" i="0" lang="en-US" sz="2559" u="none" cap="none" strike="noStrike">
                  <a:solidFill>
                    <a:srgbClr val="56595C"/>
                  </a:solidFill>
                  <a:latin typeface="Arial"/>
                  <a:ea typeface="Arial"/>
                  <a:cs typeface="Arial"/>
                  <a:sym typeface="Arial"/>
                </a:rPr>
                <a:t>+</a:t>
              </a:r>
              <a:endParaRPr/>
            </a:p>
          </p:txBody>
        </p:sp>
      </p:grpSp>
      <p:grpSp>
        <p:nvGrpSpPr>
          <p:cNvPr id="105" name="Google Shape;105;p13"/>
          <p:cNvGrpSpPr/>
          <p:nvPr/>
        </p:nvGrpSpPr>
        <p:grpSpPr>
          <a:xfrm>
            <a:off x="7212533" y="3951791"/>
            <a:ext cx="501206" cy="501206"/>
            <a:chOff x="0" y="0"/>
            <a:chExt cx="668274" cy="668274"/>
          </a:xfrm>
        </p:grpSpPr>
        <p:sp>
          <p:nvSpPr>
            <p:cNvPr id="106" name="Google Shape;106;p13"/>
            <p:cNvSpPr/>
            <p:nvPr/>
          </p:nvSpPr>
          <p:spPr>
            <a:xfrm>
              <a:off x="9017" y="9017"/>
              <a:ext cx="650240" cy="650240"/>
            </a:xfrm>
            <a:custGeom>
              <a:rect b="b" l="l" r="r" t="t"/>
              <a:pathLst>
                <a:path extrusionOk="0" h="650240" w="650240">
                  <a:moveTo>
                    <a:pt x="0" y="325120"/>
                  </a:moveTo>
                  <a:cubicBezTo>
                    <a:pt x="0" y="145542"/>
                    <a:pt x="145542" y="0"/>
                    <a:pt x="325120" y="0"/>
                  </a:cubicBezTo>
                  <a:cubicBezTo>
                    <a:pt x="504698" y="0"/>
                    <a:pt x="650240" y="145542"/>
                    <a:pt x="650240" y="325120"/>
                  </a:cubicBezTo>
                  <a:cubicBezTo>
                    <a:pt x="650240" y="504698"/>
                    <a:pt x="504698" y="650240"/>
                    <a:pt x="325120" y="650240"/>
                  </a:cubicBezTo>
                  <a:cubicBezTo>
                    <a:pt x="145542" y="650240"/>
                    <a:pt x="0" y="504698"/>
                    <a:pt x="0" y="325120"/>
                  </a:cubicBezTo>
                  <a:close/>
                </a:path>
              </a:pathLst>
            </a:custGeom>
            <a:solidFill>
              <a:srgbClr val="003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0" y="0"/>
              <a:ext cx="668274" cy="668274"/>
            </a:xfrm>
            <a:custGeom>
              <a:rect b="b" l="l" r="r" t="t"/>
              <a:pathLst>
                <a:path extrusionOk="0" h="668274" w="668274">
                  <a:moveTo>
                    <a:pt x="0" y="334137"/>
                  </a:moveTo>
                  <a:cubicBezTo>
                    <a:pt x="0" y="149606"/>
                    <a:pt x="149606" y="0"/>
                    <a:pt x="334137" y="0"/>
                  </a:cubicBezTo>
                  <a:lnTo>
                    <a:pt x="334137" y="9017"/>
                  </a:lnTo>
                  <a:lnTo>
                    <a:pt x="334137" y="0"/>
                  </a:lnTo>
                  <a:cubicBezTo>
                    <a:pt x="518668" y="0"/>
                    <a:pt x="668274" y="149606"/>
                    <a:pt x="668274" y="334137"/>
                  </a:cubicBezTo>
                  <a:lnTo>
                    <a:pt x="659257" y="334137"/>
                  </a:lnTo>
                  <a:lnTo>
                    <a:pt x="668274" y="334137"/>
                  </a:lnTo>
                  <a:cubicBezTo>
                    <a:pt x="668274" y="518668"/>
                    <a:pt x="518668" y="668274"/>
                    <a:pt x="334137" y="668274"/>
                  </a:cubicBezTo>
                  <a:lnTo>
                    <a:pt x="334137" y="659257"/>
                  </a:lnTo>
                  <a:lnTo>
                    <a:pt x="334137" y="668274"/>
                  </a:lnTo>
                  <a:cubicBezTo>
                    <a:pt x="149606" y="668274"/>
                    <a:pt x="0" y="518668"/>
                    <a:pt x="0" y="334137"/>
                  </a:cubicBezTo>
                  <a:lnTo>
                    <a:pt x="9017" y="334137"/>
                  </a:lnTo>
                  <a:lnTo>
                    <a:pt x="18034" y="334137"/>
                  </a:lnTo>
                  <a:lnTo>
                    <a:pt x="9017" y="334137"/>
                  </a:lnTo>
                  <a:lnTo>
                    <a:pt x="0" y="334137"/>
                  </a:lnTo>
                  <a:moveTo>
                    <a:pt x="18034" y="334137"/>
                  </a:moveTo>
                  <a:cubicBezTo>
                    <a:pt x="18034" y="339090"/>
                    <a:pt x="13970" y="343154"/>
                    <a:pt x="9017" y="343154"/>
                  </a:cubicBezTo>
                  <a:cubicBezTo>
                    <a:pt x="4064" y="343154"/>
                    <a:pt x="0" y="339090"/>
                    <a:pt x="0" y="334137"/>
                  </a:cubicBezTo>
                  <a:cubicBezTo>
                    <a:pt x="0" y="329184"/>
                    <a:pt x="4064" y="325120"/>
                    <a:pt x="9017" y="325120"/>
                  </a:cubicBezTo>
                  <a:cubicBezTo>
                    <a:pt x="13970" y="325120"/>
                    <a:pt x="18034" y="329184"/>
                    <a:pt x="18034" y="334137"/>
                  </a:cubicBezTo>
                  <a:cubicBezTo>
                    <a:pt x="18034" y="508762"/>
                    <a:pt x="159512" y="650240"/>
                    <a:pt x="334137" y="650240"/>
                  </a:cubicBezTo>
                  <a:cubicBezTo>
                    <a:pt x="508762" y="650240"/>
                    <a:pt x="650240" y="508762"/>
                    <a:pt x="650240" y="334137"/>
                  </a:cubicBezTo>
                  <a:cubicBezTo>
                    <a:pt x="650240" y="159512"/>
                    <a:pt x="508762" y="18034"/>
                    <a:pt x="334137" y="18034"/>
                  </a:cubicBezTo>
                  <a:lnTo>
                    <a:pt x="334137" y="9017"/>
                  </a:lnTo>
                  <a:lnTo>
                    <a:pt x="334137" y="18034"/>
                  </a:lnTo>
                  <a:cubicBezTo>
                    <a:pt x="159639" y="18034"/>
                    <a:pt x="18034" y="159639"/>
                    <a:pt x="18034" y="334137"/>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13"/>
          <p:cNvGrpSpPr/>
          <p:nvPr/>
        </p:nvGrpSpPr>
        <p:grpSpPr>
          <a:xfrm>
            <a:off x="6956891" y="3425904"/>
            <a:ext cx="501227" cy="536946"/>
            <a:chOff x="0" y="-47625"/>
            <a:chExt cx="668302" cy="715927"/>
          </a:xfrm>
        </p:grpSpPr>
        <p:sp>
          <p:nvSpPr>
            <p:cNvPr id="109" name="Google Shape;109;p13"/>
            <p:cNvSpPr/>
            <p:nvPr/>
          </p:nvSpPr>
          <p:spPr>
            <a:xfrm>
              <a:off x="9017" y="9017"/>
              <a:ext cx="650240" cy="650240"/>
            </a:xfrm>
            <a:custGeom>
              <a:rect b="b" l="l" r="r" t="t"/>
              <a:pathLst>
                <a:path extrusionOk="0" h="650240" w="650240">
                  <a:moveTo>
                    <a:pt x="0" y="325120"/>
                  </a:moveTo>
                  <a:cubicBezTo>
                    <a:pt x="0" y="145542"/>
                    <a:pt x="145542" y="0"/>
                    <a:pt x="325120" y="0"/>
                  </a:cubicBezTo>
                  <a:cubicBezTo>
                    <a:pt x="504698" y="0"/>
                    <a:pt x="650240" y="145542"/>
                    <a:pt x="650240" y="325120"/>
                  </a:cubicBezTo>
                  <a:cubicBezTo>
                    <a:pt x="650240" y="504698"/>
                    <a:pt x="504698" y="650240"/>
                    <a:pt x="325120" y="650240"/>
                  </a:cubicBezTo>
                  <a:cubicBezTo>
                    <a:pt x="145542" y="650240"/>
                    <a:pt x="0" y="504698"/>
                    <a:pt x="0" y="325120"/>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0" y="0"/>
              <a:ext cx="668274" cy="668274"/>
            </a:xfrm>
            <a:custGeom>
              <a:rect b="b" l="l" r="r" t="t"/>
              <a:pathLst>
                <a:path extrusionOk="0" h="668274" w="668274">
                  <a:moveTo>
                    <a:pt x="0" y="334137"/>
                  </a:moveTo>
                  <a:cubicBezTo>
                    <a:pt x="0" y="149606"/>
                    <a:pt x="149606" y="0"/>
                    <a:pt x="334137" y="0"/>
                  </a:cubicBezTo>
                  <a:lnTo>
                    <a:pt x="334137" y="9017"/>
                  </a:lnTo>
                  <a:lnTo>
                    <a:pt x="334137" y="0"/>
                  </a:lnTo>
                  <a:cubicBezTo>
                    <a:pt x="518668" y="0"/>
                    <a:pt x="668274" y="149606"/>
                    <a:pt x="668274" y="334137"/>
                  </a:cubicBezTo>
                  <a:lnTo>
                    <a:pt x="659257" y="334137"/>
                  </a:lnTo>
                  <a:lnTo>
                    <a:pt x="668274" y="334137"/>
                  </a:lnTo>
                  <a:cubicBezTo>
                    <a:pt x="668274" y="518668"/>
                    <a:pt x="518668" y="668274"/>
                    <a:pt x="334137" y="668274"/>
                  </a:cubicBezTo>
                  <a:lnTo>
                    <a:pt x="334137" y="659257"/>
                  </a:lnTo>
                  <a:lnTo>
                    <a:pt x="334137" y="668274"/>
                  </a:lnTo>
                  <a:cubicBezTo>
                    <a:pt x="149606" y="668274"/>
                    <a:pt x="0" y="518668"/>
                    <a:pt x="0" y="334137"/>
                  </a:cubicBezTo>
                  <a:lnTo>
                    <a:pt x="9017" y="334137"/>
                  </a:lnTo>
                  <a:lnTo>
                    <a:pt x="18034" y="334137"/>
                  </a:lnTo>
                  <a:lnTo>
                    <a:pt x="9017" y="334137"/>
                  </a:lnTo>
                  <a:lnTo>
                    <a:pt x="0" y="334137"/>
                  </a:lnTo>
                  <a:moveTo>
                    <a:pt x="18034" y="334137"/>
                  </a:moveTo>
                  <a:cubicBezTo>
                    <a:pt x="18034" y="339090"/>
                    <a:pt x="13970" y="343154"/>
                    <a:pt x="9017" y="343154"/>
                  </a:cubicBezTo>
                  <a:cubicBezTo>
                    <a:pt x="4064" y="343154"/>
                    <a:pt x="0" y="339090"/>
                    <a:pt x="0" y="334137"/>
                  </a:cubicBezTo>
                  <a:cubicBezTo>
                    <a:pt x="0" y="329184"/>
                    <a:pt x="4064" y="325120"/>
                    <a:pt x="9017" y="325120"/>
                  </a:cubicBezTo>
                  <a:cubicBezTo>
                    <a:pt x="13970" y="325120"/>
                    <a:pt x="18034" y="329184"/>
                    <a:pt x="18034" y="334137"/>
                  </a:cubicBezTo>
                  <a:cubicBezTo>
                    <a:pt x="18034" y="508762"/>
                    <a:pt x="159512" y="650240"/>
                    <a:pt x="334137" y="650240"/>
                  </a:cubicBezTo>
                  <a:cubicBezTo>
                    <a:pt x="508762" y="650240"/>
                    <a:pt x="650240" y="508762"/>
                    <a:pt x="650240" y="334137"/>
                  </a:cubicBezTo>
                  <a:cubicBezTo>
                    <a:pt x="650240" y="159512"/>
                    <a:pt x="508762" y="18034"/>
                    <a:pt x="334137" y="18034"/>
                  </a:cubicBezTo>
                  <a:lnTo>
                    <a:pt x="334137" y="9017"/>
                  </a:lnTo>
                  <a:lnTo>
                    <a:pt x="334137" y="18034"/>
                  </a:lnTo>
                  <a:cubicBezTo>
                    <a:pt x="159639" y="18034"/>
                    <a:pt x="18034" y="159639"/>
                    <a:pt x="18034" y="334137"/>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txBox="1"/>
            <p:nvPr/>
          </p:nvSpPr>
          <p:spPr>
            <a:xfrm>
              <a:off x="0" y="-47625"/>
              <a:ext cx="668302" cy="715927"/>
            </a:xfrm>
            <a:prstGeom prst="rect">
              <a:avLst/>
            </a:prstGeom>
            <a:noFill/>
            <a:ln>
              <a:noFill/>
            </a:ln>
          </p:spPr>
          <p:txBody>
            <a:bodyPr anchorCtr="0" anchor="ctr" bIns="50800" lIns="50800" spcFirstLastPara="1" rIns="50800" wrap="square" tIns="50800">
              <a:noAutofit/>
            </a:bodyPr>
            <a:lstStyle/>
            <a:p>
              <a:pPr indent="0" lvl="0" marL="0" marR="0" rtl="0" algn="ctr">
                <a:lnSpc>
                  <a:spcPct val="120007"/>
                </a:lnSpc>
                <a:spcBef>
                  <a:spcPts val="0"/>
                </a:spcBef>
                <a:spcAft>
                  <a:spcPts val="0"/>
                </a:spcAft>
                <a:buNone/>
              </a:pPr>
              <a:r>
                <a:rPr b="1" i="0" lang="en-US" sz="2559" u="none" cap="none" strike="noStrike">
                  <a:solidFill>
                    <a:srgbClr val="56595C"/>
                  </a:solidFill>
                  <a:latin typeface="Arial"/>
                  <a:ea typeface="Arial"/>
                  <a:cs typeface="Arial"/>
                  <a:sym typeface="Arial"/>
                </a:rPr>
                <a:t>+</a:t>
              </a:r>
              <a:endParaRPr/>
            </a:p>
          </p:txBody>
        </p:sp>
      </p:grpSp>
      <p:sp>
        <p:nvSpPr>
          <p:cNvPr id="112" name="Google Shape;112;p13"/>
          <p:cNvSpPr/>
          <p:nvPr/>
        </p:nvSpPr>
        <p:spPr>
          <a:xfrm>
            <a:off x="5424373" y="2976431"/>
            <a:ext cx="3589878" cy="2208086"/>
          </a:xfrm>
          <a:custGeom>
            <a:rect b="b" l="l" r="r" t="t"/>
            <a:pathLst>
              <a:path extrusionOk="0" h="2944114" w="4786503">
                <a:moveTo>
                  <a:pt x="0" y="1472057"/>
                </a:moveTo>
                <a:cubicBezTo>
                  <a:pt x="0" y="655574"/>
                  <a:pt x="1075944" y="0"/>
                  <a:pt x="2393188" y="0"/>
                </a:cubicBezTo>
                <a:cubicBezTo>
                  <a:pt x="3710432" y="0"/>
                  <a:pt x="4786503" y="655574"/>
                  <a:pt x="4786503" y="1472057"/>
                </a:cubicBezTo>
                <a:lnTo>
                  <a:pt x="4777486" y="1472057"/>
                </a:lnTo>
                <a:lnTo>
                  <a:pt x="4786503" y="1472057"/>
                </a:lnTo>
                <a:cubicBezTo>
                  <a:pt x="4786503" y="2288540"/>
                  <a:pt x="3710559" y="2944114"/>
                  <a:pt x="2393315" y="2944114"/>
                </a:cubicBezTo>
                <a:lnTo>
                  <a:pt x="2393315" y="2935097"/>
                </a:lnTo>
                <a:lnTo>
                  <a:pt x="2393315" y="2944114"/>
                </a:lnTo>
                <a:cubicBezTo>
                  <a:pt x="1075944" y="2944114"/>
                  <a:pt x="0" y="2288540"/>
                  <a:pt x="0" y="1472057"/>
                </a:cubicBezTo>
                <a:lnTo>
                  <a:pt x="9017" y="1472057"/>
                </a:lnTo>
                <a:lnTo>
                  <a:pt x="18034" y="1472057"/>
                </a:lnTo>
                <a:lnTo>
                  <a:pt x="9017" y="1472057"/>
                </a:lnTo>
                <a:lnTo>
                  <a:pt x="0" y="1472057"/>
                </a:lnTo>
                <a:moveTo>
                  <a:pt x="18034" y="1472057"/>
                </a:moveTo>
                <a:cubicBezTo>
                  <a:pt x="18034" y="1477010"/>
                  <a:pt x="13970" y="1481074"/>
                  <a:pt x="9017" y="1481074"/>
                </a:cubicBezTo>
                <a:cubicBezTo>
                  <a:pt x="4064" y="1481074"/>
                  <a:pt x="0" y="1477010"/>
                  <a:pt x="0" y="1472057"/>
                </a:cubicBezTo>
                <a:cubicBezTo>
                  <a:pt x="0" y="1467104"/>
                  <a:pt x="4064" y="1463040"/>
                  <a:pt x="9017" y="1463040"/>
                </a:cubicBezTo>
                <a:cubicBezTo>
                  <a:pt x="13970" y="1463040"/>
                  <a:pt x="18034" y="1467104"/>
                  <a:pt x="18034" y="1472057"/>
                </a:cubicBezTo>
                <a:cubicBezTo>
                  <a:pt x="18034" y="2271649"/>
                  <a:pt x="1076960" y="2926080"/>
                  <a:pt x="2393188" y="2926080"/>
                </a:cubicBezTo>
                <a:cubicBezTo>
                  <a:pt x="3709416" y="2926080"/>
                  <a:pt x="4768342" y="2271649"/>
                  <a:pt x="4768342" y="1472057"/>
                </a:cubicBezTo>
                <a:cubicBezTo>
                  <a:pt x="4768342" y="672465"/>
                  <a:pt x="3709416" y="18034"/>
                  <a:pt x="2393188" y="18034"/>
                </a:cubicBezTo>
                <a:lnTo>
                  <a:pt x="2393188" y="9017"/>
                </a:lnTo>
                <a:lnTo>
                  <a:pt x="2393188" y="18034"/>
                </a:lnTo>
                <a:cubicBezTo>
                  <a:pt x="1077087" y="18034"/>
                  <a:pt x="18034" y="672592"/>
                  <a:pt x="18034" y="147205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rot="-3046527">
            <a:off x="5424381" y="3382837"/>
            <a:ext cx="3671126" cy="1395318"/>
          </a:xfrm>
          <a:custGeom>
            <a:rect b="b" l="l" r="r" t="t"/>
            <a:pathLst>
              <a:path extrusionOk="0" h="1860423" w="4894834">
                <a:moveTo>
                  <a:pt x="0" y="930148"/>
                </a:moveTo>
                <a:cubicBezTo>
                  <a:pt x="0" y="410972"/>
                  <a:pt x="1104265" y="0"/>
                  <a:pt x="2447417" y="0"/>
                </a:cubicBezTo>
                <a:cubicBezTo>
                  <a:pt x="3790569" y="0"/>
                  <a:pt x="4894834" y="410972"/>
                  <a:pt x="4894834" y="930148"/>
                </a:cubicBezTo>
                <a:lnTo>
                  <a:pt x="4885817" y="930148"/>
                </a:lnTo>
                <a:lnTo>
                  <a:pt x="4894834" y="930148"/>
                </a:lnTo>
                <a:cubicBezTo>
                  <a:pt x="4894834" y="1449324"/>
                  <a:pt x="3790569" y="1860296"/>
                  <a:pt x="2447417" y="1860296"/>
                </a:cubicBezTo>
                <a:lnTo>
                  <a:pt x="2447417" y="1851279"/>
                </a:lnTo>
                <a:lnTo>
                  <a:pt x="2447417" y="1860296"/>
                </a:lnTo>
                <a:cubicBezTo>
                  <a:pt x="1104265" y="1860423"/>
                  <a:pt x="0" y="1449451"/>
                  <a:pt x="0" y="930148"/>
                </a:cubicBezTo>
                <a:lnTo>
                  <a:pt x="9017" y="930148"/>
                </a:lnTo>
                <a:lnTo>
                  <a:pt x="18034" y="930148"/>
                </a:lnTo>
                <a:lnTo>
                  <a:pt x="9017" y="930148"/>
                </a:lnTo>
                <a:lnTo>
                  <a:pt x="0" y="930148"/>
                </a:lnTo>
                <a:moveTo>
                  <a:pt x="18034" y="930148"/>
                </a:moveTo>
                <a:cubicBezTo>
                  <a:pt x="18034" y="935101"/>
                  <a:pt x="13970" y="939165"/>
                  <a:pt x="9017" y="939165"/>
                </a:cubicBezTo>
                <a:cubicBezTo>
                  <a:pt x="4064" y="939165"/>
                  <a:pt x="0" y="935228"/>
                  <a:pt x="0" y="930148"/>
                </a:cubicBezTo>
                <a:cubicBezTo>
                  <a:pt x="0" y="925068"/>
                  <a:pt x="4064" y="921131"/>
                  <a:pt x="9017" y="921131"/>
                </a:cubicBezTo>
                <a:cubicBezTo>
                  <a:pt x="13970" y="921131"/>
                  <a:pt x="18034" y="925195"/>
                  <a:pt x="18034" y="930148"/>
                </a:cubicBezTo>
                <a:cubicBezTo>
                  <a:pt x="18034" y="1428369"/>
                  <a:pt x="1097153" y="1842262"/>
                  <a:pt x="2447417" y="1842262"/>
                </a:cubicBezTo>
                <a:cubicBezTo>
                  <a:pt x="3797681" y="1842262"/>
                  <a:pt x="4876800" y="1428496"/>
                  <a:pt x="4876800" y="930148"/>
                </a:cubicBezTo>
                <a:cubicBezTo>
                  <a:pt x="4876800" y="431800"/>
                  <a:pt x="3797681" y="18034"/>
                  <a:pt x="2447417" y="18034"/>
                </a:cubicBezTo>
                <a:lnTo>
                  <a:pt x="2447417" y="9017"/>
                </a:lnTo>
                <a:lnTo>
                  <a:pt x="2447417" y="18034"/>
                </a:lnTo>
                <a:cubicBezTo>
                  <a:pt x="1097153" y="18034"/>
                  <a:pt x="18034" y="431927"/>
                  <a:pt x="18034" y="930148"/>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6076307" y="2327884"/>
            <a:ext cx="2286000" cy="3586448"/>
          </a:xfrm>
          <a:custGeom>
            <a:rect b="b" l="l" r="r" t="t"/>
            <a:pathLst>
              <a:path extrusionOk="0" h="4781931" w="3048000">
                <a:moveTo>
                  <a:pt x="0" y="2391029"/>
                </a:moveTo>
                <a:cubicBezTo>
                  <a:pt x="0" y="1073531"/>
                  <a:pt x="679831" y="0"/>
                  <a:pt x="1524000" y="0"/>
                </a:cubicBezTo>
                <a:lnTo>
                  <a:pt x="1524000" y="6731"/>
                </a:lnTo>
                <a:lnTo>
                  <a:pt x="1524000" y="0"/>
                </a:lnTo>
                <a:cubicBezTo>
                  <a:pt x="2368169" y="0"/>
                  <a:pt x="3048000" y="1073531"/>
                  <a:pt x="3048000" y="2391029"/>
                </a:cubicBezTo>
                <a:cubicBezTo>
                  <a:pt x="3048000" y="3708527"/>
                  <a:pt x="2368169" y="4781931"/>
                  <a:pt x="1524000" y="4781931"/>
                </a:cubicBezTo>
                <a:lnTo>
                  <a:pt x="1524000" y="4775200"/>
                </a:lnTo>
                <a:lnTo>
                  <a:pt x="1524000" y="4781931"/>
                </a:lnTo>
                <a:cubicBezTo>
                  <a:pt x="679831" y="4781931"/>
                  <a:pt x="0" y="3708400"/>
                  <a:pt x="0" y="2391029"/>
                </a:cubicBezTo>
                <a:lnTo>
                  <a:pt x="6731" y="2391029"/>
                </a:lnTo>
                <a:lnTo>
                  <a:pt x="10922" y="2396363"/>
                </a:lnTo>
                <a:cubicBezTo>
                  <a:pt x="8890" y="2398014"/>
                  <a:pt x="6096" y="2398268"/>
                  <a:pt x="3810" y="2397125"/>
                </a:cubicBezTo>
                <a:cubicBezTo>
                  <a:pt x="1524" y="2395982"/>
                  <a:pt x="0" y="2393569"/>
                  <a:pt x="0" y="2391029"/>
                </a:cubicBezTo>
                <a:moveTo>
                  <a:pt x="13589" y="2391029"/>
                </a:moveTo>
                <a:lnTo>
                  <a:pt x="6731" y="2391029"/>
                </a:lnTo>
                <a:lnTo>
                  <a:pt x="2540" y="2385695"/>
                </a:lnTo>
                <a:cubicBezTo>
                  <a:pt x="4572" y="2384044"/>
                  <a:pt x="7366" y="2383790"/>
                  <a:pt x="9652" y="2384933"/>
                </a:cubicBezTo>
                <a:cubicBezTo>
                  <a:pt x="11938" y="2386076"/>
                  <a:pt x="13462" y="2388489"/>
                  <a:pt x="13462" y="2391029"/>
                </a:cubicBezTo>
                <a:cubicBezTo>
                  <a:pt x="13462" y="3707130"/>
                  <a:pt x="692150" y="4768469"/>
                  <a:pt x="1523873" y="4768469"/>
                </a:cubicBezTo>
                <a:cubicBezTo>
                  <a:pt x="2355596" y="4768469"/>
                  <a:pt x="3034284" y="3707130"/>
                  <a:pt x="3034284" y="2391029"/>
                </a:cubicBezTo>
                <a:lnTo>
                  <a:pt x="3041015" y="2391029"/>
                </a:lnTo>
                <a:lnTo>
                  <a:pt x="3034284" y="2391029"/>
                </a:lnTo>
                <a:cubicBezTo>
                  <a:pt x="3034411" y="1074928"/>
                  <a:pt x="2355723" y="13589"/>
                  <a:pt x="1524000" y="13589"/>
                </a:cubicBezTo>
                <a:lnTo>
                  <a:pt x="1524000" y="6731"/>
                </a:lnTo>
                <a:lnTo>
                  <a:pt x="1524000" y="13462"/>
                </a:lnTo>
                <a:cubicBezTo>
                  <a:pt x="692277" y="13589"/>
                  <a:pt x="13589" y="1074928"/>
                  <a:pt x="13589" y="2391029"/>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13"/>
          <p:cNvGrpSpPr/>
          <p:nvPr/>
        </p:nvGrpSpPr>
        <p:grpSpPr>
          <a:xfrm>
            <a:off x="5792238" y="3404264"/>
            <a:ext cx="501227" cy="536946"/>
            <a:chOff x="0" y="-47625"/>
            <a:chExt cx="668302" cy="715927"/>
          </a:xfrm>
        </p:grpSpPr>
        <p:sp>
          <p:nvSpPr>
            <p:cNvPr id="116" name="Google Shape;116;p13"/>
            <p:cNvSpPr/>
            <p:nvPr/>
          </p:nvSpPr>
          <p:spPr>
            <a:xfrm>
              <a:off x="9017" y="9017"/>
              <a:ext cx="650240" cy="650240"/>
            </a:xfrm>
            <a:custGeom>
              <a:rect b="b" l="l" r="r" t="t"/>
              <a:pathLst>
                <a:path extrusionOk="0" h="650240" w="650240">
                  <a:moveTo>
                    <a:pt x="0" y="325120"/>
                  </a:moveTo>
                  <a:cubicBezTo>
                    <a:pt x="0" y="145542"/>
                    <a:pt x="145542" y="0"/>
                    <a:pt x="325120" y="0"/>
                  </a:cubicBezTo>
                  <a:cubicBezTo>
                    <a:pt x="504698" y="0"/>
                    <a:pt x="650240" y="145542"/>
                    <a:pt x="650240" y="325120"/>
                  </a:cubicBezTo>
                  <a:cubicBezTo>
                    <a:pt x="650240" y="504698"/>
                    <a:pt x="504698" y="650240"/>
                    <a:pt x="325120" y="650240"/>
                  </a:cubicBezTo>
                  <a:cubicBezTo>
                    <a:pt x="145542" y="650240"/>
                    <a:pt x="0" y="504698"/>
                    <a:pt x="0" y="325120"/>
                  </a:cubicBez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0" y="0"/>
              <a:ext cx="668274" cy="668274"/>
            </a:xfrm>
            <a:custGeom>
              <a:rect b="b" l="l" r="r" t="t"/>
              <a:pathLst>
                <a:path extrusionOk="0" h="668274" w="668274">
                  <a:moveTo>
                    <a:pt x="0" y="334137"/>
                  </a:moveTo>
                  <a:cubicBezTo>
                    <a:pt x="0" y="149606"/>
                    <a:pt x="149606" y="0"/>
                    <a:pt x="334137" y="0"/>
                  </a:cubicBezTo>
                  <a:lnTo>
                    <a:pt x="334137" y="9017"/>
                  </a:lnTo>
                  <a:lnTo>
                    <a:pt x="334137" y="0"/>
                  </a:lnTo>
                  <a:cubicBezTo>
                    <a:pt x="518668" y="0"/>
                    <a:pt x="668274" y="149606"/>
                    <a:pt x="668274" y="334137"/>
                  </a:cubicBezTo>
                  <a:lnTo>
                    <a:pt x="659257" y="334137"/>
                  </a:lnTo>
                  <a:lnTo>
                    <a:pt x="668274" y="334137"/>
                  </a:lnTo>
                  <a:cubicBezTo>
                    <a:pt x="668274" y="518668"/>
                    <a:pt x="518668" y="668274"/>
                    <a:pt x="334137" y="668274"/>
                  </a:cubicBezTo>
                  <a:lnTo>
                    <a:pt x="334137" y="659257"/>
                  </a:lnTo>
                  <a:lnTo>
                    <a:pt x="334137" y="668274"/>
                  </a:lnTo>
                  <a:cubicBezTo>
                    <a:pt x="149606" y="668274"/>
                    <a:pt x="0" y="518668"/>
                    <a:pt x="0" y="334137"/>
                  </a:cubicBezTo>
                  <a:lnTo>
                    <a:pt x="9017" y="334137"/>
                  </a:lnTo>
                  <a:lnTo>
                    <a:pt x="18034" y="334137"/>
                  </a:lnTo>
                  <a:lnTo>
                    <a:pt x="9017" y="334137"/>
                  </a:lnTo>
                  <a:lnTo>
                    <a:pt x="0" y="334137"/>
                  </a:lnTo>
                  <a:moveTo>
                    <a:pt x="18034" y="334137"/>
                  </a:moveTo>
                  <a:cubicBezTo>
                    <a:pt x="18034" y="339090"/>
                    <a:pt x="13970" y="343154"/>
                    <a:pt x="9017" y="343154"/>
                  </a:cubicBezTo>
                  <a:cubicBezTo>
                    <a:pt x="4064" y="343154"/>
                    <a:pt x="0" y="339090"/>
                    <a:pt x="0" y="334137"/>
                  </a:cubicBezTo>
                  <a:cubicBezTo>
                    <a:pt x="0" y="329184"/>
                    <a:pt x="4064" y="325120"/>
                    <a:pt x="9017" y="325120"/>
                  </a:cubicBezTo>
                  <a:cubicBezTo>
                    <a:pt x="13970" y="325120"/>
                    <a:pt x="18034" y="329184"/>
                    <a:pt x="18034" y="334137"/>
                  </a:cubicBezTo>
                  <a:cubicBezTo>
                    <a:pt x="18034" y="508762"/>
                    <a:pt x="159512" y="650240"/>
                    <a:pt x="334137" y="650240"/>
                  </a:cubicBezTo>
                  <a:cubicBezTo>
                    <a:pt x="508762" y="650240"/>
                    <a:pt x="650240" y="508762"/>
                    <a:pt x="650240" y="334137"/>
                  </a:cubicBezTo>
                  <a:cubicBezTo>
                    <a:pt x="650240" y="159512"/>
                    <a:pt x="508762" y="18034"/>
                    <a:pt x="334137" y="18034"/>
                  </a:cubicBezTo>
                  <a:lnTo>
                    <a:pt x="334137" y="9017"/>
                  </a:lnTo>
                  <a:lnTo>
                    <a:pt x="334137" y="18034"/>
                  </a:lnTo>
                  <a:cubicBezTo>
                    <a:pt x="159639" y="18034"/>
                    <a:pt x="18034" y="159639"/>
                    <a:pt x="18034" y="334137"/>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txBox="1"/>
            <p:nvPr/>
          </p:nvSpPr>
          <p:spPr>
            <a:xfrm>
              <a:off x="0" y="-47625"/>
              <a:ext cx="668302" cy="715927"/>
            </a:xfrm>
            <a:prstGeom prst="rect">
              <a:avLst/>
            </a:prstGeom>
            <a:noFill/>
            <a:ln>
              <a:noFill/>
            </a:ln>
          </p:spPr>
          <p:txBody>
            <a:bodyPr anchorCtr="0" anchor="ctr" bIns="50800" lIns="50800" spcFirstLastPara="1" rIns="50800" wrap="square" tIns="50800">
              <a:noAutofit/>
            </a:bodyPr>
            <a:lstStyle/>
            <a:p>
              <a:pPr indent="0" lvl="0" marL="0" marR="0" rtl="0" algn="ctr">
                <a:lnSpc>
                  <a:spcPct val="120007"/>
                </a:lnSpc>
                <a:spcBef>
                  <a:spcPts val="0"/>
                </a:spcBef>
                <a:spcAft>
                  <a:spcPts val="0"/>
                </a:spcAft>
                <a:buNone/>
              </a:pPr>
              <a:r>
                <a:rPr b="1" i="0" lang="en-US" sz="2559" u="none" cap="none" strike="noStrike">
                  <a:solidFill>
                    <a:srgbClr val="56595C"/>
                  </a:solidFill>
                  <a:latin typeface="Arial"/>
                  <a:ea typeface="Arial"/>
                  <a:cs typeface="Arial"/>
                  <a:sym typeface="Arial"/>
                </a:rPr>
                <a:t>-</a:t>
              </a:r>
              <a:endParaRPr/>
            </a:p>
          </p:txBody>
        </p:sp>
      </p:grpSp>
      <p:grpSp>
        <p:nvGrpSpPr>
          <p:cNvPr id="119" name="Google Shape;119;p13"/>
          <p:cNvGrpSpPr/>
          <p:nvPr/>
        </p:nvGrpSpPr>
        <p:grpSpPr>
          <a:xfrm>
            <a:off x="7849904" y="4623292"/>
            <a:ext cx="501227" cy="536946"/>
            <a:chOff x="0" y="-47625"/>
            <a:chExt cx="668302" cy="715927"/>
          </a:xfrm>
        </p:grpSpPr>
        <p:sp>
          <p:nvSpPr>
            <p:cNvPr id="120" name="Google Shape;120;p13"/>
            <p:cNvSpPr/>
            <p:nvPr/>
          </p:nvSpPr>
          <p:spPr>
            <a:xfrm>
              <a:off x="9017" y="9017"/>
              <a:ext cx="650240" cy="650240"/>
            </a:xfrm>
            <a:custGeom>
              <a:rect b="b" l="l" r="r" t="t"/>
              <a:pathLst>
                <a:path extrusionOk="0" h="650240" w="650240">
                  <a:moveTo>
                    <a:pt x="0" y="325120"/>
                  </a:moveTo>
                  <a:cubicBezTo>
                    <a:pt x="0" y="145542"/>
                    <a:pt x="145542" y="0"/>
                    <a:pt x="325120" y="0"/>
                  </a:cubicBezTo>
                  <a:cubicBezTo>
                    <a:pt x="504698" y="0"/>
                    <a:pt x="650240" y="145542"/>
                    <a:pt x="650240" y="325120"/>
                  </a:cubicBezTo>
                  <a:cubicBezTo>
                    <a:pt x="650240" y="504698"/>
                    <a:pt x="504698" y="650240"/>
                    <a:pt x="325120" y="650240"/>
                  </a:cubicBezTo>
                  <a:cubicBezTo>
                    <a:pt x="145542" y="650240"/>
                    <a:pt x="0" y="504698"/>
                    <a:pt x="0" y="325120"/>
                  </a:cubicBez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0" y="0"/>
              <a:ext cx="668274" cy="668274"/>
            </a:xfrm>
            <a:custGeom>
              <a:rect b="b" l="l" r="r" t="t"/>
              <a:pathLst>
                <a:path extrusionOk="0" h="668274" w="668274">
                  <a:moveTo>
                    <a:pt x="0" y="334137"/>
                  </a:moveTo>
                  <a:cubicBezTo>
                    <a:pt x="0" y="149606"/>
                    <a:pt x="149606" y="0"/>
                    <a:pt x="334137" y="0"/>
                  </a:cubicBezTo>
                  <a:lnTo>
                    <a:pt x="334137" y="9017"/>
                  </a:lnTo>
                  <a:lnTo>
                    <a:pt x="334137" y="0"/>
                  </a:lnTo>
                  <a:cubicBezTo>
                    <a:pt x="518668" y="0"/>
                    <a:pt x="668274" y="149606"/>
                    <a:pt x="668274" y="334137"/>
                  </a:cubicBezTo>
                  <a:lnTo>
                    <a:pt x="659257" y="334137"/>
                  </a:lnTo>
                  <a:lnTo>
                    <a:pt x="668274" y="334137"/>
                  </a:lnTo>
                  <a:cubicBezTo>
                    <a:pt x="668274" y="518668"/>
                    <a:pt x="518668" y="668274"/>
                    <a:pt x="334137" y="668274"/>
                  </a:cubicBezTo>
                  <a:lnTo>
                    <a:pt x="334137" y="659257"/>
                  </a:lnTo>
                  <a:lnTo>
                    <a:pt x="334137" y="668274"/>
                  </a:lnTo>
                  <a:cubicBezTo>
                    <a:pt x="149606" y="668274"/>
                    <a:pt x="0" y="518668"/>
                    <a:pt x="0" y="334137"/>
                  </a:cubicBezTo>
                  <a:lnTo>
                    <a:pt x="9017" y="334137"/>
                  </a:lnTo>
                  <a:lnTo>
                    <a:pt x="18034" y="334137"/>
                  </a:lnTo>
                  <a:lnTo>
                    <a:pt x="9017" y="334137"/>
                  </a:lnTo>
                  <a:lnTo>
                    <a:pt x="0" y="334137"/>
                  </a:lnTo>
                  <a:moveTo>
                    <a:pt x="18034" y="334137"/>
                  </a:moveTo>
                  <a:cubicBezTo>
                    <a:pt x="18034" y="339090"/>
                    <a:pt x="13970" y="343154"/>
                    <a:pt x="9017" y="343154"/>
                  </a:cubicBezTo>
                  <a:cubicBezTo>
                    <a:pt x="4064" y="343154"/>
                    <a:pt x="0" y="339090"/>
                    <a:pt x="0" y="334137"/>
                  </a:cubicBezTo>
                  <a:cubicBezTo>
                    <a:pt x="0" y="329184"/>
                    <a:pt x="4064" y="325120"/>
                    <a:pt x="9017" y="325120"/>
                  </a:cubicBezTo>
                  <a:cubicBezTo>
                    <a:pt x="13970" y="325120"/>
                    <a:pt x="18034" y="329184"/>
                    <a:pt x="18034" y="334137"/>
                  </a:cubicBezTo>
                  <a:cubicBezTo>
                    <a:pt x="18034" y="508762"/>
                    <a:pt x="159512" y="650240"/>
                    <a:pt x="334137" y="650240"/>
                  </a:cubicBezTo>
                  <a:cubicBezTo>
                    <a:pt x="508762" y="650240"/>
                    <a:pt x="650240" y="508762"/>
                    <a:pt x="650240" y="334137"/>
                  </a:cubicBezTo>
                  <a:cubicBezTo>
                    <a:pt x="650240" y="159512"/>
                    <a:pt x="508762" y="18034"/>
                    <a:pt x="334137" y="18034"/>
                  </a:cubicBezTo>
                  <a:lnTo>
                    <a:pt x="334137" y="9017"/>
                  </a:lnTo>
                  <a:lnTo>
                    <a:pt x="334137" y="18034"/>
                  </a:lnTo>
                  <a:cubicBezTo>
                    <a:pt x="159639" y="18034"/>
                    <a:pt x="18034" y="159639"/>
                    <a:pt x="18034" y="334137"/>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txBox="1"/>
            <p:nvPr/>
          </p:nvSpPr>
          <p:spPr>
            <a:xfrm>
              <a:off x="0" y="-47625"/>
              <a:ext cx="668302" cy="715927"/>
            </a:xfrm>
            <a:prstGeom prst="rect">
              <a:avLst/>
            </a:prstGeom>
            <a:noFill/>
            <a:ln>
              <a:noFill/>
            </a:ln>
          </p:spPr>
          <p:txBody>
            <a:bodyPr anchorCtr="0" anchor="ctr" bIns="50800" lIns="50800" spcFirstLastPara="1" rIns="50800" wrap="square" tIns="50800">
              <a:noAutofit/>
            </a:bodyPr>
            <a:lstStyle/>
            <a:p>
              <a:pPr indent="0" lvl="0" marL="0" marR="0" rtl="0" algn="ctr">
                <a:lnSpc>
                  <a:spcPct val="120007"/>
                </a:lnSpc>
                <a:spcBef>
                  <a:spcPts val="0"/>
                </a:spcBef>
                <a:spcAft>
                  <a:spcPts val="0"/>
                </a:spcAft>
                <a:buNone/>
              </a:pPr>
              <a:r>
                <a:rPr b="1" i="0" lang="en-US" sz="2559" u="none" cap="none" strike="noStrike">
                  <a:solidFill>
                    <a:srgbClr val="56595C"/>
                  </a:solidFill>
                  <a:latin typeface="Arial"/>
                  <a:ea typeface="Arial"/>
                  <a:cs typeface="Arial"/>
                  <a:sym typeface="Arial"/>
                </a:rPr>
                <a:t>-</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83" name="Google Shape;283;p2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84" name="Google Shape;284;p2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85" name="Google Shape;285;p22"/>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10</a:t>
            </a:r>
            <a:endParaRPr/>
          </a:p>
        </p:txBody>
      </p:sp>
      <p:sp>
        <p:nvSpPr>
          <p:cNvPr id="286" name="Google Shape;286;p22"/>
          <p:cNvSpPr txBox="1"/>
          <p:nvPr/>
        </p:nvSpPr>
        <p:spPr>
          <a:xfrm>
            <a:off x="550572" y="628904"/>
            <a:ext cx="8627083"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El rápido ritmo del descubrimiento nuclear, cont.</a:t>
            </a:r>
            <a:endParaRPr/>
          </a:p>
        </p:txBody>
      </p:sp>
      <p:sp>
        <p:nvSpPr>
          <p:cNvPr id="287" name="Google Shape;287;p22"/>
          <p:cNvSpPr/>
          <p:nvPr/>
        </p:nvSpPr>
        <p:spPr>
          <a:xfrm>
            <a:off x="5092092" y="1666786"/>
            <a:ext cx="4214947" cy="3393390"/>
          </a:xfrm>
          <a:custGeom>
            <a:rect b="b" l="l" r="r" t="t"/>
            <a:pathLst>
              <a:path extrusionOk="0" h="3393390" w="4214947">
                <a:moveTo>
                  <a:pt x="0" y="0"/>
                </a:moveTo>
                <a:lnTo>
                  <a:pt x="4214947" y="0"/>
                </a:lnTo>
                <a:lnTo>
                  <a:pt x="4214947" y="3393390"/>
                </a:lnTo>
                <a:lnTo>
                  <a:pt x="0" y="3393390"/>
                </a:lnTo>
                <a:lnTo>
                  <a:pt x="0" y="0"/>
                </a:lnTo>
                <a:close/>
              </a:path>
            </a:pathLst>
          </a:custGeom>
          <a:blipFill rotWithShape="1">
            <a:blip r:embed="rId4">
              <a:alphaModFix/>
            </a:blip>
            <a:stretch>
              <a:fillRect b="-111" l="0" r="0" t="-112"/>
            </a:stretch>
          </a:blipFill>
          <a:ln>
            <a:noFill/>
          </a:ln>
        </p:spPr>
      </p:sp>
      <p:sp>
        <p:nvSpPr>
          <p:cNvPr id="288" name="Google Shape;288;p22"/>
          <p:cNvSpPr txBox="1"/>
          <p:nvPr/>
        </p:nvSpPr>
        <p:spPr>
          <a:xfrm>
            <a:off x="550572" y="1854624"/>
            <a:ext cx="4635770" cy="13716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Henri Becquerel (1852-1908)</a:t>
            </a:r>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Físico francés</a:t>
            </a:r>
            <a:endParaRPr/>
          </a:p>
          <a:p>
            <a:pPr indent="0" lvl="0" marL="0" marR="0" rtl="0" algn="l">
              <a:lnSpc>
                <a:spcPct val="119971"/>
              </a:lnSpc>
              <a:spcBef>
                <a:spcPts val="0"/>
              </a:spcBef>
              <a:spcAft>
                <a:spcPts val="0"/>
              </a:spcAft>
              <a:buNone/>
            </a:pPr>
            <a:r>
              <a:t/>
            </a:r>
            <a:endParaRPr b="0" i="0" sz="2133" u="none" cap="none" strike="noStrike">
              <a:solidFill>
                <a:srgbClr val="000000"/>
              </a:solidFill>
              <a:latin typeface="Ubuntu"/>
              <a:ea typeface="Ubuntu"/>
              <a:cs typeface="Ubuntu"/>
              <a:sym typeface="Ubuntu"/>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1896 se descubrió la radiactividad</a:t>
            </a:r>
            <a:endParaRPr/>
          </a:p>
        </p:txBody>
      </p:sp>
      <p:sp>
        <p:nvSpPr>
          <p:cNvPr id="289" name="Google Shape;289;p22"/>
          <p:cNvSpPr/>
          <p:nvPr/>
        </p:nvSpPr>
        <p:spPr>
          <a:xfrm>
            <a:off x="3965009" y="3378624"/>
            <a:ext cx="2254165" cy="2888763"/>
          </a:xfrm>
          <a:custGeom>
            <a:rect b="b" l="l" r="r" t="t"/>
            <a:pathLst>
              <a:path extrusionOk="0" h="2888763" w="2254165">
                <a:moveTo>
                  <a:pt x="0" y="0"/>
                </a:moveTo>
                <a:lnTo>
                  <a:pt x="2254165" y="0"/>
                </a:lnTo>
                <a:lnTo>
                  <a:pt x="2254165" y="2888763"/>
                </a:lnTo>
                <a:lnTo>
                  <a:pt x="0" y="2888763"/>
                </a:lnTo>
                <a:lnTo>
                  <a:pt x="0" y="0"/>
                </a:lnTo>
                <a:close/>
              </a:path>
            </a:pathLst>
          </a:custGeom>
          <a:blipFill rotWithShape="1">
            <a:blip r:embed="rId5">
              <a:alphaModFix/>
            </a:blip>
            <a:stretch>
              <a:fillRect b="-5635" l="-5873" r="-6729" t="0"/>
            </a:stretch>
          </a:blipFill>
          <a:ln>
            <a:noFill/>
          </a:ln>
        </p:spPr>
      </p:sp>
      <p:sp>
        <p:nvSpPr>
          <p:cNvPr id="290" name="Google Shape;290;p22"/>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00" name="Google Shape;300;p2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01" name="Google Shape;301;p2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302" name="Google Shape;302;p23"/>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11</a:t>
            </a:r>
            <a:endParaRPr/>
          </a:p>
        </p:txBody>
      </p:sp>
      <p:sp>
        <p:nvSpPr>
          <p:cNvPr id="303" name="Google Shape;303;p23"/>
          <p:cNvSpPr txBox="1"/>
          <p:nvPr/>
        </p:nvSpPr>
        <p:spPr>
          <a:xfrm>
            <a:off x="546608" y="630806"/>
            <a:ext cx="8718296"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El rápido ritmo del descubrimiento nuclear, cont.</a:t>
            </a:r>
            <a:endParaRPr/>
          </a:p>
        </p:txBody>
      </p:sp>
      <p:sp>
        <p:nvSpPr>
          <p:cNvPr id="304" name="Google Shape;304;p23"/>
          <p:cNvSpPr txBox="1"/>
          <p:nvPr/>
        </p:nvSpPr>
        <p:spPr>
          <a:xfrm>
            <a:off x="652750" y="1674175"/>
            <a:ext cx="4955700" cy="4319400"/>
          </a:xfrm>
          <a:prstGeom prst="rect">
            <a:avLst/>
          </a:prstGeom>
          <a:noFill/>
          <a:ln>
            <a:noFill/>
          </a:ln>
        </p:spPr>
        <p:txBody>
          <a:bodyPr anchorCtr="0" anchor="t" bIns="0" lIns="0" spcFirstLastPara="1" rIns="0" wrap="square" tIns="0">
            <a:spAutoFit/>
          </a:bodyPr>
          <a:lstStyle/>
          <a:p>
            <a:pPr indent="0" lvl="0" marL="0" marR="0" rtl="0" algn="l">
              <a:lnSpc>
                <a:spcPct val="180031"/>
              </a:lnSpc>
              <a:spcBef>
                <a:spcPts val="0"/>
              </a:spcBef>
              <a:spcAft>
                <a:spcPts val="0"/>
              </a:spcAft>
              <a:buNone/>
            </a:pPr>
            <a:r>
              <a:rPr b="0" i="0" lang="en-US" sz="2159" u="none" cap="none" strike="noStrike">
                <a:solidFill>
                  <a:srgbClr val="000000"/>
                </a:solidFill>
                <a:latin typeface="Ubuntu"/>
                <a:ea typeface="Ubuntu"/>
                <a:cs typeface="Ubuntu"/>
                <a:sym typeface="Ubuntu"/>
              </a:rPr>
              <a:t>María Curie (1867-1934)</a:t>
            </a:r>
            <a:endParaRPr sz="1000"/>
          </a:p>
          <a:p>
            <a:pPr indent="0" lvl="0" marL="0" marR="0" rtl="0" algn="l">
              <a:lnSpc>
                <a:spcPct val="120000"/>
              </a:lnSpc>
              <a:spcBef>
                <a:spcPts val="0"/>
              </a:spcBef>
              <a:spcAft>
                <a:spcPts val="0"/>
              </a:spcAft>
              <a:buNone/>
            </a:pPr>
            <a:r>
              <a:rPr b="0" i="0" lang="en-US" sz="1520" u="none" cap="none" strike="noStrike">
                <a:solidFill>
                  <a:srgbClr val="000000"/>
                </a:solidFill>
                <a:latin typeface="Ubuntu"/>
                <a:ea typeface="Ubuntu"/>
                <a:cs typeface="Ubuntu"/>
                <a:sym typeface="Ubuntu"/>
              </a:rPr>
              <a:t>Físico y químico polaco</a:t>
            </a:r>
            <a:endParaRPr sz="1000"/>
          </a:p>
          <a:p>
            <a:pPr indent="0" lvl="0" marL="0" marR="0" rtl="0" algn="l">
              <a:lnSpc>
                <a:spcPct val="120000"/>
              </a:lnSpc>
              <a:spcBef>
                <a:spcPts val="0"/>
              </a:spcBef>
              <a:spcAft>
                <a:spcPts val="0"/>
              </a:spcAft>
              <a:buNone/>
            </a:pPr>
            <a:r>
              <a:t/>
            </a:r>
            <a:endParaRPr b="0" i="0" sz="1520" u="none" cap="none" strike="noStrike">
              <a:solidFill>
                <a:srgbClr val="000000"/>
              </a:solidFill>
              <a:latin typeface="Ubuntu"/>
              <a:ea typeface="Ubuntu"/>
              <a:cs typeface="Ubuntu"/>
              <a:sym typeface="Ubuntu"/>
            </a:endParaRPr>
          </a:p>
          <a:p>
            <a:pPr indent="0" lvl="0" marL="0" marR="0" rtl="0" algn="l">
              <a:lnSpc>
                <a:spcPct val="120007"/>
              </a:lnSpc>
              <a:spcBef>
                <a:spcPts val="0"/>
              </a:spcBef>
              <a:spcAft>
                <a:spcPts val="0"/>
              </a:spcAft>
              <a:buNone/>
            </a:pPr>
            <a:r>
              <a:rPr b="0" i="0" lang="en-US" sz="2159" u="none" cap="none" strike="noStrike">
                <a:solidFill>
                  <a:srgbClr val="000000"/>
                </a:solidFill>
                <a:latin typeface="Ubuntu"/>
                <a:ea typeface="Ubuntu"/>
                <a:cs typeface="Ubuntu"/>
                <a:sym typeface="Ubuntu"/>
              </a:rPr>
              <a:t>Pedro Curie (1859-1906)</a:t>
            </a:r>
            <a:endParaRPr sz="1000"/>
          </a:p>
          <a:p>
            <a:pPr indent="0" lvl="0" marL="0" marR="0" rtl="0" algn="l">
              <a:lnSpc>
                <a:spcPct val="120000"/>
              </a:lnSpc>
              <a:spcBef>
                <a:spcPts val="0"/>
              </a:spcBef>
              <a:spcAft>
                <a:spcPts val="0"/>
              </a:spcAft>
              <a:buNone/>
            </a:pPr>
            <a:r>
              <a:rPr b="0" i="0" lang="en-US" sz="1520" u="none" cap="none" strike="noStrike">
                <a:solidFill>
                  <a:srgbClr val="000000"/>
                </a:solidFill>
                <a:latin typeface="Ubuntu"/>
                <a:ea typeface="Ubuntu"/>
                <a:cs typeface="Ubuntu"/>
                <a:sym typeface="Ubuntu"/>
              </a:rPr>
              <a:t>Físico francés</a:t>
            </a:r>
            <a:endParaRPr sz="1000"/>
          </a:p>
          <a:p>
            <a:pPr indent="0" lvl="0" marL="0" marR="0" rtl="0" algn="l">
              <a:lnSpc>
                <a:spcPct val="120000"/>
              </a:lnSpc>
              <a:spcBef>
                <a:spcPts val="0"/>
              </a:spcBef>
              <a:spcAft>
                <a:spcPts val="0"/>
              </a:spcAft>
              <a:buNone/>
            </a:pPr>
            <a:r>
              <a:t/>
            </a:r>
            <a:endParaRPr b="0" i="0" sz="1520" u="none" cap="none" strike="noStrike">
              <a:solidFill>
                <a:srgbClr val="000000"/>
              </a:solidFill>
              <a:latin typeface="Ubuntu"/>
              <a:ea typeface="Ubuntu"/>
              <a:cs typeface="Ubuntu"/>
              <a:sym typeface="Ubuntu"/>
            </a:endParaRPr>
          </a:p>
          <a:p>
            <a:pPr indent="0" lvl="0" marL="0" marR="0" rtl="0" algn="l">
              <a:lnSpc>
                <a:spcPct val="120000"/>
              </a:lnSpc>
              <a:spcBef>
                <a:spcPts val="0"/>
              </a:spcBef>
              <a:spcAft>
                <a:spcPts val="0"/>
              </a:spcAft>
              <a:buNone/>
            </a:pPr>
            <a:r>
              <a:rPr b="0" i="0" lang="en-US" sz="1520" u="none" cap="none" strike="noStrike">
                <a:solidFill>
                  <a:srgbClr val="000000"/>
                </a:solidFill>
                <a:latin typeface="Ubuntu"/>
                <a:ea typeface="Ubuntu"/>
                <a:cs typeface="Ubuntu"/>
                <a:sym typeface="Ubuntu"/>
              </a:rPr>
              <a:t>Descubrió el polonio y el radio La familia Curie ganó 5 premios Nobel</a:t>
            </a:r>
            <a:endParaRPr sz="1000"/>
          </a:p>
          <a:p>
            <a:pPr indent="0" lvl="0" marL="0" marR="0" rtl="0" algn="l">
              <a:lnSpc>
                <a:spcPct val="120000"/>
              </a:lnSpc>
              <a:spcBef>
                <a:spcPts val="0"/>
              </a:spcBef>
              <a:spcAft>
                <a:spcPts val="0"/>
              </a:spcAft>
              <a:buNone/>
            </a:pPr>
            <a:r>
              <a:t/>
            </a:r>
            <a:endParaRPr b="0" i="0" sz="1520" u="none" cap="none" strike="noStrike">
              <a:solidFill>
                <a:srgbClr val="000000"/>
              </a:solidFill>
              <a:latin typeface="Ubuntu"/>
              <a:ea typeface="Ubuntu"/>
              <a:cs typeface="Ubuntu"/>
              <a:sym typeface="Ubuntu"/>
            </a:endParaRPr>
          </a:p>
          <a:p>
            <a:pPr indent="0" lvl="0" marL="0" marR="0" rtl="0" algn="l">
              <a:lnSpc>
                <a:spcPct val="120000"/>
              </a:lnSpc>
              <a:spcBef>
                <a:spcPts val="0"/>
              </a:spcBef>
              <a:spcAft>
                <a:spcPts val="0"/>
              </a:spcAft>
              <a:buNone/>
            </a:pPr>
            <a:r>
              <a:rPr b="0" i="0" lang="en-US" sz="1520" u="none" cap="none" strike="noStrike">
                <a:solidFill>
                  <a:srgbClr val="000000"/>
                </a:solidFill>
                <a:latin typeface="Ubuntu"/>
                <a:ea typeface="Ubuntu"/>
                <a:cs typeface="Ubuntu"/>
                <a:sym typeface="Ubuntu"/>
              </a:rPr>
              <a:t>María</a:t>
            </a:r>
            <a:endParaRPr sz="1000"/>
          </a:p>
          <a:p>
            <a:pPr indent="-96520" lvl="1" marL="247090" marR="0" rtl="0" algn="l">
              <a:lnSpc>
                <a:spcPct val="120000"/>
              </a:lnSpc>
              <a:spcBef>
                <a:spcPts val="0"/>
              </a:spcBef>
              <a:spcAft>
                <a:spcPts val="0"/>
              </a:spcAft>
              <a:buClr>
                <a:srgbClr val="000000"/>
              </a:buClr>
              <a:buSzPts val="1520"/>
              <a:buFont typeface="Arial"/>
              <a:buChar char="•"/>
            </a:pPr>
            <a:r>
              <a:rPr b="0" i="0" lang="en-US" sz="1520" u="none" cap="none" strike="noStrike">
                <a:solidFill>
                  <a:srgbClr val="000000"/>
                </a:solidFill>
                <a:latin typeface="Ubuntu"/>
                <a:ea typeface="Ubuntu"/>
                <a:cs typeface="Ubuntu"/>
                <a:sym typeface="Ubuntu"/>
              </a:rPr>
              <a:t>Primera mujer en ganar un Premio Nobel</a:t>
            </a:r>
            <a:endParaRPr sz="1000"/>
          </a:p>
          <a:p>
            <a:pPr indent="-96520" lvl="1" marL="247090" marR="0" rtl="0" algn="l">
              <a:lnSpc>
                <a:spcPct val="120000"/>
              </a:lnSpc>
              <a:spcBef>
                <a:spcPts val="0"/>
              </a:spcBef>
              <a:spcAft>
                <a:spcPts val="0"/>
              </a:spcAft>
              <a:buClr>
                <a:srgbClr val="000000"/>
              </a:buClr>
              <a:buSzPts val="1520"/>
              <a:buFont typeface="Arial"/>
              <a:buChar char="•"/>
            </a:pPr>
            <a:r>
              <a:rPr b="0" i="0" lang="en-US" sz="1520" u="none" cap="none" strike="noStrike">
                <a:solidFill>
                  <a:srgbClr val="000000"/>
                </a:solidFill>
                <a:latin typeface="Ubuntu"/>
                <a:ea typeface="Ubuntu"/>
                <a:cs typeface="Ubuntu"/>
                <a:sym typeface="Ubuntu"/>
              </a:rPr>
              <a:t>Primera persona en ganar dos veces</a:t>
            </a:r>
            <a:endParaRPr sz="1000"/>
          </a:p>
          <a:p>
            <a:pPr indent="-96520" lvl="1" marL="247090" marR="0" rtl="0" algn="l">
              <a:lnSpc>
                <a:spcPct val="120000"/>
              </a:lnSpc>
              <a:spcBef>
                <a:spcPts val="0"/>
              </a:spcBef>
              <a:spcAft>
                <a:spcPts val="0"/>
              </a:spcAft>
              <a:buClr>
                <a:srgbClr val="000000"/>
              </a:buClr>
              <a:buSzPts val="1520"/>
              <a:buFont typeface="Arial"/>
              <a:buChar char="•"/>
            </a:pPr>
            <a:r>
              <a:rPr b="0" i="0" lang="en-US" sz="1520" u="none" cap="none" strike="noStrike">
                <a:solidFill>
                  <a:srgbClr val="000000"/>
                </a:solidFill>
                <a:latin typeface="Ubuntu"/>
                <a:ea typeface="Ubuntu"/>
                <a:cs typeface="Ubuntu"/>
                <a:sym typeface="Ubuntu"/>
              </a:rPr>
              <a:t>Única persona que ganó un Premio Nobel en dos ciencias diferentes (Física en 1903 y Química en 1911)</a:t>
            </a:r>
            <a:endParaRPr sz="1000"/>
          </a:p>
        </p:txBody>
      </p:sp>
      <p:sp>
        <p:nvSpPr>
          <p:cNvPr id="305" name="Google Shape;305;p23"/>
          <p:cNvSpPr/>
          <p:nvPr/>
        </p:nvSpPr>
        <p:spPr>
          <a:xfrm>
            <a:off x="5741374" y="1728045"/>
            <a:ext cx="3523530" cy="3981587"/>
          </a:xfrm>
          <a:custGeom>
            <a:rect b="b" l="l" r="r" t="t"/>
            <a:pathLst>
              <a:path extrusionOk="0" h="3981587" w="3523530">
                <a:moveTo>
                  <a:pt x="0" y="0"/>
                </a:moveTo>
                <a:lnTo>
                  <a:pt x="3523530" y="0"/>
                </a:lnTo>
                <a:lnTo>
                  <a:pt x="3523530" y="3981587"/>
                </a:lnTo>
                <a:lnTo>
                  <a:pt x="0" y="3981587"/>
                </a:lnTo>
                <a:lnTo>
                  <a:pt x="0" y="0"/>
                </a:lnTo>
                <a:close/>
              </a:path>
            </a:pathLst>
          </a:custGeom>
          <a:blipFill rotWithShape="1">
            <a:blip r:embed="rId4">
              <a:alphaModFix/>
            </a:blip>
            <a:stretch>
              <a:fillRect b="0" l="0" r="0" t="0"/>
            </a:stretch>
          </a:blipFill>
          <a:ln>
            <a:noFill/>
          </a:ln>
        </p:spPr>
      </p:sp>
      <p:sp>
        <p:nvSpPr>
          <p:cNvPr id="306" name="Google Shape;306;p23"/>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16" name="Google Shape;316;p2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17" name="Google Shape;317;p2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318" name="Google Shape;318;p24"/>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12</a:t>
            </a:r>
            <a:endParaRPr/>
          </a:p>
        </p:txBody>
      </p:sp>
      <p:sp>
        <p:nvSpPr>
          <p:cNvPr id="319" name="Google Shape;319;p24"/>
          <p:cNvSpPr txBox="1"/>
          <p:nvPr/>
        </p:nvSpPr>
        <p:spPr>
          <a:xfrm>
            <a:off x="551493" y="593128"/>
            <a:ext cx="8438531" cy="990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1EB53A"/>
                </a:solidFill>
                <a:latin typeface="Ubuntu"/>
                <a:ea typeface="Ubuntu"/>
                <a:cs typeface="Ubuntu"/>
                <a:sym typeface="Ubuntu"/>
              </a:rPr>
              <a:t>El rápido ritmo del descubrimiento nuclear, cont.</a:t>
            </a:r>
            <a:endParaRPr/>
          </a:p>
        </p:txBody>
      </p:sp>
      <p:sp>
        <p:nvSpPr>
          <p:cNvPr id="320" name="Google Shape;320;p24"/>
          <p:cNvSpPr txBox="1"/>
          <p:nvPr/>
        </p:nvSpPr>
        <p:spPr>
          <a:xfrm>
            <a:off x="551493" y="2005034"/>
            <a:ext cx="4848141" cy="26860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559" u="none" cap="none" strike="noStrike">
                <a:solidFill>
                  <a:srgbClr val="000000"/>
                </a:solidFill>
                <a:latin typeface="Ubuntu"/>
                <a:ea typeface="Ubuntu"/>
                <a:cs typeface="Ubuntu"/>
                <a:sym typeface="Ubuntu"/>
              </a:rPr>
              <a:t>Albert Einstein (1879-1955)</a:t>
            </a:r>
            <a:endParaRPr/>
          </a:p>
          <a:p>
            <a:pPr indent="0" lvl="0" marL="0" marR="0" rtl="0" algn="l">
              <a:lnSpc>
                <a:spcPct val="120000"/>
              </a:lnSpc>
              <a:spcBef>
                <a:spcPts val="0"/>
              </a:spcBef>
              <a:spcAft>
                <a:spcPts val="0"/>
              </a:spcAft>
              <a:buNone/>
            </a:pPr>
            <a:r>
              <a:rPr b="1" i="0" lang="en-US" sz="1920" u="none" cap="none" strike="noStrike">
                <a:solidFill>
                  <a:srgbClr val="000000"/>
                </a:solidFill>
                <a:latin typeface="Ubuntu"/>
                <a:ea typeface="Ubuntu"/>
                <a:cs typeface="Ubuntu"/>
                <a:sym typeface="Ubuntu"/>
              </a:rPr>
              <a:t>Físico alemán</a:t>
            </a:r>
            <a:endParaRPr/>
          </a:p>
          <a:p>
            <a:pPr indent="0" lvl="0" marL="0" marR="0" rtl="0" algn="l">
              <a:lnSpc>
                <a:spcPct val="120000"/>
              </a:lnSpc>
              <a:spcBef>
                <a:spcPts val="0"/>
              </a:spcBef>
              <a:spcAft>
                <a:spcPts val="0"/>
              </a:spcAft>
              <a:buNone/>
            </a:pPr>
            <a:r>
              <a:t/>
            </a:r>
            <a:endParaRPr b="1" i="0" sz="1920" u="none" cap="none" strike="noStrike">
              <a:solidFill>
                <a:srgbClr val="000000"/>
              </a:solidFill>
              <a:latin typeface="Ubuntu"/>
              <a:ea typeface="Ubuntu"/>
              <a:cs typeface="Ubuntu"/>
              <a:sym typeface="Ubuntu"/>
            </a:endParaRPr>
          </a:p>
          <a:p>
            <a:pPr indent="-121920" lvl="1" marL="247090" marR="0" rtl="0" algn="l">
              <a:lnSpc>
                <a:spcPct val="120000"/>
              </a:lnSpc>
              <a:spcBef>
                <a:spcPts val="0"/>
              </a:spcBef>
              <a:spcAft>
                <a:spcPts val="0"/>
              </a:spcAft>
              <a:buClr>
                <a:srgbClr val="000000"/>
              </a:buClr>
              <a:buSzPts val="1920"/>
              <a:buFont typeface="Arial"/>
              <a:buChar char="•"/>
            </a:pPr>
            <a:r>
              <a:rPr b="1" i="0" lang="en-US" sz="1920" u="none" cap="none" strike="noStrike">
                <a:solidFill>
                  <a:srgbClr val="000000"/>
                </a:solidFill>
                <a:latin typeface="Ubuntu"/>
                <a:ea typeface="Ubuntu"/>
                <a:cs typeface="Ubuntu"/>
                <a:sym typeface="Ubuntu"/>
              </a:rPr>
              <a:t>Desarrollado</a:t>
            </a:r>
            <a:endParaRPr/>
          </a:p>
          <a:p>
            <a:pPr indent="-182833" lvl="2" marL="548503"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teoría de la relatividad</a:t>
            </a:r>
            <a:endParaRPr/>
          </a:p>
          <a:p>
            <a:pPr indent="-182833" lvl="2" marL="548503"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fórmula de equivalencia masa-energía</a:t>
            </a:r>
            <a:endParaRPr/>
          </a:p>
          <a:p>
            <a:pPr indent="-183692" lvl="3" marL="734770" marR="0" rtl="0" algn="l">
              <a:lnSpc>
                <a:spcPct val="120000"/>
              </a:lnSpc>
              <a:spcBef>
                <a:spcPts val="0"/>
              </a:spcBef>
              <a:spcAft>
                <a:spcPts val="0"/>
              </a:spcAft>
              <a:buClr>
                <a:srgbClr val="000000"/>
              </a:buClr>
              <a:buSzPts val="1920"/>
              <a:buFont typeface="Arial"/>
              <a:buChar char="￭"/>
            </a:pPr>
            <a:r>
              <a:rPr b="1" i="0" lang="en-US" sz="1920" u="none" cap="none" strike="noStrike">
                <a:solidFill>
                  <a:srgbClr val="000000"/>
                </a:solidFill>
                <a:latin typeface="Ubuntu"/>
                <a:ea typeface="Ubuntu"/>
                <a:cs typeface="Ubuntu"/>
                <a:sym typeface="Ubuntu"/>
              </a:rPr>
              <a:t>E = mc²</a:t>
            </a:r>
            <a:endParaRPr/>
          </a:p>
          <a:p>
            <a:pPr indent="-121920" lvl="1" marL="247090" marR="0" rtl="0" algn="l">
              <a:lnSpc>
                <a:spcPct val="120000"/>
              </a:lnSpc>
              <a:spcBef>
                <a:spcPts val="0"/>
              </a:spcBef>
              <a:spcAft>
                <a:spcPts val="0"/>
              </a:spcAft>
              <a:buClr>
                <a:srgbClr val="000000"/>
              </a:buClr>
              <a:buSzPts val="1920"/>
              <a:buFont typeface="Arial"/>
              <a:buChar char="•"/>
            </a:pPr>
            <a:r>
              <a:rPr b="1" i="0" lang="en-US" sz="1920" u="none" cap="none" strike="noStrike">
                <a:solidFill>
                  <a:srgbClr val="000000"/>
                </a:solidFill>
                <a:latin typeface="Ubuntu"/>
                <a:ea typeface="Ubuntu"/>
                <a:cs typeface="Ubuntu"/>
                <a:sym typeface="Ubuntu"/>
              </a:rPr>
              <a:t>Descubierto</a:t>
            </a:r>
            <a:endParaRPr/>
          </a:p>
          <a:p>
            <a:pPr indent="-163643" lvl="2" marL="49093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efecto fotoeléctrico</a:t>
            </a:r>
            <a:endParaRPr/>
          </a:p>
        </p:txBody>
      </p:sp>
      <p:sp>
        <p:nvSpPr>
          <p:cNvPr id="321" name="Google Shape;321;p24"/>
          <p:cNvSpPr/>
          <p:nvPr/>
        </p:nvSpPr>
        <p:spPr>
          <a:xfrm>
            <a:off x="5523586" y="1788160"/>
            <a:ext cx="3235169" cy="4237397"/>
          </a:xfrm>
          <a:custGeom>
            <a:rect b="b" l="l" r="r" t="t"/>
            <a:pathLst>
              <a:path extrusionOk="0" h="4237397" w="3235169">
                <a:moveTo>
                  <a:pt x="0" y="0"/>
                </a:moveTo>
                <a:lnTo>
                  <a:pt x="3235169" y="0"/>
                </a:lnTo>
                <a:lnTo>
                  <a:pt x="3235169" y="4237397"/>
                </a:lnTo>
                <a:lnTo>
                  <a:pt x="0" y="4237397"/>
                </a:lnTo>
                <a:lnTo>
                  <a:pt x="0" y="0"/>
                </a:lnTo>
                <a:close/>
              </a:path>
            </a:pathLst>
          </a:custGeom>
          <a:blipFill rotWithShape="1">
            <a:blip r:embed="rId4">
              <a:alphaModFix/>
            </a:blip>
            <a:stretch>
              <a:fillRect b="-4254" l="0" r="0" t="-3719"/>
            </a:stretch>
          </a:blipFill>
          <a:ln>
            <a:noFill/>
          </a:ln>
        </p:spPr>
      </p:sp>
      <p:sp>
        <p:nvSpPr>
          <p:cNvPr id="322" name="Google Shape;322;p24"/>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32" name="Google Shape;332;p2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33" name="Google Shape;333;p2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334" name="Google Shape;334;p25"/>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13</a:t>
            </a:r>
            <a:endParaRPr/>
          </a:p>
        </p:txBody>
      </p:sp>
      <p:sp>
        <p:nvSpPr>
          <p:cNvPr id="335" name="Google Shape;335;p25"/>
          <p:cNvSpPr txBox="1"/>
          <p:nvPr/>
        </p:nvSpPr>
        <p:spPr>
          <a:xfrm>
            <a:off x="550711" y="563028"/>
            <a:ext cx="9083040" cy="104775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El rápido ritmo del descubrimiento nuclear, cont.</a:t>
            </a:r>
            <a:endParaRPr/>
          </a:p>
        </p:txBody>
      </p:sp>
      <p:sp>
        <p:nvSpPr>
          <p:cNvPr id="336" name="Google Shape;336;p25"/>
          <p:cNvSpPr txBox="1"/>
          <p:nvPr/>
        </p:nvSpPr>
        <p:spPr>
          <a:xfrm>
            <a:off x="550711" y="1694255"/>
            <a:ext cx="5275033" cy="21145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Ernest Rutherford (1871-1937)</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Físico británico</a:t>
            </a:r>
            <a:endParaRPr/>
          </a:p>
          <a:p>
            <a:pPr indent="0" lvl="0" marL="0" marR="0" rtl="0" algn="l">
              <a:lnSpc>
                <a:spcPct val="120000"/>
              </a:lnSpc>
              <a:spcBef>
                <a:spcPts val="0"/>
              </a:spcBef>
              <a:spcAft>
                <a:spcPts val="0"/>
              </a:spcAft>
              <a:buNone/>
            </a:pPr>
            <a:r>
              <a:t/>
            </a:r>
            <a:endParaRPr b="0" i="0" sz="1920" u="none" cap="none" strike="noStrike">
              <a:solidFill>
                <a:srgbClr val="000000"/>
              </a:solidFill>
              <a:latin typeface="Ubuntu"/>
              <a:ea typeface="Ubuntu"/>
              <a:cs typeface="Ubuntu"/>
              <a:sym typeface="Ubuntu"/>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Descubierto</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El núcleo</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concepto de vida media </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radón</a:t>
            </a:r>
            <a:endParaRPr/>
          </a:p>
        </p:txBody>
      </p:sp>
      <p:sp>
        <p:nvSpPr>
          <p:cNvPr id="337" name="Google Shape;337;p25"/>
          <p:cNvSpPr/>
          <p:nvPr/>
        </p:nvSpPr>
        <p:spPr>
          <a:xfrm>
            <a:off x="3618606" y="2885761"/>
            <a:ext cx="2452592" cy="3215659"/>
          </a:xfrm>
          <a:custGeom>
            <a:rect b="b" l="l" r="r" t="t"/>
            <a:pathLst>
              <a:path extrusionOk="0" h="3215659" w="2452592">
                <a:moveTo>
                  <a:pt x="0" y="0"/>
                </a:moveTo>
                <a:lnTo>
                  <a:pt x="2452592" y="0"/>
                </a:lnTo>
                <a:lnTo>
                  <a:pt x="2452592" y="3215659"/>
                </a:lnTo>
                <a:lnTo>
                  <a:pt x="0" y="3215659"/>
                </a:lnTo>
                <a:lnTo>
                  <a:pt x="0" y="0"/>
                </a:lnTo>
                <a:close/>
              </a:path>
            </a:pathLst>
          </a:custGeom>
          <a:blipFill rotWithShape="1">
            <a:blip r:embed="rId4">
              <a:alphaModFix/>
            </a:blip>
            <a:stretch>
              <a:fillRect b="-8418" l="0" r="-6278" t="-301"/>
            </a:stretch>
          </a:blipFill>
          <a:ln>
            <a:noFill/>
          </a:ln>
        </p:spPr>
      </p:sp>
      <p:sp>
        <p:nvSpPr>
          <p:cNvPr id="338" name="Google Shape;338;p25"/>
          <p:cNvSpPr/>
          <p:nvPr/>
        </p:nvSpPr>
        <p:spPr>
          <a:xfrm>
            <a:off x="6225212" y="1528064"/>
            <a:ext cx="2761332" cy="4909035"/>
          </a:xfrm>
          <a:custGeom>
            <a:rect b="b" l="l" r="r" t="t"/>
            <a:pathLst>
              <a:path extrusionOk="0" h="4909035" w="2761332">
                <a:moveTo>
                  <a:pt x="0" y="0"/>
                </a:moveTo>
                <a:lnTo>
                  <a:pt x="2761332" y="0"/>
                </a:lnTo>
                <a:lnTo>
                  <a:pt x="2761332" y="4909035"/>
                </a:lnTo>
                <a:lnTo>
                  <a:pt x="0" y="4909035"/>
                </a:lnTo>
                <a:lnTo>
                  <a:pt x="0" y="0"/>
                </a:lnTo>
                <a:close/>
              </a:path>
            </a:pathLst>
          </a:custGeom>
          <a:blipFill rotWithShape="1">
            <a:blip r:embed="rId5">
              <a:alphaModFix/>
            </a:blip>
            <a:stretch>
              <a:fillRect b="0" l="0" r="0" t="0"/>
            </a:stretch>
          </a:blipFill>
          <a:ln>
            <a:noFill/>
          </a:ln>
        </p:spPr>
      </p:sp>
      <p:sp>
        <p:nvSpPr>
          <p:cNvPr id="339" name="Google Shape;339;p25"/>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49" name="Google Shape;349;p2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50" name="Google Shape;350;p2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351" name="Google Shape;351;p26"/>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14</a:t>
            </a:r>
            <a:endParaRPr/>
          </a:p>
        </p:txBody>
      </p:sp>
      <p:sp>
        <p:nvSpPr>
          <p:cNvPr id="352" name="Google Shape;352;p26"/>
          <p:cNvSpPr txBox="1"/>
          <p:nvPr/>
        </p:nvSpPr>
        <p:spPr>
          <a:xfrm>
            <a:off x="550711" y="627561"/>
            <a:ext cx="8714193"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El rápido ritmo del descubrimiento nuclear, cont.</a:t>
            </a:r>
            <a:endParaRPr/>
          </a:p>
        </p:txBody>
      </p:sp>
      <p:sp>
        <p:nvSpPr>
          <p:cNvPr id="353" name="Google Shape;353;p26"/>
          <p:cNvSpPr txBox="1"/>
          <p:nvPr/>
        </p:nvSpPr>
        <p:spPr>
          <a:xfrm>
            <a:off x="572386" y="1692113"/>
            <a:ext cx="5231683" cy="15430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James Chadwick (1891-1974)</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Físico británico</a:t>
            </a:r>
            <a:endParaRPr/>
          </a:p>
          <a:p>
            <a:pPr indent="0" lvl="0" marL="0" marR="0" rtl="0" algn="l">
              <a:lnSpc>
                <a:spcPct val="120000"/>
              </a:lnSpc>
              <a:spcBef>
                <a:spcPts val="0"/>
              </a:spcBef>
              <a:spcAft>
                <a:spcPts val="0"/>
              </a:spcAft>
              <a:buNone/>
            </a:pPr>
            <a:r>
              <a:t/>
            </a:r>
            <a:endParaRPr b="0" i="0" sz="1920" u="none" cap="none" strike="noStrike">
              <a:solidFill>
                <a:srgbClr val="000000"/>
              </a:solidFill>
              <a:latin typeface="Ubuntu"/>
              <a:ea typeface="Ubuntu"/>
              <a:cs typeface="Ubuntu"/>
              <a:sym typeface="Ubuntu"/>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Descubrió el neutrón en 1932</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Galardonado con el premio Nobel</a:t>
            </a:r>
            <a:endParaRPr/>
          </a:p>
        </p:txBody>
      </p:sp>
      <p:sp>
        <p:nvSpPr>
          <p:cNvPr id="354" name="Google Shape;354;p26"/>
          <p:cNvSpPr/>
          <p:nvPr/>
        </p:nvSpPr>
        <p:spPr>
          <a:xfrm>
            <a:off x="6302262" y="1788160"/>
            <a:ext cx="2692237" cy="3895344"/>
          </a:xfrm>
          <a:custGeom>
            <a:rect b="b" l="l" r="r" t="t"/>
            <a:pathLst>
              <a:path extrusionOk="0" h="3895344" w="2692237">
                <a:moveTo>
                  <a:pt x="0" y="0"/>
                </a:moveTo>
                <a:lnTo>
                  <a:pt x="2692237" y="0"/>
                </a:lnTo>
                <a:lnTo>
                  <a:pt x="2692237" y="3895344"/>
                </a:lnTo>
                <a:lnTo>
                  <a:pt x="0" y="3895344"/>
                </a:lnTo>
                <a:lnTo>
                  <a:pt x="0" y="0"/>
                </a:lnTo>
                <a:close/>
              </a:path>
            </a:pathLst>
          </a:custGeom>
          <a:blipFill rotWithShape="1">
            <a:blip r:embed="rId4">
              <a:alphaModFix/>
            </a:blip>
            <a:stretch>
              <a:fillRect b="0" l="0" r="-25851" t="0"/>
            </a:stretch>
          </a:blipFill>
          <a:ln>
            <a:noFill/>
          </a:ln>
        </p:spPr>
      </p:sp>
      <p:sp>
        <p:nvSpPr>
          <p:cNvPr id="355" name="Google Shape;355;p26"/>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65" name="Google Shape;365;p2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66" name="Google Shape;366;p2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367" name="Google Shape;367;p27"/>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15</a:t>
            </a:r>
            <a:endParaRPr/>
          </a:p>
        </p:txBody>
      </p:sp>
      <p:sp>
        <p:nvSpPr>
          <p:cNvPr id="368" name="Google Shape;368;p27"/>
          <p:cNvSpPr txBox="1"/>
          <p:nvPr/>
        </p:nvSpPr>
        <p:spPr>
          <a:xfrm>
            <a:off x="546608" y="633363"/>
            <a:ext cx="8631046"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El rápido ritmo del descubrimiento nuclear, cont.</a:t>
            </a:r>
            <a:endParaRPr/>
          </a:p>
        </p:txBody>
      </p:sp>
      <p:sp>
        <p:nvSpPr>
          <p:cNvPr id="369" name="Google Shape;369;p27"/>
          <p:cNvSpPr txBox="1"/>
          <p:nvPr/>
        </p:nvSpPr>
        <p:spPr>
          <a:xfrm>
            <a:off x="546608" y="1678516"/>
            <a:ext cx="4353500" cy="32670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Otto Hahn (1879-1968) químico alemán</a:t>
            </a:r>
            <a:endParaRPr/>
          </a:p>
          <a:p>
            <a:pPr indent="0" lvl="0" marL="0" marR="0" rtl="0" algn="l">
              <a:lnSpc>
                <a:spcPct val="120000"/>
              </a:lnSpc>
              <a:spcBef>
                <a:spcPts val="0"/>
              </a:spcBef>
              <a:spcAft>
                <a:spcPts val="0"/>
              </a:spcAft>
              <a:buNone/>
            </a:pPr>
            <a:r>
              <a:t/>
            </a:r>
            <a:endParaRPr b="0" i="0" sz="1920" u="none" cap="none" strike="noStrike">
              <a:solidFill>
                <a:srgbClr val="000000"/>
              </a:solidFill>
              <a:latin typeface="Ubuntu"/>
              <a:ea typeface="Ubuntu"/>
              <a:cs typeface="Ubuntu"/>
              <a:sym typeface="Ubuntu"/>
            </a:endParaRPr>
          </a:p>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Lisa Meitner (1878-1968)</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Físico austríaco/sueco</a:t>
            </a:r>
            <a:endParaRPr/>
          </a:p>
          <a:p>
            <a:pPr indent="0" lvl="0" marL="0" marR="0" rtl="0" algn="l">
              <a:lnSpc>
                <a:spcPct val="120000"/>
              </a:lnSpc>
              <a:spcBef>
                <a:spcPts val="0"/>
              </a:spcBef>
              <a:spcAft>
                <a:spcPts val="0"/>
              </a:spcAft>
              <a:buNone/>
            </a:pPr>
            <a:r>
              <a:t/>
            </a:r>
            <a:endParaRPr b="0" i="0" sz="1920" u="none" cap="none" strike="noStrike">
              <a:solidFill>
                <a:srgbClr val="000000"/>
              </a:solidFill>
              <a:latin typeface="Ubuntu"/>
              <a:ea typeface="Ubuntu"/>
              <a:cs typeface="Ubuntu"/>
              <a:sym typeface="Ubuntu"/>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Descubrimiento de la fisión</a:t>
            </a:r>
            <a:endParaRPr/>
          </a:p>
          <a:p>
            <a:pPr indent="-182833" lvl="2" marL="548503"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Hahn no incluyó a Meitner en el artículo por el que recibió el Premio Nobel</a:t>
            </a:r>
            <a:endParaRPr/>
          </a:p>
          <a:p>
            <a:pPr indent="-182833" lvl="2" marL="548503"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El elemento 109, meitnerio, recibió su nombre en su honor. </a:t>
            </a:r>
            <a:endParaRPr/>
          </a:p>
        </p:txBody>
      </p:sp>
      <p:sp>
        <p:nvSpPr>
          <p:cNvPr id="370" name="Google Shape;370;p27"/>
          <p:cNvSpPr/>
          <p:nvPr/>
        </p:nvSpPr>
        <p:spPr>
          <a:xfrm>
            <a:off x="5586402" y="1788160"/>
            <a:ext cx="3434305" cy="4498940"/>
          </a:xfrm>
          <a:custGeom>
            <a:rect b="b" l="l" r="r" t="t"/>
            <a:pathLst>
              <a:path extrusionOk="0" h="4498940" w="3434305">
                <a:moveTo>
                  <a:pt x="0" y="0"/>
                </a:moveTo>
                <a:lnTo>
                  <a:pt x="3434305" y="0"/>
                </a:lnTo>
                <a:lnTo>
                  <a:pt x="3434305" y="4498940"/>
                </a:lnTo>
                <a:lnTo>
                  <a:pt x="0" y="4498940"/>
                </a:lnTo>
                <a:lnTo>
                  <a:pt x="0" y="0"/>
                </a:lnTo>
                <a:close/>
              </a:path>
            </a:pathLst>
          </a:custGeom>
          <a:blipFill rotWithShape="1">
            <a:blip r:embed="rId4">
              <a:alphaModFix/>
            </a:blip>
            <a:stretch>
              <a:fillRect b="0" l="0" r="0" t="0"/>
            </a:stretch>
          </a:blipFill>
          <a:ln>
            <a:noFill/>
          </a:ln>
        </p:spPr>
      </p:sp>
      <p:sp>
        <p:nvSpPr>
          <p:cNvPr id="371" name="Google Shape;371;p27"/>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81" name="Google Shape;381;p2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82" name="Google Shape;382;p2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383" name="Google Shape;383;p28"/>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384" name="Google Shape;384;p28"/>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16</a:t>
            </a:r>
            <a:endParaRPr/>
          </a:p>
        </p:txBody>
      </p:sp>
      <p:sp>
        <p:nvSpPr>
          <p:cNvPr id="385" name="Google Shape;385;p28"/>
          <p:cNvSpPr txBox="1"/>
          <p:nvPr/>
        </p:nvSpPr>
        <p:spPr>
          <a:xfrm>
            <a:off x="546608" y="629180"/>
            <a:ext cx="8732700"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El rápido ritmo del descubrimiento nuclear, cont.</a:t>
            </a:r>
            <a:endParaRPr/>
          </a:p>
        </p:txBody>
      </p:sp>
      <p:sp>
        <p:nvSpPr>
          <p:cNvPr id="386" name="Google Shape;386;p28"/>
          <p:cNvSpPr txBox="1"/>
          <p:nvPr/>
        </p:nvSpPr>
        <p:spPr>
          <a:xfrm>
            <a:off x="586190" y="1703256"/>
            <a:ext cx="3559090" cy="1895475"/>
          </a:xfrm>
          <a:prstGeom prst="rect">
            <a:avLst/>
          </a:prstGeom>
          <a:noFill/>
          <a:ln>
            <a:noFill/>
          </a:ln>
        </p:spPr>
        <p:txBody>
          <a:bodyPr anchorCtr="0" anchor="t" bIns="0" lIns="0" spcFirstLastPara="1" rIns="0" wrap="square" tIns="0">
            <a:spAutoFit/>
          </a:bodyPr>
          <a:lstStyle/>
          <a:p>
            <a:pPr indent="0" lvl="0" marL="0" marR="0" rtl="0" algn="l">
              <a:lnSpc>
                <a:spcPct val="120017"/>
              </a:lnSpc>
              <a:spcBef>
                <a:spcPts val="0"/>
              </a:spcBef>
              <a:spcAft>
                <a:spcPts val="0"/>
              </a:spcAft>
              <a:buNone/>
            </a:pPr>
            <a:r>
              <a:rPr b="0" i="0" lang="en-US" sz="2268" u="none" cap="none" strike="noStrike">
                <a:solidFill>
                  <a:srgbClr val="000000"/>
                </a:solidFill>
                <a:latin typeface="Ubuntu"/>
                <a:ea typeface="Ubuntu"/>
                <a:cs typeface="Ubuntu"/>
                <a:sym typeface="Ubuntu"/>
              </a:rPr>
              <a:t>Enrico Fermi (1901-1954)</a:t>
            </a:r>
            <a:endParaRPr/>
          </a:p>
          <a:p>
            <a:pPr indent="0" lvl="0" marL="0" marR="0" rtl="0" algn="l">
              <a:lnSpc>
                <a:spcPct val="119988"/>
              </a:lnSpc>
              <a:spcBef>
                <a:spcPts val="0"/>
              </a:spcBef>
              <a:spcAft>
                <a:spcPts val="0"/>
              </a:spcAft>
              <a:buNone/>
            </a:pPr>
            <a:r>
              <a:rPr b="0" i="0" lang="en-US" sz="1701" u="none" cap="none" strike="noStrike">
                <a:solidFill>
                  <a:srgbClr val="000000"/>
                </a:solidFill>
                <a:latin typeface="Ubuntu"/>
                <a:ea typeface="Ubuntu"/>
                <a:cs typeface="Ubuntu"/>
                <a:sym typeface="Ubuntu"/>
              </a:rPr>
              <a:t>Físico italiano </a:t>
            </a:r>
            <a:endParaRPr/>
          </a:p>
          <a:p>
            <a:pPr indent="0" lvl="0" marL="0" marR="0" rtl="0" algn="l">
              <a:lnSpc>
                <a:spcPct val="119988"/>
              </a:lnSpc>
              <a:spcBef>
                <a:spcPts val="0"/>
              </a:spcBef>
              <a:spcAft>
                <a:spcPts val="0"/>
              </a:spcAft>
              <a:buNone/>
            </a:pPr>
            <a:r>
              <a:t/>
            </a:r>
            <a:endParaRPr b="0" i="0" sz="1701" u="none" cap="none" strike="noStrike">
              <a:solidFill>
                <a:srgbClr val="000000"/>
              </a:solidFill>
              <a:latin typeface="Ubuntu"/>
              <a:ea typeface="Ubuntu"/>
              <a:cs typeface="Ubuntu"/>
              <a:sym typeface="Ubuntu"/>
            </a:endParaRPr>
          </a:p>
          <a:p>
            <a:pPr indent="0" lvl="0" marL="0" marR="0" rtl="0" algn="l">
              <a:lnSpc>
                <a:spcPct val="119988"/>
              </a:lnSpc>
              <a:spcBef>
                <a:spcPts val="0"/>
              </a:spcBef>
              <a:spcAft>
                <a:spcPts val="0"/>
              </a:spcAft>
              <a:buNone/>
            </a:pPr>
            <a:r>
              <a:rPr b="0" i="0" lang="en-US" sz="1701" u="none" cap="none" strike="noStrike">
                <a:solidFill>
                  <a:srgbClr val="000000"/>
                </a:solidFill>
                <a:latin typeface="Ubuntu"/>
                <a:ea typeface="Ubuntu"/>
                <a:cs typeface="Ubuntu"/>
                <a:sym typeface="Ubuntu"/>
              </a:rPr>
              <a:t>Demostró la primera reacción nuclear en cadena artificial y autosostenible el 2 de diciembre de 1942</a:t>
            </a:r>
            <a:endParaRPr/>
          </a:p>
        </p:txBody>
      </p:sp>
      <p:sp>
        <p:nvSpPr>
          <p:cNvPr id="387" name="Google Shape;387;p28"/>
          <p:cNvSpPr/>
          <p:nvPr/>
        </p:nvSpPr>
        <p:spPr>
          <a:xfrm>
            <a:off x="5633251" y="1667061"/>
            <a:ext cx="3728926" cy="2924876"/>
          </a:xfrm>
          <a:custGeom>
            <a:rect b="b" l="l" r="r" t="t"/>
            <a:pathLst>
              <a:path extrusionOk="0" h="2924876" w="3728926">
                <a:moveTo>
                  <a:pt x="0" y="0"/>
                </a:moveTo>
                <a:lnTo>
                  <a:pt x="3728926" y="0"/>
                </a:lnTo>
                <a:lnTo>
                  <a:pt x="3728926" y="2924876"/>
                </a:lnTo>
                <a:lnTo>
                  <a:pt x="0" y="2924876"/>
                </a:lnTo>
                <a:lnTo>
                  <a:pt x="0" y="0"/>
                </a:lnTo>
                <a:close/>
              </a:path>
            </a:pathLst>
          </a:custGeom>
          <a:blipFill rotWithShape="1">
            <a:blip r:embed="rId4">
              <a:alphaModFix/>
            </a:blip>
            <a:stretch>
              <a:fillRect b="0" l="0" r="0" t="0"/>
            </a:stretch>
          </a:blipFill>
          <a:ln>
            <a:noFill/>
          </a:ln>
        </p:spPr>
      </p:sp>
      <p:sp>
        <p:nvSpPr>
          <p:cNvPr id="388" name="Google Shape;388;p28"/>
          <p:cNvSpPr/>
          <p:nvPr/>
        </p:nvSpPr>
        <p:spPr>
          <a:xfrm>
            <a:off x="4276302" y="3636831"/>
            <a:ext cx="2086820" cy="2690370"/>
          </a:xfrm>
          <a:custGeom>
            <a:rect b="b" l="l" r="r" t="t"/>
            <a:pathLst>
              <a:path extrusionOk="0" h="2690370" w="2086820">
                <a:moveTo>
                  <a:pt x="0" y="0"/>
                </a:moveTo>
                <a:lnTo>
                  <a:pt x="2086820" y="0"/>
                </a:lnTo>
                <a:lnTo>
                  <a:pt x="2086820" y="2690370"/>
                </a:lnTo>
                <a:lnTo>
                  <a:pt x="0" y="2690370"/>
                </a:lnTo>
                <a:lnTo>
                  <a:pt x="0" y="0"/>
                </a:lnTo>
                <a:close/>
              </a:path>
            </a:pathLst>
          </a:custGeom>
          <a:blipFill rotWithShape="1">
            <a:blip r:embed="rId5">
              <a:alphaModFix/>
            </a:blip>
            <a:stretch>
              <a:fillRect b="-980" l="-6591" r="475" t="-978"/>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98" name="Google Shape;398;p2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99" name="Google Shape;399;p2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400" name="Google Shape;400;p29"/>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401" name="Google Shape;401;p29"/>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17</a:t>
            </a:r>
            <a:endParaRPr/>
          </a:p>
        </p:txBody>
      </p:sp>
      <p:sp>
        <p:nvSpPr>
          <p:cNvPr id="402" name="Google Shape;402;p29"/>
          <p:cNvSpPr txBox="1"/>
          <p:nvPr/>
        </p:nvSpPr>
        <p:spPr>
          <a:xfrm>
            <a:off x="546608" y="636632"/>
            <a:ext cx="8648918"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El rápido ritmo del descubrimiento nuclear, cont.</a:t>
            </a:r>
            <a:endParaRPr/>
          </a:p>
        </p:txBody>
      </p:sp>
      <p:sp>
        <p:nvSpPr>
          <p:cNvPr id="403" name="Google Shape;403;p29"/>
          <p:cNvSpPr txBox="1"/>
          <p:nvPr/>
        </p:nvSpPr>
        <p:spPr>
          <a:xfrm>
            <a:off x="568283" y="1713418"/>
            <a:ext cx="5224949" cy="2238375"/>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000000"/>
                </a:solidFill>
                <a:latin typeface="Ubuntu"/>
                <a:ea typeface="Ubuntu"/>
                <a:cs typeface="Ubuntu"/>
                <a:sym typeface="Ubuntu"/>
              </a:rPr>
              <a:t>Glenn Seaborg (1912-1999)</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Ubuntu"/>
                <a:ea typeface="Ubuntu"/>
                <a:cs typeface="Ubuntu"/>
                <a:sym typeface="Ubuntu"/>
              </a:rPr>
              <a:t>Químico estadounidense, miembro fundador de la ANS</a:t>
            </a:r>
            <a:endParaRPr/>
          </a:p>
          <a:p>
            <a:pPr indent="0" lvl="0" marL="0" marR="0" rtl="0" algn="l">
              <a:lnSpc>
                <a:spcPct val="120000"/>
              </a:lnSpc>
              <a:spcBef>
                <a:spcPts val="0"/>
              </a:spcBef>
              <a:spcAft>
                <a:spcPts val="0"/>
              </a:spcAft>
              <a:buNone/>
            </a:pPr>
            <a:r>
              <a:t/>
            </a:r>
            <a:endParaRPr b="0" i="0" sz="1800" u="none" cap="none" strike="noStrike">
              <a:solidFill>
                <a:srgbClr val="000000"/>
              </a:solidFill>
              <a:latin typeface="Ubuntu"/>
              <a:ea typeface="Ubuntu"/>
              <a:cs typeface="Ubuntu"/>
              <a:sym typeface="Ubuntu"/>
            </a:endParaRPr>
          </a:p>
          <a:p>
            <a:pPr indent="-115823" lvl="1" marL="231647"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Ubuntu"/>
                <a:ea typeface="Ubuntu"/>
                <a:cs typeface="Ubuntu"/>
                <a:sym typeface="Ubuntu"/>
              </a:rPr>
              <a:t>Desarrolló el concepto de actínido, que requiere</a:t>
            </a:r>
            <a:endParaRPr/>
          </a:p>
          <a:p>
            <a:pPr indent="-115824" lvl="1" marL="231647" marR="0" rtl="0" algn="l">
              <a:lnSpc>
                <a:spcPct val="120000"/>
              </a:lnSpc>
              <a:spcBef>
                <a:spcPts val="0"/>
              </a:spcBef>
              <a:spcAft>
                <a:spcPts val="0"/>
              </a:spcAft>
              <a:buNone/>
            </a:pPr>
            <a:r>
              <a:rPr b="0" i="0" lang="en-US" sz="1800" u="none" cap="none" strike="noStrike">
                <a:solidFill>
                  <a:srgbClr val="000000"/>
                </a:solidFill>
                <a:latin typeface="Ubuntu"/>
                <a:ea typeface="Ubuntu"/>
                <a:cs typeface="Ubuntu"/>
                <a:sym typeface="Ubuntu"/>
              </a:rPr>
              <a:t>Rediseño de la tabla periódica</a:t>
            </a:r>
            <a:endParaRPr/>
          </a:p>
          <a:p>
            <a:pPr indent="-115823" lvl="1" marL="231647"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Ubuntu"/>
                <a:ea typeface="Ubuntu"/>
                <a:cs typeface="Ubuntu"/>
                <a:sym typeface="Ubuntu"/>
              </a:rPr>
              <a:t>Descubiertos 10 elementos transuránicos</a:t>
            </a:r>
            <a:endParaRPr/>
          </a:p>
          <a:p>
            <a:pPr indent="-115823" lvl="1" marL="231647"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Ubuntu"/>
                <a:ea typeface="Ubuntu"/>
                <a:cs typeface="Ubuntu"/>
                <a:sym typeface="Ubuntu"/>
              </a:rPr>
              <a:t>Pionero en medicina nuclear</a:t>
            </a:r>
            <a:endParaRPr/>
          </a:p>
        </p:txBody>
      </p:sp>
      <p:sp>
        <p:nvSpPr>
          <p:cNvPr id="404" name="Google Shape;404;p29"/>
          <p:cNvSpPr/>
          <p:nvPr/>
        </p:nvSpPr>
        <p:spPr>
          <a:xfrm>
            <a:off x="6391861" y="1674514"/>
            <a:ext cx="2803665" cy="3487058"/>
          </a:xfrm>
          <a:custGeom>
            <a:rect b="b" l="l" r="r" t="t"/>
            <a:pathLst>
              <a:path extrusionOk="0" h="3487058" w="2803665">
                <a:moveTo>
                  <a:pt x="0" y="0"/>
                </a:moveTo>
                <a:lnTo>
                  <a:pt x="2803665" y="0"/>
                </a:lnTo>
                <a:lnTo>
                  <a:pt x="2803665" y="3487058"/>
                </a:lnTo>
                <a:lnTo>
                  <a:pt x="0" y="3487058"/>
                </a:lnTo>
                <a:lnTo>
                  <a:pt x="0" y="0"/>
                </a:lnTo>
                <a:close/>
              </a:path>
            </a:pathLst>
          </a:custGeom>
          <a:blipFill rotWithShape="1">
            <a:blip r:embed="rId4">
              <a:alphaModFix/>
            </a:blip>
            <a:stretch>
              <a:fillRect b="0" l="0" r="0" t="0"/>
            </a:stretch>
          </a:blipFill>
          <a:ln>
            <a:noFill/>
          </a:ln>
        </p:spPr>
      </p:sp>
      <p:sp>
        <p:nvSpPr>
          <p:cNvPr id="405" name="Google Shape;405;p29"/>
          <p:cNvSpPr/>
          <p:nvPr/>
        </p:nvSpPr>
        <p:spPr>
          <a:xfrm>
            <a:off x="3902573" y="4346575"/>
            <a:ext cx="2718879" cy="1880558"/>
          </a:xfrm>
          <a:custGeom>
            <a:rect b="b" l="l" r="r" t="t"/>
            <a:pathLst>
              <a:path extrusionOk="0" h="1880558" w="2718879">
                <a:moveTo>
                  <a:pt x="0" y="0"/>
                </a:moveTo>
                <a:lnTo>
                  <a:pt x="2718879" y="0"/>
                </a:lnTo>
                <a:lnTo>
                  <a:pt x="2718879" y="1880558"/>
                </a:lnTo>
                <a:lnTo>
                  <a:pt x="0" y="188055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415" name="Google Shape;415;p3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416" name="Google Shape;416;p3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417" name="Google Shape;417;p30"/>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418" name="Google Shape;418;p30"/>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18</a:t>
            </a:r>
            <a:endParaRPr/>
          </a:p>
        </p:txBody>
      </p:sp>
      <p:sp>
        <p:nvSpPr>
          <p:cNvPr id="419" name="Google Shape;419;p30"/>
          <p:cNvSpPr txBox="1"/>
          <p:nvPr/>
        </p:nvSpPr>
        <p:spPr>
          <a:xfrm>
            <a:off x="546608" y="849633"/>
            <a:ext cx="9083040"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El rápido ritmo del descubrimiento nuclear</a:t>
            </a:r>
            <a:endParaRPr/>
          </a:p>
        </p:txBody>
      </p:sp>
      <p:sp>
        <p:nvSpPr>
          <p:cNvPr id="420" name="Google Shape;420;p30"/>
          <p:cNvSpPr txBox="1"/>
          <p:nvPr/>
        </p:nvSpPr>
        <p:spPr>
          <a:xfrm>
            <a:off x="584539" y="1690347"/>
            <a:ext cx="7798816" cy="22574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Menos de 50 años…</a:t>
            </a:r>
            <a:endParaRPr/>
          </a:p>
          <a:p>
            <a:pPr indent="0" lvl="0" marL="0"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desde el descubrimiento de los rayos X </a:t>
            </a:r>
            <a:endParaRPr/>
          </a:p>
          <a:p>
            <a:pPr indent="0" lvl="0" marL="0"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a una reacción en cadena de fisión sostenida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430" name="Google Shape;430;p3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431" name="Google Shape;431;p3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432" name="Google Shape;432;p31"/>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433" name="Google Shape;433;p31"/>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19</a:t>
            </a:r>
            <a:endParaRPr/>
          </a:p>
        </p:txBody>
      </p:sp>
      <p:sp>
        <p:nvSpPr>
          <p:cNvPr id="434" name="Google Shape;434;p31"/>
          <p:cNvSpPr txBox="1"/>
          <p:nvPr/>
        </p:nvSpPr>
        <p:spPr>
          <a:xfrm>
            <a:off x="5519652" y="1686237"/>
            <a:ext cx="3751085" cy="4667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Nube de electrones</a:t>
            </a:r>
            <a:endParaRPr/>
          </a:p>
        </p:txBody>
      </p:sp>
      <p:sp>
        <p:nvSpPr>
          <p:cNvPr id="435" name="Google Shape;435;p31"/>
          <p:cNvSpPr txBox="1"/>
          <p:nvPr/>
        </p:nvSpPr>
        <p:spPr>
          <a:xfrm>
            <a:off x="5519652" y="2365098"/>
            <a:ext cx="3147902" cy="619125"/>
          </a:xfrm>
          <a:prstGeom prst="rect">
            <a:avLst/>
          </a:prstGeom>
          <a:noFill/>
          <a:ln>
            <a:noFill/>
          </a:ln>
        </p:spPr>
        <p:txBody>
          <a:bodyPr anchorCtr="0" anchor="t" bIns="0" lIns="0" spcFirstLastPara="1" rIns="0" wrap="square" tIns="0">
            <a:spAutoFit/>
          </a:bodyPr>
          <a:lstStyle/>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Electrones: carga = -1</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masa = 1/1836 uma</a:t>
            </a:r>
            <a:endParaRPr/>
          </a:p>
        </p:txBody>
      </p:sp>
      <p:grpSp>
        <p:nvGrpSpPr>
          <p:cNvPr id="436" name="Google Shape;436;p31"/>
          <p:cNvGrpSpPr/>
          <p:nvPr/>
        </p:nvGrpSpPr>
        <p:grpSpPr>
          <a:xfrm>
            <a:off x="8430682" y="2474621"/>
            <a:ext cx="127254" cy="127254"/>
            <a:chOff x="0" y="0"/>
            <a:chExt cx="169672" cy="169672"/>
          </a:xfrm>
        </p:grpSpPr>
        <p:sp>
          <p:nvSpPr>
            <p:cNvPr id="437" name="Google Shape;437;p31"/>
            <p:cNvSpPr/>
            <p:nvPr/>
          </p:nvSpPr>
          <p:spPr>
            <a:xfrm>
              <a:off x="6731" y="6731"/>
              <a:ext cx="156083" cy="155956"/>
            </a:xfrm>
            <a:custGeom>
              <a:rect b="b" l="l" r="r" t="t"/>
              <a:pathLst>
                <a:path extrusionOk="0" h="155956" w="156083">
                  <a:moveTo>
                    <a:pt x="0" y="78105"/>
                  </a:moveTo>
                  <a:cubicBezTo>
                    <a:pt x="0" y="34925"/>
                    <a:pt x="34925" y="0"/>
                    <a:pt x="78105" y="0"/>
                  </a:cubicBezTo>
                  <a:cubicBezTo>
                    <a:pt x="121285" y="0"/>
                    <a:pt x="156083" y="34925"/>
                    <a:pt x="156083" y="77978"/>
                  </a:cubicBezTo>
                  <a:cubicBezTo>
                    <a:pt x="156083" y="121031"/>
                    <a:pt x="121158" y="155956"/>
                    <a:pt x="78105" y="155956"/>
                  </a:cubicBezTo>
                  <a:cubicBezTo>
                    <a:pt x="35052" y="155956"/>
                    <a:pt x="0" y="121158"/>
                    <a:pt x="0" y="78105"/>
                  </a:cubicBezTo>
                  <a:close/>
                </a:path>
              </a:pathLst>
            </a:custGeom>
            <a:solidFill>
              <a:srgbClr val="1EB5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0" y="0"/>
              <a:ext cx="169672" cy="169672"/>
            </a:xfrm>
            <a:custGeom>
              <a:rect b="b" l="l" r="r" t="t"/>
              <a:pathLst>
                <a:path extrusionOk="0" h="169672" w="169672">
                  <a:moveTo>
                    <a:pt x="0" y="84836"/>
                  </a:moveTo>
                  <a:cubicBezTo>
                    <a:pt x="0" y="37973"/>
                    <a:pt x="37973" y="0"/>
                    <a:pt x="84836" y="0"/>
                  </a:cubicBezTo>
                  <a:lnTo>
                    <a:pt x="84836" y="6731"/>
                  </a:lnTo>
                  <a:lnTo>
                    <a:pt x="84836" y="0"/>
                  </a:lnTo>
                  <a:cubicBezTo>
                    <a:pt x="131699" y="0"/>
                    <a:pt x="169672" y="37973"/>
                    <a:pt x="169672" y="84836"/>
                  </a:cubicBezTo>
                  <a:lnTo>
                    <a:pt x="162941" y="84836"/>
                  </a:lnTo>
                  <a:lnTo>
                    <a:pt x="169672" y="84836"/>
                  </a:lnTo>
                  <a:cubicBezTo>
                    <a:pt x="169672" y="131699"/>
                    <a:pt x="131699" y="169672"/>
                    <a:pt x="84836" y="169672"/>
                  </a:cubicBezTo>
                  <a:lnTo>
                    <a:pt x="84836" y="162941"/>
                  </a:lnTo>
                  <a:lnTo>
                    <a:pt x="84836" y="169672"/>
                  </a:lnTo>
                  <a:cubicBezTo>
                    <a:pt x="37973" y="169545"/>
                    <a:pt x="0" y="131699"/>
                    <a:pt x="0" y="84836"/>
                  </a:cubicBezTo>
                  <a:lnTo>
                    <a:pt x="6731" y="84836"/>
                  </a:lnTo>
                  <a:lnTo>
                    <a:pt x="13462" y="84836"/>
                  </a:lnTo>
                  <a:lnTo>
                    <a:pt x="6731" y="84836"/>
                  </a:lnTo>
                  <a:lnTo>
                    <a:pt x="0" y="84836"/>
                  </a:lnTo>
                  <a:moveTo>
                    <a:pt x="13589" y="84836"/>
                  </a:moveTo>
                  <a:cubicBezTo>
                    <a:pt x="13589" y="88519"/>
                    <a:pt x="10541" y="91567"/>
                    <a:pt x="6858" y="91567"/>
                  </a:cubicBezTo>
                  <a:cubicBezTo>
                    <a:pt x="3175" y="91567"/>
                    <a:pt x="0" y="88519"/>
                    <a:pt x="0" y="84836"/>
                  </a:cubicBezTo>
                  <a:cubicBezTo>
                    <a:pt x="0" y="81153"/>
                    <a:pt x="3048" y="78105"/>
                    <a:pt x="6731" y="78105"/>
                  </a:cubicBezTo>
                  <a:cubicBezTo>
                    <a:pt x="10414" y="78105"/>
                    <a:pt x="13462" y="81153"/>
                    <a:pt x="13462" y="84836"/>
                  </a:cubicBezTo>
                  <a:cubicBezTo>
                    <a:pt x="13462" y="124206"/>
                    <a:pt x="45339" y="156083"/>
                    <a:pt x="84709" y="156083"/>
                  </a:cubicBezTo>
                  <a:cubicBezTo>
                    <a:pt x="124079" y="156083"/>
                    <a:pt x="155956" y="124206"/>
                    <a:pt x="155956" y="84836"/>
                  </a:cubicBezTo>
                  <a:cubicBezTo>
                    <a:pt x="155956" y="45466"/>
                    <a:pt x="124206" y="13589"/>
                    <a:pt x="84836" y="13589"/>
                  </a:cubicBezTo>
                  <a:lnTo>
                    <a:pt x="84836" y="6731"/>
                  </a:lnTo>
                  <a:lnTo>
                    <a:pt x="84836" y="13462"/>
                  </a:lnTo>
                  <a:cubicBezTo>
                    <a:pt x="45466" y="13462"/>
                    <a:pt x="13589" y="45339"/>
                    <a:pt x="13589" y="84709"/>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 name="Google Shape;439;p31"/>
          <p:cNvSpPr txBox="1"/>
          <p:nvPr/>
        </p:nvSpPr>
        <p:spPr>
          <a:xfrm>
            <a:off x="559713" y="819450"/>
            <a:ext cx="4434111"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Estructura del átomo</a:t>
            </a:r>
            <a:endParaRPr/>
          </a:p>
        </p:txBody>
      </p:sp>
      <p:sp>
        <p:nvSpPr>
          <p:cNvPr id="440" name="Google Shape;440;p31"/>
          <p:cNvSpPr txBox="1"/>
          <p:nvPr/>
        </p:nvSpPr>
        <p:spPr>
          <a:xfrm>
            <a:off x="556315" y="5954255"/>
            <a:ext cx="1522203" cy="180975"/>
          </a:xfrm>
          <a:prstGeom prst="rect">
            <a:avLst/>
          </a:prstGeom>
          <a:noFill/>
          <a:ln>
            <a:noFill/>
          </a:ln>
        </p:spPr>
        <p:txBody>
          <a:bodyPr anchorCtr="0" anchor="t" bIns="0" lIns="0" spcFirstLastPara="1" rIns="0" wrap="square" tIns="0">
            <a:spAutoFit/>
          </a:bodyPr>
          <a:lstStyle/>
          <a:p>
            <a:pPr indent="0" lvl="0" marL="0" marR="0" rtl="0" algn="l">
              <a:lnSpc>
                <a:spcPct val="119943"/>
              </a:lnSpc>
              <a:spcBef>
                <a:spcPts val="0"/>
              </a:spcBef>
              <a:spcAft>
                <a:spcPts val="0"/>
              </a:spcAft>
              <a:buNone/>
            </a:pPr>
            <a:r>
              <a:rPr b="0" i="0" lang="en-US" sz="1053" u="none" cap="none" strike="noStrike">
                <a:solidFill>
                  <a:srgbClr val="000000"/>
                </a:solidFill>
                <a:latin typeface="Arial"/>
                <a:ea typeface="Arial"/>
                <a:cs typeface="Arial"/>
                <a:sym typeface="Arial"/>
              </a:rPr>
              <a:t>*unidad de masa atómica</a:t>
            </a:r>
            <a:endParaRPr/>
          </a:p>
        </p:txBody>
      </p:sp>
      <p:sp>
        <p:nvSpPr>
          <p:cNvPr id="441" name="Google Shape;441;p31"/>
          <p:cNvSpPr txBox="1"/>
          <p:nvPr/>
        </p:nvSpPr>
        <p:spPr>
          <a:xfrm>
            <a:off x="556315" y="1686237"/>
            <a:ext cx="1964163" cy="4667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Núcleo</a:t>
            </a:r>
            <a:endParaRPr/>
          </a:p>
        </p:txBody>
      </p:sp>
      <p:sp>
        <p:nvSpPr>
          <p:cNvPr id="442" name="Google Shape;442;p31"/>
          <p:cNvSpPr txBox="1"/>
          <p:nvPr/>
        </p:nvSpPr>
        <p:spPr>
          <a:xfrm>
            <a:off x="556315" y="2369084"/>
            <a:ext cx="2737549" cy="619125"/>
          </a:xfrm>
          <a:prstGeom prst="rect">
            <a:avLst/>
          </a:prstGeom>
          <a:noFill/>
          <a:ln>
            <a:noFill/>
          </a:ln>
        </p:spPr>
        <p:txBody>
          <a:bodyPr anchorCtr="0" anchor="t" bIns="0" lIns="0" spcFirstLastPara="1" rIns="0" wrap="square" tIns="0">
            <a:spAutoFit/>
          </a:bodyPr>
          <a:lstStyle/>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Protones: carga = +1</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masa = 1 uma*</a:t>
            </a:r>
            <a:endParaRPr/>
          </a:p>
        </p:txBody>
      </p:sp>
      <p:sp>
        <p:nvSpPr>
          <p:cNvPr id="443" name="Google Shape;443;p31"/>
          <p:cNvSpPr txBox="1"/>
          <p:nvPr/>
        </p:nvSpPr>
        <p:spPr>
          <a:xfrm>
            <a:off x="552916" y="3562100"/>
            <a:ext cx="3146301" cy="619125"/>
          </a:xfrm>
          <a:prstGeom prst="rect">
            <a:avLst/>
          </a:prstGeom>
          <a:noFill/>
          <a:ln>
            <a:noFill/>
          </a:ln>
        </p:spPr>
        <p:txBody>
          <a:bodyPr anchorCtr="0" anchor="t" bIns="0" lIns="0" spcFirstLastPara="1" rIns="0" wrap="square" tIns="0">
            <a:spAutoFit/>
          </a:bodyPr>
          <a:lstStyle/>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Neutrones: carga = 0</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masa = 1 uma</a:t>
            </a:r>
            <a:endParaRPr/>
          </a:p>
        </p:txBody>
      </p:sp>
      <p:grpSp>
        <p:nvGrpSpPr>
          <p:cNvPr id="444" name="Google Shape;444;p31"/>
          <p:cNvGrpSpPr/>
          <p:nvPr/>
        </p:nvGrpSpPr>
        <p:grpSpPr>
          <a:xfrm>
            <a:off x="3272691" y="2432807"/>
            <a:ext cx="523018" cy="523113"/>
            <a:chOff x="0" y="0"/>
            <a:chExt cx="697357" cy="697484"/>
          </a:xfrm>
        </p:grpSpPr>
        <p:sp>
          <p:nvSpPr>
            <p:cNvPr id="445" name="Google Shape;445;p31"/>
            <p:cNvSpPr/>
            <p:nvPr/>
          </p:nvSpPr>
          <p:spPr>
            <a:xfrm>
              <a:off x="6731" y="6731"/>
              <a:ext cx="683895" cy="683895"/>
            </a:xfrm>
            <a:custGeom>
              <a:rect b="b" l="l" r="r" t="t"/>
              <a:pathLst>
                <a:path extrusionOk="0" h="683895" w="683895">
                  <a:moveTo>
                    <a:pt x="0" y="342011"/>
                  </a:moveTo>
                  <a:cubicBezTo>
                    <a:pt x="0" y="153162"/>
                    <a:pt x="153162" y="0"/>
                    <a:pt x="342011" y="0"/>
                  </a:cubicBezTo>
                  <a:cubicBezTo>
                    <a:pt x="530860" y="0"/>
                    <a:pt x="683895" y="153162"/>
                    <a:pt x="683895" y="342011"/>
                  </a:cubicBezTo>
                  <a:cubicBezTo>
                    <a:pt x="683895" y="530860"/>
                    <a:pt x="530860" y="683895"/>
                    <a:pt x="342011" y="683895"/>
                  </a:cubicBezTo>
                  <a:cubicBezTo>
                    <a:pt x="153162" y="683895"/>
                    <a:pt x="0" y="530860"/>
                    <a:pt x="0" y="342011"/>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0" y="0"/>
              <a:ext cx="697357" cy="697484"/>
            </a:xfrm>
            <a:custGeom>
              <a:rect b="b" l="l" r="r" t="t"/>
              <a:pathLst>
                <a:path extrusionOk="0" h="697484" w="697357">
                  <a:moveTo>
                    <a:pt x="0" y="348742"/>
                  </a:moveTo>
                  <a:cubicBezTo>
                    <a:pt x="0" y="156083"/>
                    <a:pt x="156083" y="0"/>
                    <a:pt x="348742" y="0"/>
                  </a:cubicBezTo>
                  <a:lnTo>
                    <a:pt x="348742" y="6731"/>
                  </a:lnTo>
                  <a:lnTo>
                    <a:pt x="348742" y="0"/>
                  </a:lnTo>
                  <a:cubicBezTo>
                    <a:pt x="541274" y="0"/>
                    <a:pt x="697357" y="156083"/>
                    <a:pt x="697357" y="348742"/>
                  </a:cubicBezTo>
                  <a:lnTo>
                    <a:pt x="690626" y="348742"/>
                  </a:lnTo>
                  <a:lnTo>
                    <a:pt x="697357" y="348742"/>
                  </a:lnTo>
                  <a:cubicBezTo>
                    <a:pt x="697357" y="541274"/>
                    <a:pt x="541274" y="697484"/>
                    <a:pt x="348615" y="697484"/>
                  </a:cubicBezTo>
                  <a:lnTo>
                    <a:pt x="348615" y="690753"/>
                  </a:lnTo>
                  <a:lnTo>
                    <a:pt x="348615" y="697484"/>
                  </a:lnTo>
                  <a:cubicBezTo>
                    <a:pt x="156083" y="697357"/>
                    <a:pt x="0" y="541274"/>
                    <a:pt x="0" y="348742"/>
                  </a:cubicBezTo>
                  <a:lnTo>
                    <a:pt x="6731" y="348742"/>
                  </a:lnTo>
                  <a:lnTo>
                    <a:pt x="13462" y="348742"/>
                  </a:lnTo>
                  <a:lnTo>
                    <a:pt x="6731" y="348742"/>
                  </a:lnTo>
                  <a:lnTo>
                    <a:pt x="0" y="348742"/>
                  </a:lnTo>
                  <a:moveTo>
                    <a:pt x="13589" y="348742"/>
                  </a:moveTo>
                  <a:cubicBezTo>
                    <a:pt x="13589" y="352425"/>
                    <a:pt x="10541" y="355473"/>
                    <a:pt x="6858" y="355473"/>
                  </a:cubicBezTo>
                  <a:cubicBezTo>
                    <a:pt x="3175" y="355473"/>
                    <a:pt x="0" y="352425"/>
                    <a:pt x="0" y="348742"/>
                  </a:cubicBezTo>
                  <a:cubicBezTo>
                    <a:pt x="0" y="345059"/>
                    <a:pt x="3048" y="342011"/>
                    <a:pt x="6731" y="342011"/>
                  </a:cubicBezTo>
                  <a:cubicBezTo>
                    <a:pt x="10414" y="342011"/>
                    <a:pt x="13462" y="345059"/>
                    <a:pt x="13462" y="348742"/>
                  </a:cubicBezTo>
                  <a:cubicBezTo>
                    <a:pt x="13462" y="533781"/>
                    <a:pt x="163576" y="683895"/>
                    <a:pt x="348615" y="683895"/>
                  </a:cubicBezTo>
                  <a:cubicBezTo>
                    <a:pt x="533654" y="683895"/>
                    <a:pt x="683895" y="533781"/>
                    <a:pt x="683895" y="348742"/>
                  </a:cubicBezTo>
                  <a:cubicBezTo>
                    <a:pt x="683895" y="163703"/>
                    <a:pt x="533781" y="13589"/>
                    <a:pt x="348742" y="13589"/>
                  </a:cubicBezTo>
                  <a:lnTo>
                    <a:pt x="348742" y="6731"/>
                  </a:lnTo>
                  <a:lnTo>
                    <a:pt x="348742" y="13462"/>
                  </a:lnTo>
                  <a:cubicBezTo>
                    <a:pt x="163576" y="13589"/>
                    <a:pt x="13589" y="163576"/>
                    <a:pt x="13589" y="348742"/>
                  </a:cubicBezTo>
                  <a:close/>
                </a:path>
              </a:pathLst>
            </a:custGeom>
            <a:solidFill>
              <a:srgbClr val="0032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7" name="Google Shape;447;p31"/>
          <p:cNvSpPr txBox="1"/>
          <p:nvPr/>
        </p:nvSpPr>
        <p:spPr>
          <a:xfrm>
            <a:off x="3454831" y="2495448"/>
            <a:ext cx="157726" cy="333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20" u="none" cap="none" strike="noStrike">
                <a:solidFill>
                  <a:srgbClr val="000000"/>
                </a:solidFill>
                <a:latin typeface="Arial"/>
                <a:ea typeface="Arial"/>
                <a:cs typeface="Arial"/>
                <a:sym typeface="Arial"/>
              </a:rPr>
              <a:t>+</a:t>
            </a:r>
            <a:endParaRPr/>
          </a:p>
        </p:txBody>
      </p:sp>
      <p:grpSp>
        <p:nvGrpSpPr>
          <p:cNvPr id="448" name="Google Shape;448;p31"/>
          <p:cNvGrpSpPr/>
          <p:nvPr/>
        </p:nvGrpSpPr>
        <p:grpSpPr>
          <a:xfrm>
            <a:off x="3272170" y="3604745"/>
            <a:ext cx="523018" cy="523113"/>
            <a:chOff x="0" y="0"/>
            <a:chExt cx="697357" cy="697484"/>
          </a:xfrm>
        </p:grpSpPr>
        <p:sp>
          <p:nvSpPr>
            <p:cNvPr id="449" name="Google Shape;449;p31"/>
            <p:cNvSpPr/>
            <p:nvPr/>
          </p:nvSpPr>
          <p:spPr>
            <a:xfrm>
              <a:off x="6731" y="6731"/>
              <a:ext cx="683895" cy="683895"/>
            </a:xfrm>
            <a:custGeom>
              <a:rect b="b" l="l" r="r" t="t"/>
              <a:pathLst>
                <a:path extrusionOk="0" h="683895" w="683895">
                  <a:moveTo>
                    <a:pt x="0" y="342011"/>
                  </a:moveTo>
                  <a:cubicBezTo>
                    <a:pt x="0" y="153162"/>
                    <a:pt x="153162" y="0"/>
                    <a:pt x="342011" y="0"/>
                  </a:cubicBezTo>
                  <a:cubicBezTo>
                    <a:pt x="530860" y="0"/>
                    <a:pt x="683895" y="153162"/>
                    <a:pt x="683895" y="342011"/>
                  </a:cubicBezTo>
                  <a:cubicBezTo>
                    <a:pt x="683895" y="530860"/>
                    <a:pt x="530860" y="683895"/>
                    <a:pt x="342011" y="683895"/>
                  </a:cubicBezTo>
                  <a:cubicBezTo>
                    <a:pt x="153162" y="683895"/>
                    <a:pt x="0" y="530860"/>
                    <a:pt x="0" y="342011"/>
                  </a:cubicBezTo>
                  <a:close/>
                </a:path>
              </a:pathLst>
            </a:custGeom>
            <a:solidFill>
              <a:srgbClr val="227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0" y="0"/>
              <a:ext cx="697357" cy="697484"/>
            </a:xfrm>
            <a:custGeom>
              <a:rect b="b" l="l" r="r" t="t"/>
              <a:pathLst>
                <a:path extrusionOk="0" h="697484" w="697357">
                  <a:moveTo>
                    <a:pt x="0" y="348742"/>
                  </a:moveTo>
                  <a:cubicBezTo>
                    <a:pt x="0" y="156083"/>
                    <a:pt x="156083" y="0"/>
                    <a:pt x="348742" y="0"/>
                  </a:cubicBezTo>
                  <a:lnTo>
                    <a:pt x="348742" y="6731"/>
                  </a:lnTo>
                  <a:lnTo>
                    <a:pt x="348742" y="0"/>
                  </a:lnTo>
                  <a:cubicBezTo>
                    <a:pt x="541274" y="0"/>
                    <a:pt x="697357" y="156083"/>
                    <a:pt x="697357" y="348742"/>
                  </a:cubicBezTo>
                  <a:lnTo>
                    <a:pt x="690626" y="348742"/>
                  </a:lnTo>
                  <a:lnTo>
                    <a:pt x="697357" y="348742"/>
                  </a:lnTo>
                  <a:cubicBezTo>
                    <a:pt x="697357" y="541274"/>
                    <a:pt x="541274" y="697484"/>
                    <a:pt x="348615" y="697484"/>
                  </a:cubicBezTo>
                  <a:lnTo>
                    <a:pt x="348615" y="690753"/>
                  </a:lnTo>
                  <a:lnTo>
                    <a:pt x="348615" y="697484"/>
                  </a:lnTo>
                  <a:cubicBezTo>
                    <a:pt x="156083" y="697357"/>
                    <a:pt x="0" y="541274"/>
                    <a:pt x="0" y="348742"/>
                  </a:cubicBezTo>
                  <a:lnTo>
                    <a:pt x="6731" y="348742"/>
                  </a:lnTo>
                  <a:lnTo>
                    <a:pt x="13462" y="348742"/>
                  </a:lnTo>
                  <a:lnTo>
                    <a:pt x="6731" y="348742"/>
                  </a:lnTo>
                  <a:lnTo>
                    <a:pt x="0" y="348742"/>
                  </a:lnTo>
                  <a:moveTo>
                    <a:pt x="13589" y="348742"/>
                  </a:moveTo>
                  <a:cubicBezTo>
                    <a:pt x="13589" y="352425"/>
                    <a:pt x="10541" y="355473"/>
                    <a:pt x="6858" y="355473"/>
                  </a:cubicBezTo>
                  <a:cubicBezTo>
                    <a:pt x="3175" y="355473"/>
                    <a:pt x="0" y="352425"/>
                    <a:pt x="0" y="348742"/>
                  </a:cubicBezTo>
                  <a:cubicBezTo>
                    <a:pt x="0" y="345059"/>
                    <a:pt x="3048" y="342011"/>
                    <a:pt x="6731" y="342011"/>
                  </a:cubicBezTo>
                  <a:cubicBezTo>
                    <a:pt x="10414" y="342011"/>
                    <a:pt x="13462" y="345059"/>
                    <a:pt x="13462" y="348742"/>
                  </a:cubicBezTo>
                  <a:cubicBezTo>
                    <a:pt x="13462" y="533781"/>
                    <a:pt x="163576" y="683895"/>
                    <a:pt x="348615" y="683895"/>
                  </a:cubicBezTo>
                  <a:cubicBezTo>
                    <a:pt x="533654" y="683895"/>
                    <a:pt x="683895" y="533781"/>
                    <a:pt x="683895" y="348742"/>
                  </a:cubicBezTo>
                  <a:cubicBezTo>
                    <a:pt x="683895" y="163703"/>
                    <a:pt x="533781" y="13589"/>
                    <a:pt x="348742" y="13589"/>
                  </a:cubicBezTo>
                  <a:lnTo>
                    <a:pt x="348742" y="6731"/>
                  </a:lnTo>
                  <a:lnTo>
                    <a:pt x="348742" y="13462"/>
                  </a:lnTo>
                  <a:cubicBezTo>
                    <a:pt x="163576" y="13589"/>
                    <a:pt x="13589" y="163576"/>
                    <a:pt x="13589" y="348742"/>
                  </a:cubicBezTo>
                  <a:close/>
                </a:path>
              </a:pathLst>
            </a:custGeom>
            <a:solidFill>
              <a:srgbClr val="0032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32" name="Google Shape;132;p1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33" name="Google Shape;133;p1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34" name="Google Shape;134;p14"/>
          <p:cNvSpPr txBox="1"/>
          <p:nvPr/>
        </p:nvSpPr>
        <p:spPr>
          <a:xfrm>
            <a:off x="800412" y="4668570"/>
            <a:ext cx="3758474" cy="914400"/>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Tomografías Computarizadas</a:t>
            </a:r>
            <a:endParaRPr/>
          </a:p>
        </p:txBody>
      </p:sp>
      <p:sp>
        <p:nvSpPr>
          <p:cNvPr id="135" name="Google Shape;135;p14"/>
          <p:cNvSpPr txBox="1"/>
          <p:nvPr/>
        </p:nvSpPr>
        <p:spPr>
          <a:xfrm>
            <a:off x="5101043" y="4668570"/>
            <a:ext cx="3855735" cy="466725"/>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Nave Espacial Cassini</a:t>
            </a:r>
            <a:endParaRPr/>
          </a:p>
        </p:txBody>
      </p:sp>
      <p:sp>
        <p:nvSpPr>
          <p:cNvPr id="136" name="Google Shape;136;p14"/>
          <p:cNvSpPr txBox="1"/>
          <p:nvPr/>
        </p:nvSpPr>
        <p:spPr>
          <a:xfrm>
            <a:off x="566802" y="845227"/>
            <a:ext cx="9161698" cy="4667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1" i="0" lang="en-US" sz="2986" u="none" cap="none" strike="noStrike">
                <a:solidFill>
                  <a:srgbClr val="1EB53A"/>
                </a:solidFill>
                <a:latin typeface="Ubuntu"/>
                <a:ea typeface="Ubuntu"/>
                <a:cs typeface="Ubuntu"/>
                <a:sym typeface="Ubuntu"/>
              </a:rPr>
              <a:t>¿Qué tienen en común las siguientes cosas?</a:t>
            </a:r>
            <a:endParaRPr/>
          </a:p>
        </p:txBody>
      </p:sp>
      <p:sp>
        <p:nvSpPr>
          <p:cNvPr id="137" name="Google Shape;137;p14"/>
          <p:cNvSpPr/>
          <p:nvPr/>
        </p:nvSpPr>
        <p:spPr>
          <a:xfrm>
            <a:off x="708972" y="1900396"/>
            <a:ext cx="3941354" cy="2413073"/>
          </a:xfrm>
          <a:custGeom>
            <a:rect b="b" l="l" r="r" t="t"/>
            <a:pathLst>
              <a:path extrusionOk="0" h="2413073" w="3941354">
                <a:moveTo>
                  <a:pt x="0" y="0"/>
                </a:moveTo>
                <a:lnTo>
                  <a:pt x="3941353" y="0"/>
                </a:lnTo>
                <a:lnTo>
                  <a:pt x="3941353" y="2413073"/>
                </a:lnTo>
                <a:lnTo>
                  <a:pt x="0" y="2413073"/>
                </a:lnTo>
                <a:lnTo>
                  <a:pt x="0" y="0"/>
                </a:lnTo>
                <a:close/>
              </a:path>
            </a:pathLst>
          </a:custGeom>
          <a:blipFill rotWithShape="1">
            <a:blip r:embed="rId4">
              <a:alphaModFix/>
            </a:blip>
            <a:stretch>
              <a:fillRect b="0" l="0" r="0" t="0"/>
            </a:stretch>
          </a:blipFill>
          <a:ln>
            <a:noFill/>
          </a:ln>
        </p:spPr>
      </p:sp>
      <p:sp>
        <p:nvSpPr>
          <p:cNvPr id="138" name="Google Shape;138;p14"/>
          <p:cNvSpPr/>
          <p:nvPr/>
        </p:nvSpPr>
        <p:spPr>
          <a:xfrm>
            <a:off x="5051575" y="1900396"/>
            <a:ext cx="3954672" cy="2418080"/>
          </a:xfrm>
          <a:custGeom>
            <a:rect b="b" l="l" r="r" t="t"/>
            <a:pathLst>
              <a:path extrusionOk="0" h="2418080" w="3954672">
                <a:moveTo>
                  <a:pt x="0" y="0"/>
                </a:moveTo>
                <a:lnTo>
                  <a:pt x="3954672" y="0"/>
                </a:lnTo>
                <a:lnTo>
                  <a:pt x="3954672" y="2418080"/>
                </a:lnTo>
                <a:lnTo>
                  <a:pt x="0" y="2418080"/>
                </a:lnTo>
                <a:lnTo>
                  <a:pt x="0" y="0"/>
                </a:lnTo>
                <a:close/>
              </a:path>
            </a:pathLst>
          </a:custGeom>
          <a:blipFill rotWithShape="1">
            <a:blip r:embed="rId5">
              <a:alphaModFix/>
            </a:blip>
            <a:stretch>
              <a:fillRect b="-419" l="-2121" r="-641" t="0"/>
            </a:stretch>
          </a:blipFill>
          <a:ln>
            <a:noFill/>
          </a:ln>
        </p:spPr>
      </p:sp>
      <p:sp>
        <p:nvSpPr>
          <p:cNvPr id="139" name="Google Shape;139;p14"/>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Arial"/>
                <a:ea typeface="Arial"/>
                <a:cs typeface="Arial"/>
                <a:sym typeface="Arial"/>
              </a:rPr>
              <a:t>Explorando la Ciencia Nuclear</a:t>
            </a:r>
            <a:endParaRPr/>
          </a:p>
        </p:txBody>
      </p:sp>
      <p:sp>
        <p:nvSpPr>
          <p:cNvPr id="140" name="Google Shape;140;p14"/>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20075"/>
              </a:lnSpc>
              <a:spcBef>
                <a:spcPts val="0"/>
              </a:spcBef>
              <a:spcAft>
                <a:spcPts val="0"/>
              </a:spcAft>
              <a:buNone/>
            </a:pPr>
            <a:r>
              <a:rPr b="0" i="0" lang="en-US" sz="1066" u="none" cap="none" strike="noStrike">
                <a:solidFill>
                  <a:srgbClr val="67BFDA"/>
                </a:solidFill>
                <a:latin typeface="Arial"/>
                <a:ea typeface="Arial"/>
                <a:cs typeface="Arial"/>
                <a:sym typeface="Arial"/>
              </a:rPr>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460" name="Google Shape;460;p3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461" name="Google Shape;461;p3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462" name="Google Shape;462;p32"/>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463" name="Google Shape;463;p32"/>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20</a:t>
            </a:r>
            <a:endParaRPr/>
          </a:p>
        </p:txBody>
      </p:sp>
      <p:sp>
        <p:nvSpPr>
          <p:cNvPr id="464" name="Google Shape;464;p32"/>
          <p:cNvSpPr/>
          <p:nvPr/>
        </p:nvSpPr>
        <p:spPr>
          <a:xfrm>
            <a:off x="762068" y="1055747"/>
            <a:ext cx="8207790" cy="5110697"/>
          </a:xfrm>
          <a:custGeom>
            <a:rect b="b" l="l" r="r" t="t"/>
            <a:pathLst>
              <a:path extrusionOk="0" h="5110697" w="8207790">
                <a:moveTo>
                  <a:pt x="0" y="0"/>
                </a:moveTo>
                <a:lnTo>
                  <a:pt x="8207790" y="0"/>
                </a:lnTo>
                <a:lnTo>
                  <a:pt x="8207790" y="5110697"/>
                </a:lnTo>
                <a:lnTo>
                  <a:pt x="0" y="5110697"/>
                </a:lnTo>
                <a:lnTo>
                  <a:pt x="0" y="0"/>
                </a:lnTo>
                <a:close/>
              </a:path>
            </a:pathLst>
          </a:custGeom>
          <a:blipFill rotWithShape="1">
            <a:blip r:embed="rId4">
              <a:alphaModFix/>
            </a:blip>
            <a:stretch>
              <a:fillRect b="-8309" l="0" r="0" t="0"/>
            </a:stretch>
          </a:blipFill>
          <a:ln>
            <a:noFill/>
          </a:ln>
        </p:spPr>
      </p:sp>
      <p:sp>
        <p:nvSpPr>
          <p:cNvPr id="465" name="Google Shape;465;p32"/>
          <p:cNvSpPr txBox="1"/>
          <p:nvPr/>
        </p:nvSpPr>
        <p:spPr>
          <a:xfrm>
            <a:off x="542213" y="766261"/>
            <a:ext cx="6344035" cy="1095375"/>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Arial"/>
                <a:ea typeface="Arial"/>
                <a:cs typeface="Arial"/>
                <a:sym typeface="Arial"/>
              </a:rPr>
              <a:t>Tabla periódica de los elementos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475" name="Google Shape;475;p33"/>
          <p:cNvCxnSpPr/>
          <p:nvPr/>
        </p:nvCxnSpPr>
        <p:spPr>
          <a:xfrm>
            <a:off x="456184" y="6623473"/>
            <a:ext cx="8808720" cy="30480"/>
          </a:xfrm>
          <a:prstGeom prst="straightConnector1">
            <a:avLst/>
          </a:prstGeom>
          <a:noFill/>
          <a:ln cap="rnd" cmpd="sng" w="19050">
            <a:solidFill>
              <a:srgbClr val="26819E"/>
            </a:solidFill>
            <a:prstDash val="solid"/>
            <a:round/>
            <a:headEnd len="sm" w="sm" type="none"/>
            <a:tailEnd len="sm" w="sm" type="none"/>
          </a:ln>
        </p:spPr>
      </p:cxnSp>
      <p:cxnSp>
        <p:nvCxnSpPr>
          <p:cNvPr id="476" name="Google Shape;476;p3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477" name="Google Shape;477;p33"/>
          <p:cNvSpPr/>
          <p:nvPr/>
        </p:nvSpPr>
        <p:spPr>
          <a:xfrm>
            <a:off x="3202433" y="5129175"/>
            <a:ext cx="2578022" cy="849739"/>
          </a:xfrm>
          <a:custGeom>
            <a:rect b="b" l="l" r="r" t="t"/>
            <a:pathLst>
              <a:path extrusionOk="0" h="849739" w="2578022">
                <a:moveTo>
                  <a:pt x="0" y="0"/>
                </a:moveTo>
                <a:lnTo>
                  <a:pt x="2578022" y="0"/>
                </a:lnTo>
                <a:lnTo>
                  <a:pt x="2578022" y="849739"/>
                </a:lnTo>
                <a:lnTo>
                  <a:pt x="0" y="849739"/>
                </a:lnTo>
                <a:lnTo>
                  <a:pt x="0" y="0"/>
                </a:lnTo>
                <a:close/>
              </a:path>
            </a:pathLst>
          </a:custGeom>
          <a:blipFill rotWithShape="1">
            <a:blip r:embed="rId4">
              <a:alphaModFix/>
            </a:blip>
            <a:stretch>
              <a:fillRect b="0" l="0" r="0" t="0"/>
            </a:stretch>
          </a:blipFill>
          <a:ln>
            <a:noFill/>
          </a:ln>
        </p:spPr>
      </p:sp>
      <p:sp>
        <p:nvSpPr>
          <p:cNvPr id="478" name="Google Shape;478;p33"/>
          <p:cNvSpPr/>
          <p:nvPr/>
        </p:nvSpPr>
        <p:spPr>
          <a:xfrm>
            <a:off x="6404360" y="5169220"/>
            <a:ext cx="2428379" cy="769650"/>
          </a:xfrm>
          <a:custGeom>
            <a:rect b="b" l="l" r="r" t="t"/>
            <a:pathLst>
              <a:path extrusionOk="0" h="769650" w="2428379">
                <a:moveTo>
                  <a:pt x="0" y="0"/>
                </a:moveTo>
                <a:lnTo>
                  <a:pt x="2428379" y="0"/>
                </a:lnTo>
                <a:lnTo>
                  <a:pt x="2428379" y="769650"/>
                </a:lnTo>
                <a:lnTo>
                  <a:pt x="0" y="769650"/>
                </a:lnTo>
                <a:lnTo>
                  <a:pt x="0" y="0"/>
                </a:lnTo>
                <a:close/>
              </a:path>
            </a:pathLst>
          </a:custGeom>
          <a:blipFill rotWithShape="1">
            <a:blip r:embed="rId5">
              <a:alphaModFix/>
            </a:blip>
            <a:stretch>
              <a:fillRect b="0" l="0" r="0" t="0"/>
            </a:stretch>
          </a:blipFill>
          <a:ln>
            <a:noFill/>
          </a:ln>
        </p:spPr>
      </p:sp>
      <p:sp>
        <p:nvSpPr>
          <p:cNvPr id="479" name="Google Shape;479;p33"/>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21</a:t>
            </a:r>
            <a:endParaRPr/>
          </a:p>
        </p:txBody>
      </p:sp>
      <p:sp>
        <p:nvSpPr>
          <p:cNvPr id="480" name="Google Shape;480;p33"/>
          <p:cNvSpPr txBox="1"/>
          <p:nvPr/>
        </p:nvSpPr>
        <p:spPr>
          <a:xfrm>
            <a:off x="554311" y="809572"/>
            <a:ext cx="7848912"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Notación nuclear estándar</a:t>
            </a:r>
            <a:endParaRPr/>
          </a:p>
        </p:txBody>
      </p:sp>
      <p:sp>
        <p:nvSpPr>
          <p:cNvPr id="481" name="Google Shape;481;p33"/>
          <p:cNvSpPr txBox="1"/>
          <p:nvPr/>
        </p:nvSpPr>
        <p:spPr>
          <a:xfrm>
            <a:off x="6048289" y="5273057"/>
            <a:ext cx="356071" cy="5048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Arial"/>
                <a:ea typeface="Arial"/>
                <a:cs typeface="Arial"/>
                <a:sym typeface="Arial"/>
              </a:rPr>
              <a:t>o</a:t>
            </a:r>
            <a:endParaRPr/>
          </a:p>
        </p:txBody>
      </p:sp>
      <p:sp>
        <p:nvSpPr>
          <p:cNvPr id="482" name="Google Shape;482;p33"/>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grpSp>
        <p:nvGrpSpPr>
          <p:cNvPr id="483" name="Google Shape;483;p33"/>
          <p:cNvGrpSpPr/>
          <p:nvPr/>
        </p:nvGrpSpPr>
        <p:grpSpPr>
          <a:xfrm>
            <a:off x="658028" y="1439617"/>
            <a:ext cx="8299179" cy="3420381"/>
            <a:chOff x="0" y="0"/>
            <a:chExt cx="11065572" cy="4560508"/>
          </a:xfrm>
        </p:grpSpPr>
        <p:sp>
          <p:nvSpPr>
            <p:cNvPr id="484" name="Google Shape;484;p33"/>
            <p:cNvSpPr/>
            <p:nvPr/>
          </p:nvSpPr>
          <p:spPr>
            <a:xfrm>
              <a:off x="7773525" y="598750"/>
              <a:ext cx="3179944" cy="1160679"/>
            </a:xfrm>
            <a:custGeom>
              <a:rect b="b" l="l" r="r" t="t"/>
              <a:pathLst>
                <a:path extrusionOk="0" h="1160679" w="3179944">
                  <a:moveTo>
                    <a:pt x="0" y="0"/>
                  </a:moveTo>
                  <a:lnTo>
                    <a:pt x="3179943" y="0"/>
                  </a:lnTo>
                  <a:lnTo>
                    <a:pt x="3179943" y="1160679"/>
                  </a:lnTo>
                  <a:lnTo>
                    <a:pt x="0" y="1160679"/>
                  </a:lnTo>
                  <a:lnTo>
                    <a:pt x="0" y="0"/>
                  </a:lnTo>
                  <a:close/>
                </a:path>
              </a:pathLst>
            </a:custGeom>
            <a:blipFill rotWithShape="1">
              <a:blip r:embed="rId6">
                <a:alphaModFix/>
              </a:blip>
              <a:stretch>
                <a:fillRect b="0" l="0" r="0" t="0"/>
              </a:stretch>
            </a:blipFill>
            <a:ln>
              <a:noFill/>
            </a:ln>
          </p:spPr>
        </p:sp>
        <p:sp>
          <p:nvSpPr>
            <p:cNvPr id="485" name="Google Shape;485;p33"/>
            <p:cNvSpPr/>
            <p:nvPr/>
          </p:nvSpPr>
          <p:spPr>
            <a:xfrm rot="10800000">
              <a:off x="136397" y="3337054"/>
              <a:ext cx="3179944" cy="1160679"/>
            </a:xfrm>
            <a:custGeom>
              <a:rect b="b" l="l" r="r" t="t"/>
              <a:pathLst>
                <a:path extrusionOk="0" h="1160679" w="3179944">
                  <a:moveTo>
                    <a:pt x="0" y="0"/>
                  </a:moveTo>
                  <a:lnTo>
                    <a:pt x="3179943" y="0"/>
                  </a:lnTo>
                  <a:lnTo>
                    <a:pt x="3179943" y="1160680"/>
                  </a:lnTo>
                  <a:lnTo>
                    <a:pt x="0" y="1160680"/>
                  </a:lnTo>
                  <a:lnTo>
                    <a:pt x="0" y="0"/>
                  </a:lnTo>
                  <a:close/>
                </a:path>
              </a:pathLst>
            </a:custGeom>
            <a:blipFill rotWithShape="1">
              <a:blip r:embed="rId6">
                <a:alphaModFix/>
              </a:blip>
              <a:stretch>
                <a:fillRect b="0" l="0" r="0" t="0"/>
              </a:stretch>
            </a:blipFill>
            <a:ln>
              <a:noFill/>
            </a:ln>
          </p:spPr>
        </p:sp>
        <p:sp>
          <p:nvSpPr>
            <p:cNvPr id="486" name="Google Shape;486;p33"/>
            <p:cNvSpPr/>
            <p:nvPr/>
          </p:nvSpPr>
          <p:spPr>
            <a:xfrm>
              <a:off x="97990" y="0"/>
              <a:ext cx="4101181" cy="2358179"/>
            </a:xfrm>
            <a:custGeom>
              <a:rect b="b" l="l" r="r" t="t"/>
              <a:pathLst>
                <a:path extrusionOk="0" h="2358179" w="4101181">
                  <a:moveTo>
                    <a:pt x="0" y="0"/>
                  </a:moveTo>
                  <a:lnTo>
                    <a:pt x="4101181" y="0"/>
                  </a:lnTo>
                  <a:lnTo>
                    <a:pt x="4101181" y="2358179"/>
                  </a:lnTo>
                  <a:lnTo>
                    <a:pt x="0" y="2358179"/>
                  </a:lnTo>
                  <a:lnTo>
                    <a:pt x="0" y="0"/>
                  </a:lnTo>
                  <a:close/>
                </a:path>
              </a:pathLst>
            </a:custGeom>
            <a:blipFill rotWithShape="1">
              <a:blip r:embed="rId7">
                <a:alphaModFix/>
              </a:blip>
              <a:stretch>
                <a:fillRect b="0" l="0" r="0" t="0"/>
              </a:stretch>
            </a:blipFill>
            <a:ln>
              <a:noFill/>
            </a:ln>
          </p:spPr>
        </p:sp>
        <p:sp>
          <p:nvSpPr>
            <p:cNvPr id="487" name="Google Shape;487;p33"/>
            <p:cNvSpPr txBox="1"/>
            <p:nvPr/>
          </p:nvSpPr>
          <p:spPr>
            <a:xfrm>
              <a:off x="235390" y="172766"/>
              <a:ext cx="3827691" cy="1171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número de masa atómica </a:t>
              </a:r>
              <a:endParaRPr/>
            </a:p>
            <a:p>
              <a:pPr indent="0" lvl="0" marL="0" marR="0" rtl="0" algn="ctr">
                <a:lnSpc>
                  <a:spcPct val="120000"/>
                </a:lnSpc>
                <a:spcBef>
                  <a:spcPts val="0"/>
                </a:spcBef>
                <a:spcAft>
                  <a:spcPts val="0"/>
                </a:spcAft>
                <a:buNone/>
              </a:pPr>
              <a:r>
                <a:rPr b="0" i="0" lang="en-US" sz="1920" u="none" cap="none" strike="noStrike">
                  <a:solidFill>
                    <a:srgbClr val="000000"/>
                  </a:solidFill>
                  <a:latin typeface="Arial"/>
                  <a:ea typeface="Arial"/>
                  <a:cs typeface="Arial"/>
                  <a:sym typeface="Arial"/>
                </a:rPr>
                <a:t>A = Z + N</a:t>
              </a:r>
              <a:endParaRPr/>
            </a:p>
            <a:p>
              <a:pPr indent="0" lvl="0" marL="0" marR="0" rtl="0" algn="ctr">
                <a:lnSpc>
                  <a:spcPct val="120000"/>
                </a:lnSpc>
                <a:spcBef>
                  <a:spcPts val="0"/>
                </a:spcBef>
                <a:spcAft>
                  <a:spcPts val="0"/>
                </a:spcAft>
                <a:buNone/>
              </a:pPr>
              <a:r>
                <a:rPr b="0" i="0" lang="en-US" sz="1920" u="none" cap="none" strike="noStrike">
                  <a:solidFill>
                    <a:srgbClr val="000000"/>
                  </a:solidFill>
                  <a:latin typeface="Arial"/>
                  <a:ea typeface="Arial"/>
                  <a:cs typeface="Arial"/>
                  <a:sym typeface="Arial"/>
                </a:rPr>
                <a:t>(N = # de neutrones)</a:t>
              </a:r>
              <a:endParaRPr/>
            </a:p>
          </p:txBody>
        </p:sp>
        <p:sp>
          <p:nvSpPr>
            <p:cNvPr id="488" name="Google Shape;488;p33"/>
            <p:cNvSpPr txBox="1"/>
            <p:nvPr/>
          </p:nvSpPr>
          <p:spPr>
            <a:xfrm>
              <a:off x="4215481" y="820546"/>
              <a:ext cx="1093158" cy="1989142"/>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239" u="none" cap="none" strike="noStrike">
                  <a:solidFill>
                    <a:srgbClr val="FF0000"/>
                  </a:solidFill>
                  <a:latin typeface="Times New Roman"/>
                  <a:ea typeface="Times New Roman"/>
                  <a:cs typeface="Times New Roman"/>
                  <a:sym typeface="Times New Roman"/>
                </a:rPr>
                <a:t>A</a:t>
              </a:r>
              <a:endParaRPr/>
            </a:p>
          </p:txBody>
        </p:sp>
        <p:sp>
          <p:nvSpPr>
            <p:cNvPr id="489" name="Google Shape;489;p33"/>
            <p:cNvSpPr txBox="1"/>
            <p:nvPr/>
          </p:nvSpPr>
          <p:spPr>
            <a:xfrm>
              <a:off x="4255272" y="2410822"/>
              <a:ext cx="1093158" cy="1989142"/>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239" u="none" cap="none" strike="noStrike">
                  <a:solidFill>
                    <a:srgbClr val="FF0000"/>
                  </a:solidFill>
                  <a:latin typeface="Times New Roman"/>
                  <a:ea typeface="Times New Roman"/>
                  <a:cs typeface="Times New Roman"/>
                  <a:sym typeface="Times New Roman"/>
                </a:rPr>
                <a:t>Z</a:t>
              </a:r>
              <a:endParaRPr/>
            </a:p>
          </p:txBody>
        </p:sp>
        <p:sp>
          <p:nvSpPr>
            <p:cNvPr id="490" name="Google Shape;490;p33"/>
            <p:cNvSpPr txBox="1"/>
            <p:nvPr/>
          </p:nvSpPr>
          <p:spPr>
            <a:xfrm>
              <a:off x="5456978" y="1007683"/>
              <a:ext cx="2204799" cy="3552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6000" u="none" cap="none" strike="noStrike">
                  <a:solidFill>
                    <a:srgbClr val="FF0000"/>
                  </a:solidFill>
                  <a:latin typeface="Times New Roman"/>
                  <a:ea typeface="Times New Roman"/>
                  <a:cs typeface="Times New Roman"/>
                  <a:sym typeface="Times New Roman"/>
                </a:rPr>
                <a:t>X</a:t>
              </a:r>
              <a:endParaRPr/>
            </a:p>
          </p:txBody>
        </p:sp>
        <p:sp>
          <p:nvSpPr>
            <p:cNvPr id="491" name="Google Shape;491;p33"/>
            <p:cNvSpPr txBox="1"/>
            <p:nvPr/>
          </p:nvSpPr>
          <p:spPr>
            <a:xfrm>
              <a:off x="0" y="3448256"/>
              <a:ext cx="3102700" cy="88112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20" u="none" cap="none" strike="noStrike">
                  <a:solidFill>
                    <a:srgbClr val="000000"/>
                  </a:solidFill>
                  <a:latin typeface="Ubuntu"/>
                  <a:ea typeface="Ubuntu"/>
                  <a:cs typeface="Ubuntu"/>
                  <a:sym typeface="Ubuntu"/>
                </a:rPr>
                <a:t>número atómico </a:t>
              </a:r>
              <a:endParaRPr/>
            </a:p>
            <a:p>
              <a:pPr indent="0" lvl="0" marL="0" marR="0" rtl="0" algn="ctr">
                <a:lnSpc>
                  <a:spcPct val="140000"/>
                </a:lnSpc>
                <a:spcBef>
                  <a:spcPts val="0"/>
                </a:spcBef>
                <a:spcAft>
                  <a:spcPts val="0"/>
                </a:spcAft>
                <a:buNone/>
              </a:pPr>
              <a:r>
                <a:rPr b="0" i="0" lang="en-US" sz="1920" u="none" cap="none" strike="noStrike">
                  <a:solidFill>
                    <a:srgbClr val="000000"/>
                  </a:solidFill>
                  <a:latin typeface="Ubuntu"/>
                  <a:ea typeface="Ubuntu"/>
                  <a:cs typeface="Ubuntu"/>
                  <a:sym typeface="Ubuntu"/>
                </a:rPr>
                <a:t># de protones</a:t>
              </a:r>
              <a:endParaRPr/>
            </a:p>
          </p:txBody>
        </p:sp>
        <p:sp>
          <p:nvSpPr>
            <p:cNvPr id="492" name="Google Shape;492;p33"/>
            <p:cNvSpPr txBox="1"/>
            <p:nvPr/>
          </p:nvSpPr>
          <p:spPr>
            <a:xfrm>
              <a:off x="7962872" y="932202"/>
              <a:ext cx="3102700" cy="43662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20" u="none" cap="none" strike="noStrike">
                  <a:solidFill>
                    <a:srgbClr val="000000"/>
                  </a:solidFill>
                  <a:latin typeface="Ubuntu"/>
                  <a:ea typeface="Ubuntu"/>
                  <a:cs typeface="Ubuntu"/>
                  <a:sym typeface="Ubuntu"/>
                </a:rPr>
                <a:t>símbolo químico</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3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502" name="Google Shape;502;p3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503" name="Google Shape;503;p3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504" name="Google Shape;504;p34"/>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22</a:t>
            </a:r>
            <a:endParaRPr/>
          </a:p>
        </p:txBody>
      </p:sp>
      <p:sp>
        <p:nvSpPr>
          <p:cNvPr id="505" name="Google Shape;505;p34"/>
          <p:cNvSpPr txBox="1"/>
          <p:nvPr/>
        </p:nvSpPr>
        <p:spPr>
          <a:xfrm>
            <a:off x="560236" y="802830"/>
            <a:ext cx="8577599"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Vamos a practicar</a:t>
            </a:r>
            <a:endParaRPr/>
          </a:p>
        </p:txBody>
      </p:sp>
      <p:sp>
        <p:nvSpPr>
          <p:cNvPr id="506" name="Google Shape;506;p34"/>
          <p:cNvSpPr txBox="1"/>
          <p:nvPr/>
        </p:nvSpPr>
        <p:spPr>
          <a:xfrm>
            <a:off x="560236" y="1612455"/>
            <a:ext cx="4839053" cy="2600325"/>
          </a:xfrm>
          <a:prstGeom prst="rect">
            <a:avLst/>
          </a:prstGeom>
          <a:noFill/>
          <a:ln>
            <a:noFill/>
          </a:ln>
        </p:spPr>
        <p:txBody>
          <a:bodyPr anchorCtr="0" anchor="t" bIns="0" lIns="0" spcFirstLastPara="1" rIns="0" wrap="square" tIns="0">
            <a:spAutoFit/>
          </a:bodyPr>
          <a:lstStyle/>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¿Cuántos protones hay en   H?</a:t>
            </a:r>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1 </a:t>
            </a:r>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¿Cuántos neutrones hay en   Li?</a:t>
            </a:r>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4 </a:t>
            </a:r>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¿Cuántos protones hay en   O?</a:t>
            </a:r>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8 </a:t>
            </a:r>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¿Cuántos neutrones hay en   H?</a:t>
            </a:r>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0</a:t>
            </a:r>
            <a:endParaRPr/>
          </a:p>
        </p:txBody>
      </p:sp>
      <p:sp>
        <p:nvSpPr>
          <p:cNvPr id="507" name="Google Shape;507;p34"/>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grpSp>
        <p:nvGrpSpPr>
          <p:cNvPr id="508" name="Google Shape;508;p34"/>
          <p:cNvGrpSpPr/>
          <p:nvPr/>
        </p:nvGrpSpPr>
        <p:grpSpPr>
          <a:xfrm>
            <a:off x="4124614" y="4363496"/>
            <a:ext cx="4897466" cy="2018416"/>
            <a:chOff x="0" y="0"/>
            <a:chExt cx="6529954" cy="2691222"/>
          </a:xfrm>
        </p:grpSpPr>
        <p:sp>
          <p:nvSpPr>
            <p:cNvPr id="509" name="Google Shape;509;p34"/>
            <p:cNvSpPr/>
            <p:nvPr/>
          </p:nvSpPr>
          <p:spPr>
            <a:xfrm>
              <a:off x="4587269" y="353331"/>
              <a:ext cx="1876531" cy="684934"/>
            </a:xfrm>
            <a:custGeom>
              <a:rect b="b" l="l" r="r" t="t"/>
              <a:pathLst>
                <a:path extrusionOk="0" h="684934" w="1876531">
                  <a:moveTo>
                    <a:pt x="0" y="0"/>
                  </a:moveTo>
                  <a:lnTo>
                    <a:pt x="1876531" y="0"/>
                  </a:lnTo>
                  <a:lnTo>
                    <a:pt x="1876531" y="684934"/>
                  </a:lnTo>
                  <a:lnTo>
                    <a:pt x="0" y="684934"/>
                  </a:lnTo>
                  <a:lnTo>
                    <a:pt x="0" y="0"/>
                  </a:lnTo>
                  <a:close/>
                </a:path>
              </a:pathLst>
            </a:custGeom>
            <a:blipFill rotWithShape="1">
              <a:blip r:embed="rId4">
                <a:alphaModFix/>
              </a:blip>
              <a:stretch>
                <a:fillRect b="0" l="0" r="0" t="0"/>
              </a:stretch>
            </a:blipFill>
            <a:ln>
              <a:noFill/>
            </a:ln>
          </p:spPr>
        </p:sp>
        <p:sp>
          <p:nvSpPr>
            <p:cNvPr id="510" name="Google Shape;510;p34"/>
            <p:cNvSpPr/>
            <p:nvPr/>
          </p:nvSpPr>
          <p:spPr>
            <a:xfrm rot="10800000">
              <a:off x="80490" y="1969244"/>
              <a:ext cx="1876531" cy="684934"/>
            </a:xfrm>
            <a:custGeom>
              <a:rect b="b" l="l" r="r" t="t"/>
              <a:pathLst>
                <a:path extrusionOk="0" h="684934" w="1876531">
                  <a:moveTo>
                    <a:pt x="0" y="0"/>
                  </a:moveTo>
                  <a:lnTo>
                    <a:pt x="1876530" y="0"/>
                  </a:lnTo>
                  <a:lnTo>
                    <a:pt x="1876530" y="684934"/>
                  </a:lnTo>
                  <a:lnTo>
                    <a:pt x="0" y="684934"/>
                  </a:lnTo>
                  <a:lnTo>
                    <a:pt x="0" y="0"/>
                  </a:lnTo>
                  <a:close/>
                </a:path>
              </a:pathLst>
            </a:custGeom>
            <a:blipFill rotWithShape="1">
              <a:blip r:embed="rId4">
                <a:alphaModFix/>
              </a:blip>
              <a:stretch>
                <a:fillRect b="0" l="0" r="0" t="0"/>
              </a:stretch>
            </a:blipFill>
            <a:ln>
              <a:noFill/>
            </a:ln>
          </p:spPr>
        </p:sp>
        <p:sp>
          <p:nvSpPr>
            <p:cNvPr id="511" name="Google Shape;511;p34"/>
            <p:cNvSpPr/>
            <p:nvPr/>
          </p:nvSpPr>
          <p:spPr>
            <a:xfrm>
              <a:off x="57825" y="0"/>
              <a:ext cx="2420166" cy="1391595"/>
            </a:xfrm>
            <a:custGeom>
              <a:rect b="b" l="l" r="r" t="t"/>
              <a:pathLst>
                <a:path extrusionOk="0" h="1391595" w="2420166">
                  <a:moveTo>
                    <a:pt x="0" y="0"/>
                  </a:moveTo>
                  <a:lnTo>
                    <a:pt x="2420166" y="0"/>
                  </a:lnTo>
                  <a:lnTo>
                    <a:pt x="2420166" y="1391595"/>
                  </a:lnTo>
                  <a:lnTo>
                    <a:pt x="0" y="1391595"/>
                  </a:lnTo>
                  <a:lnTo>
                    <a:pt x="0" y="0"/>
                  </a:lnTo>
                  <a:close/>
                </a:path>
              </a:pathLst>
            </a:custGeom>
            <a:blipFill rotWithShape="1">
              <a:blip r:embed="rId5">
                <a:alphaModFix/>
              </a:blip>
              <a:stretch>
                <a:fillRect b="0" l="0" r="0" t="0"/>
              </a:stretch>
            </a:blipFill>
            <a:ln>
              <a:noFill/>
            </a:ln>
          </p:spPr>
        </p:sp>
        <p:sp>
          <p:nvSpPr>
            <p:cNvPr id="512" name="Google Shape;512;p34"/>
            <p:cNvSpPr txBox="1"/>
            <p:nvPr/>
          </p:nvSpPr>
          <p:spPr>
            <a:xfrm>
              <a:off x="138907" y="99764"/>
              <a:ext cx="2258776" cy="693551"/>
            </a:xfrm>
            <a:prstGeom prst="rect">
              <a:avLst/>
            </a:prstGeom>
            <a:noFill/>
            <a:ln>
              <a:noFill/>
            </a:ln>
          </p:spPr>
          <p:txBody>
            <a:bodyPr anchorCtr="0" anchor="t" bIns="0" lIns="0" spcFirstLastPara="1" rIns="0" wrap="square" tIns="0">
              <a:spAutoFit/>
            </a:bodyPr>
            <a:lstStyle/>
            <a:p>
              <a:pPr indent="0" lvl="0" marL="0" marR="0" rtl="0" algn="ctr">
                <a:lnSpc>
                  <a:spcPct val="119947"/>
                </a:lnSpc>
                <a:spcBef>
                  <a:spcPts val="0"/>
                </a:spcBef>
                <a:spcAft>
                  <a:spcPts val="0"/>
                </a:spcAft>
                <a:buNone/>
              </a:pPr>
              <a:r>
                <a:rPr b="0" i="0" lang="en-US" sz="1133" u="none" cap="none" strike="noStrike">
                  <a:solidFill>
                    <a:srgbClr val="000000"/>
                  </a:solidFill>
                  <a:latin typeface="Arial"/>
                  <a:ea typeface="Arial"/>
                  <a:cs typeface="Arial"/>
                  <a:sym typeface="Arial"/>
                </a:rPr>
                <a:t>número de masa atómica </a:t>
              </a:r>
              <a:endParaRPr/>
            </a:p>
            <a:p>
              <a:pPr indent="0" lvl="0" marL="0" marR="0" rtl="0" algn="ctr">
                <a:lnSpc>
                  <a:spcPct val="119947"/>
                </a:lnSpc>
                <a:spcBef>
                  <a:spcPts val="0"/>
                </a:spcBef>
                <a:spcAft>
                  <a:spcPts val="0"/>
                </a:spcAft>
                <a:buNone/>
              </a:pPr>
              <a:r>
                <a:rPr b="0" i="0" lang="en-US" sz="1133" u="none" cap="none" strike="noStrike">
                  <a:solidFill>
                    <a:srgbClr val="000000"/>
                  </a:solidFill>
                  <a:latin typeface="Arial"/>
                  <a:ea typeface="Arial"/>
                  <a:cs typeface="Arial"/>
                  <a:sym typeface="Arial"/>
                </a:rPr>
                <a:t>A = Z + N</a:t>
              </a:r>
              <a:endParaRPr/>
            </a:p>
            <a:p>
              <a:pPr indent="0" lvl="0" marL="0" marR="0" rtl="0" algn="ctr">
                <a:lnSpc>
                  <a:spcPct val="119947"/>
                </a:lnSpc>
                <a:spcBef>
                  <a:spcPts val="0"/>
                </a:spcBef>
                <a:spcAft>
                  <a:spcPts val="0"/>
                </a:spcAft>
                <a:buNone/>
              </a:pPr>
              <a:r>
                <a:rPr b="0" i="0" lang="en-US" sz="1133" u="none" cap="none" strike="noStrike">
                  <a:solidFill>
                    <a:srgbClr val="000000"/>
                  </a:solidFill>
                  <a:latin typeface="Arial"/>
                  <a:ea typeface="Arial"/>
                  <a:cs typeface="Arial"/>
                  <a:sym typeface="Arial"/>
                </a:rPr>
                <a:t>(N = # de neutrones)</a:t>
              </a:r>
              <a:endParaRPr/>
            </a:p>
          </p:txBody>
        </p:sp>
        <p:sp>
          <p:nvSpPr>
            <p:cNvPr id="513" name="Google Shape;513;p34"/>
            <p:cNvSpPr txBox="1"/>
            <p:nvPr/>
          </p:nvSpPr>
          <p:spPr>
            <a:xfrm>
              <a:off x="2487616" y="487954"/>
              <a:ext cx="645089" cy="1170084"/>
            </a:xfrm>
            <a:prstGeom prst="rect">
              <a:avLst/>
            </a:prstGeom>
            <a:noFill/>
            <a:ln>
              <a:noFill/>
            </a:ln>
          </p:spPr>
          <p:txBody>
            <a:bodyPr anchorCtr="0" anchor="t" bIns="0" lIns="0" spcFirstLastPara="1" rIns="0" wrap="square" tIns="0">
              <a:spAutoFit/>
            </a:bodyPr>
            <a:lstStyle/>
            <a:p>
              <a:pPr indent="0" lvl="0" marL="0" marR="0" rtl="0" algn="l">
                <a:lnSpc>
                  <a:spcPct val="120009"/>
                </a:lnSpc>
                <a:spcBef>
                  <a:spcPts val="0"/>
                </a:spcBef>
                <a:spcAft>
                  <a:spcPts val="0"/>
                </a:spcAft>
                <a:buNone/>
              </a:pPr>
              <a:r>
                <a:rPr b="0" i="0" lang="en-US" sz="6042" u="none" cap="none" strike="noStrike">
                  <a:solidFill>
                    <a:srgbClr val="FF0000"/>
                  </a:solidFill>
                  <a:latin typeface="Times New Roman"/>
                  <a:ea typeface="Times New Roman"/>
                  <a:cs typeface="Times New Roman"/>
                  <a:sym typeface="Times New Roman"/>
                </a:rPr>
                <a:t>A</a:t>
              </a:r>
              <a:endParaRPr/>
            </a:p>
          </p:txBody>
        </p:sp>
        <p:sp>
          <p:nvSpPr>
            <p:cNvPr id="514" name="Google Shape;514;p34"/>
            <p:cNvSpPr txBox="1"/>
            <p:nvPr/>
          </p:nvSpPr>
          <p:spPr>
            <a:xfrm>
              <a:off x="2511097" y="1426399"/>
              <a:ext cx="645089" cy="1170084"/>
            </a:xfrm>
            <a:prstGeom prst="rect">
              <a:avLst/>
            </a:prstGeom>
            <a:noFill/>
            <a:ln>
              <a:noFill/>
            </a:ln>
          </p:spPr>
          <p:txBody>
            <a:bodyPr anchorCtr="0" anchor="t" bIns="0" lIns="0" spcFirstLastPara="1" rIns="0" wrap="square" tIns="0">
              <a:spAutoFit/>
            </a:bodyPr>
            <a:lstStyle/>
            <a:p>
              <a:pPr indent="0" lvl="0" marL="0" marR="0" rtl="0" algn="l">
                <a:lnSpc>
                  <a:spcPct val="120009"/>
                </a:lnSpc>
                <a:spcBef>
                  <a:spcPts val="0"/>
                </a:spcBef>
                <a:spcAft>
                  <a:spcPts val="0"/>
                </a:spcAft>
                <a:buNone/>
              </a:pPr>
              <a:r>
                <a:rPr b="0" i="0" lang="en-US" sz="6042" u="none" cap="none" strike="noStrike">
                  <a:solidFill>
                    <a:srgbClr val="FF0000"/>
                  </a:solidFill>
                  <a:latin typeface="Times New Roman"/>
                  <a:ea typeface="Times New Roman"/>
                  <a:cs typeface="Times New Roman"/>
                  <a:sym typeface="Times New Roman"/>
                </a:rPr>
                <a:t>Z</a:t>
              </a:r>
              <a:endParaRPr/>
            </a:p>
          </p:txBody>
        </p:sp>
        <p:sp>
          <p:nvSpPr>
            <p:cNvPr id="515" name="Google Shape;515;p34"/>
            <p:cNvSpPr txBox="1"/>
            <p:nvPr/>
          </p:nvSpPr>
          <p:spPr>
            <a:xfrm>
              <a:off x="3220242" y="599161"/>
              <a:ext cx="1301083" cy="2092061"/>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9441" u="none" cap="none" strike="noStrike">
                  <a:solidFill>
                    <a:srgbClr val="FF0000"/>
                  </a:solidFill>
                  <a:latin typeface="Times New Roman"/>
                  <a:ea typeface="Times New Roman"/>
                  <a:cs typeface="Times New Roman"/>
                  <a:sym typeface="Times New Roman"/>
                </a:rPr>
                <a:t>X</a:t>
              </a:r>
              <a:endParaRPr/>
            </a:p>
          </p:txBody>
        </p:sp>
        <p:sp>
          <p:nvSpPr>
            <p:cNvPr id="516" name="Google Shape;516;p34"/>
            <p:cNvSpPr txBox="1"/>
            <p:nvPr/>
          </p:nvSpPr>
          <p:spPr>
            <a:xfrm>
              <a:off x="0" y="2030491"/>
              <a:ext cx="1830948" cy="524340"/>
            </a:xfrm>
            <a:prstGeom prst="rect">
              <a:avLst/>
            </a:prstGeom>
            <a:noFill/>
            <a:ln>
              <a:noFill/>
            </a:ln>
          </p:spPr>
          <p:txBody>
            <a:bodyPr anchorCtr="0" anchor="t" bIns="0" lIns="0" spcFirstLastPara="1" rIns="0" wrap="square" tIns="0">
              <a:spAutoFit/>
            </a:bodyPr>
            <a:lstStyle/>
            <a:p>
              <a:pPr indent="0" lvl="0" marL="0" marR="0" rtl="0" algn="ctr">
                <a:lnSpc>
                  <a:spcPct val="139982"/>
                </a:lnSpc>
                <a:spcBef>
                  <a:spcPts val="0"/>
                </a:spcBef>
                <a:spcAft>
                  <a:spcPts val="0"/>
                </a:spcAft>
                <a:buNone/>
              </a:pPr>
              <a:r>
                <a:rPr b="0" i="0" lang="en-US" sz="1133" u="none" cap="none" strike="noStrike">
                  <a:solidFill>
                    <a:srgbClr val="000000"/>
                  </a:solidFill>
                  <a:latin typeface="Arial"/>
                  <a:ea typeface="Arial"/>
                  <a:cs typeface="Arial"/>
                  <a:sym typeface="Arial"/>
                </a:rPr>
                <a:t>número atómico </a:t>
              </a:r>
              <a:endParaRPr/>
            </a:p>
            <a:p>
              <a:pPr indent="0" lvl="0" marL="0" marR="0" rtl="0" algn="ctr">
                <a:lnSpc>
                  <a:spcPct val="139982"/>
                </a:lnSpc>
                <a:spcBef>
                  <a:spcPts val="0"/>
                </a:spcBef>
                <a:spcAft>
                  <a:spcPts val="0"/>
                </a:spcAft>
                <a:buNone/>
              </a:pPr>
              <a:r>
                <a:rPr b="0" i="0" lang="en-US" sz="1133" u="none" cap="none" strike="noStrike">
                  <a:solidFill>
                    <a:srgbClr val="000000"/>
                  </a:solidFill>
                  <a:latin typeface="Arial"/>
                  <a:ea typeface="Arial"/>
                  <a:cs typeface="Arial"/>
                  <a:sym typeface="Arial"/>
                </a:rPr>
                <a:t># de protones</a:t>
              </a:r>
              <a:endParaRPr/>
            </a:p>
          </p:txBody>
        </p:sp>
        <p:sp>
          <p:nvSpPr>
            <p:cNvPr id="517" name="Google Shape;517;p34"/>
            <p:cNvSpPr txBox="1"/>
            <p:nvPr/>
          </p:nvSpPr>
          <p:spPr>
            <a:xfrm>
              <a:off x="4699006" y="545731"/>
              <a:ext cx="1830948" cy="262034"/>
            </a:xfrm>
            <a:prstGeom prst="rect">
              <a:avLst/>
            </a:prstGeom>
            <a:noFill/>
            <a:ln>
              <a:noFill/>
            </a:ln>
          </p:spPr>
          <p:txBody>
            <a:bodyPr anchorCtr="0" anchor="t" bIns="0" lIns="0" spcFirstLastPara="1" rIns="0" wrap="square" tIns="0">
              <a:spAutoFit/>
            </a:bodyPr>
            <a:lstStyle/>
            <a:p>
              <a:pPr indent="0" lvl="0" marL="0" marR="0" rtl="0" algn="ctr">
                <a:lnSpc>
                  <a:spcPct val="139982"/>
                </a:lnSpc>
                <a:spcBef>
                  <a:spcPts val="0"/>
                </a:spcBef>
                <a:spcAft>
                  <a:spcPts val="0"/>
                </a:spcAft>
                <a:buNone/>
              </a:pPr>
              <a:r>
                <a:rPr b="0" i="0" lang="en-US" sz="1133" u="none" cap="none" strike="noStrike">
                  <a:solidFill>
                    <a:srgbClr val="000000"/>
                  </a:solidFill>
                  <a:latin typeface="Arial"/>
                  <a:ea typeface="Arial"/>
                  <a:cs typeface="Arial"/>
                  <a:sym typeface="Arial"/>
                </a:rPr>
                <a:t>símbolo químico</a:t>
              </a:r>
              <a:endParaRPr/>
            </a:p>
          </p:txBody>
        </p:sp>
      </p:grpSp>
      <p:sp>
        <p:nvSpPr>
          <p:cNvPr id="518" name="Google Shape;518;p34"/>
          <p:cNvSpPr txBox="1"/>
          <p:nvPr/>
        </p:nvSpPr>
        <p:spPr>
          <a:xfrm>
            <a:off x="3889312" y="1583880"/>
            <a:ext cx="330553" cy="209550"/>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0" i="0" lang="en-US" sz="1199" u="none" cap="none" strike="noStrike">
                <a:solidFill>
                  <a:srgbClr val="000000"/>
                </a:solidFill>
                <a:latin typeface="Arial"/>
                <a:ea typeface="Arial"/>
                <a:cs typeface="Arial"/>
                <a:sym typeface="Arial"/>
              </a:rPr>
              <a:t>1</a:t>
            </a:r>
            <a:endParaRPr/>
          </a:p>
        </p:txBody>
      </p:sp>
      <p:sp>
        <p:nvSpPr>
          <p:cNvPr id="519" name="Google Shape;519;p34"/>
          <p:cNvSpPr txBox="1"/>
          <p:nvPr/>
        </p:nvSpPr>
        <p:spPr>
          <a:xfrm>
            <a:off x="3889312" y="1764855"/>
            <a:ext cx="330553" cy="209550"/>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0" i="0" lang="en-US" sz="1199" u="none" cap="none" strike="noStrike">
                <a:solidFill>
                  <a:srgbClr val="000000"/>
                </a:solidFill>
                <a:latin typeface="Arial"/>
                <a:ea typeface="Arial"/>
                <a:cs typeface="Arial"/>
                <a:sym typeface="Arial"/>
              </a:rPr>
              <a:t>1</a:t>
            </a:r>
            <a:endParaRPr/>
          </a:p>
        </p:txBody>
      </p:sp>
      <p:grpSp>
        <p:nvGrpSpPr>
          <p:cNvPr id="520" name="Google Shape;520;p34"/>
          <p:cNvGrpSpPr/>
          <p:nvPr/>
        </p:nvGrpSpPr>
        <p:grpSpPr>
          <a:xfrm>
            <a:off x="4035538" y="2229977"/>
            <a:ext cx="330553" cy="383381"/>
            <a:chOff x="0" y="-28575"/>
            <a:chExt cx="440737" cy="511175"/>
          </a:xfrm>
        </p:grpSpPr>
        <p:sp>
          <p:nvSpPr>
            <p:cNvPr id="521" name="Google Shape;521;p34"/>
            <p:cNvSpPr txBox="1"/>
            <p:nvPr/>
          </p:nvSpPr>
          <p:spPr>
            <a:xfrm>
              <a:off x="0" y="-28575"/>
              <a:ext cx="440737" cy="269875"/>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0" i="0" lang="en-US" sz="1199" u="none" cap="none" strike="noStrike">
                  <a:solidFill>
                    <a:srgbClr val="000000"/>
                  </a:solidFill>
                  <a:latin typeface="Arial"/>
                  <a:ea typeface="Arial"/>
                  <a:cs typeface="Arial"/>
                  <a:sym typeface="Arial"/>
                </a:rPr>
                <a:t>7</a:t>
              </a:r>
              <a:endParaRPr/>
            </a:p>
          </p:txBody>
        </p:sp>
        <p:sp>
          <p:nvSpPr>
            <p:cNvPr id="522" name="Google Shape;522;p34"/>
            <p:cNvSpPr txBox="1"/>
            <p:nvPr/>
          </p:nvSpPr>
          <p:spPr>
            <a:xfrm>
              <a:off x="0" y="212725"/>
              <a:ext cx="440737" cy="269875"/>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0" i="0" lang="en-US" sz="1199" u="none" cap="none" strike="noStrike">
                  <a:solidFill>
                    <a:srgbClr val="000000"/>
                  </a:solidFill>
                  <a:latin typeface="Arial"/>
                  <a:ea typeface="Arial"/>
                  <a:cs typeface="Arial"/>
                  <a:sym typeface="Arial"/>
                </a:rPr>
                <a:t>3</a:t>
              </a:r>
              <a:endParaRPr/>
            </a:p>
          </p:txBody>
        </p:sp>
      </p:grpSp>
      <p:grpSp>
        <p:nvGrpSpPr>
          <p:cNvPr id="523" name="Google Shape;523;p34"/>
          <p:cNvGrpSpPr/>
          <p:nvPr/>
        </p:nvGrpSpPr>
        <p:grpSpPr>
          <a:xfrm>
            <a:off x="3813112" y="2885582"/>
            <a:ext cx="330553" cy="383381"/>
            <a:chOff x="0" y="-28575"/>
            <a:chExt cx="440737" cy="511175"/>
          </a:xfrm>
        </p:grpSpPr>
        <p:sp>
          <p:nvSpPr>
            <p:cNvPr id="524" name="Google Shape;524;p34"/>
            <p:cNvSpPr txBox="1"/>
            <p:nvPr/>
          </p:nvSpPr>
          <p:spPr>
            <a:xfrm>
              <a:off x="0" y="-28575"/>
              <a:ext cx="440737" cy="269875"/>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0" i="0" lang="en-US" sz="1199" u="none" cap="none" strike="noStrike">
                  <a:solidFill>
                    <a:srgbClr val="000000"/>
                  </a:solidFill>
                  <a:latin typeface="Arial"/>
                  <a:ea typeface="Arial"/>
                  <a:cs typeface="Arial"/>
                  <a:sym typeface="Arial"/>
                </a:rPr>
                <a:t>17</a:t>
              </a:r>
              <a:endParaRPr/>
            </a:p>
          </p:txBody>
        </p:sp>
        <p:sp>
          <p:nvSpPr>
            <p:cNvPr id="525" name="Google Shape;525;p34"/>
            <p:cNvSpPr txBox="1"/>
            <p:nvPr/>
          </p:nvSpPr>
          <p:spPr>
            <a:xfrm>
              <a:off x="0" y="212725"/>
              <a:ext cx="440737" cy="269875"/>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0" i="0" lang="en-US" sz="1199" u="none" cap="none" strike="noStrike">
                  <a:solidFill>
                    <a:srgbClr val="000000"/>
                  </a:solidFill>
                  <a:latin typeface="Arial"/>
                  <a:ea typeface="Arial"/>
                  <a:cs typeface="Arial"/>
                  <a:sym typeface="Arial"/>
                </a:rPr>
                <a:t>  8</a:t>
              </a:r>
              <a:endParaRPr/>
            </a:p>
          </p:txBody>
        </p:sp>
      </p:grpSp>
      <p:grpSp>
        <p:nvGrpSpPr>
          <p:cNvPr id="526" name="Google Shape;526;p34"/>
          <p:cNvGrpSpPr/>
          <p:nvPr/>
        </p:nvGrpSpPr>
        <p:grpSpPr>
          <a:xfrm>
            <a:off x="4035538" y="3542807"/>
            <a:ext cx="330553" cy="383381"/>
            <a:chOff x="0" y="-28575"/>
            <a:chExt cx="440737" cy="511175"/>
          </a:xfrm>
        </p:grpSpPr>
        <p:sp>
          <p:nvSpPr>
            <p:cNvPr id="527" name="Google Shape;527;p34"/>
            <p:cNvSpPr txBox="1"/>
            <p:nvPr/>
          </p:nvSpPr>
          <p:spPr>
            <a:xfrm>
              <a:off x="0" y="-28575"/>
              <a:ext cx="440737" cy="269875"/>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0" i="0" lang="en-US" sz="1199" u="none" cap="none" strike="noStrike">
                  <a:solidFill>
                    <a:srgbClr val="000000"/>
                  </a:solidFill>
                  <a:latin typeface="Arial"/>
                  <a:ea typeface="Arial"/>
                  <a:cs typeface="Arial"/>
                  <a:sym typeface="Arial"/>
                </a:rPr>
                <a:t>1</a:t>
              </a:r>
              <a:endParaRPr/>
            </a:p>
          </p:txBody>
        </p:sp>
        <p:sp>
          <p:nvSpPr>
            <p:cNvPr id="528" name="Google Shape;528;p34"/>
            <p:cNvSpPr txBox="1"/>
            <p:nvPr/>
          </p:nvSpPr>
          <p:spPr>
            <a:xfrm>
              <a:off x="0" y="212725"/>
              <a:ext cx="440737" cy="269875"/>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0" i="0" lang="en-US" sz="1199" u="none" cap="none" strike="noStrike">
                  <a:solidFill>
                    <a:srgbClr val="000000"/>
                  </a:solidFill>
                  <a:latin typeface="Arial"/>
                  <a:ea typeface="Arial"/>
                  <a:cs typeface="Arial"/>
                  <a:sym typeface="Arial"/>
                </a:rPr>
                <a:t>1</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538" name="Google Shape;538;p3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539" name="Google Shape;539;p3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540" name="Google Shape;540;p35"/>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23</a:t>
            </a:r>
            <a:endParaRPr/>
          </a:p>
        </p:txBody>
      </p:sp>
      <p:sp>
        <p:nvSpPr>
          <p:cNvPr id="541" name="Google Shape;541;p35"/>
          <p:cNvSpPr txBox="1"/>
          <p:nvPr/>
        </p:nvSpPr>
        <p:spPr>
          <a:xfrm>
            <a:off x="91440" y="1652270"/>
            <a:ext cx="9570720" cy="4000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Tres isótopos del hidrógeno</a:t>
            </a:r>
            <a:endParaRPr/>
          </a:p>
        </p:txBody>
      </p:sp>
      <p:sp>
        <p:nvSpPr>
          <p:cNvPr id="542" name="Google Shape;542;p35"/>
          <p:cNvSpPr txBox="1"/>
          <p:nvPr/>
        </p:nvSpPr>
        <p:spPr>
          <a:xfrm>
            <a:off x="1011904" y="5214523"/>
            <a:ext cx="2092687" cy="333375"/>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Hidrógeno H-1</a:t>
            </a:r>
            <a:endParaRPr/>
          </a:p>
        </p:txBody>
      </p:sp>
      <p:sp>
        <p:nvSpPr>
          <p:cNvPr descr="Átomo-Hidrógeno.png" id="543" name="Google Shape;543;p35"/>
          <p:cNvSpPr/>
          <p:nvPr/>
        </p:nvSpPr>
        <p:spPr>
          <a:xfrm>
            <a:off x="650240" y="2577253"/>
            <a:ext cx="2816014" cy="2421574"/>
          </a:xfrm>
          <a:custGeom>
            <a:rect b="b" l="l" r="r" t="t"/>
            <a:pathLst>
              <a:path extrusionOk="0" h="2421574" w="2816014">
                <a:moveTo>
                  <a:pt x="0" y="0"/>
                </a:moveTo>
                <a:lnTo>
                  <a:pt x="2816014" y="0"/>
                </a:lnTo>
                <a:lnTo>
                  <a:pt x="2816014" y="2421574"/>
                </a:lnTo>
                <a:lnTo>
                  <a:pt x="0" y="2421574"/>
                </a:lnTo>
                <a:lnTo>
                  <a:pt x="0" y="0"/>
                </a:lnTo>
                <a:close/>
              </a:path>
            </a:pathLst>
          </a:custGeom>
          <a:blipFill rotWithShape="1">
            <a:blip r:embed="rId4">
              <a:alphaModFix/>
            </a:blip>
            <a:stretch>
              <a:fillRect b="0" l="0" r="-15" t="0"/>
            </a:stretch>
          </a:blipFill>
          <a:ln>
            <a:noFill/>
          </a:ln>
        </p:spPr>
      </p:sp>
      <p:sp>
        <p:nvSpPr>
          <p:cNvPr id="544" name="Google Shape;544;p35"/>
          <p:cNvSpPr txBox="1"/>
          <p:nvPr/>
        </p:nvSpPr>
        <p:spPr>
          <a:xfrm>
            <a:off x="3856704" y="5295804"/>
            <a:ext cx="2092687" cy="333375"/>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Deuterio H-2</a:t>
            </a:r>
            <a:endParaRPr/>
          </a:p>
        </p:txBody>
      </p:sp>
      <p:sp>
        <p:nvSpPr>
          <p:cNvPr descr="Átomo-Dueterium.png" id="545" name="Google Shape;545;p35"/>
          <p:cNvSpPr/>
          <p:nvPr/>
        </p:nvSpPr>
        <p:spPr>
          <a:xfrm>
            <a:off x="3495040" y="2577253"/>
            <a:ext cx="2816014" cy="2421571"/>
          </a:xfrm>
          <a:custGeom>
            <a:rect b="b" l="l" r="r" t="t"/>
            <a:pathLst>
              <a:path extrusionOk="0" h="2421571" w="2816014">
                <a:moveTo>
                  <a:pt x="0" y="0"/>
                </a:moveTo>
                <a:lnTo>
                  <a:pt x="2816014" y="0"/>
                </a:lnTo>
                <a:lnTo>
                  <a:pt x="2816014" y="2421571"/>
                </a:lnTo>
                <a:lnTo>
                  <a:pt x="0" y="2421571"/>
                </a:lnTo>
                <a:lnTo>
                  <a:pt x="0" y="0"/>
                </a:lnTo>
                <a:close/>
              </a:path>
            </a:pathLst>
          </a:custGeom>
          <a:blipFill rotWithShape="1">
            <a:blip r:embed="rId5">
              <a:alphaModFix/>
            </a:blip>
            <a:stretch>
              <a:fillRect b="0" l="0" r="-15" t="0"/>
            </a:stretch>
          </a:blipFill>
          <a:ln>
            <a:noFill/>
          </a:ln>
        </p:spPr>
      </p:sp>
      <p:sp>
        <p:nvSpPr>
          <p:cNvPr id="546" name="Google Shape;546;p35"/>
          <p:cNvSpPr txBox="1"/>
          <p:nvPr/>
        </p:nvSpPr>
        <p:spPr>
          <a:xfrm>
            <a:off x="6701504" y="5295804"/>
            <a:ext cx="2092687" cy="333375"/>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Tritio H-3</a:t>
            </a:r>
            <a:endParaRPr/>
          </a:p>
        </p:txBody>
      </p:sp>
      <p:sp>
        <p:nvSpPr>
          <p:cNvPr descr="Átomo-tritio.png" id="547" name="Google Shape;547;p35"/>
          <p:cNvSpPr/>
          <p:nvPr/>
        </p:nvSpPr>
        <p:spPr>
          <a:xfrm>
            <a:off x="6339840" y="2577253"/>
            <a:ext cx="2816014" cy="2421571"/>
          </a:xfrm>
          <a:custGeom>
            <a:rect b="b" l="l" r="r" t="t"/>
            <a:pathLst>
              <a:path extrusionOk="0" h="2421571" w="2816014">
                <a:moveTo>
                  <a:pt x="0" y="0"/>
                </a:moveTo>
                <a:lnTo>
                  <a:pt x="2816014" y="0"/>
                </a:lnTo>
                <a:lnTo>
                  <a:pt x="2816014" y="2421571"/>
                </a:lnTo>
                <a:lnTo>
                  <a:pt x="0" y="2421571"/>
                </a:lnTo>
                <a:lnTo>
                  <a:pt x="0" y="0"/>
                </a:lnTo>
                <a:close/>
              </a:path>
            </a:pathLst>
          </a:custGeom>
          <a:blipFill rotWithShape="1">
            <a:blip r:embed="rId6">
              <a:alphaModFix/>
            </a:blip>
            <a:stretch>
              <a:fillRect b="0" l="0" r="-15" t="0"/>
            </a:stretch>
          </a:blipFill>
          <a:ln>
            <a:noFill/>
          </a:ln>
        </p:spPr>
      </p:sp>
      <p:sp>
        <p:nvSpPr>
          <p:cNvPr id="548" name="Google Shape;548;p35"/>
          <p:cNvSpPr txBox="1"/>
          <p:nvPr/>
        </p:nvSpPr>
        <p:spPr>
          <a:xfrm>
            <a:off x="545566" y="778078"/>
            <a:ext cx="1925731"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Arial"/>
                <a:ea typeface="Arial"/>
                <a:cs typeface="Arial"/>
                <a:sym typeface="Arial"/>
              </a:rPr>
              <a:t>Isótopos</a:t>
            </a:r>
            <a:endParaRPr/>
          </a:p>
        </p:txBody>
      </p:sp>
      <p:sp>
        <p:nvSpPr>
          <p:cNvPr id="549" name="Google Shape;549;p35"/>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559" name="Google Shape;559;p3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560" name="Google Shape;560;p3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561" name="Google Shape;561;p36"/>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24</a:t>
            </a:r>
            <a:endParaRPr/>
          </a:p>
        </p:txBody>
      </p:sp>
      <p:sp>
        <p:nvSpPr>
          <p:cNvPr id="562" name="Google Shape;562;p36"/>
          <p:cNvSpPr txBox="1"/>
          <p:nvPr/>
        </p:nvSpPr>
        <p:spPr>
          <a:xfrm>
            <a:off x="564133" y="789954"/>
            <a:ext cx="6674613"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Estructura atómica del helio</a:t>
            </a:r>
            <a:endParaRPr/>
          </a:p>
        </p:txBody>
      </p:sp>
      <p:sp>
        <p:nvSpPr>
          <p:cNvPr id="563" name="Google Shape;563;p36"/>
          <p:cNvSpPr/>
          <p:nvPr/>
        </p:nvSpPr>
        <p:spPr>
          <a:xfrm>
            <a:off x="1647254" y="1668201"/>
            <a:ext cx="2286000" cy="3586448"/>
          </a:xfrm>
          <a:custGeom>
            <a:rect b="b" l="l" r="r" t="t"/>
            <a:pathLst>
              <a:path extrusionOk="0" h="4781931" w="3048000">
                <a:moveTo>
                  <a:pt x="0" y="2391029"/>
                </a:moveTo>
                <a:cubicBezTo>
                  <a:pt x="0" y="1073531"/>
                  <a:pt x="679831" y="0"/>
                  <a:pt x="1524000" y="0"/>
                </a:cubicBezTo>
                <a:lnTo>
                  <a:pt x="1524000" y="6731"/>
                </a:lnTo>
                <a:lnTo>
                  <a:pt x="1524000" y="0"/>
                </a:lnTo>
                <a:cubicBezTo>
                  <a:pt x="2368169" y="0"/>
                  <a:pt x="3048000" y="1073531"/>
                  <a:pt x="3048000" y="2391029"/>
                </a:cubicBezTo>
                <a:cubicBezTo>
                  <a:pt x="3048000" y="3708527"/>
                  <a:pt x="2368169" y="4781931"/>
                  <a:pt x="1524000" y="4781931"/>
                </a:cubicBezTo>
                <a:lnTo>
                  <a:pt x="1524000" y="4775200"/>
                </a:lnTo>
                <a:lnTo>
                  <a:pt x="1524000" y="4781931"/>
                </a:lnTo>
                <a:cubicBezTo>
                  <a:pt x="679831" y="4781931"/>
                  <a:pt x="0" y="3708400"/>
                  <a:pt x="0" y="2391029"/>
                </a:cubicBezTo>
                <a:lnTo>
                  <a:pt x="6731" y="2391029"/>
                </a:lnTo>
                <a:lnTo>
                  <a:pt x="10922" y="2396363"/>
                </a:lnTo>
                <a:cubicBezTo>
                  <a:pt x="8890" y="2398014"/>
                  <a:pt x="6096" y="2398268"/>
                  <a:pt x="3810" y="2397125"/>
                </a:cubicBezTo>
                <a:cubicBezTo>
                  <a:pt x="1524" y="2395982"/>
                  <a:pt x="0" y="2393569"/>
                  <a:pt x="0" y="2391029"/>
                </a:cubicBezTo>
                <a:moveTo>
                  <a:pt x="13589" y="2391029"/>
                </a:moveTo>
                <a:lnTo>
                  <a:pt x="6731" y="2391029"/>
                </a:lnTo>
                <a:lnTo>
                  <a:pt x="2540" y="2385695"/>
                </a:lnTo>
                <a:cubicBezTo>
                  <a:pt x="4572" y="2384044"/>
                  <a:pt x="7366" y="2383790"/>
                  <a:pt x="9652" y="2384933"/>
                </a:cubicBezTo>
                <a:cubicBezTo>
                  <a:pt x="11938" y="2386076"/>
                  <a:pt x="13462" y="2388489"/>
                  <a:pt x="13462" y="2391029"/>
                </a:cubicBezTo>
                <a:cubicBezTo>
                  <a:pt x="13462" y="3707130"/>
                  <a:pt x="692150" y="4768469"/>
                  <a:pt x="1523873" y="4768469"/>
                </a:cubicBezTo>
                <a:cubicBezTo>
                  <a:pt x="2355596" y="4768469"/>
                  <a:pt x="3034284" y="3707130"/>
                  <a:pt x="3034284" y="2391029"/>
                </a:cubicBezTo>
                <a:lnTo>
                  <a:pt x="3041015" y="2391029"/>
                </a:lnTo>
                <a:lnTo>
                  <a:pt x="3034284" y="2391029"/>
                </a:lnTo>
                <a:cubicBezTo>
                  <a:pt x="3034411" y="1074928"/>
                  <a:pt x="2355723" y="13589"/>
                  <a:pt x="1524000" y="13589"/>
                </a:cubicBezTo>
                <a:lnTo>
                  <a:pt x="1524000" y="6731"/>
                </a:lnTo>
                <a:lnTo>
                  <a:pt x="1524000" y="13462"/>
                </a:lnTo>
                <a:cubicBezTo>
                  <a:pt x="692277" y="13589"/>
                  <a:pt x="13589" y="1074928"/>
                  <a:pt x="13589" y="2391029"/>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4" name="Google Shape;564;p36"/>
          <p:cNvGrpSpPr/>
          <p:nvPr/>
        </p:nvGrpSpPr>
        <p:grpSpPr>
          <a:xfrm>
            <a:off x="2214521" y="3129548"/>
            <a:ext cx="501206" cy="501206"/>
            <a:chOff x="0" y="0"/>
            <a:chExt cx="668274" cy="668274"/>
          </a:xfrm>
        </p:grpSpPr>
        <p:sp>
          <p:nvSpPr>
            <p:cNvPr id="565" name="Google Shape;565;p36"/>
            <p:cNvSpPr/>
            <p:nvPr/>
          </p:nvSpPr>
          <p:spPr>
            <a:xfrm>
              <a:off x="9017" y="9017"/>
              <a:ext cx="650240" cy="650240"/>
            </a:xfrm>
            <a:custGeom>
              <a:rect b="b" l="l" r="r" t="t"/>
              <a:pathLst>
                <a:path extrusionOk="0" h="650240" w="650240">
                  <a:moveTo>
                    <a:pt x="0" y="325120"/>
                  </a:moveTo>
                  <a:cubicBezTo>
                    <a:pt x="0" y="145542"/>
                    <a:pt x="145542" y="0"/>
                    <a:pt x="325120" y="0"/>
                  </a:cubicBezTo>
                  <a:cubicBezTo>
                    <a:pt x="504698" y="0"/>
                    <a:pt x="650240" y="145542"/>
                    <a:pt x="650240" y="325120"/>
                  </a:cubicBezTo>
                  <a:cubicBezTo>
                    <a:pt x="650240" y="504698"/>
                    <a:pt x="504698" y="650240"/>
                    <a:pt x="325120" y="650240"/>
                  </a:cubicBezTo>
                  <a:cubicBezTo>
                    <a:pt x="145542" y="650240"/>
                    <a:pt x="0" y="504698"/>
                    <a:pt x="0" y="325120"/>
                  </a:cubicBezTo>
                  <a:close/>
                </a:path>
              </a:pathLst>
            </a:custGeom>
            <a:solidFill>
              <a:srgbClr val="003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6"/>
            <p:cNvSpPr/>
            <p:nvPr/>
          </p:nvSpPr>
          <p:spPr>
            <a:xfrm>
              <a:off x="0" y="0"/>
              <a:ext cx="668274" cy="668274"/>
            </a:xfrm>
            <a:custGeom>
              <a:rect b="b" l="l" r="r" t="t"/>
              <a:pathLst>
                <a:path extrusionOk="0" h="668274" w="668274">
                  <a:moveTo>
                    <a:pt x="0" y="334137"/>
                  </a:moveTo>
                  <a:cubicBezTo>
                    <a:pt x="0" y="149606"/>
                    <a:pt x="149606" y="0"/>
                    <a:pt x="334137" y="0"/>
                  </a:cubicBezTo>
                  <a:lnTo>
                    <a:pt x="334137" y="9017"/>
                  </a:lnTo>
                  <a:lnTo>
                    <a:pt x="334137" y="0"/>
                  </a:lnTo>
                  <a:cubicBezTo>
                    <a:pt x="518668" y="0"/>
                    <a:pt x="668274" y="149606"/>
                    <a:pt x="668274" y="334137"/>
                  </a:cubicBezTo>
                  <a:lnTo>
                    <a:pt x="659257" y="334137"/>
                  </a:lnTo>
                  <a:lnTo>
                    <a:pt x="668274" y="334137"/>
                  </a:lnTo>
                  <a:cubicBezTo>
                    <a:pt x="668274" y="518668"/>
                    <a:pt x="518668" y="668274"/>
                    <a:pt x="334137" y="668274"/>
                  </a:cubicBezTo>
                  <a:lnTo>
                    <a:pt x="334137" y="659257"/>
                  </a:lnTo>
                  <a:lnTo>
                    <a:pt x="334137" y="668274"/>
                  </a:lnTo>
                  <a:cubicBezTo>
                    <a:pt x="149606" y="668274"/>
                    <a:pt x="0" y="518668"/>
                    <a:pt x="0" y="334137"/>
                  </a:cubicBezTo>
                  <a:lnTo>
                    <a:pt x="9017" y="334137"/>
                  </a:lnTo>
                  <a:lnTo>
                    <a:pt x="18034" y="334137"/>
                  </a:lnTo>
                  <a:lnTo>
                    <a:pt x="9017" y="334137"/>
                  </a:lnTo>
                  <a:lnTo>
                    <a:pt x="0" y="334137"/>
                  </a:lnTo>
                  <a:moveTo>
                    <a:pt x="18034" y="334137"/>
                  </a:moveTo>
                  <a:cubicBezTo>
                    <a:pt x="18034" y="339090"/>
                    <a:pt x="13970" y="343154"/>
                    <a:pt x="9017" y="343154"/>
                  </a:cubicBezTo>
                  <a:cubicBezTo>
                    <a:pt x="4064" y="343154"/>
                    <a:pt x="0" y="339090"/>
                    <a:pt x="0" y="334137"/>
                  </a:cubicBezTo>
                  <a:cubicBezTo>
                    <a:pt x="0" y="329184"/>
                    <a:pt x="4064" y="325120"/>
                    <a:pt x="9017" y="325120"/>
                  </a:cubicBezTo>
                  <a:cubicBezTo>
                    <a:pt x="13970" y="325120"/>
                    <a:pt x="18034" y="329184"/>
                    <a:pt x="18034" y="334137"/>
                  </a:cubicBezTo>
                  <a:cubicBezTo>
                    <a:pt x="18034" y="508762"/>
                    <a:pt x="159512" y="650240"/>
                    <a:pt x="334137" y="650240"/>
                  </a:cubicBezTo>
                  <a:cubicBezTo>
                    <a:pt x="508762" y="650240"/>
                    <a:pt x="650240" y="508762"/>
                    <a:pt x="650240" y="334137"/>
                  </a:cubicBezTo>
                  <a:cubicBezTo>
                    <a:pt x="650240" y="159512"/>
                    <a:pt x="508762" y="18034"/>
                    <a:pt x="334137" y="18034"/>
                  </a:cubicBezTo>
                  <a:lnTo>
                    <a:pt x="334137" y="9017"/>
                  </a:lnTo>
                  <a:lnTo>
                    <a:pt x="334137" y="18034"/>
                  </a:lnTo>
                  <a:cubicBezTo>
                    <a:pt x="159639" y="18034"/>
                    <a:pt x="18034" y="159639"/>
                    <a:pt x="18034" y="334137"/>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36"/>
          <p:cNvGrpSpPr/>
          <p:nvPr/>
        </p:nvGrpSpPr>
        <p:grpSpPr>
          <a:xfrm>
            <a:off x="3515001" y="3906629"/>
            <a:ext cx="501227" cy="577450"/>
            <a:chOff x="0" y="-47625"/>
            <a:chExt cx="668302" cy="769933"/>
          </a:xfrm>
        </p:grpSpPr>
        <p:sp>
          <p:nvSpPr>
            <p:cNvPr id="568" name="Google Shape;568;p36"/>
            <p:cNvSpPr/>
            <p:nvPr/>
          </p:nvSpPr>
          <p:spPr>
            <a:xfrm>
              <a:off x="9017" y="9746"/>
              <a:ext cx="650240" cy="702786"/>
            </a:xfrm>
            <a:custGeom>
              <a:rect b="b" l="l" r="r" t="t"/>
              <a:pathLst>
                <a:path extrusionOk="0" h="702786" w="650240">
                  <a:moveTo>
                    <a:pt x="0" y="351393"/>
                  </a:moveTo>
                  <a:cubicBezTo>
                    <a:pt x="0" y="157303"/>
                    <a:pt x="145542" y="0"/>
                    <a:pt x="325120" y="0"/>
                  </a:cubicBezTo>
                  <a:cubicBezTo>
                    <a:pt x="504698" y="0"/>
                    <a:pt x="650240" y="157303"/>
                    <a:pt x="650240" y="351393"/>
                  </a:cubicBezTo>
                  <a:cubicBezTo>
                    <a:pt x="650240" y="545483"/>
                    <a:pt x="504698" y="702786"/>
                    <a:pt x="325120" y="702786"/>
                  </a:cubicBezTo>
                  <a:cubicBezTo>
                    <a:pt x="145542" y="702786"/>
                    <a:pt x="0" y="545483"/>
                    <a:pt x="0" y="351393"/>
                  </a:cubicBez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6"/>
            <p:cNvSpPr/>
            <p:nvPr/>
          </p:nvSpPr>
          <p:spPr>
            <a:xfrm>
              <a:off x="0" y="0"/>
              <a:ext cx="668274" cy="722278"/>
            </a:xfrm>
            <a:custGeom>
              <a:rect b="b" l="l" r="r" t="t"/>
              <a:pathLst>
                <a:path extrusionOk="0" h="722278" w="668274">
                  <a:moveTo>
                    <a:pt x="0" y="361139"/>
                  </a:moveTo>
                  <a:cubicBezTo>
                    <a:pt x="0" y="161696"/>
                    <a:pt x="149606" y="0"/>
                    <a:pt x="334137" y="0"/>
                  </a:cubicBezTo>
                  <a:lnTo>
                    <a:pt x="334137" y="9746"/>
                  </a:lnTo>
                  <a:lnTo>
                    <a:pt x="334137" y="0"/>
                  </a:lnTo>
                  <a:cubicBezTo>
                    <a:pt x="518668" y="0"/>
                    <a:pt x="668274" y="161696"/>
                    <a:pt x="668274" y="361139"/>
                  </a:cubicBezTo>
                  <a:lnTo>
                    <a:pt x="659257" y="361139"/>
                  </a:lnTo>
                  <a:lnTo>
                    <a:pt x="668274" y="361139"/>
                  </a:lnTo>
                  <a:cubicBezTo>
                    <a:pt x="668274" y="560582"/>
                    <a:pt x="518668" y="722278"/>
                    <a:pt x="334137" y="722278"/>
                  </a:cubicBezTo>
                  <a:lnTo>
                    <a:pt x="334137" y="712532"/>
                  </a:lnTo>
                  <a:lnTo>
                    <a:pt x="334137" y="722278"/>
                  </a:lnTo>
                  <a:cubicBezTo>
                    <a:pt x="149606" y="722278"/>
                    <a:pt x="0" y="560582"/>
                    <a:pt x="0" y="361139"/>
                  </a:cubicBezTo>
                  <a:lnTo>
                    <a:pt x="9017" y="361139"/>
                  </a:lnTo>
                  <a:lnTo>
                    <a:pt x="18034" y="361139"/>
                  </a:lnTo>
                  <a:lnTo>
                    <a:pt x="9017" y="361139"/>
                  </a:lnTo>
                  <a:lnTo>
                    <a:pt x="0" y="361139"/>
                  </a:lnTo>
                  <a:moveTo>
                    <a:pt x="18034" y="361139"/>
                  </a:moveTo>
                  <a:cubicBezTo>
                    <a:pt x="18034" y="366492"/>
                    <a:pt x="13970" y="370884"/>
                    <a:pt x="9017" y="370884"/>
                  </a:cubicBezTo>
                  <a:cubicBezTo>
                    <a:pt x="4064" y="370884"/>
                    <a:pt x="0" y="366492"/>
                    <a:pt x="0" y="361139"/>
                  </a:cubicBezTo>
                  <a:cubicBezTo>
                    <a:pt x="0" y="355786"/>
                    <a:pt x="4064" y="351393"/>
                    <a:pt x="9017" y="351393"/>
                  </a:cubicBezTo>
                  <a:cubicBezTo>
                    <a:pt x="13970" y="351393"/>
                    <a:pt x="18034" y="355786"/>
                    <a:pt x="18034" y="361139"/>
                  </a:cubicBezTo>
                  <a:cubicBezTo>
                    <a:pt x="18034" y="549875"/>
                    <a:pt x="159512" y="702786"/>
                    <a:pt x="334137" y="702786"/>
                  </a:cubicBezTo>
                  <a:cubicBezTo>
                    <a:pt x="508762" y="702786"/>
                    <a:pt x="650240" y="549875"/>
                    <a:pt x="650240" y="361139"/>
                  </a:cubicBezTo>
                  <a:cubicBezTo>
                    <a:pt x="650240" y="172402"/>
                    <a:pt x="508762" y="19491"/>
                    <a:pt x="334137" y="19491"/>
                  </a:cubicBezTo>
                  <a:lnTo>
                    <a:pt x="334137" y="9746"/>
                  </a:lnTo>
                  <a:lnTo>
                    <a:pt x="334137" y="19491"/>
                  </a:lnTo>
                  <a:cubicBezTo>
                    <a:pt x="159639" y="19491"/>
                    <a:pt x="18034" y="172540"/>
                    <a:pt x="18034" y="361139"/>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6"/>
            <p:cNvSpPr txBox="1"/>
            <p:nvPr/>
          </p:nvSpPr>
          <p:spPr>
            <a:xfrm>
              <a:off x="0" y="-47625"/>
              <a:ext cx="668302" cy="769933"/>
            </a:xfrm>
            <a:prstGeom prst="rect">
              <a:avLst/>
            </a:prstGeom>
            <a:noFill/>
            <a:ln>
              <a:noFill/>
            </a:ln>
          </p:spPr>
          <p:txBody>
            <a:bodyPr anchorCtr="0" anchor="ctr" bIns="50800" lIns="50800" spcFirstLastPara="1" rIns="50800" wrap="square" tIns="50800">
              <a:noAutofit/>
            </a:bodyPr>
            <a:lstStyle/>
            <a:p>
              <a:pPr indent="0" lvl="0" marL="0" marR="0" rtl="0" algn="ctr">
                <a:lnSpc>
                  <a:spcPct val="120007"/>
                </a:lnSpc>
                <a:spcBef>
                  <a:spcPts val="0"/>
                </a:spcBef>
                <a:spcAft>
                  <a:spcPts val="0"/>
                </a:spcAft>
                <a:buNone/>
              </a:pPr>
              <a:r>
                <a:rPr b="1" i="0" lang="en-US" sz="2559" u="none" cap="none" strike="noStrike">
                  <a:solidFill>
                    <a:srgbClr val="56595C"/>
                  </a:solidFill>
                  <a:latin typeface="Arial"/>
                  <a:ea typeface="Arial"/>
                  <a:cs typeface="Arial"/>
                  <a:sym typeface="Arial"/>
                </a:rPr>
                <a:t>-</a:t>
              </a:r>
              <a:endParaRPr/>
            </a:p>
          </p:txBody>
        </p:sp>
      </p:grpSp>
      <p:grpSp>
        <p:nvGrpSpPr>
          <p:cNvPr id="571" name="Google Shape;571;p36"/>
          <p:cNvGrpSpPr/>
          <p:nvPr/>
        </p:nvGrpSpPr>
        <p:grpSpPr>
          <a:xfrm>
            <a:off x="2377081" y="3581509"/>
            <a:ext cx="501227" cy="577450"/>
            <a:chOff x="0" y="-47625"/>
            <a:chExt cx="668302" cy="769933"/>
          </a:xfrm>
        </p:grpSpPr>
        <p:sp>
          <p:nvSpPr>
            <p:cNvPr id="572" name="Google Shape;572;p36"/>
            <p:cNvSpPr/>
            <p:nvPr/>
          </p:nvSpPr>
          <p:spPr>
            <a:xfrm>
              <a:off x="9017" y="9746"/>
              <a:ext cx="650240" cy="702786"/>
            </a:xfrm>
            <a:custGeom>
              <a:rect b="b" l="l" r="r" t="t"/>
              <a:pathLst>
                <a:path extrusionOk="0" h="702786" w="650240">
                  <a:moveTo>
                    <a:pt x="0" y="351393"/>
                  </a:moveTo>
                  <a:cubicBezTo>
                    <a:pt x="0" y="157303"/>
                    <a:pt x="145542" y="0"/>
                    <a:pt x="325120" y="0"/>
                  </a:cubicBezTo>
                  <a:cubicBezTo>
                    <a:pt x="504698" y="0"/>
                    <a:pt x="650240" y="157303"/>
                    <a:pt x="650240" y="351393"/>
                  </a:cubicBezTo>
                  <a:cubicBezTo>
                    <a:pt x="650240" y="545483"/>
                    <a:pt x="504698" y="702786"/>
                    <a:pt x="325120" y="702786"/>
                  </a:cubicBezTo>
                  <a:cubicBezTo>
                    <a:pt x="145542" y="702786"/>
                    <a:pt x="0" y="545483"/>
                    <a:pt x="0" y="351393"/>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6"/>
            <p:cNvSpPr/>
            <p:nvPr/>
          </p:nvSpPr>
          <p:spPr>
            <a:xfrm>
              <a:off x="0" y="0"/>
              <a:ext cx="668274" cy="722278"/>
            </a:xfrm>
            <a:custGeom>
              <a:rect b="b" l="l" r="r" t="t"/>
              <a:pathLst>
                <a:path extrusionOk="0" h="722278" w="668274">
                  <a:moveTo>
                    <a:pt x="0" y="361139"/>
                  </a:moveTo>
                  <a:cubicBezTo>
                    <a:pt x="0" y="161696"/>
                    <a:pt x="149606" y="0"/>
                    <a:pt x="334137" y="0"/>
                  </a:cubicBezTo>
                  <a:lnTo>
                    <a:pt x="334137" y="9746"/>
                  </a:lnTo>
                  <a:lnTo>
                    <a:pt x="334137" y="0"/>
                  </a:lnTo>
                  <a:cubicBezTo>
                    <a:pt x="518668" y="0"/>
                    <a:pt x="668274" y="161696"/>
                    <a:pt x="668274" y="361139"/>
                  </a:cubicBezTo>
                  <a:lnTo>
                    <a:pt x="659257" y="361139"/>
                  </a:lnTo>
                  <a:lnTo>
                    <a:pt x="668274" y="361139"/>
                  </a:lnTo>
                  <a:cubicBezTo>
                    <a:pt x="668274" y="560582"/>
                    <a:pt x="518668" y="722278"/>
                    <a:pt x="334137" y="722278"/>
                  </a:cubicBezTo>
                  <a:lnTo>
                    <a:pt x="334137" y="712532"/>
                  </a:lnTo>
                  <a:lnTo>
                    <a:pt x="334137" y="722278"/>
                  </a:lnTo>
                  <a:cubicBezTo>
                    <a:pt x="149606" y="722278"/>
                    <a:pt x="0" y="560582"/>
                    <a:pt x="0" y="361139"/>
                  </a:cubicBezTo>
                  <a:lnTo>
                    <a:pt x="9017" y="361139"/>
                  </a:lnTo>
                  <a:lnTo>
                    <a:pt x="18034" y="361139"/>
                  </a:lnTo>
                  <a:lnTo>
                    <a:pt x="9017" y="361139"/>
                  </a:lnTo>
                  <a:lnTo>
                    <a:pt x="0" y="361139"/>
                  </a:lnTo>
                  <a:moveTo>
                    <a:pt x="18034" y="361139"/>
                  </a:moveTo>
                  <a:cubicBezTo>
                    <a:pt x="18034" y="366492"/>
                    <a:pt x="13970" y="370884"/>
                    <a:pt x="9017" y="370884"/>
                  </a:cubicBezTo>
                  <a:cubicBezTo>
                    <a:pt x="4064" y="370884"/>
                    <a:pt x="0" y="366492"/>
                    <a:pt x="0" y="361139"/>
                  </a:cubicBezTo>
                  <a:cubicBezTo>
                    <a:pt x="0" y="355786"/>
                    <a:pt x="4064" y="351393"/>
                    <a:pt x="9017" y="351393"/>
                  </a:cubicBezTo>
                  <a:cubicBezTo>
                    <a:pt x="13970" y="351393"/>
                    <a:pt x="18034" y="355786"/>
                    <a:pt x="18034" y="361139"/>
                  </a:cubicBezTo>
                  <a:cubicBezTo>
                    <a:pt x="18034" y="549875"/>
                    <a:pt x="159512" y="702786"/>
                    <a:pt x="334137" y="702786"/>
                  </a:cubicBezTo>
                  <a:cubicBezTo>
                    <a:pt x="508762" y="702786"/>
                    <a:pt x="650240" y="549875"/>
                    <a:pt x="650240" y="361139"/>
                  </a:cubicBezTo>
                  <a:cubicBezTo>
                    <a:pt x="650240" y="172402"/>
                    <a:pt x="508762" y="19491"/>
                    <a:pt x="334137" y="19491"/>
                  </a:cubicBezTo>
                  <a:lnTo>
                    <a:pt x="334137" y="9746"/>
                  </a:lnTo>
                  <a:lnTo>
                    <a:pt x="334137" y="19491"/>
                  </a:lnTo>
                  <a:cubicBezTo>
                    <a:pt x="159639" y="19491"/>
                    <a:pt x="18034" y="172540"/>
                    <a:pt x="18034" y="361139"/>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6"/>
            <p:cNvSpPr txBox="1"/>
            <p:nvPr/>
          </p:nvSpPr>
          <p:spPr>
            <a:xfrm>
              <a:off x="0" y="-47625"/>
              <a:ext cx="668302" cy="769933"/>
            </a:xfrm>
            <a:prstGeom prst="rect">
              <a:avLst/>
            </a:prstGeom>
            <a:noFill/>
            <a:ln>
              <a:noFill/>
            </a:ln>
          </p:spPr>
          <p:txBody>
            <a:bodyPr anchorCtr="0" anchor="ctr" bIns="50800" lIns="50800" spcFirstLastPara="1" rIns="50800" wrap="square" tIns="50800">
              <a:noAutofit/>
            </a:bodyPr>
            <a:lstStyle/>
            <a:p>
              <a:pPr indent="0" lvl="0" marL="0" marR="0" rtl="0" algn="ctr">
                <a:lnSpc>
                  <a:spcPct val="120007"/>
                </a:lnSpc>
                <a:spcBef>
                  <a:spcPts val="0"/>
                </a:spcBef>
                <a:spcAft>
                  <a:spcPts val="0"/>
                </a:spcAft>
                <a:buNone/>
              </a:pPr>
              <a:r>
                <a:rPr b="1" i="0" lang="en-US" sz="2559" u="none" cap="none" strike="noStrike">
                  <a:solidFill>
                    <a:srgbClr val="56595C"/>
                  </a:solidFill>
                  <a:latin typeface="Arial"/>
                  <a:ea typeface="Arial"/>
                  <a:cs typeface="Arial"/>
                  <a:sym typeface="Arial"/>
                </a:rPr>
                <a:t>+</a:t>
              </a:r>
              <a:endParaRPr/>
            </a:p>
          </p:txBody>
        </p:sp>
      </p:grpSp>
      <p:grpSp>
        <p:nvGrpSpPr>
          <p:cNvPr id="575" name="Google Shape;575;p36"/>
          <p:cNvGrpSpPr/>
          <p:nvPr/>
        </p:nvGrpSpPr>
        <p:grpSpPr>
          <a:xfrm>
            <a:off x="2783481" y="3292108"/>
            <a:ext cx="501206" cy="501206"/>
            <a:chOff x="0" y="0"/>
            <a:chExt cx="668274" cy="668274"/>
          </a:xfrm>
        </p:grpSpPr>
        <p:sp>
          <p:nvSpPr>
            <p:cNvPr id="576" name="Google Shape;576;p36"/>
            <p:cNvSpPr/>
            <p:nvPr/>
          </p:nvSpPr>
          <p:spPr>
            <a:xfrm>
              <a:off x="9017" y="9017"/>
              <a:ext cx="650240" cy="650240"/>
            </a:xfrm>
            <a:custGeom>
              <a:rect b="b" l="l" r="r" t="t"/>
              <a:pathLst>
                <a:path extrusionOk="0" h="650240" w="650240">
                  <a:moveTo>
                    <a:pt x="0" y="325120"/>
                  </a:moveTo>
                  <a:cubicBezTo>
                    <a:pt x="0" y="145542"/>
                    <a:pt x="145542" y="0"/>
                    <a:pt x="325120" y="0"/>
                  </a:cubicBezTo>
                  <a:cubicBezTo>
                    <a:pt x="504698" y="0"/>
                    <a:pt x="650240" y="145542"/>
                    <a:pt x="650240" y="325120"/>
                  </a:cubicBezTo>
                  <a:cubicBezTo>
                    <a:pt x="650240" y="504698"/>
                    <a:pt x="504698" y="650240"/>
                    <a:pt x="325120" y="650240"/>
                  </a:cubicBezTo>
                  <a:cubicBezTo>
                    <a:pt x="145542" y="650240"/>
                    <a:pt x="0" y="504698"/>
                    <a:pt x="0" y="325120"/>
                  </a:cubicBezTo>
                  <a:close/>
                </a:path>
              </a:pathLst>
            </a:custGeom>
            <a:solidFill>
              <a:srgbClr val="003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6"/>
            <p:cNvSpPr/>
            <p:nvPr/>
          </p:nvSpPr>
          <p:spPr>
            <a:xfrm>
              <a:off x="0" y="0"/>
              <a:ext cx="668274" cy="668274"/>
            </a:xfrm>
            <a:custGeom>
              <a:rect b="b" l="l" r="r" t="t"/>
              <a:pathLst>
                <a:path extrusionOk="0" h="668274" w="668274">
                  <a:moveTo>
                    <a:pt x="0" y="334137"/>
                  </a:moveTo>
                  <a:cubicBezTo>
                    <a:pt x="0" y="149606"/>
                    <a:pt x="149606" y="0"/>
                    <a:pt x="334137" y="0"/>
                  </a:cubicBezTo>
                  <a:lnTo>
                    <a:pt x="334137" y="9017"/>
                  </a:lnTo>
                  <a:lnTo>
                    <a:pt x="334137" y="0"/>
                  </a:lnTo>
                  <a:cubicBezTo>
                    <a:pt x="518668" y="0"/>
                    <a:pt x="668274" y="149606"/>
                    <a:pt x="668274" y="334137"/>
                  </a:cubicBezTo>
                  <a:lnTo>
                    <a:pt x="659257" y="334137"/>
                  </a:lnTo>
                  <a:lnTo>
                    <a:pt x="668274" y="334137"/>
                  </a:lnTo>
                  <a:cubicBezTo>
                    <a:pt x="668274" y="518668"/>
                    <a:pt x="518668" y="668274"/>
                    <a:pt x="334137" y="668274"/>
                  </a:cubicBezTo>
                  <a:lnTo>
                    <a:pt x="334137" y="659257"/>
                  </a:lnTo>
                  <a:lnTo>
                    <a:pt x="334137" y="668274"/>
                  </a:lnTo>
                  <a:cubicBezTo>
                    <a:pt x="149606" y="668274"/>
                    <a:pt x="0" y="518668"/>
                    <a:pt x="0" y="334137"/>
                  </a:cubicBezTo>
                  <a:lnTo>
                    <a:pt x="9017" y="334137"/>
                  </a:lnTo>
                  <a:lnTo>
                    <a:pt x="18034" y="334137"/>
                  </a:lnTo>
                  <a:lnTo>
                    <a:pt x="9017" y="334137"/>
                  </a:lnTo>
                  <a:lnTo>
                    <a:pt x="0" y="334137"/>
                  </a:lnTo>
                  <a:moveTo>
                    <a:pt x="18034" y="334137"/>
                  </a:moveTo>
                  <a:cubicBezTo>
                    <a:pt x="18034" y="339090"/>
                    <a:pt x="13970" y="343154"/>
                    <a:pt x="9017" y="343154"/>
                  </a:cubicBezTo>
                  <a:cubicBezTo>
                    <a:pt x="4064" y="343154"/>
                    <a:pt x="0" y="339090"/>
                    <a:pt x="0" y="334137"/>
                  </a:cubicBezTo>
                  <a:cubicBezTo>
                    <a:pt x="0" y="329184"/>
                    <a:pt x="4064" y="325120"/>
                    <a:pt x="9017" y="325120"/>
                  </a:cubicBezTo>
                  <a:cubicBezTo>
                    <a:pt x="13970" y="325120"/>
                    <a:pt x="18034" y="329184"/>
                    <a:pt x="18034" y="334137"/>
                  </a:cubicBezTo>
                  <a:cubicBezTo>
                    <a:pt x="18034" y="508762"/>
                    <a:pt x="159512" y="650240"/>
                    <a:pt x="334137" y="650240"/>
                  </a:cubicBezTo>
                  <a:cubicBezTo>
                    <a:pt x="508762" y="650240"/>
                    <a:pt x="650240" y="508762"/>
                    <a:pt x="650240" y="334137"/>
                  </a:cubicBezTo>
                  <a:cubicBezTo>
                    <a:pt x="650240" y="159512"/>
                    <a:pt x="508762" y="18034"/>
                    <a:pt x="334137" y="18034"/>
                  </a:cubicBezTo>
                  <a:lnTo>
                    <a:pt x="334137" y="9017"/>
                  </a:lnTo>
                  <a:lnTo>
                    <a:pt x="334137" y="18034"/>
                  </a:lnTo>
                  <a:cubicBezTo>
                    <a:pt x="159639" y="18034"/>
                    <a:pt x="18034" y="159639"/>
                    <a:pt x="18034" y="334137"/>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36"/>
          <p:cNvGrpSpPr/>
          <p:nvPr/>
        </p:nvGrpSpPr>
        <p:grpSpPr>
          <a:xfrm>
            <a:off x="2620921" y="2768709"/>
            <a:ext cx="501227" cy="577450"/>
            <a:chOff x="0" y="-47625"/>
            <a:chExt cx="668302" cy="769933"/>
          </a:xfrm>
        </p:grpSpPr>
        <p:sp>
          <p:nvSpPr>
            <p:cNvPr id="579" name="Google Shape;579;p36"/>
            <p:cNvSpPr/>
            <p:nvPr/>
          </p:nvSpPr>
          <p:spPr>
            <a:xfrm>
              <a:off x="9017" y="9746"/>
              <a:ext cx="650240" cy="702786"/>
            </a:xfrm>
            <a:custGeom>
              <a:rect b="b" l="l" r="r" t="t"/>
              <a:pathLst>
                <a:path extrusionOk="0" h="702786" w="650240">
                  <a:moveTo>
                    <a:pt x="0" y="351393"/>
                  </a:moveTo>
                  <a:cubicBezTo>
                    <a:pt x="0" y="157303"/>
                    <a:pt x="145542" y="0"/>
                    <a:pt x="325120" y="0"/>
                  </a:cubicBezTo>
                  <a:cubicBezTo>
                    <a:pt x="504698" y="0"/>
                    <a:pt x="650240" y="157303"/>
                    <a:pt x="650240" y="351393"/>
                  </a:cubicBezTo>
                  <a:cubicBezTo>
                    <a:pt x="650240" y="545483"/>
                    <a:pt x="504698" y="702786"/>
                    <a:pt x="325120" y="702786"/>
                  </a:cubicBezTo>
                  <a:cubicBezTo>
                    <a:pt x="145542" y="702786"/>
                    <a:pt x="0" y="545483"/>
                    <a:pt x="0" y="351393"/>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6"/>
            <p:cNvSpPr/>
            <p:nvPr/>
          </p:nvSpPr>
          <p:spPr>
            <a:xfrm>
              <a:off x="0" y="0"/>
              <a:ext cx="668274" cy="722278"/>
            </a:xfrm>
            <a:custGeom>
              <a:rect b="b" l="l" r="r" t="t"/>
              <a:pathLst>
                <a:path extrusionOk="0" h="722278" w="668274">
                  <a:moveTo>
                    <a:pt x="0" y="361139"/>
                  </a:moveTo>
                  <a:cubicBezTo>
                    <a:pt x="0" y="161696"/>
                    <a:pt x="149606" y="0"/>
                    <a:pt x="334137" y="0"/>
                  </a:cubicBezTo>
                  <a:lnTo>
                    <a:pt x="334137" y="9746"/>
                  </a:lnTo>
                  <a:lnTo>
                    <a:pt x="334137" y="0"/>
                  </a:lnTo>
                  <a:cubicBezTo>
                    <a:pt x="518668" y="0"/>
                    <a:pt x="668274" y="161696"/>
                    <a:pt x="668274" y="361139"/>
                  </a:cubicBezTo>
                  <a:lnTo>
                    <a:pt x="659257" y="361139"/>
                  </a:lnTo>
                  <a:lnTo>
                    <a:pt x="668274" y="361139"/>
                  </a:lnTo>
                  <a:cubicBezTo>
                    <a:pt x="668274" y="560582"/>
                    <a:pt x="518668" y="722278"/>
                    <a:pt x="334137" y="722278"/>
                  </a:cubicBezTo>
                  <a:lnTo>
                    <a:pt x="334137" y="712532"/>
                  </a:lnTo>
                  <a:lnTo>
                    <a:pt x="334137" y="722278"/>
                  </a:lnTo>
                  <a:cubicBezTo>
                    <a:pt x="149606" y="722278"/>
                    <a:pt x="0" y="560582"/>
                    <a:pt x="0" y="361139"/>
                  </a:cubicBezTo>
                  <a:lnTo>
                    <a:pt x="9017" y="361139"/>
                  </a:lnTo>
                  <a:lnTo>
                    <a:pt x="18034" y="361139"/>
                  </a:lnTo>
                  <a:lnTo>
                    <a:pt x="9017" y="361139"/>
                  </a:lnTo>
                  <a:lnTo>
                    <a:pt x="0" y="361139"/>
                  </a:lnTo>
                  <a:moveTo>
                    <a:pt x="18034" y="361139"/>
                  </a:moveTo>
                  <a:cubicBezTo>
                    <a:pt x="18034" y="366492"/>
                    <a:pt x="13970" y="370884"/>
                    <a:pt x="9017" y="370884"/>
                  </a:cubicBezTo>
                  <a:cubicBezTo>
                    <a:pt x="4064" y="370884"/>
                    <a:pt x="0" y="366492"/>
                    <a:pt x="0" y="361139"/>
                  </a:cubicBezTo>
                  <a:cubicBezTo>
                    <a:pt x="0" y="355786"/>
                    <a:pt x="4064" y="351393"/>
                    <a:pt x="9017" y="351393"/>
                  </a:cubicBezTo>
                  <a:cubicBezTo>
                    <a:pt x="13970" y="351393"/>
                    <a:pt x="18034" y="355786"/>
                    <a:pt x="18034" y="361139"/>
                  </a:cubicBezTo>
                  <a:cubicBezTo>
                    <a:pt x="18034" y="549875"/>
                    <a:pt x="159512" y="702786"/>
                    <a:pt x="334137" y="702786"/>
                  </a:cubicBezTo>
                  <a:cubicBezTo>
                    <a:pt x="508762" y="702786"/>
                    <a:pt x="650240" y="549875"/>
                    <a:pt x="650240" y="361139"/>
                  </a:cubicBezTo>
                  <a:cubicBezTo>
                    <a:pt x="650240" y="172402"/>
                    <a:pt x="508762" y="19491"/>
                    <a:pt x="334137" y="19491"/>
                  </a:cubicBezTo>
                  <a:lnTo>
                    <a:pt x="334137" y="9746"/>
                  </a:lnTo>
                  <a:lnTo>
                    <a:pt x="334137" y="19491"/>
                  </a:lnTo>
                  <a:cubicBezTo>
                    <a:pt x="159639" y="19491"/>
                    <a:pt x="18034" y="172540"/>
                    <a:pt x="18034" y="361139"/>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6"/>
            <p:cNvSpPr txBox="1"/>
            <p:nvPr/>
          </p:nvSpPr>
          <p:spPr>
            <a:xfrm>
              <a:off x="0" y="-47625"/>
              <a:ext cx="668302" cy="769933"/>
            </a:xfrm>
            <a:prstGeom prst="rect">
              <a:avLst/>
            </a:prstGeom>
            <a:noFill/>
            <a:ln>
              <a:noFill/>
            </a:ln>
          </p:spPr>
          <p:txBody>
            <a:bodyPr anchorCtr="0" anchor="ctr" bIns="50800" lIns="50800" spcFirstLastPara="1" rIns="50800" wrap="square" tIns="50800">
              <a:noAutofit/>
            </a:bodyPr>
            <a:lstStyle/>
            <a:p>
              <a:pPr indent="0" lvl="0" marL="0" marR="0" rtl="0" algn="ctr">
                <a:lnSpc>
                  <a:spcPct val="120007"/>
                </a:lnSpc>
                <a:spcBef>
                  <a:spcPts val="0"/>
                </a:spcBef>
                <a:spcAft>
                  <a:spcPts val="0"/>
                </a:spcAft>
                <a:buNone/>
              </a:pPr>
              <a:r>
                <a:rPr b="1" i="0" lang="en-US" sz="2559" u="none" cap="none" strike="noStrike">
                  <a:solidFill>
                    <a:srgbClr val="56595C"/>
                  </a:solidFill>
                  <a:latin typeface="Arial"/>
                  <a:ea typeface="Arial"/>
                  <a:cs typeface="Arial"/>
                  <a:sym typeface="Arial"/>
                </a:rPr>
                <a:t>+</a:t>
              </a:r>
              <a:endParaRPr/>
            </a:p>
          </p:txBody>
        </p:sp>
      </p:grpSp>
      <p:sp>
        <p:nvSpPr>
          <p:cNvPr id="582" name="Google Shape;582;p36"/>
          <p:cNvSpPr/>
          <p:nvPr/>
        </p:nvSpPr>
        <p:spPr>
          <a:xfrm>
            <a:off x="995321" y="2316748"/>
            <a:ext cx="3589878" cy="2208086"/>
          </a:xfrm>
          <a:custGeom>
            <a:rect b="b" l="l" r="r" t="t"/>
            <a:pathLst>
              <a:path extrusionOk="0" h="2944114" w="4786503">
                <a:moveTo>
                  <a:pt x="0" y="1472057"/>
                </a:moveTo>
                <a:cubicBezTo>
                  <a:pt x="0" y="655574"/>
                  <a:pt x="1075944" y="0"/>
                  <a:pt x="2393188" y="0"/>
                </a:cubicBezTo>
                <a:cubicBezTo>
                  <a:pt x="3710432" y="0"/>
                  <a:pt x="4786503" y="655574"/>
                  <a:pt x="4786503" y="1472057"/>
                </a:cubicBezTo>
                <a:lnTo>
                  <a:pt x="4777486" y="1472057"/>
                </a:lnTo>
                <a:lnTo>
                  <a:pt x="4786503" y="1472057"/>
                </a:lnTo>
                <a:cubicBezTo>
                  <a:pt x="4786503" y="2288540"/>
                  <a:pt x="3710559" y="2944114"/>
                  <a:pt x="2393315" y="2944114"/>
                </a:cubicBezTo>
                <a:lnTo>
                  <a:pt x="2393315" y="2935097"/>
                </a:lnTo>
                <a:lnTo>
                  <a:pt x="2393315" y="2944114"/>
                </a:lnTo>
                <a:cubicBezTo>
                  <a:pt x="1075944" y="2944114"/>
                  <a:pt x="0" y="2288540"/>
                  <a:pt x="0" y="1472057"/>
                </a:cubicBezTo>
                <a:lnTo>
                  <a:pt x="9017" y="1472057"/>
                </a:lnTo>
                <a:lnTo>
                  <a:pt x="18034" y="1472057"/>
                </a:lnTo>
                <a:lnTo>
                  <a:pt x="9017" y="1472057"/>
                </a:lnTo>
                <a:lnTo>
                  <a:pt x="0" y="1472057"/>
                </a:lnTo>
                <a:moveTo>
                  <a:pt x="18034" y="1472057"/>
                </a:moveTo>
                <a:cubicBezTo>
                  <a:pt x="18034" y="1477010"/>
                  <a:pt x="13970" y="1481074"/>
                  <a:pt x="9017" y="1481074"/>
                </a:cubicBezTo>
                <a:cubicBezTo>
                  <a:pt x="4064" y="1481074"/>
                  <a:pt x="0" y="1477010"/>
                  <a:pt x="0" y="1472057"/>
                </a:cubicBezTo>
                <a:cubicBezTo>
                  <a:pt x="0" y="1467104"/>
                  <a:pt x="4064" y="1463040"/>
                  <a:pt x="9017" y="1463040"/>
                </a:cubicBezTo>
                <a:cubicBezTo>
                  <a:pt x="13970" y="1463040"/>
                  <a:pt x="18034" y="1467104"/>
                  <a:pt x="18034" y="1472057"/>
                </a:cubicBezTo>
                <a:cubicBezTo>
                  <a:pt x="18034" y="2271649"/>
                  <a:pt x="1076960" y="2926080"/>
                  <a:pt x="2393188" y="2926080"/>
                </a:cubicBezTo>
                <a:cubicBezTo>
                  <a:pt x="3709416" y="2926080"/>
                  <a:pt x="4768342" y="2271649"/>
                  <a:pt x="4768342" y="1472057"/>
                </a:cubicBezTo>
                <a:cubicBezTo>
                  <a:pt x="4768342" y="672465"/>
                  <a:pt x="3709416" y="18034"/>
                  <a:pt x="2393188" y="18034"/>
                </a:cubicBezTo>
                <a:lnTo>
                  <a:pt x="2393188" y="9017"/>
                </a:lnTo>
                <a:lnTo>
                  <a:pt x="2393188" y="18034"/>
                </a:lnTo>
                <a:cubicBezTo>
                  <a:pt x="1077087" y="18034"/>
                  <a:pt x="18034" y="672592"/>
                  <a:pt x="18034" y="147205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6"/>
          <p:cNvSpPr/>
          <p:nvPr/>
        </p:nvSpPr>
        <p:spPr>
          <a:xfrm rot="-3046527">
            <a:off x="995329" y="2723154"/>
            <a:ext cx="3671126" cy="1395318"/>
          </a:xfrm>
          <a:custGeom>
            <a:rect b="b" l="l" r="r" t="t"/>
            <a:pathLst>
              <a:path extrusionOk="0" h="1860423" w="4894834">
                <a:moveTo>
                  <a:pt x="0" y="930148"/>
                </a:moveTo>
                <a:cubicBezTo>
                  <a:pt x="0" y="410972"/>
                  <a:pt x="1104265" y="0"/>
                  <a:pt x="2447417" y="0"/>
                </a:cubicBezTo>
                <a:cubicBezTo>
                  <a:pt x="3790569" y="0"/>
                  <a:pt x="4894834" y="410972"/>
                  <a:pt x="4894834" y="930148"/>
                </a:cubicBezTo>
                <a:lnTo>
                  <a:pt x="4885817" y="930148"/>
                </a:lnTo>
                <a:lnTo>
                  <a:pt x="4894834" y="930148"/>
                </a:lnTo>
                <a:cubicBezTo>
                  <a:pt x="4894834" y="1449324"/>
                  <a:pt x="3790569" y="1860296"/>
                  <a:pt x="2447417" y="1860296"/>
                </a:cubicBezTo>
                <a:lnTo>
                  <a:pt x="2447417" y="1851279"/>
                </a:lnTo>
                <a:lnTo>
                  <a:pt x="2447417" y="1860296"/>
                </a:lnTo>
                <a:cubicBezTo>
                  <a:pt x="1104265" y="1860423"/>
                  <a:pt x="0" y="1449451"/>
                  <a:pt x="0" y="930148"/>
                </a:cubicBezTo>
                <a:lnTo>
                  <a:pt x="9017" y="930148"/>
                </a:lnTo>
                <a:lnTo>
                  <a:pt x="18034" y="930148"/>
                </a:lnTo>
                <a:lnTo>
                  <a:pt x="9017" y="930148"/>
                </a:lnTo>
                <a:lnTo>
                  <a:pt x="0" y="930148"/>
                </a:lnTo>
                <a:moveTo>
                  <a:pt x="18034" y="930148"/>
                </a:moveTo>
                <a:cubicBezTo>
                  <a:pt x="18034" y="935101"/>
                  <a:pt x="13970" y="939165"/>
                  <a:pt x="9017" y="939165"/>
                </a:cubicBezTo>
                <a:cubicBezTo>
                  <a:pt x="4064" y="939165"/>
                  <a:pt x="0" y="935228"/>
                  <a:pt x="0" y="930148"/>
                </a:cubicBezTo>
                <a:cubicBezTo>
                  <a:pt x="0" y="925068"/>
                  <a:pt x="4064" y="921131"/>
                  <a:pt x="9017" y="921131"/>
                </a:cubicBezTo>
                <a:cubicBezTo>
                  <a:pt x="13970" y="921131"/>
                  <a:pt x="18034" y="925195"/>
                  <a:pt x="18034" y="930148"/>
                </a:cubicBezTo>
                <a:cubicBezTo>
                  <a:pt x="18034" y="1428369"/>
                  <a:pt x="1097153" y="1842262"/>
                  <a:pt x="2447417" y="1842262"/>
                </a:cubicBezTo>
                <a:cubicBezTo>
                  <a:pt x="3797681" y="1842262"/>
                  <a:pt x="4876800" y="1428496"/>
                  <a:pt x="4876800" y="930148"/>
                </a:cubicBezTo>
                <a:cubicBezTo>
                  <a:pt x="4876800" y="431800"/>
                  <a:pt x="3797681" y="18034"/>
                  <a:pt x="2447417" y="18034"/>
                </a:cubicBezTo>
                <a:lnTo>
                  <a:pt x="2447417" y="9017"/>
                </a:lnTo>
                <a:lnTo>
                  <a:pt x="2447417" y="18034"/>
                </a:lnTo>
                <a:cubicBezTo>
                  <a:pt x="1097153" y="18034"/>
                  <a:pt x="18034" y="431927"/>
                  <a:pt x="18034" y="930148"/>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6"/>
          <p:cNvSpPr txBox="1"/>
          <p:nvPr/>
        </p:nvSpPr>
        <p:spPr>
          <a:xfrm>
            <a:off x="1717040" y="5634990"/>
            <a:ext cx="1983867" cy="285750"/>
          </a:xfrm>
          <a:prstGeom prst="rect">
            <a:avLst/>
          </a:prstGeom>
          <a:noFill/>
          <a:ln>
            <a:noFill/>
          </a:ln>
        </p:spPr>
        <p:txBody>
          <a:bodyPr anchorCtr="0" anchor="t" bIns="0" lIns="0" spcFirstLastPara="1" rIns="0" wrap="square" tIns="0">
            <a:spAutoFit/>
          </a:bodyPr>
          <a:lstStyle/>
          <a:p>
            <a:pPr indent="0" lvl="0" marL="0" marR="0" rtl="0" algn="l">
              <a:lnSpc>
                <a:spcPct val="119977"/>
              </a:lnSpc>
              <a:spcBef>
                <a:spcPts val="0"/>
              </a:spcBef>
              <a:spcAft>
                <a:spcPts val="0"/>
              </a:spcAft>
              <a:buNone/>
            </a:pPr>
            <a:r>
              <a:rPr b="0" i="0" lang="en-US" sz="1752" u="none" cap="none" strike="noStrike">
                <a:solidFill>
                  <a:srgbClr val="000000"/>
                </a:solidFill>
                <a:latin typeface="Ubuntu"/>
                <a:ea typeface="Ubuntu"/>
                <a:cs typeface="Ubuntu"/>
                <a:sym typeface="Ubuntu"/>
              </a:rPr>
              <a:t>El átomo de helio	</a:t>
            </a:r>
            <a:endParaRPr/>
          </a:p>
        </p:txBody>
      </p:sp>
      <p:sp>
        <p:nvSpPr>
          <p:cNvPr id="585" name="Google Shape;585;p36"/>
          <p:cNvSpPr txBox="1"/>
          <p:nvPr/>
        </p:nvSpPr>
        <p:spPr>
          <a:xfrm>
            <a:off x="5359326" y="3131753"/>
            <a:ext cx="3607218" cy="275448"/>
          </a:xfrm>
          <a:prstGeom prst="rect">
            <a:avLst/>
          </a:prstGeom>
          <a:noFill/>
          <a:ln>
            <a:noFill/>
          </a:ln>
        </p:spPr>
        <p:txBody>
          <a:bodyPr anchorCtr="0" anchor="t" bIns="0" lIns="0" spcFirstLastPara="1" rIns="0" wrap="square" tIns="0">
            <a:spAutoFit/>
          </a:bodyPr>
          <a:lstStyle/>
          <a:p>
            <a:pPr indent="0" lvl="0" marL="0" marR="0" rtl="0" algn="l">
              <a:lnSpc>
                <a:spcPct val="107949"/>
              </a:lnSpc>
              <a:spcBef>
                <a:spcPts val="0"/>
              </a:spcBef>
              <a:spcAft>
                <a:spcPts val="0"/>
              </a:spcAft>
              <a:buNone/>
            </a:pPr>
            <a:r>
              <a:rPr b="0" i="0" lang="en-US" sz="1824" u="none" cap="none" strike="noStrike">
                <a:solidFill>
                  <a:srgbClr val="000000"/>
                </a:solidFill>
                <a:latin typeface="Ubuntu"/>
                <a:ea typeface="Ubuntu"/>
                <a:cs typeface="Ubuntu"/>
                <a:sym typeface="Ubuntu"/>
              </a:rPr>
              <a:t>Composición subatómica del helio</a:t>
            </a:r>
            <a:endParaRPr/>
          </a:p>
        </p:txBody>
      </p:sp>
      <p:sp>
        <p:nvSpPr>
          <p:cNvPr id="586" name="Google Shape;586;p36"/>
          <p:cNvSpPr txBox="1"/>
          <p:nvPr/>
        </p:nvSpPr>
        <p:spPr>
          <a:xfrm>
            <a:off x="5358092" y="3519349"/>
            <a:ext cx="1880655" cy="885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2 protones</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2 neutrones</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2 electrones</a:t>
            </a:r>
            <a:endParaRPr/>
          </a:p>
        </p:txBody>
      </p:sp>
      <p:grpSp>
        <p:nvGrpSpPr>
          <p:cNvPr id="587" name="Google Shape;587;p36"/>
          <p:cNvGrpSpPr/>
          <p:nvPr/>
        </p:nvGrpSpPr>
        <p:grpSpPr>
          <a:xfrm>
            <a:off x="1456268" y="2747069"/>
            <a:ext cx="501227" cy="577450"/>
            <a:chOff x="0" y="-47625"/>
            <a:chExt cx="668302" cy="769933"/>
          </a:xfrm>
        </p:grpSpPr>
        <p:sp>
          <p:nvSpPr>
            <p:cNvPr id="588" name="Google Shape;588;p36"/>
            <p:cNvSpPr/>
            <p:nvPr/>
          </p:nvSpPr>
          <p:spPr>
            <a:xfrm>
              <a:off x="9017" y="9746"/>
              <a:ext cx="650240" cy="702786"/>
            </a:xfrm>
            <a:custGeom>
              <a:rect b="b" l="l" r="r" t="t"/>
              <a:pathLst>
                <a:path extrusionOk="0" h="702786" w="650240">
                  <a:moveTo>
                    <a:pt x="0" y="351393"/>
                  </a:moveTo>
                  <a:cubicBezTo>
                    <a:pt x="0" y="157303"/>
                    <a:pt x="145542" y="0"/>
                    <a:pt x="325120" y="0"/>
                  </a:cubicBezTo>
                  <a:cubicBezTo>
                    <a:pt x="504698" y="0"/>
                    <a:pt x="650240" y="157303"/>
                    <a:pt x="650240" y="351393"/>
                  </a:cubicBezTo>
                  <a:cubicBezTo>
                    <a:pt x="650240" y="545483"/>
                    <a:pt x="504698" y="702786"/>
                    <a:pt x="325120" y="702786"/>
                  </a:cubicBezTo>
                  <a:cubicBezTo>
                    <a:pt x="145542" y="702786"/>
                    <a:pt x="0" y="545483"/>
                    <a:pt x="0" y="351393"/>
                  </a:cubicBez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6"/>
            <p:cNvSpPr/>
            <p:nvPr/>
          </p:nvSpPr>
          <p:spPr>
            <a:xfrm>
              <a:off x="0" y="0"/>
              <a:ext cx="668274" cy="722278"/>
            </a:xfrm>
            <a:custGeom>
              <a:rect b="b" l="l" r="r" t="t"/>
              <a:pathLst>
                <a:path extrusionOk="0" h="722278" w="668274">
                  <a:moveTo>
                    <a:pt x="0" y="361139"/>
                  </a:moveTo>
                  <a:cubicBezTo>
                    <a:pt x="0" y="161696"/>
                    <a:pt x="149606" y="0"/>
                    <a:pt x="334137" y="0"/>
                  </a:cubicBezTo>
                  <a:lnTo>
                    <a:pt x="334137" y="9746"/>
                  </a:lnTo>
                  <a:lnTo>
                    <a:pt x="334137" y="0"/>
                  </a:lnTo>
                  <a:cubicBezTo>
                    <a:pt x="518668" y="0"/>
                    <a:pt x="668274" y="161696"/>
                    <a:pt x="668274" y="361139"/>
                  </a:cubicBezTo>
                  <a:lnTo>
                    <a:pt x="659257" y="361139"/>
                  </a:lnTo>
                  <a:lnTo>
                    <a:pt x="668274" y="361139"/>
                  </a:lnTo>
                  <a:cubicBezTo>
                    <a:pt x="668274" y="560582"/>
                    <a:pt x="518668" y="722278"/>
                    <a:pt x="334137" y="722278"/>
                  </a:cubicBezTo>
                  <a:lnTo>
                    <a:pt x="334137" y="712532"/>
                  </a:lnTo>
                  <a:lnTo>
                    <a:pt x="334137" y="722278"/>
                  </a:lnTo>
                  <a:cubicBezTo>
                    <a:pt x="149606" y="722278"/>
                    <a:pt x="0" y="560582"/>
                    <a:pt x="0" y="361139"/>
                  </a:cubicBezTo>
                  <a:lnTo>
                    <a:pt x="9017" y="361139"/>
                  </a:lnTo>
                  <a:lnTo>
                    <a:pt x="18034" y="361139"/>
                  </a:lnTo>
                  <a:lnTo>
                    <a:pt x="9017" y="361139"/>
                  </a:lnTo>
                  <a:lnTo>
                    <a:pt x="0" y="361139"/>
                  </a:lnTo>
                  <a:moveTo>
                    <a:pt x="18034" y="361139"/>
                  </a:moveTo>
                  <a:cubicBezTo>
                    <a:pt x="18034" y="366492"/>
                    <a:pt x="13970" y="370884"/>
                    <a:pt x="9017" y="370884"/>
                  </a:cubicBezTo>
                  <a:cubicBezTo>
                    <a:pt x="4064" y="370884"/>
                    <a:pt x="0" y="366492"/>
                    <a:pt x="0" y="361139"/>
                  </a:cubicBezTo>
                  <a:cubicBezTo>
                    <a:pt x="0" y="355786"/>
                    <a:pt x="4064" y="351393"/>
                    <a:pt x="9017" y="351393"/>
                  </a:cubicBezTo>
                  <a:cubicBezTo>
                    <a:pt x="13970" y="351393"/>
                    <a:pt x="18034" y="355786"/>
                    <a:pt x="18034" y="361139"/>
                  </a:cubicBezTo>
                  <a:cubicBezTo>
                    <a:pt x="18034" y="549875"/>
                    <a:pt x="159512" y="702786"/>
                    <a:pt x="334137" y="702786"/>
                  </a:cubicBezTo>
                  <a:cubicBezTo>
                    <a:pt x="508762" y="702786"/>
                    <a:pt x="650240" y="549875"/>
                    <a:pt x="650240" y="361139"/>
                  </a:cubicBezTo>
                  <a:cubicBezTo>
                    <a:pt x="650240" y="172402"/>
                    <a:pt x="508762" y="19491"/>
                    <a:pt x="334137" y="19491"/>
                  </a:cubicBezTo>
                  <a:lnTo>
                    <a:pt x="334137" y="9746"/>
                  </a:lnTo>
                  <a:lnTo>
                    <a:pt x="334137" y="19491"/>
                  </a:lnTo>
                  <a:cubicBezTo>
                    <a:pt x="159639" y="19491"/>
                    <a:pt x="18034" y="172540"/>
                    <a:pt x="18034" y="361139"/>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6"/>
            <p:cNvSpPr txBox="1"/>
            <p:nvPr/>
          </p:nvSpPr>
          <p:spPr>
            <a:xfrm>
              <a:off x="0" y="-47625"/>
              <a:ext cx="668302" cy="769933"/>
            </a:xfrm>
            <a:prstGeom prst="rect">
              <a:avLst/>
            </a:prstGeom>
            <a:noFill/>
            <a:ln>
              <a:noFill/>
            </a:ln>
          </p:spPr>
          <p:txBody>
            <a:bodyPr anchorCtr="0" anchor="ctr" bIns="50800" lIns="50800" spcFirstLastPara="1" rIns="50800" wrap="square" tIns="50800">
              <a:noAutofit/>
            </a:bodyPr>
            <a:lstStyle/>
            <a:p>
              <a:pPr indent="0" lvl="0" marL="0" marR="0" rtl="0" algn="ctr">
                <a:lnSpc>
                  <a:spcPct val="120007"/>
                </a:lnSpc>
                <a:spcBef>
                  <a:spcPts val="0"/>
                </a:spcBef>
                <a:spcAft>
                  <a:spcPts val="0"/>
                </a:spcAft>
                <a:buNone/>
              </a:pPr>
              <a:r>
                <a:rPr b="1" i="0" lang="en-US" sz="2559" u="none" cap="none" strike="noStrike">
                  <a:solidFill>
                    <a:srgbClr val="56595C"/>
                  </a:solidFill>
                  <a:latin typeface="Arial"/>
                  <a:ea typeface="Arial"/>
                  <a:cs typeface="Arial"/>
                  <a:sym typeface="Arial"/>
                </a:rPr>
                <a:t>-</a:t>
              </a:r>
              <a:endParaRPr/>
            </a:p>
          </p:txBody>
        </p:sp>
      </p:grpSp>
      <p:sp>
        <p:nvSpPr>
          <p:cNvPr id="591" name="Google Shape;591;p36"/>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3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601" name="Google Shape;601;p3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02" name="Google Shape;602;p3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603" name="Google Shape;603;p37"/>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Navegando por la ciencia nuclear</a:t>
            </a:r>
            <a:endParaRPr/>
          </a:p>
        </p:txBody>
      </p:sp>
      <p:sp>
        <p:nvSpPr>
          <p:cNvPr id="604" name="Google Shape;604;p37"/>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Navegando por la ciencia nuclear</a:t>
            </a:r>
            <a:endParaRPr/>
          </a:p>
        </p:txBody>
      </p:sp>
      <p:sp>
        <p:nvSpPr>
          <p:cNvPr id="605" name="Google Shape;605;p37"/>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a:t>
            </a:r>
            <a:endParaRPr/>
          </a:p>
        </p:txBody>
      </p:sp>
      <p:sp>
        <p:nvSpPr>
          <p:cNvPr id="606" name="Google Shape;606;p37"/>
          <p:cNvSpPr txBox="1"/>
          <p:nvPr/>
        </p:nvSpPr>
        <p:spPr>
          <a:xfrm>
            <a:off x="3583718" y="3800903"/>
            <a:ext cx="1710267" cy="628650"/>
          </a:xfrm>
          <a:prstGeom prst="rect">
            <a:avLst/>
          </a:prstGeom>
          <a:noFill/>
          <a:ln>
            <a:noFill/>
          </a:ln>
        </p:spPr>
        <p:txBody>
          <a:bodyPr anchorCtr="0" anchor="t" bIns="0" lIns="0" spcFirstLastPara="1" rIns="0" wrap="square" tIns="0">
            <a:spAutoFit/>
          </a:bodyPr>
          <a:lstStyle/>
          <a:p>
            <a:pPr indent="0" lvl="0" marL="0" marR="0" rtl="0" algn="l">
              <a:lnSpc>
                <a:spcPct val="119969"/>
              </a:lnSpc>
              <a:spcBef>
                <a:spcPts val="0"/>
              </a:spcBef>
              <a:spcAft>
                <a:spcPts val="0"/>
              </a:spcAft>
              <a:buNone/>
            </a:pPr>
            <a:r>
              <a:rPr b="0" i="0" lang="en-US" sz="1973" u="none" cap="none" strike="noStrike">
                <a:solidFill>
                  <a:srgbClr val="808080"/>
                </a:solidFill>
                <a:latin typeface="Arial"/>
                <a:ea typeface="Arial"/>
                <a:cs typeface="Arial"/>
                <a:sym typeface="Arial"/>
              </a:rPr>
              <a:t>SÍMBOLO DEL ELEMENTO</a:t>
            </a:r>
            <a:endParaRPr/>
          </a:p>
        </p:txBody>
      </p:sp>
      <p:grpSp>
        <p:nvGrpSpPr>
          <p:cNvPr id="607" name="Google Shape;607;p37"/>
          <p:cNvGrpSpPr/>
          <p:nvPr/>
        </p:nvGrpSpPr>
        <p:grpSpPr>
          <a:xfrm>
            <a:off x="-10412307" y="-12685411"/>
            <a:ext cx="809434" cy="824674"/>
            <a:chOff x="0" y="0"/>
            <a:chExt cx="1079246" cy="1099566"/>
          </a:xfrm>
        </p:grpSpPr>
        <p:sp>
          <p:nvSpPr>
            <p:cNvPr id="608" name="Google Shape;608;p37"/>
            <p:cNvSpPr/>
            <p:nvPr/>
          </p:nvSpPr>
          <p:spPr>
            <a:xfrm>
              <a:off x="13589" y="13589"/>
              <a:ext cx="1052068" cy="1072388"/>
            </a:xfrm>
            <a:custGeom>
              <a:rect b="b" l="l" r="r" t="t"/>
              <a:pathLst>
                <a:path extrusionOk="0" h="1072388" w="1052068">
                  <a:moveTo>
                    <a:pt x="0" y="536194"/>
                  </a:moveTo>
                  <a:cubicBezTo>
                    <a:pt x="0" y="240030"/>
                    <a:pt x="235585" y="0"/>
                    <a:pt x="526034" y="0"/>
                  </a:cubicBezTo>
                  <a:cubicBezTo>
                    <a:pt x="816483" y="0"/>
                    <a:pt x="1052068" y="240030"/>
                    <a:pt x="1052068" y="536194"/>
                  </a:cubicBezTo>
                  <a:cubicBezTo>
                    <a:pt x="1052068" y="832358"/>
                    <a:pt x="816610" y="1072388"/>
                    <a:pt x="526034" y="1072388"/>
                  </a:cubicBezTo>
                  <a:cubicBezTo>
                    <a:pt x="235458" y="1072388"/>
                    <a:pt x="0" y="832358"/>
                    <a:pt x="0" y="536194"/>
                  </a:cubicBezTo>
                  <a:close/>
                </a:path>
              </a:pathLst>
            </a:custGeom>
            <a:solidFill>
              <a:srgbClr val="0033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7"/>
            <p:cNvSpPr/>
            <p:nvPr/>
          </p:nvSpPr>
          <p:spPr>
            <a:xfrm>
              <a:off x="0" y="0"/>
              <a:ext cx="1079246" cy="1099566"/>
            </a:xfrm>
            <a:custGeom>
              <a:rect b="b" l="l" r="r" t="t"/>
              <a:pathLst>
                <a:path extrusionOk="0" h="1099566" w="1079246">
                  <a:moveTo>
                    <a:pt x="0" y="549783"/>
                  </a:moveTo>
                  <a:cubicBezTo>
                    <a:pt x="0" y="246380"/>
                    <a:pt x="241300" y="0"/>
                    <a:pt x="539623" y="0"/>
                  </a:cubicBezTo>
                  <a:lnTo>
                    <a:pt x="539623" y="13589"/>
                  </a:lnTo>
                  <a:lnTo>
                    <a:pt x="539623" y="0"/>
                  </a:lnTo>
                  <a:cubicBezTo>
                    <a:pt x="837819" y="0"/>
                    <a:pt x="1079246" y="246380"/>
                    <a:pt x="1079246" y="549783"/>
                  </a:cubicBezTo>
                  <a:lnTo>
                    <a:pt x="1065657" y="549783"/>
                  </a:lnTo>
                  <a:lnTo>
                    <a:pt x="1079246" y="549783"/>
                  </a:lnTo>
                  <a:cubicBezTo>
                    <a:pt x="1079246" y="853186"/>
                    <a:pt x="837946" y="1099566"/>
                    <a:pt x="539623" y="1099566"/>
                  </a:cubicBezTo>
                  <a:lnTo>
                    <a:pt x="539623" y="1085977"/>
                  </a:lnTo>
                  <a:lnTo>
                    <a:pt x="539623" y="1099566"/>
                  </a:lnTo>
                  <a:cubicBezTo>
                    <a:pt x="241300" y="1099566"/>
                    <a:pt x="0" y="853186"/>
                    <a:pt x="0" y="549783"/>
                  </a:cubicBezTo>
                  <a:moveTo>
                    <a:pt x="27051" y="549783"/>
                  </a:moveTo>
                  <a:lnTo>
                    <a:pt x="13589" y="549783"/>
                  </a:lnTo>
                  <a:lnTo>
                    <a:pt x="27051" y="549783"/>
                  </a:lnTo>
                  <a:cubicBezTo>
                    <a:pt x="27051" y="838708"/>
                    <a:pt x="256794" y="1072515"/>
                    <a:pt x="539623" y="1072515"/>
                  </a:cubicBezTo>
                  <a:cubicBezTo>
                    <a:pt x="822452" y="1072515"/>
                    <a:pt x="1052068" y="838708"/>
                    <a:pt x="1052068" y="549783"/>
                  </a:cubicBezTo>
                  <a:cubicBezTo>
                    <a:pt x="1052068" y="260858"/>
                    <a:pt x="822452" y="27051"/>
                    <a:pt x="539623" y="27051"/>
                  </a:cubicBezTo>
                  <a:lnTo>
                    <a:pt x="539623" y="13589"/>
                  </a:lnTo>
                  <a:lnTo>
                    <a:pt x="539623" y="27051"/>
                  </a:lnTo>
                  <a:cubicBezTo>
                    <a:pt x="256794" y="27051"/>
                    <a:pt x="27051" y="260858"/>
                    <a:pt x="27051" y="549783"/>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0" name="Google Shape;610;p37"/>
          <p:cNvSpPr txBox="1"/>
          <p:nvPr/>
        </p:nvSpPr>
        <p:spPr>
          <a:xfrm>
            <a:off x="6741160" y="3281883"/>
            <a:ext cx="2843107" cy="1323975"/>
          </a:xfrm>
          <a:prstGeom prst="rect">
            <a:avLst/>
          </a:prstGeom>
          <a:noFill/>
          <a:ln>
            <a:noFill/>
          </a:ln>
        </p:spPr>
        <p:txBody>
          <a:bodyPr anchorCtr="0" anchor="t" bIns="0" lIns="0" spcFirstLastPara="1" rIns="0" wrap="square" tIns="0">
            <a:spAutoFit/>
          </a:bodyPr>
          <a:lstStyle/>
          <a:p>
            <a:pPr indent="0" lvl="0" marL="0" marR="0" rtl="0" algn="l">
              <a:lnSpc>
                <a:spcPct val="120046"/>
              </a:lnSpc>
              <a:spcBef>
                <a:spcPts val="0"/>
              </a:spcBef>
              <a:spcAft>
                <a:spcPts val="0"/>
              </a:spcAft>
              <a:buNone/>
            </a:pPr>
            <a:r>
              <a:rPr b="0" i="0" lang="en-US" sz="1706" u="none" cap="none" strike="noStrike">
                <a:solidFill>
                  <a:srgbClr val="000000"/>
                </a:solidFill>
                <a:latin typeface="Arial"/>
                <a:ea typeface="Arial"/>
                <a:cs typeface="Arial"/>
                <a:sym typeface="Arial"/>
              </a:rPr>
              <a:t>Los neutrones tienen una masa grande, aproximadamente igual a la masa de un protón. Los neutrones no tienen carga.</a:t>
            </a:r>
            <a:endParaRPr/>
          </a:p>
        </p:txBody>
      </p:sp>
      <p:grpSp>
        <p:nvGrpSpPr>
          <p:cNvPr id="611" name="Google Shape;611;p37"/>
          <p:cNvGrpSpPr/>
          <p:nvPr/>
        </p:nvGrpSpPr>
        <p:grpSpPr>
          <a:xfrm>
            <a:off x="-10807750" y="-13706859"/>
            <a:ext cx="807720" cy="824674"/>
            <a:chOff x="0" y="0"/>
            <a:chExt cx="1076960" cy="1099566"/>
          </a:xfrm>
        </p:grpSpPr>
        <p:sp>
          <p:nvSpPr>
            <p:cNvPr id="612" name="Google Shape;612;p37"/>
            <p:cNvSpPr/>
            <p:nvPr/>
          </p:nvSpPr>
          <p:spPr>
            <a:xfrm>
              <a:off x="13589" y="13589"/>
              <a:ext cx="1049782" cy="1072388"/>
            </a:xfrm>
            <a:custGeom>
              <a:rect b="b" l="l" r="r" t="t"/>
              <a:pathLst>
                <a:path extrusionOk="0" h="1072388" w="1049782">
                  <a:moveTo>
                    <a:pt x="0" y="536194"/>
                  </a:moveTo>
                  <a:cubicBezTo>
                    <a:pt x="0" y="240030"/>
                    <a:pt x="234950" y="0"/>
                    <a:pt x="524891" y="0"/>
                  </a:cubicBezTo>
                  <a:cubicBezTo>
                    <a:pt x="814832" y="0"/>
                    <a:pt x="1049782" y="240030"/>
                    <a:pt x="1049782" y="536194"/>
                  </a:cubicBezTo>
                  <a:cubicBezTo>
                    <a:pt x="1049782" y="832358"/>
                    <a:pt x="814832" y="1072388"/>
                    <a:pt x="524891" y="1072388"/>
                  </a:cubicBezTo>
                  <a:cubicBezTo>
                    <a:pt x="234950" y="1072388"/>
                    <a:pt x="0" y="832358"/>
                    <a:pt x="0" y="536194"/>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7"/>
            <p:cNvSpPr/>
            <p:nvPr/>
          </p:nvSpPr>
          <p:spPr>
            <a:xfrm>
              <a:off x="0" y="0"/>
              <a:ext cx="1076960" cy="1099566"/>
            </a:xfrm>
            <a:custGeom>
              <a:rect b="b" l="l" r="r" t="t"/>
              <a:pathLst>
                <a:path extrusionOk="0" h="1099566" w="1076960">
                  <a:moveTo>
                    <a:pt x="0" y="549783"/>
                  </a:moveTo>
                  <a:cubicBezTo>
                    <a:pt x="0" y="246380"/>
                    <a:pt x="240792" y="0"/>
                    <a:pt x="538480" y="0"/>
                  </a:cubicBezTo>
                  <a:lnTo>
                    <a:pt x="538480" y="13589"/>
                  </a:lnTo>
                  <a:lnTo>
                    <a:pt x="538480" y="0"/>
                  </a:lnTo>
                  <a:cubicBezTo>
                    <a:pt x="836168" y="0"/>
                    <a:pt x="1076960" y="246380"/>
                    <a:pt x="1076960" y="549783"/>
                  </a:cubicBezTo>
                  <a:lnTo>
                    <a:pt x="1063371" y="549783"/>
                  </a:lnTo>
                  <a:lnTo>
                    <a:pt x="1076960" y="549783"/>
                  </a:lnTo>
                  <a:cubicBezTo>
                    <a:pt x="1076960" y="853186"/>
                    <a:pt x="836168" y="1099566"/>
                    <a:pt x="538480" y="1099566"/>
                  </a:cubicBezTo>
                  <a:lnTo>
                    <a:pt x="538480" y="1085977"/>
                  </a:lnTo>
                  <a:lnTo>
                    <a:pt x="538480" y="1099566"/>
                  </a:lnTo>
                  <a:cubicBezTo>
                    <a:pt x="240792" y="1099566"/>
                    <a:pt x="0" y="853186"/>
                    <a:pt x="0" y="549783"/>
                  </a:cubicBezTo>
                  <a:moveTo>
                    <a:pt x="27051" y="549783"/>
                  </a:moveTo>
                  <a:lnTo>
                    <a:pt x="13589" y="549783"/>
                  </a:lnTo>
                  <a:lnTo>
                    <a:pt x="27051" y="549783"/>
                  </a:lnTo>
                  <a:cubicBezTo>
                    <a:pt x="27051" y="838708"/>
                    <a:pt x="256286" y="1072515"/>
                    <a:pt x="538480" y="1072515"/>
                  </a:cubicBezTo>
                  <a:cubicBezTo>
                    <a:pt x="820674" y="1072515"/>
                    <a:pt x="1049909" y="838835"/>
                    <a:pt x="1049909" y="549783"/>
                  </a:cubicBezTo>
                  <a:cubicBezTo>
                    <a:pt x="1049909" y="260731"/>
                    <a:pt x="820674" y="27051"/>
                    <a:pt x="538480" y="27051"/>
                  </a:cubicBezTo>
                  <a:lnTo>
                    <a:pt x="538480" y="13589"/>
                  </a:lnTo>
                  <a:lnTo>
                    <a:pt x="538480" y="27051"/>
                  </a:lnTo>
                  <a:cubicBezTo>
                    <a:pt x="256286" y="27051"/>
                    <a:pt x="27051" y="260731"/>
                    <a:pt x="27051" y="549783"/>
                  </a:cubicBez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4" name="Google Shape;614;p37"/>
          <p:cNvSpPr txBox="1"/>
          <p:nvPr/>
        </p:nvSpPr>
        <p:spPr>
          <a:xfrm>
            <a:off x="5899573" y="2116925"/>
            <a:ext cx="629920" cy="5048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1" i="0" lang="en-US" sz="2986" u="none" cap="none" strike="noStrike">
                <a:solidFill>
                  <a:srgbClr val="56595C"/>
                </a:solidFill>
                <a:latin typeface="Arial"/>
                <a:ea typeface="Arial"/>
                <a:cs typeface="Arial"/>
                <a:sym typeface="Arial"/>
              </a:rPr>
              <a:t> +</a:t>
            </a:r>
            <a:endParaRPr/>
          </a:p>
        </p:txBody>
      </p:sp>
      <p:sp>
        <p:nvSpPr>
          <p:cNvPr id="615" name="Google Shape;615;p37"/>
          <p:cNvSpPr txBox="1"/>
          <p:nvPr/>
        </p:nvSpPr>
        <p:spPr>
          <a:xfrm>
            <a:off x="6803813" y="1849590"/>
            <a:ext cx="2707640" cy="1247775"/>
          </a:xfrm>
          <a:prstGeom prst="rect">
            <a:avLst/>
          </a:prstGeom>
          <a:noFill/>
          <a:ln>
            <a:noFill/>
          </a:ln>
        </p:spPr>
        <p:txBody>
          <a:bodyPr anchorCtr="0" anchor="t" bIns="0" lIns="0" spcFirstLastPara="1" rIns="0" wrap="square" tIns="0">
            <a:spAutoFit/>
          </a:bodyPr>
          <a:lstStyle/>
          <a:p>
            <a:pPr indent="0" lvl="0" marL="0" marR="0" rtl="0" algn="l">
              <a:lnSpc>
                <a:spcPct val="119975"/>
              </a:lnSpc>
              <a:spcBef>
                <a:spcPts val="0"/>
              </a:spcBef>
              <a:spcAft>
                <a:spcPts val="0"/>
              </a:spcAft>
              <a:buNone/>
            </a:pPr>
            <a:r>
              <a:rPr b="0" i="0" lang="en-US" sz="1632" u="none" cap="none" strike="noStrike">
                <a:solidFill>
                  <a:srgbClr val="000000"/>
                </a:solidFill>
                <a:latin typeface="Ubuntu"/>
                <a:ea typeface="Ubuntu"/>
                <a:cs typeface="Ubuntu"/>
                <a:sym typeface="Ubuntu"/>
              </a:rPr>
              <a:t>Los protones tienen una </a:t>
            </a:r>
            <a:r>
              <a:rPr b="0" i="0" lang="en-US" sz="1632" u="sng" cap="none" strike="noStrike">
                <a:solidFill>
                  <a:srgbClr val="000000"/>
                </a:solidFill>
                <a:latin typeface="Ubuntu"/>
                <a:ea typeface="Ubuntu"/>
                <a:cs typeface="Ubuntu"/>
                <a:sym typeface="Ubuntu"/>
              </a:rPr>
              <a:t>masa grande</a:t>
            </a:r>
            <a:r>
              <a:rPr b="0" i="0" lang="en-US" sz="1632" u="none" cap="none" strike="noStrike">
                <a:solidFill>
                  <a:srgbClr val="000000"/>
                </a:solidFill>
                <a:latin typeface="Ubuntu"/>
                <a:ea typeface="Ubuntu"/>
                <a:cs typeface="Ubuntu"/>
                <a:sym typeface="Ubuntu"/>
              </a:rPr>
              <a:t> y una </a:t>
            </a:r>
            <a:r>
              <a:rPr b="0" i="0" lang="en-US" sz="1632" u="sng" cap="none" strike="noStrike">
                <a:solidFill>
                  <a:srgbClr val="000000"/>
                </a:solidFill>
                <a:latin typeface="Ubuntu"/>
                <a:ea typeface="Ubuntu"/>
                <a:cs typeface="Ubuntu"/>
                <a:sym typeface="Ubuntu"/>
              </a:rPr>
              <a:t>carga positiva</a:t>
            </a:r>
            <a:r>
              <a:rPr b="0" i="0" lang="en-US" sz="1632" u="none" cap="none" strike="noStrike">
                <a:solidFill>
                  <a:srgbClr val="000000"/>
                </a:solidFill>
                <a:latin typeface="Ubuntu"/>
                <a:ea typeface="Ubuntu"/>
                <a:cs typeface="Ubuntu"/>
                <a:sym typeface="Ubuntu"/>
              </a:rPr>
              <a:t>. La cantidad de protones identifica a un elemento.</a:t>
            </a:r>
            <a:endParaRPr/>
          </a:p>
        </p:txBody>
      </p:sp>
      <p:sp>
        <p:nvSpPr>
          <p:cNvPr id="616" name="Google Shape;616;p37"/>
          <p:cNvSpPr txBox="1"/>
          <p:nvPr/>
        </p:nvSpPr>
        <p:spPr>
          <a:xfrm>
            <a:off x="6741160" y="4999859"/>
            <a:ext cx="2633133" cy="933450"/>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None/>
            </a:pPr>
            <a:r>
              <a:rPr b="0" i="0" lang="en-US" sz="1512" u="none" cap="none" strike="noStrike">
                <a:solidFill>
                  <a:srgbClr val="000000"/>
                </a:solidFill>
                <a:latin typeface="Ubuntu"/>
                <a:ea typeface="Ubuntu"/>
                <a:cs typeface="Ubuntu"/>
                <a:sym typeface="Ubuntu"/>
              </a:rPr>
              <a:t>Los electrones tienen una </a:t>
            </a:r>
            <a:r>
              <a:rPr b="0" i="0" lang="en-US" sz="1512" u="sng" cap="none" strike="noStrike">
                <a:solidFill>
                  <a:srgbClr val="000000"/>
                </a:solidFill>
                <a:latin typeface="Ubuntu"/>
                <a:ea typeface="Ubuntu"/>
                <a:cs typeface="Ubuntu"/>
                <a:sym typeface="Ubuntu"/>
              </a:rPr>
              <a:t>masa muy pequeña</a:t>
            </a:r>
            <a:r>
              <a:rPr b="0" i="0" lang="en-US" sz="1512" u="none" cap="none" strike="noStrike">
                <a:solidFill>
                  <a:srgbClr val="000000"/>
                </a:solidFill>
                <a:latin typeface="Ubuntu"/>
                <a:ea typeface="Ubuntu"/>
                <a:cs typeface="Ubuntu"/>
                <a:sym typeface="Ubuntu"/>
              </a:rPr>
              <a:t> y una </a:t>
            </a:r>
            <a:r>
              <a:rPr b="0" i="0" lang="en-US" sz="1512" u="sng" cap="none" strike="noStrike">
                <a:solidFill>
                  <a:srgbClr val="000000"/>
                </a:solidFill>
                <a:latin typeface="Ubuntu"/>
                <a:ea typeface="Ubuntu"/>
                <a:cs typeface="Ubuntu"/>
                <a:sym typeface="Ubuntu"/>
              </a:rPr>
              <a:t>carga negativa</a:t>
            </a:r>
            <a:r>
              <a:rPr b="0" i="0" lang="en-US" sz="1512" u="none" cap="none" strike="noStrike">
                <a:solidFill>
                  <a:srgbClr val="000000"/>
                </a:solidFill>
                <a:latin typeface="Ubuntu"/>
                <a:ea typeface="Ubuntu"/>
                <a:cs typeface="Ubuntu"/>
                <a:sym typeface="Ubuntu"/>
              </a:rPr>
              <a:t>. Los electrones viajan fuera del núcleo.</a:t>
            </a:r>
            <a:endParaRPr/>
          </a:p>
        </p:txBody>
      </p:sp>
      <p:sp>
        <p:nvSpPr>
          <p:cNvPr id="617" name="Google Shape;617;p37"/>
          <p:cNvSpPr txBox="1"/>
          <p:nvPr/>
        </p:nvSpPr>
        <p:spPr>
          <a:xfrm>
            <a:off x="5845387" y="4935513"/>
            <a:ext cx="629920" cy="742950"/>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4266" u="none" cap="none" strike="noStrike">
                <a:solidFill>
                  <a:srgbClr val="56595C"/>
                </a:solidFill>
                <a:latin typeface="Arial"/>
                <a:ea typeface="Arial"/>
                <a:cs typeface="Arial"/>
                <a:sym typeface="Arial"/>
              </a:rPr>
              <a:t> -</a:t>
            </a:r>
            <a:endParaRPr/>
          </a:p>
        </p:txBody>
      </p:sp>
      <p:sp>
        <p:nvSpPr>
          <p:cNvPr id="618" name="Google Shape;618;p37"/>
          <p:cNvSpPr txBox="1"/>
          <p:nvPr/>
        </p:nvSpPr>
        <p:spPr>
          <a:xfrm>
            <a:off x="528928" y="644144"/>
            <a:ext cx="8723422"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Más sobre este isótopo de helio... </a:t>
            </a:r>
            <a:endParaRPr/>
          </a:p>
        </p:txBody>
      </p:sp>
      <p:sp>
        <p:nvSpPr>
          <p:cNvPr id="619" name="Google Shape;619;p37"/>
          <p:cNvSpPr txBox="1"/>
          <p:nvPr/>
        </p:nvSpPr>
        <p:spPr>
          <a:xfrm>
            <a:off x="1046481" y="2227686"/>
            <a:ext cx="841586" cy="3295650"/>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b="0" i="0" lang="en-US" sz="10239" u="none" cap="none" strike="noStrike">
                <a:solidFill>
                  <a:srgbClr val="000000"/>
                </a:solidFill>
                <a:latin typeface="Arial"/>
                <a:ea typeface="Arial"/>
                <a:cs typeface="Arial"/>
                <a:sym typeface="Arial"/>
              </a:rPr>
              <a:t>42</a:t>
            </a:r>
            <a:endParaRPr/>
          </a:p>
        </p:txBody>
      </p:sp>
      <p:sp>
        <p:nvSpPr>
          <p:cNvPr id="620" name="Google Shape;620;p37"/>
          <p:cNvSpPr txBox="1"/>
          <p:nvPr/>
        </p:nvSpPr>
        <p:spPr>
          <a:xfrm>
            <a:off x="1636947" y="2961111"/>
            <a:ext cx="3130973" cy="1819275"/>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666" u="none" cap="none" strike="noStrike">
                <a:solidFill>
                  <a:srgbClr val="000000"/>
                </a:solidFill>
                <a:latin typeface="Arial"/>
                <a:ea typeface="Arial"/>
                <a:cs typeface="Arial"/>
                <a:sym typeface="Arial"/>
              </a:rPr>
              <a:t>He</a:t>
            </a:r>
            <a:endParaRPr/>
          </a:p>
        </p:txBody>
      </p:sp>
      <p:sp>
        <p:nvSpPr>
          <p:cNvPr id="621" name="Google Shape;621;p37"/>
          <p:cNvSpPr txBox="1"/>
          <p:nvPr/>
        </p:nvSpPr>
        <p:spPr>
          <a:xfrm>
            <a:off x="1789165" y="5080504"/>
            <a:ext cx="3790368" cy="657225"/>
          </a:xfrm>
          <a:prstGeom prst="rect">
            <a:avLst/>
          </a:prstGeom>
          <a:noFill/>
          <a:ln>
            <a:noFill/>
          </a:ln>
        </p:spPr>
        <p:txBody>
          <a:bodyPr anchorCtr="0" anchor="t" bIns="0" lIns="0" spcFirstLastPara="1" rIns="0" wrap="square" tIns="0">
            <a:spAutoFit/>
          </a:bodyPr>
          <a:lstStyle/>
          <a:p>
            <a:pPr indent="0" lvl="0" marL="0" marR="0" rtl="0" algn="l">
              <a:lnSpc>
                <a:spcPct val="119971"/>
              </a:lnSpc>
              <a:spcBef>
                <a:spcPts val="0"/>
              </a:spcBef>
              <a:spcAft>
                <a:spcPts val="0"/>
              </a:spcAft>
              <a:buNone/>
            </a:pPr>
            <a:r>
              <a:rPr b="0" i="0" lang="en-US" sz="2133" u="none" cap="none" strike="noStrike">
                <a:solidFill>
                  <a:srgbClr val="808080"/>
                </a:solidFill>
                <a:latin typeface="Ubuntu"/>
                <a:ea typeface="Ubuntu"/>
                <a:cs typeface="Ubuntu"/>
                <a:sym typeface="Ubuntu"/>
              </a:rPr>
              <a:t>NÚMERO ATÓMICO </a:t>
            </a:r>
            <a:endParaRPr/>
          </a:p>
          <a:p>
            <a:pPr indent="0" lvl="0" marL="0" marR="0" rtl="0" algn="l">
              <a:lnSpc>
                <a:spcPct val="119971"/>
              </a:lnSpc>
              <a:spcBef>
                <a:spcPts val="0"/>
              </a:spcBef>
              <a:spcAft>
                <a:spcPts val="0"/>
              </a:spcAft>
              <a:buNone/>
            </a:pPr>
            <a:r>
              <a:rPr b="0" i="0" lang="en-US" sz="2133" u="none" cap="none" strike="noStrike">
                <a:solidFill>
                  <a:srgbClr val="808080"/>
                </a:solidFill>
                <a:latin typeface="Ubuntu"/>
                <a:ea typeface="Ubuntu"/>
                <a:cs typeface="Ubuntu"/>
                <a:sym typeface="Ubuntu"/>
              </a:rPr>
              <a:t>número de </a:t>
            </a:r>
            <a:r>
              <a:rPr b="0" i="0" lang="en-US" sz="2133" u="none" cap="none" strike="noStrike">
                <a:solidFill>
                  <a:srgbClr val="FF0000"/>
                </a:solidFill>
                <a:latin typeface="Ubuntu"/>
                <a:ea typeface="Ubuntu"/>
                <a:cs typeface="Ubuntu"/>
                <a:sym typeface="Ubuntu"/>
              </a:rPr>
              <a:t>protones</a:t>
            </a:r>
            <a:endParaRPr/>
          </a:p>
        </p:txBody>
      </p:sp>
      <p:sp>
        <p:nvSpPr>
          <p:cNvPr id="622" name="Google Shape;622;p37"/>
          <p:cNvSpPr txBox="1"/>
          <p:nvPr/>
        </p:nvSpPr>
        <p:spPr>
          <a:xfrm>
            <a:off x="1836929" y="1573365"/>
            <a:ext cx="3878023" cy="1552575"/>
          </a:xfrm>
          <a:prstGeom prst="rect">
            <a:avLst/>
          </a:prstGeom>
          <a:noFill/>
          <a:ln>
            <a:noFill/>
          </a:ln>
        </p:spPr>
        <p:txBody>
          <a:bodyPr anchorCtr="0" anchor="t" bIns="0" lIns="0" spcFirstLastPara="1" rIns="0" wrap="square" tIns="0">
            <a:spAutoFit/>
          </a:bodyPr>
          <a:lstStyle/>
          <a:p>
            <a:pPr indent="0" lvl="0" marL="0" marR="0" rtl="0" algn="l">
              <a:lnSpc>
                <a:spcPct val="119971"/>
              </a:lnSpc>
              <a:spcBef>
                <a:spcPts val="0"/>
              </a:spcBef>
              <a:spcAft>
                <a:spcPts val="0"/>
              </a:spcAft>
              <a:buNone/>
            </a:pPr>
            <a:r>
              <a:rPr b="0" i="0" lang="en-US" sz="2133" u="none" cap="none" strike="noStrike">
                <a:solidFill>
                  <a:srgbClr val="808080"/>
                </a:solidFill>
                <a:latin typeface="Ubuntu"/>
                <a:ea typeface="Ubuntu"/>
                <a:cs typeface="Ubuntu"/>
                <a:sym typeface="Ubuntu"/>
              </a:rPr>
              <a:t>Número total de</a:t>
            </a:r>
            <a:endParaRPr/>
          </a:p>
          <a:p>
            <a:pPr indent="0" lvl="0" marL="0" marR="0" rtl="0" algn="l">
              <a:lnSpc>
                <a:spcPct val="119971"/>
              </a:lnSpc>
              <a:spcBef>
                <a:spcPts val="0"/>
              </a:spcBef>
              <a:spcAft>
                <a:spcPts val="0"/>
              </a:spcAft>
              <a:buNone/>
            </a:pPr>
            <a:r>
              <a:rPr b="0" i="0" lang="en-US" sz="2133" u="none" cap="none" strike="noStrike">
                <a:solidFill>
                  <a:srgbClr val="FF0000"/>
                </a:solidFill>
                <a:latin typeface="Ubuntu"/>
                <a:ea typeface="Ubuntu"/>
                <a:cs typeface="Ubuntu"/>
                <a:sym typeface="Ubuntu"/>
              </a:rPr>
              <a:t>protones y </a:t>
            </a:r>
            <a:r>
              <a:rPr b="0" i="0" lang="en-US" sz="2133" u="none" cap="none" strike="noStrike">
                <a:solidFill>
                  <a:srgbClr val="00338D"/>
                </a:solidFill>
                <a:latin typeface="Ubuntu"/>
                <a:ea typeface="Ubuntu"/>
                <a:cs typeface="Ubuntu"/>
                <a:sym typeface="Ubuntu"/>
              </a:rPr>
              <a:t>neutrones</a:t>
            </a:r>
            <a:endParaRPr/>
          </a:p>
          <a:p>
            <a:pPr indent="0" lvl="0" marL="0" marR="0" rtl="0" algn="l">
              <a:lnSpc>
                <a:spcPct val="119993"/>
              </a:lnSpc>
              <a:spcBef>
                <a:spcPts val="0"/>
              </a:spcBef>
              <a:spcAft>
                <a:spcPts val="0"/>
              </a:spcAft>
              <a:buNone/>
            </a:pPr>
            <a:r>
              <a:rPr b="0" i="0" lang="en-US" sz="2986" u="none" cap="none" strike="noStrike">
                <a:solidFill>
                  <a:srgbClr val="808080"/>
                </a:solidFill>
                <a:latin typeface="Ubuntu"/>
                <a:ea typeface="Ubuntu"/>
                <a:cs typeface="Ubuntu"/>
                <a:sym typeface="Ubuntu"/>
              </a:rPr>
              <a:t>NÚMERO DE LA MASA (Atómica)</a:t>
            </a:r>
            <a:endParaRPr/>
          </a:p>
        </p:txBody>
      </p:sp>
      <p:sp>
        <p:nvSpPr>
          <p:cNvPr id="623" name="Google Shape;623;p37"/>
          <p:cNvSpPr/>
          <p:nvPr/>
        </p:nvSpPr>
        <p:spPr>
          <a:xfrm>
            <a:off x="5800190" y="6509209"/>
            <a:ext cx="3784077" cy="690504"/>
          </a:xfrm>
          <a:custGeom>
            <a:rect b="b" l="l" r="r" t="t"/>
            <a:pathLst>
              <a:path extrusionOk="0" h="690504" w="3784077">
                <a:moveTo>
                  <a:pt x="0" y="0"/>
                </a:moveTo>
                <a:lnTo>
                  <a:pt x="3784077" y="0"/>
                </a:lnTo>
                <a:lnTo>
                  <a:pt x="3784077" y="690504"/>
                </a:lnTo>
                <a:lnTo>
                  <a:pt x="0" y="690504"/>
                </a:lnTo>
                <a:lnTo>
                  <a:pt x="0" y="0"/>
                </a:lnTo>
                <a:close/>
              </a:path>
            </a:pathLst>
          </a:custGeom>
          <a:blipFill rotWithShape="1">
            <a:blip r:embed="rId4">
              <a:alphaModFix/>
            </a:blip>
            <a:stretch>
              <a:fillRect b="-44537" l="0" r="0" t="0"/>
            </a:stretch>
          </a:blipFill>
          <a:ln>
            <a:noFill/>
          </a:ln>
        </p:spPr>
      </p:sp>
      <p:sp>
        <p:nvSpPr>
          <p:cNvPr id="624" name="Google Shape;624;p37"/>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625" name="Google Shape;625;p37"/>
          <p:cNvSpPr/>
          <p:nvPr/>
        </p:nvSpPr>
        <p:spPr>
          <a:xfrm>
            <a:off x="9022080" y="177493"/>
            <a:ext cx="460540" cy="329862"/>
          </a:xfrm>
          <a:custGeom>
            <a:rect b="b" l="l" r="r" t="t"/>
            <a:pathLst>
              <a:path extrusionOk="0" h="329862" w="460540">
                <a:moveTo>
                  <a:pt x="0" y="0"/>
                </a:moveTo>
                <a:lnTo>
                  <a:pt x="460540" y="0"/>
                </a:lnTo>
                <a:lnTo>
                  <a:pt x="460540" y="329861"/>
                </a:lnTo>
                <a:lnTo>
                  <a:pt x="0" y="329861"/>
                </a:lnTo>
                <a:lnTo>
                  <a:pt x="0" y="0"/>
                </a:lnTo>
                <a:close/>
              </a:path>
            </a:pathLst>
          </a:custGeom>
          <a:blipFill rotWithShape="1">
            <a:blip r:embed="rId5">
              <a:alphaModFix/>
            </a:blip>
            <a:stretch>
              <a:fillRect b="0" l="0" r="0" t="0"/>
            </a:stretch>
          </a:blipFill>
          <a:ln>
            <a:noFill/>
          </a:ln>
        </p:spPr>
      </p:sp>
      <p:sp>
        <p:nvSpPr>
          <p:cNvPr id="626" name="Google Shape;626;p37"/>
          <p:cNvSpPr txBox="1"/>
          <p:nvPr/>
        </p:nvSpPr>
        <p:spPr>
          <a:xfrm>
            <a:off x="9022080" y="248803"/>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3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636" name="Google Shape;636;p3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37" name="Google Shape;637;p3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638" name="Google Shape;638;p38"/>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26</a:t>
            </a:r>
            <a:endParaRPr/>
          </a:p>
        </p:txBody>
      </p:sp>
      <p:sp>
        <p:nvSpPr>
          <p:cNvPr id="639" name="Google Shape;639;p38"/>
          <p:cNvSpPr txBox="1"/>
          <p:nvPr/>
        </p:nvSpPr>
        <p:spPr>
          <a:xfrm>
            <a:off x="572094" y="1661668"/>
            <a:ext cx="6134732" cy="5048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2949" u="none" cap="none" strike="noStrike">
                <a:solidFill>
                  <a:srgbClr val="000000"/>
                </a:solidFill>
                <a:latin typeface="Arial"/>
                <a:ea typeface="Arial"/>
                <a:cs typeface="Arial"/>
                <a:sym typeface="Arial"/>
              </a:rPr>
              <a:t>Transmisión de energía a través de: </a:t>
            </a:r>
            <a:endParaRPr/>
          </a:p>
        </p:txBody>
      </p:sp>
      <p:sp>
        <p:nvSpPr>
          <p:cNvPr id="640" name="Google Shape;640;p38"/>
          <p:cNvSpPr txBox="1"/>
          <p:nvPr/>
        </p:nvSpPr>
        <p:spPr>
          <a:xfrm>
            <a:off x="572094" y="801082"/>
            <a:ext cx="6674613"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¿Qué es la Radiación?</a:t>
            </a:r>
            <a:endParaRPr/>
          </a:p>
        </p:txBody>
      </p:sp>
      <p:sp>
        <p:nvSpPr>
          <p:cNvPr id="641" name="Google Shape;641;p38"/>
          <p:cNvSpPr/>
          <p:nvPr/>
        </p:nvSpPr>
        <p:spPr>
          <a:xfrm>
            <a:off x="5514893" y="3209262"/>
            <a:ext cx="2886097" cy="1517572"/>
          </a:xfrm>
          <a:custGeom>
            <a:rect b="b" l="l" r="r" t="t"/>
            <a:pathLst>
              <a:path extrusionOk="0" h="1517572" w="2886097">
                <a:moveTo>
                  <a:pt x="0" y="0"/>
                </a:moveTo>
                <a:lnTo>
                  <a:pt x="2886097" y="0"/>
                </a:lnTo>
                <a:lnTo>
                  <a:pt x="2886097" y="1517572"/>
                </a:lnTo>
                <a:lnTo>
                  <a:pt x="0" y="1517572"/>
                </a:lnTo>
                <a:lnTo>
                  <a:pt x="0" y="0"/>
                </a:lnTo>
                <a:close/>
              </a:path>
            </a:pathLst>
          </a:custGeom>
          <a:blipFill rotWithShape="1">
            <a:blip r:embed="rId4">
              <a:alphaModFix/>
            </a:blip>
            <a:stretch>
              <a:fillRect b="0" l="0" r="0" t="0"/>
            </a:stretch>
          </a:blipFill>
          <a:ln>
            <a:noFill/>
          </a:ln>
        </p:spPr>
      </p:sp>
      <p:sp>
        <p:nvSpPr>
          <p:cNvPr id="642" name="Google Shape;642;p38"/>
          <p:cNvSpPr/>
          <p:nvPr/>
        </p:nvSpPr>
        <p:spPr>
          <a:xfrm>
            <a:off x="1383917" y="3517164"/>
            <a:ext cx="323910" cy="1690922"/>
          </a:xfrm>
          <a:custGeom>
            <a:rect b="b" l="l" r="r" t="t"/>
            <a:pathLst>
              <a:path extrusionOk="0" h="1690922" w="323910">
                <a:moveTo>
                  <a:pt x="0" y="0"/>
                </a:moveTo>
                <a:lnTo>
                  <a:pt x="323910" y="0"/>
                </a:lnTo>
                <a:lnTo>
                  <a:pt x="323910" y="1690921"/>
                </a:lnTo>
                <a:lnTo>
                  <a:pt x="0" y="1690921"/>
                </a:lnTo>
                <a:lnTo>
                  <a:pt x="0" y="0"/>
                </a:lnTo>
                <a:close/>
              </a:path>
            </a:pathLst>
          </a:custGeom>
          <a:blipFill rotWithShape="1">
            <a:blip r:embed="rId5">
              <a:alphaModFix/>
            </a:blip>
            <a:stretch>
              <a:fillRect b="0" l="0" r="0" t="0"/>
            </a:stretch>
          </a:blipFill>
          <a:ln>
            <a:noFill/>
          </a:ln>
        </p:spPr>
      </p:sp>
      <p:sp>
        <p:nvSpPr>
          <p:cNvPr id="643" name="Google Shape;643;p38"/>
          <p:cNvSpPr/>
          <p:nvPr/>
        </p:nvSpPr>
        <p:spPr>
          <a:xfrm>
            <a:off x="1891628" y="2996782"/>
            <a:ext cx="323910" cy="1690922"/>
          </a:xfrm>
          <a:custGeom>
            <a:rect b="b" l="l" r="r" t="t"/>
            <a:pathLst>
              <a:path extrusionOk="0" h="1690922" w="323910">
                <a:moveTo>
                  <a:pt x="0" y="0"/>
                </a:moveTo>
                <a:lnTo>
                  <a:pt x="323910" y="0"/>
                </a:lnTo>
                <a:lnTo>
                  <a:pt x="323910" y="1690921"/>
                </a:lnTo>
                <a:lnTo>
                  <a:pt x="0" y="1690921"/>
                </a:lnTo>
                <a:lnTo>
                  <a:pt x="0" y="0"/>
                </a:lnTo>
                <a:close/>
              </a:path>
            </a:pathLst>
          </a:custGeom>
          <a:blipFill rotWithShape="1">
            <a:blip r:embed="rId5">
              <a:alphaModFix/>
            </a:blip>
            <a:stretch>
              <a:fillRect b="0" l="0" r="0" t="0"/>
            </a:stretch>
          </a:blipFill>
          <a:ln>
            <a:noFill/>
          </a:ln>
        </p:spPr>
      </p:sp>
      <p:sp>
        <p:nvSpPr>
          <p:cNvPr id="644" name="Google Shape;644;p38"/>
          <p:cNvSpPr/>
          <p:nvPr/>
        </p:nvSpPr>
        <p:spPr>
          <a:xfrm>
            <a:off x="2369477" y="3584803"/>
            <a:ext cx="323910" cy="1690922"/>
          </a:xfrm>
          <a:custGeom>
            <a:rect b="b" l="l" r="r" t="t"/>
            <a:pathLst>
              <a:path extrusionOk="0" h="1690922" w="323910">
                <a:moveTo>
                  <a:pt x="0" y="0"/>
                </a:moveTo>
                <a:lnTo>
                  <a:pt x="323911" y="0"/>
                </a:lnTo>
                <a:lnTo>
                  <a:pt x="323911" y="1690922"/>
                </a:lnTo>
                <a:lnTo>
                  <a:pt x="0" y="1690922"/>
                </a:lnTo>
                <a:lnTo>
                  <a:pt x="0" y="0"/>
                </a:lnTo>
                <a:close/>
              </a:path>
            </a:pathLst>
          </a:custGeom>
          <a:blipFill rotWithShape="1">
            <a:blip r:embed="rId5">
              <a:alphaModFix/>
            </a:blip>
            <a:stretch>
              <a:fillRect b="0" l="0" r="0" t="0"/>
            </a:stretch>
          </a:blipFill>
          <a:ln>
            <a:noFill/>
          </a:ln>
        </p:spPr>
      </p:sp>
      <p:sp>
        <p:nvSpPr>
          <p:cNvPr id="645" name="Google Shape;645;p38"/>
          <p:cNvSpPr/>
          <p:nvPr/>
        </p:nvSpPr>
        <p:spPr>
          <a:xfrm>
            <a:off x="2693388" y="2953483"/>
            <a:ext cx="323910" cy="1690922"/>
          </a:xfrm>
          <a:custGeom>
            <a:rect b="b" l="l" r="r" t="t"/>
            <a:pathLst>
              <a:path extrusionOk="0" h="1690922" w="323910">
                <a:moveTo>
                  <a:pt x="0" y="0"/>
                </a:moveTo>
                <a:lnTo>
                  <a:pt x="323910" y="0"/>
                </a:lnTo>
                <a:lnTo>
                  <a:pt x="323910" y="1690921"/>
                </a:lnTo>
                <a:lnTo>
                  <a:pt x="0" y="1690921"/>
                </a:lnTo>
                <a:lnTo>
                  <a:pt x="0" y="0"/>
                </a:lnTo>
                <a:close/>
              </a:path>
            </a:pathLst>
          </a:custGeom>
          <a:blipFill rotWithShape="1">
            <a:blip r:embed="rId5">
              <a:alphaModFix/>
            </a:blip>
            <a:stretch>
              <a:fillRect b="0" l="0" r="0" t="0"/>
            </a:stretch>
          </a:blipFill>
          <a:ln>
            <a:noFill/>
          </a:ln>
        </p:spPr>
      </p:sp>
      <p:sp>
        <p:nvSpPr>
          <p:cNvPr id="646" name="Google Shape;646;p38"/>
          <p:cNvSpPr/>
          <p:nvPr/>
        </p:nvSpPr>
        <p:spPr>
          <a:xfrm>
            <a:off x="3129241" y="3517165"/>
            <a:ext cx="323910" cy="1690922"/>
          </a:xfrm>
          <a:custGeom>
            <a:rect b="b" l="l" r="r" t="t"/>
            <a:pathLst>
              <a:path extrusionOk="0" h="1690922" w="323910">
                <a:moveTo>
                  <a:pt x="0" y="0"/>
                </a:moveTo>
                <a:lnTo>
                  <a:pt x="323910" y="0"/>
                </a:lnTo>
                <a:lnTo>
                  <a:pt x="323910" y="1690921"/>
                </a:lnTo>
                <a:lnTo>
                  <a:pt x="0" y="1690921"/>
                </a:lnTo>
                <a:lnTo>
                  <a:pt x="0" y="0"/>
                </a:lnTo>
                <a:close/>
              </a:path>
            </a:pathLst>
          </a:custGeom>
          <a:blipFill rotWithShape="1">
            <a:blip r:embed="rId5">
              <a:alphaModFix/>
            </a:blip>
            <a:stretch>
              <a:fillRect b="0" l="0" r="0" t="0"/>
            </a:stretch>
          </a:blipFill>
          <a:ln>
            <a:noFill/>
          </a:ln>
        </p:spPr>
      </p:sp>
      <p:sp>
        <p:nvSpPr>
          <p:cNvPr id="647" name="Google Shape;647;p38"/>
          <p:cNvSpPr/>
          <p:nvPr/>
        </p:nvSpPr>
        <p:spPr>
          <a:xfrm>
            <a:off x="3585490" y="2996783"/>
            <a:ext cx="323910" cy="1690922"/>
          </a:xfrm>
          <a:custGeom>
            <a:rect b="b" l="l" r="r" t="t"/>
            <a:pathLst>
              <a:path extrusionOk="0" h="1690922" w="323910">
                <a:moveTo>
                  <a:pt x="0" y="0"/>
                </a:moveTo>
                <a:lnTo>
                  <a:pt x="323911" y="0"/>
                </a:lnTo>
                <a:lnTo>
                  <a:pt x="323911" y="1690922"/>
                </a:lnTo>
                <a:lnTo>
                  <a:pt x="0" y="1690922"/>
                </a:lnTo>
                <a:lnTo>
                  <a:pt x="0" y="0"/>
                </a:lnTo>
                <a:close/>
              </a:path>
            </a:pathLst>
          </a:custGeom>
          <a:blipFill rotWithShape="1">
            <a:blip r:embed="rId5">
              <a:alphaModFix/>
            </a:blip>
            <a:stretch>
              <a:fillRect b="0" l="0" r="0" t="0"/>
            </a:stretch>
          </a:blipFill>
          <a:ln>
            <a:noFill/>
          </a:ln>
        </p:spPr>
      </p:sp>
      <p:sp>
        <p:nvSpPr>
          <p:cNvPr id="648" name="Google Shape;648;p38"/>
          <p:cNvSpPr txBox="1"/>
          <p:nvPr/>
        </p:nvSpPr>
        <p:spPr>
          <a:xfrm>
            <a:off x="2079029" y="5460906"/>
            <a:ext cx="1063957" cy="32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875" u="none" cap="none" strike="noStrike">
                <a:solidFill>
                  <a:srgbClr val="000000"/>
                </a:solidFill>
                <a:latin typeface="Arial"/>
                <a:ea typeface="Arial"/>
                <a:cs typeface="Arial"/>
                <a:sym typeface="Arial"/>
              </a:rPr>
              <a:t>Partículas</a:t>
            </a:r>
            <a:endParaRPr/>
          </a:p>
        </p:txBody>
      </p:sp>
      <p:sp>
        <p:nvSpPr>
          <p:cNvPr id="649" name="Google Shape;649;p38"/>
          <p:cNvSpPr txBox="1"/>
          <p:nvPr/>
        </p:nvSpPr>
        <p:spPr>
          <a:xfrm>
            <a:off x="4744665" y="5398092"/>
            <a:ext cx="232960" cy="333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20" u="none" cap="none" strike="noStrike">
                <a:solidFill>
                  <a:srgbClr val="000000"/>
                </a:solidFill>
                <a:latin typeface="Arial"/>
                <a:ea typeface="Arial"/>
                <a:cs typeface="Arial"/>
                <a:sym typeface="Arial"/>
              </a:rPr>
              <a:t>o</a:t>
            </a:r>
            <a:endParaRPr/>
          </a:p>
        </p:txBody>
      </p:sp>
      <p:sp>
        <p:nvSpPr>
          <p:cNvPr id="650" name="Google Shape;650;p38"/>
          <p:cNvSpPr txBox="1"/>
          <p:nvPr/>
        </p:nvSpPr>
        <p:spPr>
          <a:xfrm>
            <a:off x="6579303" y="5398092"/>
            <a:ext cx="757275" cy="333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20" u="none" cap="none" strike="noStrike">
                <a:solidFill>
                  <a:srgbClr val="000000"/>
                </a:solidFill>
                <a:latin typeface="Arial"/>
                <a:ea typeface="Arial"/>
                <a:cs typeface="Arial"/>
                <a:sym typeface="Arial"/>
              </a:rPr>
              <a:t>Ondas</a:t>
            </a:r>
            <a:endParaRPr/>
          </a:p>
        </p:txBody>
      </p:sp>
      <p:sp>
        <p:nvSpPr>
          <p:cNvPr id="651" name="Google Shape;651;p38"/>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661" name="Google Shape;661;p3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62" name="Google Shape;662;p3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663" name="Google Shape;663;p39"/>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a:t>
            </a:r>
            <a:endParaRPr/>
          </a:p>
        </p:txBody>
      </p:sp>
      <p:sp>
        <p:nvSpPr>
          <p:cNvPr id="664" name="Google Shape;664;p39"/>
          <p:cNvSpPr/>
          <p:nvPr/>
        </p:nvSpPr>
        <p:spPr>
          <a:xfrm>
            <a:off x="9022080" y="177493"/>
            <a:ext cx="460540" cy="329862"/>
          </a:xfrm>
          <a:custGeom>
            <a:rect b="b" l="l" r="r" t="t"/>
            <a:pathLst>
              <a:path extrusionOk="0" h="329862" w="460540">
                <a:moveTo>
                  <a:pt x="0" y="0"/>
                </a:moveTo>
                <a:lnTo>
                  <a:pt x="460540" y="0"/>
                </a:lnTo>
                <a:lnTo>
                  <a:pt x="460540" y="329861"/>
                </a:lnTo>
                <a:lnTo>
                  <a:pt x="0" y="329861"/>
                </a:lnTo>
                <a:lnTo>
                  <a:pt x="0" y="0"/>
                </a:lnTo>
                <a:close/>
              </a:path>
            </a:pathLst>
          </a:custGeom>
          <a:blipFill rotWithShape="1">
            <a:blip r:embed="rId4">
              <a:alphaModFix/>
            </a:blip>
            <a:stretch>
              <a:fillRect b="0" l="0" r="0" t="0"/>
            </a:stretch>
          </a:blipFill>
          <a:ln>
            <a:noFill/>
          </a:ln>
        </p:spPr>
      </p:sp>
      <p:sp>
        <p:nvSpPr>
          <p:cNvPr id="665" name="Google Shape;665;p39"/>
          <p:cNvSpPr/>
          <p:nvPr/>
        </p:nvSpPr>
        <p:spPr>
          <a:xfrm>
            <a:off x="866930" y="1888169"/>
            <a:ext cx="7548733" cy="3774366"/>
          </a:xfrm>
          <a:custGeom>
            <a:rect b="b" l="l" r="r" t="t"/>
            <a:pathLst>
              <a:path extrusionOk="0" h="3774366" w="7548733">
                <a:moveTo>
                  <a:pt x="0" y="0"/>
                </a:moveTo>
                <a:lnTo>
                  <a:pt x="7548733" y="0"/>
                </a:lnTo>
                <a:lnTo>
                  <a:pt x="7548733" y="3774366"/>
                </a:lnTo>
                <a:lnTo>
                  <a:pt x="0" y="3774366"/>
                </a:lnTo>
                <a:lnTo>
                  <a:pt x="0" y="0"/>
                </a:lnTo>
                <a:close/>
              </a:path>
            </a:pathLst>
          </a:custGeom>
          <a:blipFill rotWithShape="1">
            <a:blip r:embed="rId5">
              <a:alphaModFix/>
            </a:blip>
            <a:stretch>
              <a:fillRect b="0" l="0" r="0" t="0"/>
            </a:stretch>
          </a:blipFill>
          <a:ln>
            <a:noFill/>
          </a:ln>
        </p:spPr>
      </p:sp>
      <p:sp>
        <p:nvSpPr>
          <p:cNvPr id="666" name="Google Shape;666;p39"/>
          <p:cNvSpPr txBox="1"/>
          <p:nvPr/>
        </p:nvSpPr>
        <p:spPr>
          <a:xfrm>
            <a:off x="549668" y="827503"/>
            <a:ext cx="6674613"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Espectro Electromagnético</a:t>
            </a:r>
            <a:endParaRPr/>
          </a:p>
        </p:txBody>
      </p:sp>
      <p:sp>
        <p:nvSpPr>
          <p:cNvPr id="667" name="Google Shape;667;p39"/>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668" name="Google Shape;668;p39"/>
          <p:cNvSpPr txBox="1"/>
          <p:nvPr/>
        </p:nvSpPr>
        <p:spPr>
          <a:xfrm>
            <a:off x="9022080" y="248803"/>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4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678" name="Google Shape;678;p4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79" name="Google Shape;679;p4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680" name="Google Shape;680;p40"/>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28</a:t>
            </a:r>
            <a:endParaRPr/>
          </a:p>
        </p:txBody>
      </p:sp>
      <p:sp>
        <p:nvSpPr>
          <p:cNvPr id="681" name="Google Shape;681;p40"/>
          <p:cNvSpPr txBox="1"/>
          <p:nvPr/>
        </p:nvSpPr>
        <p:spPr>
          <a:xfrm>
            <a:off x="568518" y="817155"/>
            <a:ext cx="6674613"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Tipos de radiación</a:t>
            </a:r>
            <a:endParaRPr/>
          </a:p>
        </p:txBody>
      </p:sp>
      <p:grpSp>
        <p:nvGrpSpPr>
          <p:cNvPr id="682" name="Google Shape;682;p40"/>
          <p:cNvGrpSpPr/>
          <p:nvPr/>
        </p:nvGrpSpPr>
        <p:grpSpPr>
          <a:xfrm>
            <a:off x="5229870" y="2014176"/>
            <a:ext cx="3495040" cy="3497295"/>
            <a:chOff x="0" y="-19050"/>
            <a:chExt cx="4660053" cy="4663059"/>
          </a:xfrm>
        </p:grpSpPr>
        <p:sp>
          <p:nvSpPr>
            <p:cNvPr id="683" name="Google Shape;683;p40"/>
            <p:cNvSpPr/>
            <p:nvPr/>
          </p:nvSpPr>
          <p:spPr>
            <a:xfrm>
              <a:off x="0" y="0"/>
              <a:ext cx="4660011" cy="4644009"/>
            </a:xfrm>
            <a:custGeom>
              <a:rect b="b" l="l" r="r" t="t"/>
              <a:pathLst>
                <a:path extrusionOk="0" h="4644009" w="4660011">
                  <a:moveTo>
                    <a:pt x="0" y="0"/>
                  </a:moveTo>
                  <a:lnTo>
                    <a:pt x="4660011" y="0"/>
                  </a:lnTo>
                  <a:lnTo>
                    <a:pt x="4660011" y="4644009"/>
                  </a:lnTo>
                  <a:lnTo>
                    <a:pt x="0" y="4644009"/>
                  </a:lnTo>
                  <a:close/>
                </a:path>
              </a:pathLst>
            </a:custGeom>
            <a:solidFill>
              <a:srgbClr val="FFFFFF"/>
            </a:solidFill>
            <a:ln>
              <a:noFill/>
            </a:ln>
          </p:spPr>
        </p:sp>
        <p:sp>
          <p:nvSpPr>
            <p:cNvPr id="684" name="Google Shape;684;p40"/>
            <p:cNvSpPr txBox="1"/>
            <p:nvPr/>
          </p:nvSpPr>
          <p:spPr>
            <a:xfrm>
              <a:off x="0" y="-19050"/>
              <a:ext cx="4660053" cy="4663029"/>
            </a:xfrm>
            <a:prstGeom prst="rect">
              <a:avLst/>
            </a:prstGeom>
            <a:noFill/>
            <a:ln>
              <a:noFill/>
            </a:ln>
          </p:spPr>
          <p:txBody>
            <a:bodyPr anchorCtr="0" anchor="t" bIns="50800" lIns="50800" spcFirstLastPara="1" rIns="50800" wrap="square" tIns="50800">
              <a:noAutofit/>
            </a:bodyPr>
            <a:lstStyle/>
            <a:p>
              <a:pPr indent="0" lvl="0" marL="0" marR="0" rtl="0" algn="l">
                <a:lnSpc>
                  <a:spcPct val="119993"/>
                </a:lnSpc>
                <a:spcBef>
                  <a:spcPts val="0"/>
                </a:spcBef>
                <a:spcAft>
                  <a:spcPts val="0"/>
                </a:spcAft>
                <a:buNone/>
              </a:pPr>
              <a:r>
                <a:rPr b="1" i="0" lang="en-US" sz="2986" u="sng" cap="none" strike="noStrike">
                  <a:solidFill>
                    <a:srgbClr val="000000"/>
                  </a:solidFill>
                  <a:latin typeface="Ubuntu"/>
                  <a:ea typeface="Ubuntu"/>
                  <a:cs typeface="Ubuntu"/>
                  <a:sym typeface="Ubuntu"/>
                </a:rPr>
                <a:t>Ionizante</a:t>
              </a:r>
              <a:endParaRPr/>
            </a:p>
            <a:p>
              <a:pPr indent="0" lvl="0" marL="0" marR="0" rtl="0" algn="l">
                <a:lnSpc>
                  <a:spcPct val="85699"/>
                </a:lnSpc>
                <a:spcBef>
                  <a:spcPts val="0"/>
                </a:spcBef>
                <a:spcAft>
                  <a:spcPts val="0"/>
                </a:spcAft>
                <a:buNone/>
              </a:pPr>
              <a:r>
                <a:t/>
              </a:r>
              <a:endParaRPr b="1" i="0" sz="2986" u="sng" cap="none" strike="noStrike">
                <a:solidFill>
                  <a:srgbClr val="000000"/>
                </a:solidFill>
                <a:latin typeface="Ubuntu"/>
                <a:ea typeface="Ubuntu"/>
                <a:cs typeface="Ubuntu"/>
                <a:sym typeface="Ubuntu"/>
              </a:endParaRPr>
            </a:p>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Alfa Beta Gamma Rayos X Neutrones</a:t>
              </a:r>
              <a:endParaRPr/>
            </a:p>
          </p:txBody>
        </p:sp>
      </p:grpSp>
      <p:grpSp>
        <p:nvGrpSpPr>
          <p:cNvPr id="685" name="Google Shape;685;p40"/>
          <p:cNvGrpSpPr/>
          <p:nvPr/>
        </p:nvGrpSpPr>
        <p:grpSpPr>
          <a:xfrm>
            <a:off x="1040576" y="2014176"/>
            <a:ext cx="3657600" cy="3839242"/>
            <a:chOff x="0" y="-19050"/>
            <a:chExt cx="4876800" cy="5118989"/>
          </a:xfrm>
        </p:grpSpPr>
        <p:sp>
          <p:nvSpPr>
            <p:cNvPr id="686" name="Google Shape;686;p40"/>
            <p:cNvSpPr/>
            <p:nvPr/>
          </p:nvSpPr>
          <p:spPr>
            <a:xfrm>
              <a:off x="0" y="0"/>
              <a:ext cx="4876800" cy="5099939"/>
            </a:xfrm>
            <a:custGeom>
              <a:rect b="b" l="l" r="r" t="t"/>
              <a:pathLst>
                <a:path extrusionOk="0" h="5099939" w="4876800">
                  <a:moveTo>
                    <a:pt x="0" y="0"/>
                  </a:moveTo>
                  <a:lnTo>
                    <a:pt x="4876800" y="0"/>
                  </a:lnTo>
                  <a:lnTo>
                    <a:pt x="4876800" y="5099939"/>
                  </a:lnTo>
                  <a:lnTo>
                    <a:pt x="0" y="5099939"/>
                  </a:lnTo>
                  <a:close/>
                </a:path>
              </a:pathLst>
            </a:custGeom>
            <a:solidFill>
              <a:srgbClr val="FFFFFF"/>
            </a:solidFill>
            <a:ln>
              <a:noFill/>
            </a:ln>
          </p:spPr>
        </p:sp>
        <p:sp>
          <p:nvSpPr>
            <p:cNvPr id="687" name="Google Shape;687;p40"/>
            <p:cNvSpPr txBox="1"/>
            <p:nvPr/>
          </p:nvSpPr>
          <p:spPr>
            <a:xfrm>
              <a:off x="0" y="-19050"/>
              <a:ext cx="4876800" cy="5118928"/>
            </a:xfrm>
            <a:prstGeom prst="rect">
              <a:avLst/>
            </a:prstGeom>
            <a:noFill/>
            <a:ln>
              <a:noFill/>
            </a:ln>
          </p:spPr>
          <p:txBody>
            <a:bodyPr anchorCtr="0" anchor="t" bIns="50800" lIns="50800" spcFirstLastPara="1" rIns="50800" wrap="square" tIns="50800">
              <a:noAutofit/>
            </a:bodyPr>
            <a:lstStyle/>
            <a:p>
              <a:pPr indent="0" lvl="0" marL="0" marR="0" rtl="0" algn="l">
                <a:lnSpc>
                  <a:spcPct val="119993"/>
                </a:lnSpc>
                <a:spcBef>
                  <a:spcPts val="0"/>
                </a:spcBef>
                <a:spcAft>
                  <a:spcPts val="0"/>
                </a:spcAft>
                <a:buNone/>
              </a:pPr>
              <a:r>
                <a:rPr b="1" i="0" lang="en-US" sz="2986" u="sng" cap="none" strike="noStrike">
                  <a:solidFill>
                    <a:srgbClr val="000000"/>
                  </a:solidFill>
                  <a:latin typeface="Ubuntu"/>
                  <a:ea typeface="Ubuntu"/>
                  <a:cs typeface="Ubuntu"/>
                  <a:sym typeface="Ubuntu"/>
                </a:rPr>
                <a:t>No Ionizante</a:t>
              </a:r>
              <a:endParaRPr/>
            </a:p>
            <a:p>
              <a:pPr indent="0" lvl="0" marL="0" marR="0" rtl="0" algn="l">
                <a:lnSpc>
                  <a:spcPct val="85699"/>
                </a:lnSpc>
                <a:spcBef>
                  <a:spcPts val="0"/>
                </a:spcBef>
                <a:spcAft>
                  <a:spcPts val="0"/>
                </a:spcAft>
                <a:buNone/>
              </a:pPr>
              <a:r>
                <a:t/>
              </a:r>
              <a:endParaRPr b="1" i="0" sz="2986" u="sng" cap="none" strike="noStrike">
                <a:solidFill>
                  <a:srgbClr val="000000"/>
                </a:solidFill>
                <a:latin typeface="Ubuntu"/>
                <a:ea typeface="Ubuntu"/>
                <a:cs typeface="Ubuntu"/>
                <a:sym typeface="Ubuntu"/>
              </a:endParaRPr>
            </a:p>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Ondas de radio Microondas Infrarrojos Luz visible Ultravioleta (UV)</a:t>
              </a:r>
              <a:endParaRPr/>
            </a:p>
          </p:txBody>
        </p:sp>
      </p:grpSp>
      <p:sp>
        <p:nvSpPr>
          <p:cNvPr id="688" name="Google Shape;688;p40"/>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4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698" name="Google Shape;698;p4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99" name="Google Shape;699;p4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00" name="Google Shape;700;p41"/>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29</a:t>
            </a:r>
            <a:endParaRPr/>
          </a:p>
        </p:txBody>
      </p:sp>
      <p:sp>
        <p:nvSpPr>
          <p:cNvPr id="701" name="Google Shape;701;p41"/>
          <p:cNvSpPr txBox="1"/>
          <p:nvPr/>
        </p:nvSpPr>
        <p:spPr>
          <a:xfrm>
            <a:off x="600689" y="802361"/>
            <a:ext cx="7101565"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¿Por qué se llama ionizante?</a:t>
            </a:r>
            <a:endParaRPr/>
          </a:p>
        </p:txBody>
      </p:sp>
      <p:sp>
        <p:nvSpPr>
          <p:cNvPr id="702" name="Google Shape;702;p41"/>
          <p:cNvSpPr txBox="1"/>
          <p:nvPr/>
        </p:nvSpPr>
        <p:spPr>
          <a:xfrm>
            <a:off x="719261" y="1733550"/>
            <a:ext cx="8000038" cy="4667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Porque crea iones… átomos con carga.</a:t>
            </a:r>
            <a:endParaRPr/>
          </a:p>
        </p:txBody>
      </p:sp>
      <p:sp>
        <p:nvSpPr>
          <p:cNvPr id="703" name="Google Shape;703;p41"/>
          <p:cNvSpPr/>
          <p:nvPr/>
        </p:nvSpPr>
        <p:spPr>
          <a:xfrm>
            <a:off x="1067623" y="3183596"/>
            <a:ext cx="7802880" cy="2879026"/>
          </a:xfrm>
          <a:custGeom>
            <a:rect b="b" l="l" r="r" t="t"/>
            <a:pathLst>
              <a:path extrusionOk="0" h="3838702" w="10403840">
                <a:moveTo>
                  <a:pt x="0" y="0"/>
                </a:moveTo>
                <a:lnTo>
                  <a:pt x="10403840" y="0"/>
                </a:lnTo>
                <a:lnTo>
                  <a:pt x="10403840" y="3838702"/>
                </a:lnTo>
                <a:lnTo>
                  <a:pt x="0" y="3838702"/>
                </a:lnTo>
                <a:close/>
              </a:path>
            </a:pathLst>
          </a:custGeom>
          <a:solidFill>
            <a:srgbClr val="FFFFFF"/>
          </a:solidFill>
          <a:ln>
            <a:noFill/>
          </a:ln>
        </p:spPr>
      </p:sp>
      <p:sp>
        <p:nvSpPr>
          <p:cNvPr id="704" name="Google Shape;704;p41"/>
          <p:cNvSpPr/>
          <p:nvPr/>
        </p:nvSpPr>
        <p:spPr>
          <a:xfrm>
            <a:off x="2494757" y="3183596"/>
            <a:ext cx="4948611" cy="2011961"/>
          </a:xfrm>
          <a:custGeom>
            <a:rect b="b" l="l" r="r" t="t"/>
            <a:pathLst>
              <a:path extrusionOk="0" h="2011961" w="4948611">
                <a:moveTo>
                  <a:pt x="0" y="0"/>
                </a:moveTo>
                <a:lnTo>
                  <a:pt x="4948612" y="0"/>
                </a:lnTo>
                <a:lnTo>
                  <a:pt x="4948612" y="2011960"/>
                </a:lnTo>
                <a:lnTo>
                  <a:pt x="0" y="2011960"/>
                </a:lnTo>
                <a:lnTo>
                  <a:pt x="0" y="0"/>
                </a:lnTo>
                <a:close/>
              </a:path>
            </a:pathLst>
          </a:custGeom>
          <a:blipFill rotWithShape="1">
            <a:blip r:embed="rId4">
              <a:alphaModFix/>
            </a:blip>
            <a:stretch>
              <a:fillRect b="0" l="0" r="0" t="0"/>
            </a:stretch>
          </a:blipFill>
          <a:ln>
            <a:noFill/>
          </a:ln>
        </p:spPr>
      </p:sp>
      <p:sp>
        <p:nvSpPr>
          <p:cNvPr id="705" name="Google Shape;705;p41"/>
          <p:cNvSpPr txBox="1"/>
          <p:nvPr/>
        </p:nvSpPr>
        <p:spPr>
          <a:xfrm>
            <a:off x="4408156" y="5339615"/>
            <a:ext cx="2419885" cy="352425"/>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1" lang="en-US" sz="1066" u="none" cap="none" strike="noStrike">
                <a:solidFill>
                  <a:srgbClr val="000000"/>
                </a:solidFill>
                <a:latin typeface="Arial"/>
                <a:ea typeface="Arial"/>
                <a:cs typeface="Arial"/>
                <a:sym typeface="Arial"/>
              </a:rPr>
              <a:t>Educación energética, Universidad de Calgary</a:t>
            </a:r>
            <a:endParaRPr/>
          </a:p>
        </p:txBody>
      </p:sp>
      <p:sp>
        <p:nvSpPr>
          <p:cNvPr id="706" name="Google Shape;706;p41"/>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50" name="Google Shape;150;p1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51" name="Google Shape;151;p1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52" name="Google Shape;152;p15"/>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20075"/>
              </a:lnSpc>
              <a:spcBef>
                <a:spcPts val="0"/>
              </a:spcBef>
              <a:spcAft>
                <a:spcPts val="0"/>
              </a:spcAft>
              <a:buNone/>
            </a:pPr>
            <a:r>
              <a:rPr b="0" i="0" lang="en-US" sz="1066" u="none" cap="none" strike="noStrike">
                <a:solidFill>
                  <a:srgbClr val="67BFDA"/>
                </a:solidFill>
                <a:latin typeface="Arial"/>
                <a:ea typeface="Arial"/>
                <a:cs typeface="Arial"/>
                <a:sym typeface="Arial"/>
              </a:rPr>
              <a:t>3</a:t>
            </a:r>
            <a:endParaRPr/>
          </a:p>
        </p:txBody>
      </p:sp>
      <p:sp>
        <p:nvSpPr>
          <p:cNvPr id="153" name="Google Shape;153;p15"/>
          <p:cNvSpPr txBox="1"/>
          <p:nvPr/>
        </p:nvSpPr>
        <p:spPr>
          <a:xfrm>
            <a:off x="1853081" y="4656733"/>
            <a:ext cx="1653473" cy="419100"/>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2688" u="none" cap="none" strike="noStrike">
                <a:solidFill>
                  <a:srgbClr val="000000"/>
                </a:solidFill>
                <a:latin typeface="Ubuntu"/>
                <a:ea typeface="Ubuntu"/>
                <a:cs typeface="Ubuntu"/>
                <a:sym typeface="Ubuntu"/>
              </a:rPr>
              <a:t>Especias</a:t>
            </a:r>
            <a:endParaRPr/>
          </a:p>
        </p:txBody>
      </p:sp>
      <p:sp>
        <p:nvSpPr>
          <p:cNvPr id="154" name="Google Shape;154;p15"/>
          <p:cNvSpPr txBox="1"/>
          <p:nvPr/>
        </p:nvSpPr>
        <p:spPr>
          <a:xfrm>
            <a:off x="5810509" y="4647208"/>
            <a:ext cx="2173001" cy="466725"/>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Pañales</a:t>
            </a:r>
            <a:endParaRPr/>
          </a:p>
        </p:txBody>
      </p:sp>
      <p:sp>
        <p:nvSpPr>
          <p:cNvPr id="155" name="Google Shape;155;p15"/>
          <p:cNvSpPr/>
          <p:nvPr/>
        </p:nvSpPr>
        <p:spPr>
          <a:xfrm>
            <a:off x="4733315" y="1575938"/>
            <a:ext cx="4589931" cy="2581836"/>
          </a:xfrm>
          <a:custGeom>
            <a:rect b="b" l="l" r="r" t="t"/>
            <a:pathLst>
              <a:path extrusionOk="0" h="2581836" w="4589931">
                <a:moveTo>
                  <a:pt x="0" y="0"/>
                </a:moveTo>
                <a:lnTo>
                  <a:pt x="4589931" y="0"/>
                </a:lnTo>
                <a:lnTo>
                  <a:pt x="4589931" y="2581836"/>
                </a:lnTo>
                <a:lnTo>
                  <a:pt x="0" y="2581836"/>
                </a:lnTo>
                <a:lnTo>
                  <a:pt x="0" y="0"/>
                </a:lnTo>
                <a:close/>
              </a:path>
            </a:pathLst>
          </a:custGeom>
          <a:blipFill rotWithShape="1">
            <a:blip r:embed="rId4">
              <a:alphaModFix/>
            </a:blip>
            <a:stretch>
              <a:fillRect b="0" l="0" r="0" t="0"/>
            </a:stretch>
          </a:blipFill>
          <a:ln>
            <a:noFill/>
          </a:ln>
        </p:spPr>
      </p:sp>
      <p:sp>
        <p:nvSpPr>
          <p:cNvPr id="156" name="Google Shape;156;p15"/>
          <p:cNvSpPr/>
          <p:nvPr/>
        </p:nvSpPr>
        <p:spPr>
          <a:xfrm>
            <a:off x="602428" y="1575939"/>
            <a:ext cx="3872753" cy="2581836"/>
          </a:xfrm>
          <a:custGeom>
            <a:rect b="b" l="l" r="r" t="t"/>
            <a:pathLst>
              <a:path extrusionOk="0" h="2581836" w="3872753">
                <a:moveTo>
                  <a:pt x="0" y="0"/>
                </a:moveTo>
                <a:lnTo>
                  <a:pt x="3872753" y="0"/>
                </a:lnTo>
                <a:lnTo>
                  <a:pt x="3872753" y="2581836"/>
                </a:lnTo>
                <a:lnTo>
                  <a:pt x="0" y="2581836"/>
                </a:lnTo>
                <a:lnTo>
                  <a:pt x="0" y="0"/>
                </a:lnTo>
                <a:close/>
              </a:path>
            </a:pathLst>
          </a:custGeom>
          <a:blipFill rotWithShape="1">
            <a:blip r:embed="rId5">
              <a:alphaModFix/>
            </a:blip>
            <a:stretch>
              <a:fillRect b="0" l="0" r="0" t="0"/>
            </a:stretch>
          </a:blipFill>
          <a:ln>
            <a:noFill/>
          </a:ln>
        </p:spPr>
      </p:sp>
      <p:sp>
        <p:nvSpPr>
          <p:cNvPr id="157" name="Google Shape;157;p15"/>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16" name="Google Shape;716;p4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17" name="Google Shape;717;p4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18" name="Google Shape;718;p42"/>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30</a:t>
            </a:r>
            <a:endParaRPr/>
          </a:p>
        </p:txBody>
      </p:sp>
      <p:sp>
        <p:nvSpPr>
          <p:cNvPr id="719" name="Google Shape;719;p42"/>
          <p:cNvSpPr txBox="1"/>
          <p:nvPr/>
        </p:nvSpPr>
        <p:spPr>
          <a:xfrm>
            <a:off x="556213" y="1620795"/>
            <a:ext cx="6075600" cy="43203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El núcleo de los átomos inestables</a:t>
            </a:r>
            <a:endParaRPr b="0" i="0" sz="2986" u="none" cap="none" strike="noStrike">
              <a:solidFill>
                <a:srgbClr val="000000"/>
              </a:solidFill>
              <a:latin typeface="Ubuntu"/>
              <a:ea typeface="Ubuntu"/>
              <a:cs typeface="Ubuntu"/>
              <a:sym typeface="Ubuntu"/>
            </a:endParaRPr>
          </a:p>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Entonces, tenemos…</a:t>
            </a:r>
            <a:endParaRPr b="0" i="0" sz="2986" u="none" cap="none" strike="noStrike">
              <a:solidFill>
                <a:srgbClr val="000000"/>
              </a:solidFill>
              <a:latin typeface="Ubuntu"/>
              <a:ea typeface="Ubuntu"/>
              <a:cs typeface="Ubuntu"/>
              <a:sym typeface="Ubuntu"/>
            </a:endParaRPr>
          </a:p>
          <a:p>
            <a:pPr indent="0" lvl="0" marL="0" marR="0" rtl="0" algn="l">
              <a:lnSpc>
                <a:spcPct val="119993"/>
              </a:lnSpc>
              <a:spcBef>
                <a:spcPts val="0"/>
              </a:spcBef>
              <a:spcAft>
                <a:spcPts val="0"/>
              </a:spcAft>
              <a:buNone/>
            </a:pPr>
            <a:r>
              <a:t/>
            </a:r>
            <a:endParaRPr sz="2986">
              <a:latin typeface="Ubuntu"/>
              <a:ea typeface="Ubuntu"/>
              <a:cs typeface="Ubuntu"/>
              <a:sym typeface="Ubuntu"/>
            </a:endParaRPr>
          </a:p>
          <a:p>
            <a:pPr indent="-192181" lvl="1" marL="384363"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ciencia nuclear</a:t>
            </a:r>
            <a:endParaRPr/>
          </a:p>
          <a:p>
            <a:pPr indent="0" lvl="0" marL="0"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192181" lvl="1" marL="384363"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Medicina nuclear</a:t>
            </a:r>
            <a:endParaRPr/>
          </a:p>
          <a:p>
            <a:pPr indent="0" lvl="0" marL="0"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192181" lvl="1" marL="384363"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reactores nucleares</a:t>
            </a:r>
            <a:endParaRPr/>
          </a:p>
        </p:txBody>
      </p:sp>
      <p:sp>
        <p:nvSpPr>
          <p:cNvPr id="720" name="Google Shape;720;p42"/>
          <p:cNvSpPr txBox="1"/>
          <p:nvPr/>
        </p:nvSpPr>
        <p:spPr>
          <a:xfrm>
            <a:off x="556213" y="825307"/>
            <a:ext cx="8300214"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¿De donde proviene la radiación?</a:t>
            </a:r>
            <a:endParaRPr/>
          </a:p>
        </p:txBody>
      </p:sp>
      <p:sp>
        <p:nvSpPr>
          <p:cNvPr id="721" name="Google Shape;721;p42"/>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4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31" name="Google Shape;731;p4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32" name="Google Shape;732;p4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33" name="Google Shape;733;p43"/>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31</a:t>
            </a:r>
            <a:endParaRPr/>
          </a:p>
        </p:txBody>
      </p:sp>
      <p:sp>
        <p:nvSpPr>
          <p:cNvPr id="734" name="Google Shape;734;p43"/>
          <p:cNvSpPr txBox="1"/>
          <p:nvPr/>
        </p:nvSpPr>
        <p:spPr>
          <a:xfrm>
            <a:off x="563046" y="1972681"/>
            <a:ext cx="8107680" cy="2257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990" u="none" cap="none" strike="noStrike">
                <a:solidFill>
                  <a:srgbClr val="000000"/>
                </a:solidFill>
                <a:latin typeface="Ubuntu"/>
                <a:ea typeface="Ubuntu"/>
                <a:cs typeface="Ubuntu"/>
                <a:sym typeface="Ubuntu"/>
              </a:rPr>
              <a:t>Si la radiación proviene de los átomos y todo está hecho de átomos, </a:t>
            </a:r>
            <a:endParaRPr/>
          </a:p>
          <a:p>
            <a:pPr indent="0" lvl="0" marL="0" marR="0" rtl="0" algn="ctr">
              <a:lnSpc>
                <a:spcPct val="120000"/>
              </a:lnSpc>
              <a:spcBef>
                <a:spcPts val="0"/>
              </a:spcBef>
              <a:spcAft>
                <a:spcPts val="0"/>
              </a:spcAft>
              <a:buNone/>
            </a:pPr>
            <a:r>
              <a:t/>
            </a:r>
            <a:endParaRPr b="0" i="0" sz="2990" u="none" cap="none" strike="noStrike">
              <a:solidFill>
                <a:srgbClr val="000000"/>
              </a:solidFill>
              <a:latin typeface="Ubuntu"/>
              <a:ea typeface="Ubuntu"/>
              <a:cs typeface="Ubuntu"/>
              <a:sym typeface="Ubuntu"/>
            </a:endParaRPr>
          </a:p>
          <a:p>
            <a:pPr indent="0" lvl="0" marL="0" marR="0" rtl="0" algn="ctr">
              <a:lnSpc>
                <a:spcPct val="120000"/>
              </a:lnSpc>
              <a:spcBef>
                <a:spcPts val="0"/>
              </a:spcBef>
              <a:spcAft>
                <a:spcPts val="0"/>
              </a:spcAft>
              <a:buNone/>
            </a:pPr>
            <a:r>
              <a:rPr b="0" i="0" lang="en-US" sz="2990" u="none" cap="none" strike="noStrike">
                <a:solidFill>
                  <a:srgbClr val="000000"/>
                </a:solidFill>
                <a:latin typeface="Ubuntu"/>
                <a:ea typeface="Ubuntu"/>
                <a:cs typeface="Ubuntu"/>
                <a:sym typeface="Ubuntu"/>
              </a:rPr>
              <a:t>¿hay radiación a nuestro alrededor en este momento?</a:t>
            </a:r>
            <a:endParaRPr/>
          </a:p>
        </p:txBody>
      </p:sp>
      <p:sp>
        <p:nvSpPr>
          <p:cNvPr id="735" name="Google Shape;735;p43"/>
          <p:cNvSpPr txBox="1"/>
          <p:nvPr/>
        </p:nvSpPr>
        <p:spPr>
          <a:xfrm>
            <a:off x="563046" y="821961"/>
            <a:ext cx="1906924"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Pregunta</a:t>
            </a:r>
            <a:endParaRPr/>
          </a:p>
        </p:txBody>
      </p:sp>
      <p:sp>
        <p:nvSpPr>
          <p:cNvPr id="736" name="Google Shape;736;p43"/>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4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46" name="Google Shape;746;p4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47" name="Google Shape;747;p4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48" name="Google Shape;748;p44"/>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32</a:t>
            </a:r>
            <a:endParaRPr/>
          </a:p>
        </p:txBody>
      </p:sp>
      <p:sp>
        <p:nvSpPr>
          <p:cNvPr id="749" name="Google Shape;749;p44"/>
          <p:cNvSpPr txBox="1"/>
          <p:nvPr/>
        </p:nvSpPr>
        <p:spPr>
          <a:xfrm>
            <a:off x="1605721" y="2889027"/>
            <a:ext cx="6674613" cy="742950"/>
          </a:xfrm>
          <a:prstGeom prst="rect">
            <a:avLst/>
          </a:prstGeom>
          <a:noFill/>
          <a:ln>
            <a:noFill/>
          </a:ln>
        </p:spPr>
        <p:txBody>
          <a:bodyPr anchorCtr="0" anchor="t" bIns="0" lIns="0" spcFirstLastPara="1" rIns="0" wrap="square" tIns="0">
            <a:spAutoFit/>
          </a:bodyPr>
          <a:lstStyle/>
          <a:p>
            <a:pPr indent="0" lvl="0" marL="0" marR="0" rtl="0" algn="ctr">
              <a:lnSpc>
                <a:spcPct val="120018"/>
              </a:lnSpc>
              <a:spcBef>
                <a:spcPts val="0"/>
              </a:spcBef>
              <a:spcAft>
                <a:spcPts val="0"/>
              </a:spcAft>
              <a:buNone/>
            </a:pPr>
            <a:r>
              <a:rPr b="1" i="0" lang="en-US" sz="4266" u="none" cap="none" strike="noStrike">
                <a:solidFill>
                  <a:srgbClr val="1EB53A"/>
                </a:solidFill>
                <a:latin typeface="Arial"/>
                <a:ea typeface="Arial"/>
                <a:cs typeface="Arial"/>
                <a:sym typeface="Arial"/>
              </a:rPr>
              <a:t>¡Sí!</a:t>
            </a:r>
            <a:endParaRPr/>
          </a:p>
        </p:txBody>
      </p:sp>
      <p:sp>
        <p:nvSpPr>
          <p:cNvPr id="750" name="Google Shape;750;p44"/>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4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60" name="Google Shape;760;p4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61" name="Google Shape;761;p4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62" name="Google Shape;762;p45"/>
          <p:cNvSpPr/>
          <p:nvPr/>
        </p:nvSpPr>
        <p:spPr>
          <a:xfrm>
            <a:off x="1762512" y="1402732"/>
            <a:ext cx="6228576" cy="4886610"/>
          </a:xfrm>
          <a:custGeom>
            <a:rect b="b" l="l" r="r" t="t"/>
            <a:pathLst>
              <a:path extrusionOk="0" h="4886610" w="6228576">
                <a:moveTo>
                  <a:pt x="0" y="0"/>
                </a:moveTo>
                <a:lnTo>
                  <a:pt x="6228576" y="0"/>
                </a:lnTo>
                <a:lnTo>
                  <a:pt x="6228576" y="4886610"/>
                </a:lnTo>
                <a:lnTo>
                  <a:pt x="0" y="4886610"/>
                </a:lnTo>
                <a:lnTo>
                  <a:pt x="0" y="0"/>
                </a:lnTo>
                <a:close/>
              </a:path>
            </a:pathLst>
          </a:custGeom>
          <a:blipFill rotWithShape="1">
            <a:blip r:embed="rId4">
              <a:alphaModFix/>
            </a:blip>
            <a:stretch>
              <a:fillRect b="0" l="0" r="0" t="0"/>
            </a:stretch>
          </a:blipFill>
          <a:ln>
            <a:noFill/>
          </a:ln>
        </p:spPr>
      </p:sp>
      <p:sp>
        <p:nvSpPr>
          <p:cNvPr id="763" name="Google Shape;763;p45"/>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33</a:t>
            </a:r>
            <a:endParaRPr/>
          </a:p>
        </p:txBody>
      </p:sp>
      <p:sp>
        <p:nvSpPr>
          <p:cNvPr id="764" name="Google Shape;764;p45"/>
          <p:cNvSpPr txBox="1"/>
          <p:nvPr/>
        </p:nvSpPr>
        <p:spPr>
          <a:xfrm>
            <a:off x="560416" y="801901"/>
            <a:ext cx="8107680"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Fuentes de Radiación</a:t>
            </a:r>
            <a:endParaRPr/>
          </a:p>
        </p:txBody>
      </p:sp>
      <p:sp>
        <p:nvSpPr>
          <p:cNvPr id="765" name="Google Shape;765;p45"/>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4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75" name="Google Shape;775;p4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76" name="Google Shape;776;p4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77" name="Google Shape;777;p46"/>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34</a:t>
            </a:r>
            <a:endParaRPr/>
          </a:p>
        </p:txBody>
      </p:sp>
      <p:sp>
        <p:nvSpPr>
          <p:cNvPr id="778" name="Google Shape;778;p46"/>
          <p:cNvSpPr txBox="1"/>
          <p:nvPr/>
        </p:nvSpPr>
        <p:spPr>
          <a:xfrm>
            <a:off x="571099" y="1563425"/>
            <a:ext cx="8109600" cy="483570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1" i="0" lang="en-US" sz="2662" u="none" cap="none" strike="noStrike">
                <a:solidFill>
                  <a:srgbClr val="000000"/>
                </a:solidFill>
                <a:latin typeface="Arial"/>
                <a:ea typeface="Arial"/>
                <a:cs typeface="Arial"/>
                <a:sym typeface="Arial"/>
              </a:rPr>
              <a:t>Rayos X (R)</a:t>
            </a:r>
            <a:endParaRPr sz="1300"/>
          </a:p>
          <a:p>
            <a:pPr indent="-169037" lvl="2" marL="365697" marR="0" rtl="0" algn="l">
              <a:lnSpc>
                <a:spcPct val="120021"/>
              </a:lnSpc>
              <a:spcBef>
                <a:spcPts val="0"/>
              </a:spcBef>
              <a:spcAft>
                <a:spcPts val="0"/>
              </a:spcAft>
              <a:buClr>
                <a:srgbClr val="000000"/>
              </a:buClr>
              <a:buSzPts val="2662"/>
              <a:buFont typeface="Arial"/>
              <a:buChar char="⚬"/>
            </a:pPr>
            <a:r>
              <a:rPr b="0" i="0" lang="en-US" sz="2662" u="none" cap="none" strike="noStrike">
                <a:solidFill>
                  <a:srgbClr val="000000"/>
                </a:solidFill>
                <a:latin typeface="Arial"/>
                <a:ea typeface="Arial"/>
                <a:cs typeface="Arial"/>
                <a:sym typeface="Arial"/>
              </a:rPr>
              <a:t>Unidad de exposición: ionización del aire por rayos X. </a:t>
            </a:r>
            <a:endParaRPr sz="1300"/>
          </a:p>
          <a:p>
            <a:pPr indent="-121899" lvl="2" marL="365697" marR="0" rtl="0" algn="l">
              <a:lnSpc>
                <a:spcPct val="120021"/>
              </a:lnSpc>
              <a:spcBef>
                <a:spcPts val="0"/>
              </a:spcBef>
              <a:spcAft>
                <a:spcPts val="0"/>
              </a:spcAft>
              <a:buNone/>
            </a:pPr>
            <a:r>
              <a:rPr b="0" i="0" lang="en-US" sz="2662" u="none" cap="none" strike="noStrike">
                <a:solidFill>
                  <a:srgbClr val="000000"/>
                </a:solidFill>
                <a:latin typeface="Arial"/>
                <a:ea typeface="Arial"/>
                <a:cs typeface="Arial"/>
                <a:sym typeface="Arial"/>
              </a:rPr>
              <a:t>o rayos gamma</a:t>
            </a:r>
            <a:endParaRPr sz="1300"/>
          </a:p>
          <a:p>
            <a:pPr indent="0" lvl="0" marL="0" marR="0" rtl="0" algn="l">
              <a:lnSpc>
                <a:spcPct val="120021"/>
              </a:lnSpc>
              <a:spcBef>
                <a:spcPts val="0"/>
              </a:spcBef>
              <a:spcAft>
                <a:spcPts val="0"/>
              </a:spcAft>
              <a:buNone/>
            </a:pPr>
            <a:r>
              <a:t/>
            </a:r>
            <a:endParaRPr b="0" i="0" sz="2662" u="none" cap="none" strike="noStrike">
              <a:solidFill>
                <a:srgbClr val="000000"/>
              </a:solidFill>
              <a:latin typeface="Arial"/>
              <a:ea typeface="Arial"/>
              <a:cs typeface="Arial"/>
              <a:sym typeface="Arial"/>
            </a:endParaRPr>
          </a:p>
          <a:p>
            <a:pPr indent="-121899" lvl="2" marL="365697" marR="0" rtl="0" algn="l">
              <a:lnSpc>
                <a:spcPct val="120021"/>
              </a:lnSpc>
              <a:spcBef>
                <a:spcPts val="0"/>
              </a:spcBef>
              <a:spcAft>
                <a:spcPts val="0"/>
              </a:spcAft>
              <a:buNone/>
            </a:pPr>
            <a:r>
              <a:rPr b="1" i="0" lang="en-US" sz="2662" u="none" cap="none" strike="noStrike">
                <a:solidFill>
                  <a:srgbClr val="000000"/>
                </a:solidFill>
                <a:latin typeface="Arial"/>
                <a:ea typeface="Arial"/>
                <a:cs typeface="Arial"/>
                <a:sym typeface="Arial"/>
              </a:rPr>
              <a:t>Rad</a:t>
            </a:r>
            <a:r>
              <a:rPr b="0" i="0" lang="en-US" sz="2662" u="none" cap="none" strike="noStrike">
                <a:solidFill>
                  <a:srgbClr val="000000"/>
                </a:solidFill>
                <a:latin typeface="Arial"/>
                <a:ea typeface="Arial"/>
                <a:cs typeface="Arial"/>
                <a:sym typeface="Arial"/>
              </a:rPr>
              <a:t> (dosis de radiación absorbida)</a:t>
            </a:r>
            <a:endParaRPr sz="1300"/>
          </a:p>
          <a:p>
            <a:pPr indent="-169037" lvl="2" marL="365697" marR="0" rtl="0" algn="l">
              <a:lnSpc>
                <a:spcPct val="120021"/>
              </a:lnSpc>
              <a:spcBef>
                <a:spcPts val="0"/>
              </a:spcBef>
              <a:spcAft>
                <a:spcPts val="0"/>
              </a:spcAft>
              <a:buClr>
                <a:srgbClr val="000000"/>
              </a:buClr>
              <a:buSzPts val="2662"/>
              <a:buFont typeface="Arial"/>
              <a:buChar char="⚬"/>
            </a:pPr>
            <a:r>
              <a:rPr b="0" i="0" lang="en-US" sz="2662" u="none" cap="none" strike="noStrike">
                <a:solidFill>
                  <a:srgbClr val="000000"/>
                </a:solidFill>
                <a:latin typeface="Arial"/>
                <a:ea typeface="Arial"/>
                <a:cs typeface="Arial"/>
                <a:sym typeface="Arial"/>
              </a:rPr>
              <a:t>energía depositada en el material</a:t>
            </a:r>
            <a:endParaRPr sz="1300"/>
          </a:p>
          <a:p>
            <a:pPr indent="0" lvl="0" marL="0" marR="0" rtl="0" algn="l">
              <a:lnSpc>
                <a:spcPct val="120021"/>
              </a:lnSpc>
              <a:spcBef>
                <a:spcPts val="0"/>
              </a:spcBef>
              <a:spcAft>
                <a:spcPts val="0"/>
              </a:spcAft>
              <a:buNone/>
            </a:pPr>
            <a:r>
              <a:t/>
            </a:r>
            <a:endParaRPr b="0" i="0" sz="2662" u="none" cap="none" strike="noStrike">
              <a:solidFill>
                <a:srgbClr val="000000"/>
              </a:solidFill>
              <a:latin typeface="Arial"/>
              <a:ea typeface="Arial"/>
              <a:cs typeface="Arial"/>
              <a:sym typeface="Arial"/>
            </a:endParaRPr>
          </a:p>
          <a:p>
            <a:pPr indent="-121899" lvl="2" marL="365697" marR="0" rtl="0" algn="l">
              <a:lnSpc>
                <a:spcPct val="120021"/>
              </a:lnSpc>
              <a:spcBef>
                <a:spcPts val="0"/>
              </a:spcBef>
              <a:spcAft>
                <a:spcPts val="0"/>
              </a:spcAft>
              <a:buNone/>
            </a:pPr>
            <a:r>
              <a:rPr b="1" i="0" lang="en-US" sz="2662" u="none" cap="none" strike="noStrike">
                <a:solidFill>
                  <a:srgbClr val="000000"/>
                </a:solidFill>
                <a:latin typeface="Arial"/>
                <a:ea typeface="Arial"/>
                <a:cs typeface="Arial"/>
                <a:sym typeface="Arial"/>
              </a:rPr>
              <a:t>REM</a:t>
            </a:r>
            <a:r>
              <a:rPr b="0" i="0" lang="en-US" sz="2662" u="none" cap="none" strike="noStrike">
                <a:solidFill>
                  <a:srgbClr val="000000"/>
                </a:solidFill>
                <a:latin typeface="Arial"/>
                <a:ea typeface="Arial"/>
                <a:cs typeface="Arial"/>
                <a:sym typeface="Arial"/>
              </a:rPr>
              <a:t> (hombre equivalente a Roentgen)</a:t>
            </a:r>
            <a:endParaRPr sz="1300"/>
          </a:p>
          <a:p>
            <a:pPr indent="-169037" lvl="2" marL="365697" marR="0" rtl="0" algn="l">
              <a:lnSpc>
                <a:spcPct val="120021"/>
              </a:lnSpc>
              <a:spcBef>
                <a:spcPts val="0"/>
              </a:spcBef>
              <a:spcAft>
                <a:spcPts val="0"/>
              </a:spcAft>
              <a:buClr>
                <a:srgbClr val="000000"/>
              </a:buClr>
              <a:buSzPts val="2662"/>
              <a:buFont typeface="Arial"/>
              <a:buChar char="⚬"/>
            </a:pPr>
            <a:r>
              <a:rPr b="0" i="0" lang="en-US" sz="2662" u="none" cap="none" strike="noStrike">
                <a:solidFill>
                  <a:srgbClr val="000000"/>
                </a:solidFill>
                <a:latin typeface="Arial"/>
                <a:ea typeface="Arial"/>
                <a:cs typeface="Arial"/>
                <a:sym typeface="Arial"/>
              </a:rPr>
              <a:t>unidad de dosis equivalente</a:t>
            </a:r>
            <a:endParaRPr sz="1300"/>
          </a:p>
        </p:txBody>
      </p:sp>
      <p:sp>
        <p:nvSpPr>
          <p:cNvPr id="779" name="Google Shape;779;p46"/>
          <p:cNvSpPr txBox="1"/>
          <p:nvPr/>
        </p:nvSpPr>
        <p:spPr>
          <a:xfrm>
            <a:off x="456184" y="753800"/>
            <a:ext cx="6829169" cy="561975"/>
          </a:xfrm>
          <a:prstGeom prst="rect">
            <a:avLst/>
          </a:prstGeom>
          <a:noFill/>
          <a:ln>
            <a:noFill/>
          </a:ln>
        </p:spPr>
        <p:txBody>
          <a:bodyPr anchorCtr="0" anchor="t" bIns="0" lIns="0" spcFirstLastPara="1" rIns="0" wrap="square" tIns="0">
            <a:spAutoFit/>
          </a:bodyPr>
          <a:lstStyle/>
          <a:p>
            <a:pPr indent="0" lvl="0" marL="0" marR="0" rtl="0" algn="ctr">
              <a:lnSpc>
                <a:spcPct val="119994"/>
              </a:lnSpc>
              <a:spcBef>
                <a:spcPts val="0"/>
              </a:spcBef>
              <a:spcAft>
                <a:spcPts val="0"/>
              </a:spcAft>
              <a:buNone/>
            </a:pPr>
            <a:r>
              <a:rPr b="1" i="0" lang="en-US" sz="3536" u="none" cap="none" strike="noStrike">
                <a:solidFill>
                  <a:srgbClr val="1EB53A"/>
                </a:solidFill>
                <a:latin typeface="Ubuntu"/>
                <a:ea typeface="Ubuntu"/>
                <a:cs typeface="Ubuntu"/>
                <a:sym typeface="Ubuntu"/>
              </a:rPr>
              <a:t>Unidades de Dosis y Exposición</a:t>
            </a:r>
            <a:endParaRPr/>
          </a:p>
        </p:txBody>
      </p:sp>
      <p:sp>
        <p:nvSpPr>
          <p:cNvPr id="780" name="Google Shape;780;p46"/>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4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90" name="Google Shape;790;p4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91" name="Google Shape;791;p4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92" name="Google Shape;792;p47"/>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35</a:t>
            </a:r>
            <a:endParaRPr/>
          </a:p>
        </p:txBody>
      </p:sp>
      <p:sp>
        <p:nvSpPr>
          <p:cNvPr id="793" name="Google Shape;793;p47"/>
          <p:cNvSpPr txBox="1"/>
          <p:nvPr/>
        </p:nvSpPr>
        <p:spPr>
          <a:xfrm>
            <a:off x="480637" y="567944"/>
            <a:ext cx="8595360"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Perspectiva</a:t>
            </a:r>
            <a:endParaRPr/>
          </a:p>
        </p:txBody>
      </p:sp>
      <p:graphicFrame>
        <p:nvGraphicFramePr>
          <p:cNvPr id="794" name="Google Shape;794;p47"/>
          <p:cNvGraphicFramePr/>
          <p:nvPr/>
        </p:nvGraphicFramePr>
        <p:xfrm>
          <a:off x="731520" y="1240652"/>
          <a:ext cx="3000000" cy="3000000"/>
        </p:xfrm>
        <a:graphic>
          <a:graphicData uri="http://schemas.openxmlformats.org/drawingml/2006/table">
            <a:tbl>
              <a:tblPr>
                <a:noFill/>
                <a:tableStyleId>{3EE33CC9-BAFD-4123-87A6-9805BA89272F}</a:tableStyleId>
              </a:tblPr>
              <a:tblGrid>
                <a:gridCol w="2013075"/>
                <a:gridCol w="6277475"/>
              </a:tblGrid>
              <a:tr h="552975">
                <a:tc>
                  <a:txBody>
                    <a:bodyPr/>
                    <a:lstStyle/>
                    <a:p>
                      <a:pPr indent="0" lvl="0" marL="0" marR="0" rtl="0" algn="l">
                        <a:lnSpc>
                          <a:spcPct val="120000"/>
                        </a:lnSpc>
                        <a:spcBef>
                          <a:spcPts val="0"/>
                        </a:spcBef>
                        <a:spcAft>
                          <a:spcPts val="0"/>
                        </a:spcAft>
                        <a:buNone/>
                      </a:pPr>
                      <a:r>
                        <a:rPr b="1" lang="en-US" sz="2100" u="none" cap="none" strike="noStrike">
                          <a:solidFill>
                            <a:srgbClr val="FFFFFF"/>
                          </a:solidFill>
                          <a:latin typeface="Ubuntu"/>
                          <a:ea typeface="Ubuntu"/>
                          <a:cs typeface="Ubuntu"/>
                          <a:sym typeface="Ubuntu"/>
                        </a:rPr>
                        <a:t>Dosis (mrem)</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1E3"/>
                    </a:solidFill>
                  </a:tcPr>
                </a:tc>
                <a:tc>
                  <a:txBody>
                    <a:bodyPr/>
                    <a:lstStyle/>
                    <a:p>
                      <a:pPr indent="0" lvl="0" marL="0" marR="0" rtl="0" algn="l">
                        <a:lnSpc>
                          <a:spcPct val="120000"/>
                        </a:lnSpc>
                        <a:spcBef>
                          <a:spcPts val="0"/>
                        </a:spcBef>
                        <a:spcAft>
                          <a:spcPts val="0"/>
                        </a:spcAft>
                        <a:buNone/>
                      </a:pPr>
                      <a:r>
                        <a:rPr b="1" lang="en-US" sz="2100" u="none" cap="none" strike="noStrike">
                          <a:solidFill>
                            <a:srgbClr val="FFFFFF"/>
                          </a:solidFill>
                          <a:latin typeface="Ubuntu"/>
                          <a:ea typeface="Ubuntu"/>
                          <a:cs typeface="Ubuntu"/>
                          <a:sym typeface="Ubuntu"/>
                        </a:rPr>
                        <a:t>Fuente</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1E3"/>
                    </a:solidFill>
                  </a:tcPr>
                </a:tc>
              </a:tr>
              <a:tr h="552975">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1</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E0F4"/>
                    </a:solidFill>
                  </a:tcPr>
                </a:tc>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Radiografía dental</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E0F4"/>
                    </a:solidFill>
                  </a:tcPr>
                </a:tc>
              </a:tr>
              <a:tr h="552975">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25</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0FA"/>
                    </a:solidFill>
                  </a:tcPr>
                </a:tc>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Vuelo de ida y vuelta a Sudáfrica</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0FA"/>
                    </a:solidFill>
                  </a:tcPr>
                </a:tc>
              </a:tr>
              <a:tr h="552975">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40</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E0F4"/>
                    </a:solidFill>
                  </a:tcPr>
                </a:tc>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Tu cuerpo</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E0F4"/>
                    </a:solidFill>
                  </a:tcPr>
                </a:tc>
              </a:tr>
              <a:tr h="552975">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110</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0FA"/>
                    </a:solidFill>
                  </a:tcPr>
                </a:tc>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Tomografía computarizada de cabeza y cuerpo</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0FA"/>
                    </a:solidFill>
                  </a:tcPr>
                </a:tc>
              </a:tr>
              <a:tr h="552975">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620</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E0F4"/>
                    </a:solidFill>
                  </a:tcPr>
                </a:tc>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Dosis promedio en EE.UU.</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E0F4"/>
                    </a:solidFill>
                  </a:tcPr>
                </a:tc>
              </a:tr>
              <a:tr h="552975">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5500</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0FA"/>
                    </a:solidFill>
                  </a:tcPr>
                </a:tc>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Dosis media en Guarapari, Brasil</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0FA"/>
                    </a:solidFill>
                  </a:tcPr>
                </a:tc>
              </a:tr>
              <a:tr h="552975">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10.200</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E0F4"/>
                    </a:solidFill>
                  </a:tcPr>
                </a:tc>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Dosis media en Ramsar, Irán</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E0F4"/>
                    </a:solidFill>
                  </a:tcPr>
                </a:tc>
              </a:tr>
              <a:tr h="552975">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0 – 25.000</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0FA"/>
                    </a:solidFill>
                  </a:tcPr>
                </a:tc>
                <a:tc>
                  <a:txBody>
                    <a:bodyPr/>
                    <a:lstStyle/>
                    <a:p>
                      <a:pPr indent="0" lvl="0" marL="0" marR="0" rtl="0" algn="l">
                        <a:lnSpc>
                          <a:spcPct val="120000"/>
                        </a:lnSpc>
                        <a:spcBef>
                          <a:spcPts val="0"/>
                        </a:spcBef>
                        <a:spcAft>
                          <a:spcPts val="0"/>
                        </a:spcAft>
                        <a:buNone/>
                      </a:pPr>
                      <a:r>
                        <a:rPr lang="en-US" sz="2100" u="none" cap="none" strike="noStrike">
                          <a:solidFill>
                            <a:srgbClr val="000000"/>
                          </a:solidFill>
                          <a:latin typeface="Ubuntu"/>
                          <a:ea typeface="Ubuntu"/>
                          <a:cs typeface="Ubuntu"/>
                          <a:sym typeface="Ubuntu"/>
                        </a:rPr>
                        <a:t>Ningún efecto observable</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F0FA"/>
                    </a:solidFill>
                  </a:tcPr>
                </a:tc>
              </a:tr>
            </a:tbl>
          </a:graphicData>
        </a:graphic>
      </p:graphicFrame>
      <p:sp>
        <p:nvSpPr>
          <p:cNvPr id="795" name="Google Shape;795;p47"/>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4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05" name="Google Shape;805;p4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06" name="Google Shape;806;p4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07" name="Google Shape;807;p48"/>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36</a:t>
            </a:r>
            <a:endParaRPr/>
          </a:p>
        </p:txBody>
      </p:sp>
      <p:sp>
        <p:nvSpPr>
          <p:cNvPr id="808" name="Google Shape;808;p48"/>
          <p:cNvSpPr txBox="1"/>
          <p:nvPr/>
        </p:nvSpPr>
        <p:spPr>
          <a:xfrm>
            <a:off x="552992" y="1581699"/>
            <a:ext cx="8107680" cy="2257425"/>
          </a:xfrm>
          <a:prstGeom prst="rect">
            <a:avLst/>
          </a:prstGeom>
          <a:noFill/>
          <a:ln>
            <a:noFill/>
          </a:ln>
        </p:spPr>
        <p:txBody>
          <a:bodyPr anchorCtr="0" anchor="t" bIns="0" lIns="0" spcFirstLastPara="1" rIns="0" wrap="square" tIns="0">
            <a:spAutoFit/>
          </a:bodyPr>
          <a:lstStyle/>
          <a:p>
            <a:pPr indent="0" lvl="0" marL="0" marR="0" rtl="0" algn="l">
              <a:lnSpc>
                <a:spcPct val="19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Usted ha sido irradiado: expuesto a la radiación.</a:t>
            </a:r>
            <a:endParaRPr/>
          </a:p>
          <a:p>
            <a:pPr indent="0" lvl="0" marL="0"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Lo cual no debe confundirse con...</a:t>
            </a:r>
            <a:endParaRPr/>
          </a:p>
        </p:txBody>
      </p:sp>
      <p:sp>
        <p:nvSpPr>
          <p:cNvPr id="809" name="Google Shape;809;p48"/>
          <p:cNvSpPr txBox="1"/>
          <p:nvPr/>
        </p:nvSpPr>
        <p:spPr>
          <a:xfrm>
            <a:off x="552992" y="824340"/>
            <a:ext cx="8271309"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Entonces ¿estoy contaminado?</a:t>
            </a:r>
            <a:endParaRPr/>
          </a:p>
        </p:txBody>
      </p:sp>
      <p:sp>
        <p:nvSpPr>
          <p:cNvPr id="810" name="Google Shape;810;p48"/>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4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20" name="Google Shape;820;p4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21" name="Google Shape;821;p4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22" name="Google Shape;822;p49"/>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37</a:t>
            </a:r>
            <a:endParaRPr/>
          </a:p>
        </p:txBody>
      </p:sp>
      <p:sp>
        <p:nvSpPr>
          <p:cNvPr id="823" name="Google Shape;823;p49"/>
          <p:cNvSpPr txBox="1"/>
          <p:nvPr/>
        </p:nvSpPr>
        <p:spPr>
          <a:xfrm>
            <a:off x="324650" y="813854"/>
            <a:ext cx="3497168" cy="533400"/>
          </a:xfrm>
          <a:prstGeom prst="rect">
            <a:avLst/>
          </a:prstGeom>
          <a:noFill/>
          <a:ln>
            <a:noFill/>
          </a:ln>
        </p:spPr>
        <p:txBody>
          <a:bodyPr anchorCtr="0" anchor="t" bIns="0" lIns="0" spcFirstLastPara="1" rIns="0" wrap="square" tIns="0">
            <a:spAutoFit/>
          </a:bodyPr>
          <a:lstStyle/>
          <a:p>
            <a:pPr indent="0" lvl="0" marL="0" marR="0" rtl="0" algn="ctr">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Contaminación</a:t>
            </a:r>
            <a:endParaRPr/>
          </a:p>
        </p:txBody>
      </p:sp>
      <p:sp>
        <p:nvSpPr>
          <p:cNvPr id="824" name="Google Shape;824;p49"/>
          <p:cNvSpPr txBox="1"/>
          <p:nvPr/>
        </p:nvSpPr>
        <p:spPr>
          <a:xfrm>
            <a:off x="549233" y="1829345"/>
            <a:ext cx="9001760" cy="136207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Material radiactivo en un lugar no deseado</a:t>
            </a:r>
            <a:endParaRPr/>
          </a:p>
          <a:p>
            <a:pPr indent="-192181" lvl="1" marL="384363"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El material está esparcido por todas partes  </a:t>
            </a:r>
            <a:endParaRPr/>
          </a:p>
          <a:p>
            <a:pPr indent="-192181" lvl="1" marL="384363"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Se puede llevar</a:t>
            </a:r>
            <a:endParaRPr/>
          </a:p>
        </p:txBody>
      </p:sp>
      <p:sp>
        <p:nvSpPr>
          <p:cNvPr id="825" name="Google Shape;825;p49"/>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5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35" name="Google Shape;835;p5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36" name="Google Shape;836;p5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37" name="Google Shape;837;p50"/>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38</a:t>
            </a:r>
            <a:endParaRPr/>
          </a:p>
        </p:txBody>
      </p:sp>
      <p:sp>
        <p:nvSpPr>
          <p:cNvPr id="838" name="Google Shape;838;p50"/>
          <p:cNvSpPr txBox="1"/>
          <p:nvPr/>
        </p:nvSpPr>
        <p:spPr>
          <a:xfrm>
            <a:off x="615771" y="582448"/>
            <a:ext cx="6674613"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Efectos Biológicos</a:t>
            </a:r>
            <a:endParaRPr/>
          </a:p>
        </p:txBody>
      </p:sp>
      <p:grpSp>
        <p:nvGrpSpPr>
          <p:cNvPr id="839" name="Google Shape;839;p50"/>
          <p:cNvGrpSpPr/>
          <p:nvPr/>
        </p:nvGrpSpPr>
        <p:grpSpPr>
          <a:xfrm>
            <a:off x="833774" y="3578153"/>
            <a:ext cx="1539378" cy="1136605"/>
            <a:chOff x="0" y="0"/>
            <a:chExt cx="2052504" cy="1515474"/>
          </a:xfrm>
        </p:grpSpPr>
        <p:sp>
          <p:nvSpPr>
            <p:cNvPr id="840" name="Google Shape;840;p50"/>
            <p:cNvSpPr/>
            <p:nvPr/>
          </p:nvSpPr>
          <p:spPr>
            <a:xfrm>
              <a:off x="0" y="0"/>
              <a:ext cx="2052447" cy="1515474"/>
            </a:xfrm>
            <a:custGeom>
              <a:rect b="b" l="l" r="r" t="t"/>
              <a:pathLst>
                <a:path extrusionOk="0" h="1515474" w="2052447">
                  <a:moveTo>
                    <a:pt x="0" y="151530"/>
                  </a:moveTo>
                  <a:cubicBezTo>
                    <a:pt x="0" y="67889"/>
                    <a:pt x="45974" y="0"/>
                    <a:pt x="102616" y="0"/>
                  </a:cubicBezTo>
                  <a:lnTo>
                    <a:pt x="1949831" y="0"/>
                  </a:lnTo>
                  <a:cubicBezTo>
                    <a:pt x="2006473" y="0"/>
                    <a:pt x="2052447" y="67889"/>
                    <a:pt x="2052447" y="151530"/>
                  </a:cubicBezTo>
                  <a:lnTo>
                    <a:pt x="2052447" y="1363961"/>
                  </a:lnTo>
                  <a:cubicBezTo>
                    <a:pt x="2052447" y="1447603"/>
                    <a:pt x="2006473" y="1515474"/>
                    <a:pt x="1949831" y="1515474"/>
                  </a:cubicBezTo>
                  <a:lnTo>
                    <a:pt x="102616" y="1515474"/>
                  </a:lnTo>
                  <a:cubicBezTo>
                    <a:pt x="45974" y="1515474"/>
                    <a:pt x="0" y="1447603"/>
                    <a:pt x="0" y="1363961"/>
                  </a:cubicBezTo>
                  <a:lnTo>
                    <a:pt x="0" y="151530"/>
                  </a:lnTo>
                  <a:close/>
                </a:path>
              </a:pathLst>
            </a:custGeom>
            <a:solidFill>
              <a:srgbClr val="00A1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0"/>
            <p:cNvSpPr txBox="1"/>
            <p:nvPr/>
          </p:nvSpPr>
          <p:spPr>
            <a:xfrm>
              <a:off x="0" y="0"/>
              <a:ext cx="2052504" cy="1515439"/>
            </a:xfrm>
            <a:prstGeom prst="rect">
              <a:avLst/>
            </a:prstGeom>
            <a:noFill/>
            <a:ln>
              <a:noFill/>
            </a:ln>
          </p:spPr>
          <p:txBody>
            <a:bodyPr anchorCtr="0" anchor="ctr" bIns="50800" lIns="50800" spcFirstLastPara="1" rIns="50800" wrap="square" tIns="50800">
              <a:noAutofit/>
            </a:bodyPr>
            <a:lstStyle/>
            <a:p>
              <a:pPr indent="0" lvl="0" marL="0" marR="0" rtl="0" algn="ctr">
                <a:lnSpc>
                  <a:spcPct val="108057"/>
                </a:lnSpc>
                <a:spcBef>
                  <a:spcPts val="0"/>
                </a:spcBef>
                <a:spcAft>
                  <a:spcPts val="0"/>
                </a:spcAft>
                <a:buNone/>
              </a:pPr>
              <a:r>
                <a:rPr b="0" i="0" lang="en-US" sz="1812" u="none" cap="none" strike="noStrike">
                  <a:solidFill>
                    <a:srgbClr val="FFFFFF"/>
                  </a:solidFill>
                  <a:latin typeface="Ubuntu"/>
                  <a:ea typeface="Ubuntu"/>
                  <a:cs typeface="Ubuntu"/>
                  <a:sym typeface="Ubuntu"/>
                </a:rPr>
                <a:t>Los átomos en las células están ionizados.</a:t>
              </a:r>
              <a:endParaRPr/>
            </a:p>
          </p:txBody>
        </p:sp>
      </p:grpSp>
      <p:sp>
        <p:nvSpPr>
          <p:cNvPr id="842" name="Google Shape;842;p50"/>
          <p:cNvSpPr/>
          <p:nvPr/>
        </p:nvSpPr>
        <p:spPr>
          <a:xfrm rot="-3897074">
            <a:off x="1953826" y="3290691"/>
            <a:ext cx="1454372" cy="27051"/>
          </a:xfrm>
          <a:custGeom>
            <a:rect b="b" l="l" r="r" t="t"/>
            <a:pathLst>
              <a:path extrusionOk="0" h="36068" w="1939163">
                <a:moveTo>
                  <a:pt x="0" y="0"/>
                </a:moveTo>
                <a:lnTo>
                  <a:pt x="1939163" y="0"/>
                </a:lnTo>
                <a:lnTo>
                  <a:pt x="1939163" y="36068"/>
                </a:lnTo>
                <a:lnTo>
                  <a:pt x="0" y="36068"/>
                </a:lnTo>
                <a:close/>
              </a:path>
            </a:pathLst>
          </a:custGeom>
          <a:solidFill>
            <a:srgbClr val="00276F"/>
          </a:solidFill>
          <a:ln>
            <a:noFill/>
          </a:ln>
        </p:spPr>
      </p:sp>
      <p:grpSp>
        <p:nvGrpSpPr>
          <p:cNvPr id="843" name="Google Shape;843;p50"/>
          <p:cNvGrpSpPr/>
          <p:nvPr/>
        </p:nvGrpSpPr>
        <p:grpSpPr>
          <a:xfrm>
            <a:off x="2988905" y="2260598"/>
            <a:ext cx="1539378" cy="769716"/>
            <a:chOff x="0" y="0"/>
            <a:chExt cx="2052504" cy="1026287"/>
          </a:xfrm>
        </p:grpSpPr>
        <p:sp>
          <p:nvSpPr>
            <p:cNvPr id="844" name="Google Shape;844;p50"/>
            <p:cNvSpPr/>
            <p:nvPr/>
          </p:nvSpPr>
          <p:spPr>
            <a:xfrm>
              <a:off x="0" y="0"/>
              <a:ext cx="2052447" cy="1026287"/>
            </a:xfrm>
            <a:custGeom>
              <a:rect b="b" l="l" r="r" t="t"/>
              <a:pathLst>
                <a:path extrusionOk="0" h="1026287" w="2052447">
                  <a:moveTo>
                    <a:pt x="0" y="102616"/>
                  </a:moveTo>
                  <a:cubicBezTo>
                    <a:pt x="0" y="45974"/>
                    <a:pt x="45974" y="0"/>
                    <a:pt x="102616" y="0"/>
                  </a:cubicBezTo>
                  <a:lnTo>
                    <a:pt x="1949831" y="0"/>
                  </a:lnTo>
                  <a:cubicBezTo>
                    <a:pt x="2006473" y="0"/>
                    <a:pt x="2052447" y="45974"/>
                    <a:pt x="2052447" y="102616"/>
                  </a:cubicBezTo>
                  <a:lnTo>
                    <a:pt x="2052447" y="923671"/>
                  </a:lnTo>
                  <a:cubicBezTo>
                    <a:pt x="2052447" y="980313"/>
                    <a:pt x="2006473" y="1026287"/>
                    <a:pt x="1949831" y="1026287"/>
                  </a:cubicBezTo>
                  <a:lnTo>
                    <a:pt x="102616" y="1026287"/>
                  </a:lnTo>
                  <a:cubicBezTo>
                    <a:pt x="45974" y="1026287"/>
                    <a:pt x="0" y="980313"/>
                    <a:pt x="0" y="923671"/>
                  </a:cubicBezTo>
                  <a:lnTo>
                    <a:pt x="0" y="102616"/>
                  </a:lnTo>
                  <a:close/>
                </a:path>
              </a:pathLst>
            </a:custGeom>
            <a:solidFill>
              <a:srgbClr val="00A1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0"/>
            <p:cNvSpPr txBox="1"/>
            <p:nvPr/>
          </p:nvSpPr>
          <p:spPr>
            <a:xfrm>
              <a:off x="0" y="0"/>
              <a:ext cx="2052504" cy="1026251"/>
            </a:xfrm>
            <a:prstGeom prst="rect">
              <a:avLst/>
            </a:prstGeom>
            <a:noFill/>
            <a:ln>
              <a:noFill/>
            </a:ln>
          </p:spPr>
          <p:txBody>
            <a:bodyPr anchorCtr="0" anchor="ctr" bIns="50800" lIns="50800" spcFirstLastPara="1" rIns="50800" wrap="square" tIns="50800">
              <a:noAutofit/>
            </a:bodyPr>
            <a:lstStyle/>
            <a:p>
              <a:pPr indent="0" lvl="0" marL="0" marR="0" rtl="0" algn="ctr">
                <a:lnSpc>
                  <a:spcPct val="108057"/>
                </a:lnSpc>
                <a:spcBef>
                  <a:spcPts val="0"/>
                </a:spcBef>
                <a:spcAft>
                  <a:spcPts val="0"/>
                </a:spcAft>
                <a:buNone/>
              </a:pPr>
              <a:r>
                <a:rPr b="0" i="0" lang="en-US" sz="1812" u="none" cap="none" strike="noStrike">
                  <a:solidFill>
                    <a:srgbClr val="FFFFFF"/>
                  </a:solidFill>
                  <a:latin typeface="Ubuntu"/>
                  <a:ea typeface="Ubuntu"/>
                  <a:cs typeface="Ubuntu"/>
                  <a:sym typeface="Ubuntu"/>
                </a:rPr>
                <a:t>La célula muere</a:t>
              </a:r>
              <a:endParaRPr/>
            </a:p>
          </p:txBody>
        </p:sp>
      </p:grpSp>
      <p:sp>
        <p:nvSpPr>
          <p:cNvPr id="846" name="Google Shape;846;p50"/>
          <p:cNvSpPr/>
          <p:nvPr/>
        </p:nvSpPr>
        <p:spPr>
          <a:xfrm rot="-2201940">
            <a:off x="4452141" y="2402433"/>
            <a:ext cx="768001" cy="27051"/>
          </a:xfrm>
          <a:custGeom>
            <a:rect b="b" l="l" r="r" t="t"/>
            <a:pathLst>
              <a:path extrusionOk="0" h="36068" w="1024001">
                <a:moveTo>
                  <a:pt x="0" y="0"/>
                </a:moveTo>
                <a:lnTo>
                  <a:pt x="1024001" y="0"/>
                </a:lnTo>
                <a:lnTo>
                  <a:pt x="1024001" y="36068"/>
                </a:lnTo>
                <a:lnTo>
                  <a:pt x="0" y="36068"/>
                </a:lnTo>
                <a:close/>
              </a:path>
            </a:pathLst>
          </a:custGeom>
          <a:solidFill>
            <a:srgbClr val="002D7F"/>
          </a:solidFill>
          <a:ln>
            <a:noFill/>
          </a:ln>
        </p:spPr>
      </p:sp>
      <p:grpSp>
        <p:nvGrpSpPr>
          <p:cNvPr id="847" name="Google Shape;847;p50"/>
          <p:cNvGrpSpPr/>
          <p:nvPr/>
        </p:nvGrpSpPr>
        <p:grpSpPr>
          <a:xfrm>
            <a:off x="5144035" y="1801648"/>
            <a:ext cx="1539378" cy="769716"/>
            <a:chOff x="0" y="0"/>
            <a:chExt cx="2052504" cy="1026287"/>
          </a:xfrm>
        </p:grpSpPr>
        <p:sp>
          <p:nvSpPr>
            <p:cNvPr id="848" name="Google Shape;848;p50"/>
            <p:cNvSpPr/>
            <p:nvPr/>
          </p:nvSpPr>
          <p:spPr>
            <a:xfrm>
              <a:off x="0" y="0"/>
              <a:ext cx="2052447" cy="1026287"/>
            </a:xfrm>
            <a:custGeom>
              <a:rect b="b" l="l" r="r" t="t"/>
              <a:pathLst>
                <a:path extrusionOk="0" h="1026287" w="2052447">
                  <a:moveTo>
                    <a:pt x="0" y="102616"/>
                  </a:moveTo>
                  <a:cubicBezTo>
                    <a:pt x="0" y="45974"/>
                    <a:pt x="45974" y="0"/>
                    <a:pt x="102616" y="0"/>
                  </a:cubicBezTo>
                  <a:lnTo>
                    <a:pt x="1949831" y="0"/>
                  </a:lnTo>
                  <a:cubicBezTo>
                    <a:pt x="2006473" y="0"/>
                    <a:pt x="2052447" y="45974"/>
                    <a:pt x="2052447" y="102616"/>
                  </a:cubicBezTo>
                  <a:lnTo>
                    <a:pt x="2052447" y="923671"/>
                  </a:lnTo>
                  <a:cubicBezTo>
                    <a:pt x="2052447" y="980313"/>
                    <a:pt x="2006473" y="1026287"/>
                    <a:pt x="1949831" y="1026287"/>
                  </a:cubicBezTo>
                  <a:lnTo>
                    <a:pt x="102616" y="1026287"/>
                  </a:lnTo>
                  <a:cubicBezTo>
                    <a:pt x="45974" y="1026287"/>
                    <a:pt x="0" y="980313"/>
                    <a:pt x="0" y="923671"/>
                  </a:cubicBezTo>
                  <a:lnTo>
                    <a:pt x="0" y="102616"/>
                  </a:lnTo>
                  <a:close/>
                </a:path>
              </a:pathLst>
            </a:custGeom>
            <a:solidFill>
              <a:srgbClr val="00A1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0"/>
            <p:cNvSpPr txBox="1"/>
            <p:nvPr/>
          </p:nvSpPr>
          <p:spPr>
            <a:xfrm>
              <a:off x="0" y="0"/>
              <a:ext cx="2052504" cy="1026251"/>
            </a:xfrm>
            <a:prstGeom prst="rect">
              <a:avLst/>
            </a:prstGeom>
            <a:noFill/>
            <a:ln>
              <a:noFill/>
            </a:ln>
          </p:spPr>
          <p:txBody>
            <a:bodyPr anchorCtr="0" anchor="ctr" bIns="50800" lIns="50800" spcFirstLastPara="1" rIns="50800" wrap="square" tIns="50800">
              <a:noAutofit/>
            </a:bodyPr>
            <a:lstStyle/>
            <a:p>
              <a:pPr indent="0" lvl="0" marL="0" marR="0" rtl="0" algn="ctr">
                <a:lnSpc>
                  <a:spcPct val="108057"/>
                </a:lnSpc>
                <a:spcBef>
                  <a:spcPts val="0"/>
                </a:spcBef>
                <a:spcAft>
                  <a:spcPts val="0"/>
                </a:spcAft>
                <a:buNone/>
              </a:pPr>
              <a:r>
                <a:rPr b="0" i="0" lang="en-US" sz="1812" u="none" cap="none" strike="noStrike">
                  <a:solidFill>
                    <a:srgbClr val="FFFFFF"/>
                  </a:solidFill>
                  <a:latin typeface="Ubuntu"/>
                  <a:ea typeface="Ubuntu"/>
                  <a:cs typeface="Ubuntu"/>
                  <a:sym typeface="Ubuntu"/>
                </a:rPr>
                <a:t>Reemplazado</a:t>
              </a:r>
              <a:endParaRPr/>
            </a:p>
          </p:txBody>
        </p:sp>
      </p:grpSp>
      <p:sp>
        <p:nvSpPr>
          <p:cNvPr id="850" name="Google Shape;850;p50"/>
          <p:cNvSpPr/>
          <p:nvPr/>
        </p:nvSpPr>
        <p:spPr>
          <a:xfrm rot="2142401">
            <a:off x="4457003" y="2853171"/>
            <a:ext cx="758285" cy="27051"/>
          </a:xfrm>
          <a:custGeom>
            <a:rect b="b" l="l" r="r" t="t"/>
            <a:pathLst>
              <a:path extrusionOk="0" h="36068" w="1011047">
                <a:moveTo>
                  <a:pt x="0" y="0"/>
                </a:moveTo>
                <a:lnTo>
                  <a:pt x="1011047" y="0"/>
                </a:lnTo>
                <a:lnTo>
                  <a:pt x="1011047" y="36068"/>
                </a:lnTo>
                <a:lnTo>
                  <a:pt x="0" y="36068"/>
                </a:lnTo>
                <a:close/>
              </a:path>
            </a:pathLst>
          </a:custGeom>
          <a:solidFill>
            <a:srgbClr val="002D7F"/>
          </a:solidFill>
          <a:ln>
            <a:noFill/>
          </a:ln>
        </p:spPr>
      </p:sp>
      <p:grpSp>
        <p:nvGrpSpPr>
          <p:cNvPr id="851" name="Google Shape;851;p50"/>
          <p:cNvGrpSpPr/>
          <p:nvPr/>
        </p:nvGrpSpPr>
        <p:grpSpPr>
          <a:xfrm>
            <a:off x="5144035" y="2693319"/>
            <a:ext cx="1539378" cy="769716"/>
            <a:chOff x="0" y="0"/>
            <a:chExt cx="2052504" cy="1026287"/>
          </a:xfrm>
        </p:grpSpPr>
        <p:sp>
          <p:nvSpPr>
            <p:cNvPr id="852" name="Google Shape;852;p50"/>
            <p:cNvSpPr/>
            <p:nvPr/>
          </p:nvSpPr>
          <p:spPr>
            <a:xfrm>
              <a:off x="0" y="0"/>
              <a:ext cx="2052447" cy="1026287"/>
            </a:xfrm>
            <a:custGeom>
              <a:rect b="b" l="l" r="r" t="t"/>
              <a:pathLst>
                <a:path extrusionOk="0" h="1026287" w="2052447">
                  <a:moveTo>
                    <a:pt x="0" y="102616"/>
                  </a:moveTo>
                  <a:cubicBezTo>
                    <a:pt x="0" y="45974"/>
                    <a:pt x="45974" y="0"/>
                    <a:pt x="102616" y="0"/>
                  </a:cubicBezTo>
                  <a:lnTo>
                    <a:pt x="1949831" y="0"/>
                  </a:lnTo>
                  <a:cubicBezTo>
                    <a:pt x="2006473" y="0"/>
                    <a:pt x="2052447" y="45974"/>
                    <a:pt x="2052447" y="102616"/>
                  </a:cubicBezTo>
                  <a:lnTo>
                    <a:pt x="2052447" y="923671"/>
                  </a:lnTo>
                  <a:cubicBezTo>
                    <a:pt x="2052447" y="980313"/>
                    <a:pt x="2006473" y="1026287"/>
                    <a:pt x="1949831" y="1026287"/>
                  </a:cubicBezTo>
                  <a:lnTo>
                    <a:pt x="102616" y="1026287"/>
                  </a:lnTo>
                  <a:cubicBezTo>
                    <a:pt x="45974" y="1026287"/>
                    <a:pt x="0" y="980313"/>
                    <a:pt x="0" y="923671"/>
                  </a:cubicBezTo>
                  <a:lnTo>
                    <a:pt x="0" y="102616"/>
                  </a:lnTo>
                  <a:close/>
                </a:path>
              </a:pathLst>
            </a:custGeom>
            <a:solidFill>
              <a:srgbClr val="00A1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0"/>
            <p:cNvSpPr txBox="1"/>
            <p:nvPr/>
          </p:nvSpPr>
          <p:spPr>
            <a:xfrm>
              <a:off x="0" y="0"/>
              <a:ext cx="2052504" cy="1026251"/>
            </a:xfrm>
            <a:prstGeom prst="rect">
              <a:avLst/>
            </a:prstGeom>
            <a:noFill/>
            <a:ln>
              <a:noFill/>
            </a:ln>
          </p:spPr>
          <p:txBody>
            <a:bodyPr anchorCtr="0" anchor="ctr" bIns="50800" lIns="50800" spcFirstLastPara="1" rIns="50800" wrap="square" tIns="50800">
              <a:noAutofit/>
            </a:bodyPr>
            <a:lstStyle/>
            <a:p>
              <a:pPr indent="0" lvl="0" marL="0" marR="0" rtl="0" algn="ctr">
                <a:lnSpc>
                  <a:spcPct val="108057"/>
                </a:lnSpc>
                <a:spcBef>
                  <a:spcPts val="0"/>
                </a:spcBef>
                <a:spcAft>
                  <a:spcPts val="0"/>
                </a:spcAft>
                <a:buNone/>
              </a:pPr>
              <a:r>
                <a:rPr b="0" i="0" lang="en-US" sz="1812" u="none" cap="none" strike="noStrike">
                  <a:solidFill>
                    <a:srgbClr val="FFFFFF"/>
                  </a:solidFill>
                  <a:latin typeface="Ubuntu"/>
                  <a:ea typeface="Ubuntu"/>
                  <a:cs typeface="Ubuntu"/>
                  <a:sym typeface="Ubuntu"/>
                </a:rPr>
                <a:t>No reemplazado</a:t>
              </a:r>
              <a:endParaRPr/>
            </a:p>
          </p:txBody>
        </p:sp>
      </p:grpSp>
      <p:sp>
        <p:nvSpPr>
          <p:cNvPr id="854" name="Google Shape;854;p50"/>
          <p:cNvSpPr/>
          <p:nvPr/>
        </p:nvSpPr>
        <p:spPr>
          <a:xfrm rot="2179511">
            <a:off x="2298884" y="4175814"/>
            <a:ext cx="764285" cy="27051"/>
          </a:xfrm>
          <a:custGeom>
            <a:rect b="b" l="l" r="r" t="t"/>
            <a:pathLst>
              <a:path extrusionOk="0" h="36068" w="1019048">
                <a:moveTo>
                  <a:pt x="0" y="0"/>
                </a:moveTo>
                <a:lnTo>
                  <a:pt x="1019048" y="0"/>
                </a:lnTo>
                <a:lnTo>
                  <a:pt x="1019048" y="36068"/>
                </a:lnTo>
                <a:lnTo>
                  <a:pt x="0" y="36068"/>
                </a:lnTo>
                <a:close/>
              </a:path>
            </a:pathLst>
          </a:custGeom>
          <a:solidFill>
            <a:srgbClr val="00276F"/>
          </a:solidFill>
          <a:ln>
            <a:noFill/>
          </a:ln>
        </p:spPr>
      </p:sp>
      <p:grpSp>
        <p:nvGrpSpPr>
          <p:cNvPr id="855" name="Google Shape;855;p50"/>
          <p:cNvGrpSpPr/>
          <p:nvPr/>
        </p:nvGrpSpPr>
        <p:grpSpPr>
          <a:xfrm>
            <a:off x="2988905" y="4022695"/>
            <a:ext cx="1539378" cy="769716"/>
            <a:chOff x="0" y="0"/>
            <a:chExt cx="2052504" cy="1026287"/>
          </a:xfrm>
        </p:grpSpPr>
        <p:sp>
          <p:nvSpPr>
            <p:cNvPr id="856" name="Google Shape;856;p50"/>
            <p:cNvSpPr/>
            <p:nvPr/>
          </p:nvSpPr>
          <p:spPr>
            <a:xfrm>
              <a:off x="0" y="0"/>
              <a:ext cx="2052447" cy="1026287"/>
            </a:xfrm>
            <a:custGeom>
              <a:rect b="b" l="l" r="r" t="t"/>
              <a:pathLst>
                <a:path extrusionOk="0" h="1026287" w="2052447">
                  <a:moveTo>
                    <a:pt x="0" y="102616"/>
                  </a:moveTo>
                  <a:cubicBezTo>
                    <a:pt x="0" y="45974"/>
                    <a:pt x="45974" y="0"/>
                    <a:pt x="102616" y="0"/>
                  </a:cubicBezTo>
                  <a:lnTo>
                    <a:pt x="1949831" y="0"/>
                  </a:lnTo>
                  <a:cubicBezTo>
                    <a:pt x="2006473" y="0"/>
                    <a:pt x="2052447" y="45974"/>
                    <a:pt x="2052447" y="102616"/>
                  </a:cubicBezTo>
                  <a:lnTo>
                    <a:pt x="2052447" y="923671"/>
                  </a:lnTo>
                  <a:cubicBezTo>
                    <a:pt x="2052447" y="980313"/>
                    <a:pt x="2006473" y="1026287"/>
                    <a:pt x="1949831" y="1026287"/>
                  </a:cubicBezTo>
                  <a:lnTo>
                    <a:pt x="102616" y="1026287"/>
                  </a:lnTo>
                  <a:cubicBezTo>
                    <a:pt x="45974" y="1026287"/>
                    <a:pt x="0" y="980313"/>
                    <a:pt x="0" y="923671"/>
                  </a:cubicBezTo>
                  <a:lnTo>
                    <a:pt x="0" y="102616"/>
                  </a:lnTo>
                  <a:close/>
                </a:path>
              </a:pathLst>
            </a:custGeom>
            <a:solidFill>
              <a:srgbClr val="00A1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0"/>
            <p:cNvSpPr txBox="1"/>
            <p:nvPr/>
          </p:nvSpPr>
          <p:spPr>
            <a:xfrm>
              <a:off x="0" y="0"/>
              <a:ext cx="2052504" cy="1026251"/>
            </a:xfrm>
            <a:prstGeom prst="rect">
              <a:avLst/>
            </a:prstGeom>
            <a:noFill/>
            <a:ln>
              <a:noFill/>
            </a:ln>
          </p:spPr>
          <p:txBody>
            <a:bodyPr anchorCtr="0" anchor="ctr" bIns="50800" lIns="50800" spcFirstLastPara="1" rIns="50800" wrap="square" tIns="50800">
              <a:noAutofit/>
            </a:bodyPr>
            <a:lstStyle/>
            <a:p>
              <a:pPr indent="0" lvl="0" marL="0" marR="0" rtl="0" algn="ctr">
                <a:lnSpc>
                  <a:spcPct val="108057"/>
                </a:lnSpc>
                <a:spcBef>
                  <a:spcPts val="0"/>
                </a:spcBef>
                <a:spcAft>
                  <a:spcPts val="0"/>
                </a:spcAft>
                <a:buNone/>
              </a:pPr>
              <a:r>
                <a:rPr b="0" i="0" lang="en-US" sz="1812" u="none" cap="none" strike="noStrike">
                  <a:solidFill>
                    <a:srgbClr val="FFFFFF"/>
                  </a:solidFill>
                  <a:latin typeface="Ubuntu"/>
                  <a:ea typeface="Ubuntu"/>
                  <a:cs typeface="Ubuntu"/>
                  <a:sym typeface="Ubuntu"/>
                </a:rPr>
                <a:t>Cambio en la celda</a:t>
              </a:r>
              <a:endParaRPr/>
            </a:p>
          </p:txBody>
        </p:sp>
      </p:grpSp>
      <p:sp>
        <p:nvSpPr>
          <p:cNvPr id="858" name="Google Shape;858;p50"/>
          <p:cNvSpPr/>
          <p:nvPr/>
        </p:nvSpPr>
        <p:spPr>
          <a:xfrm>
            <a:off x="4528153" y="4393996"/>
            <a:ext cx="615981" cy="27051"/>
          </a:xfrm>
          <a:custGeom>
            <a:rect b="b" l="l" r="r" t="t"/>
            <a:pathLst>
              <a:path extrusionOk="0" h="36068" w="821309">
                <a:moveTo>
                  <a:pt x="0" y="0"/>
                </a:moveTo>
                <a:lnTo>
                  <a:pt x="821309" y="0"/>
                </a:lnTo>
                <a:lnTo>
                  <a:pt x="821309" y="36068"/>
                </a:lnTo>
                <a:lnTo>
                  <a:pt x="0" y="36068"/>
                </a:lnTo>
                <a:close/>
              </a:path>
            </a:pathLst>
          </a:custGeom>
          <a:solidFill>
            <a:srgbClr val="002D7F"/>
          </a:solidFill>
          <a:ln>
            <a:noFill/>
          </a:ln>
        </p:spPr>
      </p:sp>
      <p:grpSp>
        <p:nvGrpSpPr>
          <p:cNvPr id="859" name="Google Shape;859;p50"/>
          <p:cNvGrpSpPr/>
          <p:nvPr/>
        </p:nvGrpSpPr>
        <p:grpSpPr>
          <a:xfrm>
            <a:off x="5144035" y="4022695"/>
            <a:ext cx="1539378" cy="769716"/>
            <a:chOff x="0" y="0"/>
            <a:chExt cx="2052504" cy="1026287"/>
          </a:xfrm>
        </p:grpSpPr>
        <p:sp>
          <p:nvSpPr>
            <p:cNvPr id="860" name="Google Shape;860;p50"/>
            <p:cNvSpPr/>
            <p:nvPr/>
          </p:nvSpPr>
          <p:spPr>
            <a:xfrm>
              <a:off x="0" y="0"/>
              <a:ext cx="2052447" cy="1026287"/>
            </a:xfrm>
            <a:custGeom>
              <a:rect b="b" l="l" r="r" t="t"/>
              <a:pathLst>
                <a:path extrusionOk="0" h="1026287" w="2052447">
                  <a:moveTo>
                    <a:pt x="0" y="102616"/>
                  </a:moveTo>
                  <a:cubicBezTo>
                    <a:pt x="0" y="45974"/>
                    <a:pt x="45974" y="0"/>
                    <a:pt x="102616" y="0"/>
                  </a:cubicBezTo>
                  <a:lnTo>
                    <a:pt x="1949831" y="0"/>
                  </a:lnTo>
                  <a:cubicBezTo>
                    <a:pt x="2006473" y="0"/>
                    <a:pt x="2052447" y="45974"/>
                    <a:pt x="2052447" y="102616"/>
                  </a:cubicBezTo>
                  <a:lnTo>
                    <a:pt x="2052447" y="923671"/>
                  </a:lnTo>
                  <a:cubicBezTo>
                    <a:pt x="2052447" y="980313"/>
                    <a:pt x="2006473" y="1026287"/>
                    <a:pt x="1949831" y="1026287"/>
                  </a:cubicBezTo>
                  <a:lnTo>
                    <a:pt x="102616" y="1026287"/>
                  </a:lnTo>
                  <a:cubicBezTo>
                    <a:pt x="45974" y="1026287"/>
                    <a:pt x="0" y="980313"/>
                    <a:pt x="0" y="923671"/>
                  </a:cubicBezTo>
                  <a:lnTo>
                    <a:pt x="0" y="102616"/>
                  </a:lnTo>
                  <a:close/>
                </a:path>
              </a:pathLst>
            </a:custGeom>
            <a:solidFill>
              <a:srgbClr val="00A1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0"/>
            <p:cNvSpPr txBox="1"/>
            <p:nvPr/>
          </p:nvSpPr>
          <p:spPr>
            <a:xfrm>
              <a:off x="0" y="0"/>
              <a:ext cx="2052504" cy="1026251"/>
            </a:xfrm>
            <a:prstGeom prst="rect">
              <a:avLst/>
            </a:prstGeom>
            <a:noFill/>
            <a:ln>
              <a:noFill/>
            </a:ln>
          </p:spPr>
          <p:txBody>
            <a:bodyPr anchorCtr="0" anchor="ctr" bIns="50800" lIns="50800" spcFirstLastPara="1" rIns="50800" wrap="square" tIns="50800">
              <a:noAutofit/>
            </a:bodyPr>
            <a:lstStyle/>
            <a:p>
              <a:pPr indent="0" lvl="0" marL="0" marR="0" rtl="0" algn="ctr">
                <a:lnSpc>
                  <a:spcPct val="108057"/>
                </a:lnSpc>
                <a:spcBef>
                  <a:spcPts val="0"/>
                </a:spcBef>
                <a:spcAft>
                  <a:spcPts val="0"/>
                </a:spcAft>
                <a:buNone/>
              </a:pPr>
              <a:r>
                <a:rPr b="0" i="0" lang="en-US" sz="1812" u="none" cap="none" strike="noStrike">
                  <a:solidFill>
                    <a:srgbClr val="FFFFFF"/>
                  </a:solidFill>
                  <a:latin typeface="Ubuntu"/>
                  <a:ea typeface="Ubuntu"/>
                  <a:cs typeface="Ubuntu"/>
                  <a:sym typeface="Ubuntu"/>
                </a:rPr>
                <a:t>La célula se reproduce</a:t>
              </a:r>
              <a:endParaRPr/>
            </a:p>
          </p:txBody>
        </p:sp>
      </p:grpSp>
      <p:sp>
        <p:nvSpPr>
          <p:cNvPr id="862" name="Google Shape;862;p50"/>
          <p:cNvSpPr/>
          <p:nvPr/>
        </p:nvSpPr>
        <p:spPr>
          <a:xfrm rot="-2142401">
            <a:off x="6612113" y="4164541"/>
            <a:ext cx="758285" cy="27051"/>
          </a:xfrm>
          <a:custGeom>
            <a:rect b="b" l="l" r="r" t="t"/>
            <a:pathLst>
              <a:path extrusionOk="0" h="36068" w="1011047">
                <a:moveTo>
                  <a:pt x="0" y="0"/>
                </a:moveTo>
                <a:lnTo>
                  <a:pt x="1011047" y="0"/>
                </a:lnTo>
                <a:lnTo>
                  <a:pt x="1011047" y="36068"/>
                </a:lnTo>
                <a:lnTo>
                  <a:pt x="0" y="36068"/>
                </a:lnTo>
                <a:close/>
              </a:path>
            </a:pathLst>
          </a:custGeom>
          <a:solidFill>
            <a:srgbClr val="002D7F"/>
          </a:solidFill>
          <a:ln>
            <a:noFill/>
          </a:ln>
        </p:spPr>
      </p:sp>
      <p:grpSp>
        <p:nvGrpSpPr>
          <p:cNvPr id="863" name="Google Shape;863;p50"/>
          <p:cNvGrpSpPr/>
          <p:nvPr/>
        </p:nvGrpSpPr>
        <p:grpSpPr>
          <a:xfrm>
            <a:off x="7299166" y="3571934"/>
            <a:ext cx="1539378" cy="769716"/>
            <a:chOff x="0" y="0"/>
            <a:chExt cx="2052504" cy="1026287"/>
          </a:xfrm>
        </p:grpSpPr>
        <p:sp>
          <p:nvSpPr>
            <p:cNvPr id="864" name="Google Shape;864;p50"/>
            <p:cNvSpPr/>
            <p:nvPr/>
          </p:nvSpPr>
          <p:spPr>
            <a:xfrm>
              <a:off x="0" y="0"/>
              <a:ext cx="2052447" cy="1026287"/>
            </a:xfrm>
            <a:custGeom>
              <a:rect b="b" l="l" r="r" t="t"/>
              <a:pathLst>
                <a:path extrusionOk="0" h="1026287" w="2052447">
                  <a:moveTo>
                    <a:pt x="0" y="102616"/>
                  </a:moveTo>
                  <a:cubicBezTo>
                    <a:pt x="0" y="45974"/>
                    <a:pt x="45974" y="0"/>
                    <a:pt x="102616" y="0"/>
                  </a:cubicBezTo>
                  <a:lnTo>
                    <a:pt x="1949831" y="0"/>
                  </a:lnTo>
                  <a:cubicBezTo>
                    <a:pt x="2006473" y="0"/>
                    <a:pt x="2052447" y="45974"/>
                    <a:pt x="2052447" y="102616"/>
                  </a:cubicBezTo>
                  <a:lnTo>
                    <a:pt x="2052447" y="923671"/>
                  </a:lnTo>
                  <a:cubicBezTo>
                    <a:pt x="2052447" y="980313"/>
                    <a:pt x="2006473" y="1026287"/>
                    <a:pt x="1949831" y="1026287"/>
                  </a:cubicBezTo>
                  <a:lnTo>
                    <a:pt x="102616" y="1026287"/>
                  </a:lnTo>
                  <a:cubicBezTo>
                    <a:pt x="45974" y="1026287"/>
                    <a:pt x="0" y="980313"/>
                    <a:pt x="0" y="923671"/>
                  </a:cubicBezTo>
                  <a:lnTo>
                    <a:pt x="0" y="102616"/>
                  </a:lnTo>
                  <a:close/>
                </a:path>
              </a:pathLst>
            </a:custGeom>
            <a:solidFill>
              <a:srgbClr val="00A1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0"/>
            <p:cNvSpPr txBox="1"/>
            <p:nvPr/>
          </p:nvSpPr>
          <p:spPr>
            <a:xfrm>
              <a:off x="0" y="0"/>
              <a:ext cx="2052504" cy="1026251"/>
            </a:xfrm>
            <a:prstGeom prst="rect">
              <a:avLst/>
            </a:prstGeom>
            <a:noFill/>
            <a:ln>
              <a:noFill/>
            </a:ln>
          </p:spPr>
          <p:txBody>
            <a:bodyPr anchorCtr="0" anchor="ctr" bIns="50800" lIns="50800" spcFirstLastPara="1" rIns="50800" wrap="square" tIns="50800">
              <a:noAutofit/>
            </a:bodyPr>
            <a:lstStyle/>
            <a:p>
              <a:pPr indent="0" lvl="0" marL="0" marR="0" rtl="0" algn="ctr">
                <a:lnSpc>
                  <a:spcPct val="108057"/>
                </a:lnSpc>
                <a:spcBef>
                  <a:spcPts val="0"/>
                </a:spcBef>
                <a:spcAft>
                  <a:spcPts val="0"/>
                </a:spcAft>
                <a:buNone/>
              </a:pPr>
              <a:r>
                <a:rPr b="0" i="0" lang="en-US" sz="1812" u="none" cap="none" strike="noStrike">
                  <a:solidFill>
                    <a:srgbClr val="FFFFFF"/>
                  </a:solidFill>
                  <a:latin typeface="Ubuntu"/>
                  <a:ea typeface="Ubuntu"/>
                  <a:cs typeface="Ubuntu"/>
                  <a:sym typeface="Ubuntu"/>
                </a:rPr>
                <a:t>Benigno</a:t>
              </a:r>
              <a:endParaRPr/>
            </a:p>
          </p:txBody>
        </p:sp>
      </p:grpSp>
      <p:sp>
        <p:nvSpPr>
          <p:cNvPr id="866" name="Google Shape;866;p50"/>
          <p:cNvSpPr/>
          <p:nvPr/>
        </p:nvSpPr>
        <p:spPr>
          <a:xfrm rot="2142401">
            <a:off x="6612134" y="4607078"/>
            <a:ext cx="758285" cy="27051"/>
          </a:xfrm>
          <a:custGeom>
            <a:rect b="b" l="l" r="r" t="t"/>
            <a:pathLst>
              <a:path extrusionOk="0" h="36068" w="1011047">
                <a:moveTo>
                  <a:pt x="0" y="0"/>
                </a:moveTo>
                <a:lnTo>
                  <a:pt x="1011047" y="0"/>
                </a:lnTo>
                <a:lnTo>
                  <a:pt x="1011047" y="36068"/>
                </a:lnTo>
                <a:lnTo>
                  <a:pt x="0" y="36068"/>
                </a:lnTo>
                <a:close/>
              </a:path>
            </a:pathLst>
          </a:custGeom>
          <a:solidFill>
            <a:srgbClr val="002D7F"/>
          </a:solidFill>
          <a:ln>
            <a:noFill/>
          </a:ln>
        </p:spPr>
      </p:sp>
      <p:grpSp>
        <p:nvGrpSpPr>
          <p:cNvPr id="867" name="Google Shape;867;p50"/>
          <p:cNvGrpSpPr/>
          <p:nvPr/>
        </p:nvGrpSpPr>
        <p:grpSpPr>
          <a:xfrm>
            <a:off x="7290384" y="4457076"/>
            <a:ext cx="1539378" cy="769716"/>
            <a:chOff x="0" y="0"/>
            <a:chExt cx="2052504" cy="1026287"/>
          </a:xfrm>
        </p:grpSpPr>
        <p:sp>
          <p:nvSpPr>
            <p:cNvPr id="868" name="Google Shape;868;p50"/>
            <p:cNvSpPr/>
            <p:nvPr/>
          </p:nvSpPr>
          <p:spPr>
            <a:xfrm>
              <a:off x="0" y="0"/>
              <a:ext cx="2052447" cy="1026287"/>
            </a:xfrm>
            <a:custGeom>
              <a:rect b="b" l="l" r="r" t="t"/>
              <a:pathLst>
                <a:path extrusionOk="0" h="1026287" w="2052447">
                  <a:moveTo>
                    <a:pt x="0" y="102616"/>
                  </a:moveTo>
                  <a:cubicBezTo>
                    <a:pt x="0" y="45974"/>
                    <a:pt x="45974" y="0"/>
                    <a:pt x="102616" y="0"/>
                  </a:cubicBezTo>
                  <a:lnTo>
                    <a:pt x="1949831" y="0"/>
                  </a:lnTo>
                  <a:cubicBezTo>
                    <a:pt x="2006473" y="0"/>
                    <a:pt x="2052447" y="45974"/>
                    <a:pt x="2052447" y="102616"/>
                  </a:cubicBezTo>
                  <a:lnTo>
                    <a:pt x="2052447" y="923671"/>
                  </a:lnTo>
                  <a:cubicBezTo>
                    <a:pt x="2052447" y="980313"/>
                    <a:pt x="2006473" y="1026287"/>
                    <a:pt x="1949831" y="1026287"/>
                  </a:cubicBezTo>
                  <a:lnTo>
                    <a:pt x="102616" y="1026287"/>
                  </a:lnTo>
                  <a:cubicBezTo>
                    <a:pt x="45974" y="1026287"/>
                    <a:pt x="0" y="980313"/>
                    <a:pt x="0" y="923671"/>
                  </a:cubicBezTo>
                  <a:lnTo>
                    <a:pt x="0" y="102616"/>
                  </a:lnTo>
                  <a:close/>
                </a:path>
              </a:pathLst>
            </a:custGeom>
            <a:solidFill>
              <a:srgbClr val="00A1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0"/>
            <p:cNvSpPr txBox="1"/>
            <p:nvPr/>
          </p:nvSpPr>
          <p:spPr>
            <a:xfrm>
              <a:off x="0" y="0"/>
              <a:ext cx="2052504" cy="1026251"/>
            </a:xfrm>
            <a:prstGeom prst="rect">
              <a:avLst/>
            </a:prstGeom>
            <a:noFill/>
            <a:ln>
              <a:noFill/>
            </a:ln>
          </p:spPr>
          <p:txBody>
            <a:bodyPr anchorCtr="0" anchor="ctr" bIns="50800" lIns="50800" spcFirstLastPara="1" rIns="50800" wrap="square" tIns="50800">
              <a:noAutofit/>
            </a:bodyPr>
            <a:lstStyle/>
            <a:p>
              <a:pPr indent="0" lvl="0" marL="0" marR="0" rtl="0" algn="ctr">
                <a:lnSpc>
                  <a:spcPct val="108057"/>
                </a:lnSpc>
                <a:spcBef>
                  <a:spcPts val="0"/>
                </a:spcBef>
                <a:spcAft>
                  <a:spcPts val="0"/>
                </a:spcAft>
                <a:buNone/>
              </a:pPr>
              <a:r>
                <a:rPr b="0" i="0" lang="en-US" sz="1812" u="none" cap="none" strike="noStrike">
                  <a:solidFill>
                    <a:srgbClr val="FFFFFF"/>
                  </a:solidFill>
                  <a:latin typeface="Ubuntu"/>
                  <a:ea typeface="Ubuntu"/>
                  <a:cs typeface="Ubuntu"/>
                  <a:sym typeface="Ubuntu"/>
                </a:rPr>
                <a:t>Maligno</a:t>
              </a:r>
              <a:endParaRPr/>
            </a:p>
          </p:txBody>
        </p:sp>
      </p:grpSp>
      <p:sp>
        <p:nvSpPr>
          <p:cNvPr id="870" name="Google Shape;870;p50"/>
          <p:cNvSpPr/>
          <p:nvPr/>
        </p:nvSpPr>
        <p:spPr>
          <a:xfrm rot="3831225">
            <a:off x="1955802" y="4609923"/>
            <a:ext cx="1462373" cy="27051"/>
          </a:xfrm>
          <a:custGeom>
            <a:rect b="b" l="l" r="r" t="t"/>
            <a:pathLst>
              <a:path extrusionOk="0" h="36068" w="1949831">
                <a:moveTo>
                  <a:pt x="0" y="0"/>
                </a:moveTo>
                <a:lnTo>
                  <a:pt x="1949831" y="0"/>
                </a:lnTo>
                <a:lnTo>
                  <a:pt x="1949831" y="36068"/>
                </a:lnTo>
                <a:lnTo>
                  <a:pt x="0" y="36068"/>
                </a:lnTo>
                <a:close/>
              </a:path>
            </a:pathLst>
          </a:custGeom>
          <a:solidFill>
            <a:srgbClr val="00276F"/>
          </a:solidFill>
          <a:ln>
            <a:noFill/>
          </a:ln>
        </p:spPr>
      </p:sp>
      <p:grpSp>
        <p:nvGrpSpPr>
          <p:cNvPr id="871" name="Google Shape;871;p50"/>
          <p:cNvGrpSpPr/>
          <p:nvPr/>
        </p:nvGrpSpPr>
        <p:grpSpPr>
          <a:xfrm>
            <a:off x="2996340" y="4907263"/>
            <a:ext cx="1539378" cy="1136605"/>
            <a:chOff x="0" y="0"/>
            <a:chExt cx="2052504" cy="1515474"/>
          </a:xfrm>
        </p:grpSpPr>
        <p:sp>
          <p:nvSpPr>
            <p:cNvPr id="872" name="Google Shape;872;p50"/>
            <p:cNvSpPr/>
            <p:nvPr/>
          </p:nvSpPr>
          <p:spPr>
            <a:xfrm>
              <a:off x="0" y="0"/>
              <a:ext cx="2052447" cy="1515474"/>
            </a:xfrm>
            <a:custGeom>
              <a:rect b="b" l="l" r="r" t="t"/>
              <a:pathLst>
                <a:path extrusionOk="0" h="1515474" w="2052447">
                  <a:moveTo>
                    <a:pt x="0" y="151530"/>
                  </a:moveTo>
                  <a:cubicBezTo>
                    <a:pt x="0" y="67889"/>
                    <a:pt x="45974" y="0"/>
                    <a:pt x="102616" y="0"/>
                  </a:cubicBezTo>
                  <a:lnTo>
                    <a:pt x="1949831" y="0"/>
                  </a:lnTo>
                  <a:cubicBezTo>
                    <a:pt x="2006473" y="0"/>
                    <a:pt x="2052447" y="67889"/>
                    <a:pt x="2052447" y="151530"/>
                  </a:cubicBezTo>
                  <a:lnTo>
                    <a:pt x="2052447" y="1363961"/>
                  </a:lnTo>
                  <a:cubicBezTo>
                    <a:pt x="2052447" y="1447603"/>
                    <a:pt x="2006473" y="1515474"/>
                    <a:pt x="1949831" y="1515474"/>
                  </a:cubicBezTo>
                  <a:lnTo>
                    <a:pt x="102616" y="1515474"/>
                  </a:lnTo>
                  <a:cubicBezTo>
                    <a:pt x="45974" y="1515474"/>
                    <a:pt x="0" y="1447603"/>
                    <a:pt x="0" y="1363961"/>
                  </a:cubicBezTo>
                  <a:lnTo>
                    <a:pt x="0" y="151530"/>
                  </a:lnTo>
                  <a:close/>
                </a:path>
              </a:pathLst>
            </a:custGeom>
            <a:solidFill>
              <a:srgbClr val="00A1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0"/>
            <p:cNvSpPr txBox="1"/>
            <p:nvPr/>
          </p:nvSpPr>
          <p:spPr>
            <a:xfrm>
              <a:off x="0" y="0"/>
              <a:ext cx="2052504" cy="1515439"/>
            </a:xfrm>
            <a:prstGeom prst="rect">
              <a:avLst/>
            </a:prstGeom>
            <a:noFill/>
            <a:ln>
              <a:noFill/>
            </a:ln>
          </p:spPr>
          <p:txBody>
            <a:bodyPr anchorCtr="0" anchor="ctr" bIns="50800" lIns="50800" spcFirstLastPara="1" rIns="50800" wrap="square" tIns="50800">
              <a:noAutofit/>
            </a:bodyPr>
            <a:lstStyle/>
            <a:p>
              <a:pPr indent="0" lvl="0" marL="0" marR="0" rtl="0" algn="ctr">
                <a:lnSpc>
                  <a:spcPct val="108057"/>
                </a:lnSpc>
                <a:spcBef>
                  <a:spcPts val="0"/>
                </a:spcBef>
                <a:spcAft>
                  <a:spcPts val="0"/>
                </a:spcAft>
                <a:buNone/>
              </a:pPr>
              <a:r>
                <a:rPr b="0" i="0" lang="en-US" sz="1812" u="none" cap="none" strike="noStrike">
                  <a:solidFill>
                    <a:srgbClr val="FFFFFF"/>
                  </a:solidFill>
                  <a:latin typeface="Ubuntu"/>
                  <a:ea typeface="Ubuntu"/>
                  <a:cs typeface="Ubuntu"/>
                  <a:sym typeface="Ubuntu"/>
                </a:rPr>
                <a:t>Ningún cambio o cambio neutral</a:t>
              </a:r>
              <a:endParaRPr/>
            </a:p>
          </p:txBody>
        </p:sp>
      </p:grpSp>
      <p:sp>
        <p:nvSpPr>
          <p:cNvPr id="874" name="Google Shape;874;p50"/>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5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84" name="Google Shape;884;p5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85" name="Google Shape;885;p5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86" name="Google Shape;886;p51"/>
          <p:cNvSpPr/>
          <p:nvPr/>
        </p:nvSpPr>
        <p:spPr>
          <a:xfrm>
            <a:off x="660793" y="1351301"/>
            <a:ext cx="8163328" cy="5081672"/>
          </a:xfrm>
          <a:custGeom>
            <a:rect b="b" l="l" r="r" t="t"/>
            <a:pathLst>
              <a:path extrusionOk="0" h="5081672" w="8163328">
                <a:moveTo>
                  <a:pt x="0" y="0"/>
                </a:moveTo>
                <a:lnTo>
                  <a:pt x="8163328" y="0"/>
                </a:lnTo>
                <a:lnTo>
                  <a:pt x="8163328" y="5081672"/>
                </a:lnTo>
                <a:lnTo>
                  <a:pt x="0" y="5081672"/>
                </a:lnTo>
                <a:lnTo>
                  <a:pt x="0" y="0"/>
                </a:lnTo>
                <a:close/>
              </a:path>
            </a:pathLst>
          </a:custGeom>
          <a:blipFill rotWithShape="1">
            <a:blip r:embed="rId4">
              <a:alphaModFix/>
            </a:blip>
            <a:stretch>
              <a:fillRect b="0" l="0" r="0" t="0"/>
            </a:stretch>
          </a:blipFill>
          <a:ln>
            <a:noFill/>
          </a:ln>
        </p:spPr>
      </p:sp>
      <p:sp>
        <p:nvSpPr>
          <p:cNvPr id="887" name="Google Shape;887;p51"/>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39</a:t>
            </a:r>
            <a:endParaRPr/>
          </a:p>
        </p:txBody>
      </p:sp>
      <p:sp>
        <p:nvSpPr>
          <p:cNvPr id="888" name="Google Shape;888;p51"/>
          <p:cNvSpPr txBox="1"/>
          <p:nvPr/>
        </p:nvSpPr>
        <p:spPr>
          <a:xfrm>
            <a:off x="566054" y="687060"/>
            <a:ext cx="8713254"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¿Por qué los átomos son radiactivos?</a:t>
            </a:r>
            <a:endParaRPr/>
          </a:p>
        </p:txBody>
      </p:sp>
      <p:sp>
        <p:nvSpPr>
          <p:cNvPr id="889" name="Google Shape;889;p51"/>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67" name="Google Shape;167;p1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68" name="Google Shape;168;p1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69" name="Google Shape;169;p16"/>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a:t>
            </a:r>
            <a:endParaRPr/>
          </a:p>
        </p:txBody>
      </p:sp>
      <p:sp>
        <p:nvSpPr>
          <p:cNvPr id="170" name="Google Shape;170;p16"/>
          <p:cNvSpPr txBox="1"/>
          <p:nvPr/>
        </p:nvSpPr>
        <p:spPr>
          <a:xfrm>
            <a:off x="1011174" y="4702889"/>
            <a:ext cx="3433979" cy="419100"/>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2688" u="none" cap="none" strike="noStrike">
                <a:solidFill>
                  <a:srgbClr val="000000"/>
                </a:solidFill>
                <a:latin typeface="Ubuntu"/>
                <a:ea typeface="Ubuntu"/>
                <a:cs typeface="Ubuntu"/>
                <a:sym typeface="Ubuntu"/>
              </a:rPr>
              <a:t>Moscas</a:t>
            </a:r>
            <a:endParaRPr/>
          </a:p>
        </p:txBody>
      </p:sp>
      <p:sp>
        <p:nvSpPr>
          <p:cNvPr id="171" name="Google Shape;171;p16"/>
          <p:cNvSpPr txBox="1"/>
          <p:nvPr/>
        </p:nvSpPr>
        <p:spPr>
          <a:xfrm>
            <a:off x="5659972" y="4702889"/>
            <a:ext cx="2819061" cy="8286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2688" u="none" cap="none" strike="noStrike">
                <a:solidFill>
                  <a:srgbClr val="000000"/>
                </a:solidFill>
                <a:latin typeface="Ubuntu"/>
                <a:ea typeface="Ubuntu"/>
                <a:cs typeface="Ubuntu"/>
                <a:sym typeface="Ubuntu"/>
              </a:rPr>
              <a:t>Señales de Emergencia</a:t>
            </a:r>
            <a:endParaRPr/>
          </a:p>
        </p:txBody>
      </p:sp>
      <p:sp>
        <p:nvSpPr>
          <p:cNvPr id="172" name="Google Shape;172;p16"/>
          <p:cNvSpPr/>
          <p:nvPr/>
        </p:nvSpPr>
        <p:spPr>
          <a:xfrm>
            <a:off x="919734" y="1545542"/>
            <a:ext cx="3616858" cy="2346939"/>
          </a:xfrm>
          <a:custGeom>
            <a:rect b="b" l="l" r="r" t="t"/>
            <a:pathLst>
              <a:path extrusionOk="0" h="2346939" w="3616858">
                <a:moveTo>
                  <a:pt x="0" y="0"/>
                </a:moveTo>
                <a:lnTo>
                  <a:pt x="3616858" y="0"/>
                </a:lnTo>
                <a:lnTo>
                  <a:pt x="3616858" y="2346939"/>
                </a:lnTo>
                <a:lnTo>
                  <a:pt x="0" y="2346939"/>
                </a:lnTo>
                <a:lnTo>
                  <a:pt x="0" y="0"/>
                </a:lnTo>
                <a:close/>
              </a:path>
            </a:pathLst>
          </a:custGeom>
          <a:blipFill rotWithShape="1">
            <a:blip r:embed="rId4">
              <a:alphaModFix/>
            </a:blip>
            <a:stretch>
              <a:fillRect b="0" l="0" r="0" t="0"/>
            </a:stretch>
          </a:blipFill>
          <a:ln>
            <a:noFill/>
          </a:ln>
        </p:spPr>
      </p:sp>
      <p:sp>
        <p:nvSpPr>
          <p:cNvPr id="173" name="Google Shape;173;p16"/>
          <p:cNvSpPr/>
          <p:nvPr/>
        </p:nvSpPr>
        <p:spPr>
          <a:xfrm>
            <a:off x="5314148" y="1545542"/>
            <a:ext cx="3510709" cy="2336218"/>
          </a:xfrm>
          <a:custGeom>
            <a:rect b="b" l="l" r="r" t="t"/>
            <a:pathLst>
              <a:path extrusionOk="0" h="2336218" w="3510709">
                <a:moveTo>
                  <a:pt x="0" y="0"/>
                </a:moveTo>
                <a:lnTo>
                  <a:pt x="3510710" y="0"/>
                </a:lnTo>
                <a:lnTo>
                  <a:pt x="3510710" y="2336218"/>
                </a:lnTo>
                <a:lnTo>
                  <a:pt x="0" y="2336218"/>
                </a:lnTo>
                <a:lnTo>
                  <a:pt x="0" y="0"/>
                </a:lnTo>
                <a:close/>
              </a:path>
            </a:pathLst>
          </a:custGeom>
          <a:blipFill rotWithShape="1">
            <a:blip r:embed="rId5">
              <a:alphaModFix/>
            </a:blip>
            <a:stretch>
              <a:fillRect b="0" l="0" r="0" t="0"/>
            </a:stretch>
          </a:blipFill>
          <a:ln>
            <a:noFill/>
          </a:ln>
        </p:spPr>
      </p:sp>
      <p:sp>
        <p:nvSpPr>
          <p:cNvPr id="174" name="Google Shape;174;p16"/>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5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99" name="Google Shape;899;p5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900" name="Google Shape;900;p5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901" name="Google Shape;901;p52"/>
          <p:cNvSpPr/>
          <p:nvPr/>
        </p:nvSpPr>
        <p:spPr>
          <a:xfrm>
            <a:off x="2952912" y="1496386"/>
            <a:ext cx="3357906" cy="4805280"/>
          </a:xfrm>
          <a:custGeom>
            <a:rect b="b" l="l" r="r" t="t"/>
            <a:pathLst>
              <a:path extrusionOk="0" h="4805280" w="3357906">
                <a:moveTo>
                  <a:pt x="0" y="0"/>
                </a:moveTo>
                <a:lnTo>
                  <a:pt x="3357907" y="0"/>
                </a:lnTo>
                <a:lnTo>
                  <a:pt x="3357907" y="4805279"/>
                </a:lnTo>
                <a:lnTo>
                  <a:pt x="0" y="4805279"/>
                </a:lnTo>
                <a:lnTo>
                  <a:pt x="0" y="0"/>
                </a:lnTo>
                <a:close/>
              </a:path>
            </a:pathLst>
          </a:custGeom>
          <a:blipFill rotWithShape="1">
            <a:blip r:embed="rId4">
              <a:alphaModFix/>
            </a:blip>
            <a:stretch>
              <a:fillRect b="0" l="0" r="0" t="0"/>
            </a:stretch>
          </a:blipFill>
          <a:ln>
            <a:noFill/>
          </a:ln>
        </p:spPr>
      </p:sp>
      <p:sp>
        <p:nvSpPr>
          <p:cNvPr id="902" name="Google Shape;902;p52"/>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40</a:t>
            </a:r>
            <a:endParaRPr/>
          </a:p>
        </p:txBody>
      </p:sp>
      <p:sp>
        <p:nvSpPr>
          <p:cNvPr id="903" name="Google Shape;903;p52"/>
          <p:cNvSpPr txBox="1"/>
          <p:nvPr/>
        </p:nvSpPr>
        <p:spPr>
          <a:xfrm>
            <a:off x="530036" y="567944"/>
            <a:ext cx="8693528"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¿Qué hace que un núcleo sea inestable?</a:t>
            </a:r>
            <a:endParaRPr/>
          </a:p>
        </p:txBody>
      </p:sp>
      <p:sp>
        <p:nvSpPr>
          <p:cNvPr id="904" name="Google Shape;904;p52"/>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cxnSp>
        <p:nvCxnSpPr>
          <p:cNvPr id="905" name="Google Shape;905;p52"/>
          <p:cNvCxnSpPr/>
          <p:nvPr/>
        </p:nvCxnSpPr>
        <p:spPr>
          <a:xfrm flipH="1">
            <a:off x="5023938" y="2751015"/>
            <a:ext cx="1623099" cy="593969"/>
          </a:xfrm>
          <a:prstGeom prst="straightConnector1">
            <a:avLst/>
          </a:prstGeom>
          <a:noFill/>
          <a:ln cap="flat" cmpd="sng" w="38100">
            <a:solidFill>
              <a:srgbClr val="FF0000"/>
            </a:solidFill>
            <a:prstDash val="solid"/>
            <a:round/>
            <a:headEnd len="sm" w="sm" type="none"/>
            <a:tailEnd len="med" w="med" type="stealth"/>
          </a:ln>
        </p:spPr>
      </p:cxnSp>
      <p:cxnSp>
        <p:nvCxnSpPr>
          <p:cNvPr id="906" name="Google Shape;906;p52"/>
          <p:cNvCxnSpPr/>
          <p:nvPr/>
        </p:nvCxnSpPr>
        <p:spPr>
          <a:xfrm>
            <a:off x="4159090" y="2751015"/>
            <a:ext cx="492265" cy="710576"/>
          </a:xfrm>
          <a:prstGeom prst="straightConnector1">
            <a:avLst/>
          </a:prstGeom>
          <a:noFill/>
          <a:ln cap="flat" cmpd="sng" w="38100">
            <a:solidFill>
              <a:srgbClr val="FF0000"/>
            </a:solidFill>
            <a:prstDash val="solid"/>
            <a:round/>
            <a:headEnd len="sm" w="sm" type="none"/>
            <a:tailEnd len="med" w="med" type="stealth"/>
          </a:ln>
        </p:spPr>
      </p:cxnSp>
      <p:sp>
        <p:nvSpPr>
          <p:cNvPr id="907" name="Google Shape;907;p52"/>
          <p:cNvSpPr txBox="1"/>
          <p:nvPr/>
        </p:nvSpPr>
        <p:spPr>
          <a:xfrm>
            <a:off x="3649069" y="2103787"/>
            <a:ext cx="870421" cy="559435"/>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Ubuntu"/>
                <a:ea typeface="Ubuntu"/>
                <a:cs typeface="Ubuntu"/>
                <a:sym typeface="Ubuntu"/>
              </a:rPr>
              <a:t>Unstable </a:t>
            </a:r>
            <a:endParaRPr/>
          </a:p>
          <a:p>
            <a:pPr indent="0" lvl="0" marL="0" marR="0" rtl="0" algn="ctr">
              <a:lnSpc>
                <a:spcPct val="140025"/>
              </a:lnSpc>
              <a:spcBef>
                <a:spcPts val="0"/>
              </a:spcBef>
              <a:spcAft>
                <a:spcPts val="0"/>
              </a:spcAft>
              <a:buNone/>
            </a:pPr>
            <a:r>
              <a:rPr b="0" i="0" lang="en-US" sz="1599" u="none" cap="none" strike="noStrike">
                <a:solidFill>
                  <a:srgbClr val="000000"/>
                </a:solidFill>
                <a:latin typeface="Ubuntu"/>
                <a:ea typeface="Ubuntu"/>
                <a:cs typeface="Ubuntu"/>
                <a:sym typeface="Ubuntu"/>
              </a:rPr>
              <a:t>Nuclides</a:t>
            </a:r>
            <a:endParaRPr/>
          </a:p>
        </p:txBody>
      </p:sp>
      <p:sp>
        <p:nvSpPr>
          <p:cNvPr id="908" name="Google Shape;908;p52"/>
          <p:cNvSpPr txBox="1"/>
          <p:nvPr/>
        </p:nvSpPr>
        <p:spPr>
          <a:xfrm>
            <a:off x="6647037" y="2359693"/>
            <a:ext cx="1475434" cy="28321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Ubuntu"/>
                <a:ea typeface="Ubuntu"/>
                <a:cs typeface="Ubuntu"/>
                <a:sym typeface="Ubuntu"/>
              </a:rPr>
              <a:t>Stability Line</a:t>
            </a:r>
            <a:endParaRPr/>
          </a:p>
        </p:txBody>
      </p:sp>
      <p:cxnSp>
        <p:nvCxnSpPr>
          <p:cNvPr id="909" name="Google Shape;909;p52"/>
          <p:cNvCxnSpPr/>
          <p:nvPr/>
        </p:nvCxnSpPr>
        <p:spPr>
          <a:xfrm rot="10800000">
            <a:off x="5499269" y="3641969"/>
            <a:ext cx="1147768" cy="15631"/>
          </a:xfrm>
          <a:prstGeom prst="straightConnector1">
            <a:avLst/>
          </a:prstGeom>
          <a:noFill/>
          <a:ln cap="flat" cmpd="sng" w="38100">
            <a:solidFill>
              <a:srgbClr val="FF0000"/>
            </a:solidFill>
            <a:prstDash val="solid"/>
            <a:round/>
            <a:headEnd len="sm" w="sm" type="none"/>
            <a:tailEnd len="med" w="med" type="stealth"/>
          </a:ln>
        </p:spPr>
      </p:cxnSp>
      <p:sp>
        <p:nvSpPr>
          <p:cNvPr id="910" name="Google Shape;910;p52"/>
          <p:cNvSpPr txBox="1"/>
          <p:nvPr/>
        </p:nvSpPr>
        <p:spPr>
          <a:xfrm>
            <a:off x="6841119" y="3492182"/>
            <a:ext cx="2234878" cy="28321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Ubuntu"/>
                <a:ea typeface="Ubuntu"/>
                <a:cs typeface="Ubuntu"/>
                <a:sym typeface="Ubuntu"/>
              </a:rPr>
              <a:t>Neutrones = Protones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5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920" name="Google Shape;920;p5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921" name="Google Shape;921;p5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922" name="Google Shape;922;p53"/>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41</a:t>
            </a:r>
            <a:endParaRPr/>
          </a:p>
        </p:txBody>
      </p:sp>
      <p:sp>
        <p:nvSpPr>
          <p:cNvPr id="923" name="Google Shape;923;p53"/>
          <p:cNvSpPr txBox="1"/>
          <p:nvPr/>
        </p:nvSpPr>
        <p:spPr>
          <a:xfrm>
            <a:off x="562864" y="1227730"/>
            <a:ext cx="8351520" cy="2628900"/>
          </a:xfrm>
          <a:prstGeom prst="rect">
            <a:avLst/>
          </a:prstGeom>
          <a:noFill/>
          <a:ln>
            <a:noFill/>
          </a:ln>
        </p:spPr>
        <p:txBody>
          <a:bodyPr anchorCtr="0" anchor="t" bIns="0" lIns="0" spcFirstLastPara="1" rIns="0" wrap="square" tIns="0">
            <a:spAutoFit/>
          </a:bodyPr>
          <a:lstStyle/>
          <a:p>
            <a:pPr indent="0" lvl="0" marL="0" marR="0" rtl="0" algn="l">
              <a:lnSpc>
                <a:spcPct val="170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62496" lvl="1" marL="329454" marR="0" rtl="0" algn="l">
              <a:lnSpc>
                <a:spcPct val="120007"/>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Un núcleo inestable se vuelve más estable al reorganizar su estructura nuclear y emitir radiación.</a:t>
            </a:r>
            <a:endParaRPr/>
          </a:p>
          <a:p>
            <a:pPr indent="0" lvl="0" marL="0" marR="0" rtl="0" algn="l">
              <a:lnSpc>
                <a:spcPct val="49980"/>
              </a:lnSpc>
              <a:spcBef>
                <a:spcPts val="0"/>
              </a:spcBef>
              <a:spcAft>
                <a:spcPts val="0"/>
              </a:spcAft>
              <a:buNone/>
            </a:pPr>
            <a:r>
              <a:t/>
            </a:r>
            <a:endParaRPr b="0" i="0" sz="2559" u="none" cap="none" strike="noStrike">
              <a:solidFill>
                <a:srgbClr val="000000"/>
              </a:solidFill>
              <a:latin typeface="Ubuntu"/>
              <a:ea typeface="Ubuntu"/>
              <a:cs typeface="Ubuntu"/>
              <a:sym typeface="Ubuntu"/>
            </a:endParaRPr>
          </a:p>
          <a:p>
            <a:pPr indent="0" lvl="0" marL="0" marR="0" rtl="0" algn="l">
              <a:lnSpc>
                <a:spcPct val="49980"/>
              </a:lnSpc>
              <a:spcBef>
                <a:spcPts val="0"/>
              </a:spcBef>
              <a:spcAft>
                <a:spcPts val="0"/>
              </a:spcAft>
              <a:buNone/>
            </a:pPr>
            <a:r>
              <a:t/>
            </a:r>
            <a:endParaRPr b="0" i="0" sz="2559" u="none" cap="none" strike="noStrike">
              <a:solidFill>
                <a:srgbClr val="000000"/>
              </a:solidFill>
              <a:latin typeface="Ubuntu"/>
              <a:ea typeface="Ubuntu"/>
              <a:cs typeface="Ubuntu"/>
              <a:sym typeface="Ubuntu"/>
            </a:endParaRPr>
          </a:p>
          <a:p>
            <a:pPr indent="-162496" lvl="1" marL="329454" marR="0" rtl="0" algn="l">
              <a:lnSpc>
                <a:spcPct val="120007"/>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Si es inestable después de la desintegración radiactiva, se producirá una mayor desintegración. </a:t>
            </a:r>
            <a:endParaRPr/>
          </a:p>
          <a:p>
            <a:pPr indent="-164727" lvl="1" marL="329454"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Es posible.</a:t>
            </a:r>
            <a:endParaRPr/>
          </a:p>
        </p:txBody>
      </p:sp>
      <p:sp>
        <p:nvSpPr>
          <p:cNvPr id="924" name="Google Shape;924;p53"/>
          <p:cNvSpPr txBox="1"/>
          <p:nvPr/>
        </p:nvSpPr>
        <p:spPr>
          <a:xfrm>
            <a:off x="562864" y="675280"/>
            <a:ext cx="5380736"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Estabilidad Nuclear</a:t>
            </a:r>
            <a:endParaRPr/>
          </a:p>
        </p:txBody>
      </p:sp>
      <p:sp>
        <p:nvSpPr>
          <p:cNvPr id="925" name="Google Shape;925;p53"/>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5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935" name="Google Shape;935;p5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936" name="Google Shape;936;p5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937" name="Google Shape;937;p54"/>
          <p:cNvSpPr/>
          <p:nvPr/>
        </p:nvSpPr>
        <p:spPr>
          <a:xfrm>
            <a:off x="5334435" y="1322531"/>
            <a:ext cx="3687645" cy="5005719"/>
          </a:xfrm>
          <a:custGeom>
            <a:rect b="b" l="l" r="r" t="t"/>
            <a:pathLst>
              <a:path extrusionOk="0" h="5005719" w="3687645">
                <a:moveTo>
                  <a:pt x="0" y="0"/>
                </a:moveTo>
                <a:lnTo>
                  <a:pt x="3687645" y="0"/>
                </a:lnTo>
                <a:lnTo>
                  <a:pt x="3687645" y="5005719"/>
                </a:lnTo>
                <a:lnTo>
                  <a:pt x="0" y="5005719"/>
                </a:lnTo>
                <a:lnTo>
                  <a:pt x="0" y="0"/>
                </a:lnTo>
                <a:close/>
              </a:path>
            </a:pathLst>
          </a:custGeom>
          <a:blipFill rotWithShape="1">
            <a:blip r:embed="rId4">
              <a:alphaModFix/>
            </a:blip>
            <a:stretch>
              <a:fillRect b="0" l="0" r="0" t="0"/>
            </a:stretch>
          </a:blipFill>
          <a:ln>
            <a:noFill/>
          </a:ln>
        </p:spPr>
      </p:sp>
      <p:sp>
        <p:nvSpPr>
          <p:cNvPr id="938" name="Google Shape;938;p54"/>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42</a:t>
            </a:r>
            <a:endParaRPr/>
          </a:p>
        </p:txBody>
      </p:sp>
      <p:sp>
        <p:nvSpPr>
          <p:cNvPr id="939" name="Google Shape;939;p54"/>
          <p:cNvSpPr txBox="1"/>
          <p:nvPr/>
        </p:nvSpPr>
        <p:spPr>
          <a:xfrm>
            <a:off x="471425" y="655781"/>
            <a:ext cx="7323836"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Desintegración Radioactiva</a:t>
            </a:r>
            <a:endParaRPr/>
          </a:p>
        </p:txBody>
      </p:sp>
      <p:sp>
        <p:nvSpPr>
          <p:cNvPr id="940" name="Google Shape;940;p54"/>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5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950" name="Google Shape;950;p5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951" name="Google Shape;951;p5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952" name="Google Shape;952;p55"/>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43</a:t>
            </a:r>
            <a:endParaRPr/>
          </a:p>
        </p:txBody>
      </p:sp>
      <p:sp>
        <p:nvSpPr>
          <p:cNvPr id="953" name="Google Shape;953;p55"/>
          <p:cNvSpPr txBox="1"/>
          <p:nvPr/>
        </p:nvSpPr>
        <p:spPr>
          <a:xfrm>
            <a:off x="515379" y="712470"/>
            <a:ext cx="5511696"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Partícula Alfa α</a:t>
            </a:r>
            <a:endParaRPr/>
          </a:p>
        </p:txBody>
      </p:sp>
      <p:sp>
        <p:nvSpPr>
          <p:cNvPr id="954" name="Google Shape;954;p55"/>
          <p:cNvSpPr txBox="1"/>
          <p:nvPr/>
        </p:nvSpPr>
        <p:spPr>
          <a:xfrm>
            <a:off x="560765" y="2061923"/>
            <a:ext cx="4449300"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690" u="none" cap="none" strike="noStrike">
                <a:solidFill>
                  <a:srgbClr val="000000"/>
                </a:solidFill>
                <a:latin typeface="Ubuntu"/>
                <a:ea typeface="Ubuntu"/>
                <a:cs typeface="Ubuntu"/>
                <a:sym typeface="Ubuntu"/>
              </a:rPr>
              <a:t>Núcleo de helio que se emite desde el núcleo de un átomo radiactivo.</a:t>
            </a:r>
            <a:endParaRPr/>
          </a:p>
        </p:txBody>
      </p:sp>
      <p:sp>
        <p:nvSpPr>
          <p:cNvPr id="955" name="Google Shape;955;p55"/>
          <p:cNvSpPr txBox="1"/>
          <p:nvPr/>
        </p:nvSpPr>
        <p:spPr>
          <a:xfrm>
            <a:off x="7136697" y="3837304"/>
            <a:ext cx="1053698" cy="552450"/>
          </a:xfrm>
          <a:prstGeom prst="rect">
            <a:avLst/>
          </a:prstGeom>
          <a:noFill/>
          <a:ln>
            <a:noFill/>
          </a:ln>
        </p:spPr>
        <p:txBody>
          <a:bodyPr anchorCtr="0" anchor="t" bIns="0" lIns="0" spcFirstLastPara="1" rIns="0" wrap="square" tIns="0">
            <a:spAutoFit/>
          </a:bodyPr>
          <a:lstStyle/>
          <a:p>
            <a:pPr indent="0" lvl="0" marL="0" marR="0" rtl="0" algn="ctr">
              <a:lnSpc>
                <a:spcPct val="120046"/>
              </a:lnSpc>
              <a:spcBef>
                <a:spcPts val="0"/>
              </a:spcBef>
              <a:spcAft>
                <a:spcPts val="0"/>
              </a:spcAft>
              <a:buNone/>
            </a:pPr>
            <a:r>
              <a:rPr b="0" i="0" lang="en-US" sz="1706" u="none" cap="none" strike="noStrike">
                <a:solidFill>
                  <a:srgbClr val="000000"/>
                </a:solidFill>
                <a:latin typeface="Arial"/>
                <a:ea typeface="Arial"/>
                <a:cs typeface="Arial"/>
                <a:sym typeface="Arial"/>
              </a:rPr>
              <a:t>una partícula</a:t>
            </a:r>
            <a:endParaRPr/>
          </a:p>
        </p:txBody>
      </p:sp>
      <p:sp>
        <p:nvSpPr>
          <p:cNvPr id="956" name="Google Shape;956;p55"/>
          <p:cNvSpPr/>
          <p:nvPr/>
        </p:nvSpPr>
        <p:spPr>
          <a:xfrm>
            <a:off x="6684495" y="3590790"/>
            <a:ext cx="592265" cy="226123"/>
          </a:xfrm>
          <a:custGeom>
            <a:rect b="b" l="l" r="r" t="t"/>
            <a:pathLst>
              <a:path extrusionOk="0" h="301498" w="789686">
                <a:moveTo>
                  <a:pt x="0" y="214503"/>
                </a:moveTo>
                <a:lnTo>
                  <a:pt x="765302" y="0"/>
                </a:lnTo>
                <a:lnTo>
                  <a:pt x="789686" y="86995"/>
                </a:lnTo>
                <a:lnTo>
                  <a:pt x="24257" y="301498"/>
                </a:lnTo>
                <a:close/>
              </a:path>
            </a:pathLst>
          </a:custGeom>
          <a:solidFill>
            <a:srgbClr val="000000"/>
          </a:solidFill>
          <a:ln>
            <a:noFill/>
          </a:ln>
        </p:spPr>
      </p:sp>
      <p:grpSp>
        <p:nvGrpSpPr>
          <p:cNvPr id="957" name="Google Shape;957;p55"/>
          <p:cNvGrpSpPr/>
          <p:nvPr/>
        </p:nvGrpSpPr>
        <p:grpSpPr>
          <a:xfrm>
            <a:off x="5952873" y="3482408"/>
            <a:ext cx="244412" cy="244221"/>
            <a:chOff x="0" y="0"/>
            <a:chExt cx="325882" cy="325628"/>
          </a:xfrm>
        </p:grpSpPr>
        <p:sp>
          <p:nvSpPr>
            <p:cNvPr id="958" name="Google Shape;958;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55"/>
          <p:cNvGrpSpPr/>
          <p:nvPr/>
        </p:nvGrpSpPr>
        <p:grpSpPr>
          <a:xfrm>
            <a:off x="4948398" y="4435805"/>
            <a:ext cx="244412" cy="244221"/>
            <a:chOff x="0" y="0"/>
            <a:chExt cx="325882" cy="325628"/>
          </a:xfrm>
        </p:grpSpPr>
        <p:sp>
          <p:nvSpPr>
            <p:cNvPr id="961" name="Google Shape;961;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55"/>
          <p:cNvGrpSpPr/>
          <p:nvPr/>
        </p:nvGrpSpPr>
        <p:grpSpPr>
          <a:xfrm>
            <a:off x="6178284" y="3684617"/>
            <a:ext cx="244412" cy="244221"/>
            <a:chOff x="0" y="0"/>
            <a:chExt cx="325882" cy="325628"/>
          </a:xfrm>
        </p:grpSpPr>
        <p:sp>
          <p:nvSpPr>
            <p:cNvPr id="964" name="Google Shape;964;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6" name="Google Shape;966;p55"/>
          <p:cNvGrpSpPr/>
          <p:nvPr/>
        </p:nvGrpSpPr>
        <p:grpSpPr>
          <a:xfrm>
            <a:off x="5216826" y="4680653"/>
            <a:ext cx="244412" cy="244221"/>
            <a:chOff x="0" y="0"/>
            <a:chExt cx="325882" cy="325628"/>
          </a:xfrm>
        </p:grpSpPr>
        <p:sp>
          <p:nvSpPr>
            <p:cNvPr id="967" name="Google Shape;967;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55"/>
          <p:cNvGrpSpPr/>
          <p:nvPr/>
        </p:nvGrpSpPr>
        <p:grpSpPr>
          <a:xfrm>
            <a:off x="5568997" y="3368065"/>
            <a:ext cx="244412" cy="244221"/>
            <a:chOff x="0" y="0"/>
            <a:chExt cx="325882" cy="325628"/>
          </a:xfrm>
        </p:grpSpPr>
        <p:sp>
          <p:nvSpPr>
            <p:cNvPr id="970" name="Google Shape;970;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2" name="Google Shape;972;p55"/>
          <p:cNvGrpSpPr/>
          <p:nvPr/>
        </p:nvGrpSpPr>
        <p:grpSpPr>
          <a:xfrm>
            <a:off x="6202687" y="4408598"/>
            <a:ext cx="244412" cy="244221"/>
            <a:chOff x="0" y="0"/>
            <a:chExt cx="325882" cy="325628"/>
          </a:xfrm>
        </p:grpSpPr>
        <p:sp>
          <p:nvSpPr>
            <p:cNvPr id="973" name="Google Shape;973;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5" name="Google Shape;975;p55"/>
          <p:cNvGrpSpPr/>
          <p:nvPr/>
        </p:nvGrpSpPr>
        <p:grpSpPr>
          <a:xfrm>
            <a:off x="6295416" y="4062071"/>
            <a:ext cx="244412" cy="244221"/>
            <a:chOff x="0" y="0"/>
            <a:chExt cx="325882" cy="325628"/>
          </a:xfrm>
        </p:grpSpPr>
        <p:sp>
          <p:nvSpPr>
            <p:cNvPr id="976" name="Google Shape;976;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55"/>
          <p:cNvGrpSpPr/>
          <p:nvPr/>
        </p:nvGrpSpPr>
        <p:grpSpPr>
          <a:xfrm>
            <a:off x="4831266" y="4056985"/>
            <a:ext cx="244412" cy="244221"/>
            <a:chOff x="0" y="0"/>
            <a:chExt cx="325882" cy="325628"/>
          </a:xfrm>
        </p:grpSpPr>
        <p:sp>
          <p:nvSpPr>
            <p:cNvPr id="979" name="Google Shape;979;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55"/>
          <p:cNvGrpSpPr/>
          <p:nvPr/>
        </p:nvGrpSpPr>
        <p:grpSpPr>
          <a:xfrm>
            <a:off x="4831266" y="4258968"/>
            <a:ext cx="244412" cy="244221"/>
            <a:chOff x="0" y="0"/>
            <a:chExt cx="325882" cy="325628"/>
          </a:xfrm>
        </p:grpSpPr>
        <p:sp>
          <p:nvSpPr>
            <p:cNvPr id="982" name="Google Shape;982;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55"/>
          <p:cNvGrpSpPr/>
          <p:nvPr/>
        </p:nvGrpSpPr>
        <p:grpSpPr>
          <a:xfrm>
            <a:off x="4981898" y="3718017"/>
            <a:ext cx="244412" cy="244221"/>
            <a:chOff x="0" y="0"/>
            <a:chExt cx="325882" cy="325628"/>
          </a:xfrm>
        </p:grpSpPr>
        <p:sp>
          <p:nvSpPr>
            <p:cNvPr id="985" name="Google Shape;985;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7" name="Google Shape;987;p55"/>
          <p:cNvGrpSpPr/>
          <p:nvPr/>
        </p:nvGrpSpPr>
        <p:grpSpPr>
          <a:xfrm>
            <a:off x="5081189" y="3599392"/>
            <a:ext cx="244412" cy="244221"/>
            <a:chOff x="0" y="0"/>
            <a:chExt cx="325882" cy="325628"/>
          </a:xfrm>
        </p:grpSpPr>
        <p:sp>
          <p:nvSpPr>
            <p:cNvPr id="988" name="Google Shape;988;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0" name="Google Shape;990;p55"/>
          <p:cNvGrpSpPr/>
          <p:nvPr/>
        </p:nvGrpSpPr>
        <p:grpSpPr>
          <a:xfrm>
            <a:off x="5385828" y="3397942"/>
            <a:ext cx="244412" cy="244221"/>
            <a:chOff x="0" y="0"/>
            <a:chExt cx="325882" cy="325628"/>
          </a:xfrm>
        </p:grpSpPr>
        <p:sp>
          <p:nvSpPr>
            <p:cNvPr id="991" name="Google Shape;991;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3" name="Google Shape;993;p55"/>
          <p:cNvGrpSpPr/>
          <p:nvPr/>
        </p:nvGrpSpPr>
        <p:grpSpPr>
          <a:xfrm>
            <a:off x="5065530" y="4578632"/>
            <a:ext cx="244412" cy="244221"/>
            <a:chOff x="0" y="0"/>
            <a:chExt cx="325882" cy="325628"/>
          </a:xfrm>
        </p:grpSpPr>
        <p:sp>
          <p:nvSpPr>
            <p:cNvPr id="994" name="Google Shape;994;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6" name="Google Shape;996;p55"/>
          <p:cNvGrpSpPr/>
          <p:nvPr/>
        </p:nvGrpSpPr>
        <p:grpSpPr>
          <a:xfrm>
            <a:off x="5241228" y="3468873"/>
            <a:ext cx="244412" cy="244221"/>
            <a:chOff x="0" y="0"/>
            <a:chExt cx="325882" cy="325628"/>
          </a:xfrm>
        </p:grpSpPr>
        <p:sp>
          <p:nvSpPr>
            <p:cNvPr id="997" name="Google Shape;997;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55"/>
          <p:cNvGrpSpPr/>
          <p:nvPr/>
        </p:nvGrpSpPr>
        <p:grpSpPr>
          <a:xfrm>
            <a:off x="4901635" y="3880389"/>
            <a:ext cx="244412" cy="244221"/>
            <a:chOff x="0" y="0"/>
            <a:chExt cx="325882" cy="325628"/>
          </a:xfrm>
        </p:grpSpPr>
        <p:sp>
          <p:nvSpPr>
            <p:cNvPr id="1000" name="Google Shape;1000;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2" name="Google Shape;1002;p55"/>
          <p:cNvGrpSpPr/>
          <p:nvPr/>
        </p:nvGrpSpPr>
        <p:grpSpPr>
          <a:xfrm>
            <a:off x="5410042" y="4736423"/>
            <a:ext cx="244412" cy="244221"/>
            <a:chOff x="0" y="0"/>
            <a:chExt cx="325882" cy="325628"/>
          </a:xfrm>
        </p:grpSpPr>
        <p:sp>
          <p:nvSpPr>
            <p:cNvPr id="1003" name="Google Shape;1003;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55"/>
          <p:cNvGrpSpPr/>
          <p:nvPr/>
        </p:nvGrpSpPr>
        <p:grpSpPr>
          <a:xfrm>
            <a:off x="5571135" y="4768164"/>
            <a:ext cx="244412" cy="244221"/>
            <a:chOff x="0" y="0"/>
            <a:chExt cx="325882" cy="325628"/>
          </a:xfrm>
        </p:grpSpPr>
        <p:sp>
          <p:nvSpPr>
            <p:cNvPr id="1006" name="Google Shape;1006;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55"/>
          <p:cNvGrpSpPr/>
          <p:nvPr/>
        </p:nvGrpSpPr>
        <p:grpSpPr>
          <a:xfrm>
            <a:off x="5940614" y="4685590"/>
            <a:ext cx="244412" cy="244221"/>
            <a:chOff x="0" y="0"/>
            <a:chExt cx="325882" cy="325628"/>
          </a:xfrm>
        </p:grpSpPr>
        <p:sp>
          <p:nvSpPr>
            <p:cNvPr id="1009" name="Google Shape;1009;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55"/>
          <p:cNvGrpSpPr/>
          <p:nvPr/>
        </p:nvGrpSpPr>
        <p:grpSpPr>
          <a:xfrm>
            <a:off x="6080997" y="3567634"/>
            <a:ext cx="244412" cy="244221"/>
            <a:chOff x="0" y="0"/>
            <a:chExt cx="325882" cy="325628"/>
          </a:xfrm>
        </p:grpSpPr>
        <p:sp>
          <p:nvSpPr>
            <p:cNvPr id="1012" name="Google Shape;1012;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55"/>
          <p:cNvGrpSpPr/>
          <p:nvPr/>
        </p:nvGrpSpPr>
        <p:grpSpPr>
          <a:xfrm>
            <a:off x="6260434" y="4248992"/>
            <a:ext cx="244412" cy="244221"/>
            <a:chOff x="0" y="0"/>
            <a:chExt cx="325882" cy="325628"/>
          </a:xfrm>
        </p:grpSpPr>
        <p:sp>
          <p:nvSpPr>
            <p:cNvPr id="1015" name="Google Shape;1015;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55"/>
          <p:cNvGrpSpPr/>
          <p:nvPr/>
        </p:nvGrpSpPr>
        <p:grpSpPr>
          <a:xfrm>
            <a:off x="5758558" y="4756828"/>
            <a:ext cx="244412" cy="244221"/>
            <a:chOff x="0" y="0"/>
            <a:chExt cx="325882" cy="325628"/>
          </a:xfrm>
        </p:grpSpPr>
        <p:sp>
          <p:nvSpPr>
            <p:cNvPr id="1018" name="Google Shape;1018;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55"/>
          <p:cNvGrpSpPr/>
          <p:nvPr/>
        </p:nvGrpSpPr>
        <p:grpSpPr>
          <a:xfrm>
            <a:off x="5758558" y="3404744"/>
            <a:ext cx="244412" cy="244221"/>
            <a:chOff x="0" y="0"/>
            <a:chExt cx="325882" cy="325628"/>
          </a:xfrm>
        </p:grpSpPr>
        <p:sp>
          <p:nvSpPr>
            <p:cNvPr id="1021" name="Google Shape;1021;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3" name="Google Shape;1023;p55"/>
          <p:cNvGrpSpPr/>
          <p:nvPr/>
        </p:nvGrpSpPr>
        <p:grpSpPr>
          <a:xfrm>
            <a:off x="6085555" y="4559869"/>
            <a:ext cx="244412" cy="244221"/>
            <a:chOff x="0" y="0"/>
            <a:chExt cx="325882" cy="325628"/>
          </a:xfrm>
        </p:grpSpPr>
        <p:sp>
          <p:nvSpPr>
            <p:cNvPr id="1024" name="Google Shape;1024;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6" name="Google Shape;1026;p55"/>
          <p:cNvGrpSpPr/>
          <p:nvPr/>
        </p:nvGrpSpPr>
        <p:grpSpPr>
          <a:xfrm>
            <a:off x="6249861" y="3883564"/>
            <a:ext cx="244412" cy="244221"/>
            <a:chOff x="0" y="0"/>
            <a:chExt cx="325882" cy="325628"/>
          </a:xfrm>
        </p:grpSpPr>
        <p:sp>
          <p:nvSpPr>
            <p:cNvPr id="1027" name="Google Shape;1027;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9" name="Google Shape;1029;p55"/>
          <p:cNvGrpSpPr/>
          <p:nvPr/>
        </p:nvGrpSpPr>
        <p:grpSpPr>
          <a:xfrm>
            <a:off x="5104462" y="3816368"/>
            <a:ext cx="244412" cy="244221"/>
            <a:chOff x="0" y="0"/>
            <a:chExt cx="325882" cy="325628"/>
          </a:xfrm>
        </p:grpSpPr>
        <p:sp>
          <p:nvSpPr>
            <p:cNvPr id="1030" name="Google Shape;1030;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55"/>
          <p:cNvGrpSpPr/>
          <p:nvPr/>
        </p:nvGrpSpPr>
        <p:grpSpPr>
          <a:xfrm>
            <a:off x="5818132" y="3602314"/>
            <a:ext cx="244412" cy="244221"/>
            <a:chOff x="0" y="0"/>
            <a:chExt cx="325882" cy="325628"/>
          </a:xfrm>
        </p:grpSpPr>
        <p:sp>
          <p:nvSpPr>
            <p:cNvPr id="1033" name="Google Shape;1033;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5" name="Google Shape;1035;p55"/>
          <p:cNvGrpSpPr/>
          <p:nvPr/>
        </p:nvGrpSpPr>
        <p:grpSpPr>
          <a:xfrm>
            <a:off x="5124804" y="4155133"/>
            <a:ext cx="244412" cy="244221"/>
            <a:chOff x="0" y="0"/>
            <a:chExt cx="325882" cy="325628"/>
          </a:xfrm>
        </p:grpSpPr>
        <p:sp>
          <p:nvSpPr>
            <p:cNvPr id="1036" name="Google Shape;1036;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55"/>
          <p:cNvGrpSpPr/>
          <p:nvPr/>
        </p:nvGrpSpPr>
        <p:grpSpPr>
          <a:xfrm>
            <a:off x="5933443" y="4291615"/>
            <a:ext cx="244412" cy="244221"/>
            <a:chOff x="0" y="0"/>
            <a:chExt cx="325882" cy="325628"/>
          </a:xfrm>
        </p:grpSpPr>
        <p:sp>
          <p:nvSpPr>
            <p:cNvPr id="1039" name="Google Shape;1039;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1" name="Google Shape;1041;p55"/>
          <p:cNvGrpSpPr/>
          <p:nvPr/>
        </p:nvGrpSpPr>
        <p:grpSpPr>
          <a:xfrm>
            <a:off x="5369484" y="3748894"/>
            <a:ext cx="244412" cy="244221"/>
            <a:chOff x="0" y="0"/>
            <a:chExt cx="325882" cy="325628"/>
          </a:xfrm>
        </p:grpSpPr>
        <p:sp>
          <p:nvSpPr>
            <p:cNvPr id="1042" name="Google Shape;1042;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4" name="Google Shape;1044;p55"/>
          <p:cNvGrpSpPr/>
          <p:nvPr/>
        </p:nvGrpSpPr>
        <p:grpSpPr>
          <a:xfrm>
            <a:off x="5251221" y="3663057"/>
            <a:ext cx="244412" cy="244221"/>
            <a:chOff x="0" y="0"/>
            <a:chExt cx="325882" cy="325628"/>
          </a:xfrm>
        </p:grpSpPr>
        <p:sp>
          <p:nvSpPr>
            <p:cNvPr id="1045" name="Google Shape;1045;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55"/>
          <p:cNvGrpSpPr/>
          <p:nvPr/>
        </p:nvGrpSpPr>
        <p:grpSpPr>
          <a:xfrm>
            <a:off x="5429055" y="3579055"/>
            <a:ext cx="244412" cy="244221"/>
            <a:chOff x="0" y="0"/>
            <a:chExt cx="325882" cy="325628"/>
          </a:xfrm>
        </p:grpSpPr>
        <p:sp>
          <p:nvSpPr>
            <p:cNvPr id="1048" name="Google Shape;1048;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0" name="Google Shape;1050;p55"/>
          <p:cNvGrpSpPr/>
          <p:nvPr/>
        </p:nvGrpSpPr>
        <p:grpSpPr>
          <a:xfrm>
            <a:off x="5189890" y="4015025"/>
            <a:ext cx="244412" cy="244221"/>
            <a:chOff x="0" y="0"/>
            <a:chExt cx="325882" cy="325628"/>
          </a:xfrm>
        </p:grpSpPr>
        <p:sp>
          <p:nvSpPr>
            <p:cNvPr id="1051" name="Google Shape;1051;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3" name="Google Shape;1053;p55"/>
          <p:cNvGrpSpPr/>
          <p:nvPr/>
        </p:nvGrpSpPr>
        <p:grpSpPr>
          <a:xfrm>
            <a:off x="5250537" y="3866280"/>
            <a:ext cx="244412" cy="244221"/>
            <a:chOff x="0" y="0"/>
            <a:chExt cx="325882" cy="325628"/>
          </a:xfrm>
        </p:grpSpPr>
        <p:sp>
          <p:nvSpPr>
            <p:cNvPr id="1054" name="Google Shape;1054;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55"/>
          <p:cNvGrpSpPr/>
          <p:nvPr/>
        </p:nvGrpSpPr>
        <p:grpSpPr>
          <a:xfrm>
            <a:off x="5939028" y="4487493"/>
            <a:ext cx="244412" cy="244221"/>
            <a:chOff x="0" y="0"/>
            <a:chExt cx="325882" cy="325628"/>
          </a:xfrm>
        </p:grpSpPr>
        <p:sp>
          <p:nvSpPr>
            <p:cNvPr id="1057" name="Google Shape;1057;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9" name="Google Shape;1059;p55"/>
          <p:cNvGrpSpPr/>
          <p:nvPr/>
        </p:nvGrpSpPr>
        <p:grpSpPr>
          <a:xfrm>
            <a:off x="6062515" y="3789447"/>
            <a:ext cx="244412" cy="244221"/>
            <a:chOff x="0" y="0"/>
            <a:chExt cx="325882" cy="325628"/>
          </a:xfrm>
        </p:grpSpPr>
        <p:sp>
          <p:nvSpPr>
            <p:cNvPr id="1060" name="Google Shape;1060;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2" name="Google Shape;1062;p55"/>
          <p:cNvGrpSpPr/>
          <p:nvPr/>
        </p:nvGrpSpPr>
        <p:grpSpPr>
          <a:xfrm>
            <a:off x="6074773" y="4356907"/>
            <a:ext cx="244412" cy="244221"/>
            <a:chOff x="0" y="0"/>
            <a:chExt cx="325882" cy="325628"/>
          </a:xfrm>
        </p:grpSpPr>
        <p:sp>
          <p:nvSpPr>
            <p:cNvPr id="1063" name="Google Shape;1063;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5" name="Google Shape;1065;p55"/>
          <p:cNvGrpSpPr/>
          <p:nvPr/>
        </p:nvGrpSpPr>
        <p:grpSpPr>
          <a:xfrm>
            <a:off x="5575904" y="4619439"/>
            <a:ext cx="244412" cy="244221"/>
            <a:chOff x="0" y="0"/>
            <a:chExt cx="325882" cy="325628"/>
          </a:xfrm>
        </p:grpSpPr>
        <p:sp>
          <p:nvSpPr>
            <p:cNvPr id="1066" name="Google Shape;1066;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8" name="Google Shape;1068;p55"/>
          <p:cNvGrpSpPr/>
          <p:nvPr/>
        </p:nvGrpSpPr>
        <p:grpSpPr>
          <a:xfrm>
            <a:off x="4986667" y="4227681"/>
            <a:ext cx="244412" cy="244221"/>
            <a:chOff x="0" y="0"/>
            <a:chExt cx="325882" cy="325628"/>
          </a:xfrm>
        </p:grpSpPr>
        <p:sp>
          <p:nvSpPr>
            <p:cNvPr id="1069" name="Google Shape;1069;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1" name="Google Shape;1071;p55"/>
          <p:cNvGrpSpPr/>
          <p:nvPr/>
        </p:nvGrpSpPr>
        <p:grpSpPr>
          <a:xfrm>
            <a:off x="6108131" y="3997373"/>
            <a:ext cx="244412" cy="244221"/>
            <a:chOff x="0" y="0"/>
            <a:chExt cx="325882" cy="325628"/>
          </a:xfrm>
        </p:grpSpPr>
        <p:sp>
          <p:nvSpPr>
            <p:cNvPr id="1072" name="Google Shape;1072;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4" name="Google Shape;1074;p55"/>
          <p:cNvGrpSpPr/>
          <p:nvPr/>
        </p:nvGrpSpPr>
        <p:grpSpPr>
          <a:xfrm>
            <a:off x="5575904" y="3514926"/>
            <a:ext cx="244412" cy="244221"/>
            <a:chOff x="0" y="0"/>
            <a:chExt cx="325882" cy="325628"/>
          </a:xfrm>
        </p:grpSpPr>
        <p:sp>
          <p:nvSpPr>
            <p:cNvPr id="1075" name="Google Shape;1075;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55"/>
          <p:cNvGrpSpPr/>
          <p:nvPr/>
        </p:nvGrpSpPr>
        <p:grpSpPr>
          <a:xfrm>
            <a:off x="5215222" y="4449687"/>
            <a:ext cx="244412" cy="244221"/>
            <a:chOff x="0" y="0"/>
            <a:chExt cx="325882" cy="325628"/>
          </a:xfrm>
        </p:grpSpPr>
        <p:sp>
          <p:nvSpPr>
            <p:cNvPr id="1078" name="Google Shape;1078;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55"/>
          <p:cNvGrpSpPr/>
          <p:nvPr/>
        </p:nvGrpSpPr>
        <p:grpSpPr>
          <a:xfrm>
            <a:off x="5015817" y="4027754"/>
            <a:ext cx="244412" cy="244221"/>
            <a:chOff x="0" y="0"/>
            <a:chExt cx="325882" cy="325628"/>
          </a:xfrm>
        </p:grpSpPr>
        <p:sp>
          <p:nvSpPr>
            <p:cNvPr id="1081" name="Google Shape;1081;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 name="Google Shape;1083;p55"/>
          <p:cNvGrpSpPr/>
          <p:nvPr/>
        </p:nvGrpSpPr>
        <p:grpSpPr>
          <a:xfrm>
            <a:off x="5435315" y="4574954"/>
            <a:ext cx="244412" cy="244221"/>
            <a:chOff x="0" y="0"/>
            <a:chExt cx="325882" cy="325628"/>
          </a:xfrm>
        </p:grpSpPr>
        <p:sp>
          <p:nvSpPr>
            <p:cNvPr id="1084" name="Google Shape;1084;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55"/>
          <p:cNvGrpSpPr/>
          <p:nvPr/>
        </p:nvGrpSpPr>
        <p:grpSpPr>
          <a:xfrm>
            <a:off x="5320221" y="4519686"/>
            <a:ext cx="244412" cy="244221"/>
            <a:chOff x="0" y="0"/>
            <a:chExt cx="325882" cy="325628"/>
          </a:xfrm>
        </p:grpSpPr>
        <p:sp>
          <p:nvSpPr>
            <p:cNvPr id="1087" name="Google Shape;1087;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55"/>
          <p:cNvGrpSpPr/>
          <p:nvPr/>
        </p:nvGrpSpPr>
        <p:grpSpPr>
          <a:xfrm>
            <a:off x="6085765" y="4155133"/>
            <a:ext cx="244412" cy="244221"/>
            <a:chOff x="0" y="0"/>
            <a:chExt cx="325882" cy="325628"/>
          </a:xfrm>
        </p:grpSpPr>
        <p:sp>
          <p:nvSpPr>
            <p:cNvPr id="1090" name="Google Shape;1090;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55"/>
          <p:cNvGrpSpPr/>
          <p:nvPr/>
        </p:nvGrpSpPr>
        <p:grpSpPr>
          <a:xfrm>
            <a:off x="5070299" y="4344665"/>
            <a:ext cx="244412" cy="244221"/>
            <a:chOff x="0" y="0"/>
            <a:chExt cx="325882" cy="325628"/>
          </a:xfrm>
        </p:grpSpPr>
        <p:sp>
          <p:nvSpPr>
            <p:cNvPr id="1093" name="Google Shape;1093;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5" name="Google Shape;1095;p55"/>
          <p:cNvGrpSpPr/>
          <p:nvPr/>
        </p:nvGrpSpPr>
        <p:grpSpPr>
          <a:xfrm>
            <a:off x="5948789" y="4100755"/>
            <a:ext cx="244412" cy="244221"/>
            <a:chOff x="0" y="0"/>
            <a:chExt cx="325882" cy="325628"/>
          </a:xfrm>
        </p:grpSpPr>
        <p:sp>
          <p:nvSpPr>
            <p:cNvPr id="1096" name="Google Shape;1096;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8" name="Google Shape;1098;p55"/>
          <p:cNvGrpSpPr/>
          <p:nvPr/>
        </p:nvGrpSpPr>
        <p:grpSpPr>
          <a:xfrm>
            <a:off x="5945383" y="3698552"/>
            <a:ext cx="244412" cy="244221"/>
            <a:chOff x="0" y="0"/>
            <a:chExt cx="325882" cy="325628"/>
          </a:xfrm>
        </p:grpSpPr>
        <p:sp>
          <p:nvSpPr>
            <p:cNvPr id="1099" name="Google Shape;1099;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1" name="Google Shape;1101;p55"/>
          <p:cNvGrpSpPr/>
          <p:nvPr/>
        </p:nvGrpSpPr>
        <p:grpSpPr>
          <a:xfrm>
            <a:off x="5760851" y="4577273"/>
            <a:ext cx="244412" cy="244221"/>
            <a:chOff x="0" y="0"/>
            <a:chExt cx="325882" cy="325628"/>
          </a:xfrm>
        </p:grpSpPr>
        <p:sp>
          <p:nvSpPr>
            <p:cNvPr id="1102" name="Google Shape;1102;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4" name="Google Shape;1104;p55"/>
          <p:cNvGrpSpPr/>
          <p:nvPr/>
        </p:nvGrpSpPr>
        <p:grpSpPr>
          <a:xfrm>
            <a:off x="5669579" y="3585857"/>
            <a:ext cx="244412" cy="244221"/>
            <a:chOff x="0" y="0"/>
            <a:chExt cx="325882" cy="325628"/>
          </a:xfrm>
        </p:grpSpPr>
        <p:sp>
          <p:nvSpPr>
            <p:cNvPr id="1105" name="Google Shape;1105;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7" name="Google Shape;1107;p55"/>
          <p:cNvGrpSpPr/>
          <p:nvPr/>
        </p:nvGrpSpPr>
        <p:grpSpPr>
          <a:xfrm>
            <a:off x="5968633" y="3910057"/>
            <a:ext cx="244412" cy="244221"/>
            <a:chOff x="0" y="0"/>
            <a:chExt cx="325882" cy="325628"/>
          </a:xfrm>
        </p:grpSpPr>
        <p:sp>
          <p:nvSpPr>
            <p:cNvPr id="1108" name="Google Shape;1108;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0" name="Google Shape;1110;p55"/>
          <p:cNvGrpSpPr/>
          <p:nvPr/>
        </p:nvGrpSpPr>
        <p:grpSpPr>
          <a:xfrm>
            <a:off x="5786711" y="4385472"/>
            <a:ext cx="244412" cy="244221"/>
            <a:chOff x="0" y="0"/>
            <a:chExt cx="325882" cy="325628"/>
          </a:xfrm>
        </p:grpSpPr>
        <p:sp>
          <p:nvSpPr>
            <p:cNvPr id="1111" name="Google Shape;1111;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3" name="Google Shape;1113;p55"/>
          <p:cNvGrpSpPr/>
          <p:nvPr/>
        </p:nvGrpSpPr>
        <p:grpSpPr>
          <a:xfrm>
            <a:off x="5338726" y="3983771"/>
            <a:ext cx="244412" cy="244221"/>
            <a:chOff x="0" y="0"/>
            <a:chExt cx="325882" cy="325628"/>
          </a:xfrm>
        </p:grpSpPr>
        <p:sp>
          <p:nvSpPr>
            <p:cNvPr id="1114" name="Google Shape;1114;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6" name="Google Shape;1116;p55"/>
          <p:cNvGrpSpPr/>
          <p:nvPr/>
        </p:nvGrpSpPr>
        <p:grpSpPr>
          <a:xfrm>
            <a:off x="5610882" y="4458928"/>
            <a:ext cx="244412" cy="244221"/>
            <a:chOff x="0" y="0"/>
            <a:chExt cx="325882" cy="325628"/>
          </a:xfrm>
        </p:grpSpPr>
        <p:sp>
          <p:nvSpPr>
            <p:cNvPr id="1117" name="Google Shape;1117;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55"/>
          <p:cNvGrpSpPr/>
          <p:nvPr/>
        </p:nvGrpSpPr>
        <p:grpSpPr>
          <a:xfrm>
            <a:off x="5552447" y="3719498"/>
            <a:ext cx="244412" cy="244221"/>
            <a:chOff x="0" y="0"/>
            <a:chExt cx="325882" cy="325628"/>
          </a:xfrm>
        </p:grpSpPr>
        <p:sp>
          <p:nvSpPr>
            <p:cNvPr id="1120" name="Google Shape;1120;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2" name="Google Shape;1122;p55"/>
          <p:cNvGrpSpPr/>
          <p:nvPr/>
        </p:nvGrpSpPr>
        <p:grpSpPr>
          <a:xfrm>
            <a:off x="5341640" y="4296039"/>
            <a:ext cx="244412" cy="244221"/>
            <a:chOff x="0" y="0"/>
            <a:chExt cx="325882" cy="325628"/>
          </a:xfrm>
        </p:grpSpPr>
        <p:sp>
          <p:nvSpPr>
            <p:cNvPr id="1123" name="Google Shape;1123;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55"/>
          <p:cNvGrpSpPr/>
          <p:nvPr/>
        </p:nvGrpSpPr>
        <p:grpSpPr>
          <a:xfrm>
            <a:off x="5474603" y="3883564"/>
            <a:ext cx="244412" cy="244221"/>
            <a:chOff x="0" y="0"/>
            <a:chExt cx="325882" cy="325628"/>
          </a:xfrm>
        </p:grpSpPr>
        <p:sp>
          <p:nvSpPr>
            <p:cNvPr id="1126" name="Google Shape;1126;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8" name="Google Shape;1128;p55"/>
          <p:cNvGrpSpPr/>
          <p:nvPr/>
        </p:nvGrpSpPr>
        <p:grpSpPr>
          <a:xfrm>
            <a:off x="5212174" y="4231341"/>
            <a:ext cx="244412" cy="244221"/>
            <a:chOff x="0" y="0"/>
            <a:chExt cx="325882" cy="325628"/>
          </a:xfrm>
        </p:grpSpPr>
        <p:sp>
          <p:nvSpPr>
            <p:cNvPr id="1129" name="Google Shape;1129;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1" name="Google Shape;1131;p55"/>
          <p:cNvGrpSpPr/>
          <p:nvPr/>
        </p:nvGrpSpPr>
        <p:grpSpPr>
          <a:xfrm>
            <a:off x="5473468" y="4385472"/>
            <a:ext cx="244412" cy="244221"/>
            <a:chOff x="0" y="0"/>
            <a:chExt cx="325882" cy="325628"/>
          </a:xfrm>
        </p:grpSpPr>
        <p:sp>
          <p:nvSpPr>
            <p:cNvPr id="1132" name="Google Shape;1132;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4" name="Google Shape;1134;p55"/>
          <p:cNvGrpSpPr/>
          <p:nvPr/>
        </p:nvGrpSpPr>
        <p:grpSpPr>
          <a:xfrm>
            <a:off x="5760851" y="3748474"/>
            <a:ext cx="244412" cy="244221"/>
            <a:chOff x="0" y="0"/>
            <a:chExt cx="325882" cy="325628"/>
          </a:xfrm>
        </p:grpSpPr>
        <p:sp>
          <p:nvSpPr>
            <p:cNvPr id="1135" name="Google Shape;1135;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55"/>
          <p:cNvGrpSpPr/>
          <p:nvPr/>
        </p:nvGrpSpPr>
        <p:grpSpPr>
          <a:xfrm>
            <a:off x="5353550" y="4132008"/>
            <a:ext cx="244412" cy="244221"/>
            <a:chOff x="0" y="0"/>
            <a:chExt cx="325882" cy="325628"/>
          </a:xfrm>
        </p:grpSpPr>
        <p:sp>
          <p:nvSpPr>
            <p:cNvPr id="1138" name="Google Shape;1138;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0" name="Google Shape;1140;p55"/>
          <p:cNvGrpSpPr/>
          <p:nvPr/>
        </p:nvGrpSpPr>
        <p:grpSpPr>
          <a:xfrm>
            <a:off x="5487769" y="4079029"/>
            <a:ext cx="244412" cy="244221"/>
            <a:chOff x="0" y="0"/>
            <a:chExt cx="325882" cy="325628"/>
          </a:xfrm>
        </p:grpSpPr>
        <p:sp>
          <p:nvSpPr>
            <p:cNvPr id="1141" name="Google Shape;1141;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3" name="Google Shape;1143;p55"/>
          <p:cNvGrpSpPr/>
          <p:nvPr/>
        </p:nvGrpSpPr>
        <p:grpSpPr>
          <a:xfrm>
            <a:off x="5810168" y="4218442"/>
            <a:ext cx="244412" cy="244221"/>
            <a:chOff x="0" y="0"/>
            <a:chExt cx="325882" cy="325628"/>
          </a:xfrm>
        </p:grpSpPr>
        <p:sp>
          <p:nvSpPr>
            <p:cNvPr id="1144" name="Google Shape;1144;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55"/>
          <p:cNvGrpSpPr/>
          <p:nvPr/>
        </p:nvGrpSpPr>
        <p:grpSpPr>
          <a:xfrm>
            <a:off x="5839374" y="3897024"/>
            <a:ext cx="244412" cy="244221"/>
            <a:chOff x="0" y="0"/>
            <a:chExt cx="325882" cy="325628"/>
          </a:xfrm>
        </p:grpSpPr>
        <p:sp>
          <p:nvSpPr>
            <p:cNvPr id="1147" name="Google Shape;1147;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55"/>
          <p:cNvGrpSpPr/>
          <p:nvPr/>
        </p:nvGrpSpPr>
        <p:grpSpPr>
          <a:xfrm>
            <a:off x="5641317" y="4272117"/>
            <a:ext cx="244412" cy="244221"/>
            <a:chOff x="0" y="0"/>
            <a:chExt cx="325882" cy="325628"/>
          </a:xfrm>
        </p:grpSpPr>
        <p:sp>
          <p:nvSpPr>
            <p:cNvPr id="1150" name="Google Shape;1150;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55"/>
          <p:cNvGrpSpPr/>
          <p:nvPr/>
        </p:nvGrpSpPr>
        <p:grpSpPr>
          <a:xfrm>
            <a:off x="5507729" y="4206408"/>
            <a:ext cx="244412" cy="244221"/>
            <a:chOff x="0" y="0"/>
            <a:chExt cx="325882" cy="325628"/>
          </a:xfrm>
        </p:grpSpPr>
        <p:sp>
          <p:nvSpPr>
            <p:cNvPr id="1153" name="Google Shape;1153;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5" name="Google Shape;1155;p55"/>
          <p:cNvGrpSpPr/>
          <p:nvPr/>
        </p:nvGrpSpPr>
        <p:grpSpPr>
          <a:xfrm>
            <a:off x="5802827" y="4018652"/>
            <a:ext cx="244412" cy="244221"/>
            <a:chOff x="0" y="0"/>
            <a:chExt cx="325882" cy="325628"/>
          </a:xfrm>
        </p:grpSpPr>
        <p:sp>
          <p:nvSpPr>
            <p:cNvPr id="1156" name="Google Shape;1156;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55"/>
          <p:cNvGrpSpPr/>
          <p:nvPr/>
        </p:nvGrpSpPr>
        <p:grpSpPr>
          <a:xfrm>
            <a:off x="5605110" y="3997373"/>
            <a:ext cx="244412" cy="244221"/>
            <a:chOff x="0" y="0"/>
            <a:chExt cx="325882" cy="325628"/>
          </a:xfrm>
        </p:grpSpPr>
        <p:sp>
          <p:nvSpPr>
            <p:cNvPr id="1159" name="Google Shape;1159;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1" name="Google Shape;1161;p55"/>
          <p:cNvGrpSpPr/>
          <p:nvPr/>
        </p:nvGrpSpPr>
        <p:grpSpPr>
          <a:xfrm>
            <a:off x="5641317" y="3866787"/>
            <a:ext cx="244412" cy="244221"/>
            <a:chOff x="0" y="0"/>
            <a:chExt cx="325882" cy="325628"/>
          </a:xfrm>
        </p:grpSpPr>
        <p:sp>
          <p:nvSpPr>
            <p:cNvPr id="1162" name="Google Shape;1162;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4" name="Google Shape;1164;p55"/>
          <p:cNvGrpSpPr/>
          <p:nvPr/>
        </p:nvGrpSpPr>
        <p:grpSpPr>
          <a:xfrm>
            <a:off x="5699179" y="4122940"/>
            <a:ext cx="244412" cy="244221"/>
            <a:chOff x="0" y="0"/>
            <a:chExt cx="325882" cy="325628"/>
          </a:xfrm>
        </p:grpSpPr>
        <p:sp>
          <p:nvSpPr>
            <p:cNvPr id="1165" name="Google Shape;1165;p55"/>
            <p:cNvSpPr/>
            <p:nvPr/>
          </p:nvSpPr>
          <p:spPr>
            <a:xfrm>
              <a:off x="6731" y="6731"/>
              <a:ext cx="312420" cy="312039"/>
            </a:xfrm>
            <a:custGeom>
              <a:rect b="b" l="l" r="r" t="t"/>
              <a:pathLst>
                <a:path extrusionOk="0" h="312039" w="312420">
                  <a:moveTo>
                    <a:pt x="0" y="156083"/>
                  </a:moveTo>
                  <a:cubicBezTo>
                    <a:pt x="0" y="69850"/>
                    <a:pt x="69977" y="0"/>
                    <a:pt x="156210" y="0"/>
                  </a:cubicBezTo>
                  <a:cubicBezTo>
                    <a:pt x="242443" y="0"/>
                    <a:pt x="312420" y="69850"/>
                    <a:pt x="312420" y="155956"/>
                  </a:cubicBezTo>
                  <a:cubicBezTo>
                    <a:pt x="312420" y="242062"/>
                    <a:pt x="242443" y="312039"/>
                    <a:pt x="156210" y="312039"/>
                  </a:cubicBezTo>
                  <a:cubicBezTo>
                    <a:pt x="69977"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5"/>
            <p:cNvSpPr/>
            <p:nvPr/>
          </p:nvSpPr>
          <p:spPr>
            <a:xfrm>
              <a:off x="0" y="0"/>
              <a:ext cx="325882" cy="325628"/>
            </a:xfrm>
            <a:custGeom>
              <a:rect b="b" l="l" r="r" t="t"/>
              <a:pathLst>
                <a:path extrusionOk="0" h="325628" w="325882">
                  <a:moveTo>
                    <a:pt x="0" y="162814"/>
                  </a:moveTo>
                  <a:cubicBezTo>
                    <a:pt x="0" y="72898"/>
                    <a:pt x="73025" y="0"/>
                    <a:pt x="162941" y="0"/>
                  </a:cubicBezTo>
                  <a:lnTo>
                    <a:pt x="162941" y="6731"/>
                  </a:lnTo>
                  <a:lnTo>
                    <a:pt x="162941" y="0"/>
                  </a:lnTo>
                  <a:cubicBezTo>
                    <a:pt x="252984" y="0"/>
                    <a:pt x="325882" y="72898"/>
                    <a:pt x="325882" y="162814"/>
                  </a:cubicBezTo>
                  <a:lnTo>
                    <a:pt x="319151" y="162814"/>
                  </a:lnTo>
                  <a:lnTo>
                    <a:pt x="325882" y="162814"/>
                  </a:lnTo>
                  <a:cubicBezTo>
                    <a:pt x="325882" y="252730"/>
                    <a:pt x="252857" y="325628"/>
                    <a:pt x="162941" y="325628"/>
                  </a:cubicBezTo>
                  <a:lnTo>
                    <a:pt x="162941" y="318770"/>
                  </a:lnTo>
                  <a:lnTo>
                    <a:pt x="162941" y="325501"/>
                  </a:lnTo>
                  <a:cubicBezTo>
                    <a:pt x="73025"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391" y="312039"/>
                    <a:pt x="162814" y="312039"/>
                  </a:cubicBezTo>
                  <a:cubicBezTo>
                    <a:pt x="245237" y="312039"/>
                    <a:pt x="312293" y="245110"/>
                    <a:pt x="312293" y="162814"/>
                  </a:cubicBezTo>
                  <a:cubicBezTo>
                    <a:pt x="312293" y="80518"/>
                    <a:pt x="245491" y="13589"/>
                    <a:pt x="162941" y="13589"/>
                  </a:cubicBezTo>
                  <a:lnTo>
                    <a:pt x="162941" y="6731"/>
                  </a:lnTo>
                  <a:lnTo>
                    <a:pt x="162941" y="13462"/>
                  </a:lnTo>
                  <a:cubicBezTo>
                    <a:pt x="80391" y="13462"/>
                    <a:pt x="13589" y="80264"/>
                    <a:pt x="13589" y="16268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55"/>
          <p:cNvGrpSpPr/>
          <p:nvPr/>
        </p:nvGrpSpPr>
        <p:grpSpPr>
          <a:xfrm>
            <a:off x="7496573" y="3358137"/>
            <a:ext cx="244412" cy="244411"/>
            <a:chOff x="0" y="0"/>
            <a:chExt cx="325882" cy="325882"/>
          </a:xfrm>
        </p:grpSpPr>
        <p:sp>
          <p:nvSpPr>
            <p:cNvPr id="1168" name="Google Shape;1168;p55"/>
            <p:cNvSpPr/>
            <p:nvPr/>
          </p:nvSpPr>
          <p:spPr>
            <a:xfrm>
              <a:off x="6731" y="6731"/>
              <a:ext cx="312420" cy="312420"/>
            </a:xfrm>
            <a:custGeom>
              <a:rect b="b" l="l" r="r" t="t"/>
              <a:pathLst>
                <a:path extrusionOk="0" h="312420" w="312420">
                  <a:moveTo>
                    <a:pt x="0" y="156210"/>
                  </a:moveTo>
                  <a:cubicBezTo>
                    <a:pt x="0" y="69977"/>
                    <a:pt x="69977" y="0"/>
                    <a:pt x="156210" y="0"/>
                  </a:cubicBezTo>
                  <a:cubicBezTo>
                    <a:pt x="242443" y="0"/>
                    <a:pt x="312420" y="69977"/>
                    <a:pt x="312420" y="156210"/>
                  </a:cubicBezTo>
                  <a:cubicBezTo>
                    <a:pt x="312420" y="242443"/>
                    <a:pt x="242443" y="312420"/>
                    <a:pt x="156210" y="312420"/>
                  </a:cubicBezTo>
                  <a:cubicBezTo>
                    <a:pt x="69977" y="312420"/>
                    <a:pt x="0" y="242443"/>
                    <a:pt x="0" y="156210"/>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5"/>
            <p:cNvSpPr/>
            <p:nvPr/>
          </p:nvSpPr>
          <p:spPr>
            <a:xfrm>
              <a:off x="0" y="0"/>
              <a:ext cx="325882" cy="325882"/>
            </a:xfrm>
            <a:custGeom>
              <a:rect b="b" l="l" r="r" t="t"/>
              <a:pathLst>
                <a:path extrusionOk="0" h="325882" w="325882">
                  <a:moveTo>
                    <a:pt x="0" y="162941"/>
                  </a:moveTo>
                  <a:cubicBezTo>
                    <a:pt x="0" y="72898"/>
                    <a:pt x="73025" y="0"/>
                    <a:pt x="162941" y="0"/>
                  </a:cubicBezTo>
                  <a:lnTo>
                    <a:pt x="162941" y="6731"/>
                  </a:lnTo>
                  <a:lnTo>
                    <a:pt x="162941" y="0"/>
                  </a:lnTo>
                  <a:cubicBezTo>
                    <a:pt x="252984" y="0"/>
                    <a:pt x="325882" y="72898"/>
                    <a:pt x="325882" y="162941"/>
                  </a:cubicBezTo>
                  <a:lnTo>
                    <a:pt x="319151" y="162941"/>
                  </a:lnTo>
                  <a:lnTo>
                    <a:pt x="325882" y="162941"/>
                  </a:lnTo>
                  <a:cubicBezTo>
                    <a:pt x="325882" y="252984"/>
                    <a:pt x="252857" y="325882"/>
                    <a:pt x="162941" y="325882"/>
                  </a:cubicBezTo>
                  <a:lnTo>
                    <a:pt x="162941" y="319151"/>
                  </a:lnTo>
                  <a:lnTo>
                    <a:pt x="162941" y="325882"/>
                  </a:lnTo>
                  <a:cubicBezTo>
                    <a:pt x="73025" y="325882"/>
                    <a:pt x="0" y="252857"/>
                    <a:pt x="0" y="162941"/>
                  </a:cubicBezTo>
                  <a:lnTo>
                    <a:pt x="6731" y="162941"/>
                  </a:lnTo>
                  <a:lnTo>
                    <a:pt x="13462" y="162941"/>
                  </a:lnTo>
                  <a:lnTo>
                    <a:pt x="6731" y="162941"/>
                  </a:lnTo>
                  <a:lnTo>
                    <a:pt x="0" y="162941"/>
                  </a:lnTo>
                  <a:moveTo>
                    <a:pt x="13589" y="162941"/>
                  </a:moveTo>
                  <a:cubicBezTo>
                    <a:pt x="13589" y="166624"/>
                    <a:pt x="10541" y="169672"/>
                    <a:pt x="6858" y="169672"/>
                  </a:cubicBezTo>
                  <a:cubicBezTo>
                    <a:pt x="3175" y="169672"/>
                    <a:pt x="0" y="166624"/>
                    <a:pt x="0" y="162941"/>
                  </a:cubicBezTo>
                  <a:cubicBezTo>
                    <a:pt x="0" y="159258"/>
                    <a:pt x="3048" y="156210"/>
                    <a:pt x="6731" y="156210"/>
                  </a:cubicBezTo>
                  <a:cubicBezTo>
                    <a:pt x="10414" y="156210"/>
                    <a:pt x="13462" y="159258"/>
                    <a:pt x="13462" y="162941"/>
                  </a:cubicBezTo>
                  <a:cubicBezTo>
                    <a:pt x="13462" y="245491"/>
                    <a:pt x="80391" y="312293"/>
                    <a:pt x="162941" y="312293"/>
                  </a:cubicBezTo>
                  <a:cubicBezTo>
                    <a:pt x="245491" y="312293"/>
                    <a:pt x="312420" y="245491"/>
                    <a:pt x="312420" y="162941"/>
                  </a:cubicBezTo>
                  <a:cubicBezTo>
                    <a:pt x="312420" y="80391"/>
                    <a:pt x="245491" y="13589"/>
                    <a:pt x="162941" y="13589"/>
                  </a:cubicBezTo>
                  <a:lnTo>
                    <a:pt x="162941" y="6731"/>
                  </a:lnTo>
                  <a:lnTo>
                    <a:pt x="162941" y="13462"/>
                  </a:lnTo>
                  <a:cubicBezTo>
                    <a:pt x="80391" y="13462"/>
                    <a:pt x="13462" y="80391"/>
                    <a:pt x="13462"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55"/>
          <p:cNvGrpSpPr/>
          <p:nvPr/>
        </p:nvGrpSpPr>
        <p:grpSpPr>
          <a:xfrm>
            <a:off x="7605087" y="3266461"/>
            <a:ext cx="244412" cy="244411"/>
            <a:chOff x="0" y="0"/>
            <a:chExt cx="325882" cy="325882"/>
          </a:xfrm>
        </p:grpSpPr>
        <p:sp>
          <p:nvSpPr>
            <p:cNvPr id="1171" name="Google Shape;1171;p55"/>
            <p:cNvSpPr/>
            <p:nvPr/>
          </p:nvSpPr>
          <p:spPr>
            <a:xfrm>
              <a:off x="6731" y="6731"/>
              <a:ext cx="312420" cy="312420"/>
            </a:xfrm>
            <a:custGeom>
              <a:rect b="b" l="l" r="r" t="t"/>
              <a:pathLst>
                <a:path extrusionOk="0" h="312420" w="312420">
                  <a:moveTo>
                    <a:pt x="0" y="156210"/>
                  </a:moveTo>
                  <a:cubicBezTo>
                    <a:pt x="0" y="69977"/>
                    <a:pt x="69977" y="0"/>
                    <a:pt x="156210" y="0"/>
                  </a:cubicBezTo>
                  <a:cubicBezTo>
                    <a:pt x="242443" y="0"/>
                    <a:pt x="312420" y="69977"/>
                    <a:pt x="312420" y="156210"/>
                  </a:cubicBezTo>
                  <a:cubicBezTo>
                    <a:pt x="312420" y="242443"/>
                    <a:pt x="242443" y="312420"/>
                    <a:pt x="156210" y="312420"/>
                  </a:cubicBezTo>
                  <a:cubicBezTo>
                    <a:pt x="69977" y="312420"/>
                    <a:pt x="0" y="242443"/>
                    <a:pt x="0" y="156210"/>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5"/>
            <p:cNvSpPr/>
            <p:nvPr/>
          </p:nvSpPr>
          <p:spPr>
            <a:xfrm>
              <a:off x="0" y="0"/>
              <a:ext cx="325882" cy="325882"/>
            </a:xfrm>
            <a:custGeom>
              <a:rect b="b" l="l" r="r" t="t"/>
              <a:pathLst>
                <a:path extrusionOk="0" h="325882" w="325882">
                  <a:moveTo>
                    <a:pt x="0" y="162941"/>
                  </a:moveTo>
                  <a:cubicBezTo>
                    <a:pt x="0" y="72898"/>
                    <a:pt x="73025" y="0"/>
                    <a:pt x="162941" y="0"/>
                  </a:cubicBezTo>
                  <a:lnTo>
                    <a:pt x="162941" y="6731"/>
                  </a:lnTo>
                  <a:lnTo>
                    <a:pt x="162941" y="0"/>
                  </a:lnTo>
                  <a:cubicBezTo>
                    <a:pt x="252984" y="0"/>
                    <a:pt x="325882" y="72898"/>
                    <a:pt x="325882" y="162941"/>
                  </a:cubicBezTo>
                  <a:lnTo>
                    <a:pt x="319151" y="162941"/>
                  </a:lnTo>
                  <a:lnTo>
                    <a:pt x="325882" y="162941"/>
                  </a:lnTo>
                  <a:cubicBezTo>
                    <a:pt x="325882" y="252984"/>
                    <a:pt x="252857" y="325882"/>
                    <a:pt x="162941" y="325882"/>
                  </a:cubicBezTo>
                  <a:lnTo>
                    <a:pt x="162941" y="319151"/>
                  </a:lnTo>
                  <a:lnTo>
                    <a:pt x="162941" y="325882"/>
                  </a:lnTo>
                  <a:cubicBezTo>
                    <a:pt x="73025" y="325882"/>
                    <a:pt x="0" y="252857"/>
                    <a:pt x="0" y="162941"/>
                  </a:cubicBezTo>
                  <a:lnTo>
                    <a:pt x="6731" y="162941"/>
                  </a:lnTo>
                  <a:lnTo>
                    <a:pt x="13462" y="162941"/>
                  </a:lnTo>
                  <a:lnTo>
                    <a:pt x="6731" y="162941"/>
                  </a:lnTo>
                  <a:lnTo>
                    <a:pt x="0" y="162941"/>
                  </a:lnTo>
                  <a:moveTo>
                    <a:pt x="13589" y="162941"/>
                  </a:moveTo>
                  <a:cubicBezTo>
                    <a:pt x="13589" y="166624"/>
                    <a:pt x="10541" y="169672"/>
                    <a:pt x="6858" y="169672"/>
                  </a:cubicBezTo>
                  <a:cubicBezTo>
                    <a:pt x="3175" y="169672"/>
                    <a:pt x="0" y="166624"/>
                    <a:pt x="0" y="162941"/>
                  </a:cubicBezTo>
                  <a:cubicBezTo>
                    <a:pt x="0" y="159258"/>
                    <a:pt x="3048" y="156210"/>
                    <a:pt x="6731" y="156210"/>
                  </a:cubicBezTo>
                  <a:cubicBezTo>
                    <a:pt x="10414" y="156210"/>
                    <a:pt x="13462" y="159258"/>
                    <a:pt x="13462" y="162941"/>
                  </a:cubicBezTo>
                  <a:cubicBezTo>
                    <a:pt x="13462" y="245491"/>
                    <a:pt x="80391" y="312293"/>
                    <a:pt x="162941" y="312293"/>
                  </a:cubicBezTo>
                  <a:cubicBezTo>
                    <a:pt x="245491" y="312293"/>
                    <a:pt x="312420" y="245491"/>
                    <a:pt x="312420" y="162941"/>
                  </a:cubicBezTo>
                  <a:cubicBezTo>
                    <a:pt x="312420" y="80391"/>
                    <a:pt x="245491" y="13589"/>
                    <a:pt x="162941" y="13589"/>
                  </a:cubicBezTo>
                  <a:lnTo>
                    <a:pt x="162941" y="6731"/>
                  </a:lnTo>
                  <a:lnTo>
                    <a:pt x="162941" y="13462"/>
                  </a:lnTo>
                  <a:cubicBezTo>
                    <a:pt x="80391" y="13462"/>
                    <a:pt x="13462" y="80391"/>
                    <a:pt x="13462"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3" name="Google Shape;1173;p55"/>
          <p:cNvGrpSpPr/>
          <p:nvPr/>
        </p:nvGrpSpPr>
        <p:grpSpPr>
          <a:xfrm>
            <a:off x="7675455" y="3385365"/>
            <a:ext cx="244412" cy="244411"/>
            <a:chOff x="0" y="0"/>
            <a:chExt cx="325882" cy="325882"/>
          </a:xfrm>
        </p:grpSpPr>
        <p:sp>
          <p:nvSpPr>
            <p:cNvPr id="1174" name="Google Shape;1174;p55"/>
            <p:cNvSpPr/>
            <p:nvPr/>
          </p:nvSpPr>
          <p:spPr>
            <a:xfrm>
              <a:off x="6731" y="6731"/>
              <a:ext cx="312420" cy="312420"/>
            </a:xfrm>
            <a:custGeom>
              <a:rect b="b" l="l" r="r" t="t"/>
              <a:pathLst>
                <a:path extrusionOk="0" h="312420" w="312420">
                  <a:moveTo>
                    <a:pt x="0" y="156210"/>
                  </a:moveTo>
                  <a:cubicBezTo>
                    <a:pt x="0" y="69977"/>
                    <a:pt x="69977" y="0"/>
                    <a:pt x="156210" y="0"/>
                  </a:cubicBezTo>
                  <a:cubicBezTo>
                    <a:pt x="242443" y="0"/>
                    <a:pt x="312420" y="69977"/>
                    <a:pt x="312420" y="156210"/>
                  </a:cubicBezTo>
                  <a:cubicBezTo>
                    <a:pt x="312420" y="242443"/>
                    <a:pt x="242443" y="312420"/>
                    <a:pt x="156210" y="312420"/>
                  </a:cubicBezTo>
                  <a:cubicBezTo>
                    <a:pt x="69977" y="312420"/>
                    <a:pt x="0" y="242443"/>
                    <a:pt x="0" y="156210"/>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5"/>
            <p:cNvSpPr/>
            <p:nvPr/>
          </p:nvSpPr>
          <p:spPr>
            <a:xfrm>
              <a:off x="0" y="0"/>
              <a:ext cx="325882" cy="325882"/>
            </a:xfrm>
            <a:custGeom>
              <a:rect b="b" l="l" r="r" t="t"/>
              <a:pathLst>
                <a:path extrusionOk="0" h="325882" w="325882">
                  <a:moveTo>
                    <a:pt x="0" y="162941"/>
                  </a:moveTo>
                  <a:cubicBezTo>
                    <a:pt x="0" y="72898"/>
                    <a:pt x="73025" y="0"/>
                    <a:pt x="162941" y="0"/>
                  </a:cubicBezTo>
                  <a:lnTo>
                    <a:pt x="162941" y="6731"/>
                  </a:lnTo>
                  <a:lnTo>
                    <a:pt x="162941" y="0"/>
                  </a:lnTo>
                  <a:cubicBezTo>
                    <a:pt x="252984" y="0"/>
                    <a:pt x="325882" y="72898"/>
                    <a:pt x="325882" y="162941"/>
                  </a:cubicBezTo>
                  <a:lnTo>
                    <a:pt x="319151" y="162941"/>
                  </a:lnTo>
                  <a:lnTo>
                    <a:pt x="325882" y="162941"/>
                  </a:lnTo>
                  <a:cubicBezTo>
                    <a:pt x="325882" y="252984"/>
                    <a:pt x="252857" y="325882"/>
                    <a:pt x="162941" y="325882"/>
                  </a:cubicBezTo>
                  <a:lnTo>
                    <a:pt x="162941" y="319151"/>
                  </a:lnTo>
                  <a:lnTo>
                    <a:pt x="162941" y="325882"/>
                  </a:lnTo>
                  <a:cubicBezTo>
                    <a:pt x="73025" y="325882"/>
                    <a:pt x="0" y="252857"/>
                    <a:pt x="0" y="162941"/>
                  </a:cubicBezTo>
                  <a:lnTo>
                    <a:pt x="6731" y="162941"/>
                  </a:lnTo>
                  <a:lnTo>
                    <a:pt x="13462" y="162941"/>
                  </a:lnTo>
                  <a:lnTo>
                    <a:pt x="6731" y="162941"/>
                  </a:lnTo>
                  <a:lnTo>
                    <a:pt x="0" y="162941"/>
                  </a:lnTo>
                  <a:moveTo>
                    <a:pt x="13589" y="162941"/>
                  </a:moveTo>
                  <a:cubicBezTo>
                    <a:pt x="13589" y="166624"/>
                    <a:pt x="10541" y="169672"/>
                    <a:pt x="6858" y="169672"/>
                  </a:cubicBezTo>
                  <a:cubicBezTo>
                    <a:pt x="3175" y="169672"/>
                    <a:pt x="0" y="166624"/>
                    <a:pt x="0" y="162941"/>
                  </a:cubicBezTo>
                  <a:cubicBezTo>
                    <a:pt x="0" y="159258"/>
                    <a:pt x="3048" y="156210"/>
                    <a:pt x="6731" y="156210"/>
                  </a:cubicBezTo>
                  <a:cubicBezTo>
                    <a:pt x="10414" y="156210"/>
                    <a:pt x="13462" y="159258"/>
                    <a:pt x="13462" y="162941"/>
                  </a:cubicBezTo>
                  <a:cubicBezTo>
                    <a:pt x="13462" y="245491"/>
                    <a:pt x="80391" y="312293"/>
                    <a:pt x="162941" y="312293"/>
                  </a:cubicBezTo>
                  <a:cubicBezTo>
                    <a:pt x="245491" y="312293"/>
                    <a:pt x="312420" y="245491"/>
                    <a:pt x="312420" y="162941"/>
                  </a:cubicBezTo>
                  <a:cubicBezTo>
                    <a:pt x="312420" y="80391"/>
                    <a:pt x="245491" y="13589"/>
                    <a:pt x="162941" y="13589"/>
                  </a:cubicBezTo>
                  <a:lnTo>
                    <a:pt x="162941" y="6731"/>
                  </a:lnTo>
                  <a:lnTo>
                    <a:pt x="162941" y="13462"/>
                  </a:lnTo>
                  <a:cubicBezTo>
                    <a:pt x="80391" y="13462"/>
                    <a:pt x="13462" y="80391"/>
                    <a:pt x="13462"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55"/>
          <p:cNvGrpSpPr/>
          <p:nvPr/>
        </p:nvGrpSpPr>
        <p:grpSpPr>
          <a:xfrm>
            <a:off x="7551498" y="3469103"/>
            <a:ext cx="244412" cy="244411"/>
            <a:chOff x="0" y="0"/>
            <a:chExt cx="325882" cy="325882"/>
          </a:xfrm>
        </p:grpSpPr>
        <p:sp>
          <p:nvSpPr>
            <p:cNvPr id="1177" name="Google Shape;1177;p55"/>
            <p:cNvSpPr/>
            <p:nvPr/>
          </p:nvSpPr>
          <p:spPr>
            <a:xfrm>
              <a:off x="6731" y="6731"/>
              <a:ext cx="312420" cy="312420"/>
            </a:xfrm>
            <a:custGeom>
              <a:rect b="b" l="l" r="r" t="t"/>
              <a:pathLst>
                <a:path extrusionOk="0" h="312420" w="312420">
                  <a:moveTo>
                    <a:pt x="0" y="156210"/>
                  </a:moveTo>
                  <a:cubicBezTo>
                    <a:pt x="0" y="69977"/>
                    <a:pt x="69977" y="0"/>
                    <a:pt x="156210" y="0"/>
                  </a:cubicBezTo>
                  <a:cubicBezTo>
                    <a:pt x="242443" y="0"/>
                    <a:pt x="312420" y="69977"/>
                    <a:pt x="312420" y="156210"/>
                  </a:cubicBezTo>
                  <a:cubicBezTo>
                    <a:pt x="312420" y="242443"/>
                    <a:pt x="242443" y="312420"/>
                    <a:pt x="156210" y="312420"/>
                  </a:cubicBezTo>
                  <a:cubicBezTo>
                    <a:pt x="69977" y="312420"/>
                    <a:pt x="0" y="242443"/>
                    <a:pt x="0" y="156210"/>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5"/>
            <p:cNvSpPr/>
            <p:nvPr/>
          </p:nvSpPr>
          <p:spPr>
            <a:xfrm>
              <a:off x="0" y="0"/>
              <a:ext cx="325882" cy="325882"/>
            </a:xfrm>
            <a:custGeom>
              <a:rect b="b" l="l" r="r" t="t"/>
              <a:pathLst>
                <a:path extrusionOk="0" h="325882" w="325882">
                  <a:moveTo>
                    <a:pt x="0" y="162941"/>
                  </a:moveTo>
                  <a:cubicBezTo>
                    <a:pt x="0" y="72898"/>
                    <a:pt x="73025" y="0"/>
                    <a:pt x="162941" y="0"/>
                  </a:cubicBezTo>
                  <a:lnTo>
                    <a:pt x="162941" y="6731"/>
                  </a:lnTo>
                  <a:lnTo>
                    <a:pt x="162941" y="0"/>
                  </a:lnTo>
                  <a:cubicBezTo>
                    <a:pt x="252984" y="0"/>
                    <a:pt x="325882" y="72898"/>
                    <a:pt x="325882" y="162941"/>
                  </a:cubicBezTo>
                  <a:lnTo>
                    <a:pt x="319151" y="162941"/>
                  </a:lnTo>
                  <a:lnTo>
                    <a:pt x="325882" y="162941"/>
                  </a:lnTo>
                  <a:cubicBezTo>
                    <a:pt x="325882" y="252984"/>
                    <a:pt x="252857" y="325882"/>
                    <a:pt x="162941" y="325882"/>
                  </a:cubicBezTo>
                  <a:lnTo>
                    <a:pt x="162941" y="319151"/>
                  </a:lnTo>
                  <a:lnTo>
                    <a:pt x="162941" y="325882"/>
                  </a:lnTo>
                  <a:cubicBezTo>
                    <a:pt x="73025" y="325882"/>
                    <a:pt x="0" y="252857"/>
                    <a:pt x="0" y="162941"/>
                  </a:cubicBezTo>
                  <a:lnTo>
                    <a:pt x="6731" y="162941"/>
                  </a:lnTo>
                  <a:lnTo>
                    <a:pt x="13462" y="162941"/>
                  </a:lnTo>
                  <a:lnTo>
                    <a:pt x="6731" y="162941"/>
                  </a:lnTo>
                  <a:lnTo>
                    <a:pt x="0" y="162941"/>
                  </a:lnTo>
                  <a:moveTo>
                    <a:pt x="13589" y="162941"/>
                  </a:moveTo>
                  <a:cubicBezTo>
                    <a:pt x="13589" y="166624"/>
                    <a:pt x="10541" y="169672"/>
                    <a:pt x="6858" y="169672"/>
                  </a:cubicBezTo>
                  <a:cubicBezTo>
                    <a:pt x="3175" y="169672"/>
                    <a:pt x="0" y="166624"/>
                    <a:pt x="0" y="162941"/>
                  </a:cubicBezTo>
                  <a:cubicBezTo>
                    <a:pt x="0" y="159258"/>
                    <a:pt x="3048" y="156210"/>
                    <a:pt x="6731" y="156210"/>
                  </a:cubicBezTo>
                  <a:cubicBezTo>
                    <a:pt x="10414" y="156210"/>
                    <a:pt x="13462" y="159258"/>
                    <a:pt x="13462" y="162941"/>
                  </a:cubicBezTo>
                  <a:cubicBezTo>
                    <a:pt x="13462" y="245491"/>
                    <a:pt x="80391" y="312293"/>
                    <a:pt x="162941" y="312293"/>
                  </a:cubicBezTo>
                  <a:cubicBezTo>
                    <a:pt x="245491" y="312293"/>
                    <a:pt x="312420" y="245491"/>
                    <a:pt x="312420" y="162941"/>
                  </a:cubicBezTo>
                  <a:cubicBezTo>
                    <a:pt x="312420" y="80391"/>
                    <a:pt x="245491" y="13589"/>
                    <a:pt x="162941" y="13589"/>
                  </a:cubicBezTo>
                  <a:lnTo>
                    <a:pt x="162941" y="6731"/>
                  </a:lnTo>
                  <a:lnTo>
                    <a:pt x="162941" y="13462"/>
                  </a:lnTo>
                  <a:cubicBezTo>
                    <a:pt x="80391" y="13462"/>
                    <a:pt x="13462" y="80391"/>
                    <a:pt x="13462"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9" name="Google Shape;1179;p55"/>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5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189" name="Google Shape;1189;p5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190" name="Google Shape;1190;p5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191" name="Google Shape;1191;p56"/>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44</a:t>
            </a:r>
            <a:endParaRPr/>
          </a:p>
        </p:txBody>
      </p:sp>
      <p:sp>
        <p:nvSpPr>
          <p:cNvPr id="1192" name="Google Shape;1192;p56"/>
          <p:cNvSpPr txBox="1"/>
          <p:nvPr/>
        </p:nvSpPr>
        <p:spPr>
          <a:xfrm>
            <a:off x="564029" y="1570767"/>
            <a:ext cx="8693226" cy="2857500"/>
          </a:xfrm>
          <a:prstGeom prst="rect">
            <a:avLst/>
          </a:prstGeom>
          <a:noFill/>
          <a:ln>
            <a:noFill/>
          </a:ln>
        </p:spPr>
        <p:txBody>
          <a:bodyPr anchorCtr="0" anchor="t" bIns="0" lIns="0" spcFirstLastPara="1" rIns="0" wrap="square" tIns="0">
            <a:spAutoFit/>
          </a:bodyPr>
          <a:lstStyle/>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Un núcleo de helio de alta energía expulsado del núcleo.</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Masa de 4 uma</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Carga de +2 ecu</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Interactúa fácilmente con los electrones de los materiales por los que pasa.</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Los opuestos se atraen </a:t>
            </a:r>
            <a:endParaRPr/>
          </a:p>
          <a:p>
            <a:pPr indent="-235124" lvl="1" marL="470249"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α es positivo, los electrones son negativos</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Se protege fácilmente de todos los materiales, incluidas las capas externas “muertas” de piel.</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Daño grave a los tejidos vivos si se ingiere debido a su gran masa y gran carga.</a:t>
            </a:r>
            <a:endParaRPr/>
          </a:p>
        </p:txBody>
      </p:sp>
      <p:sp>
        <p:nvSpPr>
          <p:cNvPr id="1193" name="Google Shape;1193;p56"/>
          <p:cNvSpPr txBox="1"/>
          <p:nvPr/>
        </p:nvSpPr>
        <p:spPr>
          <a:xfrm>
            <a:off x="564030" y="596519"/>
            <a:ext cx="5506720"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Partícula Alfa α</a:t>
            </a:r>
            <a:endParaRPr/>
          </a:p>
        </p:txBody>
      </p:sp>
      <p:sp>
        <p:nvSpPr>
          <p:cNvPr id="1194" name="Google Shape;1194;p56"/>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5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204" name="Google Shape;1204;p5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205" name="Google Shape;1205;p5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206" name="Google Shape;1206;p57"/>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45</a:t>
            </a:r>
            <a:endParaRPr/>
          </a:p>
        </p:txBody>
      </p:sp>
      <p:sp>
        <p:nvSpPr>
          <p:cNvPr id="1207" name="Google Shape;1207;p57"/>
          <p:cNvSpPr txBox="1"/>
          <p:nvPr/>
        </p:nvSpPr>
        <p:spPr>
          <a:xfrm>
            <a:off x="543264" y="1864856"/>
            <a:ext cx="4010575" cy="22574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Electrón emitido desde el núcleo de un átomo cuando un neutrón se convierte en un protón.</a:t>
            </a:r>
            <a:endParaRPr/>
          </a:p>
        </p:txBody>
      </p:sp>
      <p:sp>
        <p:nvSpPr>
          <p:cNvPr id="1208" name="Google Shape;1208;p57"/>
          <p:cNvSpPr txBox="1"/>
          <p:nvPr/>
        </p:nvSpPr>
        <p:spPr>
          <a:xfrm>
            <a:off x="560949" y="682912"/>
            <a:ext cx="5181600"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Partícula Beta β⁻</a:t>
            </a:r>
            <a:endParaRPr/>
          </a:p>
        </p:txBody>
      </p:sp>
      <p:sp>
        <p:nvSpPr>
          <p:cNvPr id="1209" name="Google Shape;1209;p57"/>
          <p:cNvSpPr/>
          <p:nvPr/>
        </p:nvSpPr>
        <p:spPr>
          <a:xfrm>
            <a:off x="6713512" y="3503184"/>
            <a:ext cx="591503" cy="226218"/>
          </a:xfrm>
          <a:custGeom>
            <a:rect b="b" l="l" r="r" t="t"/>
            <a:pathLst>
              <a:path extrusionOk="0" h="301625" w="788670">
                <a:moveTo>
                  <a:pt x="0" y="214630"/>
                </a:moveTo>
                <a:lnTo>
                  <a:pt x="764286" y="0"/>
                </a:lnTo>
                <a:lnTo>
                  <a:pt x="788670" y="86995"/>
                </a:lnTo>
                <a:lnTo>
                  <a:pt x="24511" y="301625"/>
                </a:lnTo>
                <a:close/>
              </a:path>
            </a:pathLst>
          </a:custGeom>
          <a:solidFill>
            <a:srgbClr val="000000"/>
          </a:solidFill>
          <a:ln>
            <a:noFill/>
          </a:ln>
        </p:spPr>
      </p:sp>
      <p:sp>
        <p:nvSpPr>
          <p:cNvPr id="1210" name="Google Shape;1210;p57"/>
          <p:cNvSpPr txBox="1"/>
          <p:nvPr/>
        </p:nvSpPr>
        <p:spPr>
          <a:xfrm>
            <a:off x="7226773" y="3741353"/>
            <a:ext cx="901520" cy="552450"/>
          </a:xfrm>
          <a:prstGeom prst="rect">
            <a:avLst/>
          </a:prstGeom>
          <a:noFill/>
          <a:ln>
            <a:noFill/>
          </a:ln>
        </p:spPr>
        <p:txBody>
          <a:bodyPr anchorCtr="0" anchor="t" bIns="0" lIns="0" spcFirstLastPara="1" rIns="0" wrap="square" tIns="0">
            <a:spAutoFit/>
          </a:bodyPr>
          <a:lstStyle/>
          <a:p>
            <a:pPr indent="0" lvl="0" marL="0" marR="0" rtl="0" algn="ctr">
              <a:lnSpc>
                <a:spcPct val="120046"/>
              </a:lnSpc>
              <a:spcBef>
                <a:spcPts val="0"/>
              </a:spcBef>
              <a:spcAft>
                <a:spcPts val="0"/>
              </a:spcAft>
              <a:buNone/>
            </a:pPr>
            <a:r>
              <a:rPr b="0" i="0" lang="en-US" sz="1706" u="none" cap="none" strike="noStrike">
                <a:solidFill>
                  <a:srgbClr val="000000"/>
                </a:solidFill>
                <a:latin typeface="Arial"/>
                <a:ea typeface="Arial"/>
                <a:cs typeface="Arial"/>
                <a:sym typeface="Arial"/>
              </a:rPr>
              <a:t>partícula b</a:t>
            </a:r>
            <a:endParaRPr/>
          </a:p>
        </p:txBody>
      </p:sp>
      <p:grpSp>
        <p:nvGrpSpPr>
          <p:cNvPr id="1211" name="Google Shape;1211;p57"/>
          <p:cNvGrpSpPr/>
          <p:nvPr/>
        </p:nvGrpSpPr>
        <p:grpSpPr>
          <a:xfrm>
            <a:off x="6073398" y="3394030"/>
            <a:ext cx="244221" cy="244221"/>
            <a:chOff x="0" y="0"/>
            <a:chExt cx="325628" cy="325628"/>
          </a:xfrm>
        </p:grpSpPr>
        <p:sp>
          <p:nvSpPr>
            <p:cNvPr id="1212" name="Google Shape;1212;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4" name="Google Shape;1214;p57"/>
          <p:cNvGrpSpPr/>
          <p:nvPr/>
        </p:nvGrpSpPr>
        <p:grpSpPr>
          <a:xfrm>
            <a:off x="5069495" y="4347427"/>
            <a:ext cx="244221" cy="244221"/>
            <a:chOff x="0" y="0"/>
            <a:chExt cx="325628" cy="325628"/>
          </a:xfrm>
        </p:grpSpPr>
        <p:sp>
          <p:nvSpPr>
            <p:cNvPr id="1215" name="Google Shape;1215;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7" name="Google Shape;1217;p57"/>
          <p:cNvGrpSpPr/>
          <p:nvPr/>
        </p:nvGrpSpPr>
        <p:grpSpPr>
          <a:xfrm>
            <a:off x="6298682" y="3596240"/>
            <a:ext cx="244221" cy="244221"/>
            <a:chOff x="0" y="0"/>
            <a:chExt cx="325628" cy="325628"/>
          </a:xfrm>
        </p:grpSpPr>
        <p:sp>
          <p:nvSpPr>
            <p:cNvPr id="1218" name="Google Shape;1218;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0" name="Google Shape;1220;p57"/>
          <p:cNvGrpSpPr/>
          <p:nvPr/>
        </p:nvGrpSpPr>
        <p:grpSpPr>
          <a:xfrm>
            <a:off x="5337770" y="4592275"/>
            <a:ext cx="244221" cy="244221"/>
            <a:chOff x="0" y="0"/>
            <a:chExt cx="325628" cy="325628"/>
          </a:xfrm>
        </p:grpSpPr>
        <p:sp>
          <p:nvSpPr>
            <p:cNvPr id="1221" name="Google Shape;1221;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3" name="Google Shape;1223;p57"/>
          <p:cNvGrpSpPr/>
          <p:nvPr/>
        </p:nvGrpSpPr>
        <p:grpSpPr>
          <a:xfrm>
            <a:off x="5689741" y="3279687"/>
            <a:ext cx="244221" cy="244221"/>
            <a:chOff x="0" y="0"/>
            <a:chExt cx="325628" cy="325628"/>
          </a:xfrm>
        </p:grpSpPr>
        <p:sp>
          <p:nvSpPr>
            <p:cNvPr id="1224" name="Google Shape;1224;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6" name="Google Shape;1226;p57"/>
          <p:cNvGrpSpPr/>
          <p:nvPr/>
        </p:nvGrpSpPr>
        <p:grpSpPr>
          <a:xfrm>
            <a:off x="6323071" y="4320221"/>
            <a:ext cx="244221" cy="244221"/>
            <a:chOff x="0" y="0"/>
            <a:chExt cx="325628" cy="325628"/>
          </a:xfrm>
        </p:grpSpPr>
        <p:sp>
          <p:nvSpPr>
            <p:cNvPr id="1227" name="Google Shape;1227;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9" name="Google Shape;1229;p57"/>
          <p:cNvGrpSpPr/>
          <p:nvPr/>
        </p:nvGrpSpPr>
        <p:grpSpPr>
          <a:xfrm>
            <a:off x="6415748" y="3973694"/>
            <a:ext cx="244221" cy="244221"/>
            <a:chOff x="0" y="0"/>
            <a:chExt cx="325628" cy="325628"/>
          </a:xfrm>
        </p:grpSpPr>
        <p:sp>
          <p:nvSpPr>
            <p:cNvPr id="1230" name="Google Shape;1230;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2" name="Google Shape;1232;p57"/>
          <p:cNvGrpSpPr/>
          <p:nvPr/>
        </p:nvGrpSpPr>
        <p:grpSpPr>
          <a:xfrm>
            <a:off x="4952430" y="3968607"/>
            <a:ext cx="244221" cy="244221"/>
            <a:chOff x="0" y="0"/>
            <a:chExt cx="325628" cy="325628"/>
          </a:xfrm>
        </p:grpSpPr>
        <p:sp>
          <p:nvSpPr>
            <p:cNvPr id="1233" name="Google Shape;1233;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5" name="Google Shape;1235;p57"/>
          <p:cNvGrpSpPr/>
          <p:nvPr/>
        </p:nvGrpSpPr>
        <p:grpSpPr>
          <a:xfrm>
            <a:off x="4952430" y="4170590"/>
            <a:ext cx="244221" cy="244221"/>
            <a:chOff x="0" y="0"/>
            <a:chExt cx="325628" cy="325628"/>
          </a:xfrm>
        </p:grpSpPr>
        <p:sp>
          <p:nvSpPr>
            <p:cNvPr id="1236" name="Google Shape;1236;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8" name="Google Shape;1238;p57"/>
          <p:cNvGrpSpPr/>
          <p:nvPr/>
        </p:nvGrpSpPr>
        <p:grpSpPr>
          <a:xfrm>
            <a:off x="5102976" y="3629639"/>
            <a:ext cx="244221" cy="244221"/>
            <a:chOff x="0" y="0"/>
            <a:chExt cx="325628" cy="325628"/>
          </a:xfrm>
        </p:grpSpPr>
        <p:sp>
          <p:nvSpPr>
            <p:cNvPr id="1239" name="Google Shape;1239;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1" name="Google Shape;1241;p57"/>
          <p:cNvGrpSpPr/>
          <p:nvPr/>
        </p:nvGrpSpPr>
        <p:grpSpPr>
          <a:xfrm>
            <a:off x="5202210" y="3511014"/>
            <a:ext cx="244221" cy="244221"/>
            <a:chOff x="0" y="0"/>
            <a:chExt cx="325628" cy="325628"/>
          </a:xfrm>
        </p:grpSpPr>
        <p:sp>
          <p:nvSpPr>
            <p:cNvPr id="1242" name="Google Shape;1242;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4" name="Google Shape;1244;p57"/>
          <p:cNvGrpSpPr/>
          <p:nvPr/>
        </p:nvGrpSpPr>
        <p:grpSpPr>
          <a:xfrm>
            <a:off x="5506676" y="3309565"/>
            <a:ext cx="244221" cy="244221"/>
            <a:chOff x="0" y="0"/>
            <a:chExt cx="325628" cy="325628"/>
          </a:xfrm>
        </p:grpSpPr>
        <p:sp>
          <p:nvSpPr>
            <p:cNvPr id="1245" name="Google Shape;1245;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7" name="Google Shape;1247;p57"/>
          <p:cNvGrpSpPr/>
          <p:nvPr/>
        </p:nvGrpSpPr>
        <p:grpSpPr>
          <a:xfrm>
            <a:off x="5186561" y="4490255"/>
            <a:ext cx="244221" cy="244221"/>
            <a:chOff x="0" y="0"/>
            <a:chExt cx="325628" cy="325628"/>
          </a:xfrm>
        </p:grpSpPr>
        <p:sp>
          <p:nvSpPr>
            <p:cNvPr id="1248" name="Google Shape;1248;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0" name="Google Shape;1250;p57"/>
          <p:cNvGrpSpPr/>
          <p:nvPr/>
        </p:nvGrpSpPr>
        <p:grpSpPr>
          <a:xfrm>
            <a:off x="5362159" y="3380495"/>
            <a:ext cx="244221" cy="244221"/>
            <a:chOff x="0" y="0"/>
            <a:chExt cx="325628" cy="325628"/>
          </a:xfrm>
        </p:grpSpPr>
        <p:sp>
          <p:nvSpPr>
            <p:cNvPr id="1251" name="Google Shape;1251;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57"/>
          <p:cNvGrpSpPr/>
          <p:nvPr/>
        </p:nvGrpSpPr>
        <p:grpSpPr>
          <a:xfrm>
            <a:off x="5022759" y="3792012"/>
            <a:ext cx="244221" cy="244221"/>
            <a:chOff x="0" y="0"/>
            <a:chExt cx="325628" cy="325628"/>
          </a:xfrm>
        </p:grpSpPr>
        <p:sp>
          <p:nvSpPr>
            <p:cNvPr id="1254" name="Google Shape;1254;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6" name="Google Shape;1256;p57"/>
          <p:cNvGrpSpPr/>
          <p:nvPr/>
        </p:nvGrpSpPr>
        <p:grpSpPr>
          <a:xfrm>
            <a:off x="5530876" y="4648046"/>
            <a:ext cx="244221" cy="244221"/>
            <a:chOff x="0" y="0"/>
            <a:chExt cx="325628" cy="325628"/>
          </a:xfrm>
        </p:grpSpPr>
        <p:sp>
          <p:nvSpPr>
            <p:cNvPr id="1257" name="Google Shape;1257;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9" name="Google Shape;1259;p57"/>
          <p:cNvGrpSpPr/>
          <p:nvPr/>
        </p:nvGrpSpPr>
        <p:grpSpPr>
          <a:xfrm>
            <a:off x="5691878" y="4679787"/>
            <a:ext cx="244221" cy="244221"/>
            <a:chOff x="0" y="0"/>
            <a:chExt cx="325628" cy="325628"/>
          </a:xfrm>
        </p:grpSpPr>
        <p:sp>
          <p:nvSpPr>
            <p:cNvPr id="1260" name="Google Shape;1260;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2" name="Google Shape;1262;p57"/>
          <p:cNvGrpSpPr/>
          <p:nvPr/>
        </p:nvGrpSpPr>
        <p:grpSpPr>
          <a:xfrm>
            <a:off x="6061147" y="4597212"/>
            <a:ext cx="244221" cy="244221"/>
            <a:chOff x="0" y="0"/>
            <a:chExt cx="325628" cy="325628"/>
          </a:xfrm>
        </p:grpSpPr>
        <p:sp>
          <p:nvSpPr>
            <p:cNvPr id="1263" name="Google Shape;1263;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57"/>
          <p:cNvGrpSpPr/>
          <p:nvPr/>
        </p:nvGrpSpPr>
        <p:grpSpPr>
          <a:xfrm>
            <a:off x="6201450" y="3479256"/>
            <a:ext cx="244221" cy="244221"/>
            <a:chOff x="0" y="0"/>
            <a:chExt cx="325628" cy="325628"/>
          </a:xfrm>
        </p:grpSpPr>
        <p:sp>
          <p:nvSpPr>
            <p:cNvPr id="1266" name="Google Shape;1266;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8" name="Google Shape;1268;p57"/>
          <p:cNvGrpSpPr/>
          <p:nvPr/>
        </p:nvGrpSpPr>
        <p:grpSpPr>
          <a:xfrm>
            <a:off x="6380785" y="4160615"/>
            <a:ext cx="244221" cy="244221"/>
            <a:chOff x="0" y="0"/>
            <a:chExt cx="325628" cy="325628"/>
          </a:xfrm>
        </p:grpSpPr>
        <p:sp>
          <p:nvSpPr>
            <p:cNvPr id="1269" name="Google Shape;1269;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1" name="Google Shape;1271;p57"/>
          <p:cNvGrpSpPr/>
          <p:nvPr/>
        </p:nvGrpSpPr>
        <p:grpSpPr>
          <a:xfrm>
            <a:off x="5879194" y="4668450"/>
            <a:ext cx="244221" cy="244221"/>
            <a:chOff x="0" y="0"/>
            <a:chExt cx="325628" cy="325628"/>
          </a:xfrm>
        </p:grpSpPr>
        <p:sp>
          <p:nvSpPr>
            <p:cNvPr id="1272" name="Google Shape;1272;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4" name="Google Shape;1274;p57"/>
          <p:cNvGrpSpPr/>
          <p:nvPr/>
        </p:nvGrpSpPr>
        <p:grpSpPr>
          <a:xfrm>
            <a:off x="5879194" y="3316366"/>
            <a:ext cx="244221" cy="244221"/>
            <a:chOff x="0" y="0"/>
            <a:chExt cx="325628" cy="325628"/>
          </a:xfrm>
        </p:grpSpPr>
        <p:sp>
          <p:nvSpPr>
            <p:cNvPr id="1275" name="Google Shape;1275;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7" name="Google Shape;1277;p57"/>
          <p:cNvGrpSpPr/>
          <p:nvPr/>
        </p:nvGrpSpPr>
        <p:grpSpPr>
          <a:xfrm>
            <a:off x="6206005" y="4471492"/>
            <a:ext cx="244221" cy="244221"/>
            <a:chOff x="0" y="0"/>
            <a:chExt cx="325628" cy="325628"/>
          </a:xfrm>
        </p:grpSpPr>
        <p:sp>
          <p:nvSpPr>
            <p:cNvPr id="1278" name="Google Shape;1278;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0" name="Google Shape;1280;p57"/>
          <p:cNvGrpSpPr/>
          <p:nvPr/>
        </p:nvGrpSpPr>
        <p:grpSpPr>
          <a:xfrm>
            <a:off x="6370218" y="3795186"/>
            <a:ext cx="244221" cy="244221"/>
            <a:chOff x="0" y="0"/>
            <a:chExt cx="325628" cy="325628"/>
          </a:xfrm>
        </p:grpSpPr>
        <p:sp>
          <p:nvSpPr>
            <p:cNvPr id="1281" name="Google Shape;1281;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3" name="Google Shape;1283;p57"/>
          <p:cNvGrpSpPr/>
          <p:nvPr/>
        </p:nvGrpSpPr>
        <p:grpSpPr>
          <a:xfrm>
            <a:off x="5225470" y="3727990"/>
            <a:ext cx="244221" cy="244221"/>
            <a:chOff x="0" y="0"/>
            <a:chExt cx="325628" cy="325628"/>
          </a:xfrm>
        </p:grpSpPr>
        <p:sp>
          <p:nvSpPr>
            <p:cNvPr id="1284" name="Google Shape;1284;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6" name="Google Shape;1286;p57"/>
          <p:cNvGrpSpPr/>
          <p:nvPr/>
        </p:nvGrpSpPr>
        <p:grpSpPr>
          <a:xfrm>
            <a:off x="5938735" y="3513937"/>
            <a:ext cx="244221" cy="244221"/>
            <a:chOff x="0" y="0"/>
            <a:chExt cx="325628" cy="325628"/>
          </a:xfrm>
        </p:grpSpPr>
        <p:sp>
          <p:nvSpPr>
            <p:cNvPr id="1287" name="Google Shape;1287;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9" name="Google Shape;1289;p57"/>
          <p:cNvGrpSpPr/>
          <p:nvPr/>
        </p:nvGrpSpPr>
        <p:grpSpPr>
          <a:xfrm>
            <a:off x="5245800" y="4066756"/>
            <a:ext cx="244221" cy="244221"/>
            <a:chOff x="0" y="0"/>
            <a:chExt cx="325628" cy="325628"/>
          </a:xfrm>
        </p:grpSpPr>
        <p:sp>
          <p:nvSpPr>
            <p:cNvPr id="1290" name="Google Shape;1290;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2" name="Google Shape;1292;p57"/>
          <p:cNvGrpSpPr/>
          <p:nvPr/>
        </p:nvGrpSpPr>
        <p:grpSpPr>
          <a:xfrm>
            <a:off x="6053980" y="4203237"/>
            <a:ext cx="244221" cy="244221"/>
            <a:chOff x="0" y="0"/>
            <a:chExt cx="325628" cy="325628"/>
          </a:xfrm>
        </p:grpSpPr>
        <p:sp>
          <p:nvSpPr>
            <p:cNvPr id="1293" name="Google Shape;1293;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5" name="Google Shape;1295;p57"/>
          <p:cNvGrpSpPr/>
          <p:nvPr/>
        </p:nvGrpSpPr>
        <p:grpSpPr>
          <a:xfrm>
            <a:off x="5490341" y="3660516"/>
            <a:ext cx="244221" cy="244221"/>
            <a:chOff x="0" y="0"/>
            <a:chExt cx="325628" cy="325628"/>
          </a:xfrm>
        </p:grpSpPr>
        <p:sp>
          <p:nvSpPr>
            <p:cNvPr id="1296" name="Google Shape;1296;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57"/>
          <p:cNvGrpSpPr/>
          <p:nvPr/>
        </p:nvGrpSpPr>
        <p:grpSpPr>
          <a:xfrm>
            <a:off x="5372146" y="3574679"/>
            <a:ext cx="244221" cy="244221"/>
            <a:chOff x="0" y="0"/>
            <a:chExt cx="325628" cy="325628"/>
          </a:xfrm>
        </p:grpSpPr>
        <p:sp>
          <p:nvSpPr>
            <p:cNvPr id="1299" name="Google Shape;1299;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1" name="Google Shape;1301;p57"/>
          <p:cNvGrpSpPr/>
          <p:nvPr/>
        </p:nvGrpSpPr>
        <p:grpSpPr>
          <a:xfrm>
            <a:off x="5549878" y="3490677"/>
            <a:ext cx="244221" cy="244221"/>
            <a:chOff x="0" y="0"/>
            <a:chExt cx="325628" cy="325628"/>
          </a:xfrm>
        </p:grpSpPr>
        <p:sp>
          <p:nvSpPr>
            <p:cNvPr id="1302" name="Google Shape;1302;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57"/>
          <p:cNvGrpSpPr/>
          <p:nvPr/>
        </p:nvGrpSpPr>
        <p:grpSpPr>
          <a:xfrm>
            <a:off x="5310849" y="3926647"/>
            <a:ext cx="244221" cy="244221"/>
            <a:chOff x="0" y="0"/>
            <a:chExt cx="325628" cy="325628"/>
          </a:xfrm>
        </p:grpSpPr>
        <p:sp>
          <p:nvSpPr>
            <p:cNvPr id="1305" name="Google Shape;1305;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7" name="Google Shape;1307;p57"/>
          <p:cNvGrpSpPr/>
          <p:nvPr/>
        </p:nvGrpSpPr>
        <p:grpSpPr>
          <a:xfrm>
            <a:off x="5371462" y="3777903"/>
            <a:ext cx="244221" cy="244221"/>
            <a:chOff x="0" y="0"/>
            <a:chExt cx="325628" cy="325628"/>
          </a:xfrm>
        </p:grpSpPr>
        <p:sp>
          <p:nvSpPr>
            <p:cNvPr id="1308" name="Google Shape;1308;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0" name="Google Shape;1310;p57"/>
          <p:cNvGrpSpPr/>
          <p:nvPr/>
        </p:nvGrpSpPr>
        <p:grpSpPr>
          <a:xfrm>
            <a:off x="6059562" y="4399116"/>
            <a:ext cx="244221" cy="244221"/>
            <a:chOff x="0" y="0"/>
            <a:chExt cx="325628" cy="325628"/>
          </a:xfrm>
        </p:grpSpPr>
        <p:sp>
          <p:nvSpPr>
            <p:cNvPr id="1311" name="Google Shape;1311;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3" name="Google Shape;1313;p57"/>
          <p:cNvGrpSpPr/>
          <p:nvPr/>
        </p:nvGrpSpPr>
        <p:grpSpPr>
          <a:xfrm>
            <a:off x="6182978" y="3701069"/>
            <a:ext cx="244221" cy="244221"/>
            <a:chOff x="0" y="0"/>
            <a:chExt cx="325628" cy="325628"/>
          </a:xfrm>
        </p:grpSpPr>
        <p:sp>
          <p:nvSpPr>
            <p:cNvPr id="1314" name="Google Shape;1314;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6" name="Google Shape;1316;p57"/>
          <p:cNvGrpSpPr/>
          <p:nvPr/>
        </p:nvGrpSpPr>
        <p:grpSpPr>
          <a:xfrm>
            <a:off x="6195230" y="4268530"/>
            <a:ext cx="244221" cy="244221"/>
            <a:chOff x="0" y="0"/>
            <a:chExt cx="325628" cy="325628"/>
          </a:xfrm>
        </p:grpSpPr>
        <p:sp>
          <p:nvSpPr>
            <p:cNvPr id="1317" name="Google Shape;1317;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57"/>
          <p:cNvGrpSpPr/>
          <p:nvPr/>
        </p:nvGrpSpPr>
        <p:grpSpPr>
          <a:xfrm>
            <a:off x="5696644" y="4531062"/>
            <a:ext cx="244221" cy="244221"/>
            <a:chOff x="0" y="0"/>
            <a:chExt cx="325628" cy="325628"/>
          </a:xfrm>
        </p:grpSpPr>
        <p:sp>
          <p:nvSpPr>
            <p:cNvPr id="1320" name="Google Shape;1320;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57"/>
          <p:cNvGrpSpPr/>
          <p:nvPr/>
        </p:nvGrpSpPr>
        <p:grpSpPr>
          <a:xfrm>
            <a:off x="5107742" y="4139303"/>
            <a:ext cx="244221" cy="244221"/>
            <a:chOff x="0" y="0"/>
            <a:chExt cx="325628" cy="325628"/>
          </a:xfrm>
        </p:grpSpPr>
        <p:sp>
          <p:nvSpPr>
            <p:cNvPr id="1323" name="Google Shape;1323;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5" name="Google Shape;1325;p57"/>
          <p:cNvGrpSpPr/>
          <p:nvPr/>
        </p:nvGrpSpPr>
        <p:grpSpPr>
          <a:xfrm>
            <a:off x="6228569" y="3908996"/>
            <a:ext cx="244221" cy="244221"/>
            <a:chOff x="0" y="0"/>
            <a:chExt cx="325628" cy="325628"/>
          </a:xfrm>
        </p:grpSpPr>
        <p:sp>
          <p:nvSpPr>
            <p:cNvPr id="1326" name="Google Shape;1326;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57"/>
          <p:cNvGrpSpPr/>
          <p:nvPr/>
        </p:nvGrpSpPr>
        <p:grpSpPr>
          <a:xfrm>
            <a:off x="5696644" y="3426549"/>
            <a:ext cx="244221" cy="244221"/>
            <a:chOff x="0" y="0"/>
            <a:chExt cx="325628" cy="325628"/>
          </a:xfrm>
        </p:grpSpPr>
        <p:sp>
          <p:nvSpPr>
            <p:cNvPr id="1329" name="Google Shape;1329;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1" name="Google Shape;1331;p57"/>
          <p:cNvGrpSpPr/>
          <p:nvPr/>
        </p:nvGrpSpPr>
        <p:grpSpPr>
          <a:xfrm>
            <a:off x="5336167" y="4361310"/>
            <a:ext cx="244221" cy="244221"/>
            <a:chOff x="0" y="0"/>
            <a:chExt cx="325628" cy="325628"/>
          </a:xfrm>
        </p:grpSpPr>
        <p:sp>
          <p:nvSpPr>
            <p:cNvPr id="1332" name="Google Shape;1332;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4" name="Google Shape;1334;p57"/>
          <p:cNvGrpSpPr/>
          <p:nvPr/>
        </p:nvGrpSpPr>
        <p:grpSpPr>
          <a:xfrm>
            <a:off x="5136875" y="3939376"/>
            <a:ext cx="244221" cy="244221"/>
            <a:chOff x="0" y="0"/>
            <a:chExt cx="325628" cy="325628"/>
          </a:xfrm>
        </p:grpSpPr>
        <p:sp>
          <p:nvSpPr>
            <p:cNvPr id="1335" name="Google Shape;1335;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7" name="Google Shape;1337;p57"/>
          <p:cNvGrpSpPr/>
          <p:nvPr/>
        </p:nvGrpSpPr>
        <p:grpSpPr>
          <a:xfrm>
            <a:off x="5556135" y="4486577"/>
            <a:ext cx="244221" cy="244221"/>
            <a:chOff x="0" y="0"/>
            <a:chExt cx="325628" cy="325628"/>
          </a:xfrm>
        </p:grpSpPr>
        <p:sp>
          <p:nvSpPr>
            <p:cNvPr id="1338" name="Google Shape;1338;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0" name="Google Shape;1340;p57"/>
          <p:cNvGrpSpPr/>
          <p:nvPr/>
        </p:nvGrpSpPr>
        <p:grpSpPr>
          <a:xfrm>
            <a:off x="5441107" y="4431309"/>
            <a:ext cx="244221" cy="244221"/>
            <a:chOff x="0" y="0"/>
            <a:chExt cx="325628" cy="325628"/>
          </a:xfrm>
        </p:grpSpPr>
        <p:sp>
          <p:nvSpPr>
            <p:cNvPr id="1341" name="Google Shape;1341;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3" name="Google Shape;1343;p57"/>
          <p:cNvGrpSpPr/>
          <p:nvPr/>
        </p:nvGrpSpPr>
        <p:grpSpPr>
          <a:xfrm>
            <a:off x="6206215" y="4066756"/>
            <a:ext cx="244221" cy="244221"/>
            <a:chOff x="0" y="0"/>
            <a:chExt cx="325628" cy="325628"/>
          </a:xfrm>
        </p:grpSpPr>
        <p:sp>
          <p:nvSpPr>
            <p:cNvPr id="1344" name="Google Shape;1344;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6" name="Google Shape;1346;p57"/>
          <p:cNvGrpSpPr/>
          <p:nvPr/>
        </p:nvGrpSpPr>
        <p:grpSpPr>
          <a:xfrm>
            <a:off x="5191326" y="4256287"/>
            <a:ext cx="244221" cy="244221"/>
            <a:chOff x="0" y="0"/>
            <a:chExt cx="325628" cy="325628"/>
          </a:xfrm>
        </p:grpSpPr>
        <p:sp>
          <p:nvSpPr>
            <p:cNvPr id="1347" name="Google Shape;1347;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9" name="Google Shape;1349;p57"/>
          <p:cNvGrpSpPr/>
          <p:nvPr/>
        </p:nvGrpSpPr>
        <p:grpSpPr>
          <a:xfrm>
            <a:off x="6069317" y="4012378"/>
            <a:ext cx="244221" cy="244221"/>
            <a:chOff x="0" y="0"/>
            <a:chExt cx="325628" cy="325628"/>
          </a:xfrm>
        </p:grpSpPr>
        <p:sp>
          <p:nvSpPr>
            <p:cNvPr id="1350" name="Google Shape;1350;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2" name="Google Shape;1352;p57"/>
          <p:cNvGrpSpPr/>
          <p:nvPr/>
        </p:nvGrpSpPr>
        <p:grpSpPr>
          <a:xfrm>
            <a:off x="6065913" y="3610175"/>
            <a:ext cx="244221" cy="244221"/>
            <a:chOff x="0" y="0"/>
            <a:chExt cx="325628" cy="325628"/>
          </a:xfrm>
        </p:grpSpPr>
        <p:sp>
          <p:nvSpPr>
            <p:cNvPr id="1353" name="Google Shape;1353;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5" name="Google Shape;1355;p57"/>
          <p:cNvGrpSpPr/>
          <p:nvPr/>
        </p:nvGrpSpPr>
        <p:grpSpPr>
          <a:xfrm>
            <a:off x="5881486" y="4488895"/>
            <a:ext cx="244221" cy="244221"/>
            <a:chOff x="0" y="0"/>
            <a:chExt cx="325628" cy="325628"/>
          </a:xfrm>
        </p:grpSpPr>
        <p:sp>
          <p:nvSpPr>
            <p:cNvPr id="1356" name="Google Shape;1356;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p57"/>
          <p:cNvGrpSpPr/>
          <p:nvPr/>
        </p:nvGrpSpPr>
        <p:grpSpPr>
          <a:xfrm>
            <a:off x="5790266" y="3497479"/>
            <a:ext cx="244221" cy="244221"/>
            <a:chOff x="0" y="0"/>
            <a:chExt cx="325628" cy="325628"/>
          </a:xfrm>
        </p:grpSpPr>
        <p:sp>
          <p:nvSpPr>
            <p:cNvPr id="1359" name="Google Shape;1359;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1" name="Google Shape;1361;p57"/>
          <p:cNvGrpSpPr/>
          <p:nvPr/>
        </p:nvGrpSpPr>
        <p:grpSpPr>
          <a:xfrm>
            <a:off x="6089150" y="3821679"/>
            <a:ext cx="244221" cy="244221"/>
            <a:chOff x="0" y="0"/>
            <a:chExt cx="325628" cy="325628"/>
          </a:xfrm>
        </p:grpSpPr>
        <p:sp>
          <p:nvSpPr>
            <p:cNvPr id="1362" name="Google Shape;1362;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4" name="Google Shape;1364;p57"/>
          <p:cNvGrpSpPr/>
          <p:nvPr/>
        </p:nvGrpSpPr>
        <p:grpSpPr>
          <a:xfrm>
            <a:off x="5907331" y="4297094"/>
            <a:ext cx="244221" cy="244221"/>
            <a:chOff x="0" y="0"/>
            <a:chExt cx="325628" cy="325628"/>
          </a:xfrm>
        </p:grpSpPr>
        <p:sp>
          <p:nvSpPr>
            <p:cNvPr id="1365" name="Google Shape;1365;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7" name="Google Shape;1367;p57"/>
          <p:cNvGrpSpPr/>
          <p:nvPr/>
        </p:nvGrpSpPr>
        <p:grpSpPr>
          <a:xfrm>
            <a:off x="5459601" y="3895394"/>
            <a:ext cx="244221" cy="244221"/>
            <a:chOff x="0" y="0"/>
            <a:chExt cx="325628" cy="325628"/>
          </a:xfrm>
        </p:grpSpPr>
        <p:sp>
          <p:nvSpPr>
            <p:cNvPr id="1368" name="Google Shape;1368;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0" name="Google Shape;1370;p57"/>
          <p:cNvGrpSpPr/>
          <p:nvPr/>
        </p:nvGrpSpPr>
        <p:grpSpPr>
          <a:xfrm>
            <a:off x="5731602" y="4370550"/>
            <a:ext cx="244221" cy="244221"/>
            <a:chOff x="0" y="0"/>
            <a:chExt cx="325628" cy="325628"/>
          </a:xfrm>
        </p:grpSpPr>
        <p:sp>
          <p:nvSpPr>
            <p:cNvPr id="1371" name="Google Shape;1371;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3" name="Google Shape;1373;p57"/>
          <p:cNvGrpSpPr/>
          <p:nvPr/>
        </p:nvGrpSpPr>
        <p:grpSpPr>
          <a:xfrm>
            <a:off x="5673200" y="3631121"/>
            <a:ext cx="244221" cy="244221"/>
            <a:chOff x="0" y="0"/>
            <a:chExt cx="325628" cy="325628"/>
          </a:xfrm>
        </p:grpSpPr>
        <p:sp>
          <p:nvSpPr>
            <p:cNvPr id="1374" name="Google Shape;1374;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6" name="Google Shape;1376;p57"/>
          <p:cNvGrpSpPr/>
          <p:nvPr/>
        </p:nvGrpSpPr>
        <p:grpSpPr>
          <a:xfrm>
            <a:off x="5462513" y="4207662"/>
            <a:ext cx="244221" cy="244221"/>
            <a:chOff x="0" y="0"/>
            <a:chExt cx="325628" cy="325628"/>
          </a:xfrm>
        </p:grpSpPr>
        <p:sp>
          <p:nvSpPr>
            <p:cNvPr id="1377" name="Google Shape;1377;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9" name="Google Shape;1379;p57"/>
          <p:cNvGrpSpPr/>
          <p:nvPr/>
        </p:nvGrpSpPr>
        <p:grpSpPr>
          <a:xfrm>
            <a:off x="5595400" y="3795186"/>
            <a:ext cx="244221" cy="244221"/>
            <a:chOff x="0" y="0"/>
            <a:chExt cx="325628" cy="325628"/>
          </a:xfrm>
        </p:grpSpPr>
        <p:sp>
          <p:nvSpPr>
            <p:cNvPr id="1380" name="Google Shape;1380;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2" name="Google Shape;1382;p57"/>
          <p:cNvGrpSpPr/>
          <p:nvPr/>
        </p:nvGrpSpPr>
        <p:grpSpPr>
          <a:xfrm>
            <a:off x="5333121" y="4142963"/>
            <a:ext cx="244221" cy="244221"/>
            <a:chOff x="0" y="0"/>
            <a:chExt cx="325628" cy="325628"/>
          </a:xfrm>
        </p:grpSpPr>
        <p:sp>
          <p:nvSpPr>
            <p:cNvPr id="1383" name="Google Shape;1383;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5" name="Google Shape;1385;p57"/>
          <p:cNvGrpSpPr/>
          <p:nvPr/>
        </p:nvGrpSpPr>
        <p:grpSpPr>
          <a:xfrm>
            <a:off x="5594266" y="4297094"/>
            <a:ext cx="244221" cy="244221"/>
            <a:chOff x="0" y="0"/>
            <a:chExt cx="325628" cy="325628"/>
          </a:xfrm>
        </p:grpSpPr>
        <p:sp>
          <p:nvSpPr>
            <p:cNvPr id="1386" name="Google Shape;1386;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57"/>
          <p:cNvGrpSpPr/>
          <p:nvPr/>
        </p:nvGrpSpPr>
        <p:grpSpPr>
          <a:xfrm>
            <a:off x="5881486" y="3660097"/>
            <a:ext cx="244221" cy="244221"/>
            <a:chOff x="0" y="0"/>
            <a:chExt cx="325628" cy="325628"/>
          </a:xfrm>
        </p:grpSpPr>
        <p:sp>
          <p:nvSpPr>
            <p:cNvPr id="1389" name="Google Shape;1389;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1" name="Google Shape;1391;p57"/>
          <p:cNvGrpSpPr/>
          <p:nvPr/>
        </p:nvGrpSpPr>
        <p:grpSpPr>
          <a:xfrm>
            <a:off x="5474417" y="4043631"/>
            <a:ext cx="244221" cy="244221"/>
            <a:chOff x="0" y="0"/>
            <a:chExt cx="325628" cy="325628"/>
          </a:xfrm>
        </p:grpSpPr>
        <p:sp>
          <p:nvSpPr>
            <p:cNvPr id="1392" name="Google Shape;1392;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4" name="Google Shape;1394;p57"/>
          <p:cNvGrpSpPr/>
          <p:nvPr/>
        </p:nvGrpSpPr>
        <p:grpSpPr>
          <a:xfrm>
            <a:off x="5608559" y="3990651"/>
            <a:ext cx="244221" cy="244221"/>
            <a:chOff x="0" y="0"/>
            <a:chExt cx="325628" cy="325628"/>
          </a:xfrm>
        </p:grpSpPr>
        <p:sp>
          <p:nvSpPr>
            <p:cNvPr id="1395" name="Google Shape;1395;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7" name="Google Shape;1397;p57"/>
          <p:cNvGrpSpPr/>
          <p:nvPr/>
        </p:nvGrpSpPr>
        <p:grpSpPr>
          <a:xfrm>
            <a:off x="5930775" y="4130064"/>
            <a:ext cx="244221" cy="244221"/>
            <a:chOff x="0" y="0"/>
            <a:chExt cx="325628" cy="325628"/>
          </a:xfrm>
        </p:grpSpPr>
        <p:sp>
          <p:nvSpPr>
            <p:cNvPr id="1398" name="Google Shape;1398;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0" name="Google Shape;1400;p57"/>
          <p:cNvGrpSpPr/>
          <p:nvPr/>
        </p:nvGrpSpPr>
        <p:grpSpPr>
          <a:xfrm>
            <a:off x="5959964" y="3808647"/>
            <a:ext cx="244221" cy="244221"/>
            <a:chOff x="0" y="0"/>
            <a:chExt cx="325628" cy="325628"/>
          </a:xfrm>
        </p:grpSpPr>
        <p:sp>
          <p:nvSpPr>
            <p:cNvPr id="1401" name="Google Shape;1401;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57"/>
          <p:cNvGrpSpPr/>
          <p:nvPr/>
        </p:nvGrpSpPr>
        <p:grpSpPr>
          <a:xfrm>
            <a:off x="5762020" y="4183740"/>
            <a:ext cx="244221" cy="244221"/>
            <a:chOff x="0" y="0"/>
            <a:chExt cx="325628" cy="325628"/>
          </a:xfrm>
        </p:grpSpPr>
        <p:sp>
          <p:nvSpPr>
            <p:cNvPr id="1404" name="Google Shape;1404;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57"/>
          <p:cNvGrpSpPr/>
          <p:nvPr/>
        </p:nvGrpSpPr>
        <p:grpSpPr>
          <a:xfrm>
            <a:off x="5628508" y="4118030"/>
            <a:ext cx="244221" cy="244221"/>
            <a:chOff x="0" y="0"/>
            <a:chExt cx="325628" cy="325628"/>
          </a:xfrm>
        </p:grpSpPr>
        <p:sp>
          <p:nvSpPr>
            <p:cNvPr id="1407" name="Google Shape;1407;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9" name="Google Shape;1409;p57"/>
          <p:cNvGrpSpPr/>
          <p:nvPr/>
        </p:nvGrpSpPr>
        <p:grpSpPr>
          <a:xfrm>
            <a:off x="5923438" y="3930275"/>
            <a:ext cx="244221" cy="244221"/>
            <a:chOff x="0" y="0"/>
            <a:chExt cx="325628" cy="325628"/>
          </a:xfrm>
        </p:grpSpPr>
        <p:sp>
          <p:nvSpPr>
            <p:cNvPr id="1410" name="Google Shape;1410;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2" name="Google Shape;1412;p57"/>
          <p:cNvGrpSpPr/>
          <p:nvPr/>
        </p:nvGrpSpPr>
        <p:grpSpPr>
          <a:xfrm>
            <a:off x="5725834" y="3908996"/>
            <a:ext cx="244221" cy="244221"/>
            <a:chOff x="0" y="0"/>
            <a:chExt cx="325628" cy="325628"/>
          </a:xfrm>
        </p:grpSpPr>
        <p:sp>
          <p:nvSpPr>
            <p:cNvPr id="1413" name="Google Shape;1413;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5" name="Google Shape;1415;p57"/>
          <p:cNvGrpSpPr/>
          <p:nvPr/>
        </p:nvGrpSpPr>
        <p:grpSpPr>
          <a:xfrm>
            <a:off x="5762020" y="3778410"/>
            <a:ext cx="244221" cy="244221"/>
            <a:chOff x="0" y="0"/>
            <a:chExt cx="325628" cy="325628"/>
          </a:xfrm>
        </p:grpSpPr>
        <p:sp>
          <p:nvSpPr>
            <p:cNvPr id="1416" name="Google Shape;1416;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8" name="Google Shape;1418;p57"/>
          <p:cNvGrpSpPr/>
          <p:nvPr/>
        </p:nvGrpSpPr>
        <p:grpSpPr>
          <a:xfrm>
            <a:off x="5819849" y="4034562"/>
            <a:ext cx="244221" cy="244221"/>
            <a:chOff x="0" y="0"/>
            <a:chExt cx="325628" cy="325628"/>
          </a:xfrm>
        </p:grpSpPr>
        <p:sp>
          <p:nvSpPr>
            <p:cNvPr id="1419" name="Google Shape;1419;p57"/>
            <p:cNvSpPr/>
            <p:nvPr/>
          </p:nvSpPr>
          <p:spPr>
            <a:xfrm>
              <a:off x="6731" y="6731"/>
              <a:ext cx="312166" cy="312039"/>
            </a:xfrm>
            <a:custGeom>
              <a:rect b="b" l="l" r="r" t="t"/>
              <a:pathLst>
                <a:path extrusionOk="0" h="312039" w="312166">
                  <a:moveTo>
                    <a:pt x="0" y="156083"/>
                  </a:moveTo>
                  <a:cubicBezTo>
                    <a:pt x="0" y="69850"/>
                    <a:pt x="69977" y="0"/>
                    <a:pt x="156083" y="0"/>
                  </a:cubicBezTo>
                  <a:cubicBezTo>
                    <a:pt x="242189" y="0"/>
                    <a:pt x="312166" y="69850"/>
                    <a:pt x="312166" y="155956"/>
                  </a:cubicBezTo>
                  <a:cubicBezTo>
                    <a:pt x="312166" y="242062"/>
                    <a:pt x="242316" y="312039"/>
                    <a:pt x="156083" y="312039"/>
                  </a:cubicBezTo>
                  <a:cubicBezTo>
                    <a:pt x="69850" y="312039"/>
                    <a:pt x="0" y="242189"/>
                    <a:pt x="0" y="15608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7"/>
            <p:cNvSpPr/>
            <p:nvPr/>
          </p:nvSpPr>
          <p:spPr>
            <a:xfrm>
              <a:off x="0" y="0"/>
              <a:ext cx="325628" cy="325628"/>
            </a:xfrm>
            <a:custGeom>
              <a:rect b="b" l="l" r="r" t="t"/>
              <a:pathLst>
                <a:path extrusionOk="0" h="325628" w="325628">
                  <a:moveTo>
                    <a:pt x="0" y="162814"/>
                  </a:moveTo>
                  <a:cubicBezTo>
                    <a:pt x="0" y="72898"/>
                    <a:pt x="72898" y="0"/>
                    <a:pt x="162814" y="0"/>
                  </a:cubicBezTo>
                  <a:lnTo>
                    <a:pt x="162814" y="6731"/>
                  </a:lnTo>
                  <a:lnTo>
                    <a:pt x="162814" y="0"/>
                  </a:lnTo>
                  <a:cubicBezTo>
                    <a:pt x="252730" y="0"/>
                    <a:pt x="325628" y="72898"/>
                    <a:pt x="325628" y="162814"/>
                  </a:cubicBezTo>
                  <a:lnTo>
                    <a:pt x="318897" y="162814"/>
                  </a:lnTo>
                  <a:lnTo>
                    <a:pt x="325628" y="162814"/>
                  </a:lnTo>
                  <a:cubicBezTo>
                    <a:pt x="325628" y="252730"/>
                    <a:pt x="252730" y="325628"/>
                    <a:pt x="162814" y="325628"/>
                  </a:cubicBezTo>
                  <a:lnTo>
                    <a:pt x="162814" y="318770"/>
                  </a:lnTo>
                  <a:lnTo>
                    <a:pt x="162814" y="325501"/>
                  </a:lnTo>
                  <a:cubicBezTo>
                    <a:pt x="72898" y="325501"/>
                    <a:pt x="0" y="252603"/>
                    <a:pt x="0" y="162814"/>
                  </a:cubicBezTo>
                  <a:lnTo>
                    <a:pt x="6731" y="162814"/>
                  </a:lnTo>
                  <a:lnTo>
                    <a:pt x="13462" y="162814"/>
                  </a:lnTo>
                  <a:lnTo>
                    <a:pt x="6731" y="162814"/>
                  </a:lnTo>
                  <a:lnTo>
                    <a:pt x="0" y="162814"/>
                  </a:lnTo>
                  <a:moveTo>
                    <a:pt x="13589" y="162814"/>
                  </a:moveTo>
                  <a:cubicBezTo>
                    <a:pt x="13589" y="166497"/>
                    <a:pt x="10541" y="169545"/>
                    <a:pt x="6858" y="169545"/>
                  </a:cubicBezTo>
                  <a:cubicBezTo>
                    <a:pt x="3175" y="169545"/>
                    <a:pt x="0" y="166497"/>
                    <a:pt x="0" y="162814"/>
                  </a:cubicBezTo>
                  <a:cubicBezTo>
                    <a:pt x="0" y="159131"/>
                    <a:pt x="3048" y="156083"/>
                    <a:pt x="6731" y="156083"/>
                  </a:cubicBezTo>
                  <a:cubicBezTo>
                    <a:pt x="10414" y="156083"/>
                    <a:pt x="13462" y="159131"/>
                    <a:pt x="13462" y="162814"/>
                  </a:cubicBezTo>
                  <a:cubicBezTo>
                    <a:pt x="13462" y="245237"/>
                    <a:pt x="80264" y="312039"/>
                    <a:pt x="162814" y="312039"/>
                  </a:cubicBezTo>
                  <a:cubicBezTo>
                    <a:pt x="245364" y="312039"/>
                    <a:pt x="312166" y="245110"/>
                    <a:pt x="312166" y="162814"/>
                  </a:cubicBezTo>
                  <a:cubicBezTo>
                    <a:pt x="312166" y="80518"/>
                    <a:pt x="245364" y="13589"/>
                    <a:pt x="162814" y="13589"/>
                  </a:cubicBezTo>
                  <a:lnTo>
                    <a:pt x="162814" y="6731"/>
                  </a:lnTo>
                  <a:lnTo>
                    <a:pt x="162814" y="13462"/>
                  </a:lnTo>
                  <a:cubicBezTo>
                    <a:pt x="80391" y="13589"/>
                    <a:pt x="13589" y="80391"/>
                    <a:pt x="13589" y="16281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1" name="Google Shape;1421;p57"/>
          <p:cNvGrpSpPr/>
          <p:nvPr/>
        </p:nvGrpSpPr>
        <p:grpSpPr>
          <a:xfrm>
            <a:off x="7574898" y="3409428"/>
            <a:ext cx="107632" cy="107633"/>
            <a:chOff x="0" y="0"/>
            <a:chExt cx="143510" cy="143510"/>
          </a:xfrm>
        </p:grpSpPr>
        <p:sp>
          <p:nvSpPr>
            <p:cNvPr id="1422" name="Google Shape;1422;p57"/>
            <p:cNvSpPr/>
            <p:nvPr/>
          </p:nvSpPr>
          <p:spPr>
            <a:xfrm>
              <a:off x="6731" y="6731"/>
              <a:ext cx="130048" cy="130048"/>
            </a:xfrm>
            <a:custGeom>
              <a:rect b="b" l="l" r="r" t="t"/>
              <a:pathLst>
                <a:path extrusionOk="0" h="130048" w="130048">
                  <a:moveTo>
                    <a:pt x="0" y="65024"/>
                  </a:moveTo>
                  <a:cubicBezTo>
                    <a:pt x="0" y="29083"/>
                    <a:pt x="29210" y="0"/>
                    <a:pt x="65024" y="0"/>
                  </a:cubicBezTo>
                  <a:cubicBezTo>
                    <a:pt x="100838" y="0"/>
                    <a:pt x="130048" y="29083"/>
                    <a:pt x="130048" y="65024"/>
                  </a:cubicBezTo>
                  <a:cubicBezTo>
                    <a:pt x="130048" y="100965"/>
                    <a:pt x="100965" y="130048"/>
                    <a:pt x="65024" y="130048"/>
                  </a:cubicBezTo>
                  <a:cubicBezTo>
                    <a:pt x="29083" y="130048"/>
                    <a:pt x="0" y="100965"/>
                    <a:pt x="0" y="65024"/>
                  </a:cubicBezTo>
                  <a:close/>
                </a:path>
              </a:pathLst>
            </a:cu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7"/>
            <p:cNvSpPr/>
            <p:nvPr/>
          </p:nvSpPr>
          <p:spPr>
            <a:xfrm>
              <a:off x="0" y="0"/>
              <a:ext cx="143510" cy="143510"/>
            </a:xfrm>
            <a:custGeom>
              <a:rect b="b" l="l" r="r" t="t"/>
              <a:pathLst>
                <a:path extrusionOk="0" h="143510" w="143510">
                  <a:moveTo>
                    <a:pt x="0" y="71755"/>
                  </a:moveTo>
                  <a:cubicBezTo>
                    <a:pt x="0" y="32131"/>
                    <a:pt x="32131" y="0"/>
                    <a:pt x="71755" y="0"/>
                  </a:cubicBezTo>
                  <a:lnTo>
                    <a:pt x="71755" y="6731"/>
                  </a:lnTo>
                  <a:lnTo>
                    <a:pt x="71755" y="0"/>
                  </a:lnTo>
                  <a:cubicBezTo>
                    <a:pt x="111379" y="0"/>
                    <a:pt x="143510" y="32131"/>
                    <a:pt x="143510" y="71755"/>
                  </a:cubicBezTo>
                  <a:lnTo>
                    <a:pt x="136779" y="71755"/>
                  </a:lnTo>
                  <a:lnTo>
                    <a:pt x="143510" y="71755"/>
                  </a:lnTo>
                  <a:cubicBezTo>
                    <a:pt x="143510" y="111379"/>
                    <a:pt x="111379" y="143510"/>
                    <a:pt x="71755" y="143510"/>
                  </a:cubicBezTo>
                  <a:lnTo>
                    <a:pt x="71755" y="136779"/>
                  </a:lnTo>
                  <a:lnTo>
                    <a:pt x="71755" y="143510"/>
                  </a:lnTo>
                  <a:cubicBezTo>
                    <a:pt x="32131" y="143510"/>
                    <a:pt x="0" y="111379"/>
                    <a:pt x="0" y="71755"/>
                  </a:cubicBezTo>
                  <a:lnTo>
                    <a:pt x="6731" y="71755"/>
                  </a:lnTo>
                  <a:lnTo>
                    <a:pt x="13462" y="71755"/>
                  </a:lnTo>
                  <a:lnTo>
                    <a:pt x="6731" y="71755"/>
                  </a:lnTo>
                  <a:lnTo>
                    <a:pt x="0" y="71755"/>
                  </a:lnTo>
                  <a:moveTo>
                    <a:pt x="13589" y="71755"/>
                  </a:moveTo>
                  <a:cubicBezTo>
                    <a:pt x="13589" y="75438"/>
                    <a:pt x="10541" y="78486"/>
                    <a:pt x="6858" y="78486"/>
                  </a:cubicBezTo>
                  <a:cubicBezTo>
                    <a:pt x="3175" y="78486"/>
                    <a:pt x="0" y="75565"/>
                    <a:pt x="0" y="71755"/>
                  </a:cubicBezTo>
                  <a:cubicBezTo>
                    <a:pt x="0" y="67945"/>
                    <a:pt x="3048" y="65024"/>
                    <a:pt x="6731" y="65024"/>
                  </a:cubicBezTo>
                  <a:cubicBezTo>
                    <a:pt x="10414" y="65024"/>
                    <a:pt x="13462" y="68072"/>
                    <a:pt x="13462" y="71755"/>
                  </a:cubicBezTo>
                  <a:cubicBezTo>
                    <a:pt x="13462" y="103886"/>
                    <a:pt x="39497" y="129921"/>
                    <a:pt x="71755" y="129921"/>
                  </a:cubicBezTo>
                  <a:cubicBezTo>
                    <a:pt x="104013" y="129921"/>
                    <a:pt x="130048" y="103886"/>
                    <a:pt x="130048" y="71755"/>
                  </a:cubicBezTo>
                  <a:cubicBezTo>
                    <a:pt x="130048" y="39624"/>
                    <a:pt x="104013" y="13589"/>
                    <a:pt x="71755" y="13589"/>
                  </a:cubicBezTo>
                  <a:lnTo>
                    <a:pt x="71755" y="6731"/>
                  </a:lnTo>
                  <a:lnTo>
                    <a:pt x="71755" y="13462"/>
                  </a:lnTo>
                  <a:cubicBezTo>
                    <a:pt x="39624" y="13462"/>
                    <a:pt x="13462" y="39497"/>
                    <a:pt x="13462" y="71628"/>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4" name="Google Shape;1424;p57"/>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5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434" name="Google Shape;1434;p5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435" name="Google Shape;1435;p5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436" name="Google Shape;1436;p58"/>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46</a:t>
            </a:r>
            <a:endParaRPr/>
          </a:p>
        </p:txBody>
      </p:sp>
      <p:sp>
        <p:nvSpPr>
          <p:cNvPr id="1437" name="Google Shape;1437;p58"/>
          <p:cNvSpPr txBox="1"/>
          <p:nvPr/>
        </p:nvSpPr>
        <p:spPr>
          <a:xfrm>
            <a:off x="563686" y="1632592"/>
            <a:ext cx="6873434" cy="3143250"/>
          </a:xfrm>
          <a:prstGeom prst="rect">
            <a:avLst/>
          </a:prstGeom>
          <a:noFill/>
          <a:ln>
            <a:noFill/>
          </a:ln>
        </p:spPr>
        <p:txBody>
          <a:bodyPr anchorCtr="0" anchor="t" bIns="0" lIns="0" spcFirstLastPara="1" rIns="0" wrap="square" tIns="0">
            <a:spAutoFit/>
          </a:bodyPr>
          <a:lstStyle/>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Un “electrón” de alta energía expulsado del núcleo</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Masa 1/1836 uma; carga de -1 ecu</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Interactúa fácilmente con los electrones de los materiales por los que pasa.</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Las cargas iguales se repelen</a:t>
            </a:r>
            <a:endParaRPr/>
          </a:p>
          <a:p>
            <a:pPr indent="-235970" lvl="1" marL="471943"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β es negativo, los electrones son negativos</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Se protege fácilmente con materiales ligeros, incluida la ropa.</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También está protegido por materiales pesados ​​pero genera rayos X.</a:t>
            </a:r>
            <a:endParaRPr/>
          </a:p>
          <a:p>
            <a:pPr indent="-127778" lvl="1" marL="255558"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Daños a tejidos vivos debido a la masa y la carga.</a:t>
            </a:r>
            <a:endParaRPr/>
          </a:p>
        </p:txBody>
      </p:sp>
      <p:sp>
        <p:nvSpPr>
          <p:cNvPr id="1438" name="Google Shape;1438;p58"/>
          <p:cNvSpPr txBox="1"/>
          <p:nvPr/>
        </p:nvSpPr>
        <p:spPr>
          <a:xfrm>
            <a:off x="543366" y="634619"/>
            <a:ext cx="5181600"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Partícula Beta β⁻</a:t>
            </a:r>
            <a:endParaRPr/>
          </a:p>
        </p:txBody>
      </p:sp>
      <p:sp>
        <p:nvSpPr>
          <p:cNvPr id="1439" name="Google Shape;1439;p58"/>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sp>
        <p:nvSpPr>
          <p:cNvPr id="1448" name="Google Shape;1448;p5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449" name="Google Shape;1449;p5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450" name="Google Shape;1450;p5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451" name="Google Shape;1451;p59"/>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47</a:t>
            </a:r>
            <a:endParaRPr/>
          </a:p>
        </p:txBody>
      </p:sp>
      <p:sp>
        <p:nvSpPr>
          <p:cNvPr id="1452" name="Google Shape;1452;p59"/>
          <p:cNvSpPr txBox="1"/>
          <p:nvPr/>
        </p:nvSpPr>
        <p:spPr>
          <a:xfrm>
            <a:off x="557493" y="1670878"/>
            <a:ext cx="8432800" cy="438150"/>
          </a:xfrm>
          <a:prstGeom prst="rect">
            <a:avLst/>
          </a:prstGeom>
          <a:noFill/>
          <a:ln>
            <a:noFill/>
          </a:ln>
        </p:spPr>
        <p:txBody>
          <a:bodyPr anchorCtr="0" anchor="t" bIns="0" lIns="0" spcFirstLastPara="1" rIns="0" wrap="square" tIns="0">
            <a:spAutoFit/>
          </a:bodyPr>
          <a:lstStyle/>
          <a:p>
            <a:pPr indent="0" lvl="0" marL="0" marR="0" rtl="0" algn="l">
              <a:lnSpc>
                <a:spcPct val="120023"/>
              </a:lnSpc>
              <a:spcBef>
                <a:spcPts val="0"/>
              </a:spcBef>
              <a:spcAft>
                <a:spcPts val="0"/>
              </a:spcAft>
              <a:buNone/>
            </a:pPr>
            <a:r>
              <a:rPr b="0" i="0" lang="en-US" sz="2527" u="none" cap="none" strike="noStrike">
                <a:solidFill>
                  <a:srgbClr val="000000"/>
                </a:solidFill>
                <a:latin typeface="Arial"/>
                <a:ea typeface="Arial"/>
                <a:cs typeface="Arial"/>
                <a:sym typeface="Arial"/>
              </a:rPr>
              <a:t>Fotón de alta energía emitido desde el núcleo de un átomo</a:t>
            </a:r>
            <a:endParaRPr/>
          </a:p>
        </p:txBody>
      </p:sp>
      <p:sp>
        <p:nvSpPr>
          <p:cNvPr descr="http://www.pd4pic.com/images/atomic-nucleus-atom-science-symbol-radioactive.png" id="1453" name="Google Shape;1453;p59"/>
          <p:cNvSpPr/>
          <p:nvPr/>
        </p:nvSpPr>
        <p:spPr>
          <a:xfrm>
            <a:off x="3142439" y="3075028"/>
            <a:ext cx="2832947" cy="2915933"/>
          </a:xfrm>
          <a:custGeom>
            <a:rect b="b" l="l" r="r" t="t"/>
            <a:pathLst>
              <a:path extrusionOk="0" h="2915933" w="2832947">
                <a:moveTo>
                  <a:pt x="0" y="0"/>
                </a:moveTo>
                <a:lnTo>
                  <a:pt x="2832948" y="0"/>
                </a:lnTo>
                <a:lnTo>
                  <a:pt x="2832948" y="2915933"/>
                </a:lnTo>
                <a:lnTo>
                  <a:pt x="0" y="2915933"/>
                </a:lnTo>
                <a:lnTo>
                  <a:pt x="0" y="0"/>
                </a:lnTo>
                <a:close/>
              </a:path>
            </a:pathLst>
          </a:custGeom>
          <a:blipFill rotWithShape="1">
            <a:blip r:embed="rId4">
              <a:alphaModFix/>
            </a:blip>
            <a:stretch>
              <a:fillRect b="-11030" l="0" r="0" t="0"/>
            </a:stretch>
          </a:blipFill>
          <a:ln>
            <a:noFill/>
          </a:ln>
        </p:spPr>
      </p:sp>
      <p:sp>
        <p:nvSpPr>
          <p:cNvPr id="1454" name="Google Shape;1454;p59"/>
          <p:cNvSpPr/>
          <p:nvPr/>
        </p:nvSpPr>
        <p:spPr>
          <a:xfrm>
            <a:off x="4607173" y="2623471"/>
            <a:ext cx="2968801" cy="1893147"/>
          </a:xfrm>
          <a:custGeom>
            <a:rect b="b" l="l" r="r" t="t"/>
            <a:pathLst>
              <a:path extrusionOk="0" h="1893147" w="2968801">
                <a:moveTo>
                  <a:pt x="0" y="0"/>
                </a:moveTo>
                <a:lnTo>
                  <a:pt x="2968801" y="0"/>
                </a:lnTo>
                <a:lnTo>
                  <a:pt x="2968801" y="1893147"/>
                </a:lnTo>
                <a:lnTo>
                  <a:pt x="0" y="1893147"/>
                </a:lnTo>
                <a:lnTo>
                  <a:pt x="0" y="0"/>
                </a:lnTo>
                <a:close/>
              </a:path>
            </a:pathLst>
          </a:custGeom>
          <a:blipFill rotWithShape="1">
            <a:blip r:embed="rId5">
              <a:alphaModFix/>
            </a:blip>
            <a:stretch>
              <a:fillRect b="0" l="0" r="0" t="0"/>
            </a:stretch>
          </a:blipFill>
          <a:ln>
            <a:noFill/>
          </a:ln>
        </p:spPr>
      </p:sp>
      <p:sp>
        <p:nvSpPr>
          <p:cNvPr id="1455" name="Google Shape;1455;p59"/>
          <p:cNvSpPr txBox="1"/>
          <p:nvPr/>
        </p:nvSpPr>
        <p:spPr>
          <a:xfrm>
            <a:off x="471425" y="615097"/>
            <a:ext cx="5063827"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Rayos Gamma γ</a:t>
            </a:r>
            <a:endParaRPr/>
          </a:p>
        </p:txBody>
      </p:sp>
      <p:sp>
        <p:nvSpPr>
          <p:cNvPr id="1456" name="Google Shape;1456;p59"/>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sp>
        <p:nvSpPr>
          <p:cNvPr id="1465" name="Google Shape;1465;p6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466" name="Google Shape;1466;p6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467" name="Google Shape;1467;p6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468" name="Google Shape;1468;p60"/>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48</a:t>
            </a:r>
            <a:endParaRPr/>
          </a:p>
        </p:txBody>
      </p:sp>
      <p:sp>
        <p:nvSpPr>
          <p:cNvPr id="1469" name="Google Shape;1469;p60"/>
          <p:cNvSpPr txBox="1"/>
          <p:nvPr/>
        </p:nvSpPr>
        <p:spPr>
          <a:xfrm>
            <a:off x="571968" y="1602688"/>
            <a:ext cx="8432800" cy="2571750"/>
          </a:xfrm>
          <a:prstGeom prst="rect">
            <a:avLst/>
          </a:prstGeom>
          <a:noFill/>
          <a:ln>
            <a:noFill/>
          </a:ln>
        </p:spPr>
        <p:txBody>
          <a:bodyPr anchorCtr="0" anchor="t" bIns="0" lIns="0" spcFirstLastPara="1" rIns="0" wrap="square" tIns="0">
            <a:spAutoFit/>
          </a:bodyPr>
          <a:lstStyle/>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Rayo de luz de alta energía más allá de nuestra visión.</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Sin masa</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Sin cargo</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Interactúa con los electrones de los materiales que </a:t>
            </a:r>
            <a:endParaRPr/>
          </a:p>
          <a:p>
            <a:pPr indent="-123545" lvl="1" marL="24709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pasa a través</a:t>
            </a:r>
            <a:endParaRPr/>
          </a:p>
          <a:p>
            <a:pPr indent="-117562" lvl="3" marL="470249"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 Cuanto más electrones mayor será la interacción</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Puede atravesar fácilmente la mayoría de la materia sin interacción, incluido el cuerpo humano.</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Se protege fácilmente con materiales más pesados ​​como el plomo.</a:t>
            </a:r>
            <a:endParaRPr/>
          </a:p>
        </p:txBody>
      </p:sp>
      <p:sp>
        <p:nvSpPr>
          <p:cNvPr id="1470" name="Google Shape;1470;p60"/>
          <p:cNvSpPr txBox="1"/>
          <p:nvPr/>
        </p:nvSpPr>
        <p:spPr>
          <a:xfrm>
            <a:off x="557493" y="542154"/>
            <a:ext cx="5063827"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Rayos Gamma γ</a:t>
            </a:r>
            <a:endParaRPr/>
          </a:p>
        </p:txBody>
      </p:sp>
      <p:sp>
        <p:nvSpPr>
          <p:cNvPr id="1471" name="Google Shape;1471;p60"/>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6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481" name="Google Shape;1481;p6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482" name="Google Shape;1482;p6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483" name="Google Shape;1483;p61"/>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49</a:t>
            </a:r>
            <a:endParaRPr/>
          </a:p>
        </p:txBody>
      </p:sp>
      <p:sp>
        <p:nvSpPr>
          <p:cNvPr id="1484" name="Google Shape;1484;p61"/>
          <p:cNvSpPr txBox="1"/>
          <p:nvPr/>
        </p:nvSpPr>
        <p:spPr>
          <a:xfrm>
            <a:off x="546100" y="826691"/>
            <a:ext cx="3565952"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Neutrón</a:t>
            </a:r>
            <a:endParaRPr/>
          </a:p>
        </p:txBody>
      </p:sp>
      <p:sp>
        <p:nvSpPr>
          <p:cNvPr id="1485" name="Google Shape;1485;p61"/>
          <p:cNvSpPr/>
          <p:nvPr/>
        </p:nvSpPr>
        <p:spPr>
          <a:xfrm>
            <a:off x="4119979" y="3164589"/>
            <a:ext cx="445294" cy="270319"/>
          </a:xfrm>
          <a:custGeom>
            <a:rect b="b" l="l" r="r" t="t"/>
            <a:pathLst>
              <a:path extrusionOk="0" h="360426" w="593725">
                <a:moveTo>
                  <a:pt x="0" y="356616"/>
                </a:moveTo>
                <a:lnTo>
                  <a:pt x="591439" y="0"/>
                </a:lnTo>
                <a:lnTo>
                  <a:pt x="593725" y="3810"/>
                </a:lnTo>
                <a:lnTo>
                  <a:pt x="2286" y="360426"/>
                </a:lnTo>
                <a:close/>
              </a:path>
            </a:pathLst>
          </a:custGeom>
          <a:solidFill>
            <a:srgbClr val="000000"/>
          </a:solidFill>
          <a:ln>
            <a:noFill/>
          </a:ln>
        </p:spPr>
      </p:sp>
      <p:grpSp>
        <p:nvGrpSpPr>
          <p:cNvPr id="1486" name="Google Shape;1486;p61"/>
          <p:cNvGrpSpPr/>
          <p:nvPr/>
        </p:nvGrpSpPr>
        <p:grpSpPr>
          <a:xfrm>
            <a:off x="3436367" y="3160860"/>
            <a:ext cx="226314" cy="221456"/>
            <a:chOff x="0" y="0"/>
            <a:chExt cx="301752" cy="295275"/>
          </a:xfrm>
        </p:grpSpPr>
        <p:sp>
          <p:nvSpPr>
            <p:cNvPr id="1487" name="Google Shape;148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9" name="Google Shape;1489;p61"/>
          <p:cNvGrpSpPr/>
          <p:nvPr/>
        </p:nvGrpSpPr>
        <p:grpSpPr>
          <a:xfrm>
            <a:off x="2509692" y="4021845"/>
            <a:ext cx="226314" cy="221456"/>
            <a:chOff x="0" y="0"/>
            <a:chExt cx="301752" cy="295275"/>
          </a:xfrm>
        </p:grpSpPr>
        <p:sp>
          <p:nvSpPr>
            <p:cNvPr id="1490" name="Google Shape;149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2" name="Google Shape;1492;p61"/>
          <p:cNvGrpSpPr/>
          <p:nvPr/>
        </p:nvGrpSpPr>
        <p:grpSpPr>
          <a:xfrm>
            <a:off x="3644320" y="3343470"/>
            <a:ext cx="226314" cy="221456"/>
            <a:chOff x="0" y="0"/>
            <a:chExt cx="301752" cy="295275"/>
          </a:xfrm>
        </p:grpSpPr>
        <p:sp>
          <p:nvSpPr>
            <p:cNvPr id="1493" name="Google Shape;149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5" name="Google Shape;1495;p61"/>
          <p:cNvGrpSpPr/>
          <p:nvPr/>
        </p:nvGrpSpPr>
        <p:grpSpPr>
          <a:xfrm>
            <a:off x="2757329" y="4242960"/>
            <a:ext cx="226314" cy="221456"/>
            <a:chOff x="0" y="0"/>
            <a:chExt cx="301752" cy="295275"/>
          </a:xfrm>
        </p:grpSpPr>
        <p:sp>
          <p:nvSpPr>
            <p:cNvPr id="1496" name="Google Shape;149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61"/>
          <p:cNvGrpSpPr/>
          <p:nvPr/>
        </p:nvGrpSpPr>
        <p:grpSpPr>
          <a:xfrm>
            <a:off x="3082224" y="3057601"/>
            <a:ext cx="226314" cy="221456"/>
            <a:chOff x="0" y="0"/>
            <a:chExt cx="301752" cy="295275"/>
          </a:xfrm>
        </p:grpSpPr>
        <p:sp>
          <p:nvSpPr>
            <p:cNvPr id="1499" name="Google Shape;149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61"/>
          <p:cNvGrpSpPr/>
          <p:nvPr/>
        </p:nvGrpSpPr>
        <p:grpSpPr>
          <a:xfrm>
            <a:off x="3666833" y="3997276"/>
            <a:ext cx="226314" cy="221456"/>
            <a:chOff x="0" y="0"/>
            <a:chExt cx="301752" cy="295275"/>
          </a:xfrm>
        </p:grpSpPr>
        <p:sp>
          <p:nvSpPr>
            <p:cNvPr id="1502" name="Google Shape;150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4" name="Google Shape;1504;p61"/>
          <p:cNvGrpSpPr/>
          <p:nvPr/>
        </p:nvGrpSpPr>
        <p:grpSpPr>
          <a:xfrm>
            <a:off x="3752380" y="3684338"/>
            <a:ext cx="226314" cy="221456"/>
            <a:chOff x="0" y="0"/>
            <a:chExt cx="301752" cy="295275"/>
          </a:xfrm>
        </p:grpSpPr>
        <p:sp>
          <p:nvSpPr>
            <p:cNvPr id="1505" name="Google Shape;150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7" name="Google Shape;1507;p61"/>
          <p:cNvGrpSpPr/>
          <p:nvPr/>
        </p:nvGrpSpPr>
        <p:grpSpPr>
          <a:xfrm>
            <a:off x="2401632" y="3679744"/>
            <a:ext cx="226314" cy="221456"/>
            <a:chOff x="0" y="0"/>
            <a:chExt cx="301752" cy="295275"/>
          </a:xfrm>
        </p:grpSpPr>
        <p:sp>
          <p:nvSpPr>
            <p:cNvPr id="1508" name="Google Shape;150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0" name="Google Shape;1510;p61"/>
          <p:cNvGrpSpPr/>
          <p:nvPr/>
        </p:nvGrpSpPr>
        <p:grpSpPr>
          <a:xfrm>
            <a:off x="2401632" y="3862149"/>
            <a:ext cx="226314" cy="221456"/>
            <a:chOff x="0" y="0"/>
            <a:chExt cx="301752" cy="295275"/>
          </a:xfrm>
        </p:grpSpPr>
        <p:sp>
          <p:nvSpPr>
            <p:cNvPr id="1511" name="Google Shape;151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3" name="Google Shape;1513;p61"/>
          <p:cNvGrpSpPr/>
          <p:nvPr/>
        </p:nvGrpSpPr>
        <p:grpSpPr>
          <a:xfrm>
            <a:off x="2540597" y="3373632"/>
            <a:ext cx="226314" cy="221456"/>
            <a:chOff x="0" y="0"/>
            <a:chExt cx="301752" cy="295275"/>
          </a:xfrm>
        </p:grpSpPr>
        <p:sp>
          <p:nvSpPr>
            <p:cNvPr id="1514" name="Google Shape;151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6" name="Google Shape;1516;p61"/>
          <p:cNvGrpSpPr/>
          <p:nvPr/>
        </p:nvGrpSpPr>
        <p:grpSpPr>
          <a:xfrm>
            <a:off x="2632197" y="3266505"/>
            <a:ext cx="226314" cy="221456"/>
            <a:chOff x="0" y="0"/>
            <a:chExt cx="301752" cy="295275"/>
          </a:xfrm>
        </p:grpSpPr>
        <p:sp>
          <p:nvSpPr>
            <p:cNvPr id="1517" name="Google Shape;151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9" name="Google Shape;1519;p61"/>
          <p:cNvGrpSpPr/>
          <p:nvPr/>
        </p:nvGrpSpPr>
        <p:grpSpPr>
          <a:xfrm>
            <a:off x="2913242" y="3084582"/>
            <a:ext cx="226314" cy="221456"/>
            <a:chOff x="0" y="0"/>
            <a:chExt cx="301752" cy="295275"/>
          </a:xfrm>
        </p:grpSpPr>
        <p:sp>
          <p:nvSpPr>
            <p:cNvPr id="1520" name="Google Shape;152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61"/>
          <p:cNvGrpSpPr/>
          <p:nvPr/>
        </p:nvGrpSpPr>
        <p:grpSpPr>
          <a:xfrm>
            <a:off x="2617752" y="4150829"/>
            <a:ext cx="226314" cy="221456"/>
            <a:chOff x="0" y="0"/>
            <a:chExt cx="301752" cy="295275"/>
          </a:xfrm>
        </p:grpSpPr>
        <p:sp>
          <p:nvSpPr>
            <p:cNvPr id="1523" name="Google Shape;152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5" name="Google Shape;1525;p61"/>
          <p:cNvGrpSpPr/>
          <p:nvPr/>
        </p:nvGrpSpPr>
        <p:grpSpPr>
          <a:xfrm>
            <a:off x="2779841" y="3148637"/>
            <a:ext cx="226314" cy="221456"/>
            <a:chOff x="0" y="0"/>
            <a:chExt cx="301752" cy="295275"/>
          </a:xfrm>
        </p:grpSpPr>
        <p:sp>
          <p:nvSpPr>
            <p:cNvPr id="1526" name="Google Shape;152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8" name="Google Shape;1528;p61"/>
          <p:cNvGrpSpPr/>
          <p:nvPr/>
        </p:nvGrpSpPr>
        <p:grpSpPr>
          <a:xfrm>
            <a:off x="2466550" y="3520266"/>
            <a:ext cx="226314" cy="221456"/>
            <a:chOff x="0" y="0"/>
            <a:chExt cx="301752" cy="295275"/>
          </a:xfrm>
        </p:grpSpPr>
        <p:sp>
          <p:nvSpPr>
            <p:cNvPr id="1529" name="Google Shape;152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1" name="Google Shape;1531;p61"/>
          <p:cNvGrpSpPr/>
          <p:nvPr/>
        </p:nvGrpSpPr>
        <p:grpSpPr>
          <a:xfrm>
            <a:off x="2935580" y="4293325"/>
            <a:ext cx="226314" cy="221456"/>
            <a:chOff x="0" y="0"/>
            <a:chExt cx="301752" cy="295275"/>
          </a:xfrm>
        </p:grpSpPr>
        <p:sp>
          <p:nvSpPr>
            <p:cNvPr id="1532" name="Google Shape;153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4" name="Google Shape;1534;p61"/>
          <p:cNvGrpSpPr/>
          <p:nvPr/>
        </p:nvGrpSpPr>
        <p:grpSpPr>
          <a:xfrm>
            <a:off x="3084196" y="4321989"/>
            <a:ext cx="226314" cy="221456"/>
            <a:chOff x="0" y="0"/>
            <a:chExt cx="301752" cy="295275"/>
          </a:xfrm>
        </p:grpSpPr>
        <p:sp>
          <p:nvSpPr>
            <p:cNvPr id="1535" name="Google Shape;153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7" name="Google Shape;1537;p61"/>
          <p:cNvGrpSpPr/>
          <p:nvPr/>
        </p:nvGrpSpPr>
        <p:grpSpPr>
          <a:xfrm>
            <a:off x="3425058" y="4247419"/>
            <a:ext cx="226314" cy="221456"/>
            <a:chOff x="0" y="0"/>
            <a:chExt cx="301752" cy="295275"/>
          </a:xfrm>
        </p:grpSpPr>
        <p:sp>
          <p:nvSpPr>
            <p:cNvPr id="1538" name="Google Shape;153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0" name="Google Shape;1540;p61"/>
          <p:cNvGrpSpPr/>
          <p:nvPr/>
        </p:nvGrpSpPr>
        <p:grpSpPr>
          <a:xfrm>
            <a:off x="3554568" y="3237825"/>
            <a:ext cx="226314" cy="221456"/>
            <a:chOff x="0" y="0"/>
            <a:chExt cx="301752" cy="295275"/>
          </a:xfrm>
        </p:grpSpPr>
        <p:sp>
          <p:nvSpPr>
            <p:cNvPr id="1541" name="Google Shape;154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3" name="Google Shape;1543;p61"/>
          <p:cNvGrpSpPr/>
          <p:nvPr/>
        </p:nvGrpSpPr>
        <p:grpSpPr>
          <a:xfrm>
            <a:off x="3720108" y="3853140"/>
            <a:ext cx="226314" cy="221456"/>
            <a:chOff x="0" y="0"/>
            <a:chExt cx="301752" cy="295275"/>
          </a:xfrm>
        </p:grpSpPr>
        <p:sp>
          <p:nvSpPr>
            <p:cNvPr id="1544" name="Google Shape;154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6" name="Google Shape;1546;p61"/>
          <p:cNvGrpSpPr/>
          <p:nvPr/>
        </p:nvGrpSpPr>
        <p:grpSpPr>
          <a:xfrm>
            <a:off x="3257102" y="4311751"/>
            <a:ext cx="226314" cy="221456"/>
            <a:chOff x="0" y="0"/>
            <a:chExt cx="301752" cy="295275"/>
          </a:xfrm>
        </p:grpSpPr>
        <p:sp>
          <p:nvSpPr>
            <p:cNvPr id="1547" name="Google Shape;154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9" name="Google Shape;1549;p61"/>
          <p:cNvGrpSpPr/>
          <p:nvPr/>
        </p:nvGrpSpPr>
        <p:grpSpPr>
          <a:xfrm>
            <a:off x="3257102" y="3090725"/>
            <a:ext cx="226314" cy="221456"/>
            <a:chOff x="0" y="0"/>
            <a:chExt cx="301752" cy="295275"/>
          </a:xfrm>
        </p:grpSpPr>
        <p:sp>
          <p:nvSpPr>
            <p:cNvPr id="1550" name="Google Shape;155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2" name="Google Shape;1552;p61"/>
          <p:cNvGrpSpPr/>
          <p:nvPr/>
        </p:nvGrpSpPr>
        <p:grpSpPr>
          <a:xfrm>
            <a:off x="3558773" y="4133884"/>
            <a:ext cx="226314" cy="221456"/>
            <a:chOff x="0" y="0"/>
            <a:chExt cx="301752" cy="295275"/>
          </a:xfrm>
        </p:grpSpPr>
        <p:sp>
          <p:nvSpPr>
            <p:cNvPr id="1553" name="Google Shape;155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5" name="Google Shape;1555;p61"/>
          <p:cNvGrpSpPr/>
          <p:nvPr/>
        </p:nvGrpSpPr>
        <p:grpSpPr>
          <a:xfrm>
            <a:off x="3710353" y="3523132"/>
            <a:ext cx="226314" cy="221456"/>
            <a:chOff x="0" y="0"/>
            <a:chExt cx="301752" cy="295275"/>
          </a:xfrm>
        </p:grpSpPr>
        <p:sp>
          <p:nvSpPr>
            <p:cNvPr id="1556" name="Google Shape;155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8" name="Google Shape;1558;p61"/>
          <p:cNvGrpSpPr/>
          <p:nvPr/>
        </p:nvGrpSpPr>
        <p:grpSpPr>
          <a:xfrm>
            <a:off x="2653668" y="3462450"/>
            <a:ext cx="226314" cy="221456"/>
            <a:chOff x="0" y="0"/>
            <a:chExt cx="301752" cy="295275"/>
          </a:xfrm>
        </p:grpSpPr>
        <p:sp>
          <p:nvSpPr>
            <p:cNvPr id="1559" name="Google Shape;155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1" name="Google Shape;1561;p61"/>
          <p:cNvGrpSpPr/>
          <p:nvPr/>
        </p:nvGrpSpPr>
        <p:grpSpPr>
          <a:xfrm>
            <a:off x="3312063" y="3269144"/>
            <a:ext cx="226314" cy="221456"/>
            <a:chOff x="0" y="0"/>
            <a:chExt cx="301752" cy="295275"/>
          </a:xfrm>
        </p:grpSpPr>
        <p:sp>
          <p:nvSpPr>
            <p:cNvPr id="1562" name="Google Shape;156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4" name="Google Shape;1564;p61"/>
          <p:cNvGrpSpPr/>
          <p:nvPr/>
        </p:nvGrpSpPr>
        <p:grpSpPr>
          <a:xfrm>
            <a:off x="2672434" y="3768379"/>
            <a:ext cx="226314" cy="221456"/>
            <a:chOff x="0" y="0"/>
            <a:chExt cx="301752" cy="295275"/>
          </a:xfrm>
        </p:grpSpPr>
        <p:sp>
          <p:nvSpPr>
            <p:cNvPr id="1565" name="Google Shape;156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7" name="Google Shape;1567;p61"/>
          <p:cNvGrpSpPr/>
          <p:nvPr/>
        </p:nvGrpSpPr>
        <p:grpSpPr>
          <a:xfrm>
            <a:off x="3418442" y="3891631"/>
            <a:ext cx="226314" cy="221456"/>
            <a:chOff x="0" y="0"/>
            <a:chExt cx="301752" cy="295275"/>
          </a:xfrm>
        </p:grpSpPr>
        <p:sp>
          <p:nvSpPr>
            <p:cNvPr id="1568" name="Google Shape;156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0" name="Google Shape;1570;p61"/>
          <p:cNvGrpSpPr/>
          <p:nvPr/>
        </p:nvGrpSpPr>
        <p:grpSpPr>
          <a:xfrm>
            <a:off x="2898163" y="3401516"/>
            <a:ext cx="226314" cy="221456"/>
            <a:chOff x="0" y="0"/>
            <a:chExt cx="301752" cy="295275"/>
          </a:xfrm>
        </p:grpSpPr>
        <p:sp>
          <p:nvSpPr>
            <p:cNvPr id="1571" name="Google Shape;157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61"/>
          <p:cNvGrpSpPr/>
          <p:nvPr/>
        </p:nvGrpSpPr>
        <p:grpSpPr>
          <a:xfrm>
            <a:off x="2789060" y="3323999"/>
            <a:ext cx="226314" cy="221456"/>
            <a:chOff x="0" y="0"/>
            <a:chExt cx="301752" cy="295275"/>
          </a:xfrm>
        </p:grpSpPr>
        <p:sp>
          <p:nvSpPr>
            <p:cNvPr id="1574" name="Google Shape;157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6" name="Google Shape;1576;p61"/>
          <p:cNvGrpSpPr/>
          <p:nvPr/>
        </p:nvGrpSpPr>
        <p:grpSpPr>
          <a:xfrm>
            <a:off x="2953120" y="3248140"/>
            <a:ext cx="226314" cy="221456"/>
            <a:chOff x="0" y="0"/>
            <a:chExt cx="301752" cy="295275"/>
          </a:xfrm>
        </p:grpSpPr>
        <p:sp>
          <p:nvSpPr>
            <p:cNvPr id="1577" name="Google Shape;157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9" name="Google Shape;1579;p61"/>
          <p:cNvGrpSpPr/>
          <p:nvPr/>
        </p:nvGrpSpPr>
        <p:grpSpPr>
          <a:xfrm>
            <a:off x="2732479" y="3641851"/>
            <a:ext cx="226314" cy="221456"/>
            <a:chOff x="0" y="0"/>
            <a:chExt cx="301752" cy="295275"/>
          </a:xfrm>
        </p:grpSpPr>
        <p:sp>
          <p:nvSpPr>
            <p:cNvPr id="1580" name="Google Shape;158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2" name="Google Shape;1582;p61"/>
          <p:cNvGrpSpPr/>
          <p:nvPr/>
        </p:nvGrpSpPr>
        <p:grpSpPr>
          <a:xfrm>
            <a:off x="2788429" y="3507524"/>
            <a:ext cx="226314" cy="221456"/>
            <a:chOff x="0" y="0"/>
            <a:chExt cx="301752" cy="295275"/>
          </a:xfrm>
        </p:grpSpPr>
        <p:sp>
          <p:nvSpPr>
            <p:cNvPr id="1583" name="Google Shape;158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5" name="Google Shape;1585;p61"/>
          <p:cNvGrpSpPr/>
          <p:nvPr/>
        </p:nvGrpSpPr>
        <p:grpSpPr>
          <a:xfrm>
            <a:off x="3423595" y="4068524"/>
            <a:ext cx="226314" cy="221456"/>
            <a:chOff x="0" y="0"/>
            <a:chExt cx="301752" cy="295275"/>
          </a:xfrm>
        </p:grpSpPr>
        <p:sp>
          <p:nvSpPr>
            <p:cNvPr id="1586" name="Google Shape;158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8" name="Google Shape;1588;p61"/>
          <p:cNvGrpSpPr/>
          <p:nvPr/>
        </p:nvGrpSpPr>
        <p:grpSpPr>
          <a:xfrm>
            <a:off x="3537517" y="3438138"/>
            <a:ext cx="226314" cy="221456"/>
            <a:chOff x="0" y="0"/>
            <a:chExt cx="301752" cy="295275"/>
          </a:xfrm>
        </p:grpSpPr>
        <p:sp>
          <p:nvSpPr>
            <p:cNvPr id="1589" name="Google Shape;158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1" name="Google Shape;1591;p61"/>
          <p:cNvGrpSpPr/>
          <p:nvPr/>
        </p:nvGrpSpPr>
        <p:grpSpPr>
          <a:xfrm>
            <a:off x="3548826" y="3950595"/>
            <a:ext cx="226314" cy="221456"/>
            <a:chOff x="0" y="0"/>
            <a:chExt cx="301752" cy="295275"/>
          </a:xfrm>
        </p:grpSpPr>
        <p:sp>
          <p:nvSpPr>
            <p:cNvPr id="1592" name="Google Shape;159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61"/>
          <p:cNvGrpSpPr/>
          <p:nvPr/>
        </p:nvGrpSpPr>
        <p:grpSpPr>
          <a:xfrm>
            <a:off x="3088596" y="4187680"/>
            <a:ext cx="226314" cy="221456"/>
            <a:chOff x="0" y="0"/>
            <a:chExt cx="301752" cy="295275"/>
          </a:xfrm>
        </p:grpSpPr>
        <p:sp>
          <p:nvSpPr>
            <p:cNvPr id="1595" name="Google Shape;159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7" name="Google Shape;1597;p61"/>
          <p:cNvGrpSpPr/>
          <p:nvPr/>
        </p:nvGrpSpPr>
        <p:grpSpPr>
          <a:xfrm>
            <a:off x="2544996" y="3833895"/>
            <a:ext cx="226314" cy="221456"/>
            <a:chOff x="0" y="0"/>
            <a:chExt cx="301752" cy="295275"/>
          </a:xfrm>
        </p:grpSpPr>
        <p:sp>
          <p:nvSpPr>
            <p:cNvPr id="1598" name="Google Shape;159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0" name="Google Shape;1600;p61"/>
          <p:cNvGrpSpPr/>
          <p:nvPr/>
        </p:nvGrpSpPr>
        <p:grpSpPr>
          <a:xfrm>
            <a:off x="3579601" y="3625911"/>
            <a:ext cx="226314" cy="221456"/>
            <a:chOff x="0" y="0"/>
            <a:chExt cx="301752" cy="295275"/>
          </a:xfrm>
        </p:grpSpPr>
        <p:sp>
          <p:nvSpPr>
            <p:cNvPr id="1601" name="Google Shape;160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3" name="Google Shape;1603;p61"/>
          <p:cNvGrpSpPr/>
          <p:nvPr/>
        </p:nvGrpSpPr>
        <p:grpSpPr>
          <a:xfrm>
            <a:off x="3088596" y="3190227"/>
            <a:ext cx="226314" cy="221456"/>
            <a:chOff x="0" y="0"/>
            <a:chExt cx="301752" cy="295275"/>
          </a:xfrm>
        </p:grpSpPr>
        <p:sp>
          <p:nvSpPr>
            <p:cNvPr id="1604" name="Google Shape;160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6" name="Google Shape;1606;p61"/>
          <p:cNvGrpSpPr/>
          <p:nvPr/>
        </p:nvGrpSpPr>
        <p:grpSpPr>
          <a:xfrm>
            <a:off x="2755849" y="4034382"/>
            <a:ext cx="226314" cy="221456"/>
            <a:chOff x="0" y="0"/>
            <a:chExt cx="301752" cy="295275"/>
          </a:xfrm>
        </p:grpSpPr>
        <p:sp>
          <p:nvSpPr>
            <p:cNvPr id="1607" name="Google Shape;160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9" name="Google Shape;1609;p61"/>
          <p:cNvGrpSpPr/>
          <p:nvPr/>
        </p:nvGrpSpPr>
        <p:grpSpPr>
          <a:xfrm>
            <a:off x="2571888" y="3653347"/>
            <a:ext cx="226314" cy="221456"/>
            <a:chOff x="0" y="0"/>
            <a:chExt cx="301752" cy="295275"/>
          </a:xfrm>
        </p:grpSpPr>
        <p:sp>
          <p:nvSpPr>
            <p:cNvPr id="1610" name="Google Shape;161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2" name="Google Shape;1612;p61"/>
          <p:cNvGrpSpPr/>
          <p:nvPr/>
        </p:nvGrpSpPr>
        <p:grpSpPr>
          <a:xfrm>
            <a:off x="2958895" y="4147507"/>
            <a:ext cx="226314" cy="221456"/>
            <a:chOff x="0" y="0"/>
            <a:chExt cx="301752" cy="295275"/>
          </a:xfrm>
        </p:grpSpPr>
        <p:sp>
          <p:nvSpPr>
            <p:cNvPr id="1613" name="Google Shape;161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5" name="Google Shape;1615;p61"/>
          <p:cNvGrpSpPr/>
          <p:nvPr/>
        </p:nvGrpSpPr>
        <p:grpSpPr>
          <a:xfrm>
            <a:off x="2852716" y="4097596"/>
            <a:ext cx="226314" cy="221456"/>
            <a:chOff x="0" y="0"/>
            <a:chExt cx="301752" cy="295275"/>
          </a:xfrm>
        </p:grpSpPr>
        <p:sp>
          <p:nvSpPr>
            <p:cNvPr id="1616" name="Google Shape;161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8" name="Google Shape;1618;p61"/>
          <p:cNvGrpSpPr/>
          <p:nvPr/>
        </p:nvGrpSpPr>
        <p:grpSpPr>
          <a:xfrm>
            <a:off x="3558967" y="3768379"/>
            <a:ext cx="226314" cy="221456"/>
            <a:chOff x="0" y="0"/>
            <a:chExt cx="301752" cy="295275"/>
          </a:xfrm>
        </p:grpSpPr>
        <p:sp>
          <p:nvSpPr>
            <p:cNvPr id="1619" name="Google Shape;161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1" name="Google Shape;1621;p61"/>
          <p:cNvGrpSpPr/>
          <p:nvPr/>
        </p:nvGrpSpPr>
        <p:grpSpPr>
          <a:xfrm>
            <a:off x="2622151" y="3939539"/>
            <a:ext cx="226314" cy="221456"/>
            <a:chOff x="0" y="0"/>
            <a:chExt cx="301752" cy="295275"/>
          </a:xfrm>
        </p:grpSpPr>
        <p:sp>
          <p:nvSpPr>
            <p:cNvPr id="1622" name="Google Shape;162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4" name="Google Shape;1624;p61"/>
          <p:cNvGrpSpPr/>
          <p:nvPr/>
        </p:nvGrpSpPr>
        <p:grpSpPr>
          <a:xfrm>
            <a:off x="3432600" y="3719272"/>
            <a:ext cx="226314" cy="221456"/>
            <a:chOff x="0" y="0"/>
            <a:chExt cx="301752" cy="295275"/>
          </a:xfrm>
        </p:grpSpPr>
        <p:sp>
          <p:nvSpPr>
            <p:cNvPr id="1625" name="Google Shape;162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7" name="Google Shape;1627;p61"/>
          <p:cNvGrpSpPr/>
          <p:nvPr/>
        </p:nvGrpSpPr>
        <p:grpSpPr>
          <a:xfrm>
            <a:off x="3429457" y="3356054"/>
            <a:ext cx="226314" cy="221456"/>
            <a:chOff x="0" y="0"/>
            <a:chExt cx="301752" cy="295275"/>
          </a:xfrm>
        </p:grpSpPr>
        <p:sp>
          <p:nvSpPr>
            <p:cNvPr id="1628" name="Google Shape;162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0" name="Google Shape;1630;p61"/>
          <p:cNvGrpSpPr/>
          <p:nvPr/>
        </p:nvGrpSpPr>
        <p:grpSpPr>
          <a:xfrm>
            <a:off x="3259218" y="4149600"/>
            <a:ext cx="226314" cy="221456"/>
            <a:chOff x="0" y="0"/>
            <a:chExt cx="301752" cy="295275"/>
          </a:xfrm>
        </p:grpSpPr>
        <p:sp>
          <p:nvSpPr>
            <p:cNvPr id="1631" name="Google Shape;163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3" name="Google Shape;1633;p61"/>
          <p:cNvGrpSpPr/>
          <p:nvPr/>
        </p:nvGrpSpPr>
        <p:grpSpPr>
          <a:xfrm>
            <a:off x="3175015" y="3254282"/>
            <a:ext cx="226314" cy="221456"/>
            <a:chOff x="0" y="0"/>
            <a:chExt cx="301752" cy="295275"/>
          </a:xfrm>
        </p:grpSpPr>
        <p:sp>
          <p:nvSpPr>
            <p:cNvPr id="1634" name="Google Shape;163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6" name="Google Shape;1636;p61"/>
          <p:cNvGrpSpPr/>
          <p:nvPr/>
        </p:nvGrpSpPr>
        <p:grpSpPr>
          <a:xfrm>
            <a:off x="3450907" y="3547058"/>
            <a:ext cx="226314" cy="221456"/>
            <a:chOff x="0" y="0"/>
            <a:chExt cx="301752" cy="295275"/>
          </a:xfrm>
        </p:grpSpPr>
        <p:sp>
          <p:nvSpPr>
            <p:cNvPr id="1637" name="Google Shape;163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9" name="Google Shape;1639;p61"/>
          <p:cNvGrpSpPr/>
          <p:nvPr/>
        </p:nvGrpSpPr>
        <p:grpSpPr>
          <a:xfrm>
            <a:off x="3283075" y="3976391"/>
            <a:ext cx="226314" cy="221456"/>
            <a:chOff x="0" y="0"/>
            <a:chExt cx="301752" cy="295275"/>
          </a:xfrm>
        </p:grpSpPr>
        <p:sp>
          <p:nvSpPr>
            <p:cNvPr id="1640" name="Google Shape;164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2" name="Google Shape;1642;p61"/>
          <p:cNvGrpSpPr/>
          <p:nvPr/>
        </p:nvGrpSpPr>
        <p:grpSpPr>
          <a:xfrm>
            <a:off x="2869788" y="3613627"/>
            <a:ext cx="226314" cy="221456"/>
            <a:chOff x="0" y="0"/>
            <a:chExt cx="301752" cy="295275"/>
          </a:xfrm>
        </p:grpSpPr>
        <p:sp>
          <p:nvSpPr>
            <p:cNvPr id="1643" name="Google Shape;164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5" name="Google Shape;1645;p61"/>
          <p:cNvGrpSpPr/>
          <p:nvPr/>
        </p:nvGrpSpPr>
        <p:grpSpPr>
          <a:xfrm>
            <a:off x="3120865" y="4042727"/>
            <a:ext cx="226314" cy="221456"/>
            <a:chOff x="0" y="0"/>
            <a:chExt cx="301752" cy="295275"/>
          </a:xfrm>
        </p:grpSpPr>
        <p:sp>
          <p:nvSpPr>
            <p:cNvPr id="1646" name="Google Shape;164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8" name="Google Shape;1648;p61"/>
          <p:cNvGrpSpPr/>
          <p:nvPr/>
        </p:nvGrpSpPr>
        <p:grpSpPr>
          <a:xfrm>
            <a:off x="3066955" y="3374970"/>
            <a:ext cx="226314" cy="221456"/>
            <a:chOff x="0" y="0"/>
            <a:chExt cx="301752" cy="295275"/>
          </a:xfrm>
        </p:grpSpPr>
        <p:sp>
          <p:nvSpPr>
            <p:cNvPr id="1649" name="Google Shape;164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1" name="Google Shape;1651;p61"/>
          <p:cNvGrpSpPr/>
          <p:nvPr/>
        </p:nvGrpSpPr>
        <p:grpSpPr>
          <a:xfrm>
            <a:off x="2872476" y="3895627"/>
            <a:ext cx="226314" cy="221456"/>
            <a:chOff x="0" y="0"/>
            <a:chExt cx="301752" cy="295275"/>
          </a:xfrm>
        </p:grpSpPr>
        <p:sp>
          <p:nvSpPr>
            <p:cNvPr id="1652" name="Google Shape;165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4" name="Google Shape;1654;p61"/>
          <p:cNvGrpSpPr/>
          <p:nvPr/>
        </p:nvGrpSpPr>
        <p:grpSpPr>
          <a:xfrm>
            <a:off x="2995140" y="3523132"/>
            <a:ext cx="226314" cy="221456"/>
            <a:chOff x="0" y="0"/>
            <a:chExt cx="301752" cy="295275"/>
          </a:xfrm>
        </p:grpSpPr>
        <p:sp>
          <p:nvSpPr>
            <p:cNvPr id="1655" name="Google Shape;165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7" name="Google Shape;1657;p61"/>
          <p:cNvGrpSpPr/>
          <p:nvPr/>
        </p:nvGrpSpPr>
        <p:grpSpPr>
          <a:xfrm>
            <a:off x="2753037" y="3837200"/>
            <a:ext cx="226314" cy="221456"/>
            <a:chOff x="0" y="0"/>
            <a:chExt cx="301752" cy="295275"/>
          </a:xfrm>
        </p:grpSpPr>
        <p:sp>
          <p:nvSpPr>
            <p:cNvPr id="1658" name="Google Shape;165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61"/>
          <p:cNvGrpSpPr/>
          <p:nvPr/>
        </p:nvGrpSpPr>
        <p:grpSpPr>
          <a:xfrm>
            <a:off x="2994093" y="3976391"/>
            <a:ext cx="226314" cy="221456"/>
            <a:chOff x="0" y="0"/>
            <a:chExt cx="301752" cy="295275"/>
          </a:xfrm>
        </p:grpSpPr>
        <p:sp>
          <p:nvSpPr>
            <p:cNvPr id="1661" name="Google Shape;166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3" name="Google Shape;1663;p61"/>
          <p:cNvGrpSpPr/>
          <p:nvPr/>
        </p:nvGrpSpPr>
        <p:grpSpPr>
          <a:xfrm>
            <a:off x="3259218" y="3401137"/>
            <a:ext cx="226314" cy="221456"/>
            <a:chOff x="0" y="0"/>
            <a:chExt cx="301752" cy="295275"/>
          </a:xfrm>
        </p:grpSpPr>
        <p:sp>
          <p:nvSpPr>
            <p:cNvPr id="1664" name="Google Shape;166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6" name="Google Shape;1666;p61"/>
          <p:cNvGrpSpPr/>
          <p:nvPr/>
        </p:nvGrpSpPr>
        <p:grpSpPr>
          <a:xfrm>
            <a:off x="2883464" y="3747496"/>
            <a:ext cx="226314" cy="221456"/>
            <a:chOff x="0" y="0"/>
            <a:chExt cx="301752" cy="295275"/>
          </a:xfrm>
        </p:grpSpPr>
        <p:sp>
          <p:nvSpPr>
            <p:cNvPr id="1667" name="Google Shape;166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9" name="Google Shape;1669;p61"/>
          <p:cNvGrpSpPr/>
          <p:nvPr/>
        </p:nvGrpSpPr>
        <p:grpSpPr>
          <a:xfrm>
            <a:off x="3007287" y="3699651"/>
            <a:ext cx="226314" cy="221456"/>
            <a:chOff x="0" y="0"/>
            <a:chExt cx="301752" cy="295275"/>
          </a:xfrm>
        </p:grpSpPr>
        <p:sp>
          <p:nvSpPr>
            <p:cNvPr id="1670" name="Google Shape;167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2" name="Google Shape;1672;p61"/>
          <p:cNvGrpSpPr/>
          <p:nvPr/>
        </p:nvGrpSpPr>
        <p:grpSpPr>
          <a:xfrm>
            <a:off x="3304715" y="3825551"/>
            <a:ext cx="226314" cy="221456"/>
            <a:chOff x="0" y="0"/>
            <a:chExt cx="301752" cy="295275"/>
          </a:xfrm>
        </p:grpSpPr>
        <p:sp>
          <p:nvSpPr>
            <p:cNvPr id="1673" name="Google Shape;167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5" name="Google Shape;1675;p61"/>
          <p:cNvGrpSpPr/>
          <p:nvPr/>
        </p:nvGrpSpPr>
        <p:grpSpPr>
          <a:xfrm>
            <a:off x="3331659" y="3535288"/>
            <a:ext cx="226314" cy="221456"/>
            <a:chOff x="0" y="0"/>
            <a:chExt cx="301752" cy="295275"/>
          </a:xfrm>
        </p:grpSpPr>
        <p:sp>
          <p:nvSpPr>
            <p:cNvPr id="1676" name="Google Shape;167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8" name="Google Shape;1678;p61"/>
          <p:cNvGrpSpPr/>
          <p:nvPr/>
        </p:nvGrpSpPr>
        <p:grpSpPr>
          <a:xfrm>
            <a:off x="3148943" y="3874024"/>
            <a:ext cx="226314" cy="221456"/>
            <a:chOff x="0" y="0"/>
            <a:chExt cx="301752" cy="295275"/>
          </a:xfrm>
        </p:grpSpPr>
        <p:sp>
          <p:nvSpPr>
            <p:cNvPr id="1679" name="Google Shape;167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1" name="Google Shape;1681;p61"/>
          <p:cNvGrpSpPr/>
          <p:nvPr/>
        </p:nvGrpSpPr>
        <p:grpSpPr>
          <a:xfrm>
            <a:off x="3025701" y="3814683"/>
            <a:ext cx="226314" cy="221456"/>
            <a:chOff x="0" y="0"/>
            <a:chExt cx="301752" cy="295275"/>
          </a:xfrm>
        </p:grpSpPr>
        <p:sp>
          <p:nvSpPr>
            <p:cNvPr id="1682" name="Google Shape;168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4" name="Google Shape;1684;p61"/>
          <p:cNvGrpSpPr/>
          <p:nvPr/>
        </p:nvGrpSpPr>
        <p:grpSpPr>
          <a:xfrm>
            <a:off x="3297943" y="3645127"/>
            <a:ext cx="226314" cy="221456"/>
            <a:chOff x="0" y="0"/>
            <a:chExt cx="301752" cy="295275"/>
          </a:xfrm>
        </p:grpSpPr>
        <p:sp>
          <p:nvSpPr>
            <p:cNvPr id="1685" name="Google Shape;168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7" name="Google Shape;1687;p61"/>
          <p:cNvGrpSpPr/>
          <p:nvPr/>
        </p:nvGrpSpPr>
        <p:grpSpPr>
          <a:xfrm>
            <a:off x="3115540" y="3625911"/>
            <a:ext cx="226314" cy="221456"/>
            <a:chOff x="0" y="0"/>
            <a:chExt cx="301752" cy="295275"/>
          </a:xfrm>
        </p:grpSpPr>
        <p:sp>
          <p:nvSpPr>
            <p:cNvPr id="1688" name="Google Shape;168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0" name="Google Shape;1690;p61"/>
          <p:cNvGrpSpPr/>
          <p:nvPr/>
        </p:nvGrpSpPr>
        <p:grpSpPr>
          <a:xfrm>
            <a:off x="3148943" y="3507982"/>
            <a:ext cx="226314" cy="221456"/>
            <a:chOff x="0" y="0"/>
            <a:chExt cx="301752" cy="295275"/>
          </a:xfrm>
        </p:grpSpPr>
        <p:sp>
          <p:nvSpPr>
            <p:cNvPr id="1691" name="Google Shape;169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3" name="Google Shape;1693;p61"/>
          <p:cNvGrpSpPr/>
          <p:nvPr/>
        </p:nvGrpSpPr>
        <p:grpSpPr>
          <a:xfrm>
            <a:off x="3202323" y="3739306"/>
            <a:ext cx="226314" cy="221456"/>
            <a:chOff x="0" y="0"/>
            <a:chExt cx="301752" cy="295275"/>
          </a:xfrm>
        </p:grpSpPr>
        <p:sp>
          <p:nvSpPr>
            <p:cNvPr id="1694" name="Google Shape;169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6" name="Google Shape;1696;p61"/>
          <p:cNvGrpSpPr/>
          <p:nvPr/>
        </p:nvGrpSpPr>
        <p:grpSpPr>
          <a:xfrm>
            <a:off x="4176553" y="5077846"/>
            <a:ext cx="226315" cy="221457"/>
            <a:chOff x="0" y="0"/>
            <a:chExt cx="301752" cy="295275"/>
          </a:xfrm>
        </p:grpSpPr>
        <p:sp>
          <p:nvSpPr>
            <p:cNvPr id="1697" name="Google Shape;169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9" name="Google Shape;1699;p61"/>
          <p:cNvGrpSpPr/>
          <p:nvPr/>
        </p:nvGrpSpPr>
        <p:grpSpPr>
          <a:xfrm>
            <a:off x="4184481" y="2363366"/>
            <a:ext cx="226315" cy="221457"/>
            <a:chOff x="0" y="0"/>
            <a:chExt cx="301752" cy="295275"/>
          </a:xfrm>
        </p:grpSpPr>
        <p:sp>
          <p:nvSpPr>
            <p:cNvPr id="1700" name="Google Shape;170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2" name="Google Shape;1702;p61"/>
          <p:cNvGrpSpPr/>
          <p:nvPr/>
        </p:nvGrpSpPr>
        <p:grpSpPr>
          <a:xfrm>
            <a:off x="5000934" y="3743293"/>
            <a:ext cx="226315" cy="221457"/>
            <a:chOff x="0" y="0"/>
            <a:chExt cx="301752" cy="295275"/>
          </a:xfrm>
        </p:grpSpPr>
        <p:sp>
          <p:nvSpPr>
            <p:cNvPr id="1703" name="Google Shape;170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5" name="Google Shape;1705;p61"/>
          <p:cNvGrpSpPr/>
          <p:nvPr/>
        </p:nvGrpSpPr>
        <p:grpSpPr>
          <a:xfrm>
            <a:off x="4943286" y="4255609"/>
            <a:ext cx="226315" cy="221457"/>
            <a:chOff x="0" y="0"/>
            <a:chExt cx="301752" cy="295275"/>
          </a:xfrm>
        </p:grpSpPr>
        <p:sp>
          <p:nvSpPr>
            <p:cNvPr id="1706" name="Google Shape;170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8" name="Google Shape;1708;p61"/>
          <p:cNvGrpSpPr/>
          <p:nvPr/>
        </p:nvGrpSpPr>
        <p:grpSpPr>
          <a:xfrm>
            <a:off x="4771247" y="4285734"/>
            <a:ext cx="226315" cy="221457"/>
            <a:chOff x="0" y="0"/>
            <a:chExt cx="301752" cy="295275"/>
          </a:xfrm>
        </p:grpSpPr>
        <p:sp>
          <p:nvSpPr>
            <p:cNvPr id="1709" name="Google Shape;170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1" name="Google Shape;1711;p61"/>
          <p:cNvGrpSpPr/>
          <p:nvPr/>
        </p:nvGrpSpPr>
        <p:grpSpPr>
          <a:xfrm>
            <a:off x="4602979" y="4459536"/>
            <a:ext cx="226315" cy="221457"/>
            <a:chOff x="0" y="0"/>
            <a:chExt cx="301752" cy="295275"/>
          </a:xfrm>
        </p:grpSpPr>
        <p:sp>
          <p:nvSpPr>
            <p:cNvPr id="1712" name="Google Shape;171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4" name="Google Shape;1714;p61"/>
          <p:cNvGrpSpPr/>
          <p:nvPr/>
        </p:nvGrpSpPr>
        <p:grpSpPr>
          <a:xfrm>
            <a:off x="4686746" y="4728210"/>
            <a:ext cx="226315" cy="221457"/>
            <a:chOff x="0" y="0"/>
            <a:chExt cx="301752" cy="295275"/>
          </a:xfrm>
        </p:grpSpPr>
        <p:sp>
          <p:nvSpPr>
            <p:cNvPr id="1715" name="Google Shape;171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7" name="Google Shape;1717;p61"/>
          <p:cNvGrpSpPr/>
          <p:nvPr/>
        </p:nvGrpSpPr>
        <p:grpSpPr>
          <a:xfrm>
            <a:off x="5052617" y="4358893"/>
            <a:ext cx="226315" cy="221457"/>
            <a:chOff x="0" y="0"/>
            <a:chExt cx="301752" cy="295275"/>
          </a:xfrm>
        </p:grpSpPr>
        <p:sp>
          <p:nvSpPr>
            <p:cNvPr id="1718" name="Google Shape;171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0" name="Google Shape;1720;p61"/>
          <p:cNvGrpSpPr/>
          <p:nvPr/>
        </p:nvGrpSpPr>
        <p:grpSpPr>
          <a:xfrm>
            <a:off x="5098115" y="4783306"/>
            <a:ext cx="226315" cy="221457"/>
            <a:chOff x="0" y="0"/>
            <a:chExt cx="301752" cy="295275"/>
          </a:xfrm>
        </p:grpSpPr>
        <p:sp>
          <p:nvSpPr>
            <p:cNvPr id="1721" name="Google Shape;172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3" name="Google Shape;1723;p61"/>
          <p:cNvGrpSpPr/>
          <p:nvPr/>
        </p:nvGrpSpPr>
        <p:grpSpPr>
          <a:xfrm>
            <a:off x="5125059" y="4493044"/>
            <a:ext cx="226315" cy="221457"/>
            <a:chOff x="0" y="0"/>
            <a:chExt cx="301752" cy="295275"/>
          </a:xfrm>
        </p:grpSpPr>
        <p:sp>
          <p:nvSpPr>
            <p:cNvPr id="1724" name="Google Shape;172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6" name="Google Shape;1726;p61"/>
          <p:cNvGrpSpPr/>
          <p:nvPr/>
        </p:nvGrpSpPr>
        <p:grpSpPr>
          <a:xfrm>
            <a:off x="4942342" y="4831779"/>
            <a:ext cx="226315" cy="221457"/>
            <a:chOff x="0" y="0"/>
            <a:chExt cx="301752" cy="295275"/>
          </a:xfrm>
        </p:grpSpPr>
        <p:sp>
          <p:nvSpPr>
            <p:cNvPr id="1727" name="Google Shape;172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9" name="Google Shape;1729;p61"/>
          <p:cNvGrpSpPr/>
          <p:nvPr/>
        </p:nvGrpSpPr>
        <p:grpSpPr>
          <a:xfrm>
            <a:off x="4819100" y="4772438"/>
            <a:ext cx="226315" cy="221457"/>
            <a:chOff x="0" y="0"/>
            <a:chExt cx="301752" cy="295275"/>
          </a:xfrm>
        </p:grpSpPr>
        <p:sp>
          <p:nvSpPr>
            <p:cNvPr id="1730" name="Google Shape;173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2" name="Google Shape;1732;p61"/>
          <p:cNvGrpSpPr/>
          <p:nvPr/>
        </p:nvGrpSpPr>
        <p:grpSpPr>
          <a:xfrm>
            <a:off x="5091343" y="4602882"/>
            <a:ext cx="226315" cy="221457"/>
            <a:chOff x="0" y="0"/>
            <a:chExt cx="301752" cy="295275"/>
          </a:xfrm>
        </p:grpSpPr>
        <p:sp>
          <p:nvSpPr>
            <p:cNvPr id="1733" name="Google Shape;173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5" name="Google Shape;1735;p61"/>
          <p:cNvGrpSpPr/>
          <p:nvPr/>
        </p:nvGrpSpPr>
        <p:grpSpPr>
          <a:xfrm>
            <a:off x="4691562" y="4359271"/>
            <a:ext cx="226315" cy="221457"/>
            <a:chOff x="0" y="0"/>
            <a:chExt cx="301752" cy="295275"/>
          </a:xfrm>
        </p:grpSpPr>
        <p:sp>
          <p:nvSpPr>
            <p:cNvPr id="1736" name="Google Shape;173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8" name="Google Shape;1738;p61"/>
          <p:cNvGrpSpPr/>
          <p:nvPr/>
        </p:nvGrpSpPr>
        <p:grpSpPr>
          <a:xfrm>
            <a:off x="4663187" y="4571382"/>
            <a:ext cx="226315" cy="221457"/>
            <a:chOff x="0" y="0"/>
            <a:chExt cx="301752" cy="295275"/>
          </a:xfrm>
        </p:grpSpPr>
        <p:sp>
          <p:nvSpPr>
            <p:cNvPr id="1739" name="Google Shape;173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1" name="Google Shape;1741;p61"/>
          <p:cNvGrpSpPr/>
          <p:nvPr/>
        </p:nvGrpSpPr>
        <p:grpSpPr>
          <a:xfrm>
            <a:off x="4860355" y="4332725"/>
            <a:ext cx="226315" cy="221457"/>
            <a:chOff x="0" y="0"/>
            <a:chExt cx="301752" cy="295275"/>
          </a:xfrm>
        </p:grpSpPr>
        <p:sp>
          <p:nvSpPr>
            <p:cNvPr id="1742" name="Google Shape;174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4" name="Google Shape;1744;p61"/>
          <p:cNvGrpSpPr/>
          <p:nvPr/>
        </p:nvGrpSpPr>
        <p:grpSpPr>
          <a:xfrm>
            <a:off x="4788539" y="4480887"/>
            <a:ext cx="226315" cy="221457"/>
            <a:chOff x="0" y="0"/>
            <a:chExt cx="301752" cy="295275"/>
          </a:xfrm>
        </p:grpSpPr>
        <p:sp>
          <p:nvSpPr>
            <p:cNvPr id="1745" name="Google Shape;174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61"/>
          <p:cNvGrpSpPr/>
          <p:nvPr/>
        </p:nvGrpSpPr>
        <p:grpSpPr>
          <a:xfrm>
            <a:off x="4800687" y="4657406"/>
            <a:ext cx="226315" cy="221457"/>
            <a:chOff x="0" y="0"/>
            <a:chExt cx="301752" cy="295275"/>
          </a:xfrm>
        </p:grpSpPr>
        <p:sp>
          <p:nvSpPr>
            <p:cNvPr id="1748" name="Google Shape;174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0" name="Google Shape;1750;p61"/>
          <p:cNvGrpSpPr/>
          <p:nvPr/>
        </p:nvGrpSpPr>
        <p:grpSpPr>
          <a:xfrm>
            <a:off x="4908939" y="4583666"/>
            <a:ext cx="226315" cy="221457"/>
            <a:chOff x="0" y="0"/>
            <a:chExt cx="301752" cy="295275"/>
          </a:xfrm>
        </p:grpSpPr>
        <p:sp>
          <p:nvSpPr>
            <p:cNvPr id="1751" name="Google Shape;175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3" name="Google Shape;1753;p61"/>
          <p:cNvGrpSpPr/>
          <p:nvPr/>
        </p:nvGrpSpPr>
        <p:grpSpPr>
          <a:xfrm>
            <a:off x="4942342" y="4465737"/>
            <a:ext cx="226315" cy="221457"/>
            <a:chOff x="0" y="0"/>
            <a:chExt cx="301752" cy="295275"/>
          </a:xfrm>
        </p:grpSpPr>
        <p:sp>
          <p:nvSpPr>
            <p:cNvPr id="1754" name="Google Shape;175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6" name="Google Shape;1756;p61"/>
          <p:cNvGrpSpPr/>
          <p:nvPr/>
        </p:nvGrpSpPr>
        <p:grpSpPr>
          <a:xfrm>
            <a:off x="4995722" y="4697061"/>
            <a:ext cx="226315" cy="221457"/>
            <a:chOff x="0" y="0"/>
            <a:chExt cx="301752" cy="295275"/>
          </a:xfrm>
        </p:grpSpPr>
        <p:sp>
          <p:nvSpPr>
            <p:cNvPr id="1757" name="Google Shape;175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9" name="Google Shape;1759;p61"/>
          <p:cNvSpPr txBox="1"/>
          <p:nvPr/>
        </p:nvSpPr>
        <p:spPr>
          <a:xfrm>
            <a:off x="5494606" y="3724346"/>
            <a:ext cx="625829" cy="238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350" u="none" cap="none" strike="noStrike">
                <a:solidFill>
                  <a:srgbClr val="000000"/>
                </a:solidFill>
                <a:latin typeface="Arial"/>
                <a:ea typeface="Arial"/>
                <a:cs typeface="Arial"/>
                <a:sym typeface="Arial"/>
              </a:rPr>
              <a:t>Neutrón</a:t>
            </a:r>
            <a:endParaRPr/>
          </a:p>
        </p:txBody>
      </p:sp>
      <p:sp>
        <p:nvSpPr>
          <p:cNvPr id="1760" name="Google Shape;1760;p61"/>
          <p:cNvSpPr txBox="1"/>
          <p:nvPr/>
        </p:nvSpPr>
        <p:spPr>
          <a:xfrm>
            <a:off x="3284634" y="2215319"/>
            <a:ext cx="625829" cy="238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350" u="none" cap="none" strike="noStrike">
                <a:solidFill>
                  <a:srgbClr val="000000"/>
                </a:solidFill>
                <a:latin typeface="Arial"/>
                <a:ea typeface="Arial"/>
                <a:cs typeface="Arial"/>
                <a:sym typeface="Arial"/>
              </a:rPr>
              <a:t>Neutrón</a:t>
            </a:r>
            <a:endParaRPr/>
          </a:p>
        </p:txBody>
      </p:sp>
      <p:sp>
        <p:nvSpPr>
          <p:cNvPr id="1761" name="Google Shape;1761;p61"/>
          <p:cNvSpPr txBox="1"/>
          <p:nvPr/>
        </p:nvSpPr>
        <p:spPr>
          <a:xfrm>
            <a:off x="3452261" y="5122366"/>
            <a:ext cx="625829" cy="238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350" u="none" cap="none" strike="noStrike">
                <a:solidFill>
                  <a:srgbClr val="000000"/>
                </a:solidFill>
                <a:latin typeface="Arial"/>
                <a:ea typeface="Arial"/>
                <a:cs typeface="Arial"/>
                <a:sym typeface="Arial"/>
              </a:rPr>
              <a:t>Neutrón</a:t>
            </a:r>
            <a:endParaRPr/>
          </a:p>
        </p:txBody>
      </p:sp>
      <p:sp>
        <p:nvSpPr>
          <p:cNvPr id="1762" name="Google Shape;1762;p61"/>
          <p:cNvSpPr txBox="1"/>
          <p:nvPr/>
        </p:nvSpPr>
        <p:spPr>
          <a:xfrm>
            <a:off x="1945702" y="2779326"/>
            <a:ext cx="969775" cy="228600"/>
          </a:xfrm>
          <a:prstGeom prst="rect">
            <a:avLst/>
          </a:prstGeom>
          <a:noFill/>
          <a:ln>
            <a:noFill/>
          </a:ln>
        </p:spPr>
        <p:txBody>
          <a:bodyPr anchorCtr="0" anchor="t" bIns="0" lIns="0" spcFirstLastPara="1" rIns="0" wrap="square" tIns="0">
            <a:spAutoFit/>
          </a:bodyPr>
          <a:lstStyle/>
          <a:p>
            <a:pPr indent="0" lvl="0" marL="0" marR="0" rtl="0" algn="l">
              <a:lnSpc>
                <a:spcPct val="119954"/>
              </a:lnSpc>
              <a:spcBef>
                <a:spcPts val="0"/>
              </a:spcBef>
              <a:spcAft>
                <a:spcPts val="0"/>
              </a:spcAft>
              <a:buNone/>
            </a:pPr>
            <a:r>
              <a:rPr b="0" i="0" lang="en-US" sz="1323" u="none" cap="none" strike="noStrike">
                <a:solidFill>
                  <a:srgbClr val="000000"/>
                </a:solidFill>
                <a:latin typeface="Arial"/>
                <a:ea typeface="Arial"/>
                <a:cs typeface="Arial"/>
                <a:sym typeface="Arial"/>
              </a:rPr>
              <a:t>Átomo padre</a:t>
            </a:r>
            <a:endParaRPr/>
          </a:p>
        </p:txBody>
      </p:sp>
      <p:sp>
        <p:nvSpPr>
          <p:cNvPr id="1763" name="Google Shape;1763;p61"/>
          <p:cNvSpPr txBox="1"/>
          <p:nvPr/>
        </p:nvSpPr>
        <p:spPr>
          <a:xfrm>
            <a:off x="5014448" y="2238906"/>
            <a:ext cx="1360013" cy="209550"/>
          </a:xfrm>
          <a:prstGeom prst="rect">
            <a:avLst/>
          </a:prstGeom>
          <a:noFill/>
          <a:ln>
            <a:noFill/>
          </a:ln>
        </p:spPr>
        <p:txBody>
          <a:bodyPr anchorCtr="0" anchor="t" bIns="0" lIns="0" spcFirstLastPara="1" rIns="0" wrap="square" tIns="0">
            <a:spAutoFit/>
          </a:bodyPr>
          <a:lstStyle/>
          <a:p>
            <a:pPr indent="0" lvl="0" marL="0" marR="0" rtl="0" algn="l">
              <a:lnSpc>
                <a:spcPct val="120033"/>
              </a:lnSpc>
              <a:spcBef>
                <a:spcPts val="0"/>
              </a:spcBef>
              <a:spcAft>
                <a:spcPts val="0"/>
              </a:spcAft>
              <a:buNone/>
            </a:pPr>
            <a:r>
              <a:rPr b="0" i="0" lang="en-US" sz="1198" u="none" cap="none" strike="noStrike">
                <a:solidFill>
                  <a:srgbClr val="000000"/>
                </a:solidFill>
                <a:latin typeface="Arial"/>
                <a:ea typeface="Arial"/>
                <a:cs typeface="Arial"/>
                <a:sym typeface="Arial"/>
              </a:rPr>
              <a:t>Fragmento de fisión</a:t>
            </a:r>
            <a:endParaRPr/>
          </a:p>
        </p:txBody>
      </p:sp>
      <p:sp>
        <p:nvSpPr>
          <p:cNvPr id="1764" name="Google Shape;1764;p61"/>
          <p:cNvSpPr txBox="1"/>
          <p:nvPr/>
        </p:nvSpPr>
        <p:spPr>
          <a:xfrm>
            <a:off x="5014559" y="5200275"/>
            <a:ext cx="1360013" cy="466725"/>
          </a:xfrm>
          <a:prstGeom prst="rect">
            <a:avLst/>
          </a:prstGeom>
          <a:noFill/>
          <a:ln>
            <a:noFill/>
          </a:ln>
        </p:spPr>
        <p:txBody>
          <a:bodyPr anchorCtr="0" anchor="t" bIns="0" lIns="0" spcFirstLastPara="1" rIns="0" wrap="square" tIns="0">
            <a:spAutoFit/>
          </a:bodyPr>
          <a:lstStyle/>
          <a:p>
            <a:pPr indent="0" lvl="0" marL="0" marR="0" rtl="0" algn="l">
              <a:lnSpc>
                <a:spcPct val="119959"/>
              </a:lnSpc>
              <a:spcBef>
                <a:spcPts val="0"/>
              </a:spcBef>
              <a:spcAft>
                <a:spcPts val="0"/>
              </a:spcAft>
              <a:buNone/>
            </a:pPr>
            <a:r>
              <a:rPr b="0" i="0" lang="en-US" sz="1493" u="none" cap="none" strike="noStrike">
                <a:solidFill>
                  <a:srgbClr val="000000"/>
                </a:solidFill>
                <a:latin typeface="Arial"/>
                <a:ea typeface="Arial"/>
                <a:cs typeface="Arial"/>
                <a:sym typeface="Arial"/>
              </a:rPr>
              <a:t>Fragmento de fisión</a:t>
            </a:r>
            <a:endParaRPr/>
          </a:p>
        </p:txBody>
      </p:sp>
      <p:grpSp>
        <p:nvGrpSpPr>
          <p:cNvPr id="1765" name="Google Shape;1765;p61"/>
          <p:cNvGrpSpPr/>
          <p:nvPr/>
        </p:nvGrpSpPr>
        <p:grpSpPr>
          <a:xfrm rot="10601712">
            <a:off x="4847852" y="3117533"/>
            <a:ext cx="226315" cy="221457"/>
            <a:chOff x="0" y="0"/>
            <a:chExt cx="301752" cy="295275"/>
          </a:xfrm>
        </p:grpSpPr>
        <p:sp>
          <p:nvSpPr>
            <p:cNvPr id="1766" name="Google Shape;176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8" name="Google Shape;1768;p61"/>
          <p:cNvGrpSpPr/>
          <p:nvPr/>
        </p:nvGrpSpPr>
        <p:grpSpPr>
          <a:xfrm rot="10601712">
            <a:off x="5017868" y="3077540"/>
            <a:ext cx="226315" cy="221457"/>
            <a:chOff x="0" y="0"/>
            <a:chExt cx="301752" cy="295275"/>
          </a:xfrm>
        </p:grpSpPr>
        <p:sp>
          <p:nvSpPr>
            <p:cNvPr id="1769" name="Google Shape;176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1" name="Google Shape;1771;p61"/>
          <p:cNvGrpSpPr/>
          <p:nvPr/>
        </p:nvGrpSpPr>
        <p:grpSpPr>
          <a:xfrm rot="10601712">
            <a:off x="5175837" y="2894327"/>
            <a:ext cx="226315" cy="221457"/>
            <a:chOff x="0" y="0"/>
            <a:chExt cx="301752" cy="295275"/>
          </a:xfrm>
        </p:grpSpPr>
        <p:sp>
          <p:nvSpPr>
            <p:cNvPr id="1772" name="Google Shape;177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4" name="Google Shape;1774;p61"/>
          <p:cNvGrpSpPr/>
          <p:nvPr/>
        </p:nvGrpSpPr>
        <p:grpSpPr>
          <a:xfrm rot="10601712">
            <a:off x="5076721" y="2630929"/>
            <a:ext cx="226315" cy="221457"/>
            <a:chOff x="0" y="0"/>
            <a:chExt cx="301752" cy="295275"/>
          </a:xfrm>
        </p:grpSpPr>
        <p:sp>
          <p:nvSpPr>
            <p:cNvPr id="1775" name="Google Shape;177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7" name="Google Shape;1777;p61"/>
          <p:cNvGrpSpPr/>
          <p:nvPr/>
        </p:nvGrpSpPr>
        <p:grpSpPr>
          <a:xfrm rot="10601712">
            <a:off x="4732748" y="3020724"/>
            <a:ext cx="226315" cy="221457"/>
            <a:chOff x="0" y="0"/>
            <a:chExt cx="301752" cy="295275"/>
          </a:xfrm>
        </p:grpSpPr>
        <p:sp>
          <p:nvSpPr>
            <p:cNvPr id="1778" name="Google Shape;177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0" name="Google Shape;1780;p61"/>
          <p:cNvGrpSpPr/>
          <p:nvPr/>
        </p:nvGrpSpPr>
        <p:grpSpPr>
          <a:xfrm rot="10601712">
            <a:off x="4662860" y="2599639"/>
            <a:ext cx="226315" cy="221457"/>
            <a:chOff x="0" y="0"/>
            <a:chExt cx="301752" cy="295275"/>
          </a:xfrm>
        </p:grpSpPr>
        <p:sp>
          <p:nvSpPr>
            <p:cNvPr id="1781" name="Google Shape;178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p61"/>
          <p:cNvGrpSpPr/>
          <p:nvPr/>
        </p:nvGrpSpPr>
        <p:grpSpPr>
          <a:xfrm rot="10601712">
            <a:off x="4652693" y="2890972"/>
            <a:ext cx="226315" cy="221457"/>
            <a:chOff x="0" y="0"/>
            <a:chExt cx="301752" cy="295275"/>
          </a:xfrm>
        </p:grpSpPr>
        <p:sp>
          <p:nvSpPr>
            <p:cNvPr id="1784" name="Google Shape;178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6" name="Google Shape;1786;p61"/>
          <p:cNvGrpSpPr/>
          <p:nvPr/>
        </p:nvGrpSpPr>
        <p:grpSpPr>
          <a:xfrm rot="10601712">
            <a:off x="4815579" y="2542267"/>
            <a:ext cx="226315" cy="221457"/>
            <a:chOff x="0" y="0"/>
            <a:chExt cx="301752" cy="295275"/>
          </a:xfrm>
        </p:grpSpPr>
        <p:sp>
          <p:nvSpPr>
            <p:cNvPr id="1787" name="Google Shape;178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61"/>
          <p:cNvGrpSpPr/>
          <p:nvPr/>
        </p:nvGrpSpPr>
        <p:grpSpPr>
          <a:xfrm rot="10601712">
            <a:off x="4942038" y="2594404"/>
            <a:ext cx="226315" cy="221457"/>
            <a:chOff x="0" y="0"/>
            <a:chExt cx="301752" cy="295275"/>
          </a:xfrm>
        </p:grpSpPr>
        <p:sp>
          <p:nvSpPr>
            <p:cNvPr id="1790" name="Google Shape;1790;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p61"/>
          <p:cNvGrpSpPr/>
          <p:nvPr/>
        </p:nvGrpSpPr>
        <p:grpSpPr>
          <a:xfrm rot="10601712">
            <a:off x="4680022" y="2779372"/>
            <a:ext cx="226315" cy="221457"/>
            <a:chOff x="0" y="0"/>
            <a:chExt cx="301752" cy="295275"/>
          </a:xfrm>
        </p:grpSpPr>
        <p:sp>
          <p:nvSpPr>
            <p:cNvPr id="1793" name="Google Shape;1793;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5" name="Google Shape;1795;p61"/>
          <p:cNvGrpSpPr/>
          <p:nvPr/>
        </p:nvGrpSpPr>
        <p:grpSpPr>
          <a:xfrm rot="10601712">
            <a:off x="5093181" y="2999532"/>
            <a:ext cx="226315" cy="221457"/>
            <a:chOff x="0" y="0"/>
            <a:chExt cx="301752" cy="295275"/>
          </a:xfrm>
        </p:grpSpPr>
        <p:sp>
          <p:nvSpPr>
            <p:cNvPr id="1796" name="Google Shape;1796;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8" name="Google Shape;1798;p61"/>
          <p:cNvGrpSpPr/>
          <p:nvPr/>
        </p:nvGrpSpPr>
        <p:grpSpPr>
          <a:xfrm rot="10601712">
            <a:off x="5109282" y="2786138"/>
            <a:ext cx="226315" cy="221457"/>
            <a:chOff x="0" y="0"/>
            <a:chExt cx="301752" cy="295275"/>
          </a:xfrm>
        </p:grpSpPr>
        <p:sp>
          <p:nvSpPr>
            <p:cNvPr id="1799" name="Google Shape;1799;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1" name="Google Shape;1801;p61"/>
          <p:cNvGrpSpPr/>
          <p:nvPr/>
        </p:nvGrpSpPr>
        <p:grpSpPr>
          <a:xfrm rot="10601712">
            <a:off x="4926200" y="3035764"/>
            <a:ext cx="226315" cy="221457"/>
            <a:chOff x="0" y="0"/>
            <a:chExt cx="301752" cy="295275"/>
          </a:xfrm>
        </p:grpSpPr>
        <p:sp>
          <p:nvSpPr>
            <p:cNvPr id="1802" name="Google Shape;1802;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4" name="Google Shape;1804;p61"/>
          <p:cNvGrpSpPr/>
          <p:nvPr/>
        </p:nvGrpSpPr>
        <p:grpSpPr>
          <a:xfrm rot="10601712">
            <a:off x="4989355" y="2883708"/>
            <a:ext cx="226315" cy="221457"/>
            <a:chOff x="0" y="0"/>
            <a:chExt cx="301752" cy="295275"/>
          </a:xfrm>
        </p:grpSpPr>
        <p:sp>
          <p:nvSpPr>
            <p:cNvPr id="1805" name="Google Shape;1805;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7" name="Google Shape;1807;p61"/>
          <p:cNvGrpSpPr/>
          <p:nvPr/>
        </p:nvGrpSpPr>
        <p:grpSpPr>
          <a:xfrm rot="10601712">
            <a:off x="4967051" y="2708184"/>
            <a:ext cx="226315" cy="221457"/>
            <a:chOff x="0" y="0"/>
            <a:chExt cx="301752" cy="295275"/>
          </a:xfrm>
        </p:grpSpPr>
        <p:sp>
          <p:nvSpPr>
            <p:cNvPr id="1808" name="Google Shape;1808;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0" name="Google Shape;1810;p61"/>
          <p:cNvGrpSpPr/>
          <p:nvPr/>
        </p:nvGrpSpPr>
        <p:grpSpPr>
          <a:xfrm rot="10601712">
            <a:off x="4863230" y="2788042"/>
            <a:ext cx="226315" cy="221457"/>
            <a:chOff x="0" y="0"/>
            <a:chExt cx="301752" cy="295275"/>
          </a:xfrm>
        </p:grpSpPr>
        <p:sp>
          <p:nvSpPr>
            <p:cNvPr id="1811" name="Google Shape;1811;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FF6666"/>
                </a:gs>
                <a:gs pos="68000">
                  <a:srgbClr val="FF0000"/>
                </a:gs>
                <a:gs pos="100000">
                  <a:srgbClr val="FFCCCC"/>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3" name="Google Shape;1813;p61"/>
          <p:cNvGrpSpPr/>
          <p:nvPr/>
        </p:nvGrpSpPr>
        <p:grpSpPr>
          <a:xfrm rot="10601712">
            <a:off x="4836681" y="2907700"/>
            <a:ext cx="226315" cy="221457"/>
            <a:chOff x="0" y="0"/>
            <a:chExt cx="301752" cy="295275"/>
          </a:xfrm>
        </p:grpSpPr>
        <p:sp>
          <p:nvSpPr>
            <p:cNvPr id="1814" name="Google Shape;1814;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6" name="Google Shape;1816;p61"/>
          <p:cNvGrpSpPr/>
          <p:nvPr/>
        </p:nvGrpSpPr>
        <p:grpSpPr>
          <a:xfrm rot="10601712">
            <a:off x="4770055" y="2679838"/>
            <a:ext cx="226315" cy="221457"/>
            <a:chOff x="0" y="0"/>
            <a:chExt cx="301752" cy="295275"/>
          </a:xfrm>
        </p:grpSpPr>
        <p:sp>
          <p:nvSpPr>
            <p:cNvPr id="1817" name="Google Shape;1817;p61"/>
            <p:cNvSpPr/>
            <p:nvPr/>
          </p:nvSpPr>
          <p:spPr>
            <a:xfrm>
              <a:off x="6731" y="6731"/>
              <a:ext cx="288163" cy="281813"/>
            </a:xfrm>
            <a:custGeom>
              <a:rect b="b" l="l" r="r" t="t"/>
              <a:pathLst>
                <a:path extrusionOk="0" h="281813" w="288163">
                  <a:moveTo>
                    <a:pt x="0" y="140843"/>
                  </a:moveTo>
                  <a:cubicBezTo>
                    <a:pt x="0" y="63119"/>
                    <a:pt x="64516" y="0"/>
                    <a:pt x="144145" y="0"/>
                  </a:cubicBezTo>
                  <a:cubicBezTo>
                    <a:pt x="223774" y="0"/>
                    <a:pt x="288163" y="63119"/>
                    <a:pt x="288163" y="140843"/>
                  </a:cubicBezTo>
                  <a:cubicBezTo>
                    <a:pt x="288163" y="218567"/>
                    <a:pt x="223647" y="281813"/>
                    <a:pt x="144145" y="281813"/>
                  </a:cubicBezTo>
                  <a:cubicBezTo>
                    <a:pt x="64643" y="281813"/>
                    <a:pt x="0" y="218694"/>
                    <a:pt x="0" y="140843"/>
                  </a:cubicBezTo>
                  <a:close/>
                </a:path>
              </a:pathLst>
            </a:custGeom>
            <a:gradFill>
              <a:gsLst>
                <a:gs pos="0">
                  <a:srgbClr val="1A72DE"/>
                </a:gs>
                <a:gs pos="64000">
                  <a:srgbClr val="EA5F1A"/>
                </a:gs>
                <a:gs pos="100000">
                  <a:srgbClr val="00B0F0"/>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61"/>
            <p:cNvSpPr/>
            <p:nvPr/>
          </p:nvSpPr>
          <p:spPr>
            <a:xfrm>
              <a:off x="0" y="0"/>
              <a:ext cx="301752" cy="295275"/>
            </a:xfrm>
            <a:custGeom>
              <a:rect b="b" l="l" r="r" t="t"/>
              <a:pathLst>
                <a:path extrusionOk="0" h="295275" w="301752">
                  <a:moveTo>
                    <a:pt x="0" y="147574"/>
                  </a:moveTo>
                  <a:cubicBezTo>
                    <a:pt x="0" y="65913"/>
                    <a:pt x="67691" y="0"/>
                    <a:pt x="150876" y="0"/>
                  </a:cubicBezTo>
                  <a:lnTo>
                    <a:pt x="150876" y="6731"/>
                  </a:lnTo>
                  <a:lnTo>
                    <a:pt x="150876" y="0"/>
                  </a:lnTo>
                  <a:cubicBezTo>
                    <a:pt x="234061" y="0"/>
                    <a:pt x="301752" y="65913"/>
                    <a:pt x="301752" y="147574"/>
                  </a:cubicBezTo>
                  <a:lnTo>
                    <a:pt x="295021" y="147574"/>
                  </a:lnTo>
                  <a:lnTo>
                    <a:pt x="301752" y="147574"/>
                  </a:lnTo>
                  <a:cubicBezTo>
                    <a:pt x="301752" y="229235"/>
                    <a:pt x="234061" y="295148"/>
                    <a:pt x="150876" y="295148"/>
                  </a:cubicBezTo>
                  <a:lnTo>
                    <a:pt x="150876" y="288417"/>
                  </a:lnTo>
                  <a:lnTo>
                    <a:pt x="150876" y="295148"/>
                  </a:lnTo>
                  <a:cubicBezTo>
                    <a:pt x="67691" y="295275"/>
                    <a:pt x="0" y="229362"/>
                    <a:pt x="0" y="147574"/>
                  </a:cubicBezTo>
                  <a:lnTo>
                    <a:pt x="6731" y="147574"/>
                  </a:lnTo>
                  <a:lnTo>
                    <a:pt x="13462" y="147574"/>
                  </a:lnTo>
                  <a:lnTo>
                    <a:pt x="6731" y="147574"/>
                  </a:lnTo>
                  <a:lnTo>
                    <a:pt x="0" y="147574"/>
                  </a:lnTo>
                  <a:moveTo>
                    <a:pt x="13589" y="147574"/>
                  </a:moveTo>
                  <a:cubicBezTo>
                    <a:pt x="13589" y="151257"/>
                    <a:pt x="10541" y="154305"/>
                    <a:pt x="6858" y="154305"/>
                  </a:cubicBezTo>
                  <a:cubicBezTo>
                    <a:pt x="3175" y="154305"/>
                    <a:pt x="0" y="151384"/>
                    <a:pt x="0" y="147574"/>
                  </a:cubicBezTo>
                  <a:cubicBezTo>
                    <a:pt x="0" y="143764"/>
                    <a:pt x="3048" y="140843"/>
                    <a:pt x="6731" y="140843"/>
                  </a:cubicBezTo>
                  <a:cubicBezTo>
                    <a:pt x="10414" y="140843"/>
                    <a:pt x="13462" y="143891"/>
                    <a:pt x="13462" y="147574"/>
                  </a:cubicBezTo>
                  <a:cubicBezTo>
                    <a:pt x="13462" y="221488"/>
                    <a:pt x="74803" y="281686"/>
                    <a:pt x="150749" y="281686"/>
                  </a:cubicBezTo>
                  <a:cubicBezTo>
                    <a:pt x="226695" y="281686"/>
                    <a:pt x="288036" y="221488"/>
                    <a:pt x="288036" y="147574"/>
                  </a:cubicBezTo>
                  <a:cubicBezTo>
                    <a:pt x="288036" y="73660"/>
                    <a:pt x="226822" y="13589"/>
                    <a:pt x="150876" y="13589"/>
                  </a:cubicBezTo>
                  <a:lnTo>
                    <a:pt x="150876" y="6731"/>
                  </a:lnTo>
                  <a:lnTo>
                    <a:pt x="150876" y="13462"/>
                  </a:lnTo>
                  <a:cubicBezTo>
                    <a:pt x="74930" y="13589"/>
                    <a:pt x="13589" y="73660"/>
                    <a:pt x="13589" y="1475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9" name="Google Shape;1819;p61"/>
          <p:cNvSpPr/>
          <p:nvPr/>
        </p:nvSpPr>
        <p:spPr>
          <a:xfrm>
            <a:off x="3797317" y="2623659"/>
            <a:ext cx="353950" cy="379381"/>
          </a:xfrm>
          <a:custGeom>
            <a:rect b="b" l="l" r="r" t="t"/>
            <a:pathLst>
              <a:path extrusionOk="0" h="505841" w="471932">
                <a:moveTo>
                  <a:pt x="0" y="502666"/>
                </a:moveTo>
                <a:lnTo>
                  <a:pt x="468630" y="0"/>
                </a:lnTo>
                <a:lnTo>
                  <a:pt x="471932" y="3048"/>
                </a:lnTo>
                <a:lnTo>
                  <a:pt x="3302" y="505841"/>
                </a:lnTo>
                <a:close/>
              </a:path>
            </a:pathLst>
          </a:custGeom>
          <a:solidFill>
            <a:srgbClr val="000000"/>
          </a:solidFill>
          <a:ln>
            <a:noFill/>
          </a:ln>
        </p:spPr>
      </p:sp>
      <p:sp>
        <p:nvSpPr>
          <p:cNvPr id="1820" name="Google Shape;1820;p61"/>
          <p:cNvSpPr/>
          <p:nvPr/>
        </p:nvSpPr>
        <p:spPr>
          <a:xfrm>
            <a:off x="4180759" y="3841642"/>
            <a:ext cx="553498" cy="14668"/>
          </a:xfrm>
          <a:custGeom>
            <a:rect b="b" l="l" r="r" t="t"/>
            <a:pathLst>
              <a:path extrusionOk="0" h="19558" w="737997">
                <a:moveTo>
                  <a:pt x="127" y="0"/>
                </a:moveTo>
                <a:lnTo>
                  <a:pt x="737997" y="14986"/>
                </a:lnTo>
                <a:lnTo>
                  <a:pt x="737870" y="19558"/>
                </a:lnTo>
                <a:lnTo>
                  <a:pt x="0" y="4572"/>
                </a:lnTo>
                <a:close/>
              </a:path>
            </a:pathLst>
          </a:custGeom>
          <a:solidFill>
            <a:srgbClr val="000000"/>
          </a:solidFill>
          <a:ln>
            <a:noFill/>
          </a:ln>
        </p:spPr>
      </p:sp>
      <p:sp>
        <p:nvSpPr>
          <p:cNvPr id="1821" name="Google Shape;1821;p61"/>
          <p:cNvSpPr/>
          <p:nvPr/>
        </p:nvSpPr>
        <p:spPr>
          <a:xfrm>
            <a:off x="4054812" y="4209718"/>
            <a:ext cx="417481" cy="139351"/>
          </a:xfrm>
          <a:custGeom>
            <a:rect b="b" l="l" r="r" t="t"/>
            <a:pathLst>
              <a:path extrusionOk="0" h="185801" w="556641">
                <a:moveTo>
                  <a:pt x="1397" y="0"/>
                </a:moveTo>
                <a:lnTo>
                  <a:pt x="556641" y="181483"/>
                </a:lnTo>
                <a:lnTo>
                  <a:pt x="555244" y="185801"/>
                </a:lnTo>
                <a:lnTo>
                  <a:pt x="0" y="4318"/>
                </a:lnTo>
                <a:close/>
              </a:path>
            </a:pathLst>
          </a:custGeom>
          <a:solidFill>
            <a:srgbClr val="000000"/>
          </a:solidFill>
          <a:ln>
            <a:noFill/>
          </a:ln>
        </p:spPr>
      </p:sp>
      <p:sp>
        <p:nvSpPr>
          <p:cNvPr id="1822" name="Google Shape;1822;p61"/>
          <p:cNvSpPr/>
          <p:nvPr/>
        </p:nvSpPr>
        <p:spPr>
          <a:xfrm>
            <a:off x="3721704" y="4680393"/>
            <a:ext cx="352521" cy="361855"/>
          </a:xfrm>
          <a:custGeom>
            <a:rect b="b" l="l" r="r" t="t"/>
            <a:pathLst>
              <a:path extrusionOk="0" h="482473" w="470027">
                <a:moveTo>
                  <a:pt x="3302" y="0"/>
                </a:moveTo>
                <a:lnTo>
                  <a:pt x="470027" y="479298"/>
                </a:lnTo>
                <a:lnTo>
                  <a:pt x="466852" y="482473"/>
                </a:lnTo>
                <a:lnTo>
                  <a:pt x="0" y="3175"/>
                </a:lnTo>
                <a:close/>
              </a:path>
            </a:pathLst>
          </a:custGeom>
          <a:solidFill>
            <a:srgbClr val="000000"/>
          </a:solidFill>
          <a:ln>
            <a:noFill/>
          </a:ln>
        </p:spPr>
      </p:sp>
      <p:sp>
        <p:nvSpPr>
          <p:cNvPr id="1823" name="Google Shape;1823;p61"/>
          <p:cNvSpPr/>
          <p:nvPr/>
        </p:nvSpPr>
        <p:spPr>
          <a:xfrm rot="4380484">
            <a:off x="5937612" y="4255182"/>
            <a:ext cx="861667" cy="933108"/>
          </a:xfrm>
          <a:custGeom>
            <a:rect b="b" l="l" r="r" t="t"/>
            <a:pathLst>
              <a:path extrusionOk="0" h="933108" w="861667">
                <a:moveTo>
                  <a:pt x="0" y="0"/>
                </a:moveTo>
                <a:lnTo>
                  <a:pt x="861667" y="0"/>
                </a:lnTo>
                <a:lnTo>
                  <a:pt x="861667" y="933108"/>
                </a:lnTo>
                <a:lnTo>
                  <a:pt x="0" y="933108"/>
                </a:lnTo>
                <a:lnTo>
                  <a:pt x="0" y="0"/>
                </a:lnTo>
                <a:close/>
              </a:path>
            </a:pathLst>
          </a:custGeom>
          <a:blipFill rotWithShape="1">
            <a:blip r:embed="rId4">
              <a:alphaModFix/>
            </a:blip>
            <a:stretch>
              <a:fillRect b="0" l="0" r="0" t="0"/>
            </a:stretch>
          </a:blipFill>
          <a:ln>
            <a:noFill/>
          </a:ln>
        </p:spPr>
      </p:sp>
      <p:sp>
        <p:nvSpPr>
          <p:cNvPr id="1824" name="Google Shape;1824;p61"/>
          <p:cNvSpPr/>
          <p:nvPr/>
        </p:nvSpPr>
        <p:spPr>
          <a:xfrm rot="1931221">
            <a:off x="5763355" y="2674804"/>
            <a:ext cx="845641" cy="915754"/>
          </a:xfrm>
          <a:custGeom>
            <a:rect b="b" l="l" r="r" t="t"/>
            <a:pathLst>
              <a:path extrusionOk="0" h="915754" w="845641">
                <a:moveTo>
                  <a:pt x="0" y="0"/>
                </a:moveTo>
                <a:lnTo>
                  <a:pt x="845640" y="0"/>
                </a:lnTo>
                <a:lnTo>
                  <a:pt x="845640" y="915754"/>
                </a:lnTo>
                <a:lnTo>
                  <a:pt x="0" y="915754"/>
                </a:lnTo>
                <a:lnTo>
                  <a:pt x="0" y="0"/>
                </a:lnTo>
                <a:close/>
              </a:path>
            </a:pathLst>
          </a:custGeom>
          <a:blipFill rotWithShape="1">
            <a:blip r:embed="rId4">
              <a:alphaModFix/>
            </a:blip>
            <a:stretch>
              <a:fillRect b="0" l="0" r="0" t="0"/>
            </a:stretch>
          </a:blipFill>
          <a:ln>
            <a:noFill/>
          </a:ln>
        </p:spPr>
      </p:sp>
      <p:sp>
        <p:nvSpPr>
          <p:cNvPr id="1825" name="Google Shape;1825;p61"/>
          <p:cNvSpPr txBox="1"/>
          <p:nvPr/>
        </p:nvSpPr>
        <p:spPr>
          <a:xfrm>
            <a:off x="7056182" y="4807159"/>
            <a:ext cx="619391" cy="238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350" u="none" cap="none" strike="noStrike">
                <a:solidFill>
                  <a:srgbClr val="000000"/>
                </a:solidFill>
                <a:latin typeface="Arial"/>
                <a:ea typeface="Arial"/>
                <a:cs typeface="Arial"/>
                <a:sym typeface="Arial"/>
              </a:rPr>
              <a:t>Energía</a:t>
            </a:r>
            <a:endParaRPr/>
          </a:p>
        </p:txBody>
      </p:sp>
      <p:sp>
        <p:nvSpPr>
          <p:cNvPr id="1826" name="Google Shape;1826;p61"/>
          <p:cNvSpPr txBox="1"/>
          <p:nvPr/>
        </p:nvSpPr>
        <p:spPr>
          <a:xfrm>
            <a:off x="6812342" y="2643079"/>
            <a:ext cx="619391" cy="238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350" u="none" cap="none" strike="noStrike">
                <a:solidFill>
                  <a:srgbClr val="000000"/>
                </a:solidFill>
                <a:latin typeface="Arial"/>
                <a:ea typeface="Arial"/>
                <a:cs typeface="Arial"/>
                <a:sym typeface="Arial"/>
              </a:rPr>
              <a:t>Energía</a:t>
            </a:r>
            <a:endParaRPr/>
          </a:p>
        </p:txBody>
      </p:sp>
      <p:sp>
        <p:nvSpPr>
          <p:cNvPr id="1827" name="Google Shape;1827;p61"/>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84" name="Google Shape;184;p1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85" name="Google Shape;185;p1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86" name="Google Shape;186;p17"/>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5</a:t>
            </a:r>
            <a:endParaRPr/>
          </a:p>
        </p:txBody>
      </p:sp>
      <p:sp>
        <p:nvSpPr>
          <p:cNvPr id="187" name="Google Shape;187;p17"/>
          <p:cNvSpPr txBox="1"/>
          <p:nvPr/>
        </p:nvSpPr>
        <p:spPr>
          <a:xfrm>
            <a:off x="660400" y="4700221"/>
            <a:ext cx="4196287" cy="419100"/>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2688" u="none" cap="none" strike="noStrike">
                <a:solidFill>
                  <a:srgbClr val="000000"/>
                </a:solidFill>
                <a:latin typeface="Ubuntu"/>
                <a:ea typeface="Ubuntu"/>
                <a:cs typeface="Ubuntu"/>
                <a:sym typeface="Ubuntu"/>
              </a:rPr>
              <a:t>Lija de Papel</a:t>
            </a:r>
            <a:endParaRPr/>
          </a:p>
        </p:txBody>
      </p:sp>
      <p:sp>
        <p:nvSpPr>
          <p:cNvPr id="188" name="Google Shape;188;p17"/>
          <p:cNvSpPr txBox="1"/>
          <p:nvPr/>
        </p:nvSpPr>
        <p:spPr>
          <a:xfrm>
            <a:off x="5009769" y="4679200"/>
            <a:ext cx="3960624" cy="419100"/>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2688" u="none" cap="none" strike="noStrike">
                <a:solidFill>
                  <a:srgbClr val="000000"/>
                </a:solidFill>
                <a:latin typeface="Ubuntu"/>
                <a:ea typeface="Ubuntu"/>
                <a:cs typeface="Ubuntu"/>
                <a:sym typeface="Ubuntu"/>
              </a:rPr>
              <a:t>Latas de Refresco</a:t>
            </a:r>
            <a:endParaRPr/>
          </a:p>
        </p:txBody>
      </p:sp>
      <p:sp>
        <p:nvSpPr>
          <p:cNvPr id="189" name="Google Shape;189;p17"/>
          <p:cNvSpPr/>
          <p:nvPr/>
        </p:nvSpPr>
        <p:spPr>
          <a:xfrm>
            <a:off x="5307470" y="1567043"/>
            <a:ext cx="3365219" cy="2507339"/>
          </a:xfrm>
          <a:custGeom>
            <a:rect b="b" l="l" r="r" t="t"/>
            <a:pathLst>
              <a:path extrusionOk="0" h="2507339" w="3365219">
                <a:moveTo>
                  <a:pt x="0" y="0"/>
                </a:moveTo>
                <a:lnTo>
                  <a:pt x="3365219" y="0"/>
                </a:lnTo>
                <a:lnTo>
                  <a:pt x="3365219" y="2507339"/>
                </a:lnTo>
                <a:lnTo>
                  <a:pt x="0" y="2507339"/>
                </a:lnTo>
                <a:lnTo>
                  <a:pt x="0" y="0"/>
                </a:lnTo>
                <a:close/>
              </a:path>
            </a:pathLst>
          </a:custGeom>
          <a:blipFill rotWithShape="1">
            <a:blip r:embed="rId4">
              <a:alphaModFix/>
            </a:blip>
            <a:stretch>
              <a:fillRect b="0" l="0" r="-11759" t="0"/>
            </a:stretch>
          </a:blipFill>
          <a:ln>
            <a:noFill/>
          </a:ln>
        </p:spPr>
      </p:sp>
      <p:sp>
        <p:nvSpPr>
          <p:cNvPr id="190" name="Google Shape;190;p17"/>
          <p:cNvSpPr/>
          <p:nvPr/>
        </p:nvSpPr>
        <p:spPr>
          <a:xfrm>
            <a:off x="1147293" y="1567043"/>
            <a:ext cx="3771036" cy="2507338"/>
          </a:xfrm>
          <a:custGeom>
            <a:rect b="b" l="l" r="r" t="t"/>
            <a:pathLst>
              <a:path extrusionOk="0" h="2507338" w="3771036">
                <a:moveTo>
                  <a:pt x="0" y="0"/>
                </a:moveTo>
                <a:lnTo>
                  <a:pt x="3771036" y="0"/>
                </a:lnTo>
                <a:lnTo>
                  <a:pt x="3771036" y="2507338"/>
                </a:lnTo>
                <a:lnTo>
                  <a:pt x="0" y="2507338"/>
                </a:lnTo>
                <a:lnTo>
                  <a:pt x="0" y="0"/>
                </a:lnTo>
                <a:close/>
              </a:path>
            </a:pathLst>
          </a:custGeom>
          <a:blipFill rotWithShape="1">
            <a:blip r:embed="rId5">
              <a:alphaModFix/>
            </a:blip>
            <a:stretch>
              <a:fillRect b="0" l="0" r="0" t="0"/>
            </a:stretch>
          </a:blipFill>
          <a:ln>
            <a:noFill/>
          </a:ln>
        </p:spPr>
      </p:sp>
      <p:sp>
        <p:nvSpPr>
          <p:cNvPr id="191" name="Google Shape;191;p17"/>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5" name="Shape 1835"/>
        <p:cNvGrpSpPr/>
        <p:nvPr/>
      </p:nvGrpSpPr>
      <p:grpSpPr>
        <a:xfrm>
          <a:off x="0" y="0"/>
          <a:ext cx="0" cy="0"/>
          <a:chOff x="0" y="0"/>
          <a:chExt cx="0" cy="0"/>
        </a:xfrm>
      </p:grpSpPr>
      <p:sp>
        <p:nvSpPr>
          <p:cNvPr id="1836" name="Google Shape;1836;p6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837" name="Google Shape;1837;p6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838" name="Google Shape;1838;p6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839" name="Google Shape;1839;p62"/>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50</a:t>
            </a:r>
            <a:endParaRPr/>
          </a:p>
        </p:txBody>
      </p:sp>
      <p:sp>
        <p:nvSpPr>
          <p:cNvPr id="1840" name="Google Shape;1840;p62"/>
          <p:cNvSpPr txBox="1"/>
          <p:nvPr/>
        </p:nvSpPr>
        <p:spPr>
          <a:xfrm>
            <a:off x="551680" y="1613581"/>
            <a:ext cx="6593551" cy="2600325"/>
          </a:xfrm>
          <a:prstGeom prst="rect">
            <a:avLst/>
          </a:prstGeom>
          <a:noFill/>
          <a:ln>
            <a:noFill/>
          </a:ln>
        </p:spPr>
        <p:txBody>
          <a:bodyPr anchorCtr="0" anchor="t" bIns="0" lIns="0" spcFirstLastPara="1" rIns="0" wrap="square" tIns="0">
            <a:spAutoFit/>
          </a:bodyPr>
          <a:lstStyle/>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Un neutrón de alta energía expulsado de </a:t>
            </a:r>
            <a:endParaRPr/>
          </a:p>
          <a:p>
            <a:pPr indent="-123545" lvl="1" marL="24709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El núcleo</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Masa de 1 uma; igual que el hidrógeno</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Sin cargo</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Interactúa con materiales de peso similar (ligero) </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Puede atravesar la mayoría de la materia fácilmente sin interacción.</a:t>
            </a:r>
            <a:endParaRPr/>
          </a:p>
          <a:p>
            <a:pPr indent="-121920" lvl="1" marL="24709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Se protege fácilmente con materiales con mucho hidrógeno (agua).</a:t>
            </a:r>
            <a:endParaRPr/>
          </a:p>
        </p:txBody>
      </p:sp>
      <p:sp>
        <p:nvSpPr>
          <p:cNvPr id="1841" name="Google Shape;1841;p62"/>
          <p:cNvSpPr txBox="1"/>
          <p:nvPr/>
        </p:nvSpPr>
        <p:spPr>
          <a:xfrm>
            <a:off x="551680" y="814728"/>
            <a:ext cx="3565952"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Neutrón</a:t>
            </a:r>
            <a:endParaRPr/>
          </a:p>
        </p:txBody>
      </p:sp>
      <p:sp>
        <p:nvSpPr>
          <p:cNvPr id="1842" name="Google Shape;1842;p62"/>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sp>
        <p:nvSpPr>
          <p:cNvPr id="1851" name="Google Shape;1851;p6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852" name="Google Shape;1852;p6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853" name="Google Shape;1853;p6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854" name="Google Shape;1854;p63"/>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51</a:t>
            </a:r>
            <a:endParaRPr/>
          </a:p>
        </p:txBody>
      </p:sp>
      <p:sp>
        <p:nvSpPr>
          <p:cNvPr id="1855" name="Google Shape;1855;p63"/>
          <p:cNvSpPr/>
          <p:nvPr/>
        </p:nvSpPr>
        <p:spPr>
          <a:xfrm>
            <a:off x="3151536" y="1108238"/>
            <a:ext cx="3158790" cy="5270442"/>
          </a:xfrm>
          <a:custGeom>
            <a:rect b="b" l="l" r="r" t="t"/>
            <a:pathLst>
              <a:path extrusionOk="0" h="5270442" w="3158790">
                <a:moveTo>
                  <a:pt x="0" y="0"/>
                </a:moveTo>
                <a:lnTo>
                  <a:pt x="3158790" y="0"/>
                </a:lnTo>
                <a:lnTo>
                  <a:pt x="3158790" y="5270441"/>
                </a:lnTo>
                <a:lnTo>
                  <a:pt x="0" y="5270441"/>
                </a:lnTo>
                <a:lnTo>
                  <a:pt x="0" y="0"/>
                </a:lnTo>
                <a:close/>
              </a:path>
            </a:pathLst>
          </a:custGeom>
          <a:blipFill rotWithShape="1">
            <a:blip r:embed="rId4">
              <a:alphaModFix/>
            </a:blip>
            <a:stretch>
              <a:fillRect b="0" l="0" r="0" t="0"/>
            </a:stretch>
          </a:blipFill>
          <a:ln>
            <a:noFill/>
          </a:ln>
        </p:spPr>
      </p:sp>
      <p:sp>
        <p:nvSpPr>
          <p:cNvPr id="1856" name="Google Shape;1856;p63"/>
          <p:cNvSpPr txBox="1"/>
          <p:nvPr/>
        </p:nvSpPr>
        <p:spPr>
          <a:xfrm>
            <a:off x="553497" y="823028"/>
            <a:ext cx="8468583"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Barreras de Protección Radiológica (Blindaje) </a:t>
            </a:r>
            <a:endParaRPr/>
          </a:p>
        </p:txBody>
      </p:sp>
      <p:sp>
        <p:nvSpPr>
          <p:cNvPr id="1857" name="Google Shape;1857;p63"/>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5" name="Shape 1865"/>
        <p:cNvGrpSpPr/>
        <p:nvPr/>
      </p:nvGrpSpPr>
      <p:grpSpPr>
        <a:xfrm>
          <a:off x="0" y="0"/>
          <a:ext cx="0" cy="0"/>
          <a:chOff x="0" y="0"/>
          <a:chExt cx="0" cy="0"/>
        </a:xfrm>
      </p:grpSpPr>
      <p:sp>
        <p:nvSpPr>
          <p:cNvPr id="1866" name="Google Shape;1866;p6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867" name="Google Shape;1867;p6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868" name="Google Shape;1868;p6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869" name="Google Shape;1869;p64"/>
          <p:cNvSpPr/>
          <p:nvPr/>
        </p:nvSpPr>
        <p:spPr>
          <a:xfrm>
            <a:off x="1482569" y="2579389"/>
            <a:ext cx="1310901" cy="1310901"/>
          </a:xfrm>
          <a:custGeom>
            <a:rect b="b" l="l" r="r" t="t"/>
            <a:pathLst>
              <a:path extrusionOk="0" h="1310901" w="1310901">
                <a:moveTo>
                  <a:pt x="0" y="0"/>
                </a:moveTo>
                <a:lnTo>
                  <a:pt x="1310901" y="0"/>
                </a:lnTo>
                <a:lnTo>
                  <a:pt x="1310901" y="1310901"/>
                </a:lnTo>
                <a:lnTo>
                  <a:pt x="0" y="1310901"/>
                </a:lnTo>
                <a:lnTo>
                  <a:pt x="0" y="0"/>
                </a:lnTo>
                <a:close/>
              </a:path>
            </a:pathLst>
          </a:custGeom>
          <a:blipFill rotWithShape="1">
            <a:blip r:embed="rId4">
              <a:alphaModFix/>
            </a:blip>
            <a:stretch>
              <a:fillRect b="0" l="0" r="0" t="0"/>
            </a:stretch>
          </a:blipFill>
          <a:ln>
            <a:noFill/>
          </a:ln>
        </p:spPr>
      </p:sp>
      <p:sp>
        <p:nvSpPr>
          <p:cNvPr id="1870" name="Google Shape;1870;p64"/>
          <p:cNvSpPr/>
          <p:nvPr/>
        </p:nvSpPr>
        <p:spPr>
          <a:xfrm>
            <a:off x="4153045" y="2855773"/>
            <a:ext cx="1447509" cy="758133"/>
          </a:xfrm>
          <a:custGeom>
            <a:rect b="b" l="l" r="r" t="t"/>
            <a:pathLst>
              <a:path extrusionOk="0" h="758133" w="1447509">
                <a:moveTo>
                  <a:pt x="0" y="0"/>
                </a:moveTo>
                <a:lnTo>
                  <a:pt x="1447510" y="0"/>
                </a:lnTo>
                <a:lnTo>
                  <a:pt x="1447510" y="758133"/>
                </a:lnTo>
                <a:lnTo>
                  <a:pt x="0" y="758133"/>
                </a:lnTo>
                <a:lnTo>
                  <a:pt x="0" y="0"/>
                </a:lnTo>
                <a:close/>
              </a:path>
            </a:pathLst>
          </a:custGeom>
          <a:blipFill rotWithShape="1">
            <a:blip r:embed="rId5">
              <a:alphaModFix/>
            </a:blip>
            <a:stretch>
              <a:fillRect b="0" l="0" r="0" t="0"/>
            </a:stretch>
          </a:blipFill>
          <a:ln>
            <a:noFill/>
          </a:ln>
        </p:spPr>
      </p:sp>
      <p:sp>
        <p:nvSpPr>
          <p:cNvPr id="1871" name="Google Shape;1871;p64"/>
          <p:cNvSpPr/>
          <p:nvPr/>
        </p:nvSpPr>
        <p:spPr>
          <a:xfrm>
            <a:off x="7040498" y="2439650"/>
            <a:ext cx="1691892" cy="1590379"/>
          </a:xfrm>
          <a:custGeom>
            <a:rect b="b" l="l" r="r" t="t"/>
            <a:pathLst>
              <a:path extrusionOk="0" h="1590379" w="1691892">
                <a:moveTo>
                  <a:pt x="0" y="0"/>
                </a:moveTo>
                <a:lnTo>
                  <a:pt x="1691892" y="0"/>
                </a:lnTo>
                <a:lnTo>
                  <a:pt x="1691892" y="1590379"/>
                </a:lnTo>
                <a:lnTo>
                  <a:pt x="0" y="1590379"/>
                </a:lnTo>
                <a:lnTo>
                  <a:pt x="0" y="0"/>
                </a:lnTo>
                <a:close/>
              </a:path>
            </a:pathLst>
          </a:custGeom>
          <a:blipFill rotWithShape="1">
            <a:blip r:embed="rId6">
              <a:alphaModFix/>
            </a:blip>
            <a:stretch>
              <a:fillRect b="0" l="0" r="0" t="0"/>
            </a:stretch>
          </a:blipFill>
          <a:ln>
            <a:noFill/>
          </a:ln>
        </p:spPr>
      </p:sp>
      <p:sp>
        <p:nvSpPr>
          <p:cNvPr id="1872" name="Google Shape;1872;p64"/>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52</a:t>
            </a:r>
            <a:endParaRPr/>
          </a:p>
        </p:txBody>
      </p:sp>
      <p:sp>
        <p:nvSpPr>
          <p:cNvPr id="1873" name="Google Shape;1873;p64"/>
          <p:cNvSpPr txBox="1"/>
          <p:nvPr/>
        </p:nvSpPr>
        <p:spPr>
          <a:xfrm>
            <a:off x="471425" y="712470"/>
            <a:ext cx="7120923"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Utilice el Sentido Común</a:t>
            </a:r>
            <a:endParaRPr/>
          </a:p>
        </p:txBody>
      </p:sp>
      <p:sp>
        <p:nvSpPr>
          <p:cNvPr id="1874" name="Google Shape;1874;p64"/>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1875" name="Google Shape;1875;p64"/>
          <p:cNvSpPr txBox="1"/>
          <p:nvPr/>
        </p:nvSpPr>
        <p:spPr>
          <a:xfrm>
            <a:off x="866987" y="1682975"/>
            <a:ext cx="8290560"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Ubuntu"/>
                <a:ea typeface="Ubuntu"/>
                <a:cs typeface="Ubuntu"/>
                <a:sym typeface="Ubuntu"/>
              </a:rPr>
              <a:t>¿Cómo nos resguardamos en el dia a dia?</a:t>
            </a:r>
            <a:endParaRPr/>
          </a:p>
        </p:txBody>
      </p:sp>
      <p:sp>
        <p:nvSpPr>
          <p:cNvPr id="1876" name="Google Shape;1876;p64"/>
          <p:cNvSpPr txBox="1"/>
          <p:nvPr/>
        </p:nvSpPr>
        <p:spPr>
          <a:xfrm>
            <a:off x="785437" y="4711257"/>
            <a:ext cx="270516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Ubuntu"/>
                <a:ea typeface="Ubuntu"/>
                <a:cs typeface="Ubuntu"/>
                <a:sym typeface="Ubuntu"/>
              </a:rPr>
              <a:t>Tiempo</a:t>
            </a:r>
            <a:endParaRPr/>
          </a:p>
        </p:txBody>
      </p:sp>
      <p:sp>
        <p:nvSpPr>
          <p:cNvPr id="1877" name="Google Shape;1877;p64"/>
          <p:cNvSpPr txBox="1"/>
          <p:nvPr/>
        </p:nvSpPr>
        <p:spPr>
          <a:xfrm>
            <a:off x="3524217" y="4711257"/>
            <a:ext cx="270516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Ubuntu"/>
                <a:ea typeface="Ubuntu"/>
                <a:cs typeface="Ubuntu"/>
                <a:sym typeface="Ubuntu"/>
              </a:rPr>
              <a:t>Distancia</a:t>
            </a:r>
            <a:endParaRPr/>
          </a:p>
        </p:txBody>
      </p:sp>
      <p:sp>
        <p:nvSpPr>
          <p:cNvPr id="1878" name="Google Shape;1878;p64"/>
          <p:cNvSpPr txBox="1"/>
          <p:nvPr/>
        </p:nvSpPr>
        <p:spPr>
          <a:xfrm>
            <a:off x="6370832" y="4711257"/>
            <a:ext cx="270516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Ubuntu"/>
                <a:ea typeface="Ubuntu"/>
                <a:cs typeface="Ubuntu"/>
                <a:sym typeface="Ubuntu"/>
              </a:rPr>
              <a:t>Blindaje</a:t>
            </a:r>
            <a:endParaRPr/>
          </a:p>
        </p:txBody>
      </p:sp>
      <p:sp>
        <p:nvSpPr>
          <p:cNvPr id="1879" name="Google Shape;1879;p64"/>
          <p:cNvSpPr txBox="1"/>
          <p:nvPr/>
        </p:nvSpPr>
        <p:spPr>
          <a:xfrm>
            <a:off x="1035931" y="5242859"/>
            <a:ext cx="2454671" cy="83566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Ubuntu"/>
                <a:ea typeface="Ubuntu"/>
                <a:cs typeface="Ubuntu"/>
                <a:sym typeface="Ubuntu"/>
              </a:rPr>
              <a:t>Mantener la menor cantidad de tiempo cerca de fuentes radiactivas.</a:t>
            </a:r>
            <a:endParaRPr/>
          </a:p>
        </p:txBody>
      </p:sp>
      <p:sp>
        <p:nvSpPr>
          <p:cNvPr id="1880" name="Google Shape;1880;p64"/>
          <p:cNvSpPr txBox="1"/>
          <p:nvPr/>
        </p:nvSpPr>
        <p:spPr>
          <a:xfrm>
            <a:off x="3649464" y="5242859"/>
            <a:ext cx="2454671" cy="83566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Ubuntu"/>
                <a:ea typeface="Ubuntu"/>
                <a:cs typeface="Ubuntu"/>
                <a:sym typeface="Ubuntu"/>
              </a:rPr>
              <a:t>Mantener la mayor distancia de las fuentes radiactivas.</a:t>
            </a:r>
            <a:endParaRPr/>
          </a:p>
        </p:txBody>
      </p:sp>
      <p:sp>
        <p:nvSpPr>
          <p:cNvPr id="1881" name="Google Shape;1881;p64"/>
          <p:cNvSpPr txBox="1"/>
          <p:nvPr/>
        </p:nvSpPr>
        <p:spPr>
          <a:xfrm>
            <a:off x="6517977" y="5242859"/>
            <a:ext cx="2454671" cy="83566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US" sz="1599" u="none" cap="none" strike="noStrike">
                <a:solidFill>
                  <a:srgbClr val="000000"/>
                </a:solidFill>
                <a:latin typeface="Ubuntu"/>
                <a:ea typeface="Ubuntu"/>
                <a:cs typeface="Ubuntu"/>
                <a:sym typeface="Ubuntu"/>
              </a:rPr>
              <a:t>Utilizar barreras físicas entre nosotros y las fuentes radiactivas.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6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891" name="Google Shape;1891;p6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892" name="Google Shape;1892;p6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893" name="Google Shape;1893;p65"/>
          <p:cNvSpPr/>
          <p:nvPr/>
        </p:nvSpPr>
        <p:spPr>
          <a:xfrm>
            <a:off x="1938020" y="2430289"/>
            <a:ext cx="5464860" cy="2923700"/>
          </a:xfrm>
          <a:custGeom>
            <a:rect b="b" l="l" r="r" t="t"/>
            <a:pathLst>
              <a:path extrusionOk="0" h="2923700" w="5464860">
                <a:moveTo>
                  <a:pt x="0" y="0"/>
                </a:moveTo>
                <a:lnTo>
                  <a:pt x="5464860" y="0"/>
                </a:lnTo>
                <a:lnTo>
                  <a:pt x="5464860" y="2923701"/>
                </a:lnTo>
                <a:lnTo>
                  <a:pt x="0" y="2923701"/>
                </a:lnTo>
                <a:lnTo>
                  <a:pt x="0" y="0"/>
                </a:lnTo>
                <a:close/>
              </a:path>
            </a:pathLst>
          </a:custGeom>
          <a:blipFill rotWithShape="1">
            <a:blip r:embed="rId4">
              <a:alphaModFix/>
            </a:blip>
            <a:stretch>
              <a:fillRect b="0" l="0" r="0" t="0"/>
            </a:stretch>
          </a:blipFill>
          <a:ln>
            <a:noFill/>
          </a:ln>
        </p:spPr>
      </p:sp>
      <p:sp>
        <p:nvSpPr>
          <p:cNvPr id="1894" name="Google Shape;1894;p65"/>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53</a:t>
            </a:r>
            <a:endParaRPr/>
          </a:p>
        </p:txBody>
      </p:sp>
      <p:sp>
        <p:nvSpPr>
          <p:cNvPr id="1895" name="Google Shape;1895;p65"/>
          <p:cNvSpPr txBox="1"/>
          <p:nvPr/>
        </p:nvSpPr>
        <p:spPr>
          <a:xfrm>
            <a:off x="549857" y="712470"/>
            <a:ext cx="6671988"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Una Historia de Galletas</a:t>
            </a:r>
            <a:endParaRPr/>
          </a:p>
        </p:txBody>
      </p:sp>
      <p:sp>
        <p:nvSpPr>
          <p:cNvPr id="1896" name="Google Shape;1896;p65"/>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4" name="Shape 1904"/>
        <p:cNvGrpSpPr/>
        <p:nvPr/>
      </p:nvGrpSpPr>
      <p:grpSpPr>
        <a:xfrm>
          <a:off x="0" y="0"/>
          <a:ext cx="0" cy="0"/>
          <a:chOff x="0" y="0"/>
          <a:chExt cx="0" cy="0"/>
        </a:xfrm>
      </p:grpSpPr>
      <p:sp>
        <p:nvSpPr>
          <p:cNvPr id="1905" name="Google Shape;1905;p6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906" name="Google Shape;1906;p6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907" name="Google Shape;1907;p6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908" name="Google Shape;1908;p66"/>
          <p:cNvSpPr/>
          <p:nvPr/>
        </p:nvSpPr>
        <p:spPr>
          <a:xfrm>
            <a:off x="2214667" y="2140378"/>
            <a:ext cx="1975532" cy="4082766"/>
          </a:xfrm>
          <a:custGeom>
            <a:rect b="b" l="l" r="r" t="t"/>
            <a:pathLst>
              <a:path extrusionOk="0" h="4082766" w="1975532">
                <a:moveTo>
                  <a:pt x="0" y="0"/>
                </a:moveTo>
                <a:lnTo>
                  <a:pt x="1975532" y="0"/>
                </a:lnTo>
                <a:lnTo>
                  <a:pt x="1975532" y="4082767"/>
                </a:lnTo>
                <a:lnTo>
                  <a:pt x="0" y="4082767"/>
                </a:lnTo>
                <a:lnTo>
                  <a:pt x="0" y="0"/>
                </a:lnTo>
                <a:close/>
              </a:path>
            </a:pathLst>
          </a:custGeom>
          <a:blipFill rotWithShape="1">
            <a:blip r:embed="rId4">
              <a:alphaModFix/>
            </a:blip>
            <a:stretch>
              <a:fillRect b="0" l="0" r="0" t="0"/>
            </a:stretch>
          </a:blipFill>
          <a:ln>
            <a:noFill/>
          </a:ln>
        </p:spPr>
      </p:sp>
      <p:sp>
        <p:nvSpPr>
          <p:cNvPr id="1909" name="Google Shape;1909;p66"/>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54</a:t>
            </a:r>
            <a:endParaRPr/>
          </a:p>
        </p:txBody>
      </p:sp>
      <p:sp>
        <p:nvSpPr>
          <p:cNvPr id="1910" name="Google Shape;1910;p66"/>
          <p:cNvSpPr txBox="1"/>
          <p:nvPr/>
        </p:nvSpPr>
        <p:spPr>
          <a:xfrm>
            <a:off x="589280" y="712470"/>
            <a:ext cx="428752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¿Qué harías?</a:t>
            </a:r>
            <a:endParaRPr/>
          </a:p>
        </p:txBody>
      </p:sp>
      <p:sp>
        <p:nvSpPr>
          <p:cNvPr id="1911" name="Google Shape;1911;p66"/>
          <p:cNvSpPr txBox="1"/>
          <p:nvPr/>
        </p:nvSpPr>
        <p:spPr>
          <a:xfrm>
            <a:off x="609283" y="1673653"/>
            <a:ext cx="3880865" cy="4667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Tienes cuatro galletas.</a:t>
            </a:r>
            <a:endParaRPr/>
          </a:p>
        </p:txBody>
      </p:sp>
      <p:sp>
        <p:nvSpPr>
          <p:cNvPr id="1912" name="Google Shape;1912;p66"/>
          <p:cNvSpPr txBox="1"/>
          <p:nvPr/>
        </p:nvSpPr>
        <p:spPr>
          <a:xfrm>
            <a:off x="4889247" y="1692910"/>
            <a:ext cx="1769177" cy="46672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Puedes…</a:t>
            </a:r>
            <a:endParaRPr/>
          </a:p>
        </p:txBody>
      </p:sp>
      <p:sp>
        <p:nvSpPr>
          <p:cNvPr id="1913" name="Google Shape;1913;p66"/>
          <p:cNvSpPr txBox="1"/>
          <p:nvPr/>
        </p:nvSpPr>
        <p:spPr>
          <a:xfrm>
            <a:off x="4890323" y="2493573"/>
            <a:ext cx="2697624" cy="333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Ubuntu"/>
                <a:ea typeface="Ubuntu"/>
                <a:cs typeface="Ubuntu"/>
                <a:sym typeface="Ubuntu"/>
              </a:rPr>
              <a:t>comer una</a:t>
            </a:r>
            <a:endParaRPr/>
          </a:p>
        </p:txBody>
      </p:sp>
      <p:sp>
        <p:nvSpPr>
          <p:cNvPr id="1914" name="Google Shape;1914;p66"/>
          <p:cNvSpPr txBox="1"/>
          <p:nvPr/>
        </p:nvSpPr>
        <p:spPr>
          <a:xfrm>
            <a:off x="4890323" y="3583957"/>
            <a:ext cx="3564258" cy="333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Ubuntu"/>
                <a:ea typeface="Ubuntu"/>
                <a:cs typeface="Ubuntu"/>
                <a:sym typeface="Ubuntu"/>
              </a:rPr>
              <a:t>Sosténer una en tu mano</a:t>
            </a:r>
            <a:endParaRPr/>
          </a:p>
        </p:txBody>
      </p:sp>
      <p:sp>
        <p:nvSpPr>
          <p:cNvPr id="1915" name="Google Shape;1915;p66"/>
          <p:cNvSpPr txBox="1"/>
          <p:nvPr/>
        </p:nvSpPr>
        <p:spPr>
          <a:xfrm>
            <a:off x="4890323" y="4627273"/>
            <a:ext cx="3471282" cy="333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Ubuntu"/>
                <a:ea typeface="Ubuntu"/>
                <a:cs typeface="Ubuntu"/>
                <a:sym typeface="Ubuntu"/>
              </a:rPr>
              <a:t>poner uno en tu bolsillo</a:t>
            </a:r>
            <a:endParaRPr/>
          </a:p>
        </p:txBody>
      </p:sp>
      <p:sp>
        <p:nvSpPr>
          <p:cNvPr id="1916" name="Google Shape;1916;p66"/>
          <p:cNvSpPr txBox="1"/>
          <p:nvPr/>
        </p:nvSpPr>
        <p:spPr>
          <a:xfrm>
            <a:off x="4890323" y="5675023"/>
            <a:ext cx="3471282" cy="333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Ubuntu"/>
                <a:ea typeface="Ubuntu"/>
                <a:cs typeface="Ubuntu"/>
                <a:sym typeface="Ubuntu"/>
              </a:rPr>
              <a:t>Tirar una a la basura</a:t>
            </a:r>
            <a:endParaRPr/>
          </a:p>
        </p:txBody>
      </p:sp>
      <p:sp>
        <p:nvSpPr>
          <p:cNvPr id="1917" name="Google Shape;1917;p66"/>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6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927" name="Google Shape;1927;p6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928" name="Google Shape;1928;p6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929" name="Google Shape;1929;p67"/>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Navegando por la ciencia nuclear</a:t>
            </a:r>
            <a:endParaRPr/>
          </a:p>
        </p:txBody>
      </p:sp>
      <p:sp>
        <p:nvSpPr>
          <p:cNvPr id="1930" name="Google Shape;1930;p67"/>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Navegando por la ciencia nuclear</a:t>
            </a:r>
            <a:endParaRPr/>
          </a:p>
        </p:txBody>
      </p:sp>
      <p:sp>
        <p:nvSpPr>
          <p:cNvPr id="1931" name="Google Shape;1931;p67"/>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a:t>
            </a:r>
            <a:endParaRPr/>
          </a:p>
        </p:txBody>
      </p:sp>
      <p:sp>
        <p:nvSpPr>
          <p:cNvPr id="1932" name="Google Shape;1932;p67"/>
          <p:cNvSpPr txBox="1"/>
          <p:nvPr/>
        </p:nvSpPr>
        <p:spPr>
          <a:xfrm>
            <a:off x="2683494" y="2039556"/>
            <a:ext cx="629920" cy="809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238</a:t>
            </a:r>
            <a:endParaRPr/>
          </a:p>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92</a:t>
            </a:r>
            <a:endParaRPr/>
          </a:p>
        </p:txBody>
      </p:sp>
      <p:sp>
        <p:nvSpPr>
          <p:cNvPr id="1933" name="Google Shape;1933;p67"/>
          <p:cNvSpPr txBox="1"/>
          <p:nvPr/>
        </p:nvSpPr>
        <p:spPr>
          <a:xfrm>
            <a:off x="3237214" y="2078715"/>
            <a:ext cx="467360" cy="114300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3543" u="none" cap="none" strike="noStrike">
                <a:solidFill>
                  <a:srgbClr val="000000"/>
                </a:solidFill>
                <a:latin typeface="Arial"/>
                <a:ea typeface="Arial"/>
                <a:cs typeface="Arial"/>
                <a:sym typeface="Arial"/>
              </a:rPr>
              <a:t>EN</a:t>
            </a:r>
            <a:endParaRPr/>
          </a:p>
        </p:txBody>
      </p:sp>
      <p:grpSp>
        <p:nvGrpSpPr>
          <p:cNvPr id="1934" name="Google Shape;1934;p67"/>
          <p:cNvGrpSpPr/>
          <p:nvPr/>
        </p:nvGrpSpPr>
        <p:grpSpPr>
          <a:xfrm>
            <a:off x="-6714506" y="-8528706"/>
            <a:ext cx="1054894" cy="532447"/>
            <a:chOff x="0" y="-508"/>
            <a:chExt cx="1406525" cy="709930"/>
          </a:xfrm>
        </p:grpSpPr>
        <p:sp>
          <p:nvSpPr>
            <p:cNvPr id="1935" name="Google Shape;1935;p67"/>
            <p:cNvSpPr/>
            <p:nvPr/>
          </p:nvSpPr>
          <p:spPr>
            <a:xfrm>
              <a:off x="9017" y="9017"/>
              <a:ext cx="1388491" cy="690880"/>
            </a:xfrm>
            <a:custGeom>
              <a:rect b="b" l="l" r="r" t="t"/>
              <a:pathLst>
                <a:path extrusionOk="0" h="690880" w="1388491">
                  <a:moveTo>
                    <a:pt x="0" y="172720"/>
                  </a:moveTo>
                  <a:lnTo>
                    <a:pt x="707009" y="172720"/>
                  </a:lnTo>
                  <a:lnTo>
                    <a:pt x="707009" y="0"/>
                  </a:lnTo>
                  <a:lnTo>
                    <a:pt x="1388491" y="345440"/>
                  </a:lnTo>
                  <a:lnTo>
                    <a:pt x="707009" y="690880"/>
                  </a:lnTo>
                  <a:lnTo>
                    <a:pt x="707009" y="518160"/>
                  </a:lnTo>
                  <a:lnTo>
                    <a:pt x="0" y="518160"/>
                  </a:lnTo>
                  <a:close/>
                </a:path>
              </a:pathLst>
            </a:custGeom>
            <a:solidFill>
              <a:srgbClr val="FFFF00"/>
            </a:solidFill>
            <a:ln>
              <a:noFill/>
            </a:ln>
          </p:spPr>
        </p:sp>
        <p:sp>
          <p:nvSpPr>
            <p:cNvPr id="1936" name="Google Shape;1936;p67"/>
            <p:cNvSpPr/>
            <p:nvPr/>
          </p:nvSpPr>
          <p:spPr>
            <a:xfrm>
              <a:off x="0" y="-508"/>
              <a:ext cx="1406525" cy="709930"/>
            </a:xfrm>
            <a:custGeom>
              <a:rect b="b" l="l" r="r" t="t"/>
              <a:pathLst>
                <a:path extrusionOk="0" h="709930" w="1406525">
                  <a:moveTo>
                    <a:pt x="9017" y="173228"/>
                  </a:moveTo>
                  <a:lnTo>
                    <a:pt x="716026" y="173228"/>
                  </a:lnTo>
                  <a:lnTo>
                    <a:pt x="716026" y="182245"/>
                  </a:lnTo>
                  <a:lnTo>
                    <a:pt x="707009" y="182245"/>
                  </a:lnTo>
                  <a:lnTo>
                    <a:pt x="707009" y="9525"/>
                  </a:lnTo>
                  <a:cubicBezTo>
                    <a:pt x="707009" y="6350"/>
                    <a:pt x="708660" y="3429"/>
                    <a:pt x="711327" y="1778"/>
                  </a:cubicBezTo>
                  <a:cubicBezTo>
                    <a:pt x="713994" y="127"/>
                    <a:pt x="717296" y="0"/>
                    <a:pt x="720090" y="1397"/>
                  </a:cubicBezTo>
                  <a:lnTo>
                    <a:pt x="1401572" y="346837"/>
                  </a:lnTo>
                  <a:cubicBezTo>
                    <a:pt x="1404620" y="348361"/>
                    <a:pt x="1406525" y="351536"/>
                    <a:pt x="1406525" y="354838"/>
                  </a:cubicBezTo>
                  <a:cubicBezTo>
                    <a:pt x="1406525" y="358140"/>
                    <a:pt x="1404620" y="361315"/>
                    <a:pt x="1401572" y="362839"/>
                  </a:cubicBezTo>
                  <a:lnTo>
                    <a:pt x="720217" y="708533"/>
                  </a:lnTo>
                  <a:cubicBezTo>
                    <a:pt x="717423" y="709930"/>
                    <a:pt x="714121" y="709803"/>
                    <a:pt x="711454" y="708152"/>
                  </a:cubicBezTo>
                  <a:cubicBezTo>
                    <a:pt x="708787" y="706501"/>
                    <a:pt x="707136" y="703580"/>
                    <a:pt x="707136" y="700405"/>
                  </a:cubicBezTo>
                  <a:lnTo>
                    <a:pt x="707136" y="527685"/>
                  </a:lnTo>
                  <a:lnTo>
                    <a:pt x="716153" y="527685"/>
                  </a:lnTo>
                  <a:lnTo>
                    <a:pt x="716153" y="536702"/>
                  </a:lnTo>
                  <a:lnTo>
                    <a:pt x="9017" y="536702"/>
                  </a:lnTo>
                  <a:cubicBezTo>
                    <a:pt x="4064" y="536702"/>
                    <a:pt x="0" y="532638"/>
                    <a:pt x="0" y="527685"/>
                  </a:cubicBezTo>
                  <a:lnTo>
                    <a:pt x="0" y="182245"/>
                  </a:lnTo>
                  <a:cubicBezTo>
                    <a:pt x="0" y="177292"/>
                    <a:pt x="4064" y="173228"/>
                    <a:pt x="9017" y="173228"/>
                  </a:cubicBezTo>
                  <a:moveTo>
                    <a:pt x="9017" y="191262"/>
                  </a:moveTo>
                  <a:lnTo>
                    <a:pt x="9017" y="182245"/>
                  </a:lnTo>
                  <a:lnTo>
                    <a:pt x="18034" y="182245"/>
                  </a:lnTo>
                  <a:lnTo>
                    <a:pt x="18034" y="527685"/>
                  </a:lnTo>
                  <a:lnTo>
                    <a:pt x="9017" y="527685"/>
                  </a:lnTo>
                  <a:lnTo>
                    <a:pt x="9017" y="518668"/>
                  </a:lnTo>
                  <a:lnTo>
                    <a:pt x="716026" y="518668"/>
                  </a:lnTo>
                  <a:cubicBezTo>
                    <a:pt x="720979" y="518668"/>
                    <a:pt x="725043" y="522732"/>
                    <a:pt x="725043" y="527685"/>
                  </a:cubicBezTo>
                  <a:lnTo>
                    <a:pt x="725043" y="700405"/>
                  </a:lnTo>
                  <a:lnTo>
                    <a:pt x="716026" y="700405"/>
                  </a:lnTo>
                  <a:lnTo>
                    <a:pt x="711962" y="692404"/>
                  </a:lnTo>
                  <a:lnTo>
                    <a:pt x="1393444" y="346964"/>
                  </a:lnTo>
                  <a:lnTo>
                    <a:pt x="1397508" y="354965"/>
                  </a:lnTo>
                  <a:lnTo>
                    <a:pt x="1393444" y="362966"/>
                  </a:lnTo>
                  <a:lnTo>
                    <a:pt x="711962" y="17653"/>
                  </a:lnTo>
                  <a:lnTo>
                    <a:pt x="716026" y="9652"/>
                  </a:lnTo>
                  <a:lnTo>
                    <a:pt x="725043" y="9652"/>
                  </a:lnTo>
                  <a:lnTo>
                    <a:pt x="725043" y="182372"/>
                  </a:lnTo>
                  <a:cubicBezTo>
                    <a:pt x="725043" y="187325"/>
                    <a:pt x="720979" y="191389"/>
                    <a:pt x="716026" y="191389"/>
                  </a:cubicBezTo>
                  <a:lnTo>
                    <a:pt x="9017" y="191389"/>
                  </a:ln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7" name="Google Shape;1937;p67"/>
          <p:cNvSpPr txBox="1"/>
          <p:nvPr/>
        </p:nvSpPr>
        <p:spPr>
          <a:xfrm>
            <a:off x="5230268" y="2039556"/>
            <a:ext cx="629920" cy="809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234</a:t>
            </a:r>
            <a:endParaRPr/>
          </a:p>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90</a:t>
            </a:r>
            <a:endParaRPr/>
          </a:p>
        </p:txBody>
      </p:sp>
      <p:sp>
        <p:nvSpPr>
          <p:cNvPr id="1938" name="Google Shape;1938;p67"/>
          <p:cNvSpPr txBox="1"/>
          <p:nvPr/>
        </p:nvSpPr>
        <p:spPr>
          <a:xfrm>
            <a:off x="5809388" y="2059665"/>
            <a:ext cx="1930400" cy="742950"/>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4266" u="none" cap="none" strike="noStrike">
                <a:solidFill>
                  <a:srgbClr val="000000"/>
                </a:solidFill>
                <a:latin typeface="Arial"/>
                <a:ea typeface="Arial"/>
                <a:cs typeface="Arial"/>
                <a:sym typeface="Arial"/>
              </a:rPr>
              <a:t>El +</a:t>
            </a:r>
            <a:endParaRPr/>
          </a:p>
        </p:txBody>
      </p:sp>
      <p:sp>
        <p:nvSpPr>
          <p:cNvPr id="1939" name="Google Shape;1939;p67"/>
          <p:cNvSpPr txBox="1"/>
          <p:nvPr/>
        </p:nvSpPr>
        <p:spPr>
          <a:xfrm>
            <a:off x="7043828" y="2039556"/>
            <a:ext cx="223520" cy="809625"/>
          </a:xfrm>
          <a:prstGeom prst="rect">
            <a:avLst/>
          </a:prstGeom>
          <a:noFill/>
          <a:ln>
            <a:noFill/>
          </a:ln>
        </p:spPr>
        <p:txBody>
          <a:bodyPr anchorCtr="0" anchor="t" bIns="0" lIns="0" spcFirstLastPara="1" rIns="0" wrap="square" tIns="0">
            <a:spAutoFit/>
          </a:bodyPr>
          <a:lstStyle/>
          <a:p>
            <a:pPr indent="0" lvl="0" marL="0" marR="0" rtl="0" algn="r">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4</a:t>
            </a:r>
            <a:endParaRPr/>
          </a:p>
          <a:p>
            <a:pPr indent="0" lvl="0" marL="0" marR="0" rtl="0" algn="r">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2</a:t>
            </a:r>
            <a:endParaRPr/>
          </a:p>
        </p:txBody>
      </p:sp>
      <p:sp>
        <p:nvSpPr>
          <p:cNvPr id="1940" name="Google Shape;1940;p67"/>
          <p:cNvSpPr txBox="1"/>
          <p:nvPr/>
        </p:nvSpPr>
        <p:spPr>
          <a:xfrm>
            <a:off x="7338468" y="2145390"/>
            <a:ext cx="467360" cy="657225"/>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4266" u="none" cap="none" strike="noStrike">
                <a:solidFill>
                  <a:srgbClr val="000000"/>
                </a:solidFill>
                <a:latin typeface="Cambria"/>
                <a:ea typeface="Cambria"/>
                <a:cs typeface="Cambria"/>
                <a:sym typeface="Cambria"/>
              </a:rPr>
              <a:t>a</a:t>
            </a:r>
            <a:endParaRPr/>
          </a:p>
        </p:txBody>
      </p:sp>
      <p:sp>
        <p:nvSpPr>
          <p:cNvPr id="1941" name="Google Shape;1941;p67"/>
          <p:cNvSpPr txBox="1"/>
          <p:nvPr/>
        </p:nvSpPr>
        <p:spPr>
          <a:xfrm>
            <a:off x="2683494" y="3553396"/>
            <a:ext cx="792480" cy="809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234</a:t>
            </a:r>
            <a:endParaRPr/>
          </a:p>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90</a:t>
            </a:r>
            <a:endParaRPr/>
          </a:p>
        </p:txBody>
      </p:sp>
      <p:sp>
        <p:nvSpPr>
          <p:cNvPr id="1942" name="Google Shape;1942;p67"/>
          <p:cNvSpPr txBox="1"/>
          <p:nvPr/>
        </p:nvSpPr>
        <p:spPr>
          <a:xfrm>
            <a:off x="3237214" y="3575198"/>
            <a:ext cx="792480" cy="742950"/>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4266" u="none" cap="none" strike="noStrike">
                <a:solidFill>
                  <a:srgbClr val="000000"/>
                </a:solidFill>
                <a:latin typeface="Arial"/>
                <a:ea typeface="Arial"/>
                <a:cs typeface="Arial"/>
                <a:sym typeface="Arial"/>
              </a:rPr>
              <a:t>El</a:t>
            </a:r>
            <a:endParaRPr/>
          </a:p>
        </p:txBody>
      </p:sp>
      <p:grpSp>
        <p:nvGrpSpPr>
          <p:cNvPr id="1943" name="Google Shape;1943;p67"/>
          <p:cNvGrpSpPr/>
          <p:nvPr/>
        </p:nvGrpSpPr>
        <p:grpSpPr>
          <a:xfrm>
            <a:off x="-6714506" y="-7013173"/>
            <a:ext cx="1054894" cy="532447"/>
            <a:chOff x="0" y="-508"/>
            <a:chExt cx="1406525" cy="709930"/>
          </a:xfrm>
        </p:grpSpPr>
        <p:sp>
          <p:nvSpPr>
            <p:cNvPr id="1944" name="Google Shape;1944;p67"/>
            <p:cNvSpPr/>
            <p:nvPr/>
          </p:nvSpPr>
          <p:spPr>
            <a:xfrm>
              <a:off x="9017" y="9017"/>
              <a:ext cx="1388491" cy="690880"/>
            </a:xfrm>
            <a:custGeom>
              <a:rect b="b" l="l" r="r" t="t"/>
              <a:pathLst>
                <a:path extrusionOk="0" h="690880" w="1388491">
                  <a:moveTo>
                    <a:pt x="0" y="172720"/>
                  </a:moveTo>
                  <a:lnTo>
                    <a:pt x="707009" y="172720"/>
                  </a:lnTo>
                  <a:lnTo>
                    <a:pt x="707009" y="0"/>
                  </a:lnTo>
                  <a:lnTo>
                    <a:pt x="1388491" y="345440"/>
                  </a:lnTo>
                  <a:lnTo>
                    <a:pt x="707009" y="690880"/>
                  </a:lnTo>
                  <a:lnTo>
                    <a:pt x="707009" y="518160"/>
                  </a:lnTo>
                  <a:lnTo>
                    <a:pt x="0" y="518160"/>
                  </a:lnTo>
                  <a:close/>
                </a:path>
              </a:pathLst>
            </a:custGeom>
            <a:solidFill>
              <a:srgbClr val="FFFF00"/>
            </a:solidFill>
            <a:ln>
              <a:noFill/>
            </a:ln>
          </p:spPr>
        </p:sp>
        <p:sp>
          <p:nvSpPr>
            <p:cNvPr id="1945" name="Google Shape;1945;p67"/>
            <p:cNvSpPr/>
            <p:nvPr/>
          </p:nvSpPr>
          <p:spPr>
            <a:xfrm>
              <a:off x="0" y="-508"/>
              <a:ext cx="1406525" cy="709930"/>
            </a:xfrm>
            <a:custGeom>
              <a:rect b="b" l="l" r="r" t="t"/>
              <a:pathLst>
                <a:path extrusionOk="0" h="709930" w="1406525">
                  <a:moveTo>
                    <a:pt x="9017" y="173228"/>
                  </a:moveTo>
                  <a:lnTo>
                    <a:pt x="716026" y="173228"/>
                  </a:lnTo>
                  <a:lnTo>
                    <a:pt x="716026" y="182245"/>
                  </a:lnTo>
                  <a:lnTo>
                    <a:pt x="707009" y="182245"/>
                  </a:lnTo>
                  <a:lnTo>
                    <a:pt x="707009" y="9525"/>
                  </a:lnTo>
                  <a:cubicBezTo>
                    <a:pt x="707009" y="6350"/>
                    <a:pt x="708660" y="3429"/>
                    <a:pt x="711327" y="1778"/>
                  </a:cubicBezTo>
                  <a:cubicBezTo>
                    <a:pt x="713994" y="127"/>
                    <a:pt x="717296" y="0"/>
                    <a:pt x="720090" y="1397"/>
                  </a:cubicBezTo>
                  <a:lnTo>
                    <a:pt x="1401572" y="346837"/>
                  </a:lnTo>
                  <a:cubicBezTo>
                    <a:pt x="1404620" y="348361"/>
                    <a:pt x="1406525" y="351536"/>
                    <a:pt x="1406525" y="354838"/>
                  </a:cubicBezTo>
                  <a:cubicBezTo>
                    <a:pt x="1406525" y="358140"/>
                    <a:pt x="1404620" y="361315"/>
                    <a:pt x="1401572" y="362839"/>
                  </a:cubicBezTo>
                  <a:lnTo>
                    <a:pt x="720217" y="708533"/>
                  </a:lnTo>
                  <a:cubicBezTo>
                    <a:pt x="717423" y="709930"/>
                    <a:pt x="714121" y="709803"/>
                    <a:pt x="711454" y="708152"/>
                  </a:cubicBezTo>
                  <a:cubicBezTo>
                    <a:pt x="708787" y="706501"/>
                    <a:pt x="707136" y="703580"/>
                    <a:pt x="707136" y="700405"/>
                  </a:cubicBezTo>
                  <a:lnTo>
                    <a:pt x="707136" y="527685"/>
                  </a:lnTo>
                  <a:lnTo>
                    <a:pt x="716153" y="527685"/>
                  </a:lnTo>
                  <a:lnTo>
                    <a:pt x="716153" y="536702"/>
                  </a:lnTo>
                  <a:lnTo>
                    <a:pt x="9017" y="536702"/>
                  </a:lnTo>
                  <a:cubicBezTo>
                    <a:pt x="4064" y="536702"/>
                    <a:pt x="0" y="532638"/>
                    <a:pt x="0" y="527685"/>
                  </a:cubicBezTo>
                  <a:lnTo>
                    <a:pt x="0" y="182245"/>
                  </a:lnTo>
                  <a:cubicBezTo>
                    <a:pt x="0" y="177292"/>
                    <a:pt x="4064" y="173228"/>
                    <a:pt x="9017" y="173228"/>
                  </a:cubicBezTo>
                  <a:moveTo>
                    <a:pt x="9017" y="191262"/>
                  </a:moveTo>
                  <a:lnTo>
                    <a:pt x="9017" y="182245"/>
                  </a:lnTo>
                  <a:lnTo>
                    <a:pt x="18034" y="182245"/>
                  </a:lnTo>
                  <a:lnTo>
                    <a:pt x="18034" y="527685"/>
                  </a:lnTo>
                  <a:lnTo>
                    <a:pt x="9017" y="527685"/>
                  </a:lnTo>
                  <a:lnTo>
                    <a:pt x="9017" y="518668"/>
                  </a:lnTo>
                  <a:lnTo>
                    <a:pt x="716026" y="518668"/>
                  </a:lnTo>
                  <a:cubicBezTo>
                    <a:pt x="720979" y="518668"/>
                    <a:pt x="725043" y="522732"/>
                    <a:pt x="725043" y="527685"/>
                  </a:cubicBezTo>
                  <a:lnTo>
                    <a:pt x="725043" y="700405"/>
                  </a:lnTo>
                  <a:lnTo>
                    <a:pt x="716026" y="700405"/>
                  </a:lnTo>
                  <a:lnTo>
                    <a:pt x="711962" y="692404"/>
                  </a:lnTo>
                  <a:lnTo>
                    <a:pt x="1393444" y="346964"/>
                  </a:lnTo>
                  <a:lnTo>
                    <a:pt x="1397508" y="354965"/>
                  </a:lnTo>
                  <a:lnTo>
                    <a:pt x="1393444" y="362966"/>
                  </a:lnTo>
                  <a:lnTo>
                    <a:pt x="711962" y="17653"/>
                  </a:lnTo>
                  <a:lnTo>
                    <a:pt x="716026" y="9652"/>
                  </a:lnTo>
                  <a:lnTo>
                    <a:pt x="725043" y="9652"/>
                  </a:lnTo>
                  <a:lnTo>
                    <a:pt x="725043" y="182372"/>
                  </a:lnTo>
                  <a:cubicBezTo>
                    <a:pt x="725043" y="187325"/>
                    <a:pt x="720979" y="191389"/>
                    <a:pt x="716026" y="191389"/>
                  </a:cubicBezTo>
                  <a:lnTo>
                    <a:pt x="9017" y="191389"/>
                  </a:ln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6" name="Google Shape;1946;p67"/>
          <p:cNvSpPr txBox="1"/>
          <p:nvPr/>
        </p:nvSpPr>
        <p:spPr>
          <a:xfrm>
            <a:off x="5235348" y="3553396"/>
            <a:ext cx="792480" cy="809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234</a:t>
            </a:r>
            <a:endParaRPr/>
          </a:p>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91</a:t>
            </a:r>
            <a:endParaRPr/>
          </a:p>
        </p:txBody>
      </p:sp>
      <p:sp>
        <p:nvSpPr>
          <p:cNvPr id="1947" name="Google Shape;1947;p67"/>
          <p:cNvSpPr txBox="1"/>
          <p:nvPr/>
        </p:nvSpPr>
        <p:spPr>
          <a:xfrm>
            <a:off x="5814468" y="3594248"/>
            <a:ext cx="1605280" cy="1219200"/>
          </a:xfrm>
          <a:prstGeom prst="rect">
            <a:avLst/>
          </a:prstGeom>
          <a:noFill/>
          <a:ln>
            <a:noFill/>
          </a:ln>
        </p:spPr>
        <p:txBody>
          <a:bodyPr anchorCtr="0" anchor="t" bIns="0" lIns="0" spcFirstLastPara="1" rIns="0" wrap="square" tIns="0">
            <a:spAutoFit/>
          </a:bodyPr>
          <a:lstStyle/>
          <a:p>
            <a:pPr indent="0" lvl="0" marL="0" marR="0" rtl="0" algn="l">
              <a:lnSpc>
                <a:spcPct val="120026"/>
              </a:lnSpc>
              <a:spcBef>
                <a:spcPts val="0"/>
              </a:spcBef>
              <a:spcAft>
                <a:spcPts val="0"/>
              </a:spcAft>
              <a:buNone/>
            </a:pPr>
            <a:r>
              <a:rPr b="0" i="0" lang="en-US" sz="3750" u="none" cap="none" strike="noStrike">
                <a:solidFill>
                  <a:srgbClr val="000000"/>
                </a:solidFill>
                <a:latin typeface="Arial"/>
                <a:ea typeface="Arial"/>
                <a:cs typeface="Arial"/>
                <a:sym typeface="Arial"/>
              </a:rPr>
              <a:t>Bueno + </a:t>
            </a:r>
            <a:endParaRPr/>
          </a:p>
        </p:txBody>
      </p:sp>
      <p:sp>
        <p:nvSpPr>
          <p:cNvPr id="1948" name="Google Shape;1948;p67"/>
          <p:cNvSpPr txBox="1"/>
          <p:nvPr/>
        </p:nvSpPr>
        <p:spPr>
          <a:xfrm>
            <a:off x="6984561" y="3553396"/>
            <a:ext cx="404707" cy="809625"/>
          </a:xfrm>
          <a:prstGeom prst="rect">
            <a:avLst/>
          </a:prstGeom>
          <a:noFill/>
          <a:ln>
            <a:noFill/>
          </a:ln>
        </p:spPr>
        <p:txBody>
          <a:bodyPr anchorCtr="0" anchor="t" bIns="0" lIns="0" spcFirstLastPara="1" rIns="0" wrap="square" tIns="0">
            <a:spAutoFit/>
          </a:bodyPr>
          <a:lstStyle/>
          <a:p>
            <a:pPr indent="0" lvl="0" marL="0" marR="0" rtl="0" algn="r">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0</a:t>
            </a:r>
            <a:endParaRPr/>
          </a:p>
          <a:p>
            <a:pPr indent="0" lvl="0" marL="0" marR="0" rtl="0" algn="r">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-1</a:t>
            </a:r>
            <a:endParaRPr/>
          </a:p>
        </p:txBody>
      </p:sp>
      <p:sp>
        <p:nvSpPr>
          <p:cNvPr id="1949" name="Google Shape;1949;p67"/>
          <p:cNvSpPr txBox="1"/>
          <p:nvPr/>
        </p:nvSpPr>
        <p:spPr>
          <a:xfrm>
            <a:off x="7423134" y="3660923"/>
            <a:ext cx="467360" cy="657225"/>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4266" u="none" cap="none" strike="noStrike">
                <a:solidFill>
                  <a:srgbClr val="000000"/>
                </a:solidFill>
                <a:latin typeface="Cambria"/>
                <a:ea typeface="Cambria"/>
                <a:cs typeface="Cambria"/>
                <a:sym typeface="Cambria"/>
              </a:rPr>
              <a:t>b</a:t>
            </a:r>
            <a:endParaRPr/>
          </a:p>
        </p:txBody>
      </p:sp>
      <p:sp>
        <p:nvSpPr>
          <p:cNvPr id="1950" name="Google Shape;1950;p67"/>
          <p:cNvSpPr txBox="1"/>
          <p:nvPr/>
        </p:nvSpPr>
        <p:spPr>
          <a:xfrm>
            <a:off x="2683494" y="5133276"/>
            <a:ext cx="955040" cy="809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60</a:t>
            </a:r>
            <a:endParaRPr/>
          </a:p>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56</a:t>
            </a:r>
            <a:endParaRPr/>
          </a:p>
        </p:txBody>
      </p:sp>
      <p:sp>
        <p:nvSpPr>
          <p:cNvPr id="1951" name="Google Shape;1951;p67"/>
          <p:cNvSpPr txBox="1"/>
          <p:nvPr/>
        </p:nvSpPr>
        <p:spPr>
          <a:xfrm>
            <a:off x="3084814" y="5149998"/>
            <a:ext cx="792480" cy="742950"/>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4266" u="none" cap="none" strike="noStrike">
                <a:solidFill>
                  <a:srgbClr val="000000"/>
                </a:solidFill>
                <a:latin typeface="Arial"/>
                <a:ea typeface="Arial"/>
                <a:cs typeface="Arial"/>
                <a:sym typeface="Arial"/>
              </a:rPr>
              <a:t>Co</a:t>
            </a:r>
            <a:endParaRPr/>
          </a:p>
        </p:txBody>
      </p:sp>
      <p:grpSp>
        <p:nvGrpSpPr>
          <p:cNvPr id="1952" name="Google Shape;1952;p67"/>
          <p:cNvGrpSpPr/>
          <p:nvPr/>
        </p:nvGrpSpPr>
        <p:grpSpPr>
          <a:xfrm>
            <a:off x="-6714506" y="-5434986"/>
            <a:ext cx="1054894" cy="532447"/>
            <a:chOff x="0" y="-508"/>
            <a:chExt cx="1406525" cy="709930"/>
          </a:xfrm>
        </p:grpSpPr>
        <p:sp>
          <p:nvSpPr>
            <p:cNvPr id="1953" name="Google Shape;1953;p67"/>
            <p:cNvSpPr/>
            <p:nvPr/>
          </p:nvSpPr>
          <p:spPr>
            <a:xfrm>
              <a:off x="9017" y="9017"/>
              <a:ext cx="1388491" cy="690880"/>
            </a:xfrm>
            <a:custGeom>
              <a:rect b="b" l="l" r="r" t="t"/>
              <a:pathLst>
                <a:path extrusionOk="0" h="690880" w="1388491">
                  <a:moveTo>
                    <a:pt x="0" y="172720"/>
                  </a:moveTo>
                  <a:lnTo>
                    <a:pt x="707009" y="172720"/>
                  </a:lnTo>
                  <a:lnTo>
                    <a:pt x="707009" y="0"/>
                  </a:lnTo>
                  <a:lnTo>
                    <a:pt x="1388491" y="345440"/>
                  </a:lnTo>
                  <a:lnTo>
                    <a:pt x="707009" y="690880"/>
                  </a:lnTo>
                  <a:lnTo>
                    <a:pt x="707009" y="518160"/>
                  </a:lnTo>
                  <a:lnTo>
                    <a:pt x="0" y="518160"/>
                  </a:lnTo>
                  <a:close/>
                </a:path>
              </a:pathLst>
            </a:custGeom>
            <a:solidFill>
              <a:srgbClr val="FFFF00"/>
            </a:solidFill>
            <a:ln>
              <a:noFill/>
            </a:ln>
          </p:spPr>
        </p:sp>
        <p:sp>
          <p:nvSpPr>
            <p:cNvPr id="1954" name="Google Shape;1954;p67"/>
            <p:cNvSpPr/>
            <p:nvPr/>
          </p:nvSpPr>
          <p:spPr>
            <a:xfrm>
              <a:off x="0" y="-508"/>
              <a:ext cx="1406525" cy="709930"/>
            </a:xfrm>
            <a:custGeom>
              <a:rect b="b" l="l" r="r" t="t"/>
              <a:pathLst>
                <a:path extrusionOk="0" h="709930" w="1406525">
                  <a:moveTo>
                    <a:pt x="9017" y="173228"/>
                  </a:moveTo>
                  <a:lnTo>
                    <a:pt x="716026" y="173228"/>
                  </a:lnTo>
                  <a:lnTo>
                    <a:pt x="716026" y="182245"/>
                  </a:lnTo>
                  <a:lnTo>
                    <a:pt x="707009" y="182245"/>
                  </a:lnTo>
                  <a:lnTo>
                    <a:pt x="707009" y="9525"/>
                  </a:lnTo>
                  <a:cubicBezTo>
                    <a:pt x="707009" y="6350"/>
                    <a:pt x="708660" y="3429"/>
                    <a:pt x="711327" y="1778"/>
                  </a:cubicBezTo>
                  <a:cubicBezTo>
                    <a:pt x="713994" y="127"/>
                    <a:pt x="717296" y="0"/>
                    <a:pt x="720090" y="1397"/>
                  </a:cubicBezTo>
                  <a:lnTo>
                    <a:pt x="1401572" y="346837"/>
                  </a:lnTo>
                  <a:cubicBezTo>
                    <a:pt x="1404620" y="348361"/>
                    <a:pt x="1406525" y="351536"/>
                    <a:pt x="1406525" y="354838"/>
                  </a:cubicBezTo>
                  <a:cubicBezTo>
                    <a:pt x="1406525" y="358140"/>
                    <a:pt x="1404620" y="361315"/>
                    <a:pt x="1401572" y="362839"/>
                  </a:cubicBezTo>
                  <a:lnTo>
                    <a:pt x="720217" y="708533"/>
                  </a:lnTo>
                  <a:cubicBezTo>
                    <a:pt x="717423" y="709930"/>
                    <a:pt x="714121" y="709803"/>
                    <a:pt x="711454" y="708152"/>
                  </a:cubicBezTo>
                  <a:cubicBezTo>
                    <a:pt x="708787" y="706501"/>
                    <a:pt x="707136" y="703580"/>
                    <a:pt x="707136" y="700405"/>
                  </a:cubicBezTo>
                  <a:lnTo>
                    <a:pt x="707136" y="527685"/>
                  </a:lnTo>
                  <a:lnTo>
                    <a:pt x="716153" y="527685"/>
                  </a:lnTo>
                  <a:lnTo>
                    <a:pt x="716153" y="536702"/>
                  </a:lnTo>
                  <a:lnTo>
                    <a:pt x="9017" y="536702"/>
                  </a:lnTo>
                  <a:cubicBezTo>
                    <a:pt x="4064" y="536702"/>
                    <a:pt x="0" y="532638"/>
                    <a:pt x="0" y="527685"/>
                  </a:cubicBezTo>
                  <a:lnTo>
                    <a:pt x="0" y="182245"/>
                  </a:lnTo>
                  <a:cubicBezTo>
                    <a:pt x="0" y="177292"/>
                    <a:pt x="4064" y="173228"/>
                    <a:pt x="9017" y="173228"/>
                  </a:cubicBezTo>
                  <a:moveTo>
                    <a:pt x="9017" y="191262"/>
                  </a:moveTo>
                  <a:lnTo>
                    <a:pt x="9017" y="182245"/>
                  </a:lnTo>
                  <a:lnTo>
                    <a:pt x="18034" y="182245"/>
                  </a:lnTo>
                  <a:lnTo>
                    <a:pt x="18034" y="527685"/>
                  </a:lnTo>
                  <a:lnTo>
                    <a:pt x="9017" y="527685"/>
                  </a:lnTo>
                  <a:lnTo>
                    <a:pt x="9017" y="518668"/>
                  </a:lnTo>
                  <a:lnTo>
                    <a:pt x="716026" y="518668"/>
                  </a:lnTo>
                  <a:cubicBezTo>
                    <a:pt x="720979" y="518668"/>
                    <a:pt x="725043" y="522732"/>
                    <a:pt x="725043" y="527685"/>
                  </a:cubicBezTo>
                  <a:lnTo>
                    <a:pt x="725043" y="700405"/>
                  </a:lnTo>
                  <a:lnTo>
                    <a:pt x="716026" y="700405"/>
                  </a:lnTo>
                  <a:lnTo>
                    <a:pt x="711962" y="692404"/>
                  </a:lnTo>
                  <a:lnTo>
                    <a:pt x="1393444" y="346964"/>
                  </a:lnTo>
                  <a:lnTo>
                    <a:pt x="1397508" y="354965"/>
                  </a:lnTo>
                  <a:lnTo>
                    <a:pt x="1393444" y="362966"/>
                  </a:lnTo>
                  <a:lnTo>
                    <a:pt x="711962" y="17653"/>
                  </a:lnTo>
                  <a:lnTo>
                    <a:pt x="716026" y="9652"/>
                  </a:lnTo>
                  <a:lnTo>
                    <a:pt x="725043" y="9652"/>
                  </a:lnTo>
                  <a:lnTo>
                    <a:pt x="725043" y="182372"/>
                  </a:lnTo>
                  <a:cubicBezTo>
                    <a:pt x="725043" y="187325"/>
                    <a:pt x="720979" y="191389"/>
                    <a:pt x="716026" y="191389"/>
                  </a:cubicBezTo>
                  <a:lnTo>
                    <a:pt x="9017" y="191389"/>
                  </a:lnTo>
                  <a:close/>
                </a:path>
              </a:pathLst>
            </a:custGeom>
            <a:solidFill>
              <a:srgbClr val="565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5" name="Google Shape;1955;p67"/>
          <p:cNvSpPr txBox="1"/>
          <p:nvPr/>
        </p:nvSpPr>
        <p:spPr>
          <a:xfrm>
            <a:off x="5225188" y="5133276"/>
            <a:ext cx="873760" cy="8096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60</a:t>
            </a:r>
            <a:endParaRPr/>
          </a:p>
          <a:p>
            <a:pPr indent="0" lvl="0" marL="0" marR="0" rtl="0" algn="l">
              <a:lnSpc>
                <a:spcPct val="120007"/>
              </a:lnSpc>
              <a:spcBef>
                <a:spcPts val="0"/>
              </a:spcBef>
              <a:spcAft>
                <a:spcPts val="0"/>
              </a:spcAft>
              <a:buNone/>
            </a:pPr>
            <a:r>
              <a:rPr b="0" i="0" lang="en-US" sz="2559" u="none" cap="none" strike="noStrike">
                <a:solidFill>
                  <a:srgbClr val="000000"/>
                </a:solidFill>
                <a:latin typeface="Arial"/>
                <a:ea typeface="Arial"/>
                <a:cs typeface="Arial"/>
                <a:sym typeface="Arial"/>
              </a:rPr>
              <a:t>56</a:t>
            </a:r>
            <a:endParaRPr/>
          </a:p>
        </p:txBody>
      </p:sp>
      <p:sp>
        <p:nvSpPr>
          <p:cNvPr id="1956" name="Google Shape;1956;p67"/>
          <p:cNvSpPr txBox="1"/>
          <p:nvPr/>
        </p:nvSpPr>
        <p:spPr>
          <a:xfrm>
            <a:off x="5612961" y="5153385"/>
            <a:ext cx="1849120" cy="742950"/>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4266" u="none" cap="none" strike="noStrike">
                <a:solidFill>
                  <a:srgbClr val="000000"/>
                </a:solidFill>
                <a:latin typeface="Arial"/>
                <a:ea typeface="Arial"/>
                <a:cs typeface="Arial"/>
                <a:sym typeface="Arial"/>
              </a:rPr>
              <a:t>Co +</a:t>
            </a:r>
            <a:endParaRPr/>
          </a:p>
        </p:txBody>
      </p:sp>
      <p:sp>
        <p:nvSpPr>
          <p:cNvPr id="1957" name="Google Shape;1957;p67"/>
          <p:cNvSpPr txBox="1"/>
          <p:nvPr/>
        </p:nvSpPr>
        <p:spPr>
          <a:xfrm>
            <a:off x="6947308" y="5179843"/>
            <a:ext cx="386080" cy="428625"/>
          </a:xfrm>
          <a:prstGeom prst="rect">
            <a:avLst/>
          </a:prstGeom>
          <a:noFill/>
          <a:ln>
            <a:noFill/>
          </a:ln>
        </p:spPr>
        <p:txBody>
          <a:bodyPr anchorCtr="0" anchor="t" bIns="0" lIns="0" spcFirstLastPara="1" rIns="0" wrap="square" tIns="0">
            <a:spAutoFit/>
          </a:bodyPr>
          <a:lstStyle/>
          <a:p>
            <a:pPr indent="0" lvl="0" marL="0" marR="0" rtl="0" algn="l">
              <a:lnSpc>
                <a:spcPct val="119963"/>
              </a:lnSpc>
              <a:spcBef>
                <a:spcPts val="0"/>
              </a:spcBef>
              <a:spcAft>
                <a:spcPts val="0"/>
              </a:spcAft>
              <a:buNone/>
            </a:pPr>
            <a:r>
              <a:rPr b="0" i="0" lang="en-US" sz="2775" u="none" cap="none" strike="noStrike">
                <a:solidFill>
                  <a:srgbClr val="000000"/>
                </a:solidFill>
                <a:latin typeface="Cambria"/>
                <a:ea typeface="Cambria"/>
                <a:cs typeface="Cambria"/>
                <a:sym typeface="Cambria"/>
              </a:rPr>
              <a:t>do</a:t>
            </a:r>
            <a:endParaRPr/>
          </a:p>
        </p:txBody>
      </p:sp>
      <p:sp>
        <p:nvSpPr>
          <p:cNvPr id="1958" name="Google Shape;1958;p67"/>
          <p:cNvSpPr txBox="1"/>
          <p:nvPr/>
        </p:nvSpPr>
        <p:spPr>
          <a:xfrm>
            <a:off x="7839694" y="3575198"/>
            <a:ext cx="330200" cy="742950"/>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0" i="0" lang="en-US" sz="4266" u="none" cap="none" strike="noStrike">
                <a:solidFill>
                  <a:srgbClr val="000000"/>
                </a:solidFill>
                <a:latin typeface="Arial"/>
                <a:ea typeface="Arial"/>
                <a:cs typeface="Arial"/>
                <a:sym typeface="Arial"/>
              </a:rPr>
              <a:t>+</a:t>
            </a:r>
            <a:endParaRPr/>
          </a:p>
        </p:txBody>
      </p:sp>
      <p:sp>
        <p:nvSpPr>
          <p:cNvPr id="1959" name="Google Shape;1959;p67"/>
          <p:cNvSpPr txBox="1"/>
          <p:nvPr/>
        </p:nvSpPr>
        <p:spPr>
          <a:xfrm>
            <a:off x="8301974" y="3660923"/>
            <a:ext cx="386080" cy="2371725"/>
          </a:xfrm>
          <a:prstGeom prst="rect">
            <a:avLst/>
          </a:prstGeom>
          <a:noFill/>
          <a:ln>
            <a:noFill/>
          </a:ln>
        </p:spPr>
        <p:txBody>
          <a:bodyPr anchorCtr="0" anchor="t" bIns="0" lIns="0" spcFirstLastPara="1" rIns="0" wrap="square" tIns="0">
            <a:spAutoFit/>
          </a:bodyPr>
          <a:lstStyle/>
          <a:p>
            <a:pPr indent="0" lvl="0" marL="0" marR="0" rtl="0" algn="l">
              <a:lnSpc>
                <a:spcPct val="119984"/>
              </a:lnSpc>
              <a:spcBef>
                <a:spcPts val="0"/>
              </a:spcBef>
              <a:spcAft>
                <a:spcPts val="0"/>
              </a:spcAft>
              <a:buNone/>
            </a:pPr>
            <a:r>
              <a:rPr b="0" i="0" lang="en-US" sz="3893" u="none" cap="none" strike="noStrike">
                <a:solidFill>
                  <a:srgbClr val="000000"/>
                </a:solidFill>
                <a:latin typeface="Cambria"/>
                <a:ea typeface="Cambria"/>
                <a:cs typeface="Cambria"/>
                <a:sym typeface="Cambria"/>
              </a:rPr>
              <a:t>norte</a:t>
            </a:r>
            <a:endParaRPr/>
          </a:p>
        </p:txBody>
      </p:sp>
      <p:sp>
        <p:nvSpPr>
          <p:cNvPr id="1960" name="Google Shape;1960;p67"/>
          <p:cNvSpPr/>
          <p:nvPr/>
        </p:nvSpPr>
        <p:spPr>
          <a:xfrm>
            <a:off x="-13011392" y="-15391601"/>
            <a:ext cx="286226" cy="40672"/>
          </a:xfrm>
          <a:custGeom>
            <a:rect b="b" l="l" r="r" t="t"/>
            <a:pathLst>
              <a:path extrusionOk="0" h="54229" w="381635">
                <a:moveTo>
                  <a:pt x="0" y="0"/>
                </a:moveTo>
                <a:lnTo>
                  <a:pt x="381635" y="0"/>
                </a:lnTo>
                <a:lnTo>
                  <a:pt x="381635" y="54229"/>
                </a:lnTo>
                <a:lnTo>
                  <a:pt x="0" y="54229"/>
                </a:lnTo>
                <a:close/>
              </a:path>
            </a:pathLst>
          </a:custGeom>
          <a:solidFill>
            <a:srgbClr val="000000"/>
          </a:solidFill>
          <a:ln>
            <a:noFill/>
          </a:ln>
        </p:spPr>
      </p:sp>
      <p:sp>
        <p:nvSpPr>
          <p:cNvPr id="1961" name="Google Shape;1961;p67"/>
          <p:cNvSpPr/>
          <p:nvPr/>
        </p:nvSpPr>
        <p:spPr>
          <a:xfrm>
            <a:off x="6774588" y="6583680"/>
            <a:ext cx="2551431" cy="597321"/>
          </a:xfrm>
          <a:custGeom>
            <a:rect b="b" l="l" r="r" t="t"/>
            <a:pathLst>
              <a:path extrusionOk="0" h="597321" w="2551431">
                <a:moveTo>
                  <a:pt x="0" y="0"/>
                </a:moveTo>
                <a:lnTo>
                  <a:pt x="2551431" y="0"/>
                </a:lnTo>
                <a:lnTo>
                  <a:pt x="2551431" y="597321"/>
                </a:lnTo>
                <a:lnTo>
                  <a:pt x="0" y="597321"/>
                </a:lnTo>
                <a:lnTo>
                  <a:pt x="0" y="0"/>
                </a:lnTo>
                <a:close/>
              </a:path>
            </a:pathLst>
          </a:custGeom>
          <a:blipFill rotWithShape="1">
            <a:blip r:embed="rId4">
              <a:alphaModFix/>
            </a:blip>
            <a:stretch>
              <a:fillRect b="-18434" l="0" r="0" t="-187478"/>
            </a:stretch>
          </a:blipFill>
          <a:ln>
            <a:noFill/>
          </a:ln>
        </p:spPr>
      </p:sp>
      <p:sp>
        <p:nvSpPr>
          <p:cNvPr id="1962" name="Google Shape;1962;p67"/>
          <p:cNvSpPr/>
          <p:nvPr/>
        </p:nvSpPr>
        <p:spPr>
          <a:xfrm>
            <a:off x="9022080" y="177493"/>
            <a:ext cx="460540" cy="329862"/>
          </a:xfrm>
          <a:custGeom>
            <a:rect b="b" l="l" r="r" t="t"/>
            <a:pathLst>
              <a:path extrusionOk="0" h="329862" w="460540">
                <a:moveTo>
                  <a:pt x="0" y="0"/>
                </a:moveTo>
                <a:lnTo>
                  <a:pt x="460540" y="0"/>
                </a:lnTo>
                <a:lnTo>
                  <a:pt x="460540" y="329861"/>
                </a:lnTo>
                <a:lnTo>
                  <a:pt x="0" y="329861"/>
                </a:lnTo>
                <a:lnTo>
                  <a:pt x="0" y="0"/>
                </a:lnTo>
                <a:close/>
              </a:path>
            </a:pathLst>
          </a:custGeom>
          <a:blipFill rotWithShape="1">
            <a:blip r:embed="rId4">
              <a:alphaModFix/>
            </a:blip>
            <a:stretch>
              <a:fillRect b="0" l="0" r="0" t="0"/>
            </a:stretch>
          </a:blipFill>
          <a:ln>
            <a:noFill/>
          </a:ln>
        </p:spPr>
      </p:sp>
      <p:sp>
        <p:nvSpPr>
          <p:cNvPr id="1963" name="Google Shape;1963;p67"/>
          <p:cNvSpPr/>
          <p:nvPr/>
        </p:nvSpPr>
        <p:spPr>
          <a:xfrm>
            <a:off x="2683494" y="2087181"/>
            <a:ext cx="6197166" cy="3855720"/>
          </a:xfrm>
          <a:custGeom>
            <a:rect b="b" l="l" r="r" t="t"/>
            <a:pathLst>
              <a:path extrusionOk="0" h="3855720" w="6197166">
                <a:moveTo>
                  <a:pt x="0" y="0"/>
                </a:moveTo>
                <a:lnTo>
                  <a:pt x="6197166" y="0"/>
                </a:lnTo>
                <a:lnTo>
                  <a:pt x="6197166" y="3855720"/>
                </a:lnTo>
                <a:lnTo>
                  <a:pt x="0" y="3855720"/>
                </a:lnTo>
                <a:lnTo>
                  <a:pt x="0" y="0"/>
                </a:lnTo>
                <a:close/>
              </a:path>
            </a:pathLst>
          </a:custGeom>
          <a:blipFill rotWithShape="1">
            <a:blip r:embed="rId5">
              <a:alphaModFix/>
            </a:blip>
            <a:stretch>
              <a:fillRect b="0" l="-690" r="-690" t="0"/>
            </a:stretch>
          </a:blipFill>
          <a:ln>
            <a:noFill/>
          </a:ln>
        </p:spPr>
      </p:sp>
      <p:sp>
        <p:nvSpPr>
          <p:cNvPr id="1964" name="Google Shape;1964;p67"/>
          <p:cNvSpPr txBox="1"/>
          <p:nvPr/>
        </p:nvSpPr>
        <p:spPr>
          <a:xfrm>
            <a:off x="534276" y="829625"/>
            <a:ext cx="7294880" cy="4572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1" i="0" lang="en-US" sz="2929" u="none" cap="none" strike="noStrike">
                <a:solidFill>
                  <a:srgbClr val="1EB53A"/>
                </a:solidFill>
                <a:latin typeface="Ubuntu"/>
                <a:ea typeface="Ubuntu"/>
                <a:cs typeface="Ubuntu"/>
                <a:sym typeface="Ubuntu"/>
              </a:rPr>
              <a:t>Ecuaciones de desintegración radiactiva</a:t>
            </a:r>
            <a:endParaRPr/>
          </a:p>
        </p:txBody>
      </p:sp>
      <p:sp>
        <p:nvSpPr>
          <p:cNvPr id="1965" name="Google Shape;1965;p67"/>
          <p:cNvSpPr txBox="1"/>
          <p:nvPr/>
        </p:nvSpPr>
        <p:spPr>
          <a:xfrm>
            <a:off x="577387" y="2297790"/>
            <a:ext cx="1655572" cy="5048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650" u="none" cap="none" strike="noStrike">
                <a:solidFill>
                  <a:srgbClr val="000000"/>
                </a:solidFill>
                <a:latin typeface="Ubuntu"/>
                <a:ea typeface="Ubuntu"/>
                <a:cs typeface="Ubuntu"/>
                <a:sym typeface="Ubuntu"/>
              </a:rPr>
              <a:t>Desintegración Alfa</a:t>
            </a:r>
            <a:endParaRPr/>
          </a:p>
        </p:txBody>
      </p:sp>
      <p:sp>
        <p:nvSpPr>
          <p:cNvPr id="1966" name="Google Shape;1966;p67"/>
          <p:cNvSpPr txBox="1"/>
          <p:nvPr/>
        </p:nvSpPr>
        <p:spPr>
          <a:xfrm>
            <a:off x="577387" y="3810000"/>
            <a:ext cx="1655572"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500" u="none" cap="none" strike="noStrike">
                <a:solidFill>
                  <a:srgbClr val="000000"/>
                </a:solidFill>
                <a:latin typeface="Ubuntu"/>
                <a:ea typeface="Ubuntu"/>
                <a:cs typeface="Ubuntu"/>
                <a:sym typeface="Ubuntu"/>
              </a:rPr>
              <a:t>Desintegración Beta</a:t>
            </a:r>
            <a:endParaRPr/>
          </a:p>
        </p:txBody>
      </p:sp>
      <p:sp>
        <p:nvSpPr>
          <p:cNvPr id="1967" name="Google Shape;1967;p67"/>
          <p:cNvSpPr txBox="1"/>
          <p:nvPr/>
        </p:nvSpPr>
        <p:spPr>
          <a:xfrm>
            <a:off x="577387" y="5376237"/>
            <a:ext cx="1801459"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500" u="none" cap="none" strike="noStrike">
                <a:solidFill>
                  <a:srgbClr val="000000"/>
                </a:solidFill>
                <a:latin typeface="Ubuntu"/>
                <a:ea typeface="Ubuntu"/>
                <a:cs typeface="Ubuntu"/>
                <a:sym typeface="Ubuntu"/>
              </a:rPr>
              <a:t>Desintegración Gamma</a:t>
            </a:r>
            <a:endParaRPr/>
          </a:p>
        </p:txBody>
      </p:sp>
      <p:sp>
        <p:nvSpPr>
          <p:cNvPr id="1968" name="Google Shape;1968;p67"/>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1969" name="Google Shape;1969;p67"/>
          <p:cNvSpPr txBox="1"/>
          <p:nvPr/>
        </p:nvSpPr>
        <p:spPr>
          <a:xfrm>
            <a:off x="9022080" y="248803"/>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55</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6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975" name="Google Shape;1975;p6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976" name="Google Shape;1976;p6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977" name="Google Shape;1977;p68"/>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56</a:t>
            </a:r>
            <a:endParaRPr/>
          </a:p>
        </p:txBody>
      </p:sp>
      <p:sp>
        <p:nvSpPr>
          <p:cNvPr id="1978" name="Google Shape;1978;p68"/>
          <p:cNvSpPr txBox="1"/>
          <p:nvPr/>
        </p:nvSpPr>
        <p:spPr>
          <a:xfrm>
            <a:off x="566309" y="1677731"/>
            <a:ext cx="8109586" cy="315277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La actividad es el número de emisiones de radiación por unidad de tiempo. </a:t>
            </a:r>
            <a:endParaRPr/>
          </a:p>
          <a:p>
            <a:pPr indent="0" lvl="0" marL="0"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322410" lvl="1" marL="644821" marR="0" rtl="0" algn="l">
              <a:lnSpc>
                <a:spcPct val="119993"/>
              </a:lnSpc>
              <a:spcBef>
                <a:spcPts val="0"/>
              </a:spcBef>
              <a:spcAft>
                <a:spcPts val="0"/>
              </a:spcAft>
              <a:buClr>
                <a:srgbClr val="000000"/>
              </a:buClr>
              <a:buSzPts val="2986"/>
              <a:buFont typeface="Arial"/>
              <a:buChar char="•"/>
            </a:pPr>
            <a:r>
              <a:rPr b="1" i="0" lang="en-US" sz="2986" u="none" cap="none" strike="noStrike">
                <a:solidFill>
                  <a:srgbClr val="000000"/>
                </a:solidFill>
                <a:latin typeface="Ubuntu"/>
                <a:ea typeface="Ubuntu"/>
                <a:cs typeface="Ubuntu"/>
                <a:sym typeface="Ubuntu"/>
              </a:rPr>
              <a:t>dps: </a:t>
            </a:r>
            <a:r>
              <a:rPr b="0" i="0" lang="en-US" sz="2986" u="none" cap="none" strike="noStrike">
                <a:solidFill>
                  <a:srgbClr val="000000"/>
                </a:solidFill>
                <a:latin typeface="Ubuntu"/>
                <a:ea typeface="Ubuntu"/>
                <a:cs typeface="Ubuntu"/>
                <a:sym typeface="Ubuntu"/>
              </a:rPr>
              <a:t>desintegraciones por segundo</a:t>
            </a:r>
            <a:endParaRPr/>
          </a:p>
          <a:p>
            <a:pPr indent="-322410" lvl="1" marL="644821" marR="0" rtl="0" algn="l">
              <a:lnSpc>
                <a:spcPct val="119993"/>
              </a:lnSpc>
              <a:spcBef>
                <a:spcPts val="0"/>
              </a:spcBef>
              <a:spcAft>
                <a:spcPts val="0"/>
              </a:spcAft>
              <a:buClr>
                <a:srgbClr val="000000"/>
              </a:buClr>
              <a:buSzPts val="2986"/>
              <a:buFont typeface="Arial"/>
              <a:buChar char="•"/>
            </a:pPr>
            <a:r>
              <a:rPr b="1" i="0" lang="en-US" sz="2986" u="none" cap="none" strike="noStrike">
                <a:solidFill>
                  <a:srgbClr val="000000"/>
                </a:solidFill>
                <a:latin typeface="Ubuntu"/>
                <a:ea typeface="Ubuntu"/>
                <a:cs typeface="Ubuntu"/>
                <a:sym typeface="Ubuntu"/>
              </a:rPr>
              <a:t>Becquerel: </a:t>
            </a:r>
            <a:r>
              <a:rPr b="0" i="0" lang="en-US" sz="2986" u="none" cap="none" strike="noStrike">
                <a:solidFill>
                  <a:srgbClr val="000000"/>
                </a:solidFill>
                <a:latin typeface="Ubuntu"/>
                <a:ea typeface="Ubuntu"/>
                <a:cs typeface="Ubuntu"/>
                <a:sym typeface="Ubuntu"/>
              </a:rPr>
              <a:t>1dps</a:t>
            </a:r>
            <a:r>
              <a:rPr b="1" i="0" lang="en-US" sz="2986" u="none" cap="none" strike="noStrike">
                <a:solidFill>
                  <a:srgbClr val="000000"/>
                </a:solidFill>
                <a:latin typeface="Ubuntu"/>
                <a:ea typeface="Ubuntu"/>
                <a:cs typeface="Ubuntu"/>
                <a:sym typeface="Ubuntu"/>
              </a:rPr>
              <a:t> </a:t>
            </a:r>
            <a:endParaRPr/>
          </a:p>
          <a:p>
            <a:pPr indent="-322410" lvl="1" marL="644821" marR="0" rtl="0" algn="l">
              <a:lnSpc>
                <a:spcPct val="119993"/>
              </a:lnSpc>
              <a:spcBef>
                <a:spcPts val="0"/>
              </a:spcBef>
              <a:spcAft>
                <a:spcPts val="0"/>
              </a:spcAft>
              <a:buClr>
                <a:srgbClr val="000000"/>
              </a:buClr>
              <a:buSzPts val="2986"/>
              <a:buFont typeface="Arial"/>
              <a:buChar char="•"/>
            </a:pPr>
            <a:r>
              <a:rPr b="1" i="0" lang="en-US" sz="2986" u="none" cap="none" strike="noStrike">
                <a:solidFill>
                  <a:srgbClr val="000000"/>
                </a:solidFill>
                <a:latin typeface="Ubuntu"/>
                <a:ea typeface="Ubuntu"/>
                <a:cs typeface="Ubuntu"/>
                <a:sym typeface="Ubuntu"/>
              </a:rPr>
              <a:t>Curie:         </a:t>
            </a:r>
            <a:r>
              <a:rPr b="0" i="0" lang="en-US" sz="2986" u="none" cap="none" strike="noStrike">
                <a:solidFill>
                  <a:srgbClr val="000000"/>
                </a:solidFill>
                <a:latin typeface="Ubuntu"/>
                <a:ea typeface="Ubuntu"/>
                <a:cs typeface="Ubuntu"/>
                <a:sym typeface="Ubuntu"/>
              </a:rPr>
              <a:t>37.000.000.000 dps</a:t>
            </a:r>
            <a:endParaRPr/>
          </a:p>
          <a:p>
            <a:pPr indent="-322410" lvl="1" marL="644821" marR="0" rtl="0" algn="l">
              <a:lnSpc>
                <a:spcPct val="119993"/>
              </a:lnSpc>
              <a:spcBef>
                <a:spcPts val="0"/>
              </a:spcBef>
              <a:spcAft>
                <a:spcPts val="0"/>
              </a:spcAft>
              <a:buClr>
                <a:srgbClr val="000000"/>
              </a:buClr>
              <a:buSzPts val="2986"/>
              <a:buFont typeface="Arial"/>
              <a:buChar char="•"/>
            </a:pPr>
            <a:r>
              <a:rPr b="1" i="0" lang="en-US" sz="2986" u="none" cap="none" strike="noStrike">
                <a:solidFill>
                  <a:srgbClr val="000000"/>
                </a:solidFill>
                <a:latin typeface="Ubuntu"/>
                <a:ea typeface="Ubuntu"/>
                <a:cs typeface="Ubuntu"/>
                <a:sym typeface="Ubuntu"/>
              </a:rPr>
              <a:t>Picocurio:  </a:t>
            </a:r>
            <a:r>
              <a:rPr b="0" i="0" lang="en-US" sz="2986" u="none" cap="none" strike="noStrike">
                <a:solidFill>
                  <a:srgbClr val="000000"/>
                </a:solidFill>
                <a:latin typeface="Ubuntu"/>
                <a:ea typeface="Ubuntu"/>
                <a:cs typeface="Ubuntu"/>
                <a:sym typeface="Ubuntu"/>
              </a:rPr>
              <a:t>0.037 dps o 2.2 dpm</a:t>
            </a:r>
            <a:endParaRPr/>
          </a:p>
        </p:txBody>
      </p:sp>
      <p:sp>
        <p:nvSpPr>
          <p:cNvPr id="1979" name="Google Shape;1979;p68"/>
          <p:cNvSpPr txBox="1"/>
          <p:nvPr/>
        </p:nvSpPr>
        <p:spPr>
          <a:xfrm>
            <a:off x="566309" y="712470"/>
            <a:ext cx="6933834"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Unidades de Actividad (Radiactiva)</a:t>
            </a:r>
            <a:endParaRPr/>
          </a:p>
        </p:txBody>
      </p:sp>
      <p:sp>
        <p:nvSpPr>
          <p:cNvPr id="1980" name="Google Shape;1980;p68"/>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6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990" name="Google Shape;1990;p6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991" name="Google Shape;1991;p6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992" name="Google Shape;1992;p69"/>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57</a:t>
            </a:r>
            <a:endParaRPr/>
          </a:p>
        </p:txBody>
      </p:sp>
      <p:sp>
        <p:nvSpPr>
          <p:cNvPr id="1993" name="Google Shape;1993;p69"/>
          <p:cNvSpPr txBox="1"/>
          <p:nvPr/>
        </p:nvSpPr>
        <p:spPr>
          <a:xfrm>
            <a:off x="601665" y="805485"/>
            <a:ext cx="3353472"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Vida Media</a:t>
            </a:r>
            <a:endParaRPr/>
          </a:p>
        </p:txBody>
      </p:sp>
      <p:sp>
        <p:nvSpPr>
          <p:cNvPr id="1994" name="Google Shape;1994;p69"/>
          <p:cNvSpPr/>
          <p:nvPr/>
        </p:nvSpPr>
        <p:spPr>
          <a:xfrm>
            <a:off x="1226667" y="1611898"/>
            <a:ext cx="7187266" cy="4579315"/>
          </a:xfrm>
          <a:custGeom>
            <a:rect b="b" l="l" r="r" t="t"/>
            <a:pathLst>
              <a:path extrusionOk="0" h="4579315" w="7187266">
                <a:moveTo>
                  <a:pt x="0" y="0"/>
                </a:moveTo>
                <a:lnTo>
                  <a:pt x="7187266" y="0"/>
                </a:lnTo>
                <a:lnTo>
                  <a:pt x="7187266" y="4579315"/>
                </a:lnTo>
                <a:lnTo>
                  <a:pt x="0" y="4579315"/>
                </a:lnTo>
                <a:lnTo>
                  <a:pt x="0" y="0"/>
                </a:lnTo>
                <a:close/>
              </a:path>
            </a:pathLst>
          </a:custGeom>
          <a:blipFill rotWithShape="1">
            <a:blip r:embed="rId4">
              <a:alphaModFix/>
            </a:blip>
            <a:stretch>
              <a:fillRect b="0" l="0" r="0" t="0"/>
            </a:stretch>
          </a:blipFill>
          <a:ln>
            <a:noFill/>
          </a:ln>
        </p:spPr>
      </p:sp>
      <p:sp>
        <p:nvSpPr>
          <p:cNvPr id="1995" name="Google Shape;1995;p69"/>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3" name="Shape 2003"/>
        <p:cNvGrpSpPr/>
        <p:nvPr/>
      </p:nvGrpSpPr>
      <p:grpSpPr>
        <a:xfrm>
          <a:off x="0" y="0"/>
          <a:ext cx="0" cy="0"/>
          <a:chOff x="0" y="0"/>
          <a:chExt cx="0" cy="0"/>
        </a:xfrm>
      </p:grpSpPr>
      <p:sp>
        <p:nvSpPr>
          <p:cNvPr id="2004" name="Google Shape;2004;p7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005" name="Google Shape;2005;p7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006" name="Google Shape;2006;p7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007" name="Google Shape;2007;p70"/>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58</a:t>
            </a:r>
            <a:endParaRPr/>
          </a:p>
        </p:txBody>
      </p:sp>
      <p:sp>
        <p:nvSpPr>
          <p:cNvPr id="2008" name="Google Shape;2008;p70"/>
          <p:cNvSpPr txBox="1"/>
          <p:nvPr/>
        </p:nvSpPr>
        <p:spPr>
          <a:xfrm>
            <a:off x="538190" y="781559"/>
            <a:ext cx="8336280"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Construyendo una Tabla Periódica en 3D</a:t>
            </a:r>
            <a:endParaRPr/>
          </a:p>
        </p:txBody>
      </p:sp>
      <p:sp>
        <p:nvSpPr>
          <p:cNvPr id="2009" name="Google Shape;2009;p70"/>
          <p:cNvSpPr txBox="1"/>
          <p:nvPr/>
        </p:nvSpPr>
        <p:spPr>
          <a:xfrm>
            <a:off x="2182371" y="2315216"/>
            <a:ext cx="5277076" cy="9144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0" i="0" lang="en-US" sz="2949" u="none" cap="none" strike="noStrike">
                <a:solidFill>
                  <a:srgbClr val="000000"/>
                </a:solidFill>
                <a:latin typeface="Ubuntu"/>
                <a:ea typeface="Ubuntu"/>
                <a:cs typeface="Ubuntu"/>
                <a:sym typeface="Ubuntu"/>
              </a:rPr>
              <a:t>Apilar isótopos por masa atómica</a:t>
            </a:r>
            <a:endParaRPr/>
          </a:p>
        </p:txBody>
      </p:sp>
      <p:sp>
        <p:nvSpPr>
          <p:cNvPr id="2010" name="Google Shape;2010;p70"/>
          <p:cNvSpPr txBox="1"/>
          <p:nvPr/>
        </p:nvSpPr>
        <p:spPr>
          <a:xfrm>
            <a:off x="3117669" y="3572347"/>
            <a:ext cx="3534719" cy="1304925"/>
          </a:xfrm>
          <a:prstGeom prst="rect">
            <a:avLst/>
          </a:prstGeom>
          <a:noFill/>
          <a:ln>
            <a:noFill/>
          </a:ln>
        </p:spPr>
        <p:txBody>
          <a:bodyPr anchorCtr="0" anchor="t" bIns="0" lIns="0" spcFirstLastPara="1" rIns="0" wrap="square" tIns="0">
            <a:spAutoFit/>
          </a:bodyPr>
          <a:lstStyle/>
          <a:p>
            <a:pPr indent="0" lvl="0" marL="0" marR="0" rtl="0" algn="ctr">
              <a:lnSpc>
                <a:spcPct val="120046"/>
              </a:lnSpc>
              <a:spcBef>
                <a:spcPts val="0"/>
              </a:spcBef>
              <a:spcAft>
                <a:spcPts val="0"/>
              </a:spcAft>
              <a:buNone/>
            </a:pPr>
            <a:r>
              <a:rPr b="0" i="0" lang="en-US" sz="1706" u="none" cap="none" strike="noStrike">
                <a:solidFill>
                  <a:srgbClr val="EA5F1A"/>
                </a:solidFill>
                <a:latin typeface="Ubuntu"/>
                <a:ea typeface="Ubuntu"/>
                <a:cs typeface="Ubuntu"/>
                <a:sym typeface="Ubuntu"/>
              </a:rPr>
              <a:t>El más pequeño en la parte superior</a:t>
            </a:r>
            <a:endParaRPr/>
          </a:p>
          <a:p>
            <a:pPr indent="0" lvl="0" marL="0" marR="0" rtl="0" algn="ctr">
              <a:lnSpc>
                <a:spcPct val="119982"/>
              </a:lnSpc>
              <a:spcBef>
                <a:spcPts val="0"/>
              </a:spcBef>
              <a:spcAft>
                <a:spcPts val="0"/>
              </a:spcAft>
              <a:buNone/>
            </a:pPr>
            <a:r>
              <a:rPr b="0" i="0" lang="en-US" sz="3413" u="none" cap="none" strike="noStrike">
                <a:solidFill>
                  <a:srgbClr val="EA5F1A"/>
                </a:solidFill>
                <a:latin typeface="Ubuntu"/>
                <a:ea typeface="Ubuntu"/>
                <a:cs typeface="Ubuntu"/>
                <a:sym typeface="Ubuntu"/>
              </a:rPr>
              <a:t>El más grande en la parte inferior</a:t>
            </a:r>
            <a:endParaRPr/>
          </a:p>
        </p:txBody>
      </p:sp>
      <p:sp>
        <p:nvSpPr>
          <p:cNvPr id="2011" name="Google Shape;2011;p70"/>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9" name="Shape 2019"/>
        <p:cNvGrpSpPr/>
        <p:nvPr/>
      </p:nvGrpSpPr>
      <p:grpSpPr>
        <a:xfrm>
          <a:off x="0" y="0"/>
          <a:ext cx="0" cy="0"/>
          <a:chOff x="0" y="0"/>
          <a:chExt cx="0" cy="0"/>
        </a:xfrm>
      </p:grpSpPr>
      <p:sp>
        <p:nvSpPr>
          <p:cNvPr id="2020" name="Google Shape;2020;p7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021" name="Google Shape;2021;p7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022" name="Google Shape;2022;p7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023" name="Google Shape;2023;p71"/>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59</a:t>
            </a:r>
            <a:endParaRPr/>
          </a:p>
        </p:txBody>
      </p:sp>
      <p:sp>
        <p:nvSpPr>
          <p:cNvPr id="2024" name="Google Shape;2024;p71"/>
          <p:cNvSpPr txBox="1"/>
          <p:nvPr/>
        </p:nvSpPr>
        <p:spPr>
          <a:xfrm>
            <a:off x="471425" y="712470"/>
            <a:ext cx="4613500" cy="47625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1" i="0" lang="en-US" sz="3024" u="none" cap="none" strike="noStrike">
                <a:solidFill>
                  <a:srgbClr val="1EB53A"/>
                </a:solidFill>
                <a:latin typeface="Ubuntu"/>
                <a:ea typeface="Ubuntu"/>
                <a:cs typeface="Ubuntu"/>
                <a:sym typeface="Ubuntu"/>
              </a:rPr>
              <a:t>Estabilidad Nuclear</a:t>
            </a:r>
            <a:endParaRPr/>
          </a:p>
        </p:txBody>
      </p:sp>
      <p:sp>
        <p:nvSpPr>
          <p:cNvPr id="2025" name="Google Shape;2025;p71"/>
          <p:cNvSpPr txBox="1"/>
          <p:nvPr/>
        </p:nvSpPr>
        <p:spPr>
          <a:xfrm>
            <a:off x="440944" y="1703159"/>
            <a:ext cx="8351520" cy="1866900"/>
          </a:xfrm>
          <a:prstGeom prst="rect">
            <a:avLst/>
          </a:prstGeom>
          <a:noFill/>
          <a:ln>
            <a:noFill/>
          </a:ln>
        </p:spPr>
        <p:txBody>
          <a:bodyPr anchorCtr="0" anchor="t" bIns="0" lIns="0" spcFirstLastPara="1" rIns="0" wrap="square" tIns="0">
            <a:spAutoFit/>
          </a:bodyPr>
          <a:lstStyle/>
          <a:p>
            <a:pPr indent="-213584" lvl="1" marL="427168" marR="0" rtl="0" algn="l">
              <a:lnSpc>
                <a:spcPct val="120032"/>
              </a:lnSpc>
              <a:spcBef>
                <a:spcPts val="0"/>
              </a:spcBef>
              <a:spcAft>
                <a:spcPts val="0"/>
              </a:spcAft>
              <a:buClr>
                <a:srgbClr val="000000"/>
              </a:buClr>
              <a:buSzPts val="2486"/>
              <a:buFont typeface="Arial"/>
              <a:buChar char="•"/>
            </a:pPr>
            <a:r>
              <a:rPr b="0" i="0" lang="en-US" sz="2486" u="none" cap="none" strike="noStrike">
                <a:solidFill>
                  <a:srgbClr val="000000"/>
                </a:solidFill>
                <a:latin typeface="Ubuntu"/>
                <a:ea typeface="Ubuntu"/>
                <a:cs typeface="Ubuntu"/>
                <a:sym typeface="Ubuntu"/>
              </a:rPr>
              <a:t>Sólo ciertas combinaciones de neutrones y protones conducen a un átomo estable.</a:t>
            </a:r>
            <a:endParaRPr/>
          </a:p>
          <a:p>
            <a:pPr indent="0" lvl="0" marL="0" marR="0" rtl="0" algn="l">
              <a:lnSpc>
                <a:spcPct val="120032"/>
              </a:lnSpc>
              <a:spcBef>
                <a:spcPts val="0"/>
              </a:spcBef>
              <a:spcAft>
                <a:spcPts val="0"/>
              </a:spcAft>
              <a:buNone/>
            </a:pPr>
            <a:r>
              <a:t/>
            </a:r>
            <a:endParaRPr b="0" i="0" sz="2486" u="none" cap="none" strike="noStrike">
              <a:solidFill>
                <a:srgbClr val="000000"/>
              </a:solidFill>
              <a:latin typeface="Ubuntu"/>
              <a:ea typeface="Ubuntu"/>
              <a:cs typeface="Ubuntu"/>
              <a:sym typeface="Ubuntu"/>
            </a:endParaRPr>
          </a:p>
          <a:p>
            <a:pPr indent="-213584" lvl="1" marL="427168" marR="0" rtl="0" algn="l">
              <a:lnSpc>
                <a:spcPct val="120032"/>
              </a:lnSpc>
              <a:spcBef>
                <a:spcPts val="0"/>
              </a:spcBef>
              <a:spcAft>
                <a:spcPts val="0"/>
              </a:spcAft>
              <a:buClr>
                <a:srgbClr val="000000"/>
              </a:buClr>
              <a:buSzPts val="2486"/>
              <a:buFont typeface="Arial"/>
              <a:buChar char="•"/>
            </a:pPr>
            <a:r>
              <a:rPr b="0" i="0" lang="en-US" sz="2486" u="none" cap="none" strike="noStrike">
                <a:solidFill>
                  <a:srgbClr val="000000"/>
                </a:solidFill>
                <a:latin typeface="Ubuntu"/>
                <a:ea typeface="Ubuntu"/>
                <a:cs typeface="Ubuntu"/>
                <a:sym typeface="Ubuntu"/>
              </a:rPr>
              <a:t>En un átomo estable, las fuerzas de atracción y repulsión en el núcleo se equilibran.</a:t>
            </a:r>
            <a:endParaRPr/>
          </a:p>
        </p:txBody>
      </p:sp>
      <p:sp>
        <p:nvSpPr>
          <p:cNvPr id="2026" name="Google Shape;2026;p71"/>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01" name="Google Shape;201;p1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02" name="Google Shape;202;p1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03" name="Google Shape;203;p18"/>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6</a:t>
            </a:r>
            <a:endParaRPr/>
          </a:p>
        </p:txBody>
      </p:sp>
      <p:sp>
        <p:nvSpPr>
          <p:cNvPr id="204" name="Google Shape;204;p18"/>
          <p:cNvSpPr txBox="1"/>
          <p:nvPr/>
        </p:nvSpPr>
        <p:spPr>
          <a:xfrm>
            <a:off x="568976" y="849766"/>
            <a:ext cx="8269547"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Una Breve Historia de la Teoría Atómica</a:t>
            </a:r>
            <a:endParaRPr/>
          </a:p>
        </p:txBody>
      </p:sp>
      <p:sp>
        <p:nvSpPr>
          <p:cNvPr id="205" name="Google Shape;205;p18"/>
          <p:cNvSpPr txBox="1"/>
          <p:nvPr/>
        </p:nvSpPr>
        <p:spPr>
          <a:xfrm>
            <a:off x="568976" y="1581912"/>
            <a:ext cx="5961195" cy="38957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Anaxágoras</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Griego, nacido en el año 500 a.C.</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Divisibilidad infinita de la materia</a:t>
            </a:r>
            <a:endParaRPr/>
          </a:p>
          <a:p>
            <a:pPr indent="-85749" lvl="2" marL="257250" marR="0" rtl="0" algn="l">
              <a:lnSpc>
                <a:spcPct val="120000"/>
              </a:lnSpc>
              <a:spcBef>
                <a:spcPts val="0"/>
              </a:spcBef>
              <a:spcAft>
                <a:spcPts val="0"/>
              </a:spcAft>
              <a:buNone/>
            </a:pPr>
            <a:r>
              <a:rPr b="0" i="1" lang="en-US" sz="1920" u="none" cap="none" strike="noStrike">
                <a:solidFill>
                  <a:srgbClr val="808080"/>
                </a:solidFill>
                <a:latin typeface="Ubuntu"/>
                <a:ea typeface="Ubuntu"/>
                <a:cs typeface="Ubuntu"/>
                <a:sym typeface="Ubuntu"/>
              </a:rPr>
              <a:t>“De lo pequeño no hay parte más pequeña, sino siempre algo más pequeño.”</a:t>
            </a:r>
            <a:endParaRPr/>
          </a:p>
          <a:p>
            <a:pPr indent="0" lvl="0" marL="0" marR="0" rtl="0" algn="l">
              <a:lnSpc>
                <a:spcPct val="120000"/>
              </a:lnSpc>
              <a:spcBef>
                <a:spcPts val="0"/>
              </a:spcBef>
              <a:spcAft>
                <a:spcPts val="0"/>
              </a:spcAft>
              <a:buNone/>
            </a:pPr>
            <a:r>
              <a:t/>
            </a:r>
            <a:endParaRPr b="0" i="1" sz="1920" u="none" cap="none" strike="noStrike">
              <a:solidFill>
                <a:srgbClr val="808080"/>
              </a:solidFill>
              <a:latin typeface="Ubuntu"/>
              <a:ea typeface="Ubuntu"/>
              <a:cs typeface="Ubuntu"/>
              <a:sym typeface="Ubuntu"/>
            </a:endParaRPr>
          </a:p>
          <a:p>
            <a:pPr indent="-114334" lvl="2" marL="343001" marR="0" rtl="0" algn="l">
              <a:lnSpc>
                <a:spcPct val="120007"/>
              </a:lnSpc>
              <a:spcBef>
                <a:spcPts val="0"/>
              </a:spcBef>
              <a:spcAft>
                <a:spcPts val="0"/>
              </a:spcAft>
              <a:buNone/>
            </a:pPr>
            <a:r>
              <a:rPr b="0" i="1" lang="en-US" sz="2559" u="none" cap="none" strike="noStrike">
                <a:solidFill>
                  <a:srgbClr val="000000"/>
                </a:solidFill>
                <a:latin typeface="Ubuntu"/>
                <a:ea typeface="Ubuntu"/>
                <a:cs typeface="Ubuntu"/>
                <a:sym typeface="Ubuntu"/>
              </a:rPr>
              <a:t>Empédocles</a:t>
            </a:r>
            <a:endParaRPr/>
          </a:p>
          <a:p>
            <a:pPr indent="-121920" lvl="2" marL="257250" marR="0" rtl="0" algn="l">
              <a:lnSpc>
                <a:spcPct val="120000"/>
              </a:lnSpc>
              <a:spcBef>
                <a:spcPts val="0"/>
              </a:spcBef>
              <a:spcAft>
                <a:spcPts val="0"/>
              </a:spcAft>
              <a:buClr>
                <a:srgbClr val="000000"/>
              </a:buClr>
              <a:buSzPts val="1920"/>
              <a:buFont typeface="Arial"/>
              <a:buChar char="⚬"/>
            </a:pPr>
            <a:r>
              <a:rPr b="0" i="1" lang="en-US" sz="1920" u="none" cap="none" strike="noStrike">
                <a:solidFill>
                  <a:srgbClr val="000000"/>
                </a:solidFill>
                <a:latin typeface="Ubuntu"/>
                <a:ea typeface="Ubuntu"/>
                <a:cs typeface="Ubuntu"/>
                <a:sym typeface="Ubuntu"/>
              </a:rPr>
              <a:t>Griego, nacido en 490 a.C.</a:t>
            </a:r>
            <a:endParaRPr/>
          </a:p>
          <a:p>
            <a:pPr indent="-108331" lvl="2" marL="229797" marR="0" rtl="0" algn="l">
              <a:lnSpc>
                <a:spcPct val="120046"/>
              </a:lnSpc>
              <a:spcBef>
                <a:spcPts val="0"/>
              </a:spcBef>
              <a:spcAft>
                <a:spcPts val="0"/>
              </a:spcAft>
              <a:buClr>
                <a:srgbClr val="000000"/>
              </a:buClr>
              <a:buSzPts val="1706"/>
              <a:buFont typeface="Arial"/>
              <a:buChar char="⚬"/>
            </a:pPr>
            <a:r>
              <a:rPr b="0" i="1" lang="en-US" sz="1706" u="none" cap="none" strike="noStrike">
                <a:solidFill>
                  <a:srgbClr val="000000"/>
                </a:solidFill>
                <a:latin typeface="Ubuntu"/>
                <a:ea typeface="Ubuntu"/>
                <a:cs typeface="Ubuntu"/>
                <a:sym typeface="Ubuntu"/>
              </a:rPr>
              <a:t>Cuatro elementos básicos: tierra, aire, fuego, agua.</a:t>
            </a:r>
            <a:endParaRPr/>
          </a:p>
          <a:p>
            <a:pPr indent="-121920" lvl="2" marL="257250" marR="0" rtl="0" algn="l">
              <a:lnSpc>
                <a:spcPct val="120000"/>
              </a:lnSpc>
              <a:spcBef>
                <a:spcPts val="0"/>
              </a:spcBef>
              <a:spcAft>
                <a:spcPts val="0"/>
              </a:spcAft>
              <a:buClr>
                <a:srgbClr val="000000"/>
              </a:buClr>
              <a:buSzPts val="1920"/>
              <a:buFont typeface="Arial"/>
              <a:buChar char="⚬"/>
            </a:pPr>
            <a:r>
              <a:rPr b="0" i="1" lang="en-US" sz="1920" u="none" cap="none" strike="noStrike">
                <a:solidFill>
                  <a:srgbClr val="000000"/>
                </a:solidFill>
                <a:latin typeface="Ubuntu"/>
                <a:ea typeface="Ubuntu"/>
                <a:cs typeface="Ubuntu"/>
                <a:sym typeface="Ubuntu"/>
              </a:rPr>
              <a:t>Conservación de la masa</a:t>
            </a:r>
            <a:endParaRPr/>
          </a:p>
          <a:p>
            <a:pPr indent="-85749" lvl="2" marL="257250" marR="0" rtl="0" algn="l">
              <a:lnSpc>
                <a:spcPct val="120000"/>
              </a:lnSpc>
              <a:spcBef>
                <a:spcPts val="0"/>
              </a:spcBef>
              <a:spcAft>
                <a:spcPts val="0"/>
              </a:spcAft>
              <a:buNone/>
            </a:pPr>
            <a:r>
              <a:rPr b="0" i="1" lang="en-US" sz="1920" u="none" cap="none" strike="noStrike">
                <a:solidFill>
                  <a:srgbClr val="808080"/>
                </a:solidFill>
                <a:latin typeface="Ubuntu"/>
                <a:ea typeface="Ubuntu"/>
                <a:cs typeface="Ubuntu"/>
                <a:sym typeface="Ubuntu"/>
              </a:rPr>
              <a:t>“Nada nuevo surge ni puede surgir; el único cambio que puede ocurrir es un cambio en la disposición de los elementos”.</a:t>
            </a:r>
            <a:endParaRPr/>
          </a:p>
        </p:txBody>
      </p:sp>
      <p:sp>
        <p:nvSpPr>
          <p:cNvPr descr="el?id=I4585535319835039&amp;pid=1" id="206" name="Google Shape;206;p18"/>
          <p:cNvSpPr/>
          <p:nvPr/>
        </p:nvSpPr>
        <p:spPr>
          <a:xfrm>
            <a:off x="7251532" y="1446560"/>
            <a:ext cx="1810173" cy="2130213"/>
          </a:xfrm>
          <a:custGeom>
            <a:rect b="b" l="l" r="r" t="t"/>
            <a:pathLst>
              <a:path extrusionOk="0" h="2130213" w="1810173">
                <a:moveTo>
                  <a:pt x="0" y="0"/>
                </a:moveTo>
                <a:lnTo>
                  <a:pt x="1810173" y="0"/>
                </a:lnTo>
                <a:lnTo>
                  <a:pt x="1810173" y="2130213"/>
                </a:lnTo>
                <a:lnTo>
                  <a:pt x="0" y="2130213"/>
                </a:lnTo>
                <a:lnTo>
                  <a:pt x="0" y="0"/>
                </a:lnTo>
                <a:close/>
              </a:path>
            </a:pathLst>
          </a:custGeom>
          <a:blipFill rotWithShape="1">
            <a:blip r:embed="rId4">
              <a:alphaModFix/>
            </a:blip>
            <a:stretch>
              <a:fillRect b="0" l="0" r="-27" t="0"/>
            </a:stretch>
          </a:blipFill>
          <a:ln>
            <a:noFill/>
          </a:ln>
        </p:spPr>
      </p:sp>
      <p:sp>
        <p:nvSpPr>
          <p:cNvPr descr="el?id=I4585810200691537&amp;pid=1" id="207" name="Google Shape;207;p18"/>
          <p:cNvSpPr/>
          <p:nvPr/>
        </p:nvSpPr>
        <p:spPr>
          <a:xfrm>
            <a:off x="7256611" y="3937791"/>
            <a:ext cx="1805093" cy="2170853"/>
          </a:xfrm>
          <a:custGeom>
            <a:rect b="b" l="l" r="r" t="t"/>
            <a:pathLst>
              <a:path extrusionOk="0" h="2170853" w="1805093">
                <a:moveTo>
                  <a:pt x="0" y="0"/>
                </a:moveTo>
                <a:lnTo>
                  <a:pt x="1805094" y="0"/>
                </a:lnTo>
                <a:lnTo>
                  <a:pt x="1805094" y="2170853"/>
                </a:lnTo>
                <a:lnTo>
                  <a:pt x="0" y="2170853"/>
                </a:lnTo>
                <a:lnTo>
                  <a:pt x="0" y="0"/>
                </a:lnTo>
                <a:close/>
              </a:path>
            </a:pathLst>
          </a:custGeom>
          <a:blipFill rotWithShape="1">
            <a:blip r:embed="rId5">
              <a:alphaModFix/>
            </a:blip>
            <a:stretch>
              <a:fillRect b="-29" l="0" r="0" t="0"/>
            </a:stretch>
          </a:blipFill>
          <a:ln>
            <a:noFill/>
          </a:ln>
        </p:spPr>
      </p:sp>
      <p:sp>
        <p:nvSpPr>
          <p:cNvPr id="208" name="Google Shape;208;p18"/>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4" name="Shape 2034"/>
        <p:cNvGrpSpPr/>
        <p:nvPr/>
      </p:nvGrpSpPr>
      <p:grpSpPr>
        <a:xfrm>
          <a:off x="0" y="0"/>
          <a:ext cx="0" cy="0"/>
          <a:chOff x="0" y="0"/>
          <a:chExt cx="0" cy="0"/>
        </a:xfrm>
      </p:grpSpPr>
      <p:sp>
        <p:nvSpPr>
          <p:cNvPr id="2035" name="Google Shape;2035;p7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036" name="Google Shape;2036;p7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037" name="Google Shape;2037;p7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038" name="Google Shape;2038;p72"/>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60</a:t>
            </a:r>
            <a:endParaRPr/>
          </a:p>
        </p:txBody>
      </p:sp>
      <p:sp>
        <p:nvSpPr>
          <p:cNvPr id="2039" name="Google Shape;2039;p72"/>
          <p:cNvSpPr txBox="1"/>
          <p:nvPr/>
        </p:nvSpPr>
        <p:spPr>
          <a:xfrm>
            <a:off x="471425" y="712470"/>
            <a:ext cx="4457192" cy="47625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b="1" i="0" lang="en-US" sz="3024" u="none" cap="none" strike="noStrike">
                <a:solidFill>
                  <a:srgbClr val="1EB53A"/>
                </a:solidFill>
                <a:latin typeface="Ubuntu"/>
                <a:ea typeface="Ubuntu"/>
                <a:cs typeface="Ubuntu"/>
                <a:sym typeface="Ubuntu"/>
              </a:rPr>
              <a:t>Estabilidad Nuclear</a:t>
            </a:r>
            <a:endParaRPr/>
          </a:p>
        </p:txBody>
      </p:sp>
      <p:sp>
        <p:nvSpPr>
          <p:cNvPr id="2040" name="Google Shape;2040;p72"/>
          <p:cNvSpPr txBox="1"/>
          <p:nvPr/>
        </p:nvSpPr>
        <p:spPr>
          <a:xfrm>
            <a:off x="539852" y="1673556"/>
            <a:ext cx="8132064" cy="3143250"/>
          </a:xfrm>
          <a:prstGeom prst="rect">
            <a:avLst/>
          </a:prstGeom>
          <a:noFill/>
          <a:ln>
            <a:noFill/>
          </a:ln>
        </p:spPr>
        <p:txBody>
          <a:bodyPr anchorCtr="0" anchor="t" bIns="0" lIns="0" spcFirstLastPara="1" rIns="0" wrap="square" tIns="0">
            <a:spAutoFit/>
          </a:bodyPr>
          <a:lstStyle/>
          <a:p>
            <a:pPr indent="-170111" lvl="1" marL="340222" marR="0" rtl="0" algn="l">
              <a:lnSpc>
                <a:spcPct val="120030"/>
              </a:lnSpc>
              <a:spcBef>
                <a:spcPts val="0"/>
              </a:spcBef>
              <a:spcAft>
                <a:spcPts val="0"/>
              </a:spcAft>
              <a:buClr>
                <a:srgbClr val="000000"/>
              </a:buClr>
              <a:buSzPts val="2586"/>
              <a:buFont typeface="Arial"/>
              <a:buChar char="•"/>
            </a:pPr>
            <a:r>
              <a:rPr b="0" i="0" lang="en-US" sz="2586" u="none" cap="none" strike="noStrike">
                <a:solidFill>
                  <a:srgbClr val="000000"/>
                </a:solidFill>
                <a:latin typeface="Ubuntu"/>
                <a:ea typeface="Ubuntu"/>
                <a:cs typeface="Ubuntu"/>
                <a:sym typeface="Ubuntu"/>
              </a:rPr>
              <a:t>Los átomos con núcleos inestables son radiactivos.</a:t>
            </a:r>
            <a:endParaRPr/>
          </a:p>
          <a:p>
            <a:pPr indent="0" lvl="0" marL="0" marR="0" rtl="0" algn="l">
              <a:lnSpc>
                <a:spcPct val="120030"/>
              </a:lnSpc>
              <a:spcBef>
                <a:spcPts val="0"/>
              </a:spcBef>
              <a:spcAft>
                <a:spcPts val="0"/>
              </a:spcAft>
              <a:buNone/>
            </a:pPr>
            <a:r>
              <a:t/>
            </a:r>
            <a:endParaRPr b="0" i="0" sz="2586" u="none" cap="none" strike="noStrike">
              <a:solidFill>
                <a:srgbClr val="000000"/>
              </a:solidFill>
              <a:latin typeface="Ubuntu"/>
              <a:ea typeface="Ubuntu"/>
              <a:cs typeface="Ubuntu"/>
              <a:sym typeface="Ubuntu"/>
            </a:endParaRPr>
          </a:p>
          <a:p>
            <a:pPr indent="-170111" lvl="1" marL="340222" marR="0" rtl="0" algn="l">
              <a:lnSpc>
                <a:spcPct val="120030"/>
              </a:lnSpc>
              <a:spcBef>
                <a:spcPts val="0"/>
              </a:spcBef>
              <a:spcAft>
                <a:spcPts val="0"/>
              </a:spcAft>
              <a:buClr>
                <a:srgbClr val="000000"/>
              </a:buClr>
              <a:buSzPts val="2586"/>
              <a:buFont typeface="Arial"/>
              <a:buChar char="•"/>
            </a:pPr>
            <a:r>
              <a:rPr b="0" i="0" lang="en-US" sz="2586" u="none" cap="none" strike="noStrike">
                <a:solidFill>
                  <a:srgbClr val="000000"/>
                </a:solidFill>
                <a:latin typeface="Ubuntu"/>
                <a:ea typeface="Ubuntu"/>
                <a:cs typeface="Ubuntu"/>
                <a:sym typeface="Ubuntu"/>
              </a:rPr>
              <a:t>Si es inestable después de la desintegración radiactiva, es posible que se produzca una mayor desintegración.</a:t>
            </a:r>
            <a:endParaRPr/>
          </a:p>
          <a:p>
            <a:pPr indent="0" lvl="0" marL="0" marR="0" rtl="0" algn="l">
              <a:lnSpc>
                <a:spcPct val="120030"/>
              </a:lnSpc>
              <a:spcBef>
                <a:spcPts val="0"/>
              </a:spcBef>
              <a:spcAft>
                <a:spcPts val="0"/>
              </a:spcAft>
              <a:buNone/>
            </a:pPr>
            <a:r>
              <a:t/>
            </a:r>
            <a:endParaRPr b="0" i="0" sz="2586" u="none" cap="none" strike="noStrike">
              <a:solidFill>
                <a:srgbClr val="000000"/>
              </a:solidFill>
              <a:latin typeface="Ubuntu"/>
              <a:ea typeface="Ubuntu"/>
              <a:cs typeface="Ubuntu"/>
              <a:sym typeface="Ubuntu"/>
            </a:endParaRPr>
          </a:p>
          <a:p>
            <a:pPr indent="-170111" lvl="1" marL="340222" marR="0" rtl="0" algn="l">
              <a:lnSpc>
                <a:spcPct val="120030"/>
              </a:lnSpc>
              <a:spcBef>
                <a:spcPts val="0"/>
              </a:spcBef>
              <a:spcAft>
                <a:spcPts val="0"/>
              </a:spcAft>
              <a:buClr>
                <a:srgbClr val="000000"/>
              </a:buClr>
              <a:buSzPts val="2586"/>
              <a:buFont typeface="Arial"/>
              <a:buChar char="•"/>
            </a:pPr>
            <a:r>
              <a:rPr b="0" i="0" lang="en-US" sz="2586" u="none" cap="none" strike="noStrike">
                <a:solidFill>
                  <a:srgbClr val="000000"/>
                </a:solidFill>
                <a:latin typeface="Ubuntu"/>
                <a:ea typeface="Ubuntu"/>
                <a:cs typeface="Ubuntu"/>
                <a:sym typeface="Ubuntu"/>
              </a:rPr>
              <a:t>Los núcleos se desintegran hacia la línea de estabilidad.</a:t>
            </a:r>
            <a:endParaRPr/>
          </a:p>
        </p:txBody>
      </p:sp>
      <p:sp>
        <p:nvSpPr>
          <p:cNvPr id="2041" name="Google Shape;2041;p72"/>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sp>
        <p:nvSpPr>
          <p:cNvPr id="2050" name="Google Shape;2050;p7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051" name="Google Shape;2051;p7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052" name="Google Shape;2052;p7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053" name="Google Shape;2053;p73"/>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61</a:t>
            </a:r>
            <a:endParaRPr/>
          </a:p>
        </p:txBody>
      </p:sp>
      <p:sp>
        <p:nvSpPr>
          <p:cNvPr descr="CN024" id="2054" name="Google Shape;2054;p73"/>
          <p:cNvSpPr/>
          <p:nvPr/>
        </p:nvSpPr>
        <p:spPr>
          <a:xfrm>
            <a:off x="568960" y="1415871"/>
            <a:ext cx="7187474" cy="4010340"/>
          </a:xfrm>
          <a:custGeom>
            <a:rect b="b" l="l" r="r" t="t"/>
            <a:pathLst>
              <a:path extrusionOk="0" h="4010340" w="7187474">
                <a:moveTo>
                  <a:pt x="0" y="0"/>
                </a:moveTo>
                <a:lnTo>
                  <a:pt x="7187474" y="0"/>
                </a:lnTo>
                <a:lnTo>
                  <a:pt x="7187474" y="4010340"/>
                </a:lnTo>
                <a:lnTo>
                  <a:pt x="0" y="4010340"/>
                </a:lnTo>
                <a:lnTo>
                  <a:pt x="0" y="0"/>
                </a:lnTo>
                <a:close/>
              </a:path>
            </a:pathLst>
          </a:custGeom>
          <a:blipFill rotWithShape="1">
            <a:blip r:embed="rId4">
              <a:alphaModFix/>
            </a:blip>
            <a:stretch>
              <a:fillRect b="0" l="0" r="-11" t="0"/>
            </a:stretch>
          </a:blipFill>
          <a:ln>
            <a:noFill/>
          </a:ln>
        </p:spPr>
      </p:sp>
      <p:sp>
        <p:nvSpPr>
          <p:cNvPr descr="diagrama nucal" id="2055" name="Google Shape;2055;p73"/>
          <p:cNvSpPr/>
          <p:nvPr/>
        </p:nvSpPr>
        <p:spPr>
          <a:xfrm>
            <a:off x="4876800" y="3278384"/>
            <a:ext cx="4616070" cy="3065898"/>
          </a:xfrm>
          <a:custGeom>
            <a:rect b="b" l="l" r="r" t="t"/>
            <a:pathLst>
              <a:path extrusionOk="0" h="3065898" w="4616070">
                <a:moveTo>
                  <a:pt x="0" y="0"/>
                </a:moveTo>
                <a:lnTo>
                  <a:pt x="4616070" y="0"/>
                </a:lnTo>
                <a:lnTo>
                  <a:pt x="4616070" y="3065898"/>
                </a:lnTo>
                <a:lnTo>
                  <a:pt x="0" y="3065898"/>
                </a:lnTo>
                <a:lnTo>
                  <a:pt x="0" y="0"/>
                </a:lnTo>
                <a:close/>
              </a:path>
            </a:pathLst>
          </a:custGeom>
          <a:blipFill rotWithShape="1">
            <a:blip r:embed="rId5">
              <a:alphaModFix/>
            </a:blip>
            <a:stretch>
              <a:fillRect b="0" l="0" r="-15" t="0"/>
            </a:stretch>
          </a:blipFill>
          <a:ln>
            <a:noFill/>
          </a:ln>
        </p:spPr>
      </p:sp>
      <p:sp>
        <p:nvSpPr>
          <p:cNvPr id="2056" name="Google Shape;2056;p73"/>
          <p:cNvSpPr txBox="1"/>
          <p:nvPr/>
        </p:nvSpPr>
        <p:spPr>
          <a:xfrm>
            <a:off x="517923" y="620791"/>
            <a:ext cx="4358877"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Diagrama de Isótopos</a:t>
            </a:r>
            <a:endParaRPr/>
          </a:p>
        </p:txBody>
      </p:sp>
      <p:sp>
        <p:nvSpPr>
          <p:cNvPr id="2057" name="Google Shape;2057;p73"/>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5" name="Shape 2065"/>
        <p:cNvGrpSpPr/>
        <p:nvPr/>
      </p:nvGrpSpPr>
      <p:grpSpPr>
        <a:xfrm>
          <a:off x="0" y="0"/>
          <a:ext cx="0" cy="0"/>
          <a:chOff x="0" y="0"/>
          <a:chExt cx="0" cy="0"/>
        </a:xfrm>
      </p:grpSpPr>
      <p:sp>
        <p:nvSpPr>
          <p:cNvPr id="2066" name="Google Shape;2066;p7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067" name="Google Shape;2067;p7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068" name="Google Shape;2068;p7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069" name="Google Shape;2069;p74"/>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Navegando por la ciencia nuclear</a:t>
            </a:r>
            <a:endParaRPr/>
          </a:p>
        </p:txBody>
      </p:sp>
      <p:sp>
        <p:nvSpPr>
          <p:cNvPr id="2070" name="Google Shape;2070;p74"/>
          <p:cNvSpPr txBox="1"/>
          <p:nvPr/>
        </p:nvSpPr>
        <p:spPr>
          <a:xfrm>
            <a:off x="6316652" y="6789159"/>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Navegando por la ciencia nuclear</a:t>
            </a:r>
            <a:endParaRPr/>
          </a:p>
        </p:txBody>
      </p:sp>
      <p:sp>
        <p:nvSpPr>
          <p:cNvPr id="2071" name="Google Shape;2071;p74"/>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a:t>
            </a:r>
            <a:endParaRPr/>
          </a:p>
        </p:txBody>
      </p:sp>
      <p:sp>
        <p:nvSpPr>
          <p:cNvPr id="2072" name="Google Shape;2072;p74"/>
          <p:cNvSpPr/>
          <p:nvPr/>
        </p:nvSpPr>
        <p:spPr>
          <a:xfrm>
            <a:off x="6776386" y="6600652"/>
            <a:ext cx="2502923" cy="549240"/>
          </a:xfrm>
          <a:custGeom>
            <a:rect b="b" l="l" r="r" t="t"/>
            <a:pathLst>
              <a:path extrusionOk="0" h="549240" w="2502923">
                <a:moveTo>
                  <a:pt x="0" y="0"/>
                </a:moveTo>
                <a:lnTo>
                  <a:pt x="2502922" y="0"/>
                </a:lnTo>
                <a:lnTo>
                  <a:pt x="2502922" y="549241"/>
                </a:lnTo>
                <a:lnTo>
                  <a:pt x="0" y="549241"/>
                </a:lnTo>
                <a:lnTo>
                  <a:pt x="0" y="0"/>
                </a:lnTo>
                <a:close/>
              </a:path>
            </a:pathLst>
          </a:custGeom>
          <a:blipFill rotWithShape="1">
            <a:blip r:embed="rId4">
              <a:alphaModFix/>
            </a:blip>
            <a:stretch>
              <a:fillRect b="0" l="-226434" r="0" t="-965416"/>
            </a:stretch>
          </a:blipFill>
          <a:ln>
            <a:noFill/>
          </a:ln>
        </p:spPr>
      </p:sp>
      <p:sp>
        <p:nvSpPr>
          <p:cNvPr id="2073" name="Google Shape;2073;p74"/>
          <p:cNvSpPr/>
          <p:nvPr/>
        </p:nvSpPr>
        <p:spPr>
          <a:xfrm>
            <a:off x="8879281" y="193410"/>
            <a:ext cx="460540" cy="329862"/>
          </a:xfrm>
          <a:custGeom>
            <a:rect b="b" l="l" r="r" t="t"/>
            <a:pathLst>
              <a:path extrusionOk="0" h="329862" w="460540">
                <a:moveTo>
                  <a:pt x="0" y="0"/>
                </a:moveTo>
                <a:lnTo>
                  <a:pt x="460540" y="0"/>
                </a:lnTo>
                <a:lnTo>
                  <a:pt x="460540" y="329862"/>
                </a:lnTo>
                <a:lnTo>
                  <a:pt x="0" y="329862"/>
                </a:lnTo>
                <a:lnTo>
                  <a:pt x="0" y="0"/>
                </a:lnTo>
                <a:close/>
              </a:path>
            </a:pathLst>
          </a:custGeom>
          <a:blipFill rotWithShape="1">
            <a:blip r:embed="rId4">
              <a:alphaModFix/>
            </a:blip>
            <a:stretch>
              <a:fillRect b="0" l="0" r="0" t="0"/>
            </a:stretch>
          </a:blipFill>
          <a:ln>
            <a:noFill/>
          </a:ln>
        </p:spPr>
      </p:sp>
      <p:sp>
        <p:nvSpPr>
          <p:cNvPr id="2074" name="Google Shape;2074;p74"/>
          <p:cNvSpPr/>
          <p:nvPr/>
        </p:nvSpPr>
        <p:spPr>
          <a:xfrm>
            <a:off x="876802" y="2174986"/>
            <a:ext cx="8002479" cy="4117914"/>
          </a:xfrm>
          <a:custGeom>
            <a:rect b="b" l="l" r="r" t="t"/>
            <a:pathLst>
              <a:path extrusionOk="0" h="4117914" w="8002479">
                <a:moveTo>
                  <a:pt x="0" y="0"/>
                </a:moveTo>
                <a:lnTo>
                  <a:pt x="8002479" y="0"/>
                </a:lnTo>
                <a:lnTo>
                  <a:pt x="8002479" y="4117914"/>
                </a:lnTo>
                <a:lnTo>
                  <a:pt x="0" y="4117914"/>
                </a:lnTo>
                <a:lnTo>
                  <a:pt x="0" y="0"/>
                </a:lnTo>
                <a:close/>
              </a:path>
            </a:pathLst>
          </a:custGeom>
          <a:blipFill rotWithShape="1">
            <a:blip r:embed="rId5">
              <a:alphaModFix/>
            </a:blip>
            <a:stretch>
              <a:fillRect b="0" l="0" r="0" t="0"/>
            </a:stretch>
          </a:blipFill>
          <a:ln>
            <a:noFill/>
          </a:ln>
        </p:spPr>
      </p:sp>
      <p:sp>
        <p:nvSpPr>
          <p:cNvPr id="2075" name="Google Shape;2075;p74"/>
          <p:cNvSpPr txBox="1"/>
          <p:nvPr/>
        </p:nvSpPr>
        <p:spPr>
          <a:xfrm>
            <a:off x="456184" y="712470"/>
            <a:ext cx="8808720"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Ubicaciones Relativas de Productos de Varios Procesos Nucleares</a:t>
            </a:r>
            <a:endParaRPr/>
          </a:p>
        </p:txBody>
      </p:sp>
      <p:sp>
        <p:nvSpPr>
          <p:cNvPr id="2076" name="Google Shape;2076;p74"/>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
        <p:nvSpPr>
          <p:cNvPr id="2077" name="Google Shape;2077;p74"/>
          <p:cNvSpPr txBox="1"/>
          <p:nvPr/>
        </p:nvSpPr>
        <p:spPr>
          <a:xfrm>
            <a:off x="9022080" y="248803"/>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62</a:t>
            </a:r>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5" name="Shape 2085"/>
        <p:cNvGrpSpPr/>
        <p:nvPr/>
      </p:nvGrpSpPr>
      <p:grpSpPr>
        <a:xfrm>
          <a:off x="0" y="0"/>
          <a:ext cx="0" cy="0"/>
          <a:chOff x="0" y="0"/>
          <a:chExt cx="0" cy="0"/>
        </a:xfrm>
      </p:grpSpPr>
      <p:sp>
        <p:nvSpPr>
          <p:cNvPr id="2086" name="Google Shape;2086;p7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087" name="Google Shape;2087;p7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088" name="Google Shape;2088;p7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089" name="Google Shape;2089;p75"/>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63</a:t>
            </a:r>
            <a:endParaRPr/>
          </a:p>
        </p:txBody>
      </p:sp>
      <p:sp>
        <p:nvSpPr>
          <p:cNvPr id="2090" name="Google Shape;2090;p75"/>
          <p:cNvSpPr txBox="1"/>
          <p:nvPr/>
        </p:nvSpPr>
        <p:spPr>
          <a:xfrm>
            <a:off x="553187" y="2953604"/>
            <a:ext cx="8899580" cy="104775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Construyendo una Cadena de Desintegración Radiactiva</a:t>
            </a:r>
            <a:endParaRPr/>
          </a:p>
        </p:txBody>
      </p:sp>
      <p:sp>
        <p:nvSpPr>
          <p:cNvPr id="2091" name="Google Shape;2091;p75"/>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9" name="Shape 2099"/>
        <p:cNvGrpSpPr/>
        <p:nvPr/>
      </p:nvGrpSpPr>
      <p:grpSpPr>
        <a:xfrm>
          <a:off x="0" y="0"/>
          <a:ext cx="0" cy="0"/>
          <a:chOff x="0" y="0"/>
          <a:chExt cx="0" cy="0"/>
        </a:xfrm>
      </p:grpSpPr>
      <p:sp>
        <p:nvSpPr>
          <p:cNvPr id="2100" name="Google Shape;2100;p7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101" name="Google Shape;2101;p7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102" name="Google Shape;2102;p7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103" name="Google Shape;2103;p76"/>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64</a:t>
            </a:r>
            <a:endParaRPr/>
          </a:p>
        </p:txBody>
      </p:sp>
      <p:sp>
        <p:nvSpPr>
          <p:cNvPr id="2104" name="Google Shape;2104;p76"/>
          <p:cNvSpPr txBox="1"/>
          <p:nvPr/>
        </p:nvSpPr>
        <p:spPr>
          <a:xfrm>
            <a:off x="480637" y="649017"/>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Recursos</a:t>
            </a:r>
            <a:endParaRPr/>
          </a:p>
        </p:txBody>
      </p:sp>
      <p:sp>
        <p:nvSpPr>
          <p:cNvPr id="2105" name="Google Shape;2105;p76"/>
          <p:cNvSpPr txBox="1"/>
          <p:nvPr/>
        </p:nvSpPr>
        <p:spPr>
          <a:xfrm>
            <a:off x="578966" y="1600230"/>
            <a:ext cx="8563200" cy="4584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920" u="none" cap="none" strike="noStrike">
                <a:solidFill>
                  <a:srgbClr val="000000"/>
                </a:solidFill>
                <a:latin typeface="Ubuntu"/>
                <a:ea typeface="Ubuntu"/>
                <a:cs typeface="Ubuntu"/>
                <a:sym typeface="Ubuntu"/>
              </a:rPr>
              <a:t>Centro de Información sobre Ciencia y Tecnología Nuclear ANS </a:t>
            </a:r>
            <a:endParaRPr/>
          </a:p>
          <a:p>
            <a:pPr indent="0" lvl="0" marL="0" marR="0" rtl="0" algn="l">
              <a:lnSpc>
                <a:spcPct val="120000"/>
              </a:lnSpc>
              <a:spcBef>
                <a:spcPts val="0"/>
              </a:spcBef>
              <a:spcAft>
                <a:spcPts val="0"/>
              </a:spcAft>
              <a:buNone/>
            </a:pPr>
            <a:r>
              <a:rPr b="1" i="0" lang="en-US" sz="1920" u="sng" cap="none" strike="noStrike">
                <a:solidFill>
                  <a:schemeClr val="hlink"/>
                </a:solidFill>
                <a:latin typeface="Ubuntu"/>
                <a:ea typeface="Ubuntu"/>
                <a:cs typeface="Ubuntu"/>
                <a:sym typeface="Ubuntu"/>
                <a:hlinkClick r:id="rId4"/>
              </a:rPr>
              <a:t>nuclearconnect.org</a:t>
            </a:r>
            <a:endParaRPr/>
          </a:p>
          <a:p>
            <a:pPr indent="0" lvl="0" marL="0" marR="0" rtl="0" algn="l">
              <a:lnSpc>
                <a:spcPct val="120000"/>
              </a:lnSpc>
              <a:spcBef>
                <a:spcPts val="0"/>
              </a:spcBef>
              <a:spcAft>
                <a:spcPts val="0"/>
              </a:spcAft>
              <a:buNone/>
            </a:pPr>
            <a:r>
              <a:t/>
            </a:r>
            <a:endParaRPr b="1" i="0" sz="1920" u="sng" cap="none" strike="noStrike">
              <a:solidFill>
                <a:schemeClr val="hlink"/>
              </a:solidFill>
              <a:latin typeface="Ubuntu"/>
              <a:ea typeface="Ubuntu"/>
              <a:cs typeface="Ubuntu"/>
              <a:sym typeface="Ubuntu"/>
              <a:hlinkClick r:id="rId5"/>
            </a:endParaRPr>
          </a:p>
          <a:p>
            <a:pPr indent="0" lvl="0" marL="0" marR="0" rtl="0" algn="l">
              <a:lnSpc>
                <a:spcPct val="120000"/>
              </a:lnSpc>
              <a:spcBef>
                <a:spcPts val="0"/>
              </a:spcBef>
              <a:spcAft>
                <a:spcPts val="0"/>
              </a:spcAft>
              <a:buNone/>
            </a:pPr>
            <a:r>
              <a:rPr b="1" i="0" lang="en-US" sz="1920" u="sng" cap="none" strike="noStrike">
                <a:solidFill>
                  <a:schemeClr val="hlink"/>
                </a:solidFill>
                <a:latin typeface="Ubuntu"/>
                <a:ea typeface="Ubuntu"/>
                <a:cs typeface="Ubuntu"/>
                <a:sym typeface="Ubuntu"/>
                <a:hlinkClick r:id="rId6"/>
              </a:rPr>
              <a:t>Navegando en el ámbito nuclear: </a:t>
            </a:r>
            <a:endParaRPr/>
          </a:p>
          <a:p>
            <a:pPr indent="0" lvl="0" marL="0" marR="0" rtl="0" algn="l">
              <a:lnSpc>
                <a:spcPct val="120000"/>
              </a:lnSpc>
              <a:spcBef>
                <a:spcPts val="0"/>
              </a:spcBef>
              <a:spcAft>
                <a:spcPts val="0"/>
              </a:spcAft>
              <a:buNone/>
            </a:pPr>
            <a:r>
              <a:rPr b="1" i="0" lang="en-US" sz="1920" u="sng" cap="none" strike="noStrike">
                <a:solidFill>
                  <a:schemeClr val="hlink"/>
                </a:solidFill>
                <a:latin typeface="Ubuntu"/>
                <a:ea typeface="Ubuntu"/>
                <a:cs typeface="Ubuntu"/>
                <a:sym typeface="Ubuntu"/>
                <a:hlinkClick r:id="rId7"/>
              </a:rPr>
              <a:t>Energizando nuestro mundo™ </a:t>
            </a:r>
            <a:endParaRPr/>
          </a:p>
          <a:p>
            <a:pPr indent="0" lvl="0" marL="0" marR="0" rtl="0" algn="l">
              <a:lnSpc>
                <a:spcPct val="120000"/>
              </a:lnSpc>
              <a:spcBef>
                <a:spcPts val="0"/>
              </a:spcBef>
              <a:spcAft>
                <a:spcPts val="0"/>
              </a:spcAft>
              <a:buNone/>
            </a:pPr>
            <a:r>
              <a:rPr b="1" i="0" lang="en-US" sz="1920" u="sng" cap="none" strike="noStrike">
                <a:solidFill>
                  <a:schemeClr val="hlink"/>
                </a:solidFill>
                <a:latin typeface="Ubuntu"/>
                <a:ea typeface="Ubuntu"/>
                <a:cs typeface="Ubuntu"/>
                <a:sym typeface="Ubuntu"/>
                <a:hlinkClick r:id="rId8"/>
              </a:rPr>
              <a:t>navegandonuclear.com</a:t>
            </a:r>
            <a:endParaRPr/>
          </a:p>
          <a:p>
            <a:pPr indent="0" lvl="0" marL="0" marR="0" rtl="0" algn="l">
              <a:lnSpc>
                <a:spcPct val="120000"/>
              </a:lnSpc>
              <a:spcBef>
                <a:spcPts val="0"/>
              </a:spcBef>
              <a:spcAft>
                <a:spcPts val="0"/>
              </a:spcAft>
              <a:buNone/>
            </a:pPr>
            <a:r>
              <a:t/>
            </a:r>
            <a:endParaRPr b="1" i="0" sz="1920" u="sng" cap="none" strike="noStrike">
              <a:solidFill>
                <a:schemeClr val="hlink"/>
              </a:solidFill>
              <a:latin typeface="Ubuntu"/>
              <a:ea typeface="Ubuntu"/>
              <a:cs typeface="Ubuntu"/>
              <a:sym typeface="Ubuntu"/>
              <a:hlinkClick r:id="rId9"/>
            </a:endParaRPr>
          </a:p>
          <a:p>
            <a:pPr indent="0" lvl="0" marL="0" marR="0" rtl="0" algn="l">
              <a:lnSpc>
                <a:spcPct val="120000"/>
              </a:lnSpc>
              <a:spcBef>
                <a:spcPts val="0"/>
              </a:spcBef>
              <a:spcAft>
                <a:spcPts val="0"/>
              </a:spcAft>
              <a:buNone/>
            </a:pPr>
            <a:r>
              <a:rPr b="1" i="0" lang="en-US" sz="1920" u="sng" cap="none" strike="noStrike">
                <a:solidFill>
                  <a:schemeClr val="hlink"/>
                </a:solidFill>
                <a:latin typeface="Ubuntu"/>
                <a:ea typeface="Ubuntu"/>
                <a:cs typeface="Ubuntu"/>
                <a:sym typeface="Ubuntu"/>
                <a:hlinkClick r:id="rId10"/>
              </a:rPr>
              <a:t>Oficina de Energía Nuclear/</a:t>
            </a:r>
            <a:endParaRPr/>
          </a:p>
          <a:p>
            <a:pPr indent="0" lvl="0" marL="0" marR="0" rtl="0" algn="l">
              <a:lnSpc>
                <a:spcPct val="120000"/>
              </a:lnSpc>
              <a:spcBef>
                <a:spcPts val="0"/>
              </a:spcBef>
              <a:spcAft>
                <a:spcPts val="0"/>
              </a:spcAft>
              <a:buNone/>
            </a:pPr>
            <a:r>
              <a:rPr b="1" i="0" lang="en-US" sz="1920" u="sng" cap="none" strike="noStrike">
                <a:solidFill>
                  <a:schemeClr val="hlink"/>
                </a:solidFill>
                <a:latin typeface="Ubuntu"/>
                <a:ea typeface="Ubuntu"/>
                <a:cs typeface="Ubuntu"/>
                <a:sym typeface="Ubuntu"/>
                <a:hlinkClick r:id="rId11"/>
              </a:rPr>
              <a:t>Departamento de Energía </a:t>
            </a:r>
            <a:endParaRPr/>
          </a:p>
          <a:p>
            <a:pPr indent="0" lvl="0" marL="0" marR="0" rtl="0" algn="l">
              <a:lnSpc>
                <a:spcPct val="120000"/>
              </a:lnSpc>
              <a:spcBef>
                <a:spcPts val="0"/>
              </a:spcBef>
              <a:spcAft>
                <a:spcPts val="0"/>
              </a:spcAft>
              <a:buNone/>
            </a:pPr>
            <a:r>
              <a:rPr b="1" i="0" lang="en-US" sz="1920" u="sng" cap="none" strike="noStrike">
                <a:solidFill>
                  <a:schemeClr val="hlink"/>
                </a:solidFill>
                <a:latin typeface="Ubuntu"/>
                <a:ea typeface="Ubuntu"/>
                <a:cs typeface="Ubuntu"/>
                <a:sym typeface="Ubuntu"/>
                <a:hlinkClick r:id="rId12"/>
              </a:rPr>
              <a:t>https://www.energy.gov/ne/office-nuclear-energy</a:t>
            </a:r>
            <a:endParaRPr/>
          </a:p>
          <a:p>
            <a:pPr indent="0" lvl="0" marL="0" marR="0" rtl="0" algn="l">
              <a:lnSpc>
                <a:spcPct val="120000"/>
              </a:lnSpc>
              <a:spcBef>
                <a:spcPts val="0"/>
              </a:spcBef>
              <a:spcAft>
                <a:spcPts val="0"/>
              </a:spcAft>
              <a:buNone/>
            </a:pPr>
            <a:r>
              <a:t/>
            </a:r>
            <a:endParaRPr b="1" i="0" sz="1920" u="sng" cap="none" strike="noStrike">
              <a:solidFill>
                <a:schemeClr val="hlink"/>
              </a:solidFill>
              <a:latin typeface="Ubuntu"/>
              <a:ea typeface="Ubuntu"/>
              <a:cs typeface="Ubuntu"/>
              <a:sym typeface="Ubuntu"/>
              <a:hlinkClick r:id="rId13"/>
            </a:endParaRPr>
          </a:p>
          <a:p>
            <a:pPr indent="0" lvl="0" marL="0" marR="0" rtl="0" algn="l">
              <a:lnSpc>
                <a:spcPct val="120000"/>
              </a:lnSpc>
              <a:spcBef>
                <a:spcPts val="0"/>
              </a:spcBef>
              <a:spcAft>
                <a:spcPts val="0"/>
              </a:spcAft>
              <a:buNone/>
            </a:pPr>
            <a:r>
              <a:t/>
            </a:r>
            <a:endParaRPr b="1" i="0" sz="1920" u="sng" cap="none" strike="noStrike">
              <a:solidFill>
                <a:schemeClr val="hlink"/>
              </a:solidFill>
              <a:latin typeface="Ubuntu"/>
              <a:ea typeface="Ubuntu"/>
              <a:cs typeface="Ubuntu"/>
              <a:sym typeface="Ubuntu"/>
              <a:hlinkClick r:id="rId14"/>
            </a:endParaRPr>
          </a:p>
          <a:p>
            <a:pPr indent="0" lvl="0" marL="0" marR="0" rtl="0" algn="l">
              <a:lnSpc>
                <a:spcPct val="119971"/>
              </a:lnSpc>
              <a:spcBef>
                <a:spcPts val="0"/>
              </a:spcBef>
              <a:spcAft>
                <a:spcPts val="0"/>
              </a:spcAft>
              <a:buNone/>
            </a:pPr>
            <a:r>
              <a:rPr b="1" i="0" lang="en-US" sz="2133" u="sng" cap="none" strike="noStrike">
                <a:solidFill>
                  <a:schemeClr val="hlink"/>
                </a:solidFill>
                <a:latin typeface="Ubuntu"/>
                <a:ea typeface="Ubuntu"/>
                <a:cs typeface="Ubuntu"/>
                <a:sym typeface="Ubuntu"/>
                <a:hlinkClick r:id="rId15"/>
              </a:rPr>
              <a:t>(Agrega tus propios recursos)</a:t>
            </a:r>
            <a:endParaRPr/>
          </a:p>
        </p:txBody>
      </p:sp>
      <p:sp>
        <p:nvSpPr>
          <p:cNvPr id="2106" name="Google Shape;2106;p76"/>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4" name="Shape 2114"/>
        <p:cNvGrpSpPr/>
        <p:nvPr/>
      </p:nvGrpSpPr>
      <p:grpSpPr>
        <a:xfrm>
          <a:off x="0" y="0"/>
          <a:ext cx="0" cy="0"/>
          <a:chOff x="0" y="0"/>
          <a:chExt cx="0" cy="0"/>
        </a:xfrm>
      </p:grpSpPr>
      <p:sp>
        <p:nvSpPr>
          <p:cNvPr id="2115" name="Google Shape;2115;p7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116" name="Google Shape;2116;p7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117" name="Google Shape;2117;p7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118" name="Google Shape;2118;p77"/>
          <p:cNvSpPr txBox="1"/>
          <p:nvPr/>
        </p:nvSpPr>
        <p:spPr>
          <a:xfrm>
            <a:off x="9075997" y="329766"/>
            <a:ext cx="406500" cy="1641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US" sz="1066">
                <a:solidFill>
                  <a:srgbClr val="67BFDA"/>
                </a:solidFill>
              </a:rPr>
              <a:t>65</a:t>
            </a:r>
            <a:endParaRPr/>
          </a:p>
        </p:txBody>
      </p:sp>
      <p:sp>
        <p:nvSpPr>
          <p:cNvPr id="2119" name="Google Shape;2119;p77"/>
          <p:cNvSpPr txBox="1"/>
          <p:nvPr/>
        </p:nvSpPr>
        <p:spPr>
          <a:xfrm>
            <a:off x="577959" y="2974535"/>
            <a:ext cx="688848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¿Preguntas?</a:t>
            </a:r>
            <a:endParaRPr/>
          </a:p>
        </p:txBody>
      </p:sp>
      <p:sp>
        <p:nvSpPr>
          <p:cNvPr id="2120" name="Google Shape;2120;p77"/>
          <p:cNvSpPr txBox="1"/>
          <p:nvPr/>
        </p:nvSpPr>
        <p:spPr>
          <a:xfrm>
            <a:off x="6310819" y="6751448"/>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18" name="Google Shape;218;p1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19" name="Google Shape;219;p1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20" name="Google Shape;220;p19"/>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7</a:t>
            </a:r>
            <a:endParaRPr/>
          </a:p>
        </p:txBody>
      </p:sp>
      <p:sp>
        <p:nvSpPr>
          <p:cNvPr id="221" name="Google Shape;221;p19"/>
          <p:cNvSpPr txBox="1"/>
          <p:nvPr/>
        </p:nvSpPr>
        <p:spPr>
          <a:xfrm>
            <a:off x="589088" y="829992"/>
            <a:ext cx="8696471"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Una Breve Historia De la Teoría Atómica</a:t>
            </a:r>
            <a:endParaRPr/>
          </a:p>
        </p:txBody>
      </p:sp>
      <p:sp>
        <p:nvSpPr>
          <p:cNvPr id="222" name="Google Shape;222;p19"/>
          <p:cNvSpPr txBox="1"/>
          <p:nvPr/>
        </p:nvSpPr>
        <p:spPr>
          <a:xfrm>
            <a:off x="578251" y="1629502"/>
            <a:ext cx="5593081" cy="368617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Demócrito</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Griego, nacido en 460 a.C.</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Todo está compuesto de átomos.</a:t>
            </a:r>
            <a:endParaRPr/>
          </a:p>
          <a:p>
            <a:pPr indent="-117138" lvl="3" marL="468557"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Indestructible, indivisible</a:t>
            </a:r>
            <a:endParaRPr/>
          </a:p>
          <a:p>
            <a:pPr indent="-117138" lvl="3" marL="468557"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Espacio vacío entre ellos</a:t>
            </a:r>
            <a:endParaRPr/>
          </a:p>
          <a:p>
            <a:pPr indent="-117138" lvl="3" marL="468557"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Siempre en movimiento</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Origen del universo</a:t>
            </a:r>
            <a:endParaRPr/>
          </a:p>
          <a:p>
            <a:pPr indent="-117138" lvl="3" marL="468557" marR="0" rtl="0" algn="l">
              <a:lnSpc>
                <a:spcPct val="120046"/>
              </a:lnSpc>
              <a:spcBef>
                <a:spcPts val="0"/>
              </a:spcBef>
              <a:spcAft>
                <a:spcPts val="0"/>
              </a:spcAft>
              <a:buClr>
                <a:srgbClr val="000000"/>
              </a:buClr>
              <a:buSzPts val="1706"/>
              <a:buFont typeface="Arial"/>
              <a:buChar char="￭"/>
            </a:pPr>
            <a:r>
              <a:rPr b="0" i="0" lang="en-US" sz="1706" u="none" cap="none" strike="noStrike">
                <a:solidFill>
                  <a:srgbClr val="000000"/>
                </a:solidFill>
                <a:latin typeface="Ubuntu"/>
                <a:ea typeface="Ubuntu"/>
                <a:cs typeface="Ubuntu"/>
                <a:sym typeface="Ubuntu"/>
              </a:rPr>
              <a:t>Los átomos se unieron para formar sustancias más grandes.</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Más de cuatro elementos</a:t>
            </a:r>
            <a:endParaRPr/>
          </a:p>
          <a:p>
            <a:pPr indent="-85749" lvl="2" marL="257250" marR="0" rtl="0" algn="l">
              <a:lnSpc>
                <a:spcPct val="120000"/>
              </a:lnSpc>
              <a:spcBef>
                <a:spcPts val="0"/>
              </a:spcBef>
              <a:spcAft>
                <a:spcPts val="0"/>
              </a:spcAft>
              <a:buNone/>
            </a:pPr>
            <a:r>
              <a:rPr b="0" i="1" lang="en-US" sz="1920" u="none" cap="none" strike="noStrike">
                <a:solidFill>
                  <a:srgbClr val="808080"/>
                </a:solidFill>
                <a:latin typeface="Ubuntu"/>
                <a:ea typeface="Ubuntu"/>
                <a:cs typeface="Ubuntu"/>
                <a:sym typeface="Ubuntu"/>
              </a:rPr>
              <a:t>“No existe nada más que átomos y espacio, todo lo demás </a:t>
            </a:r>
            <a:endParaRPr/>
          </a:p>
          <a:p>
            <a:pPr indent="-85749" lvl="2" marL="257250" marR="0" rtl="0" algn="l">
              <a:lnSpc>
                <a:spcPct val="120000"/>
              </a:lnSpc>
              <a:spcBef>
                <a:spcPts val="0"/>
              </a:spcBef>
              <a:spcAft>
                <a:spcPts val="0"/>
              </a:spcAft>
              <a:buNone/>
            </a:pPr>
            <a:r>
              <a:rPr b="0" i="1" lang="en-US" sz="1920" u="none" cap="none" strike="noStrike">
                <a:solidFill>
                  <a:srgbClr val="808080"/>
                </a:solidFill>
                <a:latin typeface="Ubuntu"/>
                <a:ea typeface="Ubuntu"/>
                <a:cs typeface="Ubuntu"/>
                <a:sym typeface="Ubuntu"/>
              </a:rPr>
              <a:t>“es opinión.”</a:t>
            </a:r>
            <a:endParaRPr/>
          </a:p>
        </p:txBody>
      </p:sp>
      <p:sp>
        <p:nvSpPr>
          <p:cNvPr descr="pintura1" id="223" name="Google Shape;223;p19"/>
          <p:cNvSpPr/>
          <p:nvPr/>
        </p:nvSpPr>
        <p:spPr>
          <a:xfrm>
            <a:off x="6487319" y="1699409"/>
            <a:ext cx="2654294" cy="3455389"/>
          </a:xfrm>
          <a:custGeom>
            <a:rect b="b" l="l" r="r" t="t"/>
            <a:pathLst>
              <a:path extrusionOk="0" h="3455389" w="2654294">
                <a:moveTo>
                  <a:pt x="0" y="0"/>
                </a:moveTo>
                <a:lnTo>
                  <a:pt x="2654295" y="0"/>
                </a:lnTo>
                <a:lnTo>
                  <a:pt x="2654295" y="3455389"/>
                </a:lnTo>
                <a:lnTo>
                  <a:pt x="0" y="3455389"/>
                </a:lnTo>
                <a:lnTo>
                  <a:pt x="0" y="0"/>
                </a:lnTo>
                <a:close/>
              </a:path>
            </a:pathLst>
          </a:custGeom>
          <a:blipFill rotWithShape="1">
            <a:blip r:embed="rId4">
              <a:alphaModFix/>
            </a:blip>
            <a:stretch>
              <a:fillRect b="0" l="0" r="-1" t="0"/>
            </a:stretch>
          </a:blipFill>
          <a:ln>
            <a:noFill/>
          </a:ln>
        </p:spPr>
      </p:sp>
      <p:sp>
        <p:nvSpPr>
          <p:cNvPr id="224" name="Google Shape;224;p19"/>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34" name="Google Shape;234;p2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35" name="Google Shape;235;p2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36" name="Google Shape;236;p20"/>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8</a:t>
            </a:r>
            <a:endParaRPr/>
          </a:p>
        </p:txBody>
      </p:sp>
      <p:sp>
        <p:nvSpPr>
          <p:cNvPr id="237" name="Google Shape;237;p20"/>
          <p:cNvSpPr txBox="1"/>
          <p:nvPr/>
        </p:nvSpPr>
        <p:spPr>
          <a:xfrm>
            <a:off x="608460" y="625131"/>
            <a:ext cx="7430014"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La teoría atómica se suspende por unos 2,000 años</a:t>
            </a:r>
            <a:endParaRPr/>
          </a:p>
        </p:txBody>
      </p:sp>
      <p:sp>
        <p:nvSpPr>
          <p:cNvPr id="238" name="Google Shape;238;p20"/>
          <p:cNvSpPr txBox="1"/>
          <p:nvPr/>
        </p:nvSpPr>
        <p:spPr>
          <a:xfrm>
            <a:off x="587069" y="4429678"/>
            <a:ext cx="6797413" cy="15430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Alejandro Magno</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Rey de Macedonia</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Tutelado por Aristóteles</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Se consideraba que la alquimia era la única ciencia que valía la pena seguir.</a:t>
            </a:r>
            <a:endParaRPr/>
          </a:p>
        </p:txBody>
      </p:sp>
      <p:sp>
        <p:nvSpPr>
          <p:cNvPr descr="platón y aristóteles" id="239" name="Google Shape;239;p20"/>
          <p:cNvSpPr/>
          <p:nvPr/>
        </p:nvSpPr>
        <p:spPr>
          <a:xfrm>
            <a:off x="7467676" y="1703306"/>
            <a:ext cx="1362988" cy="1719797"/>
          </a:xfrm>
          <a:custGeom>
            <a:rect b="b" l="l" r="r" t="t"/>
            <a:pathLst>
              <a:path extrusionOk="0" h="1719797" w="1362988">
                <a:moveTo>
                  <a:pt x="0" y="0"/>
                </a:moveTo>
                <a:lnTo>
                  <a:pt x="1362987" y="0"/>
                </a:lnTo>
                <a:lnTo>
                  <a:pt x="1362987" y="1719797"/>
                </a:lnTo>
                <a:lnTo>
                  <a:pt x="0" y="1719797"/>
                </a:lnTo>
                <a:lnTo>
                  <a:pt x="0" y="0"/>
                </a:lnTo>
                <a:close/>
              </a:path>
            </a:pathLst>
          </a:custGeom>
          <a:blipFill rotWithShape="1">
            <a:blip r:embed="rId4">
              <a:alphaModFix/>
            </a:blip>
            <a:stretch>
              <a:fillRect b="-54" l="0" r="0" t="0"/>
            </a:stretch>
          </a:blipFill>
          <a:ln>
            <a:noFill/>
          </a:ln>
        </p:spPr>
      </p:sp>
      <p:sp>
        <p:nvSpPr>
          <p:cNvPr descr="Alejandro Magno" id="240" name="Google Shape;240;p20"/>
          <p:cNvSpPr/>
          <p:nvPr/>
        </p:nvSpPr>
        <p:spPr>
          <a:xfrm>
            <a:off x="7499632" y="4190491"/>
            <a:ext cx="1299074" cy="1653243"/>
          </a:xfrm>
          <a:custGeom>
            <a:rect b="b" l="l" r="r" t="t"/>
            <a:pathLst>
              <a:path extrusionOk="0" h="1653243" w="1299074">
                <a:moveTo>
                  <a:pt x="0" y="0"/>
                </a:moveTo>
                <a:lnTo>
                  <a:pt x="1299074" y="0"/>
                </a:lnTo>
                <a:lnTo>
                  <a:pt x="1299074" y="1653242"/>
                </a:lnTo>
                <a:lnTo>
                  <a:pt x="0" y="1653242"/>
                </a:lnTo>
                <a:lnTo>
                  <a:pt x="0" y="0"/>
                </a:lnTo>
                <a:close/>
              </a:path>
            </a:pathLst>
          </a:custGeom>
          <a:blipFill rotWithShape="1">
            <a:blip r:embed="rId5">
              <a:alphaModFix/>
            </a:blip>
            <a:stretch>
              <a:fillRect b="0" l="0" r="-59" t="0"/>
            </a:stretch>
          </a:blipFill>
          <a:ln>
            <a:noFill/>
          </a:ln>
        </p:spPr>
      </p:sp>
      <p:grpSp>
        <p:nvGrpSpPr>
          <p:cNvPr id="241" name="Google Shape;241;p20"/>
          <p:cNvGrpSpPr/>
          <p:nvPr/>
        </p:nvGrpSpPr>
        <p:grpSpPr>
          <a:xfrm>
            <a:off x="5019241" y="1925726"/>
            <a:ext cx="1234250" cy="1274731"/>
            <a:chOff x="-3810" y="0"/>
            <a:chExt cx="1645666" cy="1699641"/>
          </a:xfrm>
        </p:grpSpPr>
        <p:sp>
          <p:nvSpPr>
            <p:cNvPr id="242" name="Google Shape;242;p20"/>
            <p:cNvSpPr/>
            <p:nvPr/>
          </p:nvSpPr>
          <p:spPr>
            <a:xfrm>
              <a:off x="40640" y="40640"/>
              <a:ext cx="1556766" cy="1618234"/>
            </a:xfrm>
            <a:custGeom>
              <a:rect b="b" l="l" r="r" t="t"/>
              <a:pathLst>
                <a:path extrusionOk="0" h="1618234" w="1556766">
                  <a:moveTo>
                    <a:pt x="0" y="809117"/>
                  </a:moveTo>
                  <a:lnTo>
                    <a:pt x="778383" y="0"/>
                  </a:lnTo>
                  <a:lnTo>
                    <a:pt x="1556766" y="809117"/>
                  </a:lnTo>
                  <a:lnTo>
                    <a:pt x="778383" y="1618234"/>
                  </a:lnTo>
                  <a:close/>
                </a:path>
              </a:pathLst>
            </a:custGeom>
            <a:solidFill>
              <a:srgbClr val="FFFF99"/>
            </a:solidFill>
            <a:ln>
              <a:noFill/>
            </a:ln>
          </p:spPr>
        </p:sp>
        <p:sp>
          <p:nvSpPr>
            <p:cNvPr id="243" name="Google Shape;243;p20"/>
            <p:cNvSpPr/>
            <p:nvPr/>
          </p:nvSpPr>
          <p:spPr>
            <a:xfrm>
              <a:off x="-3810" y="0"/>
              <a:ext cx="1645666" cy="1699641"/>
            </a:xfrm>
            <a:custGeom>
              <a:rect b="b" l="l" r="r" t="t"/>
              <a:pathLst>
                <a:path extrusionOk="0" h="1699641" w="1645666">
                  <a:moveTo>
                    <a:pt x="15113" y="821690"/>
                  </a:moveTo>
                  <a:lnTo>
                    <a:pt x="793496" y="12446"/>
                  </a:lnTo>
                  <a:cubicBezTo>
                    <a:pt x="801243" y="4445"/>
                    <a:pt x="811784" y="0"/>
                    <a:pt x="822833" y="0"/>
                  </a:cubicBezTo>
                  <a:cubicBezTo>
                    <a:pt x="833882" y="0"/>
                    <a:pt x="844423" y="4445"/>
                    <a:pt x="852170" y="12446"/>
                  </a:cubicBezTo>
                  <a:lnTo>
                    <a:pt x="1630553" y="821690"/>
                  </a:lnTo>
                  <a:cubicBezTo>
                    <a:pt x="1645666" y="837438"/>
                    <a:pt x="1645666" y="862330"/>
                    <a:pt x="1630553" y="878078"/>
                  </a:cubicBezTo>
                  <a:lnTo>
                    <a:pt x="852170" y="1687195"/>
                  </a:lnTo>
                  <a:cubicBezTo>
                    <a:pt x="844550" y="1695196"/>
                    <a:pt x="833882" y="1699641"/>
                    <a:pt x="822833" y="1699641"/>
                  </a:cubicBezTo>
                  <a:cubicBezTo>
                    <a:pt x="811784" y="1699641"/>
                    <a:pt x="801243" y="1695196"/>
                    <a:pt x="793496" y="1687195"/>
                  </a:cubicBezTo>
                  <a:lnTo>
                    <a:pt x="15113" y="877951"/>
                  </a:lnTo>
                  <a:cubicBezTo>
                    <a:pt x="0" y="862203"/>
                    <a:pt x="0" y="837438"/>
                    <a:pt x="15113" y="821690"/>
                  </a:cubicBezTo>
                  <a:moveTo>
                    <a:pt x="73660" y="878078"/>
                  </a:moveTo>
                  <a:lnTo>
                    <a:pt x="44450" y="849757"/>
                  </a:lnTo>
                  <a:lnTo>
                    <a:pt x="73787" y="821690"/>
                  </a:lnTo>
                  <a:lnTo>
                    <a:pt x="852170" y="1630807"/>
                  </a:lnTo>
                  <a:lnTo>
                    <a:pt x="822833" y="1659001"/>
                  </a:lnTo>
                  <a:lnTo>
                    <a:pt x="793496" y="1630807"/>
                  </a:lnTo>
                  <a:lnTo>
                    <a:pt x="1571879" y="821690"/>
                  </a:lnTo>
                  <a:lnTo>
                    <a:pt x="1601216" y="849884"/>
                  </a:lnTo>
                  <a:lnTo>
                    <a:pt x="1571879" y="878078"/>
                  </a:lnTo>
                  <a:lnTo>
                    <a:pt x="793496" y="68834"/>
                  </a:lnTo>
                  <a:lnTo>
                    <a:pt x="822833" y="40640"/>
                  </a:lnTo>
                  <a:lnTo>
                    <a:pt x="852170" y="68834"/>
                  </a:lnTo>
                  <a:lnTo>
                    <a:pt x="73787" y="877951"/>
                  </a:lnTo>
                  <a:close/>
                </a:path>
              </a:pathLst>
            </a:custGeom>
            <a:solidFill>
              <a:srgbClr val="EA5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20"/>
          <p:cNvGrpSpPr/>
          <p:nvPr/>
        </p:nvGrpSpPr>
        <p:grpSpPr>
          <a:xfrm>
            <a:off x="5295962" y="2208290"/>
            <a:ext cx="682753" cy="689897"/>
            <a:chOff x="0" y="-9525"/>
            <a:chExt cx="910336" cy="919862"/>
          </a:xfrm>
        </p:grpSpPr>
        <p:sp>
          <p:nvSpPr>
            <p:cNvPr id="245" name="Google Shape;245;p20"/>
            <p:cNvSpPr/>
            <p:nvPr/>
          </p:nvSpPr>
          <p:spPr>
            <a:xfrm>
              <a:off x="0" y="0"/>
              <a:ext cx="910336" cy="910336"/>
            </a:xfrm>
            <a:custGeom>
              <a:rect b="b" l="l" r="r" t="t"/>
              <a:pathLst>
                <a:path extrusionOk="0" h="910336" w="910336">
                  <a:moveTo>
                    <a:pt x="0" y="0"/>
                  </a:moveTo>
                  <a:lnTo>
                    <a:pt x="910336" y="0"/>
                  </a:lnTo>
                  <a:lnTo>
                    <a:pt x="910336" y="910336"/>
                  </a:lnTo>
                  <a:lnTo>
                    <a:pt x="0" y="910336"/>
                  </a:lnTo>
                  <a:close/>
                </a:path>
              </a:pathLst>
            </a:custGeom>
            <a:solidFill>
              <a:srgbClr val="333300">
                <a:alpha val="44705"/>
              </a:srgbClr>
            </a:solidFill>
            <a:ln>
              <a:noFill/>
            </a:ln>
          </p:spPr>
        </p:sp>
        <p:sp>
          <p:nvSpPr>
            <p:cNvPr id="246" name="Google Shape;246;p20"/>
            <p:cNvSpPr txBox="1"/>
            <p:nvPr/>
          </p:nvSpPr>
          <p:spPr>
            <a:xfrm>
              <a:off x="0" y="-9525"/>
              <a:ext cx="910335" cy="919862"/>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0" i="0" lang="en-US" sz="975" u="none" cap="none" strike="noStrike">
                  <a:solidFill>
                    <a:srgbClr val="FFFFFF"/>
                  </a:solidFill>
                  <a:latin typeface="Ubuntu"/>
                  <a:ea typeface="Ubuntu"/>
                  <a:cs typeface="Ubuntu"/>
                  <a:sym typeface="Ubuntu"/>
                </a:rPr>
                <a:t>'ASUNTO'</a:t>
              </a:r>
              <a:endParaRPr/>
            </a:p>
          </p:txBody>
        </p:sp>
      </p:grpSp>
      <p:sp>
        <p:nvSpPr>
          <p:cNvPr id="247" name="Google Shape;247;p20"/>
          <p:cNvSpPr txBox="1"/>
          <p:nvPr/>
        </p:nvSpPr>
        <p:spPr>
          <a:xfrm>
            <a:off x="5433858" y="1679207"/>
            <a:ext cx="388559" cy="144904"/>
          </a:xfrm>
          <a:prstGeom prst="rect">
            <a:avLst/>
          </a:prstGeom>
          <a:noFill/>
          <a:ln>
            <a:noFill/>
          </a:ln>
        </p:spPr>
        <p:txBody>
          <a:bodyPr anchorCtr="0" anchor="t" bIns="0" lIns="0" spcFirstLastPara="1" rIns="0" wrap="square" tIns="0">
            <a:spAutoFit/>
          </a:bodyPr>
          <a:lstStyle/>
          <a:p>
            <a:pPr indent="0" lvl="0" marL="0" marR="0" rtl="0" algn="ctr">
              <a:lnSpc>
                <a:spcPct val="120023"/>
              </a:lnSpc>
              <a:spcBef>
                <a:spcPts val="0"/>
              </a:spcBef>
              <a:spcAft>
                <a:spcPts val="0"/>
              </a:spcAft>
              <a:buNone/>
            </a:pPr>
            <a:r>
              <a:rPr b="0" i="0" lang="en-US" sz="849" u="none" cap="none" strike="noStrike">
                <a:solidFill>
                  <a:srgbClr val="000000"/>
                </a:solidFill>
                <a:latin typeface="Ubuntu"/>
                <a:ea typeface="Ubuntu"/>
                <a:cs typeface="Ubuntu"/>
                <a:sym typeface="Ubuntu"/>
              </a:rPr>
              <a:t>FUEGO</a:t>
            </a:r>
            <a:endParaRPr/>
          </a:p>
        </p:txBody>
      </p:sp>
      <p:sp>
        <p:nvSpPr>
          <p:cNvPr id="248" name="Google Shape;248;p20"/>
          <p:cNvSpPr txBox="1"/>
          <p:nvPr/>
        </p:nvSpPr>
        <p:spPr>
          <a:xfrm>
            <a:off x="6317267" y="2442925"/>
            <a:ext cx="566864" cy="190500"/>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0" i="0" lang="en-US" sz="1200" u="none" cap="none" strike="noStrike">
                <a:solidFill>
                  <a:srgbClr val="000000"/>
                </a:solidFill>
                <a:latin typeface="Ubuntu"/>
                <a:ea typeface="Ubuntu"/>
                <a:cs typeface="Ubuntu"/>
                <a:sym typeface="Ubuntu"/>
              </a:rPr>
              <a:t>TIERRA</a:t>
            </a:r>
            <a:endParaRPr/>
          </a:p>
        </p:txBody>
      </p:sp>
      <p:sp>
        <p:nvSpPr>
          <p:cNvPr id="249" name="Google Shape;249;p20"/>
          <p:cNvSpPr txBox="1"/>
          <p:nvPr/>
        </p:nvSpPr>
        <p:spPr>
          <a:xfrm>
            <a:off x="4330432" y="2433400"/>
            <a:ext cx="624733" cy="20955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280" u="none" cap="none" strike="noStrike">
                <a:solidFill>
                  <a:srgbClr val="000000"/>
                </a:solidFill>
                <a:latin typeface="Ubuntu"/>
                <a:ea typeface="Ubuntu"/>
                <a:cs typeface="Ubuntu"/>
                <a:sym typeface="Ubuntu"/>
              </a:rPr>
              <a:t>AIRE</a:t>
            </a:r>
            <a:endParaRPr/>
          </a:p>
        </p:txBody>
      </p:sp>
      <p:sp>
        <p:nvSpPr>
          <p:cNvPr id="250" name="Google Shape;250;p20"/>
          <p:cNvSpPr txBox="1"/>
          <p:nvPr/>
        </p:nvSpPr>
        <p:spPr>
          <a:xfrm>
            <a:off x="5333557" y="3210101"/>
            <a:ext cx="589162"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80" u="none" cap="none" strike="noStrike">
                <a:solidFill>
                  <a:srgbClr val="000000"/>
                </a:solidFill>
                <a:latin typeface="Ubuntu"/>
                <a:ea typeface="Ubuntu"/>
                <a:cs typeface="Ubuntu"/>
                <a:sym typeface="Ubuntu"/>
              </a:rPr>
              <a:t>AGUA</a:t>
            </a:r>
            <a:endParaRPr/>
          </a:p>
        </p:txBody>
      </p:sp>
      <p:sp>
        <p:nvSpPr>
          <p:cNvPr id="251" name="Google Shape;251;p20"/>
          <p:cNvSpPr txBox="1"/>
          <p:nvPr/>
        </p:nvSpPr>
        <p:spPr>
          <a:xfrm>
            <a:off x="4904341" y="2055478"/>
            <a:ext cx="391620" cy="109004"/>
          </a:xfrm>
          <a:prstGeom prst="rect">
            <a:avLst/>
          </a:prstGeom>
          <a:noFill/>
          <a:ln>
            <a:noFill/>
          </a:ln>
        </p:spPr>
        <p:txBody>
          <a:bodyPr anchorCtr="0" anchor="t" bIns="0" lIns="0" spcFirstLastPara="1" rIns="0" wrap="square" tIns="0">
            <a:spAutoFit/>
          </a:bodyPr>
          <a:lstStyle/>
          <a:p>
            <a:pPr indent="0" lvl="0" marL="0" marR="0" rtl="0" algn="r">
              <a:lnSpc>
                <a:spcPct val="119970"/>
              </a:lnSpc>
              <a:spcBef>
                <a:spcPts val="0"/>
              </a:spcBef>
              <a:spcAft>
                <a:spcPts val="0"/>
              </a:spcAft>
              <a:buNone/>
            </a:pPr>
            <a:r>
              <a:rPr b="0" i="1" lang="en-US" sz="671" u="none" cap="none" strike="noStrike">
                <a:solidFill>
                  <a:srgbClr val="000000"/>
                </a:solidFill>
                <a:latin typeface="Ubuntu"/>
                <a:ea typeface="Ubuntu"/>
                <a:cs typeface="Ubuntu"/>
                <a:sym typeface="Ubuntu"/>
              </a:rPr>
              <a:t>Caliente</a:t>
            </a:r>
            <a:endParaRPr/>
          </a:p>
        </p:txBody>
      </p:sp>
      <p:sp>
        <p:nvSpPr>
          <p:cNvPr id="252" name="Google Shape;252;p20"/>
          <p:cNvSpPr txBox="1"/>
          <p:nvPr/>
        </p:nvSpPr>
        <p:spPr>
          <a:xfrm>
            <a:off x="4869666" y="2873307"/>
            <a:ext cx="426296" cy="109004"/>
          </a:xfrm>
          <a:prstGeom prst="rect">
            <a:avLst/>
          </a:prstGeom>
          <a:noFill/>
          <a:ln>
            <a:noFill/>
          </a:ln>
        </p:spPr>
        <p:txBody>
          <a:bodyPr anchorCtr="0" anchor="t" bIns="0" lIns="0" spcFirstLastPara="1" rIns="0" wrap="square" tIns="0">
            <a:spAutoFit/>
          </a:bodyPr>
          <a:lstStyle/>
          <a:p>
            <a:pPr indent="0" lvl="0" marL="0" marR="0" rtl="0" algn="r">
              <a:lnSpc>
                <a:spcPct val="119970"/>
              </a:lnSpc>
              <a:spcBef>
                <a:spcPts val="0"/>
              </a:spcBef>
              <a:spcAft>
                <a:spcPts val="0"/>
              </a:spcAft>
              <a:buNone/>
            </a:pPr>
            <a:r>
              <a:rPr b="0" i="1" lang="en-US" sz="671" u="none" cap="none" strike="noStrike">
                <a:solidFill>
                  <a:srgbClr val="000000"/>
                </a:solidFill>
                <a:latin typeface="Ubuntu"/>
                <a:ea typeface="Ubuntu"/>
                <a:cs typeface="Ubuntu"/>
                <a:sym typeface="Ubuntu"/>
              </a:rPr>
              <a:t>Húmedo</a:t>
            </a:r>
            <a:endParaRPr/>
          </a:p>
        </p:txBody>
      </p:sp>
      <p:sp>
        <p:nvSpPr>
          <p:cNvPr id="253" name="Google Shape;253;p20"/>
          <p:cNvSpPr txBox="1"/>
          <p:nvPr/>
        </p:nvSpPr>
        <p:spPr>
          <a:xfrm>
            <a:off x="6024618" y="2843120"/>
            <a:ext cx="349232" cy="209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1" lang="en-US" sz="1280" u="none" cap="none" strike="noStrike">
                <a:solidFill>
                  <a:srgbClr val="000000"/>
                </a:solidFill>
                <a:latin typeface="Ubuntu"/>
                <a:ea typeface="Ubuntu"/>
                <a:cs typeface="Ubuntu"/>
                <a:sym typeface="Ubuntu"/>
              </a:rPr>
              <a:t>Frío</a:t>
            </a:r>
            <a:endParaRPr/>
          </a:p>
        </p:txBody>
      </p:sp>
      <p:sp>
        <p:nvSpPr>
          <p:cNvPr id="254" name="Google Shape;254;p20"/>
          <p:cNvSpPr txBox="1"/>
          <p:nvPr/>
        </p:nvSpPr>
        <p:spPr>
          <a:xfrm>
            <a:off x="6024618" y="2044639"/>
            <a:ext cx="268868" cy="1428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1" lang="en-US" sz="900" u="none" cap="none" strike="noStrike">
                <a:solidFill>
                  <a:srgbClr val="000000"/>
                </a:solidFill>
                <a:latin typeface="Ubuntu"/>
                <a:ea typeface="Ubuntu"/>
                <a:cs typeface="Ubuntu"/>
                <a:sym typeface="Ubuntu"/>
              </a:rPr>
              <a:t>Seco</a:t>
            </a:r>
            <a:endParaRPr/>
          </a:p>
        </p:txBody>
      </p:sp>
      <p:sp>
        <p:nvSpPr>
          <p:cNvPr id="255" name="Google Shape;255;p20"/>
          <p:cNvSpPr txBox="1"/>
          <p:nvPr/>
        </p:nvSpPr>
        <p:spPr>
          <a:xfrm>
            <a:off x="573128" y="1985870"/>
            <a:ext cx="4429921" cy="21145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Aristóteles y Platón</a:t>
            </a:r>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Creía que sólo había</a:t>
            </a:r>
            <a:endParaRPr/>
          </a:p>
          <a:p>
            <a:pPr indent="-85749" lvl="2" marL="25725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cuatro elementos</a:t>
            </a:r>
            <a:endParaRPr/>
          </a:p>
          <a:p>
            <a:pPr indent="0" lvl="0" marL="0" marR="0" rtl="0" algn="l">
              <a:lnSpc>
                <a:spcPct val="120000"/>
              </a:lnSpc>
              <a:spcBef>
                <a:spcPts val="0"/>
              </a:spcBef>
              <a:spcAft>
                <a:spcPts val="0"/>
              </a:spcAft>
              <a:buNone/>
            </a:pPr>
            <a:r>
              <a:t/>
            </a:r>
            <a:endParaRPr b="0" i="0" sz="1920" u="none" cap="none" strike="noStrike">
              <a:solidFill>
                <a:srgbClr val="000000"/>
              </a:solidFill>
              <a:latin typeface="Ubuntu"/>
              <a:ea typeface="Ubuntu"/>
              <a:cs typeface="Ubuntu"/>
              <a:sym typeface="Ubuntu"/>
            </a:endParaRPr>
          </a:p>
          <a:p>
            <a:pPr indent="-121920" lvl="2" marL="257250" marR="0" rtl="0" algn="l">
              <a:lnSpc>
                <a:spcPct val="120000"/>
              </a:lnSpc>
              <a:spcBef>
                <a:spcPts val="0"/>
              </a:spcBef>
              <a:spcAft>
                <a:spcPts val="0"/>
              </a:spcAft>
              <a:buClr>
                <a:srgbClr val="000000"/>
              </a:buClr>
              <a:buSzPts val="1920"/>
              <a:buFont typeface="Arial"/>
              <a:buChar char="⚬"/>
            </a:pPr>
            <a:r>
              <a:rPr b="0" i="0" lang="en-US" sz="1920" u="none" cap="none" strike="noStrike">
                <a:solidFill>
                  <a:srgbClr val="000000"/>
                </a:solidFill>
                <a:latin typeface="Ubuntu"/>
                <a:ea typeface="Ubuntu"/>
                <a:cs typeface="Ubuntu"/>
                <a:sym typeface="Ubuntu"/>
              </a:rPr>
              <a:t>Los elementos pueden transformarse en </a:t>
            </a:r>
            <a:endParaRPr/>
          </a:p>
          <a:p>
            <a:pPr indent="-85749" lvl="2" marL="25725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Otros elementos</a:t>
            </a:r>
            <a:endParaRPr/>
          </a:p>
        </p:txBody>
      </p:sp>
      <p:sp>
        <p:nvSpPr>
          <p:cNvPr id="256" name="Google Shape;256;p20"/>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66" name="Google Shape;266;p2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67" name="Google Shape;267;p2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68" name="Google Shape;268;p21"/>
          <p:cNvSpPr txBox="1"/>
          <p:nvPr/>
        </p:nvSpPr>
        <p:spPr>
          <a:xfrm>
            <a:off x="9075997" y="329766"/>
            <a:ext cx="406623" cy="190500"/>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b="0" i="0" lang="en-US" sz="1066" u="none" cap="none" strike="noStrike">
                <a:solidFill>
                  <a:srgbClr val="67BFDA"/>
                </a:solidFill>
                <a:latin typeface="Arial"/>
                <a:ea typeface="Arial"/>
                <a:cs typeface="Arial"/>
                <a:sym typeface="Arial"/>
              </a:rPr>
              <a:t>9</a:t>
            </a:r>
            <a:endParaRPr/>
          </a:p>
        </p:txBody>
      </p:sp>
      <p:sp>
        <p:nvSpPr>
          <p:cNvPr id="269" name="Google Shape;269;p21"/>
          <p:cNvSpPr txBox="1"/>
          <p:nvPr/>
        </p:nvSpPr>
        <p:spPr>
          <a:xfrm>
            <a:off x="546608" y="630058"/>
            <a:ext cx="9083040"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990" u="none" cap="none" strike="noStrike">
                <a:solidFill>
                  <a:srgbClr val="1EB53A"/>
                </a:solidFill>
                <a:latin typeface="Ubuntu"/>
                <a:ea typeface="Ubuntu"/>
                <a:cs typeface="Ubuntu"/>
                <a:sym typeface="Ubuntu"/>
              </a:rPr>
              <a:t>Comienza un ritmo rápido de descubrimientos nucleares</a:t>
            </a:r>
            <a:endParaRPr/>
          </a:p>
        </p:txBody>
      </p:sp>
      <p:pic>
        <p:nvPicPr>
          <p:cNvPr id="270" name="Google Shape;270;p21"/>
          <p:cNvPicPr preferRelativeResize="0"/>
          <p:nvPr/>
        </p:nvPicPr>
        <p:blipFill rotWithShape="1">
          <a:blip r:embed="rId4">
            <a:alphaModFix/>
          </a:blip>
          <a:srcRect b="0" l="0" r="0" t="0"/>
          <a:stretch/>
        </p:blipFill>
        <p:spPr>
          <a:xfrm>
            <a:off x="6026316" y="1615888"/>
            <a:ext cx="3077044" cy="4506043"/>
          </a:xfrm>
          <a:prstGeom prst="rect">
            <a:avLst/>
          </a:prstGeom>
          <a:noFill/>
          <a:ln>
            <a:noFill/>
          </a:ln>
        </p:spPr>
      </p:pic>
      <p:sp>
        <p:nvSpPr>
          <p:cNvPr id="271" name="Google Shape;271;p21"/>
          <p:cNvSpPr txBox="1"/>
          <p:nvPr/>
        </p:nvSpPr>
        <p:spPr>
          <a:xfrm>
            <a:off x="606026" y="1707583"/>
            <a:ext cx="5126093" cy="13716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Wilhelm Röntgen (1845-1923)</a:t>
            </a:r>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Ingeniero y físico alemán</a:t>
            </a:r>
            <a:endParaRPr/>
          </a:p>
          <a:p>
            <a:pPr indent="0" lvl="0" marL="0" marR="0" rtl="0" algn="l">
              <a:lnSpc>
                <a:spcPct val="119971"/>
              </a:lnSpc>
              <a:spcBef>
                <a:spcPts val="0"/>
              </a:spcBef>
              <a:spcAft>
                <a:spcPts val="0"/>
              </a:spcAft>
              <a:buNone/>
            </a:pPr>
            <a:r>
              <a:t/>
            </a:r>
            <a:endParaRPr b="0" i="0" sz="2133" u="none" cap="none" strike="noStrike">
              <a:solidFill>
                <a:srgbClr val="000000"/>
              </a:solidFill>
              <a:latin typeface="Ubuntu"/>
              <a:ea typeface="Ubuntu"/>
              <a:cs typeface="Ubuntu"/>
              <a:sym typeface="Ubuntu"/>
            </a:endParaRPr>
          </a:p>
          <a:p>
            <a:pPr indent="0" lvl="0" marL="0" marR="0" rtl="0" algn="l">
              <a:lnSpc>
                <a:spcPct val="119971"/>
              </a:lnSpc>
              <a:spcBef>
                <a:spcPts val="0"/>
              </a:spcBef>
              <a:spcAft>
                <a:spcPts val="0"/>
              </a:spcAft>
              <a:buNone/>
            </a:pPr>
            <a:r>
              <a:rPr b="0" i="0" lang="en-US" sz="2133" u="none" cap="none" strike="noStrike">
                <a:solidFill>
                  <a:srgbClr val="000000"/>
                </a:solidFill>
                <a:latin typeface="Ubuntu"/>
                <a:ea typeface="Ubuntu"/>
                <a:cs typeface="Ubuntu"/>
                <a:sym typeface="Ubuntu"/>
              </a:rPr>
              <a:t>1895 descubrió los rayos X</a:t>
            </a:r>
            <a:endParaRPr/>
          </a:p>
        </p:txBody>
      </p:sp>
      <p:sp>
        <p:nvSpPr>
          <p:cNvPr id="272" name="Google Shape;272;p21"/>
          <p:cNvSpPr/>
          <p:nvPr/>
        </p:nvSpPr>
        <p:spPr>
          <a:xfrm>
            <a:off x="3656989" y="3350850"/>
            <a:ext cx="2267949" cy="2771081"/>
          </a:xfrm>
          <a:custGeom>
            <a:rect b="b" l="l" r="r" t="t"/>
            <a:pathLst>
              <a:path extrusionOk="0" h="2771081" w="2267949">
                <a:moveTo>
                  <a:pt x="0" y="0"/>
                </a:moveTo>
                <a:lnTo>
                  <a:pt x="2267949" y="0"/>
                </a:lnTo>
                <a:lnTo>
                  <a:pt x="2267949" y="2771081"/>
                </a:lnTo>
                <a:lnTo>
                  <a:pt x="0" y="2771081"/>
                </a:lnTo>
                <a:lnTo>
                  <a:pt x="0" y="0"/>
                </a:lnTo>
                <a:close/>
              </a:path>
            </a:pathLst>
          </a:custGeom>
          <a:blipFill rotWithShape="1">
            <a:blip r:embed="rId5">
              <a:alphaModFix/>
            </a:blip>
            <a:stretch>
              <a:fillRect b="-20396" l="-4776" r="-3389" t="-3986"/>
            </a:stretch>
          </a:blipFill>
          <a:ln>
            <a:noFill/>
          </a:ln>
        </p:spPr>
      </p:sp>
      <p:sp>
        <p:nvSpPr>
          <p:cNvPr id="273" name="Google Shape;273;p21"/>
          <p:cNvSpPr txBox="1"/>
          <p:nvPr/>
        </p:nvSpPr>
        <p:spPr>
          <a:xfrm>
            <a:off x="6223569" y="6786671"/>
            <a:ext cx="2954085" cy="21907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1280" u="none" cap="none" strike="noStrike">
                <a:solidFill>
                  <a:srgbClr val="1EB53A"/>
                </a:solidFill>
                <a:latin typeface="Arial"/>
                <a:ea typeface="Arial"/>
                <a:cs typeface="Arial"/>
                <a:sym typeface="Arial"/>
              </a:rPr>
              <a:t>Explorando la Ciencia Nuclear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688AAB0669F14C8E44AF4B43054FA0" ma:contentTypeVersion="13" ma:contentTypeDescription="Create a new document." ma:contentTypeScope="" ma:versionID="d5c821b38042bab66983748d099587c0">
  <xsd:schema xmlns:xsd="http://www.w3.org/2001/XMLSchema" xmlns:xs="http://www.w3.org/2001/XMLSchema" xmlns:p="http://schemas.microsoft.com/office/2006/metadata/properties" xmlns:ns2="12b27dd0-d969-41b7-91e2-09ee1f692f91" xmlns:ns3="87c487ca-cf05-4855-bc59-6c678ca33f25" targetNamespace="http://schemas.microsoft.com/office/2006/metadata/properties" ma:root="true" ma:fieldsID="2d28bbdb8ff4e433d8ded3ec4574e5f4" ns2:_="" ns3:_="">
    <xsd:import namespace="12b27dd0-d969-41b7-91e2-09ee1f692f91"/>
    <xsd:import namespace="87c487ca-cf05-4855-bc59-6c678ca33f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27dd0-d969-41b7-91e2-09ee1f692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81e856-da4e-4d70-b14e-1ab195ccf85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c487ca-cf05-4855-bc59-6c678ca33f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6d3a37-4a46-4fc5-b0c7-1ddb59c533fe}" ma:internalName="TaxCatchAll" ma:showField="CatchAllData" ma:web="87c487ca-cf05-4855-bc59-6c678ca33f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c487ca-cf05-4855-bc59-6c678ca33f25" xsi:nil="true"/>
    <lcf76f155ced4ddcb4097134ff3c332f xmlns="12b27dd0-d969-41b7-91e2-09ee1f692f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6E8E48-89F5-4E67-9565-A57695B4F6A3}"/>
</file>

<file path=customXml/itemProps2.xml><?xml version="1.0" encoding="utf-8"?>
<ds:datastoreItem xmlns:ds="http://schemas.openxmlformats.org/officeDocument/2006/customXml" ds:itemID="{5BE119B0-5948-4404-A1BA-B8F9CFAA6E74}"/>
</file>

<file path=customXml/itemProps3.xml><?xml version="1.0" encoding="utf-8"?>
<ds:datastoreItem xmlns:ds="http://schemas.openxmlformats.org/officeDocument/2006/customXml" ds:itemID="{09054486-4690-4FC3-93C1-9B2A1B9DB53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0x01010004688AAB0669F14C8E44AF4B43054FA0</vt:lpwstr>
  </property>
</Properties>
</file>