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7315200" cx="9753600"/>
  <p:notesSz cx="6858000" cy="9144000"/>
  <p:embeddedFontLst>
    <p:embeddedFont>
      <p:font typeface="Ubuntu"/>
      <p:bold r:id="rId38"/>
      <p:boldItalic r:id="rId39"/>
    </p:embeddedFont>
    <p:embeddedFont>
      <p:font typeface="Anonymous Pro"/>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3" Type="http://schemas.openxmlformats.org/officeDocument/2006/relationships/slide" Target="slides/slide8.xml"/><Relationship Id="rId39" Type="http://schemas.openxmlformats.org/officeDocument/2006/relationships/font" Target="fonts/Ubuntu-boldItalic.fntdata"/><Relationship Id="rId18" Type="http://schemas.openxmlformats.org/officeDocument/2006/relationships/slide" Target="slides/slide13.xml"/><Relationship Id="rId42" Type="http://schemas.openxmlformats.org/officeDocument/2006/relationships/font" Target="fonts/AnonymousPro-italic.fntdata"/><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viewProps" Target="viewProps.xml"/><Relationship Id="rId29" Type="http://schemas.openxmlformats.org/officeDocument/2006/relationships/slide" Target="slides/slide24.xml"/><Relationship Id="rId16" Type="http://schemas.openxmlformats.org/officeDocument/2006/relationships/slide" Target="slides/slide11.xml"/><Relationship Id="rId40" Type="http://schemas.openxmlformats.org/officeDocument/2006/relationships/font" Target="fonts/AnonymousPro-regular.fntdata"/><Relationship Id="rId24" Type="http://schemas.openxmlformats.org/officeDocument/2006/relationships/slide" Target="slides/slide19.xml"/><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45" Type="http://schemas.openxmlformats.org/officeDocument/2006/relationships/customXml" Target="../customXml/item2.xml"/><Relationship Id="rId23" Type="http://schemas.openxmlformats.org/officeDocument/2006/relationships/slide" Target="slides/slide18.xml"/><Relationship Id="rId28" Type="http://schemas.openxmlformats.org/officeDocument/2006/relationships/slide" Target="slides/slide23.xml"/><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slide" Target="slides/slide31.xml"/><Relationship Id="rId31" Type="http://schemas.openxmlformats.org/officeDocument/2006/relationships/slide" Target="slides/slide26.xml"/><Relationship Id="rId10" Type="http://schemas.openxmlformats.org/officeDocument/2006/relationships/slide" Target="slides/slide5.xml"/><Relationship Id="rId19" Type="http://schemas.openxmlformats.org/officeDocument/2006/relationships/slide" Target="slides/slide14.xml"/><Relationship Id="rId44" Type="http://schemas.openxmlformats.org/officeDocument/2006/relationships/customXml" Target="../customXml/item1.xml"/><Relationship Id="rId22" Type="http://schemas.openxmlformats.org/officeDocument/2006/relationships/slide" Target="slides/slide17.xml"/><Relationship Id="rId43" Type="http://schemas.openxmlformats.org/officeDocument/2006/relationships/font" Target="fonts/AnonymousPro-boldItalic.fntdata"/><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14" Type="http://schemas.openxmlformats.org/officeDocument/2006/relationships/slide" Target="slides/slide9.xml"/><Relationship Id="rId8" Type="http://schemas.openxmlformats.org/officeDocument/2006/relationships/slide" Target="slides/slide3.xml"/><Relationship Id="rId3" Type="http://schemas.openxmlformats.org/officeDocument/2006/relationships/presProps" Target="presProps.xml"/><Relationship Id="rId25" Type="http://schemas.openxmlformats.org/officeDocument/2006/relationships/slide" Target="slides/slide20.xml"/><Relationship Id="rId33" Type="http://schemas.openxmlformats.org/officeDocument/2006/relationships/slide" Target="slides/slide28.xml"/><Relationship Id="rId12" Type="http://schemas.openxmlformats.org/officeDocument/2006/relationships/slide" Target="slides/slide7.xml"/><Relationship Id="rId17" Type="http://schemas.openxmlformats.org/officeDocument/2006/relationships/slide" Target="slides/slide12.xml"/><Relationship Id="rId38" Type="http://schemas.openxmlformats.org/officeDocument/2006/relationships/font" Target="fonts/Ubuntu-bold.fntdata"/><Relationship Id="rId46" Type="http://schemas.openxmlformats.org/officeDocument/2006/relationships/customXml" Target="../customXml/item3.xml"/><Relationship Id="rId20" Type="http://schemas.openxmlformats.org/officeDocument/2006/relationships/slide" Target="slides/slide15.xml"/><Relationship Id="rId41" Type="http://schemas.openxmlformats.org/officeDocument/2006/relationships/font" Target="fonts/AnonymousPr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86" name="Google Shape;86;p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87" name="Google Shape;87;p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0</a:t>
            </a:r>
            <a:endParaRPr/>
          </a:p>
        </p:txBody>
      </p:sp>
      <p:sp>
        <p:nvSpPr>
          <p:cNvPr id="89" name="Google Shape;89;p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90" name="Google Shape;90;p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1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462" name="Google Shape;462;p1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463" name="Google Shape;463;p10: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4" name="Google Shape;464;p1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Instructor Notes:</a:t>
            </a:r>
            <a:endParaRPr/>
          </a:p>
          <a:p>
            <a:pPr indent="0" lvl="0" marL="0" rtl="0" algn="l">
              <a:spcBef>
                <a:spcPts val="0"/>
              </a:spcBef>
              <a:spcAft>
                <a:spcPts val="0"/>
              </a:spcAft>
              <a:buNone/>
            </a:pPr>
            <a:r>
              <a:rPr lang="en-US"/>
              <a:t>Explain to students that in order to understand where ionizing radiation comes from, they first need to review the basic structure of an atom and learn what causes a nucleus to become unstable. </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Ask a student to volunteer to come up to the front and identify the parts of the model atom seen on Slide 9. Ask for feedback from the whole group to ensure that the student has correctly identified the parts of the atom, including the protons (A), neutrons (B), nucleus (A and B together), and electrons (C).  </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Next, ask for a second volunteer to explain the parts of the periodic table as seen in the image on Slide 9. They should be able to correctly identify the element name (carbon), atomic number (6), atomic symbol (C), and atomic weight (12.011). They should also understand that the atomic number is determined by the number of protons in the nucleus and that the atomic mass is the approximate number of protons and neutrons found in the atom (as electrons have nearly no mass). Students can also calculate the number of neutrons in an isotope by subtracting the atomic number from the mass number. </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Key Talking Points: </a:t>
            </a:r>
            <a:endParaRPr/>
          </a:p>
          <a:p>
            <a:pPr indent="0" lvl="0" marL="0" rtl="0" algn="l">
              <a:spcBef>
                <a:spcPts val="0"/>
              </a:spcBef>
              <a:spcAft>
                <a:spcPts val="0"/>
              </a:spcAft>
              <a:buNone/>
            </a:pPr>
            <a:r>
              <a:rPr lang="en-US"/>
              <a:t>Atoms are composed of protons, neutrons, and electrons</a:t>
            </a:r>
            <a:endParaRPr/>
          </a:p>
          <a:p>
            <a:pPr indent="0" lvl="0" marL="0" rtl="0" algn="l">
              <a:spcBef>
                <a:spcPts val="0"/>
              </a:spcBef>
              <a:spcAft>
                <a:spcPts val="0"/>
              </a:spcAft>
              <a:buNone/>
            </a:pPr>
            <a:r>
              <a:rPr lang="en-US"/>
              <a:t>The number of protons defines the element</a:t>
            </a:r>
            <a:endParaRPr/>
          </a:p>
          <a:p>
            <a:pPr indent="0" lvl="0" marL="0" rtl="0" algn="l">
              <a:spcBef>
                <a:spcPts val="0"/>
              </a:spcBef>
              <a:spcAft>
                <a:spcPts val="0"/>
              </a:spcAft>
              <a:buNone/>
            </a:pPr>
            <a:r>
              <a:rPr lang="en-US"/>
              <a:t>The nucleus is composed of protons and neutrons.</a:t>
            </a:r>
            <a:endParaRPr/>
          </a:p>
          <a:p>
            <a:pPr indent="0" lvl="0" marL="0" rtl="0" algn="l">
              <a:spcBef>
                <a:spcPts val="0"/>
              </a:spcBef>
              <a:spcAft>
                <a:spcPts val="0"/>
              </a:spcAft>
              <a:buNone/>
            </a:pPr>
            <a:r>
              <a:rPr lang="en-US"/>
              <a:t>The mass of the atom is determined by the mass of the nucleus—the combined mass of the protons and neutrons.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9</a:t>
            </a:r>
            <a:endParaRPr/>
          </a:p>
        </p:txBody>
      </p:sp>
      <p:sp>
        <p:nvSpPr>
          <p:cNvPr id="465" name="Google Shape;465;p1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466" name="Google Shape;466;p1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1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495" name="Google Shape;495;p1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496" name="Google Shape;496;p1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7" name="Google Shape;497;p1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Instructor Notes: </a:t>
            </a:r>
            <a:endParaRPr/>
          </a:p>
          <a:p>
            <a:pPr indent="0" lvl="0" marL="0" rtl="0" algn="l">
              <a:spcBef>
                <a:spcPts val="0"/>
              </a:spcBef>
              <a:spcAft>
                <a:spcPts val="0"/>
              </a:spcAft>
              <a:buNone/>
            </a:pPr>
            <a:r>
              <a:rPr lang="en-US"/>
              <a:t>Hand out a copy of the Session 2 Radioactive Decay Notes Capture Sheet to each student. </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Next, play the video. Ask students to answer the questions and complete the chart as they watch the video. </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Key Talking Points: </a:t>
            </a:r>
            <a:endParaRPr/>
          </a:p>
          <a:p>
            <a:pPr indent="0" lvl="0" marL="0" rtl="0" algn="l">
              <a:spcBef>
                <a:spcPts val="0"/>
              </a:spcBef>
              <a:spcAft>
                <a:spcPts val="0"/>
              </a:spcAft>
              <a:buNone/>
            </a:pPr>
            <a:r>
              <a:rPr lang="en-US"/>
              <a:t>There is a strong nuclear force holds the protons and neutrons of the nucleus of an atom together.</a:t>
            </a:r>
            <a:endParaRPr/>
          </a:p>
          <a:p>
            <a:pPr indent="0" lvl="0" marL="0" rtl="0" algn="l">
              <a:spcBef>
                <a:spcPts val="0"/>
              </a:spcBef>
              <a:spcAft>
                <a:spcPts val="0"/>
              </a:spcAft>
              <a:buNone/>
            </a:pPr>
            <a:r>
              <a:rPr lang="en-US"/>
              <a:t>An unstable (radioactive) atom gives off excess protons or neutrons until it transforms into a stable atom. </a:t>
            </a:r>
            <a:endParaRPr/>
          </a:p>
          <a:p>
            <a:pPr indent="0" lvl="0" marL="0" rtl="0" algn="l">
              <a:spcBef>
                <a:spcPts val="0"/>
              </a:spcBef>
              <a:spcAft>
                <a:spcPts val="0"/>
              </a:spcAft>
              <a:buNone/>
            </a:pPr>
            <a:r>
              <a:rPr lang="en-US"/>
              <a:t>The type of decay (alpha or beta) that occurs can change the atom into a different element and give off high energy radiation.</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*If students need more practice with atoms, they can virtually build them by going to the following website on their devices: https://phet.colorado.edu/sims/html/build-an-atom/latest/build-an-atom_en.html</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10</a:t>
            </a:r>
            <a:endParaRPr/>
          </a:p>
        </p:txBody>
      </p:sp>
      <p:sp>
        <p:nvSpPr>
          <p:cNvPr id="498" name="Google Shape;498;p1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499" name="Google Shape;499;p1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1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517" name="Google Shape;517;p1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518" name="Google Shape;518;p1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9" name="Google Shape;519;p1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Instructor Notes: </a:t>
            </a:r>
            <a:endParaRPr/>
          </a:p>
          <a:p>
            <a:pPr indent="0" lvl="0" marL="0" rtl="0" algn="l">
              <a:spcBef>
                <a:spcPts val="0"/>
              </a:spcBef>
              <a:spcAft>
                <a:spcPts val="0"/>
              </a:spcAft>
              <a:buNone/>
            </a:pPr>
            <a:r>
              <a:rPr lang="en-US"/>
              <a:t>Instruct students to take a look at the second part of their notes sheet where they will practice balancing nuclear equations.  </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Explain the diagram on the slide that shows that the top number in the equation represents the atomic mass and the bottom number represents the atomic number. Next, ask students to open the virtual periodic table on their devices (laptop or iPad) at https://ptable.com/ or give each student a paper copy of the periodic table. </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You may want to complete the first problem as a class, giving students the correct answer after they have had a few minutes to complete it. (See solutions on the next slide) Then allow students time to balance the rest of the equations.  </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Allow students to compare their answers with the person(s) sitting next to them and discuss any differences between their answers.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Key Talking Points: </a:t>
            </a:r>
            <a:endParaRPr/>
          </a:p>
          <a:p>
            <a:pPr indent="0" lvl="0" marL="0" rtl="0" algn="l">
              <a:spcBef>
                <a:spcPts val="0"/>
              </a:spcBef>
              <a:spcAft>
                <a:spcPts val="0"/>
              </a:spcAft>
              <a:buNone/>
            </a:pPr>
            <a:r>
              <a:rPr lang="en-US"/>
              <a:t>After decay, the type of atom may change according to the number of protons or neutrons in the nucleus.</a:t>
            </a:r>
            <a:endParaRPr/>
          </a:p>
          <a:p>
            <a:pPr indent="0" lvl="0" marL="0" rtl="0" algn="l">
              <a:spcBef>
                <a:spcPts val="0"/>
              </a:spcBef>
              <a:spcAft>
                <a:spcPts val="0"/>
              </a:spcAft>
              <a:buNone/>
            </a:pPr>
            <a:r>
              <a:rPr lang="en-US"/>
              <a:t>Atoms that change the number of protons they have, will become a different element</a:t>
            </a:r>
            <a:endParaRPr/>
          </a:p>
          <a:p>
            <a:pPr indent="0" lvl="0" marL="0" rtl="0" algn="l">
              <a:spcBef>
                <a:spcPts val="0"/>
              </a:spcBef>
              <a:spcAft>
                <a:spcPts val="0"/>
              </a:spcAft>
              <a:buNone/>
            </a:pPr>
            <a:r>
              <a:rPr lang="en-US"/>
              <a:t>Atoms that undergo alpha decay will change in their atomic mass, while atoms that undergo beta decay do not.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11</a:t>
            </a:r>
            <a:endParaRPr/>
          </a:p>
        </p:txBody>
      </p:sp>
      <p:sp>
        <p:nvSpPr>
          <p:cNvPr id="520" name="Google Shape;520;p1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521" name="Google Shape;521;p1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1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542" name="Google Shape;542;p1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543" name="Google Shape;543;p1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4" name="Google Shape;544;p1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Instructor Notes: </a:t>
            </a:r>
            <a:endParaRPr/>
          </a:p>
          <a:p>
            <a:pPr indent="0" lvl="0" marL="0" rtl="0" algn="l">
              <a:spcBef>
                <a:spcPts val="0"/>
              </a:spcBef>
              <a:spcAft>
                <a:spcPts val="0"/>
              </a:spcAft>
              <a:buNone/>
            </a:pPr>
            <a:r>
              <a:rPr lang="en-US"/>
              <a:t>Once students have completed balancing the nuclear equations, reveal the answers to each problem on Slide 12. Ask for feedback from the whole group—how did they do? </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Explain to students that to conclude this lesson, they will participate in a small group activity where they will calculate the half-life of a fictional isotope, which is the time it takes for half of the radioactive nuclei to decay and emit alpha, beta, or gamma radiation. </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Key Talking Points: </a:t>
            </a:r>
            <a:endParaRPr/>
          </a:p>
          <a:p>
            <a:pPr indent="0" lvl="0" marL="0" rtl="0" algn="l">
              <a:spcBef>
                <a:spcPts val="0"/>
              </a:spcBef>
              <a:spcAft>
                <a:spcPts val="0"/>
              </a:spcAft>
              <a:buNone/>
            </a:pPr>
            <a:r>
              <a:rPr lang="en-US"/>
              <a:t>Balancing nuclear equations can show us how atoms will change and what type of radiation will be emitted if they become unstable.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12</a:t>
            </a:r>
            <a:endParaRPr/>
          </a:p>
        </p:txBody>
      </p:sp>
      <p:sp>
        <p:nvSpPr>
          <p:cNvPr id="545" name="Google Shape;545;p1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546" name="Google Shape;546;p1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1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568" name="Google Shape;568;p1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569" name="Google Shape;569;p1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0" name="Google Shape;570;p1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Instructor Notes:</a:t>
            </a:r>
            <a:endParaRPr/>
          </a:p>
          <a:p>
            <a:pPr indent="0" lvl="0" marL="0" rtl="0" algn="l">
              <a:spcBef>
                <a:spcPts val="0"/>
              </a:spcBef>
              <a:spcAft>
                <a:spcPts val="0"/>
              </a:spcAft>
              <a:buNone/>
            </a:pPr>
            <a:r>
              <a:rPr lang="en-US"/>
              <a:t>Instruct students to form small groups of 3. Ask each group to get the following materials: 1 cup, 50 pennies, 50 dimes, and a copy of the “Determining the Half-Life of a Radioactive Isotope Data” capture sheet.</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Ask students to read through the instructions on the sheet and record their data in the data table. They should construct the graph when they are finished and follow the instructions to determine and indicate the half-life of their penny atoms on the graph.</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Ask each group to share what they determined the half-life of their penny atom is. How do the groups compare? </a:t>
            </a:r>
            <a:endParaRPr/>
          </a:p>
          <a:p>
            <a:pPr indent="0" lvl="0" marL="0" rtl="0" algn="l">
              <a:spcBef>
                <a:spcPts val="0"/>
              </a:spcBef>
              <a:spcAft>
                <a:spcPts val="0"/>
              </a:spcAft>
              <a:buNone/>
            </a:pPr>
            <a:r>
              <a:rPr lang="en-US"/>
              <a:t>13</a:t>
            </a:r>
            <a:endParaRPr/>
          </a:p>
        </p:txBody>
      </p:sp>
      <p:sp>
        <p:nvSpPr>
          <p:cNvPr id="571" name="Google Shape;571;p1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572" name="Google Shape;572;p1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1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592" name="Google Shape;592;p1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593" name="Google Shape;593;p1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4" name="Google Shape;594;p1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Instructor Notes: </a:t>
            </a:r>
            <a:endParaRPr/>
          </a:p>
          <a:p>
            <a:pPr indent="0" lvl="0" marL="0" rtl="0" algn="l">
              <a:spcBef>
                <a:spcPts val="0"/>
              </a:spcBef>
              <a:spcAft>
                <a:spcPts val="0"/>
              </a:spcAft>
              <a:buNone/>
            </a:pPr>
            <a:r>
              <a:rPr lang="en-US"/>
              <a:t>So how can we use the half-lives of elements? Show students the following video clips on Slide 14. </a:t>
            </a:r>
            <a:endParaRPr/>
          </a:p>
          <a:p>
            <a:pPr indent="0" lvl="0" marL="0" rtl="0" algn="l">
              <a:spcBef>
                <a:spcPts val="0"/>
              </a:spcBef>
              <a:spcAft>
                <a:spcPts val="0"/>
              </a:spcAft>
              <a:buNone/>
            </a:pPr>
            <a:r>
              <a:rPr lang="en-US"/>
              <a:t>How Does Radiocarbon Dating Work? https://youtu.be/phZeE7Att_s</a:t>
            </a:r>
            <a:endParaRPr/>
          </a:p>
          <a:p>
            <a:pPr indent="0" lvl="0" marL="0" rtl="0" algn="l">
              <a:spcBef>
                <a:spcPts val="0"/>
              </a:spcBef>
              <a:spcAft>
                <a:spcPts val="0"/>
              </a:spcAft>
              <a:buNone/>
            </a:pPr>
            <a:r>
              <a:rPr lang="en-US"/>
              <a:t>How Does A Pet Scan Work? https://www.youtube.com/watch?v=GHLBcCv4rqk</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Tell students that in the next session, they will be looking at other ways that radiation can be used to help improve the lives of people or solve global problems.   </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Key Talking Points: </a:t>
            </a:r>
            <a:endParaRPr/>
          </a:p>
          <a:p>
            <a:pPr indent="0" lvl="0" marL="0" rtl="0" algn="l">
              <a:spcBef>
                <a:spcPts val="0"/>
              </a:spcBef>
              <a:spcAft>
                <a:spcPts val="0"/>
              </a:spcAft>
              <a:buNone/>
            </a:pPr>
            <a:r>
              <a:rPr lang="en-US"/>
              <a:t>We can help determine the relative age of fossils and geological formations by looking at the half-lives of substances like Carbon 14. </a:t>
            </a:r>
            <a:endParaRPr/>
          </a:p>
          <a:p>
            <a:pPr indent="0" lvl="0" marL="0" rtl="0" algn="l">
              <a:spcBef>
                <a:spcPts val="0"/>
              </a:spcBef>
              <a:spcAft>
                <a:spcPts val="0"/>
              </a:spcAft>
              <a:buNone/>
            </a:pPr>
            <a:r>
              <a:rPr lang="en-US"/>
              <a:t>Radioactive tracers can be used in the medical field to help indicate harmful conditions such as tumors by giving off radiation as they decay.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14</a:t>
            </a:r>
            <a:endParaRPr/>
          </a:p>
        </p:txBody>
      </p:sp>
      <p:sp>
        <p:nvSpPr>
          <p:cNvPr id="595" name="Google Shape;595;p1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596" name="Google Shape;596;p1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1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613" name="Google Shape;613;p1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614" name="Google Shape;614;p1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5" name="Google Shape;615;p1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Instructor Notes: </a:t>
            </a:r>
            <a:endParaRPr/>
          </a:p>
          <a:p>
            <a:pPr indent="0" lvl="0" marL="0" rtl="0" algn="l">
              <a:spcBef>
                <a:spcPts val="0"/>
              </a:spcBef>
              <a:spcAft>
                <a:spcPts val="0"/>
              </a:spcAft>
              <a:buNone/>
            </a:pPr>
            <a:r>
              <a:rPr lang="en-US"/>
              <a:t>Ask students to reflect on the importance of understanding ionizing radiation. What information have we gained from determining the half-lives of radioactive isotopes? How can this knowledge guide us in using radiation?</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 Key Talking Points: </a:t>
            </a:r>
            <a:endParaRPr/>
          </a:p>
          <a:p>
            <a:pPr indent="0" lvl="0" marL="0" rtl="0" algn="l">
              <a:spcBef>
                <a:spcPts val="0"/>
              </a:spcBef>
              <a:spcAft>
                <a:spcPts val="0"/>
              </a:spcAft>
              <a:buNone/>
            </a:pPr>
            <a:r>
              <a:rPr lang="en-US"/>
              <a:t>Ionizing radiation may seem dangerous at first glance, but understanding this high-energy radiation has led to the discovery and creation of many techniques and tools that we use and depend 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15</a:t>
            </a:r>
            <a:endParaRPr/>
          </a:p>
        </p:txBody>
      </p:sp>
      <p:sp>
        <p:nvSpPr>
          <p:cNvPr id="616" name="Google Shape;616;p1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617" name="Google Shape;617;p1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1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636" name="Google Shape;636;p1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637" name="Google Shape;637;p17: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8" name="Google Shape;638;p1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Instructor Notes:</a:t>
            </a:r>
            <a:endParaRPr/>
          </a:p>
          <a:p>
            <a:pPr indent="0" lvl="0" marL="0" rtl="0" algn="l">
              <a:spcBef>
                <a:spcPts val="0"/>
              </a:spcBef>
              <a:spcAft>
                <a:spcPts val="0"/>
              </a:spcAft>
              <a:buNone/>
            </a:pPr>
            <a:r>
              <a:rPr lang="en-US"/>
              <a:t>Instruct students to form small groups of 3. Ask each group to get the following materials: 1 cup, 50 pennies, 50 dimes, and a copy of the “Determining the Half-Life of a Radioactive Isotope Data” capture sheet.</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Ask students to read through the instructions on the sheet and record their data in the data table. They should construct the graph when they are finished and follow the instructions to determine and indicate the half-life of their penny atoms on the graph.</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Ask each group to share what they determined the half-life of their penny atom is. How do the groups compare? </a:t>
            </a:r>
            <a:endParaRPr/>
          </a:p>
          <a:p>
            <a:pPr indent="0" lvl="0" marL="0" rtl="0" algn="l">
              <a:spcBef>
                <a:spcPts val="0"/>
              </a:spcBef>
              <a:spcAft>
                <a:spcPts val="0"/>
              </a:spcAft>
              <a:buNone/>
            </a:pPr>
            <a:r>
              <a:rPr lang="en-US"/>
              <a:t>16</a:t>
            </a:r>
            <a:endParaRPr/>
          </a:p>
        </p:txBody>
      </p:sp>
      <p:sp>
        <p:nvSpPr>
          <p:cNvPr id="639" name="Google Shape;639;p1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640" name="Google Shape;640;p1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1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660" name="Google Shape;660;p1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661" name="Google Shape;661;p18: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2" name="Google Shape;662;p1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Instructor Notes:</a:t>
            </a:r>
            <a:endParaRPr/>
          </a:p>
          <a:p>
            <a:pPr indent="0" lvl="0" marL="0" rtl="0" algn="l">
              <a:spcBef>
                <a:spcPts val="0"/>
              </a:spcBef>
              <a:spcAft>
                <a:spcPts val="0"/>
              </a:spcAft>
              <a:buNone/>
            </a:pPr>
            <a:r>
              <a:rPr lang="en-US"/>
              <a:t>Display the following areas in which radiation is used and examples of how it is used:</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Agriculture—Food irradiation</a:t>
            </a:r>
            <a:endParaRPr/>
          </a:p>
          <a:p>
            <a:pPr indent="0" lvl="0" marL="0" rtl="0" algn="l">
              <a:spcBef>
                <a:spcPts val="0"/>
              </a:spcBef>
              <a:spcAft>
                <a:spcPts val="0"/>
              </a:spcAft>
              <a:buNone/>
            </a:pPr>
            <a:r>
              <a:rPr lang="en-US"/>
              <a:t>Agriculture—Crop pest sterilization (SIT—Sterile Insect Technique)</a:t>
            </a:r>
            <a:endParaRPr/>
          </a:p>
          <a:p>
            <a:pPr indent="0" lvl="0" marL="0" rtl="0" algn="l">
              <a:spcBef>
                <a:spcPts val="0"/>
              </a:spcBef>
              <a:spcAft>
                <a:spcPts val="0"/>
              </a:spcAft>
              <a:buNone/>
            </a:pPr>
            <a:r>
              <a:rPr lang="en-US"/>
              <a:t>Agriculture—Using nuclear science to trace nitrogen in soil and crops</a:t>
            </a:r>
            <a:endParaRPr/>
          </a:p>
          <a:p>
            <a:pPr indent="0" lvl="0" marL="0" rtl="0" algn="l">
              <a:spcBef>
                <a:spcPts val="0"/>
              </a:spcBef>
              <a:spcAft>
                <a:spcPts val="0"/>
              </a:spcAft>
              <a:buNone/>
            </a:pPr>
            <a:r>
              <a:rPr lang="en-US"/>
              <a:t>Medical—Radiation therapy for cancer</a:t>
            </a:r>
            <a:endParaRPr/>
          </a:p>
          <a:p>
            <a:pPr indent="0" lvl="0" marL="0" rtl="0" algn="l">
              <a:spcBef>
                <a:spcPts val="0"/>
              </a:spcBef>
              <a:spcAft>
                <a:spcPts val="0"/>
              </a:spcAft>
              <a:buNone/>
            </a:pPr>
            <a:r>
              <a:rPr lang="en-US"/>
              <a:t>Medical—Radiation in x-rays and scans</a:t>
            </a:r>
            <a:endParaRPr/>
          </a:p>
          <a:p>
            <a:pPr indent="0" lvl="0" marL="0" rtl="0" algn="l">
              <a:spcBef>
                <a:spcPts val="0"/>
              </a:spcBef>
              <a:spcAft>
                <a:spcPts val="0"/>
              </a:spcAft>
              <a:buNone/>
            </a:pPr>
            <a:r>
              <a:rPr lang="en-US"/>
              <a:t>Medical—Radiopharmaceuticals</a:t>
            </a:r>
            <a:endParaRPr/>
          </a:p>
          <a:p>
            <a:pPr indent="0" lvl="0" marL="0" rtl="0" algn="l">
              <a:spcBef>
                <a:spcPts val="0"/>
              </a:spcBef>
              <a:spcAft>
                <a:spcPts val="0"/>
              </a:spcAft>
              <a:buNone/>
            </a:pPr>
            <a:r>
              <a:rPr lang="en-US"/>
              <a:t>Global Health—Mosquito sterilization (SIT—Sterile Insect Technique)</a:t>
            </a:r>
            <a:endParaRPr/>
          </a:p>
          <a:p>
            <a:pPr indent="0" lvl="0" marL="0" rtl="0" algn="l">
              <a:spcBef>
                <a:spcPts val="0"/>
              </a:spcBef>
              <a:spcAft>
                <a:spcPts val="0"/>
              </a:spcAft>
              <a:buNone/>
            </a:pPr>
            <a:r>
              <a:rPr lang="en-US"/>
              <a:t>Genetics—Gamma irradiation to improve and create plant species</a:t>
            </a:r>
            <a:endParaRPr/>
          </a:p>
          <a:p>
            <a:pPr indent="0" lvl="0" marL="0" rtl="0" algn="l">
              <a:spcBef>
                <a:spcPts val="0"/>
              </a:spcBef>
              <a:spcAft>
                <a:spcPts val="0"/>
              </a:spcAft>
              <a:buNone/>
            </a:pPr>
            <a:r>
              <a:rPr lang="en-US"/>
              <a:t>Environmental Science—Using nuclear science to trace microplastic in ocean life</a:t>
            </a:r>
            <a:endParaRPr/>
          </a:p>
          <a:p>
            <a:pPr indent="0" lvl="0" marL="0" rtl="0" algn="l">
              <a:spcBef>
                <a:spcPts val="0"/>
              </a:spcBef>
              <a:spcAft>
                <a:spcPts val="0"/>
              </a:spcAft>
              <a:buNone/>
            </a:pPr>
            <a:r>
              <a:rPr lang="en-US"/>
              <a:t>Environmental Science—Using nuclear science to understand drought</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Ask students to form small groups of 3-4. Allow students to choose an area in which radiation and nuclear techniques are used or assign them to groups.</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Explain to students that their job is to research how radiation is used in their field of study.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*TEACHER NOTE—If students are unfamiliar with how to determine if a news source is credible, the following infographic may be displayed on the overhead screen or printed so that each student group has a copy: www.dailyinfographic.com/avoid-fake-news</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They should then create an innovative product that will allow people to use the power of radiation more easily or give easier or cheaper access to these techniques. </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They will then create a prototype 2-D or 3-D model of their product and a brief google slide or powerpoint presentation that will explain how their product will work. </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Give each student group a copy of the “Radiation Innovations Research and Model Sketch” Capture Sheet. Allow students to have time to complete their research using their devices (laptops or ipads) and create their models and presentations. This could take 1–2 additional class periods.</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*TEACHER NOTE—Teachers may provide materials for building 3-D prototype models, such as glue, tape, scissors, cardboard tubes, plastic bottles, modeling clay, craft materials, etc. or the teacher may elect to have students bring their own materials. </a:t>
            </a:r>
            <a:endParaRPr/>
          </a:p>
          <a:p>
            <a:pPr indent="0" lvl="0" marL="0" rtl="0" algn="l">
              <a:spcBef>
                <a:spcPts val="0"/>
              </a:spcBef>
              <a:spcAft>
                <a:spcPts val="0"/>
              </a:spcAft>
              <a:buNone/>
            </a:pPr>
            <a:r>
              <a:rPr lang="en-US"/>
              <a:t>17</a:t>
            </a:r>
            <a:endParaRPr/>
          </a:p>
        </p:txBody>
      </p:sp>
      <p:sp>
        <p:nvSpPr>
          <p:cNvPr id="663" name="Google Shape;663;p1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664" name="Google Shape;664;p1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1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682" name="Google Shape;682;p1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683" name="Google Shape;683;p1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4" name="Google Shape;684;p1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Instructor Notes:</a:t>
            </a:r>
            <a:endParaRPr/>
          </a:p>
          <a:p>
            <a:pPr indent="0" lvl="0" marL="0" rtl="0" algn="l">
              <a:spcBef>
                <a:spcPts val="0"/>
              </a:spcBef>
              <a:spcAft>
                <a:spcPts val="0"/>
              </a:spcAft>
              <a:buNone/>
            </a:pPr>
            <a:r>
              <a:rPr lang="en-US"/>
              <a:t>Display the following areas in which radiation is used and examples of how it is used:</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Agriculture - Food irradiation</a:t>
            </a:r>
            <a:endParaRPr/>
          </a:p>
          <a:p>
            <a:pPr indent="0" lvl="0" marL="0" rtl="0" algn="l">
              <a:spcBef>
                <a:spcPts val="0"/>
              </a:spcBef>
              <a:spcAft>
                <a:spcPts val="0"/>
              </a:spcAft>
              <a:buNone/>
            </a:pPr>
            <a:r>
              <a:rPr lang="en-US"/>
              <a:t>Agriculture - Crop pest sterilization (SIT - Sterile Insect Technique)</a:t>
            </a:r>
            <a:endParaRPr/>
          </a:p>
          <a:p>
            <a:pPr indent="0" lvl="0" marL="0" rtl="0" algn="l">
              <a:spcBef>
                <a:spcPts val="0"/>
              </a:spcBef>
              <a:spcAft>
                <a:spcPts val="0"/>
              </a:spcAft>
              <a:buNone/>
            </a:pPr>
            <a:r>
              <a:rPr lang="en-US"/>
              <a:t>Agriculture - Using nuclear science to trace nitrogen in soil and crops</a:t>
            </a:r>
            <a:endParaRPr/>
          </a:p>
          <a:p>
            <a:pPr indent="0" lvl="0" marL="0" rtl="0" algn="l">
              <a:spcBef>
                <a:spcPts val="0"/>
              </a:spcBef>
              <a:spcAft>
                <a:spcPts val="0"/>
              </a:spcAft>
              <a:buNone/>
            </a:pPr>
            <a:r>
              <a:rPr lang="en-US"/>
              <a:t>Medical - Radiation therapy for cancer</a:t>
            </a:r>
            <a:endParaRPr/>
          </a:p>
          <a:p>
            <a:pPr indent="0" lvl="0" marL="0" rtl="0" algn="l">
              <a:spcBef>
                <a:spcPts val="0"/>
              </a:spcBef>
              <a:spcAft>
                <a:spcPts val="0"/>
              </a:spcAft>
              <a:buNone/>
            </a:pPr>
            <a:r>
              <a:rPr lang="en-US"/>
              <a:t>Medical - Radiation in x-rays and scans</a:t>
            </a:r>
            <a:endParaRPr/>
          </a:p>
          <a:p>
            <a:pPr indent="0" lvl="0" marL="0" rtl="0" algn="l">
              <a:spcBef>
                <a:spcPts val="0"/>
              </a:spcBef>
              <a:spcAft>
                <a:spcPts val="0"/>
              </a:spcAft>
              <a:buNone/>
            </a:pPr>
            <a:r>
              <a:rPr lang="en-US"/>
              <a:t>Medical - Radiopharmaceuticals</a:t>
            </a:r>
            <a:endParaRPr/>
          </a:p>
          <a:p>
            <a:pPr indent="0" lvl="0" marL="0" rtl="0" algn="l">
              <a:spcBef>
                <a:spcPts val="0"/>
              </a:spcBef>
              <a:spcAft>
                <a:spcPts val="0"/>
              </a:spcAft>
              <a:buNone/>
            </a:pPr>
            <a:r>
              <a:rPr lang="en-US"/>
              <a:t>Global Health - Mosquito sterilization (SIT - Sterile Insect Technique)</a:t>
            </a:r>
            <a:endParaRPr/>
          </a:p>
          <a:p>
            <a:pPr indent="0" lvl="0" marL="0" rtl="0" algn="l">
              <a:spcBef>
                <a:spcPts val="0"/>
              </a:spcBef>
              <a:spcAft>
                <a:spcPts val="0"/>
              </a:spcAft>
              <a:buNone/>
            </a:pPr>
            <a:r>
              <a:rPr lang="en-US"/>
              <a:t>Genetics - Gamma irradiation to improve and create plant species</a:t>
            </a:r>
            <a:endParaRPr/>
          </a:p>
          <a:p>
            <a:pPr indent="0" lvl="0" marL="0" rtl="0" algn="l">
              <a:spcBef>
                <a:spcPts val="0"/>
              </a:spcBef>
              <a:spcAft>
                <a:spcPts val="0"/>
              </a:spcAft>
              <a:buNone/>
            </a:pPr>
            <a:r>
              <a:rPr lang="en-US"/>
              <a:t>Environmental Science - Using nuclear science to trace microplastic in ocean life</a:t>
            </a:r>
            <a:endParaRPr/>
          </a:p>
          <a:p>
            <a:pPr indent="0" lvl="0" marL="0" rtl="0" algn="l">
              <a:spcBef>
                <a:spcPts val="0"/>
              </a:spcBef>
              <a:spcAft>
                <a:spcPts val="0"/>
              </a:spcAft>
              <a:buNone/>
            </a:pPr>
            <a:r>
              <a:rPr lang="en-US"/>
              <a:t>Environmental Science - Using nuclear science to understand drought</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Ask students to form small groups of 3-4. Allow students to choose an area in which radiation and nuclear techniques are used or assign them to groups.</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Explain to students that their job is to research how radiation is used in their field of study.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*TEACHER NOTE - If students are unfamiliar with how to determine if a news source is credible, the following infographic may be displayed on the overhead screen or printed so that each student group has a copy:  www.dailyinfographic.com/avoid-fake-news</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They should then create an innovative product that will allow people to use the power of radiation more easily or give easier or cheaper access to these techniques. </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They will then create a prototype 2-D or 3-D model of their product and a brief google slide or powerpoint presentation that will explain how their product will work. </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Give each student group a copy of the “Radiation Innovations Research and Model Sketch” Capture Sheet. Allow students to have time to complete their research using their devices (laptops or ipads) and create their models and presentations. This could take 1-2 additional class periods.</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 *TEACHER NOTE - Teachers may provide materials for building 3-D prototype models, such as glue, tape, scissors, cardboard tubes, plastic bottles, modeling clay, craft materials, etc. or the teacher may elect to have students bring their own materials.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18</a:t>
            </a:r>
            <a:endParaRPr/>
          </a:p>
        </p:txBody>
      </p:sp>
      <p:sp>
        <p:nvSpPr>
          <p:cNvPr id="685" name="Google Shape;685;p1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686" name="Google Shape;686;p1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12" name="Google Shape;112;p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13" name="Google Shape;113;p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Instructor Notes: </a:t>
            </a:r>
            <a:endParaRPr/>
          </a:p>
          <a:p>
            <a:pPr indent="0" lvl="0" marL="0" rtl="0" algn="l">
              <a:spcBef>
                <a:spcPts val="0"/>
              </a:spcBef>
              <a:spcAft>
                <a:spcPts val="0"/>
              </a:spcAft>
              <a:buNone/>
            </a:pPr>
            <a:r>
              <a:rPr lang="en-US"/>
              <a:t>Open by asking students to pair up for an activity that will test their knowledge of the realities of radiation. Give each pair a copy of the “Myth-Bustin’: Realities of Radiation” CER Capture Sheet.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Introduce the three statements about radiation to which students must apply critical thinking and problem-solving skills in order to “Confirm” or “Bust.” Ask students to write the statement in the first column.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Have students make predictions about which statements they believe they will “Confirm” or “Bust.” Play the selected video clip for each statement: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"You are naturally radioactive."</a:t>
            </a:r>
            <a:endParaRPr/>
          </a:p>
          <a:p>
            <a:pPr indent="0" lvl="0" marL="0" rtl="0" algn="l">
              <a:spcBef>
                <a:spcPts val="0"/>
              </a:spcBef>
              <a:spcAft>
                <a:spcPts val="0"/>
              </a:spcAft>
              <a:buNone/>
            </a:pPr>
            <a:r>
              <a:rPr lang="en-US"/>
              <a:t>https://www.epa.ie/radiation/radexp/exposure/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"Radiation is used to control mosquito populations and hinder disease.”</a:t>
            </a:r>
            <a:endParaRPr/>
          </a:p>
          <a:p>
            <a:pPr indent="0" lvl="0" marL="0" rtl="0" algn="l">
              <a:spcBef>
                <a:spcPts val="0"/>
              </a:spcBef>
              <a:spcAft>
                <a:spcPts val="0"/>
              </a:spcAft>
              <a:buNone/>
            </a:pPr>
            <a:r>
              <a:rPr lang="en-US"/>
              <a:t>https://www.youtube.com/watch?v=RVMAasW5dHc&amp;t=75s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“You are exposed to low levels of radiation when you fly.”</a:t>
            </a:r>
            <a:endParaRPr/>
          </a:p>
          <a:p>
            <a:pPr indent="0" lvl="0" marL="0" rtl="0" algn="l">
              <a:spcBef>
                <a:spcPts val="0"/>
              </a:spcBef>
              <a:spcAft>
                <a:spcPts val="0"/>
              </a:spcAft>
              <a:buNone/>
            </a:pPr>
            <a:r>
              <a:rPr lang="en-US"/>
              <a:t>https://www.cdc.gov/nceh/radiation/air_travel.html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1</a:t>
            </a:r>
            <a:endParaRPr/>
          </a:p>
        </p:txBody>
      </p:sp>
      <p:sp>
        <p:nvSpPr>
          <p:cNvPr id="115" name="Google Shape;115;p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16" name="Google Shape;116;p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p2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703" name="Google Shape;703;p2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704" name="Google Shape;704;p20: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5" name="Google Shape;705;p2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Instructor Notes: </a:t>
            </a:r>
            <a:endParaRPr/>
          </a:p>
          <a:p>
            <a:pPr indent="0" lvl="0" marL="0" rtl="0" algn="l">
              <a:spcBef>
                <a:spcPts val="0"/>
              </a:spcBef>
              <a:spcAft>
                <a:spcPts val="0"/>
              </a:spcAft>
              <a:buNone/>
            </a:pPr>
            <a:r>
              <a:rPr lang="en-US"/>
              <a:t>Once students have completed their models and presentations, allow each group 3-5 minutes to present to the whole class. After each presentation, give the whole group a chance to ask questions and give feedback on the presentation and innovative product.  </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19</a:t>
            </a:r>
            <a:endParaRPr/>
          </a:p>
        </p:txBody>
      </p:sp>
      <p:sp>
        <p:nvSpPr>
          <p:cNvPr id="706" name="Google Shape;706;p2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707" name="Google Shape;707;p2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p2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724" name="Google Shape;724;p2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725" name="Google Shape;725;p2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6" name="Google Shape;726;p2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Instructor Notes:</a:t>
            </a:r>
            <a:endParaRPr/>
          </a:p>
          <a:p>
            <a:pPr indent="0" lvl="0" marL="0" rtl="0" algn="l">
              <a:spcBef>
                <a:spcPts val="0"/>
              </a:spcBef>
              <a:spcAft>
                <a:spcPts val="0"/>
              </a:spcAft>
              <a:buNone/>
            </a:pPr>
            <a:r>
              <a:rPr lang="en-US"/>
              <a:t>Students will summarize their learning by participating in a review game that allows them to showcase their knowledge of radiation. Student teams will compete against each other to answer trivia questions about radiation to collect “radiation cards.” These cards will be assembled to create a complete radiation spectrum that showcases the many types of non-ionizing and ionizing radiation.</a:t>
            </a:r>
            <a:endParaRPr/>
          </a:p>
          <a:p>
            <a:pPr indent="0" lvl="0" marL="0" rtl="0" algn="l">
              <a:spcBef>
                <a:spcPts val="0"/>
              </a:spcBef>
              <a:spcAft>
                <a:spcPts val="0"/>
              </a:spcAft>
              <a:buNone/>
            </a:pPr>
            <a:r>
              <a:rPr lang="en-US"/>
              <a:t>20</a:t>
            </a:r>
            <a:endParaRPr/>
          </a:p>
        </p:txBody>
      </p:sp>
      <p:sp>
        <p:nvSpPr>
          <p:cNvPr id="727" name="Google Shape;727;p2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728" name="Google Shape;728;p2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p2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748" name="Google Shape;748;p2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749" name="Google Shape;749;p2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0" name="Google Shape;750;p2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Instructor Notes: </a:t>
            </a:r>
            <a:endParaRPr/>
          </a:p>
          <a:p>
            <a:pPr indent="0" lvl="0" marL="0" rtl="0" algn="l">
              <a:spcBef>
                <a:spcPts val="0"/>
              </a:spcBef>
              <a:spcAft>
                <a:spcPts val="0"/>
              </a:spcAft>
              <a:buNone/>
            </a:pPr>
            <a:r>
              <a:rPr lang="en-US"/>
              <a:t>As you display the questions about various types of radiation from slides 20–29 on the overhead screen, give the teams a specific amount of time (15–20 seconds) to write down their answer to the question without using notes or devices such as laptops, iPads, or cell phones. Teams will hold up their answers when time runs out, and each team that answers the question correctly first will get a card that has the name of that type of radiation (See Reflection Capture Sheet: Radiation Trivia Cards). </a:t>
            </a:r>
            <a:endParaRPr/>
          </a:p>
          <a:p>
            <a:pPr indent="0" lvl="0" marL="0" rtl="0" algn="l">
              <a:spcBef>
                <a:spcPts val="0"/>
              </a:spcBef>
              <a:spcAft>
                <a:spcPts val="0"/>
              </a:spcAft>
              <a:buNone/>
            </a:pPr>
            <a:r>
              <a:rPr lang="en-US"/>
              <a:t>21</a:t>
            </a:r>
            <a:endParaRPr/>
          </a:p>
        </p:txBody>
      </p:sp>
      <p:sp>
        <p:nvSpPr>
          <p:cNvPr id="751" name="Google Shape;751;p2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752" name="Google Shape;752;p2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p2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773" name="Google Shape;773;p2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774" name="Google Shape;774;p2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5" name="Google Shape;775;p2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Instructor Notes: </a:t>
            </a:r>
            <a:endParaRPr/>
          </a:p>
          <a:p>
            <a:pPr indent="0" lvl="0" marL="0" rtl="0" algn="l">
              <a:spcBef>
                <a:spcPts val="0"/>
              </a:spcBef>
              <a:spcAft>
                <a:spcPts val="0"/>
              </a:spcAft>
              <a:buNone/>
            </a:pPr>
            <a:r>
              <a:rPr lang="en-US"/>
              <a:t>As you display the questions about various types of radiation from slides 20-29 on the overhead screen, give the teams a specific amount of time (15-20 seconds) to write down their answer to the question without using notes or devices such as laptops, iPads, or cell phones. Teams will hold up their answers when time runs out, and each team that answers the question correctly first will get a card that has the name of that type of radiation (See Reflection Capture Sheet: Radiation Trivia Cards). </a:t>
            </a:r>
            <a:endParaRPr/>
          </a:p>
          <a:p>
            <a:pPr indent="0" lvl="0" marL="0" rtl="0" algn="l">
              <a:spcBef>
                <a:spcPts val="0"/>
              </a:spcBef>
              <a:spcAft>
                <a:spcPts val="0"/>
              </a:spcAft>
              <a:buNone/>
            </a:pPr>
            <a:r>
              <a:rPr lang="en-US"/>
              <a:t>22</a:t>
            </a:r>
            <a:endParaRPr/>
          </a:p>
        </p:txBody>
      </p:sp>
      <p:sp>
        <p:nvSpPr>
          <p:cNvPr id="776" name="Google Shape;776;p2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777" name="Google Shape;777;p2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p2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798" name="Google Shape;798;p2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799" name="Google Shape;799;p2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0" name="Google Shape;800;p2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Instructor Notes: </a:t>
            </a:r>
            <a:endParaRPr/>
          </a:p>
          <a:p>
            <a:pPr indent="0" lvl="0" marL="0" rtl="0" algn="l">
              <a:spcBef>
                <a:spcPts val="0"/>
              </a:spcBef>
              <a:spcAft>
                <a:spcPts val="0"/>
              </a:spcAft>
              <a:buNone/>
            </a:pPr>
            <a:r>
              <a:rPr lang="en-US"/>
              <a:t>As you display the questions about various types of radiation from slides 20–29 on the overhead screen, give the teams a specific amount of time (15–20 seconds) to write down their answer to the question without using notes or devices such as laptops, iPads, or cell phones. Teams will hold up their answers when time runs out, and each team that answers the question correctly first will get a card that has the name of that type of radiation (See Reflection Capture Sheet: Radiation Trivia Cards). </a:t>
            </a:r>
            <a:endParaRPr/>
          </a:p>
          <a:p>
            <a:pPr indent="0" lvl="0" marL="0" rtl="0" algn="l">
              <a:spcBef>
                <a:spcPts val="0"/>
              </a:spcBef>
              <a:spcAft>
                <a:spcPts val="0"/>
              </a:spcAft>
              <a:buNone/>
            </a:pPr>
            <a:r>
              <a:rPr lang="en-US"/>
              <a:t>23</a:t>
            </a:r>
            <a:endParaRPr/>
          </a:p>
        </p:txBody>
      </p:sp>
      <p:sp>
        <p:nvSpPr>
          <p:cNvPr id="801" name="Google Shape;801;p2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802" name="Google Shape;802;p2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p2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823" name="Google Shape;823;p2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824" name="Google Shape;824;p2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5" name="Google Shape;825;p2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Instructor Notes: </a:t>
            </a:r>
            <a:endParaRPr/>
          </a:p>
          <a:p>
            <a:pPr indent="0" lvl="0" marL="0" rtl="0" algn="l">
              <a:spcBef>
                <a:spcPts val="0"/>
              </a:spcBef>
              <a:spcAft>
                <a:spcPts val="0"/>
              </a:spcAft>
              <a:buNone/>
            </a:pPr>
            <a:r>
              <a:rPr lang="en-US"/>
              <a:t>As you display the questions about various types of radiation from slides 20-29 on the overhead screen, give the teams a specific amount of time (15-20 seconds) to write down their answer to the question without using notes or devices such as laptops, iPads, or cell phones. Teams will hold up their answers when time runs out, and each team that answers the question correctly first will get a card that has the name of that type of radiation (See Reflection Capture Sheet: Radiation Trivia Cards). </a:t>
            </a:r>
            <a:endParaRPr/>
          </a:p>
          <a:p>
            <a:pPr indent="0" lvl="0" marL="0" rtl="0" algn="l">
              <a:spcBef>
                <a:spcPts val="0"/>
              </a:spcBef>
              <a:spcAft>
                <a:spcPts val="0"/>
              </a:spcAft>
              <a:buNone/>
            </a:pPr>
            <a:r>
              <a:rPr lang="en-US"/>
              <a:t>24</a:t>
            </a:r>
            <a:endParaRPr/>
          </a:p>
        </p:txBody>
      </p:sp>
      <p:sp>
        <p:nvSpPr>
          <p:cNvPr id="826" name="Google Shape;826;p2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827" name="Google Shape;827;p2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p2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848" name="Google Shape;848;p2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849" name="Google Shape;849;p2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0" name="Google Shape;850;p2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Instructor Notes: </a:t>
            </a:r>
            <a:endParaRPr/>
          </a:p>
          <a:p>
            <a:pPr indent="0" lvl="0" marL="0" rtl="0" algn="l">
              <a:spcBef>
                <a:spcPts val="0"/>
              </a:spcBef>
              <a:spcAft>
                <a:spcPts val="0"/>
              </a:spcAft>
              <a:buNone/>
            </a:pPr>
            <a:r>
              <a:rPr lang="en-US"/>
              <a:t>As you display the questions about various types of radiation from slides 20–29 on the overhead screen, give the teams a specific amount of time (15–20 seconds) to write down their answer to the question without using notes or devices such as laptops, iPads, or cell phones. Teams will hold up their answers when time runs out, and each team that answers the question correctly first will get a card that has the name of that type of radiation (See Reflection Capture Sheet: Radiation Trivia Cards). </a:t>
            </a:r>
            <a:endParaRPr/>
          </a:p>
          <a:p>
            <a:pPr indent="0" lvl="0" marL="0" rtl="0" algn="l">
              <a:spcBef>
                <a:spcPts val="0"/>
              </a:spcBef>
              <a:spcAft>
                <a:spcPts val="0"/>
              </a:spcAft>
              <a:buNone/>
            </a:pPr>
            <a:r>
              <a:rPr lang="en-US"/>
              <a:t>25</a:t>
            </a:r>
            <a:endParaRPr/>
          </a:p>
        </p:txBody>
      </p:sp>
      <p:sp>
        <p:nvSpPr>
          <p:cNvPr id="851" name="Google Shape;851;p2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852" name="Google Shape;852;p2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p2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873" name="Google Shape;873;p2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874" name="Google Shape;874;p27: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5" name="Google Shape;875;p2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Instructor Notes: </a:t>
            </a:r>
            <a:endParaRPr/>
          </a:p>
          <a:p>
            <a:pPr indent="0" lvl="0" marL="0" rtl="0" algn="l">
              <a:spcBef>
                <a:spcPts val="0"/>
              </a:spcBef>
              <a:spcAft>
                <a:spcPts val="0"/>
              </a:spcAft>
              <a:buNone/>
            </a:pPr>
            <a:r>
              <a:rPr lang="en-US"/>
              <a:t>As you display the questions about various types of radiation from slides 20-29 on the overhead screen, give the teams a specific amount of time (15-20 seconds) to write down their answer to the question without using notes or devices such as laptops, iPads, or cell phones. Teams will hold up their answers when time runs out, and each team that answers the question correctly first will get a card that has the name of that type of radiation (See Reflection Capture Sheet: Radiation Trivia Cards). </a:t>
            </a:r>
            <a:endParaRPr/>
          </a:p>
          <a:p>
            <a:pPr indent="0" lvl="0" marL="0" rtl="0" algn="l">
              <a:spcBef>
                <a:spcPts val="0"/>
              </a:spcBef>
              <a:spcAft>
                <a:spcPts val="0"/>
              </a:spcAft>
              <a:buNone/>
            </a:pPr>
            <a:r>
              <a:rPr lang="en-US"/>
              <a:t>26</a:t>
            </a:r>
            <a:endParaRPr/>
          </a:p>
        </p:txBody>
      </p:sp>
      <p:sp>
        <p:nvSpPr>
          <p:cNvPr id="876" name="Google Shape;876;p2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877" name="Google Shape;877;p2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p2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898" name="Google Shape;898;p2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899" name="Google Shape;899;p28: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0" name="Google Shape;900;p2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Instructor Notes: </a:t>
            </a:r>
            <a:endParaRPr/>
          </a:p>
          <a:p>
            <a:pPr indent="0" lvl="0" marL="0" rtl="0" algn="l">
              <a:spcBef>
                <a:spcPts val="0"/>
              </a:spcBef>
              <a:spcAft>
                <a:spcPts val="0"/>
              </a:spcAft>
              <a:buNone/>
            </a:pPr>
            <a:r>
              <a:rPr lang="en-US"/>
              <a:t>As you display the questions about various types of radiation from slides 20–29 on the overhead screen, give the teams a specific amount of time (15–20 seconds) to write down their answer to the question without using notes or devices such as laptops, iPads, or cell phones. Teams will hold up their answers when time runs out, and each team that answers the question correctly first will get a card that has the name of that type of radiation (See Reflection Capture Sheet: Radiation Trivia Cards). </a:t>
            </a:r>
            <a:endParaRPr/>
          </a:p>
          <a:p>
            <a:pPr indent="0" lvl="0" marL="0" rtl="0" algn="l">
              <a:spcBef>
                <a:spcPts val="0"/>
              </a:spcBef>
              <a:spcAft>
                <a:spcPts val="0"/>
              </a:spcAft>
              <a:buNone/>
            </a:pPr>
            <a:r>
              <a:rPr lang="en-US"/>
              <a:t>27</a:t>
            </a:r>
            <a:endParaRPr/>
          </a:p>
        </p:txBody>
      </p:sp>
      <p:sp>
        <p:nvSpPr>
          <p:cNvPr id="901" name="Google Shape;901;p2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902" name="Google Shape;902;p2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 name="Shape 921"/>
        <p:cNvGrpSpPr/>
        <p:nvPr/>
      </p:nvGrpSpPr>
      <p:grpSpPr>
        <a:xfrm>
          <a:off x="0" y="0"/>
          <a:ext cx="0" cy="0"/>
          <a:chOff x="0" y="0"/>
          <a:chExt cx="0" cy="0"/>
        </a:xfrm>
      </p:grpSpPr>
      <p:sp>
        <p:nvSpPr>
          <p:cNvPr id="922" name="Google Shape;922;p2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923" name="Google Shape;923;p2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924" name="Google Shape;924;p2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5" name="Google Shape;925;p2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Instructor Notes: </a:t>
            </a:r>
            <a:endParaRPr/>
          </a:p>
          <a:p>
            <a:pPr indent="0" lvl="0" marL="0" rtl="0" algn="l">
              <a:spcBef>
                <a:spcPts val="0"/>
              </a:spcBef>
              <a:spcAft>
                <a:spcPts val="0"/>
              </a:spcAft>
              <a:buNone/>
            </a:pPr>
            <a:r>
              <a:rPr lang="en-US"/>
              <a:t>As you display the questions about various types of radiation from slides 20-29 on the overhead screen, give the teams a specific amount of time (15–20 seconds) to write down their answer to the question without using notes or devices such as laptops, iPads, or cell phones. Teams will hold up their answers when time runs out, and each team that answers the question correctly first will get a card that has the name of that type of radiation (See Reflection Capture Sheet: Radiation Trivia Cards). </a:t>
            </a:r>
            <a:endParaRPr/>
          </a:p>
          <a:p>
            <a:pPr indent="0" lvl="0" marL="0" rtl="0" algn="l">
              <a:spcBef>
                <a:spcPts val="0"/>
              </a:spcBef>
              <a:spcAft>
                <a:spcPts val="0"/>
              </a:spcAft>
              <a:buNone/>
            </a:pPr>
            <a:r>
              <a:rPr lang="en-US"/>
              <a:t>28</a:t>
            </a:r>
            <a:endParaRPr/>
          </a:p>
        </p:txBody>
      </p:sp>
      <p:sp>
        <p:nvSpPr>
          <p:cNvPr id="926" name="Google Shape;926;p2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927" name="Google Shape;927;p2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40" name="Google Shape;140;p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41" name="Google Shape;141;p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2</a:t>
            </a:r>
            <a:endParaRPr/>
          </a:p>
        </p:txBody>
      </p:sp>
      <p:sp>
        <p:nvSpPr>
          <p:cNvPr id="143" name="Google Shape;143;p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44" name="Google Shape;144;p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p3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948" name="Google Shape;948;p3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949" name="Google Shape;949;p30: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0" name="Google Shape;950;p3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Instructor Notes: </a:t>
            </a:r>
            <a:endParaRPr/>
          </a:p>
          <a:p>
            <a:pPr indent="0" lvl="0" marL="0" rtl="0" algn="l">
              <a:spcBef>
                <a:spcPts val="0"/>
              </a:spcBef>
              <a:spcAft>
                <a:spcPts val="0"/>
              </a:spcAft>
              <a:buNone/>
            </a:pPr>
            <a:r>
              <a:rPr lang="en-US"/>
              <a:t>As you display the questions about various types of radiation from slides 20–29 on the overhead screen, give the teams a specific amount of time (15–20 seconds) to write down their answer to the question without using notes or devices such as laptops, iPads, or cell phones. Teams will hold up their answers when time runs out, and each team that answers the question correctly first will get a card that has the name of that type of radiation (See Reflection Capture Sheet: Radiation Trivia Cards). </a:t>
            </a:r>
            <a:endParaRPr/>
          </a:p>
          <a:p>
            <a:pPr indent="0" lvl="0" marL="0" rtl="0" algn="l">
              <a:spcBef>
                <a:spcPts val="0"/>
              </a:spcBef>
              <a:spcAft>
                <a:spcPts val="0"/>
              </a:spcAft>
              <a:buNone/>
            </a:pPr>
            <a:r>
              <a:rPr lang="en-US"/>
              <a:t>29</a:t>
            </a:r>
            <a:endParaRPr/>
          </a:p>
        </p:txBody>
      </p:sp>
      <p:sp>
        <p:nvSpPr>
          <p:cNvPr id="951" name="Google Shape;951;p3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952" name="Google Shape;952;p3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 name="Shape 971"/>
        <p:cNvGrpSpPr/>
        <p:nvPr/>
      </p:nvGrpSpPr>
      <p:grpSpPr>
        <a:xfrm>
          <a:off x="0" y="0"/>
          <a:ext cx="0" cy="0"/>
          <a:chOff x="0" y="0"/>
          <a:chExt cx="0" cy="0"/>
        </a:xfrm>
      </p:grpSpPr>
      <p:sp>
        <p:nvSpPr>
          <p:cNvPr id="972" name="Google Shape;972;p3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973" name="Google Shape;973;p3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974" name="Google Shape;974;p3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5" name="Google Shape;975;p3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Instructor Notes: </a:t>
            </a:r>
            <a:endParaRPr/>
          </a:p>
          <a:p>
            <a:pPr indent="0" lvl="0" marL="0" rtl="0" algn="l">
              <a:spcBef>
                <a:spcPts val="0"/>
              </a:spcBef>
              <a:spcAft>
                <a:spcPts val="0"/>
              </a:spcAft>
              <a:buNone/>
            </a:pPr>
            <a:r>
              <a:rPr lang="en-US"/>
              <a:t>As you display the questions about various types of radiation from slides 20–29 on the overhead screen, give the teams a specific amount of time (15–20 seconds) to write down their answer to the question without using notes or devices such as laptops, iPads, or cell phones. Teams will hold up their answers when time runs out, and each team that answers the question correctly first will get a card that has the name of that type of radiation (See Reflection Capture Sheet: Radiation Trivia Cards). </a:t>
            </a:r>
            <a:endParaRPr/>
          </a:p>
          <a:p>
            <a:pPr indent="0" lvl="0" marL="0" rtl="0" algn="l">
              <a:spcBef>
                <a:spcPts val="0"/>
              </a:spcBef>
              <a:spcAft>
                <a:spcPts val="0"/>
              </a:spcAft>
              <a:buNone/>
            </a:pPr>
            <a:r>
              <a:rPr lang="en-US"/>
              <a:t>30</a:t>
            </a:r>
            <a:endParaRPr/>
          </a:p>
        </p:txBody>
      </p:sp>
      <p:sp>
        <p:nvSpPr>
          <p:cNvPr id="976" name="Google Shape;976;p3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977" name="Google Shape;977;p3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 name="Shape 996"/>
        <p:cNvGrpSpPr/>
        <p:nvPr/>
      </p:nvGrpSpPr>
      <p:grpSpPr>
        <a:xfrm>
          <a:off x="0" y="0"/>
          <a:ext cx="0" cy="0"/>
          <a:chOff x="0" y="0"/>
          <a:chExt cx="0" cy="0"/>
        </a:xfrm>
      </p:grpSpPr>
      <p:sp>
        <p:nvSpPr>
          <p:cNvPr id="997" name="Google Shape;997;p3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998" name="Google Shape;998;p3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999" name="Google Shape;999;p3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0" name="Google Shape;1000;p3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Instructor Notes: ​</a:t>
            </a:r>
            <a:endParaRPr/>
          </a:p>
          <a:p>
            <a:pPr indent="0" lvl="0" marL="0" rtl="0" algn="l">
              <a:spcBef>
                <a:spcPts val="0"/>
              </a:spcBef>
              <a:spcAft>
                <a:spcPts val="0"/>
              </a:spcAft>
              <a:buNone/>
            </a:pPr>
            <a:r>
              <a:rPr lang="en-US"/>
              <a:t>The team that collects the most radiation cards will be declared the winner. If there is a tie, the teams will go head-to-head, and the first team to assemble their cards in order of energy level (from least harmful to most harmful) will be the tie-breaker and will win!   </a:t>
            </a:r>
            <a:endParaRPr/>
          </a:p>
          <a:p>
            <a:pPr indent="0" lvl="0" marL="0" rtl="0" algn="l">
              <a:spcBef>
                <a:spcPts val="0"/>
              </a:spcBef>
              <a:spcAft>
                <a:spcPts val="0"/>
              </a:spcAft>
              <a:buNone/>
            </a:pPr>
            <a:r>
              <a:rPr lang="en-US"/>
              <a:t>31</a:t>
            </a:r>
            <a:endParaRPr/>
          </a:p>
        </p:txBody>
      </p:sp>
      <p:sp>
        <p:nvSpPr>
          <p:cNvPr id="1001" name="Google Shape;1001;p3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002" name="Google Shape;1002;p3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68" name="Google Shape;168;p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69" name="Google Shape;169;p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3</a:t>
            </a:r>
            <a:endParaRPr/>
          </a:p>
        </p:txBody>
      </p:sp>
      <p:sp>
        <p:nvSpPr>
          <p:cNvPr id="171" name="Google Shape;171;p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72" name="Google Shape;172;p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96" name="Google Shape;196;p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97" name="Google Shape;197;p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Instructor Notes: </a:t>
            </a:r>
            <a:endParaRPr/>
          </a:p>
          <a:p>
            <a:pPr indent="0" lvl="0" marL="0" rtl="0" algn="l">
              <a:spcBef>
                <a:spcPts val="0"/>
              </a:spcBef>
              <a:spcAft>
                <a:spcPts val="0"/>
              </a:spcAft>
              <a:buNone/>
            </a:pPr>
            <a:r>
              <a:rPr lang="en-US"/>
              <a:t>As the students watch each clip, ask them to record and discuss evidence that would support their choice to “Confirm” or “Bust” each statement in the last column of their capture sheet.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To conclude, review the statements as a class and allow students to vote with “Confirmed” or “Busted.” Ask students to share the evidence they found to support their stance. </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Key Talking Points: </a:t>
            </a:r>
            <a:endParaRPr/>
          </a:p>
          <a:p>
            <a:pPr indent="0" lvl="0" marL="0" rtl="0" algn="l">
              <a:spcBef>
                <a:spcPts val="0"/>
              </a:spcBef>
              <a:spcAft>
                <a:spcPts val="0"/>
              </a:spcAft>
              <a:buNone/>
            </a:pPr>
            <a:r>
              <a:rPr lang="en-US"/>
              <a:t>What did you learn about radiation that you didn’t know before? </a:t>
            </a:r>
            <a:endParaRPr/>
          </a:p>
          <a:p>
            <a:pPr indent="0" lvl="0" marL="0" rtl="0" algn="l">
              <a:spcBef>
                <a:spcPts val="0"/>
              </a:spcBef>
              <a:spcAft>
                <a:spcPts val="0"/>
              </a:spcAft>
              <a:buNone/>
            </a:pPr>
            <a:r>
              <a:rPr lang="en-US"/>
              <a:t>Do you think that radiation is something that people should fear?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4</a:t>
            </a:r>
            <a:endParaRPr/>
          </a:p>
        </p:txBody>
      </p:sp>
      <p:sp>
        <p:nvSpPr>
          <p:cNvPr id="199" name="Google Shape;199;p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00" name="Google Shape;200;p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21" name="Google Shape;221;p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22" name="Google Shape;222;p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Instructor Notes: </a:t>
            </a:r>
            <a:endParaRPr/>
          </a:p>
          <a:p>
            <a:pPr indent="0" lvl="0" marL="0" rtl="0" algn="l">
              <a:spcBef>
                <a:spcPts val="0"/>
              </a:spcBef>
              <a:spcAft>
                <a:spcPts val="0"/>
              </a:spcAft>
              <a:buNone/>
            </a:pPr>
            <a:r>
              <a:rPr lang="en-US"/>
              <a:t>Direct students’ attention to the word cloud of terms on the screen. Explain to students that before they can further study radiation and how it relates to their lives, they need to have an understanding of how all of these terms relate to one another.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As they have already learned, some types of radiation are harmless to us and some types can be very dangerous.     </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Key Talking Points: </a:t>
            </a:r>
            <a:endParaRPr/>
          </a:p>
          <a:p>
            <a:pPr indent="0" lvl="0" marL="0" rtl="0" algn="l">
              <a:spcBef>
                <a:spcPts val="0"/>
              </a:spcBef>
              <a:spcAft>
                <a:spcPts val="0"/>
              </a:spcAft>
              <a:buNone/>
            </a:pPr>
            <a:r>
              <a:rPr lang="en-US"/>
              <a:t>Radiation is a broad term that includes many different types</a:t>
            </a:r>
            <a:endParaRPr/>
          </a:p>
          <a:p>
            <a:pPr indent="0" lvl="0" marL="0" rtl="0" algn="l">
              <a:spcBef>
                <a:spcPts val="0"/>
              </a:spcBef>
              <a:spcAft>
                <a:spcPts val="0"/>
              </a:spcAft>
              <a:buNone/>
            </a:pPr>
            <a:r>
              <a:rPr lang="en-US"/>
              <a:t>Radiation can be divided into categories according to form and energy level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5</a:t>
            </a:r>
            <a:endParaRPr/>
          </a:p>
        </p:txBody>
      </p:sp>
      <p:sp>
        <p:nvSpPr>
          <p:cNvPr id="224" name="Google Shape;224;p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25" name="Google Shape;225;p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64" name="Google Shape;264;p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65" name="Google Shape;265;p7: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p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Instructor Notes: </a:t>
            </a:r>
            <a:endParaRPr/>
          </a:p>
          <a:p>
            <a:pPr indent="0" lvl="0" marL="0" rtl="0" algn="l">
              <a:spcBef>
                <a:spcPts val="0"/>
              </a:spcBef>
              <a:spcAft>
                <a:spcPts val="0"/>
              </a:spcAft>
              <a:buNone/>
            </a:pPr>
            <a:r>
              <a:rPr lang="en-US"/>
              <a:t>Ask students to get into pairs or small groups.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Explain to students that they will be given string, scissors, and set of cards that contain terms relating to radiation.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They should use their student devices and the internet websites provided in the powerpoint to research how these terms relate to each other and create a concept map.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To help them get started, point out that the red card with the term RADIATION should be the heading. Then, the two blue cards with the terms ELECTROMAGNETIC RADIATION and PARTICLE RADIATION should divide the rest of the cards into two major groups and connect the cards using the string.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Give each student group a copy of the RADIATION CONCEPT MAP NOTES SHEET. Explain that they can use this to take brief notes as they research how the cards relate to one another. </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Once groups have finished their own sort, ask student groups to compare their card sort with another group and discuss how and why they sorted them in the way they did. </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*TEACHER NOTE—Students may use free online concept mapping tools, such as www.creately.com to create a digital concept map in place of using cards. A tutorial to help students learn how to use Creately can be found here: https://www.youtube.com/watch?v=EfUhwl3Q91s and should be shown before students begin to create the concept map.  </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Key Talking Points: </a:t>
            </a:r>
            <a:endParaRPr/>
          </a:p>
          <a:p>
            <a:pPr indent="0" lvl="0" marL="0" rtl="0" algn="l">
              <a:spcBef>
                <a:spcPts val="0"/>
              </a:spcBef>
              <a:spcAft>
                <a:spcPts val="0"/>
              </a:spcAft>
              <a:buNone/>
            </a:pPr>
            <a:r>
              <a:rPr lang="en-US"/>
              <a:t>Radiation can be determined by wavelength or particles emitted </a:t>
            </a:r>
            <a:endParaRPr/>
          </a:p>
          <a:p>
            <a:pPr indent="0" lvl="0" marL="0" rtl="0" algn="l">
              <a:spcBef>
                <a:spcPts val="0"/>
              </a:spcBef>
              <a:spcAft>
                <a:spcPts val="0"/>
              </a:spcAft>
              <a:buNone/>
            </a:pPr>
            <a:r>
              <a:rPr lang="en-US"/>
              <a:t>Higher energy radiation removes electrons from atoms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6</a:t>
            </a:r>
            <a:endParaRPr/>
          </a:p>
        </p:txBody>
      </p:sp>
      <p:sp>
        <p:nvSpPr>
          <p:cNvPr id="267" name="Google Shape;267;p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68" name="Google Shape;268;p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351" name="Google Shape;351;p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352" name="Google Shape;352;p8: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p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Instructor Notes: </a:t>
            </a:r>
            <a:endParaRPr/>
          </a:p>
          <a:p>
            <a:pPr indent="0" lvl="0" marL="0" rtl="0" algn="l">
              <a:spcBef>
                <a:spcPts val="0"/>
              </a:spcBef>
              <a:spcAft>
                <a:spcPts val="0"/>
              </a:spcAft>
              <a:buNone/>
            </a:pPr>
            <a:r>
              <a:rPr lang="en-US"/>
              <a:t>Reveal the answers to the Radiation Concept Map on the overhead screen. Ask students to discuss any errors they had as they were sorting the cards to identify misconceptions or questions about radiation.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Ask students to copy down the concept map correctly on the back of their notes sheet.  </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Engage in a class discussion to end the lesson and activate brainstorming for session 2 of this lesson: What are the types of radiation that are potentially dangerous to living things? Why is this? What is different about these types of radiation (ionizing) that allows them to impact our health?</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Key Talking Points: </a:t>
            </a:r>
            <a:endParaRPr/>
          </a:p>
          <a:p>
            <a:pPr indent="0" lvl="0" marL="0" rtl="0" algn="l">
              <a:spcBef>
                <a:spcPts val="0"/>
              </a:spcBef>
              <a:spcAft>
                <a:spcPts val="0"/>
              </a:spcAft>
              <a:buNone/>
            </a:pPr>
            <a:r>
              <a:rPr lang="en-US"/>
              <a:t>How can creating a concept map help us connect terms?</a:t>
            </a:r>
            <a:endParaRPr/>
          </a:p>
          <a:p>
            <a:pPr indent="0" lvl="0" marL="0" rtl="0" algn="l">
              <a:spcBef>
                <a:spcPts val="0"/>
              </a:spcBef>
              <a:spcAft>
                <a:spcPts val="0"/>
              </a:spcAft>
              <a:buNone/>
            </a:pPr>
            <a:r>
              <a:rPr lang="en-US"/>
              <a:t>What do the various types of radiation have in common? How are they different?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7</a:t>
            </a:r>
            <a:endParaRPr/>
          </a:p>
        </p:txBody>
      </p:sp>
      <p:sp>
        <p:nvSpPr>
          <p:cNvPr id="354" name="Google Shape;354;p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355" name="Google Shape;355;p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440" name="Google Shape;440;p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441" name="Google Shape;441;p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2" name="Google Shape;442;p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Instructor Notes: </a:t>
            </a:r>
            <a:endParaRPr/>
          </a:p>
          <a:p>
            <a:pPr indent="0" lvl="0" marL="0" rtl="0" algn="l">
              <a:spcBef>
                <a:spcPts val="0"/>
              </a:spcBef>
              <a:spcAft>
                <a:spcPts val="0"/>
              </a:spcAft>
              <a:buNone/>
            </a:pPr>
            <a:r>
              <a:rPr lang="en-US"/>
              <a:t>Summary/Wrap of Session: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Determine if students can</a:t>
            </a:r>
            <a:endParaRPr/>
          </a:p>
          <a:p>
            <a:pPr indent="0" lvl="0" marL="0" rtl="0" algn="l">
              <a:spcBef>
                <a:spcPts val="0"/>
              </a:spcBef>
              <a:spcAft>
                <a:spcPts val="0"/>
              </a:spcAft>
              <a:buNone/>
            </a:pPr>
            <a:r>
              <a:rPr lang="en-US"/>
              <a:t>-Define what “radiation” is </a:t>
            </a:r>
            <a:endParaRPr/>
          </a:p>
          <a:p>
            <a:pPr indent="0" lvl="0" marL="0" rtl="0" algn="l">
              <a:spcBef>
                <a:spcPts val="0"/>
              </a:spcBef>
              <a:spcAft>
                <a:spcPts val="0"/>
              </a:spcAft>
              <a:buNone/>
            </a:pPr>
            <a:r>
              <a:rPr lang="en-US"/>
              <a:t>-Identify the two major types of radiation - wave and particle radiation.</a:t>
            </a:r>
            <a:endParaRPr/>
          </a:p>
          <a:p>
            <a:pPr indent="0" lvl="0" marL="0" rtl="0" algn="l">
              <a:spcBef>
                <a:spcPts val="0"/>
              </a:spcBef>
              <a:spcAft>
                <a:spcPts val="0"/>
              </a:spcAft>
              <a:buNone/>
            </a:pPr>
            <a:r>
              <a:rPr lang="en-US"/>
              <a:t>-Determine how radiation may be harmful and how it can be beneficial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8</a:t>
            </a:r>
            <a:endParaRPr/>
          </a:p>
        </p:txBody>
      </p:sp>
      <p:sp>
        <p:nvSpPr>
          <p:cNvPr id="443" name="Google Shape;443;p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444" name="Google Shape;444;p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1792288" y="612775"/>
            <a:ext cx="5486400" cy="4114800"/>
          </a:xfrm>
          <a:prstGeom prst="rect">
            <a:avLst/>
          </a:prstGeom>
          <a:noFill/>
          <a:ln>
            <a:noFill/>
          </a:ln>
        </p:spPr>
      </p:sp>
      <p:sp>
        <p:nvSpPr>
          <p:cNvPr id="68" name="Google Shape;6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1.jpg"/><Relationship Id="rId7" Type="http://schemas.openxmlformats.org/officeDocument/2006/relationships/image" Target="../media/image6.png"/><Relationship Id="rId8"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26.jpg"/><Relationship Id="rId7" Type="http://schemas.openxmlformats.org/officeDocument/2006/relationships/image" Target="../media/image3.png"/><Relationship Id="rId8" Type="http://schemas.openxmlformats.org/officeDocument/2006/relationships/image" Target="../media/image3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image" Target="../media/image32.jpg"/><Relationship Id="rId8" Type="http://schemas.openxmlformats.org/officeDocument/2006/relationships/hyperlink" Target="https://phet.colorado.edu/sims/html/build-an-atom/latest/build-an-atom_en.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hyperlink" Target="https://ptable.com" TargetMode="External"/><Relationship Id="rId7"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image" Target="../media/image3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28.jpg"/><Relationship Id="rId7"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24.jpg"/><Relationship Id="rId7"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43.jpg"/><Relationship Id="rId7" Type="http://schemas.openxmlformats.org/officeDocument/2006/relationships/image" Target="../media/image44.jpg"/><Relationship Id="rId8"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42.jpg"/><Relationship Id="rId7"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5.jpg"/><Relationship Id="rId7"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39.jpg"/><Relationship Id="rId7"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25.jpg"/><Relationship Id="rId7"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29.jpg"/><Relationship Id="rId7"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35.jpg"/><Relationship Id="rId7"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41.png"/><Relationship Id="rId7"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36.jpg"/><Relationship Id="rId7"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31.png"/><Relationship Id="rId7"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34.jpg"/><Relationship Id="rId7"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30.png"/><Relationship Id="rId7"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13.jpg"/><Relationship Id="rId7"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45.jpg"/><Relationship Id="rId7"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40.jpg"/><Relationship Id="rId7"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16.jpg"/><Relationship Id="rId7"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image" Target="../media/image18.png"/><Relationship Id="rId8"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2.png"/><Relationship Id="rId11" Type="http://schemas.openxmlformats.org/officeDocument/2006/relationships/image" Target="../media/image14.png"/><Relationship Id="rId10" Type="http://schemas.openxmlformats.org/officeDocument/2006/relationships/image" Target="../media/image22.png"/><Relationship Id="rId12" Type="http://schemas.openxmlformats.org/officeDocument/2006/relationships/image" Target="../media/image19.png"/><Relationship Id="rId9" Type="http://schemas.openxmlformats.org/officeDocument/2006/relationships/hyperlink" Target="https://science.nasa.gov/ems/01_intro" TargetMode="External"/><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hyperlink" Target="https://www.nrc.gov/about-nrc/radiation/health-effects/radiation-basics.html" TargetMode="External"/><Relationship Id="rId8" Type="http://schemas.openxmlformats.org/officeDocument/2006/relationships/hyperlink" Target="https://www.nrc.gov/about-nrc/radiation/health-effects/radiation-basics.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12.png"/><Relationship Id="rId11" Type="http://schemas.openxmlformats.org/officeDocument/2006/relationships/image" Target="../media/image19.png"/><Relationship Id="rId10" Type="http://schemas.openxmlformats.org/officeDocument/2006/relationships/image" Target="../media/image14.png"/><Relationship Id="rId9" Type="http://schemas.openxmlformats.org/officeDocument/2006/relationships/image" Target="../media/image22.png"/><Relationship Id="rId5" Type="http://schemas.openxmlformats.org/officeDocument/2006/relationships/image" Target="../media/image4.png"/><Relationship Id="rId6" Type="http://schemas.openxmlformats.org/officeDocument/2006/relationships/image" Target="../media/image20.png"/><Relationship Id="rId7" Type="http://schemas.openxmlformats.org/officeDocument/2006/relationships/image" Target="../media/image3.png"/><Relationship Id="rId8"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37.jpg"/><Relationship Id="rId7"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3"/>
          <p:cNvSpPr txBox="1"/>
          <p:nvPr/>
        </p:nvSpPr>
        <p:spPr>
          <a:xfrm>
            <a:off x="6245082" y="6865680"/>
            <a:ext cx="2669136" cy="229966"/>
          </a:xfrm>
          <a:prstGeom prst="rect">
            <a:avLst/>
          </a:prstGeom>
          <a:noFill/>
          <a:ln>
            <a:noFill/>
          </a:ln>
        </p:spPr>
        <p:txBody>
          <a:bodyPr anchorCtr="0" anchor="t" bIns="0" lIns="0" spcFirstLastPara="1" rIns="0" wrap="square" tIns="0">
            <a:spAutoFit/>
          </a:bodyPr>
          <a:lstStyle/>
          <a:p>
            <a:pPr indent="0" lvl="0" marL="0" marR="0" rtl="0" algn="l">
              <a:lnSpc>
                <a:spcPct val="119973"/>
              </a:lnSpc>
              <a:spcBef>
                <a:spcPts val="0"/>
              </a:spcBef>
              <a:spcAft>
                <a:spcPts val="0"/>
              </a:spcAft>
              <a:buNone/>
            </a:pPr>
            <a:r>
              <a:rPr b="0" i="0" lang="en-US" sz="746" u="none" cap="none" strike="noStrike">
                <a:solidFill>
                  <a:srgbClr val="000000"/>
                </a:solidFill>
                <a:latin typeface="Arial"/>
                <a:ea typeface="Arial"/>
                <a:cs typeface="Arial"/>
                <a:sym typeface="Arial"/>
              </a:rPr>
              <a:t>Copyright 2020 Discovery Education, Inc. All rights Reserved.</a:t>
            </a:r>
            <a:endParaRPr/>
          </a:p>
          <a:p>
            <a:pPr indent="0" lvl="0" marL="0" marR="0" rtl="0" algn="l">
              <a:lnSpc>
                <a:spcPct val="119973"/>
              </a:lnSpc>
              <a:spcBef>
                <a:spcPts val="0"/>
              </a:spcBef>
              <a:spcAft>
                <a:spcPts val="0"/>
              </a:spcAft>
              <a:buNone/>
            </a:pPr>
            <a:r>
              <a:t/>
            </a:r>
            <a:endParaRPr b="0" i="0" sz="746" u="none" cap="none" strike="noStrike">
              <a:solidFill>
                <a:srgbClr val="000000"/>
              </a:solidFill>
              <a:latin typeface="Arial"/>
              <a:ea typeface="Arial"/>
              <a:cs typeface="Arial"/>
              <a:sym typeface="Arial"/>
            </a:endParaRPr>
          </a:p>
        </p:txBody>
      </p:sp>
      <p:sp>
        <p:nvSpPr>
          <p:cNvPr id="93" name="Google Shape;93;p13"/>
          <p:cNvSpPr txBox="1"/>
          <p:nvPr/>
        </p:nvSpPr>
        <p:spPr>
          <a:xfrm>
            <a:off x="8957462" y="6809161"/>
            <a:ext cx="218101" cy="199771"/>
          </a:xfrm>
          <a:prstGeom prst="rect">
            <a:avLst/>
          </a:prstGeom>
          <a:noFill/>
          <a:ln>
            <a:noFill/>
          </a:ln>
        </p:spPr>
        <p:txBody>
          <a:bodyPr anchorCtr="0" anchor="t" bIns="0" lIns="0" spcFirstLastPara="1" rIns="0" wrap="square" tIns="0">
            <a:spAutoFit/>
          </a:bodyPr>
          <a:lstStyle/>
          <a:p>
            <a:pPr indent="0" lvl="0" marL="0" marR="0" rtl="0" algn="r">
              <a:lnSpc>
                <a:spcPct val="120075"/>
              </a:lnSpc>
              <a:spcBef>
                <a:spcPts val="0"/>
              </a:spcBef>
              <a:spcAft>
                <a:spcPts val="0"/>
              </a:spcAft>
              <a:buNone/>
            </a:pPr>
            <a:r>
              <a:rPr b="0" i="0" lang="en-US" sz="1066" u="none" cap="none" strike="noStrike">
                <a:solidFill>
                  <a:srgbClr val="000000"/>
                </a:solidFill>
                <a:latin typeface="Arial"/>
                <a:ea typeface="Arial"/>
                <a:cs typeface="Arial"/>
                <a:sym typeface="Arial"/>
              </a:rPr>
              <a:t>‹#›</a:t>
            </a:r>
            <a:endParaRPr/>
          </a:p>
        </p:txBody>
      </p:sp>
      <p:sp>
        <p:nvSpPr>
          <p:cNvPr id="94" name="Google Shape;94;p13"/>
          <p:cNvSpPr/>
          <p:nvPr/>
        </p:nvSpPr>
        <p:spPr>
          <a:xfrm>
            <a:off x="641299" y="94406"/>
            <a:ext cx="2039652" cy="773662"/>
          </a:xfrm>
          <a:custGeom>
            <a:rect b="b" l="l" r="r" t="t"/>
            <a:pathLst>
              <a:path extrusionOk="0" h="773662" w="2039652">
                <a:moveTo>
                  <a:pt x="0" y="0"/>
                </a:moveTo>
                <a:lnTo>
                  <a:pt x="2039652" y="0"/>
                </a:lnTo>
                <a:lnTo>
                  <a:pt x="2039652" y="773662"/>
                </a:lnTo>
                <a:lnTo>
                  <a:pt x="0" y="773662"/>
                </a:lnTo>
                <a:lnTo>
                  <a:pt x="0" y="0"/>
                </a:lnTo>
                <a:close/>
              </a:path>
            </a:pathLst>
          </a:custGeom>
          <a:blipFill rotWithShape="1">
            <a:blip r:embed="rId3">
              <a:alphaModFix/>
            </a:blip>
            <a:stretch>
              <a:fillRect b="0" l="0" r="0" t="0"/>
            </a:stretch>
          </a:blipFill>
          <a:ln>
            <a:noFill/>
          </a:ln>
        </p:spPr>
      </p:sp>
      <p:cxnSp>
        <p:nvCxnSpPr>
          <p:cNvPr id="95" name="Google Shape;95;p13"/>
          <p:cNvCxnSpPr/>
          <p:nvPr/>
        </p:nvCxnSpPr>
        <p:spPr>
          <a:xfrm rot="4119">
            <a:off x="665475" y="6529662"/>
            <a:ext cx="8478731" cy="0"/>
          </a:xfrm>
          <a:prstGeom prst="straightConnector1">
            <a:avLst/>
          </a:prstGeom>
          <a:noFill/>
          <a:ln cap="rnd" cmpd="sng" w="9525">
            <a:solidFill>
              <a:srgbClr val="4DA84F"/>
            </a:solidFill>
            <a:prstDash val="solid"/>
            <a:round/>
            <a:headEnd len="sm" w="sm" type="none"/>
            <a:tailEnd len="sm" w="sm" type="none"/>
          </a:ln>
        </p:spPr>
      </p:cxnSp>
      <p:cxnSp>
        <p:nvCxnSpPr>
          <p:cNvPr id="96" name="Google Shape;96;p13"/>
          <p:cNvCxnSpPr/>
          <p:nvPr/>
        </p:nvCxnSpPr>
        <p:spPr>
          <a:xfrm rot="7147">
            <a:off x="-10171" y="950831"/>
            <a:ext cx="9773941" cy="0"/>
          </a:xfrm>
          <a:prstGeom prst="straightConnector1">
            <a:avLst/>
          </a:prstGeom>
          <a:noFill/>
          <a:ln cap="rnd" cmpd="sng" w="19050">
            <a:solidFill>
              <a:srgbClr val="4DA84F"/>
            </a:solidFill>
            <a:prstDash val="solid"/>
            <a:round/>
            <a:headEnd len="sm" w="sm" type="none"/>
            <a:tailEnd len="sm" w="sm" type="none"/>
          </a:ln>
        </p:spPr>
      </p:cxnSp>
      <p:cxnSp>
        <p:nvCxnSpPr>
          <p:cNvPr id="97" name="Google Shape;97;p13"/>
          <p:cNvCxnSpPr/>
          <p:nvPr/>
        </p:nvCxnSpPr>
        <p:spPr>
          <a:xfrm rot="5320288">
            <a:off x="2472562" y="6936722"/>
            <a:ext cx="438214" cy="0"/>
          </a:xfrm>
          <a:prstGeom prst="straightConnector1">
            <a:avLst/>
          </a:prstGeom>
          <a:noFill/>
          <a:ln cap="rnd" cmpd="sng" w="9525">
            <a:solidFill>
              <a:srgbClr val="5B9BD5"/>
            </a:solidFill>
            <a:prstDash val="solid"/>
            <a:round/>
            <a:headEnd len="sm" w="sm" type="none"/>
            <a:tailEnd len="sm" w="sm" type="none"/>
          </a:ln>
        </p:spPr>
      </p:cxnSp>
      <p:cxnSp>
        <p:nvCxnSpPr>
          <p:cNvPr id="98" name="Google Shape;98;p13"/>
          <p:cNvCxnSpPr/>
          <p:nvPr/>
        </p:nvCxnSpPr>
        <p:spPr>
          <a:xfrm rot="5320288">
            <a:off x="4399276" y="6936722"/>
            <a:ext cx="438214" cy="0"/>
          </a:xfrm>
          <a:prstGeom prst="straightConnector1">
            <a:avLst/>
          </a:prstGeom>
          <a:noFill/>
          <a:ln cap="rnd" cmpd="sng" w="9525">
            <a:solidFill>
              <a:srgbClr val="5B9BD5"/>
            </a:solidFill>
            <a:prstDash val="solid"/>
            <a:round/>
            <a:headEnd len="sm" w="sm" type="none"/>
            <a:tailEnd len="sm" w="sm" type="none"/>
          </a:ln>
        </p:spPr>
      </p:cxnSp>
      <p:sp>
        <p:nvSpPr>
          <p:cNvPr id="99" name="Google Shape;99;p13"/>
          <p:cNvSpPr/>
          <p:nvPr/>
        </p:nvSpPr>
        <p:spPr>
          <a:xfrm>
            <a:off x="2812169" y="6815709"/>
            <a:ext cx="1709508" cy="208560"/>
          </a:xfrm>
          <a:custGeom>
            <a:rect b="b" l="l" r="r" t="t"/>
            <a:pathLst>
              <a:path extrusionOk="0" h="208560" w="1709508">
                <a:moveTo>
                  <a:pt x="0" y="0"/>
                </a:moveTo>
                <a:lnTo>
                  <a:pt x="1709508" y="0"/>
                </a:lnTo>
                <a:lnTo>
                  <a:pt x="1709508" y="208560"/>
                </a:lnTo>
                <a:lnTo>
                  <a:pt x="0" y="208560"/>
                </a:lnTo>
                <a:lnTo>
                  <a:pt x="0" y="0"/>
                </a:lnTo>
                <a:close/>
              </a:path>
            </a:pathLst>
          </a:custGeom>
          <a:blipFill rotWithShape="1">
            <a:blip r:embed="rId4">
              <a:alphaModFix/>
            </a:blip>
            <a:stretch>
              <a:fillRect b="-146" l="0" r="0" t="-145"/>
            </a:stretch>
          </a:blipFill>
          <a:ln>
            <a:noFill/>
          </a:ln>
        </p:spPr>
      </p:sp>
      <p:sp>
        <p:nvSpPr>
          <p:cNvPr id="100" name="Google Shape;100;p13"/>
          <p:cNvSpPr/>
          <p:nvPr/>
        </p:nvSpPr>
        <p:spPr>
          <a:xfrm>
            <a:off x="4724506" y="6801711"/>
            <a:ext cx="930852" cy="217199"/>
          </a:xfrm>
          <a:custGeom>
            <a:rect b="b" l="l" r="r" t="t"/>
            <a:pathLst>
              <a:path extrusionOk="0" h="217199" w="930852">
                <a:moveTo>
                  <a:pt x="0" y="0"/>
                </a:moveTo>
                <a:lnTo>
                  <a:pt x="930852" y="0"/>
                </a:lnTo>
                <a:lnTo>
                  <a:pt x="930852" y="217199"/>
                </a:lnTo>
                <a:lnTo>
                  <a:pt x="0" y="217199"/>
                </a:lnTo>
                <a:lnTo>
                  <a:pt x="0" y="0"/>
                </a:lnTo>
                <a:close/>
              </a:path>
            </a:pathLst>
          </a:custGeom>
          <a:blipFill rotWithShape="1">
            <a:blip r:embed="rId5">
              <a:alphaModFix/>
            </a:blip>
            <a:stretch>
              <a:fillRect b="0" l="0" r="0" t="0"/>
            </a:stretch>
          </a:blipFill>
          <a:ln>
            <a:noFill/>
          </a:ln>
        </p:spPr>
      </p:sp>
      <p:sp>
        <p:nvSpPr>
          <p:cNvPr id="101" name="Google Shape;101;p13"/>
          <p:cNvSpPr/>
          <p:nvPr/>
        </p:nvSpPr>
        <p:spPr>
          <a:xfrm>
            <a:off x="12425" y="6521454"/>
            <a:ext cx="9761601" cy="793718"/>
          </a:xfrm>
          <a:custGeom>
            <a:rect b="b" l="l" r="r" t="t"/>
            <a:pathLst>
              <a:path extrusionOk="0" h="1058291" w="13015468">
                <a:moveTo>
                  <a:pt x="0" y="0"/>
                </a:moveTo>
                <a:lnTo>
                  <a:pt x="13015468" y="0"/>
                </a:lnTo>
                <a:lnTo>
                  <a:pt x="13015468" y="1058291"/>
                </a:lnTo>
                <a:lnTo>
                  <a:pt x="0" y="1058291"/>
                </a:lnTo>
                <a:close/>
              </a:path>
            </a:pathLst>
          </a:custGeom>
          <a:solidFill>
            <a:srgbClr val="FFFFFF"/>
          </a:solidFill>
          <a:ln>
            <a:noFill/>
          </a:ln>
        </p:spPr>
      </p:sp>
      <p:sp>
        <p:nvSpPr>
          <p:cNvPr id="102" name="Google Shape;102;p13"/>
          <p:cNvSpPr/>
          <p:nvPr/>
        </p:nvSpPr>
        <p:spPr>
          <a:xfrm>
            <a:off x="0" y="0"/>
            <a:ext cx="9773994" cy="6521454"/>
          </a:xfrm>
          <a:custGeom>
            <a:rect b="b" l="l" r="r" t="t"/>
            <a:pathLst>
              <a:path extrusionOk="0" h="6521454" w="9773994">
                <a:moveTo>
                  <a:pt x="0" y="0"/>
                </a:moveTo>
                <a:lnTo>
                  <a:pt x="9773994" y="0"/>
                </a:lnTo>
                <a:lnTo>
                  <a:pt x="9773994" y="6521454"/>
                </a:lnTo>
                <a:lnTo>
                  <a:pt x="0" y="6521454"/>
                </a:lnTo>
                <a:lnTo>
                  <a:pt x="0" y="0"/>
                </a:lnTo>
                <a:close/>
              </a:path>
            </a:pathLst>
          </a:custGeom>
          <a:blipFill rotWithShape="1">
            <a:blip r:embed="rId6">
              <a:alphaModFix/>
            </a:blip>
            <a:stretch>
              <a:fillRect b="-81" l="0" r="0" t="0"/>
            </a:stretch>
          </a:blipFill>
          <a:ln>
            <a:noFill/>
          </a:ln>
        </p:spPr>
      </p:sp>
      <p:sp>
        <p:nvSpPr>
          <p:cNvPr id="103" name="Google Shape;103;p13"/>
          <p:cNvSpPr txBox="1"/>
          <p:nvPr/>
        </p:nvSpPr>
        <p:spPr>
          <a:xfrm>
            <a:off x="731520" y="5577167"/>
            <a:ext cx="4599818" cy="763312"/>
          </a:xfrm>
          <a:prstGeom prst="rect">
            <a:avLst/>
          </a:prstGeom>
          <a:noFill/>
          <a:ln>
            <a:noFill/>
          </a:ln>
        </p:spPr>
        <p:txBody>
          <a:bodyPr anchorCtr="0" anchor="t" bIns="0" lIns="0" spcFirstLastPara="1" rIns="0" wrap="square" tIns="0">
            <a:spAutoFit/>
          </a:bodyPr>
          <a:lstStyle/>
          <a:p>
            <a:pPr indent="0" lvl="0" marL="0" marR="0" rtl="0" algn="l">
              <a:lnSpc>
                <a:spcPct val="116686"/>
              </a:lnSpc>
              <a:spcBef>
                <a:spcPts val="0"/>
              </a:spcBef>
              <a:spcAft>
                <a:spcPts val="0"/>
              </a:spcAft>
              <a:buNone/>
            </a:pPr>
            <a:r>
              <a:rPr b="1" i="0" lang="en-US" sz="2559" u="none" cap="none" strike="noStrike">
                <a:solidFill>
                  <a:srgbClr val="FFFFFF"/>
                </a:solidFill>
                <a:latin typeface="Ubuntu"/>
                <a:ea typeface="Ubuntu"/>
                <a:cs typeface="Ubuntu"/>
                <a:sym typeface="Ubuntu"/>
              </a:rPr>
              <a:t>APRENDIENDO ACERCA DE LA RADIACIÓN</a:t>
            </a:r>
            <a:endParaRPr/>
          </a:p>
        </p:txBody>
      </p:sp>
      <p:sp>
        <p:nvSpPr>
          <p:cNvPr id="104" name="Google Shape;104;p13"/>
          <p:cNvSpPr/>
          <p:nvPr/>
        </p:nvSpPr>
        <p:spPr>
          <a:xfrm>
            <a:off x="500163" y="418027"/>
            <a:ext cx="4831174" cy="1832514"/>
          </a:xfrm>
          <a:custGeom>
            <a:rect b="b" l="l" r="r" t="t"/>
            <a:pathLst>
              <a:path extrusionOk="0" h="1832514" w="4831174">
                <a:moveTo>
                  <a:pt x="0" y="0"/>
                </a:moveTo>
                <a:lnTo>
                  <a:pt x="4831175" y="0"/>
                </a:lnTo>
                <a:lnTo>
                  <a:pt x="4831175" y="1832514"/>
                </a:lnTo>
                <a:lnTo>
                  <a:pt x="0" y="1832514"/>
                </a:lnTo>
                <a:lnTo>
                  <a:pt x="0" y="0"/>
                </a:lnTo>
                <a:close/>
              </a:path>
            </a:pathLst>
          </a:custGeom>
          <a:blipFill rotWithShape="1">
            <a:blip r:embed="rId7">
              <a:alphaModFix/>
            </a:blip>
            <a:stretch>
              <a:fillRect b="0" l="0" r="0" t="0"/>
            </a:stretch>
          </a:blipFill>
          <a:ln>
            <a:noFill/>
          </a:ln>
        </p:spPr>
      </p:sp>
      <p:cxnSp>
        <p:nvCxnSpPr>
          <p:cNvPr id="105" name="Google Shape;105;p13"/>
          <p:cNvCxnSpPr/>
          <p:nvPr/>
        </p:nvCxnSpPr>
        <p:spPr>
          <a:xfrm rot="5320288">
            <a:off x="2472562" y="6936722"/>
            <a:ext cx="438214" cy="0"/>
          </a:xfrm>
          <a:prstGeom prst="straightConnector1">
            <a:avLst/>
          </a:prstGeom>
          <a:noFill/>
          <a:ln cap="rnd" cmpd="sng" w="9525">
            <a:solidFill>
              <a:srgbClr val="5B9BD5"/>
            </a:solidFill>
            <a:prstDash val="solid"/>
            <a:round/>
            <a:headEnd len="sm" w="sm" type="none"/>
            <a:tailEnd len="sm" w="sm" type="none"/>
          </a:ln>
        </p:spPr>
      </p:cxnSp>
      <p:sp>
        <p:nvSpPr>
          <p:cNvPr id="106" name="Google Shape;106;p13"/>
          <p:cNvSpPr/>
          <p:nvPr/>
        </p:nvSpPr>
        <p:spPr>
          <a:xfrm>
            <a:off x="605537" y="6815709"/>
            <a:ext cx="1973942" cy="203200"/>
          </a:xfrm>
          <a:custGeom>
            <a:rect b="b" l="l" r="r" t="t"/>
            <a:pathLst>
              <a:path extrusionOk="0" h="203200" w="1973942">
                <a:moveTo>
                  <a:pt x="0" y="0"/>
                </a:moveTo>
                <a:lnTo>
                  <a:pt x="1973942" y="0"/>
                </a:lnTo>
                <a:lnTo>
                  <a:pt x="1973942" y="203200"/>
                </a:lnTo>
                <a:lnTo>
                  <a:pt x="0" y="203200"/>
                </a:lnTo>
                <a:lnTo>
                  <a:pt x="0" y="0"/>
                </a:lnTo>
                <a:close/>
              </a:path>
            </a:pathLst>
          </a:custGeom>
          <a:blipFill rotWithShape="1">
            <a:blip r:embed="rId8">
              <a:alphaModFix/>
            </a:blip>
            <a:stretch>
              <a:fillRect b="-704" l="0" r="0" t="-705"/>
            </a:stretch>
          </a:blipFill>
          <a:ln>
            <a:noFill/>
          </a:ln>
        </p:spPr>
      </p:sp>
      <p:cxnSp>
        <p:nvCxnSpPr>
          <p:cNvPr id="107" name="Google Shape;107;p13"/>
          <p:cNvCxnSpPr/>
          <p:nvPr/>
        </p:nvCxnSpPr>
        <p:spPr>
          <a:xfrm rot="5320288">
            <a:off x="4399276" y="6936722"/>
            <a:ext cx="438214" cy="0"/>
          </a:xfrm>
          <a:prstGeom prst="straightConnector1">
            <a:avLst/>
          </a:prstGeom>
          <a:noFill/>
          <a:ln cap="rnd" cmpd="sng" w="9525">
            <a:solidFill>
              <a:srgbClr val="5B9BD5"/>
            </a:solidFill>
            <a:prstDash val="solid"/>
            <a:round/>
            <a:headEnd len="sm" w="sm" type="none"/>
            <a:tailEnd len="sm" w="sm" type="none"/>
          </a:ln>
        </p:spPr>
      </p:cxnSp>
      <p:sp>
        <p:nvSpPr>
          <p:cNvPr id="108" name="Google Shape;108;p13"/>
          <p:cNvSpPr/>
          <p:nvPr/>
        </p:nvSpPr>
        <p:spPr>
          <a:xfrm>
            <a:off x="2812169" y="6815709"/>
            <a:ext cx="1709508" cy="208560"/>
          </a:xfrm>
          <a:custGeom>
            <a:rect b="b" l="l" r="r" t="t"/>
            <a:pathLst>
              <a:path extrusionOk="0" h="208560" w="1709508">
                <a:moveTo>
                  <a:pt x="0" y="0"/>
                </a:moveTo>
                <a:lnTo>
                  <a:pt x="1709508" y="0"/>
                </a:lnTo>
                <a:lnTo>
                  <a:pt x="1709508" y="208560"/>
                </a:lnTo>
                <a:lnTo>
                  <a:pt x="0" y="208560"/>
                </a:lnTo>
                <a:lnTo>
                  <a:pt x="0" y="0"/>
                </a:lnTo>
                <a:close/>
              </a:path>
            </a:pathLst>
          </a:custGeom>
          <a:blipFill rotWithShape="1">
            <a:blip r:embed="rId4">
              <a:alphaModFix/>
            </a:blip>
            <a:stretch>
              <a:fillRect b="-146" l="0" r="0" t="-145"/>
            </a:stretch>
          </a:blipFill>
          <a:ln>
            <a:noFill/>
          </a:ln>
        </p:spPr>
      </p:sp>
      <p:sp>
        <p:nvSpPr>
          <p:cNvPr id="109" name="Google Shape;109;p13"/>
          <p:cNvSpPr/>
          <p:nvPr/>
        </p:nvSpPr>
        <p:spPr>
          <a:xfrm>
            <a:off x="4724506" y="6801711"/>
            <a:ext cx="930852" cy="217199"/>
          </a:xfrm>
          <a:custGeom>
            <a:rect b="b" l="l" r="r" t="t"/>
            <a:pathLst>
              <a:path extrusionOk="0" h="217199" w="930852">
                <a:moveTo>
                  <a:pt x="0" y="0"/>
                </a:moveTo>
                <a:lnTo>
                  <a:pt x="930852" y="0"/>
                </a:lnTo>
                <a:lnTo>
                  <a:pt x="930852" y="217199"/>
                </a:lnTo>
                <a:lnTo>
                  <a:pt x="0" y="217199"/>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22"/>
          <p:cNvSpPr/>
          <p:nvPr/>
        </p:nvSpPr>
        <p:spPr>
          <a:xfrm>
            <a:off x="641299" y="94406"/>
            <a:ext cx="2039652" cy="773662"/>
          </a:xfrm>
          <a:custGeom>
            <a:rect b="b" l="l" r="r" t="t"/>
            <a:pathLst>
              <a:path extrusionOk="0" h="773662" w="2039652">
                <a:moveTo>
                  <a:pt x="0" y="0"/>
                </a:moveTo>
                <a:lnTo>
                  <a:pt x="2039652" y="0"/>
                </a:lnTo>
                <a:lnTo>
                  <a:pt x="2039652" y="773662"/>
                </a:lnTo>
                <a:lnTo>
                  <a:pt x="0" y="773662"/>
                </a:lnTo>
                <a:lnTo>
                  <a:pt x="0" y="0"/>
                </a:lnTo>
                <a:close/>
              </a:path>
            </a:pathLst>
          </a:custGeom>
          <a:blipFill rotWithShape="1">
            <a:blip r:embed="rId3">
              <a:alphaModFix/>
            </a:blip>
            <a:stretch>
              <a:fillRect b="0" l="0" r="0" t="0"/>
            </a:stretch>
          </a:blipFill>
          <a:ln>
            <a:noFill/>
          </a:ln>
        </p:spPr>
      </p:sp>
      <p:cxnSp>
        <p:nvCxnSpPr>
          <p:cNvPr id="469" name="Google Shape;469;p22"/>
          <p:cNvCxnSpPr/>
          <p:nvPr/>
        </p:nvCxnSpPr>
        <p:spPr>
          <a:xfrm rot="4119">
            <a:off x="665475" y="6529662"/>
            <a:ext cx="8478731" cy="0"/>
          </a:xfrm>
          <a:prstGeom prst="straightConnector1">
            <a:avLst/>
          </a:prstGeom>
          <a:noFill/>
          <a:ln cap="rnd" cmpd="sng" w="9525">
            <a:solidFill>
              <a:srgbClr val="4DA84F"/>
            </a:solidFill>
            <a:prstDash val="solid"/>
            <a:round/>
            <a:headEnd len="sm" w="sm" type="none"/>
            <a:tailEnd len="sm" w="sm" type="none"/>
          </a:ln>
        </p:spPr>
      </p:cxnSp>
      <p:cxnSp>
        <p:nvCxnSpPr>
          <p:cNvPr id="470" name="Google Shape;470;p22"/>
          <p:cNvCxnSpPr/>
          <p:nvPr/>
        </p:nvCxnSpPr>
        <p:spPr>
          <a:xfrm rot="7147">
            <a:off x="-10171" y="950831"/>
            <a:ext cx="9773941" cy="0"/>
          </a:xfrm>
          <a:prstGeom prst="straightConnector1">
            <a:avLst/>
          </a:prstGeom>
          <a:noFill/>
          <a:ln cap="rnd" cmpd="sng" w="19050">
            <a:solidFill>
              <a:srgbClr val="4DA84F"/>
            </a:solidFill>
            <a:prstDash val="solid"/>
            <a:round/>
            <a:headEnd len="sm" w="sm" type="none"/>
            <a:tailEnd len="sm" w="sm" type="none"/>
          </a:ln>
        </p:spPr>
      </p:cxnSp>
      <p:cxnSp>
        <p:nvCxnSpPr>
          <p:cNvPr id="471" name="Google Shape;471;p22"/>
          <p:cNvCxnSpPr/>
          <p:nvPr/>
        </p:nvCxnSpPr>
        <p:spPr>
          <a:xfrm rot="5320288">
            <a:off x="2472562" y="6936722"/>
            <a:ext cx="438214" cy="0"/>
          </a:xfrm>
          <a:prstGeom prst="straightConnector1">
            <a:avLst/>
          </a:prstGeom>
          <a:noFill/>
          <a:ln cap="rnd" cmpd="sng" w="9525">
            <a:solidFill>
              <a:srgbClr val="5B9BD5"/>
            </a:solidFill>
            <a:prstDash val="solid"/>
            <a:round/>
            <a:headEnd len="sm" w="sm" type="none"/>
            <a:tailEnd len="sm" w="sm" type="none"/>
          </a:ln>
        </p:spPr>
      </p:cxnSp>
      <p:cxnSp>
        <p:nvCxnSpPr>
          <p:cNvPr id="472" name="Google Shape;472;p22"/>
          <p:cNvCxnSpPr/>
          <p:nvPr/>
        </p:nvCxnSpPr>
        <p:spPr>
          <a:xfrm rot="5320288">
            <a:off x="4399276" y="6936722"/>
            <a:ext cx="438214" cy="0"/>
          </a:xfrm>
          <a:prstGeom prst="straightConnector1">
            <a:avLst/>
          </a:prstGeom>
          <a:noFill/>
          <a:ln cap="rnd" cmpd="sng" w="9525">
            <a:solidFill>
              <a:srgbClr val="5B9BD5"/>
            </a:solidFill>
            <a:prstDash val="solid"/>
            <a:round/>
            <a:headEnd len="sm" w="sm" type="none"/>
            <a:tailEnd len="sm" w="sm" type="none"/>
          </a:ln>
        </p:spPr>
      </p:cxnSp>
      <p:sp>
        <p:nvSpPr>
          <p:cNvPr id="473" name="Google Shape;473;p22"/>
          <p:cNvSpPr/>
          <p:nvPr/>
        </p:nvSpPr>
        <p:spPr>
          <a:xfrm>
            <a:off x="2812169" y="6815709"/>
            <a:ext cx="1709508" cy="208560"/>
          </a:xfrm>
          <a:custGeom>
            <a:rect b="b" l="l" r="r" t="t"/>
            <a:pathLst>
              <a:path extrusionOk="0" h="208560" w="1709508">
                <a:moveTo>
                  <a:pt x="0" y="0"/>
                </a:moveTo>
                <a:lnTo>
                  <a:pt x="1709508" y="0"/>
                </a:lnTo>
                <a:lnTo>
                  <a:pt x="1709508" y="208560"/>
                </a:lnTo>
                <a:lnTo>
                  <a:pt x="0" y="208560"/>
                </a:lnTo>
                <a:lnTo>
                  <a:pt x="0" y="0"/>
                </a:lnTo>
                <a:close/>
              </a:path>
            </a:pathLst>
          </a:custGeom>
          <a:blipFill rotWithShape="1">
            <a:blip r:embed="rId4">
              <a:alphaModFix/>
            </a:blip>
            <a:stretch>
              <a:fillRect b="-146" l="0" r="0" t="-145"/>
            </a:stretch>
          </a:blipFill>
          <a:ln>
            <a:noFill/>
          </a:ln>
        </p:spPr>
      </p:sp>
      <p:sp>
        <p:nvSpPr>
          <p:cNvPr id="474" name="Google Shape;474;p22"/>
          <p:cNvSpPr/>
          <p:nvPr/>
        </p:nvSpPr>
        <p:spPr>
          <a:xfrm>
            <a:off x="4724506" y="6801711"/>
            <a:ext cx="930852" cy="217199"/>
          </a:xfrm>
          <a:custGeom>
            <a:rect b="b" l="l" r="r" t="t"/>
            <a:pathLst>
              <a:path extrusionOk="0" h="217199" w="930852">
                <a:moveTo>
                  <a:pt x="0" y="0"/>
                </a:moveTo>
                <a:lnTo>
                  <a:pt x="930852" y="0"/>
                </a:lnTo>
                <a:lnTo>
                  <a:pt x="930852" y="217199"/>
                </a:lnTo>
                <a:lnTo>
                  <a:pt x="0" y="217199"/>
                </a:lnTo>
                <a:lnTo>
                  <a:pt x="0" y="0"/>
                </a:lnTo>
                <a:close/>
              </a:path>
            </a:pathLst>
          </a:custGeom>
          <a:blipFill rotWithShape="1">
            <a:blip r:embed="rId5">
              <a:alphaModFix/>
            </a:blip>
            <a:stretch>
              <a:fillRect b="0" l="0" r="0" t="0"/>
            </a:stretch>
          </a:blipFill>
          <a:ln>
            <a:noFill/>
          </a:ln>
        </p:spPr>
      </p:sp>
      <p:sp>
        <p:nvSpPr>
          <p:cNvPr descr="A close up of a sign  Description automatically generated" id="475" name="Google Shape;475;p22"/>
          <p:cNvSpPr/>
          <p:nvPr/>
        </p:nvSpPr>
        <p:spPr>
          <a:xfrm>
            <a:off x="7749678" y="4716470"/>
            <a:ext cx="1460336" cy="1642878"/>
          </a:xfrm>
          <a:custGeom>
            <a:rect b="b" l="l" r="r" t="t"/>
            <a:pathLst>
              <a:path extrusionOk="0" h="1642878" w="1460336">
                <a:moveTo>
                  <a:pt x="0" y="0"/>
                </a:moveTo>
                <a:lnTo>
                  <a:pt x="1460336" y="0"/>
                </a:lnTo>
                <a:lnTo>
                  <a:pt x="1460336" y="1642878"/>
                </a:lnTo>
                <a:lnTo>
                  <a:pt x="0" y="1642878"/>
                </a:lnTo>
                <a:lnTo>
                  <a:pt x="0" y="0"/>
                </a:lnTo>
                <a:close/>
              </a:path>
            </a:pathLst>
          </a:custGeom>
          <a:blipFill rotWithShape="1">
            <a:blip r:embed="rId6">
              <a:alphaModFix/>
            </a:blip>
            <a:stretch>
              <a:fillRect b="0" l="0" r="0" t="0"/>
            </a:stretch>
          </a:blipFill>
          <a:ln>
            <a:noFill/>
          </a:ln>
        </p:spPr>
      </p:sp>
      <p:grpSp>
        <p:nvGrpSpPr>
          <p:cNvPr id="476" name="Google Shape;476;p22"/>
          <p:cNvGrpSpPr/>
          <p:nvPr/>
        </p:nvGrpSpPr>
        <p:grpSpPr>
          <a:xfrm>
            <a:off x="8170330" y="132137"/>
            <a:ext cx="1039748" cy="344295"/>
            <a:chOff x="0" y="-19050"/>
            <a:chExt cx="1386332" cy="459059"/>
          </a:xfrm>
        </p:grpSpPr>
        <p:sp>
          <p:nvSpPr>
            <p:cNvPr id="477" name="Google Shape;477;p22"/>
            <p:cNvSpPr/>
            <p:nvPr/>
          </p:nvSpPr>
          <p:spPr>
            <a:xfrm>
              <a:off x="0" y="0"/>
              <a:ext cx="1386332" cy="440009"/>
            </a:xfrm>
            <a:custGeom>
              <a:rect b="b" l="l" r="r" t="t"/>
              <a:pathLst>
                <a:path extrusionOk="0" h="440009" w="1386332">
                  <a:moveTo>
                    <a:pt x="0" y="73359"/>
                  </a:moveTo>
                  <a:cubicBezTo>
                    <a:pt x="0" y="32811"/>
                    <a:pt x="29083" y="0"/>
                    <a:pt x="65024" y="0"/>
                  </a:cubicBezTo>
                  <a:lnTo>
                    <a:pt x="1321308" y="0"/>
                  </a:lnTo>
                  <a:cubicBezTo>
                    <a:pt x="1357249" y="0"/>
                    <a:pt x="1386332" y="32811"/>
                    <a:pt x="1386332" y="73359"/>
                  </a:cubicBezTo>
                  <a:lnTo>
                    <a:pt x="1386332" y="366654"/>
                  </a:lnTo>
                  <a:cubicBezTo>
                    <a:pt x="1386332" y="407202"/>
                    <a:pt x="1357249" y="440009"/>
                    <a:pt x="1321308" y="440009"/>
                  </a:cubicBezTo>
                  <a:lnTo>
                    <a:pt x="65024" y="440009"/>
                  </a:lnTo>
                  <a:cubicBezTo>
                    <a:pt x="29083" y="440009"/>
                    <a:pt x="0" y="407202"/>
                    <a:pt x="0" y="366654"/>
                  </a:cubicBezTo>
                  <a:close/>
                </a:path>
              </a:pathLst>
            </a:custGeom>
            <a:solidFill>
              <a:srgbClr val="4D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2"/>
            <p:cNvSpPr txBox="1"/>
            <p:nvPr/>
          </p:nvSpPr>
          <p:spPr>
            <a:xfrm>
              <a:off x="0" y="-19050"/>
              <a:ext cx="1386246" cy="459025"/>
            </a:xfrm>
            <a:prstGeom prst="rect">
              <a:avLst/>
            </a:prstGeom>
            <a:noFill/>
            <a:ln>
              <a:noFill/>
            </a:ln>
          </p:spPr>
          <p:txBody>
            <a:bodyPr anchorCtr="0" anchor="ctr" bIns="50800" lIns="50800" spcFirstLastPara="1" rIns="50800" wrap="square" tIns="50800">
              <a:noAutofit/>
            </a:bodyPr>
            <a:lstStyle/>
            <a:p>
              <a:pPr indent="0" lvl="0" marL="0" marR="0" rtl="0" algn="ctr">
                <a:lnSpc>
                  <a:spcPct val="119959"/>
                </a:lnSpc>
                <a:spcBef>
                  <a:spcPts val="0"/>
                </a:spcBef>
                <a:spcAft>
                  <a:spcPts val="0"/>
                </a:spcAft>
                <a:buNone/>
              </a:pPr>
              <a:r>
                <a:rPr b="1" i="0" lang="en-US" sz="1493" u="none" cap="none" strike="noStrike">
                  <a:solidFill>
                    <a:srgbClr val="FFFFFF"/>
                  </a:solidFill>
                  <a:latin typeface="Ubuntu"/>
                  <a:ea typeface="Ubuntu"/>
                  <a:cs typeface="Ubuntu"/>
                  <a:sym typeface="Ubuntu"/>
                </a:rPr>
                <a:t>EXPLICA</a:t>
              </a:r>
              <a:endParaRPr/>
            </a:p>
          </p:txBody>
        </p:sp>
      </p:grpSp>
      <p:grpSp>
        <p:nvGrpSpPr>
          <p:cNvPr id="479" name="Google Shape;479;p22"/>
          <p:cNvGrpSpPr/>
          <p:nvPr/>
        </p:nvGrpSpPr>
        <p:grpSpPr>
          <a:xfrm>
            <a:off x="4961739" y="2148855"/>
            <a:ext cx="282036" cy="462534"/>
            <a:chOff x="0" y="-47625"/>
            <a:chExt cx="376047" cy="616712"/>
          </a:xfrm>
        </p:grpSpPr>
        <p:sp>
          <p:nvSpPr>
            <p:cNvPr id="480" name="Google Shape;480;p22"/>
            <p:cNvSpPr/>
            <p:nvPr/>
          </p:nvSpPr>
          <p:spPr>
            <a:xfrm>
              <a:off x="0" y="0"/>
              <a:ext cx="376047" cy="569087"/>
            </a:xfrm>
            <a:custGeom>
              <a:rect b="b" l="l" r="r" t="t"/>
              <a:pathLst>
                <a:path extrusionOk="0" h="569087" w="376047">
                  <a:moveTo>
                    <a:pt x="0" y="0"/>
                  </a:moveTo>
                  <a:lnTo>
                    <a:pt x="376047" y="0"/>
                  </a:lnTo>
                  <a:lnTo>
                    <a:pt x="376047" y="569087"/>
                  </a:lnTo>
                  <a:lnTo>
                    <a:pt x="0" y="569087"/>
                  </a:lnTo>
                  <a:close/>
                </a:path>
              </a:pathLst>
            </a:custGeom>
            <a:solidFill>
              <a:srgbClr val="FFFFFF"/>
            </a:solidFill>
            <a:ln>
              <a:noFill/>
            </a:ln>
          </p:spPr>
        </p:sp>
        <p:sp>
          <p:nvSpPr>
            <p:cNvPr id="481" name="Google Shape;481;p22"/>
            <p:cNvSpPr txBox="1"/>
            <p:nvPr/>
          </p:nvSpPr>
          <p:spPr>
            <a:xfrm>
              <a:off x="0" y="-47625"/>
              <a:ext cx="376018" cy="616670"/>
            </a:xfrm>
            <a:prstGeom prst="rect">
              <a:avLst/>
            </a:prstGeom>
            <a:noFill/>
            <a:ln>
              <a:noFill/>
            </a:ln>
          </p:spPr>
          <p:txBody>
            <a:bodyPr anchorCtr="0" anchor="t" bIns="50800" lIns="50800" spcFirstLastPara="1" rIns="50800" wrap="square" tIns="50800">
              <a:noAutofit/>
            </a:bodyPr>
            <a:lstStyle/>
            <a:p>
              <a:pPr indent="0" lvl="0" marL="0" marR="0" rtl="0" algn="l">
                <a:lnSpc>
                  <a:spcPct val="120018"/>
                </a:lnSpc>
                <a:spcBef>
                  <a:spcPts val="0"/>
                </a:spcBef>
                <a:spcAft>
                  <a:spcPts val="0"/>
                </a:spcAft>
                <a:buNone/>
              </a:pPr>
              <a:r>
                <a:rPr b="0" i="0" lang="en-US" sz="2133" u="none" cap="none" strike="noStrike">
                  <a:solidFill>
                    <a:srgbClr val="000000"/>
                  </a:solidFill>
                  <a:latin typeface="Arial"/>
                  <a:ea typeface="Arial"/>
                  <a:cs typeface="Arial"/>
                  <a:sym typeface="Arial"/>
                </a:rPr>
                <a:t>a</a:t>
              </a:r>
              <a:endParaRPr/>
            </a:p>
          </p:txBody>
        </p:sp>
      </p:grpSp>
      <p:sp>
        <p:nvSpPr>
          <p:cNvPr id="482" name="Google Shape;482;p22"/>
          <p:cNvSpPr/>
          <p:nvPr/>
        </p:nvSpPr>
        <p:spPr>
          <a:xfrm>
            <a:off x="684528" y="6745992"/>
            <a:ext cx="1840504" cy="347994"/>
          </a:xfrm>
          <a:custGeom>
            <a:rect b="b" l="l" r="r" t="t"/>
            <a:pathLst>
              <a:path extrusionOk="0" h="347994" w="1840504">
                <a:moveTo>
                  <a:pt x="0" y="0"/>
                </a:moveTo>
                <a:lnTo>
                  <a:pt x="1840504" y="0"/>
                </a:lnTo>
                <a:lnTo>
                  <a:pt x="1840504" y="347994"/>
                </a:lnTo>
                <a:lnTo>
                  <a:pt x="0" y="347994"/>
                </a:lnTo>
                <a:lnTo>
                  <a:pt x="0" y="0"/>
                </a:lnTo>
                <a:close/>
              </a:path>
            </a:pathLst>
          </a:custGeom>
          <a:blipFill rotWithShape="1">
            <a:blip r:embed="rId7">
              <a:alphaModFix/>
            </a:blip>
            <a:stretch>
              <a:fillRect b="0" l="0" r="0" t="0"/>
            </a:stretch>
          </a:blipFill>
          <a:ln>
            <a:noFill/>
          </a:ln>
        </p:spPr>
      </p:sp>
      <p:sp>
        <p:nvSpPr>
          <p:cNvPr id="483" name="Google Shape;483;p22"/>
          <p:cNvSpPr/>
          <p:nvPr/>
        </p:nvSpPr>
        <p:spPr>
          <a:xfrm>
            <a:off x="5340977" y="1170541"/>
            <a:ext cx="3364318" cy="3661843"/>
          </a:xfrm>
          <a:custGeom>
            <a:rect b="b" l="l" r="r" t="t"/>
            <a:pathLst>
              <a:path extrusionOk="0" h="3661843" w="3364318">
                <a:moveTo>
                  <a:pt x="0" y="0"/>
                </a:moveTo>
                <a:lnTo>
                  <a:pt x="3364318" y="0"/>
                </a:lnTo>
                <a:lnTo>
                  <a:pt x="3364318" y="3661843"/>
                </a:lnTo>
                <a:lnTo>
                  <a:pt x="0" y="3661843"/>
                </a:lnTo>
                <a:lnTo>
                  <a:pt x="0" y="0"/>
                </a:lnTo>
                <a:close/>
              </a:path>
            </a:pathLst>
          </a:custGeom>
          <a:blipFill rotWithShape="1">
            <a:blip r:embed="rId8">
              <a:alphaModFix/>
            </a:blip>
            <a:stretch>
              <a:fillRect b="0" l="0" r="0" t="0"/>
            </a:stretch>
          </a:blipFill>
          <a:ln>
            <a:noFill/>
          </a:ln>
        </p:spPr>
      </p:sp>
      <p:sp>
        <p:nvSpPr>
          <p:cNvPr id="484" name="Google Shape;484;p22"/>
          <p:cNvSpPr txBox="1"/>
          <p:nvPr/>
        </p:nvSpPr>
        <p:spPr>
          <a:xfrm>
            <a:off x="8957462" y="6809161"/>
            <a:ext cx="218101" cy="190500"/>
          </a:xfrm>
          <a:prstGeom prst="rect">
            <a:avLst/>
          </a:prstGeom>
          <a:noFill/>
          <a:ln>
            <a:noFill/>
          </a:ln>
        </p:spPr>
        <p:txBody>
          <a:bodyPr anchorCtr="0" anchor="t" bIns="0" lIns="0" spcFirstLastPara="1" rIns="0" wrap="square" tIns="0">
            <a:spAutoFit/>
          </a:bodyPr>
          <a:lstStyle/>
          <a:p>
            <a:pPr indent="0" lvl="0" marL="0" marR="0" rtl="0" algn="r">
              <a:lnSpc>
                <a:spcPct val="120075"/>
              </a:lnSpc>
              <a:spcBef>
                <a:spcPts val="0"/>
              </a:spcBef>
              <a:spcAft>
                <a:spcPts val="0"/>
              </a:spcAft>
              <a:buNone/>
            </a:pPr>
            <a:r>
              <a:rPr b="0" i="0" lang="en-US" sz="1066" u="none" cap="none" strike="noStrike">
                <a:solidFill>
                  <a:srgbClr val="000000"/>
                </a:solidFill>
                <a:latin typeface="Arial"/>
                <a:ea typeface="Arial"/>
                <a:cs typeface="Arial"/>
                <a:sym typeface="Arial"/>
              </a:rPr>
              <a:t>9</a:t>
            </a:r>
            <a:endParaRPr/>
          </a:p>
        </p:txBody>
      </p:sp>
      <p:sp>
        <p:nvSpPr>
          <p:cNvPr id="485" name="Google Shape;485;p22"/>
          <p:cNvSpPr txBox="1"/>
          <p:nvPr/>
        </p:nvSpPr>
        <p:spPr>
          <a:xfrm>
            <a:off x="539957" y="1350216"/>
            <a:ext cx="4073346" cy="3105150"/>
          </a:xfrm>
          <a:prstGeom prst="rect">
            <a:avLst/>
          </a:prstGeom>
          <a:noFill/>
          <a:ln>
            <a:noFill/>
          </a:ln>
        </p:spPr>
        <p:txBody>
          <a:bodyPr anchorCtr="0" anchor="t" bIns="0" lIns="0" spcFirstLastPara="1" rIns="0" wrap="square" tIns="0">
            <a:spAutoFit/>
          </a:bodyPr>
          <a:lstStyle/>
          <a:p>
            <a:pPr indent="0" lvl="0" marL="0" marR="0" rtl="0" algn="l">
              <a:lnSpc>
                <a:spcPct val="120046"/>
              </a:lnSpc>
              <a:spcBef>
                <a:spcPts val="0"/>
              </a:spcBef>
              <a:spcAft>
                <a:spcPts val="0"/>
              </a:spcAft>
              <a:buNone/>
            </a:pPr>
            <a:r>
              <a:rPr b="0" i="0" lang="en-US" sz="1706" u="none" cap="none" strike="noStrike">
                <a:solidFill>
                  <a:srgbClr val="000000"/>
                </a:solidFill>
                <a:latin typeface="Ubuntu"/>
                <a:ea typeface="Ubuntu"/>
                <a:cs typeface="Ubuntu"/>
                <a:sym typeface="Ubuntu"/>
              </a:rPr>
              <a:t>Ahora que comprendes los conceptos fundamentales sobre la radiación, ¡examinemos más detenidamente la RADIACIÓN IONIZANTE!</a:t>
            </a:r>
            <a:endParaRPr/>
          </a:p>
          <a:p>
            <a:pPr indent="0" lvl="0" marL="0" marR="0" rtl="0" algn="l">
              <a:lnSpc>
                <a:spcPct val="120046"/>
              </a:lnSpc>
              <a:spcBef>
                <a:spcPts val="0"/>
              </a:spcBef>
              <a:spcAft>
                <a:spcPts val="0"/>
              </a:spcAft>
              <a:buNone/>
            </a:pPr>
            <a:r>
              <a:t/>
            </a:r>
            <a:endParaRPr b="0" i="0" sz="1706" u="none" cap="none" strike="noStrike">
              <a:solidFill>
                <a:srgbClr val="000000"/>
              </a:solidFill>
              <a:latin typeface="Ubuntu"/>
              <a:ea typeface="Ubuntu"/>
              <a:cs typeface="Ubuntu"/>
              <a:sym typeface="Ubuntu"/>
            </a:endParaRPr>
          </a:p>
          <a:p>
            <a:pPr indent="0" lvl="0" marL="0" marR="0" rtl="0" algn="l">
              <a:lnSpc>
                <a:spcPct val="120046"/>
              </a:lnSpc>
              <a:spcBef>
                <a:spcPts val="0"/>
              </a:spcBef>
              <a:spcAft>
                <a:spcPts val="0"/>
              </a:spcAft>
              <a:buNone/>
            </a:pPr>
            <a:r>
              <a:rPr b="0" i="0" lang="en-US" sz="1706" u="none" cap="none" strike="noStrike">
                <a:solidFill>
                  <a:srgbClr val="000000"/>
                </a:solidFill>
                <a:latin typeface="Ubuntu"/>
                <a:ea typeface="Ubuntu"/>
                <a:cs typeface="Ubuntu"/>
                <a:sym typeface="Ubuntu"/>
              </a:rPr>
              <a:t>Pero comencemos con un breve repaso sobre los átomos y la tabla periódica… </a:t>
            </a:r>
            <a:endParaRPr/>
          </a:p>
          <a:p>
            <a:pPr indent="0" lvl="0" marL="0" marR="0" rtl="0" algn="l">
              <a:lnSpc>
                <a:spcPct val="120046"/>
              </a:lnSpc>
              <a:spcBef>
                <a:spcPts val="0"/>
              </a:spcBef>
              <a:spcAft>
                <a:spcPts val="0"/>
              </a:spcAft>
              <a:buNone/>
            </a:pPr>
            <a:r>
              <a:t/>
            </a:r>
            <a:endParaRPr b="0" i="0" sz="1706" u="none" cap="none" strike="noStrike">
              <a:solidFill>
                <a:srgbClr val="000000"/>
              </a:solidFill>
              <a:latin typeface="Ubuntu"/>
              <a:ea typeface="Ubuntu"/>
              <a:cs typeface="Ubuntu"/>
              <a:sym typeface="Ubuntu"/>
            </a:endParaRPr>
          </a:p>
          <a:p>
            <a:pPr indent="-184234" lvl="1" marL="368470" marR="0" rtl="0" algn="l">
              <a:lnSpc>
                <a:spcPct val="120046"/>
              </a:lnSpc>
              <a:spcBef>
                <a:spcPts val="0"/>
              </a:spcBef>
              <a:spcAft>
                <a:spcPts val="0"/>
              </a:spcAft>
              <a:buClr>
                <a:srgbClr val="000000"/>
              </a:buClr>
              <a:buSzPts val="1706"/>
              <a:buFont typeface="Arial"/>
              <a:buChar char="•"/>
            </a:pPr>
            <a:r>
              <a:rPr b="0" i="0" lang="en-US" sz="1706" u="none" cap="none" strike="noStrike">
                <a:solidFill>
                  <a:srgbClr val="000000"/>
                </a:solidFill>
                <a:latin typeface="Ubuntu"/>
                <a:ea typeface="Ubuntu"/>
                <a:cs typeface="Ubuntu"/>
                <a:sym typeface="Ubuntu"/>
              </a:rPr>
              <a:t>¿Puedes reconocer las partes de un átomo?</a:t>
            </a:r>
            <a:endParaRPr/>
          </a:p>
          <a:p>
            <a:pPr indent="-184234" lvl="1" marL="368470" marR="0" rtl="0" algn="l">
              <a:lnSpc>
                <a:spcPct val="120046"/>
              </a:lnSpc>
              <a:spcBef>
                <a:spcPts val="0"/>
              </a:spcBef>
              <a:spcAft>
                <a:spcPts val="0"/>
              </a:spcAft>
              <a:buClr>
                <a:srgbClr val="000000"/>
              </a:buClr>
              <a:buSzPts val="1706"/>
              <a:buFont typeface="Arial"/>
              <a:buChar char="•"/>
            </a:pPr>
            <a:r>
              <a:rPr b="0" i="0" lang="en-US" sz="1706" u="none" cap="none" strike="noStrike">
                <a:solidFill>
                  <a:srgbClr val="000000"/>
                </a:solidFill>
                <a:latin typeface="Ubuntu"/>
                <a:ea typeface="Ubuntu"/>
                <a:cs typeface="Ubuntu"/>
                <a:sym typeface="Ubuntu"/>
              </a:rPr>
              <a:t>¿Qué información proporciona la tabla periódica acerca del carbono?</a:t>
            </a:r>
            <a:endParaRPr/>
          </a:p>
        </p:txBody>
      </p:sp>
      <p:sp>
        <p:nvSpPr>
          <p:cNvPr id="486" name="Google Shape;486;p22"/>
          <p:cNvSpPr txBox="1"/>
          <p:nvPr/>
        </p:nvSpPr>
        <p:spPr>
          <a:xfrm>
            <a:off x="2812169" y="132506"/>
            <a:ext cx="5280600" cy="796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586" u="none" cap="none" strike="noStrike">
                <a:solidFill>
                  <a:srgbClr val="26819E"/>
                </a:solidFill>
                <a:latin typeface="Ubuntu"/>
                <a:ea typeface="Ubuntu"/>
                <a:cs typeface="Ubuntu"/>
                <a:sym typeface="Ubuntu"/>
              </a:rPr>
              <a:t>¿Qué es un átomo y por qué emite radiación?</a:t>
            </a:r>
            <a:endParaRPr sz="1000"/>
          </a:p>
        </p:txBody>
      </p:sp>
      <p:sp>
        <p:nvSpPr>
          <p:cNvPr id="487" name="Google Shape;487;p22"/>
          <p:cNvSpPr txBox="1"/>
          <p:nvPr/>
        </p:nvSpPr>
        <p:spPr>
          <a:xfrm>
            <a:off x="9144203" y="1944390"/>
            <a:ext cx="238221" cy="382969"/>
          </a:xfrm>
          <a:prstGeom prst="rect">
            <a:avLst/>
          </a:prstGeom>
          <a:noFill/>
          <a:ln>
            <a:noFill/>
          </a:ln>
        </p:spPr>
        <p:txBody>
          <a:bodyPr anchorCtr="0" anchor="t" bIns="0" lIns="0" spcFirstLastPara="1" rIns="0" wrap="square" tIns="0">
            <a:spAutoFit/>
          </a:bodyPr>
          <a:lstStyle/>
          <a:p>
            <a:pPr indent="0" lvl="0" marL="0" marR="0" rtl="0" algn="l">
              <a:lnSpc>
                <a:spcPct val="120018"/>
              </a:lnSpc>
              <a:spcBef>
                <a:spcPts val="0"/>
              </a:spcBef>
              <a:spcAft>
                <a:spcPts val="0"/>
              </a:spcAft>
              <a:buNone/>
            </a:pPr>
            <a:r>
              <a:rPr b="0" i="0" lang="en-US" sz="2133" u="none" cap="none" strike="noStrike">
                <a:solidFill>
                  <a:srgbClr val="000000"/>
                </a:solidFill>
                <a:latin typeface="Arial"/>
                <a:ea typeface="Arial"/>
                <a:cs typeface="Arial"/>
                <a:sym typeface="Arial"/>
              </a:rPr>
              <a:t>b</a:t>
            </a:r>
            <a:endParaRPr/>
          </a:p>
        </p:txBody>
      </p:sp>
      <p:sp>
        <p:nvSpPr>
          <p:cNvPr id="488" name="Google Shape;488;p22"/>
          <p:cNvSpPr txBox="1"/>
          <p:nvPr/>
        </p:nvSpPr>
        <p:spPr>
          <a:xfrm>
            <a:off x="7010555" y="5113577"/>
            <a:ext cx="109004" cy="382969"/>
          </a:xfrm>
          <a:prstGeom prst="rect">
            <a:avLst/>
          </a:prstGeom>
          <a:noFill/>
          <a:ln>
            <a:noFill/>
          </a:ln>
        </p:spPr>
        <p:txBody>
          <a:bodyPr anchorCtr="0" anchor="t" bIns="0" lIns="0" spcFirstLastPara="1" rIns="0" wrap="square" tIns="0">
            <a:spAutoFit/>
          </a:bodyPr>
          <a:lstStyle/>
          <a:p>
            <a:pPr indent="0" lvl="0" marL="0" marR="0" rtl="0" algn="l">
              <a:lnSpc>
                <a:spcPct val="120018"/>
              </a:lnSpc>
              <a:spcBef>
                <a:spcPts val="0"/>
              </a:spcBef>
              <a:spcAft>
                <a:spcPts val="0"/>
              </a:spcAft>
              <a:buNone/>
            </a:pPr>
            <a:r>
              <a:rPr b="0" i="0" lang="en-US" sz="2133" u="none" cap="none" strike="noStrike">
                <a:solidFill>
                  <a:srgbClr val="000000"/>
                </a:solidFill>
                <a:latin typeface="Arial"/>
                <a:ea typeface="Arial"/>
                <a:cs typeface="Arial"/>
                <a:sym typeface="Arial"/>
              </a:rPr>
              <a:t>c</a:t>
            </a:r>
            <a:endParaRPr/>
          </a:p>
        </p:txBody>
      </p:sp>
      <p:sp>
        <p:nvSpPr>
          <p:cNvPr id="489" name="Google Shape;489;p22"/>
          <p:cNvSpPr txBox="1"/>
          <p:nvPr/>
        </p:nvSpPr>
        <p:spPr>
          <a:xfrm>
            <a:off x="5920000" y="6847261"/>
            <a:ext cx="3102080" cy="222284"/>
          </a:xfrm>
          <a:prstGeom prst="rect">
            <a:avLst/>
          </a:prstGeom>
          <a:noFill/>
          <a:ln>
            <a:noFill/>
          </a:ln>
        </p:spPr>
        <p:txBody>
          <a:bodyPr anchorCtr="0" anchor="t" bIns="0" lIns="0" spcFirstLastPara="1" rIns="0" wrap="square" tIns="0">
            <a:spAutoFit/>
          </a:bodyPr>
          <a:lstStyle/>
          <a:p>
            <a:pPr indent="0" lvl="0" marL="0" marR="0" rtl="0" algn="l">
              <a:lnSpc>
                <a:spcPct val="119889"/>
              </a:lnSpc>
              <a:spcBef>
                <a:spcPts val="0"/>
              </a:spcBef>
              <a:spcAft>
                <a:spcPts val="0"/>
              </a:spcAft>
              <a:buNone/>
            </a:pPr>
            <a:r>
              <a:rPr b="0" i="0" lang="en-US" sz="724" u="none" cap="none" strike="noStrike">
                <a:solidFill>
                  <a:srgbClr val="000000"/>
                </a:solidFill>
                <a:latin typeface="Arial"/>
                <a:ea typeface="Arial"/>
                <a:cs typeface="Arial"/>
                <a:sym typeface="Arial"/>
              </a:rPr>
              <a:t>Copyright 2020 Discovery Education, Inc. Todos los derechos reservados.</a:t>
            </a:r>
            <a:endParaRPr/>
          </a:p>
          <a:p>
            <a:pPr indent="0" lvl="0" marL="0" marR="0" rtl="0" algn="l">
              <a:lnSpc>
                <a:spcPct val="119889"/>
              </a:lnSpc>
              <a:spcBef>
                <a:spcPts val="0"/>
              </a:spcBef>
              <a:spcAft>
                <a:spcPts val="0"/>
              </a:spcAft>
              <a:buNone/>
            </a:pPr>
            <a:r>
              <a:t/>
            </a:r>
            <a:endParaRPr b="0" i="0" sz="724" u="none" cap="none" strike="noStrike">
              <a:solidFill>
                <a:srgbClr val="000000"/>
              </a:solidFill>
              <a:latin typeface="Arial"/>
              <a:ea typeface="Arial"/>
              <a:cs typeface="Arial"/>
              <a:sym typeface="Arial"/>
            </a:endParaRPr>
          </a:p>
        </p:txBody>
      </p:sp>
      <p:cxnSp>
        <p:nvCxnSpPr>
          <p:cNvPr id="490" name="Google Shape;490;p22"/>
          <p:cNvCxnSpPr/>
          <p:nvPr/>
        </p:nvCxnSpPr>
        <p:spPr>
          <a:xfrm>
            <a:off x="5243753" y="2412253"/>
            <a:ext cx="1365504" cy="199105"/>
          </a:xfrm>
          <a:prstGeom prst="straightConnector1">
            <a:avLst/>
          </a:prstGeom>
          <a:noFill/>
          <a:ln cap="flat" cmpd="sng" w="28575">
            <a:solidFill>
              <a:srgbClr val="000000"/>
            </a:solidFill>
            <a:prstDash val="solid"/>
            <a:round/>
            <a:headEnd len="sm" w="sm" type="none"/>
            <a:tailEnd len="sm" w="sm" type="none"/>
          </a:ln>
        </p:spPr>
      </p:cxnSp>
      <p:cxnSp>
        <p:nvCxnSpPr>
          <p:cNvPr id="491" name="Google Shape;491;p22"/>
          <p:cNvCxnSpPr/>
          <p:nvPr/>
        </p:nvCxnSpPr>
        <p:spPr>
          <a:xfrm flipH="1" rot="10800000">
            <a:off x="7471040" y="2159687"/>
            <a:ext cx="1673163" cy="451671"/>
          </a:xfrm>
          <a:prstGeom prst="straightConnector1">
            <a:avLst/>
          </a:prstGeom>
          <a:noFill/>
          <a:ln cap="flat" cmpd="sng" w="28575">
            <a:solidFill>
              <a:srgbClr val="000000"/>
            </a:solidFill>
            <a:prstDash val="solid"/>
            <a:round/>
            <a:headEnd len="sm" w="sm" type="none"/>
            <a:tailEnd len="sm" w="sm" type="none"/>
          </a:ln>
        </p:spPr>
      </p:cxnSp>
      <p:cxnSp>
        <p:nvCxnSpPr>
          <p:cNvPr id="492" name="Google Shape;492;p22"/>
          <p:cNvCxnSpPr/>
          <p:nvPr/>
        </p:nvCxnSpPr>
        <p:spPr>
          <a:xfrm flipH="1" rot="10800000">
            <a:off x="7065057" y="4172794"/>
            <a:ext cx="1105273" cy="988408"/>
          </a:xfrm>
          <a:prstGeom prst="straightConnector1">
            <a:avLst/>
          </a:prstGeom>
          <a:noFill/>
          <a:ln cap="flat" cmpd="sng" w="28575">
            <a:solidFill>
              <a:srgbClr val="000000"/>
            </a:solidFill>
            <a:prstDash val="solid"/>
            <a:round/>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23"/>
          <p:cNvSpPr/>
          <p:nvPr/>
        </p:nvSpPr>
        <p:spPr>
          <a:xfrm>
            <a:off x="641299" y="94406"/>
            <a:ext cx="2039652" cy="773662"/>
          </a:xfrm>
          <a:custGeom>
            <a:rect b="b" l="l" r="r" t="t"/>
            <a:pathLst>
              <a:path extrusionOk="0" h="773662" w="2039652">
                <a:moveTo>
                  <a:pt x="0" y="0"/>
                </a:moveTo>
                <a:lnTo>
                  <a:pt x="2039652" y="0"/>
                </a:lnTo>
                <a:lnTo>
                  <a:pt x="2039652" y="773662"/>
                </a:lnTo>
                <a:lnTo>
                  <a:pt x="0" y="773662"/>
                </a:lnTo>
                <a:lnTo>
                  <a:pt x="0" y="0"/>
                </a:lnTo>
                <a:close/>
              </a:path>
            </a:pathLst>
          </a:custGeom>
          <a:blipFill rotWithShape="1">
            <a:blip r:embed="rId3">
              <a:alphaModFix/>
            </a:blip>
            <a:stretch>
              <a:fillRect b="0" l="0" r="0" t="0"/>
            </a:stretch>
          </a:blipFill>
          <a:ln>
            <a:noFill/>
          </a:ln>
        </p:spPr>
      </p:sp>
      <p:cxnSp>
        <p:nvCxnSpPr>
          <p:cNvPr id="502" name="Google Shape;502;p23"/>
          <p:cNvCxnSpPr/>
          <p:nvPr/>
        </p:nvCxnSpPr>
        <p:spPr>
          <a:xfrm rot="4119">
            <a:off x="665475" y="6529662"/>
            <a:ext cx="8478731" cy="0"/>
          </a:xfrm>
          <a:prstGeom prst="straightConnector1">
            <a:avLst/>
          </a:prstGeom>
          <a:noFill/>
          <a:ln cap="rnd" cmpd="sng" w="9525">
            <a:solidFill>
              <a:srgbClr val="4DA84F"/>
            </a:solidFill>
            <a:prstDash val="solid"/>
            <a:round/>
            <a:headEnd len="sm" w="sm" type="none"/>
            <a:tailEnd len="sm" w="sm" type="none"/>
          </a:ln>
        </p:spPr>
      </p:cxnSp>
      <p:cxnSp>
        <p:nvCxnSpPr>
          <p:cNvPr id="503" name="Google Shape;503;p23"/>
          <p:cNvCxnSpPr/>
          <p:nvPr/>
        </p:nvCxnSpPr>
        <p:spPr>
          <a:xfrm rot="7147">
            <a:off x="-10171" y="950831"/>
            <a:ext cx="9773941" cy="0"/>
          </a:xfrm>
          <a:prstGeom prst="straightConnector1">
            <a:avLst/>
          </a:prstGeom>
          <a:noFill/>
          <a:ln cap="rnd" cmpd="sng" w="19050">
            <a:solidFill>
              <a:srgbClr val="4DA84F"/>
            </a:solidFill>
            <a:prstDash val="solid"/>
            <a:round/>
            <a:headEnd len="sm" w="sm" type="none"/>
            <a:tailEnd len="sm" w="sm" type="none"/>
          </a:ln>
        </p:spPr>
      </p:cxnSp>
      <p:cxnSp>
        <p:nvCxnSpPr>
          <p:cNvPr id="504" name="Google Shape;504;p23"/>
          <p:cNvCxnSpPr/>
          <p:nvPr/>
        </p:nvCxnSpPr>
        <p:spPr>
          <a:xfrm rot="5320288">
            <a:off x="2472562" y="6936722"/>
            <a:ext cx="438214" cy="0"/>
          </a:xfrm>
          <a:prstGeom prst="straightConnector1">
            <a:avLst/>
          </a:prstGeom>
          <a:noFill/>
          <a:ln cap="rnd" cmpd="sng" w="9525">
            <a:solidFill>
              <a:srgbClr val="5B9BD5"/>
            </a:solidFill>
            <a:prstDash val="solid"/>
            <a:round/>
            <a:headEnd len="sm" w="sm" type="none"/>
            <a:tailEnd len="sm" w="sm" type="none"/>
          </a:ln>
        </p:spPr>
      </p:cxnSp>
      <p:cxnSp>
        <p:nvCxnSpPr>
          <p:cNvPr id="505" name="Google Shape;505;p23"/>
          <p:cNvCxnSpPr/>
          <p:nvPr/>
        </p:nvCxnSpPr>
        <p:spPr>
          <a:xfrm rot="5320288">
            <a:off x="4399276" y="6936722"/>
            <a:ext cx="438214" cy="0"/>
          </a:xfrm>
          <a:prstGeom prst="straightConnector1">
            <a:avLst/>
          </a:prstGeom>
          <a:noFill/>
          <a:ln cap="rnd" cmpd="sng" w="9525">
            <a:solidFill>
              <a:srgbClr val="5B9BD5"/>
            </a:solidFill>
            <a:prstDash val="solid"/>
            <a:round/>
            <a:headEnd len="sm" w="sm" type="none"/>
            <a:tailEnd len="sm" w="sm" type="none"/>
          </a:ln>
        </p:spPr>
      </p:cxnSp>
      <p:sp>
        <p:nvSpPr>
          <p:cNvPr id="506" name="Google Shape;506;p23"/>
          <p:cNvSpPr/>
          <p:nvPr/>
        </p:nvSpPr>
        <p:spPr>
          <a:xfrm>
            <a:off x="2812169" y="6815709"/>
            <a:ext cx="1709508" cy="208560"/>
          </a:xfrm>
          <a:custGeom>
            <a:rect b="b" l="l" r="r" t="t"/>
            <a:pathLst>
              <a:path extrusionOk="0" h="208560" w="1709508">
                <a:moveTo>
                  <a:pt x="0" y="0"/>
                </a:moveTo>
                <a:lnTo>
                  <a:pt x="1709508" y="0"/>
                </a:lnTo>
                <a:lnTo>
                  <a:pt x="1709508" y="208560"/>
                </a:lnTo>
                <a:lnTo>
                  <a:pt x="0" y="208560"/>
                </a:lnTo>
                <a:lnTo>
                  <a:pt x="0" y="0"/>
                </a:lnTo>
                <a:close/>
              </a:path>
            </a:pathLst>
          </a:custGeom>
          <a:blipFill rotWithShape="1">
            <a:blip r:embed="rId4">
              <a:alphaModFix/>
            </a:blip>
            <a:stretch>
              <a:fillRect b="-146" l="0" r="0" t="-145"/>
            </a:stretch>
          </a:blipFill>
          <a:ln>
            <a:noFill/>
          </a:ln>
        </p:spPr>
      </p:sp>
      <p:sp>
        <p:nvSpPr>
          <p:cNvPr id="507" name="Google Shape;507;p23"/>
          <p:cNvSpPr/>
          <p:nvPr/>
        </p:nvSpPr>
        <p:spPr>
          <a:xfrm>
            <a:off x="4724506" y="6801711"/>
            <a:ext cx="930852" cy="217199"/>
          </a:xfrm>
          <a:custGeom>
            <a:rect b="b" l="l" r="r" t="t"/>
            <a:pathLst>
              <a:path extrusionOk="0" h="217199" w="930852">
                <a:moveTo>
                  <a:pt x="0" y="0"/>
                </a:moveTo>
                <a:lnTo>
                  <a:pt x="930852" y="0"/>
                </a:lnTo>
                <a:lnTo>
                  <a:pt x="930852" y="217199"/>
                </a:lnTo>
                <a:lnTo>
                  <a:pt x="0" y="217199"/>
                </a:lnTo>
                <a:lnTo>
                  <a:pt x="0" y="0"/>
                </a:lnTo>
                <a:close/>
              </a:path>
            </a:pathLst>
          </a:custGeom>
          <a:blipFill rotWithShape="1">
            <a:blip r:embed="rId5">
              <a:alphaModFix/>
            </a:blip>
            <a:stretch>
              <a:fillRect b="0" l="0" r="0" t="0"/>
            </a:stretch>
          </a:blipFill>
          <a:ln>
            <a:noFill/>
          </a:ln>
        </p:spPr>
      </p:sp>
      <p:sp>
        <p:nvSpPr>
          <p:cNvPr id="508" name="Google Shape;508;p23"/>
          <p:cNvSpPr/>
          <p:nvPr/>
        </p:nvSpPr>
        <p:spPr>
          <a:xfrm>
            <a:off x="684528" y="6745992"/>
            <a:ext cx="1840504" cy="347994"/>
          </a:xfrm>
          <a:custGeom>
            <a:rect b="b" l="l" r="r" t="t"/>
            <a:pathLst>
              <a:path extrusionOk="0" h="347994" w="1840504">
                <a:moveTo>
                  <a:pt x="0" y="0"/>
                </a:moveTo>
                <a:lnTo>
                  <a:pt x="1840504" y="0"/>
                </a:lnTo>
                <a:lnTo>
                  <a:pt x="1840504" y="347994"/>
                </a:lnTo>
                <a:lnTo>
                  <a:pt x="0" y="347994"/>
                </a:lnTo>
                <a:lnTo>
                  <a:pt x="0" y="0"/>
                </a:lnTo>
                <a:close/>
              </a:path>
            </a:pathLst>
          </a:custGeom>
          <a:blipFill rotWithShape="1">
            <a:blip r:embed="rId6">
              <a:alphaModFix/>
            </a:blip>
            <a:stretch>
              <a:fillRect b="0" l="0" r="0" t="0"/>
            </a:stretch>
          </a:blipFill>
          <a:ln>
            <a:noFill/>
          </a:ln>
        </p:spPr>
      </p:sp>
      <p:sp>
        <p:nvSpPr>
          <p:cNvPr id="509" name="Google Shape;509;p23"/>
          <p:cNvSpPr/>
          <p:nvPr/>
        </p:nvSpPr>
        <p:spPr>
          <a:xfrm>
            <a:off x="687652" y="1267325"/>
            <a:ext cx="4589176" cy="2873971"/>
          </a:xfrm>
          <a:custGeom>
            <a:rect b="b" l="l" r="r" t="t"/>
            <a:pathLst>
              <a:path extrusionOk="0" h="2873971" w="4589176">
                <a:moveTo>
                  <a:pt x="0" y="0"/>
                </a:moveTo>
                <a:lnTo>
                  <a:pt x="4589176" y="0"/>
                </a:lnTo>
                <a:lnTo>
                  <a:pt x="4589176" y="2873971"/>
                </a:lnTo>
                <a:lnTo>
                  <a:pt x="0" y="2873971"/>
                </a:lnTo>
                <a:lnTo>
                  <a:pt x="0" y="0"/>
                </a:lnTo>
                <a:close/>
              </a:path>
            </a:pathLst>
          </a:custGeom>
          <a:blipFill rotWithShape="1">
            <a:blip r:embed="rId7">
              <a:alphaModFix/>
            </a:blip>
            <a:stretch>
              <a:fillRect b="0" l="0" r="0" t="0"/>
            </a:stretch>
          </a:blipFill>
          <a:ln>
            <a:noFill/>
          </a:ln>
        </p:spPr>
      </p:sp>
      <p:sp>
        <p:nvSpPr>
          <p:cNvPr id="510" name="Google Shape;510;p23"/>
          <p:cNvSpPr txBox="1"/>
          <p:nvPr/>
        </p:nvSpPr>
        <p:spPr>
          <a:xfrm>
            <a:off x="8957462" y="6809161"/>
            <a:ext cx="218101" cy="190500"/>
          </a:xfrm>
          <a:prstGeom prst="rect">
            <a:avLst/>
          </a:prstGeom>
          <a:noFill/>
          <a:ln>
            <a:noFill/>
          </a:ln>
        </p:spPr>
        <p:txBody>
          <a:bodyPr anchorCtr="0" anchor="t" bIns="0" lIns="0" spcFirstLastPara="1" rIns="0" wrap="square" tIns="0">
            <a:spAutoFit/>
          </a:bodyPr>
          <a:lstStyle/>
          <a:p>
            <a:pPr indent="0" lvl="0" marL="0" marR="0" rtl="0" algn="r">
              <a:lnSpc>
                <a:spcPct val="120075"/>
              </a:lnSpc>
              <a:spcBef>
                <a:spcPts val="0"/>
              </a:spcBef>
              <a:spcAft>
                <a:spcPts val="0"/>
              </a:spcAft>
              <a:buNone/>
            </a:pPr>
            <a:r>
              <a:rPr b="0" i="0" lang="en-US" sz="1066" u="none" cap="none" strike="noStrike">
                <a:solidFill>
                  <a:srgbClr val="000000"/>
                </a:solidFill>
                <a:latin typeface="Arial"/>
                <a:ea typeface="Arial"/>
                <a:cs typeface="Arial"/>
                <a:sym typeface="Arial"/>
              </a:rPr>
              <a:t>10</a:t>
            </a:r>
            <a:endParaRPr/>
          </a:p>
        </p:txBody>
      </p:sp>
      <p:sp>
        <p:nvSpPr>
          <p:cNvPr id="511" name="Google Shape;511;p23"/>
          <p:cNvSpPr txBox="1"/>
          <p:nvPr/>
        </p:nvSpPr>
        <p:spPr>
          <a:xfrm>
            <a:off x="3057378" y="159875"/>
            <a:ext cx="6383700" cy="797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590" u="none" cap="none" strike="noStrike">
                <a:solidFill>
                  <a:srgbClr val="26819E"/>
                </a:solidFill>
                <a:latin typeface="Ubuntu"/>
                <a:ea typeface="Ubuntu"/>
                <a:cs typeface="Ubuntu"/>
                <a:sym typeface="Ubuntu"/>
              </a:rPr>
              <a:t>Átomos... ¿Se sienten un poco inestables?</a:t>
            </a:r>
            <a:endParaRPr sz="1000"/>
          </a:p>
        </p:txBody>
      </p:sp>
      <p:sp>
        <p:nvSpPr>
          <p:cNvPr id="512" name="Google Shape;512;p23"/>
          <p:cNvSpPr txBox="1"/>
          <p:nvPr/>
        </p:nvSpPr>
        <p:spPr>
          <a:xfrm>
            <a:off x="5486400" y="1267325"/>
            <a:ext cx="4111200" cy="4620300"/>
          </a:xfrm>
          <a:prstGeom prst="rect">
            <a:avLst/>
          </a:prstGeom>
          <a:noFill/>
          <a:ln>
            <a:noFill/>
          </a:ln>
        </p:spPr>
        <p:txBody>
          <a:bodyPr anchorCtr="0" anchor="t" bIns="0" lIns="0" spcFirstLastPara="1" rIns="0" wrap="square" tIns="0">
            <a:spAutoFit/>
          </a:bodyPr>
          <a:lstStyle/>
          <a:p>
            <a:pPr indent="0" lvl="0" marL="0" marR="0" rtl="0" algn="l">
              <a:lnSpc>
                <a:spcPct val="120036"/>
              </a:lnSpc>
              <a:spcBef>
                <a:spcPts val="0"/>
              </a:spcBef>
              <a:spcAft>
                <a:spcPts val="0"/>
              </a:spcAft>
              <a:buNone/>
            </a:pPr>
            <a:r>
              <a:rPr b="0" i="0" lang="en-US" sz="1642" u="none" cap="none" strike="noStrike">
                <a:solidFill>
                  <a:srgbClr val="000000"/>
                </a:solidFill>
                <a:latin typeface="Ubuntu"/>
                <a:ea typeface="Ubuntu"/>
                <a:cs typeface="Ubuntu"/>
                <a:sym typeface="Ubuntu"/>
              </a:rPr>
              <a:t>Cada alumno debe recibir una copia de la hoja de registro de notas sobre desintegración radiactiva.</a:t>
            </a:r>
            <a:endParaRPr/>
          </a:p>
          <a:p>
            <a:pPr indent="0" lvl="0" marL="0" marR="0" rtl="0" algn="l">
              <a:lnSpc>
                <a:spcPct val="120036"/>
              </a:lnSpc>
              <a:spcBef>
                <a:spcPts val="0"/>
              </a:spcBef>
              <a:spcAft>
                <a:spcPts val="0"/>
              </a:spcAft>
              <a:buNone/>
            </a:pPr>
            <a:r>
              <a:t/>
            </a:r>
            <a:endParaRPr b="0" i="0" sz="1642" u="none" cap="none" strike="noStrike">
              <a:solidFill>
                <a:srgbClr val="000000"/>
              </a:solidFill>
              <a:latin typeface="Ubuntu"/>
              <a:ea typeface="Ubuntu"/>
              <a:cs typeface="Ubuntu"/>
              <a:sym typeface="Ubuntu"/>
            </a:endParaRPr>
          </a:p>
          <a:p>
            <a:pPr indent="0" lvl="0" marL="0" marR="0" rtl="0" algn="l">
              <a:lnSpc>
                <a:spcPct val="120036"/>
              </a:lnSpc>
              <a:spcBef>
                <a:spcPts val="0"/>
              </a:spcBef>
              <a:spcAft>
                <a:spcPts val="0"/>
              </a:spcAft>
              <a:buNone/>
            </a:pPr>
            <a:r>
              <a:rPr b="0" i="0" lang="en-US" sz="1642" u="none" cap="none" strike="noStrike">
                <a:solidFill>
                  <a:srgbClr val="000000"/>
                </a:solidFill>
                <a:latin typeface="Ubuntu"/>
                <a:ea typeface="Ubuntu"/>
                <a:cs typeface="Ubuntu"/>
                <a:sym typeface="Ubuntu"/>
              </a:rPr>
              <a:t>Mientras observas el vídeo, completa la hoja de apuntes.</a:t>
            </a:r>
            <a:endParaRPr/>
          </a:p>
          <a:p>
            <a:pPr indent="0" lvl="0" marL="0" marR="0" rtl="0" algn="l">
              <a:lnSpc>
                <a:spcPct val="120036"/>
              </a:lnSpc>
              <a:spcBef>
                <a:spcPts val="0"/>
              </a:spcBef>
              <a:spcAft>
                <a:spcPts val="0"/>
              </a:spcAft>
              <a:buNone/>
            </a:pPr>
            <a:r>
              <a:t/>
            </a:r>
            <a:endParaRPr b="0" i="0" sz="1642" u="none" cap="none" strike="noStrike">
              <a:solidFill>
                <a:srgbClr val="000000"/>
              </a:solidFill>
              <a:latin typeface="Ubuntu"/>
              <a:ea typeface="Ubuntu"/>
              <a:cs typeface="Ubuntu"/>
              <a:sym typeface="Ubuntu"/>
            </a:endParaRPr>
          </a:p>
          <a:p>
            <a:pPr indent="0" lvl="0" marL="0" marR="0" rtl="0" algn="l">
              <a:lnSpc>
                <a:spcPct val="120036"/>
              </a:lnSpc>
              <a:spcBef>
                <a:spcPts val="0"/>
              </a:spcBef>
              <a:spcAft>
                <a:spcPts val="0"/>
              </a:spcAft>
              <a:buNone/>
            </a:pPr>
            <a:r>
              <a:rPr b="1" i="0" lang="en-US" sz="1642" u="none" cap="none" strike="noStrike">
                <a:solidFill>
                  <a:srgbClr val="26819E"/>
                </a:solidFill>
                <a:latin typeface="Ubuntu"/>
                <a:ea typeface="Ubuntu"/>
                <a:cs typeface="Ubuntu"/>
                <a:sym typeface="Ubuntu"/>
              </a:rPr>
              <a:t>PIENSA EN: </a:t>
            </a:r>
            <a:endParaRPr/>
          </a:p>
          <a:p>
            <a:pPr indent="0" lvl="0" marL="0" marR="0" rtl="0" algn="l">
              <a:lnSpc>
                <a:spcPct val="75030"/>
              </a:lnSpc>
              <a:spcBef>
                <a:spcPts val="0"/>
              </a:spcBef>
              <a:spcAft>
                <a:spcPts val="0"/>
              </a:spcAft>
              <a:buNone/>
            </a:pPr>
            <a:r>
              <a:t/>
            </a:r>
            <a:endParaRPr b="1" i="0" sz="1642" u="none" cap="none" strike="noStrike">
              <a:solidFill>
                <a:srgbClr val="26819E"/>
              </a:solidFill>
              <a:latin typeface="Ubuntu"/>
              <a:ea typeface="Ubuntu"/>
              <a:cs typeface="Ubuntu"/>
              <a:sym typeface="Ubuntu"/>
            </a:endParaRPr>
          </a:p>
          <a:p>
            <a:pPr indent="0" lvl="0" marL="0" marR="0" rtl="0" algn="l">
              <a:lnSpc>
                <a:spcPct val="120036"/>
              </a:lnSpc>
              <a:spcBef>
                <a:spcPts val="0"/>
              </a:spcBef>
              <a:spcAft>
                <a:spcPts val="0"/>
              </a:spcAft>
              <a:buNone/>
            </a:pPr>
            <a:r>
              <a:rPr b="1" i="0" lang="en-US" sz="1642" u="none" cap="none" strike="noStrike">
                <a:solidFill>
                  <a:srgbClr val="000000"/>
                </a:solidFill>
                <a:latin typeface="Ubuntu"/>
                <a:ea typeface="Ubuntu"/>
                <a:cs typeface="Ubuntu"/>
                <a:sym typeface="Ubuntu"/>
              </a:rPr>
              <a:t>¿Qué ocurre cuando el núcleo de un átomo se torna inestable?</a:t>
            </a:r>
            <a:endParaRPr/>
          </a:p>
          <a:p>
            <a:pPr indent="0" lvl="0" marL="0" marR="0" rtl="0" algn="l">
              <a:lnSpc>
                <a:spcPct val="120036"/>
              </a:lnSpc>
              <a:spcBef>
                <a:spcPts val="0"/>
              </a:spcBef>
              <a:spcAft>
                <a:spcPts val="0"/>
              </a:spcAft>
              <a:buNone/>
            </a:pPr>
            <a:r>
              <a:rPr b="1" i="0" lang="en-US" sz="1642" u="none" cap="none" strike="noStrike">
                <a:solidFill>
                  <a:srgbClr val="000000"/>
                </a:solidFill>
                <a:latin typeface="Ubuntu"/>
                <a:ea typeface="Ubuntu"/>
                <a:cs typeface="Ubuntu"/>
                <a:sym typeface="Ubuntu"/>
              </a:rPr>
              <a:t>¿Por qué los átomos presentan reacciones diferentes?</a:t>
            </a:r>
            <a:endParaRPr/>
          </a:p>
          <a:p>
            <a:pPr indent="0" lvl="0" marL="0" marR="0" rtl="0" algn="l">
              <a:lnSpc>
                <a:spcPct val="120036"/>
              </a:lnSpc>
              <a:spcBef>
                <a:spcPts val="0"/>
              </a:spcBef>
              <a:spcAft>
                <a:spcPts val="0"/>
              </a:spcAft>
              <a:buNone/>
            </a:pPr>
            <a:r>
              <a:t/>
            </a:r>
            <a:endParaRPr b="1" i="0" sz="1642" u="none" cap="none" strike="noStrike">
              <a:solidFill>
                <a:srgbClr val="000000"/>
              </a:solidFill>
              <a:latin typeface="Ubuntu"/>
              <a:ea typeface="Ubuntu"/>
              <a:cs typeface="Ubuntu"/>
              <a:sym typeface="Ubuntu"/>
            </a:endParaRPr>
          </a:p>
          <a:p>
            <a:pPr indent="0" lvl="0" marL="0" marR="0" rtl="0" algn="l">
              <a:lnSpc>
                <a:spcPct val="119972"/>
              </a:lnSpc>
              <a:spcBef>
                <a:spcPts val="0"/>
              </a:spcBef>
              <a:spcAft>
                <a:spcPts val="0"/>
              </a:spcAft>
              <a:buNone/>
            </a:pPr>
            <a:r>
              <a:rPr b="1" i="1" lang="en-US" sz="1437" u="none" cap="none" strike="noStrike">
                <a:solidFill>
                  <a:srgbClr val="000000"/>
                </a:solidFill>
                <a:latin typeface="Ubuntu"/>
                <a:ea typeface="Ubuntu"/>
                <a:cs typeface="Ubuntu"/>
                <a:sym typeface="Ubuntu"/>
              </a:rPr>
              <a:t>¿Requieres más práctica con los átomos? </a:t>
            </a:r>
            <a:endParaRPr/>
          </a:p>
          <a:p>
            <a:pPr indent="0" lvl="0" marL="0" marR="0" rtl="0" algn="l">
              <a:lnSpc>
                <a:spcPct val="119972"/>
              </a:lnSpc>
              <a:spcBef>
                <a:spcPts val="0"/>
              </a:spcBef>
              <a:spcAft>
                <a:spcPts val="0"/>
              </a:spcAft>
              <a:buNone/>
            </a:pPr>
            <a:r>
              <a:rPr b="1" i="1" lang="en-US" sz="1437" u="none" cap="none" strike="noStrike">
                <a:solidFill>
                  <a:srgbClr val="000000"/>
                </a:solidFill>
                <a:latin typeface="Ubuntu"/>
                <a:ea typeface="Ubuntu"/>
                <a:cs typeface="Ubuntu"/>
                <a:sym typeface="Ubuntu"/>
              </a:rPr>
              <a:t>Construya átomos de forma virtual en: </a:t>
            </a:r>
            <a:endParaRPr/>
          </a:p>
        </p:txBody>
      </p:sp>
      <p:sp>
        <p:nvSpPr>
          <p:cNvPr id="513" name="Google Shape;513;p23"/>
          <p:cNvSpPr txBox="1"/>
          <p:nvPr/>
        </p:nvSpPr>
        <p:spPr>
          <a:xfrm>
            <a:off x="5920000" y="6837736"/>
            <a:ext cx="3102080" cy="222284"/>
          </a:xfrm>
          <a:prstGeom prst="rect">
            <a:avLst/>
          </a:prstGeom>
          <a:noFill/>
          <a:ln>
            <a:noFill/>
          </a:ln>
        </p:spPr>
        <p:txBody>
          <a:bodyPr anchorCtr="0" anchor="t" bIns="0" lIns="0" spcFirstLastPara="1" rIns="0" wrap="square" tIns="0">
            <a:spAutoFit/>
          </a:bodyPr>
          <a:lstStyle/>
          <a:p>
            <a:pPr indent="0" lvl="0" marL="0" marR="0" rtl="0" algn="l">
              <a:lnSpc>
                <a:spcPct val="119889"/>
              </a:lnSpc>
              <a:spcBef>
                <a:spcPts val="0"/>
              </a:spcBef>
              <a:spcAft>
                <a:spcPts val="0"/>
              </a:spcAft>
              <a:buNone/>
            </a:pPr>
            <a:r>
              <a:rPr b="0" i="0" lang="en-US" sz="724" u="none" cap="none" strike="noStrike">
                <a:solidFill>
                  <a:srgbClr val="000000"/>
                </a:solidFill>
                <a:latin typeface="Arial"/>
                <a:ea typeface="Arial"/>
                <a:cs typeface="Arial"/>
                <a:sym typeface="Arial"/>
              </a:rPr>
              <a:t>Copyright 2020 Discovery Education, Inc. Todos los derechos reservados.</a:t>
            </a:r>
            <a:endParaRPr/>
          </a:p>
          <a:p>
            <a:pPr indent="0" lvl="0" marL="0" marR="0" rtl="0" algn="l">
              <a:lnSpc>
                <a:spcPct val="119889"/>
              </a:lnSpc>
              <a:spcBef>
                <a:spcPts val="0"/>
              </a:spcBef>
              <a:spcAft>
                <a:spcPts val="0"/>
              </a:spcAft>
              <a:buNone/>
            </a:pPr>
            <a:r>
              <a:t/>
            </a:r>
            <a:endParaRPr b="0" i="0" sz="724" u="none" cap="none" strike="noStrike">
              <a:solidFill>
                <a:srgbClr val="000000"/>
              </a:solidFill>
              <a:latin typeface="Arial"/>
              <a:ea typeface="Arial"/>
              <a:cs typeface="Arial"/>
              <a:sym typeface="Arial"/>
            </a:endParaRPr>
          </a:p>
        </p:txBody>
      </p:sp>
      <p:sp>
        <p:nvSpPr>
          <p:cNvPr id="514" name="Google Shape;514;p23"/>
          <p:cNvSpPr txBox="1"/>
          <p:nvPr/>
        </p:nvSpPr>
        <p:spPr>
          <a:xfrm>
            <a:off x="5537565" y="5887632"/>
            <a:ext cx="3484500" cy="488400"/>
          </a:xfrm>
          <a:prstGeom prst="rect">
            <a:avLst/>
          </a:prstGeom>
          <a:noFill/>
          <a:ln>
            <a:noFill/>
          </a:ln>
        </p:spPr>
        <p:txBody>
          <a:bodyPr anchorCtr="0" anchor="t" bIns="0" lIns="0" spcFirstLastPara="1" rIns="0" wrap="square" tIns="0">
            <a:spAutoFit/>
          </a:bodyPr>
          <a:lstStyle/>
          <a:p>
            <a:pPr indent="0" lvl="0" marL="0" marR="0" rtl="0" algn="l">
              <a:lnSpc>
                <a:spcPct val="120041"/>
              </a:lnSpc>
              <a:spcBef>
                <a:spcPts val="0"/>
              </a:spcBef>
              <a:spcAft>
                <a:spcPts val="0"/>
              </a:spcAft>
              <a:buNone/>
            </a:pPr>
            <a:r>
              <a:rPr b="0" i="1" lang="en-US" sz="1442" u="sng" cap="none" strike="noStrike">
                <a:solidFill>
                  <a:schemeClr val="hlink"/>
                </a:solidFill>
                <a:latin typeface="Ubuntu"/>
                <a:ea typeface="Ubuntu"/>
                <a:cs typeface="Ubuntu"/>
                <a:sym typeface="Ubuntu"/>
                <a:hlinkClick r:id="rId8"/>
              </a:rPr>
              <a:t>https://phet.colorado.edu/sims/html/build-an-atom/latest/build-an-atom_en.html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24"/>
          <p:cNvSpPr txBox="1"/>
          <p:nvPr/>
        </p:nvSpPr>
        <p:spPr>
          <a:xfrm>
            <a:off x="8957462" y="6809161"/>
            <a:ext cx="218101" cy="190500"/>
          </a:xfrm>
          <a:prstGeom prst="rect">
            <a:avLst/>
          </a:prstGeom>
          <a:noFill/>
          <a:ln>
            <a:noFill/>
          </a:ln>
        </p:spPr>
        <p:txBody>
          <a:bodyPr anchorCtr="0" anchor="t" bIns="0" lIns="0" spcFirstLastPara="1" rIns="0" wrap="square" tIns="0">
            <a:spAutoFit/>
          </a:bodyPr>
          <a:lstStyle/>
          <a:p>
            <a:pPr indent="0" lvl="0" marL="0" marR="0" rtl="0" algn="r">
              <a:lnSpc>
                <a:spcPct val="120075"/>
              </a:lnSpc>
              <a:spcBef>
                <a:spcPts val="0"/>
              </a:spcBef>
              <a:spcAft>
                <a:spcPts val="0"/>
              </a:spcAft>
              <a:buNone/>
            </a:pPr>
            <a:r>
              <a:rPr b="0" i="0" lang="en-US" sz="1066" u="none" cap="none" strike="noStrike">
                <a:solidFill>
                  <a:srgbClr val="000000"/>
                </a:solidFill>
                <a:latin typeface="Arial"/>
                <a:ea typeface="Arial"/>
                <a:cs typeface="Arial"/>
                <a:sym typeface="Arial"/>
              </a:rPr>
              <a:t>11</a:t>
            </a:r>
            <a:endParaRPr/>
          </a:p>
        </p:txBody>
      </p:sp>
      <p:sp>
        <p:nvSpPr>
          <p:cNvPr id="524" name="Google Shape;524;p24"/>
          <p:cNvSpPr/>
          <p:nvPr/>
        </p:nvSpPr>
        <p:spPr>
          <a:xfrm>
            <a:off x="641299" y="94406"/>
            <a:ext cx="2039652" cy="773662"/>
          </a:xfrm>
          <a:custGeom>
            <a:rect b="b" l="l" r="r" t="t"/>
            <a:pathLst>
              <a:path extrusionOk="0" h="773662" w="2039652">
                <a:moveTo>
                  <a:pt x="0" y="0"/>
                </a:moveTo>
                <a:lnTo>
                  <a:pt x="2039652" y="0"/>
                </a:lnTo>
                <a:lnTo>
                  <a:pt x="2039652" y="773662"/>
                </a:lnTo>
                <a:lnTo>
                  <a:pt x="0" y="773662"/>
                </a:lnTo>
                <a:lnTo>
                  <a:pt x="0" y="0"/>
                </a:lnTo>
                <a:close/>
              </a:path>
            </a:pathLst>
          </a:custGeom>
          <a:blipFill rotWithShape="1">
            <a:blip r:embed="rId3">
              <a:alphaModFix/>
            </a:blip>
            <a:stretch>
              <a:fillRect b="0" l="0" r="0" t="0"/>
            </a:stretch>
          </a:blipFill>
          <a:ln>
            <a:noFill/>
          </a:ln>
        </p:spPr>
      </p:sp>
      <p:cxnSp>
        <p:nvCxnSpPr>
          <p:cNvPr id="525" name="Google Shape;525;p24"/>
          <p:cNvCxnSpPr/>
          <p:nvPr/>
        </p:nvCxnSpPr>
        <p:spPr>
          <a:xfrm rot="4119">
            <a:off x="665475" y="6529662"/>
            <a:ext cx="8478731" cy="0"/>
          </a:xfrm>
          <a:prstGeom prst="straightConnector1">
            <a:avLst/>
          </a:prstGeom>
          <a:noFill/>
          <a:ln cap="rnd" cmpd="sng" w="9525">
            <a:solidFill>
              <a:srgbClr val="4DA84F"/>
            </a:solidFill>
            <a:prstDash val="solid"/>
            <a:round/>
            <a:headEnd len="sm" w="sm" type="none"/>
            <a:tailEnd len="sm" w="sm" type="none"/>
          </a:ln>
        </p:spPr>
      </p:cxnSp>
      <p:cxnSp>
        <p:nvCxnSpPr>
          <p:cNvPr id="526" name="Google Shape;526;p24"/>
          <p:cNvCxnSpPr/>
          <p:nvPr/>
        </p:nvCxnSpPr>
        <p:spPr>
          <a:xfrm rot="7147">
            <a:off x="-10171" y="950831"/>
            <a:ext cx="9773941" cy="0"/>
          </a:xfrm>
          <a:prstGeom prst="straightConnector1">
            <a:avLst/>
          </a:prstGeom>
          <a:noFill/>
          <a:ln cap="rnd" cmpd="sng" w="19050">
            <a:solidFill>
              <a:srgbClr val="4DA84F"/>
            </a:solidFill>
            <a:prstDash val="solid"/>
            <a:round/>
            <a:headEnd len="sm" w="sm" type="none"/>
            <a:tailEnd len="sm" w="sm" type="none"/>
          </a:ln>
        </p:spPr>
      </p:cxnSp>
      <p:cxnSp>
        <p:nvCxnSpPr>
          <p:cNvPr id="527" name="Google Shape;527;p24"/>
          <p:cNvCxnSpPr/>
          <p:nvPr/>
        </p:nvCxnSpPr>
        <p:spPr>
          <a:xfrm rot="5320288">
            <a:off x="2472562" y="6936722"/>
            <a:ext cx="438214" cy="0"/>
          </a:xfrm>
          <a:prstGeom prst="straightConnector1">
            <a:avLst/>
          </a:prstGeom>
          <a:noFill/>
          <a:ln cap="rnd" cmpd="sng" w="9525">
            <a:solidFill>
              <a:srgbClr val="5B9BD5"/>
            </a:solidFill>
            <a:prstDash val="solid"/>
            <a:round/>
            <a:headEnd len="sm" w="sm" type="none"/>
            <a:tailEnd len="sm" w="sm" type="none"/>
          </a:ln>
        </p:spPr>
      </p:cxnSp>
      <p:cxnSp>
        <p:nvCxnSpPr>
          <p:cNvPr id="528" name="Google Shape;528;p24"/>
          <p:cNvCxnSpPr/>
          <p:nvPr/>
        </p:nvCxnSpPr>
        <p:spPr>
          <a:xfrm rot="5320288">
            <a:off x="4399276" y="6936722"/>
            <a:ext cx="438214" cy="0"/>
          </a:xfrm>
          <a:prstGeom prst="straightConnector1">
            <a:avLst/>
          </a:prstGeom>
          <a:noFill/>
          <a:ln cap="rnd" cmpd="sng" w="9525">
            <a:solidFill>
              <a:srgbClr val="5B9BD5"/>
            </a:solidFill>
            <a:prstDash val="solid"/>
            <a:round/>
            <a:headEnd len="sm" w="sm" type="none"/>
            <a:tailEnd len="sm" w="sm" type="none"/>
          </a:ln>
        </p:spPr>
      </p:cxnSp>
      <p:sp>
        <p:nvSpPr>
          <p:cNvPr id="529" name="Google Shape;529;p24"/>
          <p:cNvSpPr/>
          <p:nvPr/>
        </p:nvSpPr>
        <p:spPr>
          <a:xfrm>
            <a:off x="2812169" y="6815709"/>
            <a:ext cx="1709508" cy="208560"/>
          </a:xfrm>
          <a:custGeom>
            <a:rect b="b" l="l" r="r" t="t"/>
            <a:pathLst>
              <a:path extrusionOk="0" h="208560" w="1709508">
                <a:moveTo>
                  <a:pt x="0" y="0"/>
                </a:moveTo>
                <a:lnTo>
                  <a:pt x="1709508" y="0"/>
                </a:lnTo>
                <a:lnTo>
                  <a:pt x="1709508" y="208560"/>
                </a:lnTo>
                <a:lnTo>
                  <a:pt x="0" y="208560"/>
                </a:lnTo>
                <a:lnTo>
                  <a:pt x="0" y="0"/>
                </a:lnTo>
                <a:close/>
              </a:path>
            </a:pathLst>
          </a:custGeom>
          <a:blipFill rotWithShape="1">
            <a:blip r:embed="rId4">
              <a:alphaModFix/>
            </a:blip>
            <a:stretch>
              <a:fillRect b="-146" l="0" r="0" t="-145"/>
            </a:stretch>
          </a:blipFill>
          <a:ln>
            <a:noFill/>
          </a:ln>
        </p:spPr>
      </p:sp>
      <p:sp>
        <p:nvSpPr>
          <p:cNvPr id="530" name="Google Shape;530;p24"/>
          <p:cNvSpPr/>
          <p:nvPr/>
        </p:nvSpPr>
        <p:spPr>
          <a:xfrm>
            <a:off x="4724506" y="6801711"/>
            <a:ext cx="930852" cy="217199"/>
          </a:xfrm>
          <a:custGeom>
            <a:rect b="b" l="l" r="r" t="t"/>
            <a:pathLst>
              <a:path extrusionOk="0" h="217199" w="930852">
                <a:moveTo>
                  <a:pt x="0" y="0"/>
                </a:moveTo>
                <a:lnTo>
                  <a:pt x="930852" y="0"/>
                </a:lnTo>
                <a:lnTo>
                  <a:pt x="930852" y="217199"/>
                </a:lnTo>
                <a:lnTo>
                  <a:pt x="0" y="217199"/>
                </a:lnTo>
                <a:lnTo>
                  <a:pt x="0" y="0"/>
                </a:lnTo>
                <a:close/>
              </a:path>
            </a:pathLst>
          </a:custGeom>
          <a:blipFill rotWithShape="1">
            <a:blip r:embed="rId5">
              <a:alphaModFix/>
            </a:blip>
            <a:stretch>
              <a:fillRect b="0" l="0" r="0" t="0"/>
            </a:stretch>
          </a:blipFill>
          <a:ln>
            <a:noFill/>
          </a:ln>
        </p:spPr>
      </p:sp>
      <p:sp>
        <p:nvSpPr>
          <p:cNvPr id="531" name="Google Shape;531;p24"/>
          <p:cNvSpPr/>
          <p:nvPr/>
        </p:nvSpPr>
        <p:spPr>
          <a:xfrm>
            <a:off x="5656295" y="1648358"/>
            <a:ext cx="3482816" cy="3335750"/>
          </a:xfrm>
          <a:custGeom>
            <a:rect b="b" l="l" r="r" t="t"/>
            <a:pathLst>
              <a:path extrusionOk="0" h="4447667" w="4643755">
                <a:moveTo>
                  <a:pt x="0" y="0"/>
                </a:moveTo>
                <a:lnTo>
                  <a:pt x="4643755" y="0"/>
                </a:lnTo>
                <a:lnTo>
                  <a:pt x="4643755" y="4447667"/>
                </a:lnTo>
                <a:lnTo>
                  <a:pt x="0" y="4447667"/>
                </a:lnTo>
                <a:close/>
              </a:path>
            </a:pathLst>
          </a:custGeom>
          <a:solidFill>
            <a:srgbClr val="F2F2F2"/>
          </a:solidFill>
          <a:ln>
            <a:noFill/>
          </a:ln>
        </p:spPr>
      </p:sp>
      <p:sp>
        <p:nvSpPr>
          <p:cNvPr id="532" name="Google Shape;532;p24"/>
          <p:cNvSpPr txBox="1"/>
          <p:nvPr/>
        </p:nvSpPr>
        <p:spPr>
          <a:xfrm>
            <a:off x="2812169" y="274260"/>
            <a:ext cx="6696222" cy="40923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986" u="none" cap="none" strike="noStrike">
                <a:solidFill>
                  <a:srgbClr val="26819E"/>
                </a:solidFill>
                <a:latin typeface="Ubuntu"/>
                <a:ea typeface="Ubuntu"/>
                <a:cs typeface="Ubuntu"/>
                <a:sym typeface="Ubuntu"/>
              </a:rPr>
              <a:t>Ecuaciones Nucleares en Equilibrio</a:t>
            </a:r>
            <a:endParaRPr/>
          </a:p>
        </p:txBody>
      </p:sp>
      <p:sp>
        <p:nvSpPr>
          <p:cNvPr id="533" name="Google Shape;533;p24"/>
          <p:cNvSpPr txBox="1"/>
          <p:nvPr/>
        </p:nvSpPr>
        <p:spPr>
          <a:xfrm>
            <a:off x="665478" y="1382895"/>
            <a:ext cx="4839805" cy="4140810"/>
          </a:xfrm>
          <a:prstGeom prst="rect">
            <a:avLst/>
          </a:prstGeom>
          <a:noFill/>
          <a:ln>
            <a:noFill/>
          </a:ln>
        </p:spPr>
        <p:txBody>
          <a:bodyPr anchorCtr="0" anchor="t" bIns="0" lIns="0" spcFirstLastPara="1" rIns="0" wrap="square" tIns="0">
            <a:spAutoFit/>
          </a:bodyPr>
          <a:lstStyle/>
          <a:p>
            <a:pPr indent="0" lvl="0" marL="0" marR="0" rtl="0" algn="l">
              <a:lnSpc>
                <a:spcPct val="108030"/>
              </a:lnSpc>
              <a:spcBef>
                <a:spcPts val="0"/>
              </a:spcBef>
              <a:spcAft>
                <a:spcPts val="0"/>
              </a:spcAft>
              <a:buNone/>
            </a:pPr>
            <a:r>
              <a:rPr b="0" i="0" lang="en-US" sz="1706" u="none" cap="none" strike="noStrike">
                <a:solidFill>
                  <a:srgbClr val="000000"/>
                </a:solidFill>
                <a:latin typeface="Ubuntu"/>
                <a:ea typeface="Ubuntu"/>
                <a:cs typeface="Ubuntu"/>
                <a:sym typeface="Ubuntu"/>
              </a:rPr>
              <a:t>Ahora es momento de completar la PARTE 2 de tu hoja de notas.</a:t>
            </a:r>
            <a:endParaRPr/>
          </a:p>
          <a:p>
            <a:pPr indent="0" lvl="0" marL="0" marR="0" rtl="0" algn="l">
              <a:lnSpc>
                <a:spcPct val="108030"/>
              </a:lnSpc>
              <a:spcBef>
                <a:spcPts val="0"/>
              </a:spcBef>
              <a:spcAft>
                <a:spcPts val="0"/>
              </a:spcAft>
              <a:buNone/>
            </a:pPr>
            <a:r>
              <a:t/>
            </a:r>
            <a:endParaRPr b="0" i="0" sz="1706" u="none" cap="none" strike="noStrike">
              <a:solidFill>
                <a:srgbClr val="000000"/>
              </a:solidFill>
              <a:latin typeface="Ubuntu"/>
              <a:ea typeface="Ubuntu"/>
              <a:cs typeface="Ubuntu"/>
              <a:sym typeface="Ubuntu"/>
            </a:endParaRPr>
          </a:p>
          <a:p>
            <a:pPr indent="0" lvl="0" marL="0" marR="0" rtl="0" algn="l">
              <a:lnSpc>
                <a:spcPct val="108030"/>
              </a:lnSpc>
              <a:spcBef>
                <a:spcPts val="0"/>
              </a:spcBef>
              <a:spcAft>
                <a:spcPts val="0"/>
              </a:spcAft>
              <a:buNone/>
            </a:pPr>
            <a:r>
              <a:rPr b="0" i="0" lang="en-US" sz="1706" u="none" cap="none" strike="noStrike">
                <a:solidFill>
                  <a:srgbClr val="000000"/>
                </a:solidFill>
                <a:latin typeface="Ubuntu"/>
                <a:ea typeface="Ubuntu"/>
                <a:cs typeface="Ubuntu"/>
                <a:sym typeface="Ubuntu"/>
              </a:rPr>
              <a:t>La imagen muestra la desintegración alfa del núcleo, que da como resultado la liberación de un núcleo de helio.</a:t>
            </a:r>
            <a:endParaRPr/>
          </a:p>
          <a:p>
            <a:pPr indent="0" lvl="0" marL="0" marR="0" rtl="0" algn="l">
              <a:lnSpc>
                <a:spcPct val="108030"/>
              </a:lnSpc>
              <a:spcBef>
                <a:spcPts val="0"/>
              </a:spcBef>
              <a:spcAft>
                <a:spcPts val="0"/>
              </a:spcAft>
              <a:buNone/>
            </a:pPr>
            <a:r>
              <a:t/>
            </a:r>
            <a:endParaRPr b="0" i="0" sz="1706" u="none" cap="none" strike="noStrike">
              <a:solidFill>
                <a:srgbClr val="000000"/>
              </a:solidFill>
              <a:latin typeface="Ubuntu"/>
              <a:ea typeface="Ubuntu"/>
              <a:cs typeface="Ubuntu"/>
              <a:sym typeface="Ubuntu"/>
            </a:endParaRPr>
          </a:p>
          <a:p>
            <a:pPr indent="0" lvl="0" marL="0" marR="0" rtl="0" algn="l">
              <a:lnSpc>
                <a:spcPct val="108030"/>
              </a:lnSpc>
              <a:spcBef>
                <a:spcPts val="0"/>
              </a:spcBef>
              <a:spcAft>
                <a:spcPts val="0"/>
              </a:spcAft>
              <a:buNone/>
            </a:pPr>
            <a:r>
              <a:rPr b="0" i="0" lang="en-US" sz="1706" u="none" cap="none" strike="noStrike">
                <a:solidFill>
                  <a:srgbClr val="000000"/>
                </a:solidFill>
                <a:latin typeface="Ubuntu"/>
                <a:ea typeface="Ubuntu"/>
                <a:cs typeface="Ubuntu"/>
                <a:sym typeface="Ubuntu"/>
              </a:rPr>
              <a:t>El número en la parte superior representa la masa atómica de la partícula alfa, y el número en la parte inferior representa el número atómico.</a:t>
            </a:r>
            <a:endParaRPr/>
          </a:p>
          <a:p>
            <a:pPr indent="0" lvl="0" marL="0" marR="0" rtl="0" algn="l">
              <a:lnSpc>
                <a:spcPct val="108030"/>
              </a:lnSpc>
              <a:spcBef>
                <a:spcPts val="0"/>
              </a:spcBef>
              <a:spcAft>
                <a:spcPts val="0"/>
              </a:spcAft>
              <a:buNone/>
            </a:pPr>
            <a:r>
              <a:t/>
            </a:r>
            <a:endParaRPr b="0" i="0" sz="1706" u="none" cap="none" strike="noStrike">
              <a:solidFill>
                <a:srgbClr val="000000"/>
              </a:solidFill>
              <a:latin typeface="Ubuntu"/>
              <a:ea typeface="Ubuntu"/>
              <a:cs typeface="Ubuntu"/>
              <a:sym typeface="Ubuntu"/>
            </a:endParaRPr>
          </a:p>
          <a:p>
            <a:pPr indent="0" lvl="0" marL="0" marR="0" rtl="0" algn="l">
              <a:lnSpc>
                <a:spcPct val="108030"/>
              </a:lnSpc>
              <a:spcBef>
                <a:spcPts val="0"/>
              </a:spcBef>
              <a:spcAft>
                <a:spcPts val="0"/>
              </a:spcAft>
              <a:buNone/>
            </a:pPr>
            <a:r>
              <a:rPr b="0" i="0" lang="en-US" sz="1706" u="none" cap="none" strike="noStrike">
                <a:solidFill>
                  <a:srgbClr val="000000"/>
                </a:solidFill>
                <a:latin typeface="Ubuntu"/>
                <a:ea typeface="Ubuntu"/>
                <a:cs typeface="Ubuntu"/>
                <a:sym typeface="Ubuntu"/>
              </a:rPr>
              <a:t>Abre la tabla periódica virtual en tu computadora portátil o iPad y accede a </a:t>
            </a:r>
            <a:r>
              <a:rPr b="1" i="0" lang="en-US" sz="1706" u="sng" cap="none" strike="noStrike">
                <a:solidFill>
                  <a:schemeClr val="hlink"/>
                </a:solidFill>
                <a:latin typeface="Ubuntu"/>
                <a:ea typeface="Ubuntu"/>
                <a:cs typeface="Ubuntu"/>
                <a:sym typeface="Ubuntu"/>
                <a:hlinkClick r:id="rId6"/>
              </a:rPr>
              <a:t>https://ptable.com</a:t>
            </a:r>
            <a:r>
              <a:rPr b="0" i="0" lang="en-US" sz="1706" u="none" cap="none" strike="noStrike">
                <a:solidFill>
                  <a:srgbClr val="000000"/>
                </a:solidFill>
                <a:latin typeface="Ubuntu"/>
                <a:ea typeface="Ubuntu"/>
                <a:cs typeface="Ubuntu"/>
                <a:sym typeface="Ubuntu"/>
              </a:rPr>
              <a:t> para una tabla periódica virtual.</a:t>
            </a:r>
            <a:endParaRPr/>
          </a:p>
          <a:p>
            <a:pPr indent="0" lvl="0" marL="0" marR="0" rtl="0" algn="l">
              <a:lnSpc>
                <a:spcPct val="108030"/>
              </a:lnSpc>
              <a:spcBef>
                <a:spcPts val="0"/>
              </a:spcBef>
              <a:spcAft>
                <a:spcPts val="0"/>
              </a:spcAft>
              <a:buNone/>
            </a:pPr>
            <a:r>
              <a:t/>
            </a:r>
            <a:endParaRPr b="0" i="0" sz="1706" u="none" cap="none" strike="noStrike">
              <a:solidFill>
                <a:srgbClr val="000000"/>
              </a:solidFill>
              <a:latin typeface="Ubuntu"/>
              <a:ea typeface="Ubuntu"/>
              <a:cs typeface="Ubuntu"/>
              <a:sym typeface="Ubuntu"/>
            </a:endParaRPr>
          </a:p>
          <a:p>
            <a:pPr indent="0" lvl="0" marL="0" marR="0" rtl="0" algn="l">
              <a:lnSpc>
                <a:spcPct val="108030"/>
              </a:lnSpc>
              <a:spcBef>
                <a:spcPts val="0"/>
              </a:spcBef>
              <a:spcAft>
                <a:spcPts val="0"/>
              </a:spcAft>
              <a:buNone/>
            </a:pPr>
            <a:r>
              <a:rPr b="0" i="0" lang="en-US" sz="1706" u="none" cap="none" strike="noStrike">
                <a:solidFill>
                  <a:srgbClr val="000000"/>
                </a:solidFill>
                <a:latin typeface="Ubuntu"/>
                <a:ea typeface="Ubuntu"/>
                <a:cs typeface="Ubuntu"/>
                <a:sym typeface="Ubuntu"/>
              </a:rPr>
              <a:t>¡Usa esto y tus notas para ayudarte a balancear las seis ecuaciones nucleares!</a:t>
            </a:r>
            <a:endParaRPr/>
          </a:p>
          <a:p>
            <a:pPr indent="0" lvl="0" marL="0" marR="0" rtl="0" algn="l">
              <a:lnSpc>
                <a:spcPct val="108030"/>
              </a:lnSpc>
              <a:spcBef>
                <a:spcPts val="0"/>
              </a:spcBef>
              <a:spcAft>
                <a:spcPts val="0"/>
              </a:spcAft>
              <a:buNone/>
            </a:pPr>
            <a:r>
              <a:t/>
            </a:r>
            <a:endParaRPr b="0" i="0" sz="1706" u="none" cap="none" strike="noStrike">
              <a:solidFill>
                <a:srgbClr val="000000"/>
              </a:solidFill>
              <a:latin typeface="Ubuntu"/>
              <a:ea typeface="Ubuntu"/>
              <a:cs typeface="Ubuntu"/>
              <a:sym typeface="Ubuntu"/>
            </a:endParaRPr>
          </a:p>
        </p:txBody>
      </p:sp>
      <p:sp>
        <p:nvSpPr>
          <p:cNvPr id="534" name="Google Shape;534;p24"/>
          <p:cNvSpPr txBox="1"/>
          <p:nvPr/>
        </p:nvSpPr>
        <p:spPr>
          <a:xfrm>
            <a:off x="5920000" y="6847261"/>
            <a:ext cx="3102080" cy="222284"/>
          </a:xfrm>
          <a:prstGeom prst="rect">
            <a:avLst/>
          </a:prstGeom>
          <a:noFill/>
          <a:ln>
            <a:noFill/>
          </a:ln>
        </p:spPr>
        <p:txBody>
          <a:bodyPr anchorCtr="0" anchor="t" bIns="0" lIns="0" spcFirstLastPara="1" rIns="0" wrap="square" tIns="0">
            <a:spAutoFit/>
          </a:bodyPr>
          <a:lstStyle/>
          <a:p>
            <a:pPr indent="0" lvl="0" marL="0" marR="0" rtl="0" algn="l">
              <a:lnSpc>
                <a:spcPct val="119889"/>
              </a:lnSpc>
              <a:spcBef>
                <a:spcPts val="0"/>
              </a:spcBef>
              <a:spcAft>
                <a:spcPts val="0"/>
              </a:spcAft>
              <a:buNone/>
            </a:pPr>
            <a:r>
              <a:rPr b="0" i="0" lang="en-US" sz="724" u="none" cap="none" strike="noStrike">
                <a:solidFill>
                  <a:srgbClr val="000000"/>
                </a:solidFill>
                <a:latin typeface="Arial"/>
                <a:ea typeface="Arial"/>
                <a:cs typeface="Arial"/>
                <a:sym typeface="Arial"/>
              </a:rPr>
              <a:t>Copyright 2020 Discovery Education, Inc. Todos los derechos reservados.</a:t>
            </a:r>
            <a:endParaRPr/>
          </a:p>
          <a:p>
            <a:pPr indent="0" lvl="0" marL="0" marR="0" rtl="0" algn="l">
              <a:lnSpc>
                <a:spcPct val="119889"/>
              </a:lnSpc>
              <a:spcBef>
                <a:spcPts val="0"/>
              </a:spcBef>
              <a:spcAft>
                <a:spcPts val="0"/>
              </a:spcAft>
              <a:buNone/>
            </a:pPr>
            <a:r>
              <a:t/>
            </a:r>
            <a:endParaRPr b="0" i="0" sz="724" u="none" cap="none" strike="noStrike">
              <a:solidFill>
                <a:srgbClr val="000000"/>
              </a:solidFill>
              <a:latin typeface="Arial"/>
              <a:ea typeface="Arial"/>
              <a:cs typeface="Arial"/>
              <a:sym typeface="Arial"/>
            </a:endParaRPr>
          </a:p>
        </p:txBody>
      </p:sp>
      <p:sp>
        <p:nvSpPr>
          <p:cNvPr id="535" name="Google Shape;535;p24"/>
          <p:cNvSpPr/>
          <p:nvPr/>
        </p:nvSpPr>
        <p:spPr>
          <a:xfrm>
            <a:off x="684528" y="6745992"/>
            <a:ext cx="1840504" cy="347994"/>
          </a:xfrm>
          <a:custGeom>
            <a:rect b="b" l="l" r="r" t="t"/>
            <a:pathLst>
              <a:path extrusionOk="0" h="347994" w="1840504">
                <a:moveTo>
                  <a:pt x="0" y="0"/>
                </a:moveTo>
                <a:lnTo>
                  <a:pt x="1840504" y="0"/>
                </a:lnTo>
                <a:lnTo>
                  <a:pt x="1840504" y="347994"/>
                </a:lnTo>
                <a:lnTo>
                  <a:pt x="0" y="347994"/>
                </a:lnTo>
                <a:lnTo>
                  <a:pt x="0" y="0"/>
                </a:lnTo>
                <a:close/>
              </a:path>
            </a:pathLst>
          </a:custGeom>
          <a:blipFill rotWithShape="1">
            <a:blip r:embed="rId7">
              <a:alphaModFix/>
            </a:blip>
            <a:stretch>
              <a:fillRect b="0" l="0" r="0" t="0"/>
            </a:stretch>
          </a:blipFill>
          <a:ln>
            <a:noFill/>
          </a:ln>
        </p:spPr>
      </p:sp>
      <p:sp>
        <p:nvSpPr>
          <p:cNvPr id="536" name="Google Shape;536;p24"/>
          <p:cNvSpPr txBox="1"/>
          <p:nvPr/>
        </p:nvSpPr>
        <p:spPr>
          <a:xfrm>
            <a:off x="6960784" y="1937004"/>
            <a:ext cx="1996678" cy="247269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4400" u="none" cap="none" strike="noStrike">
                <a:solidFill>
                  <a:srgbClr val="000000"/>
                </a:solidFill>
                <a:latin typeface="Anonymous Pro"/>
                <a:ea typeface="Anonymous Pro"/>
                <a:cs typeface="Anonymous Pro"/>
                <a:sym typeface="Anonymous Pro"/>
              </a:rPr>
              <a:t>He</a:t>
            </a:r>
            <a:endParaRPr/>
          </a:p>
        </p:txBody>
      </p:sp>
      <p:sp>
        <p:nvSpPr>
          <p:cNvPr id="537" name="Google Shape;537;p24"/>
          <p:cNvSpPr txBox="1"/>
          <p:nvPr/>
        </p:nvSpPr>
        <p:spPr>
          <a:xfrm>
            <a:off x="6662681" y="2594229"/>
            <a:ext cx="291182" cy="7219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4200" u="none" cap="none" strike="noStrike">
                <a:solidFill>
                  <a:srgbClr val="000000"/>
                </a:solidFill>
                <a:latin typeface="Anonymous Pro"/>
                <a:ea typeface="Anonymous Pro"/>
                <a:cs typeface="Anonymous Pro"/>
                <a:sym typeface="Anonymous Pro"/>
              </a:rPr>
              <a:t>4</a:t>
            </a:r>
            <a:endParaRPr/>
          </a:p>
        </p:txBody>
      </p:sp>
      <p:sp>
        <p:nvSpPr>
          <p:cNvPr id="538" name="Google Shape;538;p24"/>
          <p:cNvSpPr txBox="1"/>
          <p:nvPr/>
        </p:nvSpPr>
        <p:spPr>
          <a:xfrm>
            <a:off x="6662681" y="3278040"/>
            <a:ext cx="291182" cy="7219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4200" u="none" cap="none" strike="noStrike">
                <a:solidFill>
                  <a:srgbClr val="000000"/>
                </a:solidFill>
                <a:latin typeface="Anonymous Pro"/>
                <a:ea typeface="Anonymous Pro"/>
                <a:cs typeface="Anonymous Pro"/>
                <a:sym typeface="Anonymous Pro"/>
              </a:rPr>
              <a:t>2</a:t>
            </a:r>
            <a:endParaRPr/>
          </a:p>
        </p:txBody>
      </p:sp>
      <p:sp>
        <p:nvSpPr>
          <p:cNvPr id="539" name="Google Shape;539;p24"/>
          <p:cNvSpPr txBox="1"/>
          <p:nvPr/>
        </p:nvSpPr>
        <p:spPr>
          <a:xfrm>
            <a:off x="5941609" y="2206795"/>
            <a:ext cx="721072" cy="179323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0400" u="none" cap="none" strike="noStrike">
                <a:solidFill>
                  <a:srgbClr val="000000"/>
                </a:solidFill>
                <a:latin typeface="Anonymous Pro"/>
                <a:ea typeface="Anonymous Pro"/>
                <a:cs typeface="Anonymous Pro"/>
                <a:sym typeface="Anonymous Pro"/>
              </a:rPr>
              <a: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25"/>
          <p:cNvSpPr txBox="1"/>
          <p:nvPr/>
        </p:nvSpPr>
        <p:spPr>
          <a:xfrm>
            <a:off x="8957462" y="6809161"/>
            <a:ext cx="218101" cy="190500"/>
          </a:xfrm>
          <a:prstGeom prst="rect">
            <a:avLst/>
          </a:prstGeom>
          <a:noFill/>
          <a:ln>
            <a:noFill/>
          </a:ln>
        </p:spPr>
        <p:txBody>
          <a:bodyPr anchorCtr="0" anchor="t" bIns="0" lIns="0" spcFirstLastPara="1" rIns="0" wrap="square" tIns="0">
            <a:spAutoFit/>
          </a:bodyPr>
          <a:lstStyle/>
          <a:p>
            <a:pPr indent="0" lvl="0" marL="0" marR="0" rtl="0" algn="r">
              <a:lnSpc>
                <a:spcPct val="120075"/>
              </a:lnSpc>
              <a:spcBef>
                <a:spcPts val="0"/>
              </a:spcBef>
              <a:spcAft>
                <a:spcPts val="0"/>
              </a:spcAft>
              <a:buNone/>
            </a:pPr>
            <a:r>
              <a:rPr b="0" i="0" lang="en-US" sz="1066" u="none" cap="none" strike="noStrike">
                <a:solidFill>
                  <a:srgbClr val="000000"/>
                </a:solidFill>
                <a:latin typeface="Arial"/>
                <a:ea typeface="Arial"/>
                <a:cs typeface="Arial"/>
                <a:sym typeface="Arial"/>
              </a:rPr>
              <a:t>12</a:t>
            </a:r>
            <a:endParaRPr/>
          </a:p>
        </p:txBody>
      </p:sp>
      <p:sp>
        <p:nvSpPr>
          <p:cNvPr id="549" name="Google Shape;549;p25"/>
          <p:cNvSpPr/>
          <p:nvPr/>
        </p:nvSpPr>
        <p:spPr>
          <a:xfrm>
            <a:off x="641299" y="94406"/>
            <a:ext cx="2039652" cy="773662"/>
          </a:xfrm>
          <a:custGeom>
            <a:rect b="b" l="l" r="r" t="t"/>
            <a:pathLst>
              <a:path extrusionOk="0" h="773662" w="2039652">
                <a:moveTo>
                  <a:pt x="0" y="0"/>
                </a:moveTo>
                <a:lnTo>
                  <a:pt x="2039652" y="0"/>
                </a:lnTo>
                <a:lnTo>
                  <a:pt x="2039652" y="773662"/>
                </a:lnTo>
                <a:lnTo>
                  <a:pt x="0" y="773662"/>
                </a:lnTo>
                <a:lnTo>
                  <a:pt x="0" y="0"/>
                </a:lnTo>
                <a:close/>
              </a:path>
            </a:pathLst>
          </a:custGeom>
          <a:blipFill rotWithShape="1">
            <a:blip r:embed="rId3">
              <a:alphaModFix/>
            </a:blip>
            <a:stretch>
              <a:fillRect b="0" l="0" r="0" t="0"/>
            </a:stretch>
          </a:blipFill>
          <a:ln>
            <a:noFill/>
          </a:ln>
        </p:spPr>
      </p:sp>
      <p:cxnSp>
        <p:nvCxnSpPr>
          <p:cNvPr id="550" name="Google Shape;550;p25"/>
          <p:cNvCxnSpPr/>
          <p:nvPr/>
        </p:nvCxnSpPr>
        <p:spPr>
          <a:xfrm rot="4119">
            <a:off x="665475" y="6529662"/>
            <a:ext cx="8478731" cy="0"/>
          </a:xfrm>
          <a:prstGeom prst="straightConnector1">
            <a:avLst/>
          </a:prstGeom>
          <a:noFill/>
          <a:ln cap="rnd" cmpd="sng" w="9525">
            <a:solidFill>
              <a:srgbClr val="4DA84F"/>
            </a:solidFill>
            <a:prstDash val="solid"/>
            <a:round/>
            <a:headEnd len="sm" w="sm" type="none"/>
            <a:tailEnd len="sm" w="sm" type="none"/>
          </a:ln>
        </p:spPr>
      </p:cxnSp>
      <p:cxnSp>
        <p:nvCxnSpPr>
          <p:cNvPr id="551" name="Google Shape;551;p25"/>
          <p:cNvCxnSpPr/>
          <p:nvPr/>
        </p:nvCxnSpPr>
        <p:spPr>
          <a:xfrm rot="7147">
            <a:off x="-10171" y="950831"/>
            <a:ext cx="9773941" cy="0"/>
          </a:xfrm>
          <a:prstGeom prst="straightConnector1">
            <a:avLst/>
          </a:prstGeom>
          <a:noFill/>
          <a:ln cap="rnd" cmpd="sng" w="19050">
            <a:solidFill>
              <a:srgbClr val="4DA84F"/>
            </a:solidFill>
            <a:prstDash val="solid"/>
            <a:round/>
            <a:headEnd len="sm" w="sm" type="none"/>
            <a:tailEnd len="sm" w="sm" type="none"/>
          </a:ln>
        </p:spPr>
      </p:cxnSp>
      <p:cxnSp>
        <p:nvCxnSpPr>
          <p:cNvPr id="552" name="Google Shape;552;p25"/>
          <p:cNvCxnSpPr/>
          <p:nvPr/>
        </p:nvCxnSpPr>
        <p:spPr>
          <a:xfrm rot="5320288">
            <a:off x="2472562" y="6936722"/>
            <a:ext cx="438214" cy="0"/>
          </a:xfrm>
          <a:prstGeom prst="straightConnector1">
            <a:avLst/>
          </a:prstGeom>
          <a:noFill/>
          <a:ln cap="rnd" cmpd="sng" w="9525">
            <a:solidFill>
              <a:srgbClr val="5B9BD5"/>
            </a:solidFill>
            <a:prstDash val="solid"/>
            <a:round/>
            <a:headEnd len="sm" w="sm" type="none"/>
            <a:tailEnd len="sm" w="sm" type="none"/>
          </a:ln>
        </p:spPr>
      </p:cxnSp>
      <p:cxnSp>
        <p:nvCxnSpPr>
          <p:cNvPr id="553" name="Google Shape;553;p25"/>
          <p:cNvCxnSpPr/>
          <p:nvPr/>
        </p:nvCxnSpPr>
        <p:spPr>
          <a:xfrm rot="5320288">
            <a:off x="4399276" y="6936722"/>
            <a:ext cx="438214" cy="0"/>
          </a:xfrm>
          <a:prstGeom prst="straightConnector1">
            <a:avLst/>
          </a:prstGeom>
          <a:noFill/>
          <a:ln cap="rnd" cmpd="sng" w="9525">
            <a:solidFill>
              <a:srgbClr val="5B9BD5"/>
            </a:solidFill>
            <a:prstDash val="solid"/>
            <a:round/>
            <a:headEnd len="sm" w="sm" type="none"/>
            <a:tailEnd len="sm" w="sm" type="none"/>
          </a:ln>
        </p:spPr>
      </p:cxnSp>
      <p:sp>
        <p:nvSpPr>
          <p:cNvPr id="554" name="Google Shape;554;p25"/>
          <p:cNvSpPr/>
          <p:nvPr/>
        </p:nvSpPr>
        <p:spPr>
          <a:xfrm>
            <a:off x="2812169" y="6815709"/>
            <a:ext cx="1709508" cy="208560"/>
          </a:xfrm>
          <a:custGeom>
            <a:rect b="b" l="l" r="r" t="t"/>
            <a:pathLst>
              <a:path extrusionOk="0" h="208560" w="1709508">
                <a:moveTo>
                  <a:pt x="0" y="0"/>
                </a:moveTo>
                <a:lnTo>
                  <a:pt x="1709508" y="0"/>
                </a:lnTo>
                <a:lnTo>
                  <a:pt x="1709508" y="208560"/>
                </a:lnTo>
                <a:lnTo>
                  <a:pt x="0" y="208560"/>
                </a:lnTo>
                <a:lnTo>
                  <a:pt x="0" y="0"/>
                </a:lnTo>
                <a:close/>
              </a:path>
            </a:pathLst>
          </a:custGeom>
          <a:blipFill rotWithShape="1">
            <a:blip r:embed="rId4">
              <a:alphaModFix/>
            </a:blip>
            <a:stretch>
              <a:fillRect b="-146" l="0" r="0" t="-145"/>
            </a:stretch>
          </a:blipFill>
          <a:ln>
            <a:noFill/>
          </a:ln>
        </p:spPr>
      </p:sp>
      <p:sp>
        <p:nvSpPr>
          <p:cNvPr id="555" name="Google Shape;555;p25"/>
          <p:cNvSpPr/>
          <p:nvPr/>
        </p:nvSpPr>
        <p:spPr>
          <a:xfrm>
            <a:off x="4724506" y="6801711"/>
            <a:ext cx="930852" cy="217199"/>
          </a:xfrm>
          <a:custGeom>
            <a:rect b="b" l="l" r="r" t="t"/>
            <a:pathLst>
              <a:path extrusionOk="0" h="217199" w="930852">
                <a:moveTo>
                  <a:pt x="0" y="0"/>
                </a:moveTo>
                <a:lnTo>
                  <a:pt x="930852" y="0"/>
                </a:lnTo>
                <a:lnTo>
                  <a:pt x="930852" y="217199"/>
                </a:lnTo>
                <a:lnTo>
                  <a:pt x="0" y="217199"/>
                </a:lnTo>
                <a:lnTo>
                  <a:pt x="0" y="0"/>
                </a:lnTo>
                <a:close/>
              </a:path>
            </a:pathLst>
          </a:custGeom>
          <a:blipFill rotWithShape="1">
            <a:blip r:embed="rId5">
              <a:alphaModFix/>
            </a:blip>
            <a:stretch>
              <a:fillRect b="0" l="0" r="0" t="0"/>
            </a:stretch>
          </a:blipFill>
          <a:ln>
            <a:noFill/>
          </a:ln>
        </p:spPr>
      </p:sp>
      <p:sp>
        <p:nvSpPr>
          <p:cNvPr id="556" name="Google Shape;556;p25"/>
          <p:cNvSpPr txBox="1"/>
          <p:nvPr/>
        </p:nvSpPr>
        <p:spPr>
          <a:xfrm>
            <a:off x="2805531" y="314279"/>
            <a:ext cx="6696222" cy="40923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986" u="none" cap="none" strike="noStrike">
                <a:solidFill>
                  <a:srgbClr val="26819E"/>
                </a:solidFill>
                <a:latin typeface="Ubuntu"/>
                <a:ea typeface="Ubuntu"/>
                <a:cs typeface="Ubuntu"/>
                <a:sym typeface="Ubuntu"/>
              </a:rPr>
              <a:t>Ecuaciones Nucleares en Equilibrio</a:t>
            </a:r>
            <a:endParaRPr/>
          </a:p>
        </p:txBody>
      </p:sp>
      <p:sp>
        <p:nvSpPr>
          <p:cNvPr id="557" name="Google Shape;557;p25"/>
          <p:cNvSpPr txBox="1"/>
          <p:nvPr/>
        </p:nvSpPr>
        <p:spPr>
          <a:xfrm>
            <a:off x="854651" y="1651516"/>
            <a:ext cx="5388998" cy="254610"/>
          </a:xfrm>
          <a:prstGeom prst="rect">
            <a:avLst/>
          </a:prstGeom>
          <a:noFill/>
          <a:ln>
            <a:noFill/>
          </a:ln>
        </p:spPr>
        <p:txBody>
          <a:bodyPr anchorCtr="0" anchor="t" bIns="0" lIns="0" spcFirstLastPara="1" rIns="0" wrap="square" tIns="0">
            <a:spAutoFit/>
          </a:bodyPr>
          <a:lstStyle/>
          <a:p>
            <a:pPr indent="0" lvl="0" marL="0" marR="0" rtl="0" algn="l">
              <a:lnSpc>
                <a:spcPct val="108030"/>
              </a:lnSpc>
              <a:spcBef>
                <a:spcPts val="0"/>
              </a:spcBef>
              <a:spcAft>
                <a:spcPts val="0"/>
              </a:spcAft>
              <a:buNone/>
            </a:pPr>
            <a:r>
              <a:rPr b="1" i="0" lang="en-US" sz="1706" u="none" cap="none" strike="noStrike">
                <a:solidFill>
                  <a:srgbClr val="26819E"/>
                </a:solidFill>
                <a:latin typeface="Ubuntu"/>
                <a:ea typeface="Ubuntu"/>
                <a:cs typeface="Ubuntu"/>
                <a:sym typeface="Ubuntu"/>
              </a:rPr>
              <a:t>¿Cuántas respuestas acertaste?</a:t>
            </a:r>
            <a:endParaRPr/>
          </a:p>
        </p:txBody>
      </p:sp>
      <p:sp>
        <p:nvSpPr>
          <p:cNvPr id="558" name="Google Shape;558;p25"/>
          <p:cNvSpPr txBox="1"/>
          <p:nvPr/>
        </p:nvSpPr>
        <p:spPr>
          <a:xfrm>
            <a:off x="3123332" y="2223311"/>
            <a:ext cx="4208115" cy="2352779"/>
          </a:xfrm>
          <a:prstGeom prst="rect">
            <a:avLst/>
          </a:prstGeom>
          <a:noFill/>
          <a:ln>
            <a:noFill/>
          </a:ln>
        </p:spPr>
        <p:txBody>
          <a:bodyPr anchorCtr="0" anchor="t" bIns="0" lIns="0" spcFirstLastPara="1" rIns="0" wrap="square" tIns="0">
            <a:spAutoFit/>
          </a:bodyPr>
          <a:lstStyle/>
          <a:p>
            <a:pPr indent="0" lvl="0" marL="0" marR="0" rtl="0" algn="ctr">
              <a:lnSpc>
                <a:spcPct val="120018"/>
              </a:lnSpc>
              <a:spcBef>
                <a:spcPts val="0"/>
              </a:spcBef>
              <a:spcAft>
                <a:spcPts val="0"/>
              </a:spcAft>
              <a:buNone/>
            </a:pPr>
            <a:r>
              <a:rPr b="0" i="0" lang="en-US" sz="2133" u="none" cap="none" strike="noStrike">
                <a:solidFill>
                  <a:srgbClr val="000000"/>
                </a:solidFill>
                <a:latin typeface="Arial"/>
                <a:ea typeface="Arial"/>
                <a:cs typeface="Arial"/>
                <a:sym typeface="Arial"/>
              </a:rPr>
              <a:t>²²⁴₈₈Ra →  ²²⁰₈₆Rn + ⁴₂He</a:t>
            </a:r>
            <a:endParaRPr/>
          </a:p>
          <a:p>
            <a:pPr indent="0" lvl="0" marL="0" marR="0" rtl="0" algn="ctr">
              <a:lnSpc>
                <a:spcPct val="120018"/>
              </a:lnSpc>
              <a:spcBef>
                <a:spcPts val="0"/>
              </a:spcBef>
              <a:spcAft>
                <a:spcPts val="0"/>
              </a:spcAft>
              <a:buNone/>
            </a:pPr>
            <a:r>
              <a:rPr b="0" i="0" lang="en-US" sz="2133" u="none" cap="none" strike="noStrike">
                <a:solidFill>
                  <a:srgbClr val="000000"/>
                </a:solidFill>
                <a:latin typeface="Arial"/>
                <a:ea typeface="Arial"/>
                <a:cs typeface="Arial"/>
                <a:sym typeface="Arial"/>
              </a:rPr>
              <a:t> </a:t>
            </a:r>
            <a:endParaRPr/>
          </a:p>
          <a:p>
            <a:pPr indent="0" lvl="0" marL="0" marR="0" rtl="0" algn="ctr">
              <a:lnSpc>
                <a:spcPct val="120018"/>
              </a:lnSpc>
              <a:spcBef>
                <a:spcPts val="0"/>
              </a:spcBef>
              <a:spcAft>
                <a:spcPts val="0"/>
              </a:spcAft>
              <a:buNone/>
            </a:pPr>
            <a:r>
              <a:rPr b="0" i="0" lang="en-US" sz="2133" u="none" cap="none" strike="noStrike">
                <a:solidFill>
                  <a:srgbClr val="000000"/>
                </a:solidFill>
                <a:latin typeface="Arial"/>
                <a:ea typeface="Arial"/>
                <a:cs typeface="Arial"/>
                <a:sym typeface="Arial"/>
              </a:rPr>
              <a:t>²³⁸₉₂U → ²³⁴₉₀Th + ⁴₂He</a:t>
            </a:r>
            <a:endParaRPr/>
          </a:p>
          <a:p>
            <a:pPr indent="0" lvl="0" marL="0" marR="0" rtl="0" algn="ctr">
              <a:lnSpc>
                <a:spcPct val="120018"/>
              </a:lnSpc>
              <a:spcBef>
                <a:spcPts val="0"/>
              </a:spcBef>
              <a:spcAft>
                <a:spcPts val="0"/>
              </a:spcAft>
              <a:buNone/>
            </a:pPr>
            <a:r>
              <a:rPr b="0" i="0" lang="en-US" sz="2133" u="none" cap="none" strike="noStrike">
                <a:solidFill>
                  <a:srgbClr val="000000"/>
                </a:solidFill>
                <a:latin typeface="Arial"/>
                <a:ea typeface="Arial"/>
                <a:cs typeface="Arial"/>
                <a:sym typeface="Arial"/>
              </a:rPr>
              <a:t> </a:t>
            </a:r>
            <a:endParaRPr/>
          </a:p>
          <a:p>
            <a:pPr indent="0" lvl="0" marL="0" marR="0" rtl="0" algn="ctr">
              <a:lnSpc>
                <a:spcPct val="120018"/>
              </a:lnSpc>
              <a:spcBef>
                <a:spcPts val="0"/>
              </a:spcBef>
              <a:spcAft>
                <a:spcPts val="0"/>
              </a:spcAft>
              <a:buNone/>
            </a:pPr>
            <a:r>
              <a:rPr b="0" i="0" lang="en-US" sz="2133" u="none" cap="none" strike="noStrike">
                <a:solidFill>
                  <a:srgbClr val="000000"/>
                </a:solidFill>
                <a:latin typeface="Arial"/>
                <a:ea typeface="Arial"/>
                <a:cs typeface="Arial"/>
                <a:sym typeface="Arial"/>
              </a:rPr>
              <a:t>²¹⁰₈₄Po → ²⁰⁶₈₂Pb + ⁴₂He</a:t>
            </a:r>
            <a:endParaRPr/>
          </a:p>
        </p:txBody>
      </p:sp>
      <p:sp>
        <p:nvSpPr>
          <p:cNvPr id="559" name="Google Shape;559;p25"/>
          <p:cNvSpPr txBox="1"/>
          <p:nvPr/>
        </p:nvSpPr>
        <p:spPr>
          <a:xfrm>
            <a:off x="1080492" y="2711834"/>
            <a:ext cx="2768538" cy="715289"/>
          </a:xfrm>
          <a:prstGeom prst="rect">
            <a:avLst/>
          </a:prstGeom>
          <a:noFill/>
          <a:ln>
            <a:noFill/>
          </a:ln>
        </p:spPr>
        <p:txBody>
          <a:bodyPr anchorCtr="0" anchor="t" bIns="0" lIns="0" spcFirstLastPara="1" rIns="0" wrap="square" tIns="0">
            <a:spAutoFit/>
          </a:bodyPr>
          <a:lstStyle/>
          <a:p>
            <a:pPr indent="0" lvl="0" marL="0" marR="0" rtl="0" algn="l">
              <a:lnSpc>
                <a:spcPct val="108010"/>
              </a:lnSpc>
              <a:spcBef>
                <a:spcPts val="0"/>
              </a:spcBef>
              <a:spcAft>
                <a:spcPts val="0"/>
              </a:spcAft>
              <a:buNone/>
            </a:pPr>
            <a:r>
              <a:rPr b="1" i="0" lang="en-US" sz="2559" u="none" cap="none" strike="noStrike">
                <a:solidFill>
                  <a:srgbClr val="4DA84F"/>
                </a:solidFill>
                <a:latin typeface="Ubuntu"/>
                <a:ea typeface="Ubuntu"/>
                <a:cs typeface="Ubuntu"/>
                <a:sym typeface="Ubuntu"/>
              </a:rPr>
              <a:t>Desintegración Alfa</a:t>
            </a:r>
            <a:endParaRPr/>
          </a:p>
        </p:txBody>
      </p:sp>
      <p:sp>
        <p:nvSpPr>
          <p:cNvPr id="560" name="Google Shape;560;p25"/>
          <p:cNvSpPr txBox="1"/>
          <p:nvPr/>
        </p:nvSpPr>
        <p:spPr>
          <a:xfrm>
            <a:off x="1065861" y="4886886"/>
            <a:ext cx="2768538" cy="715289"/>
          </a:xfrm>
          <a:prstGeom prst="rect">
            <a:avLst/>
          </a:prstGeom>
          <a:noFill/>
          <a:ln>
            <a:noFill/>
          </a:ln>
        </p:spPr>
        <p:txBody>
          <a:bodyPr anchorCtr="0" anchor="t" bIns="0" lIns="0" spcFirstLastPara="1" rIns="0" wrap="square" tIns="0">
            <a:spAutoFit/>
          </a:bodyPr>
          <a:lstStyle/>
          <a:p>
            <a:pPr indent="0" lvl="0" marL="0" marR="0" rtl="0" algn="l">
              <a:lnSpc>
                <a:spcPct val="108010"/>
              </a:lnSpc>
              <a:spcBef>
                <a:spcPts val="0"/>
              </a:spcBef>
              <a:spcAft>
                <a:spcPts val="0"/>
              </a:spcAft>
              <a:buNone/>
            </a:pPr>
            <a:r>
              <a:rPr b="1" i="0" lang="en-US" sz="2559" u="none" cap="none" strike="noStrike">
                <a:solidFill>
                  <a:srgbClr val="4DA84F"/>
                </a:solidFill>
                <a:latin typeface="Ubuntu"/>
                <a:ea typeface="Ubuntu"/>
                <a:cs typeface="Ubuntu"/>
                <a:sym typeface="Ubuntu"/>
              </a:rPr>
              <a:t>Desintegración Beta</a:t>
            </a:r>
            <a:endParaRPr/>
          </a:p>
        </p:txBody>
      </p:sp>
      <p:sp>
        <p:nvSpPr>
          <p:cNvPr id="561" name="Google Shape;561;p25"/>
          <p:cNvSpPr txBox="1"/>
          <p:nvPr/>
        </p:nvSpPr>
        <p:spPr>
          <a:xfrm>
            <a:off x="3113579" y="4303888"/>
            <a:ext cx="4195696" cy="2352779"/>
          </a:xfrm>
          <a:prstGeom prst="rect">
            <a:avLst/>
          </a:prstGeom>
          <a:noFill/>
          <a:ln>
            <a:noFill/>
          </a:ln>
        </p:spPr>
        <p:txBody>
          <a:bodyPr anchorCtr="0" anchor="t" bIns="0" lIns="0" spcFirstLastPara="1" rIns="0" wrap="square" tIns="0">
            <a:spAutoFit/>
          </a:bodyPr>
          <a:lstStyle/>
          <a:p>
            <a:pPr indent="0" lvl="0" marL="0" marR="0" rtl="0" algn="ctr">
              <a:lnSpc>
                <a:spcPct val="120018"/>
              </a:lnSpc>
              <a:spcBef>
                <a:spcPts val="0"/>
              </a:spcBef>
              <a:spcAft>
                <a:spcPts val="0"/>
              </a:spcAft>
              <a:buNone/>
            </a:pPr>
            <a:r>
              <a:rPr b="0" i="0" lang="en-US" sz="2133" u="none" cap="none" strike="noStrike">
                <a:solidFill>
                  <a:srgbClr val="000000"/>
                </a:solidFill>
                <a:latin typeface="Arial"/>
                <a:ea typeface="Arial"/>
                <a:cs typeface="Arial"/>
                <a:sym typeface="Arial"/>
              </a:rPr>
              <a:t>¹⁴₆C →  ¹⁴₇N + ⁰-1e</a:t>
            </a:r>
            <a:endParaRPr/>
          </a:p>
          <a:p>
            <a:pPr indent="0" lvl="0" marL="0" marR="0" rtl="0" algn="ctr">
              <a:lnSpc>
                <a:spcPct val="120018"/>
              </a:lnSpc>
              <a:spcBef>
                <a:spcPts val="0"/>
              </a:spcBef>
              <a:spcAft>
                <a:spcPts val="0"/>
              </a:spcAft>
              <a:buNone/>
            </a:pPr>
            <a:r>
              <a:rPr b="0" i="0" lang="en-US" sz="2133" u="none" cap="none" strike="noStrike">
                <a:solidFill>
                  <a:srgbClr val="000000"/>
                </a:solidFill>
                <a:latin typeface="Arial"/>
                <a:ea typeface="Arial"/>
                <a:cs typeface="Arial"/>
                <a:sym typeface="Arial"/>
              </a:rPr>
              <a:t> </a:t>
            </a:r>
            <a:endParaRPr/>
          </a:p>
          <a:p>
            <a:pPr indent="0" lvl="0" marL="0" marR="0" rtl="0" algn="ctr">
              <a:lnSpc>
                <a:spcPct val="120018"/>
              </a:lnSpc>
              <a:spcBef>
                <a:spcPts val="0"/>
              </a:spcBef>
              <a:spcAft>
                <a:spcPts val="0"/>
              </a:spcAft>
              <a:buNone/>
            </a:pPr>
            <a:r>
              <a:rPr b="0" i="0" lang="en-US" sz="2133" u="none" cap="none" strike="noStrike">
                <a:solidFill>
                  <a:srgbClr val="000000"/>
                </a:solidFill>
                <a:latin typeface="Arial"/>
                <a:ea typeface="Arial"/>
                <a:cs typeface="Arial"/>
                <a:sym typeface="Arial"/>
              </a:rPr>
              <a:t>²³⁴₉₀Th → ²³⁴₉₁Pa +  ⁰-1e</a:t>
            </a:r>
            <a:endParaRPr/>
          </a:p>
          <a:p>
            <a:pPr indent="0" lvl="0" marL="0" marR="0" rtl="0" algn="ctr">
              <a:lnSpc>
                <a:spcPct val="120018"/>
              </a:lnSpc>
              <a:spcBef>
                <a:spcPts val="0"/>
              </a:spcBef>
              <a:spcAft>
                <a:spcPts val="0"/>
              </a:spcAft>
              <a:buNone/>
            </a:pPr>
            <a:r>
              <a:rPr b="0" i="0" lang="en-US" sz="2133" u="none" cap="none" strike="noStrike">
                <a:solidFill>
                  <a:srgbClr val="000000"/>
                </a:solidFill>
                <a:latin typeface="Arial"/>
                <a:ea typeface="Arial"/>
                <a:cs typeface="Arial"/>
                <a:sym typeface="Arial"/>
              </a:rPr>
              <a:t> </a:t>
            </a:r>
            <a:endParaRPr/>
          </a:p>
          <a:p>
            <a:pPr indent="0" lvl="0" marL="0" marR="0" rtl="0" algn="ctr">
              <a:lnSpc>
                <a:spcPct val="120018"/>
              </a:lnSpc>
              <a:spcBef>
                <a:spcPts val="0"/>
              </a:spcBef>
              <a:spcAft>
                <a:spcPts val="0"/>
              </a:spcAft>
              <a:buNone/>
            </a:pPr>
            <a:r>
              <a:rPr b="0" i="0" lang="en-US" sz="2133" u="none" cap="none" strike="noStrike">
                <a:solidFill>
                  <a:srgbClr val="000000"/>
                </a:solidFill>
                <a:latin typeface="Arial"/>
                <a:ea typeface="Arial"/>
                <a:cs typeface="Arial"/>
                <a:sym typeface="Arial"/>
              </a:rPr>
              <a:t>²¹⁰₈₂Pb → ²¹⁰₈₃Bi +  ⁰-1e</a:t>
            </a:r>
            <a:endParaRPr/>
          </a:p>
        </p:txBody>
      </p:sp>
      <p:sp>
        <p:nvSpPr>
          <p:cNvPr id="562" name="Google Shape;562;p25"/>
          <p:cNvSpPr/>
          <p:nvPr/>
        </p:nvSpPr>
        <p:spPr>
          <a:xfrm>
            <a:off x="854651" y="2210925"/>
            <a:ext cx="6476811" cy="1990154"/>
          </a:xfrm>
          <a:custGeom>
            <a:rect b="b" l="l" r="r" t="t"/>
            <a:pathLst>
              <a:path extrusionOk="0" h="2653538" w="8635747">
                <a:moveTo>
                  <a:pt x="6731" y="0"/>
                </a:moveTo>
                <a:lnTo>
                  <a:pt x="8629015" y="0"/>
                </a:lnTo>
                <a:cubicBezTo>
                  <a:pt x="8632698" y="0"/>
                  <a:pt x="8635747" y="3048"/>
                  <a:pt x="8635747" y="6731"/>
                </a:cubicBezTo>
                <a:lnTo>
                  <a:pt x="8635747" y="2646807"/>
                </a:lnTo>
                <a:cubicBezTo>
                  <a:pt x="8635747" y="2650490"/>
                  <a:pt x="8632698" y="2653538"/>
                  <a:pt x="8629015" y="2653538"/>
                </a:cubicBezTo>
                <a:lnTo>
                  <a:pt x="6731" y="2653538"/>
                </a:lnTo>
                <a:cubicBezTo>
                  <a:pt x="3048" y="2653538"/>
                  <a:pt x="0" y="2650490"/>
                  <a:pt x="0" y="2646807"/>
                </a:cubicBezTo>
                <a:lnTo>
                  <a:pt x="0" y="6731"/>
                </a:lnTo>
                <a:cubicBezTo>
                  <a:pt x="0" y="3048"/>
                  <a:pt x="3048" y="0"/>
                  <a:pt x="6731" y="0"/>
                </a:cubicBezTo>
                <a:moveTo>
                  <a:pt x="6731" y="13589"/>
                </a:moveTo>
                <a:lnTo>
                  <a:pt x="6731" y="6731"/>
                </a:lnTo>
                <a:lnTo>
                  <a:pt x="13462" y="6731"/>
                </a:lnTo>
                <a:lnTo>
                  <a:pt x="13462" y="2646807"/>
                </a:lnTo>
                <a:lnTo>
                  <a:pt x="6731" y="2646807"/>
                </a:lnTo>
                <a:lnTo>
                  <a:pt x="6731" y="2640076"/>
                </a:lnTo>
                <a:lnTo>
                  <a:pt x="8629015" y="2640076"/>
                </a:lnTo>
                <a:lnTo>
                  <a:pt x="8629015" y="2646807"/>
                </a:lnTo>
                <a:lnTo>
                  <a:pt x="8622284" y="2646807"/>
                </a:lnTo>
                <a:lnTo>
                  <a:pt x="8622284" y="6731"/>
                </a:lnTo>
                <a:lnTo>
                  <a:pt x="8629015" y="6731"/>
                </a:lnTo>
                <a:lnTo>
                  <a:pt x="8629015" y="13462"/>
                </a:lnTo>
                <a:lnTo>
                  <a:pt x="6731" y="13462"/>
                </a:lnTo>
                <a:close/>
              </a:path>
            </a:pathLst>
          </a:cu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5"/>
          <p:cNvSpPr/>
          <p:nvPr/>
        </p:nvSpPr>
        <p:spPr>
          <a:xfrm>
            <a:off x="854651" y="4277266"/>
            <a:ext cx="6476811" cy="1990154"/>
          </a:xfrm>
          <a:custGeom>
            <a:rect b="b" l="l" r="r" t="t"/>
            <a:pathLst>
              <a:path extrusionOk="0" h="2653538" w="8635747">
                <a:moveTo>
                  <a:pt x="6731" y="0"/>
                </a:moveTo>
                <a:lnTo>
                  <a:pt x="8629015" y="0"/>
                </a:lnTo>
                <a:cubicBezTo>
                  <a:pt x="8632698" y="0"/>
                  <a:pt x="8635747" y="3048"/>
                  <a:pt x="8635747" y="6731"/>
                </a:cubicBezTo>
                <a:lnTo>
                  <a:pt x="8635747" y="2646807"/>
                </a:lnTo>
                <a:cubicBezTo>
                  <a:pt x="8635747" y="2650490"/>
                  <a:pt x="8632698" y="2653538"/>
                  <a:pt x="8629015" y="2653538"/>
                </a:cubicBezTo>
                <a:lnTo>
                  <a:pt x="6731" y="2653538"/>
                </a:lnTo>
                <a:cubicBezTo>
                  <a:pt x="3048" y="2653538"/>
                  <a:pt x="0" y="2650490"/>
                  <a:pt x="0" y="2646807"/>
                </a:cubicBezTo>
                <a:lnTo>
                  <a:pt x="0" y="6731"/>
                </a:lnTo>
                <a:cubicBezTo>
                  <a:pt x="0" y="3048"/>
                  <a:pt x="3048" y="0"/>
                  <a:pt x="6731" y="0"/>
                </a:cubicBezTo>
                <a:moveTo>
                  <a:pt x="6731" y="13589"/>
                </a:moveTo>
                <a:lnTo>
                  <a:pt x="6731" y="6731"/>
                </a:lnTo>
                <a:lnTo>
                  <a:pt x="13462" y="6731"/>
                </a:lnTo>
                <a:lnTo>
                  <a:pt x="13462" y="2646807"/>
                </a:lnTo>
                <a:lnTo>
                  <a:pt x="6731" y="2646807"/>
                </a:lnTo>
                <a:lnTo>
                  <a:pt x="6731" y="2640076"/>
                </a:lnTo>
                <a:lnTo>
                  <a:pt x="8629015" y="2640076"/>
                </a:lnTo>
                <a:lnTo>
                  <a:pt x="8629015" y="2646807"/>
                </a:lnTo>
                <a:lnTo>
                  <a:pt x="8622284" y="2646807"/>
                </a:lnTo>
                <a:lnTo>
                  <a:pt x="8622284" y="6731"/>
                </a:lnTo>
                <a:lnTo>
                  <a:pt x="8629015" y="6731"/>
                </a:lnTo>
                <a:lnTo>
                  <a:pt x="8629015" y="13462"/>
                </a:lnTo>
                <a:lnTo>
                  <a:pt x="6731" y="13462"/>
                </a:lnTo>
                <a:close/>
              </a:path>
            </a:pathLst>
          </a:cu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5"/>
          <p:cNvSpPr txBox="1"/>
          <p:nvPr/>
        </p:nvSpPr>
        <p:spPr>
          <a:xfrm>
            <a:off x="5920000" y="6847261"/>
            <a:ext cx="3102080" cy="222284"/>
          </a:xfrm>
          <a:prstGeom prst="rect">
            <a:avLst/>
          </a:prstGeom>
          <a:noFill/>
          <a:ln>
            <a:noFill/>
          </a:ln>
        </p:spPr>
        <p:txBody>
          <a:bodyPr anchorCtr="0" anchor="t" bIns="0" lIns="0" spcFirstLastPara="1" rIns="0" wrap="square" tIns="0">
            <a:spAutoFit/>
          </a:bodyPr>
          <a:lstStyle/>
          <a:p>
            <a:pPr indent="0" lvl="0" marL="0" marR="0" rtl="0" algn="l">
              <a:lnSpc>
                <a:spcPct val="119889"/>
              </a:lnSpc>
              <a:spcBef>
                <a:spcPts val="0"/>
              </a:spcBef>
              <a:spcAft>
                <a:spcPts val="0"/>
              </a:spcAft>
              <a:buNone/>
            </a:pPr>
            <a:r>
              <a:rPr b="0" i="0" lang="en-US" sz="724" u="none" cap="none" strike="noStrike">
                <a:solidFill>
                  <a:srgbClr val="000000"/>
                </a:solidFill>
                <a:latin typeface="Arial"/>
                <a:ea typeface="Arial"/>
                <a:cs typeface="Arial"/>
                <a:sym typeface="Arial"/>
              </a:rPr>
              <a:t>Copyright 2020 Discovery Education, Inc. Todos los derechos reservados.</a:t>
            </a:r>
            <a:endParaRPr/>
          </a:p>
          <a:p>
            <a:pPr indent="0" lvl="0" marL="0" marR="0" rtl="0" algn="l">
              <a:lnSpc>
                <a:spcPct val="119889"/>
              </a:lnSpc>
              <a:spcBef>
                <a:spcPts val="0"/>
              </a:spcBef>
              <a:spcAft>
                <a:spcPts val="0"/>
              </a:spcAft>
              <a:buNone/>
            </a:pPr>
            <a:r>
              <a:t/>
            </a:r>
            <a:endParaRPr b="0" i="0" sz="724" u="none" cap="none" strike="noStrike">
              <a:solidFill>
                <a:srgbClr val="000000"/>
              </a:solidFill>
              <a:latin typeface="Arial"/>
              <a:ea typeface="Arial"/>
              <a:cs typeface="Arial"/>
              <a:sym typeface="Arial"/>
            </a:endParaRPr>
          </a:p>
        </p:txBody>
      </p:sp>
      <p:sp>
        <p:nvSpPr>
          <p:cNvPr id="565" name="Google Shape;565;p25"/>
          <p:cNvSpPr/>
          <p:nvPr/>
        </p:nvSpPr>
        <p:spPr>
          <a:xfrm>
            <a:off x="684528" y="6745992"/>
            <a:ext cx="1840504" cy="347994"/>
          </a:xfrm>
          <a:custGeom>
            <a:rect b="b" l="l" r="r" t="t"/>
            <a:pathLst>
              <a:path extrusionOk="0" h="347994" w="1840504">
                <a:moveTo>
                  <a:pt x="0" y="0"/>
                </a:moveTo>
                <a:lnTo>
                  <a:pt x="1840504" y="0"/>
                </a:lnTo>
                <a:lnTo>
                  <a:pt x="1840504" y="347994"/>
                </a:lnTo>
                <a:lnTo>
                  <a:pt x="0" y="347994"/>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26"/>
          <p:cNvSpPr txBox="1"/>
          <p:nvPr/>
        </p:nvSpPr>
        <p:spPr>
          <a:xfrm>
            <a:off x="8957462" y="6809161"/>
            <a:ext cx="218101" cy="190500"/>
          </a:xfrm>
          <a:prstGeom prst="rect">
            <a:avLst/>
          </a:prstGeom>
          <a:noFill/>
          <a:ln>
            <a:noFill/>
          </a:ln>
        </p:spPr>
        <p:txBody>
          <a:bodyPr anchorCtr="0" anchor="t" bIns="0" lIns="0" spcFirstLastPara="1" rIns="0" wrap="square" tIns="0">
            <a:spAutoFit/>
          </a:bodyPr>
          <a:lstStyle/>
          <a:p>
            <a:pPr indent="0" lvl="0" marL="0" marR="0" rtl="0" algn="r">
              <a:lnSpc>
                <a:spcPct val="120075"/>
              </a:lnSpc>
              <a:spcBef>
                <a:spcPts val="0"/>
              </a:spcBef>
              <a:spcAft>
                <a:spcPts val="0"/>
              </a:spcAft>
              <a:buNone/>
            </a:pPr>
            <a:r>
              <a:rPr b="0" i="0" lang="en-US" sz="1066" u="none" cap="none" strike="noStrike">
                <a:solidFill>
                  <a:srgbClr val="000000"/>
                </a:solidFill>
                <a:latin typeface="Arial"/>
                <a:ea typeface="Arial"/>
                <a:cs typeface="Arial"/>
                <a:sym typeface="Arial"/>
              </a:rPr>
              <a:t>13</a:t>
            </a:r>
            <a:endParaRPr/>
          </a:p>
        </p:txBody>
      </p:sp>
      <p:sp>
        <p:nvSpPr>
          <p:cNvPr id="575" name="Google Shape;575;p26"/>
          <p:cNvSpPr/>
          <p:nvPr/>
        </p:nvSpPr>
        <p:spPr>
          <a:xfrm>
            <a:off x="641299" y="94406"/>
            <a:ext cx="2039652" cy="773662"/>
          </a:xfrm>
          <a:custGeom>
            <a:rect b="b" l="l" r="r" t="t"/>
            <a:pathLst>
              <a:path extrusionOk="0" h="773662" w="2039652">
                <a:moveTo>
                  <a:pt x="0" y="0"/>
                </a:moveTo>
                <a:lnTo>
                  <a:pt x="2039652" y="0"/>
                </a:lnTo>
                <a:lnTo>
                  <a:pt x="2039652" y="773662"/>
                </a:lnTo>
                <a:lnTo>
                  <a:pt x="0" y="773662"/>
                </a:lnTo>
                <a:lnTo>
                  <a:pt x="0" y="0"/>
                </a:lnTo>
                <a:close/>
              </a:path>
            </a:pathLst>
          </a:custGeom>
          <a:blipFill rotWithShape="1">
            <a:blip r:embed="rId3">
              <a:alphaModFix/>
            </a:blip>
            <a:stretch>
              <a:fillRect b="0" l="0" r="0" t="0"/>
            </a:stretch>
          </a:blipFill>
          <a:ln>
            <a:noFill/>
          </a:ln>
        </p:spPr>
      </p:sp>
      <p:cxnSp>
        <p:nvCxnSpPr>
          <p:cNvPr id="576" name="Google Shape;576;p26"/>
          <p:cNvCxnSpPr/>
          <p:nvPr/>
        </p:nvCxnSpPr>
        <p:spPr>
          <a:xfrm rot="4119">
            <a:off x="665475" y="6529662"/>
            <a:ext cx="8478731" cy="0"/>
          </a:xfrm>
          <a:prstGeom prst="straightConnector1">
            <a:avLst/>
          </a:prstGeom>
          <a:noFill/>
          <a:ln cap="rnd" cmpd="sng" w="9525">
            <a:solidFill>
              <a:srgbClr val="4DA84F"/>
            </a:solidFill>
            <a:prstDash val="solid"/>
            <a:round/>
            <a:headEnd len="sm" w="sm" type="none"/>
            <a:tailEnd len="sm" w="sm" type="none"/>
          </a:ln>
        </p:spPr>
      </p:cxnSp>
      <p:cxnSp>
        <p:nvCxnSpPr>
          <p:cNvPr id="577" name="Google Shape;577;p26"/>
          <p:cNvCxnSpPr/>
          <p:nvPr/>
        </p:nvCxnSpPr>
        <p:spPr>
          <a:xfrm rot="7147">
            <a:off x="-10171" y="950831"/>
            <a:ext cx="9773941" cy="0"/>
          </a:xfrm>
          <a:prstGeom prst="straightConnector1">
            <a:avLst/>
          </a:prstGeom>
          <a:noFill/>
          <a:ln cap="rnd" cmpd="sng" w="19050">
            <a:solidFill>
              <a:srgbClr val="4DA84F"/>
            </a:solidFill>
            <a:prstDash val="solid"/>
            <a:round/>
            <a:headEnd len="sm" w="sm" type="none"/>
            <a:tailEnd len="sm" w="sm" type="none"/>
          </a:ln>
        </p:spPr>
      </p:cxnSp>
      <p:cxnSp>
        <p:nvCxnSpPr>
          <p:cNvPr id="578" name="Google Shape;578;p26"/>
          <p:cNvCxnSpPr/>
          <p:nvPr/>
        </p:nvCxnSpPr>
        <p:spPr>
          <a:xfrm rot="5320288">
            <a:off x="2472562" y="6936722"/>
            <a:ext cx="438214" cy="0"/>
          </a:xfrm>
          <a:prstGeom prst="straightConnector1">
            <a:avLst/>
          </a:prstGeom>
          <a:noFill/>
          <a:ln cap="rnd" cmpd="sng" w="9525">
            <a:solidFill>
              <a:srgbClr val="5B9BD5"/>
            </a:solidFill>
            <a:prstDash val="solid"/>
            <a:round/>
            <a:headEnd len="sm" w="sm" type="none"/>
            <a:tailEnd len="sm" w="sm" type="none"/>
          </a:ln>
        </p:spPr>
      </p:cxnSp>
      <p:cxnSp>
        <p:nvCxnSpPr>
          <p:cNvPr id="579" name="Google Shape;579;p26"/>
          <p:cNvCxnSpPr/>
          <p:nvPr/>
        </p:nvCxnSpPr>
        <p:spPr>
          <a:xfrm rot="5320288">
            <a:off x="4399276" y="6936722"/>
            <a:ext cx="438214" cy="0"/>
          </a:xfrm>
          <a:prstGeom prst="straightConnector1">
            <a:avLst/>
          </a:prstGeom>
          <a:noFill/>
          <a:ln cap="rnd" cmpd="sng" w="9525">
            <a:solidFill>
              <a:srgbClr val="5B9BD5"/>
            </a:solidFill>
            <a:prstDash val="solid"/>
            <a:round/>
            <a:headEnd len="sm" w="sm" type="none"/>
            <a:tailEnd len="sm" w="sm" type="none"/>
          </a:ln>
        </p:spPr>
      </p:cxnSp>
      <p:sp>
        <p:nvSpPr>
          <p:cNvPr id="580" name="Google Shape;580;p26"/>
          <p:cNvSpPr/>
          <p:nvPr/>
        </p:nvSpPr>
        <p:spPr>
          <a:xfrm>
            <a:off x="2812169" y="6815709"/>
            <a:ext cx="1709508" cy="208560"/>
          </a:xfrm>
          <a:custGeom>
            <a:rect b="b" l="l" r="r" t="t"/>
            <a:pathLst>
              <a:path extrusionOk="0" h="208560" w="1709508">
                <a:moveTo>
                  <a:pt x="0" y="0"/>
                </a:moveTo>
                <a:lnTo>
                  <a:pt x="1709508" y="0"/>
                </a:lnTo>
                <a:lnTo>
                  <a:pt x="1709508" y="208560"/>
                </a:lnTo>
                <a:lnTo>
                  <a:pt x="0" y="208560"/>
                </a:lnTo>
                <a:lnTo>
                  <a:pt x="0" y="0"/>
                </a:lnTo>
                <a:close/>
              </a:path>
            </a:pathLst>
          </a:custGeom>
          <a:blipFill rotWithShape="1">
            <a:blip r:embed="rId4">
              <a:alphaModFix/>
            </a:blip>
            <a:stretch>
              <a:fillRect b="-146" l="0" r="0" t="-145"/>
            </a:stretch>
          </a:blipFill>
          <a:ln>
            <a:noFill/>
          </a:ln>
        </p:spPr>
      </p:sp>
      <p:sp>
        <p:nvSpPr>
          <p:cNvPr id="581" name="Google Shape;581;p26"/>
          <p:cNvSpPr/>
          <p:nvPr/>
        </p:nvSpPr>
        <p:spPr>
          <a:xfrm>
            <a:off x="4724506" y="6801711"/>
            <a:ext cx="930852" cy="217199"/>
          </a:xfrm>
          <a:custGeom>
            <a:rect b="b" l="l" r="r" t="t"/>
            <a:pathLst>
              <a:path extrusionOk="0" h="217199" w="930852">
                <a:moveTo>
                  <a:pt x="0" y="0"/>
                </a:moveTo>
                <a:lnTo>
                  <a:pt x="930852" y="0"/>
                </a:lnTo>
                <a:lnTo>
                  <a:pt x="930852" y="217199"/>
                </a:lnTo>
                <a:lnTo>
                  <a:pt x="0" y="217199"/>
                </a:lnTo>
                <a:lnTo>
                  <a:pt x="0" y="0"/>
                </a:lnTo>
                <a:close/>
              </a:path>
            </a:pathLst>
          </a:custGeom>
          <a:blipFill rotWithShape="1">
            <a:blip r:embed="rId5">
              <a:alphaModFix/>
            </a:blip>
            <a:stretch>
              <a:fillRect b="0" l="0" r="0" t="0"/>
            </a:stretch>
          </a:blipFill>
          <a:ln>
            <a:noFill/>
          </a:ln>
        </p:spPr>
      </p:sp>
      <p:sp>
        <p:nvSpPr>
          <p:cNvPr id="582" name="Google Shape;582;p26"/>
          <p:cNvSpPr txBox="1"/>
          <p:nvPr/>
        </p:nvSpPr>
        <p:spPr>
          <a:xfrm>
            <a:off x="482887" y="1527911"/>
            <a:ext cx="7143626" cy="533400"/>
          </a:xfrm>
          <a:prstGeom prst="rect">
            <a:avLst/>
          </a:prstGeom>
          <a:noFill/>
          <a:ln>
            <a:noFill/>
          </a:ln>
        </p:spPr>
        <p:txBody>
          <a:bodyPr anchorCtr="0" anchor="t" bIns="0" lIns="0" spcFirstLastPara="1" rIns="0" wrap="square" tIns="0">
            <a:spAutoFit/>
          </a:bodyPr>
          <a:lstStyle/>
          <a:p>
            <a:pPr indent="0" lvl="0" marL="0" marR="0" rtl="0" algn="l">
              <a:lnSpc>
                <a:spcPct val="120046"/>
              </a:lnSpc>
              <a:spcBef>
                <a:spcPts val="0"/>
              </a:spcBef>
              <a:spcAft>
                <a:spcPts val="0"/>
              </a:spcAft>
              <a:buNone/>
            </a:pPr>
            <a:r>
              <a:rPr b="1" i="0" lang="en-US" sz="1706" u="none" cap="none" strike="noStrike">
                <a:solidFill>
                  <a:srgbClr val="26819E"/>
                </a:solidFill>
                <a:latin typeface="Ubuntu"/>
                <a:ea typeface="Ubuntu"/>
                <a:cs typeface="Ubuntu"/>
                <a:sym typeface="Ubuntu"/>
              </a:rPr>
              <a:t>Para esta actividad, necesitarás formar grupos de 3 personas.</a:t>
            </a:r>
            <a:endParaRPr/>
          </a:p>
          <a:p>
            <a:pPr indent="0" lvl="0" marL="0" marR="0" rtl="0" algn="l">
              <a:lnSpc>
                <a:spcPct val="119988"/>
              </a:lnSpc>
              <a:spcBef>
                <a:spcPts val="0"/>
              </a:spcBef>
              <a:spcAft>
                <a:spcPts val="0"/>
              </a:spcAft>
              <a:buNone/>
            </a:pPr>
            <a:r>
              <a:rPr b="0" i="0" lang="en-US" sz="1706" u="none" cap="none" strike="noStrike">
                <a:solidFill>
                  <a:srgbClr val="000000"/>
                </a:solidFill>
                <a:latin typeface="Ubuntu"/>
                <a:ea typeface="Ubuntu"/>
                <a:cs typeface="Ubuntu"/>
                <a:sym typeface="Ubuntu"/>
              </a:rPr>
              <a:t>Cada grupo necesita los siguientes materiales:</a:t>
            </a:r>
            <a:endParaRPr/>
          </a:p>
        </p:txBody>
      </p:sp>
      <p:sp>
        <p:nvSpPr>
          <p:cNvPr id="583" name="Google Shape;583;p26"/>
          <p:cNvSpPr txBox="1"/>
          <p:nvPr/>
        </p:nvSpPr>
        <p:spPr>
          <a:xfrm>
            <a:off x="2812169" y="103306"/>
            <a:ext cx="6854100" cy="857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786" u="none" cap="none" strike="noStrike">
                <a:solidFill>
                  <a:srgbClr val="26819E"/>
                </a:solidFill>
                <a:latin typeface="Ubuntu"/>
                <a:ea typeface="Ubuntu"/>
                <a:cs typeface="Ubuntu"/>
                <a:sym typeface="Ubuntu"/>
              </a:rPr>
              <a:t>Determinar la vida media de </a:t>
            </a:r>
            <a:endParaRPr sz="1200"/>
          </a:p>
          <a:p>
            <a:pPr indent="0" lvl="0" marL="0" marR="0" rtl="0" algn="l">
              <a:lnSpc>
                <a:spcPct val="100000"/>
              </a:lnSpc>
              <a:spcBef>
                <a:spcPts val="0"/>
              </a:spcBef>
              <a:spcAft>
                <a:spcPts val="0"/>
              </a:spcAft>
              <a:buNone/>
            </a:pPr>
            <a:r>
              <a:rPr b="1" i="0" lang="en-US" sz="2786" u="none" cap="none" strike="noStrike">
                <a:solidFill>
                  <a:srgbClr val="26819E"/>
                </a:solidFill>
                <a:latin typeface="Ubuntu"/>
                <a:ea typeface="Ubuntu"/>
                <a:cs typeface="Ubuntu"/>
                <a:sym typeface="Ubuntu"/>
              </a:rPr>
              <a:t>un isótopo radiactivo ficticio</a:t>
            </a:r>
            <a:endParaRPr sz="1200"/>
          </a:p>
        </p:txBody>
      </p:sp>
      <p:grpSp>
        <p:nvGrpSpPr>
          <p:cNvPr id="584" name="Google Shape;584;p26"/>
          <p:cNvGrpSpPr/>
          <p:nvPr/>
        </p:nvGrpSpPr>
        <p:grpSpPr>
          <a:xfrm>
            <a:off x="8337355" y="159543"/>
            <a:ext cx="1240216" cy="344295"/>
            <a:chOff x="0" y="-19050"/>
            <a:chExt cx="1653621" cy="459059"/>
          </a:xfrm>
        </p:grpSpPr>
        <p:sp>
          <p:nvSpPr>
            <p:cNvPr id="585" name="Google Shape;585;p26"/>
            <p:cNvSpPr/>
            <p:nvPr/>
          </p:nvSpPr>
          <p:spPr>
            <a:xfrm>
              <a:off x="0" y="0"/>
              <a:ext cx="1653621" cy="440009"/>
            </a:xfrm>
            <a:custGeom>
              <a:rect b="b" l="l" r="r" t="t"/>
              <a:pathLst>
                <a:path extrusionOk="0" h="440009" w="1653621">
                  <a:moveTo>
                    <a:pt x="0" y="73359"/>
                  </a:moveTo>
                  <a:cubicBezTo>
                    <a:pt x="0" y="32811"/>
                    <a:pt x="32157" y="0"/>
                    <a:pt x="71897" y="0"/>
                  </a:cubicBezTo>
                  <a:lnTo>
                    <a:pt x="1581725" y="0"/>
                  </a:lnTo>
                  <a:cubicBezTo>
                    <a:pt x="1621465" y="0"/>
                    <a:pt x="1653621" y="32811"/>
                    <a:pt x="1653621" y="73359"/>
                  </a:cubicBezTo>
                  <a:lnTo>
                    <a:pt x="1653621" y="366654"/>
                  </a:lnTo>
                  <a:cubicBezTo>
                    <a:pt x="1653621" y="407202"/>
                    <a:pt x="1621465" y="440009"/>
                    <a:pt x="1581725" y="440009"/>
                  </a:cubicBezTo>
                  <a:lnTo>
                    <a:pt x="71897" y="440009"/>
                  </a:lnTo>
                  <a:cubicBezTo>
                    <a:pt x="32157" y="440009"/>
                    <a:pt x="0" y="407202"/>
                    <a:pt x="0" y="366654"/>
                  </a:cubicBezTo>
                  <a:close/>
                </a:path>
              </a:pathLst>
            </a:custGeom>
            <a:solidFill>
              <a:srgbClr val="4D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6"/>
            <p:cNvSpPr txBox="1"/>
            <p:nvPr/>
          </p:nvSpPr>
          <p:spPr>
            <a:xfrm>
              <a:off x="0" y="-19050"/>
              <a:ext cx="1653620" cy="459025"/>
            </a:xfrm>
            <a:prstGeom prst="rect">
              <a:avLst/>
            </a:prstGeom>
            <a:noFill/>
            <a:ln>
              <a:noFill/>
            </a:ln>
          </p:spPr>
          <p:txBody>
            <a:bodyPr anchorCtr="0" anchor="ctr" bIns="50800" lIns="50800" spcFirstLastPara="1" rIns="50800" wrap="square" tIns="50800">
              <a:noAutofit/>
            </a:bodyPr>
            <a:lstStyle/>
            <a:p>
              <a:pPr indent="0" lvl="0" marL="0" marR="0" rtl="0" algn="ctr">
                <a:lnSpc>
                  <a:spcPct val="119959"/>
                </a:lnSpc>
                <a:spcBef>
                  <a:spcPts val="0"/>
                </a:spcBef>
                <a:spcAft>
                  <a:spcPts val="0"/>
                </a:spcAft>
                <a:buNone/>
              </a:pPr>
              <a:r>
                <a:rPr b="1" i="0" lang="en-US" sz="1493" u="none" cap="none" strike="noStrike">
                  <a:solidFill>
                    <a:srgbClr val="FFFFFF"/>
                  </a:solidFill>
                  <a:latin typeface="Ubuntu"/>
                  <a:ea typeface="Ubuntu"/>
                  <a:cs typeface="Ubuntu"/>
                  <a:sym typeface="Ubuntu"/>
                </a:rPr>
                <a:t>ACTIVIDAD</a:t>
              </a:r>
              <a:endParaRPr/>
            </a:p>
          </p:txBody>
        </p:sp>
      </p:grpSp>
      <p:sp>
        <p:nvSpPr>
          <p:cNvPr id="587" name="Google Shape;587;p26"/>
          <p:cNvSpPr txBox="1"/>
          <p:nvPr/>
        </p:nvSpPr>
        <p:spPr>
          <a:xfrm>
            <a:off x="665478" y="2289084"/>
            <a:ext cx="6292207" cy="3105150"/>
          </a:xfrm>
          <a:prstGeom prst="rect">
            <a:avLst/>
          </a:prstGeom>
          <a:noFill/>
          <a:ln>
            <a:noFill/>
          </a:ln>
        </p:spPr>
        <p:txBody>
          <a:bodyPr anchorCtr="0" anchor="t" bIns="0" lIns="0" spcFirstLastPara="1" rIns="0" wrap="square" tIns="0">
            <a:spAutoFit/>
          </a:bodyPr>
          <a:lstStyle/>
          <a:p>
            <a:pPr indent="-207318" lvl="1" marL="414637" marR="0" rtl="0" algn="l">
              <a:lnSpc>
                <a:spcPct val="120046"/>
              </a:lnSpc>
              <a:spcBef>
                <a:spcPts val="0"/>
              </a:spcBef>
              <a:spcAft>
                <a:spcPts val="0"/>
              </a:spcAft>
              <a:buClr>
                <a:srgbClr val="000000"/>
              </a:buClr>
              <a:buSzPts val="1706"/>
              <a:buFont typeface="Arial"/>
              <a:buChar char="•"/>
            </a:pPr>
            <a:r>
              <a:rPr b="0" i="0" lang="en-US" sz="1706" u="none" cap="none" strike="noStrike">
                <a:solidFill>
                  <a:srgbClr val="000000"/>
                </a:solidFill>
                <a:latin typeface="Ubuntu"/>
                <a:ea typeface="Ubuntu"/>
                <a:cs typeface="Ubuntu"/>
                <a:sym typeface="Ubuntu"/>
              </a:rPr>
              <a:t>1 taza</a:t>
            </a:r>
            <a:endParaRPr/>
          </a:p>
          <a:p>
            <a:pPr indent="-207318" lvl="1" marL="414637" marR="0" rtl="0" algn="l">
              <a:lnSpc>
                <a:spcPct val="120046"/>
              </a:lnSpc>
              <a:spcBef>
                <a:spcPts val="0"/>
              </a:spcBef>
              <a:spcAft>
                <a:spcPts val="0"/>
              </a:spcAft>
              <a:buClr>
                <a:srgbClr val="000000"/>
              </a:buClr>
              <a:buSzPts val="1706"/>
              <a:buFont typeface="Arial"/>
              <a:buChar char="•"/>
            </a:pPr>
            <a:r>
              <a:rPr b="0" i="0" lang="en-US" sz="1706" u="none" cap="none" strike="noStrike">
                <a:solidFill>
                  <a:srgbClr val="000000"/>
                </a:solidFill>
                <a:latin typeface="Ubuntu"/>
                <a:ea typeface="Ubuntu"/>
                <a:cs typeface="Ubuntu"/>
                <a:sym typeface="Ubuntu"/>
              </a:rPr>
              <a:t>50 monedas de un centavo (pennies)</a:t>
            </a:r>
            <a:endParaRPr/>
          </a:p>
          <a:p>
            <a:pPr indent="-207318" lvl="1" marL="414637" marR="0" rtl="0" algn="l">
              <a:lnSpc>
                <a:spcPct val="120046"/>
              </a:lnSpc>
              <a:spcBef>
                <a:spcPts val="0"/>
              </a:spcBef>
              <a:spcAft>
                <a:spcPts val="0"/>
              </a:spcAft>
              <a:buClr>
                <a:srgbClr val="000000"/>
              </a:buClr>
              <a:buSzPts val="1706"/>
              <a:buFont typeface="Arial"/>
              <a:buChar char="•"/>
            </a:pPr>
            <a:r>
              <a:rPr b="0" i="0" lang="en-US" sz="1706" u="none" cap="none" strike="noStrike">
                <a:solidFill>
                  <a:srgbClr val="000000"/>
                </a:solidFill>
                <a:latin typeface="Ubuntu"/>
                <a:ea typeface="Ubuntu"/>
                <a:cs typeface="Ubuntu"/>
                <a:sym typeface="Ubuntu"/>
              </a:rPr>
              <a:t>50 monedas de diez centavos (dimes)</a:t>
            </a:r>
            <a:endParaRPr/>
          </a:p>
          <a:p>
            <a:pPr indent="-207318" lvl="1" marL="414637" marR="0" rtl="0" algn="l">
              <a:lnSpc>
                <a:spcPct val="120046"/>
              </a:lnSpc>
              <a:spcBef>
                <a:spcPts val="0"/>
              </a:spcBef>
              <a:spcAft>
                <a:spcPts val="0"/>
              </a:spcAft>
              <a:buClr>
                <a:srgbClr val="000000"/>
              </a:buClr>
              <a:buSzPts val="1706"/>
              <a:buFont typeface="Arial"/>
              <a:buChar char="•"/>
            </a:pPr>
            <a:r>
              <a:rPr b="0" i="0" lang="en-US" sz="1706" u="none" cap="none" strike="noStrike">
                <a:solidFill>
                  <a:srgbClr val="000000"/>
                </a:solidFill>
                <a:latin typeface="Ubuntu"/>
                <a:ea typeface="Ubuntu"/>
                <a:cs typeface="Ubuntu"/>
                <a:sym typeface="Ubuntu"/>
              </a:rPr>
              <a:t>Una copia de la hoja "Determinando la vida media de un isótopo radiactivo: Datos"</a:t>
            </a:r>
            <a:endParaRPr/>
          </a:p>
          <a:p>
            <a:pPr indent="0" lvl="0" marL="0" marR="0" rtl="0" algn="l">
              <a:lnSpc>
                <a:spcPct val="120046"/>
              </a:lnSpc>
              <a:spcBef>
                <a:spcPts val="0"/>
              </a:spcBef>
              <a:spcAft>
                <a:spcPts val="0"/>
              </a:spcAft>
              <a:buNone/>
            </a:pPr>
            <a:r>
              <a:t/>
            </a:r>
            <a:endParaRPr b="0" i="0" sz="1706" u="none" cap="none" strike="noStrike">
              <a:solidFill>
                <a:srgbClr val="000000"/>
              </a:solidFill>
              <a:latin typeface="Ubuntu"/>
              <a:ea typeface="Ubuntu"/>
              <a:cs typeface="Ubuntu"/>
              <a:sym typeface="Ubuntu"/>
            </a:endParaRPr>
          </a:p>
          <a:p>
            <a:pPr indent="0" lvl="0" marL="0" marR="0" rtl="0" algn="l">
              <a:lnSpc>
                <a:spcPct val="120046"/>
              </a:lnSpc>
              <a:spcBef>
                <a:spcPts val="0"/>
              </a:spcBef>
              <a:spcAft>
                <a:spcPts val="0"/>
              </a:spcAft>
              <a:buNone/>
            </a:pPr>
            <a:r>
              <a:rPr b="0" i="0" lang="en-US" sz="1706" u="none" cap="none" strike="noStrike">
                <a:solidFill>
                  <a:srgbClr val="000000"/>
                </a:solidFill>
                <a:latin typeface="Ubuntu"/>
                <a:ea typeface="Ubuntu"/>
                <a:cs typeface="Ubuntu"/>
                <a:sym typeface="Ubuntu"/>
              </a:rPr>
              <a:t>Lee las instrucciones en la hoja y registra tus datos en la tabla de datos.</a:t>
            </a:r>
            <a:endParaRPr/>
          </a:p>
          <a:p>
            <a:pPr indent="0" lvl="0" marL="0" marR="0" rtl="0" algn="l">
              <a:lnSpc>
                <a:spcPct val="120046"/>
              </a:lnSpc>
              <a:spcBef>
                <a:spcPts val="0"/>
              </a:spcBef>
              <a:spcAft>
                <a:spcPts val="0"/>
              </a:spcAft>
              <a:buNone/>
            </a:pPr>
            <a:r>
              <a:t/>
            </a:r>
            <a:endParaRPr b="0" i="0" sz="1706" u="none" cap="none" strike="noStrike">
              <a:solidFill>
                <a:srgbClr val="000000"/>
              </a:solidFill>
              <a:latin typeface="Ubuntu"/>
              <a:ea typeface="Ubuntu"/>
              <a:cs typeface="Ubuntu"/>
              <a:sym typeface="Ubuntu"/>
            </a:endParaRPr>
          </a:p>
          <a:p>
            <a:pPr indent="0" lvl="0" marL="0" marR="0" rtl="0" algn="l">
              <a:lnSpc>
                <a:spcPct val="119988"/>
              </a:lnSpc>
              <a:spcBef>
                <a:spcPts val="0"/>
              </a:spcBef>
              <a:spcAft>
                <a:spcPts val="0"/>
              </a:spcAft>
              <a:buNone/>
            </a:pPr>
            <a:r>
              <a:rPr b="0" i="0" lang="en-US" sz="1706" u="none" cap="none" strike="noStrike">
                <a:solidFill>
                  <a:srgbClr val="000000"/>
                </a:solidFill>
                <a:latin typeface="Ubuntu"/>
                <a:ea typeface="Ubuntu"/>
                <a:cs typeface="Ubuntu"/>
                <a:sym typeface="Ubuntu"/>
              </a:rPr>
              <a:t>Cuando termines, debes construir un gráfico y seguir las instrucciones para determinar e indicar la vida media de tus átomos de monedas de un centavo (pennies) en el gráfico.</a:t>
            </a:r>
            <a:endParaRPr/>
          </a:p>
        </p:txBody>
      </p:sp>
      <p:sp>
        <p:nvSpPr>
          <p:cNvPr id="588" name="Google Shape;588;p26"/>
          <p:cNvSpPr txBox="1"/>
          <p:nvPr/>
        </p:nvSpPr>
        <p:spPr>
          <a:xfrm>
            <a:off x="5920000" y="6847261"/>
            <a:ext cx="3102080" cy="222284"/>
          </a:xfrm>
          <a:prstGeom prst="rect">
            <a:avLst/>
          </a:prstGeom>
          <a:noFill/>
          <a:ln>
            <a:noFill/>
          </a:ln>
        </p:spPr>
        <p:txBody>
          <a:bodyPr anchorCtr="0" anchor="t" bIns="0" lIns="0" spcFirstLastPara="1" rIns="0" wrap="square" tIns="0">
            <a:spAutoFit/>
          </a:bodyPr>
          <a:lstStyle/>
          <a:p>
            <a:pPr indent="0" lvl="0" marL="0" marR="0" rtl="0" algn="l">
              <a:lnSpc>
                <a:spcPct val="119889"/>
              </a:lnSpc>
              <a:spcBef>
                <a:spcPts val="0"/>
              </a:spcBef>
              <a:spcAft>
                <a:spcPts val="0"/>
              </a:spcAft>
              <a:buNone/>
            </a:pPr>
            <a:r>
              <a:rPr b="0" i="0" lang="en-US" sz="724" u="none" cap="none" strike="noStrike">
                <a:solidFill>
                  <a:srgbClr val="000000"/>
                </a:solidFill>
                <a:latin typeface="Arial"/>
                <a:ea typeface="Arial"/>
                <a:cs typeface="Arial"/>
                <a:sym typeface="Arial"/>
              </a:rPr>
              <a:t>Copyright 2020 Discovery Education, Inc. Todos los derechos reservados.</a:t>
            </a:r>
            <a:endParaRPr/>
          </a:p>
          <a:p>
            <a:pPr indent="0" lvl="0" marL="0" marR="0" rtl="0" algn="l">
              <a:lnSpc>
                <a:spcPct val="119889"/>
              </a:lnSpc>
              <a:spcBef>
                <a:spcPts val="0"/>
              </a:spcBef>
              <a:spcAft>
                <a:spcPts val="0"/>
              </a:spcAft>
              <a:buNone/>
            </a:pPr>
            <a:r>
              <a:t/>
            </a:r>
            <a:endParaRPr b="0" i="0" sz="724" u="none" cap="none" strike="noStrike">
              <a:solidFill>
                <a:srgbClr val="000000"/>
              </a:solidFill>
              <a:latin typeface="Arial"/>
              <a:ea typeface="Arial"/>
              <a:cs typeface="Arial"/>
              <a:sym typeface="Arial"/>
            </a:endParaRPr>
          </a:p>
        </p:txBody>
      </p:sp>
      <p:sp>
        <p:nvSpPr>
          <p:cNvPr id="589" name="Google Shape;589;p26"/>
          <p:cNvSpPr/>
          <p:nvPr/>
        </p:nvSpPr>
        <p:spPr>
          <a:xfrm>
            <a:off x="684528" y="6745992"/>
            <a:ext cx="1840504" cy="347994"/>
          </a:xfrm>
          <a:custGeom>
            <a:rect b="b" l="l" r="r" t="t"/>
            <a:pathLst>
              <a:path extrusionOk="0" h="347994" w="1840504">
                <a:moveTo>
                  <a:pt x="0" y="0"/>
                </a:moveTo>
                <a:lnTo>
                  <a:pt x="1840504" y="0"/>
                </a:lnTo>
                <a:lnTo>
                  <a:pt x="1840504" y="347994"/>
                </a:lnTo>
                <a:lnTo>
                  <a:pt x="0" y="347994"/>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27"/>
          <p:cNvSpPr/>
          <p:nvPr/>
        </p:nvSpPr>
        <p:spPr>
          <a:xfrm>
            <a:off x="641299" y="94406"/>
            <a:ext cx="2039652" cy="773662"/>
          </a:xfrm>
          <a:custGeom>
            <a:rect b="b" l="l" r="r" t="t"/>
            <a:pathLst>
              <a:path extrusionOk="0" h="773662" w="2039652">
                <a:moveTo>
                  <a:pt x="0" y="0"/>
                </a:moveTo>
                <a:lnTo>
                  <a:pt x="2039652" y="0"/>
                </a:lnTo>
                <a:lnTo>
                  <a:pt x="2039652" y="773662"/>
                </a:lnTo>
                <a:lnTo>
                  <a:pt x="0" y="773662"/>
                </a:lnTo>
                <a:lnTo>
                  <a:pt x="0" y="0"/>
                </a:lnTo>
                <a:close/>
              </a:path>
            </a:pathLst>
          </a:custGeom>
          <a:blipFill rotWithShape="1">
            <a:blip r:embed="rId3">
              <a:alphaModFix/>
            </a:blip>
            <a:stretch>
              <a:fillRect b="0" l="0" r="0" t="0"/>
            </a:stretch>
          </a:blipFill>
          <a:ln>
            <a:noFill/>
          </a:ln>
        </p:spPr>
      </p:sp>
      <p:cxnSp>
        <p:nvCxnSpPr>
          <p:cNvPr id="599" name="Google Shape;599;p27"/>
          <p:cNvCxnSpPr/>
          <p:nvPr/>
        </p:nvCxnSpPr>
        <p:spPr>
          <a:xfrm rot="4119">
            <a:off x="665475" y="6529662"/>
            <a:ext cx="8478731" cy="0"/>
          </a:xfrm>
          <a:prstGeom prst="straightConnector1">
            <a:avLst/>
          </a:prstGeom>
          <a:noFill/>
          <a:ln cap="rnd" cmpd="sng" w="9525">
            <a:solidFill>
              <a:srgbClr val="4DA84F"/>
            </a:solidFill>
            <a:prstDash val="solid"/>
            <a:round/>
            <a:headEnd len="sm" w="sm" type="none"/>
            <a:tailEnd len="sm" w="sm" type="none"/>
          </a:ln>
        </p:spPr>
      </p:cxnSp>
      <p:cxnSp>
        <p:nvCxnSpPr>
          <p:cNvPr id="600" name="Google Shape;600;p27"/>
          <p:cNvCxnSpPr/>
          <p:nvPr/>
        </p:nvCxnSpPr>
        <p:spPr>
          <a:xfrm rot="7147">
            <a:off x="-10171" y="950831"/>
            <a:ext cx="9773941" cy="0"/>
          </a:xfrm>
          <a:prstGeom prst="straightConnector1">
            <a:avLst/>
          </a:prstGeom>
          <a:noFill/>
          <a:ln cap="rnd" cmpd="sng" w="19050">
            <a:solidFill>
              <a:srgbClr val="4DA84F"/>
            </a:solidFill>
            <a:prstDash val="solid"/>
            <a:round/>
            <a:headEnd len="sm" w="sm" type="none"/>
            <a:tailEnd len="sm" w="sm" type="none"/>
          </a:ln>
        </p:spPr>
      </p:cxnSp>
      <p:cxnSp>
        <p:nvCxnSpPr>
          <p:cNvPr id="601" name="Google Shape;601;p27"/>
          <p:cNvCxnSpPr/>
          <p:nvPr/>
        </p:nvCxnSpPr>
        <p:spPr>
          <a:xfrm rot="5320288">
            <a:off x="2472562" y="6936722"/>
            <a:ext cx="438214" cy="0"/>
          </a:xfrm>
          <a:prstGeom prst="straightConnector1">
            <a:avLst/>
          </a:prstGeom>
          <a:noFill/>
          <a:ln cap="rnd" cmpd="sng" w="9525">
            <a:solidFill>
              <a:srgbClr val="5B9BD5"/>
            </a:solidFill>
            <a:prstDash val="solid"/>
            <a:round/>
            <a:headEnd len="sm" w="sm" type="none"/>
            <a:tailEnd len="sm" w="sm" type="none"/>
          </a:ln>
        </p:spPr>
      </p:cxnSp>
      <p:cxnSp>
        <p:nvCxnSpPr>
          <p:cNvPr id="602" name="Google Shape;602;p27"/>
          <p:cNvCxnSpPr/>
          <p:nvPr/>
        </p:nvCxnSpPr>
        <p:spPr>
          <a:xfrm rot="5320288">
            <a:off x="4399276" y="6936722"/>
            <a:ext cx="438214" cy="0"/>
          </a:xfrm>
          <a:prstGeom prst="straightConnector1">
            <a:avLst/>
          </a:prstGeom>
          <a:noFill/>
          <a:ln cap="rnd" cmpd="sng" w="9525">
            <a:solidFill>
              <a:srgbClr val="5B9BD5"/>
            </a:solidFill>
            <a:prstDash val="solid"/>
            <a:round/>
            <a:headEnd len="sm" w="sm" type="none"/>
            <a:tailEnd len="sm" w="sm" type="none"/>
          </a:ln>
        </p:spPr>
      </p:cxnSp>
      <p:sp>
        <p:nvSpPr>
          <p:cNvPr id="603" name="Google Shape;603;p27"/>
          <p:cNvSpPr/>
          <p:nvPr/>
        </p:nvSpPr>
        <p:spPr>
          <a:xfrm>
            <a:off x="2812169" y="6815709"/>
            <a:ext cx="1709508" cy="208560"/>
          </a:xfrm>
          <a:custGeom>
            <a:rect b="b" l="l" r="r" t="t"/>
            <a:pathLst>
              <a:path extrusionOk="0" h="208560" w="1709508">
                <a:moveTo>
                  <a:pt x="0" y="0"/>
                </a:moveTo>
                <a:lnTo>
                  <a:pt x="1709508" y="0"/>
                </a:lnTo>
                <a:lnTo>
                  <a:pt x="1709508" y="208560"/>
                </a:lnTo>
                <a:lnTo>
                  <a:pt x="0" y="208560"/>
                </a:lnTo>
                <a:lnTo>
                  <a:pt x="0" y="0"/>
                </a:lnTo>
                <a:close/>
              </a:path>
            </a:pathLst>
          </a:custGeom>
          <a:blipFill rotWithShape="1">
            <a:blip r:embed="rId4">
              <a:alphaModFix/>
            </a:blip>
            <a:stretch>
              <a:fillRect b="-146" l="0" r="0" t="-145"/>
            </a:stretch>
          </a:blipFill>
          <a:ln>
            <a:noFill/>
          </a:ln>
        </p:spPr>
      </p:sp>
      <p:sp>
        <p:nvSpPr>
          <p:cNvPr id="604" name="Google Shape;604;p27"/>
          <p:cNvSpPr/>
          <p:nvPr/>
        </p:nvSpPr>
        <p:spPr>
          <a:xfrm>
            <a:off x="4724506" y="6801711"/>
            <a:ext cx="930852" cy="217199"/>
          </a:xfrm>
          <a:custGeom>
            <a:rect b="b" l="l" r="r" t="t"/>
            <a:pathLst>
              <a:path extrusionOk="0" h="217199" w="930852">
                <a:moveTo>
                  <a:pt x="0" y="0"/>
                </a:moveTo>
                <a:lnTo>
                  <a:pt x="930852" y="0"/>
                </a:lnTo>
                <a:lnTo>
                  <a:pt x="930852" y="217199"/>
                </a:lnTo>
                <a:lnTo>
                  <a:pt x="0" y="217199"/>
                </a:lnTo>
                <a:lnTo>
                  <a:pt x="0" y="0"/>
                </a:lnTo>
                <a:close/>
              </a:path>
            </a:pathLst>
          </a:custGeom>
          <a:blipFill rotWithShape="1">
            <a:blip r:embed="rId5">
              <a:alphaModFix/>
            </a:blip>
            <a:stretch>
              <a:fillRect b="0" l="0" r="0" t="0"/>
            </a:stretch>
          </a:blipFill>
          <a:ln>
            <a:noFill/>
          </a:ln>
        </p:spPr>
      </p:sp>
      <p:sp>
        <p:nvSpPr>
          <p:cNvPr id="605" name="Google Shape;605;p27"/>
          <p:cNvSpPr/>
          <p:nvPr/>
        </p:nvSpPr>
        <p:spPr>
          <a:xfrm>
            <a:off x="684528" y="6745992"/>
            <a:ext cx="1840504" cy="347994"/>
          </a:xfrm>
          <a:custGeom>
            <a:rect b="b" l="l" r="r" t="t"/>
            <a:pathLst>
              <a:path extrusionOk="0" h="347994" w="1840504">
                <a:moveTo>
                  <a:pt x="0" y="0"/>
                </a:moveTo>
                <a:lnTo>
                  <a:pt x="1840504" y="0"/>
                </a:lnTo>
                <a:lnTo>
                  <a:pt x="1840504" y="347994"/>
                </a:lnTo>
                <a:lnTo>
                  <a:pt x="0" y="347994"/>
                </a:lnTo>
                <a:lnTo>
                  <a:pt x="0" y="0"/>
                </a:lnTo>
                <a:close/>
              </a:path>
            </a:pathLst>
          </a:custGeom>
          <a:blipFill rotWithShape="1">
            <a:blip r:embed="rId6">
              <a:alphaModFix/>
            </a:blip>
            <a:stretch>
              <a:fillRect b="0" l="0" r="0" t="0"/>
            </a:stretch>
          </a:blipFill>
          <a:ln>
            <a:noFill/>
          </a:ln>
        </p:spPr>
      </p:sp>
      <p:sp>
        <p:nvSpPr>
          <p:cNvPr id="606" name="Google Shape;606;p27"/>
          <p:cNvSpPr/>
          <p:nvPr/>
        </p:nvSpPr>
        <p:spPr>
          <a:xfrm>
            <a:off x="731520" y="1475796"/>
            <a:ext cx="8618358" cy="2667708"/>
          </a:xfrm>
          <a:custGeom>
            <a:rect b="b" l="l" r="r" t="t"/>
            <a:pathLst>
              <a:path extrusionOk="0" h="2667708" w="8618358">
                <a:moveTo>
                  <a:pt x="0" y="0"/>
                </a:moveTo>
                <a:lnTo>
                  <a:pt x="8618358" y="0"/>
                </a:lnTo>
                <a:lnTo>
                  <a:pt x="8618358" y="2667708"/>
                </a:lnTo>
                <a:lnTo>
                  <a:pt x="0" y="2667708"/>
                </a:lnTo>
                <a:lnTo>
                  <a:pt x="0" y="0"/>
                </a:lnTo>
                <a:close/>
              </a:path>
            </a:pathLst>
          </a:custGeom>
          <a:blipFill rotWithShape="1">
            <a:blip r:embed="rId7">
              <a:alphaModFix/>
            </a:blip>
            <a:stretch>
              <a:fillRect b="-51714" l="0" r="0" t="-63510"/>
            </a:stretch>
          </a:blipFill>
          <a:ln>
            <a:noFill/>
          </a:ln>
        </p:spPr>
      </p:sp>
      <p:sp>
        <p:nvSpPr>
          <p:cNvPr id="607" name="Google Shape;607;p27"/>
          <p:cNvSpPr txBox="1"/>
          <p:nvPr/>
        </p:nvSpPr>
        <p:spPr>
          <a:xfrm>
            <a:off x="8957462" y="6809161"/>
            <a:ext cx="218101" cy="190500"/>
          </a:xfrm>
          <a:prstGeom prst="rect">
            <a:avLst/>
          </a:prstGeom>
          <a:noFill/>
          <a:ln>
            <a:noFill/>
          </a:ln>
        </p:spPr>
        <p:txBody>
          <a:bodyPr anchorCtr="0" anchor="t" bIns="0" lIns="0" spcFirstLastPara="1" rIns="0" wrap="square" tIns="0">
            <a:spAutoFit/>
          </a:bodyPr>
          <a:lstStyle/>
          <a:p>
            <a:pPr indent="0" lvl="0" marL="0" marR="0" rtl="0" algn="r">
              <a:lnSpc>
                <a:spcPct val="120075"/>
              </a:lnSpc>
              <a:spcBef>
                <a:spcPts val="0"/>
              </a:spcBef>
              <a:spcAft>
                <a:spcPts val="0"/>
              </a:spcAft>
              <a:buNone/>
            </a:pPr>
            <a:r>
              <a:rPr b="0" i="0" lang="en-US" sz="1066" u="none" cap="none" strike="noStrike">
                <a:solidFill>
                  <a:srgbClr val="000000"/>
                </a:solidFill>
                <a:latin typeface="Arial"/>
                <a:ea typeface="Arial"/>
                <a:cs typeface="Arial"/>
                <a:sym typeface="Arial"/>
              </a:rPr>
              <a:t>14</a:t>
            </a:r>
            <a:endParaRPr/>
          </a:p>
        </p:txBody>
      </p:sp>
      <p:sp>
        <p:nvSpPr>
          <p:cNvPr id="608" name="Google Shape;608;p27"/>
          <p:cNvSpPr txBox="1"/>
          <p:nvPr/>
        </p:nvSpPr>
        <p:spPr>
          <a:xfrm>
            <a:off x="2805531" y="128542"/>
            <a:ext cx="6696300" cy="826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86" u="none" cap="none" strike="noStrike">
                <a:solidFill>
                  <a:srgbClr val="26819E"/>
                </a:solidFill>
                <a:latin typeface="Ubuntu"/>
                <a:ea typeface="Ubuntu"/>
                <a:cs typeface="Ubuntu"/>
                <a:sym typeface="Ubuntu"/>
              </a:rPr>
              <a:t>Entonces, ¿cómo podemos usar las vidas medias de los elementos?</a:t>
            </a:r>
            <a:endParaRPr sz="1100"/>
          </a:p>
        </p:txBody>
      </p:sp>
      <p:sp>
        <p:nvSpPr>
          <p:cNvPr id="609" name="Google Shape;609;p27"/>
          <p:cNvSpPr txBox="1"/>
          <p:nvPr/>
        </p:nvSpPr>
        <p:spPr>
          <a:xfrm>
            <a:off x="745565" y="4434758"/>
            <a:ext cx="7755796" cy="533400"/>
          </a:xfrm>
          <a:prstGeom prst="rect">
            <a:avLst/>
          </a:prstGeom>
          <a:noFill/>
          <a:ln>
            <a:noFill/>
          </a:ln>
        </p:spPr>
        <p:txBody>
          <a:bodyPr anchorCtr="0" anchor="t" bIns="0" lIns="0" spcFirstLastPara="1" rIns="0" wrap="square" tIns="0">
            <a:spAutoFit/>
          </a:bodyPr>
          <a:lstStyle/>
          <a:p>
            <a:pPr indent="0" lvl="0" marL="0" marR="0" rtl="0" algn="l">
              <a:lnSpc>
                <a:spcPct val="119988"/>
              </a:lnSpc>
              <a:spcBef>
                <a:spcPts val="0"/>
              </a:spcBef>
              <a:spcAft>
                <a:spcPts val="0"/>
              </a:spcAft>
              <a:buNone/>
            </a:pPr>
            <a:r>
              <a:rPr b="0" i="0" lang="en-US" sz="1706" u="none" cap="none" strike="noStrike">
                <a:solidFill>
                  <a:srgbClr val="000000"/>
                </a:solidFill>
                <a:latin typeface="Ubuntu"/>
                <a:ea typeface="Ubuntu"/>
                <a:cs typeface="Ubuntu"/>
                <a:sym typeface="Ubuntu"/>
              </a:rPr>
              <a:t>En la próxima sesión, explorarán otras formas en las que la radiación puede utilizarse para mejorar la vida de las personas o resolver problemas globales.</a:t>
            </a:r>
            <a:endParaRPr/>
          </a:p>
        </p:txBody>
      </p:sp>
      <p:sp>
        <p:nvSpPr>
          <p:cNvPr id="610" name="Google Shape;610;p27"/>
          <p:cNvSpPr txBox="1"/>
          <p:nvPr/>
        </p:nvSpPr>
        <p:spPr>
          <a:xfrm>
            <a:off x="5920000" y="6847261"/>
            <a:ext cx="3102080" cy="222284"/>
          </a:xfrm>
          <a:prstGeom prst="rect">
            <a:avLst/>
          </a:prstGeom>
          <a:noFill/>
          <a:ln>
            <a:noFill/>
          </a:ln>
        </p:spPr>
        <p:txBody>
          <a:bodyPr anchorCtr="0" anchor="t" bIns="0" lIns="0" spcFirstLastPara="1" rIns="0" wrap="square" tIns="0">
            <a:spAutoFit/>
          </a:bodyPr>
          <a:lstStyle/>
          <a:p>
            <a:pPr indent="0" lvl="0" marL="0" marR="0" rtl="0" algn="l">
              <a:lnSpc>
                <a:spcPct val="119889"/>
              </a:lnSpc>
              <a:spcBef>
                <a:spcPts val="0"/>
              </a:spcBef>
              <a:spcAft>
                <a:spcPts val="0"/>
              </a:spcAft>
              <a:buNone/>
            </a:pPr>
            <a:r>
              <a:rPr b="0" i="0" lang="en-US" sz="724" u="none" cap="none" strike="noStrike">
                <a:solidFill>
                  <a:srgbClr val="000000"/>
                </a:solidFill>
                <a:latin typeface="Arial"/>
                <a:ea typeface="Arial"/>
                <a:cs typeface="Arial"/>
                <a:sym typeface="Arial"/>
              </a:rPr>
              <a:t>Copyright 2020 Discovery Education, Inc. Todos los derechos reservados.</a:t>
            </a:r>
            <a:endParaRPr/>
          </a:p>
          <a:p>
            <a:pPr indent="0" lvl="0" marL="0" marR="0" rtl="0" algn="l">
              <a:lnSpc>
                <a:spcPct val="119889"/>
              </a:lnSpc>
              <a:spcBef>
                <a:spcPts val="0"/>
              </a:spcBef>
              <a:spcAft>
                <a:spcPts val="0"/>
              </a:spcAft>
              <a:buNone/>
            </a:pPr>
            <a:r>
              <a:t/>
            </a:r>
            <a:endParaRPr b="0" i="0" sz="724"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28"/>
          <p:cNvSpPr txBox="1"/>
          <p:nvPr/>
        </p:nvSpPr>
        <p:spPr>
          <a:xfrm>
            <a:off x="8957462" y="6809161"/>
            <a:ext cx="218101" cy="190500"/>
          </a:xfrm>
          <a:prstGeom prst="rect">
            <a:avLst/>
          </a:prstGeom>
          <a:noFill/>
          <a:ln>
            <a:noFill/>
          </a:ln>
        </p:spPr>
        <p:txBody>
          <a:bodyPr anchorCtr="0" anchor="t" bIns="0" lIns="0" spcFirstLastPara="1" rIns="0" wrap="square" tIns="0">
            <a:spAutoFit/>
          </a:bodyPr>
          <a:lstStyle/>
          <a:p>
            <a:pPr indent="0" lvl="0" marL="0" marR="0" rtl="0" algn="r">
              <a:lnSpc>
                <a:spcPct val="120075"/>
              </a:lnSpc>
              <a:spcBef>
                <a:spcPts val="0"/>
              </a:spcBef>
              <a:spcAft>
                <a:spcPts val="0"/>
              </a:spcAft>
              <a:buNone/>
            </a:pPr>
            <a:r>
              <a:rPr b="0" i="0" lang="en-US" sz="1066" u="none" cap="none" strike="noStrike">
                <a:solidFill>
                  <a:srgbClr val="000000"/>
                </a:solidFill>
                <a:latin typeface="Arial"/>
                <a:ea typeface="Arial"/>
                <a:cs typeface="Arial"/>
                <a:sym typeface="Arial"/>
              </a:rPr>
              <a:t>15</a:t>
            </a:r>
            <a:endParaRPr/>
          </a:p>
        </p:txBody>
      </p:sp>
      <p:sp>
        <p:nvSpPr>
          <p:cNvPr id="620" name="Google Shape;620;p28"/>
          <p:cNvSpPr/>
          <p:nvPr/>
        </p:nvSpPr>
        <p:spPr>
          <a:xfrm>
            <a:off x="641299" y="94406"/>
            <a:ext cx="2039652" cy="773662"/>
          </a:xfrm>
          <a:custGeom>
            <a:rect b="b" l="l" r="r" t="t"/>
            <a:pathLst>
              <a:path extrusionOk="0" h="773662" w="2039652">
                <a:moveTo>
                  <a:pt x="0" y="0"/>
                </a:moveTo>
                <a:lnTo>
                  <a:pt x="2039652" y="0"/>
                </a:lnTo>
                <a:lnTo>
                  <a:pt x="2039652" y="773662"/>
                </a:lnTo>
                <a:lnTo>
                  <a:pt x="0" y="773662"/>
                </a:lnTo>
                <a:lnTo>
                  <a:pt x="0" y="0"/>
                </a:lnTo>
                <a:close/>
              </a:path>
            </a:pathLst>
          </a:custGeom>
          <a:blipFill rotWithShape="1">
            <a:blip r:embed="rId3">
              <a:alphaModFix/>
            </a:blip>
            <a:stretch>
              <a:fillRect b="0" l="0" r="0" t="0"/>
            </a:stretch>
          </a:blipFill>
          <a:ln>
            <a:noFill/>
          </a:ln>
        </p:spPr>
      </p:sp>
      <p:cxnSp>
        <p:nvCxnSpPr>
          <p:cNvPr id="621" name="Google Shape;621;p28"/>
          <p:cNvCxnSpPr/>
          <p:nvPr/>
        </p:nvCxnSpPr>
        <p:spPr>
          <a:xfrm rot="4119">
            <a:off x="665475" y="6529662"/>
            <a:ext cx="8478731" cy="0"/>
          </a:xfrm>
          <a:prstGeom prst="straightConnector1">
            <a:avLst/>
          </a:prstGeom>
          <a:noFill/>
          <a:ln cap="rnd" cmpd="sng" w="9525">
            <a:solidFill>
              <a:srgbClr val="4DA84F"/>
            </a:solidFill>
            <a:prstDash val="solid"/>
            <a:round/>
            <a:headEnd len="sm" w="sm" type="none"/>
            <a:tailEnd len="sm" w="sm" type="none"/>
          </a:ln>
        </p:spPr>
      </p:cxnSp>
      <p:cxnSp>
        <p:nvCxnSpPr>
          <p:cNvPr id="622" name="Google Shape;622;p28"/>
          <p:cNvCxnSpPr/>
          <p:nvPr/>
        </p:nvCxnSpPr>
        <p:spPr>
          <a:xfrm rot="7147">
            <a:off x="-10171" y="950831"/>
            <a:ext cx="9773941" cy="0"/>
          </a:xfrm>
          <a:prstGeom prst="straightConnector1">
            <a:avLst/>
          </a:prstGeom>
          <a:noFill/>
          <a:ln cap="rnd" cmpd="sng" w="19050">
            <a:solidFill>
              <a:srgbClr val="4DA84F"/>
            </a:solidFill>
            <a:prstDash val="solid"/>
            <a:round/>
            <a:headEnd len="sm" w="sm" type="none"/>
            <a:tailEnd len="sm" w="sm" type="none"/>
          </a:ln>
        </p:spPr>
      </p:cxnSp>
      <p:cxnSp>
        <p:nvCxnSpPr>
          <p:cNvPr id="623" name="Google Shape;623;p28"/>
          <p:cNvCxnSpPr/>
          <p:nvPr/>
        </p:nvCxnSpPr>
        <p:spPr>
          <a:xfrm rot="5320288">
            <a:off x="2472562" y="6936722"/>
            <a:ext cx="438214" cy="0"/>
          </a:xfrm>
          <a:prstGeom prst="straightConnector1">
            <a:avLst/>
          </a:prstGeom>
          <a:noFill/>
          <a:ln cap="rnd" cmpd="sng" w="9525">
            <a:solidFill>
              <a:srgbClr val="5B9BD5"/>
            </a:solidFill>
            <a:prstDash val="solid"/>
            <a:round/>
            <a:headEnd len="sm" w="sm" type="none"/>
            <a:tailEnd len="sm" w="sm" type="none"/>
          </a:ln>
        </p:spPr>
      </p:cxnSp>
      <p:cxnSp>
        <p:nvCxnSpPr>
          <p:cNvPr id="624" name="Google Shape;624;p28"/>
          <p:cNvCxnSpPr/>
          <p:nvPr/>
        </p:nvCxnSpPr>
        <p:spPr>
          <a:xfrm rot="5320288">
            <a:off x="4399276" y="6936722"/>
            <a:ext cx="438214" cy="0"/>
          </a:xfrm>
          <a:prstGeom prst="straightConnector1">
            <a:avLst/>
          </a:prstGeom>
          <a:noFill/>
          <a:ln cap="rnd" cmpd="sng" w="9525">
            <a:solidFill>
              <a:srgbClr val="5B9BD5"/>
            </a:solidFill>
            <a:prstDash val="solid"/>
            <a:round/>
            <a:headEnd len="sm" w="sm" type="none"/>
            <a:tailEnd len="sm" w="sm" type="none"/>
          </a:ln>
        </p:spPr>
      </p:cxnSp>
      <p:sp>
        <p:nvSpPr>
          <p:cNvPr id="625" name="Google Shape;625;p28"/>
          <p:cNvSpPr/>
          <p:nvPr/>
        </p:nvSpPr>
        <p:spPr>
          <a:xfrm>
            <a:off x="2812169" y="6815709"/>
            <a:ext cx="1709508" cy="208560"/>
          </a:xfrm>
          <a:custGeom>
            <a:rect b="b" l="l" r="r" t="t"/>
            <a:pathLst>
              <a:path extrusionOk="0" h="208560" w="1709508">
                <a:moveTo>
                  <a:pt x="0" y="0"/>
                </a:moveTo>
                <a:lnTo>
                  <a:pt x="1709508" y="0"/>
                </a:lnTo>
                <a:lnTo>
                  <a:pt x="1709508" y="208560"/>
                </a:lnTo>
                <a:lnTo>
                  <a:pt x="0" y="208560"/>
                </a:lnTo>
                <a:lnTo>
                  <a:pt x="0" y="0"/>
                </a:lnTo>
                <a:close/>
              </a:path>
            </a:pathLst>
          </a:custGeom>
          <a:blipFill rotWithShape="1">
            <a:blip r:embed="rId4">
              <a:alphaModFix/>
            </a:blip>
            <a:stretch>
              <a:fillRect b="-146" l="0" r="0" t="-145"/>
            </a:stretch>
          </a:blipFill>
          <a:ln>
            <a:noFill/>
          </a:ln>
        </p:spPr>
      </p:sp>
      <p:sp>
        <p:nvSpPr>
          <p:cNvPr id="626" name="Google Shape;626;p28"/>
          <p:cNvSpPr/>
          <p:nvPr/>
        </p:nvSpPr>
        <p:spPr>
          <a:xfrm>
            <a:off x="4724506" y="6801711"/>
            <a:ext cx="930852" cy="217199"/>
          </a:xfrm>
          <a:custGeom>
            <a:rect b="b" l="l" r="r" t="t"/>
            <a:pathLst>
              <a:path extrusionOk="0" h="217199" w="930852">
                <a:moveTo>
                  <a:pt x="0" y="0"/>
                </a:moveTo>
                <a:lnTo>
                  <a:pt x="930852" y="0"/>
                </a:lnTo>
                <a:lnTo>
                  <a:pt x="930852" y="217199"/>
                </a:lnTo>
                <a:lnTo>
                  <a:pt x="0" y="217199"/>
                </a:lnTo>
                <a:lnTo>
                  <a:pt x="0" y="0"/>
                </a:lnTo>
                <a:close/>
              </a:path>
            </a:pathLst>
          </a:custGeom>
          <a:blipFill rotWithShape="1">
            <a:blip r:embed="rId5">
              <a:alphaModFix/>
            </a:blip>
            <a:stretch>
              <a:fillRect b="0" l="0" r="0" t="0"/>
            </a:stretch>
          </a:blipFill>
          <a:ln>
            <a:noFill/>
          </a:ln>
        </p:spPr>
      </p:sp>
      <p:sp>
        <p:nvSpPr>
          <p:cNvPr id="627" name="Google Shape;627;p28"/>
          <p:cNvSpPr txBox="1"/>
          <p:nvPr/>
        </p:nvSpPr>
        <p:spPr>
          <a:xfrm>
            <a:off x="2941498" y="350460"/>
            <a:ext cx="6696222" cy="40923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986" u="none" cap="none" strike="noStrike">
                <a:solidFill>
                  <a:srgbClr val="26819E"/>
                </a:solidFill>
                <a:latin typeface="Ubuntu"/>
                <a:ea typeface="Ubuntu"/>
                <a:cs typeface="Ubuntu"/>
                <a:sym typeface="Ubuntu"/>
              </a:rPr>
              <a:t>Resumen de la Sesión 2</a:t>
            </a:r>
            <a:endParaRPr/>
          </a:p>
        </p:txBody>
      </p:sp>
      <p:sp>
        <p:nvSpPr>
          <p:cNvPr id="628" name="Google Shape;628;p28"/>
          <p:cNvSpPr txBox="1"/>
          <p:nvPr/>
        </p:nvSpPr>
        <p:spPr>
          <a:xfrm>
            <a:off x="580423" y="1530616"/>
            <a:ext cx="4463400" cy="2815800"/>
          </a:xfrm>
          <a:prstGeom prst="rect">
            <a:avLst/>
          </a:prstGeom>
          <a:noFill/>
          <a:ln>
            <a:noFill/>
          </a:ln>
        </p:spPr>
        <p:txBody>
          <a:bodyPr anchorCtr="0" anchor="t" bIns="0" lIns="0" spcFirstLastPara="1" rIns="0" wrap="square" tIns="0">
            <a:spAutoFit/>
          </a:bodyPr>
          <a:lstStyle/>
          <a:p>
            <a:pPr indent="0" lvl="0" marL="0" marR="0" rtl="0" algn="l">
              <a:lnSpc>
                <a:spcPct val="108030"/>
              </a:lnSpc>
              <a:spcBef>
                <a:spcPts val="0"/>
              </a:spcBef>
              <a:spcAft>
                <a:spcPts val="0"/>
              </a:spcAft>
              <a:buNone/>
            </a:pPr>
            <a:r>
              <a:rPr b="1" i="0" lang="en-US" sz="1706" u="none" cap="none" strike="noStrike">
                <a:solidFill>
                  <a:srgbClr val="26819E"/>
                </a:solidFill>
                <a:latin typeface="Ubuntu"/>
                <a:ea typeface="Ubuntu"/>
                <a:cs typeface="Ubuntu"/>
                <a:sym typeface="Ubuntu"/>
              </a:rPr>
              <a:t>Reflexiona acerca de por qué es importante comprender la radiación ionizante: </a:t>
            </a:r>
            <a:endParaRPr/>
          </a:p>
          <a:p>
            <a:pPr indent="0" lvl="0" marL="0" marR="0" rtl="0" algn="l">
              <a:lnSpc>
                <a:spcPct val="108030"/>
              </a:lnSpc>
              <a:spcBef>
                <a:spcPts val="0"/>
              </a:spcBef>
              <a:spcAft>
                <a:spcPts val="0"/>
              </a:spcAft>
              <a:buNone/>
            </a:pPr>
            <a:r>
              <a:t/>
            </a:r>
            <a:endParaRPr b="1" i="0" sz="1706" u="none" cap="none" strike="noStrike">
              <a:solidFill>
                <a:srgbClr val="26819E"/>
              </a:solidFill>
              <a:latin typeface="Ubuntu"/>
              <a:ea typeface="Ubuntu"/>
              <a:cs typeface="Ubuntu"/>
              <a:sym typeface="Ubuntu"/>
            </a:endParaRPr>
          </a:p>
          <a:p>
            <a:pPr indent="0" lvl="0" marL="0" marR="0" rtl="0" algn="l">
              <a:lnSpc>
                <a:spcPct val="108030"/>
              </a:lnSpc>
              <a:spcBef>
                <a:spcPts val="0"/>
              </a:spcBef>
              <a:spcAft>
                <a:spcPts val="0"/>
              </a:spcAft>
              <a:buNone/>
            </a:pPr>
            <a:r>
              <a:t/>
            </a:r>
            <a:endParaRPr b="1" i="0" sz="1706" u="none" cap="none" strike="noStrike">
              <a:solidFill>
                <a:srgbClr val="26819E"/>
              </a:solidFill>
              <a:latin typeface="Ubuntu"/>
              <a:ea typeface="Ubuntu"/>
              <a:cs typeface="Ubuntu"/>
              <a:sym typeface="Ubuntu"/>
            </a:endParaRPr>
          </a:p>
          <a:p>
            <a:pPr indent="0" lvl="0" marL="0" marR="0" rtl="0" algn="l">
              <a:lnSpc>
                <a:spcPct val="108030"/>
              </a:lnSpc>
              <a:spcBef>
                <a:spcPts val="0"/>
              </a:spcBef>
              <a:spcAft>
                <a:spcPts val="0"/>
              </a:spcAft>
              <a:buNone/>
            </a:pPr>
            <a:r>
              <a:t/>
            </a:r>
            <a:endParaRPr b="1" i="0" sz="1706" u="none" cap="none" strike="noStrike">
              <a:solidFill>
                <a:srgbClr val="26819E"/>
              </a:solidFill>
              <a:latin typeface="Ubuntu"/>
              <a:ea typeface="Ubuntu"/>
              <a:cs typeface="Ubuntu"/>
              <a:sym typeface="Ubuntu"/>
            </a:endParaRPr>
          </a:p>
          <a:p>
            <a:pPr indent="0" lvl="0" marL="0" marR="0" rtl="0" algn="l">
              <a:lnSpc>
                <a:spcPct val="108030"/>
              </a:lnSpc>
              <a:spcBef>
                <a:spcPts val="0"/>
              </a:spcBef>
              <a:spcAft>
                <a:spcPts val="0"/>
              </a:spcAft>
              <a:buNone/>
            </a:pPr>
            <a:r>
              <a:t/>
            </a:r>
            <a:endParaRPr b="1" i="0" sz="1706" u="none" cap="none" strike="noStrike">
              <a:solidFill>
                <a:srgbClr val="26819E"/>
              </a:solidFill>
              <a:latin typeface="Ubuntu"/>
              <a:ea typeface="Ubuntu"/>
              <a:cs typeface="Ubuntu"/>
              <a:sym typeface="Ubuntu"/>
            </a:endParaRPr>
          </a:p>
          <a:p>
            <a:pPr indent="0" lvl="0" marL="0" marR="0" rtl="0" algn="l">
              <a:lnSpc>
                <a:spcPct val="108030"/>
              </a:lnSpc>
              <a:spcBef>
                <a:spcPts val="0"/>
              </a:spcBef>
              <a:spcAft>
                <a:spcPts val="0"/>
              </a:spcAft>
              <a:buNone/>
            </a:pPr>
            <a:r>
              <a:t/>
            </a:r>
            <a:endParaRPr b="1" i="0" sz="1706" u="none" cap="none" strike="noStrike">
              <a:solidFill>
                <a:srgbClr val="26819E"/>
              </a:solidFill>
              <a:latin typeface="Ubuntu"/>
              <a:ea typeface="Ubuntu"/>
              <a:cs typeface="Ubuntu"/>
              <a:sym typeface="Ubuntu"/>
            </a:endParaRPr>
          </a:p>
          <a:p>
            <a:pPr indent="0" lvl="0" marL="0" marR="0" rtl="0" algn="l">
              <a:lnSpc>
                <a:spcPct val="108030"/>
              </a:lnSpc>
              <a:spcBef>
                <a:spcPts val="0"/>
              </a:spcBef>
              <a:spcAft>
                <a:spcPts val="0"/>
              </a:spcAft>
              <a:buNone/>
            </a:pPr>
            <a:r>
              <a:t/>
            </a:r>
            <a:endParaRPr b="1" i="0" sz="1706" u="none" cap="none" strike="noStrike">
              <a:solidFill>
                <a:srgbClr val="26819E"/>
              </a:solidFill>
              <a:latin typeface="Ubuntu"/>
              <a:ea typeface="Ubuntu"/>
              <a:cs typeface="Ubuntu"/>
              <a:sym typeface="Ubuntu"/>
            </a:endParaRPr>
          </a:p>
          <a:p>
            <a:pPr indent="0" lvl="0" marL="0" marR="0" rtl="0" algn="l">
              <a:lnSpc>
                <a:spcPct val="108030"/>
              </a:lnSpc>
              <a:spcBef>
                <a:spcPts val="0"/>
              </a:spcBef>
              <a:spcAft>
                <a:spcPts val="0"/>
              </a:spcAft>
              <a:buNone/>
            </a:pPr>
            <a:r>
              <a:rPr b="1" i="0" lang="en-US" sz="1706" u="none" cap="none" strike="noStrike">
                <a:solidFill>
                  <a:srgbClr val="26819E"/>
                </a:solidFill>
                <a:latin typeface="Ubuntu"/>
                <a:ea typeface="Ubuntu"/>
                <a:cs typeface="Ubuntu"/>
                <a:sym typeface="Ubuntu"/>
              </a:rPr>
              <a:t>Recuerda:</a:t>
            </a:r>
            <a:endParaRPr/>
          </a:p>
        </p:txBody>
      </p:sp>
      <p:sp>
        <p:nvSpPr>
          <p:cNvPr id="629" name="Google Shape;629;p28"/>
          <p:cNvSpPr/>
          <p:nvPr/>
        </p:nvSpPr>
        <p:spPr>
          <a:xfrm>
            <a:off x="5332972" y="1584960"/>
            <a:ext cx="3784397" cy="3784397"/>
          </a:xfrm>
          <a:custGeom>
            <a:rect b="b" l="l" r="r" t="t"/>
            <a:pathLst>
              <a:path extrusionOk="0" h="3784397" w="3784397">
                <a:moveTo>
                  <a:pt x="0" y="0"/>
                </a:moveTo>
                <a:lnTo>
                  <a:pt x="3784397" y="0"/>
                </a:lnTo>
                <a:lnTo>
                  <a:pt x="3784397" y="3784397"/>
                </a:lnTo>
                <a:lnTo>
                  <a:pt x="0" y="3784397"/>
                </a:lnTo>
                <a:lnTo>
                  <a:pt x="0" y="0"/>
                </a:lnTo>
                <a:close/>
              </a:path>
            </a:pathLst>
          </a:custGeom>
          <a:blipFill rotWithShape="1">
            <a:blip r:embed="rId6">
              <a:alphaModFix/>
            </a:blip>
            <a:stretch>
              <a:fillRect b="0" l="0" r="0" t="0"/>
            </a:stretch>
          </a:blipFill>
          <a:ln>
            <a:noFill/>
          </a:ln>
        </p:spPr>
      </p:sp>
      <p:sp>
        <p:nvSpPr>
          <p:cNvPr id="630" name="Google Shape;630;p28"/>
          <p:cNvSpPr txBox="1"/>
          <p:nvPr/>
        </p:nvSpPr>
        <p:spPr>
          <a:xfrm>
            <a:off x="641299" y="2413148"/>
            <a:ext cx="4463491" cy="1169010"/>
          </a:xfrm>
          <a:prstGeom prst="rect">
            <a:avLst/>
          </a:prstGeom>
          <a:noFill/>
          <a:ln>
            <a:noFill/>
          </a:ln>
        </p:spPr>
        <p:txBody>
          <a:bodyPr anchorCtr="0" anchor="t" bIns="0" lIns="0" spcFirstLastPara="1" rIns="0" wrap="square" tIns="0">
            <a:spAutoFit/>
          </a:bodyPr>
          <a:lstStyle/>
          <a:p>
            <a:pPr indent="-207318" lvl="1" marL="414637" marR="0" rtl="0" algn="l">
              <a:lnSpc>
                <a:spcPct val="108030"/>
              </a:lnSpc>
              <a:spcBef>
                <a:spcPts val="0"/>
              </a:spcBef>
              <a:spcAft>
                <a:spcPts val="0"/>
              </a:spcAft>
              <a:buClr>
                <a:srgbClr val="000000"/>
              </a:buClr>
              <a:buSzPts val="1706"/>
              <a:buFont typeface="Arial"/>
              <a:buChar char="•"/>
            </a:pPr>
            <a:r>
              <a:rPr b="0" i="0" lang="en-US" sz="1706" u="none" cap="none" strike="noStrike">
                <a:solidFill>
                  <a:srgbClr val="000000"/>
                </a:solidFill>
                <a:latin typeface="Ubuntu"/>
                <a:ea typeface="Ubuntu"/>
                <a:cs typeface="Ubuntu"/>
                <a:sym typeface="Ubuntu"/>
              </a:rPr>
              <a:t>¿Qué hemos aprendido al calcular las vidas medias de los isótopos radiactivos</a:t>
            </a:r>
            <a:endParaRPr/>
          </a:p>
          <a:p>
            <a:pPr indent="-207317" lvl="1" marL="414635" marR="0" rtl="0" algn="l">
              <a:lnSpc>
                <a:spcPct val="108030"/>
              </a:lnSpc>
              <a:spcBef>
                <a:spcPts val="0"/>
              </a:spcBef>
              <a:spcAft>
                <a:spcPts val="0"/>
              </a:spcAft>
              <a:buClr>
                <a:srgbClr val="000000"/>
              </a:buClr>
              <a:buSzPts val="1706"/>
              <a:buFont typeface="Arial"/>
              <a:buChar char="•"/>
            </a:pPr>
            <a:r>
              <a:rPr b="0" i="0" lang="en-US" sz="1706" u="none" cap="none" strike="noStrike">
                <a:solidFill>
                  <a:srgbClr val="000000"/>
                </a:solidFill>
                <a:latin typeface="Ubuntu"/>
                <a:ea typeface="Ubuntu"/>
                <a:cs typeface="Ubuntu"/>
                <a:sym typeface="Ubuntu"/>
              </a:rPr>
              <a:t>¿De qué manera este conocimiento puede orientarnos en el uso de la radiación?</a:t>
            </a:r>
            <a:endParaRPr/>
          </a:p>
        </p:txBody>
      </p:sp>
      <p:sp>
        <p:nvSpPr>
          <p:cNvPr id="631" name="Google Shape;631;p28"/>
          <p:cNvSpPr txBox="1"/>
          <p:nvPr/>
        </p:nvSpPr>
        <p:spPr>
          <a:xfrm>
            <a:off x="684528" y="4461751"/>
            <a:ext cx="4243008" cy="1562100"/>
          </a:xfrm>
          <a:prstGeom prst="rect">
            <a:avLst/>
          </a:prstGeom>
          <a:noFill/>
          <a:ln>
            <a:noFill/>
          </a:ln>
        </p:spPr>
        <p:txBody>
          <a:bodyPr anchorCtr="0" anchor="t" bIns="0" lIns="0" spcFirstLastPara="1" rIns="0" wrap="square" tIns="0">
            <a:spAutoFit/>
          </a:bodyPr>
          <a:lstStyle/>
          <a:p>
            <a:pPr indent="0" lvl="0" marL="0" marR="0" rtl="0" algn="l">
              <a:lnSpc>
                <a:spcPct val="119988"/>
              </a:lnSpc>
              <a:spcBef>
                <a:spcPts val="0"/>
              </a:spcBef>
              <a:spcAft>
                <a:spcPts val="0"/>
              </a:spcAft>
              <a:buNone/>
            </a:pPr>
            <a:r>
              <a:rPr b="0" i="0" lang="en-US" sz="1706" u="none" cap="none" strike="noStrike">
                <a:solidFill>
                  <a:srgbClr val="000000"/>
                </a:solidFill>
                <a:latin typeface="Ubuntu"/>
                <a:ea typeface="Ubuntu"/>
                <a:cs typeface="Ubuntu"/>
                <a:sym typeface="Ubuntu"/>
              </a:rPr>
              <a:t>Aunque la radiación ionizante pueda parecer alarmante al principio, entender esta radiación de alta energía ha permitido descubrir y desarrollar muchas técnicas y herramientas esenciales para nuestra vida diaria.</a:t>
            </a:r>
            <a:endParaRPr/>
          </a:p>
        </p:txBody>
      </p:sp>
      <p:sp>
        <p:nvSpPr>
          <p:cNvPr id="632" name="Google Shape;632;p28"/>
          <p:cNvSpPr txBox="1"/>
          <p:nvPr/>
        </p:nvSpPr>
        <p:spPr>
          <a:xfrm>
            <a:off x="5920000" y="6847261"/>
            <a:ext cx="3102080" cy="222284"/>
          </a:xfrm>
          <a:prstGeom prst="rect">
            <a:avLst/>
          </a:prstGeom>
          <a:noFill/>
          <a:ln>
            <a:noFill/>
          </a:ln>
        </p:spPr>
        <p:txBody>
          <a:bodyPr anchorCtr="0" anchor="t" bIns="0" lIns="0" spcFirstLastPara="1" rIns="0" wrap="square" tIns="0">
            <a:spAutoFit/>
          </a:bodyPr>
          <a:lstStyle/>
          <a:p>
            <a:pPr indent="0" lvl="0" marL="0" marR="0" rtl="0" algn="l">
              <a:lnSpc>
                <a:spcPct val="119889"/>
              </a:lnSpc>
              <a:spcBef>
                <a:spcPts val="0"/>
              </a:spcBef>
              <a:spcAft>
                <a:spcPts val="0"/>
              </a:spcAft>
              <a:buNone/>
            </a:pPr>
            <a:r>
              <a:rPr b="0" i="0" lang="en-US" sz="724" u="none" cap="none" strike="noStrike">
                <a:solidFill>
                  <a:srgbClr val="000000"/>
                </a:solidFill>
                <a:latin typeface="Arial"/>
                <a:ea typeface="Arial"/>
                <a:cs typeface="Arial"/>
                <a:sym typeface="Arial"/>
              </a:rPr>
              <a:t>Copyright 2020 Discovery Education, Inc. Todos los derechos reservados.</a:t>
            </a:r>
            <a:endParaRPr/>
          </a:p>
          <a:p>
            <a:pPr indent="0" lvl="0" marL="0" marR="0" rtl="0" algn="l">
              <a:lnSpc>
                <a:spcPct val="119889"/>
              </a:lnSpc>
              <a:spcBef>
                <a:spcPts val="0"/>
              </a:spcBef>
              <a:spcAft>
                <a:spcPts val="0"/>
              </a:spcAft>
              <a:buNone/>
            </a:pPr>
            <a:r>
              <a:t/>
            </a:r>
            <a:endParaRPr b="0" i="0" sz="724" u="none" cap="none" strike="noStrike">
              <a:solidFill>
                <a:srgbClr val="000000"/>
              </a:solidFill>
              <a:latin typeface="Arial"/>
              <a:ea typeface="Arial"/>
              <a:cs typeface="Arial"/>
              <a:sym typeface="Arial"/>
            </a:endParaRPr>
          </a:p>
        </p:txBody>
      </p:sp>
      <p:sp>
        <p:nvSpPr>
          <p:cNvPr id="633" name="Google Shape;633;p28"/>
          <p:cNvSpPr/>
          <p:nvPr/>
        </p:nvSpPr>
        <p:spPr>
          <a:xfrm>
            <a:off x="684528" y="6745992"/>
            <a:ext cx="1840504" cy="347994"/>
          </a:xfrm>
          <a:custGeom>
            <a:rect b="b" l="l" r="r" t="t"/>
            <a:pathLst>
              <a:path extrusionOk="0" h="347994" w="1840504">
                <a:moveTo>
                  <a:pt x="0" y="0"/>
                </a:moveTo>
                <a:lnTo>
                  <a:pt x="1840504" y="0"/>
                </a:lnTo>
                <a:lnTo>
                  <a:pt x="1840504" y="347994"/>
                </a:lnTo>
                <a:lnTo>
                  <a:pt x="0" y="347994"/>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29"/>
          <p:cNvSpPr txBox="1"/>
          <p:nvPr/>
        </p:nvSpPr>
        <p:spPr>
          <a:xfrm>
            <a:off x="8957462" y="6809161"/>
            <a:ext cx="218101" cy="190500"/>
          </a:xfrm>
          <a:prstGeom prst="rect">
            <a:avLst/>
          </a:prstGeom>
          <a:noFill/>
          <a:ln>
            <a:noFill/>
          </a:ln>
        </p:spPr>
        <p:txBody>
          <a:bodyPr anchorCtr="0" anchor="t" bIns="0" lIns="0" spcFirstLastPara="1" rIns="0" wrap="square" tIns="0">
            <a:spAutoFit/>
          </a:bodyPr>
          <a:lstStyle/>
          <a:p>
            <a:pPr indent="0" lvl="0" marL="0" marR="0" rtl="0" algn="r">
              <a:lnSpc>
                <a:spcPct val="120075"/>
              </a:lnSpc>
              <a:spcBef>
                <a:spcPts val="0"/>
              </a:spcBef>
              <a:spcAft>
                <a:spcPts val="0"/>
              </a:spcAft>
              <a:buNone/>
            </a:pPr>
            <a:r>
              <a:rPr b="0" i="0" lang="en-US" sz="1066" u="none" cap="none" strike="noStrike">
                <a:solidFill>
                  <a:srgbClr val="000000"/>
                </a:solidFill>
                <a:latin typeface="Arial"/>
                <a:ea typeface="Arial"/>
                <a:cs typeface="Arial"/>
                <a:sym typeface="Arial"/>
              </a:rPr>
              <a:t>16</a:t>
            </a:r>
            <a:endParaRPr/>
          </a:p>
        </p:txBody>
      </p:sp>
      <p:sp>
        <p:nvSpPr>
          <p:cNvPr id="643" name="Google Shape;643;p29"/>
          <p:cNvSpPr/>
          <p:nvPr/>
        </p:nvSpPr>
        <p:spPr>
          <a:xfrm>
            <a:off x="641299" y="94406"/>
            <a:ext cx="2039652" cy="773662"/>
          </a:xfrm>
          <a:custGeom>
            <a:rect b="b" l="l" r="r" t="t"/>
            <a:pathLst>
              <a:path extrusionOk="0" h="773662" w="2039652">
                <a:moveTo>
                  <a:pt x="0" y="0"/>
                </a:moveTo>
                <a:lnTo>
                  <a:pt x="2039652" y="0"/>
                </a:lnTo>
                <a:lnTo>
                  <a:pt x="2039652" y="773662"/>
                </a:lnTo>
                <a:lnTo>
                  <a:pt x="0" y="773662"/>
                </a:lnTo>
                <a:lnTo>
                  <a:pt x="0" y="0"/>
                </a:lnTo>
                <a:close/>
              </a:path>
            </a:pathLst>
          </a:custGeom>
          <a:blipFill rotWithShape="1">
            <a:blip r:embed="rId3">
              <a:alphaModFix/>
            </a:blip>
            <a:stretch>
              <a:fillRect b="0" l="0" r="0" t="0"/>
            </a:stretch>
          </a:blipFill>
          <a:ln>
            <a:noFill/>
          </a:ln>
        </p:spPr>
      </p:sp>
      <p:cxnSp>
        <p:nvCxnSpPr>
          <p:cNvPr id="644" name="Google Shape;644;p29"/>
          <p:cNvCxnSpPr/>
          <p:nvPr/>
        </p:nvCxnSpPr>
        <p:spPr>
          <a:xfrm rot="4119">
            <a:off x="665475" y="6529662"/>
            <a:ext cx="8478731" cy="0"/>
          </a:xfrm>
          <a:prstGeom prst="straightConnector1">
            <a:avLst/>
          </a:prstGeom>
          <a:noFill/>
          <a:ln cap="rnd" cmpd="sng" w="9525">
            <a:solidFill>
              <a:srgbClr val="4DA84F"/>
            </a:solidFill>
            <a:prstDash val="solid"/>
            <a:round/>
            <a:headEnd len="sm" w="sm" type="none"/>
            <a:tailEnd len="sm" w="sm" type="none"/>
          </a:ln>
        </p:spPr>
      </p:cxnSp>
      <p:cxnSp>
        <p:nvCxnSpPr>
          <p:cNvPr id="645" name="Google Shape;645;p29"/>
          <p:cNvCxnSpPr/>
          <p:nvPr/>
        </p:nvCxnSpPr>
        <p:spPr>
          <a:xfrm rot="7147">
            <a:off x="-10171" y="950831"/>
            <a:ext cx="9773941" cy="0"/>
          </a:xfrm>
          <a:prstGeom prst="straightConnector1">
            <a:avLst/>
          </a:prstGeom>
          <a:noFill/>
          <a:ln cap="rnd" cmpd="sng" w="19050">
            <a:solidFill>
              <a:srgbClr val="4DA84F"/>
            </a:solidFill>
            <a:prstDash val="solid"/>
            <a:round/>
            <a:headEnd len="sm" w="sm" type="none"/>
            <a:tailEnd len="sm" w="sm" type="none"/>
          </a:ln>
        </p:spPr>
      </p:cxnSp>
      <p:cxnSp>
        <p:nvCxnSpPr>
          <p:cNvPr id="646" name="Google Shape;646;p29"/>
          <p:cNvCxnSpPr/>
          <p:nvPr/>
        </p:nvCxnSpPr>
        <p:spPr>
          <a:xfrm rot="5320288">
            <a:off x="2472562" y="6936722"/>
            <a:ext cx="438214" cy="0"/>
          </a:xfrm>
          <a:prstGeom prst="straightConnector1">
            <a:avLst/>
          </a:prstGeom>
          <a:noFill/>
          <a:ln cap="rnd" cmpd="sng" w="9525">
            <a:solidFill>
              <a:srgbClr val="5B9BD5"/>
            </a:solidFill>
            <a:prstDash val="solid"/>
            <a:round/>
            <a:headEnd len="sm" w="sm" type="none"/>
            <a:tailEnd len="sm" w="sm" type="none"/>
          </a:ln>
        </p:spPr>
      </p:cxnSp>
      <p:cxnSp>
        <p:nvCxnSpPr>
          <p:cNvPr id="647" name="Google Shape;647;p29"/>
          <p:cNvCxnSpPr/>
          <p:nvPr/>
        </p:nvCxnSpPr>
        <p:spPr>
          <a:xfrm rot="5320288">
            <a:off x="4399276" y="6936722"/>
            <a:ext cx="438214" cy="0"/>
          </a:xfrm>
          <a:prstGeom prst="straightConnector1">
            <a:avLst/>
          </a:prstGeom>
          <a:noFill/>
          <a:ln cap="rnd" cmpd="sng" w="9525">
            <a:solidFill>
              <a:srgbClr val="5B9BD5"/>
            </a:solidFill>
            <a:prstDash val="solid"/>
            <a:round/>
            <a:headEnd len="sm" w="sm" type="none"/>
            <a:tailEnd len="sm" w="sm" type="none"/>
          </a:ln>
        </p:spPr>
      </p:cxnSp>
      <p:sp>
        <p:nvSpPr>
          <p:cNvPr id="648" name="Google Shape;648;p29"/>
          <p:cNvSpPr/>
          <p:nvPr/>
        </p:nvSpPr>
        <p:spPr>
          <a:xfrm>
            <a:off x="2812169" y="6815709"/>
            <a:ext cx="1709508" cy="208560"/>
          </a:xfrm>
          <a:custGeom>
            <a:rect b="b" l="l" r="r" t="t"/>
            <a:pathLst>
              <a:path extrusionOk="0" h="208560" w="1709508">
                <a:moveTo>
                  <a:pt x="0" y="0"/>
                </a:moveTo>
                <a:lnTo>
                  <a:pt x="1709508" y="0"/>
                </a:lnTo>
                <a:lnTo>
                  <a:pt x="1709508" y="208560"/>
                </a:lnTo>
                <a:lnTo>
                  <a:pt x="0" y="208560"/>
                </a:lnTo>
                <a:lnTo>
                  <a:pt x="0" y="0"/>
                </a:lnTo>
                <a:close/>
              </a:path>
            </a:pathLst>
          </a:custGeom>
          <a:blipFill rotWithShape="1">
            <a:blip r:embed="rId4">
              <a:alphaModFix/>
            </a:blip>
            <a:stretch>
              <a:fillRect b="-146" l="0" r="0" t="-145"/>
            </a:stretch>
          </a:blipFill>
          <a:ln>
            <a:noFill/>
          </a:ln>
        </p:spPr>
      </p:sp>
      <p:sp>
        <p:nvSpPr>
          <p:cNvPr id="649" name="Google Shape;649;p29"/>
          <p:cNvSpPr/>
          <p:nvPr/>
        </p:nvSpPr>
        <p:spPr>
          <a:xfrm>
            <a:off x="4724506" y="6801711"/>
            <a:ext cx="930852" cy="217199"/>
          </a:xfrm>
          <a:custGeom>
            <a:rect b="b" l="l" r="r" t="t"/>
            <a:pathLst>
              <a:path extrusionOk="0" h="217199" w="930852">
                <a:moveTo>
                  <a:pt x="0" y="0"/>
                </a:moveTo>
                <a:lnTo>
                  <a:pt x="930852" y="0"/>
                </a:lnTo>
                <a:lnTo>
                  <a:pt x="930852" y="217199"/>
                </a:lnTo>
                <a:lnTo>
                  <a:pt x="0" y="217199"/>
                </a:lnTo>
                <a:lnTo>
                  <a:pt x="0" y="0"/>
                </a:lnTo>
                <a:close/>
              </a:path>
            </a:pathLst>
          </a:custGeom>
          <a:blipFill rotWithShape="1">
            <a:blip r:embed="rId5">
              <a:alphaModFix/>
            </a:blip>
            <a:stretch>
              <a:fillRect b="0" l="0" r="0" t="0"/>
            </a:stretch>
          </a:blipFill>
          <a:ln>
            <a:noFill/>
          </a:ln>
        </p:spPr>
      </p:sp>
      <p:sp>
        <p:nvSpPr>
          <p:cNvPr id="650" name="Google Shape;650;p29"/>
          <p:cNvSpPr txBox="1"/>
          <p:nvPr/>
        </p:nvSpPr>
        <p:spPr>
          <a:xfrm>
            <a:off x="501424" y="1282661"/>
            <a:ext cx="4380600" cy="5304000"/>
          </a:xfrm>
          <a:prstGeom prst="rect">
            <a:avLst/>
          </a:prstGeom>
          <a:noFill/>
          <a:ln>
            <a:noFill/>
          </a:ln>
        </p:spPr>
        <p:txBody>
          <a:bodyPr anchorCtr="0" anchor="t" bIns="0" lIns="0" spcFirstLastPara="1" rIns="0" wrap="square" tIns="0">
            <a:spAutoFit/>
          </a:bodyPr>
          <a:lstStyle/>
          <a:p>
            <a:pPr indent="0" lvl="0" marL="0" marR="0" rtl="0" algn="l">
              <a:lnSpc>
                <a:spcPct val="119988"/>
              </a:lnSpc>
              <a:spcBef>
                <a:spcPts val="0"/>
              </a:spcBef>
              <a:spcAft>
                <a:spcPts val="0"/>
              </a:spcAft>
              <a:buNone/>
            </a:pPr>
            <a:r>
              <a:rPr b="1" i="0" lang="en-US" sz="1706" u="none" cap="none" strike="noStrike">
                <a:solidFill>
                  <a:srgbClr val="26819E"/>
                </a:solidFill>
                <a:latin typeface="Ubuntu"/>
                <a:ea typeface="Ubuntu"/>
                <a:cs typeface="Ubuntu"/>
                <a:sym typeface="Ubuntu"/>
              </a:rPr>
              <a:t>OBJETIVO: </a:t>
            </a:r>
            <a:r>
              <a:rPr b="0" i="0" lang="en-US" sz="1706" u="none" cap="none" strike="noStrike">
                <a:solidFill>
                  <a:srgbClr val="000000"/>
                </a:solidFill>
                <a:latin typeface="Ubuntu"/>
                <a:ea typeface="Ubuntu"/>
                <a:cs typeface="Ubuntu"/>
                <a:sym typeface="Ubuntu"/>
              </a:rPr>
              <a:t>Investigar y reflexionar sobre formas de mejorar el uso de la radiación ionizante y las técnicas nucleares para ayudar a resolver problemas globales.</a:t>
            </a:r>
            <a:endParaRPr/>
          </a:p>
          <a:p>
            <a:pPr indent="0" lvl="0" marL="0" marR="0" rtl="0" algn="l">
              <a:lnSpc>
                <a:spcPct val="119988"/>
              </a:lnSpc>
              <a:spcBef>
                <a:spcPts val="0"/>
              </a:spcBef>
              <a:spcAft>
                <a:spcPts val="0"/>
              </a:spcAft>
              <a:buNone/>
            </a:pPr>
            <a:r>
              <a:t/>
            </a:r>
            <a:endParaRPr b="0" i="0" sz="1706" u="none" cap="none" strike="noStrike">
              <a:solidFill>
                <a:srgbClr val="000000"/>
              </a:solidFill>
              <a:latin typeface="Ubuntu"/>
              <a:ea typeface="Ubuntu"/>
              <a:cs typeface="Ubuntu"/>
              <a:sym typeface="Ubuntu"/>
            </a:endParaRPr>
          </a:p>
          <a:p>
            <a:pPr indent="-207353" lvl="1" marL="414709" marR="0" rtl="0" algn="l">
              <a:lnSpc>
                <a:spcPct val="119988"/>
              </a:lnSpc>
              <a:spcBef>
                <a:spcPts val="0"/>
              </a:spcBef>
              <a:spcAft>
                <a:spcPts val="0"/>
              </a:spcAft>
              <a:buClr>
                <a:srgbClr val="000000"/>
              </a:buClr>
              <a:buSzPts val="1706"/>
              <a:buFont typeface="Ubuntu"/>
              <a:buAutoNum type="arabicPeriod"/>
            </a:pPr>
            <a:r>
              <a:rPr b="0" i="0" lang="en-US" sz="1706" u="none" cap="none" strike="noStrike">
                <a:solidFill>
                  <a:srgbClr val="000000"/>
                </a:solidFill>
                <a:latin typeface="Ubuntu"/>
                <a:ea typeface="Ubuntu"/>
                <a:cs typeface="Ubuntu"/>
                <a:sym typeface="Ubuntu"/>
              </a:rPr>
              <a:t>Reúnete con un compañero o en un grupo pequeño.</a:t>
            </a:r>
            <a:endParaRPr/>
          </a:p>
          <a:p>
            <a:pPr indent="-207353" lvl="1" marL="414709" marR="0" rtl="0" algn="l">
              <a:lnSpc>
                <a:spcPct val="119988"/>
              </a:lnSpc>
              <a:spcBef>
                <a:spcPts val="0"/>
              </a:spcBef>
              <a:spcAft>
                <a:spcPts val="0"/>
              </a:spcAft>
              <a:buClr>
                <a:srgbClr val="000000"/>
              </a:buClr>
              <a:buSzPts val="1706"/>
              <a:buFont typeface="Ubuntu"/>
              <a:buAutoNum type="arabicPeriod"/>
            </a:pPr>
            <a:r>
              <a:rPr b="0" i="0" lang="en-US" sz="1706" u="none" cap="none" strike="noStrike">
                <a:solidFill>
                  <a:srgbClr val="000000"/>
                </a:solidFill>
                <a:latin typeface="Ubuntu"/>
                <a:ea typeface="Ubuntu"/>
                <a:cs typeface="Ubuntu"/>
                <a:sym typeface="Ubuntu"/>
              </a:rPr>
              <a:t>Investiga un área en la que se utilice la radiación ionizante. </a:t>
            </a:r>
            <a:endParaRPr/>
          </a:p>
          <a:p>
            <a:pPr indent="-207353" lvl="1" marL="414709" marR="0" rtl="0" algn="l">
              <a:lnSpc>
                <a:spcPct val="119988"/>
              </a:lnSpc>
              <a:spcBef>
                <a:spcPts val="0"/>
              </a:spcBef>
              <a:spcAft>
                <a:spcPts val="0"/>
              </a:spcAft>
              <a:buClr>
                <a:srgbClr val="000000"/>
              </a:buClr>
              <a:buSzPts val="1706"/>
              <a:buFont typeface="Ubuntu"/>
              <a:buAutoNum type="arabicPeriod"/>
            </a:pPr>
            <a:r>
              <a:rPr b="0" i="0" lang="en-US" sz="1706" u="none" cap="none" strike="noStrike">
                <a:solidFill>
                  <a:srgbClr val="000000"/>
                </a:solidFill>
                <a:latin typeface="Ubuntu"/>
                <a:ea typeface="Ubuntu"/>
                <a:cs typeface="Ubuntu"/>
                <a:sym typeface="Ubuntu"/>
              </a:rPr>
              <a:t>Crea un producto innovador y único (o mejora uno que ya exista) que utilice radiación para ayudar a resolver un problema.</a:t>
            </a:r>
            <a:endParaRPr/>
          </a:p>
          <a:p>
            <a:pPr indent="-207353" lvl="1" marL="414709" marR="0" rtl="0" algn="l">
              <a:lnSpc>
                <a:spcPct val="119988"/>
              </a:lnSpc>
              <a:spcBef>
                <a:spcPts val="0"/>
              </a:spcBef>
              <a:spcAft>
                <a:spcPts val="0"/>
              </a:spcAft>
              <a:buNone/>
            </a:pPr>
            <a:r>
              <a:rPr b="0" i="0" lang="en-US" sz="1706" u="none" cap="none" strike="noStrike">
                <a:solidFill>
                  <a:srgbClr val="000000"/>
                </a:solidFill>
                <a:latin typeface="Ubuntu"/>
                <a:ea typeface="Ubuntu"/>
                <a:cs typeface="Ubuntu"/>
                <a:sym typeface="Ubuntu"/>
              </a:rPr>
              <a:t>Presenta un modelo de prototipo y explica cómo funcionaría teóricamente este producto o cómo mejoraría uno existente.</a:t>
            </a:r>
            <a:endParaRPr/>
          </a:p>
        </p:txBody>
      </p:sp>
      <p:sp>
        <p:nvSpPr>
          <p:cNvPr id="651" name="Google Shape;651;p29"/>
          <p:cNvSpPr txBox="1"/>
          <p:nvPr/>
        </p:nvSpPr>
        <p:spPr>
          <a:xfrm>
            <a:off x="2865579" y="95460"/>
            <a:ext cx="6686100" cy="826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86" u="none" cap="none" strike="noStrike">
                <a:solidFill>
                  <a:srgbClr val="26819E"/>
                </a:solidFill>
                <a:latin typeface="Ubuntu"/>
                <a:ea typeface="Ubuntu"/>
                <a:cs typeface="Ubuntu"/>
                <a:sym typeface="Ubuntu"/>
              </a:rPr>
              <a:t>Radiación para el bien </a:t>
            </a:r>
            <a:endParaRPr sz="1100"/>
          </a:p>
          <a:p>
            <a:pPr indent="0" lvl="0" marL="0" marR="0" rtl="0" algn="l">
              <a:lnSpc>
                <a:spcPct val="100000"/>
              </a:lnSpc>
              <a:spcBef>
                <a:spcPts val="0"/>
              </a:spcBef>
              <a:spcAft>
                <a:spcPts val="0"/>
              </a:spcAft>
              <a:buNone/>
            </a:pPr>
            <a:r>
              <a:rPr b="1" i="0" lang="en-US" sz="2686" u="none" cap="none" strike="noStrike">
                <a:solidFill>
                  <a:srgbClr val="26819E"/>
                </a:solidFill>
                <a:latin typeface="Ubuntu"/>
                <a:ea typeface="Ubuntu"/>
                <a:cs typeface="Ubuntu"/>
                <a:sym typeface="Ubuntu"/>
              </a:rPr>
              <a:t>común: Innovaciones en Radiación</a:t>
            </a:r>
            <a:endParaRPr sz="1100"/>
          </a:p>
        </p:txBody>
      </p:sp>
      <p:grpSp>
        <p:nvGrpSpPr>
          <p:cNvPr id="652" name="Google Shape;652;p29"/>
          <p:cNvGrpSpPr/>
          <p:nvPr/>
        </p:nvGrpSpPr>
        <p:grpSpPr>
          <a:xfrm>
            <a:off x="8264957" y="136968"/>
            <a:ext cx="1385030" cy="344295"/>
            <a:chOff x="0" y="-19050"/>
            <a:chExt cx="1846707" cy="459059"/>
          </a:xfrm>
        </p:grpSpPr>
        <p:sp>
          <p:nvSpPr>
            <p:cNvPr id="653" name="Google Shape;653;p29"/>
            <p:cNvSpPr/>
            <p:nvPr/>
          </p:nvSpPr>
          <p:spPr>
            <a:xfrm>
              <a:off x="0" y="0"/>
              <a:ext cx="1846707" cy="440009"/>
            </a:xfrm>
            <a:custGeom>
              <a:rect b="b" l="l" r="r" t="t"/>
              <a:pathLst>
                <a:path extrusionOk="0" h="440009" w="1846707">
                  <a:moveTo>
                    <a:pt x="0" y="73359"/>
                  </a:moveTo>
                  <a:cubicBezTo>
                    <a:pt x="0" y="32811"/>
                    <a:pt x="29083" y="0"/>
                    <a:pt x="65024" y="0"/>
                  </a:cubicBezTo>
                  <a:lnTo>
                    <a:pt x="1781683" y="0"/>
                  </a:lnTo>
                  <a:cubicBezTo>
                    <a:pt x="1817624" y="0"/>
                    <a:pt x="1846707" y="32811"/>
                    <a:pt x="1846707" y="73359"/>
                  </a:cubicBezTo>
                  <a:lnTo>
                    <a:pt x="1846707" y="366654"/>
                  </a:lnTo>
                  <a:cubicBezTo>
                    <a:pt x="1846707" y="407202"/>
                    <a:pt x="1817624" y="440009"/>
                    <a:pt x="1781683" y="440009"/>
                  </a:cubicBezTo>
                  <a:lnTo>
                    <a:pt x="65024" y="440009"/>
                  </a:lnTo>
                  <a:cubicBezTo>
                    <a:pt x="29083" y="440009"/>
                    <a:pt x="0" y="407202"/>
                    <a:pt x="0" y="366654"/>
                  </a:cubicBezTo>
                  <a:close/>
                </a:path>
              </a:pathLst>
            </a:custGeom>
            <a:solidFill>
              <a:srgbClr val="4D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9"/>
            <p:cNvSpPr txBox="1"/>
            <p:nvPr/>
          </p:nvSpPr>
          <p:spPr>
            <a:xfrm>
              <a:off x="0" y="-19050"/>
              <a:ext cx="1846682" cy="459025"/>
            </a:xfrm>
            <a:prstGeom prst="rect">
              <a:avLst/>
            </a:prstGeom>
            <a:noFill/>
            <a:ln>
              <a:noFill/>
            </a:ln>
          </p:spPr>
          <p:txBody>
            <a:bodyPr anchorCtr="0" anchor="ctr" bIns="50800" lIns="50800" spcFirstLastPara="1" rIns="50800" wrap="square" tIns="50800">
              <a:noAutofit/>
            </a:bodyPr>
            <a:lstStyle/>
            <a:p>
              <a:pPr indent="0" lvl="0" marL="0" marR="0" rtl="0" algn="ctr">
                <a:lnSpc>
                  <a:spcPct val="119959"/>
                </a:lnSpc>
                <a:spcBef>
                  <a:spcPts val="0"/>
                </a:spcBef>
                <a:spcAft>
                  <a:spcPts val="0"/>
                </a:spcAft>
                <a:buNone/>
              </a:pPr>
              <a:r>
                <a:rPr b="1" i="0" lang="en-US" sz="1493" u="none" cap="none" strike="noStrike">
                  <a:solidFill>
                    <a:srgbClr val="FFFFFF"/>
                  </a:solidFill>
                  <a:latin typeface="Ubuntu"/>
                  <a:ea typeface="Ubuntu"/>
                  <a:cs typeface="Ubuntu"/>
                  <a:sym typeface="Ubuntu"/>
                </a:rPr>
                <a:t>RETO</a:t>
              </a:r>
              <a:endParaRPr/>
            </a:p>
          </p:txBody>
        </p:sp>
      </p:grpSp>
      <p:sp>
        <p:nvSpPr>
          <p:cNvPr id="655" name="Google Shape;655;p29"/>
          <p:cNvSpPr/>
          <p:nvPr/>
        </p:nvSpPr>
        <p:spPr>
          <a:xfrm>
            <a:off x="5120640" y="2283717"/>
            <a:ext cx="3901440" cy="2438400"/>
          </a:xfrm>
          <a:custGeom>
            <a:rect b="b" l="l" r="r" t="t"/>
            <a:pathLst>
              <a:path extrusionOk="0" h="2438400" w="3901440">
                <a:moveTo>
                  <a:pt x="0" y="0"/>
                </a:moveTo>
                <a:lnTo>
                  <a:pt x="3901440" y="0"/>
                </a:lnTo>
                <a:lnTo>
                  <a:pt x="3901440" y="2438400"/>
                </a:lnTo>
                <a:lnTo>
                  <a:pt x="0" y="2438400"/>
                </a:lnTo>
                <a:lnTo>
                  <a:pt x="0" y="0"/>
                </a:lnTo>
                <a:close/>
              </a:path>
            </a:pathLst>
          </a:custGeom>
          <a:blipFill rotWithShape="1">
            <a:blip r:embed="rId6">
              <a:alphaModFix/>
            </a:blip>
            <a:stretch>
              <a:fillRect b="0" l="0" r="0" t="0"/>
            </a:stretch>
          </a:blipFill>
          <a:ln>
            <a:noFill/>
          </a:ln>
        </p:spPr>
      </p:sp>
      <p:sp>
        <p:nvSpPr>
          <p:cNvPr id="656" name="Google Shape;656;p29"/>
          <p:cNvSpPr txBox="1"/>
          <p:nvPr/>
        </p:nvSpPr>
        <p:spPr>
          <a:xfrm>
            <a:off x="5920000" y="6847261"/>
            <a:ext cx="3102080" cy="222284"/>
          </a:xfrm>
          <a:prstGeom prst="rect">
            <a:avLst/>
          </a:prstGeom>
          <a:noFill/>
          <a:ln>
            <a:noFill/>
          </a:ln>
        </p:spPr>
        <p:txBody>
          <a:bodyPr anchorCtr="0" anchor="t" bIns="0" lIns="0" spcFirstLastPara="1" rIns="0" wrap="square" tIns="0">
            <a:spAutoFit/>
          </a:bodyPr>
          <a:lstStyle/>
          <a:p>
            <a:pPr indent="0" lvl="0" marL="0" marR="0" rtl="0" algn="l">
              <a:lnSpc>
                <a:spcPct val="119889"/>
              </a:lnSpc>
              <a:spcBef>
                <a:spcPts val="0"/>
              </a:spcBef>
              <a:spcAft>
                <a:spcPts val="0"/>
              </a:spcAft>
              <a:buNone/>
            </a:pPr>
            <a:r>
              <a:rPr b="0" i="0" lang="en-US" sz="724" u="none" cap="none" strike="noStrike">
                <a:solidFill>
                  <a:srgbClr val="000000"/>
                </a:solidFill>
                <a:latin typeface="Arial"/>
                <a:ea typeface="Arial"/>
                <a:cs typeface="Arial"/>
                <a:sym typeface="Arial"/>
              </a:rPr>
              <a:t>Copyright 2020 Discovery Education, Inc. Todos los derechos reservados.</a:t>
            </a:r>
            <a:endParaRPr/>
          </a:p>
          <a:p>
            <a:pPr indent="0" lvl="0" marL="0" marR="0" rtl="0" algn="l">
              <a:lnSpc>
                <a:spcPct val="119889"/>
              </a:lnSpc>
              <a:spcBef>
                <a:spcPts val="0"/>
              </a:spcBef>
              <a:spcAft>
                <a:spcPts val="0"/>
              </a:spcAft>
              <a:buNone/>
            </a:pPr>
            <a:r>
              <a:t/>
            </a:r>
            <a:endParaRPr b="0" i="0" sz="724" u="none" cap="none" strike="noStrike">
              <a:solidFill>
                <a:srgbClr val="000000"/>
              </a:solidFill>
              <a:latin typeface="Arial"/>
              <a:ea typeface="Arial"/>
              <a:cs typeface="Arial"/>
              <a:sym typeface="Arial"/>
            </a:endParaRPr>
          </a:p>
        </p:txBody>
      </p:sp>
      <p:sp>
        <p:nvSpPr>
          <p:cNvPr id="657" name="Google Shape;657;p29"/>
          <p:cNvSpPr/>
          <p:nvPr/>
        </p:nvSpPr>
        <p:spPr>
          <a:xfrm>
            <a:off x="684528" y="6745992"/>
            <a:ext cx="1840504" cy="347994"/>
          </a:xfrm>
          <a:custGeom>
            <a:rect b="b" l="l" r="r" t="t"/>
            <a:pathLst>
              <a:path extrusionOk="0" h="347994" w="1840504">
                <a:moveTo>
                  <a:pt x="0" y="0"/>
                </a:moveTo>
                <a:lnTo>
                  <a:pt x="1840504" y="0"/>
                </a:lnTo>
                <a:lnTo>
                  <a:pt x="1840504" y="347994"/>
                </a:lnTo>
                <a:lnTo>
                  <a:pt x="0" y="347994"/>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30"/>
          <p:cNvSpPr txBox="1"/>
          <p:nvPr/>
        </p:nvSpPr>
        <p:spPr>
          <a:xfrm>
            <a:off x="8957462" y="6809161"/>
            <a:ext cx="218101" cy="190500"/>
          </a:xfrm>
          <a:prstGeom prst="rect">
            <a:avLst/>
          </a:prstGeom>
          <a:noFill/>
          <a:ln>
            <a:noFill/>
          </a:ln>
        </p:spPr>
        <p:txBody>
          <a:bodyPr anchorCtr="0" anchor="t" bIns="0" lIns="0" spcFirstLastPara="1" rIns="0" wrap="square" tIns="0">
            <a:spAutoFit/>
          </a:bodyPr>
          <a:lstStyle/>
          <a:p>
            <a:pPr indent="0" lvl="0" marL="0" marR="0" rtl="0" algn="r">
              <a:lnSpc>
                <a:spcPct val="120075"/>
              </a:lnSpc>
              <a:spcBef>
                <a:spcPts val="0"/>
              </a:spcBef>
              <a:spcAft>
                <a:spcPts val="0"/>
              </a:spcAft>
              <a:buNone/>
            </a:pPr>
            <a:r>
              <a:rPr b="0" i="0" lang="en-US" sz="1066" u="none" cap="none" strike="noStrike">
                <a:solidFill>
                  <a:srgbClr val="000000"/>
                </a:solidFill>
                <a:latin typeface="Arial"/>
                <a:ea typeface="Arial"/>
                <a:cs typeface="Arial"/>
                <a:sym typeface="Arial"/>
              </a:rPr>
              <a:t>17</a:t>
            </a:r>
            <a:endParaRPr/>
          </a:p>
        </p:txBody>
      </p:sp>
      <p:sp>
        <p:nvSpPr>
          <p:cNvPr id="667" name="Google Shape;667;p30"/>
          <p:cNvSpPr/>
          <p:nvPr/>
        </p:nvSpPr>
        <p:spPr>
          <a:xfrm>
            <a:off x="641299" y="94406"/>
            <a:ext cx="2039652" cy="773662"/>
          </a:xfrm>
          <a:custGeom>
            <a:rect b="b" l="l" r="r" t="t"/>
            <a:pathLst>
              <a:path extrusionOk="0" h="773662" w="2039652">
                <a:moveTo>
                  <a:pt x="0" y="0"/>
                </a:moveTo>
                <a:lnTo>
                  <a:pt x="2039652" y="0"/>
                </a:lnTo>
                <a:lnTo>
                  <a:pt x="2039652" y="773662"/>
                </a:lnTo>
                <a:lnTo>
                  <a:pt x="0" y="773662"/>
                </a:lnTo>
                <a:lnTo>
                  <a:pt x="0" y="0"/>
                </a:lnTo>
                <a:close/>
              </a:path>
            </a:pathLst>
          </a:custGeom>
          <a:blipFill rotWithShape="1">
            <a:blip r:embed="rId3">
              <a:alphaModFix/>
            </a:blip>
            <a:stretch>
              <a:fillRect b="0" l="0" r="0" t="0"/>
            </a:stretch>
          </a:blipFill>
          <a:ln>
            <a:noFill/>
          </a:ln>
        </p:spPr>
      </p:sp>
      <p:cxnSp>
        <p:nvCxnSpPr>
          <p:cNvPr id="668" name="Google Shape;668;p30"/>
          <p:cNvCxnSpPr/>
          <p:nvPr/>
        </p:nvCxnSpPr>
        <p:spPr>
          <a:xfrm rot="4119">
            <a:off x="665475" y="6529662"/>
            <a:ext cx="8478731" cy="0"/>
          </a:xfrm>
          <a:prstGeom prst="straightConnector1">
            <a:avLst/>
          </a:prstGeom>
          <a:noFill/>
          <a:ln cap="rnd" cmpd="sng" w="9525">
            <a:solidFill>
              <a:srgbClr val="4DA84F"/>
            </a:solidFill>
            <a:prstDash val="solid"/>
            <a:round/>
            <a:headEnd len="sm" w="sm" type="none"/>
            <a:tailEnd len="sm" w="sm" type="none"/>
          </a:ln>
        </p:spPr>
      </p:cxnSp>
      <p:cxnSp>
        <p:nvCxnSpPr>
          <p:cNvPr id="669" name="Google Shape;669;p30"/>
          <p:cNvCxnSpPr/>
          <p:nvPr/>
        </p:nvCxnSpPr>
        <p:spPr>
          <a:xfrm rot="7147">
            <a:off x="-10171" y="950831"/>
            <a:ext cx="9773941" cy="0"/>
          </a:xfrm>
          <a:prstGeom prst="straightConnector1">
            <a:avLst/>
          </a:prstGeom>
          <a:noFill/>
          <a:ln cap="rnd" cmpd="sng" w="19050">
            <a:solidFill>
              <a:srgbClr val="4DA84F"/>
            </a:solidFill>
            <a:prstDash val="solid"/>
            <a:round/>
            <a:headEnd len="sm" w="sm" type="none"/>
            <a:tailEnd len="sm" w="sm" type="none"/>
          </a:ln>
        </p:spPr>
      </p:cxnSp>
      <p:cxnSp>
        <p:nvCxnSpPr>
          <p:cNvPr id="670" name="Google Shape;670;p30"/>
          <p:cNvCxnSpPr/>
          <p:nvPr/>
        </p:nvCxnSpPr>
        <p:spPr>
          <a:xfrm rot="5320288">
            <a:off x="2472562" y="6936722"/>
            <a:ext cx="438214" cy="0"/>
          </a:xfrm>
          <a:prstGeom prst="straightConnector1">
            <a:avLst/>
          </a:prstGeom>
          <a:noFill/>
          <a:ln cap="rnd" cmpd="sng" w="9525">
            <a:solidFill>
              <a:srgbClr val="5B9BD5"/>
            </a:solidFill>
            <a:prstDash val="solid"/>
            <a:round/>
            <a:headEnd len="sm" w="sm" type="none"/>
            <a:tailEnd len="sm" w="sm" type="none"/>
          </a:ln>
        </p:spPr>
      </p:cxnSp>
      <p:cxnSp>
        <p:nvCxnSpPr>
          <p:cNvPr id="671" name="Google Shape;671;p30"/>
          <p:cNvCxnSpPr/>
          <p:nvPr/>
        </p:nvCxnSpPr>
        <p:spPr>
          <a:xfrm rot="5320288">
            <a:off x="4399276" y="6936722"/>
            <a:ext cx="438214" cy="0"/>
          </a:xfrm>
          <a:prstGeom prst="straightConnector1">
            <a:avLst/>
          </a:prstGeom>
          <a:noFill/>
          <a:ln cap="rnd" cmpd="sng" w="9525">
            <a:solidFill>
              <a:srgbClr val="5B9BD5"/>
            </a:solidFill>
            <a:prstDash val="solid"/>
            <a:round/>
            <a:headEnd len="sm" w="sm" type="none"/>
            <a:tailEnd len="sm" w="sm" type="none"/>
          </a:ln>
        </p:spPr>
      </p:cxnSp>
      <p:sp>
        <p:nvSpPr>
          <p:cNvPr id="672" name="Google Shape;672;p30"/>
          <p:cNvSpPr/>
          <p:nvPr/>
        </p:nvSpPr>
        <p:spPr>
          <a:xfrm>
            <a:off x="2812169" y="6815709"/>
            <a:ext cx="1709508" cy="208560"/>
          </a:xfrm>
          <a:custGeom>
            <a:rect b="b" l="l" r="r" t="t"/>
            <a:pathLst>
              <a:path extrusionOk="0" h="208560" w="1709508">
                <a:moveTo>
                  <a:pt x="0" y="0"/>
                </a:moveTo>
                <a:lnTo>
                  <a:pt x="1709508" y="0"/>
                </a:lnTo>
                <a:lnTo>
                  <a:pt x="1709508" y="208560"/>
                </a:lnTo>
                <a:lnTo>
                  <a:pt x="0" y="208560"/>
                </a:lnTo>
                <a:lnTo>
                  <a:pt x="0" y="0"/>
                </a:lnTo>
                <a:close/>
              </a:path>
            </a:pathLst>
          </a:custGeom>
          <a:blipFill rotWithShape="1">
            <a:blip r:embed="rId4">
              <a:alphaModFix/>
            </a:blip>
            <a:stretch>
              <a:fillRect b="-146" l="0" r="0" t="-145"/>
            </a:stretch>
          </a:blipFill>
          <a:ln>
            <a:noFill/>
          </a:ln>
        </p:spPr>
      </p:sp>
      <p:sp>
        <p:nvSpPr>
          <p:cNvPr id="673" name="Google Shape;673;p30"/>
          <p:cNvSpPr/>
          <p:nvPr/>
        </p:nvSpPr>
        <p:spPr>
          <a:xfrm>
            <a:off x="4724506" y="6801711"/>
            <a:ext cx="930852" cy="217199"/>
          </a:xfrm>
          <a:custGeom>
            <a:rect b="b" l="l" r="r" t="t"/>
            <a:pathLst>
              <a:path extrusionOk="0" h="217199" w="930852">
                <a:moveTo>
                  <a:pt x="0" y="0"/>
                </a:moveTo>
                <a:lnTo>
                  <a:pt x="930852" y="0"/>
                </a:lnTo>
                <a:lnTo>
                  <a:pt x="930852" y="217199"/>
                </a:lnTo>
                <a:lnTo>
                  <a:pt x="0" y="217199"/>
                </a:lnTo>
                <a:lnTo>
                  <a:pt x="0" y="0"/>
                </a:lnTo>
                <a:close/>
              </a:path>
            </a:pathLst>
          </a:custGeom>
          <a:blipFill rotWithShape="1">
            <a:blip r:embed="rId5">
              <a:alphaModFix/>
            </a:blip>
            <a:stretch>
              <a:fillRect b="0" l="0" r="0" t="0"/>
            </a:stretch>
          </a:blipFill>
          <a:ln>
            <a:noFill/>
          </a:ln>
        </p:spPr>
      </p:sp>
      <p:sp>
        <p:nvSpPr>
          <p:cNvPr id="674" name="Google Shape;674;p30"/>
          <p:cNvSpPr txBox="1"/>
          <p:nvPr/>
        </p:nvSpPr>
        <p:spPr>
          <a:xfrm>
            <a:off x="2805531" y="128542"/>
            <a:ext cx="6696300" cy="826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86" u="none" cap="none" strike="noStrike">
                <a:solidFill>
                  <a:srgbClr val="26819E"/>
                </a:solidFill>
                <a:latin typeface="Ubuntu"/>
                <a:ea typeface="Ubuntu"/>
                <a:cs typeface="Ubuntu"/>
                <a:sym typeface="Ubuntu"/>
              </a:rPr>
              <a:t>Ejemplos de disciplinas que emplean el poder de la radiación</a:t>
            </a:r>
            <a:endParaRPr sz="1100"/>
          </a:p>
        </p:txBody>
      </p:sp>
      <p:sp>
        <p:nvSpPr>
          <p:cNvPr id="675" name="Google Shape;675;p30"/>
          <p:cNvSpPr txBox="1"/>
          <p:nvPr/>
        </p:nvSpPr>
        <p:spPr>
          <a:xfrm>
            <a:off x="507187" y="1605939"/>
            <a:ext cx="4990186" cy="3790950"/>
          </a:xfrm>
          <a:prstGeom prst="rect">
            <a:avLst/>
          </a:prstGeom>
          <a:noFill/>
          <a:ln>
            <a:noFill/>
          </a:ln>
        </p:spPr>
        <p:txBody>
          <a:bodyPr anchorCtr="0" anchor="t" bIns="0" lIns="0" spcFirstLastPara="1" rIns="0" wrap="square" tIns="0">
            <a:spAutoFit/>
          </a:bodyPr>
          <a:lstStyle/>
          <a:p>
            <a:pPr indent="-149691" lvl="1" marL="299382" marR="0" rtl="0" algn="l">
              <a:lnSpc>
                <a:spcPct val="120057"/>
              </a:lnSpc>
              <a:spcBef>
                <a:spcPts val="0"/>
              </a:spcBef>
              <a:spcAft>
                <a:spcPts val="0"/>
              </a:spcAft>
              <a:buClr>
                <a:srgbClr val="26819E"/>
              </a:buClr>
              <a:buSzPts val="1386"/>
              <a:buFont typeface="Arial"/>
              <a:buChar char="•"/>
            </a:pPr>
            <a:r>
              <a:rPr b="1" i="0" lang="en-US" sz="1386" u="none" cap="none" strike="noStrike">
                <a:solidFill>
                  <a:srgbClr val="26819E"/>
                </a:solidFill>
                <a:latin typeface="Ubuntu"/>
                <a:ea typeface="Ubuntu"/>
                <a:cs typeface="Ubuntu"/>
                <a:sym typeface="Ubuntu"/>
              </a:rPr>
              <a:t>Agricultura</a:t>
            </a:r>
            <a:r>
              <a:rPr b="0" i="0" lang="en-US" sz="1386" u="none" cap="none" strike="noStrike">
                <a:solidFill>
                  <a:srgbClr val="000000"/>
                </a:solidFill>
                <a:latin typeface="Ubuntu"/>
                <a:ea typeface="Ubuntu"/>
                <a:cs typeface="Ubuntu"/>
                <a:sym typeface="Ubuntu"/>
              </a:rPr>
              <a:t>—Irradiación de alimentos</a:t>
            </a:r>
            <a:endParaRPr/>
          </a:p>
          <a:p>
            <a:pPr indent="-149691" lvl="1" marL="299382" marR="0" rtl="0" algn="l">
              <a:lnSpc>
                <a:spcPct val="120057"/>
              </a:lnSpc>
              <a:spcBef>
                <a:spcPts val="0"/>
              </a:spcBef>
              <a:spcAft>
                <a:spcPts val="0"/>
              </a:spcAft>
              <a:buClr>
                <a:srgbClr val="26819E"/>
              </a:buClr>
              <a:buSzPts val="1386"/>
              <a:buFont typeface="Arial"/>
              <a:buChar char="•"/>
            </a:pPr>
            <a:r>
              <a:rPr b="1" i="0" lang="en-US" sz="1386" u="none" cap="none" strike="noStrike">
                <a:solidFill>
                  <a:srgbClr val="26819E"/>
                </a:solidFill>
                <a:latin typeface="Ubuntu"/>
                <a:ea typeface="Ubuntu"/>
                <a:cs typeface="Ubuntu"/>
                <a:sym typeface="Ubuntu"/>
              </a:rPr>
              <a:t>Agricultura</a:t>
            </a:r>
            <a:r>
              <a:rPr b="0" i="0" lang="en-US" sz="1386" u="none" cap="none" strike="noStrike">
                <a:solidFill>
                  <a:srgbClr val="000000"/>
                </a:solidFill>
                <a:latin typeface="Ubuntu"/>
                <a:ea typeface="Ubuntu"/>
                <a:cs typeface="Ubuntu"/>
                <a:sym typeface="Ubuntu"/>
              </a:rPr>
              <a:t>—Esterilización de plagas en cultivos  (SIT—Técnica de esterilización de insectos)</a:t>
            </a:r>
            <a:endParaRPr/>
          </a:p>
          <a:p>
            <a:pPr indent="-149691" lvl="1" marL="299382" marR="0" rtl="0" algn="l">
              <a:lnSpc>
                <a:spcPct val="120057"/>
              </a:lnSpc>
              <a:spcBef>
                <a:spcPts val="0"/>
              </a:spcBef>
              <a:spcAft>
                <a:spcPts val="0"/>
              </a:spcAft>
              <a:buClr>
                <a:srgbClr val="26819E"/>
              </a:buClr>
              <a:buSzPts val="1386"/>
              <a:buFont typeface="Arial"/>
              <a:buChar char="•"/>
            </a:pPr>
            <a:r>
              <a:rPr b="1" i="0" lang="en-US" sz="1386" u="none" cap="none" strike="noStrike">
                <a:solidFill>
                  <a:srgbClr val="26819E"/>
                </a:solidFill>
                <a:latin typeface="Ubuntu"/>
                <a:ea typeface="Ubuntu"/>
                <a:cs typeface="Ubuntu"/>
                <a:sym typeface="Ubuntu"/>
              </a:rPr>
              <a:t>Agricultura</a:t>
            </a:r>
            <a:r>
              <a:rPr b="0" i="0" lang="en-US" sz="1386" u="none" cap="none" strike="noStrike">
                <a:solidFill>
                  <a:srgbClr val="000000"/>
                </a:solidFill>
                <a:latin typeface="Ubuntu"/>
                <a:ea typeface="Ubuntu"/>
                <a:cs typeface="Ubuntu"/>
                <a:sym typeface="Ubuntu"/>
              </a:rPr>
              <a:t>—Uso de la ciencia nuclear para rastrear nitrógeno en el suelo y los cultivos.</a:t>
            </a:r>
            <a:endParaRPr/>
          </a:p>
          <a:p>
            <a:pPr indent="-149691" lvl="1" marL="299382" marR="0" rtl="0" algn="l">
              <a:lnSpc>
                <a:spcPct val="120057"/>
              </a:lnSpc>
              <a:spcBef>
                <a:spcPts val="0"/>
              </a:spcBef>
              <a:spcAft>
                <a:spcPts val="0"/>
              </a:spcAft>
              <a:buClr>
                <a:srgbClr val="26819E"/>
              </a:buClr>
              <a:buSzPts val="1386"/>
              <a:buFont typeface="Arial"/>
              <a:buChar char="•"/>
            </a:pPr>
            <a:r>
              <a:rPr b="1" i="0" lang="en-US" sz="1386" u="none" cap="none" strike="noStrike">
                <a:solidFill>
                  <a:srgbClr val="26819E"/>
                </a:solidFill>
                <a:latin typeface="Ubuntu"/>
                <a:ea typeface="Ubuntu"/>
                <a:cs typeface="Ubuntu"/>
                <a:sym typeface="Ubuntu"/>
              </a:rPr>
              <a:t>Medicina</a:t>
            </a:r>
            <a:r>
              <a:rPr b="0" i="0" lang="en-US" sz="1386" u="none" cap="none" strike="noStrike">
                <a:solidFill>
                  <a:srgbClr val="000000"/>
                </a:solidFill>
                <a:latin typeface="Ubuntu"/>
                <a:ea typeface="Ubuntu"/>
                <a:cs typeface="Ubuntu"/>
                <a:sym typeface="Ubuntu"/>
              </a:rPr>
              <a:t>—Radioterapia para el cáncer</a:t>
            </a:r>
            <a:endParaRPr/>
          </a:p>
          <a:p>
            <a:pPr indent="-149691" lvl="1" marL="299382" marR="0" rtl="0" algn="l">
              <a:lnSpc>
                <a:spcPct val="120057"/>
              </a:lnSpc>
              <a:spcBef>
                <a:spcPts val="0"/>
              </a:spcBef>
              <a:spcAft>
                <a:spcPts val="0"/>
              </a:spcAft>
              <a:buClr>
                <a:srgbClr val="26819E"/>
              </a:buClr>
              <a:buSzPts val="1386"/>
              <a:buFont typeface="Arial"/>
              <a:buChar char="•"/>
            </a:pPr>
            <a:r>
              <a:rPr b="1" i="0" lang="en-US" sz="1386" u="none" cap="none" strike="noStrike">
                <a:solidFill>
                  <a:srgbClr val="26819E"/>
                </a:solidFill>
                <a:latin typeface="Ubuntu"/>
                <a:ea typeface="Ubuntu"/>
                <a:cs typeface="Ubuntu"/>
                <a:sym typeface="Ubuntu"/>
              </a:rPr>
              <a:t>Medicina</a:t>
            </a:r>
            <a:r>
              <a:rPr b="0" i="0" lang="en-US" sz="1386" u="none" cap="none" strike="noStrike">
                <a:solidFill>
                  <a:srgbClr val="000000"/>
                </a:solidFill>
                <a:latin typeface="Ubuntu"/>
                <a:ea typeface="Ubuntu"/>
                <a:cs typeface="Ubuntu"/>
                <a:sym typeface="Ubuntu"/>
              </a:rPr>
              <a:t>—Radiación en rayos X y tomografías</a:t>
            </a:r>
            <a:endParaRPr/>
          </a:p>
          <a:p>
            <a:pPr indent="-149691" lvl="1" marL="299382" marR="0" rtl="0" algn="l">
              <a:lnSpc>
                <a:spcPct val="120057"/>
              </a:lnSpc>
              <a:spcBef>
                <a:spcPts val="0"/>
              </a:spcBef>
              <a:spcAft>
                <a:spcPts val="0"/>
              </a:spcAft>
              <a:buClr>
                <a:srgbClr val="26819E"/>
              </a:buClr>
              <a:buSzPts val="1386"/>
              <a:buFont typeface="Arial"/>
              <a:buChar char="•"/>
            </a:pPr>
            <a:r>
              <a:rPr b="1" i="0" lang="en-US" sz="1386" u="none" cap="none" strike="noStrike">
                <a:solidFill>
                  <a:srgbClr val="26819E"/>
                </a:solidFill>
                <a:latin typeface="Ubuntu"/>
                <a:ea typeface="Ubuntu"/>
                <a:cs typeface="Ubuntu"/>
                <a:sym typeface="Ubuntu"/>
              </a:rPr>
              <a:t>Medicina</a:t>
            </a:r>
            <a:r>
              <a:rPr b="0" i="0" lang="en-US" sz="1386" u="none" cap="none" strike="noStrike">
                <a:solidFill>
                  <a:srgbClr val="000000"/>
                </a:solidFill>
                <a:latin typeface="Ubuntu"/>
                <a:ea typeface="Ubuntu"/>
                <a:cs typeface="Ubuntu"/>
                <a:sym typeface="Ubuntu"/>
              </a:rPr>
              <a:t>—Radiofármacos</a:t>
            </a:r>
            <a:endParaRPr/>
          </a:p>
          <a:p>
            <a:pPr indent="-149691" lvl="1" marL="299382" marR="0" rtl="0" algn="l">
              <a:lnSpc>
                <a:spcPct val="120057"/>
              </a:lnSpc>
              <a:spcBef>
                <a:spcPts val="0"/>
              </a:spcBef>
              <a:spcAft>
                <a:spcPts val="0"/>
              </a:spcAft>
              <a:buClr>
                <a:srgbClr val="26819E"/>
              </a:buClr>
              <a:buSzPts val="1386"/>
              <a:buFont typeface="Arial"/>
              <a:buChar char="•"/>
            </a:pPr>
            <a:r>
              <a:rPr b="1" i="0" lang="en-US" sz="1386" u="none" cap="none" strike="noStrike">
                <a:solidFill>
                  <a:srgbClr val="26819E"/>
                </a:solidFill>
                <a:latin typeface="Ubuntu"/>
                <a:ea typeface="Ubuntu"/>
                <a:cs typeface="Ubuntu"/>
                <a:sym typeface="Ubuntu"/>
              </a:rPr>
              <a:t>Salud Global</a:t>
            </a:r>
            <a:r>
              <a:rPr b="0" i="0" lang="en-US" sz="1386" u="none" cap="none" strike="noStrike">
                <a:solidFill>
                  <a:srgbClr val="000000"/>
                </a:solidFill>
                <a:latin typeface="Ubuntu"/>
                <a:ea typeface="Ubuntu"/>
                <a:cs typeface="Ubuntu"/>
                <a:sym typeface="Ubuntu"/>
              </a:rPr>
              <a:t>—Esterilización de mosquitos (SIT—Técnica de esterilización de insectos)</a:t>
            </a:r>
            <a:endParaRPr/>
          </a:p>
          <a:p>
            <a:pPr indent="-149691" lvl="1" marL="299382" marR="0" rtl="0" algn="l">
              <a:lnSpc>
                <a:spcPct val="120057"/>
              </a:lnSpc>
              <a:spcBef>
                <a:spcPts val="0"/>
              </a:spcBef>
              <a:spcAft>
                <a:spcPts val="0"/>
              </a:spcAft>
              <a:buClr>
                <a:srgbClr val="26819E"/>
              </a:buClr>
              <a:buSzPts val="1386"/>
              <a:buFont typeface="Arial"/>
              <a:buChar char="•"/>
            </a:pPr>
            <a:r>
              <a:rPr b="1" i="0" lang="en-US" sz="1386" u="none" cap="none" strike="noStrike">
                <a:solidFill>
                  <a:srgbClr val="26819E"/>
                </a:solidFill>
                <a:latin typeface="Ubuntu"/>
                <a:ea typeface="Ubuntu"/>
                <a:cs typeface="Ubuntu"/>
                <a:sym typeface="Ubuntu"/>
              </a:rPr>
              <a:t>Genética</a:t>
            </a:r>
            <a:r>
              <a:rPr b="0" i="0" lang="en-US" sz="1386" u="none" cap="none" strike="noStrike">
                <a:solidFill>
                  <a:srgbClr val="000000"/>
                </a:solidFill>
                <a:latin typeface="Ubuntu"/>
                <a:ea typeface="Ubuntu"/>
                <a:cs typeface="Ubuntu"/>
                <a:sym typeface="Ubuntu"/>
              </a:rPr>
              <a:t>—Uso de radiación gamma para el desarrollo de nuevas variedades de plantas</a:t>
            </a:r>
            <a:endParaRPr/>
          </a:p>
          <a:p>
            <a:pPr indent="-149691" lvl="1" marL="299382" marR="0" rtl="0" algn="l">
              <a:lnSpc>
                <a:spcPct val="120057"/>
              </a:lnSpc>
              <a:spcBef>
                <a:spcPts val="0"/>
              </a:spcBef>
              <a:spcAft>
                <a:spcPts val="0"/>
              </a:spcAft>
              <a:buClr>
                <a:srgbClr val="26819E"/>
              </a:buClr>
              <a:buSzPts val="1386"/>
              <a:buFont typeface="Arial"/>
              <a:buChar char="•"/>
            </a:pPr>
            <a:r>
              <a:rPr b="1" i="0" lang="en-US" sz="1386" u="none" cap="none" strike="noStrike">
                <a:solidFill>
                  <a:srgbClr val="26819E"/>
                </a:solidFill>
                <a:latin typeface="Ubuntu"/>
                <a:ea typeface="Ubuntu"/>
                <a:cs typeface="Ubuntu"/>
                <a:sym typeface="Ubuntu"/>
              </a:rPr>
              <a:t>Ciencias Ambientales</a:t>
            </a:r>
            <a:r>
              <a:rPr b="0" i="0" lang="en-US" sz="1386" u="none" cap="none" strike="noStrike">
                <a:solidFill>
                  <a:srgbClr val="000000"/>
                </a:solidFill>
                <a:latin typeface="Ubuntu"/>
                <a:ea typeface="Ubuntu"/>
                <a:cs typeface="Ubuntu"/>
                <a:sym typeface="Ubuntu"/>
              </a:rPr>
              <a:t>—Uso de la ciencia nuclear para rastrear microplásticos en la vida marina</a:t>
            </a:r>
            <a:endParaRPr/>
          </a:p>
          <a:p>
            <a:pPr indent="-149691" lvl="1" marL="299381" marR="0" rtl="0" algn="l">
              <a:lnSpc>
                <a:spcPct val="119985"/>
              </a:lnSpc>
              <a:spcBef>
                <a:spcPts val="0"/>
              </a:spcBef>
              <a:spcAft>
                <a:spcPts val="0"/>
              </a:spcAft>
              <a:buClr>
                <a:srgbClr val="26819E"/>
              </a:buClr>
              <a:buSzPts val="1386"/>
              <a:buFont typeface="Arial"/>
              <a:buChar char="•"/>
            </a:pPr>
            <a:r>
              <a:rPr b="1" i="0" lang="en-US" sz="1386" u="none" cap="none" strike="noStrike">
                <a:solidFill>
                  <a:srgbClr val="26819E"/>
                </a:solidFill>
                <a:latin typeface="Ubuntu"/>
                <a:ea typeface="Ubuntu"/>
                <a:cs typeface="Ubuntu"/>
                <a:sym typeface="Ubuntu"/>
              </a:rPr>
              <a:t>Ciencias Ambientales</a:t>
            </a:r>
            <a:r>
              <a:rPr b="0" i="0" lang="en-US" sz="1386" u="none" cap="none" strike="noStrike">
                <a:solidFill>
                  <a:srgbClr val="000000"/>
                </a:solidFill>
                <a:latin typeface="Ubuntu"/>
                <a:ea typeface="Ubuntu"/>
                <a:cs typeface="Ubuntu"/>
                <a:sym typeface="Ubuntu"/>
              </a:rPr>
              <a:t>—Uso de la ciencia nuclear para comprender las sequías</a:t>
            </a:r>
            <a:endParaRPr/>
          </a:p>
          <a:p>
            <a:pPr indent="-186763" lvl="1" marL="373527" marR="0" rtl="0" algn="l">
              <a:lnSpc>
                <a:spcPct val="119985"/>
              </a:lnSpc>
              <a:spcBef>
                <a:spcPts val="0"/>
              </a:spcBef>
              <a:spcAft>
                <a:spcPts val="0"/>
              </a:spcAft>
              <a:buNone/>
            </a:pPr>
            <a:r>
              <a:t/>
            </a:r>
            <a:endParaRPr b="0" i="0" sz="1386" u="none" cap="none" strike="noStrike">
              <a:solidFill>
                <a:srgbClr val="000000"/>
              </a:solidFill>
              <a:latin typeface="Ubuntu"/>
              <a:ea typeface="Ubuntu"/>
              <a:cs typeface="Ubuntu"/>
              <a:sym typeface="Ubuntu"/>
            </a:endParaRPr>
          </a:p>
          <a:p>
            <a:pPr indent="-186763" lvl="1" marL="373527" marR="0" rtl="0" algn="l">
              <a:lnSpc>
                <a:spcPct val="119985"/>
              </a:lnSpc>
              <a:spcBef>
                <a:spcPts val="0"/>
              </a:spcBef>
              <a:spcAft>
                <a:spcPts val="0"/>
              </a:spcAft>
              <a:buNone/>
            </a:pPr>
            <a:r>
              <a:t/>
            </a:r>
            <a:endParaRPr b="0" i="0" sz="1386" u="none" cap="none" strike="noStrike">
              <a:solidFill>
                <a:srgbClr val="000000"/>
              </a:solidFill>
              <a:latin typeface="Ubuntu"/>
              <a:ea typeface="Ubuntu"/>
              <a:cs typeface="Ubuntu"/>
              <a:sym typeface="Ubuntu"/>
            </a:endParaRPr>
          </a:p>
        </p:txBody>
      </p:sp>
      <p:sp>
        <p:nvSpPr>
          <p:cNvPr id="676" name="Google Shape;676;p30"/>
          <p:cNvSpPr/>
          <p:nvPr/>
        </p:nvSpPr>
        <p:spPr>
          <a:xfrm>
            <a:off x="5949696" y="1584960"/>
            <a:ext cx="3182943" cy="2121190"/>
          </a:xfrm>
          <a:custGeom>
            <a:rect b="b" l="l" r="r" t="t"/>
            <a:pathLst>
              <a:path extrusionOk="0" h="2121190" w="3182943">
                <a:moveTo>
                  <a:pt x="0" y="0"/>
                </a:moveTo>
                <a:lnTo>
                  <a:pt x="3182943" y="0"/>
                </a:lnTo>
                <a:lnTo>
                  <a:pt x="3182943" y="2121190"/>
                </a:lnTo>
                <a:lnTo>
                  <a:pt x="0" y="2121190"/>
                </a:lnTo>
                <a:lnTo>
                  <a:pt x="0" y="0"/>
                </a:lnTo>
                <a:close/>
              </a:path>
            </a:pathLst>
          </a:custGeom>
          <a:blipFill rotWithShape="1">
            <a:blip r:embed="rId6">
              <a:alphaModFix/>
            </a:blip>
            <a:stretch>
              <a:fillRect b="-16" l="0" r="0" t="-17"/>
            </a:stretch>
          </a:blipFill>
          <a:ln>
            <a:noFill/>
          </a:ln>
        </p:spPr>
      </p:sp>
      <p:sp>
        <p:nvSpPr>
          <p:cNvPr id="677" name="Google Shape;677;p30"/>
          <p:cNvSpPr/>
          <p:nvPr/>
        </p:nvSpPr>
        <p:spPr>
          <a:xfrm>
            <a:off x="5949696" y="3864133"/>
            <a:ext cx="3182943" cy="2119309"/>
          </a:xfrm>
          <a:custGeom>
            <a:rect b="b" l="l" r="r" t="t"/>
            <a:pathLst>
              <a:path extrusionOk="0" h="2119309" w="3182943">
                <a:moveTo>
                  <a:pt x="0" y="0"/>
                </a:moveTo>
                <a:lnTo>
                  <a:pt x="3182943" y="0"/>
                </a:lnTo>
                <a:lnTo>
                  <a:pt x="3182943" y="2119309"/>
                </a:lnTo>
                <a:lnTo>
                  <a:pt x="0" y="2119309"/>
                </a:lnTo>
                <a:lnTo>
                  <a:pt x="0" y="0"/>
                </a:lnTo>
                <a:close/>
              </a:path>
            </a:pathLst>
          </a:custGeom>
          <a:blipFill rotWithShape="1">
            <a:blip r:embed="rId7">
              <a:alphaModFix/>
            </a:blip>
            <a:stretch>
              <a:fillRect b="0" l="0" r="-77" t="0"/>
            </a:stretch>
          </a:blipFill>
          <a:ln>
            <a:noFill/>
          </a:ln>
        </p:spPr>
      </p:sp>
      <p:sp>
        <p:nvSpPr>
          <p:cNvPr id="678" name="Google Shape;678;p30"/>
          <p:cNvSpPr txBox="1"/>
          <p:nvPr/>
        </p:nvSpPr>
        <p:spPr>
          <a:xfrm>
            <a:off x="5920000" y="6847261"/>
            <a:ext cx="3102080" cy="222284"/>
          </a:xfrm>
          <a:prstGeom prst="rect">
            <a:avLst/>
          </a:prstGeom>
          <a:noFill/>
          <a:ln>
            <a:noFill/>
          </a:ln>
        </p:spPr>
        <p:txBody>
          <a:bodyPr anchorCtr="0" anchor="t" bIns="0" lIns="0" spcFirstLastPara="1" rIns="0" wrap="square" tIns="0">
            <a:spAutoFit/>
          </a:bodyPr>
          <a:lstStyle/>
          <a:p>
            <a:pPr indent="0" lvl="0" marL="0" marR="0" rtl="0" algn="l">
              <a:lnSpc>
                <a:spcPct val="119889"/>
              </a:lnSpc>
              <a:spcBef>
                <a:spcPts val="0"/>
              </a:spcBef>
              <a:spcAft>
                <a:spcPts val="0"/>
              </a:spcAft>
              <a:buNone/>
            </a:pPr>
            <a:r>
              <a:rPr b="0" i="0" lang="en-US" sz="724" u="none" cap="none" strike="noStrike">
                <a:solidFill>
                  <a:srgbClr val="000000"/>
                </a:solidFill>
                <a:latin typeface="Arial"/>
                <a:ea typeface="Arial"/>
                <a:cs typeface="Arial"/>
                <a:sym typeface="Arial"/>
              </a:rPr>
              <a:t>Copyright 2020 Discovery Education, Inc. Todos los derechos reservados.</a:t>
            </a:r>
            <a:endParaRPr/>
          </a:p>
          <a:p>
            <a:pPr indent="0" lvl="0" marL="0" marR="0" rtl="0" algn="l">
              <a:lnSpc>
                <a:spcPct val="119889"/>
              </a:lnSpc>
              <a:spcBef>
                <a:spcPts val="0"/>
              </a:spcBef>
              <a:spcAft>
                <a:spcPts val="0"/>
              </a:spcAft>
              <a:buNone/>
            </a:pPr>
            <a:r>
              <a:t/>
            </a:r>
            <a:endParaRPr b="0" i="0" sz="724" u="none" cap="none" strike="noStrike">
              <a:solidFill>
                <a:srgbClr val="000000"/>
              </a:solidFill>
              <a:latin typeface="Arial"/>
              <a:ea typeface="Arial"/>
              <a:cs typeface="Arial"/>
              <a:sym typeface="Arial"/>
            </a:endParaRPr>
          </a:p>
        </p:txBody>
      </p:sp>
      <p:sp>
        <p:nvSpPr>
          <p:cNvPr id="679" name="Google Shape;679;p30"/>
          <p:cNvSpPr/>
          <p:nvPr/>
        </p:nvSpPr>
        <p:spPr>
          <a:xfrm>
            <a:off x="684528" y="6745992"/>
            <a:ext cx="1840504" cy="347994"/>
          </a:xfrm>
          <a:custGeom>
            <a:rect b="b" l="l" r="r" t="t"/>
            <a:pathLst>
              <a:path extrusionOk="0" h="347994" w="1840504">
                <a:moveTo>
                  <a:pt x="0" y="0"/>
                </a:moveTo>
                <a:lnTo>
                  <a:pt x="1840504" y="0"/>
                </a:lnTo>
                <a:lnTo>
                  <a:pt x="1840504" y="347994"/>
                </a:lnTo>
                <a:lnTo>
                  <a:pt x="0" y="347994"/>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31"/>
          <p:cNvSpPr txBox="1"/>
          <p:nvPr/>
        </p:nvSpPr>
        <p:spPr>
          <a:xfrm>
            <a:off x="8957462" y="6809161"/>
            <a:ext cx="218101" cy="190500"/>
          </a:xfrm>
          <a:prstGeom prst="rect">
            <a:avLst/>
          </a:prstGeom>
          <a:noFill/>
          <a:ln>
            <a:noFill/>
          </a:ln>
        </p:spPr>
        <p:txBody>
          <a:bodyPr anchorCtr="0" anchor="t" bIns="0" lIns="0" spcFirstLastPara="1" rIns="0" wrap="square" tIns="0">
            <a:spAutoFit/>
          </a:bodyPr>
          <a:lstStyle/>
          <a:p>
            <a:pPr indent="0" lvl="0" marL="0" marR="0" rtl="0" algn="r">
              <a:lnSpc>
                <a:spcPct val="120075"/>
              </a:lnSpc>
              <a:spcBef>
                <a:spcPts val="0"/>
              </a:spcBef>
              <a:spcAft>
                <a:spcPts val="0"/>
              </a:spcAft>
              <a:buNone/>
            </a:pPr>
            <a:r>
              <a:rPr b="0" i="0" lang="en-US" sz="1066" u="none" cap="none" strike="noStrike">
                <a:solidFill>
                  <a:srgbClr val="000000"/>
                </a:solidFill>
                <a:latin typeface="Arial"/>
                <a:ea typeface="Arial"/>
                <a:cs typeface="Arial"/>
                <a:sym typeface="Arial"/>
              </a:rPr>
              <a:t>18</a:t>
            </a:r>
            <a:endParaRPr/>
          </a:p>
        </p:txBody>
      </p:sp>
      <p:sp>
        <p:nvSpPr>
          <p:cNvPr id="689" name="Google Shape;689;p31"/>
          <p:cNvSpPr/>
          <p:nvPr/>
        </p:nvSpPr>
        <p:spPr>
          <a:xfrm>
            <a:off x="641299" y="94406"/>
            <a:ext cx="2039652" cy="773662"/>
          </a:xfrm>
          <a:custGeom>
            <a:rect b="b" l="l" r="r" t="t"/>
            <a:pathLst>
              <a:path extrusionOk="0" h="773662" w="2039652">
                <a:moveTo>
                  <a:pt x="0" y="0"/>
                </a:moveTo>
                <a:lnTo>
                  <a:pt x="2039652" y="0"/>
                </a:lnTo>
                <a:lnTo>
                  <a:pt x="2039652" y="773662"/>
                </a:lnTo>
                <a:lnTo>
                  <a:pt x="0" y="773662"/>
                </a:lnTo>
                <a:lnTo>
                  <a:pt x="0" y="0"/>
                </a:lnTo>
                <a:close/>
              </a:path>
            </a:pathLst>
          </a:custGeom>
          <a:blipFill rotWithShape="1">
            <a:blip r:embed="rId3">
              <a:alphaModFix/>
            </a:blip>
            <a:stretch>
              <a:fillRect b="0" l="0" r="0" t="0"/>
            </a:stretch>
          </a:blipFill>
          <a:ln>
            <a:noFill/>
          </a:ln>
        </p:spPr>
      </p:sp>
      <p:cxnSp>
        <p:nvCxnSpPr>
          <p:cNvPr id="690" name="Google Shape;690;p31"/>
          <p:cNvCxnSpPr/>
          <p:nvPr/>
        </p:nvCxnSpPr>
        <p:spPr>
          <a:xfrm rot="4119">
            <a:off x="665475" y="6529662"/>
            <a:ext cx="8478731" cy="0"/>
          </a:xfrm>
          <a:prstGeom prst="straightConnector1">
            <a:avLst/>
          </a:prstGeom>
          <a:noFill/>
          <a:ln cap="rnd" cmpd="sng" w="9525">
            <a:solidFill>
              <a:srgbClr val="4DA84F"/>
            </a:solidFill>
            <a:prstDash val="solid"/>
            <a:round/>
            <a:headEnd len="sm" w="sm" type="none"/>
            <a:tailEnd len="sm" w="sm" type="none"/>
          </a:ln>
        </p:spPr>
      </p:cxnSp>
      <p:cxnSp>
        <p:nvCxnSpPr>
          <p:cNvPr id="691" name="Google Shape;691;p31"/>
          <p:cNvCxnSpPr/>
          <p:nvPr/>
        </p:nvCxnSpPr>
        <p:spPr>
          <a:xfrm rot="7147">
            <a:off x="-10171" y="950831"/>
            <a:ext cx="9773941" cy="0"/>
          </a:xfrm>
          <a:prstGeom prst="straightConnector1">
            <a:avLst/>
          </a:prstGeom>
          <a:noFill/>
          <a:ln cap="rnd" cmpd="sng" w="19050">
            <a:solidFill>
              <a:srgbClr val="4DA84F"/>
            </a:solidFill>
            <a:prstDash val="solid"/>
            <a:round/>
            <a:headEnd len="sm" w="sm" type="none"/>
            <a:tailEnd len="sm" w="sm" type="none"/>
          </a:ln>
        </p:spPr>
      </p:cxnSp>
      <p:cxnSp>
        <p:nvCxnSpPr>
          <p:cNvPr id="692" name="Google Shape;692;p31"/>
          <p:cNvCxnSpPr/>
          <p:nvPr/>
        </p:nvCxnSpPr>
        <p:spPr>
          <a:xfrm rot="5320288">
            <a:off x="2472562" y="6936722"/>
            <a:ext cx="438214" cy="0"/>
          </a:xfrm>
          <a:prstGeom prst="straightConnector1">
            <a:avLst/>
          </a:prstGeom>
          <a:noFill/>
          <a:ln cap="rnd" cmpd="sng" w="9525">
            <a:solidFill>
              <a:srgbClr val="5B9BD5"/>
            </a:solidFill>
            <a:prstDash val="solid"/>
            <a:round/>
            <a:headEnd len="sm" w="sm" type="none"/>
            <a:tailEnd len="sm" w="sm" type="none"/>
          </a:ln>
        </p:spPr>
      </p:cxnSp>
      <p:cxnSp>
        <p:nvCxnSpPr>
          <p:cNvPr id="693" name="Google Shape;693;p31"/>
          <p:cNvCxnSpPr/>
          <p:nvPr/>
        </p:nvCxnSpPr>
        <p:spPr>
          <a:xfrm rot="5320288">
            <a:off x="4399276" y="6936722"/>
            <a:ext cx="438214" cy="0"/>
          </a:xfrm>
          <a:prstGeom prst="straightConnector1">
            <a:avLst/>
          </a:prstGeom>
          <a:noFill/>
          <a:ln cap="rnd" cmpd="sng" w="9525">
            <a:solidFill>
              <a:srgbClr val="5B9BD5"/>
            </a:solidFill>
            <a:prstDash val="solid"/>
            <a:round/>
            <a:headEnd len="sm" w="sm" type="none"/>
            <a:tailEnd len="sm" w="sm" type="none"/>
          </a:ln>
        </p:spPr>
      </p:cxnSp>
      <p:sp>
        <p:nvSpPr>
          <p:cNvPr id="694" name="Google Shape;694;p31"/>
          <p:cNvSpPr/>
          <p:nvPr/>
        </p:nvSpPr>
        <p:spPr>
          <a:xfrm>
            <a:off x="2812169" y="6815709"/>
            <a:ext cx="1709508" cy="208560"/>
          </a:xfrm>
          <a:custGeom>
            <a:rect b="b" l="l" r="r" t="t"/>
            <a:pathLst>
              <a:path extrusionOk="0" h="208560" w="1709508">
                <a:moveTo>
                  <a:pt x="0" y="0"/>
                </a:moveTo>
                <a:lnTo>
                  <a:pt x="1709508" y="0"/>
                </a:lnTo>
                <a:lnTo>
                  <a:pt x="1709508" y="208560"/>
                </a:lnTo>
                <a:lnTo>
                  <a:pt x="0" y="208560"/>
                </a:lnTo>
                <a:lnTo>
                  <a:pt x="0" y="0"/>
                </a:lnTo>
                <a:close/>
              </a:path>
            </a:pathLst>
          </a:custGeom>
          <a:blipFill rotWithShape="1">
            <a:blip r:embed="rId4">
              <a:alphaModFix/>
            </a:blip>
            <a:stretch>
              <a:fillRect b="-146" l="0" r="0" t="-145"/>
            </a:stretch>
          </a:blipFill>
          <a:ln>
            <a:noFill/>
          </a:ln>
        </p:spPr>
      </p:sp>
      <p:sp>
        <p:nvSpPr>
          <p:cNvPr id="695" name="Google Shape;695;p31"/>
          <p:cNvSpPr/>
          <p:nvPr/>
        </p:nvSpPr>
        <p:spPr>
          <a:xfrm>
            <a:off x="4724506" y="6801711"/>
            <a:ext cx="930852" cy="217199"/>
          </a:xfrm>
          <a:custGeom>
            <a:rect b="b" l="l" r="r" t="t"/>
            <a:pathLst>
              <a:path extrusionOk="0" h="217199" w="930852">
                <a:moveTo>
                  <a:pt x="0" y="0"/>
                </a:moveTo>
                <a:lnTo>
                  <a:pt x="930852" y="0"/>
                </a:lnTo>
                <a:lnTo>
                  <a:pt x="930852" y="217199"/>
                </a:lnTo>
                <a:lnTo>
                  <a:pt x="0" y="217199"/>
                </a:lnTo>
                <a:lnTo>
                  <a:pt x="0" y="0"/>
                </a:lnTo>
                <a:close/>
              </a:path>
            </a:pathLst>
          </a:custGeom>
          <a:blipFill rotWithShape="1">
            <a:blip r:embed="rId5">
              <a:alphaModFix/>
            </a:blip>
            <a:stretch>
              <a:fillRect b="0" l="0" r="0" t="0"/>
            </a:stretch>
          </a:blipFill>
          <a:ln>
            <a:noFill/>
          </a:ln>
        </p:spPr>
      </p:sp>
      <p:sp>
        <p:nvSpPr>
          <p:cNvPr id="696" name="Google Shape;696;p31"/>
          <p:cNvSpPr txBox="1"/>
          <p:nvPr/>
        </p:nvSpPr>
        <p:spPr>
          <a:xfrm>
            <a:off x="2805531" y="128542"/>
            <a:ext cx="6696300" cy="826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86" u="none" cap="none" strike="noStrike">
                <a:solidFill>
                  <a:srgbClr val="26819E"/>
                </a:solidFill>
                <a:latin typeface="Ubuntu"/>
                <a:ea typeface="Ubuntu"/>
                <a:cs typeface="Ubuntu"/>
                <a:sym typeface="Ubuntu"/>
              </a:rPr>
              <a:t>Ahora que has elegido tu tema, es hora de...</a:t>
            </a:r>
            <a:endParaRPr sz="1100"/>
          </a:p>
        </p:txBody>
      </p:sp>
      <p:sp>
        <p:nvSpPr>
          <p:cNvPr id="697" name="Google Shape;697;p31"/>
          <p:cNvSpPr txBox="1"/>
          <p:nvPr/>
        </p:nvSpPr>
        <p:spPr>
          <a:xfrm>
            <a:off x="507188" y="1605939"/>
            <a:ext cx="4522012" cy="1546530"/>
          </a:xfrm>
          <a:prstGeom prst="rect">
            <a:avLst/>
          </a:prstGeom>
          <a:noFill/>
          <a:ln>
            <a:noFill/>
          </a:ln>
        </p:spPr>
        <p:txBody>
          <a:bodyPr anchorCtr="0" anchor="t" bIns="0" lIns="0" spcFirstLastPara="1" rIns="0" wrap="square" tIns="0">
            <a:spAutoFit/>
          </a:bodyPr>
          <a:lstStyle/>
          <a:p>
            <a:pPr indent="-207353" lvl="1" marL="414709" marR="0" rtl="0" algn="l">
              <a:lnSpc>
                <a:spcPct val="119988"/>
              </a:lnSpc>
              <a:spcBef>
                <a:spcPts val="0"/>
              </a:spcBef>
              <a:spcAft>
                <a:spcPts val="0"/>
              </a:spcAft>
              <a:buClr>
                <a:srgbClr val="000000"/>
              </a:buClr>
              <a:buSzPts val="1706"/>
              <a:buFont typeface="Arial"/>
              <a:buChar char="•"/>
            </a:pPr>
            <a:r>
              <a:rPr b="0" i="0" lang="en-US" sz="1706" u="none" cap="none" strike="noStrike">
                <a:solidFill>
                  <a:srgbClr val="000000"/>
                </a:solidFill>
                <a:latin typeface="Ubuntu"/>
                <a:ea typeface="Ubuntu"/>
                <a:cs typeface="Ubuntu"/>
                <a:sym typeface="Ubuntu"/>
              </a:rPr>
              <a:t>Realiza tu investigación (usa la hoja como referencia!)</a:t>
            </a:r>
            <a:endParaRPr/>
          </a:p>
          <a:p>
            <a:pPr indent="-207318" lvl="1" marL="414637" marR="0" rtl="0" algn="l">
              <a:lnSpc>
                <a:spcPct val="120046"/>
              </a:lnSpc>
              <a:spcBef>
                <a:spcPts val="0"/>
              </a:spcBef>
              <a:spcAft>
                <a:spcPts val="0"/>
              </a:spcAft>
              <a:buClr>
                <a:srgbClr val="000000"/>
              </a:buClr>
              <a:buSzPts val="1706"/>
              <a:buFont typeface="Arial"/>
              <a:buChar char="•"/>
            </a:pPr>
            <a:r>
              <a:rPr b="0" i="0" lang="en-US" sz="1706" u="none" cap="none" strike="noStrike">
                <a:solidFill>
                  <a:srgbClr val="000000"/>
                </a:solidFill>
                <a:latin typeface="Ubuntu"/>
                <a:ea typeface="Ubuntu"/>
                <a:cs typeface="Ubuntu"/>
                <a:sym typeface="Ubuntu"/>
              </a:rPr>
              <a:t>Crea un modelo (¡ya sea en 2D o en 3D!)</a:t>
            </a:r>
            <a:endParaRPr/>
          </a:p>
          <a:p>
            <a:pPr indent="-207317" lvl="1" marL="414635" marR="0" rtl="0" algn="l">
              <a:lnSpc>
                <a:spcPct val="119988"/>
              </a:lnSpc>
              <a:spcBef>
                <a:spcPts val="0"/>
              </a:spcBef>
              <a:spcAft>
                <a:spcPts val="0"/>
              </a:spcAft>
              <a:buClr>
                <a:srgbClr val="000000"/>
              </a:buClr>
              <a:buSzPts val="1706"/>
              <a:buFont typeface="Arial"/>
              <a:buChar char="•"/>
            </a:pPr>
            <a:r>
              <a:rPr b="0" i="0" lang="en-US" sz="1706" u="none" cap="none" strike="noStrike">
                <a:solidFill>
                  <a:srgbClr val="000000"/>
                </a:solidFill>
                <a:latin typeface="Ubuntu"/>
                <a:ea typeface="Ubuntu"/>
                <a:cs typeface="Ubuntu"/>
                <a:sym typeface="Ubuntu"/>
              </a:rPr>
              <a:t>Prepara tu presentación (puedes usar PowerPoint o Google Slides!)</a:t>
            </a:r>
            <a:endParaRPr/>
          </a:p>
          <a:p>
            <a:pPr indent="-207353" lvl="1" marL="414709" marR="0" rtl="0" algn="l">
              <a:lnSpc>
                <a:spcPct val="108030"/>
              </a:lnSpc>
              <a:spcBef>
                <a:spcPts val="0"/>
              </a:spcBef>
              <a:spcAft>
                <a:spcPts val="0"/>
              </a:spcAft>
              <a:buNone/>
            </a:pPr>
            <a:r>
              <a:t/>
            </a:r>
            <a:endParaRPr b="0" i="0" sz="1706" u="none" cap="none" strike="noStrike">
              <a:solidFill>
                <a:srgbClr val="000000"/>
              </a:solidFill>
              <a:latin typeface="Ubuntu"/>
              <a:ea typeface="Ubuntu"/>
              <a:cs typeface="Ubuntu"/>
              <a:sym typeface="Ubuntu"/>
            </a:endParaRPr>
          </a:p>
        </p:txBody>
      </p:sp>
      <p:sp>
        <p:nvSpPr>
          <p:cNvPr descr="A person sitting at a table using a computer  Description automatically generated" id="698" name="Google Shape;698;p31"/>
          <p:cNvSpPr/>
          <p:nvPr/>
        </p:nvSpPr>
        <p:spPr>
          <a:xfrm>
            <a:off x="5120640" y="1598741"/>
            <a:ext cx="3901440" cy="2589462"/>
          </a:xfrm>
          <a:custGeom>
            <a:rect b="b" l="l" r="r" t="t"/>
            <a:pathLst>
              <a:path extrusionOk="0" h="2589462" w="3901440">
                <a:moveTo>
                  <a:pt x="0" y="0"/>
                </a:moveTo>
                <a:lnTo>
                  <a:pt x="3901440" y="0"/>
                </a:lnTo>
                <a:lnTo>
                  <a:pt x="3901440" y="2589463"/>
                </a:lnTo>
                <a:lnTo>
                  <a:pt x="0" y="2589463"/>
                </a:lnTo>
                <a:lnTo>
                  <a:pt x="0" y="0"/>
                </a:lnTo>
                <a:close/>
              </a:path>
            </a:pathLst>
          </a:custGeom>
          <a:blipFill rotWithShape="1">
            <a:blip r:embed="rId6">
              <a:alphaModFix/>
            </a:blip>
            <a:stretch>
              <a:fillRect b="0" l="0" r="-56" t="0"/>
            </a:stretch>
          </a:blipFill>
          <a:ln>
            <a:noFill/>
          </a:ln>
        </p:spPr>
      </p:sp>
      <p:sp>
        <p:nvSpPr>
          <p:cNvPr id="699" name="Google Shape;699;p31"/>
          <p:cNvSpPr txBox="1"/>
          <p:nvPr/>
        </p:nvSpPr>
        <p:spPr>
          <a:xfrm>
            <a:off x="5920000" y="6847261"/>
            <a:ext cx="3102080" cy="222284"/>
          </a:xfrm>
          <a:prstGeom prst="rect">
            <a:avLst/>
          </a:prstGeom>
          <a:noFill/>
          <a:ln>
            <a:noFill/>
          </a:ln>
        </p:spPr>
        <p:txBody>
          <a:bodyPr anchorCtr="0" anchor="t" bIns="0" lIns="0" spcFirstLastPara="1" rIns="0" wrap="square" tIns="0">
            <a:spAutoFit/>
          </a:bodyPr>
          <a:lstStyle/>
          <a:p>
            <a:pPr indent="0" lvl="0" marL="0" marR="0" rtl="0" algn="l">
              <a:lnSpc>
                <a:spcPct val="119889"/>
              </a:lnSpc>
              <a:spcBef>
                <a:spcPts val="0"/>
              </a:spcBef>
              <a:spcAft>
                <a:spcPts val="0"/>
              </a:spcAft>
              <a:buNone/>
            </a:pPr>
            <a:r>
              <a:rPr b="0" i="0" lang="en-US" sz="724" u="none" cap="none" strike="noStrike">
                <a:solidFill>
                  <a:srgbClr val="000000"/>
                </a:solidFill>
                <a:latin typeface="Arial"/>
                <a:ea typeface="Arial"/>
                <a:cs typeface="Arial"/>
                <a:sym typeface="Arial"/>
              </a:rPr>
              <a:t>Copyright 2020 Discovery Education, Inc. Todos los derechos reservados.</a:t>
            </a:r>
            <a:endParaRPr/>
          </a:p>
          <a:p>
            <a:pPr indent="0" lvl="0" marL="0" marR="0" rtl="0" algn="l">
              <a:lnSpc>
                <a:spcPct val="119889"/>
              </a:lnSpc>
              <a:spcBef>
                <a:spcPts val="0"/>
              </a:spcBef>
              <a:spcAft>
                <a:spcPts val="0"/>
              </a:spcAft>
              <a:buNone/>
            </a:pPr>
            <a:r>
              <a:t/>
            </a:r>
            <a:endParaRPr b="0" i="0" sz="724" u="none" cap="none" strike="noStrike">
              <a:solidFill>
                <a:srgbClr val="000000"/>
              </a:solidFill>
              <a:latin typeface="Arial"/>
              <a:ea typeface="Arial"/>
              <a:cs typeface="Arial"/>
              <a:sym typeface="Arial"/>
            </a:endParaRPr>
          </a:p>
        </p:txBody>
      </p:sp>
      <p:sp>
        <p:nvSpPr>
          <p:cNvPr id="700" name="Google Shape;700;p31"/>
          <p:cNvSpPr/>
          <p:nvPr/>
        </p:nvSpPr>
        <p:spPr>
          <a:xfrm>
            <a:off x="684528" y="6745992"/>
            <a:ext cx="1840504" cy="347994"/>
          </a:xfrm>
          <a:custGeom>
            <a:rect b="b" l="l" r="r" t="t"/>
            <a:pathLst>
              <a:path extrusionOk="0" h="347994" w="1840504">
                <a:moveTo>
                  <a:pt x="0" y="0"/>
                </a:moveTo>
                <a:lnTo>
                  <a:pt x="1840504" y="0"/>
                </a:lnTo>
                <a:lnTo>
                  <a:pt x="1840504" y="347994"/>
                </a:lnTo>
                <a:lnTo>
                  <a:pt x="0" y="347994"/>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4"/>
          <p:cNvSpPr/>
          <p:nvPr/>
        </p:nvSpPr>
        <p:spPr>
          <a:xfrm>
            <a:off x="641299" y="94406"/>
            <a:ext cx="2039652" cy="773662"/>
          </a:xfrm>
          <a:custGeom>
            <a:rect b="b" l="l" r="r" t="t"/>
            <a:pathLst>
              <a:path extrusionOk="0" h="773662" w="2039652">
                <a:moveTo>
                  <a:pt x="0" y="0"/>
                </a:moveTo>
                <a:lnTo>
                  <a:pt x="2039652" y="0"/>
                </a:lnTo>
                <a:lnTo>
                  <a:pt x="2039652" y="773662"/>
                </a:lnTo>
                <a:lnTo>
                  <a:pt x="0" y="773662"/>
                </a:lnTo>
                <a:lnTo>
                  <a:pt x="0" y="0"/>
                </a:lnTo>
                <a:close/>
              </a:path>
            </a:pathLst>
          </a:custGeom>
          <a:blipFill rotWithShape="1">
            <a:blip r:embed="rId3">
              <a:alphaModFix/>
            </a:blip>
            <a:stretch>
              <a:fillRect b="0" l="0" r="0" t="0"/>
            </a:stretch>
          </a:blipFill>
          <a:ln>
            <a:noFill/>
          </a:ln>
        </p:spPr>
      </p:sp>
      <p:cxnSp>
        <p:nvCxnSpPr>
          <p:cNvPr id="119" name="Google Shape;119;p14"/>
          <p:cNvCxnSpPr/>
          <p:nvPr/>
        </p:nvCxnSpPr>
        <p:spPr>
          <a:xfrm rot="4119">
            <a:off x="665475" y="6529662"/>
            <a:ext cx="8478731" cy="0"/>
          </a:xfrm>
          <a:prstGeom prst="straightConnector1">
            <a:avLst/>
          </a:prstGeom>
          <a:noFill/>
          <a:ln cap="rnd" cmpd="sng" w="9525">
            <a:solidFill>
              <a:srgbClr val="4DA84F"/>
            </a:solidFill>
            <a:prstDash val="solid"/>
            <a:round/>
            <a:headEnd len="sm" w="sm" type="none"/>
            <a:tailEnd len="sm" w="sm" type="none"/>
          </a:ln>
        </p:spPr>
      </p:cxnSp>
      <p:cxnSp>
        <p:nvCxnSpPr>
          <p:cNvPr id="120" name="Google Shape;120;p14"/>
          <p:cNvCxnSpPr/>
          <p:nvPr/>
        </p:nvCxnSpPr>
        <p:spPr>
          <a:xfrm rot="7147">
            <a:off x="-10171" y="950831"/>
            <a:ext cx="9773941" cy="0"/>
          </a:xfrm>
          <a:prstGeom prst="straightConnector1">
            <a:avLst/>
          </a:prstGeom>
          <a:noFill/>
          <a:ln cap="rnd" cmpd="sng" w="19050">
            <a:solidFill>
              <a:srgbClr val="4DA84F"/>
            </a:solidFill>
            <a:prstDash val="solid"/>
            <a:round/>
            <a:headEnd len="sm" w="sm" type="none"/>
            <a:tailEnd len="sm" w="sm" type="none"/>
          </a:ln>
        </p:spPr>
      </p:cxnSp>
      <p:cxnSp>
        <p:nvCxnSpPr>
          <p:cNvPr id="121" name="Google Shape;121;p14"/>
          <p:cNvCxnSpPr/>
          <p:nvPr/>
        </p:nvCxnSpPr>
        <p:spPr>
          <a:xfrm rot="5320288">
            <a:off x="2472562" y="6936722"/>
            <a:ext cx="438214" cy="0"/>
          </a:xfrm>
          <a:prstGeom prst="straightConnector1">
            <a:avLst/>
          </a:prstGeom>
          <a:noFill/>
          <a:ln cap="rnd" cmpd="sng" w="9525">
            <a:solidFill>
              <a:srgbClr val="5B9BD5"/>
            </a:solidFill>
            <a:prstDash val="solid"/>
            <a:round/>
            <a:headEnd len="sm" w="sm" type="none"/>
            <a:tailEnd len="sm" w="sm" type="none"/>
          </a:ln>
        </p:spPr>
      </p:cxnSp>
      <p:cxnSp>
        <p:nvCxnSpPr>
          <p:cNvPr id="122" name="Google Shape;122;p14"/>
          <p:cNvCxnSpPr/>
          <p:nvPr/>
        </p:nvCxnSpPr>
        <p:spPr>
          <a:xfrm rot="5320288">
            <a:off x="4399276" y="6936722"/>
            <a:ext cx="438214" cy="0"/>
          </a:xfrm>
          <a:prstGeom prst="straightConnector1">
            <a:avLst/>
          </a:prstGeom>
          <a:noFill/>
          <a:ln cap="rnd" cmpd="sng" w="9525">
            <a:solidFill>
              <a:srgbClr val="5B9BD5"/>
            </a:solidFill>
            <a:prstDash val="solid"/>
            <a:round/>
            <a:headEnd len="sm" w="sm" type="none"/>
            <a:tailEnd len="sm" w="sm" type="none"/>
          </a:ln>
        </p:spPr>
      </p:cxnSp>
      <p:sp>
        <p:nvSpPr>
          <p:cNvPr id="123" name="Google Shape;123;p14"/>
          <p:cNvSpPr/>
          <p:nvPr/>
        </p:nvSpPr>
        <p:spPr>
          <a:xfrm>
            <a:off x="2812169" y="6815709"/>
            <a:ext cx="1709508" cy="208560"/>
          </a:xfrm>
          <a:custGeom>
            <a:rect b="b" l="l" r="r" t="t"/>
            <a:pathLst>
              <a:path extrusionOk="0" h="208560" w="1709508">
                <a:moveTo>
                  <a:pt x="0" y="0"/>
                </a:moveTo>
                <a:lnTo>
                  <a:pt x="1709508" y="0"/>
                </a:lnTo>
                <a:lnTo>
                  <a:pt x="1709508" y="208560"/>
                </a:lnTo>
                <a:lnTo>
                  <a:pt x="0" y="208560"/>
                </a:lnTo>
                <a:lnTo>
                  <a:pt x="0" y="0"/>
                </a:lnTo>
                <a:close/>
              </a:path>
            </a:pathLst>
          </a:custGeom>
          <a:blipFill rotWithShape="1">
            <a:blip r:embed="rId4">
              <a:alphaModFix/>
            </a:blip>
            <a:stretch>
              <a:fillRect b="-146" l="0" r="0" t="-145"/>
            </a:stretch>
          </a:blipFill>
          <a:ln>
            <a:noFill/>
          </a:ln>
        </p:spPr>
      </p:sp>
      <p:sp>
        <p:nvSpPr>
          <p:cNvPr id="124" name="Google Shape;124;p14"/>
          <p:cNvSpPr/>
          <p:nvPr/>
        </p:nvSpPr>
        <p:spPr>
          <a:xfrm>
            <a:off x="4724506" y="6801711"/>
            <a:ext cx="930852" cy="217199"/>
          </a:xfrm>
          <a:custGeom>
            <a:rect b="b" l="l" r="r" t="t"/>
            <a:pathLst>
              <a:path extrusionOk="0" h="217199" w="930852">
                <a:moveTo>
                  <a:pt x="0" y="0"/>
                </a:moveTo>
                <a:lnTo>
                  <a:pt x="930852" y="0"/>
                </a:lnTo>
                <a:lnTo>
                  <a:pt x="930852" y="217199"/>
                </a:lnTo>
                <a:lnTo>
                  <a:pt x="0" y="217199"/>
                </a:lnTo>
                <a:lnTo>
                  <a:pt x="0" y="0"/>
                </a:lnTo>
                <a:close/>
              </a:path>
            </a:pathLst>
          </a:custGeom>
          <a:blipFill rotWithShape="1">
            <a:blip r:embed="rId5">
              <a:alphaModFix/>
            </a:blip>
            <a:stretch>
              <a:fillRect b="0" l="0" r="0" t="0"/>
            </a:stretch>
          </a:blipFill>
          <a:ln>
            <a:noFill/>
          </a:ln>
        </p:spPr>
      </p:sp>
      <p:sp>
        <p:nvSpPr>
          <p:cNvPr id="125" name="Google Shape;125;p14"/>
          <p:cNvSpPr txBox="1"/>
          <p:nvPr/>
        </p:nvSpPr>
        <p:spPr>
          <a:xfrm>
            <a:off x="2812169" y="189805"/>
            <a:ext cx="6696222" cy="78071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986" u="none" cap="none" strike="noStrike">
                <a:solidFill>
                  <a:srgbClr val="26819E"/>
                </a:solidFill>
                <a:latin typeface="Ubuntu"/>
                <a:ea typeface="Ubuntu"/>
                <a:cs typeface="Ubuntu"/>
                <a:sym typeface="Ubuntu"/>
              </a:rPr>
              <a:t>Desmintiendo Mitos: </a:t>
            </a:r>
            <a:endParaRPr/>
          </a:p>
          <a:p>
            <a:pPr indent="0" lvl="0" marL="0" marR="0" rtl="0" algn="l">
              <a:lnSpc>
                <a:spcPct val="100000"/>
              </a:lnSpc>
              <a:spcBef>
                <a:spcPts val="0"/>
              </a:spcBef>
              <a:spcAft>
                <a:spcPts val="0"/>
              </a:spcAft>
              <a:buNone/>
            </a:pPr>
            <a:r>
              <a:rPr b="1" i="0" lang="en-US" sz="2986" u="none" cap="none" strike="noStrike">
                <a:solidFill>
                  <a:srgbClr val="26819E"/>
                </a:solidFill>
                <a:latin typeface="Ubuntu"/>
                <a:ea typeface="Ubuntu"/>
                <a:cs typeface="Ubuntu"/>
                <a:sym typeface="Ubuntu"/>
              </a:rPr>
              <a:t>Comprendiendo la Radiación</a:t>
            </a:r>
            <a:endParaRPr/>
          </a:p>
        </p:txBody>
      </p:sp>
      <p:grpSp>
        <p:nvGrpSpPr>
          <p:cNvPr id="126" name="Google Shape;126;p14"/>
          <p:cNvGrpSpPr/>
          <p:nvPr/>
        </p:nvGrpSpPr>
        <p:grpSpPr>
          <a:xfrm>
            <a:off x="8285248" y="216841"/>
            <a:ext cx="1223208" cy="344295"/>
            <a:chOff x="0" y="-19050"/>
            <a:chExt cx="1630943" cy="459059"/>
          </a:xfrm>
        </p:grpSpPr>
        <p:sp>
          <p:nvSpPr>
            <p:cNvPr id="127" name="Google Shape;127;p14"/>
            <p:cNvSpPr/>
            <p:nvPr/>
          </p:nvSpPr>
          <p:spPr>
            <a:xfrm>
              <a:off x="0" y="0"/>
              <a:ext cx="1630943" cy="440009"/>
            </a:xfrm>
            <a:custGeom>
              <a:rect b="b" l="l" r="r" t="t"/>
              <a:pathLst>
                <a:path extrusionOk="0" h="440009" w="1630943">
                  <a:moveTo>
                    <a:pt x="0" y="73359"/>
                  </a:moveTo>
                  <a:cubicBezTo>
                    <a:pt x="0" y="32811"/>
                    <a:pt x="33365" y="0"/>
                    <a:pt x="74598" y="0"/>
                  </a:cubicBezTo>
                  <a:lnTo>
                    <a:pt x="1556357" y="0"/>
                  </a:lnTo>
                  <a:cubicBezTo>
                    <a:pt x="1597590" y="0"/>
                    <a:pt x="1630943" y="32811"/>
                    <a:pt x="1630943" y="73359"/>
                  </a:cubicBezTo>
                  <a:lnTo>
                    <a:pt x="1630943" y="366654"/>
                  </a:lnTo>
                  <a:cubicBezTo>
                    <a:pt x="1630943" y="407202"/>
                    <a:pt x="1597590" y="440009"/>
                    <a:pt x="1556357" y="440009"/>
                  </a:cubicBezTo>
                  <a:lnTo>
                    <a:pt x="74598" y="440009"/>
                  </a:lnTo>
                  <a:cubicBezTo>
                    <a:pt x="33365" y="440009"/>
                    <a:pt x="0" y="407202"/>
                    <a:pt x="0" y="366654"/>
                  </a:cubicBezTo>
                  <a:close/>
                </a:path>
              </a:pathLst>
            </a:custGeom>
            <a:solidFill>
              <a:srgbClr val="4D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4"/>
            <p:cNvSpPr txBox="1"/>
            <p:nvPr/>
          </p:nvSpPr>
          <p:spPr>
            <a:xfrm>
              <a:off x="0" y="-19050"/>
              <a:ext cx="1630857" cy="459025"/>
            </a:xfrm>
            <a:prstGeom prst="rect">
              <a:avLst/>
            </a:prstGeom>
            <a:noFill/>
            <a:ln>
              <a:noFill/>
            </a:ln>
          </p:spPr>
          <p:txBody>
            <a:bodyPr anchorCtr="0" anchor="ctr" bIns="50800" lIns="50800" spcFirstLastPara="1" rIns="50800" wrap="square" tIns="50800">
              <a:noAutofit/>
            </a:bodyPr>
            <a:lstStyle/>
            <a:p>
              <a:pPr indent="0" lvl="0" marL="0" marR="0" rtl="0" algn="ctr">
                <a:lnSpc>
                  <a:spcPct val="119959"/>
                </a:lnSpc>
                <a:spcBef>
                  <a:spcPts val="0"/>
                </a:spcBef>
                <a:spcAft>
                  <a:spcPts val="0"/>
                </a:spcAft>
                <a:buNone/>
              </a:pPr>
              <a:r>
                <a:rPr b="1" i="0" lang="en-US" sz="1493" u="none" cap="none" strike="noStrike">
                  <a:solidFill>
                    <a:srgbClr val="FFFFFF"/>
                  </a:solidFill>
                  <a:latin typeface="Ubuntu"/>
                  <a:ea typeface="Ubuntu"/>
                  <a:cs typeface="Ubuntu"/>
                  <a:sym typeface="Ubuntu"/>
                </a:rPr>
                <a:t>PARTICIPA</a:t>
              </a:r>
              <a:endParaRPr/>
            </a:p>
          </p:txBody>
        </p:sp>
      </p:grpSp>
      <p:grpSp>
        <p:nvGrpSpPr>
          <p:cNvPr id="129" name="Google Shape;129;p14"/>
          <p:cNvGrpSpPr/>
          <p:nvPr/>
        </p:nvGrpSpPr>
        <p:grpSpPr>
          <a:xfrm>
            <a:off x="692100" y="3298559"/>
            <a:ext cx="2636329" cy="2636424"/>
            <a:chOff x="0" y="0"/>
            <a:chExt cx="3515106" cy="3515233"/>
          </a:xfrm>
        </p:grpSpPr>
        <p:sp>
          <p:nvSpPr>
            <p:cNvPr id="130" name="Google Shape;130;p14"/>
            <p:cNvSpPr/>
            <p:nvPr/>
          </p:nvSpPr>
          <p:spPr>
            <a:xfrm>
              <a:off x="13589" y="13589"/>
              <a:ext cx="3488055" cy="3488055"/>
            </a:xfrm>
            <a:custGeom>
              <a:rect b="b" l="l" r="r" t="t"/>
              <a:pathLst>
                <a:path extrusionOk="0" h="3488055" w="3488055">
                  <a:moveTo>
                    <a:pt x="0" y="1743964"/>
                  </a:moveTo>
                  <a:cubicBezTo>
                    <a:pt x="0" y="780796"/>
                    <a:pt x="780796" y="0"/>
                    <a:pt x="1743964" y="0"/>
                  </a:cubicBezTo>
                  <a:cubicBezTo>
                    <a:pt x="2707132" y="0"/>
                    <a:pt x="3488055" y="780796"/>
                    <a:pt x="3488055" y="1743964"/>
                  </a:cubicBezTo>
                  <a:cubicBezTo>
                    <a:pt x="3488055" y="2707132"/>
                    <a:pt x="2707259" y="3488055"/>
                    <a:pt x="1743964" y="3488055"/>
                  </a:cubicBezTo>
                  <a:cubicBezTo>
                    <a:pt x="780669" y="3488055"/>
                    <a:pt x="0" y="2707259"/>
                    <a:pt x="0" y="1743964"/>
                  </a:cubicBezTo>
                  <a:close/>
                </a:path>
              </a:pathLst>
            </a:custGeom>
            <a:solidFill>
              <a:srgbClr val="4D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4"/>
            <p:cNvSpPr/>
            <p:nvPr/>
          </p:nvSpPr>
          <p:spPr>
            <a:xfrm>
              <a:off x="0" y="0"/>
              <a:ext cx="3515106" cy="3515233"/>
            </a:xfrm>
            <a:custGeom>
              <a:rect b="b" l="l" r="r" t="t"/>
              <a:pathLst>
                <a:path extrusionOk="0" h="3515233" w="3515106">
                  <a:moveTo>
                    <a:pt x="0" y="1757553"/>
                  </a:moveTo>
                  <a:cubicBezTo>
                    <a:pt x="0" y="786892"/>
                    <a:pt x="786892" y="0"/>
                    <a:pt x="1757553" y="0"/>
                  </a:cubicBezTo>
                  <a:lnTo>
                    <a:pt x="1757553" y="13589"/>
                  </a:lnTo>
                  <a:lnTo>
                    <a:pt x="1757553" y="0"/>
                  </a:lnTo>
                  <a:cubicBezTo>
                    <a:pt x="2728214" y="0"/>
                    <a:pt x="3515106" y="786892"/>
                    <a:pt x="3515106" y="1757553"/>
                  </a:cubicBezTo>
                  <a:lnTo>
                    <a:pt x="3501517" y="1757553"/>
                  </a:lnTo>
                  <a:lnTo>
                    <a:pt x="3515106" y="1757553"/>
                  </a:lnTo>
                  <a:cubicBezTo>
                    <a:pt x="3515106" y="2728214"/>
                    <a:pt x="2728214" y="3515106"/>
                    <a:pt x="1757553" y="3515106"/>
                  </a:cubicBezTo>
                  <a:lnTo>
                    <a:pt x="1757553" y="3501517"/>
                  </a:lnTo>
                  <a:lnTo>
                    <a:pt x="1757553" y="3515106"/>
                  </a:lnTo>
                  <a:cubicBezTo>
                    <a:pt x="786892" y="3515233"/>
                    <a:pt x="0" y="2728341"/>
                    <a:pt x="0" y="1757553"/>
                  </a:cubicBezTo>
                  <a:lnTo>
                    <a:pt x="13589" y="1757553"/>
                  </a:lnTo>
                  <a:lnTo>
                    <a:pt x="25019" y="1764919"/>
                  </a:lnTo>
                  <a:cubicBezTo>
                    <a:pt x="21717" y="1769999"/>
                    <a:pt x="15621" y="1772285"/>
                    <a:pt x="9779" y="1770634"/>
                  </a:cubicBezTo>
                  <a:cubicBezTo>
                    <a:pt x="3937" y="1768983"/>
                    <a:pt x="0" y="1763649"/>
                    <a:pt x="0" y="1757553"/>
                  </a:cubicBezTo>
                  <a:moveTo>
                    <a:pt x="27051" y="1757553"/>
                  </a:moveTo>
                  <a:lnTo>
                    <a:pt x="13589" y="1757553"/>
                  </a:lnTo>
                  <a:lnTo>
                    <a:pt x="2159" y="1750187"/>
                  </a:lnTo>
                  <a:cubicBezTo>
                    <a:pt x="5461" y="1745107"/>
                    <a:pt x="11557" y="1742821"/>
                    <a:pt x="17399" y="1744472"/>
                  </a:cubicBezTo>
                  <a:cubicBezTo>
                    <a:pt x="23241" y="1746123"/>
                    <a:pt x="27178" y="1751457"/>
                    <a:pt x="27178" y="1757426"/>
                  </a:cubicBezTo>
                  <a:cubicBezTo>
                    <a:pt x="27178" y="2713101"/>
                    <a:pt x="802005" y="3487928"/>
                    <a:pt x="1757680" y="3487928"/>
                  </a:cubicBezTo>
                  <a:cubicBezTo>
                    <a:pt x="2713355" y="3487928"/>
                    <a:pt x="3488182" y="2713101"/>
                    <a:pt x="3488182" y="1757426"/>
                  </a:cubicBezTo>
                  <a:cubicBezTo>
                    <a:pt x="3488182" y="801751"/>
                    <a:pt x="2713355" y="27051"/>
                    <a:pt x="1757553" y="27051"/>
                  </a:cubicBezTo>
                  <a:lnTo>
                    <a:pt x="1757553" y="13589"/>
                  </a:lnTo>
                  <a:lnTo>
                    <a:pt x="1757553" y="27051"/>
                  </a:lnTo>
                  <a:cubicBezTo>
                    <a:pt x="801878" y="27051"/>
                    <a:pt x="27051" y="801878"/>
                    <a:pt x="27051" y="1757553"/>
                  </a:cubicBezTo>
                  <a:close/>
                </a:path>
              </a:pathLst>
            </a:custGeom>
            <a:solidFill>
              <a:srgbClr val="4D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2" name="Google Shape;132;p14"/>
          <p:cNvSpPr/>
          <p:nvPr/>
        </p:nvSpPr>
        <p:spPr>
          <a:xfrm>
            <a:off x="4779876" y="1598507"/>
            <a:ext cx="4358634" cy="2691396"/>
          </a:xfrm>
          <a:custGeom>
            <a:rect b="b" l="l" r="r" t="t"/>
            <a:pathLst>
              <a:path extrusionOk="0" h="2691396" w="4358634">
                <a:moveTo>
                  <a:pt x="0" y="0"/>
                </a:moveTo>
                <a:lnTo>
                  <a:pt x="4358634" y="0"/>
                </a:lnTo>
                <a:lnTo>
                  <a:pt x="4358634" y="2691396"/>
                </a:lnTo>
                <a:lnTo>
                  <a:pt x="0" y="2691396"/>
                </a:lnTo>
                <a:lnTo>
                  <a:pt x="0" y="0"/>
                </a:lnTo>
                <a:close/>
              </a:path>
            </a:pathLst>
          </a:custGeom>
          <a:blipFill rotWithShape="1">
            <a:blip r:embed="rId6">
              <a:alphaModFix/>
            </a:blip>
            <a:stretch>
              <a:fillRect b="-7551" l="-15998" r="-2474" t="-10928"/>
            </a:stretch>
          </a:blipFill>
          <a:ln>
            <a:noFill/>
          </a:ln>
        </p:spPr>
      </p:sp>
      <p:sp>
        <p:nvSpPr>
          <p:cNvPr id="133" name="Google Shape;133;p14"/>
          <p:cNvSpPr/>
          <p:nvPr/>
        </p:nvSpPr>
        <p:spPr>
          <a:xfrm>
            <a:off x="684528" y="6745992"/>
            <a:ext cx="1840504" cy="347994"/>
          </a:xfrm>
          <a:custGeom>
            <a:rect b="b" l="l" r="r" t="t"/>
            <a:pathLst>
              <a:path extrusionOk="0" h="347994" w="1840504">
                <a:moveTo>
                  <a:pt x="0" y="0"/>
                </a:moveTo>
                <a:lnTo>
                  <a:pt x="1840504" y="0"/>
                </a:lnTo>
                <a:lnTo>
                  <a:pt x="1840504" y="347994"/>
                </a:lnTo>
                <a:lnTo>
                  <a:pt x="0" y="347994"/>
                </a:lnTo>
                <a:lnTo>
                  <a:pt x="0" y="0"/>
                </a:lnTo>
                <a:close/>
              </a:path>
            </a:pathLst>
          </a:custGeom>
          <a:blipFill rotWithShape="1">
            <a:blip r:embed="rId7">
              <a:alphaModFix/>
            </a:blip>
            <a:stretch>
              <a:fillRect b="0" l="0" r="0" t="0"/>
            </a:stretch>
          </a:blipFill>
          <a:ln>
            <a:noFill/>
          </a:ln>
        </p:spPr>
      </p:sp>
      <p:sp>
        <p:nvSpPr>
          <p:cNvPr id="134" name="Google Shape;134;p14"/>
          <p:cNvSpPr txBox="1"/>
          <p:nvPr/>
        </p:nvSpPr>
        <p:spPr>
          <a:xfrm>
            <a:off x="5920000" y="6847261"/>
            <a:ext cx="3102080" cy="222284"/>
          </a:xfrm>
          <a:prstGeom prst="rect">
            <a:avLst/>
          </a:prstGeom>
          <a:noFill/>
          <a:ln>
            <a:noFill/>
          </a:ln>
        </p:spPr>
        <p:txBody>
          <a:bodyPr anchorCtr="0" anchor="t" bIns="0" lIns="0" spcFirstLastPara="1" rIns="0" wrap="square" tIns="0">
            <a:spAutoFit/>
          </a:bodyPr>
          <a:lstStyle/>
          <a:p>
            <a:pPr indent="0" lvl="0" marL="0" marR="0" rtl="0" algn="l">
              <a:lnSpc>
                <a:spcPct val="119889"/>
              </a:lnSpc>
              <a:spcBef>
                <a:spcPts val="0"/>
              </a:spcBef>
              <a:spcAft>
                <a:spcPts val="0"/>
              </a:spcAft>
              <a:buNone/>
            </a:pPr>
            <a:r>
              <a:rPr b="0" i="0" lang="en-US" sz="724" u="none" cap="none" strike="noStrike">
                <a:solidFill>
                  <a:srgbClr val="000000"/>
                </a:solidFill>
                <a:latin typeface="Arial"/>
                <a:ea typeface="Arial"/>
                <a:cs typeface="Arial"/>
                <a:sym typeface="Arial"/>
              </a:rPr>
              <a:t>Copyright 2020 Discovery Education, Inc. Todos los derechos reservados.</a:t>
            </a:r>
            <a:endParaRPr/>
          </a:p>
          <a:p>
            <a:pPr indent="0" lvl="0" marL="0" marR="0" rtl="0" algn="l">
              <a:lnSpc>
                <a:spcPct val="119889"/>
              </a:lnSpc>
              <a:spcBef>
                <a:spcPts val="0"/>
              </a:spcBef>
              <a:spcAft>
                <a:spcPts val="0"/>
              </a:spcAft>
              <a:buNone/>
            </a:pPr>
            <a:r>
              <a:t/>
            </a:r>
            <a:endParaRPr b="0" i="0" sz="724" u="none" cap="none" strike="noStrike">
              <a:solidFill>
                <a:srgbClr val="000000"/>
              </a:solidFill>
              <a:latin typeface="Arial"/>
              <a:ea typeface="Arial"/>
              <a:cs typeface="Arial"/>
              <a:sym typeface="Arial"/>
            </a:endParaRPr>
          </a:p>
        </p:txBody>
      </p:sp>
      <p:sp>
        <p:nvSpPr>
          <p:cNvPr id="135" name="Google Shape;135;p14"/>
          <p:cNvSpPr txBox="1"/>
          <p:nvPr/>
        </p:nvSpPr>
        <p:spPr>
          <a:xfrm>
            <a:off x="8957462" y="6809161"/>
            <a:ext cx="218101" cy="190500"/>
          </a:xfrm>
          <a:prstGeom prst="rect">
            <a:avLst/>
          </a:prstGeom>
          <a:noFill/>
          <a:ln>
            <a:noFill/>
          </a:ln>
        </p:spPr>
        <p:txBody>
          <a:bodyPr anchorCtr="0" anchor="t" bIns="0" lIns="0" spcFirstLastPara="1" rIns="0" wrap="square" tIns="0">
            <a:spAutoFit/>
          </a:bodyPr>
          <a:lstStyle/>
          <a:p>
            <a:pPr indent="0" lvl="0" marL="0" marR="0" rtl="0" algn="r">
              <a:lnSpc>
                <a:spcPct val="120075"/>
              </a:lnSpc>
              <a:spcBef>
                <a:spcPts val="0"/>
              </a:spcBef>
              <a:spcAft>
                <a:spcPts val="0"/>
              </a:spcAft>
              <a:buNone/>
            </a:pPr>
            <a:r>
              <a:rPr b="0" i="0" lang="en-US" sz="1066" u="none" cap="none" strike="noStrike">
                <a:solidFill>
                  <a:srgbClr val="000000"/>
                </a:solidFill>
                <a:latin typeface="Arial"/>
                <a:ea typeface="Arial"/>
                <a:cs typeface="Arial"/>
                <a:sym typeface="Arial"/>
              </a:rPr>
              <a:t>1</a:t>
            </a:r>
            <a:endParaRPr/>
          </a:p>
        </p:txBody>
      </p:sp>
      <p:sp>
        <p:nvSpPr>
          <p:cNvPr id="136" name="Google Shape;136;p14"/>
          <p:cNvSpPr txBox="1"/>
          <p:nvPr/>
        </p:nvSpPr>
        <p:spPr>
          <a:xfrm>
            <a:off x="507188" y="1545415"/>
            <a:ext cx="4112362" cy="573811"/>
          </a:xfrm>
          <a:prstGeom prst="rect">
            <a:avLst/>
          </a:prstGeom>
          <a:noFill/>
          <a:ln>
            <a:noFill/>
          </a:ln>
        </p:spPr>
        <p:txBody>
          <a:bodyPr anchorCtr="0" anchor="t" bIns="0" lIns="0" spcFirstLastPara="1" rIns="0" wrap="square" tIns="0">
            <a:spAutoFit/>
          </a:bodyPr>
          <a:lstStyle/>
          <a:p>
            <a:pPr indent="0" lvl="0" marL="0" marR="0" rtl="0" algn="l">
              <a:lnSpc>
                <a:spcPct val="107996"/>
              </a:lnSpc>
              <a:spcBef>
                <a:spcPts val="0"/>
              </a:spcBef>
              <a:spcAft>
                <a:spcPts val="0"/>
              </a:spcAft>
              <a:buNone/>
            </a:pPr>
            <a:r>
              <a:rPr b="1" i="0" lang="en-US" sz="2026" u="none" cap="none" strike="noStrike">
                <a:solidFill>
                  <a:srgbClr val="26819E"/>
                </a:solidFill>
                <a:latin typeface="Ubuntu"/>
                <a:ea typeface="Ubuntu"/>
                <a:cs typeface="Ubuntu"/>
                <a:sym typeface="Ubuntu"/>
              </a:rPr>
              <a:t>Mito #1</a:t>
            </a:r>
            <a:r>
              <a:rPr b="0" i="0" lang="en-US" sz="2026" u="none" cap="none" strike="noStrike">
                <a:solidFill>
                  <a:srgbClr val="26819E"/>
                </a:solidFill>
                <a:latin typeface="Ubuntu"/>
                <a:ea typeface="Ubuntu"/>
                <a:cs typeface="Ubuntu"/>
                <a:sym typeface="Ubuntu"/>
              </a:rPr>
              <a:t>: </a:t>
            </a:r>
            <a:endParaRPr/>
          </a:p>
          <a:p>
            <a:pPr indent="0" lvl="0" marL="0" marR="0" rtl="0" algn="l">
              <a:lnSpc>
                <a:spcPct val="107996"/>
              </a:lnSpc>
              <a:spcBef>
                <a:spcPts val="0"/>
              </a:spcBef>
              <a:spcAft>
                <a:spcPts val="0"/>
              </a:spcAft>
              <a:buNone/>
            </a:pPr>
            <a:r>
              <a:rPr b="0" i="0" lang="en-US" sz="2026" u="none" cap="none" strike="noStrike">
                <a:solidFill>
                  <a:srgbClr val="000000"/>
                </a:solidFill>
                <a:latin typeface="Ubuntu"/>
                <a:ea typeface="Ubuntu"/>
                <a:cs typeface="Ubuntu"/>
                <a:sym typeface="Ubuntu"/>
              </a:rPr>
              <a:t>Tú eres naturalmente radiactivo.</a:t>
            </a:r>
            <a:endParaRPr/>
          </a:p>
        </p:txBody>
      </p:sp>
      <p:sp>
        <p:nvSpPr>
          <p:cNvPr id="137" name="Google Shape;137;p14"/>
          <p:cNvSpPr txBox="1"/>
          <p:nvPr/>
        </p:nvSpPr>
        <p:spPr>
          <a:xfrm>
            <a:off x="842468" y="4045489"/>
            <a:ext cx="2322734" cy="1153499"/>
          </a:xfrm>
          <a:prstGeom prst="rect">
            <a:avLst/>
          </a:prstGeom>
          <a:noFill/>
          <a:ln>
            <a:noFill/>
          </a:ln>
        </p:spPr>
        <p:txBody>
          <a:bodyPr anchorCtr="0" anchor="t" bIns="0" lIns="0" spcFirstLastPara="1" rIns="0" wrap="square" tIns="0">
            <a:spAutoFit/>
          </a:bodyPr>
          <a:lstStyle/>
          <a:p>
            <a:pPr indent="0" lvl="0" marL="0" marR="0" rtl="0" algn="ctr">
              <a:lnSpc>
                <a:spcPct val="119990"/>
              </a:lnSpc>
              <a:spcBef>
                <a:spcPts val="0"/>
              </a:spcBef>
              <a:spcAft>
                <a:spcPts val="0"/>
              </a:spcAft>
              <a:buNone/>
            </a:pPr>
            <a:r>
              <a:rPr b="1" i="0" lang="en-US" sz="2026" u="none" cap="none" strike="noStrike">
                <a:solidFill>
                  <a:srgbClr val="FFFFFF"/>
                </a:solidFill>
                <a:latin typeface="Ubuntu"/>
                <a:ea typeface="Ubuntu"/>
                <a:cs typeface="Ubuntu"/>
                <a:sym typeface="Ubuntu"/>
              </a:rPr>
              <a:t>¿MITO O REALIDAD?</a:t>
            </a:r>
            <a:endParaRPr/>
          </a:p>
          <a:p>
            <a:pPr indent="0" lvl="0" marL="0" marR="0" rtl="0" algn="ctr">
              <a:lnSpc>
                <a:spcPct val="119990"/>
              </a:lnSpc>
              <a:spcBef>
                <a:spcPts val="0"/>
              </a:spcBef>
              <a:spcAft>
                <a:spcPts val="0"/>
              </a:spcAft>
              <a:buNone/>
            </a:pPr>
            <a:r>
              <a:t/>
            </a:r>
            <a:endParaRPr b="1" i="0" sz="2026" u="none" cap="none" strike="noStrike">
              <a:solidFill>
                <a:srgbClr val="FFFFFF"/>
              </a:solidFill>
              <a:latin typeface="Ubuntu"/>
              <a:ea typeface="Ubuntu"/>
              <a:cs typeface="Ubuntu"/>
              <a:sym typeface="Ubuntu"/>
            </a:endParaRPr>
          </a:p>
          <a:p>
            <a:pPr indent="0" lvl="0" marL="0" marR="0" rtl="0" algn="ctr">
              <a:lnSpc>
                <a:spcPct val="52615"/>
              </a:lnSpc>
              <a:spcBef>
                <a:spcPts val="0"/>
              </a:spcBef>
              <a:spcAft>
                <a:spcPts val="0"/>
              </a:spcAft>
              <a:buNone/>
            </a:pPr>
            <a:r>
              <a:rPr b="0" i="0" lang="en-US" sz="2026" u="none" cap="none" strike="noStrike">
                <a:solidFill>
                  <a:srgbClr val="FFFFFF"/>
                </a:solidFill>
                <a:latin typeface="Ubuntu"/>
                <a:ea typeface="Ubuntu"/>
                <a:cs typeface="Ubuntu"/>
                <a:sym typeface="Ubuntu"/>
              </a:rPr>
              <a:t>¡Tú decides!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32"/>
          <p:cNvSpPr txBox="1"/>
          <p:nvPr/>
        </p:nvSpPr>
        <p:spPr>
          <a:xfrm>
            <a:off x="8957462" y="6809161"/>
            <a:ext cx="218101" cy="190500"/>
          </a:xfrm>
          <a:prstGeom prst="rect">
            <a:avLst/>
          </a:prstGeom>
          <a:noFill/>
          <a:ln>
            <a:noFill/>
          </a:ln>
        </p:spPr>
        <p:txBody>
          <a:bodyPr anchorCtr="0" anchor="t" bIns="0" lIns="0" spcFirstLastPara="1" rIns="0" wrap="square" tIns="0">
            <a:spAutoFit/>
          </a:bodyPr>
          <a:lstStyle/>
          <a:p>
            <a:pPr indent="0" lvl="0" marL="0" marR="0" rtl="0" algn="r">
              <a:lnSpc>
                <a:spcPct val="120075"/>
              </a:lnSpc>
              <a:spcBef>
                <a:spcPts val="0"/>
              </a:spcBef>
              <a:spcAft>
                <a:spcPts val="0"/>
              </a:spcAft>
              <a:buNone/>
            </a:pPr>
            <a:r>
              <a:rPr b="0" i="0" lang="en-US" sz="1066" u="none" cap="none" strike="noStrike">
                <a:solidFill>
                  <a:srgbClr val="000000"/>
                </a:solidFill>
                <a:latin typeface="Arial"/>
                <a:ea typeface="Arial"/>
                <a:cs typeface="Arial"/>
                <a:sym typeface="Arial"/>
              </a:rPr>
              <a:t>19</a:t>
            </a:r>
            <a:endParaRPr/>
          </a:p>
        </p:txBody>
      </p:sp>
      <p:sp>
        <p:nvSpPr>
          <p:cNvPr id="710" name="Google Shape;710;p32"/>
          <p:cNvSpPr/>
          <p:nvPr/>
        </p:nvSpPr>
        <p:spPr>
          <a:xfrm>
            <a:off x="641299" y="94406"/>
            <a:ext cx="2039652" cy="773662"/>
          </a:xfrm>
          <a:custGeom>
            <a:rect b="b" l="l" r="r" t="t"/>
            <a:pathLst>
              <a:path extrusionOk="0" h="773662" w="2039652">
                <a:moveTo>
                  <a:pt x="0" y="0"/>
                </a:moveTo>
                <a:lnTo>
                  <a:pt x="2039652" y="0"/>
                </a:lnTo>
                <a:lnTo>
                  <a:pt x="2039652" y="773662"/>
                </a:lnTo>
                <a:lnTo>
                  <a:pt x="0" y="773662"/>
                </a:lnTo>
                <a:lnTo>
                  <a:pt x="0" y="0"/>
                </a:lnTo>
                <a:close/>
              </a:path>
            </a:pathLst>
          </a:custGeom>
          <a:blipFill rotWithShape="1">
            <a:blip r:embed="rId3">
              <a:alphaModFix/>
            </a:blip>
            <a:stretch>
              <a:fillRect b="0" l="0" r="0" t="0"/>
            </a:stretch>
          </a:blipFill>
          <a:ln>
            <a:noFill/>
          </a:ln>
        </p:spPr>
      </p:sp>
      <p:cxnSp>
        <p:nvCxnSpPr>
          <p:cNvPr id="711" name="Google Shape;711;p32"/>
          <p:cNvCxnSpPr/>
          <p:nvPr/>
        </p:nvCxnSpPr>
        <p:spPr>
          <a:xfrm rot="4119">
            <a:off x="665475" y="6529662"/>
            <a:ext cx="8478731" cy="0"/>
          </a:xfrm>
          <a:prstGeom prst="straightConnector1">
            <a:avLst/>
          </a:prstGeom>
          <a:noFill/>
          <a:ln cap="rnd" cmpd="sng" w="9525">
            <a:solidFill>
              <a:srgbClr val="4DA84F"/>
            </a:solidFill>
            <a:prstDash val="solid"/>
            <a:round/>
            <a:headEnd len="sm" w="sm" type="none"/>
            <a:tailEnd len="sm" w="sm" type="none"/>
          </a:ln>
        </p:spPr>
      </p:cxnSp>
      <p:cxnSp>
        <p:nvCxnSpPr>
          <p:cNvPr id="712" name="Google Shape;712;p32"/>
          <p:cNvCxnSpPr/>
          <p:nvPr/>
        </p:nvCxnSpPr>
        <p:spPr>
          <a:xfrm rot="7147">
            <a:off x="-10171" y="950831"/>
            <a:ext cx="9773941" cy="0"/>
          </a:xfrm>
          <a:prstGeom prst="straightConnector1">
            <a:avLst/>
          </a:prstGeom>
          <a:noFill/>
          <a:ln cap="rnd" cmpd="sng" w="19050">
            <a:solidFill>
              <a:srgbClr val="4DA84F"/>
            </a:solidFill>
            <a:prstDash val="solid"/>
            <a:round/>
            <a:headEnd len="sm" w="sm" type="none"/>
            <a:tailEnd len="sm" w="sm" type="none"/>
          </a:ln>
        </p:spPr>
      </p:cxnSp>
      <p:cxnSp>
        <p:nvCxnSpPr>
          <p:cNvPr id="713" name="Google Shape;713;p32"/>
          <p:cNvCxnSpPr/>
          <p:nvPr/>
        </p:nvCxnSpPr>
        <p:spPr>
          <a:xfrm rot="5320288">
            <a:off x="2472562" y="6936722"/>
            <a:ext cx="438214" cy="0"/>
          </a:xfrm>
          <a:prstGeom prst="straightConnector1">
            <a:avLst/>
          </a:prstGeom>
          <a:noFill/>
          <a:ln cap="rnd" cmpd="sng" w="9525">
            <a:solidFill>
              <a:srgbClr val="5B9BD5"/>
            </a:solidFill>
            <a:prstDash val="solid"/>
            <a:round/>
            <a:headEnd len="sm" w="sm" type="none"/>
            <a:tailEnd len="sm" w="sm" type="none"/>
          </a:ln>
        </p:spPr>
      </p:cxnSp>
      <p:cxnSp>
        <p:nvCxnSpPr>
          <p:cNvPr id="714" name="Google Shape;714;p32"/>
          <p:cNvCxnSpPr/>
          <p:nvPr/>
        </p:nvCxnSpPr>
        <p:spPr>
          <a:xfrm rot="5320288">
            <a:off x="4399276" y="6936722"/>
            <a:ext cx="438214" cy="0"/>
          </a:xfrm>
          <a:prstGeom prst="straightConnector1">
            <a:avLst/>
          </a:prstGeom>
          <a:noFill/>
          <a:ln cap="rnd" cmpd="sng" w="9525">
            <a:solidFill>
              <a:srgbClr val="5B9BD5"/>
            </a:solidFill>
            <a:prstDash val="solid"/>
            <a:round/>
            <a:headEnd len="sm" w="sm" type="none"/>
            <a:tailEnd len="sm" w="sm" type="none"/>
          </a:ln>
        </p:spPr>
      </p:cxnSp>
      <p:sp>
        <p:nvSpPr>
          <p:cNvPr id="715" name="Google Shape;715;p32"/>
          <p:cNvSpPr/>
          <p:nvPr/>
        </p:nvSpPr>
        <p:spPr>
          <a:xfrm>
            <a:off x="2812169" y="6815709"/>
            <a:ext cx="1709508" cy="208560"/>
          </a:xfrm>
          <a:custGeom>
            <a:rect b="b" l="l" r="r" t="t"/>
            <a:pathLst>
              <a:path extrusionOk="0" h="208560" w="1709508">
                <a:moveTo>
                  <a:pt x="0" y="0"/>
                </a:moveTo>
                <a:lnTo>
                  <a:pt x="1709508" y="0"/>
                </a:lnTo>
                <a:lnTo>
                  <a:pt x="1709508" y="208560"/>
                </a:lnTo>
                <a:lnTo>
                  <a:pt x="0" y="208560"/>
                </a:lnTo>
                <a:lnTo>
                  <a:pt x="0" y="0"/>
                </a:lnTo>
                <a:close/>
              </a:path>
            </a:pathLst>
          </a:custGeom>
          <a:blipFill rotWithShape="1">
            <a:blip r:embed="rId4">
              <a:alphaModFix/>
            </a:blip>
            <a:stretch>
              <a:fillRect b="-146" l="0" r="0" t="-145"/>
            </a:stretch>
          </a:blipFill>
          <a:ln>
            <a:noFill/>
          </a:ln>
        </p:spPr>
      </p:sp>
      <p:sp>
        <p:nvSpPr>
          <p:cNvPr id="716" name="Google Shape;716;p32"/>
          <p:cNvSpPr/>
          <p:nvPr/>
        </p:nvSpPr>
        <p:spPr>
          <a:xfrm>
            <a:off x="4724506" y="6801711"/>
            <a:ext cx="930852" cy="217199"/>
          </a:xfrm>
          <a:custGeom>
            <a:rect b="b" l="l" r="r" t="t"/>
            <a:pathLst>
              <a:path extrusionOk="0" h="217199" w="930852">
                <a:moveTo>
                  <a:pt x="0" y="0"/>
                </a:moveTo>
                <a:lnTo>
                  <a:pt x="930852" y="0"/>
                </a:lnTo>
                <a:lnTo>
                  <a:pt x="930852" y="217199"/>
                </a:lnTo>
                <a:lnTo>
                  <a:pt x="0" y="217199"/>
                </a:lnTo>
                <a:lnTo>
                  <a:pt x="0" y="0"/>
                </a:lnTo>
                <a:close/>
              </a:path>
            </a:pathLst>
          </a:custGeom>
          <a:blipFill rotWithShape="1">
            <a:blip r:embed="rId5">
              <a:alphaModFix/>
            </a:blip>
            <a:stretch>
              <a:fillRect b="0" l="0" r="0" t="0"/>
            </a:stretch>
          </a:blipFill>
          <a:ln>
            <a:noFill/>
          </a:ln>
        </p:spPr>
      </p:sp>
      <p:sp>
        <p:nvSpPr>
          <p:cNvPr id="717" name="Google Shape;717;p32"/>
          <p:cNvSpPr txBox="1"/>
          <p:nvPr/>
        </p:nvSpPr>
        <p:spPr>
          <a:xfrm>
            <a:off x="2805531" y="128542"/>
            <a:ext cx="6696300" cy="826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86" u="none" cap="none" strike="noStrike">
                <a:solidFill>
                  <a:srgbClr val="26819E"/>
                </a:solidFill>
                <a:latin typeface="Ubuntu"/>
                <a:ea typeface="Ubuntu"/>
                <a:cs typeface="Ubuntu"/>
                <a:sym typeface="Ubuntu"/>
              </a:rPr>
              <a:t>Competencia de Innovaciones en Radiación</a:t>
            </a:r>
            <a:endParaRPr sz="1100"/>
          </a:p>
        </p:txBody>
      </p:sp>
      <p:sp>
        <p:nvSpPr>
          <p:cNvPr id="718" name="Google Shape;718;p32"/>
          <p:cNvSpPr txBox="1"/>
          <p:nvPr/>
        </p:nvSpPr>
        <p:spPr>
          <a:xfrm>
            <a:off x="526017" y="2950800"/>
            <a:ext cx="8540496" cy="1138098"/>
          </a:xfrm>
          <a:prstGeom prst="rect">
            <a:avLst/>
          </a:prstGeom>
          <a:noFill/>
          <a:ln>
            <a:noFill/>
          </a:ln>
        </p:spPr>
        <p:txBody>
          <a:bodyPr anchorCtr="0" anchor="t" bIns="0" lIns="0" spcFirstLastPara="1" rIns="0" wrap="square" tIns="0">
            <a:spAutoFit/>
          </a:bodyPr>
          <a:lstStyle/>
          <a:p>
            <a:pPr indent="0" lvl="0" marL="0" marR="0" rtl="0" algn="ctr">
              <a:lnSpc>
                <a:spcPct val="107994"/>
              </a:lnSpc>
              <a:spcBef>
                <a:spcPts val="0"/>
              </a:spcBef>
              <a:spcAft>
                <a:spcPts val="0"/>
              </a:spcAft>
              <a:buNone/>
            </a:pPr>
            <a:r>
              <a:rPr b="1" i="0" lang="en-US" sz="4053" u="none" cap="none" strike="noStrike">
                <a:solidFill>
                  <a:srgbClr val="4DA84F"/>
                </a:solidFill>
                <a:latin typeface="Ubuntu"/>
                <a:ea typeface="Ubuntu"/>
                <a:cs typeface="Ubuntu"/>
                <a:sym typeface="Ubuntu"/>
              </a:rPr>
              <a:t>¡Es hora de comenzar las presentaciones!</a:t>
            </a:r>
            <a:endParaRPr/>
          </a:p>
        </p:txBody>
      </p:sp>
      <p:sp>
        <p:nvSpPr>
          <p:cNvPr id="719" name="Google Shape;719;p32"/>
          <p:cNvSpPr txBox="1"/>
          <p:nvPr/>
        </p:nvSpPr>
        <p:spPr>
          <a:xfrm>
            <a:off x="1767604" y="5450129"/>
            <a:ext cx="6218392" cy="552450"/>
          </a:xfrm>
          <a:prstGeom prst="rect">
            <a:avLst/>
          </a:prstGeom>
          <a:noFill/>
          <a:ln>
            <a:noFill/>
          </a:ln>
        </p:spPr>
        <p:txBody>
          <a:bodyPr anchorCtr="0" anchor="t" bIns="0" lIns="0" spcFirstLastPara="1" rIns="0" wrap="square" tIns="0">
            <a:spAutoFit/>
          </a:bodyPr>
          <a:lstStyle/>
          <a:p>
            <a:pPr indent="0" lvl="0" marL="0" marR="0" rtl="0" algn="ctr">
              <a:lnSpc>
                <a:spcPct val="119988"/>
              </a:lnSpc>
              <a:spcBef>
                <a:spcPts val="0"/>
              </a:spcBef>
              <a:spcAft>
                <a:spcPts val="0"/>
              </a:spcAft>
              <a:buNone/>
            </a:pPr>
            <a:r>
              <a:rPr b="1" i="0" lang="en-US" sz="1706" u="none" cap="none" strike="noStrike">
                <a:solidFill>
                  <a:srgbClr val="26819E"/>
                </a:solidFill>
                <a:latin typeface="Arial"/>
                <a:ea typeface="Arial"/>
                <a:cs typeface="Arial"/>
                <a:sym typeface="Arial"/>
              </a:rPr>
              <a:t>Audiencia</a:t>
            </a:r>
            <a:r>
              <a:rPr b="0" i="0" lang="en-US" sz="1706" u="none" cap="none" strike="noStrike">
                <a:solidFill>
                  <a:srgbClr val="000000"/>
                </a:solidFill>
                <a:latin typeface="Arial"/>
                <a:ea typeface="Arial"/>
                <a:cs typeface="Arial"/>
                <a:sym typeface="Arial"/>
              </a:rPr>
              <a:t>: Prepárense para hacer preguntas o dar comentarios después de que cada grupo concluya su presentación.</a:t>
            </a:r>
            <a:endParaRPr/>
          </a:p>
        </p:txBody>
      </p:sp>
      <p:sp>
        <p:nvSpPr>
          <p:cNvPr id="720" name="Google Shape;720;p32"/>
          <p:cNvSpPr txBox="1"/>
          <p:nvPr/>
        </p:nvSpPr>
        <p:spPr>
          <a:xfrm>
            <a:off x="5920000" y="6847261"/>
            <a:ext cx="3102080" cy="222284"/>
          </a:xfrm>
          <a:prstGeom prst="rect">
            <a:avLst/>
          </a:prstGeom>
          <a:noFill/>
          <a:ln>
            <a:noFill/>
          </a:ln>
        </p:spPr>
        <p:txBody>
          <a:bodyPr anchorCtr="0" anchor="t" bIns="0" lIns="0" spcFirstLastPara="1" rIns="0" wrap="square" tIns="0">
            <a:spAutoFit/>
          </a:bodyPr>
          <a:lstStyle/>
          <a:p>
            <a:pPr indent="0" lvl="0" marL="0" marR="0" rtl="0" algn="l">
              <a:lnSpc>
                <a:spcPct val="119889"/>
              </a:lnSpc>
              <a:spcBef>
                <a:spcPts val="0"/>
              </a:spcBef>
              <a:spcAft>
                <a:spcPts val="0"/>
              </a:spcAft>
              <a:buNone/>
            </a:pPr>
            <a:r>
              <a:rPr b="0" i="0" lang="en-US" sz="724" u="none" cap="none" strike="noStrike">
                <a:solidFill>
                  <a:srgbClr val="000000"/>
                </a:solidFill>
                <a:latin typeface="Arial"/>
                <a:ea typeface="Arial"/>
                <a:cs typeface="Arial"/>
                <a:sym typeface="Arial"/>
              </a:rPr>
              <a:t>Copyright 2020 Discovery Education, Inc. Todos los derechos reservados.</a:t>
            </a:r>
            <a:endParaRPr/>
          </a:p>
          <a:p>
            <a:pPr indent="0" lvl="0" marL="0" marR="0" rtl="0" algn="l">
              <a:lnSpc>
                <a:spcPct val="119889"/>
              </a:lnSpc>
              <a:spcBef>
                <a:spcPts val="0"/>
              </a:spcBef>
              <a:spcAft>
                <a:spcPts val="0"/>
              </a:spcAft>
              <a:buNone/>
            </a:pPr>
            <a:r>
              <a:t/>
            </a:r>
            <a:endParaRPr b="0" i="0" sz="724" u="none" cap="none" strike="noStrike">
              <a:solidFill>
                <a:srgbClr val="000000"/>
              </a:solidFill>
              <a:latin typeface="Arial"/>
              <a:ea typeface="Arial"/>
              <a:cs typeface="Arial"/>
              <a:sym typeface="Arial"/>
            </a:endParaRPr>
          </a:p>
        </p:txBody>
      </p:sp>
      <p:sp>
        <p:nvSpPr>
          <p:cNvPr id="721" name="Google Shape;721;p32"/>
          <p:cNvSpPr/>
          <p:nvPr/>
        </p:nvSpPr>
        <p:spPr>
          <a:xfrm>
            <a:off x="684528" y="6745992"/>
            <a:ext cx="1840504" cy="347994"/>
          </a:xfrm>
          <a:custGeom>
            <a:rect b="b" l="l" r="r" t="t"/>
            <a:pathLst>
              <a:path extrusionOk="0" h="347994" w="1840504">
                <a:moveTo>
                  <a:pt x="0" y="0"/>
                </a:moveTo>
                <a:lnTo>
                  <a:pt x="1840504" y="0"/>
                </a:lnTo>
                <a:lnTo>
                  <a:pt x="1840504" y="347994"/>
                </a:lnTo>
                <a:lnTo>
                  <a:pt x="0" y="347994"/>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33"/>
          <p:cNvSpPr txBox="1"/>
          <p:nvPr/>
        </p:nvSpPr>
        <p:spPr>
          <a:xfrm>
            <a:off x="8957462" y="6809161"/>
            <a:ext cx="218101" cy="190500"/>
          </a:xfrm>
          <a:prstGeom prst="rect">
            <a:avLst/>
          </a:prstGeom>
          <a:noFill/>
          <a:ln>
            <a:noFill/>
          </a:ln>
        </p:spPr>
        <p:txBody>
          <a:bodyPr anchorCtr="0" anchor="t" bIns="0" lIns="0" spcFirstLastPara="1" rIns="0" wrap="square" tIns="0">
            <a:spAutoFit/>
          </a:bodyPr>
          <a:lstStyle/>
          <a:p>
            <a:pPr indent="0" lvl="0" marL="0" marR="0" rtl="0" algn="r">
              <a:lnSpc>
                <a:spcPct val="120075"/>
              </a:lnSpc>
              <a:spcBef>
                <a:spcPts val="0"/>
              </a:spcBef>
              <a:spcAft>
                <a:spcPts val="0"/>
              </a:spcAft>
              <a:buNone/>
            </a:pPr>
            <a:r>
              <a:rPr b="0" i="0" lang="en-US" sz="1066" u="none" cap="none" strike="noStrike">
                <a:solidFill>
                  <a:srgbClr val="000000"/>
                </a:solidFill>
                <a:latin typeface="Arial"/>
                <a:ea typeface="Arial"/>
                <a:cs typeface="Arial"/>
                <a:sym typeface="Arial"/>
              </a:rPr>
              <a:t>20</a:t>
            </a:r>
            <a:endParaRPr/>
          </a:p>
        </p:txBody>
      </p:sp>
      <p:sp>
        <p:nvSpPr>
          <p:cNvPr id="731" name="Google Shape;731;p33"/>
          <p:cNvSpPr/>
          <p:nvPr/>
        </p:nvSpPr>
        <p:spPr>
          <a:xfrm>
            <a:off x="641299" y="94406"/>
            <a:ext cx="2039652" cy="773662"/>
          </a:xfrm>
          <a:custGeom>
            <a:rect b="b" l="l" r="r" t="t"/>
            <a:pathLst>
              <a:path extrusionOk="0" h="773662" w="2039652">
                <a:moveTo>
                  <a:pt x="0" y="0"/>
                </a:moveTo>
                <a:lnTo>
                  <a:pt x="2039652" y="0"/>
                </a:lnTo>
                <a:lnTo>
                  <a:pt x="2039652" y="773662"/>
                </a:lnTo>
                <a:lnTo>
                  <a:pt x="0" y="773662"/>
                </a:lnTo>
                <a:lnTo>
                  <a:pt x="0" y="0"/>
                </a:lnTo>
                <a:close/>
              </a:path>
            </a:pathLst>
          </a:custGeom>
          <a:blipFill rotWithShape="1">
            <a:blip r:embed="rId3">
              <a:alphaModFix/>
            </a:blip>
            <a:stretch>
              <a:fillRect b="0" l="0" r="0" t="0"/>
            </a:stretch>
          </a:blipFill>
          <a:ln>
            <a:noFill/>
          </a:ln>
        </p:spPr>
      </p:sp>
      <p:cxnSp>
        <p:nvCxnSpPr>
          <p:cNvPr id="732" name="Google Shape;732;p33"/>
          <p:cNvCxnSpPr/>
          <p:nvPr/>
        </p:nvCxnSpPr>
        <p:spPr>
          <a:xfrm rot="4119">
            <a:off x="665475" y="6529662"/>
            <a:ext cx="8478731" cy="0"/>
          </a:xfrm>
          <a:prstGeom prst="straightConnector1">
            <a:avLst/>
          </a:prstGeom>
          <a:noFill/>
          <a:ln cap="rnd" cmpd="sng" w="9525">
            <a:solidFill>
              <a:srgbClr val="4DA84F"/>
            </a:solidFill>
            <a:prstDash val="solid"/>
            <a:round/>
            <a:headEnd len="sm" w="sm" type="none"/>
            <a:tailEnd len="sm" w="sm" type="none"/>
          </a:ln>
        </p:spPr>
      </p:cxnSp>
      <p:cxnSp>
        <p:nvCxnSpPr>
          <p:cNvPr id="733" name="Google Shape;733;p33"/>
          <p:cNvCxnSpPr/>
          <p:nvPr/>
        </p:nvCxnSpPr>
        <p:spPr>
          <a:xfrm rot="7147">
            <a:off x="-10171" y="950831"/>
            <a:ext cx="9773941" cy="0"/>
          </a:xfrm>
          <a:prstGeom prst="straightConnector1">
            <a:avLst/>
          </a:prstGeom>
          <a:noFill/>
          <a:ln cap="rnd" cmpd="sng" w="19050">
            <a:solidFill>
              <a:srgbClr val="4DA84F"/>
            </a:solidFill>
            <a:prstDash val="solid"/>
            <a:round/>
            <a:headEnd len="sm" w="sm" type="none"/>
            <a:tailEnd len="sm" w="sm" type="none"/>
          </a:ln>
        </p:spPr>
      </p:cxnSp>
      <p:cxnSp>
        <p:nvCxnSpPr>
          <p:cNvPr id="734" name="Google Shape;734;p33"/>
          <p:cNvCxnSpPr/>
          <p:nvPr/>
        </p:nvCxnSpPr>
        <p:spPr>
          <a:xfrm rot="5320288">
            <a:off x="2472562" y="6936722"/>
            <a:ext cx="438214" cy="0"/>
          </a:xfrm>
          <a:prstGeom prst="straightConnector1">
            <a:avLst/>
          </a:prstGeom>
          <a:noFill/>
          <a:ln cap="rnd" cmpd="sng" w="9525">
            <a:solidFill>
              <a:srgbClr val="5B9BD5"/>
            </a:solidFill>
            <a:prstDash val="solid"/>
            <a:round/>
            <a:headEnd len="sm" w="sm" type="none"/>
            <a:tailEnd len="sm" w="sm" type="none"/>
          </a:ln>
        </p:spPr>
      </p:cxnSp>
      <p:cxnSp>
        <p:nvCxnSpPr>
          <p:cNvPr id="735" name="Google Shape;735;p33"/>
          <p:cNvCxnSpPr/>
          <p:nvPr/>
        </p:nvCxnSpPr>
        <p:spPr>
          <a:xfrm rot="5320288">
            <a:off x="4399276" y="6936722"/>
            <a:ext cx="438214" cy="0"/>
          </a:xfrm>
          <a:prstGeom prst="straightConnector1">
            <a:avLst/>
          </a:prstGeom>
          <a:noFill/>
          <a:ln cap="rnd" cmpd="sng" w="9525">
            <a:solidFill>
              <a:srgbClr val="5B9BD5"/>
            </a:solidFill>
            <a:prstDash val="solid"/>
            <a:round/>
            <a:headEnd len="sm" w="sm" type="none"/>
            <a:tailEnd len="sm" w="sm" type="none"/>
          </a:ln>
        </p:spPr>
      </p:cxnSp>
      <p:sp>
        <p:nvSpPr>
          <p:cNvPr id="736" name="Google Shape;736;p33"/>
          <p:cNvSpPr/>
          <p:nvPr/>
        </p:nvSpPr>
        <p:spPr>
          <a:xfrm>
            <a:off x="2812169" y="6815709"/>
            <a:ext cx="1709508" cy="208560"/>
          </a:xfrm>
          <a:custGeom>
            <a:rect b="b" l="l" r="r" t="t"/>
            <a:pathLst>
              <a:path extrusionOk="0" h="208560" w="1709508">
                <a:moveTo>
                  <a:pt x="0" y="0"/>
                </a:moveTo>
                <a:lnTo>
                  <a:pt x="1709508" y="0"/>
                </a:lnTo>
                <a:lnTo>
                  <a:pt x="1709508" y="208560"/>
                </a:lnTo>
                <a:lnTo>
                  <a:pt x="0" y="208560"/>
                </a:lnTo>
                <a:lnTo>
                  <a:pt x="0" y="0"/>
                </a:lnTo>
                <a:close/>
              </a:path>
            </a:pathLst>
          </a:custGeom>
          <a:blipFill rotWithShape="1">
            <a:blip r:embed="rId4">
              <a:alphaModFix/>
            </a:blip>
            <a:stretch>
              <a:fillRect b="-146" l="0" r="0" t="-145"/>
            </a:stretch>
          </a:blipFill>
          <a:ln>
            <a:noFill/>
          </a:ln>
        </p:spPr>
      </p:sp>
      <p:sp>
        <p:nvSpPr>
          <p:cNvPr id="737" name="Google Shape;737;p33"/>
          <p:cNvSpPr/>
          <p:nvPr/>
        </p:nvSpPr>
        <p:spPr>
          <a:xfrm>
            <a:off x="4724506" y="6801711"/>
            <a:ext cx="930852" cy="217199"/>
          </a:xfrm>
          <a:custGeom>
            <a:rect b="b" l="l" r="r" t="t"/>
            <a:pathLst>
              <a:path extrusionOk="0" h="217199" w="930852">
                <a:moveTo>
                  <a:pt x="0" y="0"/>
                </a:moveTo>
                <a:lnTo>
                  <a:pt x="930852" y="0"/>
                </a:lnTo>
                <a:lnTo>
                  <a:pt x="930852" y="217199"/>
                </a:lnTo>
                <a:lnTo>
                  <a:pt x="0" y="217199"/>
                </a:lnTo>
                <a:lnTo>
                  <a:pt x="0" y="0"/>
                </a:lnTo>
                <a:close/>
              </a:path>
            </a:pathLst>
          </a:custGeom>
          <a:blipFill rotWithShape="1">
            <a:blip r:embed="rId5">
              <a:alphaModFix/>
            </a:blip>
            <a:stretch>
              <a:fillRect b="0" l="0" r="0" t="0"/>
            </a:stretch>
          </a:blipFill>
          <a:ln>
            <a:noFill/>
          </a:ln>
        </p:spPr>
      </p:sp>
      <p:sp>
        <p:nvSpPr>
          <p:cNvPr id="738" name="Google Shape;738;p33"/>
          <p:cNvSpPr txBox="1"/>
          <p:nvPr/>
        </p:nvSpPr>
        <p:spPr>
          <a:xfrm>
            <a:off x="482887" y="1527911"/>
            <a:ext cx="4380501" cy="4133850"/>
          </a:xfrm>
          <a:prstGeom prst="rect">
            <a:avLst/>
          </a:prstGeom>
          <a:noFill/>
          <a:ln>
            <a:noFill/>
          </a:ln>
        </p:spPr>
        <p:txBody>
          <a:bodyPr anchorCtr="0" anchor="t" bIns="0" lIns="0" spcFirstLastPara="1" rIns="0" wrap="square" tIns="0">
            <a:spAutoFit/>
          </a:bodyPr>
          <a:lstStyle/>
          <a:p>
            <a:pPr indent="0" lvl="0" marL="0" marR="0" rtl="0" algn="l">
              <a:lnSpc>
                <a:spcPct val="120046"/>
              </a:lnSpc>
              <a:spcBef>
                <a:spcPts val="0"/>
              </a:spcBef>
              <a:spcAft>
                <a:spcPts val="0"/>
              </a:spcAft>
              <a:buNone/>
            </a:pPr>
            <a:r>
              <a:rPr b="0" i="0" lang="en-US" sz="1706" u="none" cap="none" strike="noStrike">
                <a:solidFill>
                  <a:srgbClr val="000000"/>
                </a:solidFill>
                <a:latin typeface="Ubuntu"/>
                <a:ea typeface="Ubuntu"/>
                <a:cs typeface="Ubuntu"/>
                <a:sym typeface="Ubuntu"/>
              </a:rPr>
              <a:t>Formen equipos de 3-4 personas y consigan un pizarrón blanco y un marcador de borrado en seco para su equipo. En las siguientes diapositivas, se les presentará una serie de preguntas, y su tarea será conectar cada pregunta con el tipo particular de radiación.</a:t>
            </a:r>
            <a:endParaRPr/>
          </a:p>
          <a:p>
            <a:pPr indent="0" lvl="0" marL="0" marR="0" rtl="0" algn="l">
              <a:lnSpc>
                <a:spcPct val="120046"/>
              </a:lnSpc>
              <a:spcBef>
                <a:spcPts val="0"/>
              </a:spcBef>
              <a:spcAft>
                <a:spcPts val="0"/>
              </a:spcAft>
              <a:buNone/>
            </a:pPr>
            <a:r>
              <a:t/>
            </a:r>
            <a:endParaRPr b="0" i="0" sz="1706" u="none" cap="none" strike="noStrike">
              <a:solidFill>
                <a:srgbClr val="000000"/>
              </a:solidFill>
              <a:latin typeface="Ubuntu"/>
              <a:ea typeface="Ubuntu"/>
              <a:cs typeface="Ubuntu"/>
              <a:sym typeface="Ubuntu"/>
            </a:endParaRPr>
          </a:p>
          <a:p>
            <a:pPr indent="0" lvl="0" marL="0" marR="0" rtl="0" algn="l">
              <a:lnSpc>
                <a:spcPct val="120046"/>
              </a:lnSpc>
              <a:spcBef>
                <a:spcPts val="0"/>
              </a:spcBef>
              <a:spcAft>
                <a:spcPts val="0"/>
              </a:spcAft>
              <a:buNone/>
            </a:pPr>
            <a:r>
              <a:rPr b="0" i="0" lang="en-US" sz="1706" u="none" cap="none" strike="noStrike">
                <a:solidFill>
                  <a:srgbClr val="000000"/>
                </a:solidFill>
                <a:latin typeface="Ubuntu"/>
                <a:ea typeface="Ubuntu"/>
                <a:cs typeface="Ubuntu"/>
                <a:sym typeface="Ubuntu"/>
              </a:rPr>
              <a:t>En el tiempo asignado, su equipo deberá escribir la respuesta en el pizarrón blanco y levantarlo cuando se acabe el tiempo.</a:t>
            </a:r>
            <a:endParaRPr/>
          </a:p>
          <a:p>
            <a:pPr indent="0" lvl="0" marL="0" marR="0" rtl="0" algn="l">
              <a:lnSpc>
                <a:spcPct val="119988"/>
              </a:lnSpc>
              <a:spcBef>
                <a:spcPts val="0"/>
              </a:spcBef>
              <a:spcAft>
                <a:spcPts val="0"/>
              </a:spcAft>
              <a:buNone/>
            </a:pPr>
            <a:r>
              <a:t/>
            </a:r>
            <a:endParaRPr b="0" i="0" sz="1706" u="none" cap="none" strike="noStrike">
              <a:solidFill>
                <a:srgbClr val="000000"/>
              </a:solidFill>
              <a:latin typeface="Ubuntu"/>
              <a:ea typeface="Ubuntu"/>
              <a:cs typeface="Ubuntu"/>
              <a:sym typeface="Ubuntu"/>
            </a:endParaRPr>
          </a:p>
          <a:p>
            <a:pPr indent="0" lvl="0" marL="0" marR="0" rtl="0" algn="l">
              <a:lnSpc>
                <a:spcPct val="119988"/>
              </a:lnSpc>
              <a:spcBef>
                <a:spcPts val="0"/>
              </a:spcBef>
              <a:spcAft>
                <a:spcPts val="0"/>
              </a:spcAft>
              <a:buNone/>
            </a:pPr>
            <a:r>
              <a:rPr b="1" i="0" lang="en-US" sz="1706" u="none" cap="none" strike="noStrike">
                <a:solidFill>
                  <a:srgbClr val="4DA84F"/>
                </a:solidFill>
                <a:latin typeface="Ubuntu"/>
                <a:ea typeface="Ubuntu"/>
                <a:cs typeface="Ubuntu"/>
                <a:sym typeface="Ubuntu"/>
              </a:rPr>
              <a:t>¡Cada pregunta respondida correctamente le otorga a su equipo una tarjeta de radiación! El equipo con más tarjetas al final del juego ¡GANA!</a:t>
            </a:r>
            <a:endParaRPr/>
          </a:p>
        </p:txBody>
      </p:sp>
      <p:sp>
        <p:nvSpPr>
          <p:cNvPr id="739" name="Google Shape;739;p33"/>
          <p:cNvSpPr txBox="1"/>
          <p:nvPr/>
        </p:nvSpPr>
        <p:spPr>
          <a:xfrm>
            <a:off x="2812169" y="189805"/>
            <a:ext cx="6880200" cy="796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586" u="none" cap="none" strike="noStrike">
                <a:solidFill>
                  <a:srgbClr val="26819E"/>
                </a:solidFill>
                <a:latin typeface="Ubuntu"/>
                <a:ea typeface="Ubuntu"/>
                <a:cs typeface="Ubuntu"/>
                <a:sym typeface="Ubuntu"/>
              </a:rPr>
              <a:t>¡Es hora de poner a prueba </a:t>
            </a:r>
            <a:endParaRPr sz="1000"/>
          </a:p>
          <a:p>
            <a:pPr indent="0" lvl="0" marL="0" marR="0" rtl="0" algn="l">
              <a:lnSpc>
                <a:spcPct val="100000"/>
              </a:lnSpc>
              <a:spcBef>
                <a:spcPts val="0"/>
              </a:spcBef>
              <a:spcAft>
                <a:spcPts val="0"/>
              </a:spcAft>
              <a:buNone/>
            </a:pPr>
            <a:r>
              <a:rPr b="1" i="0" lang="en-US" sz="2586" u="none" cap="none" strike="noStrike">
                <a:solidFill>
                  <a:srgbClr val="26819E"/>
                </a:solidFill>
                <a:latin typeface="Ubuntu"/>
                <a:ea typeface="Ubuntu"/>
                <a:cs typeface="Ubuntu"/>
                <a:sym typeface="Ubuntu"/>
              </a:rPr>
              <a:t>tus conocimientos sobre radiación!</a:t>
            </a:r>
            <a:endParaRPr sz="1000"/>
          </a:p>
        </p:txBody>
      </p:sp>
      <p:grpSp>
        <p:nvGrpSpPr>
          <p:cNvPr id="740" name="Google Shape;740;p33"/>
          <p:cNvGrpSpPr/>
          <p:nvPr/>
        </p:nvGrpSpPr>
        <p:grpSpPr>
          <a:xfrm>
            <a:off x="8143872" y="136968"/>
            <a:ext cx="1433243" cy="344295"/>
            <a:chOff x="0" y="-19050"/>
            <a:chExt cx="1910991" cy="459059"/>
          </a:xfrm>
        </p:grpSpPr>
        <p:sp>
          <p:nvSpPr>
            <p:cNvPr id="741" name="Google Shape;741;p33"/>
            <p:cNvSpPr/>
            <p:nvPr/>
          </p:nvSpPr>
          <p:spPr>
            <a:xfrm>
              <a:off x="0" y="0"/>
              <a:ext cx="1910991" cy="440009"/>
            </a:xfrm>
            <a:custGeom>
              <a:rect b="b" l="l" r="r" t="t"/>
              <a:pathLst>
                <a:path extrusionOk="0" h="440009" w="1910991">
                  <a:moveTo>
                    <a:pt x="0" y="73359"/>
                  </a:moveTo>
                  <a:cubicBezTo>
                    <a:pt x="0" y="32811"/>
                    <a:pt x="36840" y="0"/>
                    <a:pt x="82367" y="0"/>
                  </a:cubicBezTo>
                  <a:lnTo>
                    <a:pt x="1828645" y="0"/>
                  </a:lnTo>
                  <a:cubicBezTo>
                    <a:pt x="1874172" y="0"/>
                    <a:pt x="1910991" y="32811"/>
                    <a:pt x="1910991" y="73359"/>
                  </a:cubicBezTo>
                  <a:lnTo>
                    <a:pt x="1910991" y="366654"/>
                  </a:lnTo>
                  <a:cubicBezTo>
                    <a:pt x="1910991" y="407202"/>
                    <a:pt x="1874172" y="440009"/>
                    <a:pt x="1828645" y="440009"/>
                  </a:cubicBezTo>
                  <a:lnTo>
                    <a:pt x="82367" y="440009"/>
                  </a:lnTo>
                  <a:cubicBezTo>
                    <a:pt x="36840" y="440009"/>
                    <a:pt x="0" y="407202"/>
                    <a:pt x="0" y="366654"/>
                  </a:cubicBezTo>
                  <a:close/>
                </a:path>
              </a:pathLst>
            </a:custGeom>
            <a:solidFill>
              <a:srgbClr val="4D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33"/>
            <p:cNvSpPr txBox="1"/>
            <p:nvPr/>
          </p:nvSpPr>
          <p:spPr>
            <a:xfrm>
              <a:off x="0" y="-19050"/>
              <a:ext cx="1910915" cy="459025"/>
            </a:xfrm>
            <a:prstGeom prst="rect">
              <a:avLst/>
            </a:prstGeom>
            <a:noFill/>
            <a:ln>
              <a:noFill/>
            </a:ln>
          </p:spPr>
          <p:txBody>
            <a:bodyPr anchorCtr="0" anchor="ctr" bIns="50800" lIns="50800" spcFirstLastPara="1" rIns="50800" wrap="square" tIns="50800">
              <a:noAutofit/>
            </a:bodyPr>
            <a:lstStyle/>
            <a:p>
              <a:pPr indent="0" lvl="0" marL="0" marR="0" rtl="0" algn="ctr">
                <a:lnSpc>
                  <a:spcPct val="119959"/>
                </a:lnSpc>
                <a:spcBef>
                  <a:spcPts val="0"/>
                </a:spcBef>
                <a:spcAft>
                  <a:spcPts val="0"/>
                </a:spcAft>
                <a:buNone/>
              </a:pPr>
              <a:r>
                <a:rPr b="1" i="0" lang="en-US" sz="1493" u="none" cap="none" strike="noStrike">
                  <a:solidFill>
                    <a:srgbClr val="FFFFFF"/>
                  </a:solidFill>
                  <a:latin typeface="Ubuntu"/>
                  <a:ea typeface="Ubuntu"/>
                  <a:cs typeface="Ubuntu"/>
                  <a:sym typeface="Ubuntu"/>
                </a:rPr>
                <a:t>REFLEXIONA</a:t>
              </a:r>
              <a:endParaRPr/>
            </a:p>
          </p:txBody>
        </p:sp>
      </p:grpSp>
      <p:sp>
        <p:nvSpPr>
          <p:cNvPr id="743" name="Google Shape;743;p33"/>
          <p:cNvSpPr/>
          <p:nvPr/>
        </p:nvSpPr>
        <p:spPr>
          <a:xfrm>
            <a:off x="5294459" y="1598263"/>
            <a:ext cx="3669133" cy="2446089"/>
          </a:xfrm>
          <a:custGeom>
            <a:rect b="b" l="l" r="r" t="t"/>
            <a:pathLst>
              <a:path extrusionOk="0" h="2446089" w="3669133">
                <a:moveTo>
                  <a:pt x="0" y="0"/>
                </a:moveTo>
                <a:lnTo>
                  <a:pt x="3669132" y="0"/>
                </a:lnTo>
                <a:lnTo>
                  <a:pt x="3669132" y="2446089"/>
                </a:lnTo>
                <a:lnTo>
                  <a:pt x="0" y="2446089"/>
                </a:lnTo>
                <a:lnTo>
                  <a:pt x="0" y="0"/>
                </a:lnTo>
                <a:close/>
              </a:path>
            </a:pathLst>
          </a:custGeom>
          <a:blipFill rotWithShape="1">
            <a:blip r:embed="rId6">
              <a:alphaModFix/>
            </a:blip>
            <a:stretch>
              <a:fillRect b="0" l="0" r="0" t="0"/>
            </a:stretch>
          </a:blipFill>
          <a:ln>
            <a:noFill/>
          </a:ln>
        </p:spPr>
      </p:sp>
      <p:sp>
        <p:nvSpPr>
          <p:cNvPr id="744" name="Google Shape;744;p33"/>
          <p:cNvSpPr txBox="1"/>
          <p:nvPr/>
        </p:nvSpPr>
        <p:spPr>
          <a:xfrm>
            <a:off x="5920000" y="6847261"/>
            <a:ext cx="3102080" cy="222284"/>
          </a:xfrm>
          <a:prstGeom prst="rect">
            <a:avLst/>
          </a:prstGeom>
          <a:noFill/>
          <a:ln>
            <a:noFill/>
          </a:ln>
        </p:spPr>
        <p:txBody>
          <a:bodyPr anchorCtr="0" anchor="t" bIns="0" lIns="0" spcFirstLastPara="1" rIns="0" wrap="square" tIns="0">
            <a:spAutoFit/>
          </a:bodyPr>
          <a:lstStyle/>
          <a:p>
            <a:pPr indent="0" lvl="0" marL="0" marR="0" rtl="0" algn="l">
              <a:lnSpc>
                <a:spcPct val="119889"/>
              </a:lnSpc>
              <a:spcBef>
                <a:spcPts val="0"/>
              </a:spcBef>
              <a:spcAft>
                <a:spcPts val="0"/>
              </a:spcAft>
              <a:buNone/>
            </a:pPr>
            <a:r>
              <a:rPr b="0" i="0" lang="en-US" sz="724" u="none" cap="none" strike="noStrike">
                <a:solidFill>
                  <a:srgbClr val="000000"/>
                </a:solidFill>
                <a:latin typeface="Arial"/>
                <a:ea typeface="Arial"/>
                <a:cs typeface="Arial"/>
                <a:sym typeface="Arial"/>
              </a:rPr>
              <a:t>Copyright 2020 Discovery Education, Inc. Todos los derechos reservados.</a:t>
            </a:r>
            <a:endParaRPr/>
          </a:p>
          <a:p>
            <a:pPr indent="0" lvl="0" marL="0" marR="0" rtl="0" algn="l">
              <a:lnSpc>
                <a:spcPct val="119889"/>
              </a:lnSpc>
              <a:spcBef>
                <a:spcPts val="0"/>
              </a:spcBef>
              <a:spcAft>
                <a:spcPts val="0"/>
              </a:spcAft>
              <a:buNone/>
            </a:pPr>
            <a:r>
              <a:t/>
            </a:r>
            <a:endParaRPr b="0" i="0" sz="724" u="none" cap="none" strike="noStrike">
              <a:solidFill>
                <a:srgbClr val="000000"/>
              </a:solidFill>
              <a:latin typeface="Arial"/>
              <a:ea typeface="Arial"/>
              <a:cs typeface="Arial"/>
              <a:sym typeface="Arial"/>
            </a:endParaRPr>
          </a:p>
        </p:txBody>
      </p:sp>
      <p:sp>
        <p:nvSpPr>
          <p:cNvPr id="745" name="Google Shape;745;p33"/>
          <p:cNvSpPr/>
          <p:nvPr/>
        </p:nvSpPr>
        <p:spPr>
          <a:xfrm>
            <a:off x="684528" y="6745992"/>
            <a:ext cx="1840504" cy="347994"/>
          </a:xfrm>
          <a:custGeom>
            <a:rect b="b" l="l" r="r" t="t"/>
            <a:pathLst>
              <a:path extrusionOk="0" h="347994" w="1840504">
                <a:moveTo>
                  <a:pt x="0" y="0"/>
                </a:moveTo>
                <a:lnTo>
                  <a:pt x="1840504" y="0"/>
                </a:lnTo>
                <a:lnTo>
                  <a:pt x="1840504" y="347994"/>
                </a:lnTo>
                <a:lnTo>
                  <a:pt x="0" y="347994"/>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p34"/>
          <p:cNvSpPr txBox="1"/>
          <p:nvPr/>
        </p:nvSpPr>
        <p:spPr>
          <a:xfrm>
            <a:off x="8957462" y="6809161"/>
            <a:ext cx="218101" cy="190500"/>
          </a:xfrm>
          <a:prstGeom prst="rect">
            <a:avLst/>
          </a:prstGeom>
          <a:noFill/>
          <a:ln>
            <a:noFill/>
          </a:ln>
        </p:spPr>
        <p:txBody>
          <a:bodyPr anchorCtr="0" anchor="t" bIns="0" lIns="0" spcFirstLastPara="1" rIns="0" wrap="square" tIns="0">
            <a:spAutoFit/>
          </a:bodyPr>
          <a:lstStyle/>
          <a:p>
            <a:pPr indent="0" lvl="0" marL="0" marR="0" rtl="0" algn="r">
              <a:lnSpc>
                <a:spcPct val="120075"/>
              </a:lnSpc>
              <a:spcBef>
                <a:spcPts val="0"/>
              </a:spcBef>
              <a:spcAft>
                <a:spcPts val="0"/>
              </a:spcAft>
              <a:buNone/>
            </a:pPr>
            <a:r>
              <a:rPr b="0" i="0" lang="en-US" sz="1066" u="none" cap="none" strike="noStrike">
                <a:solidFill>
                  <a:srgbClr val="000000"/>
                </a:solidFill>
                <a:latin typeface="Arial"/>
                <a:ea typeface="Arial"/>
                <a:cs typeface="Arial"/>
                <a:sym typeface="Arial"/>
              </a:rPr>
              <a:t>21</a:t>
            </a:r>
            <a:endParaRPr/>
          </a:p>
        </p:txBody>
      </p:sp>
      <p:sp>
        <p:nvSpPr>
          <p:cNvPr id="755" name="Google Shape;755;p34"/>
          <p:cNvSpPr/>
          <p:nvPr/>
        </p:nvSpPr>
        <p:spPr>
          <a:xfrm>
            <a:off x="641299" y="94406"/>
            <a:ext cx="2039652" cy="773662"/>
          </a:xfrm>
          <a:custGeom>
            <a:rect b="b" l="l" r="r" t="t"/>
            <a:pathLst>
              <a:path extrusionOk="0" h="773662" w="2039652">
                <a:moveTo>
                  <a:pt x="0" y="0"/>
                </a:moveTo>
                <a:lnTo>
                  <a:pt x="2039652" y="0"/>
                </a:lnTo>
                <a:lnTo>
                  <a:pt x="2039652" y="773662"/>
                </a:lnTo>
                <a:lnTo>
                  <a:pt x="0" y="773662"/>
                </a:lnTo>
                <a:lnTo>
                  <a:pt x="0" y="0"/>
                </a:lnTo>
                <a:close/>
              </a:path>
            </a:pathLst>
          </a:custGeom>
          <a:blipFill rotWithShape="1">
            <a:blip r:embed="rId3">
              <a:alphaModFix/>
            </a:blip>
            <a:stretch>
              <a:fillRect b="0" l="0" r="0" t="0"/>
            </a:stretch>
          </a:blipFill>
          <a:ln>
            <a:noFill/>
          </a:ln>
        </p:spPr>
      </p:sp>
      <p:cxnSp>
        <p:nvCxnSpPr>
          <p:cNvPr id="756" name="Google Shape;756;p34"/>
          <p:cNvCxnSpPr/>
          <p:nvPr/>
        </p:nvCxnSpPr>
        <p:spPr>
          <a:xfrm rot="4119">
            <a:off x="665475" y="6529662"/>
            <a:ext cx="8478731" cy="0"/>
          </a:xfrm>
          <a:prstGeom prst="straightConnector1">
            <a:avLst/>
          </a:prstGeom>
          <a:noFill/>
          <a:ln cap="rnd" cmpd="sng" w="9525">
            <a:solidFill>
              <a:srgbClr val="4DA84F"/>
            </a:solidFill>
            <a:prstDash val="solid"/>
            <a:round/>
            <a:headEnd len="sm" w="sm" type="none"/>
            <a:tailEnd len="sm" w="sm" type="none"/>
          </a:ln>
        </p:spPr>
      </p:cxnSp>
      <p:cxnSp>
        <p:nvCxnSpPr>
          <p:cNvPr id="757" name="Google Shape;757;p34"/>
          <p:cNvCxnSpPr/>
          <p:nvPr/>
        </p:nvCxnSpPr>
        <p:spPr>
          <a:xfrm rot="7147">
            <a:off x="-10171" y="950831"/>
            <a:ext cx="9773941" cy="0"/>
          </a:xfrm>
          <a:prstGeom prst="straightConnector1">
            <a:avLst/>
          </a:prstGeom>
          <a:noFill/>
          <a:ln cap="rnd" cmpd="sng" w="19050">
            <a:solidFill>
              <a:srgbClr val="4DA84F"/>
            </a:solidFill>
            <a:prstDash val="solid"/>
            <a:round/>
            <a:headEnd len="sm" w="sm" type="none"/>
            <a:tailEnd len="sm" w="sm" type="none"/>
          </a:ln>
        </p:spPr>
      </p:cxnSp>
      <p:cxnSp>
        <p:nvCxnSpPr>
          <p:cNvPr id="758" name="Google Shape;758;p34"/>
          <p:cNvCxnSpPr/>
          <p:nvPr/>
        </p:nvCxnSpPr>
        <p:spPr>
          <a:xfrm rot="5320288">
            <a:off x="2472562" y="6936722"/>
            <a:ext cx="438214" cy="0"/>
          </a:xfrm>
          <a:prstGeom prst="straightConnector1">
            <a:avLst/>
          </a:prstGeom>
          <a:noFill/>
          <a:ln cap="rnd" cmpd="sng" w="9525">
            <a:solidFill>
              <a:srgbClr val="5B9BD5"/>
            </a:solidFill>
            <a:prstDash val="solid"/>
            <a:round/>
            <a:headEnd len="sm" w="sm" type="none"/>
            <a:tailEnd len="sm" w="sm" type="none"/>
          </a:ln>
        </p:spPr>
      </p:cxnSp>
      <p:cxnSp>
        <p:nvCxnSpPr>
          <p:cNvPr id="759" name="Google Shape;759;p34"/>
          <p:cNvCxnSpPr/>
          <p:nvPr/>
        </p:nvCxnSpPr>
        <p:spPr>
          <a:xfrm rot="5320288">
            <a:off x="4399276" y="6936722"/>
            <a:ext cx="438214" cy="0"/>
          </a:xfrm>
          <a:prstGeom prst="straightConnector1">
            <a:avLst/>
          </a:prstGeom>
          <a:noFill/>
          <a:ln cap="rnd" cmpd="sng" w="9525">
            <a:solidFill>
              <a:srgbClr val="5B9BD5"/>
            </a:solidFill>
            <a:prstDash val="solid"/>
            <a:round/>
            <a:headEnd len="sm" w="sm" type="none"/>
            <a:tailEnd len="sm" w="sm" type="none"/>
          </a:ln>
        </p:spPr>
      </p:cxnSp>
      <p:sp>
        <p:nvSpPr>
          <p:cNvPr id="760" name="Google Shape;760;p34"/>
          <p:cNvSpPr/>
          <p:nvPr/>
        </p:nvSpPr>
        <p:spPr>
          <a:xfrm>
            <a:off x="2812169" y="6815709"/>
            <a:ext cx="1709508" cy="208560"/>
          </a:xfrm>
          <a:custGeom>
            <a:rect b="b" l="l" r="r" t="t"/>
            <a:pathLst>
              <a:path extrusionOk="0" h="208560" w="1709508">
                <a:moveTo>
                  <a:pt x="0" y="0"/>
                </a:moveTo>
                <a:lnTo>
                  <a:pt x="1709508" y="0"/>
                </a:lnTo>
                <a:lnTo>
                  <a:pt x="1709508" y="208560"/>
                </a:lnTo>
                <a:lnTo>
                  <a:pt x="0" y="208560"/>
                </a:lnTo>
                <a:lnTo>
                  <a:pt x="0" y="0"/>
                </a:lnTo>
                <a:close/>
              </a:path>
            </a:pathLst>
          </a:custGeom>
          <a:blipFill rotWithShape="1">
            <a:blip r:embed="rId4">
              <a:alphaModFix/>
            </a:blip>
            <a:stretch>
              <a:fillRect b="-146" l="0" r="0" t="-145"/>
            </a:stretch>
          </a:blipFill>
          <a:ln>
            <a:noFill/>
          </a:ln>
        </p:spPr>
      </p:sp>
      <p:sp>
        <p:nvSpPr>
          <p:cNvPr id="761" name="Google Shape;761;p34"/>
          <p:cNvSpPr/>
          <p:nvPr/>
        </p:nvSpPr>
        <p:spPr>
          <a:xfrm>
            <a:off x="4724506" y="6801711"/>
            <a:ext cx="930852" cy="217199"/>
          </a:xfrm>
          <a:custGeom>
            <a:rect b="b" l="l" r="r" t="t"/>
            <a:pathLst>
              <a:path extrusionOk="0" h="217199" w="930852">
                <a:moveTo>
                  <a:pt x="0" y="0"/>
                </a:moveTo>
                <a:lnTo>
                  <a:pt x="930852" y="0"/>
                </a:lnTo>
                <a:lnTo>
                  <a:pt x="930852" y="217199"/>
                </a:lnTo>
                <a:lnTo>
                  <a:pt x="0" y="217199"/>
                </a:lnTo>
                <a:lnTo>
                  <a:pt x="0" y="0"/>
                </a:lnTo>
                <a:close/>
              </a:path>
            </a:pathLst>
          </a:custGeom>
          <a:blipFill rotWithShape="1">
            <a:blip r:embed="rId5">
              <a:alphaModFix/>
            </a:blip>
            <a:stretch>
              <a:fillRect b="0" l="0" r="0" t="0"/>
            </a:stretch>
          </a:blipFill>
          <a:ln>
            <a:noFill/>
          </a:ln>
        </p:spPr>
      </p:sp>
      <p:sp>
        <p:nvSpPr>
          <p:cNvPr id="762" name="Google Shape;762;p34"/>
          <p:cNvSpPr txBox="1"/>
          <p:nvPr/>
        </p:nvSpPr>
        <p:spPr>
          <a:xfrm>
            <a:off x="2805531" y="314279"/>
            <a:ext cx="6696222" cy="40923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986" u="none" cap="none" strike="noStrike">
                <a:solidFill>
                  <a:srgbClr val="26819E"/>
                </a:solidFill>
                <a:latin typeface="Ubuntu"/>
                <a:ea typeface="Ubuntu"/>
                <a:cs typeface="Ubuntu"/>
                <a:sym typeface="Ubuntu"/>
              </a:rPr>
              <a:t>Pregunta 1</a:t>
            </a:r>
            <a:endParaRPr/>
          </a:p>
        </p:txBody>
      </p:sp>
      <p:sp>
        <p:nvSpPr>
          <p:cNvPr id="763" name="Google Shape;763;p34"/>
          <p:cNvSpPr txBox="1"/>
          <p:nvPr/>
        </p:nvSpPr>
        <p:spPr>
          <a:xfrm>
            <a:off x="507187" y="1575992"/>
            <a:ext cx="5726157" cy="1126261"/>
          </a:xfrm>
          <a:prstGeom prst="rect">
            <a:avLst/>
          </a:prstGeom>
          <a:noFill/>
          <a:ln>
            <a:noFill/>
          </a:ln>
        </p:spPr>
        <p:txBody>
          <a:bodyPr anchorCtr="0" anchor="t" bIns="0" lIns="0" spcFirstLastPara="1" rIns="0" wrap="square" tIns="0">
            <a:spAutoFit/>
          </a:bodyPr>
          <a:lstStyle/>
          <a:p>
            <a:pPr indent="0" lvl="0" marL="0" marR="0" rtl="0" algn="l">
              <a:lnSpc>
                <a:spcPct val="107996"/>
              </a:lnSpc>
              <a:spcBef>
                <a:spcPts val="0"/>
              </a:spcBef>
              <a:spcAft>
                <a:spcPts val="0"/>
              </a:spcAft>
              <a:buNone/>
            </a:pPr>
            <a:r>
              <a:rPr b="0" i="0" lang="en-US" sz="2026" u="none" cap="none" strike="noStrike">
                <a:solidFill>
                  <a:srgbClr val="000000"/>
                </a:solidFill>
                <a:latin typeface="Ubuntu"/>
                <a:ea typeface="Ubuntu"/>
                <a:cs typeface="Ubuntu"/>
                <a:sym typeface="Ubuntu"/>
              </a:rPr>
              <a:t>Se consideran uno de los descubrimientos más relevantes para la humanidad, porque hacen que la comunicación sea mucho más eficiente.</a:t>
            </a:r>
            <a:endParaRPr/>
          </a:p>
          <a:p>
            <a:pPr indent="0" lvl="0" marL="0" marR="0" rtl="0" algn="l">
              <a:lnSpc>
                <a:spcPct val="107996"/>
              </a:lnSpc>
              <a:spcBef>
                <a:spcPts val="0"/>
              </a:spcBef>
              <a:spcAft>
                <a:spcPts val="0"/>
              </a:spcAft>
              <a:buNone/>
            </a:pPr>
            <a:r>
              <a:t/>
            </a:r>
            <a:endParaRPr b="0" i="0" sz="2026" u="none" cap="none" strike="noStrike">
              <a:solidFill>
                <a:srgbClr val="000000"/>
              </a:solidFill>
              <a:latin typeface="Ubuntu"/>
              <a:ea typeface="Ubuntu"/>
              <a:cs typeface="Ubuntu"/>
              <a:sym typeface="Ubuntu"/>
            </a:endParaRPr>
          </a:p>
        </p:txBody>
      </p:sp>
      <p:grpSp>
        <p:nvGrpSpPr>
          <p:cNvPr id="764" name="Google Shape;764;p34"/>
          <p:cNvGrpSpPr/>
          <p:nvPr/>
        </p:nvGrpSpPr>
        <p:grpSpPr>
          <a:xfrm>
            <a:off x="6620167" y="1626513"/>
            <a:ext cx="2636329" cy="2636424"/>
            <a:chOff x="0" y="0"/>
            <a:chExt cx="3515106" cy="3515233"/>
          </a:xfrm>
        </p:grpSpPr>
        <p:sp>
          <p:nvSpPr>
            <p:cNvPr id="765" name="Google Shape;765;p34"/>
            <p:cNvSpPr/>
            <p:nvPr/>
          </p:nvSpPr>
          <p:spPr>
            <a:xfrm>
              <a:off x="13589" y="13589"/>
              <a:ext cx="3488055" cy="3488055"/>
            </a:xfrm>
            <a:custGeom>
              <a:rect b="b" l="l" r="r" t="t"/>
              <a:pathLst>
                <a:path extrusionOk="0" h="3488055" w="3488055">
                  <a:moveTo>
                    <a:pt x="0" y="1743964"/>
                  </a:moveTo>
                  <a:cubicBezTo>
                    <a:pt x="0" y="780796"/>
                    <a:pt x="780796" y="0"/>
                    <a:pt x="1743964" y="0"/>
                  </a:cubicBezTo>
                  <a:cubicBezTo>
                    <a:pt x="2707132" y="0"/>
                    <a:pt x="3488055" y="780796"/>
                    <a:pt x="3488055" y="1743964"/>
                  </a:cubicBezTo>
                  <a:cubicBezTo>
                    <a:pt x="3488055" y="2707132"/>
                    <a:pt x="2707259" y="3488055"/>
                    <a:pt x="1743964" y="3488055"/>
                  </a:cubicBezTo>
                  <a:cubicBezTo>
                    <a:pt x="780669" y="3488055"/>
                    <a:pt x="0" y="2707259"/>
                    <a:pt x="0" y="1743964"/>
                  </a:cubicBezTo>
                  <a:close/>
                </a:path>
              </a:pathLst>
            </a:custGeom>
            <a:solidFill>
              <a:srgbClr val="4D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34"/>
            <p:cNvSpPr/>
            <p:nvPr/>
          </p:nvSpPr>
          <p:spPr>
            <a:xfrm>
              <a:off x="0" y="0"/>
              <a:ext cx="3515106" cy="3515233"/>
            </a:xfrm>
            <a:custGeom>
              <a:rect b="b" l="l" r="r" t="t"/>
              <a:pathLst>
                <a:path extrusionOk="0" h="3515233" w="3515106">
                  <a:moveTo>
                    <a:pt x="0" y="1757553"/>
                  </a:moveTo>
                  <a:cubicBezTo>
                    <a:pt x="0" y="786892"/>
                    <a:pt x="786892" y="0"/>
                    <a:pt x="1757553" y="0"/>
                  </a:cubicBezTo>
                  <a:lnTo>
                    <a:pt x="1757553" y="13589"/>
                  </a:lnTo>
                  <a:lnTo>
                    <a:pt x="1757553" y="0"/>
                  </a:lnTo>
                  <a:cubicBezTo>
                    <a:pt x="2728214" y="0"/>
                    <a:pt x="3515106" y="786892"/>
                    <a:pt x="3515106" y="1757553"/>
                  </a:cubicBezTo>
                  <a:lnTo>
                    <a:pt x="3501517" y="1757553"/>
                  </a:lnTo>
                  <a:lnTo>
                    <a:pt x="3515106" y="1757553"/>
                  </a:lnTo>
                  <a:cubicBezTo>
                    <a:pt x="3515106" y="2728214"/>
                    <a:pt x="2728214" y="3515106"/>
                    <a:pt x="1757553" y="3515106"/>
                  </a:cubicBezTo>
                  <a:lnTo>
                    <a:pt x="1757553" y="3501517"/>
                  </a:lnTo>
                  <a:lnTo>
                    <a:pt x="1757553" y="3515106"/>
                  </a:lnTo>
                  <a:cubicBezTo>
                    <a:pt x="786892" y="3515233"/>
                    <a:pt x="0" y="2728341"/>
                    <a:pt x="0" y="1757553"/>
                  </a:cubicBezTo>
                  <a:lnTo>
                    <a:pt x="13589" y="1757553"/>
                  </a:lnTo>
                  <a:lnTo>
                    <a:pt x="25019" y="1764919"/>
                  </a:lnTo>
                  <a:cubicBezTo>
                    <a:pt x="21717" y="1769999"/>
                    <a:pt x="15621" y="1772285"/>
                    <a:pt x="9779" y="1770634"/>
                  </a:cubicBezTo>
                  <a:cubicBezTo>
                    <a:pt x="3937" y="1768983"/>
                    <a:pt x="0" y="1763649"/>
                    <a:pt x="0" y="1757553"/>
                  </a:cubicBezTo>
                  <a:moveTo>
                    <a:pt x="27051" y="1757553"/>
                  </a:moveTo>
                  <a:lnTo>
                    <a:pt x="13589" y="1757553"/>
                  </a:lnTo>
                  <a:lnTo>
                    <a:pt x="2159" y="1750187"/>
                  </a:lnTo>
                  <a:cubicBezTo>
                    <a:pt x="5461" y="1745107"/>
                    <a:pt x="11557" y="1742821"/>
                    <a:pt x="17399" y="1744472"/>
                  </a:cubicBezTo>
                  <a:cubicBezTo>
                    <a:pt x="23241" y="1746123"/>
                    <a:pt x="27178" y="1751457"/>
                    <a:pt x="27178" y="1757426"/>
                  </a:cubicBezTo>
                  <a:cubicBezTo>
                    <a:pt x="27178" y="2713101"/>
                    <a:pt x="802005" y="3487928"/>
                    <a:pt x="1757680" y="3487928"/>
                  </a:cubicBezTo>
                  <a:cubicBezTo>
                    <a:pt x="2713355" y="3487928"/>
                    <a:pt x="3488182" y="2713101"/>
                    <a:pt x="3488182" y="1757426"/>
                  </a:cubicBezTo>
                  <a:cubicBezTo>
                    <a:pt x="3488182" y="801751"/>
                    <a:pt x="2713355" y="27051"/>
                    <a:pt x="1757553" y="27051"/>
                  </a:cubicBezTo>
                  <a:lnTo>
                    <a:pt x="1757553" y="13589"/>
                  </a:lnTo>
                  <a:lnTo>
                    <a:pt x="1757553" y="27051"/>
                  </a:lnTo>
                  <a:cubicBezTo>
                    <a:pt x="801878" y="27051"/>
                    <a:pt x="27051" y="801878"/>
                    <a:pt x="27051" y="1757553"/>
                  </a:cubicBezTo>
                  <a:close/>
                </a:path>
              </a:pathLst>
            </a:custGeom>
            <a:solidFill>
              <a:srgbClr val="4D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7" name="Google Shape;767;p34"/>
          <p:cNvSpPr txBox="1"/>
          <p:nvPr/>
        </p:nvSpPr>
        <p:spPr>
          <a:xfrm>
            <a:off x="6770535" y="2236893"/>
            <a:ext cx="2322734" cy="1381125"/>
          </a:xfrm>
          <a:prstGeom prst="rect">
            <a:avLst/>
          </a:prstGeom>
          <a:noFill/>
          <a:ln>
            <a:noFill/>
          </a:ln>
        </p:spPr>
        <p:txBody>
          <a:bodyPr anchorCtr="0" anchor="t" bIns="0" lIns="0" spcFirstLastPara="1" rIns="0" wrap="square" tIns="0">
            <a:spAutoFit/>
          </a:bodyPr>
          <a:lstStyle/>
          <a:p>
            <a:pPr indent="0" lvl="0" marL="0" marR="0" rtl="0" algn="ctr">
              <a:lnSpc>
                <a:spcPct val="119990"/>
              </a:lnSpc>
              <a:spcBef>
                <a:spcPts val="0"/>
              </a:spcBef>
              <a:spcAft>
                <a:spcPts val="0"/>
              </a:spcAft>
              <a:buNone/>
            </a:pPr>
            <a:r>
              <a:rPr b="0" i="0" lang="en-US" sz="2026" u="none" cap="none" strike="noStrike">
                <a:solidFill>
                  <a:srgbClr val="FFFFFF"/>
                </a:solidFill>
                <a:latin typeface="Ubuntu"/>
                <a:ea typeface="Ubuntu"/>
                <a:cs typeface="Ubuntu"/>
                <a:sym typeface="Ubuntu"/>
              </a:rPr>
              <a:t>Respuesta:</a:t>
            </a:r>
            <a:endParaRPr/>
          </a:p>
          <a:p>
            <a:pPr indent="0" lvl="0" marL="0" marR="0" rtl="0" algn="ctr">
              <a:lnSpc>
                <a:spcPct val="138943"/>
              </a:lnSpc>
              <a:spcBef>
                <a:spcPts val="0"/>
              </a:spcBef>
              <a:spcAft>
                <a:spcPts val="0"/>
              </a:spcAft>
              <a:buNone/>
            </a:pPr>
            <a:r>
              <a:t/>
            </a:r>
            <a:endParaRPr b="0" i="0" sz="2026" u="none" cap="none" strike="noStrike">
              <a:solidFill>
                <a:srgbClr val="FFFFFF"/>
              </a:solidFill>
              <a:latin typeface="Ubuntu"/>
              <a:ea typeface="Ubuntu"/>
              <a:cs typeface="Ubuntu"/>
              <a:sym typeface="Ubuntu"/>
            </a:endParaRPr>
          </a:p>
          <a:p>
            <a:pPr indent="0" lvl="0" marL="0" marR="0" rtl="0" algn="ctr">
              <a:lnSpc>
                <a:spcPct val="119991"/>
              </a:lnSpc>
              <a:spcBef>
                <a:spcPts val="0"/>
              </a:spcBef>
              <a:spcAft>
                <a:spcPts val="0"/>
              </a:spcAft>
              <a:buNone/>
            </a:pPr>
            <a:r>
              <a:rPr b="1" i="0" lang="en-US" sz="2346" u="none" cap="none" strike="noStrike">
                <a:solidFill>
                  <a:srgbClr val="FFFFFF"/>
                </a:solidFill>
                <a:latin typeface="Ubuntu"/>
                <a:ea typeface="Ubuntu"/>
                <a:cs typeface="Ubuntu"/>
                <a:sym typeface="Ubuntu"/>
              </a:rPr>
              <a:t>ONDAS DE </a:t>
            </a:r>
            <a:endParaRPr/>
          </a:p>
          <a:p>
            <a:pPr indent="0" lvl="0" marL="0" marR="0" rtl="0" algn="ctr">
              <a:lnSpc>
                <a:spcPct val="119991"/>
              </a:lnSpc>
              <a:spcBef>
                <a:spcPts val="0"/>
              </a:spcBef>
              <a:spcAft>
                <a:spcPts val="0"/>
              </a:spcAft>
              <a:buNone/>
            </a:pPr>
            <a:r>
              <a:rPr b="1" i="0" lang="en-US" sz="2346" u="none" cap="none" strike="noStrike">
                <a:solidFill>
                  <a:srgbClr val="FFFFFF"/>
                </a:solidFill>
                <a:latin typeface="Ubuntu"/>
                <a:ea typeface="Ubuntu"/>
                <a:cs typeface="Ubuntu"/>
                <a:sym typeface="Ubuntu"/>
              </a:rPr>
              <a:t>RADIO!</a:t>
            </a:r>
            <a:endParaRPr/>
          </a:p>
        </p:txBody>
      </p:sp>
      <p:sp>
        <p:nvSpPr>
          <p:cNvPr id="768" name="Google Shape;768;p34"/>
          <p:cNvSpPr/>
          <p:nvPr/>
        </p:nvSpPr>
        <p:spPr>
          <a:xfrm>
            <a:off x="685493" y="2917622"/>
            <a:ext cx="2863733" cy="3075637"/>
          </a:xfrm>
          <a:custGeom>
            <a:rect b="b" l="l" r="r" t="t"/>
            <a:pathLst>
              <a:path extrusionOk="0" h="3075637" w="2863733">
                <a:moveTo>
                  <a:pt x="0" y="0"/>
                </a:moveTo>
                <a:lnTo>
                  <a:pt x="2863734" y="0"/>
                </a:lnTo>
                <a:lnTo>
                  <a:pt x="2863734" y="3075638"/>
                </a:lnTo>
                <a:lnTo>
                  <a:pt x="0" y="3075638"/>
                </a:lnTo>
                <a:lnTo>
                  <a:pt x="0" y="0"/>
                </a:lnTo>
                <a:close/>
              </a:path>
            </a:pathLst>
          </a:custGeom>
          <a:blipFill rotWithShape="1">
            <a:blip r:embed="rId6">
              <a:alphaModFix/>
            </a:blip>
            <a:stretch>
              <a:fillRect b="0" l="0" r="0" t="0"/>
            </a:stretch>
          </a:blipFill>
          <a:ln>
            <a:noFill/>
          </a:ln>
        </p:spPr>
      </p:sp>
      <p:sp>
        <p:nvSpPr>
          <p:cNvPr id="769" name="Google Shape;769;p34"/>
          <p:cNvSpPr txBox="1"/>
          <p:nvPr/>
        </p:nvSpPr>
        <p:spPr>
          <a:xfrm>
            <a:off x="5920000" y="6847261"/>
            <a:ext cx="3102080" cy="222284"/>
          </a:xfrm>
          <a:prstGeom prst="rect">
            <a:avLst/>
          </a:prstGeom>
          <a:noFill/>
          <a:ln>
            <a:noFill/>
          </a:ln>
        </p:spPr>
        <p:txBody>
          <a:bodyPr anchorCtr="0" anchor="t" bIns="0" lIns="0" spcFirstLastPara="1" rIns="0" wrap="square" tIns="0">
            <a:spAutoFit/>
          </a:bodyPr>
          <a:lstStyle/>
          <a:p>
            <a:pPr indent="0" lvl="0" marL="0" marR="0" rtl="0" algn="l">
              <a:lnSpc>
                <a:spcPct val="119889"/>
              </a:lnSpc>
              <a:spcBef>
                <a:spcPts val="0"/>
              </a:spcBef>
              <a:spcAft>
                <a:spcPts val="0"/>
              </a:spcAft>
              <a:buNone/>
            </a:pPr>
            <a:r>
              <a:rPr b="0" i="0" lang="en-US" sz="724" u="none" cap="none" strike="noStrike">
                <a:solidFill>
                  <a:srgbClr val="000000"/>
                </a:solidFill>
                <a:latin typeface="Arial"/>
                <a:ea typeface="Arial"/>
                <a:cs typeface="Arial"/>
                <a:sym typeface="Arial"/>
              </a:rPr>
              <a:t>Copyright 2020 Discovery Education, Inc. Todos los derechos reservados.</a:t>
            </a:r>
            <a:endParaRPr/>
          </a:p>
          <a:p>
            <a:pPr indent="0" lvl="0" marL="0" marR="0" rtl="0" algn="l">
              <a:lnSpc>
                <a:spcPct val="119889"/>
              </a:lnSpc>
              <a:spcBef>
                <a:spcPts val="0"/>
              </a:spcBef>
              <a:spcAft>
                <a:spcPts val="0"/>
              </a:spcAft>
              <a:buNone/>
            </a:pPr>
            <a:r>
              <a:t/>
            </a:r>
            <a:endParaRPr b="0" i="0" sz="724" u="none" cap="none" strike="noStrike">
              <a:solidFill>
                <a:srgbClr val="000000"/>
              </a:solidFill>
              <a:latin typeface="Arial"/>
              <a:ea typeface="Arial"/>
              <a:cs typeface="Arial"/>
              <a:sym typeface="Arial"/>
            </a:endParaRPr>
          </a:p>
        </p:txBody>
      </p:sp>
      <p:sp>
        <p:nvSpPr>
          <p:cNvPr id="770" name="Google Shape;770;p34"/>
          <p:cNvSpPr/>
          <p:nvPr/>
        </p:nvSpPr>
        <p:spPr>
          <a:xfrm>
            <a:off x="684528" y="6745992"/>
            <a:ext cx="1840504" cy="347994"/>
          </a:xfrm>
          <a:custGeom>
            <a:rect b="b" l="l" r="r" t="t"/>
            <a:pathLst>
              <a:path extrusionOk="0" h="347994" w="1840504">
                <a:moveTo>
                  <a:pt x="0" y="0"/>
                </a:moveTo>
                <a:lnTo>
                  <a:pt x="1840504" y="0"/>
                </a:lnTo>
                <a:lnTo>
                  <a:pt x="1840504" y="347994"/>
                </a:lnTo>
                <a:lnTo>
                  <a:pt x="0" y="347994"/>
                </a:lnTo>
                <a:lnTo>
                  <a:pt x="0" y="0"/>
                </a:lnTo>
                <a:close/>
              </a:path>
            </a:pathLst>
          </a:custGeom>
          <a:blipFill rotWithShape="1">
            <a:blip r:embed="rId7">
              <a:alphaModFix/>
            </a:blip>
            <a:stretch>
              <a:fillRect b="0" l="0" r="0" t="0"/>
            </a:stretch>
          </a:blip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p35"/>
          <p:cNvSpPr txBox="1"/>
          <p:nvPr/>
        </p:nvSpPr>
        <p:spPr>
          <a:xfrm>
            <a:off x="8957462" y="6809161"/>
            <a:ext cx="218101" cy="190500"/>
          </a:xfrm>
          <a:prstGeom prst="rect">
            <a:avLst/>
          </a:prstGeom>
          <a:noFill/>
          <a:ln>
            <a:noFill/>
          </a:ln>
        </p:spPr>
        <p:txBody>
          <a:bodyPr anchorCtr="0" anchor="t" bIns="0" lIns="0" spcFirstLastPara="1" rIns="0" wrap="square" tIns="0">
            <a:spAutoFit/>
          </a:bodyPr>
          <a:lstStyle/>
          <a:p>
            <a:pPr indent="0" lvl="0" marL="0" marR="0" rtl="0" algn="r">
              <a:lnSpc>
                <a:spcPct val="120075"/>
              </a:lnSpc>
              <a:spcBef>
                <a:spcPts val="0"/>
              </a:spcBef>
              <a:spcAft>
                <a:spcPts val="0"/>
              </a:spcAft>
              <a:buNone/>
            </a:pPr>
            <a:r>
              <a:rPr b="0" i="0" lang="en-US" sz="1066" u="none" cap="none" strike="noStrike">
                <a:solidFill>
                  <a:srgbClr val="000000"/>
                </a:solidFill>
                <a:latin typeface="Arial"/>
                <a:ea typeface="Arial"/>
                <a:cs typeface="Arial"/>
                <a:sym typeface="Arial"/>
              </a:rPr>
              <a:t>22</a:t>
            </a:r>
            <a:endParaRPr/>
          </a:p>
        </p:txBody>
      </p:sp>
      <p:sp>
        <p:nvSpPr>
          <p:cNvPr id="780" name="Google Shape;780;p35"/>
          <p:cNvSpPr/>
          <p:nvPr/>
        </p:nvSpPr>
        <p:spPr>
          <a:xfrm>
            <a:off x="641299" y="94406"/>
            <a:ext cx="2039652" cy="773662"/>
          </a:xfrm>
          <a:custGeom>
            <a:rect b="b" l="l" r="r" t="t"/>
            <a:pathLst>
              <a:path extrusionOk="0" h="773662" w="2039652">
                <a:moveTo>
                  <a:pt x="0" y="0"/>
                </a:moveTo>
                <a:lnTo>
                  <a:pt x="2039652" y="0"/>
                </a:lnTo>
                <a:lnTo>
                  <a:pt x="2039652" y="773662"/>
                </a:lnTo>
                <a:lnTo>
                  <a:pt x="0" y="773662"/>
                </a:lnTo>
                <a:lnTo>
                  <a:pt x="0" y="0"/>
                </a:lnTo>
                <a:close/>
              </a:path>
            </a:pathLst>
          </a:custGeom>
          <a:blipFill rotWithShape="1">
            <a:blip r:embed="rId3">
              <a:alphaModFix/>
            </a:blip>
            <a:stretch>
              <a:fillRect b="0" l="0" r="0" t="0"/>
            </a:stretch>
          </a:blipFill>
          <a:ln>
            <a:noFill/>
          </a:ln>
        </p:spPr>
      </p:sp>
      <p:cxnSp>
        <p:nvCxnSpPr>
          <p:cNvPr id="781" name="Google Shape;781;p35"/>
          <p:cNvCxnSpPr/>
          <p:nvPr/>
        </p:nvCxnSpPr>
        <p:spPr>
          <a:xfrm rot="4119">
            <a:off x="665475" y="6529662"/>
            <a:ext cx="8478731" cy="0"/>
          </a:xfrm>
          <a:prstGeom prst="straightConnector1">
            <a:avLst/>
          </a:prstGeom>
          <a:noFill/>
          <a:ln cap="rnd" cmpd="sng" w="9525">
            <a:solidFill>
              <a:srgbClr val="4DA84F"/>
            </a:solidFill>
            <a:prstDash val="solid"/>
            <a:round/>
            <a:headEnd len="sm" w="sm" type="none"/>
            <a:tailEnd len="sm" w="sm" type="none"/>
          </a:ln>
        </p:spPr>
      </p:cxnSp>
      <p:cxnSp>
        <p:nvCxnSpPr>
          <p:cNvPr id="782" name="Google Shape;782;p35"/>
          <p:cNvCxnSpPr/>
          <p:nvPr/>
        </p:nvCxnSpPr>
        <p:spPr>
          <a:xfrm rot="7147">
            <a:off x="-10171" y="950831"/>
            <a:ext cx="9773941" cy="0"/>
          </a:xfrm>
          <a:prstGeom prst="straightConnector1">
            <a:avLst/>
          </a:prstGeom>
          <a:noFill/>
          <a:ln cap="rnd" cmpd="sng" w="19050">
            <a:solidFill>
              <a:srgbClr val="4DA84F"/>
            </a:solidFill>
            <a:prstDash val="solid"/>
            <a:round/>
            <a:headEnd len="sm" w="sm" type="none"/>
            <a:tailEnd len="sm" w="sm" type="none"/>
          </a:ln>
        </p:spPr>
      </p:cxnSp>
      <p:cxnSp>
        <p:nvCxnSpPr>
          <p:cNvPr id="783" name="Google Shape;783;p35"/>
          <p:cNvCxnSpPr/>
          <p:nvPr/>
        </p:nvCxnSpPr>
        <p:spPr>
          <a:xfrm rot="5320288">
            <a:off x="2472562" y="6936722"/>
            <a:ext cx="438214" cy="0"/>
          </a:xfrm>
          <a:prstGeom prst="straightConnector1">
            <a:avLst/>
          </a:prstGeom>
          <a:noFill/>
          <a:ln cap="rnd" cmpd="sng" w="9525">
            <a:solidFill>
              <a:srgbClr val="5B9BD5"/>
            </a:solidFill>
            <a:prstDash val="solid"/>
            <a:round/>
            <a:headEnd len="sm" w="sm" type="none"/>
            <a:tailEnd len="sm" w="sm" type="none"/>
          </a:ln>
        </p:spPr>
      </p:cxnSp>
      <p:cxnSp>
        <p:nvCxnSpPr>
          <p:cNvPr id="784" name="Google Shape;784;p35"/>
          <p:cNvCxnSpPr/>
          <p:nvPr/>
        </p:nvCxnSpPr>
        <p:spPr>
          <a:xfrm rot="5320288">
            <a:off x="4399276" y="6936722"/>
            <a:ext cx="438214" cy="0"/>
          </a:xfrm>
          <a:prstGeom prst="straightConnector1">
            <a:avLst/>
          </a:prstGeom>
          <a:noFill/>
          <a:ln cap="rnd" cmpd="sng" w="9525">
            <a:solidFill>
              <a:srgbClr val="5B9BD5"/>
            </a:solidFill>
            <a:prstDash val="solid"/>
            <a:round/>
            <a:headEnd len="sm" w="sm" type="none"/>
            <a:tailEnd len="sm" w="sm" type="none"/>
          </a:ln>
        </p:spPr>
      </p:cxnSp>
      <p:sp>
        <p:nvSpPr>
          <p:cNvPr id="785" name="Google Shape;785;p35"/>
          <p:cNvSpPr/>
          <p:nvPr/>
        </p:nvSpPr>
        <p:spPr>
          <a:xfrm>
            <a:off x="2812169" y="6815709"/>
            <a:ext cx="1709508" cy="208560"/>
          </a:xfrm>
          <a:custGeom>
            <a:rect b="b" l="l" r="r" t="t"/>
            <a:pathLst>
              <a:path extrusionOk="0" h="208560" w="1709508">
                <a:moveTo>
                  <a:pt x="0" y="0"/>
                </a:moveTo>
                <a:lnTo>
                  <a:pt x="1709508" y="0"/>
                </a:lnTo>
                <a:lnTo>
                  <a:pt x="1709508" y="208560"/>
                </a:lnTo>
                <a:lnTo>
                  <a:pt x="0" y="208560"/>
                </a:lnTo>
                <a:lnTo>
                  <a:pt x="0" y="0"/>
                </a:lnTo>
                <a:close/>
              </a:path>
            </a:pathLst>
          </a:custGeom>
          <a:blipFill rotWithShape="1">
            <a:blip r:embed="rId4">
              <a:alphaModFix/>
            </a:blip>
            <a:stretch>
              <a:fillRect b="-146" l="0" r="0" t="-145"/>
            </a:stretch>
          </a:blipFill>
          <a:ln>
            <a:noFill/>
          </a:ln>
        </p:spPr>
      </p:sp>
      <p:sp>
        <p:nvSpPr>
          <p:cNvPr id="786" name="Google Shape;786;p35"/>
          <p:cNvSpPr/>
          <p:nvPr/>
        </p:nvSpPr>
        <p:spPr>
          <a:xfrm>
            <a:off x="4724506" y="6801711"/>
            <a:ext cx="930852" cy="217199"/>
          </a:xfrm>
          <a:custGeom>
            <a:rect b="b" l="l" r="r" t="t"/>
            <a:pathLst>
              <a:path extrusionOk="0" h="217199" w="930852">
                <a:moveTo>
                  <a:pt x="0" y="0"/>
                </a:moveTo>
                <a:lnTo>
                  <a:pt x="930852" y="0"/>
                </a:lnTo>
                <a:lnTo>
                  <a:pt x="930852" y="217199"/>
                </a:lnTo>
                <a:lnTo>
                  <a:pt x="0" y="217199"/>
                </a:lnTo>
                <a:lnTo>
                  <a:pt x="0" y="0"/>
                </a:lnTo>
                <a:close/>
              </a:path>
            </a:pathLst>
          </a:custGeom>
          <a:blipFill rotWithShape="1">
            <a:blip r:embed="rId5">
              <a:alphaModFix/>
            </a:blip>
            <a:stretch>
              <a:fillRect b="0" l="0" r="0" t="0"/>
            </a:stretch>
          </a:blipFill>
          <a:ln>
            <a:noFill/>
          </a:ln>
        </p:spPr>
      </p:sp>
      <p:sp>
        <p:nvSpPr>
          <p:cNvPr id="787" name="Google Shape;787;p35"/>
          <p:cNvSpPr txBox="1"/>
          <p:nvPr/>
        </p:nvSpPr>
        <p:spPr>
          <a:xfrm>
            <a:off x="2805531" y="314279"/>
            <a:ext cx="6696222" cy="40923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986" u="none" cap="none" strike="noStrike">
                <a:solidFill>
                  <a:srgbClr val="26819E"/>
                </a:solidFill>
                <a:latin typeface="Ubuntu"/>
                <a:ea typeface="Ubuntu"/>
                <a:cs typeface="Ubuntu"/>
                <a:sym typeface="Ubuntu"/>
              </a:rPr>
              <a:t>Pregunta 2</a:t>
            </a:r>
            <a:endParaRPr/>
          </a:p>
        </p:txBody>
      </p:sp>
      <p:sp>
        <p:nvSpPr>
          <p:cNvPr id="788" name="Google Shape;788;p35"/>
          <p:cNvSpPr txBox="1"/>
          <p:nvPr/>
        </p:nvSpPr>
        <p:spPr>
          <a:xfrm>
            <a:off x="507188" y="1547417"/>
            <a:ext cx="4990185" cy="933450"/>
          </a:xfrm>
          <a:prstGeom prst="rect">
            <a:avLst/>
          </a:prstGeom>
          <a:noFill/>
          <a:ln>
            <a:noFill/>
          </a:ln>
        </p:spPr>
        <p:txBody>
          <a:bodyPr anchorCtr="0" anchor="t" bIns="0" lIns="0" spcFirstLastPara="1" rIns="0" wrap="square" tIns="0">
            <a:spAutoFit/>
          </a:bodyPr>
          <a:lstStyle/>
          <a:p>
            <a:pPr indent="0" lvl="0" marL="0" marR="0" rtl="0" algn="l">
              <a:lnSpc>
                <a:spcPct val="119990"/>
              </a:lnSpc>
              <a:spcBef>
                <a:spcPts val="0"/>
              </a:spcBef>
              <a:spcAft>
                <a:spcPts val="0"/>
              </a:spcAft>
              <a:buNone/>
            </a:pPr>
            <a:r>
              <a:rPr b="0" i="0" lang="en-US" sz="2026" u="none" cap="none" strike="noStrike">
                <a:solidFill>
                  <a:srgbClr val="000000"/>
                </a:solidFill>
                <a:latin typeface="Ubuntu"/>
                <a:ea typeface="Ubuntu"/>
                <a:cs typeface="Ubuntu"/>
                <a:sym typeface="Ubuntu"/>
              </a:rPr>
              <a:t>Estas ondas cuentan con las longitudes de </a:t>
            </a:r>
            <a:r>
              <a:rPr b="1" i="0" lang="en-US" sz="2026" u="none" cap="none" strike="noStrike">
                <a:solidFill>
                  <a:srgbClr val="53A632"/>
                </a:solidFill>
                <a:latin typeface="Ubuntu"/>
                <a:ea typeface="Ubuntu"/>
                <a:cs typeface="Ubuntu"/>
                <a:sym typeface="Ubuntu"/>
              </a:rPr>
              <a:t>onda</a:t>
            </a:r>
            <a:r>
              <a:rPr b="0" i="0" lang="en-US" sz="2026" u="none" cap="none" strike="noStrike">
                <a:solidFill>
                  <a:srgbClr val="000000"/>
                </a:solidFill>
                <a:latin typeface="Ubuntu"/>
                <a:ea typeface="Ubuntu"/>
                <a:cs typeface="Ubuntu"/>
                <a:sym typeface="Ubuntu"/>
              </a:rPr>
              <a:t> más reducidas y la energía más alta de todo el espectro electromagnético.</a:t>
            </a:r>
            <a:endParaRPr/>
          </a:p>
        </p:txBody>
      </p:sp>
      <p:grpSp>
        <p:nvGrpSpPr>
          <p:cNvPr id="789" name="Google Shape;789;p35"/>
          <p:cNvGrpSpPr/>
          <p:nvPr/>
        </p:nvGrpSpPr>
        <p:grpSpPr>
          <a:xfrm>
            <a:off x="6620166" y="1626513"/>
            <a:ext cx="2636329" cy="2636424"/>
            <a:chOff x="0" y="0"/>
            <a:chExt cx="3515106" cy="3515233"/>
          </a:xfrm>
        </p:grpSpPr>
        <p:sp>
          <p:nvSpPr>
            <p:cNvPr id="790" name="Google Shape;790;p35"/>
            <p:cNvSpPr/>
            <p:nvPr/>
          </p:nvSpPr>
          <p:spPr>
            <a:xfrm>
              <a:off x="13589" y="13589"/>
              <a:ext cx="3488055" cy="3488055"/>
            </a:xfrm>
            <a:custGeom>
              <a:rect b="b" l="l" r="r" t="t"/>
              <a:pathLst>
                <a:path extrusionOk="0" h="3488055" w="3488055">
                  <a:moveTo>
                    <a:pt x="0" y="1743964"/>
                  </a:moveTo>
                  <a:cubicBezTo>
                    <a:pt x="0" y="780796"/>
                    <a:pt x="780796" y="0"/>
                    <a:pt x="1743964" y="0"/>
                  </a:cubicBezTo>
                  <a:cubicBezTo>
                    <a:pt x="2707132" y="0"/>
                    <a:pt x="3488055" y="780796"/>
                    <a:pt x="3488055" y="1743964"/>
                  </a:cubicBezTo>
                  <a:cubicBezTo>
                    <a:pt x="3488055" y="2707132"/>
                    <a:pt x="2707259" y="3488055"/>
                    <a:pt x="1743964" y="3488055"/>
                  </a:cubicBezTo>
                  <a:cubicBezTo>
                    <a:pt x="780669" y="3488055"/>
                    <a:pt x="0" y="2707259"/>
                    <a:pt x="0" y="1743964"/>
                  </a:cubicBezTo>
                  <a:close/>
                </a:path>
              </a:pathLst>
            </a:custGeom>
            <a:solidFill>
              <a:srgbClr val="4D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35"/>
            <p:cNvSpPr/>
            <p:nvPr/>
          </p:nvSpPr>
          <p:spPr>
            <a:xfrm>
              <a:off x="0" y="0"/>
              <a:ext cx="3515106" cy="3515233"/>
            </a:xfrm>
            <a:custGeom>
              <a:rect b="b" l="l" r="r" t="t"/>
              <a:pathLst>
                <a:path extrusionOk="0" h="3515233" w="3515106">
                  <a:moveTo>
                    <a:pt x="0" y="1757553"/>
                  </a:moveTo>
                  <a:cubicBezTo>
                    <a:pt x="0" y="786892"/>
                    <a:pt x="786892" y="0"/>
                    <a:pt x="1757553" y="0"/>
                  </a:cubicBezTo>
                  <a:lnTo>
                    <a:pt x="1757553" y="13589"/>
                  </a:lnTo>
                  <a:lnTo>
                    <a:pt x="1757553" y="0"/>
                  </a:lnTo>
                  <a:cubicBezTo>
                    <a:pt x="2728214" y="0"/>
                    <a:pt x="3515106" y="786892"/>
                    <a:pt x="3515106" y="1757553"/>
                  </a:cubicBezTo>
                  <a:lnTo>
                    <a:pt x="3501517" y="1757553"/>
                  </a:lnTo>
                  <a:lnTo>
                    <a:pt x="3515106" y="1757553"/>
                  </a:lnTo>
                  <a:cubicBezTo>
                    <a:pt x="3515106" y="2728214"/>
                    <a:pt x="2728214" y="3515106"/>
                    <a:pt x="1757553" y="3515106"/>
                  </a:cubicBezTo>
                  <a:lnTo>
                    <a:pt x="1757553" y="3501517"/>
                  </a:lnTo>
                  <a:lnTo>
                    <a:pt x="1757553" y="3515106"/>
                  </a:lnTo>
                  <a:cubicBezTo>
                    <a:pt x="786892" y="3515233"/>
                    <a:pt x="0" y="2728341"/>
                    <a:pt x="0" y="1757553"/>
                  </a:cubicBezTo>
                  <a:lnTo>
                    <a:pt x="13589" y="1757553"/>
                  </a:lnTo>
                  <a:lnTo>
                    <a:pt x="25019" y="1764919"/>
                  </a:lnTo>
                  <a:cubicBezTo>
                    <a:pt x="21717" y="1769999"/>
                    <a:pt x="15621" y="1772285"/>
                    <a:pt x="9779" y="1770634"/>
                  </a:cubicBezTo>
                  <a:cubicBezTo>
                    <a:pt x="3937" y="1768983"/>
                    <a:pt x="0" y="1763649"/>
                    <a:pt x="0" y="1757553"/>
                  </a:cubicBezTo>
                  <a:moveTo>
                    <a:pt x="27051" y="1757553"/>
                  </a:moveTo>
                  <a:lnTo>
                    <a:pt x="13589" y="1757553"/>
                  </a:lnTo>
                  <a:lnTo>
                    <a:pt x="2159" y="1750187"/>
                  </a:lnTo>
                  <a:cubicBezTo>
                    <a:pt x="5461" y="1745107"/>
                    <a:pt x="11557" y="1742821"/>
                    <a:pt x="17399" y="1744472"/>
                  </a:cubicBezTo>
                  <a:cubicBezTo>
                    <a:pt x="23241" y="1746123"/>
                    <a:pt x="27178" y="1751457"/>
                    <a:pt x="27178" y="1757426"/>
                  </a:cubicBezTo>
                  <a:cubicBezTo>
                    <a:pt x="27178" y="2713101"/>
                    <a:pt x="802005" y="3487928"/>
                    <a:pt x="1757680" y="3487928"/>
                  </a:cubicBezTo>
                  <a:cubicBezTo>
                    <a:pt x="2713355" y="3487928"/>
                    <a:pt x="3488182" y="2713101"/>
                    <a:pt x="3488182" y="1757426"/>
                  </a:cubicBezTo>
                  <a:cubicBezTo>
                    <a:pt x="3488182" y="801751"/>
                    <a:pt x="2713355" y="27051"/>
                    <a:pt x="1757553" y="27051"/>
                  </a:cubicBezTo>
                  <a:lnTo>
                    <a:pt x="1757553" y="13589"/>
                  </a:lnTo>
                  <a:lnTo>
                    <a:pt x="1757553" y="27051"/>
                  </a:lnTo>
                  <a:cubicBezTo>
                    <a:pt x="801878" y="27051"/>
                    <a:pt x="27051" y="801878"/>
                    <a:pt x="27051" y="1757553"/>
                  </a:cubicBezTo>
                  <a:close/>
                </a:path>
              </a:pathLst>
            </a:custGeom>
            <a:solidFill>
              <a:srgbClr val="4D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2" name="Google Shape;792;p35"/>
          <p:cNvSpPr txBox="1"/>
          <p:nvPr/>
        </p:nvSpPr>
        <p:spPr>
          <a:xfrm>
            <a:off x="6770534" y="2236893"/>
            <a:ext cx="2322734" cy="1381125"/>
          </a:xfrm>
          <a:prstGeom prst="rect">
            <a:avLst/>
          </a:prstGeom>
          <a:noFill/>
          <a:ln>
            <a:noFill/>
          </a:ln>
        </p:spPr>
        <p:txBody>
          <a:bodyPr anchorCtr="0" anchor="t" bIns="0" lIns="0" spcFirstLastPara="1" rIns="0" wrap="square" tIns="0">
            <a:spAutoFit/>
          </a:bodyPr>
          <a:lstStyle/>
          <a:p>
            <a:pPr indent="0" lvl="0" marL="0" marR="0" rtl="0" algn="ctr">
              <a:lnSpc>
                <a:spcPct val="119990"/>
              </a:lnSpc>
              <a:spcBef>
                <a:spcPts val="0"/>
              </a:spcBef>
              <a:spcAft>
                <a:spcPts val="0"/>
              </a:spcAft>
              <a:buNone/>
            </a:pPr>
            <a:r>
              <a:rPr b="0" i="0" lang="en-US" sz="2026" u="none" cap="none" strike="noStrike">
                <a:solidFill>
                  <a:srgbClr val="FFFFFF"/>
                </a:solidFill>
                <a:latin typeface="Ubuntu"/>
                <a:ea typeface="Ubuntu"/>
                <a:cs typeface="Ubuntu"/>
                <a:sym typeface="Ubuntu"/>
              </a:rPr>
              <a:t>Respuesta:</a:t>
            </a:r>
            <a:endParaRPr/>
          </a:p>
          <a:p>
            <a:pPr indent="0" lvl="0" marL="0" marR="0" rtl="0" algn="ctr">
              <a:lnSpc>
                <a:spcPct val="138943"/>
              </a:lnSpc>
              <a:spcBef>
                <a:spcPts val="0"/>
              </a:spcBef>
              <a:spcAft>
                <a:spcPts val="0"/>
              </a:spcAft>
              <a:buNone/>
            </a:pPr>
            <a:r>
              <a:t/>
            </a:r>
            <a:endParaRPr b="0" i="0" sz="2026" u="none" cap="none" strike="noStrike">
              <a:solidFill>
                <a:srgbClr val="FFFFFF"/>
              </a:solidFill>
              <a:latin typeface="Ubuntu"/>
              <a:ea typeface="Ubuntu"/>
              <a:cs typeface="Ubuntu"/>
              <a:sym typeface="Ubuntu"/>
            </a:endParaRPr>
          </a:p>
          <a:p>
            <a:pPr indent="0" lvl="0" marL="0" marR="0" rtl="0" algn="ctr">
              <a:lnSpc>
                <a:spcPct val="120034"/>
              </a:lnSpc>
              <a:spcBef>
                <a:spcPts val="0"/>
              </a:spcBef>
              <a:spcAft>
                <a:spcPts val="0"/>
              </a:spcAft>
              <a:buNone/>
            </a:pPr>
            <a:r>
              <a:rPr b="1" i="0" lang="en-US" sz="2346" u="none" cap="none" strike="noStrike">
                <a:solidFill>
                  <a:srgbClr val="FFFFFF"/>
                </a:solidFill>
                <a:latin typeface="Ubuntu"/>
                <a:ea typeface="Ubuntu"/>
                <a:cs typeface="Ubuntu"/>
                <a:sym typeface="Ubuntu"/>
              </a:rPr>
              <a:t>ONDAS</a:t>
            </a:r>
            <a:r>
              <a:rPr b="0" i="0" lang="en-US" sz="2346" u="none" cap="none" strike="noStrike">
                <a:solidFill>
                  <a:srgbClr val="FFFFFF"/>
                </a:solidFill>
                <a:latin typeface="Ubuntu"/>
                <a:ea typeface="Ubuntu"/>
                <a:cs typeface="Ubuntu"/>
                <a:sym typeface="Ubuntu"/>
              </a:rPr>
              <a:t> </a:t>
            </a:r>
            <a:endParaRPr/>
          </a:p>
          <a:p>
            <a:pPr indent="0" lvl="0" marL="0" marR="0" rtl="0" algn="ctr">
              <a:lnSpc>
                <a:spcPct val="119991"/>
              </a:lnSpc>
              <a:spcBef>
                <a:spcPts val="0"/>
              </a:spcBef>
              <a:spcAft>
                <a:spcPts val="0"/>
              </a:spcAft>
              <a:buNone/>
            </a:pPr>
            <a:r>
              <a:rPr b="1" i="0" lang="en-US" sz="2346" u="none" cap="none" strike="noStrike">
                <a:solidFill>
                  <a:srgbClr val="FFFFFF"/>
                </a:solidFill>
                <a:latin typeface="Ubuntu"/>
                <a:ea typeface="Ubuntu"/>
                <a:cs typeface="Ubuntu"/>
                <a:sym typeface="Ubuntu"/>
              </a:rPr>
              <a:t>GAMA!</a:t>
            </a:r>
            <a:endParaRPr/>
          </a:p>
        </p:txBody>
      </p:sp>
      <p:sp>
        <p:nvSpPr>
          <p:cNvPr id="793" name="Google Shape;793;p35"/>
          <p:cNvSpPr/>
          <p:nvPr/>
        </p:nvSpPr>
        <p:spPr>
          <a:xfrm>
            <a:off x="710442" y="2827942"/>
            <a:ext cx="2879425" cy="3314538"/>
          </a:xfrm>
          <a:custGeom>
            <a:rect b="b" l="l" r="r" t="t"/>
            <a:pathLst>
              <a:path extrusionOk="0" h="3314538" w="2879425">
                <a:moveTo>
                  <a:pt x="0" y="0"/>
                </a:moveTo>
                <a:lnTo>
                  <a:pt x="2879425" y="0"/>
                </a:lnTo>
                <a:lnTo>
                  <a:pt x="2879425" y="3314538"/>
                </a:lnTo>
                <a:lnTo>
                  <a:pt x="0" y="3314538"/>
                </a:lnTo>
                <a:lnTo>
                  <a:pt x="0" y="0"/>
                </a:lnTo>
                <a:close/>
              </a:path>
            </a:pathLst>
          </a:custGeom>
          <a:blipFill rotWithShape="1">
            <a:blip r:embed="rId6">
              <a:alphaModFix/>
            </a:blip>
            <a:stretch>
              <a:fillRect b="0" l="0" r="0" t="0"/>
            </a:stretch>
          </a:blipFill>
          <a:ln>
            <a:noFill/>
          </a:ln>
        </p:spPr>
      </p:sp>
      <p:sp>
        <p:nvSpPr>
          <p:cNvPr id="794" name="Google Shape;794;p35"/>
          <p:cNvSpPr txBox="1"/>
          <p:nvPr/>
        </p:nvSpPr>
        <p:spPr>
          <a:xfrm>
            <a:off x="5920000" y="6847261"/>
            <a:ext cx="3102080" cy="222284"/>
          </a:xfrm>
          <a:prstGeom prst="rect">
            <a:avLst/>
          </a:prstGeom>
          <a:noFill/>
          <a:ln>
            <a:noFill/>
          </a:ln>
        </p:spPr>
        <p:txBody>
          <a:bodyPr anchorCtr="0" anchor="t" bIns="0" lIns="0" spcFirstLastPara="1" rIns="0" wrap="square" tIns="0">
            <a:spAutoFit/>
          </a:bodyPr>
          <a:lstStyle/>
          <a:p>
            <a:pPr indent="0" lvl="0" marL="0" marR="0" rtl="0" algn="l">
              <a:lnSpc>
                <a:spcPct val="119889"/>
              </a:lnSpc>
              <a:spcBef>
                <a:spcPts val="0"/>
              </a:spcBef>
              <a:spcAft>
                <a:spcPts val="0"/>
              </a:spcAft>
              <a:buNone/>
            </a:pPr>
            <a:r>
              <a:rPr b="0" i="0" lang="en-US" sz="724" u="none" cap="none" strike="noStrike">
                <a:solidFill>
                  <a:srgbClr val="000000"/>
                </a:solidFill>
                <a:latin typeface="Arial"/>
                <a:ea typeface="Arial"/>
                <a:cs typeface="Arial"/>
                <a:sym typeface="Arial"/>
              </a:rPr>
              <a:t>Copyright 2020 Discovery Education, Inc. Todos los derechos reservados.</a:t>
            </a:r>
            <a:endParaRPr/>
          </a:p>
          <a:p>
            <a:pPr indent="0" lvl="0" marL="0" marR="0" rtl="0" algn="l">
              <a:lnSpc>
                <a:spcPct val="119889"/>
              </a:lnSpc>
              <a:spcBef>
                <a:spcPts val="0"/>
              </a:spcBef>
              <a:spcAft>
                <a:spcPts val="0"/>
              </a:spcAft>
              <a:buNone/>
            </a:pPr>
            <a:r>
              <a:t/>
            </a:r>
            <a:endParaRPr b="0" i="0" sz="724" u="none" cap="none" strike="noStrike">
              <a:solidFill>
                <a:srgbClr val="000000"/>
              </a:solidFill>
              <a:latin typeface="Arial"/>
              <a:ea typeface="Arial"/>
              <a:cs typeface="Arial"/>
              <a:sym typeface="Arial"/>
            </a:endParaRPr>
          </a:p>
        </p:txBody>
      </p:sp>
      <p:sp>
        <p:nvSpPr>
          <p:cNvPr id="795" name="Google Shape;795;p35"/>
          <p:cNvSpPr/>
          <p:nvPr/>
        </p:nvSpPr>
        <p:spPr>
          <a:xfrm>
            <a:off x="684528" y="6745992"/>
            <a:ext cx="1840504" cy="347994"/>
          </a:xfrm>
          <a:custGeom>
            <a:rect b="b" l="l" r="r" t="t"/>
            <a:pathLst>
              <a:path extrusionOk="0" h="347994" w="1840504">
                <a:moveTo>
                  <a:pt x="0" y="0"/>
                </a:moveTo>
                <a:lnTo>
                  <a:pt x="1840504" y="0"/>
                </a:lnTo>
                <a:lnTo>
                  <a:pt x="1840504" y="347994"/>
                </a:lnTo>
                <a:lnTo>
                  <a:pt x="0" y="347994"/>
                </a:lnTo>
                <a:lnTo>
                  <a:pt x="0" y="0"/>
                </a:lnTo>
                <a:close/>
              </a:path>
            </a:pathLst>
          </a:custGeom>
          <a:blipFill rotWithShape="1">
            <a:blip r:embed="rId7">
              <a:alphaModFix/>
            </a:blip>
            <a:stretch>
              <a:fillRect b="0" l="0" r="0" t="0"/>
            </a:stretch>
          </a:blip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sp>
        <p:nvSpPr>
          <p:cNvPr id="804" name="Google Shape;804;p36"/>
          <p:cNvSpPr txBox="1"/>
          <p:nvPr/>
        </p:nvSpPr>
        <p:spPr>
          <a:xfrm>
            <a:off x="8957462" y="6809161"/>
            <a:ext cx="218101" cy="190500"/>
          </a:xfrm>
          <a:prstGeom prst="rect">
            <a:avLst/>
          </a:prstGeom>
          <a:noFill/>
          <a:ln>
            <a:noFill/>
          </a:ln>
        </p:spPr>
        <p:txBody>
          <a:bodyPr anchorCtr="0" anchor="t" bIns="0" lIns="0" spcFirstLastPara="1" rIns="0" wrap="square" tIns="0">
            <a:spAutoFit/>
          </a:bodyPr>
          <a:lstStyle/>
          <a:p>
            <a:pPr indent="0" lvl="0" marL="0" marR="0" rtl="0" algn="r">
              <a:lnSpc>
                <a:spcPct val="120075"/>
              </a:lnSpc>
              <a:spcBef>
                <a:spcPts val="0"/>
              </a:spcBef>
              <a:spcAft>
                <a:spcPts val="0"/>
              </a:spcAft>
              <a:buNone/>
            </a:pPr>
            <a:r>
              <a:rPr b="0" i="0" lang="en-US" sz="1066" u="none" cap="none" strike="noStrike">
                <a:solidFill>
                  <a:srgbClr val="000000"/>
                </a:solidFill>
                <a:latin typeface="Arial"/>
                <a:ea typeface="Arial"/>
                <a:cs typeface="Arial"/>
                <a:sym typeface="Arial"/>
              </a:rPr>
              <a:t>23</a:t>
            </a:r>
            <a:endParaRPr/>
          </a:p>
        </p:txBody>
      </p:sp>
      <p:sp>
        <p:nvSpPr>
          <p:cNvPr id="805" name="Google Shape;805;p36"/>
          <p:cNvSpPr/>
          <p:nvPr/>
        </p:nvSpPr>
        <p:spPr>
          <a:xfrm>
            <a:off x="641299" y="94406"/>
            <a:ext cx="2039652" cy="773662"/>
          </a:xfrm>
          <a:custGeom>
            <a:rect b="b" l="l" r="r" t="t"/>
            <a:pathLst>
              <a:path extrusionOk="0" h="773662" w="2039652">
                <a:moveTo>
                  <a:pt x="0" y="0"/>
                </a:moveTo>
                <a:lnTo>
                  <a:pt x="2039652" y="0"/>
                </a:lnTo>
                <a:lnTo>
                  <a:pt x="2039652" y="773662"/>
                </a:lnTo>
                <a:lnTo>
                  <a:pt x="0" y="773662"/>
                </a:lnTo>
                <a:lnTo>
                  <a:pt x="0" y="0"/>
                </a:lnTo>
                <a:close/>
              </a:path>
            </a:pathLst>
          </a:custGeom>
          <a:blipFill rotWithShape="1">
            <a:blip r:embed="rId3">
              <a:alphaModFix/>
            </a:blip>
            <a:stretch>
              <a:fillRect b="0" l="0" r="0" t="0"/>
            </a:stretch>
          </a:blipFill>
          <a:ln>
            <a:noFill/>
          </a:ln>
        </p:spPr>
      </p:sp>
      <p:cxnSp>
        <p:nvCxnSpPr>
          <p:cNvPr id="806" name="Google Shape;806;p36"/>
          <p:cNvCxnSpPr/>
          <p:nvPr/>
        </p:nvCxnSpPr>
        <p:spPr>
          <a:xfrm rot="4119">
            <a:off x="665475" y="6529662"/>
            <a:ext cx="8478731" cy="0"/>
          </a:xfrm>
          <a:prstGeom prst="straightConnector1">
            <a:avLst/>
          </a:prstGeom>
          <a:noFill/>
          <a:ln cap="rnd" cmpd="sng" w="9525">
            <a:solidFill>
              <a:srgbClr val="4DA84F"/>
            </a:solidFill>
            <a:prstDash val="solid"/>
            <a:round/>
            <a:headEnd len="sm" w="sm" type="none"/>
            <a:tailEnd len="sm" w="sm" type="none"/>
          </a:ln>
        </p:spPr>
      </p:cxnSp>
      <p:cxnSp>
        <p:nvCxnSpPr>
          <p:cNvPr id="807" name="Google Shape;807;p36"/>
          <p:cNvCxnSpPr/>
          <p:nvPr/>
        </p:nvCxnSpPr>
        <p:spPr>
          <a:xfrm rot="7147">
            <a:off x="-10171" y="950831"/>
            <a:ext cx="9773941" cy="0"/>
          </a:xfrm>
          <a:prstGeom prst="straightConnector1">
            <a:avLst/>
          </a:prstGeom>
          <a:noFill/>
          <a:ln cap="rnd" cmpd="sng" w="19050">
            <a:solidFill>
              <a:srgbClr val="4DA84F"/>
            </a:solidFill>
            <a:prstDash val="solid"/>
            <a:round/>
            <a:headEnd len="sm" w="sm" type="none"/>
            <a:tailEnd len="sm" w="sm" type="none"/>
          </a:ln>
        </p:spPr>
      </p:cxnSp>
      <p:cxnSp>
        <p:nvCxnSpPr>
          <p:cNvPr id="808" name="Google Shape;808;p36"/>
          <p:cNvCxnSpPr/>
          <p:nvPr/>
        </p:nvCxnSpPr>
        <p:spPr>
          <a:xfrm rot="5320288">
            <a:off x="2472562" y="6936722"/>
            <a:ext cx="438214" cy="0"/>
          </a:xfrm>
          <a:prstGeom prst="straightConnector1">
            <a:avLst/>
          </a:prstGeom>
          <a:noFill/>
          <a:ln cap="rnd" cmpd="sng" w="9525">
            <a:solidFill>
              <a:srgbClr val="5B9BD5"/>
            </a:solidFill>
            <a:prstDash val="solid"/>
            <a:round/>
            <a:headEnd len="sm" w="sm" type="none"/>
            <a:tailEnd len="sm" w="sm" type="none"/>
          </a:ln>
        </p:spPr>
      </p:cxnSp>
      <p:cxnSp>
        <p:nvCxnSpPr>
          <p:cNvPr id="809" name="Google Shape;809;p36"/>
          <p:cNvCxnSpPr/>
          <p:nvPr/>
        </p:nvCxnSpPr>
        <p:spPr>
          <a:xfrm rot="5320288">
            <a:off x="4399276" y="6936722"/>
            <a:ext cx="438214" cy="0"/>
          </a:xfrm>
          <a:prstGeom prst="straightConnector1">
            <a:avLst/>
          </a:prstGeom>
          <a:noFill/>
          <a:ln cap="rnd" cmpd="sng" w="9525">
            <a:solidFill>
              <a:srgbClr val="5B9BD5"/>
            </a:solidFill>
            <a:prstDash val="solid"/>
            <a:round/>
            <a:headEnd len="sm" w="sm" type="none"/>
            <a:tailEnd len="sm" w="sm" type="none"/>
          </a:ln>
        </p:spPr>
      </p:cxnSp>
      <p:sp>
        <p:nvSpPr>
          <p:cNvPr id="810" name="Google Shape;810;p36"/>
          <p:cNvSpPr/>
          <p:nvPr/>
        </p:nvSpPr>
        <p:spPr>
          <a:xfrm>
            <a:off x="2812169" y="6815709"/>
            <a:ext cx="1709508" cy="208560"/>
          </a:xfrm>
          <a:custGeom>
            <a:rect b="b" l="l" r="r" t="t"/>
            <a:pathLst>
              <a:path extrusionOk="0" h="208560" w="1709508">
                <a:moveTo>
                  <a:pt x="0" y="0"/>
                </a:moveTo>
                <a:lnTo>
                  <a:pt x="1709508" y="0"/>
                </a:lnTo>
                <a:lnTo>
                  <a:pt x="1709508" y="208560"/>
                </a:lnTo>
                <a:lnTo>
                  <a:pt x="0" y="208560"/>
                </a:lnTo>
                <a:lnTo>
                  <a:pt x="0" y="0"/>
                </a:lnTo>
                <a:close/>
              </a:path>
            </a:pathLst>
          </a:custGeom>
          <a:blipFill rotWithShape="1">
            <a:blip r:embed="rId4">
              <a:alphaModFix/>
            </a:blip>
            <a:stretch>
              <a:fillRect b="-146" l="0" r="0" t="-145"/>
            </a:stretch>
          </a:blipFill>
          <a:ln>
            <a:noFill/>
          </a:ln>
        </p:spPr>
      </p:sp>
      <p:sp>
        <p:nvSpPr>
          <p:cNvPr id="811" name="Google Shape;811;p36"/>
          <p:cNvSpPr/>
          <p:nvPr/>
        </p:nvSpPr>
        <p:spPr>
          <a:xfrm>
            <a:off x="4724506" y="6801711"/>
            <a:ext cx="930852" cy="217199"/>
          </a:xfrm>
          <a:custGeom>
            <a:rect b="b" l="l" r="r" t="t"/>
            <a:pathLst>
              <a:path extrusionOk="0" h="217199" w="930852">
                <a:moveTo>
                  <a:pt x="0" y="0"/>
                </a:moveTo>
                <a:lnTo>
                  <a:pt x="930852" y="0"/>
                </a:lnTo>
                <a:lnTo>
                  <a:pt x="930852" y="217199"/>
                </a:lnTo>
                <a:lnTo>
                  <a:pt x="0" y="217199"/>
                </a:lnTo>
                <a:lnTo>
                  <a:pt x="0" y="0"/>
                </a:lnTo>
                <a:close/>
              </a:path>
            </a:pathLst>
          </a:custGeom>
          <a:blipFill rotWithShape="1">
            <a:blip r:embed="rId5">
              <a:alphaModFix/>
            </a:blip>
            <a:stretch>
              <a:fillRect b="0" l="0" r="0" t="0"/>
            </a:stretch>
          </a:blipFill>
          <a:ln>
            <a:noFill/>
          </a:ln>
        </p:spPr>
      </p:sp>
      <p:sp>
        <p:nvSpPr>
          <p:cNvPr id="812" name="Google Shape;812;p36"/>
          <p:cNvSpPr txBox="1"/>
          <p:nvPr/>
        </p:nvSpPr>
        <p:spPr>
          <a:xfrm>
            <a:off x="2809324" y="309582"/>
            <a:ext cx="6696222" cy="40923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986" u="none" cap="none" strike="noStrike">
                <a:solidFill>
                  <a:srgbClr val="26819E"/>
                </a:solidFill>
                <a:latin typeface="Ubuntu"/>
                <a:ea typeface="Ubuntu"/>
                <a:cs typeface="Ubuntu"/>
                <a:sym typeface="Ubuntu"/>
              </a:rPr>
              <a:t>Pregunta 3</a:t>
            </a:r>
            <a:endParaRPr/>
          </a:p>
        </p:txBody>
      </p:sp>
      <p:sp>
        <p:nvSpPr>
          <p:cNvPr id="813" name="Google Shape;813;p36"/>
          <p:cNvSpPr txBox="1"/>
          <p:nvPr/>
        </p:nvSpPr>
        <p:spPr>
          <a:xfrm>
            <a:off x="507188" y="1547417"/>
            <a:ext cx="4522012" cy="1238250"/>
          </a:xfrm>
          <a:prstGeom prst="rect">
            <a:avLst/>
          </a:prstGeom>
          <a:noFill/>
          <a:ln>
            <a:noFill/>
          </a:ln>
        </p:spPr>
        <p:txBody>
          <a:bodyPr anchorCtr="0" anchor="t" bIns="0" lIns="0" spcFirstLastPara="1" rIns="0" wrap="square" tIns="0">
            <a:spAutoFit/>
          </a:bodyPr>
          <a:lstStyle/>
          <a:p>
            <a:pPr indent="0" lvl="0" marL="0" marR="0" rtl="0" algn="l">
              <a:lnSpc>
                <a:spcPct val="119990"/>
              </a:lnSpc>
              <a:spcBef>
                <a:spcPts val="0"/>
              </a:spcBef>
              <a:spcAft>
                <a:spcPts val="0"/>
              </a:spcAft>
              <a:buNone/>
            </a:pPr>
            <a:r>
              <a:rPr b="0" i="0" lang="en-US" sz="2026" u="none" cap="none" strike="noStrike">
                <a:solidFill>
                  <a:srgbClr val="000000"/>
                </a:solidFill>
                <a:latin typeface="Ubuntu"/>
                <a:ea typeface="Ubuntu"/>
                <a:cs typeface="Ubuntu"/>
                <a:sym typeface="Ubuntu"/>
              </a:rPr>
              <a:t>La NASA y otras agencias espaciales hacen uso de esta tecnología para comunicarse. </a:t>
            </a:r>
            <a:endParaRPr/>
          </a:p>
          <a:p>
            <a:pPr indent="0" lvl="0" marL="0" marR="0" rtl="0" algn="l">
              <a:lnSpc>
                <a:spcPct val="119990"/>
              </a:lnSpc>
              <a:spcBef>
                <a:spcPts val="0"/>
              </a:spcBef>
              <a:spcAft>
                <a:spcPts val="0"/>
              </a:spcAft>
              <a:buNone/>
            </a:pPr>
            <a:r>
              <a:t/>
            </a:r>
            <a:endParaRPr b="0" i="0" sz="2026" u="none" cap="none" strike="noStrike">
              <a:solidFill>
                <a:srgbClr val="000000"/>
              </a:solidFill>
              <a:latin typeface="Ubuntu"/>
              <a:ea typeface="Ubuntu"/>
              <a:cs typeface="Ubuntu"/>
              <a:sym typeface="Ubuntu"/>
            </a:endParaRPr>
          </a:p>
        </p:txBody>
      </p:sp>
      <p:grpSp>
        <p:nvGrpSpPr>
          <p:cNvPr id="814" name="Google Shape;814;p36"/>
          <p:cNvGrpSpPr/>
          <p:nvPr/>
        </p:nvGrpSpPr>
        <p:grpSpPr>
          <a:xfrm>
            <a:off x="6620166" y="1626513"/>
            <a:ext cx="2636329" cy="2636424"/>
            <a:chOff x="0" y="0"/>
            <a:chExt cx="3515106" cy="3515233"/>
          </a:xfrm>
        </p:grpSpPr>
        <p:sp>
          <p:nvSpPr>
            <p:cNvPr id="815" name="Google Shape;815;p36"/>
            <p:cNvSpPr/>
            <p:nvPr/>
          </p:nvSpPr>
          <p:spPr>
            <a:xfrm>
              <a:off x="13589" y="13589"/>
              <a:ext cx="3488055" cy="3488055"/>
            </a:xfrm>
            <a:custGeom>
              <a:rect b="b" l="l" r="r" t="t"/>
              <a:pathLst>
                <a:path extrusionOk="0" h="3488055" w="3488055">
                  <a:moveTo>
                    <a:pt x="0" y="1743964"/>
                  </a:moveTo>
                  <a:cubicBezTo>
                    <a:pt x="0" y="780796"/>
                    <a:pt x="780796" y="0"/>
                    <a:pt x="1743964" y="0"/>
                  </a:cubicBezTo>
                  <a:cubicBezTo>
                    <a:pt x="2707132" y="0"/>
                    <a:pt x="3488055" y="780796"/>
                    <a:pt x="3488055" y="1743964"/>
                  </a:cubicBezTo>
                  <a:cubicBezTo>
                    <a:pt x="3488055" y="2707132"/>
                    <a:pt x="2707259" y="3488055"/>
                    <a:pt x="1743964" y="3488055"/>
                  </a:cubicBezTo>
                  <a:cubicBezTo>
                    <a:pt x="780669" y="3488055"/>
                    <a:pt x="0" y="2707259"/>
                    <a:pt x="0" y="1743964"/>
                  </a:cubicBezTo>
                  <a:close/>
                </a:path>
              </a:pathLst>
            </a:custGeom>
            <a:solidFill>
              <a:srgbClr val="4D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36"/>
            <p:cNvSpPr/>
            <p:nvPr/>
          </p:nvSpPr>
          <p:spPr>
            <a:xfrm>
              <a:off x="0" y="0"/>
              <a:ext cx="3515106" cy="3515233"/>
            </a:xfrm>
            <a:custGeom>
              <a:rect b="b" l="l" r="r" t="t"/>
              <a:pathLst>
                <a:path extrusionOk="0" h="3515233" w="3515106">
                  <a:moveTo>
                    <a:pt x="0" y="1757553"/>
                  </a:moveTo>
                  <a:cubicBezTo>
                    <a:pt x="0" y="786892"/>
                    <a:pt x="786892" y="0"/>
                    <a:pt x="1757553" y="0"/>
                  </a:cubicBezTo>
                  <a:lnTo>
                    <a:pt x="1757553" y="13589"/>
                  </a:lnTo>
                  <a:lnTo>
                    <a:pt x="1757553" y="0"/>
                  </a:lnTo>
                  <a:cubicBezTo>
                    <a:pt x="2728214" y="0"/>
                    <a:pt x="3515106" y="786892"/>
                    <a:pt x="3515106" y="1757553"/>
                  </a:cubicBezTo>
                  <a:lnTo>
                    <a:pt x="3501517" y="1757553"/>
                  </a:lnTo>
                  <a:lnTo>
                    <a:pt x="3515106" y="1757553"/>
                  </a:lnTo>
                  <a:cubicBezTo>
                    <a:pt x="3515106" y="2728214"/>
                    <a:pt x="2728214" y="3515106"/>
                    <a:pt x="1757553" y="3515106"/>
                  </a:cubicBezTo>
                  <a:lnTo>
                    <a:pt x="1757553" y="3501517"/>
                  </a:lnTo>
                  <a:lnTo>
                    <a:pt x="1757553" y="3515106"/>
                  </a:lnTo>
                  <a:cubicBezTo>
                    <a:pt x="786892" y="3515233"/>
                    <a:pt x="0" y="2728341"/>
                    <a:pt x="0" y="1757553"/>
                  </a:cubicBezTo>
                  <a:lnTo>
                    <a:pt x="13589" y="1757553"/>
                  </a:lnTo>
                  <a:lnTo>
                    <a:pt x="25019" y="1764919"/>
                  </a:lnTo>
                  <a:cubicBezTo>
                    <a:pt x="21717" y="1769999"/>
                    <a:pt x="15621" y="1772285"/>
                    <a:pt x="9779" y="1770634"/>
                  </a:cubicBezTo>
                  <a:cubicBezTo>
                    <a:pt x="3937" y="1768983"/>
                    <a:pt x="0" y="1763649"/>
                    <a:pt x="0" y="1757553"/>
                  </a:cubicBezTo>
                  <a:moveTo>
                    <a:pt x="27051" y="1757553"/>
                  </a:moveTo>
                  <a:lnTo>
                    <a:pt x="13589" y="1757553"/>
                  </a:lnTo>
                  <a:lnTo>
                    <a:pt x="2159" y="1750187"/>
                  </a:lnTo>
                  <a:cubicBezTo>
                    <a:pt x="5461" y="1745107"/>
                    <a:pt x="11557" y="1742821"/>
                    <a:pt x="17399" y="1744472"/>
                  </a:cubicBezTo>
                  <a:cubicBezTo>
                    <a:pt x="23241" y="1746123"/>
                    <a:pt x="27178" y="1751457"/>
                    <a:pt x="27178" y="1757426"/>
                  </a:cubicBezTo>
                  <a:cubicBezTo>
                    <a:pt x="27178" y="2713101"/>
                    <a:pt x="802005" y="3487928"/>
                    <a:pt x="1757680" y="3487928"/>
                  </a:cubicBezTo>
                  <a:cubicBezTo>
                    <a:pt x="2713355" y="3487928"/>
                    <a:pt x="3488182" y="2713101"/>
                    <a:pt x="3488182" y="1757426"/>
                  </a:cubicBezTo>
                  <a:cubicBezTo>
                    <a:pt x="3488182" y="801751"/>
                    <a:pt x="2713355" y="27051"/>
                    <a:pt x="1757553" y="27051"/>
                  </a:cubicBezTo>
                  <a:lnTo>
                    <a:pt x="1757553" y="13589"/>
                  </a:lnTo>
                  <a:lnTo>
                    <a:pt x="1757553" y="27051"/>
                  </a:lnTo>
                  <a:cubicBezTo>
                    <a:pt x="801878" y="27051"/>
                    <a:pt x="27051" y="801878"/>
                    <a:pt x="27051" y="1757553"/>
                  </a:cubicBezTo>
                  <a:close/>
                </a:path>
              </a:pathLst>
            </a:custGeom>
            <a:solidFill>
              <a:srgbClr val="4D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7" name="Google Shape;817;p36"/>
          <p:cNvSpPr txBox="1"/>
          <p:nvPr/>
        </p:nvSpPr>
        <p:spPr>
          <a:xfrm>
            <a:off x="6770534" y="2236893"/>
            <a:ext cx="2322734" cy="1028700"/>
          </a:xfrm>
          <a:prstGeom prst="rect">
            <a:avLst/>
          </a:prstGeom>
          <a:noFill/>
          <a:ln>
            <a:noFill/>
          </a:ln>
        </p:spPr>
        <p:txBody>
          <a:bodyPr anchorCtr="0" anchor="t" bIns="0" lIns="0" spcFirstLastPara="1" rIns="0" wrap="square" tIns="0">
            <a:spAutoFit/>
          </a:bodyPr>
          <a:lstStyle/>
          <a:p>
            <a:pPr indent="0" lvl="0" marL="0" marR="0" rtl="0" algn="ctr">
              <a:lnSpc>
                <a:spcPct val="119990"/>
              </a:lnSpc>
              <a:spcBef>
                <a:spcPts val="0"/>
              </a:spcBef>
              <a:spcAft>
                <a:spcPts val="0"/>
              </a:spcAft>
              <a:buNone/>
            </a:pPr>
            <a:r>
              <a:rPr b="0" i="0" lang="en-US" sz="2026" u="none" cap="none" strike="noStrike">
                <a:solidFill>
                  <a:srgbClr val="FFFFFF"/>
                </a:solidFill>
                <a:latin typeface="Ubuntu"/>
                <a:ea typeface="Ubuntu"/>
                <a:cs typeface="Ubuntu"/>
                <a:sym typeface="Ubuntu"/>
              </a:rPr>
              <a:t>Respuesta:</a:t>
            </a:r>
            <a:endParaRPr/>
          </a:p>
          <a:p>
            <a:pPr indent="0" lvl="0" marL="0" marR="0" rtl="0" algn="ctr">
              <a:lnSpc>
                <a:spcPct val="138943"/>
              </a:lnSpc>
              <a:spcBef>
                <a:spcPts val="0"/>
              </a:spcBef>
              <a:spcAft>
                <a:spcPts val="0"/>
              </a:spcAft>
              <a:buNone/>
            </a:pPr>
            <a:r>
              <a:t/>
            </a:r>
            <a:endParaRPr b="0" i="0" sz="2026" u="none" cap="none" strike="noStrike">
              <a:solidFill>
                <a:srgbClr val="FFFFFF"/>
              </a:solidFill>
              <a:latin typeface="Ubuntu"/>
              <a:ea typeface="Ubuntu"/>
              <a:cs typeface="Ubuntu"/>
              <a:sym typeface="Ubuntu"/>
            </a:endParaRPr>
          </a:p>
          <a:p>
            <a:pPr indent="0" lvl="0" marL="0" marR="0" rtl="0" algn="ctr">
              <a:lnSpc>
                <a:spcPct val="119991"/>
              </a:lnSpc>
              <a:spcBef>
                <a:spcPts val="0"/>
              </a:spcBef>
              <a:spcAft>
                <a:spcPts val="0"/>
              </a:spcAft>
              <a:buNone/>
            </a:pPr>
            <a:r>
              <a:rPr b="1" i="0" lang="en-US" sz="2346" u="none" cap="none" strike="noStrike">
                <a:solidFill>
                  <a:srgbClr val="FFFFFF"/>
                </a:solidFill>
                <a:latin typeface="Ubuntu"/>
                <a:ea typeface="Ubuntu"/>
                <a:cs typeface="Ubuntu"/>
                <a:sym typeface="Ubuntu"/>
              </a:rPr>
              <a:t>MICROONDAS!</a:t>
            </a:r>
            <a:endParaRPr/>
          </a:p>
        </p:txBody>
      </p:sp>
      <p:sp>
        <p:nvSpPr>
          <p:cNvPr id="818" name="Google Shape;818;p36"/>
          <p:cNvSpPr/>
          <p:nvPr/>
        </p:nvSpPr>
        <p:spPr>
          <a:xfrm>
            <a:off x="690318" y="2577082"/>
            <a:ext cx="2682802" cy="3481789"/>
          </a:xfrm>
          <a:custGeom>
            <a:rect b="b" l="l" r="r" t="t"/>
            <a:pathLst>
              <a:path extrusionOk="0" h="3481789" w="2682802">
                <a:moveTo>
                  <a:pt x="0" y="0"/>
                </a:moveTo>
                <a:lnTo>
                  <a:pt x="2682802" y="0"/>
                </a:lnTo>
                <a:lnTo>
                  <a:pt x="2682802" y="3481788"/>
                </a:lnTo>
                <a:lnTo>
                  <a:pt x="0" y="3481788"/>
                </a:lnTo>
                <a:lnTo>
                  <a:pt x="0" y="0"/>
                </a:lnTo>
                <a:close/>
              </a:path>
            </a:pathLst>
          </a:custGeom>
          <a:blipFill rotWithShape="1">
            <a:blip r:embed="rId6">
              <a:alphaModFix/>
            </a:blip>
            <a:stretch>
              <a:fillRect b="0" l="0" r="0" t="0"/>
            </a:stretch>
          </a:blipFill>
          <a:ln>
            <a:noFill/>
          </a:ln>
        </p:spPr>
      </p:sp>
      <p:sp>
        <p:nvSpPr>
          <p:cNvPr id="819" name="Google Shape;819;p36"/>
          <p:cNvSpPr txBox="1"/>
          <p:nvPr/>
        </p:nvSpPr>
        <p:spPr>
          <a:xfrm>
            <a:off x="5920000" y="6847261"/>
            <a:ext cx="3102080" cy="222284"/>
          </a:xfrm>
          <a:prstGeom prst="rect">
            <a:avLst/>
          </a:prstGeom>
          <a:noFill/>
          <a:ln>
            <a:noFill/>
          </a:ln>
        </p:spPr>
        <p:txBody>
          <a:bodyPr anchorCtr="0" anchor="t" bIns="0" lIns="0" spcFirstLastPara="1" rIns="0" wrap="square" tIns="0">
            <a:spAutoFit/>
          </a:bodyPr>
          <a:lstStyle/>
          <a:p>
            <a:pPr indent="0" lvl="0" marL="0" marR="0" rtl="0" algn="l">
              <a:lnSpc>
                <a:spcPct val="119889"/>
              </a:lnSpc>
              <a:spcBef>
                <a:spcPts val="0"/>
              </a:spcBef>
              <a:spcAft>
                <a:spcPts val="0"/>
              </a:spcAft>
              <a:buNone/>
            </a:pPr>
            <a:r>
              <a:rPr b="0" i="0" lang="en-US" sz="724" u="none" cap="none" strike="noStrike">
                <a:solidFill>
                  <a:srgbClr val="000000"/>
                </a:solidFill>
                <a:latin typeface="Arial"/>
                <a:ea typeface="Arial"/>
                <a:cs typeface="Arial"/>
                <a:sym typeface="Arial"/>
              </a:rPr>
              <a:t>Copyright 2020 Discovery Education, Inc. Todos los derechos reservados.</a:t>
            </a:r>
            <a:endParaRPr/>
          </a:p>
          <a:p>
            <a:pPr indent="0" lvl="0" marL="0" marR="0" rtl="0" algn="l">
              <a:lnSpc>
                <a:spcPct val="119889"/>
              </a:lnSpc>
              <a:spcBef>
                <a:spcPts val="0"/>
              </a:spcBef>
              <a:spcAft>
                <a:spcPts val="0"/>
              </a:spcAft>
              <a:buNone/>
            </a:pPr>
            <a:r>
              <a:t/>
            </a:r>
            <a:endParaRPr b="0" i="0" sz="724" u="none" cap="none" strike="noStrike">
              <a:solidFill>
                <a:srgbClr val="000000"/>
              </a:solidFill>
              <a:latin typeface="Arial"/>
              <a:ea typeface="Arial"/>
              <a:cs typeface="Arial"/>
              <a:sym typeface="Arial"/>
            </a:endParaRPr>
          </a:p>
        </p:txBody>
      </p:sp>
      <p:sp>
        <p:nvSpPr>
          <p:cNvPr id="820" name="Google Shape;820;p36"/>
          <p:cNvSpPr/>
          <p:nvPr/>
        </p:nvSpPr>
        <p:spPr>
          <a:xfrm>
            <a:off x="684528" y="6745992"/>
            <a:ext cx="1840504" cy="347994"/>
          </a:xfrm>
          <a:custGeom>
            <a:rect b="b" l="l" r="r" t="t"/>
            <a:pathLst>
              <a:path extrusionOk="0" h="347994" w="1840504">
                <a:moveTo>
                  <a:pt x="0" y="0"/>
                </a:moveTo>
                <a:lnTo>
                  <a:pt x="1840504" y="0"/>
                </a:lnTo>
                <a:lnTo>
                  <a:pt x="1840504" y="347994"/>
                </a:lnTo>
                <a:lnTo>
                  <a:pt x="0" y="347994"/>
                </a:lnTo>
                <a:lnTo>
                  <a:pt x="0" y="0"/>
                </a:lnTo>
                <a:close/>
              </a:path>
            </a:pathLst>
          </a:custGeom>
          <a:blipFill rotWithShape="1">
            <a:blip r:embed="rId7">
              <a:alphaModFix/>
            </a:blip>
            <a:stretch>
              <a:fillRect b="0" l="0" r="0" t="0"/>
            </a:stretch>
          </a:blip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 name="Shape 828"/>
        <p:cNvGrpSpPr/>
        <p:nvPr/>
      </p:nvGrpSpPr>
      <p:grpSpPr>
        <a:xfrm>
          <a:off x="0" y="0"/>
          <a:ext cx="0" cy="0"/>
          <a:chOff x="0" y="0"/>
          <a:chExt cx="0" cy="0"/>
        </a:xfrm>
      </p:grpSpPr>
      <p:sp>
        <p:nvSpPr>
          <p:cNvPr id="829" name="Google Shape;829;p37"/>
          <p:cNvSpPr txBox="1"/>
          <p:nvPr/>
        </p:nvSpPr>
        <p:spPr>
          <a:xfrm>
            <a:off x="8957462" y="6809161"/>
            <a:ext cx="218101" cy="190500"/>
          </a:xfrm>
          <a:prstGeom prst="rect">
            <a:avLst/>
          </a:prstGeom>
          <a:noFill/>
          <a:ln>
            <a:noFill/>
          </a:ln>
        </p:spPr>
        <p:txBody>
          <a:bodyPr anchorCtr="0" anchor="t" bIns="0" lIns="0" spcFirstLastPara="1" rIns="0" wrap="square" tIns="0">
            <a:spAutoFit/>
          </a:bodyPr>
          <a:lstStyle/>
          <a:p>
            <a:pPr indent="0" lvl="0" marL="0" marR="0" rtl="0" algn="r">
              <a:lnSpc>
                <a:spcPct val="120075"/>
              </a:lnSpc>
              <a:spcBef>
                <a:spcPts val="0"/>
              </a:spcBef>
              <a:spcAft>
                <a:spcPts val="0"/>
              </a:spcAft>
              <a:buNone/>
            </a:pPr>
            <a:r>
              <a:rPr b="0" i="0" lang="en-US" sz="1066" u="none" cap="none" strike="noStrike">
                <a:solidFill>
                  <a:srgbClr val="000000"/>
                </a:solidFill>
                <a:latin typeface="Arial"/>
                <a:ea typeface="Arial"/>
                <a:cs typeface="Arial"/>
                <a:sym typeface="Arial"/>
              </a:rPr>
              <a:t>24</a:t>
            </a:r>
            <a:endParaRPr/>
          </a:p>
        </p:txBody>
      </p:sp>
      <p:sp>
        <p:nvSpPr>
          <p:cNvPr id="830" name="Google Shape;830;p37"/>
          <p:cNvSpPr/>
          <p:nvPr/>
        </p:nvSpPr>
        <p:spPr>
          <a:xfrm>
            <a:off x="641299" y="94406"/>
            <a:ext cx="2039652" cy="773662"/>
          </a:xfrm>
          <a:custGeom>
            <a:rect b="b" l="l" r="r" t="t"/>
            <a:pathLst>
              <a:path extrusionOk="0" h="773662" w="2039652">
                <a:moveTo>
                  <a:pt x="0" y="0"/>
                </a:moveTo>
                <a:lnTo>
                  <a:pt x="2039652" y="0"/>
                </a:lnTo>
                <a:lnTo>
                  <a:pt x="2039652" y="773662"/>
                </a:lnTo>
                <a:lnTo>
                  <a:pt x="0" y="773662"/>
                </a:lnTo>
                <a:lnTo>
                  <a:pt x="0" y="0"/>
                </a:lnTo>
                <a:close/>
              </a:path>
            </a:pathLst>
          </a:custGeom>
          <a:blipFill rotWithShape="1">
            <a:blip r:embed="rId3">
              <a:alphaModFix/>
            </a:blip>
            <a:stretch>
              <a:fillRect b="0" l="0" r="0" t="0"/>
            </a:stretch>
          </a:blipFill>
          <a:ln>
            <a:noFill/>
          </a:ln>
        </p:spPr>
      </p:sp>
      <p:cxnSp>
        <p:nvCxnSpPr>
          <p:cNvPr id="831" name="Google Shape;831;p37"/>
          <p:cNvCxnSpPr/>
          <p:nvPr/>
        </p:nvCxnSpPr>
        <p:spPr>
          <a:xfrm rot="4119">
            <a:off x="665475" y="6529662"/>
            <a:ext cx="8478731" cy="0"/>
          </a:xfrm>
          <a:prstGeom prst="straightConnector1">
            <a:avLst/>
          </a:prstGeom>
          <a:noFill/>
          <a:ln cap="rnd" cmpd="sng" w="9525">
            <a:solidFill>
              <a:srgbClr val="4DA84F"/>
            </a:solidFill>
            <a:prstDash val="solid"/>
            <a:round/>
            <a:headEnd len="sm" w="sm" type="none"/>
            <a:tailEnd len="sm" w="sm" type="none"/>
          </a:ln>
        </p:spPr>
      </p:cxnSp>
      <p:cxnSp>
        <p:nvCxnSpPr>
          <p:cNvPr id="832" name="Google Shape;832;p37"/>
          <p:cNvCxnSpPr/>
          <p:nvPr/>
        </p:nvCxnSpPr>
        <p:spPr>
          <a:xfrm rot="7147">
            <a:off x="-10171" y="950831"/>
            <a:ext cx="9773941" cy="0"/>
          </a:xfrm>
          <a:prstGeom prst="straightConnector1">
            <a:avLst/>
          </a:prstGeom>
          <a:noFill/>
          <a:ln cap="rnd" cmpd="sng" w="19050">
            <a:solidFill>
              <a:srgbClr val="4DA84F"/>
            </a:solidFill>
            <a:prstDash val="solid"/>
            <a:round/>
            <a:headEnd len="sm" w="sm" type="none"/>
            <a:tailEnd len="sm" w="sm" type="none"/>
          </a:ln>
        </p:spPr>
      </p:cxnSp>
      <p:cxnSp>
        <p:nvCxnSpPr>
          <p:cNvPr id="833" name="Google Shape;833;p37"/>
          <p:cNvCxnSpPr/>
          <p:nvPr/>
        </p:nvCxnSpPr>
        <p:spPr>
          <a:xfrm rot="5320288">
            <a:off x="2472562" y="6936722"/>
            <a:ext cx="438214" cy="0"/>
          </a:xfrm>
          <a:prstGeom prst="straightConnector1">
            <a:avLst/>
          </a:prstGeom>
          <a:noFill/>
          <a:ln cap="rnd" cmpd="sng" w="9525">
            <a:solidFill>
              <a:srgbClr val="5B9BD5"/>
            </a:solidFill>
            <a:prstDash val="solid"/>
            <a:round/>
            <a:headEnd len="sm" w="sm" type="none"/>
            <a:tailEnd len="sm" w="sm" type="none"/>
          </a:ln>
        </p:spPr>
      </p:cxnSp>
      <p:cxnSp>
        <p:nvCxnSpPr>
          <p:cNvPr id="834" name="Google Shape;834;p37"/>
          <p:cNvCxnSpPr/>
          <p:nvPr/>
        </p:nvCxnSpPr>
        <p:spPr>
          <a:xfrm rot="5320288">
            <a:off x="4399276" y="6936722"/>
            <a:ext cx="438214" cy="0"/>
          </a:xfrm>
          <a:prstGeom prst="straightConnector1">
            <a:avLst/>
          </a:prstGeom>
          <a:noFill/>
          <a:ln cap="rnd" cmpd="sng" w="9525">
            <a:solidFill>
              <a:srgbClr val="5B9BD5"/>
            </a:solidFill>
            <a:prstDash val="solid"/>
            <a:round/>
            <a:headEnd len="sm" w="sm" type="none"/>
            <a:tailEnd len="sm" w="sm" type="none"/>
          </a:ln>
        </p:spPr>
      </p:cxnSp>
      <p:sp>
        <p:nvSpPr>
          <p:cNvPr id="835" name="Google Shape;835;p37"/>
          <p:cNvSpPr/>
          <p:nvPr/>
        </p:nvSpPr>
        <p:spPr>
          <a:xfrm>
            <a:off x="2812169" y="6815709"/>
            <a:ext cx="1709508" cy="208560"/>
          </a:xfrm>
          <a:custGeom>
            <a:rect b="b" l="l" r="r" t="t"/>
            <a:pathLst>
              <a:path extrusionOk="0" h="208560" w="1709508">
                <a:moveTo>
                  <a:pt x="0" y="0"/>
                </a:moveTo>
                <a:lnTo>
                  <a:pt x="1709508" y="0"/>
                </a:lnTo>
                <a:lnTo>
                  <a:pt x="1709508" y="208560"/>
                </a:lnTo>
                <a:lnTo>
                  <a:pt x="0" y="208560"/>
                </a:lnTo>
                <a:lnTo>
                  <a:pt x="0" y="0"/>
                </a:lnTo>
                <a:close/>
              </a:path>
            </a:pathLst>
          </a:custGeom>
          <a:blipFill rotWithShape="1">
            <a:blip r:embed="rId4">
              <a:alphaModFix/>
            </a:blip>
            <a:stretch>
              <a:fillRect b="-146" l="0" r="0" t="-145"/>
            </a:stretch>
          </a:blipFill>
          <a:ln>
            <a:noFill/>
          </a:ln>
        </p:spPr>
      </p:sp>
      <p:sp>
        <p:nvSpPr>
          <p:cNvPr id="836" name="Google Shape;836;p37"/>
          <p:cNvSpPr/>
          <p:nvPr/>
        </p:nvSpPr>
        <p:spPr>
          <a:xfrm>
            <a:off x="4724506" y="6801711"/>
            <a:ext cx="930852" cy="217199"/>
          </a:xfrm>
          <a:custGeom>
            <a:rect b="b" l="l" r="r" t="t"/>
            <a:pathLst>
              <a:path extrusionOk="0" h="217199" w="930852">
                <a:moveTo>
                  <a:pt x="0" y="0"/>
                </a:moveTo>
                <a:lnTo>
                  <a:pt x="930852" y="0"/>
                </a:lnTo>
                <a:lnTo>
                  <a:pt x="930852" y="217199"/>
                </a:lnTo>
                <a:lnTo>
                  <a:pt x="0" y="217199"/>
                </a:lnTo>
                <a:lnTo>
                  <a:pt x="0" y="0"/>
                </a:lnTo>
                <a:close/>
              </a:path>
            </a:pathLst>
          </a:custGeom>
          <a:blipFill rotWithShape="1">
            <a:blip r:embed="rId5">
              <a:alphaModFix/>
            </a:blip>
            <a:stretch>
              <a:fillRect b="0" l="0" r="0" t="0"/>
            </a:stretch>
          </a:blipFill>
          <a:ln>
            <a:noFill/>
          </a:ln>
        </p:spPr>
      </p:sp>
      <p:sp>
        <p:nvSpPr>
          <p:cNvPr id="837" name="Google Shape;837;p37"/>
          <p:cNvSpPr txBox="1"/>
          <p:nvPr/>
        </p:nvSpPr>
        <p:spPr>
          <a:xfrm>
            <a:off x="2805531" y="314279"/>
            <a:ext cx="6696222" cy="40923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986" u="none" cap="none" strike="noStrike">
                <a:solidFill>
                  <a:srgbClr val="26819E"/>
                </a:solidFill>
                <a:latin typeface="Ubuntu"/>
                <a:ea typeface="Ubuntu"/>
                <a:cs typeface="Ubuntu"/>
                <a:sym typeface="Ubuntu"/>
              </a:rPr>
              <a:t>Pregunta 4</a:t>
            </a:r>
            <a:endParaRPr/>
          </a:p>
        </p:txBody>
      </p:sp>
      <p:sp>
        <p:nvSpPr>
          <p:cNvPr id="838" name="Google Shape;838;p37"/>
          <p:cNvSpPr txBox="1"/>
          <p:nvPr/>
        </p:nvSpPr>
        <p:spPr>
          <a:xfrm>
            <a:off x="507188" y="1547417"/>
            <a:ext cx="4395215" cy="628650"/>
          </a:xfrm>
          <a:prstGeom prst="rect">
            <a:avLst/>
          </a:prstGeom>
          <a:noFill/>
          <a:ln>
            <a:noFill/>
          </a:ln>
        </p:spPr>
        <p:txBody>
          <a:bodyPr anchorCtr="0" anchor="t" bIns="0" lIns="0" spcFirstLastPara="1" rIns="0" wrap="square" tIns="0">
            <a:spAutoFit/>
          </a:bodyPr>
          <a:lstStyle/>
          <a:p>
            <a:pPr indent="0" lvl="0" marL="0" marR="0" rtl="0" algn="l">
              <a:lnSpc>
                <a:spcPct val="119990"/>
              </a:lnSpc>
              <a:spcBef>
                <a:spcPts val="0"/>
              </a:spcBef>
              <a:spcAft>
                <a:spcPts val="0"/>
              </a:spcAft>
              <a:buNone/>
            </a:pPr>
            <a:r>
              <a:rPr b="0" i="0" lang="en-US" sz="2026" u="none" cap="none" strike="noStrike">
                <a:solidFill>
                  <a:srgbClr val="000000"/>
                </a:solidFill>
                <a:latin typeface="Ubuntu"/>
                <a:ea typeface="Ubuntu"/>
                <a:cs typeface="Ubuntu"/>
                <a:sym typeface="Ubuntu"/>
              </a:rPr>
              <a:t>Este tipo de radiación resulta ser un núcleo de helio.</a:t>
            </a:r>
            <a:endParaRPr/>
          </a:p>
        </p:txBody>
      </p:sp>
      <p:grpSp>
        <p:nvGrpSpPr>
          <p:cNvPr id="839" name="Google Shape;839;p37"/>
          <p:cNvGrpSpPr/>
          <p:nvPr/>
        </p:nvGrpSpPr>
        <p:grpSpPr>
          <a:xfrm>
            <a:off x="6620166" y="1626512"/>
            <a:ext cx="2636329" cy="2636424"/>
            <a:chOff x="0" y="0"/>
            <a:chExt cx="3515106" cy="3515233"/>
          </a:xfrm>
        </p:grpSpPr>
        <p:sp>
          <p:nvSpPr>
            <p:cNvPr id="840" name="Google Shape;840;p37"/>
            <p:cNvSpPr/>
            <p:nvPr/>
          </p:nvSpPr>
          <p:spPr>
            <a:xfrm>
              <a:off x="13589" y="13589"/>
              <a:ext cx="3488055" cy="3488055"/>
            </a:xfrm>
            <a:custGeom>
              <a:rect b="b" l="l" r="r" t="t"/>
              <a:pathLst>
                <a:path extrusionOk="0" h="3488055" w="3488055">
                  <a:moveTo>
                    <a:pt x="0" y="1743964"/>
                  </a:moveTo>
                  <a:cubicBezTo>
                    <a:pt x="0" y="780796"/>
                    <a:pt x="780796" y="0"/>
                    <a:pt x="1743964" y="0"/>
                  </a:cubicBezTo>
                  <a:cubicBezTo>
                    <a:pt x="2707132" y="0"/>
                    <a:pt x="3488055" y="780796"/>
                    <a:pt x="3488055" y="1743964"/>
                  </a:cubicBezTo>
                  <a:cubicBezTo>
                    <a:pt x="3488055" y="2707132"/>
                    <a:pt x="2707259" y="3488055"/>
                    <a:pt x="1743964" y="3488055"/>
                  </a:cubicBezTo>
                  <a:cubicBezTo>
                    <a:pt x="780669" y="3488055"/>
                    <a:pt x="0" y="2707259"/>
                    <a:pt x="0" y="1743964"/>
                  </a:cubicBezTo>
                  <a:close/>
                </a:path>
              </a:pathLst>
            </a:custGeom>
            <a:solidFill>
              <a:srgbClr val="4D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37"/>
            <p:cNvSpPr/>
            <p:nvPr/>
          </p:nvSpPr>
          <p:spPr>
            <a:xfrm>
              <a:off x="0" y="0"/>
              <a:ext cx="3515106" cy="3515233"/>
            </a:xfrm>
            <a:custGeom>
              <a:rect b="b" l="l" r="r" t="t"/>
              <a:pathLst>
                <a:path extrusionOk="0" h="3515233" w="3515106">
                  <a:moveTo>
                    <a:pt x="0" y="1757553"/>
                  </a:moveTo>
                  <a:cubicBezTo>
                    <a:pt x="0" y="786892"/>
                    <a:pt x="786892" y="0"/>
                    <a:pt x="1757553" y="0"/>
                  </a:cubicBezTo>
                  <a:lnTo>
                    <a:pt x="1757553" y="13589"/>
                  </a:lnTo>
                  <a:lnTo>
                    <a:pt x="1757553" y="0"/>
                  </a:lnTo>
                  <a:cubicBezTo>
                    <a:pt x="2728214" y="0"/>
                    <a:pt x="3515106" y="786892"/>
                    <a:pt x="3515106" y="1757553"/>
                  </a:cubicBezTo>
                  <a:lnTo>
                    <a:pt x="3501517" y="1757553"/>
                  </a:lnTo>
                  <a:lnTo>
                    <a:pt x="3515106" y="1757553"/>
                  </a:lnTo>
                  <a:cubicBezTo>
                    <a:pt x="3515106" y="2728214"/>
                    <a:pt x="2728214" y="3515106"/>
                    <a:pt x="1757553" y="3515106"/>
                  </a:cubicBezTo>
                  <a:lnTo>
                    <a:pt x="1757553" y="3501517"/>
                  </a:lnTo>
                  <a:lnTo>
                    <a:pt x="1757553" y="3515106"/>
                  </a:lnTo>
                  <a:cubicBezTo>
                    <a:pt x="786892" y="3515233"/>
                    <a:pt x="0" y="2728341"/>
                    <a:pt x="0" y="1757553"/>
                  </a:cubicBezTo>
                  <a:lnTo>
                    <a:pt x="13589" y="1757553"/>
                  </a:lnTo>
                  <a:lnTo>
                    <a:pt x="25019" y="1764919"/>
                  </a:lnTo>
                  <a:cubicBezTo>
                    <a:pt x="21717" y="1769999"/>
                    <a:pt x="15621" y="1772285"/>
                    <a:pt x="9779" y="1770634"/>
                  </a:cubicBezTo>
                  <a:cubicBezTo>
                    <a:pt x="3937" y="1768983"/>
                    <a:pt x="0" y="1763649"/>
                    <a:pt x="0" y="1757553"/>
                  </a:cubicBezTo>
                  <a:moveTo>
                    <a:pt x="27051" y="1757553"/>
                  </a:moveTo>
                  <a:lnTo>
                    <a:pt x="13589" y="1757553"/>
                  </a:lnTo>
                  <a:lnTo>
                    <a:pt x="2159" y="1750187"/>
                  </a:lnTo>
                  <a:cubicBezTo>
                    <a:pt x="5461" y="1745107"/>
                    <a:pt x="11557" y="1742821"/>
                    <a:pt x="17399" y="1744472"/>
                  </a:cubicBezTo>
                  <a:cubicBezTo>
                    <a:pt x="23241" y="1746123"/>
                    <a:pt x="27178" y="1751457"/>
                    <a:pt x="27178" y="1757426"/>
                  </a:cubicBezTo>
                  <a:cubicBezTo>
                    <a:pt x="27178" y="2713101"/>
                    <a:pt x="802005" y="3487928"/>
                    <a:pt x="1757680" y="3487928"/>
                  </a:cubicBezTo>
                  <a:cubicBezTo>
                    <a:pt x="2713355" y="3487928"/>
                    <a:pt x="3488182" y="2713101"/>
                    <a:pt x="3488182" y="1757426"/>
                  </a:cubicBezTo>
                  <a:cubicBezTo>
                    <a:pt x="3488182" y="801751"/>
                    <a:pt x="2713355" y="27051"/>
                    <a:pt x="1757553" y="27051"/>
                  </a:cubicBezTo>
                  <a:lnTo>
                    <a:pt x="1757553" y="13589"/>
                  </a:lnTo>
                  <a:lnTo>
                    <a:pt x="1757553" y="27051"/>
                  </a:lnTo>
                  <a:cubicBezTo>
                    <a:pt x="801878" y="27051"/>
                    <a:pt x="27051" y="801878"/>
                    <a:pt x="27051" y="1757553"/>
                  </a:cubicBezTo>
                  <a:close/>
                </a:path>
              </a:pathLst>
            </a:custGeom>
            <a:solidFill>
              <a:srgbClr val="4D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2" name="Google Shape;842;p37"/>
          <p:cNvSpPr txBox="1"/>
          <p:nvPr/>
        </p:nvSpPr>
        <p:spPr>
          <a:xfrm>
            <a:off x="6770534" y="2236892"/>
            <a:ext cx="2322734" cy="1381125"/>
          </a:xfrm>
          <a:prstGeom prst="rect">
            <a:avLst/>
          </a:prstGeom>
          <a:noFill/>
          <a:ln>
            <a:noFill/>
          </a:ln>
        </p:spPr>
        <p:txBody>
          <a:bodyPr anchorCtr="0" anchor="t" bIns="0" lIns="0" spcFirstLastPara="1" rIns="0" wrap="square" tIns="0">
            <a:spAutoFit/>
          </a:bodyPr>
          <a:lstStyle/>
          <a:p>
            <a:pPr indent="0" lvl="0" marL="0" marR="0" rtl="0" algn="ctr">
              <a:lnSpc>
                <a:spcPct val="119990"/>
              </a:lnSpc>
              <a:spcBef>
                <a:spcPts val="0"/>
              </a:spcBef>
              <a:spcAft>
                <a:spcPts val="0"/>
              </a:spcAft>
              <a:buNone/>
            </a:pPr>
            <a:r>
              <a:rPr b="0" i="0" lang="en-US" sz="2026" u="none" cap="none" strike="noStrike">
                <a:solidFill>
                  <a:srgbClr val="FFFFFF"/>
                </a:solidFill>
                <a:latin typeface="Ubuntu"/>
                <a:ea typeface="Ubuntu"/>
                <a:cs typeface="Ubuntu"/>
                <a:sym typeface="Ubuntu"/>
              </a:rPr>
              <a:t>Answer:</a:t>
            </a:r>
            <a:endParaRPr/>
          </a:p>
          <a:p>
            <a:pPr indent="0" lvl="0" marL="0" marR="0" rtl="0" algn="ctr">
              <a:lnSpc>
                <a:spcPct val="138943"/>
              </a:lnSpc>
              <a:spcBef>
                <a:spcPts val="0"/>
              </a:spcBef>
              <a:spcAft>
                <a:spcPts val="0"/>
              </a:spcAft>
              <a:buNone/>
            </a:pPr>
            <a:r>
              <a:t/>
            </a:r>
            <a:endParaRPr b="0" i="0" sz="2026" u="none" cap="none" strike="noStrike">
              <a:solidFill>
                <a:srgbClr val="FFFFFF"/>
              </a:solidFill>
              <a:latin typeface="Ubuntu"/>
              <a:ea typeface="Ubuntu"/>
              <a:cs typeface="Ubuntu"/>
              <a:sym typeface="Ubuntu"/>
            </a:endParaRPr>
          </a:p>
          <a:p>
            <a:pPr indent="0" lvl="0" marL="0" marR="0" rtl="0" algn="ctr">
              <a:lnSpc>
                <a:spcPct val="119991"/>
              </a:lnSpc>
              <a:spcBef>
                <a:spcPts val="0"/>
              </a:spcBef>
              <a:spcAft>
                <a:spcPts val="0"/>
              </a:spcAft>
              <a:buNone/>
            </a:pPr>
            <a:r>
              <a:rPr b="1" i="0" lang="en-US" sz="2346" u="none" cap="none" strike="noStrike">
                <a:solidFill>
                  <a:srgbClr val="FFFFFF"/>
                </a:solidFill>
                <a:latin typeface="Ubuntu"/>
                <a:ea typeface="Ubuntu"/>
                <a:cs typeface="Ubuntu"/>
                <a:sym typeface="Ubuntu"/>
              </a:rPr>
              <a:t>ALPHA</a:t>
            </a:r>
            <a:endParaRPr/>
          </a:p>
          <a:p>
            <a:pPr indent="0" lvl="0" marL="0" marR="0" rtl="0" algn="ctr">
              <a:lnSpc>
                <a:spcPct val="119991"/>
              </a:lnSpc>
              <a:spcBef>
                <a:spcPts val="0"/>
              </a:spcBef>
              <a:spcAft>
                <a:spcPts val="0"/>
              </a:spcAft>
              <a:buNone/>
            </a:pPr>
            <a:r>
              <a:rPr b="1" i="0" lang="en-US" sz="2346" u="none" cap="none" strike="noStrike">
                <a:solidFill>
                  <a:srgbClr val="FFFFFF"/>
                </a:solidFill>
                <a:latin typeface="Ubuntu"/>
                <a:ea typeface="Ubuntu"/>
                <a:cs typeface="Ubuntu"/>
                <a:sym typeface="Ubuntu"/>
              </a:rPr>
              <a:t>RADIATION!</a:t>
            </a:r>
            <a:endParaRPr/>
          </a:p>
        </p:txBody>
      </p:sp>
      <p:sp>
        <p:nvSpPr>
          <p:cNvPr descr="A picture containing building, clock, window, light  Description automatically generated" id="843" name="Google Shape;843;p37"/>
          <p:cNvSpPr/>
          <p:nvPr/>
        </p:nvSpPr>
        <p:spPr>
          <a:xfrm>
            <a:off x="614946" y="2506699"/>
            <a:ext cx="3645082" cy="3645082"/>
          </a:xfrm>
          <a:custGeom>
            <a:rect b="b" l="l" r="r" t="t"/>
            <a:pathLst>
              <a:path extrusionOk="0" h="3645082" w="3645082">
                <a:moveTo>
                  <a:pt x="0" y="0"/>
                </a:moveTo>
                <a:lnTo>
                  <a:pt x="3645082" y="0"/>
                </a:lnTo>
                <a:lnTo>
                  <a:pt x="3645082" y="3645081"/>
                </a:lnTo>
                <a:lnTo>
                  <a:pt x="0" y="3645081"/>
                </a:lnTo>
                <a:lnTo>
                  <a:pt x="0" y="0"/>
                </a:lnTo>
                <a:close/>
              </a:path>
            </a:pathLst>
          </a:custGeom>
          <a:blipFill rotWithShape="1">
            <a:blip r:embed="rId6">
              <a:alphaModFix/>
            </a:blip>
            <a:stretch>
              <a:fillRect b="0" l="0" r="0" t="0"/>
            </a:stretch>
          </a:blipFill>
          <a:ln>
            <a:noFill/>
          </a:ln>
        </p:spPr>
      </p:sp>
      <p:sp>
        <p:nvSpPr>
          <p:cNvPr id="844" name="Google Shape;844;p37"/>
          <p:cNvSpPr txBox="1"/>
          <p:nvPr/>
        </p:nvSpPr>
        <p:spPr>
          <a:xfrm>
            <a:off x="5920000" y="6847261"/>
            <a:ext cx="3102080" cy="222284"/>
          </a:xfrm>
          <a:prstGeom prst="rect">
            <a:avLst/>
          </a:prstGeom>
          <a:noFill/>
          <a:ln>
            <a:noFill/>
          </a:ln>
        </p:spPr>
        <p:txBody>
          <a:bodyPr anchorCtr="0" anchor="t" bIns="0" lIns="0" spcFirstLastPara="1" rIns="0" wrap="square" tIns="0">
            <a:spAutoFit/>
          </a:bodyPr>
          <a:lstStyle/>
          <a:p>
            <a:pPr indent="0" lvl="0" marL="0" marR="0" rtl="0" algn="l">
              <a:lnSpc>
                <a:spcPct val="119889"/>
              </a:lnSpc>
              <a:spcBef>
                <a:spcPts val="0"/>
              </a:spcBef>
              <a:spcAft>
                <a:spcPts val="0"/>
              </a:spcAft>
              <a:buNone/>
            </a:pPr>
            <a:r>
              <a:rPr b="0" i="0" lang="en-US" sz="724" u="none" cap="none" strike="noStrike">
                <a:solidFill>
                  <a:srgbClr val="000000"/>
                </a:solidFill>
                <a:latin typeface="Arial"/>
                <a:ea typeface="Arial"/>
                <a:cs typeface="Arial"/>
                <a:sym typeface="Arial"/>
              </a:rPr>
              <a:t>Copyright 2020 Discovery Education, Inc. Todos los derechos reservados.</a:t>
            </a:r>
            <a:endParaRPr/>
          </a:p>
          <a:p>
            <a:pPr indent="0" lvl="0" marL="0" marR="0" rtl="0" algn="l">
              <a:lnSpc>
                <a:spcPct val="119889"/>
              </a:lnSpc>
              <a:spcBef>
                <a:spcPts val="0"/>
              </a:spcBef>
              <a:spcAft>
                <a:spcPts val="0"/>
              </a:spcAft>
              <a:buNone/>
            </a:pPr>
            <a:r>
              <a:t/>
            </a:r>
            <a:endParaRPr b="0" i="0" sz="724" u="none" cap="none" strike="noStrike">
              <a:solidFill>
                <a:srgbClr val="000000"/>
              </a:solidFill>
              <a:latin typeface="Arial"/>
              <a:ea typeface="Arial"/>
              <a:cs typeface="Arial"/>
              <a:sym typeface="Arial"/>
            </a:endParaRPr>
          </a:p>
        </p:txBody>
      </p:sp>
      <p:sp>
        <p:nvSpPr>
          <p:cNvPr id="845" name="Google Shape;845;p37"/>
          <p:cNvSpPr/>
          <p:nvPr/>
        </p:nvSpPr>
        <p:spPr>
          <a:xfrm>
            <a:off x="684528" y="6745992"/>
            <a:ext cx="1840504" cy="347994"/>
          </a:xfrm>
          <a:custGeom>
            <a:rect b="b" l="l" r="r" t="t"/>
            <a:pathLst>
              <a:path extrusionOk="0" h="347994" w="1840504">
                <a:moveTo>
                  <a:pt x="0" y="0"/>
                </a:moveTo>
                <a:lnTo>
                  <a:pt x="1840504" y="0"/>
                </a:lnTo>
                <a:lnTo>
                  <a:pt x="1840504" y="347994"/>
                </a:lnTo>
                <a:lnTo>
                  <a:pt x="0" y="347994"/>
                </a:lnTo>
                <a:lnTo>
                  <a:pt x="0" y="0"/>
                </a:lnTo>
                <a:close/>
              </a:path>
            </a:pathLst>
          </a:custGeom>
          <a:blipFill rotWithShape="1">
            <a:blip r:embed="rId7">
              <a:alphaModFix/>
            </a:blip>
            <a:stretch>
              <a:fillRect b="0" l="0" r="0" t="0"/>
            </a:stretch>
          </a:blip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3" name="Shape 853"/>
        <p:cNvGrpSpPr/>
        <p:nvPr/>
      </p:nvGrpSpPr>
      <p:grpSpPr>
        <a:xfrm>
          <a:off x="0" y="0"/>
          <a:ext cx="0" cy="0"/>
          <a:chOff x="0" y="0"/>
          <a:chExt cx="0" cy="0"/>
        </a:xfrm>
      </p:grpSpPr>
      <p:sp>
        <p:nvSpPr>
          <p:cNvPr id="854" name="Google Shape;854;p38"/>
          <p:cNvSpPr txBox="1"/>
          <p:nvPr/>
        </p:nvSpPr>
        <p:spPr>
          <a:xfrm>
            <a:off x="8957462" y="6809161"/>
            <a:ext cx="218101" cy="190500"/>
          </a:xfrm>
          <a:prstGeom prst="rect">
            <a:avLst/>
          </a:prstGeom>
          <a:noFill/>
          <a:ln>
            <a:noFill/>
          </a:ln>
        </p:spPr>
        <p:txBody>
          <a:bodyPr anchorCtr="0" anchor="t" bIns="0" lIns="0" spcFirstLastPara="1" rIns="0" wrap="square" tIns="0">
            <a:spAutoFit/>
          </a:bodyPr>
          <a:lstStyle/>
          <a:p>
            <a:pPr indent="0" lvl="0" marL="0" marR="0" rtl="0" algn="r">
              <a:lnSpc>
                <a:spcPct val="120075"/>
              </a:lnSpc>
              <a:spcBef>
                <a:spcPts val="0"/>
              </a:spcBef>
              <a:spcAft>
                <a:spcPts val="0"/>
              </a:spcAft>
              <a:buNone/>
            </a:pPr>
            <a:r>
              <a:rPr b="0" i="0" lang="en-US" sz="1066" u="none" cap="none" strike="noStrike">
                <a:solidFill>
                  <a:srgbClr val="000000"/>
                </a:solidFill>
                <a:latin typeface="Arial"/>
                <a:ea typeface="Arial"/>
                <a:cs typeface="Arial"/>
                <a:sym typeface="Arial"/>
              </a:rPr>
              <a:t>25</a:t>
            </a:r>
            <a:endParaRPr/>
          </a:p>
        </p:txBody>
      </p:sp>
      <p:sp>
        <p:nvSpPr>
          <p:cNvPr id="855" name="Google Shape;855;p38"/>
          <p:cNvSpPr/>
          <p:nvPr/>
        </p:nvSpPr>
        <p:spPr>
          <a:xfrm>
            <a:off x="641299" y="94406"/>
            <a:ext cx="2039652" cy="773662"/>
          </a:xfrm>
          <a:custGeom>
            <a:rect b="b" l="l" r="r" t="t"/>
            <a:pathLst>
              <a:path extrusionOk="0" h="773662" w="2039652">
                <a:moveTo>
                  <a:pt x="0" y="0"/>
                </a:moveTo>
                <a:lnTo>
                  <a:pt x="2039652" y="0"/>
                </a:lnTo>
                <a:lnTo>
                  <a:pt x="2039652" y="773662"/>
                </a:lnTo>
                <a:lnTo>
                  <a:pt x="0" y="773662"/>
                </a:lnTo>
                <a:lnTo>
                  <a:pt x="0" y="0"/>
                </a:lnTo>
                <a:close/>
              </a:path>
            </a:pathLst>
          </a:custGeom>
          <a:blipFill rotWithShape="1">
            <a:blip r:embed="rId3">
              <a:alphaModFix/>
            </a:blip>
            <a:stretch>
              <a:fillRect b="0" l="0" r="0" t="0"/>
            </a:stretch>
          </a:blipFill>
          <a:ln>
            <a:noFill/>
          </a:ln>
        </p:spPr>
      </p:sp>
      <p:cxnSp>
        <p:nvCxnSpPr>
          <p:cNvPr id="856" name="Google Shape;856;p38"/>
          <p:cNvCxnSpPr/>
          <p:nvPr/>
        </p:nvCxnSpPr>
        <p:spPr>
          <a:xfrm rot="4119">
            <a:off x="665475" y="6529662"/>
            <a:ext cx="8478731" cy="0"/>
          </a:xfrm>
          <a:prstGeom prst="straightConnector1">
            <a:avLst/>
          </a:prstGeom>
          <a:noFill/>
          <a:ln cap="rnd" cmpd="sng" w="9525">
            <a:solidFill>
              <a:srgbClr val="4DA84F"/>
            </a:solidFill>
            <a:prstDash val="solid"/>
            <a:round/>
            <a:headEnd len="sm" w="sm" type="none"/>
            <a:tailEnd len="sm" w="sm" type="none"/>
          </a:ln>
        </p:spPr>
      </p:cxnSp>
      <p:cxnSp>
        <p:nvCxnSpPr>
          <p:cNvPr id="857" name="Google Shape;857;p38"/>
          <p:cNvCxnSpPr/>
          <p:nvPr/>
        </p:nvCxnSpPr>
        <p:spPr>
          <a:xfrm rot="7147">
            <a:off x="-10171" y="950831"/>
            <a:ext cx="9773941" cy="0"/>
          </a:xfrm>
          <a:prstGeom prst="straightConnector1">
            <a:avLst/>
          </a:prstGeom>
          <a:noFill/>
          <a:ln cap="rnd" cmpd="sng" w="19050">
            <a:solidFill>
              <a:srgbClr val="4DA84F"/>
            </a:solidFill>
            <a:prstDash val="solid"/>
            <a:round/>
            <a:headEnd len="sm" w="sm" type="none"/>
            <a:tailEnd len="sm" w="sm" type="none"/>
          </a:ln>
        </p:spPr>
      </p:cxnSp>
      <p:cxnSp>
        <p:nvCxnSpPr>
          <p:cNvPr id="858" name="Google Shape;858;p38"/>
          <p:cNvCxnSpPr/>
          <p:nvPr/>
        </p:nvCxnSpPr>
        <p:spPr>
          <a:xfrm rot="5320288">
            <a:off x="2472562" y="6936722"/>
            <a:ext cx="438214" cy="0"/>
          </a:xfrm>
          <a:prstGeom prst="straightConnector1">
            <a:avLst/>
          </a:prstGeom>
          <a:noFill/>
          <a:ln cap="rnd" cmpd="sng" w="9525">
            <a:solidFill>
              <a:srgbClr val="5B9BD5"/>
            </a:solidFill>
            <a:prstDash val="solid"/>
            <a:round/>
            <a:headEnd len="sm" w="sm" type="none"/>
            <a:tailEnd len="sm" w="sm" type="none"/>
          </a:ln>
        </p:spPr>
      </p:cxnSp>
      <p:cxnSp>
        <p:nvCxnSpPr>
          <p:cNvPr id="859" name="Google Shape;859;p38"/>
          <p:cNvCxnSpPr/>
          <p:nvPr/>
        </p:nvCxnSpPr>
        <p:spPr>
          <a:xfrm rot="5320288">
            <a:off x="4399276" y="6936722"/>
            <a:ext cx="438214" cy="0"/>
          </a:xfrm>
          <a:prstGeom prst="straightConnector1">
            <a:avLst/>
          </a:prstGeom>
          <a:noFill/>
          <a:ln cap="rnd" cmpd="sng" w="9525">
            <a:solidFill>
              <a:srgbClr val="5B9BD5"/>
            </a:solidFill>
            <a:prstDash val="solid"/>
            <a:round/>
            <a:headEnd len="sm" w="sm" type="none"/>
            <a:tailEnd len="sm" w="sm" type="none"/>
          </a:ln>
        </p:spPr>
      </p:cxnSp>
      <p:sp>
        <p:nvSpPr>
          <p:cNvPr id="860" name="Google Shape;860;p38"/>
          <p:cNvSpPr/>
          <p:nvPr/>
        </p:nvSpPr>
        <p:spPr>
          <a:xfrm>
            <a:off x="2812169" y="6815709"/>
            <a:ext cx="1709508" cy="208560"/>
          </a:xfrm>
          <a:custGeom>
            <a:rect b="b" l="l" r="r" t="t"/>
            <a:pathLst>
              <a:path extrusionOk="0" h="208560" w="1709508">
                <a:moveTo>
                  <a:pt x="0" y="0"/>
                </a:moveTo>
                <a:lnTo>
                  <a:pt x="1709508" y="0"/>
                </a:lnTo>
                <a:lnTo>
                  <a:pt x="1709508" y="208560"/>
                </a:lnTo>
                <a:lnTo>
                  <a:pt x="0" y="208560"/>
                </a:lnTo>
                <a:lnTo>
                  <a:pt x="0" y="0"/>
                </a:lnTo>
                <a:close/>
              </a:path>
            </a:pathLst>
          </a:custGeom>
          <a:blipFill rotWithShape="1">
            <a:blip r:embed="rId4">
              <a:alphaModFix/>
            </a:blip>
            <a:stretch>
              <a:fillRect b="-146" l="0" r="0" t="-145"/>
            </a:stretch>
          </a:blipFill>
          <a:ln>
            <a:noFill/>
          </a:ln>
        </p:spPr>
      </p:sp>
      <p:sp>
        <p:nvSpPr>
          <p:cNvPr id="861" name="Google Shape;861;p38"/>
          <p:cNvSpPr/>
          <p:nvPr/>
        </p:nvSpPr>
        <p:spPr>
          <a:xfrm>
            <a:off x="4724506" y="6801711"/>
            <a:ext cx="930852" cy="217199"/>
          </a:xfrm>
          <a:custGeom>
            <a:rect b="b" l="l" r="r" t="t"/>
            <a:pathLst>
              <a:path extrusionOk="0" h="217199" w="930852">
                <a:moveTo>
                  <a:pt x="0" y="0"/>
                </a:moveTo>
                <a:lnTo>
                  <a:pt x="930852" y="0"/>
                </a:lnTo>
                <a:lnTo>
                  <a:pt x="930852" y="217199"/>
                </a:lnTo>
                <a:lnTo>
                  <a:pt x="0" y="217199"/>
                </a:lnTo>
                <a:lnTo>
                  <a:pt x="0" y="0"/>
                </a:lnTo>
                <a:close/>
              </a:path>
            </a:pathLst>
          </a:custGeom>
          <a:blipFill rotWithShape="1">
            <a:blip r:embed="rId5">
              <a:alphaModFix/>
            </a:blip>
            <a:stretch>
              <a:fillRect b="0" l="0" r="0" t="0"/>
            </a:stretch>
          </a:blipFill>
          <a:ln>
            <a:noFill/>
          </a:ln>
        </p:spPr>
      </p:sp>
      <p:sp>
        <p:nvSpPr>
          <p:cNvPr id="862" name="Google Shape;862;p38"/>
          <p:cNvSpPr txBox="1"/>
          <p:nvPr/>
        </p:nvSpPr>
        <p:spPr>
          <a:xfrm>
            <a:off x="2805531" y="314279"/>
            <a:ext cx="6696222" cy="40923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986" u="none" cap="none" strike="noStrike">
                <a:solidFill>
                  <a:srgbClr val="26819E"/>
                </a:solidFill>
                <a:latin typeface="Ubuntu"/>
                <a:ea typeface="Ubuntu"/>
                <a:cs typeface="Ubuntu"/>
                <a:sym typeface="Ubuntu"/>
              </a:rPr>
              <a:t>Pregunta 5</a:t>
            </a:r>
            <a:endParaRPr/>
          </a:p>
        </p:txBody>
      </p:sp>
      <p:sp>
        <p:nvSpPr>
          <p:cNvPr id="863" name="Google Shape;863;p38"/>
          <p:cNvSpPr txBox="1"/>
          <p:nvPr/>
        </p:nvSpPr>
        <p:spPr>
          <a:xfrm>
            <a:off x="507188" y="1547417"/>
            <a:ext cx="5476471" cy="628650"/>
          </a:xfrm>
          <a:prstGeom prst="rect">
            <a:avLst/>
          </a:prstGeom>
          <a:noFill/>
          <a:ln>
            <a:noFill/>
          </a:ln>
        </p:spPr>
        <p:txBody>
          <a:bodyPr anchorCtr="0" anchor="t" bIns="0" lIns="0" spcFirstLastPara="1" rIns="0" wrap="square" tIns="0">
            <a:spAutoFit/>
          </a:bodyPr>
          <a:lstStyle/>
          <a:p>
            <a:pPr indent="0" lvl="0" marL="0" marR="0" rtl="0" algn="l">
              <a:lnSpc>
                <a:spcPct val="119990"/>
              </a:lnSpc>
              <a:spcBef>
                <a:spcPts val="0"/>
              </a:spcBef>
              <a:spcAft>
                <a:spcPts val="0"/>
              </a:spcAft>
              <a:buNone/>
            </a:pPr>
            <a:r>
              <a:rPr b="0" i="0" lang="en-US" sz="2026" u="none" cap="none" strike="noStrike">
                <a:solidFill>
                  <a:srgbClr val="000000"/>
                </a:solidFill>
                <a:latin typeface="Ubuntu"/>
                <a:ea typeface="Ubuntu"/>
                <a:cs typeface="Ubuntu"/>
                <a:sym typeface="Ubuntu"/>
              </a:rPr>
              <a:t>Esta forma de radiación pertenece al espectro invisible, de ahí su nombre ‘luz negra’.</a:t>
            </a:r>
            <a:endParaRPr/>
          </a:p>
        </p:txBody>
      </p:sp>
      <p:grpSp>
        <p:nvGrpSpPr>
          <p:cNvPr id="864" name="Google Shape;864;p38"/>
          <p:cNvGrpSpPr/>
          <p:nvPr/>
        </p:nvGrpSpPr>
        <p:grpSpPr>
          <a:xfrm>
            <a:off x="6620166" y="1617397"/>
            <a:ext cx="2636329" cy="2636424"/>
            <a:chOff x="0" y="0"/>
            <a:chExt cx="3515106" cy="3515233"/>
          </a:xfrm>
        </p:grpSpPr>
        <p:sp>
          <p:nvSpPr>
            <p:cNvPr id="865" name="Google Shape;865;p38"/>
            <p:cNvSpPr/>
            <p:nvPr/>
          </p:nvSpPr>
          <p:spPr>
            <a:xfrm>
              <a:off x="13589" y="13589"/>
              <a:ext cx="3488055" cy="3488055"/>
            </a:xfrm>
            <a:custGeom>
              <a:rect b="b" l="l" r="r" t="t"/>
              <a:pathLst>
                <a:path extrusionOk="0" h="3488055" w="3488055">
                  <a:moveTo>
                    <a:pt x="0" y="1743964"/>
                  </a:moveTo>
                  <a:cubicBezTo>
                    <a:pt x="0" y="780796"/>
                    <a:pt x="780796" y="0"/>
                    <a:pt x="1743964" y="0"/>
                  </a:cubicBezTo>
                  <a:cubicBezTo>
                    <a:pt x="2707132" y="0"/>
                    <a:pt x="3488055" y="780796"/>
                    <a:pt x="3488055" y="1743964"/>
                  </a:cubicBezTo>
                  <a:cubicBezTo>
                    <a:pt x="3488055" y="2707132"/>
                    <a:pt x="2707259" y="3488055"/>
                    <a:pt x="1743964" y="3488055"/>
                  </a:cubicBezTo>
                  <a:cubicBezTo>
                    <a:pt x="780669" y="3488055"/>
                    <a:pt x="0" y="2707259"/>
                    <a:pt x="0" y="1743964"/>
                  </a:cubicBezTo>
                  <a:close/>
                </a:path>
              </a:pathLst>
            </a:custGeom>
            <a:solidFill>
              <a:srgbClr val="4D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38"/>
            <p:cNvSpPr/>
            <p:nvPr/>
          </p:nvSpPr>
          <p:spPr>
            <a:xfrm>
              <a:off x="0" y="0"/>
              <a:ext cx="3515106" cy="3515233"/>
            </a:xfrm>
            <a:custGeom>
              <a:rect b="b" l="l" r="r" t="t"/>
              <a:pathLst>
                <a:path extrusionOk="0" h="3515233" w="3515106">
                  <a:moveTo>
                    <a:pt x="0" y="1757553"/>
                  </a:moveTo>
                  <a:cubicBezTo>
                    <a:pt x="0" y="786892"/>
                    <a:pt x="786892" y="0"/>
                    <a:pt x="1757553" y="0"/>
                  </a:cubicBezTo>
                  <a:lnTo>
                    <a:pt x="1757553" y="13589"/>
                  </a:lnTo>
                  <a:lnTo>
                    <a:pt x="1757553" y="0"/>
                  </a:lnTo>
                  <a:cubicBezTo>
                    <a:pt x="2728214" y="0"/>
                    <a:pt x="3515106" y="786892"/>
                    <a:pt x="3515106" y="1757553"/>
                  </a:cubicBezTo>
                  <a:lnTo>
                    <a:pt x="3501517" y="1757553"/>
                  </a:lnTo>
                  <a:lnTo>
                    <a:pt x="3515106" y="1757553"/>
                  </a:lnTo>
                  <a:cubicBezTo>
                    <a:pt x="3515106" y="2728214"/>
                    <a:pt x="2728214" y="3515106"/>
                    <a:pt x="1757553" y="3515106"/>
                  </a:cubicBezTo>
                  <a:lnTo>
                    <a:pt x="1757553" y="3501517"/>
                  </a:lnTo>
                  <a:lnTo>
                    <a:pt x="1757553" y="3515106"/>
                  </a:lnTo>
                  <a:cubicBezTo>
                    <a:pt x="786892" y="3515233"/>
                    <a:pt x="0" y="2728341"/>
                    <a:pt x="0" y="1757553"/>
                  </a:cubicBezTo>
                  <a:lnTo>
                    <a:pt x="13589" y="1757553"/>
                  </a:lnTo>
                  <a:lnTo>
                    <a:pt x="25019" y="1764919"/>
                  </a:lnTo>
                  <a:cubicBezTo>
                    <a:pt x="21717" y="1769999"/>
                    <a:pt x="15621" y="1772285"/>
                    <a:pt x="9779" y="1770634"/>
                  </a:cubicBezTo>
                  <a:cubicBezTo>
                    <a:pt x="3937" y="1768983"/>
                    <a:pt x="0" y="1763649"/>
                    <a:pt x="0" y="1757553"/>
                  </a:cubicBezTo>
                  <a:moveTo>
                    <a:pt x="27051" y="1757553"/>
                  </a:moveTo>
                  <a:lnTo>
                    <a:pt x="13589" y="1757553"/>
                  </a:lnTo>
                  <a:lnTo>
                    <a:pt x="2159" y="1750187"/>
                  </a:lnTo>
                  <a:cubicBezTo>
                    <a:pt x="5461" y="1745107"/>
                    <a:pt x="11557" y="1742821"/>
                    <a:pt x="17399" y="1744472"/>
                  </a:cubicBezTo>
                  <a:cubicBezTo>
                    <a:pt x="23241" y="1746123"/>
                    <a:pt x="27178" y="1751457"/>
                    <a:pt x="27178" y="1757426"/>
                  </a:cubicBezTo>
                  <a:cubicBezTo>
                    <a:pt x="27178" y="2713101"/>
                    <a:pt x="802005" y="3487928"/>
                    <a:pt x="1757680" y="3487928"/>
                  </a:cubicBezTo>
                  <a:cubicBezTo>
                    <a:pt x="2713355" y="3487928"/>
                    <a:pt x="3488182" y="2713101"/>
                    <a:pt x="3488182" y="1757426"/>
                  </a:cubicBezTo>
                  <a:cubicBezTo>
                    <a:pt x="3488182" y="801751"/>
                    <a:pt x="2713355" y="27051"/>
                    <a:pt x="1757553" y="27051"/>
                  </a:cubicBezTo>
                  <a:lnTo>
                    <a:pt x="1757553" y="13589"/>
                  </a:lnTo>
                  <a:lnTo>
                    <a:pt x="1757553" y="27051"/>
                  </a:lnTo>
                  <a:cubicBezTo>
                    <a:pt x="801878" y="27051"/>
                    <a:pt x="27051" y="801878"/>
                    <a:pt x="27051" y="1757553"/>
                  </a:cubicBezTo>
                  <a:close/>
                </a:path>
              </a:pathLst>
            </a:custGeom>
            <a:solidFill>
              <a:srgbClr val="4D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7" name="Google Shape;867;p38"/>
          <p:cNvSpPr txBox="1"/>
          <p:nvPr/>
        </p:nvSpPr>
        <p:spPr>
          <a:xfrm>
            <a:off x="6777040" y="1918013"/>
            <a:ext cx="2322600" cy="2035200"/>
          </a:xfrm>
          <a:prstGeom prst="rect">
            <a:avLst/>
          </a:prstGeom>
          <a:noFill/>
          <a:ln>
            <a:noFill/>
          </a:ln>
        </p:spPr>
        <p:txBody>
          <a:bodyPr anchorCtr="0" anchor="t" bIns="0" lIns="0" spcFirstLastPara="1" rIns="0" wrap="square" tIns="0">
            <a:spAutoFit/>
          </a:bodyPr>
          <a:lstStyle/>
          <a:p>
            <a:pPr indent="0" lvl="0" marL="0" marR="0" rtl="0" algn="ctr">
              <a:lnSpc>
                <a:spcPct val="119990"/>
              </a:lnSpc>
              <a:spcBef>
                <a:spcPts val="0"/>
              </a:spcBef>
              <a:spcAft>
                <a:spcPts val="0"/>
              </a:spcAft>
              <a:buNone/>
            </a:pPr>
            <a:r>
              <a:rPr b="0" i="0" lang="en-US" sz="2026" u="none" cap="none" strike="noStrike">
                <a:solidFill>
                  <a:srgbClr val="FFFFFF"/>
                </a:solidFill>
                <a:latin typeface="Ubuntu"/>
                <a:ea typeface="Ubuntu"/>
                <a:cs typeface="Ubuntu"/>
                <a:sym typeface="Ubuntu"/>
              </a:rPr>
              <a:t>Answer:</a:t>
            </a:r>
            <a:endParaRPr/>
          </a:p>
          <a:p>
            <a:pPr indent="0" lvl="0" marL="0" marR="0" rtl="0" algn="ctr">
              <a:lnSpc>
                <a:spcPct val="138943"/>
              </a:lnSpc>
              <a:spcBef>
                <a:spcPts val="0"/>
              </a:spcBef>
              <a:spcAft>
                <a:spcPts val="0"/>
              </a:spcAft>
              <a:buNone/>
            </a:pPr>
            <a:r>
              <a:t/>
            </a:r>
            <a:endParaRPr b="0" i="0" sz="2026" u="none" cap="none" strike="noStrike">
              <a:solidFill>
                <a:srgbClr val="FFFFFF"/>
              </a:solidFill>
              <a:latin typeface="Ubuntu"/>
              <a:ea typeface="Ubuntu"/>
              <a:cs typeface="Ubuntu"/>
              <a:sym typeface="Ubuntu"/>
            </a:endParaRPr>
          </a:p>
          <a:p>
            <a:pPr indent="0" lvl="0" marL="0" marR="0" rtl="0" algn="ctr">
              <a:lnSpc>
                <a:spcPct val="119991"/>
              </a:lnSpc>
              <a:spcBef>
                <a:spcPts val="0"/>
              </a:spcBef>
              <a:spcAft>
                <a:spcPts val="0"/>
              </a:spcAft>
              <a:buNone/>
            </a:pPr>
            <a:r>
              <a:rPr b="1" i="0" lang="en-US" sz="2346" u="none" cap="none" strike="noStrike">
                <a:solidFill>
                  <a:srgbClr val="FFFFFF"/>
                </a:solidFill>
                <a:latin typeface="Ubuntu"/>
                <a:ea typeface="Ubuntu"/>
                <a:cs typeface="Ubuntu"/>
                <a:sym typeface="Ubuntu"/>
              </a:rPr>
              <a:t>RADIACIÓN ULTRAVIOLETA</a:t>
            </a:r>
            <a:endParaRPr b="1" i="0" sz="2346" u="none" cap="none" strike="noStrike">
              <a:solidFill>
                <a:srgbClr val="FFFFFF"/>
              </a:solidFill>
              <a:latin typeface="Ubuntu"/>
              <a:ea typeface="Ubuntu"/>
              <a:cs typeface="Ubuntu"/>
              <a:sym typeface="Ubuntu"/>
            </a:endParaRPr>
          </a:p>
          <a:p>
            <a:pPr indent="0" lvl="0" marL="0" marR="0" rtl="0" algn="ctr">
              <a:lnSpc>
                <a:spcPct val="119991"/>
              </a:lnSpc>
              <a:spcBef>
                <a:spcPts val="0"/>
              </a:spcBef>
              <a:spcAft>
                <a:spcPts val="0"/>
              </a:spcAft>
              <a:buNone/>
            </a:pPr>
            <a:r>
              <a:rPr b="1" i="0" lang="en-US" sz="2346" u="none" cap="none" strike="noStrike">
                <a:solidFill>
                  <a:srgbClr val="FFFFFF"/>
                </a:solidFill>
                <a:latin typeface="Ubuntu"/>
                <a:ea typeface="Ubuntu"/>
                <a:cs typeface="Ubuntu"/>
                <a:sym typeface="Ubuntu"/>
              </a:rPr>
              <a:t>(UV)!</a:t>
            </a:r>
            <a:endParaRPr/>
          </a:p>
        </p:txBody>
      </p:sp>
      <p:sp>
        <p:nvSpPr>
          <p:cNvPr descr="A picture containing drawing  Description automatically generated" id="868" name="Google Shape;868;p38"/>
          <p:cNvSpPr/>
          <p:nvPr/>
        </p:nvSpPr>
        <p:spPr>
          <a:xfrm>
            <a:off x="692693" y="2708876"/>
            <a:ext cx="3184427" cy="3427307"/>
          </a:xfrm>
          <a:custGeom>
            <a:rect b="b" l="l" r="r" t="t"/>
            <a:pathLst>
              <a:path extrusionOk="0" h="3427307" w="3184427">
                <a:moveTo>
                  <a:pt x="0" y="0"/>
                </a:moveTo>
                <a:lnTo>
                  <a:pt x="3184427" y="0"/>
                </a:lnTo>
                <a:lnTo>
                  <a:pt x="3184427" y="3427306"/>
                </a:lnTo>
                <a:lnTo>
                  <a:pt x="0" y="3427306"/>
                </a:lnTo>
                <a:lnTo>
                  <a:pt x="0" y="0"/>
                </a:lnTo>
                <a:close/>
              </a:path>
            </a:pathLst>
          </a:custGeom>
          <a:blipFill rotWithShape="1">
            <a:blip r:embed="rId6">
              <a:alphaModFix/>
            </a:blip>
            <a:stretch>
              <a:fillRect b="0" l="0" r="0" t="0"/>
            </a:stretch>
          </a:blipFill>
          <a:ln>
            <a:noFill/>
          </a:ln>
        </p:spPr>
      </p:sp>
      <p:sp>
        <p:nvSpPr>
          <p:cNvPr id="869" name="Google Shape;869;p38"/>
          <p:cNvSpPr txBox="1"/>
          <p:nvPr/>
        </p:nvSpPr>
        <p:spPr>
          <a:xfrm>
            <a:off x="5920000" y="6847261"/>
            <a:ext cx="3102080" cy="222284"/>
          </a:xfrm>
          <a:prstGeom prst="rect">
            <a:avLst/>
          </a:prstGeom>
          <a:noFill/>
          <a:ln>
            <a:noFill/>
          </a:ln>
        </p:spPr>
        <p:txBody>
          <a:bodyPr anchorCtr="0" anchor="t" bIns="0" lIns="0" spcFirstLastPara="1" rIns="0" wrap="square" tIns="0">
            <a:spAutoFit/>
          </a:bodyPr>
          <a:lstStyle/>
          <a:p>
            <a:pPr indent="0" lvl="0" marL="0" marR="0" rtl="0" algn="l">
              <a:lnSpc>
                <a:spcPct val="119889"/>
              </a:lnSpc>
              <a:spcBef>
                <a:spcPts val="0"/>
              </a:spcBef>
              <a:spcAft>
                <a:spcPts val="0"/>
              </a:spcAft>
              <a:buNone/>
            </a:pPr>
            <a:r>
              <a:rPr b="0" i="0" lang="en-US" sz="724" u="none" cap="none" strike="noStrike">
                <a:solidFill>
                  <a:srgbClr val="000000"/>
                </a:solidFill>
                <a:latin typeface="Arial"/>
                <a:ea typeface="Arial"/>
                <a:cs typeface="Arial"/>
                <a:sym typeface="Arial"/>
              </a:rPr>
              <a:t>Copyright 2020 Discovery Education, Inc. Todos los derechos reservados.</a:t>
            </a:r>
            <a:endParaRPr/>
          </a:p>
          <a:p>
            <a:pPr indent="0" lvl="0" marL="0" marR="0" rtl="0" algn="l">
              <a:lnSpc>
                <a:spcPct val="119889"/>
              </a:lnSpc>
              <a:spcBef>
                <a:spcPts val="0"/>
              </a:spcBef>
              <a:spcAft>
                <a:spcPts val="0"/>
              </a:spcAft>
              <a:buNone/>
            </a:pPr>
            <a:r>
              <a:t/>
            </a:r>
            <a:endParaRPr b="0" i="0" sz="724" u="none" cap="none" strike="noStrike">
              <a:solidFill>
                <a:srgbClr val="000000"/>
              </a:solidFill>
              <a:latin typeface="Arial"/>
              <a:ea typeface="Arial"/>
              <a:cs typeface="Arial"/>
              <a:sym typeface="Arial"/>
            </a:endParaRPr>
          </a:p>
        </p:txBody>
      </p:sp>
      <p:sp>
        <p:nvSpPr>
          <p:cNvPr id="870" name="Google Shape;870;p38"/>
          <p:cNvSpPr/>
          <p:nvPr/>
        </p:nvSpPr>
        <p:spPr>
          <a:xfrm>
            <a:off x="684528" y="6745992"/>
            <a:ext cx="1840504" cy="347994"/>
          </a:xfrm>
          <a:custGeom>
            <a:rect b="b" l="l" r="r" t="t"/>
            <a:pathLst>
              <a:path extrusionOk="0" h="347994" w="1840504">
                <a:moveTo>
                  <a:pt x="0" y="0"/>
                </a:moveTo>
                <a:lnTo>
                  <a:pt x="1840504" y="0"/>
                </a:lnTo>
                <a:lnTo>
                  <a:pt x="1840504" y="347994"/>
                </a:lnTo>
                <a:lnTo>
                  <a:pt x="0" y="347994"/>
                </a:lnTo>
                <a:lnTo>
                  <a:pt x="0" y="0"/>
                </a:lnTo>
                <a:close/>
              </a:path>
            </a:pathLst>
          </a:custGeom>
          <a:blipFill rotWithShape="1">
            <a:blip r:embed="rId7">
              <a:alphaModFix/>
            </a:blip>
            <a:stretch>
              <a:fillRect b="0" l="0" r="0" t="0"/>
            </a:stretch>
          </a:blip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8" name="Shape 878"/>
        <p:cNvGrpSpPr/>
        <p:nvPr/>
      </p:nvGrpSpPr>
      <p:grpSpPr>
        <a:xfrm>
          <a:off x="0" y="0"/>
          <a:ext cx="0" cy="0"/>
          <a:chOff x="0" y="0"/>
          <a:chExt cx="0" cy="0"/>
        </a:xfrm>
      </p:grpSpPr>
      <p:sp>
        <p:nvSpPr>
          <p:cNvPr id="879" name="Google Shape;879;p39"/>
          <p:cNvSpPr txBox="1"/>
          <p:nvPr/>
        </p:nvSpPr>
        <p:spPr>
          <a:xfrm>
            <a:off x="8957462" y="6809161"/>
            <a:ext cx="218101" cy="190500"/>
          </a:xfrm>
          <a:prstGeom prst="rect">
            <a:avLst/>
          </a:prstGeom>
          <a:noFill/>
          <a:ln>
            <a:noFill/>
          </a:ln>
        </p:spPr>
        <p:txBody>
          <a:bodyPr anchorCtr="0" anchor="t" bIns="0" lIns="0" spcFirstLastPara="1" rIns="0" wrap="square" tIns="0">
            <a:spAutoFit/>
          </a:bodyPr>
          <a:lstStyle/>
          <a:p>
            <a:pPr indent="0" lvl="0" marL="0" marR="0" rtl="0" algn="r">
              <a:lnSpc>
                <a:spcPct val="120075"/>
              </a:lnSpc>
              <a:spcBef>
                <a:spcPts val="0"/>
              </a:spcBef>
              <a:spcAft>
                <a:spcPts val="0"/>
              </a:spcAft>
              <a:buNone/>
            </a:pPr>
            <a:r>
              <a:rPr b="0" i="0" lang="en-US" sz="1066" u="none" cap="none" strike="noStrike">
                <a:solidFill>
                  <a:srgbClr val="000000"/>
                </a:solidFill>
                <a:latin typeface="Arial"/>
                <a:ea typeface="Arial"/>
                <a:cs typeface="Arial"/>
                <a:sym typeface="Arial"/>
              </a:rPr>
              <a:t>26</a:t>
            </a:r>
            <a:endParaRPr/>
          </a:p>
        </p:txBody>
      </p:sp>
      <p:sp>
        <p:nvSpPr>
          <p:cNvPr id="880" name="Google Shape;880;p39"/>
          <p:cNvSpPr/>
          <p:nvPr/>
        </p:nvSpPr>
        <p:spPr>
          <a:xfrm>
            <a:off x="641299" y="94406"/>
            <a:ext cx="2039652" cy="773662"/>
          </a:xfrm>
          <a:custGeom>
            <a:rect b="b" l="l" r="r" t="t"/>
            <a:pathLst>
              <a:path extrusionOk="0" h="773662" w="2039652">
                <a:moveTo>
                  <a:pt x="0" y="0"/>
                </a:moveTo>
                <a:lnTo>
                  <a:pt x="2039652" y="0"/>
                </a:lnTo>
                <a:lnTo>
                  <a:pt x="2039652" y="773662"/>
                </a:lnTo>
                <a:lnTo>
                  <a:pt x="0" y="773662"/>
                </a:lnTo>
                <a:lnTo>
                  <a:pt x="0" y="0"/>
                </a:lnTo>
                <a:close/>
              </a:path>
            </a:pathLst>
          </a:custGeom>
          <a:blipFill rotWithShape="1">
            <a:blip r:embed="rId3">
              <a:alphaModFix/>
            </a:blip>
            <a:stretch>
              <a:fillRect b="0" l="0" r="0" t="0"/>
            </a:stretch>
          </a:blipFill>
          <a:ln>
            <a:noFill/>
          </a:ln>
        </p:spPr>
      </p:sp>
      <p:cxnSp>
        <p:nvCxnSpPr>
          <p:cNvPr id="881" name="Google Shape;881;p39"/>
          <p:cNvCxnSpPr/>
          <p:nvPr/>
        </p:nvCxnSpPr>
        <p:spPr>
          <a:xfrm rot="4119">
            <a:off x="665475" y="6529662"/>
            <a:ext cx="8478731" cy="0"/>
          </a:xfrm>
          <a:prstGeom prst="straightConnector1">
            <a:avLst/>
          </a:prstGeom>
          <a:noFill/>
          <a:ln cap="rnd" cmpd="sng" w="9525">
            <a:solidFill>
              <a:srgbClr val="4DA84F"/>
            </a:solidFill>
            <a:prstDash val="solid"/>
            <a:round/>
            <a:headEnd len="sm" w="sm" type="none"/>
            <a:tailEnd len="sm" w="sm" type="none"/>
          </a:ln>
        </p:spPr>
      </p:cxnSp>
      <p:cxnSp>
        <p:nvCxnSpPr>
          <p:cNvPr id="882" name="Google Shape;882;p39"/>
          <p:cNvCxnSpPr/>
          <p:nvPr/>
        </p:nvCxnSpPr>
        <p:spPr>
          <a:xfrm rot="7147">
            <a:off x="-10171" y="950831"/>
            <a:ext cx="9773941" cy="0"/>
          </a:xfrm>
          <a:prstGeom prst="straightConnector1">
            <a:avLst/>
          </a:prstGeom>
          <a:noFill/>
          <a:ln cap="rnd" cmpd="sng" w="19050">
            <a:solidFill>
              <a:srgbClr val="4DA84F"/>
            </a:solidFill>
            <a:prstDash val="solid"/>
            <a:round/>
            <a:headEnd len="sm" w="sm" type="none"/>
            <a:tailEnd len="sm" w="sm" type="none"/>
          </a:ln>
        </p:spPr>
      </p:cxnSp>
      <p:cxnSp>
        <p:nvCxnSpPr>
          <p:cNvPr id="883" name="Google Shape;883;p39"/>
          <p:cNvCxnSpPr/>
          <p:nvPr/>
        </p:nvCxnSpPr>
        <p:spPr>
          <a:xfrm rot="5320288">
            <a:off x="2472562" y="6936722"/>
            <a:ext cx="438214" cy="0"/>
          </a:xfrm>
          <a:prstGeom prst="straightConnector1">
            <a:avLst/>
          </a:prstGeom>
          <a:noFill/>
          <a:ln cap="rnd" cmpd="sng" w="9525">
            <a:solidFill>
              <a:srgbClr val="5B9BD5"/>
            </a:solidFill>
            <a:prstDash val="solid"/>
            <a:round/>
            <a:headEnd len="sm" w="sm" type="none"/>
            <a:tailEnd len="sm" w="sm" type="none"/>
          </a:ln>
        </p:spPr>
      </p:cxnSp>
      <p:cxnSp>
        <p:nvCxnSpPr>
          <p:cNvPr id="884" name="Google Shape;884;p39"/>
          <p:cNvCxnSpPr/>
          <p:nvPr/>
        </p:nvCxnSpPr>
        <p:spPr>
          <a:xfrm rot="5320288">
            <a:off x="4399276" y="6936722"/>
            <a:ext cx="438214" cy="0"/>
          </a:xfrm>
          <a:prstGeom prst="straightConnector1">
            <a:avLst/>
          </a:prstGeom>
          <a:noFill/>
          <a:ln cap="rnd" cmpd="sng" w="9525">
            <a:solidFill>
              <a:srgbClr val="5B9BD5"/>
            </a:solidFill>
            <a:prstDash val="solid"/>
            <a:round/>
            <a:headEnd len="sm" w="sm" type="none"/>
            <a:tailEnd len="sm" w="sm" type="none"/>
          </a:ln>
        </p:spPr>
      </p:cxnSp>
      <p:sp>
        <p:nvSpPr>
          <p:cNvPr id="885" name="Google Shape;885;p39"/>
          <p:cNvSpPr/>
          <p:nvPr/>
        </p:nvSpPr>
        <p:spPr>
          <a:xfrm>
            <a:off x="2812169" y="6815709"/>
            <a:ext cx="1709508" cy="208560"/>
          </a:xfrm>
          <a:custGeom>
            <a:rect b="b" l="l" r="r" t="t"/>
            <a:pathLst>
              <a:path extrusionOk="0" h="208560" w="1709508">
                <a:moveTo>
                  <a:pt x="0" y="0"/>
                </a:moveTo>
                <a:lnTo>
                  <a:pt x="1709508" y="0"/>
                </a:lnTo>
                <a:lnTo>
                  <a:pt x="1709508" y="208560"/>
                </a:lnTo>
                <a:lnTo>
                  <a:pt x="0" y="208560"/>
                </a:lnTo>
                <a:lnTo>
                  <a:pt x="0" y="0"/>
                </a:lnTo>
                <a:close/>
              </a:path>
            </a:pathLst>
          </a:custGeom>
          <a:blipFill rotWithShape="1">
            <a:blip r:embed="rId4">
              <a:alphaModFix/>
            </a:blip>
            <a:stretch>
              <a:fillRect b="-146" l="0" r="0" t="-145"/>
            </a:stretch>
          </a:blipFill>
          <a:ln>
            <a:noFill/>
          </a:ln>
        </p:spPr>
      </p:sp>
      <p:sp>
        <p:nvSpPr>
          <p:cNvPr id="886" name="Google Shape;886;p39"/>
          <p:cNvSpPr/>
          <p:nvPr/>
        </p:nvSpPr>
        <p:spPr>
          <a:xfrm>
            <a:off x="4724506" y="6801711"/>
            <a:ext cx="930852" cy="217199"/>
          </a:xfrm>
          <a:custGeom>
            <a:rect b="b" l="l" r="r" t="t"/>
            <a:pathLst>
              <a:path extrusionOk="0" h="217199" w="930852">
                <a:moveTo>
                  <a:pt x="0" y="0"/>
                </a:moveTo>
                <a:lnTo>
                  <a:pt x="930852" y="0"/>
                </a:lnTo>
                <a:lnTo>
                  <a:pt x="930852" y="217199"/>
                </a:lnTo>
                <a:lnTo>
                  <a:pt x="0" y="217199"/>
                </a:lnTo>
                <a:lnTo>
                  <a:pt x="0" y="0"/>
                </a:lnTo>
                <a:close/>
              </a:path>
            </a:pathLst>
          </a:custGeom>
          <a:blipFill rotWithShape="1">
            <a:blip r:embed="rId5">
              <a:alphaModFix/>
            </a:blip>
            <a:stretch>
              <a:fillRect b="0" l="0" r="0" t="0"/>
            </a:stretch>
          </a:blipFill>
          <a:ln>
            <a:noFill/>
          </a:ln>
        </p:spPr>
      </p:sp>
      <p:sp>
        <p:nvSpPr>
          <p:cNvPr id="887" name="Google Shape;887;p39"/>
          <p:cNvSpPr txBox="1"/>
          <p:nvPr/>
        </p:nvSpPr>
        <p:spPr>
          <a:xfrm>
            <a:off x="2804782" y="313111"/>
            <a:ext cx="6696222" cy="40923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986" u="none" cap="none" strike="noStrike">
                <a:solidFill>
                  <a:srgbClr val="26819E"/>
                </a:solidFill>
                <a:latin typeface="Ubuntu"/>
                <a:ea typeface="Ubuntu"/>
                <a:cs typeface="Ubuntu"/>
                <a:sym typeface="Ubuntu"/>
              </a:rPr>
              <a:t>Pregunta 6</a:t>
            </a:r>
            <a:endParaRPr/>
          </a:p>
        </p:txBody>
      </p:sp>
      <p:sp>
        <p:nvSpPr>
          <p:cNvPr id="888" name="Google Shape;888;p39"/>
          <p:cNvSpPr txBox="1"/>
          <p:nvPr/>
        </p:nvSpPr>
        <p:spPr>
          <a:xfrm>
            <a:off x="507188" y="1547417"/>
            <a:ext cx="5645705" cy="628650"/>
          </a:xfrm>
          <a:prstGeom prst="rect">
            <a:avLst/>
          </a:prstGeom>
          <a:noFill/>
          <a:ln>
            <a:noFill/>
          </a:ln>
        </p:spPr>
        <p:txBody>
          <a:bodyPr anchorCtr="0" anchor="t" bIns="0" lIns="0" spcFirstLastPara="1" rIns="0" wrap="square" tIns="0">
            <a:spAutoFit/>
          </a:bodyPr>
          <a:lstStyle/>
          <a:p>
            <a:pPr indent="0" lvl="0" marL="0" marR="0" rtl="0" algn="l">
              <a:lnSpc>
                <a:spcPct val="119990"/>
              </a:lnSpc>
              <a:spcBef>
                <a:spcPts val="0"/>
              </a:spcBef>
              <a:spcAft>
                <a:spcPts val="0"/>
              </a:spcAft>
              <a:buNone/>
            </a:pPr>
            <a:r>
              <a:rPr b="0" i="0" lang="en-US" sz="2026" u="none" cap="none" strike="noStrike">
                <a:solidFill>
                  <a:srgbClr val="000000"/>
                </a:solidFill>
                <a:latin typeface="Ubuntu"/>
                <a:ea typeface="Ubuntu"/>
                <a:cs typeface="Ubuntu"/>
                <a:sym typeface="Ubuntu"/>
              </a:rPr>
              <a:t>Este es el único tipo de radiación que tiene la capacidad de hacer radiactivos a otros objetos.</a:t>
            </a:r>
            <a:endParaRPr/>
          </a:p>
        </p:txBody>
      </p:sp>
      <p:grpSp>
        <p:nvGrpSpPr>
          <p:cNvPr id="889" name="Google Shape;889;p39"/>
          <p:cNvGrpSpPr/>
          <p:nvPr/>
        </p:nvGrpSpPr>
        <p:grpSpPr>
          <a:xfrm>
            <a:off x="6620166" y="1615714"/>
            <a:ext cx="2636329" cy="2636424"/>
            <a:chOff x="0" y="0"/>
            <a:chExt cx="3515106" cy="3515233"/>
          </a:xfrm>
        </p:grpSpPr>
        <p:sp>
          <p:nvSpPr>
            <p:cNvPr id="890" name="Google Shape;890;p39"/>
            <p:cNvSpPr/>
            <p:nvPr/>
          </p:nvSpPr>
          <p:spPr>
            <a:xfrm>
              <a:off x="13589" y="13589"/>
              <a:ext cx="3488055" cy="3488055"/>
            </a:xfrm>
            <a:custGeom>
              <a:rect b="b" l="l" r="r" t="t"/>
              <a:pathLst>
                <a:path extrusionOk="0" h="3488055" w="3488055">
                  <a:moveTo>
                    <a:pt x="0" y="1743964"/>
                  </a:moveTo>
                  <a:cubicBezTo>
                    <a:pt x="0" y="780796"/>
                    <a:pt x="780796" y="0"/>
                    <a:pt x="1743964" y="0"/>
                  </a:cubicBezTo>
                  <a:cubicBezTo>
                    <a:pt x="2707132" y="0"/>
                    <a:pt x="3488055" y="780796"/>
                    <a:pt x="3488055" y="1743964"/>
                  </a:cubicBezTo>
                  <a:cubicBezTo>
                    <a:pt x="3488055" y="2707132"/>
                    <a:pt x="2707259" y="3488055"/>
                    <a:pt x="1743964" y="3488055"/>
                  </a:cubicBezTo>
                  <a:cubicBezTo>
                    <a:pt x="780669" y="3488055"/>
                    <a:pt x="0" y="2707259"/>
                    <a:pt x="0" y="1743964"/>
                  </a:cubicBezTo>
                  <a:close/>
                </a:path>
              </a:pathLst>
            </a:custGeom>
            <a:solidFill>
              <a:srgbClr val="4D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39"/>
            <p:cNvSpPr/>
            <p:nvPr/>
          </p:nvSpPr>
          <p:spPr>
            <a:xfrm>
              <a:off x="0" y="0"/>
              <a:ext cx="3515106" cy="3515233"/>
            </a:xfrm>
            <a:custGeom>
              <a:rect b="b" l="l" r="r" t="t"/>
              <a:pathLst>
                <a:path extrusionOk="0" h="3515233" w="3515106">
                  <a:moveTo>
                    <a:pt x="0" y="1757553"/>
                  </a:moveTo>
                  <a:cubicBezTo>
                    <a:pt x="0" y="786892"/>
                    <a:pt x="786892" y="0"/>
                    <a:pt x="1757553" y="0"/>
                  </a:cubicBezTo>
                  <a:lnTo>
                    <a:pt x="1757553" y="13589"/>
                  </a:lnTo>
                  <a:lnTo>
                    <a:pt x="1757553" y="0"/>
                  </a:lnTo>
                  <a:cubicBezTo>
                    <a:pt x="2728214" y="0"/>
                    <a:pt x="3515106" y="786892"/>
                    <a:pt x="3515106" y="1757553"/>
                  </a:cubicBezTo>
                  <a:lnTo>
                    <a:pt x="3501517" y="1757553"/>
                  </a:lnTo>
                  <a:lnTo>
                    <a:pt x="3515106" y="1757553"/>
                  </a:lnTo>
                  <a:cubicBezTo>
                    <a:pt x="3515106" y="2728214"/>
                    <a:pt x="2728214" y="3515106"/>
                    <a:pt x="1757553" y="3515106"/>
                  </a:cubicBezTo>
                  <a:lnTo>
                    <a:pt x="1757553" y="3501517"/>
                  </a:lnTo>
                  <a:lnTo>
                    <a:pt x="1757553" y="3515106"/>
                  </a:lnTo>
                  <a:cubicBezTo>
                    <a:pt x="786892" y="3515233"/>
                    <a:pt x="0" y="2728341"/>
                    <a:pt x="0" y="1757553"/>
                  </a:cubicBezTo>
                  <a:lnTo>
                    <a:pt x="13589" y="1757553"/>
                  </a:lnTo>
                  <a:lnTo>
                    <a:pt x="25019" y="1764919"/>
                  </a:lnTo>
                  <a:cubicBezTo>
                    <a:pt x="21717" y="1769999"/>
                    <a:pt x="15621" y="1772285"/>
                    <a:pt x="9779" y="1770634"/>
                  </a:cubicBezTo>
                  <a:cubicBezTo>
                    <a:pt x="3937" y="1768983"/>
                    <a:pt x="0" y="1763649"/>
                    <a:pt x="0" y="1757553"/>
                  </a:cubicBezTo>
                  <a:moveTo>
                    <a:pt x="27051" y="1757553"/>
                  </a:moveTo>
                  <a:lnTo>
                    <a:pt x="13589" y="1757553"/>
                  </a:lnTo>
                  <a:lnTo>
                    <a:pt x="2159" y="1750187"/>
                  </a:lnTo>
                  <a:cubicBezTo>
                    <a:pt x="5461" y="1745107"/>
                    <a:pt x="11557" y="1742821"/>
                    <a:pt x="17399" y="1744472"/>
                  </a:cubicBezTo>
                  <a:cubicBezTo>
                    <a:pt x="23241" y="1746123"/>
                    <a:pt x="27178" y="1751457"/>
                    <a:pt x="27178" y="1757426"/>
                  </a:cubicBezTo>
                  <a:cubicBezTo>
                    <a:pt x="27178" y="2713101"/>
                    <a:pt x="802005" y="3487928"/>
                    <a:pt x="1757680" y="3487928"/>
                  </a:cubicBezTo>
                  <a:cubicBezTo>
                    <a:pt x="2713355" y="3487928"/>
                    <a:pt x="3488182" y="2713101"/>
                    <a:pt x="3488182" y="1757426"/>
                  </a:cubicBezTo>
                  <a:cubicBezTo>
                    <a:pt x="3488182" y="801751"/>
                    <a:pt x="2713355" y="27051"/>
                    <a:pt x="1757553" y="27051"/>
                  </a:cubicBezTo>
                  <a:lnTo>
                    <a:pt x="1757553" y="13589"/>
                  </a:lnTo>
                  <a:lnTo>
                    <a:pt x="1757553" y="27051"/>
                  </a:lnTo>
                  <a:cubicBezTo>
                    <a:pt x="801878" y="27051"/>
                    <a:pt x="27051" y="801878"/>
                    <a:pt x="27051" y="1757553"/>
                  </a:cubicBezTo>
                  <a:close/>
                </a:path>
              </a:pathLst>
            </a:custGeom>
            <a:solidFill>
              <a:srgbClr val="4D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2" name="Google Shape;892;p39"/>
          <p:cNvSpPr txBox="1"/>
          <p:nvPr/>
        </p:nvSpPr>
        <p:spPr>
          <a:xfrm>
            <a:off x="6777002" y="2233829"/>
            <a:ext cx="2322734" cy="1381125"/>
          </a:xfrm>
          <a:prstGeom prst="rect">
            <a:avLst/>
          </a:prstGeom>
          <a:noFill/>
          <a:ln>
            <a:noFill/>
          </a:ln>
        </p:spPr>
        <p:txBody>
          <a:bodyPr anchorCtr="0" anchor="t" bIns="0" lIns="0" spcFirstLastPara="1" rIns="0" wrap="square" tIns="0">
            <a:spAutoFit/>
          </a:bodyPr>
          <a:lstStyle/>
          <a:p>
            <a:pPr indent="0" lvl="0" marL="0" marR="0" rtl="0" algn="ctr">
              <a:lnSpc>
                <a:spcPct val="119990"/>
              </a:lnSpc>
              <a:spcBef>
                <a:spcPts val="0"/>
              </a:spcBef>
              <a:spcAft>
                <a:spcPts val="0"/>
              </a:spcAft>
              <a:buNone/>
            </a:pPr>
            <a:r>
              <a:rPr b="0" i="0" lang="en-US" sz="2026" u="none" cap="none" strike="noStrike">
                <a:solidFill>
                  <a:srgbClr val="FFFFFF"/>
                </a:solidFill>
                <a:latin typeface="Ubuntu"/>
                <a:ea typeface="Ubuntu"/>
                <a:cs typeface="Ubuntu"/>
                <a:sym typeface="Ubuntu"/>
              </a:rPr>
              <a:t>Respuesta:</a:t>
            </a:r>
            <a:endParaRPr/>
          </a:p>
          <a:p>
            <a:pPr indent="0" lvl="0" marL="0" marR="0" rtl="0" algn="ctr">
              <a:lnSpc>
                <a:spcPct val="138943"/>
              </a:lnSpc>
              <a:spcBef>
                <a:spcPts val="0"/>
              </a:spcBef>
              <a:spcAft>
                <a:spcPts val="0"/>
              </a:spcAft>
              <a:buNone/>
            </a:pPr>
            <a:r>
              <a:t/>
            </a:r>
            <a:endParaRPr b="0" i="0" sz="2026" u="none" cap="none" strike="noStrike">
              <a:solidFill>
                <a:srgbClr val="FFFFFF"/>
              </a:solidFill>
              <a:latin typeface="Ubuntu"/>
              <a:ea typeface="Ubuntu"/>
              <a:cs typeface="Ubuntu"/>
              <a:sym typeface="Ubuntu"/>
            </a:endParaRPr>
          </a:p>
          <a:p>
            <a:pPr indent="0" lvl="0" marL="0" marR="0" rtl="0" algn="ctr">
              <a:lnSpc>
                <a:spcPct val="119991"/>
              </a:lnSpc>
              <a:spcBef>
                <a:spcPts val="0"/>
              </a:spcBef>
              <a:spcAft>
                <a:spcPts val="0"/>
              </a:spcAft>
              <a:buNone/>
            </a:pPr>
            <a:r>
              <a:rPr b="1" i="0" lang="en-US" sz="2346" u="none" cap="none" strike="noStrike">
                <a:solidFill>
                  <a:srgbClr val="FFFFFF"/>
                </a:solidFill>
                <a:latin typeface="Ubuntu"/>
                <a:ea typeface="Ubuntu"/>
                <a:cs typeface="Ubuntu"/>
                <a:sym typeface="Ubuntu"/>
              </a:rPr>
              <a:t>¡RADIACIÓN DE NEUTRONES!</a:t>
            </a:r>
            <a:endParaRPr/>
          </a:p>
        </p:txBody>
      </p:sp>
      <p:sp>
        <p:nvSpPr>
          <p:cNvPr id="893" name="Google Shape;893;p39"/>
          <p:cNvSpPr/>
          <p:nvPr/>
        </p:nvSpPr>
        <p:spPr>
          <a:xfrm>
            <a:off x="663787" y="2451946"/>
            <a:ext cx="3156372" cy="3728852"/>
          </a:xfrm>
          <a:custGeom>
            <a:rect b="b" l="l" r="r" t="t"/>
            <a:pathLst>
              <a:path extrusionOk="0" h="3728852" w="3156372">
                <a:moveTo>
                  <a:pt x="0" y="0"/>
                </a:moveTo>
                <a:lnTo>
                  <a:pt x="3156372" y="0"/>
                </a:lnTo>
                <a:lnTo>
                  <a:pt x="3156372" y="3728852"/>
                </a:lnTo>
                <a:lnTo>
                  <a:pt x="0" y="3728852"/>
                </a:lnTo>
                <a:lnTo>
                  <a:pt x="0" y="0"/>
                </a:lnTo>
                <a:close/>
              </a:path>
            </a:pathLst>
          </a:custGeom>
          <a:blipFill rotWithShape="1">
            <a:blip r:embed="rId6">
              <a:alphaModFix/>
            </a:blip>
            <a:stretch>
              <a:fillRect b="0" l="0" r="0" t="0"/>
            </a:stretch>
          </a:blipFill>
          <a:ln>
            <a:noFill/>
          </a:ln>
        </p:spPr>
      </p:sp>
      <p:sp>
        <p:nvSpPr>
          <p:cNvPr id="894" name="Google Shape;894;p39"/>
          <p:cNvSpPr txBox="1"/>
          <p:nvPr/>
        </p:nvSpPr>
        <p:spPr>
          <a:xfrm>
            <a:off x="5920000" y="6847261"/>
            <a:ext cx="3102080" cy="222284"/>
          </a:xfrm>
          <a:prstGeom prst="rect">
            <a:avLst/>
          </a:prstGeom>
          <a:noFill/>
          <a:ln>
            <a:noFill/>
          </a:ln>
        </p:spPr>
        <p:txBody>
          <a:bodyPr anchorCtr="0" anchor="t" bIns="0" lIns="0" spcFirstLastPara="1" rIns="0" wrap="square" tIns="0">
            <a:spAutoFit/>
          </a:bodyPr>
          <a:lstStyle/>
          <a:p>
            <a:pPr indent="0" lvl="0" marL="0" marR="0" rtl="0" algn="l">
              <a:lnSpc>
                <a:spcPct val="119889"/>
              </a:lnSpc>
              <a:spcBef>
                <a:spcPts val="0"/>
              </a:spcBef>
              <a:spcAft>
                <a:spcPts val="0"/>
              </a:spcAft>
              <a:buNone/>
            </a:pPr>
            <a:r>
              <a:rPr b="0" i="0" lang="en-US" sz="724" u="none" cap="none" strike="noStrike">
                <a:solidFill>
                  <a:srgbClr val="000000"/>
                </a:solidFill>
                <a:latin typeface="Arial"/>
                <a:ea typeface="Arial"/>
                <a:cs typeface="Arial"/>
                <a:sym typeface="Arial"/>
              </a:rPr>
              <a:t>Copyright 2020 Discovery Education, Inc. Todos los derechos reservados.</a:t>
            </a:r>
            <a:endParaRPr/>
          </a:p>
          <a:p>
            <a:pPr indent="0" lvl="0" marL="0" marR="0" rtl="0" algn="l">
              <a:lnSpc>
                <a:spcPct val="119889"/>
              </a:lnSpc>
              <a:spcBef>
                <a:spcPts val="0"/>
              </a:spcBef>
              <a:spcAft>
                <a:spcPts val="0"/>
              </a:spcAft>
              <a:buNone/>
            </a:pPr>
            <a:r>
              <a:t/>
            </a:r>
            <a:endParaRPr b="0" i="0" sz="724" u="none" cap="none" strike="noStrike">
              <a:solidFill>
                <a:srgbClr val="000000"/>
              </a:solidFill>
              <a:latin typeface="Arial"/>
              <a:ea typeface="Arial"/>
              <a:cs typeface="Arial"/>
              <a:sym typeface="Arial"/>
            </a:endParaRPr>
          </a:p>
        </p:txBody>
      </p:sp>
      <p:sp>
        <p:nvSpPr>
          <p:cNvPr id="895" name="Google Shape;895;p39"/>
          <p:cNvSpPr/>
          <p:nvPr/>
        </p:nvSpPr>
        <p:spPr>
          <a:xfrm>
            <a:off x="684528" y="6745992"/>
            <a:ext cx="1840504" cy="347994"/>
          </a:xfrm>
          <a:custGeom>
            <a:rect b="b" l="l" r="r" t="t"/>
            <a:pathLst>
              <a:path extrusionOk="0" h="347994" w="1840504">
                <a:moveTo>
                  <a:pt x="0" y="0"/>
                </a:moveTo>
                <a:lnTo>
                  <a:pt x="1840504" y="0"/>
                </a:lnTo>
                <a:lnTo>
                  <a:pt x="1840504" y="347994"/>
                </a:lnTo>
                <a:lnTo>
                  <a:pt x="0" y="347994"/>
                </a:lnTo>
                <a:lnTo>
                  <a:pt x="0" y="0"/>
                </a:lnTo>
                <a:close/>
              </a:path>
            </a:pathLst>
          </a:custGeom>
          <a:blipFill rotWithShape="1">
            <a:blip r:embed="rId7">
              <a:alphaModFix/>
            </a:blip>
            <a:stretch>
              <a:fillRect b="0" l="0" r="0" t="0"/>
            </a:stretch>
          </a:blip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3" name="Shape 903"/>
        <p:cNvGrpSpPr/>
        <p:nvPr/>
      </p:nvGrpSpPr>
      <p:grpSpPr>
        <a:xfrm>
          <a:off x="0" y="0"/>
          <a:ext cx="0" cy="0"/>
          <a:chOff x="0" y="0"/>
          <a:chExt cx="0" cy="0"/>
        </a:xfrm>
      </p:grpSpPr>
      <p:sp>
        <p:nvSpPr>
          <p:cNvPr id="904" name="Google Shape;904;p40"/>
          <p:cNvSpPr txBox="1"/>
          <p:nvPr/>
        </p:nvSpPr>
        <p:spPr>
          <a:xfrm>
            <a:off x="8957462" y="6809161"/>
            <a:ext cx="218101" cy="190500"/>
          </a:xfrm>
          <a:prstGeom prst="rect">
            <a:avLst/>
          </a:prstGeom>
          <a:noFill/>
          <a:ln>
            <a:noFill/>
          </a:ln>
        </p:spPr>
        <p:txBody>
          <a:bodyPr anchorCtr="0" anchor="t" bIns="0" lIns="0" spcFirstLastPara="1" rIns="0" wrap="square" tIns="0">
            <a:spAutoFit/>
          </a:bodyPr>
          <a:lstStyle/>
          <a:p>
            <a:pPr indent="0" lvl="0" marL="0" marR="0" rtl="0" algn="r">
              <a:lnSpc>
                <a:spcPct val="120075"/>
              </a:lnSpc>
              <a:spcBef>
                <a:spcPts val="0"/>
              </a:spcBef>
              <a:spcAft>
                <a:spcPts val="0"/>
              </a:spcAft>
              <a:buNone/>
            </a:pPr>
            <a:r>
              <a:rPr b="0" i="0" lang="en-US" sz="1066" u="none" cap="none" strike="noStrike">
                <a:solidFill>
                  <a:srgbClr val="000000"/>
                </a:solidFill>
                <a:latin typeface="Arial"/>
                <a:ea typeface="Arial"/>
                <a:cs typeface="Arial"/>
                <a:sym typeface="Arial"/>
              </a:rPr>
              <a:t>27</a:t>
            </a:r>
            <a:endParaRPr/>
          </a:p>
        </p:txBody>
      </p:sp>
      <p:sp>
        <p:nvSpPr>
          <p:cNvPr id="905" name="Google Shape;905;p40"/>
          <p:cNvSpPr/>
          <p:nvPr/>
        </p:nvSpPr>
        <p:spPr>
          <a:xfrm>
            <a:off x="641299" y="94406"/>
            <a:ext cx="2039652" cy="773662"/>
          </a:xfrm>
          <a:custGeom>
            <a:rect b="b" l="l" r="r" t="t"/>
            <a:pathLst>
              <a:path extrusionOk="0" h="773662" w="2039652">
                <a:moveTo>
                  <a:pt x="0" y="0"/>
                </a:moveTo>
                <a:lnTo>
                  <a:pt x="2039652" y="0"/>
                </a:lnTo>
                <a:lnTo>
                  <a:pt x="2039652" y="773662"/>
                </a:lnTo>
                <a:lnTo>
                  <a:pt x="0" y="773662"/>
                </a:lnTo>
                <a:lnTo>
                  <a:pt x="0" y="0"/>
                </a:lnTo>
                <a:close/>
              </a:path>
            </a:pathLst>
          </a:custGeom>
          <a:blipFill rotWithShape="1">
            <a:blip r:embed="rId3">
              <a:alphaModFix/>
            </a:blip>
            <a:stretch>
              <a:fillRect b="0" l="0" r="0" t="0"/>
            </a:stretch>
          </a:blipFill>
          <a:ln>
            <a:noFill/>
          </a:ln>
        </p:spPr>
      </p:sp>
      <p:cxnSp>
        <p:nvCxnSpPr>
          <p:cNvPr id="906" name="Google Shape;906;p40"/>
          <p:cNvCxnSpPr/>
          <p:nvPr/>
        </p:nvCxnSpPr>
        <p:spPr>
          <a:xfrm rot="4119">
            <a:off x="665475" y="6529662"/>
            <a:ext cx="8478731" cy="0"/>
          </a:xfrm>
          <a:prstGeom prst="straightConnector1">
            <a:avLst/>
          </a:prstGeom>
          <a:noFill/>
          <a:ln cap="rnd" cmpd="sng" w="9525">
            <a:solidFill>
              <a:srgbClr val="4DA84F"/>
            </a:solidFill>
            <a:prstDash val="solid"/>
            <a:round/>
            <a:headEnd len="sm" w="sm" type="none"/>
            <a:tailEnd len="sm" w="sm" type="none"/>
          </a:ln>
        </p:spPr>
      </p:cxnSp>
      <p:cxnSp>
        <p:nvCxnSpPr>
          <p:cNvPr id="907" name="Google Shape;907;p40"/>
          <p:cNvCxnSpPr/>
          <p:nvPr/>
        </p:nvCxnSpPr>
        <p:spPr>
          <a:xfrm rot="7147">
            <a:off x="-10171" y="950831"/>
            <a:ext cx="9773941" cy="0"/>
          </a:xfrm>
          <a:prstGeom prst="straightConnector1">
            <a:avLst/>
          </a:prstGeom>
          <a:noFill/>
          <a:ln cap="rnd" cmpd="sng" w="19050">
            <a:solidFill>
              <a:srgbClr val="4DA84F"/>
            </a:solidFill>
            <a:prstDash val="solid"/>
            <a:round/>
            <a:headEnd len="sm" w="sm" type="none"/>
            <a:tailEnd len="sm" w="sm" type="none"/>
          </a:ln>
        </p:spPr>
      </p:cxnSp>
      <p:cxnSp>
        <p:nvCxnSpPr>
          <p:cNvPr id="908" name="Google Shape;908;p40"/>
          <p:cNvCxnSpPr/>
          <p:nvPr/>
        </p:nvCxnSpPr>
        <p:spPr>
          <a:xfrm rot="5320288">
            <a:off x="2472562" y="6936722"/>
            <a:ext cx="438214" cy="0"/>
          </a:xfrm>
          <a:prstGeom prst="straightConnector1">
            <a:avLst/>
          </a:prstGeom>
          <a:noFill/>
          <a:ln cap="rnd" cmpd="sng" w="9525">
            <a:solidFill>
              <a:srgbClr val="5B9BD5"/>
            </a:solidFill>
            <a:prstDash val="solid"/>
            <a:round/>
            <a:headEnd len="sm" w="sm" type="none"/>
            <a:tailEnd len="sm" w="sm" type="none"/>
          </a:ln>
        </p:spPr>
      </p:cxnSp>
      <p:cxnSp>
        <p:nvCxnSpPr>
          <p:cNvPr id="909" name="Google Shape;909;p40"/>
          <p:cNvCxnSpPr/>
          <p:nvPr/>
        </p:nvCxnSpPr>
        <p:spPr>
          <a:xfrm rot="5320288">
            <a:off x="4399276" y="6936722"/>
            <a:ext cx="438214" cy="0"/>
          </a:xfrm>
          <a:prstGeom prst="straightConnector1">
            <a:avLst/>
          </a:prstGeom>
          <a:noFill/>
          <a:ln cap="rnd" cmpd="sng" w="9525">
            <a:solidFill>
              <a:srgbClr val="5B9BD5"/>
            </a:solidFill>
            <a:prstDash val="solid"/>
            <a:round/>
            <a:headEnd len="sm" w="sm" type="none"/>
            <a:tailEnd len="sm" w="sm" type="none"/>
          </a:ln>
        </p:spPr>
      </p:cxnSp>
      <p:sp>
        <p:nvSpPr>
          <p:cNvPr id="910" name="Google Shape;910;p40"/>
          <p:cNvSpPr/>
          <p:nvPr/>
        </p:nvSpPr>
        <p:spPr>
          <a:xfrm>
            <a:off x="2812169" y="6815709"/>
            <a:ext cx="1709508" cy="208560"/>
          </a:xfrm>
          <a:custGeom>
            <a:rect b="b" l="l" r="r" t="t"/>
            <a:pathLst>
              <a:path extrusionOk="0" h="208560" w="1709508">
                <a:moveTo>
                  <a:pt x="0" y="0"/>
                </a:moveTo>
                <a:lnTo>
                  <a:pt x="1709508" y="0"/>
                </a:lnTo>
                <a:lnTo>
                  <a:pt x="1709508" y="208560"/>
                </a:lnTo>
                <a:lnTo>
                  <a:pt x="0" y="208560"/>
                </a:lnTo>
                <a:lnTo>
                  <a:pt x="0" y="0"/>
                </a:lnTo>
                <a:close/>
              </a:path>
            </a:pathLst>
          </a:custGeom>
          <a:blipFill rotWithShape="1">
            <a:blip r:embed="rId4">
              <a:alphaModFix/>
            </a:blip>
            <a:stretch>
              <a:fillRect b="-146" l="0" r="0" t="-145"/>
            </a:stretch>
          </a:blipFill>
          <a:ln>
            <a:noFill/>
          </a:ln>
        </p:spPr>
      </p:sp>
      <p:sp>
        <p:nvSpPr>
          <p:cNvPr id="911" name="Google Shape;911;p40"/>
          <p:cNvSpPr/>
          <p:nvPr/>
        </p:nvSpPr>
        <p:spPr>
          <a:xfrm>
            <a:off x="4724506" y="6801711"/>
            <a:ext cx="930852" cy="217199"/>
          </a:xfrm>
          <a:custGeom>
            <a:rect b="b" l="l" r="r" t="t"/>
            <a:pathLst>
              <a:path extrusionOk="0" h="217199" w="930852">
                <a:moveTo>
                  <a:pt x="0" y="0"/>
                </a:moveTo>
                <a:lnTo>
                  <a:pt x="930852" y="0"/>
                </a:lnTo>
                <a:lnTo>
                  <a:pt x="930852" y="217199"/>
                </a:lnTo>
                <a:lnTo>
                  <a:pt x="0" y="217199"/>
                </a:lnTo>
                <a:lnTo>
                  <a:pt x="0" y="0"/>
                </a:lnTo>
                <a:close/>
              </a:path>
            </a:pathLst>
          </a:custGeom>
          <a:blipFill rotWithShape="1">
            <a:blip r:embed="rId5">
              <a:alphaModFix/>
            </a:blip>
            <a:stretch>
              <a:fillRect b="0" l="0" r="0" t="0"/>
            </a:stretch>
          </a:blipFill>
          <a:ln>
            <a:noFill/>
          </a:ln>
        </p:spPr>
      </p:sp>
      <p:sp>
        <p:nvSpPr>
          <p:cNvPr id="912" name="Google Shape;912;p40"/>
          <p:cNvSpPr txBox="1"/>
          <p:nvPr/>
        </p:nvSpPr>
        <p:spPr>
          <a:xfrm>
            <a:off x="2805531" y="314279"/>
            <a:ext cx="6696222" cy="40923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986" u="none" cap="none" strike="noStrike">
                <a:solidFill>
                  <a:srgbClr val="26819E"/>
                </a:solidFill>
                <a:latin typeface="Ubuntu"/>
                <a:ea typeface="Ubuntu"/>
                <a:cs typeface="Ubuntu"/>
                <a:sym typeface="Ubuntu"/>
              </a:rPr>
              <a:t>Pregunta 7</a:t>
            </a:r>
            <a:endParaRPr/>
          </a:p>
        </p:txBody>
      </p:sp>
      <p:sp>
        <p:nvSpPr>
          <p:cNvPr id="913" name="Google Shape;913;p40"/>
          <p:cNvSpPr txBox="1"/>
          <p:nvPr/>
        </p:nvSpPr>
        <p:spPr>
          <a:xfrm>
            <a:off x="507188" y="1547417"/>
            <a:ext cx="5378935" cy="933450"/>
          </a:xfrm>
          <a:prstGeom prst="rect">
            <a:avLst/>
          </a:prstGeom>
          <a:noFill/>
          <a:ln>
            <a:noFill/>
          </a:ln>
        </p:spPr>
        <p:txBody>
          <a:bodyPr anchorCtr="0" anchor="t" bIns="0" lIns="0" spcFirstLastPara="1" rIns="0" wrap="square" tIns="0">
            <a:spAutoFit/>
          </a:bodyPr>
          <a:lstStyle/>
          <a:p>
            <a:pPr indent="0" lvl="0" marL="0" marR="0" rtl="0" algn="l">
              <a:lnSpc>
                <a:spcPct val="119990"/>
              </a:lnSpc>
              <a:spcBef>
                <a:spcPts val="0"/>
              </a:spcBef>
              <a:spcAft>
                <a:spcPts val="0"/>
              </a:spcAft>
              <a:buNone/>
            </a:pPr>
            <a:r>
              <a:rPr b="0" i="0" lang="en-US" sz="2026" u="none" cap="none" strike="noStrike">
                <a:solidFill>
                  <a:srgbClr val="000000"/>
                </a:solidFill>
                <a:latin typeface="Ubuntu"/>
                <a:ea typeface="Ubuntu"/>
                <a:cs typeface="Ubuntu"/>
                <a:sym typeface="Ubuntu"/>
              </a:rPr>
              <a:t>La razón por la que vemos colores es porque nuestros ojos perciben la reflexión de este tipo de radiación en los objetos.</a:t>
            </a:r>
            <a:endParaRPr/>
          </a:p>
        </p:txBody>
      </p:sp>
      <p:grpSp>
        <p:nvGrpSpPr>
          <p:cNvPr id="914" name="Google Shape;914;p40"/>
          <p:cNvGrpSpPr/>
          <p:nvPr/>
        </p:nvGrpSpPr>
        <p:grpSpPr>
          <a:xfrm>
            <a:off x="6620166" y="1618155"/>
            <a:ext cx="2636329" cy="2636424"/>
            <a:chOff x="0" y="0"/>
            <a:chExt cx="3515106" cy="3515233"/>
          </a:xfrm>
        </p:grpSpPr>
        <p:sp>
          <p:nvSpPr>
            <p:cNvPr id="915" name="Google Shape;915;p40"/>
            <p:cNvSpPr/>
            <p:nvPr/>
          </p:nvSpPr>
          <p:spPr>
            <a:xfrm>
              <a:off x="13589" y="13589"/>
              <a:ext cx="3488055" cy="3488055"/>
            </a:xfrm>
            <a:custGeom>
              <a:rect b="b" l="l" r="r" t="t"/>
              <a:pathLst>
                <a:path extrusionOk="0" h="3488055" w="3488055">
                  <a:moveTo>
                    <a:pt x="0" y="1743964"/>
                  </a:moveTo>
                  <a:cubicBezTo>
                    <a:pt x="0" y="780796"/>
                    <a:pt x="780796" y="0"/>
                    <a:pt x="1743964" y="0"/>
                  </a:cubicBezTo>
                  <a:cubicBezTo>
                    <a:pt x="2707132" y="0"/>
                    <a:pt x="3488055" y="780796"/>
                    <a:pt x="3488055" y="1743964"/>
                  </a:cubicBezTo>
                  <a:cubicBezTo>
                    <a:pt x="3488055" y="2707132"/>
                    <a:pt x="2707259" y="3488055"/>
                    <a:pt x="1743964" y="3488055"/>
                  </a:cubicBezTo>
                  <a:cubicBezTo>
                    <a:pt x="780669" y="3488055"/>
                    <a:pt x="0" y="2707259"/>
                    <a:pt x="0" y="1743964"/>
                  </a:cubicBezTo>
                  <a:close/>
                </a:path>
              </a:pathLst>
            </a:custGeom>
            <a:solidFill>
              <a:srgbClr val="4D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40"/>
            <p:cNvSpPr/>
            <p:nvPr/>
          </p:nvSpPr>
          <p:spPr>
            <a:xfrm>
              <a:off x="0" y="0"/>
              <a:ext cx="3515106" cy="3515233"/>
            </a:xfrm>
            <a:custGeom>
              <a:rect b="b" l="l" r="r" t="t"/>
              <a:pathLst>
                <a:path extrusionOk="0" h="3515233" w="3515106">
                  <a:moveTo>
                    <a:pt x="0" y="1757553"/>
                  </a:moveTo>
                  <a:cubicBezTo>
                    <a:pt x="0" y="786892"/>
                    <a:pt x="786892" y="0"/>
                    <a:pt x="1757553" y="0"/>
                  </a:cubicBezTo>
                  <a:lnTo>
                    <a:pt x="1757553" y="13589"/>
                  </a:lnTo>
                  <a:lnTo>
                    <a:pt x="1757553" y="0"/>
                  </a:lnTo>
                  <a:cubicBezTo>
                    <a:pt x="2728214" y="0"/>
                    <a:pt x="3515106" y="786892"/>
                    <a:pt x="3515106" y="1757553"/>
                  </a:cubicBezTo>
                  <a:lnTo>
                    <a:pt x="3501517" y="1757553"/>
                  </a:lnTo>
                  <a:lnTo>
                    <a:pt x="3515106" y="1757553"/>
                  </a:lnTo>
                  <a:cubicBezTo>
                    <a:pt x="3515106" y="2728214"/>
                    <a:pt x="2728214" y="3515106"/>
                    <a:pt x="1757553" y="3515106"/>
                  </a:cubicBezTo>
                  <a:lnTo>
                    <a:pt x="1757553" y="3501517"/>
                  </a:lnTo>
                  <a:lnTo>
                    <a:pt x="1757553" y="3515106"/>
                  </a:lnTo>
                  <a:cubicBezTo>
                    <a:pt x="786892" y="3515233"/>
                    <a:pt x="0" y="2728341"/>
                    <a:pt x="0" y="1757553"/>
                  </a:cubicBezTo>
                  <a:lnTo>
                    <a:pt x="13589" y="1757553"/>
                  </a:lnTo>
                  <a:lnTo>
                    <a:pt x="25019" y="1764919"/>
                  </a:lnTo>
                  <a:cubicBezTo>
                    <a:pt x="21717" y="1769999"/>
                    <a:pt x="15621" y="1772285"/>
                    <a:pt x="9779" y="1770634"/>
                  </a:cubicBezTo>
                  <a:cubicBezTo>
                    <a:pt x="3937" y="1768983"/>
                    <a:pt x="0" y="1763649"/>
                    <a:pt x="0" y="1757553"/>
                  </a:cubicBezTo>
                  <a:moveTo>
                    <a:pt x="27051" y="1757553"/>
                  </a:moveTo>
                  <a:lnTo>
                    <a:pt x="13589" y="1757553"/>
                  </a:lnTo>
                  <a:lnTo>
                    <a:pt x="2159" y="1750187"/>
                  </a:lnTo>
                  <a:cubicBezTo>
                    <a:pt x="5461" y="1745107"/>
                    <a:pt x="11557" y="1742821"/>
                    <a:pt x="17399" y="1744472"/>
                  </a:cubicBezTo>
                  <a:cubicBezTo>
                    <a:pt x="23241" y="1746123"/>
                    <a:pt x="27178" y="1751457"/>
                    <a:pt x="27178" y="1757426"/>
                  </a:cubicBezTo>
                  <a:cubicBezTo>
                    <a:pt x="27178" y="2713101"/>
                    <a:pt x="802005" y="3487928"/>
                    <a:pt x="1757680" y="3487928"/>
                  </a:cubicBezTo>
                  <a:cubicBezTo>
                    <a:pt x="2713355" y="3487928"/>
                    <a:pt x="3488182" y="2713101"/>
                    <a:pt x="3488182" y="1757426"/>
                  </a:cubicBezTo>
                  <a:cubicBezTo>
                    <a:pt x="3488182" y="801751"/>
                    <a:pt x="2713355" y="27051"/>
                    <a:pt x="1757553" y="27051"/>
                  </a:cubicBezTo>
                  <a:lnTo>
                    <a:pt x="1757553" y="13589"/>
                  </a:lnTo>
                  <a:lnTo>
                    <a:pt x="1757553" y="27051"/>
                  </a:lnTo>
                  <a:cubicBezTo>
                    <a:pt x="801878" y="27051"/>
                    <a:pt x="27051" y="801878"/>
                    <a:pt x="27051" y="1757553"/>
                  </a:cubicBezTo>
                  <a:close/>
                </a:path>
              </a:pathLst>
            </a:custGeom>
            <a:solidFill>
              <a:srgbClr val="4D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7" name="Google Shape;917;p40"/>
          <p:cNvSpPr txBox="1"/>
          <p:nvPr/>
        </p:nvSpPr>
        <p:spPr>
          <a:xfrm>
            <a:off x="6777002" y="2412482"/>
            <a:ext cx="2322734" cy="1028700"/>
          </a:xfrm>
          <a:prstGeom prst="rect">
            <a:avLst/>
          </a:prstGeom>
          <a:noFill/>
          <a:ln>
            <a:noFill/>
          </a:ln>
        </p:spPr>
        <p:txBody>
          <a:bodyPr anchorCtr="0" anchor="t" bIns="0" lIns="0" spcFirstLastPara="1" rIns="0" wrap="square" tIns="0">
            <a:spAutoFit/>
          </a:bodyPr>
          <a:lstStyle/>
          <a:p>
            <a:pPr indent="0" lvl="0" marL="0" marR="0" rtl="0" algn="ctr">
              <a:lnSpc>
                <a:spcPct val="119990"/>
              </a:lnSpc>
              <a:spcBef>
                <a:spcPts val="0"/>
              </a:spcBef>
              <a:spcAft>
                <a:spcPts val="0"/>
              </a:spcAft>
              <a:buNone/>
            </a:pPr>
            <a:r>
              <a:rPr b="0" i="0" lang="en-US" sz="2026" u="none" cap="none" strike="noStrike">
                <a:solidFill>
                  <a:srgbClr val="FFFFFF"/>
                </a:solidFill>
                <a:latin typeface="Ubuntu"/>
                <a:ea typeface="Ubuntu"/>
                <a:cs typeface="Ubuntu"/>
                <a:sym typeface="Ubuntu"/>
              </a:rPr>
              <a:t>Respuesta:</a:t>
            </a:r>
            <a:endParaRPr/>
          </a:p>
          <a:p>
            <a:pPr indent="0" lvl="0" marL="0" marR="0" rtl="0" algn="ctr">
              <a:lnSpc>
                <a:spcPct val="138943"/>
              </a:lnSpc>
              <a:spcBef>
                <a:spcPts val="0"/>
              </a:spcBef>
              <a:spcAft>
                <a:spcPts val="0"/>
              </a:spcAft>
              <a:buNone/>
            </a:pPr>
            <a:r>
              <a:t/>
            </a:r>
            <a:endParaRPr b="0" i="0" sz="2026" u="none" cap="none" strike="noStrike">
              <a:solidFill>
                <a:srgbClr val="FFFFFF"/>
              </a:solidFill>
              <a:latin typeface="Ubuntu"/>
              <a:ea typeface="Ubuntu"/>
              <a:cs typeface="Ubuntu"/>
              <a:sym typeface="Ubuntu"/>
            </a:endParaRPr>
          </a:p>
          <a:p>
            <a:pPr indent="0" lvl="0" marL="0" marR="0" rtl="0" algn="ctr">
              <a:lnSpc>
                <a:spcPct val="119991"/>
              </a:lnSpc>
              <a:spcBef>
                <a:spcPts val="0"/>
              </a:spcBef>
              <a:spcAft>
                <a:spcPts val="0"/>
              </a:spcAft>
              <a:buNone/>
            </a:pPr>
            <a:r>
              <a:rPr b="1" i="0" lang="en-US" sz="2346" u="none" cap="none" strike="noStrike">
                <a:solidFill>
                  <a:srgbClr val="FFFFFF"/>
                </a:solidFill>
                <a:latin typeface="Ubuntu"/>
                <a:ea typeface="Ubuntu"/>
                <a:cs typeface="Ubuntu"/>
                <a:sym typeface="Ubuntu"/>
              </a:rPr>
              <a:t>¡LUZ VISIBLE!</a:t>
            </a:r>
            <a:endParaRPr/>
          </a:p>
        </p:txBody>
      </p:sp>
      <p:sp>
        <p:nvSpPr>
          <p:cNvPr id="918" name="Google Shape;918;p40"/>
          <p:cNvSpPr/>
          <p:nvPr/>
        </p:nvSpPr>
        <p:spPr>
          <a:xfrm>
            <a:off x="689731" y="2800393"/>
            <a:ext cx="3173708" cy="3374741"/>
          </a:xfrm>
          <a:custGeom>
            <a:rect b="b" l="l" r="r" t="t"/>
            <a:pathLst>
              <a:path extrusionOk="0" h="3374741" w="3173708">
                <a:moveTo>
                  <a:pt x="0" y="0"/>
                </a:moveTo>
                <a:lnTo>
                  <a:pt x="3173708" y="0"/>
                </a:lnTo>
                <a:lnTo>
                  <a:pt x="3173708" y="3374741"/>
                </a:lnTo>
                <a:lnTo>
                  <a:pt x="0" y="3374741"/>
                </a:lnTo>
                <a:lnTo>
                  <a:pt x="0" y="0"/>
                </a:lnTo>
                <a:close/>
              </a:path>
            </a:pathLst>
          </a:custGeom>
          <a:blipFill rotWithShape="1">
            <a:blip r:embed="rId6">
              <a:alphaModFix/>
            </a:blip>
            <a:stretch>
              <a:fillRect b="0" l="0" r="0" t="0"/>
            </a:stretch>
          </a:blipFill>
          <a:ln>
            <a:noFill/>
          </a:ln>
        </p:spPr>
      </p:sp>
      <p:sp>
        <p:nvSpPr>
          <p:cNvPr id="919" name="Google Shape;919;p40"/>
          <p:cNvSpPr txBox="1"/>
          <p:nvPr/>
        </p:nvSpPr>
        <p:spPr>
          <a:xfrm>
            <a:off x="5920000" y="6847261"/>
            <a:ext cx="3102080" cy="222284"/>
          </a:xfrm>
          <a:prstGeom prst="rect">
            <a:avLst/>
          </a:prstGeom>
          <a:noFill/>
          <a:ln>
            <a:noFill/>
          </a:ln>
        </p:spPr>
        <p:txBody>
          <a:bodyPr anchorCtr="0" anchor="t" bIns="0" lIns="0" spcFirstLastPara="1" rIns="0" wrap="square" tIns="0">
            <a:spAutoFit/>
          </a:bodyPr>
          <a:lstStyle/>
          <a:p>
            <a:pPr indent="0" lvl="0" marL="0" marR="0" rtl="0" algn="l">
              <a:lnSpc>
                <a:spcPct val="119889"/>
              </a:lnSpc>
              <a:spcBef>
                <a:spcPts val="0"/>
              </a:spcBef>
              <a:spcAft>
                <a:spcPts val="0"/>
              </a:spcAft>
              <a:buNone/>
            </a:pPr>
            <a:r>
              <a:rPr b="0" i="0" lang="en-US" sz="724" u="none" cap="none" strike="noStrike">
                <a:solidFill>
                  <a:srgbClr val="000000"/>
                </a:solidFill>
                <a:latin typeface="Arial"/>
                <a:ea typeface="Arial"/>
                <a:cs typeface="Arial"/>
                <a:sym typeface="Arial"/>
              </a:rPr>
              <a:t>Copyright 2020 Discovery Education, Inc. Todos los derechos reservados.</a:t>
            </a:r>
            <a:endParaRPr/>
          </a:p>
          <a:p>
            <a:pPr indent="0" lvl="0" marL="0" marR="0" rtl="0" algn="l">
              <a:lnSpc>
                <a:spcPct val="119889"/>
              </a:lnSpc>
              <a:spcBef>
                <a:spcPts val="0"/>
              </a:spcBef>
              <a:spcAft>
                <a:spcPts val="0"/>
              </a:spcAft>
              <a:buNone/>
            </a:pPr>
            <a:r>
              <a:t/>
            </a:r>
            <a:endParaRPr b="0" i="0" sz="724" u="none" cap="none" strike="noStrike">
              <a:solidFill>
                <a:srgbClr val="000000"/>
              </a:solidFill>
              <a:latin typeface="Arial"/>
              <a:ea typeface="Arial"/>
              <a:cs typeface="Arial"/>
              <a:sym typeface="Arial"/>
            </a:endParaRPr>
          </a:p>
        </p:txBody>
      </p:sp>
      <p:sp>
        <p:nvSpPr>
          <p:cNvPr id="920" name="Google Shape;920;p40"/>
          <p:cNvSpPr/>
          <p:nvPr/>
        </p:nvSpPr>
        <p:spPr>
          <a:xfrm>
            <a:off x="684528" y="6745992"/>
            <a:ext cx="1840504" cy="347994"/>
          </a:xfrm>
          <a:custGeom>
            <a:rect b="b" l="l" r="r" t="t"/>
            <a:pathLst>
              <a:path extrusionOk="0" h="347994" w="1840504">
                <a:moveTo>
                  <a:pt x="0" y="0"/>
                </a:moveTo>
                <a:lnTo>
                  <a:pt x="1840504" y="0"/>
                </a:lnTo>
                <a:lnTo>
                  <a:pt x="1840504" y="347994"/>
                </a:lnTo>
                <a:lnTo>
                  <a:pt x="0" y="347994"/>
                </a:lnTo>
                <a:lnTo>
                  <a:pt x="0" y="0"/>
                </a:lnTo>
                <a:close/>
              </a:path>
            </a:pathLst>
          </a:custGeom>
          <a:blipFill rotWithShape="1">
            <a:blip r:embed="rId7">
              <a:alphaModFix/>
            </a:blip>
            <a:stretch>
              <a:fillRect b="0" l="0" r="0" t="0"/>
            </a:stretch>
          </a:blip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8" name="Shape 928"/>
        <p:cNvGrpSpPr/>
        <p:nvPr/>
      </p:nvGrpSpPr>
      <p:grpSpPr>
        <a:xfrm>
          <a:off x="0" y="0"/>
          <a:ext cx="0" cy="0"/>
          <a:chOff x="0" y="0"/>
          <a:chExt cx="0" cy="0"/>
        </a:xfrm>
      </p:grpSpPr>
      <p:sp>
        <p:nvSpPr>
          <p:cNvPr id="929" name="Google Shape;929;p41"/>
          <p:cNvSpPr txBox="1"/>
          <p:nvPr/>
        </p:nvSpPr>
        <p:spPr>
          <a:xfrm>
            <a:off x="8957462" y="6809161"/>
            <a:ext cx="218101" cy="190500"/>
          </a:xfrm>
          <a:prstGeom prst="rect">
            <a:avLst/>
          </a:prstGeom>
          <a:noFill/>
          <a:ln>
            <a:noFill/>
          </a:ln>
        </p:spPr>
        <p:txBody>
          <a:bodyPr anchorCtr="0" anchor="t" bIns="0" lIns="0" spcFirstLastPara="1" rIns="0" wrap="square" tIns="0">
            <a:spAutoFit/>
          </a:bodyPr>
          <a:lstStyle/>
          <a:p>
            <a:pPr indent="0" lvl="0" marL="0" marR="0" rtl="0" algn="r">
              <a:lnSpc>
                <a:spcPct val="120075"/>
              </a:lnSpc>
              <a:spcBef>
                <a:spcPts val="0"/>
              </a:spcBef>
              <a:spcAft>
                <a:spcPts val="0"/>
              </a:spcAft>
              <a:buNone/>
            </a:pPr>
            <a:r>
              <a:rPr b="0" i="0" lang="en-US" sz="1066" u="none" cap="none" strike="noStrike">
                <a:solidFill>
                  <a:srgbClr val="000000"/>
                </a:solidFill>
                <a:latin typeface="Arial"/>
                <a:ea typeface="Arial"/>
                <a:cs typeface="Arial"/>
                <a:sym typeface="Arial"/>
              </a:rPr>
              <a:t>28</a:t>
            </a:r>
            <a:endParaRPr/>
          </a:p>
        </p:txBody>
      </p:sp>
      <p:sp>
        <p:nvSpPr>
          <p:cNvPr id="930" name="Google Shape;930;p41"/>
          <p:cNvSpPr/>
          <p:nvPr/>
        </p:nvSpPr>
        <p:spPr>
          <a:xfrm>
            <a:off x="641299" y="94406"/>
            <a:ext cx="2039652" cy="773662"/>
          </a:xfrm>
          <a:custGeom>
            <a:rect b="b" l="l" r="r" t="t"/>
            <a:pathLst>
              <a:path extrusionOk="0" h="773662" w="2039652">
                <a:moveTo>
                  <a:pt x="0" y="0"/>
                </a:moveTo>
                <a:lnTo>
                  <a:pt x="2039652" y="0"/>
                </a:lnTo>
                <a:lnTo>
                  <a:pt x="2039652" y="773662"/>
                </a:lnTo>
                <a:lnTo>
                  <a:pt x="0" y="773662"/>
                </a:lnTo>
                <a:lnTo>
                  <a:pt x="0" y="0"/>
                </a:lnTo>
                <a:close/>
              </a:path>
            </a:pathLst>
          </a:custGeom>
          <a:blipFill rotWithShape="1">
            <a:blip r:embed="rId3">
              <a:alphaModFix/>
            </a:blip>
            <a:stretch>
              <a:fillRect b="0" l="0" r="0" t="0"/>
            </a:stretch>
          </a:blipFill>
          <a:ln>
            <a:noFill/>
          </a:ln>
        </p:spPr>
      </p:sp>
      <p:cxnSp>
        <p:nvCxnSpPr>
          <p:cNvPr id="931" name="Google Shape;931;p41"/>
          <p:cNvCxnSpPr/>
          <p:nvPr/>
        </p:nvCxnSpPr>
        <p:spPr>
          <a:xfrm rot="4119">
            <a:off x="665475" y="6529662"/>
            <a:ext cx="8478731" cy="0"/>
          </a:xfrm>
          <a:prstGeom prst="straightConnector1">
            <a:avLst/>
          </a:prstGeom>
          <a:noFill/>
          <a:ln cap="rnd" cmpd="sng" w="9525">
            <a:solidFill>
              <a:srgbClr val="4DA84F"/>
            </a:solidFill>
            <a:prstDash val="solid"/>
            <a:round/>
            <a:headEnd len="sm" w="sm" type="none"/>
            <a:tailEnd len="sm" w="sm" type="none"/>
          </a:ln>
        </p:spPr>
      </p:cxnSp>
      <p:cxnSp>
        <p:nvCxnSpPr>
          <p:cNvPr id="932" name="Google Shape;932;p41"/>
          <p:cNvCxnSpPr/>
          <p:nvPr/>
        </p:nvCxnSpPr>
        <p:spPr>
          <a:xfrm rot="7147">
            <a:off x="-10171" y="950831"/>
            <a:ext cx="9773941" cy="0"/>
          </a:xfrm>
          <a:prstGeom prst="straightConnector1">
            <a:avLst/>
          </a:prstGeom>
          <a:noFill/>
          <a:ln cap="rnd" cmpd="sng" w="19050">
            <a:solidFill>
              <a:srgbClr val="4DA84F"/>
            </a:solidFill>
            <a:prstDash val="solid"/>
            <a:round/>
            <a:headEnd len="sm" w="sm" type="none"/>
            <a:tailEnd len="sm" w="sm" type="none"/>
          </a:ln>
        </p:spPr>
      </p:cxnSp>
      <p:cxnSp>
        <p:nvCxnSpPr>
          <p:cNvPr id="933" name="Google Shape;933;p41"/>
          <p:cNvCxnSpPr/>
          <p:nvPr/>
        </p:nvCxnSpPr>
        <p:spPr>
          <a:xfrm rot="5320288">
            <a:off x="2472562" y="6936722"/>
            <a:ext cx="438214" cy="0"/>
          </a:xfrm>
          <a:prstGeom prst="straightConnector1">
            <a:avLst/>
          </a:prstGeom>
          <a:noFill/>
          <a:ln cap="rnd" cmpd="sng" w="9525">
            <a:solidFill>
              <a:srgbClr val="5B9BD5"/>
            </a:solidFill>
            <a:prstDash val="solid"/>
            <a:round/>
            <a:headEnd len="sm" w="sm" type="none"/>
            <a:tailEnd len="sm" w="sm" type="none"/>
          </a:ln>
        </p:spPr>
      </p:cxnSp>
      <p:cxnSp>
        <p:nvCxnSpPr>
          <p:cNvPr id="934" name="Google Shape;934;p41"/>
          <p:cNvCxnSpPr/>
          <p:nvPr/>
        </p:nvCxnSpPr>
        <p:spPr>
          <a:xfrm rot="5320288">
            <a:off x="4399276" y="6936722"/>
            <a:ext cx="438214" cy="0"/>
          </a:xfrm>
          <a:prstGeom prst="straightConnector1">
            <a:avLst/>
          </a:prstGeom>
          <a:noFill/>
          <a:ln cap="rnd" cmpd="sng" w="9525">
            <a:solidFill>
              <a:srgbClr val="5B9BD5"/>
            </a:solidFill>
            <a:prstDash val="solid"/>
            <a:round/>
            <a:headEnd len="sm" w="sm" type="none"/>
            <a:tailEnd len="sm" w="sm" type="none"/>
          </a:ln>
        </p:spPr>
      </p:cxnSp>
      <p:sp>
        <p:nvSpPr>
          <p:cNvPr id="935" name="Google Shape;935;p41"/>
          <p:cNvSpPr/>
          <p:nvPr/>
        </p:nvSpPr>
        <p:spPr>
          <a:xfrm>
            <a:off x="2812169" y="6815709"/>
            <a:ext cx="1709508" cy="208560"/>
          </a:xfrm>
          <a:custGeom>
            <a:rect b="b" l="l" r="r" t="t"/>
            <a:pathLst>
              <a:path extrusionOk="0" h="208560" w="1709508">
                <a:moveTo>
                  <a:pt x="0" y="0"/>
                </a:moveTo>
                <a:lnTo>
                  <a:pt x="1709508" y="0"/>
                </a:lnTo>
                <a:lnTo>
                  <a:pt x="1709508" y="208560"/>
                </a:lnTo>
                <a:lnTo>
                  <a:pt x="0" y="208560"/>
                </a:lnTo>
                <a:lnTo>
                  <a:pt x="0" y="0"/>
                </a:lnTo>
                <a:close/>
              </a:path>
            </a:pathLst>
          </a:custGeom>
          <a:blipFill rotWithShape="1">
            <a:blip r:embed="rId4">
              <a:alphaModFix/>
            </a:blip>
            <a:stretch>
              <a:fillRect b="-146" l="0" r="0" t="-145"/>
            </a:stretch>
          </a:blipFill>
          <a:ln>
            <a:noFill/>
          </a:ln>
        </p:spPr>
      </p:sp>
      <p:sp>
        <p:nvSpPr>
          <p:cNvPr id="936" name="Google Shape;936;p41"/>
          <p:cNvSpPr/>
          <p:nvPr/>
        </p:nvSpPr>
        <p:spPr>
          <a:xfrm>
            <a:off x="4724506" y="6801711"/>
            <a:ext cx="930852" cy="217199"/>
          </a:xfrm>
          <a:custGeom>
            <a:rect b="b" l="l" r="r" t="t"/>
            <a:pathLst>
              <a:path extrusionOk="0" h="217199" w="930852">
                <a:moveTo>
                  <a:pt x="0" y="0"/>
                </a:moveTo>
                <a:lnTo>
                  <a:pt x="930852" y="0"/>
                </a:lnTo>
                <a:lnTo>
                  <a:pt x="930852" y="217199"/>
                </a:lnTo>
                <a:lnTo>
                  <a:pt x="0" y="217199"/>
                </a:lnTo>
                <a:lnTo>
                  <a:pt x="0" y="0"/>
                </a:lnTo>
                <a:close/>
              </a:path>
            </a:pathLst>
          </a:custGeom>
          <a:blipFill rotWithShape="1">
            <a:blip r:embed="rId5">
              <a:alphaModFix/>
            </a:blip>
            <a:stretch>
              <a:fillRect b="0" l="0" r="0" t="0"/>
            </a:stretch>
          </a:blipFill>
          <a:ln>
            <a:noFill/>
          </a:ln>
        </p:spPr>
      </p:sp>
      <p:sp>
        <p:nvSpPr>
          <p:cNvPr id="937" name="Google Shape;937;p41"/>
          <p:cNvSpPr txBox="1"/>
          <p:nvPr/>
        </p:nvSpPr>
        <p:spPr>
          <a:xfrm>
            <a:off x="2805531" y="314279"/>
            <a:ext cx="6696222" cy="40923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986" u="none" cap="none" strike="noStrike">
                <a:solidFill>
                  <a:srgbClr val="26819E"/>
                </a:solidFill>
                <a:latin typeface="Ubuntu"/>
                <a:ea typeface="Ubuntu"/>
                <a:cs typeface="Ubuntu"/>
                <a:sym typeface="Ubuntu"/>
              </a:rPr>
              <a:t>Pregunta 8</a:t>
            </a:r>
            <a:endParaRPr/>
          </a:p>
        </p:txBody>
      </p:sp>
      <p:sp>
        <p:nvSpPr>
          <p:cNvPr id="938" name="Google Shape;938;p41"/>
          <p:cNvSpPr txBox="1"/>
          <p:nvPr/>
        </p:nvSpPr>
        <p:spPr>
          <a:xfrm>
            <a:off x="507188" y="1547417"/>
            <a:ext cx="4863388" cy="933450"/>
          </a:xfrm>
          <a:prstGeom prst="rect">
            <a:avLst/>
          </a:prstGeom>
          <a:noFill/>
          <a:ln>
            <a:noFill/>
          </a:ln>
        </p:spPr>
        <p:txBody>
          <a:bodyPr anchorCtr="0" anchor="t" bIns="0" lIns="0" spcFirstLastPara="1" rIns="0" wrap="square" tIns="0">
            <a:spAutoFit/>
          </a:bodyPr>
          <a:lstStyle/>
          <a:p>
            <a:pPr indent="0" lvl="0" marL="0" marR="0" rtl="0" algn="l">
              <a:lnSpc>
                <a:spcPct val="119990"/>
              </a:lnSpc>
              <a:spcBef>
                <a:spcPts val="0"/>
              </a:spcBef>
              <a:spcAft>
                <a:spcPts val="0"/>
              </a:spcAft>
              <a:buNone/>
            </a:pPr>
            <a:r>
              <a:rPr b="0" i="0" lang="en-US" sz="2026" u="none" cap="none" strike="noStrike">
                <a:solidFill>
                  <a:srgbClr val="000000"/>
                </a:solidFill>
                <a:latin typeface="Ubuntu"/>
                <a:ea typeface="Ubuntu"/>
                <a:cs typeface="Ubuntu"/>
                <a:sym typeface="Ubuntu"/>
              </a:rPr>
              <a:t>Cuando un núcleo emite este tipo de radiación, un neutrón se convierte en un protón.</a:t>
            </a:r>
            <a:endParaRPr/>
          </a:p>
        </p:txBody>
      </p:sp>
      <p:grpSp>
        <p:nvGrpSpPr>
          <p:cNvPr id="939" name="Google Shape;939;p41"/>
          <p:cNvGrpSpPr/>
          <p:nvPr/>
        </p:nvGrpSpPr>
        <p:grpSpPr>
          <a:xfrm>
            <a:off x="6620166" y="1627888"/>
            <a:ext cx="2636329" cy="2636424"/>
            <a:chOff x="0" y="0"/>
            <a:chExt cx="3515106" cy="3515233"/>
          </a:xfrm>
        </p:grpSpPr>
        <p:sp>
          <p:nvSpPr>
            <p:cNvPr id="940" name="Google Shape;940;p41"/>
            <p:cNvSpPr/>
            <p:nvPr/>
          </p:nvSpPr>
          <p:spPr>
            <a:xfrm>
              <a:off x="13589" y="13589"/>
              <a:ext cx="3488055" cy="3488055"/>
            </a:xfrm>
            <a:custGeom>
              <a:rect b="b" l="l" r="r" t="t"/>
              <a:pathLst>
                <a:path extrusionOk="0" h="3488055" w="3488055">
                  <a:moveTo>
                    <a:pt x="0" y="1743964"/>
                  </a:moveTo>
                  <a:cubicBezTo>
                    <a:pt x="0" y="780796"/>
                    <a:pt x="780796" y="0"/>
                    <a:pt x="1743964" y="0"/>
                  </a:cubicBezTo>
                  <a:cubicBezTo>
                    <a:pt x="2707132" y="0"/>
                    <a:pt x="3488055" y="780796"/>
                    <a:pt x="3488055" y="1743964"/>
                  </a:cubicBezTo>
                  <a:cubicBezTo>
                    <a:pt x="3488055" y="2707132"/>
                    <a:pt x="2707259" y="3488055"/>
                    <a:pt x="1743964" y="3488055"/>
                  </a:cubicBezTo>
                  <a:cubicBezTo>
                    <a:pt x="780669" y="3488055"/>
                    <a:pt x="0" y="2707259"/>
                    <a:pt x="0" y="1743964"/>
                  </a:cubicBezTo>
                  <a:close/>
                </a:path>
              </a:pathLst>
            </a:custGeom>
            <a:solidFill>
              <a:srgbClr val="4D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41"/>
            <p:cNvSpPr/>
            <p:nvPr/>
          </p:nvSpPr>
          <p:spPr>
            <a:xfrm>
              <a:off x="0" y="0"/>
              <a:ext cx="3515106" cy="3515233"/>
            </a:xfrm>
            <a:custGeom>
              <a:rect b="b" l="l" r="r" t="t"/>
              <a:pathLst>
                <a:path extrusionOk="0" h="3515233" w="3515106">
                  <a:moveTo>
                    <a:pt x="0" y="1757553"/>
                  </a:moveTo>
                  <a:cubicBezTo>
                    <a:pt x="0" y="786892"/>
                    <a:pt x="786892" y="0"/>
                    <a:pt x="1757553" y="0"/>
                  </a:cubicBezTo>
                  <a:lnTo>
                    <a:pt x="1757553" y="13589"/>
                  </a:lnTo>
                  <a:lnTo>
                    <a:pt x="1757553" y="0"/>
                  </a:lnTo>
                  <a:cubicBezTo>
                    <a:pt x="2728214" y="0"/>
                    <a:pt x="3515106" y="786892"/>
                    <a:pt x="3515106" y="1757553"/>
                  </a:cubicBezTo>
                  <a:lnTo>
                    <a:pt x="3501517" y="1757553"/>
                  </a:lnTo>
                  <a:lnTo>
                    <a:pt x="3515106" y="1757553"/>
                  </a:lnTo>
                  <a:cubicBezTo>
                    <a:pt x="3515106" y="2728214"/>
                    <a:pt x="2728214" y="3515106"/>
                    <a:pt x="1757553" y="3515106"/>
                  </a:cubicBezTo>
                  <a:lnTo>
                    <a:pt x="1757553" y="3501517"/>
                  </a:lnTo>
                  <a:lnTo>
                    <a:pt x="1757553" y="3515106"/>
                  </a:lnTo>
                  <a:cubicBezTo>
                    <a:pt x="786892" y="3515233"/>
                    <a:pt x="0" y="2728341"/>
                    <a:pt x="0" y="1757553"/>
                  </a:cubicBezTo>
                  <a:lnTo>
                    <a:pt x="13589" y="1757553"/>
                  </a:lnTo>
                  <a:lnTo>
                    <a:pt x="25019" y="1764919"/>
                  </a:lnTo>
                  <a:cubicBezTo>
                    <a:pt x="21717" y="1769999"/>
                    <a:pt x="15621" y="1772285"/>
                    <a:pt x="9779" y="1770634"/>
                  </a:cubicBezTo>
                  <a:cubicBezTo>
                    <a:pt x="3937" y="1768983"/>
                    <a:pt x="0" y="1763649"/>
                    <a:pt x="0" y="1757553"/>
                  </a:cubicBezTo>
                  <a:moveTo>
                    <a:pt x="27051" y="1757553"/>
                  </a:moveTo>
                  <a:lnTo>
                    <a:pt x="13589" y="1757553"/>
                  </a:lnTo>
                  <a:lnTo>
                    <a:pt x="2159" y="1750187"/>
                  </a:lnTo>
                  <a:cubicBezTo>
                    <a:pt x="5461" y="1745107"/>
                    <a:pt x="11557" y="1742821"/>
                    <a:pt x="17399" y="1744472"/>
                  </a:cubicBezTo>
                  <a:cubicBezTo>
                    <a:pt x="23241" y="1746123"/>
                    <a:pt x="27178" y="1751457"/>
                    <a:pt x="27178" y="1757426"/>
                  </a:cubicBezTo>
                  <a:cubicBezTo>
                    <a:pt x="27178" y="2713101"/>
                    <a:pt x="802005" y="3487928"/>
                    <a:pt x="1757680" y="3487928"/>
                  </a:cubicBezTo>
                  <a:cubicBezTo>
                    <a:pt x="2713355" y="3487928"/>
                    <a:pt x="3488182" y="2713101"/>
                    <a:pt x="3488182" y="1757426"/>
                  </a:cubicBezTo>
                  <a:cubicBezTo>
                    <a:pt x="3488182" y="801751"/>
                    <a:pt x="2713355" y="27051"/>
                    <a:pt x="1757553" y="27051"/>
                  </a:cubicBezTo>
                  <a:lnTo>
                    <a:pt x="1757553" y="13589"/>
                  </a:lnTo>
                  <a:lnTo>
                    <a:pt x="1757553" y="27051"/>
                  </a:lnTo>
                  <a:cubicBezTo>
                    <a:pt x="801878" y="27051"/>
                    <a:pt x="27051" y="801878"/>
                    <a:pt x="27051" y="1757553"/>
                  </a:cubicBezTo>
                  <a:close/>
                </a:path>
              </a:pathLst>
            </a:custGeom>
            <a:solidFill>
              <a:srgbClr val="4D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2" name="Google Shape;942;p41"/>
          <p:cNvSpPr txBox="1"/>
          <p:nvPr/>
        </p:nvSpPr>
        <p:spPr>
          <a:xfrm>
            <a:off x="6777002" y="2132486"/>
            <a:ext cx="2322734" cy="1381125"/>
          </a:xfrm>
          <a:prstGeom prst="rect">
            <a:avLst/>
          </a:prstGeom>
          <a:noFill/>
          <a:ln>
            <a:noFill/>
          </a:ln>
        </p:spPr>
        <p:txBody>
          <a:bodyPr anchorCtr="0" anchor="t" bIns="0" lIns="0" spcFirstLastPara="1" rIns="0" wrap="square" tIns="0">
            <a:spAutoFit/>
          </a:bodyPr>
          <a:lstStyle/>
          <a:p>
            <a:pPr indent="0" lvl="0" marL="0" marR="0" rtl="0" algn="ctr">
              <a:lnSpc>
                <a:spcPct val="119990"/>
              </a:lnSpc>
              <a:spcBef>
                <a:spcPts val="0"/>
              </a:spcBef>
              <a:spcAft>
                <a:spcPts val="0"/>
              </a:spcAft>
              <a:buNone/>
            </a:pPr>
            <a:r>
              <a:rPr b="0" i="0" lang="en-US" sz="2026" u="none" cap="none" strike="noStrike">
                <a:solidFill>
                  <a:srgbClr val="FFFFFF"/>
                </a:solidFill>
                <a:latin typeface="Ubuntu"/>
                <a:ea typeface="Ubuntu"/>
                <a:cs typeface="Ubuntu"/>
                <a:sym typeface="Ubuntu"/>
              </a:rPr>
              <a:t>Respuesta:</a:t>
            </a:r>
            <a:endParaRPr/>
          </a:p>
          <a:p>
            <a:pPr indent="0" lvl="0" marL="0" marR="0" rtl="0" algn="ctr">
              <a:lnSpc>
                <a:spcPct val="138943"/>
              </a:lnSpc>
              <a:spcBef>
                <a:spcPts val="0"/>
              </a:spcBef>
              <a:spcAft>
                <a:spcPts val="0"/>
              </a:spcAft>
              <a:buNone/>
            </a:pPr>
            <a:r>
              <a:t/>
            </a:r>
            <a:endParaRPr b="0" i="0" sz="2026" u="none" cap="none" strike="noStrike">
              <a:solidFill>
                <a:srgbClr val="FFFFFF"/>
              </a:solidFill>
              <a:latin typeface="Ubuntu"/>
              <a:ea typeface="Ubuntu"/>
              <a:cs typeface="Ubuntu"/>
              <a:sym typeface="Ubuntu"/>
            </a:endParaRPr>
          </a:p>
          <a:p>
            <a:pPr indent="0" lvl="0" marL="0" marR="0" rtl="0" algn="ctr">
              <a:lnSpc>
                <a:spcPct val="119991"/>
              </a:lnSpc>
              <a:spcBef>
                <a:spcPts val="0"/>
              </a:spcBef>
              <a:spcAft>
                <a:spcPts val="0"/>
              </a:spcAft>
              <a:buNone/>
            </a:pPr>
            <a:r>
              <a:rPr b="1" i="0" lang="en-US" sz="2346" u="none" cap="none" strike="noStrike">
                <a:solidFill>
                  <a:srgbClr val="FFFFFF"/>
                </a:solidFill>
                <a:latin typeface="Ubuntu"/>
                <a:ea typeface="Ubuntu"/>
                <a:cs typeface="Ubuntu"/>
                <a:sym typeface="Ubuntu"/>
              </a:rPr>
              <a:t>¡RADIACIÓN BETA!</a:t>
            </a:r>
            <a:endParaRPr/>
          </a:p>
        </p:txBody>
      </p:sp>
      <p:sp>
        <p:nvSpPr>
          <p:cNvPr id="943" name="Google Shape;943;p41"/>
          <p:cNvSpPr/>
          <p:nvPr/>
        </p:nvSpPr>
        <p:spPr>
          <a:xfrm>
            <a:off x="727061" y="2832574"/>
            <a:ext cx="2979945" cy="3329970"/>
          </a:xfrm>
          <a:custGeom>
            <a:rect b="b" l="l" r="r" t="t"/>
            <a:pathLst>
              <a:path extrusionOk="0" h="3329970" w="2979945">
                <a:moveTo>
                  <a:pt x="0" y="0"/>
                </a:moveTo>
                <a:lnTo>
                  <a:pt x="2979945" y="0"/>
                </a:lnTo>
                <a:lnTo>
                  <a:pt x="2979945" y="3329970"/>
                </a:lnTo>
                <a:lnTo>
                  <a:pt x="0" y="3329970"/>
                </a:lnTo>
                <a:lnTo>
                  <a:pt x="0" y="0"/>
                </a:lnTo>
                <a:close/>
              </a:path>
            </a:pathLst>
          </a:custGeom>
          <a:blipFill rotWithShape="1">
            <a:blip r:embed="rId6">
              <a:alphaModFix/>
            </a:blip>
            <a:stretch>
              <a:fillRect b="0" l="0" r="0" t="0"/>
            </a:stretch>
          </a:blipFill>
          <a:ln>
            <a:noFill/>
          </a:ln>
        </p:spPr>
      </p:sp>
      <p:sp>
        <p:nvSpPr>
          <p:cNvPr id="944" name="Google Shape;944;p41"/>
          <p:cNvSpPr txBox="1"/>
          <p:nvPr/>
        </p:nvSpPr>
        <p:spPr>
          <a:xfrm>
            <a:off x="5920000" y="6847261"/>
            <a:ext cx="3102080" cy="222284"/>
          </a:xfrm>
          <a:prstGeom prst="rect">
            <a:avLst/>
          </a:prstGeom>
          <a:noFill/>
          <a:ln>
            <a:noFill/>
          </a:ln>
        </p:spPr>
        <p:txBody>
          <a:bodyPr anchorCtr="0" anchor="t" bIns="0" lIns="0" spcFirstLastPara="1" rIns="0" wrap="square" tIns="0">
            <a:spAutoFit/>
          </a:bodyPr>
          <a:lstStyle/>
          <a:p>
            <a:pPr indent="0" lvl="0" marL="0" marR="0" rtl="0" algn="l">
              <a:lnSpc>
                <a:spcPct val="119889"/>
              </a:lnSpc>
              <a:spcBef>
                <a:spcPts val="0"/>
              </a:spcBef>
              <a:spcAft>
                <a:spcPts val="0"/>
              </a:spcAft>
              <a:buNone/>
            </a:pPr>
            <a:r>
              <a:rPr b="0" i="0" lang="en-US" sz="724" u="none" cap="none" strike="noStrike">
                <a:solidFill>
                  <a:srgbClr val="000000"/>
                </a:solidFill>
                <a:latin typeface="Arial"/>
                <a:ea typeface="Arial"/>
                <a:cs typeface="Arial"/>
                <a:sym typeface="Arial"/>
              </a:rPr>
              <a:t>Copyright 2020 Discovery Education, Inc. Todos los derechos reservados.</a:t>
            </a:r>
            <a:endParaRPr/>
          </a:p>
          <a:p>
            <a:pPr indent="0" lvl="0" marL="0" marR="0" rtl="0" algn="l">
              <a:lnSpc>
                <a:spcPct val="119889"/>
              </a:lnSpc>
              <a:spcBef>
                <a:spcPts val="0"/>
              </a:spcBef>
              <a:spcAft>
                <a:spcPts val="0"/>
              </a:spcAft>
              <a:buNone/>
            </a:pPr>
            <a:r>
              <a:t/>
            </a:r>
            <a:endParaRPr b="0" i="0" sz="724" u="none" cap="none" strike="noStrike">
              <a:solidFill>
                <a:srgbClr val="000000"/>
              </a:solidFill>
              <a:latin typeface="Arial"/>
              <a:ea typeface="Arial"/>
              <a:cs typeface="Arial"/>
              <a:sym typeface="Arial"/>
            </a:endParaRPr>
          </a:p>
        </p:txBody>
      </p:sp>
      <p:sp>
        <p:nvSpPr>
          <p:cNvPr id="945" name="Google Shape;945;p41"/>
          <p:cNvSpPr/>
          <p:nvPr/>
        </p:nvSpPr>
        <p:spPr>
          <a:xfrm>
            <a:off x="684528" y="6745992"/>
            <a:ext cx="1840504" cy="347994"/>
          </a:xfrm>
          <a:custGeom>
            <a:rect b="b" l="l" r="r" t="t"/>
            <a:pathLst>
              <a:path extrusionOk="0" h="347994" w="1840504">
                <a:moveTo>
                  <a:pt x="0" y="0"/>
                </a:moveTo>
                <a:lnTo>
                  <a:pt x="1840504" y="0"/>
                </a:lnTo>
                <a:lnTo>
                  <a:pt x="1840504" y="347994"/>
                </a:lnTo>
                <a:lnTo>
                  <a:pt x="0" y="347994"/>
                </a:lnTo>
                <a:lnTo>
                  <a:pt x="0" y="0"/>
                </a:lnTo>
                <a:close/>
              </a:path>
            </a:pathLst>
          </a:custGeom>
          <a:blipFill rotWithShape="1">
            <a:blip r:embed="rId7">
              <a:alphaModFix/>
            </a:blip>
            <a:stretch>
              <a:fillRect b="0" l="0" r="0" t="0"/>
            </a:stretch>
          </a:blip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5"/>
          <p:cNvSpPr txBox="1"/>
          <p:nvPr/>
        </p:nvSpPr>
        <p:spPr>
          <a:xfrm>
            <a:off x="8957462" y="6809161"/>
            <a:ext cx="218101" cy="190500"/>
          </a:xfrm>
          <a:prstGeom prst="rect">
            <a:avLst/>
          </a:prstGeom>
          <a:noFill/>
          <a:ln>
            <a:noFill/>
          </a:ln>
        </p:spPr>
        <p:txBody>
          <a:bodyPr anchorCtr="0" anchor="t" bIns="0" lIns="0" spcFirstLastPara="1" rIns="0" wrap="square" tIns="0">
            <a:spAutoFit/>
          </a:bodyPr>
          <a:lstStyle/>
          <a:p>
            <a:pPr indent="0" lvl="0" marL="0" marR="0" rtl="0" algn="r">
              <a:lnSpc>
                <a:spcPct val="120075"/>
              </a:lnSpc>
              <a:spcBef>
                <a:spcPts val="0"/>
              </a:spcBef>
              <a:spcAft>
                <a:spcPts val="0"/>
              </a:spcAft>
              <a:buNone/>
            </a:pPr>
            <a:r>
              <a:rPr b="0" i="0" lang="en-US" sz="1066" u="none" cap="none" strike="noStrike">
                <a:solidFill>
                  <a:srgbClr val="000000"/>
                </a:solidFill>
                <a:latin typeface="Arial"/>
                <a:ea typeface="Arial"/>
                <a:cs typeface="Arial"/>
                <a:sym typeface="Arial"/>
              </a:rPr>
              <a:t>2</a:t>
            </a:r>
            <a:endParaRPr/>
          </a:p>
        </p:txBody>
      </p:sp>
      <p:sp>
        <p:nvSpPr>
          <p:cNvPr id="147" name="Google Shape;147;p15"/>
          <p:cNvSpPr/>
          <p:nvPr/>
        </p:nvSpPr>
        <p:spPr>
          <a:xfrm>
            <a:off x="641299" y="94406"/>
            <a:ext cx="2039652" cy="773662"/>
          </a:xfrm>
          <a:custGeom>
            <a:rect b="b" l="l" r="r" t="t"/>
            <a:pathLst>
              <a:path extrusionOk="0" h="773662" w="2039652">
                <a:moveTo>
                  <a:pt x="0" y="0"/>
                </a:moveTo>
                <a:lnTo>
                  <a:pt x="2039652" y="0"/>
                </a:lnTo>
                <a:lnTo>
                  <a:pt x="2039652" y="773662"/>
                </a:lnTo>
                <a:lnTo>
                  <a:pt x="0" y="773662"/>
                </a:lnTo>
                <a:lnTo>
                  <a:pt x="0" y="0"/>
                </a:lnTo>
                <a:close/>
              </a:path>
            </a:pathLst>
          </a:custGeom>
          <a:blipFill rotWithShape="1">
            <a:blip r:embed="rId3">
              <a:alphaModFix/>
            </a:blip>
            <a:stretch>
              <a:fillRect b="0" l="0" r="0" t="0"/>
            </a:stretch>
          </a:blipFill>
          <a:ln>
            <a:noFill/>
          </a:ln>
        </p:spPr>
      </p:sp>
      <p:cxnSp>
        <p:nvCxnSpPr>
          <p:cNvPr id="148" name="Google Shape;148;p15"/>
          <p:cNvCxnSpPr/>
          <p:nvPr/>
        </p:nvCxnSpPr>
        <p:spPr>
          <a:xfrm rot="4119">
            <a:off x="665475" y="6529662"/>
            <a:ext cx="8478731" cy="0"/>
          </a:xfrm>
          <a:prstGeom prst="straightConnector1">
            <a:avLst/>
          </a:prstGeom>
          <a:noFill/>
          <a:ln cap="rnd" cmpd="sng" w="9525">
            <a:solidFill>
              <a:srgbClr val="4DA84F"/>
            </a:solidFill>
            <a:prstDash val="solid"/>
            <a:round/>
            <a:headEnd len="sm" w="sm" type="none"/>
            <a:tailEnd len="sm" w="sm" type="none"/>
          </a:ln>
        </p:spPr>
      </p:cxnSp>
      <p:cxnSp>
        <p:nvCxnSpPr>
          <p:cNvPr id="149" name="Google Shape;149;p15"/>
          <p:cNvCxnSpPr/>
          <p:nvPr/>
        </p:nvCxnSpPr>
        <p:spPr>
          <a:xfrm rot="7147">
            <a:off x="-10171" y="950831"/>
            <a:ext cx="9773941" cy="0"/>
          </a:xfrm>
          <a:prstGeom prst="straightConnector1">
            <a:avLst/>
          </a:prstGeom>
          <a:noFill/>
          <a:ln cap="rnd" cmpd="sng" w="19050">
            <a:solidFill>
              <a:srgbClr val="4DA84F"/>
            </a:solidFill>
            <a:prstDash val="solid"/>
            <a:round/>
            <a:headEnd len="sm" w="sm" type="none"/>
            <a:tailEnd len="sm" w="sm" type="none"/>
          </a:ln>
        </p:spPr>
      </p:cxnSp>
      <p:cxnSp>
        <p:nvCxnSpPr>
          <p:cNvPr id="150" name="Google Shape;150;p15"/>
          <p:cNvCxnSpPr/>
          <p:nvPr/>
        </p:nvCxnSpPr>
        <p:spPr>
          <a:xfrm rot="5320288">
            <a:off x="2472562" y="6936722"/>
            <a:ext cx="438214" cy="0"/>
          </a:xfrm>
          <a:prstGeom prst="straightConnector1">
            <a:avLst/>
          </a:prstGeom>
          <a:noFill/>
          <a:ln cap="rnd" cmpd="sng" w="9525">
            <a:solidFill>
              <a:srgbClr val="5B9BD5"/>
            </a:solidFill>
            <a:prstDash val="solid"/>
            <a:round/>
            <a:headEnd len="sm" w="sm" type="none"/>
            <a:tailEnd len="sm" w="sm" type="none"/>
          </a:ln>
        </p:spPr>
      </p:cxnSp>
      <p:cxnSp>
        <p:nvCxnSpPr>
          <p:cNvPr id="151" name="Google Shape;151;p15"/>
          <p:cNvCxnSpPr/>
          <p:nvPr/>
        </p:nvCxnSpPr>
        <p:spPr>
          <a:xfrm rot="5320288">
            <a:off x="4399276" y="6936722"/>
            <a:ext cx="438214" cy="0"/>
          </a:xfrm>
          <a:prstGeom prst="straightConnector1">
            <a:avLst/>
          </a:prstGeom>
          <a:noFill/>
          <a:ln cap="rnd" cmpd="sng" w="9525">
            <a:solidFill>
              <a:srgbClr val="5B9BD5"/>
            </a:solidFill>
            <a:prstDash val="solid"/>
            <a:round/>
            <a:headEnd len="sm" w="sm" type="none"/>
            <a:tailEnd len="sm" w="sm" type="none"/>
          </a:ln>
        </p:spPr>
      </p:cxnSp>
      <p:sp>
        <p:nvSpPr>
          <p:cNvPr id="152" name="Google Shape;152;p15"/>
          <p:cNvSpPr/>
          <p:nvPr/>
        </p:nvSpPr>
        <p:spPr>
          <a:xfrm>
            <a:off x="2812169" y="6815709"/>
            <a:ext cx="1709508" cy="208560"/>
          </a:xfrm>
          <a:custGeom>
            <a:rect b="b" l="l" r="r" t="t"/>
            <a:pathLst>
              <a:path extrusionOk="0" h="208560" w="1709508">
                <a:moveTo>
                  <a:pt x="0" y="0"/>
                </a:moveTo>
                <a:lnTo>
                  <a:pt x="1709508" y="0"/>
                </a:lnTo>
                <a:lnTo>
                  <a:pt x="1709508" y="208560"/>
                </a:lnTo>
                <a:lnTo>
                  <a:pt x="0" y="208560"/>
                </a:lnTo>
                <a:lnTo>
                  <a:pt x="0" y="0"/>
                </a:lnTo>
                <a:close/>
              </a:path>
            </a:pathLst>
          </a:custGeom>
          <a:blipFill rotWithShape="1">
            <a:blip r:embed="rId4">
              <a:alphaModFix/>
            </a:blip>
            <a:stretch>
              <a:fillRect b="-146" l="0" r="0" t="-145"/>
            </a:stretch>
          </a:blipFill>
          <a:ln>
            <a:noFill/>
          </a:ln>
        </p:spPr>
      </p:sp>
      <p:sp>
        <p:nvSpPr>
          <p:cNvPr id="153" name="Google Shape;153;p15"/>
          <p:cNvSpPr/>
          <p:nvPr/>
        </p:nvSpPr>
        <p:spPr>
          <a:xfrm>
            <a:off x="4724506" y="6801711"/>
            <a:ext cx="930852" cy="217199"/>
          </a:xfrm>
          <a:custGeom>
            <a:rect b="b" l="l" r="r" t="t"/>
            <a:pathLst>
              <a:path extrusionOk="0" h="217199" w="930852">
                <a:moveTo>
                  <a:pt x="0" y="0"/>
                </a:moveTo>
                <a:lnTo>
                  <a:pt x="930852" y="0"/>
                </a:lnTo>
                <a:lnTo>
                  <a:pt x="930852" y="217199"/>
                </a:lnTo>
                <a:lnTo>
                  <a:pt x="0" y="217199"/>
                </a:lnTo>
                <a:lnTo>
                  <a:pt x="0" y="0"/>
                </a:lnTo>
                <a:close/>
              </a:path>
            </a:pathLst>
          </a:custGeom>
          <a:blipFill rotWithShape="1">
            <a:blip r:embed="rId5">
              <a:alphaModFix/>
            </a:blip>
            <a:stretch>
              <a:fillRect b="0" l="0" r="0" t="0"/>
            </a:stretch>
          </a:blipFill>
          <a:ln>
            <a:noFill/>
          </a:ln>
        </p:spPr>
      </p:sp>
      <p:sp>
        <p:nvSpPr>
          <p:cNvPr id="154" name="Google Shape;154;p15"/>
          <p:cNvSpPr txBox="1"/>
          <p:nvPr/>
        </p:nvSpPr>
        <p:spPr>
          <a:xfrm>
            <a:off x="507188" y="1545415"/>
            <a:ext cx="3985564" cy="1402486"/>
          </a:xfrm>
          <a:prstGeom prst="rect">
            <a:avLst/>
          </a:prstGeom>
          <a:noFill/>
          <a:ln>
            <a:noFill/>
          </a:ln>
        </p:spPr>
        <p:txBody>
          <a:bodyPr anchorCtr="0" anchor="t" bIns="0" lIns="0" spcFirstLastPara="1" rIns="0" wrap="square" tIns="0">
            <a:spAutoFit/>
          </a:bodyPr>
          <a:lstStyle/>
          <a:p>
            <a:pPr indent="0" lvl="0" marL="0" marR="0" rtl="0" algn="l">
              <a:lnSpc>
                <a:spcPct val="107996"/>
              </a:lnSpc>
              <a:spcBef>
                <a:spcPts val="0"/>
              </a:spcBef>
              <a:spcAft>
                <a:spcPts val="0"/>
              </a:spcAft>
              <a:buNone/>
            </a:pPr>
            <a:r>
              <a:rPr b="1" i="0" lang="en-US" sz="2026" u="none" cap="none" strike="noStrike">
                <a:solidFill>
                  <a:srgbClr val="26819E"/>
                </a:solidFill>
                <a:latin typeface="Ubuntu"/>
                <a:ea typeface="Ubuntu"/>
                <a:cs typeface="Ubuntu"/>
                <a:sym typeface="Ubuntu"/>
              </a:rPr>
              <a:t>Mito #2: </a:t>
            </a:r>
            <a:endParaRPr/>
          </a:p>
          <a:p>
            <a:pPr indent="0" lvl="0" marL="0" marR="0" rtl="0" algn="l">
              <a:lnSpc>
                <a:spcPct val="107996"/>
              </a:lnSpc>
              <a:spcBef>
                <a:spcPts val="0"/>
              </a:spcBef>
              <a:spcAft>
                <a:spcPts val="0"/>
              </a:spcAft>
              <a:buNone/>
            </a:pPr>
            <a:r>
              <a:rPr b="0" i="0" lang="en-US" sz="2026" u="none" cap="none" strike="noStrike">
                <a:solidFill>
                  <a:srgbClr val="000000"/>
                </a:solidFill>
                <a:latin typeface="Ubuntu"/>
                <a:ea typeface="Ubuntu"/>
                <a:cs typeface="Ubuntu"/>
                <a:sym typeface="Ubuntu"/>
              </a:rPr>
              <a:t>La radiación se utiliza para controlar las poblaciones de mosquitos e impedir la propagación de enfermedades.</a:t>
            </a:r>
            <a:endParaRPr/>
          </a:p>
        </p:txBody>
      </p:sp>
      <p:sp>
        <p:nvSpPr>
          <p:cNvPr id="155" name="Google Shape;155;p15"/>
          <p:cNvSpPr/>
          <p:nvPr/>
        </p:nvSpPr>
        <p:spPr>
          <a:xfrm>
            <a:off x="5020457" y="1615891"/>
            <a:ext cx="3879727" cy="2906967"/>
          </a:xfrm>
          <a:custGeom>
            <a:rect b="b" l="l" r="r" t="t"/>
            <a:pathLst>
              <a:path extrusionOk="0" h="2906967" w="3879727">
                <a:moveTo>
                  <a:pt x="0" y="0"/>
                </a:moveTo>
                <a:lnTo>
                  <a:pt x="3879726" y="0"/>
                </a:lnTo>
                <a:lnTo>
                  <a:pt x="3879726" y="2906968"/>
                </a:lnTo>
                <a:lnTo>
                  <a:pt x="0" y="2906968"/>
                </a:lnTo>
                <a:lnTo>
                  <a:pt x="0" y="0"/>
                </a:lnTo>
                <a:close/>
              </a:path>
            </a:pathLst>
          </a:custGeom>
          <a:blipFill rotWithShape="1">
            <a:blip r:embed="rId6">
              <a:alphaModFix/>
            </a:blip>
            <a:stretch>
              <a:fillRect b="-96" l="0" r="0" t="0"/>
            </a:stretch>
          </a:blipFill>
          <a:ln>
            <a:noFill/>
          </a:ln>
        </p:spPr>
      </p:sp>
      <p:grpSp>
        <p:nvGrpSpPr>
          <p:cNvPr id="156" name="Google Shape;156;p15"/>
          <p:cNvGrpSpPr/>
          <p:nvPr/>
        </p:nvGrpSpPr>
        <p:grpSpPr>
          <a:xfrm>
            <a:off x="692100" y="3298559"/>
            <a:ext cx="2636329" cy="2636424"/>
            <a:chOff x="0" y="0"/>
            <a:chExt cx="3515106" cy="3515233"/>
          </a:xfrm>
        </p:grpSpPr>
        <p:sp>
          <p:nvSpPr>
            <p:cNvPr id="157" name="Google Shape;157;p15"/>
            <p:cNvSpPr/>
            <p:nvPr/>
          </p:nvSpPr>
          <p:spPr>
            <a:xfrm>
              <a:off x="13589" y="13589"/>
              <a:ext cx="3488055" cy="3488055"/>
            </a:xfrm>
            <a:custGeom>
              <a:rect b="b" l="l" r="r" t="t"/>
              <a:pathLst>
                <a:path extrusionOk="0" h="3488055" w="3488055">
                  <a:moveTo>
                    <a:pt x="0" y="1743964"/>
                  </a:moveTo>
                  <a:cubicBezTo>
                    <a:pt x="0" y="780796"/>
                    <a:pt x="780796" y="0"/>
                    <a:pt x="1743964" y="0"/>
                  </a:cubicBezTo>
                  <a:cubicBezTo>
                    <a:pt x="2707132" y="0"/>
                    <a:pt x="3488055" y="780796"/>
                    <a:pt x="3488055" y="1743964"/>
                  </a:cubicBezTo>
                  <a:cubicBezTo>
                    <a:pt x="3488055" y="2707132"/>
                    <a:pt x="2707259" y="3488055"/>
                    <a:pt x="1743964" y="3488055"/>
                  </a:cubicBezTo>
                  <a:cubicBezTo>
                    <a:pt x="780669" y="3488055"/>
                    <a:pt x="0" y="2707259"/>
                    <a:pt x="0" y="1743964"/>
                  </a:cubicBezTo>
                  <a:close/>
                </a:path>
              </a:pathLst>
            </a:custGeom>
            <a:solidFill>
              <a:srgbClr val="4D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5"/>
            <p:cNvSpPr/>
            <p:nvPr/>
          </p:nvSpPr>
          <p:spPr>
            <a:xfrm>
              <a:off x="0" y="0"/>
              <a:ext cx="3515106" cy="3515233"/>
            </a:xfrm>
            <a:custGeom>
              <a:rect b="b" l="l" r="r" t="t"/>
              <a:pathLst>
                <a:path extrusionOk="0" h="3515233" w="3515106">
                  <a:moveTo>
                    <a:pt x="0" y="1757553"/>
                  </a:moveTo>
                  <a:cubicBezTo>
                    <a:pt x="0" y="786892"/>
                    <a:pt x="786892" y="0"/>
                    <a:pt x="1757553" y="0"/>
                  </a:cubicBezTo>
                  <a:lnTo>
                    <a:pt x="1757553" y="13589"/>
                  </a:lnTo>
                  <a:lnTo>
                    <a:pt x="1757553" y="0"/>
                  </a:lnTo>
                  <a:cubicBezTo>
                    <a:pt x="2728214" y="0"/>
                    <a:pt x="3515106" y="786892"/>
                    <a:pt x="3515106" y="1757553"/>
                  </a:cubicBezTo>
                  <a:lnTo>
                    <a:pt x="3501517" y="1757553"/>
                  </a:lnTo>
                  <a:lnTo>
                    <a:pt x="3515106" y="1757553"/>
                  </a:lnTo>
                  <a:cubicBezTo>
                    <a:pt x="3515106" y="2728214"/>
                    <a:pt x="2728214" y="3515106"/>
                    <a:pt x="1757553" y="3515106"/>
                  </a:cubicBezTo>
                  <a:lnTo>
                    <a:pt x="1757553" y="3501517"/>
                  </a:lnTo>
                  <a:lnTo>
                    <a:pt x="1757553" y="3515106"/>
                  </a:lnTo>
                  <a:cubicBezTo>
                    <a:pt x="786892" y="3515233"/>
                    <a:pt x="0" y="2728341"/>
                    <a:pt x="0" y="1757553"/>
                  </a:cubicBezTo>
                  <a:lnTo>
                    <a:pt x="13589" y="1757553"/>
                  </a:lnTo>
                  <a:lnTo>
                    <a:pt x="25019" y="1764919"/>
                  </a:lnTo>
                  <a:cubicBezTo>
                    <a:pt x="21717" y="1769999"/>
                    <a:pt x="15621" y="1772285"/>
                    <a:pt x="9779" y="1770634"/>
                  </a:cubicBezTo>
                  <a:cubicBezTo>
                    <a:pt x="3937" y="1768983"/>
                    <a:pt x="0" y="1763649"/>
                    <a:pt x="0" y="1757553"/>
                  </a:cubicBezTo>
                  <a:moveTo>
                    <a:pt x="27051" y="1757553"/>
                  </a:moveTo>
                  <a:lnTo>
                    <a:pt x="13589" y="1757553"/>
                  </a:lnTo>
                  <a:lnTo>
                    <a:pt x="2159" y="1750187"/>
                  </a:lnTo>
                  <a:cubicBezTo>
                    <a:pt x="5461" y="1745107"/>
                    <a:pt x="11557" y="1742821"/>
                    <a:pt x="17399" y="1744472"/>
                  </a:cubicBezTo>
                  <a:cubicBezTo>
                    <a:pt x="23241" y="1746123"/>
                    <a:pt x="27178" y="1751457"/>
                    <a:pt x="27178" y="1757426"/>
                  </a:cubicBezTo>
                  <a:cubicBezTo>
                    <a:pt x="27178" y="2713101"/>
                    <a:pt x="802005" y="3487928"/>
                    <a:pt x="1757680" y="3487928"/>
                  </a:cubicBezTo>
                  <a:cubicBezTo>
                    <a:pt x="2713355" y="3487928"/>
                    <a:pt x="3488182" y="2713101"/>
                    <a:pt x="3488182" y="1757426"/>
                  </a:cubicBezTo>
                  <a:cubicBezTo>
                    <a:pt x="3488182" y="801751"/>
                    <a:pt x="2713355" y="27051"/>
                    <a:pt x="1757553" y="27051"/>
                  </a:cubicBezTo>
                  <a:lnTo>
                    <a:pt x="1757553" y="13589"/>
                  </a:lnTo>
                  <a:lnTo>
                    <a:pt x="1757553" y="27051"/>
                  </a:lnTo>
                  <a:cubicBezTo>
                    <a:pt x="801878" y="27051"/>
                    <a:pt x="27051" y="801878"/>
                    <a:pt x="27051" y="1757553"/>
                  </a:cubicBezTo>
                  <a:close/>
                </a:path>
              </a:pathLst>
            </a:custGeom>
            <a:solidFill>
              <a:srgbClr val="4D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9" name="Google Shape;159;p15"/>
          <p:cNvSpPr txBox="1"/>
          <p:nvPr/>
        </p:nvSpPr>
        <p:spPr>
          <a:xfrm>
            <a:off x="2812169" y="189805"/>
            <a:ext cx="6696300" cy="796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586" u="none" cap="none" strike="noStrike">
                <a:solidFill>
                  <a:srgbClr val="26819E"/>
                </a:solidFill>
                <a:latin typeface="Ubuntu"/>
                <a:ea typeface="Ubuntu"/>
                <a:cs typeface="Ubuntu"/>
                <a:sym typeface="Ubuntu"/>
              </a:rPr>
              <a:t>Desmintiendo Mitos: </a:t>
            </a:r>
            <a:endParaRPr sz="1000"/>
          </a:p>
          <a:p>
            <a:pPr indent="0" lvl="0" marL="0" marR="0" rtl="0" algn="l">
              <a:lnSpc>
                <a:spcPct val="100000"/>
              </a:lnSpc>
              <a:spcBef>
                <a:spcPts val="0"/>
              </a:spcBef>
              <a:spcAft>
                <a:spcPts val="0"/>
              </a:spcAft>
              <a:buNone/>
            </a:pPr>
            <a:r>
              <a:rPr b="1" i="0" lang="en-US" sz="2586" u="none" cap="none" strike="noStrike">
                <a:solidFill>
                  <a:srgbClr val="26819E"/>
                </a:solidFill>
                <a:latin typeface="Ubuntu"/>
                <a:ea typeface="Ubuntu"/>
                <a:cs typeface="Ubuntu"/>
                <a:sym typeface="Ubuntu"/>
              </a:rPr>
              <a:t>Comprendiendo la Radiación</a:t>
            </a:r>
            <a:endParaRPr sz="1000"/>
          </a:p>
        </p:txBody>
      </p:sp>
      <p:grpSp>
        <p:nvGrpSpPr>
          <p:cNvPr id="160" name="Google Shape;160;p15"/>
          <p:cNvGrpSpPr/>
          <p:nvPr/>
        </p:nvGrpSpPr>
        <p:grpSpPr>
          <a:xfrm>
            <a:off x="8285248" y="216841"/>
            <a:ext cx="1223208" cy="344295"/>
            <a:chOff x="0" y="-19050"/>
            <a:chExt cx="1630943" cy="459059"/>
          </a:xfrm>
        </p:grpSpPr>
        <p:sp>
          <p:nvSpPr>
            <p:cNvPr id="161" name="Google Shape;161;p15"/>
            <p:cNvSpPr/>
            <p:nvPr/>
          </p:nvSpPr>
          <p:spPr>
            <a:xfrm>
              <a:off x="0" y="0"/>
              <a:ext cx="1630943" cy="440009"/>
            </a:xfrm>
            <a:custGeom>
              <a:rect b="b" l="l" r="r" t="t"/>
              <a:pathLst>
                <a:path extrusionOk="0" h="440009" w="1630943">
                  <a:moveTo>
                    <a:pt x="0" y="73359"/>
                  </a:moveTo>
                  <a:cubicBezTo>
                    <a:pt x="0" y="32811"/>
                    <a:pt x="33365" y="0"/>
                    <a:pt x="74598" y="0"/>
                  </a:cubicBezTo>
                  <a:lnTo>
                    <a:pt x="1556357" y="0"/>
                  </a:lnTo>
                  <a:cubicBezTo>
                    <a:pt x="1597590" y="0"/>
                    <a:pt x="1630943" y="32811"/>
                    <a:pt x="1630943" y="73359"/>
                  </a:cubicBezTo>
                  <a:lnTo>
                    <a:pt x="1630943" y="366654"/>
                  </a:lnTo>
                  <a:cubicBezTo>
                    <a:pt x="1630943" y="407202"/>
                    <a:pt x="1597590" y="440009"/>
                    <a:pt x="1556357" y="440009"/>
                  </a:cubicBezTo>
                  <a:lnTo>
                    <a:pt x="74598" y="440009"/>
                  </a:lnTo>
                  <a:cubicBezTo>
                    <a:pt x="33365" y="440009"/>
                    <a:pt x="0" y="407202"/>
                    <a:pt x="0" y="366654"/>
                  </a:cubicBezTo>
                  <a:close/>
                </a:path>
              </a:pathLst>
            </a:custGeom>
            <a:solidFill>
              <a:srgbClr val="4D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5"/>
            <p:cNvSpPr txBox="1"/>
            <p:nvPr/>
          </p:nvSpPr>
          <p:spPr>
            <a:xfrm>
              <a:off x="0" y="-19050"/>
              <a:ext cx="1630857" cy="459025"/>
            </a:xfrm>
            <a:prstGeom prst="rect">
              <a:avLst/>
            </a:prstGeom>
            <a:noFill/>
            <a:ln>
              <a:noFill/>
            </a:ln>
          </p:spPr>
          <p:txBody>
            <a:bodyPr anchorCtr="0" anchor="ctr" bIns="50800" lIns="50800" spcFirstLastPara="1" rIns="50800" wrap="square" tIns="50800">
              <a:noAutofit/>
            </a:bodyPr>
            <a:lstStyle/>
            <a:p>
              <a:pPr indent="0" lvl="0" marL="0" marR="0" rtl="0" algn="ctr">
                <a:lnSpc>
                  <a:spcPct val="119959"/>
                </a:lnSpc>
                <a:spcBef>
                  <a:spcPts val="0"/>
                </a:spcBef>
                <a:spcAft>
                  <a:spcPts val="0"/>
                </a:spcAft>
                <a:buNone/>
              </a:pPr>
              <a:r>
                <a:rPr b="1" i="0" lang="en-US" sz="1493" u="none" cap="none" strike="noStrike">
                  <a:solidFill>
                    <a:srgbClr val="FFFFFF"/>
                  </a:solidFill>
                  <a:latin typeface="Ubuntu"/>
                  <a:ea typeface="Ubuntu"/>
                  <a:cs typeface="Ubuntu"/>
                  <a:sym typeface="Ubuntu"/>
                </a:rPr>
                <a:t>PARTICIPA</a:t>
              </a:r>
              <a:endParaRPr/>
            </a:p>
          </p:txBody>
        </p:sp>
      </p:grpSp>
      <p:sp>
        <p:nvSpPr>
          <p:cNvPr id="163" name="Google Shape;163;p15"/>
          <p:cNvSpPr txBox="1"/>
          <p:nvPr/>
        </p:nvSpPr>
        <p:spPr>
          <a:xfrm>
            <a:off x="842468" y="4045489"/>
            <a:ext cx="2322734" cy="1153499"/>
          </a:xfrm>
          <a:prstGeom prst="rect">
            <a:avLst/>
          </a:prstGeom>
          <a:noFill/>
          <a:ln>
            <a:noFill/>
          </a:ln>
        </p:spPr>
        <p:txBody>
          <a:bodyPr anchorCtr="0" anchor="t" bIns="0" lIns="0" spcFirstLastPara="1" rIns="0" wrap="square" tIns="0">
            <a:spAutoFit/>
          </a:bodyPr>
          <a:lstStyle/>
          <a:p>
            <a:pPr indent="0" lvl="0" marL="0" marR="0" rtl="0" algn="ctr">
              <a:lnSpc>
                <a:spcPct val="119990"/>
              </a:lnSpc>
              <a:spcBef>
                <a:spcPts val="0"/>
              </a:spcBef>
              <a:spcAft>
                <a:spcPts val="0"/>
              </a:spcAft>
              <a:buNone/>
            </a:pPr>
            <a:r>
              <a:rPr b="1" i="0" lang="en-US" sz="2026" u="none" cap="none" strike="noStrike">
                <a:solidFill>
                  <a:srgbClr val="FFFFFF"/>
                </a:solidFill>
                <a:latin typeface="Ubuntu"/>
                <a:ea typeface="Ubuntu"/>
                <a:cs typeface="Ubuntu"/>
                <a:sym typeface="Ubuntu"/>
              </a:rPr>
              <a:t>¿MITO O REALIDAD?</a:t>
            </a:r>
            <a:endParaRPr/>
          </a:p>
          <a:p>
            <a:pPr indent="0" lvl="0" marL="0" marR="0" rtl="0" algn="ctr">
              <a:lnSpc>
                <a:spcPct val="119990"/>
              </a:lnSpc>
              <a:spcBef>
                <a:spcPts val="0"/>
              </a:spcBef>
              <a:spcAft>
                <a:spcPts val="0"/>
              </a:spcAft>
              <a:buNone/>
            </a:pPr>
            <a:r>
              <a:t/>
            </a:r>
            <a:endParaRPr b="1" i="0" sz="2026" u="none" cap="none" strike="noStrike">
              <a:solidFill>
                <a:srgbClr val="FFFFFF"/>
              </a:solidFill>
              <a:latin typeface="Ubuntu"/>
              <a:ea typeface="Ubuntu"/>
              <a:cs typeface="Ubuntu"/>
              <a:sym typeface="Ubuntu"/>
            </a:endParaRPr>
          </a:p>
          <a:p>
            <a:pPr indent="0" lvl="0" marL="0" marR="0" rtl="0" algn="ctr">
              <a:lnSpc>
                <a:spcPct val="52615"/>
              </a:lnSpc>
              <a:spcBef>
                <a:spcPts val="0"/>
              </a:spcBef>
              <a:spcAft>
                <a:spcPts val="0"/>
              </a:spcAft>
              <a:buNone/>
            </a:pPr>
            <a:r>
              <a:rPr b="0" i="0" lang="en-US" sz="2026" u="none" cap="none" strike="noStrike">
                <a:solidFill>
                  <a:srgbClr val="FFFFFF"/>
                </a:solidFill>
                <a:latin typeface="Ubuntu"/>
                <a:ea typeface="Ubuntu"/>
                <a:cs typeface="Ubuntu"/>
                <a:sym typeface="Ubuntu"/>
              </a:rPr>
              <a:t>¡Tú decides!</a:t>
            </a:r>
            <a:endParaRPr/>
          </a:p>
        </p:txBody>
      </p:sp>
      <p:sp>
        <p:nvSpPr>
          <p:cNvPr id="164" name="Google Shape;164;p15"/>
          <p:cNvSpPr/>
          <p:nvPr/>
        </p:nvSpPr>
        <p:spPr>
          <a:xfrm>
            <a:off x="755599" y="6745992"/>
            <a:ext cx="1840504" cy="347994"/>
          </a:xfrm>
          <a:custGeom>
            <a:rect b="b" l="l" r="r" t="t"/>
            <a:pathLst>
              <a:path extrusionOk="0" h="347994" w="1840504">
                <a:moveTo>
                  <a:pt x="0" y="0"/>
                </a:moveTo>
                <a:lnTo>
                  <a:pt x="1840504" y="0"/>
                </a:lnTo>
                <a:lnTo>
                  <a:pt x="1840504" y="347994"/>
                </a:lnTo>
                <a:lnTo>
                  <a:pt x="0" y="347994"/>
                </a:lnTo>
                <a:lnTo>
                  <a:pt x="0" y="0"/>
                </a:lnTo>
                <a:close/>
              </a:path>
            </a:pathLst>
          </a:custGeom>
          <a:blipFill rotWithShape="1">
            <a:blip r:embed="rId7">
              <a:alphaModFix/>
            </a:blip>
            <a:stretch>
              <a:fillRect b="0" l="0" r="0" t="0"/>
            </a:stretch>
          </a:blipFill>
          <a:ln>
            <a:noFill/>
          </a:ln>
        </p:spPr>
      </p:sp>
      <p:sp>
        <p:nvSpPr>
          <p:cNvPr id="165" name="Google Shape;165;p15"/>
          <p:cNvSpPr txBox="1"/>
          <p:nvPr/>
        </p:nvSpPr>
        <p:spPr>
          <a:xfrm>
            <a:off x="5920000" y="6847261"/>
            <a:ext cx="3102080" cy="222284"/>
          </a:xfrm>
          <a:prstGeom prst="rect">
            <a:avLst/>
          </a:prstGeom>
          <a:noFill/>
          <a:ln>
            <a:noFill/>
          </a:ln>
        </p:spPr>
        <p:txBody>
          <a:bodyPr anchorCtr="0" anchor="t" bIns="0" lIns="0" spcFirstLastPara="1" rIns="0" wrap="square" tIns="0">
            <a:spAutoFit/>
          </a:bodyPr>
          <a:lstStyle/>
          <a:p>
            <a:pPr indent="0" lvl="0" marL="0" marR="0" rtl="0" algn="l">
              <a:lnSpc>
                <a:spcPct val="119889"/>
              </a:lnSpc>
              <a:spcBef>
                <a:spcPts val="0"/>
              </a:spcBef>
              <a:spcAft>
                <a:spcPts val="0"/>
              </a:spcAft>
              <a:buNone/>
            </a:pPr>
            <a:r>
              <a:rPr b="0" i="0" lang="en-US" sz="724" u="none" cap="none" strike="noStrike">
                <a:solidFill>
                  <a:srgbClr val="000000"/>
                </a:solidFill>
                <a:latin typeface="Arial"/>
                <a:ea typeface="Arial"/>
                <a:cs typeface="Arial"/>
                <a:sym typeface="Arial"/>
              </a:rPr>
              <a:t>Copyright 2020 Discovery Education, Inc. Todos los derechos reservados.</a:t>
            </a:r>
            <a:endParaRPr/>
          </a:p>
          <a:p>
            <a:pPr indent="0" lvl="0" marL="0" marR="0" rtl="0" algn="l">
              <a:lnSpc>
                <a:spcPct val="119889"/>
              </a:lnSpc>
              <a:spcBef>
                <a:spcPts val="0"/>
              </a:spcBef>
              <a:spcAft>
                <a:spcPts val="0"/>
              </a:spcAft>
              <a:buNone/>
            </a:pPr>
            <a:r>
              <a:t/>
            </a:r>
            <a:endParaRPr b="0" i="0" sz="724"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3" name="Shape 953"/>
        <p:cNvGrpSpPr/>
        <p:nvPr/>
      </p:nvGrpSpPr>
      <p:grpSpPr>
        <a:xfrm>
          <a:off x="0" y="0"/>
          <a:ext cx="0" cy="0"/>
          <a:chOff x="0" y="0"/>
          <a:chExt cx="0" cy="0"/>
        </a:xfrm>
      </p:grpSpPr>
      <p:sp>
        <p:nvSpPr>
          <p:cNvPr id="954" name="Google Shape;954;p42"/>
          <p:cNvSpPr txBox="1"/>
          <p:nvPr/>
        </p:nvSpPr>
        <p:spPr>
          <a:xfrm>
            <a:off x="8957462" y="6809161"/>
            <a:ext cx="218101" cy="190500"/>
          </a:xfrm>
          <a:prstGeom prst="rect">
            <a:avLst/>
          </a:prstGeom>
          <a:noFill/>
          <a:ln>
            <a:noFill/>
          </a:ln>
        </p:spPr>
        <p:txBody>
          <a:bodyPr anchorCtr="0" anchor="t" bIns="0" lIns="0" spcFirstLastPara="1" rIns="0" wrap="square" tIns="0">
            <a:spAutoFit/>
          </a:bodyPr>
          <a:lstStyle/>
          <a:p>
            <a:pPr indent="0" lvl="0" marL="0" marR="0" rtl="0" algn="r">
              <a:lnSpc>
                <a:spcPct val="120075"/>
              </a:lnSpc>
              <a:spcBef>
                <a:spcPts val="0"/>
              </a:spcBef>
              <a:spcAft>
                <a:spcPts val="0"/>
              </a:spcAft>
              <a:buNone/>
            </a:pPr>
            <a:r>
              <a:rPr b="0" i="0" lang="en-US" sz="1066" u="none" cap="none" strike="noStrike">
                <a:solidFill>
                  <a:srgbClr val="000000"/>
                </a:solidFill>
                <a:latin typeface="Arial"/>
                <a:ea typeface="Arial"/>
                <a:cs typeface="Arial"/>
                <a:sym typeface="Arial"/>
              </a:rPr>
              <a:t>29</a:t>
            </a:r>
            <a:endParaRPr/>
          </a:p>
        </p:txBody>
      </p:sp>
      <p:sp>
        <p:nvSpPr>
          <p:cNvPr id="955" name="Google Shape;955;p42"/>
          <p:cNvSpPr/>
          <p:nvPr/>
        </p:nvSpPr>
        <p:spPr>
          <a:xfrm>
            <a:off x="641299" y="94406"/>
            <a:ext cx="2039652" cy="773662"/>
          </a:xfrm>
          <a:custGeom>
            <a:rect b="b" l="l" r="r" t="t"/>
            <a:pathLst>
              <a:path extrusionOk="0" h="773662" w="2039652">
                <a:moveTo>
                  <a:pt x="0" y="0"/>
                </a:moveTo>
                <a:lnTo>
                  <a:pt x="2039652" y="0"/>
                </a:lnTo>
                <a:lnTo>
                  <a:pt x="2039652" y="773662"/>
                </a:lnTo>
                <a:lnTo>
                  <a:pt x="0" y="773662"/>
                </a:lnTo>
                <a:lnTo>
                  <a:pt x="0" y="0"/>
                </a:lnTo>
                <a:close/>
              </a:path>
            </a:pathLst>
          </a:custGeom>
          <a:blipFill rotWithShape="1">
            <a:blip r:embed="rId3">
              <a:alphaModFix/>
            </a:blip>
            <a:stretch>
              <a:fillRect b="0" l="0" r="0" t="0"/>
            </a:stretch>
          </a:blipFill>
          <a:ln>
            <a:noFill/>
          </a:ln>
        </p:spPr>
      </p:sp>
      <p:cxnSp>
        <p:nvCxnSpPr>
          <p:cNvPr id="956" name="Google Shape;956;p42"/>
          <p:cNvCxnSpPr/>
          <p:nvPr/>
        </p:nvCxnSpPr>
        <p:spPr>
          <a:xfrm rot="4119">
            <a:off x="665475" y="6529662"/>
            <a:ext cx="8478731" cy="0"/>
          </a:xfrm>
          <a:prstGeom prst="straightConnector1">
            <a:avLst/>
          </a:prstGeom>
          <a:noFill/>
          <a:ln cap="rnd" cmpd="sng" w="9525">
            <a:solidFill>
              <a:srgbClr val="4DA84F"/>
            </a:solidFill>
            <a:prstDash val="solid"/>
            <a:round/>
            <a:headEnd len="sm" w="sm" type="none"/>
            <a:tailEnd len="sm" w="sm" type="none"/>
          </a:ln>
        </p:spPr>
      </p:cxnSp>
      <p:cxnSp>
        <p:nvCxnSpPr>
          <p:cNvPr id="957" name="Google Shape;957;p42"/>
          <p:cNvCxnSpPr/>
          <p:nvPr/>
        </p:nvCxnSpPr>
        <p:spPr>
          <a:xfrm rot="7147">
            <a:off x="-10171" y="950831"/>
            <a:ext cx="9773941" cy="0"/>
          </a:xfrm>
          <a:prstGeom prst="straightConnector1">
            <a:avLst/>
          </a:prstGeom>
          <a:noFill/>
          <a:ln cap="rnd" cmpd="sng" w="19050">
            <a:solidFill>
              <a:srgbClr val="4DA84F"/>
            </a:solidFill>
            <a:prstDash val="solid"/>
            <a:round/>
            <a:headEnd len="sm" w="sm" type="none"/>
            <a:tailEnd len="sm" w="sm" type="none"/>
          </a:ln>
        </p:spPr>
      </p:cxnSp>
      <p:cxnSp>
        <p:nvCxnSpPr>
          <p:cNvPr id="958" name="Google Shape;958;p42"/>
          <p:cNvCxnSpPr/>
          <p:nvPr/>
        </p:nvCxnSpPr>
        <p:spPr>
          <a:xfrm rot="5320288">
            <a:off x="2472562" y="6936722"/>
            <a:ext cx="438214" cy="0"/>
          </a:xfrm>
          <a:prstGeom prst="straightConnector1">
            <a:avLst/>
          </a:prstGeom>
          <a:noFill/>
          <a:ln cap="rnd" cmpd="sng" w="9525">
            <a:solidFill>
              <a:srgbClr val="5B9BD5"/>
            </a:solidFill>
            <a:prstDash val="solid"/>
            <a:round/>
            <a:headEnd len="sm" w="sm" type="none"/>
            <a:tailEnd len="sm" w="sm" type="none"/>
          </a:ln>
        </p:spPr>
      </p:cxnSp>
      <p:cxnSp>
        <p:nvCxnSpPr>
          <p:cNvPr id="959" name="Google Shape;959;p42"/>
          <p:cNvCxnSpPr/>
          <p:nvPr/>
        </p:nvCxnSpPr>
        <p:spPr>
          <a:xfrm rot="5320288">
            <a:off x="4399276" y="6936722"/>
            <a:ext cx="438214" cy="0"/>
          </a:xfrm>
          <a:prstGeom prst="straightConnector1">
            <a:avLst/>
          </a:prstGeom>
          <a:noFill/>
          <a:ln cap="rnd" cmpd="sng" w="9525">
            <a:solidFill>
              <a:srgbClr val="5B9BD5"/>
            </a:solidFill>
            <a:prstDash val="solid"/>
            <a:round/>
            <a:headEnd len="sm" w="sm" type="none"/>
            <a:tailEnd len="sm" w="sm" type="none"/>
          </a:ln>
        </p:spPr>
      </p:cxnSp>
      <p:sp>
        <p:nvSpPr>
          <p:cNvPr id="960" name="Google Shape;960;p42"/>
          <p:cNvSpPr/>
          <p:nvPr/>
        </p:nvSpPr>
        <p:spPr>
          <a:xfrm>
            <a:off x="2812169" y="6815709"/>
            <a:ext cx="1709508" cy="208560"/>
          </a:xfrm>
          <a:custGeom>
            <a:rect b="b" l="l" r="r" t="t"/>
            <a:pathLst>
              <a:path extrusionOk="0" h="208560" w="1709508">
                <a:moveTo>
                  <a:pt x="0" y="0"/>
                </a:moveTo>
                <a:lnTo>
                  <a:pt x="1709508" y="0"/>
                </a:lnTo>
                <a:lnTo>
                  <a:pt x="1709508" y="208560"/>
                </a:lnTo>
                <a:lnTo>
                  <a:pt x="0" y="208560"/>
                </a:lnTo>
                <a:lnTo>
                  <a:pt x="0" y="0"/>
                </a:lnTo>
                <a:close/>
              </a:path>
            </a:pathLst>
          </a:custGeom>
          <a:blipFill rotWithShape="1">
            <a:blip r:embed="rId4">
              <a:alphaModFix/>
            </a:blip>
            <a:stretch>
              <a:fillRect b="-146" l="0" r="0" t="-145"/>
            </a:stretch>
          </a:blipFill>
          <a:ln>
            <a:noFill/>
          </a:ln>
        </p:spPr>
      </p:sp>
      <p:sp>
        <p:nvSpPr>
          <p:cNvPr id="961" name="Google Shape;961;p42"/>
          <p:cNvSpPr/>
          <p:nvPr/>
        </p:nvSpPr>
        <p:spPr>
          <a:xfrm>
            <a:off x="4724506" y="6801711"/>
            <a:ext cx="930852" cy="217199"/>
          </a:xfrm>
          <a:custGeom>
            <a:rect b="b" l="l" r="r" t="t"/>
            <a:pathLst>
              <a:path extrusionOk="0" h="217199" w="930852">
                <a:moveTo>
                  <a:pt x="0" y="0"/>
                </a:moveTo>
                <a:lnTo>
                  <a:pt x="930852" y="0"/>
                </a:lnTo>
                <a:lnTo>
                  <a:pt x="930852" y="217199"/>
                </a:lnTo>
                <a:lnTo>
                  <a:pt x="0" y="217199"/>
                </a:lnTo>
                <a:lnTo>
                  <a:pt x="0" y="0"/>
                </a:lnTo>
                <a:close/>
              </a:path>
            </a:pathLst>
          </a:custGeom>
          <a:blipFill rotWithShape="1">
            <a:blip r:embed="rId5">
              <a:alphaModFix/>
            </a:blip>
            <a:stretch>
              <a:fillRect b="0" l="0" r="0" t="0"/>
            </a:stretch>
          </a:blipFill>
          <a:ln>
            <a:noFill/>
          </a:ln>
        </p:spPr>
      </p:sp>
      <p:sp>
        <p:nvSpPr>
          <p:cNvPr id="962" name="Google Shape;962;p42"/>
          <p:cNvSpPr txBox="1"/>
          <p:nvPr/>
        </p:nvSpPr>
        <p:spPr>
          <a:xfrm>
            <a:off x="2805531" y="314279"/>
            <a:ext cx="6696222" cy="40923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986" u="none" cap="none" strike="noStrike">
                <a:solidFill>
                  <a:srgbClr val="26819E"/>
                </a:solidFill>
                <a:latin typeface="Ubuntu"/>
                <a:ea typeface="Ubuntu"/>
                <a:cs typeface="Ubuntu"/>
                <a:sym typeface="Ubuntu"/>
              </a:rPr>
              <a:t>Pregunta 9</a:t>
            </a:r>
            <a:endParaRPr/>
          </a:p>
        </p:txBody>
      </p:sp>
      <p:sp>
        <p:nvSpPr>
          <p:cNvPr id="963" name="Google Shape;963;p42"/>
          <p:cNvSpPr txBox="1"/>
          <p:nvPr/>
        </p:nvSpPr>
        <p:spPr>
          <a:xfrm>
            <a:off x="507188" y="1547417"/>
            <a:ext cx="5406802" cy="933450"/>
          </a:xfrm>
          <a:prstGeom prst="rect">
            <a:avLst/>
          </a:prstGeom>
          <a:noFill/>
          <a:ln>
            <a:noFill/>
          </a:ln>
        </p:spPr>
        <p:txBody>
          <a:bodyPr anchorCtr="0" anchor="t" bIns="0" lIns="0" spcFirstLastPara="1" rIns="0" wrap="square" tIns="0">
            <a:spAutoFit/>
          </a:bodyPr>
          <a:lstStyle/>
          <a:p>
            <a:pPr indent="0" lvl="0" marL="0" marR="0" rtl="0" algn="l">
              <a:lnSpc>
                <a:spcPct val="119990"/>
              </a:lnSpc>
              <a:spcBef>
                <a:spcPts val="0"/>
              </a:spcBef>
              <a:spcAft>
                <a:spcPts val="0"/>
              </a:spcAft>
              <a:buNone/>
            </a:pPr>
            <a:r>
              <a:rPr b="0" i="0" lang="en-US" sz="2026" u="none" cap="none" strike="noStrike">
                <a:solidFill>
                  <a:srgbClr val="000000"/>
                </a:solidFill>
                <a:latin typeface="Ubuntu"/>
                <a:ea typeface="Ubuntu"/>
                <a:cs typeface="Ubuntu"/>
                <a:sym typeface="Ubuntu"/>
              </a:rPr>
              <a:t>La razón detrás del nombre de esta radiación es que su descubridor, en 1895, no tenía idea de lo que era.</a:t>
            </a:r>
            <a:endParaRPr/>
          </a:p>
        </p:txBody>
      </p:sp>
      <p:grpSp>
        <p:nvGrpSpPr>
          <p:cNvPr id="964" name="Google Shape;964;p42"/>
          <p:cNvGrpSpPr/>
          <p:nvPr/>
        </p:nvGrpSpPr>
        <p:grpSpPr>
          <a:xfrm>
            <a:off x="6620166" y="1626513"/>
            <a:ext cx="2636329" cy="2636424"/>
            <a:chOff x="0" y="0"/>
            <a:chExt cx="3515106" cy="3515233"/>
          </a:xfrm>
        </p:grpSpPr>
        <p:sp>
          <p:nvSpPr>
            <p:cNvPr id="965" name="Google Shape;965;p42"/>
            <p:cNvSpPr/>
            <p:nvPr/>
          </p:nvSpPr>
          <p:spPr>
            <a:xfrm>
              <a:off x="13589" y="13589"/>
              <a:ext cx="3488055" cy="3488055"/>
            </a:xfrm>
            <a:custGeom>
              <a:rect b="b" l="l" r="r" t="t"/>
              <a:pathLst>
                <a:path extrusionOk="0" h="3488055" w="3488055">
                  <a:moveTo>
                    <a:pt x="0" y="1743964"/>
                  </a:moveTo>
                  <a:cubicBezTo>
                    <a:pt x="0" y="780796"/>
                    <a:pt x="780796" y="0"/>
                    <a:pt x="1743964" y="0"/>
                  </a:cubicBezTo>
                  <a:cubicBezTo>
                    <a:pt x="2707132" y="0"/>
                    <a:pt x="3488055" y="780796"/>
                    <a:pt x="3488055" y="1743964"/>
                  </a:cubicBezTo>
                  <a:cubicBezTo>
                    <a:pt x="3488055" y="2707132"/>
                    <a:pt x="2707259" y="3488055"/>
                    <a:pt x="1743964" y="3488055"/>
                  </a:cubicBezTo>
                  <a:cubicBezTo>
                    <a:pt x="780669" y="3488055"/>
                    <a:pt x="0" y="2707259"/>
                    <a:pt x="0" y="1743964"/>
                  </a:cubicBezTo>
                  <a:close/>
                </a:path>
              </a:pathLst>
            </a:custGeom>
            <a:solidFill>
              <a:srgbClr val="4D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42"/>
            <p:cNvSpPr/>
            <p:nvPr/>
          </p:nvSpPr>
          <p:spPr>
            <a:xfrm>
              <a:off x="0" y="0"/>
              <a:ext cx="3515106" cy="3515233"/>
            </a:xfrm>
            <a:custGeom>
              <a:rect b="b" l="l" r="r" t="t"/>
              <a:pathLst>
                <a:path extrusionOk="0" h="3515233" w="3515106">
                  <a:moveTo>
                    <a:pt x="0" y="1757553"/>
                  </a:moveTo>
                  <a:cubicBezTo>
                    <a:pt x="0" y="786892"/>
                    <a:pt x="786892" y="0"/>
                    <a:pt x="1757553" y="0"/>
                  </a:cubicBezTo>
                  <a:lnTo>
                    <a:pt x="1757553" y="13589"/>
                  </a:lnTo>
                  <a:lnTo>
                    <a:pt x="1757553" y="0"/>
                  </a:lnTo>
                  <a:cubicBezTo>
                    <a:pt x="2728214" y="0"/>
                    <a:pt x="3515106" y="786892"/>
                    <a:pt x="3515106" y="1757553"/>
                  </a:cubicBezTo>
                  <a:lnTo>
                    <a:pt x="3501517" y="1757553"/>
                  </a:lnTo>
                  <a:lnTo>
                    <a:pt x="3515106" y="1757553"/>
                  </a:lnTo>
                  <a:cubicBezTo>
                    <a:pt x="3515106" y="2728214"/>
                    <a:pt x="2728214" y="3515106"/>
                    <a:pt x="1757553" y="3515106"/>
                  </a:cubicBezTo>
                  <a:lnTo>
                    <a:pt x="1757553" y="3501517"/>
                  </a:lnTo>
                  <a:lnTo>
                    <a:pt x="1757553" y="3515106"/>
                  </a:lnTo>
                  <a:cubicBezTo>
                    <a:pt x="786892" y="3515233"/>
                    <a:pt x="0" y="2728341"/>
                    <a:pt x="0" y="1757553"/>
                  </a:cubicBezTo>
                  <a:lnTo>
                    <a:pt x="13589" y="1757553"/>
                  </a:lnTo>
                  <a:lnTo>
                    <a:pt x="25019" y="1764919"/>
                  </a:lnTo>
                  <a:cubicBezTo>
                    <a:pt x="21717" y="1769999"/>
                    <a:pt x="15621" y="1772285"/>
                    <a:pt x="9779" y="1770634"/>
                  </a:cubicBezTo>
                  <a:cubicBezTo>
                    <a:pt x="3937" y="1768983"/>
                    <a:pt x="0" y="1763649"/>
                    <a:pt x="0" y="1757553"/>
                  </a:cubicBezTo>
                  <a:moveTo>
                    <a:pt x="27051" y="1757553"/>
                  </a:moveTo>
                  <a:lnTo>
                    <a:pt x="13589" y="1757553"/>
                  </a:lnTo>
                  <a:lnTo>
                    <a:pt x="2159" y="1750187"/>
                  </a:lnTo>
                  <a:cubicBezTo>
                    <a:pt x="5461" y="1745107"/>
                    <a:pt x="11557" y="1742821"/>
                    <a:pt x="17399" y="1744472"/>
                  </a:cubicBezTo>
                  <a:cubicBezTo>
                    <a:pt x="23241" y="1746123"/>
                    <a:pt x="27178" y="1751457"/>
                    <a:pt x="27178" y="1757426"/>
                  </a:cubicBezTo>
                  <a:cubicBezTo>
                    <a:pt x="27178" y="2713101"/>
                    <a:pt x="802005" y="3487928"/>
                    <a:pt x="1757680" y="3487928"/>
                  </a:cubicBezTo>
                  <a:cubicBezTo>
                    <a:pt x="2713355" y="3487928"/>
                    <a:pt x="3488182" y="2713101"/>
                    <a:pt x="3488182" y="1757426"/>
                  </a:cubicBezTo>
                  <a:cubicBezTo>
                    <a:pt x="3488182" y="801751"/>
                    <a:pt x="2713355" y="27051"/>
                    <a:pt x="1757553" y="27051"/>
                  </a:cubicBezTo>
                  <a:lnTo>
                    <a:pt x="1757553" y="13589"/>
                  </a:lnTo>
                  <a:lnTo>
                    <a:pt x="1757553" y="27051"/>
                  </a:lnTo>
                  <a:cubicBezTo>
                    <a:pt x="801878" y="27051"/>
                    <a:pt x="27051" y="801878"/>
                    <a:pt x="27051" y="1757553"/>
                  </a:cubicBezTo>
                  <a:close/>
                </a:path>
              </a:pathLst>
            </a:custGeom>
            <a:solidFill>
              <a:srgbClr val="4D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7" name="Google Shape;967;p42"/>
          <p:cNvSpPr txBox="1"/>
          <p:nvPr/>
        </p:nvSpPr>
        <p:spPr>
          <a:xfrm>
            <a:off x="6777002" y="2293832"/>
            <a:ext cx="2322734" cy="1028700"/>
          </a:xfrm>
          <a:prstGeom prst="rect">
            <a:avLst/>
          </a:prstGeom>
          <a:noFill/>
          <a:ln>
            <a:noFill/>
          </a:ln>
        </p:spPr>
        <p:txBody>
          <a:bodyPr anchorCtr="0" anchor="t" bIns="0" lIns="0" spcFirstLastPara="1" rIns="0" wrap="square" tIns="0">
            <a:spAutoFit/>
          </a:bodyPr>
          <a:lstStyle/>
          <a:p>
            <a:pPr indent="0" lvl="0" marL="0" marR="0" rtl="0" algn="ctr">
              <a:lnSpc>
                <a:spcPct val="119990"/>
              </a:lnSpc>
              <a:spcBef>
                <a:spcPts val="0"/>
              </a:spcBef>
              <a:spcAft>
                <a:spcPts val="0"/>
              </a:spcAft>
              <a:buNone/>
            </a:pPr>
            <a:r>
              <a:rPr b="0" i="0" lang="en-US" sz="2026" u="none" cap="none" strike="noStrike">
                <a:solidFill>
                  <a:srgbClr val="FFFFFF"/>
                </a:solidFill>
                <a:latin typeface="Ubuntu"/>
                <a:ea typeface="Ubuntu"/>
                <a:cs typeface="Ubuntu"/>
                <a:sym typeface="Ubuntu"/>
              </a:rPr>
              <a:t>Respuesta:</a:t>
            </a:r>
            <a:endParaRPr/>
          </a:p>
          <a:p>
            <a:pPr indent="0" lvl="0" marL="0" marR="0" rtl="0" algn="ctr">
              <a:lnSpc>
                <a:spcPct val="138943"/>
              </a:lnSpc>
              <a:spcBef>
                <a:spcPts val="0"/>
              </a:spcBef>
              <a:spcAft>
                <a:spcPts val="0"/>
              </a:spcAft>
              <a:buNone/>
            </a:pPr>
            <a:r>
              <a:t/>
            </a:r>
            <a:endParaRPr b="0" i="0" sz="2026" u="none" cap="none" strike="noStrike">
              <a:solidFill>
                <a:srgbClr val="FFFFFF"/>
              </a:solidFill>
              <a:latin typeface="Ubuntu"/>
              <a:ea typeface="Ubuntu"/>
              <a:cs typeface="Ubuntu"/>
              <a:sym typeface="Ubuntu"/>
            </a:endParaRPr>
          </a:p>
          <a:p>
            <a:pPr indent="0" lvl="0" marL="0" marR="0" rtl="0" algn="ctr">
              <a:lnSpc>
                <a:spcPct val="119991"/>
              </a:lnSpc>
              <a:spcBef>
                <a:spcPts val="0"/>
              </a:spcBef>
              <a:spcAft>
                <a:spcPts val="0"/>
              </a:spcAft>
              <a:buNone/>
            </a:pPr>
            <a:r>
              <a:rPr b="1" i="0" lang="en-US" sz="2346" u="none" cap="none" strike="noStrike">
                <a:solidFill>
                  <a:srgbClr val="FFFFFF"/>
                </a:solidFill>
                <a:latin typeface="Ubuntu"/>
                <a:ea typeface="Ubuntu"/>
                <a:cs typeface="Ubuntu"/>
                <a:sym typeface="Ubuntu"/>
              </a:rPr>
              <a:t>RAYOS X!</a:t>
            </a:r>
            <a:endParaRPr/>
          </a:p>
        </p:txBody>
      </p:sp>
      <p:sp>
        <p:nvSpPr>
          <p:cNvPr id="968" name="Google Shape;968;p42"/>
          <p:cNvSpPr/>
          <p:nvPr/>
        </p:nvSpPr>
        <p:spPr>
          <a:xfrm>
            <a:off x="688428" y="2817707"/>
            <a:ext cx="3131732" cy="3287830"/>
          </a:xfrm>
          <a:custGeom>
            <a:rect b="b" l="l" r="r" t="t"/>
            <a:pathLst>
              <a:path extrusionOk="0" h="3287830" w="3131732">
                <a:moveTo>
                  <a:pt x="0" y="0"/>
                </a:moveTo>
                <a:lnTo>
                  <a:pt x="3131732" y="0"/>
                </a:lnTo>
                <a:lnTo>
                  <a:pt x="3131732" y="3287830"/>
                </a:lnTo>
                <a:lnTo>
                  <a:pt x="0" y="3287830"/>
                </a:lnTo>
                <a:lnTo>
                  <a:pt x="0" y="0"/>
                </a:lnTo>
                <a:close/>
              </a:path>
            </a:pathLst>
          </a:custGeom>
          <a:blipFill rotWithShape="1">
            <a:blip r:embed="rId6">
              <a:alphaModFix/>
            </a:blip>
            <a:stretch>
              <a:fillRect b="0" l="0" r="0" t="0"/>
            </a:stretch>
          </a:blipFill>
          <a:ln>
            <a:noFill/>
          </a:ln>
        </p:spPr>
      </p:sp>
      <p:sp>
        <p:nvSpPr>
          <p:cNvPr id="969" name="Google Shape;969;p42"/>
          <p:cNvSpPr txBox="1"/>
          <p:nvPr/>
        </p:nvSpPr>
        <p:spPr>
          <a:xfrm>
            <a:off x="5920000" y="6847261"/>
            <a:ext cx="3102080" cy="222284"/>
          </a:xfrm>
          <a:prstGeom prst="rect">
            <a:avLst/>
          </a:prstGeom>
          <a:noFill/>
          <a:ln>
            <a:noFill/>
          </a:ln>
        </p:spPr>
        <p:txBody>
          <a:bodyPr anchorCtr="0" anchor="t" bIns="0" lIns="0" spcFirstLastPara="1" rIns="0" wrap="square" tIns="0">
            <a:spAutoFit/>
          </a:bodyPr>
          <a:lstStyle/>
          <a:p>
            <a:pPr indent="0" lvl="0" marL="0" marR="0" rtl="0" algn="l">
              <a:lnSpc>
                <a:spcPct val="119889"/>
              </a:lnSpc>
              <a:spcBef>
                <a:spcPts val="0"/>
              </a:spcBef>
              <a:spcAft>
                <a:spcPts val="0"/>
              </a:spcAft>
              <a:buNone/>
            </a:pPr>
            <a:r>
              <a:rPr b="0" i="0" lang="en-US" sz="724" u="none" cap="none" strike="noStrike">
                <a:solidFill>
                  <a:srgbClr val="000000"/>
                </a:solidFill>
                <a:latin typeface="Arial"/>
                <a:ea typeface="Arial"/>
                <a:cs typeface="Arial"/>
                <a:sym typeface="Arial"/>
              </a:rPr>
              <a:t>Copyright 2020 Discovery Education, Inc. Todos los derechos reservados.</a:t>
            </a:r>
            <a:endParaRPr/>
          </a:p>
          <a:p>
            <a:pPr indent="0" lvl="0" marL="0" marR="0" rtl="0" algn="l">
              <a:lnSpc>
                <a:spcPct val="119889"/>
              </a:lnSpc>
              <a:spcBef>
                <a:spcPts val="0"/>
              </a:spcBef>
              <a:spcAft>
                <a:spcPts val="0"/>
              </a:spcAft>
              <a:buNone/>
            </a:pPr>
            <a:r>
              <a:t/>
            </a:r>
            <a:endParaRPr b="0" i="0" sz="724" u="none" cap="none" strike="noStrike">
              <a:solidFill>
                <a:srgbClr val="000000"/>
              </a:solidFill>
              <a:latin typeface="Arial"/>
              <a:ea typeface="Arial"/>
              <a:cs typeface="Arial"/>
              <a:sym typeface="Arial"/>
            </a:endParaRPr>
          </a:p>
        </p:txBody>
      </p:sp>
      <p:sp>
        <p:nvSpPr>
          <p:cNvPr id="970" name="Google Shape;970;p42"/>
          <p:cNvSpPr/>
          <p:nvPr/>
        </p:nvSpPr>
        <p:spPr>
          <a:xfrm>
            <a:off x="684528" y="6745992"/>
            <a:ext cx="1840504" cy="347994"/>
          </a:xfrm>
          <a:custGeom>
            <a:rect b="b" l="l" r="r" t="t"/>
            <a:pathLst>
              <a:path extrusionOk="0" h="347994" w="1840504">
                <a:moveTo>
                  <a:pt x="0" y="0"/>
                </a:moveTo>
                <a:lnTo>
                  <a:pt x="1840504" y="0"/>
                </a:lnTo>
                <a:lnTo>
                  <a:pt x="1840504" y="347994"/>
                </a:lnTo>
                <a:lnTo>
                  <a:pt x="0" y="347994"/>
                </a:lnTo>
                <a:lnTo>
                  <a:pt x="0" y="0"/>
                </a:lnTo>
                <a:close/>
              </a:path>
            </a:pathLst>
          </a:custGeom>
          <a:blipFill rotWithShape="1">
            <a:blip r:embed="rId7">
              <a:alphaModFix/>
            </a:blip>
            <a:stretch>
              <a:fillRect b="0" l="0" r="0" t="0"/>
            </a:stretch>
          </a:blip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8" name="Shape 978"/>
        <p:cNvGrpSpPr/>
        <p:nvPr/>
      </p:nvGrpSpPr>
      <p:grpSpPr>
        <a:xfrm>
          <a:off x="0" y="0"/>
          <a:ext cx="0" cy="0"/>
          <a:chOff x="0" y="0"/>
          <a:chExt cx="0" cy="0"/>
        </a:xfrm>
      </p:grpSpPr>
      <p:sp>
        <p:nvSpPr>
          <p:cNvPr id="979" name="Google Shape;979;p43"/>
          <p:cNvSpPr txBox="1"/>
          <p:nvPr/>
        </p:nvSpPr>
        <p:spPr>
          <a:xfrm>
            <a:off x="8957462" y="6809161"/>
            <a:ext cx="218101" cy="190500"/>
          </a:xfrm>
          <a:prstGeom prst="rect">
            <a:avLst/>
          </a:prstGeom>
          <a:noFill/>
          <a:ln>
            <a:noFill/>
          </a:ln>
        </p:spPr>
        <p:txBody>
          <a:bodyPr anchorCtr="0" anchor="t" bIns="0" lIns="0" spcFirstLastPara="1" rIns="0" wrap="square" tIns="0">
            <a:spAutoFit/>
          </a:bodyPr>
          <a:lstStyle/>
          <a:p>
            <a:pPr indent="0" lvl="0" marL="0" marR="0" rtl="0" algn="r">
              <a:lnSpc>
                <a:spcPct val="120075"/>
              </a:lnSpc>
              <a:spcBef>
                <a:spcPts val="0"/>
              </a:spcBef>
              <a:spcAft>
                <a:spcPts val="0"/>
              </a:spcAft>
              <a:buNone/>
            </a:pPr>
            <a:r>
              <a:rPr b="0" i="0" lang="en-US" sz="1066" u="none" cap="none" strike="noStrike">
                <a:solidFill>
                  <a:srgbClr val="000000"/>
                </a:solidFill>
                <a:latin typeface="Arial"/>
                <a:ea typeface="Arial"/>
                <a:cs typeface="Arial"/>
                <a:sym typeface="Arial"/>
              </a:rPr>
              <a:t>30</a:t>
            </a:r>
            <a:endParaRPr/>
          </a:p>
        </p:txBody>
      </p:sp>
      <p:sp>
        <p:nvSpPr>
          <p:cNvPr id="980" name="Google Shape;980;p43"/>
          <p:cNvSpPr/>
          <p:nvPr/>
        </p:nvSpPr>
        <p:spPr>
          <a:xfrm>
            <a:off x="641299" y="94406"/>
            <a:ext cx="2039652" cy="773662"/>
          </a:xfrm>
          <a:custGeom>
            <a:rect b="b" l="l" r="r" t="t"/>
            <a:pathLst>
              <a:path extrusionOk="0" h="773662" w="2039652">
                <a:moveTo>
                  <a:pt x="0" y="0"/>
                </a:moveTo>
                <a:lnTo>
                  <a:pt x="2039652" y="0"/>
                </a:lnTo>
                <a:lnTo>
                  <a:pt x="2039652" y="773662"/>
                </a:lnTo>
                <a:lnTo>
                  <a:pt x="0" y="773662"/>
                </a:lnTo>
                <a:lnTo>
                  <a:pt x="0" y="0"/>
                </a:lnTo>
                <a:close/>
              </a:path>
            </a:pathLst>
          </a:custGeom>
          <a:blipFill rotWithShape="1">
            <a:blip r:embed="rId3">
              <a:alphaModFix/>
            </a:blip>
            <a:stretch>
              <a:fillRect b="0" l="0" r="0" t="0"/>
            </a:stretch>
          </a:blipFill>
          <a:ln>
            <a:noFill/>
          </a:ln>
        </p:spPr>
      </p:sp>
      <p:cxnSp>
        <p:nvCxnSpPr>
          <p:cNvPr id="981" name="Google Shape;981;p43"/>
          <p:cNvCxnSpPr/>
          <p:nvPr/>
        </p:nvCxnSpPr>
        <p:spPr>
          <a:xfrm rot="4119">
            <a:off x="665475" y="6529662"/>
            <a:ext cx="8478731" cy="0"/>
          </a:xfrm>
          <a:prstGeom prst="straightConnector1">
            <a:avLst/>
          </a:prstGeom>
          <a:noFill/>
          <a:ln cap="rnd" cmpd="sng" w="9525">
            <a:solidFill>
              <a:srgbClr val="4DA84F"/>
            </a:solidFill>
            <a:prstDash val="solid"/>
            <a:round/>
            <a:headEnd len="sm" w="sm" type="none"/>
            <a:tailEnd len="sm" w="sm" type="none"/>
          </a:ln>
        </p:spPr>
      </p:cxnSp>
      <p:cxnSp>
        <p:nvCxnSpPr>
          <p:cNvPr id="982" name="Google Shape;982;p43"/>
          <p:cNvCxnSpPr/>
          <p:nvPr/>
        </p:nvCxnSpPr>
        <p:spPr>
          <a:xfrm rot="7147">
            <a:off x="-10171" y="950831"/>
            <a:ext cx="9773941" cy="0"/>
          </a:xfrm>
          <a:prstGeom prst="straightConnector1">
            <a:avLst/>
          </a:prstGeom>
          <a:noFill/>
          <a:ln cap="rnd" cmpd="sng" w="19050">
            <a:solidFill>
              <a:srgbClr val="4DA84F"/>
            </a:solidFill>
            <a:prstDash val="solid"/>
            <a:round/>
            <a:headEnd len="sm" w="sm" type="none"/>
            <a:tailEnd len="sm" w="sm" type="none"/>
          </a:ln>
        </p:spPr>
      </p:cxnSp>
      <p:cxnSp>
        <p:nvCxnSpPr>
          <p:cNvPr id="983" name="Google Shape;983;p43"/>
          <p:cNvCxnSpPr/>
          <p:nvPr/>
        </p:nvCxnSpPr>
        <p:spPr>
          <a:xfrm rot="5320288">
            <a:off x="2472562" y="6936722"/>
            <a:ext cx="438214" cy="0"/>
          </a:xfrm>
          <a:prstGeom prst="straightConnector1">
            <a:avLst/>
          </a:prstGeom>
          <a:noFill/>
          <a:ln cap="rnd" cmpd="sng" w="9525">
            <a:solidFill>
              <a:srgbClr val="5B9BD5"/>
            </a:solidFill>
            <a:prstDash val="solid"/>
            <a:round/>
            <a:headEnd len="sm" w="sm" type="none"/>
            <a:tailEnd len="sm" w="sm" type="none"/>
          </a:ln>
        </p:spPr>
      </p:cxnSp>
      <p:cxnSp>
        <p:nvCxnSpPr>
          <p:cNvPr id="984" name="Google Shape;984;p43"/>
          <p:cNvCxnSpPr/>
          <p:nvPr/>
        </p:nvCxnSpPr>
        <p:spPr>
          <a:xfrm rot="5320288">
            <a:off x="4399276" y="6936722"/>
            <a:ext cx="438214" cy="0"/>
          </a:xfrm>
          <a:prstGeom prst="straightConnector1">
            <a:avLst/>
          </a:prstGeom>
          <a:noFill/>
          <a:ln cap="rnd" cmpd="sng" w="9525">
            <a:solidFill>
              <a:srgbClr val="5B9BD5"/>
            </a:solidFill>
            <a:prstDash val="solid"/>
            <a:round/>
            <a:headEnd len="sm" w="sm" type="none"/>
            <a:tailEnd len="sm" w="sm" type="none"/>
          </a:ln>
        </p:spPr>
      </p:cxnSp>
      <p:sp>
        <p:nvSpPr>
          <p:cNvPr id="985" name="Google Shape;985;p43"/>
          <p:cNvSpPr/>
          <p:nvPr/>
        </p:nvSpPr>
        <p:spPr>
          <a:xfrm>
            <a:off x="2812169" y="6815709"/>
            <a:ext cx="1709508" cy="208560"/>
          </a:xfrm>
          <a:custGeom>
            <a:rect b="b" l="l" r="r" t="t"/>
            <a:pathLst>
              <a:path extrusionOk="0" h="208560" w="1709508">
                <a:moveTo>
                  <a:pt x="0" y="0"/>
                </a:moveTo>
                <a:lnTo>
                  <a:pt x="1709508" y="0"/>
                </a:lnTo>
                <a:lnTo>
                  <a:pt x="1709508" y="208560"/>
                </a:lnTo>
                <a:lnTo>
                  <a:pt x="0" y="208560"/>
                </a:lnTo>
                <a:lnTo>
                  <a:pt x="0" y="0"/>
                </a:lnTo>
                <a:close/>
              </a:path>
            </a:pathLst>
          </a:custGeom>
          <a:blipFill rotWithShape="1">
            <a:blip r:embed="rId4">
              <a:alphaModFix/>
            </a:blip>
            <a:stretch>
              <a:fillRect b="-146" l="0" r="0" t="-145"/>
            </a:stretch>
          </a:blipFill>
          <a:ln>
            <a:noFill/>
          </a:ln>
        </p:spPr>
      </p:sp>
      <p:sp>
        <p:nvSpPr>
          <p:cNvPr id="986" name="Google Shape;986;p43"/>
          <p:cNvSpPr/>
          <p:nvPr/>
        </p:nvSpPr>
        <p:spPr>
          <a:xfrm>
            <a:off x="4724506" y="6801711"/>
            <a:ext cx="930852" cy="217199"/>
          </a:xfrm>
          <a:custGeom>
            <a:rect b="b" l="l" r="r" t="t"/>
            <a:pathLst>
              <a:path extrusionOk="0" h="217199" w="930852">
                <a:moveTo>
                  <a:pt x="0" y="0"/>
                </a:moveTo>
                <a:lnTo>
                  <a:pt x="930852" y="0"/>
                </a:lnTo>
                <a:lnTo>
                  <a:pt x="930852" y="217199"/>
                </a:lnTo>
                <a:lnTo>
                  <a:pt x="0" y="217199"/>
                </a:lnTo>
                <a:lnTo>
                  <a:pt x="0" y="0"/>
                </a:lnTo>
                <a:close/>
              </a:path>
            </a:pathLst>
          </a:custGeom>
          <a:blipFill rotWithShape="1">
            <a:blip r:embed="rId5">
              <a:alphaModFix/>
            </a:blip>
            <a:stretch>
              <a:fillRect b="0" l="0" r="0" t="0"/>
            </a:stretch>
          </a:blipFill>
          <a:ln>
            <a:noFill/>
          </a:ln>
        </p:spPr>
      </p:sp>
      <p:sp>
        <p:nvSpPr>
          <p:cNvPr id="987" name="Google Shape;987;p43"/>
          <p:cNvSpPr txBox="1"/>
          <p:nvPr/>
        </p:nvSpPr>
        <p:spPr>
          <a:xfrm>
            <a:off x="2805531" y="314279"/>
            <a:ext cx="6696222" cy="40923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986" u="none" cap="none" strike="noStrike">
                <a:solidFill>
                  <a:srgbClr val="26819E"/>
                </a:solidFill>
                <a:latin typeface="Ubuntu"/>
                <a:ea typeface="Ubuntu"/>
                <a:cs typeface="Ubuntu"/>
                <a:sym typeface="Ubuntu"/>
              </a:rPr>
              <a:t>Pregunta 10</a:t>
            </a:r>
            <a:endParaRPr/>
          </a:p>
        </p:txBody>
      </p:sp>
      <p:sp>
        <p:nvSpPr>
          <p:cNvPr id="988" name="Google Shape;988;p43"/>
          <p:cNvSpPr txBox="1"/>
          <p:nvPr/>
        </p:nvSpPr>
        <p:spPr>
          <a:xfrm>
            <a:off x="507188" y="1547417"/>
            <a:ext cx="5155996" cy="1238250"/>
          </a:xfrm>
          <a:prstGeom prst="rect">
            <a:avLst/>
          </a:prstGeom>
          <a:noFill/>
          <a:ln>
            <a:noFill/>
          </a:ln>
        </p:spPr>
        <p:txBody>
          <a:bodyPr anchorCtr="0" anchor="t" bIns="0" lIns="0" spcFirstLastPara="1" rIns="0" wrap="square" tIns="0">
            <a:spAutoFit/>
          </a:bodyPr>
          <a:lstStyle/>
          <a:p>
            <a:pPr indent="0" lvl="0" marL="0" marR="0" rtl="0" algn="l">
              <a:lnSpc>
                <a:spcPct val="119990"/>
              </a:lnSpc>
              <a:spcBef>
                <a:spcPts val="0"/>
              </a:spcBef>
              <a:spcAft>
                <a:spcPts val="0"/>
              </a:spcAft>
              <a:buNone/>
            </a:pPr>
            <a:r>
              <a:rPr b="0" i="0" lang="en-US" sz="2026" u="none" cap="none" strike="noStrike">
                <a:solidFill>
                  <a:srgbClr val="000000"/>
                </a:solidFill>
                <a:latin typeface="Ubuntu"/>
                <a:ea typeface="Ubuntu"/>
                <a:cs typeface="Ubuntu"/>
                <a:sym typeface="Ubuntu"/>
              </a:rPr>
              <a:t>Hay serpientes que tienen fosas sensoriales en su cuerpo que emplean para "detectar" este tipo de radiación y localizar presas de sangre caliente.</a:t>
            </a:r>
            <a:endParaRPr/>
          </a:p>
        </p:txBody>
      </p:sp>
      <p:grpSp>
        <p:nvGrpSpPr>
          <p:cNvPr id="989" name="Google Shape;989;p43"/>
          <p:cNvGrpSpPr/>
          <p:nvPr/>
        </p:nvGrpSpPr>
        <p:grpSpPr>
          <a:xfrm>
            <a:off x="6620166" y="1614951"/>
            <a:ext cx="2636329" cy="2636424"/>
            <a:chOff x="0" y="0"/>
            <a:chExt cx="3515106" cy="3515233"/>
          </a:xfrm>
        </p:grpSpPr>
        <p:sp>
          <p:nvSpPr>
            <p:cNvPr id="990" name="Google Shape;990;p43"/>
            <p:cNvSpPr/>
            <p:nvPr/>
          </p:nvSpPr>
          <p:spPr>
            <a:xfrm>
              <a:off x="13589" y="13589"/>
              <a:ext cx="3488055" cy="3488055"/>
            </a:xfrm>
            <a:custGeom>
              <a:rect b="b" l="l" r="r" t="t"/>
              <a:pathLst>
                <a:path extrusionOk="0" h="3488055" w="3488055">
                  <a:moveTo>
                    <a:pt x="0" y="1743964"/>
                  </a:moveTo>
                  <a:cubicBezTo>
                    <a:pt x="0" y="780796"/>
                    <a:pt x="780796" y="0"/>
                    <a:pt x="1743964" y="0"/>
                  </a:cubicBezTo>
                  <a:cubicBezTo>
                    <a:pt x="2707132" y="0"/>
                    <a:pt x="3488055" y="780796"/>
                    <a:pt x="3488055" y="1743964"/>
                  </a:cubicBezTo>
                  <a:cubicBezTo>
                    <a:pt x="3488055" y="2707132"/>
                    <a:pt x="2707259" y="3488055"/>
                    <a:pt x="1743964" y="3488055"/>
                  </a:cubicBezTo>
                  <a:cubicBezTo>
                    <a:pt x="780669" y="3488055"/>
                    <a:pt x="0" y="2707259"/>
                    <a:pt x="0" y="1743964"/>
                  </a:cubicBezTo>
                  <a:close/>
                </a:path>
              </a:pathLst>
            </a:custGeom>
            <a:solidFill>
              <a:srgbClr val="4D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43"/>
            <p:cNvSpPr/>
            <p:nvPr/>
          </p:nvSpPr>
          <p:spPr>
            <a:xfrm>
              <a:off x="0" y="0"/>
              <a:ext cx="3515106" cy="3515233"/>
            </a:xfrm>
            <a:custGeom>
              <a:rect b="b" l="l" r="r" t="t"/>
              <a:pathLst>
                <a:path extrusionOk="0" h="3515233" w="3515106">
                  <a:moveTo>
                    <a:pt x="0" y="1757553"/>
                  </a:moveTo>
                  <a:cubicBezTo>
                    <a:pt x="0" y="786892"/>
                    <a:pt x="786892" y="0"/>
                    <a:pt x="1757553" y="0"/>
                  </a:cubicBezTo>
                  <a:lnTo>
                    <a:pt x="1757553" y="13589"/>
                  </a:lnTo>
                  <a:lnTo>
                    <a:pt x="1757553" y="0"/>
                  </a:lnTo>
                  <a:cubicBezTo>
                    <a:pt x="2728214" y="0"/>
                    <a:pt x="3515106" y="786892"/>
                    <a:pt x="3515106" y="1757553"/>
                  </a:cubicBezTo>
                  <a:lnTo>
                    <a:pt x="3501517" y="1757553"/>
                  </a:lnTo>
                  <a:lnTo>
                    <a:pt x="3515106" y="1757553"/>
                  </a:lnTo>
                  <a:cubicBezTo>
                    <a:pt x="3515106" y="2728214"/>
                    <a:pt x="2728214" y="3515106"/>
                    <a:pt x="1757553" y="3515106"/>
                  </a:cubicBezTo>
                  <a:lnTo>
                    <a:pt x="1757553" y="3501517"/>
                  </a:lnTo>
                  <a:lnTo>
                    <a:pt x="1757553" y="3515106"/>
                  </a:lnTo>
                  <a:cubicBezTo>
                    <a:pt x="786892" y="3515233"/>
                    <a:pt x="0" y="2728341"/>
                    <a:pt x="0" y="1757553"/>
                  </a:cubicBezTo>
                  <a:lnTo>
                    <a:pt x="13589" y="1757553"/>
                  </a:lnTo>
                  <a:lnTo>
                    <a:pt x="25019" y="1764919"/>
                  </a:lnTo>
                  <a:cubicBezTo>
                    <a:pt x="21717" y="1769999"/>
                    <a:pt x="15621" y="1772285"/>
                    <a:pt x="9779" y="1770634"/>
                  </a:cubicBezTo>
                  <a:cubicBezTo>
                    <a:pt x="3937" y="1768983"/>
                    <a:pt x="0" y="1763649"/>
                    <a:pt x="0" y="1757553"/>
                  </a:cubicBezTo>
                  <a:moveTo>
                    <a:pt x="27051" y="1757553"/>
                  </a:moveTo>
                  <a:lnTo>
                    <a:pt x="13589" y="1757553"/>
                  </a:lnTo>
                  <a:lnTo>
                    <a:pt x="2159" y="1750187"/>
                  </a:lnTo>
                  <a:cubicBezTo>
                    <a:pt x="5461" y="1745107"/>
                    <a:pt x="11557" y="1742821"/>
                    <a:pt x="17399" y="1744472"/>
                  </a:cubicBezTo>
                  <a:cubicBezTo>
                    <a:pt x="23241" y="1746123"/>
                    <a:pt x="27178" y="1751457"/>
                    <a:pt x="27178" y="1757426"/>
                  </a:cubicBezTo>
                  <a:cubicBezTo>
                    <a:pt x="27178" y="2713101"/>
                    <a:pt x="802005" y="3487928"/>
                    <a:pt x="1757680" y="3487928"/>
                  </a:cubicBezTo>
                  <a:cubicBezTo>
                    <a:pt x="2713355" y="3487928"/>
                    <a:pt x="3488182" y="2713101"/>
                    <a:pt x="3488182" y="1757426"/>
                  </a:cubicBezTo>
                  <a:cubicBezTo>
                    <a:pt x="3488182" y="801751"/>
                    <a:pt x="2713355" y="27051"/>
                    <a:pt x="1757553" y="27051"/>
                  </a:cubicBezTo>
                  <a:lnTo>
                    <a:pt x="1757553" y="13589"/>
                  </a:lnTo>
                  <a:lnTo>
                    <a:pt x="1757553" y="27051"/>
                  </a:lnTo>
                  <a:cubicBezTo>
                    <a:pt x="801878" y="27051"/>
                    <a:pt x="27051" y="801878"/>
                    <a:pt x="27051" y="1757553"/>
                  </a:cubicBezTo>
                  <a:close/>
                </a:path>
              </a:pathLst>
            </a:custGeom>
            <a:solidFill>
              <a:srgbClr val="4D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2" name="Google Shape;992;p43"/>
          <p:cNvSpPr txBox="1"/>
          <p:nvPr/>
        </p:nvSpPr>
        <p:spPr>
          <a:xfrm>
            <a:off x="6777002" y="2233067"/>
            <a:ext cx="2322734" cy="1381125"/>
          </a:xfrm>
          <a:prstGeom prst="rect">
            <a:avLst/>
          </a:prstGeom>
          <a:noFill/>
          <a:ln>
            <a:noFill/>
          </a:ln>
        </p:spPr>
        <p:txBody>
          <a:bodyPr anchorCtr="0" anchor="t" bIns="0" lIns="0" spcFirstLastPara="1" rIns="0" wrap="square" tIns="0">
            <a:spAutoFit/>
          </a:bodyPr>
          <a:lstStyle/>
          <a:p>
            <a:pPr indent="0" lvl="0" marL="0" marR="0" rtl="0" algn="ctr">
              <a:lnSpc>
                <a:spcPct val="119990"/>
              </a:lnSpc>
              <a:spcBef>
                <a:spcPts val="0"/>
              </a:spcBef>
              <a:spcAft>
                <a:spcPts val="0"/>
              </a:spcAft>
              <a:buNone/>
            </a:pPr>
            <a:r>
              <a:rPr b="0" i="0" lang="en-US" sz="2026" u="none" cap="none" strike="noStrike">
                <a:solidFill>
                  <a:srgbClr val="FFFFFF"/>
                </a:solidFill>
                <a:latin typeface="Ubuntu"/>
                <a:ea typeface="Ubuntu"/>
                <a:cs typeface="Ubuntu"/>
                <a:sym typeface="Ubuntu"/>
              </a:rPr>
              <a:t>Respuesta:</a:t>
            </a:r>
            <a:endParaRPr/>
          </a:p>
          <a:p>
            <a:pPr indent="0" lvl="0" marL="0" marR="0" rtl="0" algn="ctr">
              <a:lnSpc>
                <a:spcPct val="138943"/>
              </a:lnSpc>
              <a:spcBef>
                <a:spcPts val="0"/>
              </a:spcBef>
              <a:spcAft>
                <a:spcPts val="0"/>
              </a:spcAft>
              <a:buNone/>
            </a:pPr>
            <a:r>
              <a:t/>
            </a:r>
            <a:endParaRPr b="0" i="0" sz="2026" u="none" cap="none" strike="noStrike">
              <a:solidFill>
                <a:srgbClr val="FFFFFF"/>
              </a:solidFill>
              <a:latin typeface="Ubuntu"/>
              <a:ea typeface="Ubuntu"/>
              <a:cs typeface="Ubuntu"/>
              <a:sym typeface="Ubuntu"/>
            </a:endParaRPr>
          </a:p>
          <a:p>
            <a:pPr indent="0" lvl="0" marL="0" marR="0" rtl="0" algn="ctr">
              <a:lnSpc>
                <a:spcPct val="119991"/>
              </a:lnSpc>
              <a:spcBef>
                <a:spcPts val="0"/>
              </a:spcBef>
              <a:spcAft>
                <a:spcPts val="0"/>
              </a:spcAft>
              <a:buNone/>
            </a:pPr>
            <a:r>
              <a:rPr b="1" i="0" lang="en-US" sz="2346" u="none" cap="none" strike="noStrike">
                <a:solidFill>
                  <a:srgbClr val="FFFFFF"/>
                </a:solidFill>
                <a:latin typeface="Ubuntu"/>
                <a:ea typeface="Ubuntu"/>
                <a:cs typeface="Ubuntu"/>
                <a:sym typeface="Ubuntu"/>
              </a:rPr>
              <a:t>¡RADIACIÓN INFRARROJA!</a:t>
            </a:r>
            <a:endParaRPr/>
          </a:p>
        </p:txBody>
      </p:sp>
      <p:sp>
        <p:nvSpPr>
          <p:cNvPr id="993" name="Google Shape;993;p43"/>
          <p:cNvSpPr/>
          <p:nvPr/>
        </p:nvSpPr>
        <p:spPr>
          <a:xfrm>
            <a:off x="706538" y="2804117"/>
            <a:ext cx="3262636" cy="3326149"/>
          </a:xfrm>
          <a:custGeom>
            <a:rect b="b" l="l" r="r" t="t"/>
            <a:pathLst>
              <a:path extrusionOk="0" h="3326149" w="3262636">
                <a:moveTo>
                  <a:pt x="0" y="0"/>
                </a:moveTo>
                <a:lnTo>
                  <a:pt x="3262635" y="0"/>
                </a:lnTo>
                <a:lnTo>
                  <a:pt x="3262635" y="3326150"/>
                </a:lnTo>
                <a:lnTo>
                  <a:pt x="0" y="3326150"/>
                </a:lnTo>
                <a:lnTo>
                  <a:pt x="0" y="0"/>
                </a:lnTo>
                <a:close/>
              </a:path>
            </a:pathLst>
          </a:custGeom>
          <a:blipFill rotWithShape="1">
            <a:blip r:embed="rId6">
              <a:alphaModFix/>
            </a:blip>
            <a:stretch>
              <a:fillRect b="0" l="0" r="0" t="0"/>
            </a:stretch>
          </a:blipFill>
          <a:ln>
            <a:noFill/>
          </a:ln>
        </p:spPr>
      </p:sp>
      <p:sp>
        <p:nvSpPr>
          <p:cNvPr id="994" name="Google Shape;994;p43"/>
          <p:cNvSpPr txBox="1"/>
          <p:nvPr/>
        </p:nvSpPr>
        <p:spPr>
          <a:xfrm>
            <a:off x="5920000" y="6837736"/>
            <a:ext cx="3102080" cy="222284"/>
          </a:xfrm>
          <a:prstGeom prst="rect">
            <a:avLst/>
          </a:prstGeom>
          <a:noFill/>
          <a:ln>
            <a:noFill/>
          </a:ln>
        </p:spPr>
        <p:txBody>
          <a:bodyPr anchorCtr="0" anchor="t" bIns="0" lIns="0" spcFirstLastPara="1" rIns="0" wrap="square" tIns="0">
            <a:spAutoFit/>
          </a:bodyPr>
          <a:lstStyle/>
          <a:p>
            <a:pPr indent="0" lvl="0" marL="0" marR="0" rtl="0" algn="l">
              <a:lnSpc>
                <a:spcPct val="119889"/>
              </a:lnSpc>
              <a:spcBef>
                <a:spcPts val="0"/>
              </a:spcBef>
              <a:spcAft>
                <a:spcPts val="0"/>
              </a:spcAft>
              <a:buNone/>
            </a:pPr>
            <a:r>
              <a:rPr b="0" i="0" lang="en-US" sz="724" u="none" cap="none" strike="noStrike">
                <a:solidFill>
                  <a:srgbClr val="000000"/>
                </a:solidFill>
                <a:latin typeface="Arial"/>
                <a:ea typeface="Arial"/>
                <a:cs typeface="Arial"/>
                <a:sym typeface="Arial"/>
              </a:rPr>
              <a:t>Copyright 2020 Discovery Education, Inc. Todos los derechos reservados.</a:t>
            </a:r>
            <a:endParaRPr/>
          </a:p>
          <a:p>
            <a:pPr indent="0" lvl="0" marL="0" marR="0" rtl="0" algn="l">
              <a:lnSpc>
                <a:spcPct val="119889"/>
              </a:lnSpc>
              <a:spcBef>
                <a:spcPts val="0"/>
              </a:spcBef>
              <a:spcAft>
                <a:spcPts val="0"/>
              </a:spcAft>
              <a:buNone/>
            </a:pPr>
            <a:r>
              <a:t/>
            </a:r>
            <a:endParaRPr b="0" i="0" sz="724" u="none" cap="none" strike="noStrike">
              <a:solidFill>
                <a:srgbClr val="000000"/>
              </a:solidFill>
              <a:latin typeface="Arial"/>
              <a:ea typeface="Arial"/>
              <a:cs typeface="Arial"/>
              <a:sym typeface="Arial"/>
            </a:endParaRPr>
          </a:p>
        </p:txBody>
      </p:sp>
      <p:sp>
        <p:nvSpPr>
          <p:cNvPr id="995" name="Google Shape;995;p43"/>
          <p:cNvSpPr/>
          <p:nvPr/>
        </p:nvSpPr>
        <p:spPr>
          <a:xfrm>
            <a:off x="684528" y="6745992"/>
            <a:ext cx="1840504" cy="347994"/>
          </a:xfrm>
          <a:custGeom>
            <a:rect b="b" l="l" r="r" t="t"/>
            <a:pathLst>
              <a:path extrusionOk="0" h="347994" w="1840504">
                <a:moveTo>
                  <a:pt x="0" y="0"/>
                </a:moveTo>
                <a:lnTo>
                  <a:pt x="1840504" y="0"/>
                </a:lnTo>
                <a:lnTo>
                  <a:pt x="1840504" y="347994"/>
                </a:lnTo>
                <a:lnTo>
                  <a:pt x="0" y="347994"/>
                </a:lnTo>
                <a:lnTo>
                  <a:pt x="0" y="0"/>
                </a:lnTo>
                <a:close/>
              </a:path>
            </a:pathLst>
          </a:custGeom>
          <a:blipFill rotWithShape="1">
            <a:blip r:embed="rId7">
              <a:alphaModFix/>
            </a:blip>
            <a:stretch>
              <a:fillRect b="0" l="0" r="0" t="0"/>
            </a:stretch>
          </a:blip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3" name="Shape 1003"/>
        <p:cNvGrpSpPr/>
        <p:nvPr/>
      </p:nvGrpSpPr>
      <p:grpSpPr>
        <a:xfrm>
          <a:off x="0" y="0"/>
          <a:ext cx="0" cy="0"/>
          <a:chOff x="0" y="0"/>
          <a:chExt cx="0" cy="0"/>
        </a:xfrm>
      </p:grpSpPr>
      <p:sp>
        <p:nvSpPr>
          <p:cNvPr id="1004" name="Google Shape;1004;p44"/>
          <p:cNvSpPr txBox="1"/>
          <p:nvPr/>
        </p:nvSpPr>
        <p:spPr>
          <a:xfrm>
            <a:off x="8957462" y="6809161"/>
            <a:ext cx="218101" cy="190500"/>
          </a:xfrm>
          <a:prstGeom prst="rect">
            <a:avLst/>
          </a:prstGeom>
          <a:noFill/>
          <a:ln>
            <a:noFill/>
          </a:ln>
        </p:spPr>
        <p:txBody>
          <a:bodyPr anchorCtr="0" anchor="t" bIns="0" lIns="0" spcFirstLastPara="1" rIns="0" wrap="square" tIns="0">
            <a:spAutoFit/>
          </a:bodyPr>
          <a:lstStyle/>
          <a:p>
            <a:pPr indent="0" lvl="0" marL="0" marR="0" rtl="0" algn="r">
              <a:lnSpc>
                <a:spcPct val="120075"/>
              </a:lnSpc>
              <a:spcBef>
                <a:spcPts val="0"/>
              </a:spcBef>
              <a:spcAft>
                <a:spcPts val="0"/>
              </a:spcAft>
              <a:buNone/>
            </a:pPr>
            <a:r>
              <a:rPr b="0" i="0" lang="en-US" sz="1066" u="none" cap="none" strike="noStrike">
                <a:solidFill>
                  <a:srgbClr val="000000"/>
                </a:solidFill>
                <a:latin typeface="Arial"/>
                <a:ea typeface="Arial"/>
                <a:cs typeface="Arial"/>
                <a:sym typeface="Arial"/>
              </a:rPr>
              <a:t>31</a:t>
            </a:r>
            <a:endParaRPr/>
          </a:p>
        </p:txBody>
      </p:sp>
      <p:sp>
        <p:nvSpPr>
          <p:cNvPr id="1005" name="Google Shape;1005;p44"/>
          <p:cNvSpPr/>
          <p:nvPr/>
        </p:nvSpPr>
        <p:spPr>
          <a:xfrm>
            <a:off x="641299" y="94406"/>
            <a:ext cx="2039652" cy="773662"/>
          </a:xfrm>
          <a:custGeom>
            <a:rect b="b" l="l" r="r" t="t"/>
            <a:pathLst>
              <a:path extrusionOk="0" h="773662" w="2039652">
                <a:moveTo>
                  <a:pt x="0" y="0"/>
                </a:moveTo>
                <a:lnTo>
                  <a:pt x="2039652" y="0"/>
                </a:lnTo>
                <a:lnTo>
                  <a:pt x="2039652" y="773662"/>
                </a:lnTo>
                <a:lnTo>
                  <a:pt x="0" y="773662"/>
                </a:lnTo>
                <a:lnTo>
                  <a:pt x="0" y="0"/>
                </a:lnTo>
                <a:close/>
              </a:path>
            </a:pathLst>
          </a:custGeom>
          <a:blipFill rotWithShape="1">
            <a:blip r:embed="rId3">
              <a:alphaModFix/>
            </a:blip>
            <a:stretch>
              <a:fillRect b="0" l="0" r="0" t="0"/>
            </a:stretch>
          </a:blipFill>
          <a:ln>
            <a:noFill/>
          </a:ln>
        </p:spPr>
      </p:sp>
      <p:cxnSp>
        <p:nvCxnSpPr>
          <p:cNvPr id="1006" name="Google Shape;1006;p44"/>
          <p:cNvCxnSpPr/>
          <p:nvPr/>
        </p:nvCxnSpPr>
        <p:spPr>
          <a:xfrm rot="4119">
            <a:off x="665475" y="6529662"/>
            <a:ext cx="8478731" cy="0"/>
          </a:xfrm>
          <a:prstGeom prst="straightConnector1">
            <a:avLst/>
          </a:prstGeom>
          <a:noFill/>
          <a:ln cap="rnd" cmpd="sng" w="9525">
            <a:solidFill>
              <a:srgbClr val="4DA84F"/>
            </a:solidFill>
            <a:prstDash val="solid"/>
            <a:round/>
            <a:headEnd len="sm" w="sm" type="none"/>
            <a:tailEnd len="sm" w="sm" type="none"/>
          </a:ln>
        </p:spPr>
      </p:cxnSp>
      <p:cxnSp>
        <p:nvCxnSpPr>
          <p:cNvPr id="1007" name="Google Shape;1007;p44"/>
          <p:cNvCxnSpPr/>
          <p:nvPr/>
        </p:nvCxnSpPr>
        <p:spPr>
          <a:xfrm rot="7147">
            <a:off x="-10171" y="950831"/>
            <a:ext cx="9773941" cy="0"/>
          </a:xfrm>
          <a:prstGeom prst="straightConnector1">
            <a:avLst/>
          </a:prstGeom>
          <a:noFill/>
          <a:ln cap="rnd" cmpd="sng" w="19050">
            <a:solidFill>
              <a:srgbClr val="4DA84F"/>
            </a:solidFill>
            <a:prstDash val="solid"/>
            <a:round/>
            <a:headEnd len="sm" w="sm" type="none"/>
            <a:tailEnd len="sm" w="sm" type="none"/>
          </a:ln>
        </p:spPr>
      </p:cxnSp>
      <p:cxnSp>
        <p:nvCxnSpPr>
          <p:cNvPr id="1008" name="Google Shape;1008;p44"/>
          <p:cNvCxnSpPr/>
          <p:nvPr/>
        </p:nvCxnSpPr>
        <p:spPr>
          <a:xfrm rot="5320288">
            <a:off x="2472562" y="6936722"/>
            <a:ext cx="438214" cy="0"/>
          </a:xfrm>
          <a:prstGeom prst="straightConnector1">
            <a:avLst/>
          </a:prstGeom>
          <a:noFill/>
          <a:ln cap="rnd" cmpd="sng" w="9525">
            <a:solidFill>
              <a:srgbClr val="5B9BD5"/>
            </a:solidFill>
            <a:prstDash val="solid"/>
            <a:round/>
            <a:headEnd len="sm" w="sm" type="none"/>
            <a:tailEnd len="sm" w="sm" type="none"/>
          </a:ln>
        </p:spPr>
      </p:cxnSp>
      <p:cxnSp>
        <p:nvCxnSpPr>
          <p:cNvPr id="1009" name="Google Shape;1009;p44"/>
          <p:cNvCxnSpPr/>
          <p:nvPr/>
        </p:nvCxnSpPr>
        <p:spPr>
          <a:xfrm rot="5320288">
            <a:off x="4399276" y="6936722"/>
            <a:ext cx="438214" cy="0"/>
          </a:xfrm>
          <a:prstGeom prst="straightConnector1">
            <a:avLst/>
          </a:prstGeom>
          <a:noFill/>
          <a:ln cap="rnd" cmpd="sng" w="9525">
            <a:solidFill>
              <a:srgbClr val="5B9BD5"/>
            </a:solidFill>
            <a:prstDash val="solid"/>
            <a:round/>
            <a:headEnd len="sm" w="sm" type="none"/>
            <a:tailEnd len="sm" w="sm" type="none"/>
          </a:ln>
        </p:spPr>
      </p:cxnSp>
      <p:sp>
        <p:nvSpPr>
          <p:cNvPr id="1010" name="Google Shape;1010;p44"/>
          <p:cNvSpPr/>
          <p:nvPr/>
        </p:nvSpPr>
        <p:spPr>
          <a:xfrm>
            <a:off x="2812169" y="6815709"/>
            <a:ext cx="1709508" cy="208560"/>
          </a:xfrm>
          <a:custGeom>
            <a:rect b="b" l="l" r="r" t="t"/>
            <a:pathLst>
              <a:path extrusionOk="0" h="208560" w="1709508">
                <a:moveTo>
                  <a:pt x="0" y="0"/>
                </a:moveTo>
                <a:lnTo>
                  <a:pt x="1709508" y="0"/>
                </a:lnTo>
                <a:lnTo>
                  <a:pt x="1709508" y="208560"/>
                </a:lnTo>
                <a:lnTo>
                  <a:pt x="0" y="208560"/>
                </a:lnTo>
                <a:lnTo>
                  <a:pt x="0" y="0"/>
                </a:lnTo>
                <a:close/>
              </a:path>
            </a:pathLst>
          </a:custGeom>
          <a:blipFill rotWithShape="1">
            <a:blip r:embed="rId4">
              <a:alphaModFix/>
            </a:blip>
            <a:stretch>
              <a:fillRect b="-146" l="0" r="0" t="-145"/>
            </a:stretch>
          </a:blipFill>
          <a:ln>
            <a:noFill/>
          </a:ln>
        </p:spPr>
      </p:sp>
      <p:sp>
        <p:nvSpPr>
          <p:cNvPr id="1011" name="Google Shape;1011;p44"/>
          <p:cNvSpPr/>
          <p:nvPr/>
        </p:nvSpPr>
        <p:spPr>
          <a:xfrm>
            <a:off x="4724506" y="6801711"/>
            <a:ext cx="930852" cy="217199"/>
          </a:xfrm>
          <a:custGeom>
            <a:rect b="b" l="l" r="r" t="t"/>
            <a:pathLst>
              <a:path extrusionOk="0" h="217199" w="930852">
                <a:moveTo>
                  <a:pt x="0" y="0"/>
                </a:moveTo>
                <a:lnTo>
                  <a:pt x="930852" y="0"/>
                </a:lnTo>
                <a:lnTo>
                  <a:pt x="930852" y="217199"/>
                </a:lnTo>
                <a:lnTo>
                  <a:pt x="0" y="217199"/>
                </a:lnTo>
                <a:lnTo>
                  <a:pt x="0" y="0"/>
                </a:lnTo>
                <a:close/>
              </a:path>
            </a:pathLst>
          </a:custGeom>
          <a:blipFill rotWithShape="1">
            <a:blip r:embed="rId5">
              <a:alphaModFix/>
            </a:blip>
            <a:stretch>
              <a:fillRect b="0" l="0" r="0" t="0"/>
            </a:stretch>
          </a:blipFill>
          <a:ln>
            <a:noFill/>
          </a:ln>
        </p:spPr>
      </p:sp>
      <p:sp>
        <p:nvSpPr>
          <p:cNvPr id="1012" name="Google Shape;1012;p44"/>
          <p:cNvSpPr txBox="1"/>
          <p:nvPr/>
        </p:nvSpPr>
        <p:spPr>
          <a:xfrm>
            <a:off x="2859794" y="128542"/>
            <a:ext cx="6696300" cy="796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586" u="none" cap="none" strike="noStrike">
                <a:solidFill>
                  <a:srgbClr val="26819E"/>
                </a:solidFill>
                <a:latin typeface="Ubuntu"/>
                <a:ea typeface="Ubuntu"/>
                <a:cs typeface="Ubuntu"/>
                <a:sym typeface="Ubuntu"/>
              </a:rPr>
              <a:t>¿Alguien ha logrado recopilar el espectro completo de radiación?</a:t>
            </a:r>
            <a:endParaRPr sz="1000"/>
          </a:p>
        </p:txBody>
      </p:sp>
      <p:sp>
        <p:nvSpPr>
          <p:cNvPr id="1013" name="Google Shape;1013;p44"/>
          <p:cNvSpPr txBox="1"/>
          <p:nvPr/>
        </p:nvSpPr>
        <p:spPr>
          <a:xfrm>
            <a:off x="731520" y="2957818"/>
            <a:ext cx="8290560" cy="1138098"/>
          </a:xfrm>
          <a:prstGeom prst="rect">
            <a:avLst/>
          </a:prstGeom>
          <a:noFill/>
          <a:ln>
            <a:noFill/>
          </a:ln>
        </p:spPr>
        <p:txBody>
          <a:bodyPr anchorCtr="0" anchor="t" bIns="0" lIns="0" spcFirstLastPara="1" rIns="0" wrap="square" tIns="0">
            <a:spAutoFit/>
          </a:bodyPr>
          <a:lstStyle/>
          <a:p>
            <a:pPr indent="0" lvl="0" marL="0" marR="0" rtl="0" algn="ctr">
              <a:lnSpc>
                <a:spcPct val="107994"/>
              </a:lnSpc>
              <a:spcBef>
                <a:spcPts val="0"/>
              </a:spcBef>
              <a:spcAft>
                <a:spcPts val="0"/>
              </a:spcAft>
              <a:buNone/>
            </a:pPr>
            <a:r>
              <a:rPr b="1" i="0" lang="en-US" sz="4053" u="none" cap="none" strike="noStrike">
                <a:solidFill>
                  <a:srgbClr val="4DA84F"/>
                </a:solidFill>
                <a:latin typeface="Ubuntu"/>
                <a:ea typeface="Ubuntu"/>
                <a:cs typeface="Ubuntu"/>
                <a:sym typeface="Ubuntu"/>
              </a:rPr>
              <a:t>¿Quién se ganará este reto de trivia acerca de la radiación?</a:t>
            </a:r>
            <a:endParaRPr/>
          </a:p>
        </p:txBody>
      </p:sp>
      <p:sp>
        <p:nvSpPr>
          <p:cNvPr id="1014" name="Google Shape;1014;p44"/>
          <p:cNvSpPr txBox="1"/>
          <p:nvPr/>
        </p:nvSpPr>
        <p:spPr>
          <a:xfrm>
            <a:off x="2529840" y="5580272"/>
            <a:ext cx="4693920" cy="533400"/>
          </a:xfrm>
          <a:prstGeom prst="rect">
            <a:avLst/>
          </a:prstGeom>
          <a:noFill/>
          <a:ln>
            <a:noFill/>
          </a:ln>
        </p:spPr>
        <p:txBody>
          <a:bodyPr anchorCtr="0" anchor="t" bIns="0" lIns="0" spcFirstLastPara="1" rIns="0" wrap="square" tIns="0">
            <a:spAutoFit/>
          </a:bodyPr>
          <a:lstStyle/>
          <a:p>
            <a:pPr indent="0" lvl="0" marL="0" marR="0" rtl="0" algn="ctr">
              <a:lnSpc>
                <a:spcPct val="119988"/>
              </a:lnSpc>
              <a:spcBef>
                <a:spcPts val="0"/>
              </a:spcBef>
              <a:spcAft>
                <a:spcPts val="0"/>
              </a:spcAft>
              <a:buNone/>
            </a:pPr>
            <a:r>
              <a:rPr b="0" i="0" lang="en-US" sz="1706" u="none" cap="none" strike="noStrike">
                <a:solidFill>
                  <a:srgbClr val="000000"/>
                </a:solidFill>
                <a:latin typeface="Ubuntu"/>
                <a:ea typeface="Ubuntu"/>
                <a:cs typeface="Ubuntu"/>
                <a:sym typeface="Ubuntu"/>
              </a:rPr>
              <a:t>¡El equipo que reúna más tarjetas será el ganador! ¡Gracias por participar!</a:t>
            </a:r>
            <a:endParaRPr/>
          </a:p>
        </p:txBody>
      </p:sp>
      <p:sp>
        <p:nvSpPr>
          <p:cNvPr id="1015" name="Google Shape;1015;p44"/>
          <p:cNvSpPr txBox="1"/>
          <p:nvPr/>
        </p:nvSpPr>
        <p:spPr>
          <a:xfrm>
            <a:off x="5920000" y="6856786"/>
            <a:ext cx="3102080" cy="222284"/>
          </a:xfrm>
          <a:prstGeom prst="rect">
            <a:avLst/>
          </a:prstGeom>
          <a:noFill/>
          <a:ln>
            <a:noFill/>
          </a:ln>
        </p:spPr>
        <p:txBody>
          <a:bodyPr anchorCtr="0" anchor="t" bIns="0" lIns="0" spcFirstLastPara="1" rIns="0" wrap="square" tIns="0">
            <a:spAutoFit/>
          </a:bodyPr>
          <a:lstStyle/>
          <a:p>
            <a:pPr indent="0" lvl="0" marL="0" marR="0" rtl="0" algn="l">
              <a:lnSpc>
                <a:spcPct val="119889"/>
              </a:lnSpc>
              <a:spcBef>
                <a:spcPts val="0"/>
              </a:spcBef>
              <a:spcAft>
                <a:spcPts val="0"/>
              </a:spcAft>
              <a:buNone/>
            </a:pPr>
            <a:r>
              <a:rPr b="0" i="0" lang="en-US" sz="724" u="none" cap="none" strike="noStrike">
                <a:solidFill>
                  <a:srgbClr val="000000"/>
                </a:solidFill>
                <a:latin typeface="Arial"/>
                <a:ea typeface="Arial"/>
                <a:cs typeface="Arial"/>
                <a:sym typeface="Arial"/>
              </a:rPr>
              <a:t>Copyright 2020 Discovery Education, Inc. Todos los derechos reservados.</a:t>
            </a:r>
            <a:endParaRPr/>
          </a:p>
          <a:p>
            <a:pPr indent="0" lvl="0" marL="0" marR="0" rtl="0" algn="l">
              <a:lnSpc>
                <a:spcPct val="119889"/>
              </a:lnSpc>
              <a:spcBef>
                <a:spcPts val="0"/>
              </a:spcBef>
              <a:spcAft>
                <a:spcPts val="0"/>
              </a:spcAft>
              <a:buNone/>
            </a:pPr>
            <a:r>
              <a:t/>
            </a:r>
            <a:endParaRPr b="0" i="0" sz="724" u="none" cap="none" strike="noStrike">
              <a:solidFill>
                <a:srgbClr val="000000"/>
              </a:solidFill>
              <a:latin typeface="Arial"/>
              <a:ea typeface="Arial"/>
              <a:cs typeface="Arial"/>
              <a:sym typeface="Arial"/>
            </a:endParaRPr>
          </a:p>
        </p:txBody>
      </p:sp>
      <p:sp>
        <p:nvSpPr>
          <p:cNvPr id="1016" name="Google Shape;1016;p44"/>
          <p:cNvSpPr/>
          <p:nvPr/>
        </p:nvSpPr>
        <p:spPr>
          <a:xfrm>
            <a:off x="684528" y="6745992"/>
            <a:ext cx="1840504" cy="347994"/>
          </a:xfrm>
          <a:custGeom>
            <a:rect b="b" l="l" r="r" t="t"/>
            <a:pathLst>
              <a:path extrusionOk="0" h="347994" w="1840504">
                <a:moveTo>
                  <a:pt x="0" y="0"/>
                </a:moveTo>
                <a:lnTo>
                  <a:pt x="1840504" y="0"/>
                </a:lnTo>
                <a:lnTo>
                  <a:pt x="1840504" y="347994"/>
                </a:lnTo>
                <a:lnTo>
                  <a:pt x="0" y="347994"/>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6"/>
          <p:cNvSpPr txBox="1"/>
          <p:nvPr/>
        </p:nvSpPr>
        <p:spPr>
          <a:xfrm>
            <a:off x="8957462" y="6809161"/>
            <a:ext cx="218101" cy="190500"/>
          </a:xfrm>
          <a:prstGeom prst="rect">
            <a:avLst/>
          </a:prstGeom>
          <a:noFill/>
          <a:ln>
            <a:noFill/>
          </a:ln>
        </p:spPr>
        <p:txBody>
          <a:bodyPr anchorCtr="0" anchor="t" bIns="0" lIns="0" spcFirstLastPara="1" rIns="0" wrap="square" tIns="0">
            <a:spAutoFit/>
          </a:bodyPr>
          <a:lstStyle/>
          <a:p>
            <a:pPr indent="0" lvl="0" marL="0" marR="0" rtl="0" algn="r">
              <a:lnSpc>
                <a:spcPct val="120075"/>
              </a:lnSpc>
              <a:spcBef>
                <a:spcPts val="0"/>
              </a:spcBef>
              <a:spcAft>
                <a:spcPts val="0"/>
              </a:spcAft>
              <a:buNone/>
            </a:pPr>
            <a:r>
              <a:rPr b="0" i="0" lang="en-US" sz="1066" u="none" cap="none" strike="noStrike">
                <a:solidFill>
                  <a:srgbClr val="000000"/>
                </a:solidFill>
                <a:latin typeface="Arial"/>
                <a:ea typeface="Arial"/>
                <a:cs typeface="Arial"/>
                <a:sym typeface="Arial"/>
              </a:rPr>
              <a:t>3</a:t>
            </a:r>
            <a:endParaRPr/>
          </a:p>
        </p:txBody>
      </p:sp>
      <p:sp>
        <p:nvSpPr>
          <p:cNvPr id="175" name="Google Shape;175;p16"/>
          <p:cNvSpPr/>
          <p:nvPr/>
        </p:nvSpPr>
        <p:spPr>
          <a:xfrm>
            <a:off x="641299" y="94406"/>
            <a:ext cx="2039652" cy="773662"/>
          </a:xfrm>
          <a:custGeom>
            <a:rect b="b" l="l" r="r" t="t"/>
            <a:pathLst>
              <a:path extrusionOk="0" h="773662" w="2039652">
                <a:moveTo>
                  <a:pt x="0" y="0"/>
                </a:moveTo>
                <a:lnTo>
                  <a:pt x="2039652" y="0"/>
                </a:lnTo>
                <a:lnTo>
                  <a:pt x="2039652" y="773662"/>
                </a:lnTo>
                <a:lnTo>
                  <a:pt x="0" y="773662"/>
                </a:lnTo>
                <a:lnTo>
                  <a:pt x="0" y="0"/>
                </a:lnTo>
                <a:close/>
              </a:path>
            </a:pathLst>
          </a:custGeom>
          <a:blipFill rotWithShape="1">
            <a:blip r:embed="rId3">
              <a:alphaModFix/>
            </a:blip>
            <a:stretch>
              <a:fillRect b="0" l="0" r="0" t="0"/>
            </a:stretch>
          </a:blipFill>
          <a:ln>
            <a:noFill/>
          </a:ln>
        </p:spPr>
      </p:sp>
      <p:cxnSp>
        <p:nvCxnSpPr>
          <p:cNvPr id="176" name="Google Shape;176;p16"/>
          <p:cNvCxnSpPr/>
          <p:nvPr/>
        </p:nvCxnSpPr>
        <p:spPr>
          <a:xfrm rot="4119">
            <a:off x="665475" y="6529662"/>
            <a:ext cx="8478731" cy="0"/>
          </a:xfrm>
          <a:prstGeom prst="straightConnector1">
            <a:avLst/>
          </a:prstGeom>
          <a:noFill/>
          <a:ln cap="rnd" cmpd="sng" w="9525">
            <a:solidFill>
              <a:srgbClr val="4DA84F"/>
            </a:solidFill>
            <a:prstDash val="solid"/>
            <a:round/>
            <a:headEnd len="sm" w="sm" type="none"/>
            <a:tailEnd len="sm" w="sm" type="none"/>
          </a:ln>
        </p:spPr>
      </p:cxnSp>
      <p:cxnSp>
        <p:nvCxnSpPr>
          <p:cNvPr id="177" name="Google Shape;177;p16"/>
          <p:cNvCxnSpPr/>
          <p:nvPr/>
        </p:nvCxnSpPr>
        <p:spPr>
          <a:xfrm rot="7147">
            <a:off x="-10171" y="950831"/>
            <a:ext cx="9773941" cy="0"/>
          </a:xfrm>
          <a:prstGeom prst="straightConnector1">
            <a:avLst/>
          </a:prstGeom>
          <a:noFill/>
          <a:ln cap="rnd" cmpd="sng" w="19050">
            <a:solidFill>
              <a:srgbClr val="4DA84F"/>
            </a:solidFill>
            <a:prstDash val="solid"/>
            <a:round/>
            <a:headEnd len="sm" w="sm" type="none"/>
            <a:tailEnd len="sm" w="sm" type="none"/>
          </a:ln>
        </p:spPr>
      </p:cxnSp>
      <p:cxnSp>
        <p:nvCxnSpPr>
          <p:cNvPr id="178" name="Google Shape;178;p16"/>
          <p:cNvCxnSpPr/>
          <p:nvPr/>
        </p:nvCxnSpPr>
        <p:spPr>
          <a:xfrm rot="5320288">
            <a:off x="2472562" y="6936722"/>
            <a:ext cx="438214" cy="0"/>
          </a:xfrm>
          <a:prstGeom prst="straightConnector1">
            <a:avLst/>
          </a:prstGeom>
          <a:noFill/>
          <a:ln cap="rnd" cmpd="sng" w="9525">
            <a:solidFill>
              <a:srgbClr val="5B9BD5"/>
            </a:solidFill>
            <a:prstDash val="solid"/>
            <a:round/>
            <a:headEnd len="sm" w="sm" type="none"/>
            <a:tailEnd len="sm" w="sm" type="none"/>
          </a:ln>
        </p:spPr>
      </p:cxnSp>
      <p:cxnSp>
        <p:nvCxnSpPr>
          <p:cNvPr id="179" name="Google Shape;179;p16"/>
          <p:cNvCxnSpPr/>
          <p:nvPr/>
        </p:nvCxnSpPr>
        <p:spPr>
          <a:xfrm rot="5320288">
            <a:off x="4399276" y="6936722"/>
            <a:ext cx="438214" cy="0"/>
          </a:xfrm>
          <a:prstGeom prst="straightConnector1">
            <a:avLst/>
          </a:prstGeom>
          <a:noFill/>
          <a:ln cap="rnd" cmpd="sng" w="9525">
            <a:solidFill>
              <a:srgbClr val="5B9BD5"/>
            </a:solidFill>
            <a:prstDash val="solid"/>
            <a:round/>
            <a:headEnd len="sm" w="sm" type="none"/>
            <a:tailEnd len="sm" w="sm" type="none"/>
          </a:ln>
        </p:spPr>
      </p:cxnSp>
      <p:sp>
        <p:nvSpPr>
          <p:cNvPr id="180" name="Google Shape;180;p16"/>
          <p:cNvSpPr/>
          <p:nvPr/>
        </p:nvSpPr>
        <p:spPr>
          <a:xfrm>
            <a:off x="2812169" y="6815709"/>
            <a:ext cx="1709508" cy="208560"/>
          </a:xfrm>
          <a:custGeom>
            <a:rect b="b" l="l" r="r" t="t"/>
            <a:pathLst>
              <a:path extrusionOk="0" h="208560" w="1709508">
                <a:moveTo>
                  <a:pt x="0" y="0"/>
                </a:moveTo>
                <a:lnTo>
                  <a:pt x="1709508" y="0"/>
                </a:lnTo>
                <a:lnTo>
                  <a:pt x="1709508" y="208560"/>
                </a:lnTo>
                <a:lnTo>
                  <a:pt x="0" y="208560"/>
                </a:lnTo>
                <a:lnTo>
                  <a:pt x="0" y="0"/>
                </a:lnTo>
                <a:close/>
              </a:path>
            </a:pathLst>
          </a:custGeom>
          <a:blipFill rotWithShape="1">
            <a:blip r:embed="rId4">
              <a:alphaModFix/>
            </a:blip>
            <a:stretch>
              <a:fillRect b="-146" l="0" r="0" t="-145"/>
            </a:stretch>
          </a:blipFill>
          <a:ln>
            <a:noFill/>
          </a:ln>
        </p:spPr>
      </p:sp>
      <p:sp>
        <p:nvSpPr>
          <p:cNvPr id="181" name="Google Shape;181;p16"/>
          <p:cNvSpPr/>
          <p:nvPr/>
        </p:nvSpPr>
        <p:spPr>
          <a:xfrm>
            <a:off x="4724506" y="6801711"/>
            <a:ext cx="930852" cy="217199"/>
          </a:xfrm>
          <a:custGeom>
            <a:rect b="b" l="l" r="r" t="t"/>
            <a:pathLst>
              <a:path extrusionOk="0" h="217199" w="930852">
                <a:moveTo>
                  <a:pt x="0" y="0"/>
                </a:moveTo>
                <a:lnTo>
                  <a:pt x="930852" y="0"/>
                </a:lnTo>
                <a:lnTo>
                  <a:pt x="930852" y="217199"/>
                </a:lnTo>
                <a:lnTo>
                  <a:pt x="0" y="217199"/>
                </a:lnTo>
                <a:lnTo>
                  <a:pt x="0" y="0"/>
                </a:lnTo>
                <a:close/>
              </a:path>
            </a:pathLst>
          </a:custGeom>
          <a:blipFill rotWithShape="1">
            <a:blip r:embed="rId5">
              <a:alphaModFix/>
            </a:blip>
            <a:stretch>
              <a:fillRect b="0" l="0" r="0" t="0"/>
            </a:stretch>
          </a:blipFill>
          <a:ln>
            <a:noFill/>
          </a:ln>
        </p:spPr>
      </p:sp>
      <p:sp>
        <p:nvSpPr>
          <p:cNvPr id="182" name="Google Shape;182;p16"/>
          <p:cNvSpPr txBox="1"/>
          <p:nvPr/>
        </p:nvSpPr>
        <p:spPr>
          <a:xfrm>
            <a:off x="507188" y="1545415"/>
            <a:ext cx="3985564" cy="1126261"/>
          </a:xfrm>
          <a:prstGeom prst="rect">
            <a:avLst/>
          </a:prstGeom>
          <a:noFill/>
          <a:ln>
            <a:noFill/>
          </a:ln>
        </p:spPr>
        <p:txBody>
          <a:bodyPr anchorCtr="0" anchor="t" bIns="0" lIns="0" spcFirstLastPara="1" rIns="0" wrap="square" tIns="0">
            <a:spAutoFit/>
          </a:bodyPr>
          <a:lstStyle/>
          <a:p>
            <a:pPr indent="0" lvl="0" marL="0" marR="0" rtl="0" algn="l">
              <a:lnSpc>
                <a:spcPct val="107996"/>
              </a:lnSpc>
              <a:spcBef>
                <a:spcPts val="0"/>
              </a:spcBef>
              <a:spcAft>
                <a:spcPts val="0"/>
              </a:spcAft>
              <a:buNone/>
            </a:pPr>
            <a:r>
              <a:rPr b="1" i="0" lang="en-US" sz="2026" u="none" cap="none" strike="noStrike">
                <a:solidFill>
                  <a:srgbClr val="26819E"/>
                </a:solidFill>
                <a:latin typeface="Ubuntu"/>
                <a:ea typeface="Ubuntu"/>
                <a:cs typeface="Ubuntu"/>
                <a:sym typeface="Ubuntu"/>
              </a:rPr>
              <a:t>MITO #3: </a:t>
            </a:r>
            <a:endParaRPr/>
          </a:p>
          <a:p>
            <a:pPr indent="0" lvl="0" marL="0" marR="0" rtl="0" algn="l">
              <a:lnSpc>
                <a:spcPct val="107996"/>
              </a:lnSpc>
              <a:spcBef>
                <a:spcPts val="0"/>
              </a:spcBef>
              <a:spcAft>
                <a:spcPts val="0"/>
              </a:spcAft>
              <a:buNone/>
            </a:pPr>
            <a:r>
              <a:rPr b="0" i="0" lang="en-US" sz="2026" u="none" cap="none" strike="noStrike">
                <a:solidFill>
                  <a:srgbClr val="000000"/>
                </a:solidFill>
                <a:latin typeface="Ubuntu"/>
                <a:ea typeface="Ubuntu"/>
                <a:cs typeface="Ubuntu"/>
                <a:sym typeface="Ubuntu"/>
              </a:rPr>
              <a:t>Cuando viajas en avión, estás expuesto a niveles bajos de radiación.</a:t>
            </a:r>
            <a:endParaRPr/>
          </a:p>
        </p:txBody>
      </p:sp>
      <p:sp>
        <p:nvSpPr>
          <p:cNvPr id="183" name="Google Shape;183;p16"/>
          <p:cNvSpPr/>
          <p:nvPr/>
        </p:nvSpPr>
        <p:spPr>
          <a:xfrm>
            <a:off x="5267671" y="1620226"/>
            <a:ext cx="3530142" cy="2398593"/>
          </a:xfrm>
          <a:custGeom>
            <a:rect b="b" l="l" r="r" t="t"/>
            <a:pathLst>
              <a:path extrusionOk="0" h="2398593" w="3530142">
                <a:moveTo>
                  <a:pt x="0" y="0"/>
                </a:moveTo>
                <a:lnTo>
                  <a:pt x="3530142" y="0"/>
                </a:lnTo>
                <a:lnTo>
                  <a:pt x="3530142" y="2398593"/>
                </a:lnTo>
                <a:lnTo>
                  <a:pt x="0" y="2398593"/>
                </a:lnTo>
                <a:lnTo>
                  <a:pt x="0" y="0"/>
                </a:lnTo>
                <a:close/>
              </a:path>
            </a:pathLst>
          </a:custGeom>
          <a:blipFill rotWithShape="1">
            <a:blip r:embed="rId6">
              <a:alphaModFix/>
            </a:blip>
            <a:stretch>
              <a:fillRect b="-37642" l="0" r="0" t="-9529"/>
            </a:stretch>
          </a:blipFill>
          <a:ln>
            <a:noFill/>
          </a:ln>
        </p:spPr>
      </p:sp>
      <p:grpSp>
        <p:nvGrpSpPr>
          <p:cNvPr id="184" name="Google Shape;184;p16"/>
          <p:cNvGrpSpPr/>
          <p:nvPr/>
        </p:nvGrpSpPr>
        <p:grpSpPr>
          <a:xfrm>
            <a:off x="692100" y="3298559"/>
            <a:ext cx="2636329" cy="2636424"/>
            <a:chOff x="0" y="0"/>
            <a:chExt cx="3515106" cy="3515233"/>
          </a:xfrm>
        </p:grpSpPr>
        <p:sp>
          <p:nvSpPr>
            <p:cNvPr id="185" name="Google Shape;185;p16"/>
            <p:cNvSpPr/>
            <p:nvPr/>
          </p:nvSpPr>
          <p:spPr>
            <a:xfrm>
              <a:off x="13589" y="13589"/>
              <a:ext cx="3488055" cy="3488055"/>
            </a:xfrm>
            <a:custGeom>
              <a:rect b="b" l="l" r="r" t="t"/>
              <a:pathLst>
                <a:path extrusionOk="0" h="3488055" w="3488055">
                  <a:moveTo>
                    <a:pt x="0" y="1743964"/>
                  </a:moveTo>
                  <a:cubicBezTo>
                    <a:pt x="0" y="780796"/>
                    <a:pt x="780796" y="0"/>
                    <a:pt x="1743964" y="0"/>
                  </a:cubicBezTo>
                  <a:cubicBezTo>
                    <a:pt x="2707132" y="0"/>
                    <a:pt x="3488055" y="780796"/>
                    <a:pt x="3488055" y="1743964"/>
                  </a:cubicBezTo>
                  <a:cubicBezTo>
                    <a:pt x="3488055" y="2707132"/>
                    <a:pt x="2707259" y="3488055"/>
                    <a:pt x="1743964" y="3488055"/>
                  </a:cubicBezTo>
                  <a:cubicBezTo>
                    <a:pt x="780669" y="3488055"/>
                    <a:pt x="0" y="2707259"/>
                    <a:pt x="0" y="1743964"/>
                  </a:cubicBezTo>
                  <a:close/>
                </a:path>
              </a:pathLst>
            </a:custGeom>
            <a:solidFill>
              <a:srgbClr val="4D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6"/>
            <p:cNvSpPr/>
            <p:nvPr/>
          </p:nvSpPr>
          <p:spPr>
            <a:xfrm>
              <a:off x="0" y="0"/>
              <a:ext cx="3515106" cy="3515233"/>
            </a:xfrm>
            <a:custGeom>
              <a:rect b="b" l="l" r="r" t="t"/>
              <a:pathLst>
                <a:path extrusionOk="0" h="3515233" w="3515106">
                  <a:moveTo>
                    <a:pt x="0" y="1757553"/>
                  </a:moveTo>
                  <a:cubicBezTo>
                    <a:pt x="0" y="786892"/>
                    <a:pt x="786892" y="0"/>
                    <a:pt x="1757553" y="0"/>
                  </a:cubicBezTo>
                  <a:lnTo>
                    <a:pt x="1757553" y="13589"/>
                  </a:lnTo>
                  <a:lnTo>
                    <a:pt x="1757553" y="0"/>
                  </a:lnTo>
                  <a:cubicBezTo>
                    <a:pt x="2728214" y="0"/>
                    <a:pt x="3515106" y="786892"/>
                    <a:pt x="3515106" y="1757553"/>
                  </a:cubicBezTo>
                  <a:lnTo>
                    <a:pt x="3501517" y="1757553"/>
                  </a:lnTo>
                  <a:lnTo>
                    <a:pt x="3515106" y="1757553"/>
                  </a:lnTo>
                  <a:cubicBezTo>
                    <a:pt x="3515106" y="2728214"/>
                    <a:pt x="2728214" y="3515106"/>
                    <a:pt x="1757553" y="3515106"/>
                  </a:cubicBezTo>
                  <a:lnTo>
                    <a:pt x="1757553" y="3501517"/>
                  </a:lnTo>
                  <a:lnTo>
                    <a:pt x="1757553" y="3515106"/>
                  </a:lnTo>
                  <a:cubicBezTo>
                    <a:pt x="786892" y="3515233"/>
                    <a:pt x="0" y="2728341"/>
                    <a:pt x="0" y="1757553"/>
                  </a:cubicBezTo>
                  <a:lnTo>
                    <a:pt x="13589" y="1757553"/>
                  </a:lnTo>
                  <a:lnTo>
                    <a:pt x="25019" y="1764919"/>
                  </a:lnTo>
                  <a:cubicBezTo>
                    <a:pt x="21717" y="1769999"/>
                    <a:pt x="15621" y="1772285"/>
                    <a:pt x="9779" y="1770634"/>
                  </a:cubicBezTo>
                  <a:cubicBezTo>
                    <a:pt x="3937" y="1768983"/>
                    <a:pt x="0" y="1763649"/>
                    <a:pt x="0" y="1757553"/>
                  </a:cubicBezTo>
                  <a:moveTo>
                    <a:pt x="27051" y="1757553"/>
                  </a:moveTo>
                  <a:lnTo>
                    <a:pt x="13589" y="1757553"/>
                  </a:lnTo>
                  <a:lnTo>
                    <a:pt x="2159" y="1750187"/>
                  </a:lnTo>
                  <a:cubicBezTo>
                    <a:pt x="5461" y="1745107"/>
                    <a:pt x="11557" y="1742821"/>
                    <a:pt x="17399" y="1744472"/>
                  </a:cubicBezTo>
                  <a:cubicBezTo>
                    <a:pt x="23241" y="1746123"/>
                    <a:pt x="27178" y="1751457"/>
                    <a:pt x="27178" y="1757426"/>
                  </a:cubicBezTo>
                  <a:cubicBezTo>
                    <a:pt x="27178" y="2713101"/>
                    <a:pt x="802005" y="3487928"/>
                    <a:pt x="1757680" y="3487928"/>
                  </a:cubicBezTo>
                  <a:cubicBezTo>
                    <a:pt x="2713355" y="3487928"/>
                    <a:pt x="3488182" y="2713101"/>
                    <a:pt x="3488182" y="1757426"/>
                  </a:cubicBezTo>
                  <a:cubicBezTo>
                    <a:pt x="3488182" y="801751"/>
                    <a:pt x="2713355" y="27051"/>
                    <a:pt x="1757553" y="27051"/>
                  </a:cubicBezTo>
                  <a:lnTo>
                    <a:pt x="1757553" y="13589"/>
                  </a:lnTo>
                  <a:lnTo>
                    <a:pt x="1757553" y="27051"/>
                  </a:lnTo>
                  <a:cubicBezTo>
                    <a:pt x="801878" y="27051"/>
                    <a:pt x="27051" y="801878"/>
                    <a:pt x="27051" y="1757553"/>
                  </a:cubicBezTo>
                  <a:close/>
                </a:path>
              </a:pathLst>
            </a:custGeom>
            <a:solidFill>
              <a:srgbClr val="4D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7" name="Google Shape;187;p16"/>
          <p:cNvSpPr txBox="1"/>
          <p:nvPr/>
        </p:nvSpPr>
        <p:spPr>
          <a:xfrm>
            <a:off x="2812169" y="189805"/>
            <a:ext cx="6696300" cy="796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586" u="none" cap="none" strike="noStrike">
                <a:solidFill>
                  <a:srgbClr val="26819E"/>
                </a:solidFill>
                <a:latin typeface="Ubuntu"/>
                <a:ea typeface="Ubuntu"/>
                <a:cs typeface="Ubuntu"/>
                <a:sym typeface="Ubuntu"/>
              </a:rPr>
              <a:t>Desmintiendo Mitos: </a:t>
            </a:r>
            <a:endParaRPr sz="1000"/>
          </a:p>
          <a:p>
            <a:pPr indent="0" lvl="0" marL="0" marR="0" rtl="0" algn="l">
              <a:lnSpc>
                <a:spcPct val="100000"/>
              </a:lnSpc>
              <a:spcBef>
                <a:spcPts val="0"/>
              </a:spcBef>
              <a:spcAft>
                <a:spcPts val="0"/>
              </a:spcAft>
              <a:buNone/>
            </a:pPr>
            <a:r>
              <a:rPr b="1" i="0" lang="en-US" sz="2586" u="none" cap="none" strike="noStrike">
                <a:solidFill>
                  <a:srgbClr val="26819E"/>
                </a:solidFill>
                <a:latin typeface="Ubuntu"/>
                <a:ea typeface="Ubuntu"/>
                <a:cs typeface="Ubuntu"/>
                <a:sym typeface="Ubuntu"/>
              </a:rPr>
              <a:t>Comprendiendo la Radiación</a:t>
            </a:r>
            <a:endParaRPr sz="1000"/>
          </a:p>
        </p:txBody>
      </p:sp>
      <p:grpSp>
        <p:nvGrpSpPr>
          <p:cNvPr id="188" name="Google Shape;188;p16"/>
          <p:cNvGrpSpPr/>
          <p:nvPr/>
        </p:nvGrpSpPr>
        <p:grpSpPr>
          <a:xfrm>
            <a:off x="8285248" y="216841"/>
            <a:ext cx="1223208" cy="344295"/>
            <a:chOff x="0" y="-19050"/>
            <a:chExt cx="1630943" cy="459059"/>
          </a:xfrm>
        </p:grpSpPr>
        <p:sp>
          <p:nvSpPr>
            <p:cNvPr id="189" name="Google Shape;189;p16"/>
            <p:cNvSpPr/>
            <p:nvPr/>
          </p:nvSpPr>
          <p:spPr>
            <a:xfrm>
              <a:off x="0" y="0"/>
              <a:ext cx="1630943" cy="440009"/>
            </a:xfrm>
            <a:custGeom>
              <a:rect b="b" l="l" r="r" t="t"/>
              <a:pathLst>
                <a:path extrusionOk="0" h="440009" w="1630943">
                  <a:moveTo>
                    <a:pt x="0" y="73359"/>
                  </a:moveTo>
                  <a:cubicBezTo>
                    <a:pt x="0" y="32811"/>
                    <a:pt x="33365" y="0"/>
                    <a:pt x="74598" y="0"/>
                  </a:cubicBezTo>
                  <a:lnTo>
                    <a:pt x="1556357" y="0"/>
                  </a:lnTo>
                  <a:cubicBezTo>
                    <a:pt x="1597590" y="0"/>
                    <a:pt x="1630943" y="32811"/>
                    <a:pt x="1630943" y="73359"/>
                  </a:cubicBezTo>
                  <a:lnTo>
                    <a:pt x="1630943" y="366654"/>
                  </a:lnTo>
                  <a:cubicBezTo>
                    <a:pt x="1630943" y="407202"/>
                    <a:pt x="1597590" y="440009"/>
                    <a:pt x="1556357" y="440009"/>
                  </a:cubicBezTo>
                  <a:lnTo>
                    <a:pt x="74598" y="440009"/>
                  </a:lnTo>
                  <a:cubicBezTo>
                    <a:pt x="33365" y="440009"/>
                    <a:pt x="0" y="407202"/>
                    <a:pt x="0" y="366654"/>
                  </a:cubicBezTo>
                  <a:close/>
                </a:path>
              </a:pathLst>
            </a:custGeom>
            <a:solidFill>
              <a:srgbClr val="4D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6"/>
            <p:cNvSpPr txBox="1"/>
            <p:nvPr/>
          </p:nvSpPr>
          <p:spPr>
            <a:xfrm>
              <a:off x="0" y="-19050"/>
              <a:ext cx="1630857" cy="459025"/>
            </a:xfrm>
            <a:prstGeom prst="rect">
              <a:avLst/>
            </a:prstGeom>
            <a:noFill/>
            <a:ln>
              <a:noFill/>
            </a:ln>
          </p:spPr>
          <p:txBody>
            <a:bodyPr anchorCtr="0" anchor="ctr" bIns="50800" lIns="50800" spcFirstLastPara="1" rIns="50800" wrap="square" tIns="50800">
              <a:noAutofit/>
            </a:bodyPr>
            <a:lstStyle/>
            <a:p>
              <a:pPr indent="0" lvl="0" marL="0" marR="0" rtl="0" algn="ctr">
                <a:lnSpc>
                  <a:spcPct val="119959"/>
                </a:lnSpc>
                <a:spcBef>
                  <a:spcPts val="0"/>
                </a:spcBef>
                <a:spcAft>
                  <a:spcPts val="0"/>
                </a:spcAft>
                <a:buNone/>
              </a:pPr>
              <a:r>
                <a:rPr b="1" i="0" lang="en-US" sz="1493" u="none" cap="none" strike="noStrike">
                  <a:solidFill>
                    <a:srgbClr val="FFFFFF"/>
                  </a:solidFill>
                  <a:latin typeface="Ubuntu"/>
                  <a:ea typeface="Ubuntu"/>
                  <a:cs typeface="Ubuntu"/>
                  <a:sym typeface="Ubuntu"/>
                </a:rPr>
                <a:t>PARTICIPA</a:t>
              </a:r>
              <a:endParaRPr/>
            </a:p>
          </p:txBody>
        </p:sp>
      </p:grpSp>
      <p:sp>
        <p:nvSpPr>
          <p:cNvPr id="191" name="Google Shape;191;p16"/>
          <p:cNvSpPr txBox="1"/>
          <p:nvPr/>
        </p:nvSpPr>
        <p:spPr>
          <a:xfrm>
            <a:off x="842468" y="4045489"/>
            <a:ext cx="2322734" cy="1153499"/>
          </a:xfrm>
          <a:prstGeom prst="rect">
            <a:avLst/>
          </a:prstGeom>
          <a:noFill/>
          <a:ln>
            <a:noFill/>
          </a:ln>
        </p:spPr>
        <p:txBody>
          <a:bodyPr anchorCtr="0" anchor="t" bIns="0" lIns="0" spcFirstLastPara="1" rIns="0" wrap="square" tIns="0">
            <a:spAutoFit/>
          </a:bodyPr>
          <a:lstStyle/>
          <a:p>
            <a:pPr indent="0" lvl="0" marL="0" marR="0" rtl="0" algn="ctr">
              <a:lnSpc>
                <a:spcPct val="119990"/>
              </a:lnSpc>
              <a:spcBef>
                <a:spcPts val="0"/>
              </a:spcBef>
              <a:spcAft>
                <a:spcPts val="0"/>
              </a:spcAft>
              <a:buNone/>
            </a:pPr>
            <a:r>
              <a:rPr b="1" i="0" lang="en-US" sz="2026" u="none" cap="none" strike="noStrike">
                <a:solidFill>
                  <a:srgbClr val="FFFFFF"/>
                </a:solidFill>
                <a:latin typeface="Ubuntu"/>
                <a:ea typeface="Ubuntu"/>
                <a:cs typeface="Ubuntu"/>
                <a:sym typeface="Ubuntu"/>
              </a:rPr>
              <a:t>¿MITO O REALIDAD?</a:t>
            </a:r>
            <a:endParaRPr/>
          </a:p>
          <a:p>
            <a:pPr indent="0" lvl="0" marL="0" marR="0" rtl="0" algn="ctr">
              <a:lnSpc>
                <a:spcPct val="119990"/>
              </a:lnSpc>
              <a:spcBef>
                <a:spcPts val="0"/>
              </a:spcBef>
              <a:spcAft>
                <a:spcPts val="0"/>
              </a:spcAft>
              <a:buNone/>
            </a:pPr>
            <a:r>
              <a:t/>
            </a:r>
            <a:endParaRPr b="1" i="0" sz="2026" u="none" cap="none" strike="noStrike">
              <a:solidFill>
                <a:srgbClr val="FFFFFF"/>
              </a:solidFill>
              <a:latin typeface="Ubuntu"/>
              <a:ea typeface="Ubuntu"/>
              <a:cs typeface="Ubuntu"/>
              <a:sym typeface="Ubuntu"/>
            </a:endParaRPr>
          </a:p>
          <a:p>
            <a:pPr indent="0" lvl="0" marL="0" marR="0" rtl="0" algn="ctr">
              <a:lnSpc>
                <a:spcPct val="52615"/>
              </a:lnSpc>
              <a:spcBef>
                <a:spcPts val="0"/>
              </a:spcBef>
              <a:spcAft>
                <a:spcPts val="0"/>
              </a:spcAft>
              <a:buNone/>
            </a:pPr>
            <a:r>
              <a:rPr b="0" i="0" lang="en-US" sz="2026" u="none" cap="none" strike="noStrike">
                <a:solidFill>
                  <a:srgbClr val="FFFFFF"/>
                </a:solidFill>
                <a:latin typeface="Ubuntu"/>
                <a:ea typeface="Ubuntu"/>
                <a:cs typeface="Ubuntu"/>
                <a:sym typeface="Ubuntu"/>
              </a:rPr>
              <a:t>¡Tú decides!</a:t>
            </a:r>
            <a:endParaRPr/>
          </a:p>
        </p:txBody>
      </p:sp>
      <p:sp>
        <p:nvSpPr>
          <p:cNvPr id="192" name="Google Shape;192;p16"/>
          <p:cNvSpPr txBox="1"/>
          <p:nvPr/>
        </p:nvSpPr>
        <p:spPr>
          <a:xfrm>
            <a:off x="5920000" y="6837736"/>
            <a:ext cx="3102080" cy="222284"/>
          </a:xfrm>
          <a:prstGeom prst="rect">
            <a:avLst/>
          </a:prstGeom>
          <a:noFill/>
          <a:ln>
            <a:noFill/>
          </a:ln>
        </p:spPr>
        <p:txBody>
          <a:bodyPr anchorCtr="0" anchor="t" bIns="0" lIns="0" spcFirstLastPara="1" rIns="0" wrap="square" tIns="0">
            <a:spAutoFit/>
          </a:bodyPr>
          <a:lstStyle/>
          <a:p>
            <a:pPr indent="0" lvl="0" marL="0" marR="0" rtl="0" algn="l">
              <a:lnSpc>
                <a:spcPct val="119889"/>
              </a:lnSpc>
              <a:spcBef>
                <a:spcPts val="0"/>
              </a:spcBef>
              <a:spcAft>
                <a:spcPts val="0"/>
              </a:spcAft>
              <a:buNone/>
            </a:pPr>
            <a:r>
              <a:rPr b="0" i="0" lang="en-US" sz="724" u="none" cap="none" strike="noStrike">
                <a:solidFill>
                  <a:srgbClr val="000000"/>
                </a:solidFill>
                <a:latin typeface="Arial"/>
                <a:ea typeface="Arial"/>
                <a:cs typeface="Arial"/>
                <a:sym typeface="Arial"/>
              </a:rPr>
              <a:t>Copyright 2020 Discovery Education, Inc. Todos los derechos reservados.</a:t>
            </a:r>
            <a:endParaRPr/>
          </a:p>
          <a:p>
            <a:pPr indent="0" lvl="0" marL="0" marR="0" rtl="0" algn="l">
              <a:lnSpc>
                <a:spcPct val="119889"/>
              </a:lnSpc>
              <a:spcBef>
                <a:spcPts val="0"/>
              </a:spcBef>
              <a:spcAft>
                <a:spcPts val="0"/>
              </a:spcAft>
              <a:buNone/>
            </a:pPr>
            <a:r>
              <a:t/>
            </a:r>
            <a:endParaRPr b="0" i="0" sz="724" u="none" cap="none" strike="noStrike">
              <a:solidFill>
                <a:srgbClr val="000000"/>
              </a:solidFill>
              <a:latin typeface="Arial"/>
              <a:ea typeface="Arial"/>
              <a:cs typeface="Arial"/>
              <a:sym typeface="Arial"/>
            </a:endParaRPr>
          </a:p>
        </p:txBody>
      </p:sp>
      <p:sp>
        <p:nvSpPr>
          <p:cNvPr id="193" name="Google Shape;193;p16"/>
          <p:cNvSpPr/>
          <p:nvPr/>
        </p:nvSpPr>
        <p:spPr>
          <a:xfrm>
            <a:off x="740873" y="6745992"/>
            <a:ext cx="1840504" cy="347994"/>
          </a:xfrm>
          <a:custGeom>
            <a:rect b="b" l="l" r="r" t="t"/>
            <a:pathLst>
              <a:path extrusionOk="0" h="347994" w="1840504">
                <a:moveTo>
                  <a:pt x="0" y="0"/>
                </a:moveTo>
                <a:lnTo>
                  <a:pt x="1840504" y="0"/>
                </a:lnTo>
                <a:lnTo>
                  <a:pt x="1840504" y="347994"/>
                </a:lnTo>
                <a:lnTo>
                  <a:pt x="0" y="347994"/>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7"/>
          <p:cNvSpPr/>
          <p:nvPr/>
        </p:nvSpPr>
        <p:spPr>
          <a:xfrm>
            <a:off x="641299" y="94406"/>
            <a:ext cx="2039652" cy="773662"/>
          </a:xfrm>
          <a:custGeom>
            <a:rect b="b" l="l" r="r" t="t"/>
            <a:pathLst>
              <a:path extrusionOk="0" h="773662" w="2039652">
                <a:moveTo>
                  <a:pt x="0" y="0"/>
                </a:moveTo>
                <a:lnTo>
                  <a:pt x="2039652" y="0"/>
                </a:lnTo>
                <a:lnTo>
                  <a:pt x="2039652" y="773662"/>
                </a:lnTo>
                <a:lnTo>
                  <a:pt x="0" y="773662"/>
                </a:lnTo>
                <a:lnTo>
                  <a:pt x="0" y="0"/>
                </a:lnTo>
                <a:close/>
              </a:path>
            </a:pathLst>
          </a:custGeom>
          <a:blipFill rotWithShape="1">
            <a:blip r:embed="rId3">
              <a:alphaModFix/>
            </a:blip>
            <a:stretch>
              <a:fillRect b="0" l="0" r="0" t="0"/>
            </a:stretch>
          </a:blipFill>
          <a:ln>
            <a:noFill/>
          </a:ln>
        </p:spPr>
      </p:sp>
      <p:cxnSp>
        <p:nvCxnSpPr>
          <p:cNvPr id="203" name="Google Shape;203;p17"/>
          <p:cNvCxnSpPr/>
          <p:nvPr/>
        </p:nvCxnSpPr>
        <p:spPr>
          <a:xfrm rot="4119">
            <a:off x="665475" y="6529662"/>
            <a:ext cx="8478731" cy="0"/>
          </a:xfrm>
          <a:prstGeom prst="straightConnector1">
            <a:avLst/>
          </a:prstGeom>
          <a:noFill/>
          <a:ln cap="rnd" cmpd="sng" w="9525">
            <a:solidFill>
              <a:srgbClr val="4DA84F"/>
            </a:solidFill>
            <a:prstDash val="solid"/>
            <a:round/>
            <a:headEnd len="sm" w="sm" type="none"/>
            <a:tailEnd len="sm" w="sm" type="none"/>
          </a:ln>
        </p:spPr>
      </p:cxnSp>
      <p:cxnSp>
        <p:nvCxnSpPr>
          <p:cNvPr id="204" name="Google Shape;204;p17"/>
          <p:cNvCxnSpPr/>
          <p:nvPr/>
        </p:nvCxnSpPr>
        <p:spPr>
          <a:xfrm rot="7147">
            <a:off x="-10171" y="950831"/>
            <a:ext cx="9773941" cy="0"/>
          </a:xfrm>
          <a:prstGeom prst="straightConnector1">
            <a:avLst/>
          </a:prstGeom>
          <a:noFill/>
          <a:ln cap="rnd" cmpd="sng" w="19050">
            <a:solidFill>
              <a:srgbClr val="4DA84F"/>
            </a:solidFill>
            <a:prstDash val="solid"/>
            <a:round/>
            <a:headEnd len="sm" w="sm" type="none"/>
            <a:tailEnd len="sm" w="sm" type="none"/>
          </a:ln>
        </p:spPr>
      </p:cxnSp>
      <p:cxnSp>
        <p:nvCxnSpPr>
          <p:cNvPr id="205" name="Google Shape;205;p17"/>
          <p:cNvCxnSpPr/>
          <p:nvPr/>
        </p:nvCxnSpPr>
        <p:spPr>
          <a:xfrm rot="5320288">
            <a:off x="2472562" y="6936722"/>
            <a:ext cx="438214" cy="0"/>
          </a:xfrm>
          <a:prstGeom prst="straightConnector1">
            <a:avLst/>
          </a:prstGeom>
          <a:noFill/>
          <a:ln cap="rnd" cmpd="sng" w="9525">
            <a:solidFill>
              <a:srgbClr val="5B9BD5"/>
            </a:solidFill>
            <a:prstDash val="solid"/>
            <a:round/>
            <a:headEnd len="sm" w="sm" type="none"/>
            <a:tailEnd len="sm" w="sm" type="none"/>
          </a:ln>
        </p:spPr>
      </p:cxnSp>
      <p:cxnSp>
        <p:nvCxnSpPr>
          <p:cNvPr id="206" name="Google Shape;206;p17"/>
          <p:cNvCxnSpPr/>
          <p:nvPr/>
        </p:nvCxnSpPr>
        <p:spPr>
          <a:xfrm rot="5320288">
            <a:off x="4399276" y="6936722"/>
            <a:ext cx="438214" cy="0"/>
          </a:xfrm>
          <a:prstGeom prst="straightConnector1">
            <a:avLst/>
          </a:prstGeom>
          <a:noFill/>
          <a:ln cap="rnd" cmpd="sng" w="9525">
            <a:solidFill>
              <a:srgbClr val="5B9BD5"/>
            </a:solidFill>
            <a:prstDash val="solid"/>
            <a:round/>
            <a:headEnd len="sm" w="sm" type="none"/>
            <a:tailEnd len="sm" w="sm" type="none"/>
          </a:ln>
        </p:spPr>
      </p:cxnSp>
      <p:sp>
        <p:nvSpPr>
          <p:cNvPr id="207" name="Google Shape;207;p17"/>
          <p:cNvSpPr/>
          <p:nvPr/>
        </p:nvSpPr>
        <p:spPr>
          <a:xfrm>
            <a:off x="2812169" y="6815709"/>
            <a:ext cx="1709508" cy="208560"/>
          </a:xfrm>
          <a:custGeom>
            <a:rect b="b" l="l" r="r" t="t"/>
            <a:pathLst>
              <a:path extrusionOk="0" h="208560" w="1709508">
                <a:moveTo>
                  <a:pt x="0" y="0"/>
                </a:moveTo>
                <a:lnTo>
                  <a:pt x="1709508" y="0"/>
                </a:lnTo>
                <a:lnTo>
                  <a:pt x="1709508" y="208560"/>
                </a:lnTo>
                <a:lnTo>
                  <a:pt x="0" y="208560"/>
                </a:lnTo>
                <a:lnTo>
                  <a:pt x="0" y="0"/>
                </a:lnTo>
                <a:close/>
              </a:path>
            </a:pathLst>
          </a:custGeom>
          <a:blipFill rotWithShape="1">
            <a:blip r:embed="rId4">
              <a:alphaModFix/>
            </a:blip>
            <a:stretch>
              <a:fillRect b="-146" l="0" r="0" t="-145"/>
            </a:stretch>
          </a:blipFill>
          <a:ln>
            <a:noFill/>
          </a:ln>
        </p:spPr>
      </p:sp>
      <p:sp>
        <p:nvSpPr>
          <p:cNvPr id="208" name="Google Shape;208;p17"/>
          <p:cNvSpPr/>
          <p:nvPr/>
        </p:nvSpPr>
        <p:spPr>
          <a:xfrm>
            <a:off x="4724506" y="6801711"/>
            <a:ext cx="930852" cy="217199"/>
          </a:xfrm>
          <a:custGeom>
            <a:rect b="b" l="l" r="r" t="t"/>
            <a:pathLst>
              <a:path extrusionOk="0" h="217199" w="930852">
                <a:moveTo>
                  <a:pt x="0" y="0"/>
                </a:moveTo>
                <a:lnTo>
                  <a:pt x="930852" y="0"/>
                </a:lnTo>
                <a:lnTo>
                  <a:pt x="930852" y="217199"/>
                </a:lnTo>
                <a:lnTo>
                  <a:pt x="0" y="217199"/>
                </a:lnTo>
                <a:lnTo>
                  <a:pt x="0" y="0"/>
                </a:lnTo>
                <a:close/>
              </a:path>
            </a:pathLst>
          </a:custGeom>
          <a:blipFill rotWithShape="1">
            <a:blip r:embed="rId5">
              <a:alphaModFix/>
            </a:blip>
            <a:stretch>
              <a:fillRect b="0" l="0" r="0" t="0"/>
            </a:stretch>
          </a:blipFill>
          <a:ln>
            <a:noFill/>
          </a:ln>
        </p:spPr>
      </p:sp>
      <p:sp>
        <p:nvSpPr>
          <p:cNvPr id="209" name="Google Shape;209;p17"/>
          <p:cNvSpPr/>
          <p:nvPr/>
        </p:nvSpPr>
        <p:spPr>
          <a:xfrm>
            <a:off x="684528" y="6745992"/>
            <a:ext cx="1840504" cy="347994"/>
          </a:xfrm>
          <a:custGeom>
            <a:rect b="b" l="l" r="r" t="t"/>
            <a:pathLst>
              <a:path extrusionOk="0" h="347994" w="1840504">
                <a:moveTo>
                  <a:pt x="0" y="0"/>
                </a:moveTo>
                <a:lnTo>
                  <a:pt x="1840504" y="0"/>
                </a:lnTo>
                <a:lnTo>
                  <a:pt x="1840504" y="347994"/>
                </a:lnTo>
                <a:lnTo>
                  <a:pt x="0" y="347994"/>
                </a:lnTo>
                <a:lnTo>
                  <a:pt x="0" y="0"/>
                </a:lnTo>
                <a:close/>
              </a:path>
            </a:pathLst>
          </a:custGeom>
          <a:blipFill rotWithShape="1">
            <a:blip r:embed="rId6">
              <a:alphaModFix/>
            </a:blip>
            <a:stretch>
              <a:fillRect b="0" l="0" r="0" t="0"/>
            </a:stretch>
          </a:blipFill>
          <a:ln>
            <a:noFill/>
          </a:ln>
        </p:spPr>
      </p:sp>
      <p:sp>
        <p:nvSpPr>
          <p:cNvPr id="210" name="Google Shape;210;p17"/>
          <p:cNvSpPr/>
          <p:nvPr/>
        </p:nvSpPr>
        <p:spPr>
          <a:xfrm>
            <a:off x="6342016" y="1549296"/>
            <a:ext cx="2476130" cy="971881"/>
          </a:xfrm>
          <a:custGeom>
            <a:rect b="b" l="l" r="r" t="t"/>
            <a:pathLst>
              <a:path extrusionOk="0" h="971881" w="2476130">
                <a:moveTo>
                  <a:pt x="0" y="0"/>
                </a:moveTo>
                <a:lnTo>
                  <a:pt x="2476130" y="0"/>
                </a:lnTo>
                <a:lnTo>
                  <a:pt x="2476130" y="971881"/>
                </a:lnTo>
                <a:lnTo>
                  <a:pt x="0" y="971881"/>
                </a:lnTo>
                <a:lnTo>
                  <a:pt x="0" y="0"/>
                </a:lnTo>
                <a:close/>
              </a:path>
            </a:pathLst>
          </a:custGeom>
          <a:blipFill rotWithShape="1">
            <a:blip r:embed="rId7">
              <a:alphaModFix/>
            </a:blip>
            <a:stretch>
              <a:fillRect b="0" l="0" r="0" t="0"/>
            </a:stretch>
          </a:blipFill>
          <a:ln>
            <a:noFill/>
          </a:ln>
        </p:spPr>
      </p:sp>
      <p:sp>
        <p:nvSpPr>
          <p:cNvPr id="211" name="Google Shape;211;p17"/>
          <p:cNvSpPr txBox="1"/>
          <p:nvPr/>
        </p:nvSpPr>
        <p:spPr>
          <a:xfrm>
            <a:off x="8957462" y="6809161"/>
            <a:ext cx="218101" cy="190500"/>
          </a:xfrm>
          <a:prstGeom prst="rect">
            <a:avLst/>
          </a:prstGeom>
          <a:noFill/>
          <a:ln>
            <a:noFill/>
          </a:ln>
        </p:spPr>
        <p:txBody>
          <a:bodyPr anchorCtr="0" anchor="t" bIns="0" lIns="0" spcFirstLastPara="1" rIns="0" wrap="square" tIns="0">
            <a:spAutoFit/>
          </a:bodyPr>
          <a:lstStyle/>
          <a:p>
            <a:pPr indent="0" lvl="0" marL="0" marR="0" rtl="0" algn="r">
              <a:lnSpc>
                <a:spcPct val="120075"/>
              </a:lnSpc>
              <a:spcBef>
                <a:spcPts val="0"/>
              </a:spcBef>
              <a:spcAft>
                <a:spcPts val="0"/>
              </a:spcAft>
              <a:buNone/>
            </a:pPr>
            <a:r>
              <a:rPr b="0" i="0" lang="en-US" sz="1066" u="none" cap="none" strike="noStrike">
                <a:solidFill>
                  <a:srgbClr val="000000"/>
                </a:solidFill>
                <a:latin typeface="Arial"/>
                <a:ea typeface="Arial"/>
                <a:cs typeface="Arial"/>
                <a:sym typeface="Arial"/>
              </a:rPr>
              <a:t>4</a:t>
            </a:r>
            <a:endParaRPr/>
          </a:p>
        </p:txBody>
      </p:sp>
      <p:sp>
        <p:nvSpPr>
          <p:cNvPr id="212" name="Google Shape;212;p17"/>
          <p:cNvSpPr txBox="1"/>
          <p:nvPr/>
        </p:nvSpPr>
        <p:spPr>
          <a:xfrm>
            <a:off x="2993905" y="350460"/>
            <a:ext cx="6696222" cy="40923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986" u="none" cap="none" strike="noStrike">
                <a:solidFill>
                  <a:srgbClr val="26819E"/>
                </a:solidFill>
                <a:latin typeface="Ubuntu"/>
                <a:ea typeface="Ubuntu"/>
                <a:cs typeface="Ubuntu"/>
                <a:sym typeface="Ubuntu"/>
              </a:rPr>
              <a:t>Realidad? O Mito?</a:t>
            </a:r>
            <a:endParaRPr/>
          </a:p>
        </p:txBody>
      </p:sp>
      <p:sp>
        <p:nvSpPr>
          <p:cNvPr id="213" name="Google Shape;213;p17"/>
          <p:cNvSpPr txBox="1"/>
          <p:nvPr/>
        </p:nvSpPr>
        <p:spPr>
          <a:xfrm>
            <a:off x="541866" y="1436973"/>
            <a:ext cx="4278172" cy="1562100"/>
          </a:xfrm>
          <a:prstGeom prst="rect">
            <a:avLst/>
          </a:prstGeom>
          <a:noFill/>
          <a:ln>
            <a:noFill/>
          </a:ln>
        </p:spPr>
        <p:txBody>
          <a:bodyPr anchorCtr="0" anchor="t" bIns="0" lIns="0" spcFirstLastPara="1" rIns="0" wrap="square" tIns="0">
            <a:spAutoFit/>
          </a:bodyPr>
          <a:lstStyle/>
          <a:p>
            <a:pPr indent="0" lvl="0" marL="0" marR="0" rtl="0" algn="l">
              <a:lnSpc>
                <a:spcPct val="120046"/>
              </a:lnSpc>
              <a:spcBef>
                <a:spcPts val="0"/>
              </a:spcBef>
              <a:spcAft>
                <a:spcPts val="0"/>
              </a:spcAft>
              <a:buNone/>
            </a:pPr>
            <a:r>
              <a:rPr b="0" i="0" lang="en-US" sz="1706" u="none" cap="none" strike="noStrike">
                <a:solidFill>
                  <a:srgbClr val="000000"/>
                </a:solidFill>
                <a:latin typeface="Ubuntu"/>
                <a:ea typeface="Ubuntu"/>
                <a:cs typeface="Ubuntu"/>
                <a:sym typeface="Ubuntu"/>
              </a:rPr>
              <a:t>¿Qué evidencia utilizaste para determinar si cada afirmación era un mito o una realidad?</a:t>
            </a:r>
            <a:endParaRPr/>
          </a:p>
          <a:p>
            <a:pPr indent="0" lvl="0" marL="0" marR="0" rtl="0" algn="l">
              <a:lnSpc>
                <a:spcPct val="120046"/>
              </a:lnSpc>
              <a:spcBef>
                <a:spcPts val="0"/>
              </a:spcBef>
              <a:spcAft>
                <a:spcPts val="0"/>
              </a:spcAft>
              <a:buNone/>
            </a:pPr>
            <a:r>
              <a:t/>
            </a:r>
            <a:endParaRPr b="0" i="0" sz="1706" u="none" cap="none" strike="noStrike">
              <a:solidFill>
                <a:srgbClr val="000000"/>
              </a:solidFill>
              <a:latin typeface="Ubuntu"/>
              <a:ea typeface="Ubuntu"/>
              <a:cs typeface="Ubuntu"/>
              <a:sym typeface="Ubuntu"/>
            </a:endParaRPr>
          </a:p>
          <a:p>
            <a:pPr indent="0" lvl="0" marL="0" marR="0" rtl="0" algn="l">
              <a:lnSpc>
                <a:spcPct val="119988"/>
              </a:lnSpc>
              <a:spcBef>
                <a:spcPts val="0"/>
              </a:spcBef>
              <a:spcAft>
                <a:spcPts val="0"/>
              </a:spcAft>
              <a:buNone/>
            </a:pPr>
            <a:r>
              <a:rPr b="0" i="0" lang="en-US" sz="1706" u="none" cap="none" strike="noStrike">
                <a:solidFill>
                  <a:srgbClr val="000000"/>
                </a:solidFill>
                <a:latin typeface="Ubuntu"/>
                <a:ea typeface="Ubuntu"/>
                <a:cs typeface="Ubuntu"/>
                <a:sym typeface="Ubuntu"/>
              </a:rPr>
              <a:t>Vota </a:t>
            </a:r>
            <a:r>
              <a:rPr b="1" i="0" lang="en-US" sz="1706" u="none" cap="none" strike="noStrike">
                <a:solidFill>
                  <a:srgbClr val="53A632"/>
                </a:solidFill>
                <a:latin typeface="Ubuntu"/>
                <a:ea typeface="Ubuntu"/>
                <a:cs typeface="Ubuntu"/>
                <a:sym typeface="Ubuntu"/>
              </a:rPr>
              <a:t>MITO</a:t>
            </a:r>
            <a:r>
              <a:rPr b="0" i="0" lang="en-US" sz="1706" u="none" cap="none" strike="noStrike">
                <a:solidFill>
                  <a:srgbClr val="000000"/>
                </a:solidFill>
                <a:latin typeface="Ubuntu"/>
                <a:ea typeface="Ubuntu"/>
                <a:cs typeface="Ubuntu"/>
                <a:sym typeface="Ubuntu"/>
              </a:rPr>
              <a:t> o </a:t>
            </a:r>
            <a:r>
              <a:rPr b="1" i="0" lang="en-US" sz="1706" u="none" cap="none" strike="noStrike">
                <a:solidFill>
                  <a:srgbClr val="53A632"/>
                </a:solidFill>
                <a:latin typeface="Ubuntu"/>
                <a:ea typeface="Ubuntu"/>
                <a:cs typeface="Ubuntu"/>
                <a:sym typeface="Ubuntu"/>
              </a:rPr>
              <a:t>REALIDAD</a:t>
            </a:r>
            <a:r>
              <a:rPr b="0" i="0" lang="en-US" sz="1706" u="none" cap="none" strike="noStrike">
                <a:solidFill>
                  <a:srgbClr val="000000"/>
                </a:solidFill>
                <a:latin typeface="Ubuntu"/>
                <a:ea typeface="Ubuntu"/>
                <a:cs typeface="Ubuntu"/>
                <a:sym typeface="Ubuntu"/>
              </a:rPr>
              <a:t> para cada afirmación. ¡Asegúrate de respaldar tu respuesta con evidencia!</a:t>
            </a:r>
            <a:endParaRPr/>
          </a:p>
        </p:txBody>
      </p:sp>
      <p:sp>
        <p:nvSpPr>
          <p:cNvPr id="214" name="Google Shape;214;p17"/>
          <p:cNvSpPr txBox="1"/>
          <p:nvPr/>
        </p:nvSpPr>
        <p:spPr>
          <a:xfrm>
            <a:off x="665478" y="3456273"/>
            <a:ext cx="4186733" cy="1047750"/>
          </a:xfrm>
          <a:prstGeom prst="rect">
            <a:avLst/>
          </a:prstGeom>
          <a:noFill/>
          <a:ln>
            <a:noFill/>
          </a:ln>
        </p:spPr>
        <p:txBody>
          <a:bodyPr anchorCtr="0" anchor="t" bIns="0" lIns="0" spcFirstLastPara="1" rIns="0" wrap="square" tIns="0">
            <a:spAutoFit/>
          </a:bodyPr>
          <a:lstStyle/>
          <a:p>
            <a:pPr indent="-108331" lvl="1" marL="219564" marR="0" rtl="0" algn="l">
              <a:lnSpc>
                <a:spcPct val="120046"/>
              </a:lnSpc>
              <a:spcBef>
                <a:spcPts val="0"/>
              </a:spcBef>
              <a:spcAft>
                <a:spcPts val="0"/>
              </a:spcAft>
              <a:buClr>
                <a:srgbClr val="000000"/>
              </a:buClr>
              <a:buSzPts val="1706"/>
              <a:buFont typeface="Arial"/>
              <a:buChar char="•"/>
            </a:pPr>
            <a:r>
              <a:rPr b="0" i="0" lang="en-US" sz="1706" u="none" cap="none" strike="noStrike">
                <a:solidFill>
                  <a:srgbClr val="000000"/>
                </a:solidFill>
                <a:latin typeface="Ubuntu"/>
                <a:ea typeface="Ubuntu"/>
                <a:cs typeface="Ubuntu"/>
                <a:sym typeface="Ubuntu"/>
              </a:rPr>
              <a:t>¿Qué aprendiste sobre la radiación que no sabías antes?</a:t>
            </a:r>
            <a:endParaRPr/>
          </a:p>
          <a:p>
            <a:pPr indent="-108331" lvl="1" marL="219637" marR="0" rtl="0" algn="l">
              <a:lnSpc>
                <a:spcPct val="119988"/>
              </a:lnSpc>
              <a:spcBef>
                <a:spcPts val="0"/>
              </a:spcBef>
              <a:spcAft>
                <a:spcPts val="0"/>
              </a:spcAft>
              <a:buClr>
                <a:srgbClr val="000000"/>
              </a:buClr>
              <a:buSzPts val="1706"/>
              <a:buFont typeface="Arial"/>
              <a:buChar char="•"/>
            </a:pPr>
            <a:r>
              <a:rPr b="0" i="0" lang="en-US" sz="1706" u="none" cap="none" strike="noStrike">
                <a:solidFill>
                  <a:srgbClr val="000000"/>
                </a:solidFill>
                <a:latin typeface="Ubuntu"/>
                <a:ea typeface="Ubuntu"/>
                <a:cs typeface="Ubuntu"/>
                <a:sym typeface="Ubuntu"/>
              </a:rPr>
              <a:t>¿Crees que la radiación es algo que las personas deberían temer?</a:t>
            </a:r>
            <a:endParaRPr/>
          </a:p>
        </p:txBody>
      </p:sp>
      <p:sp>
        <p:nvSpPr>
          <p:cNvPr id="215" name="Google Shape;215;p17"/>
          <p:cNvSpPr txBox="1"/>
          <p:nvPr/>
        </p:nvSpPr>
        <p:spPr>
          <a:xfrm>
            <a:off x="5920000" y="6847261"/>
            <a:ext cx="3102080" cy="222284"/>
          </a:xfrm>
          <a:prstGeom prst="rect">
            <a:avLst/>
          </a:prstGeom>
          <a:noFill/>
          <a:ln>
            <a:noFill/>
          </a:ln>
        </p:spPr>
        <p:txBody>
          <a:bodyPr anchorCtr="0" anchor="t" bIns="0" lIns="0" spcFirstLastPara="1" rIns="0" wrap="square" tIns="0">
            <a:spAutoFit/>
          </a:bodyPr>
          <a:lstStyle/>
          <a:p>
            <a:pPr indent="0" lvl="0" marL="0" marR="0" rtl="0" algn="l">
              <a:lnSpc>
                <a:spcPct val="119889"/>
              </a:lnSpc>
              <a:spcBef>
                <a:spcPts val="0"/>
              </a:spcBef>
              <a:spcAft>
                <a:spcPts val="0"/>
              </a:spcAft>
              <a:buNone/>
            </a:pPr>
            <a:r>
              <a:rPr b="0" i="0" lang="en-US" sz="724" u="none" cap="none" strike="noStrike">
                <a:solidFill>
                  <a:srgbClr val="000000"/>
                </a:solidFill>
                <a:latin typeface="Arial"/>
                <a:ea typeface="Arial"/>
                <a:cs typeface="Arial"/>
                <a:sym typeface="Arial"/>
              </a:rPr>
              <a:t>Copyright 2020 Discovery Education, Inc. Todos los derechos reservados.</a:t>
            </a:r>
            <a:endParaRPr/>
          </a:p>
          <a:p>
            <a:pPr indent="0" lvl="0" marL="0" marR="0" rtl="0" algn="l">
              <a:lnSpc>
                <a:spcPct val="119889"/>
              </a:lnSpc>
              <a:spcBef>
                <a:spcPts val="0"/>
              </a:spcBef>
              <a:spcAft>
                <a:spcPts val="0"/>
              </a:spcAft>
              <a:buNone/>
            </a:pPr>
            <a:r>
              <a:t/>
            </a:r>
            <a:endParaRPr b="0" i="0" sz="724" u="none" cap="none" strike="noStrike">
              <a:solidFill>
                <a:srgbClr val="000000"/>
              </a:solidFill>
              <a:latin typeface="Arial"/>
              <a:ea typeface="Arial"/>
              <a:cs typeface="Arial"/>
              <a:sym typeface="Arial"/>
            </a:endParaRPr>
          </a:p>
        </p:txBody>
      </p:sp>
      <p:sp>
        <p:nvSpPr>
          <p:cNvPr id="216" name="Google Shape;216;p17"/>
          <p:cNvSpPr/>
          <p:nvPr/>
        </p:nvSpPr>
        <p:spPr>
          <a:xfrm rot="10800000">
            <a:off x="6232975" y="2874259"/>
            <a:ext cx="2476130" cy="971881"/>
          </a:xfrm>
          <a:custGeom>
            <a:rect b="b" l="l" r="r" t="t"/>
            <a:pathLst>
              <a:path extrusionOk="0" h="971881" w="2476130">
                <a:moveTo>
                  <a:pt x="0" y="0"/>
                </a:moveTo>
                <a:lnTo>
                  <a:pt x="2476130" y="0"/>
                </a:lnTo>
                <a:lnTo>
                  <a:pt x="2476130" y="971882"/>
                </a:lnTo>
                <a:lnTo>
                  <a:pt x="0" y="971882"/>
                </a:lnTo>
                <a:lnTo>
                  <a:pt x="0" y="0"/>
                </a:lnTo>
                <a:close/>
              </a:path>
            </a:pathLst>
          </a:custGeom>
          <a:blipFill rotWithShape="1">
            <a:blip r:embed="rId8">
              <a:alphaModFix/>
            </a:blip>
            <a:stretch>
              <a:fillRect b="0" l="0" r="0" t="0"/>
            </a:stretch>
          </a:blipFill>
          <a:ln>
            <a:noFill/>
          </a:ln>
        </p:spPr>
      </p:sp>
      <p:sp>
        <p:nvSpPr>
          <p:cNvPr id="217" name="Google Shape;217;p17"/>
          <p:cNvSpPr txBox="1"/>
          <p:nvPr/>
        </p:nvSpPr>
        <p:spPr>
          <a:xfrm>
            <a:off x="7070108" y="3174632"/>
            <a:ext cx="1019947" cy="40923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986" u="none" cap="none" strike="noStrike">
                <a:solidFill>
                  <a:srgbClr val="262626"/>
                </a:solidFill>
                <a:latin typeface="Ubuntu"/>
                <a:ea typeface="Ubuntu"/>
                <a:cs typeface="Ubuntu"/>
                <a:sym typeface="Ubuntu"/>
              </a:rPr>
              <a:t>Mito</a:t>
            </a:r>
            <a:endParaRPr/>
          </a:p>
        </p:txBody>
      </p:sp>
      <p:sp>
        <p:nvSpPr>
          <p:cNvPr id="218" name="Google Shape;218;p17"/>
          <p:cNvSpPr txBox="1"/>
          <p:nvPr/>
        </p:nvSpPr>
        <p:spPr>
          <a:xfrm>
            <a:off x="6667926" y="1872718"/>
            <a:ext cx="1632878" cy="40923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986" u="none" cap="none" strike="noStrike">
                <a:solidFill>
                  <a:srgbClr val="262626"/>
                </a:solidFill>
                <a:latin typeface="Ubuntu"/>
                <a:ea typeface="Ubuntu"/>
                <a:cs typeface="Ubuntu"/>
                <a:sym typeface="Ubuntu"/>
              </a:rPr>
              <a:t>Realidad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8"/>
          <p:cNvSpPr txBox="1"/>
          <p:nvPr/>
        </p:nvSpPr>
        <p:spPr>
          <a:xfrm>
            <a:off x="8957462" y="6809161"/>
            <a:ext cx="218101" cy="190500"/>
          </a:xfrm>
          <a:prstGeom prst="rect">
            <a:avLst/>
          </a:prstGeom>
          <a:noFill/>
          <a:ln>
            <a:noFill/>
          </a:ln>
        </p:spPr>
        <p:txBody>
          <a:bodyPr anchorCtr="0" anchor="t" bIns="0" lIns="0" spcFirstLastPara="1" rIns="0" wrap="square" tIns="0">
            <a:spAutoFit/>
          </a:bodyPr>
          <a:lstStyle/>
          <a:p>
            <a:pPr indent="0" lvl="0" marL="0" marR="0" rtl="0" algn="r">
              <a:lnSpc>
                <a:spcPct val="120075"/>
              </a:lnSpc>
              <a:spcBef>
                <a:spcPts val="0"/>
              </a:spcBef>
              <a:spcAft>
                <a:spcPts val="0"/>
              </a:spcAft>
              <a:buNone/>
            </a:pPr>
            <a:r>
              <a:rPr b="0" i="0" lang="en-US" sz="1066" u="none" cap="none" strike="noStrike">
                <a:solidFill>
                  <a:srgbClr val="000000"/>
                </a:solidFill>
                <a:latin typeface="Arial"/>
                <a:ea typeface="Arial"/>
                <a:cs typeface="Arial"/>
                <a:sym typeface="Arial"/>
              </a:rPr>
              <a:t>5</a:t>
            </a:r>
            <a:endParaRPr/>
          </a:p>
        </p:txBody>
      </p:sp>
      <p:sp>
        <p:nvSpPr>
          <p:cNvPr id="228" name="Google Shape;228;p18"/>
          <p:cNvSpPr/>
          <p:nvPr/>
        </p:nvSpPr>
        <p:spPr>
          <a:xfrm>
            <a:off x="641299" y="94406"/>
            <a:ext cx="2039652" cy="773662"/>
          </a:xfrm>
          <a:custGeom>
            <a:rect b="b" l="l" r="r" t="t"/>
            <a:pathLst>
              <a:path extrusionOk="0" h="773662" w="2039652">
                <a:moveTo>
                  <a:pt x="0" y="0"/>
                </a:moveTo>
                <a:lnTo>
                  <a:pt x="2039652" y="0"/>
                </a:lnTo>
                <a:lnTo>
                  <a:pt x="2039652" y="773662"/>
                </a:lnTo>
                <a:lnTo>
                  <a:pt x="0" y="773662"/>
                </a:lnTo>
                <a:lnTo>
                  <a:pt x="0" y="0"/>
                </a:lnTo>
                <a:close/>
              </a:path>
            </a:pathLst>
          </a:custGeom>
          <a:blipFill rotWithShape="1">
            <a:blip r:embed="rId3">
              <a:alphaModFix/>
            </a:blip>
            <a:stretch>
              <a:fillRect b="0" l="0" r="0" t="0"/>
            </a:stretch>
          </a:blipFill>
          <a:ln>
            <a:noFill/>
          </a:ln>
        </p:spPr>
      </p:sp>
      <p:cxnSp>
        <p:nvCxnSpPr>
          <p:cNvPr id="229" name="Google Shape;229;p18"/>
          <p:cNvCxnSpPr/>
          <p:nvPr/>
        </p:nvCxnSpPr>
        <p:spPr>
          <a:xfrm rot="4119">
            <a:off x="665475" y="6529662"/>
            <a:ext cx="8478731" cy="0"/>
          </a:xfrm>
          <a:prstGeom prst="straightConnector1">
            <a:avLst/>
          </a:prstGeom>
          <a:noFill/>
          <a:ln cap="rnd" cmpd="sng" w="9525">
            <a:solidFill>
              <a:srgbClr val="4DA84F"/>
            </a:solidFill>
            <a:prstDash val="solid"/>
            <a:round/>
            <a:headEnd len="sm" w="sm" type="none"/>
            <a:tailEnd len="sm" w="sm" type="none"/>
          </a:ln>
        </p:spPr>
      </p:cxnSp>
      <p:cxnSp>
        <p:nvCxnSpPr>
          <p:cNvPr id="230" name="Google Shape;230;p18"/>
          <p:cNvCxnSpPr/>
          <p:nvPr/>
        </p:nvCxnSpPr>
        <p:spPr>
          <a:xfrm rot="7147">
            <a:off x="-10171" y="950831"/>
            <a:ext cx="9773941" cy="0"/>
          </a:xfrm>
          <a:prstGeom prst="straightConnector1">
            <a:avLst/>
          </a:prstGeom>
          <a:noFill/>
          <a:ln cap="rnd" cmpd="sng" w="19050">
            <a:solidFill>
              <a:srgbClr val="4DA84F"/>
            </a:solidFill>
            <a:prstDash val="solid"/>
            <a:round/>
            <a:headEnd len="sm" w="sm" type="none"/>
            <a:tailEnd len="sm" w="sm" type="none"/>
          </a:ln>
        </p:spPr>
      </p:cxnSp>
      <p:cxnSp>
        <p:nvCxnSpPr>
          <p:cNvPr id="231" name="Google Shape;231;p18"/>
          <p:cNvCxnSpPr/>
          <p:nvPr/>
        </p:nvCxnSpPr>
        <p:spPr>
          <a:xfrm rot="5320288">
            <a:off x="2472562" y="6936722"/>
            <a:ext cx="438214" cy="0"/>
          </a:xfrm>
          <a:prstGeom prst="straightConnector1">
            <a:avLst/>
          </a:prstGeom>
          <a:noFill/>
          <a:ln cap="rnd" cmpd="sng" w="9525">
            <a:solidFill>
              <a:srgbClr val="5B9BD5"/>
            </a:solidFill>
            <a:prstDash val="solid"/>
            <a:round/>
            <a:headEnd len="sm" w="sm" type="none"/>
            <a:tailEnd len="sm" w="sm" type="none"/>
          </a:ln>
        </p:spPr>
      </p:cxnSp>
      <p:cxnSp>
        <p:nvCxnSpPr>
          <p:cNvPr id="232" name="Google Shape;232;p18"/>
          <p:cNvCxnSpPr/>
          <p:nvPr/>
        </p:nvCxnSpPr>
        <p:spPr>
          <a:xfrm rot="5320288">
            <a:off x="4399276" y="6936722"/>
            <a:ext cx="438214" cy="0"/>
          </a:xfrm>
          <a:prstGeom prst="straightConnector1">
            <a:avLst/>
          </a:prstGeom>
          <a:noFill/>
          <a:ln cap="rnd" cmpd="sng" w="9525">
            <a:solidFill>
              <a:srgbClr val="5B9BD5"/>
            </a:solidFill>
            <a:prstDash val="solid"/>
            <a:round/>
            <a:headEnd len="sm" w="sm" type="none"/>
            <a:tailEnd len="sm" w="sm" type="none"/>
          </a:ln>
        </p:spPr>
      </p:cxnSp>
      <p:sp>
        <p:nvSpPr>
          <p:cNvPr id="233" name="Google Shape;233;p18"/>
          <p:cNvSpPr/>
          <p:nvPr/>
        </p:nvSpPr>
        <p:spPr>
          <a:xfrm>
            <a:off x="2812169" y="6815709"/>
            <a:ext cx="1709508" cy="208560"/>
          </a:xfrm>
          <a:custGeom>
            <a:rect b="b" l="l" r="r" t="t"/>
            <a:pathLst>
              <a:path extrusionOk="0" h="208560" w="1709508">
                <a:moveTo>
                  <a:pt x="0" y="0"/>
                </a:moveTo>
                <a:lnTo>
                  <a:pt x="1709508" y="0"/>
                </a:lnTo>
                <a:lnTo>
                  <a:pt x="1709508" y="208560"/>
                </a:lnTo>
                <a:lnTo>
                  <a:pt x="0" y="208560"/>
                </a:lnTo>
                <a:lnTo>
                  <a:pt x="0" y="0"/>
                </a:lnTo>
                <a:close/>
              </a:path>
            </a:pathLst>
          </a:custGeom>
          <a:blipFill rotWithShape="1">
            <a:blip r:embed="rId4">
              <a:alphaModFix/>
            </a:blip>
            <a:stretch>
              <a:fillRect b="-146" l="0" r="0" t="-145"/>
            </a:stretch>
          </a:blipFill>
          <a:ln>
            <a:noFill/>
          </a:ln>
        </p:spPr>
      </p:sp>
      <p:sp>
        <p:nvSpPr>
          <p:cNvPr id="234" name="Google Shape;234;p18"/>
          <p:cNvSpPr/>
          <p:nvPr/>
        </p:nvSpPr>
        <p:spPr>
          <a:xfrm>
            <a:off x="4724506" y="6801711"/>
            <a:ext cx="930852" cy="217199"/>
          </a:xfrm>
          <a:custGeom>
            <a:rect b="b" l="l" r="r" t="t"/>
            <a:pathLst>
              <a:path extrusionOk="0" h="217199" w="930852">
                <a:moveTo>
                  <a:pt x="0" y="0"/>
                </a:moveTo>
                <a:lnTo>
                  <a:pt x="930852" y="0"/>
                </a:lnTo>
                <a:lnTo>
                  <a:pt x="930852" y="217199"/>
                </a:lnTo>
                <a:lnTo>
                  <a:pt x="0" y="217199"/>
                </a:lnTo>
                <a:lnTo>
                  <a:pt x="0" y="0"/>
                </a:lnTo>
                <a:close/>
              </a:path>
            </a:pathLst>
          </a:custGeom>
          <a:blipFill rotWithShape="1">
            <a:blip r:embed="rId5">
              <a:alphaModFix/>
            </a:blip>
            <a:stretch>
              <a:fillRect b="0" l="0" r="0" t="0"/>
            </a:stretch>
          </a:blipFill>
          <a:ln>
            <a:noFill/>
          </a:ln>
        </p:spPr>
      </p:sp>
      <p:sp>
        <p:nvSpPr>
          <p:cNvPr id="235" name="Google Shape;235;p18"/>
          <p:cNvSpPr/>
          <p:nvPr/>
        </p:nvSpPr>
        <p:spPr>
          <a:xfrm>
            <a:off x="731520" y="1609344"/>
            <a:ext cx="4157567" cy="3273552"/>
          </a:xfrm>
          <a:custGeom>
            <a:rect b="b" l="l" r="r" t="t"/>
            <a:pathLst>
              <a:path extrusionOk="0" h="4364736" w="5543423">
                <a:moveTo>
                  <a:pt x="0" y="0"/>
                </a:moveTo>
                <a:lnTo>
                  <a:pt x="5543423" y="0"/>
                </a:lnTo>
                <a:lnTo>
                  <a:pt x="5543423" y="4364736"/>
                </a:lnTo>
                <a:lnTo>
                  <a:pt x="0" y="4364736"/>
                </a:lnTo>
                <a:close/>
              </a:path>
            </a:pathLst>
          </a:custGeom>
          <a:solidFill>
            <a:srgbClr val="262626"/>
          </a:solidFill>
          <a:ln>
            <a:noFill/>
          </a:ln>
        </p:spPr>
      </p:sp>
      <p:sp>
        <p:nvSpPr>
          <p:cNvPr id="236" name="Google Shape;236;p18"/>
          <p:cNvSpPr txBox="1"/>
          <p:nvPr/>
        </p:nvSpPr>
        <p:spPr>
          <a:xfrm>
            <a:off x="5135355" y="1527910"/>
            <a:ext cx="4073346" cy="2076450"/>
          </a:xfrm>
          <a:prstGeom prst="rect">
            <a:avLst/>
          </a:prstGeom>
          <a:noFill/>
          <a:ln>
            <a:noFill/>
          </a:ln>
        </p:spPr>
        <p:txBody>
          <a:bodyPr anchorCtr="0" anchor="t" bIns="0" lIns="0" spcFirstLastPara="1" rIns="0" wrap="square" tIns="0">
            <a:spAutoFit/>
          </a:bodyPr>
          <a:lstStyle/>
          <a:p>
            <a:pPr indent="0" lvl="0" marL="0" marR="0" rtl="0" algn="l">
              <a:lnSpc>
                <a:spcPct val="120046"/>
              </a:lnSpc>
              <a:spcBef>
                <a:spcPts val="0"/>
              </a:spcBef>
              <a:spcAft>
                <a:spcPts val="0"/>
              </a:spcAft>
              <a:buNone/>
            </a:pPr>
            <a:r>
              <a:rPr b="0" i="0" lang="en-US" sz="1706" u="none" cap="none" strike="noStrike">
                <a:solidFill>
                  <a:srgbClr val="000000"/>
                </a:solidFill>
                <a:latin typeface="Ubuntu"/>
                <a:ea typeface="Ubuntu"/>
                <a:cs typeface="Ubuntu"/>
                <a:sym typeface="Ubuntu"/>
              </a:rPr>
              <a:t>En la próxima actividad, estudiaremos los diversos tipos de radiación mediante la realización de una investigación.</a:t>
            </a:r>
            <a:endParaRPr/>
          </a:p>
          <a:p>
            <a:pPr indent="0" lvl="0" marL="0" marR="0" rtl="0" algn="l">
              <a:lnSpc>
                <a:spcPct val="120046"/>
              </a:lnSpc>
              <a:spcBef>
                <a:spcPts val="0"/>
              </a:spcBef>
              <a:spcAft>
                <a:spcPts val="0"/>
              </a:spcAft>
              <a:buNone/>
            </a:pPr>
            <a:r>
              <a:t/>
            </a:r>
            <a:endParaRPr b="0" i="0" sz="1706" u="none" cap="none" strike="noStrike">
              <a:solidFill>
                <a:srgbClr val="000000"/>
              </a:solidFill>
              <a:latin typeface="Ubuntu"/>
              <a:ea typeface="Ubuntu"/>
              <a:cs typeface="Ubuntu"/>
              <a:sym typeface="Ubuntu"/>
            </a:endParaRPr>
          </a:p>
          <a:p>
            <a:pPr indent="-184234" lvl="1" marL="368470" marR="0" rtl="0" algn="l">
              <a:lnSpc>
                <a:spcPct val="120046"/>
              </a:lnSpc>
              <a:spcBef>
                <a:spcPts val="0"/>
              </a:spcBef>
              <a:spcAft>
                <a:spcPts val="0"/>
              </a:spcAft>
              <a:buClr>
                <a:srgbClr val="000000"/>
              </a:buClr>
              <a:buSzPts val="1706"/>
              <a:buFont typeface="Arial"/>
              <a:buChar char="•"/>
            </a:pPr>
            <a:r>
              <a:rPr b="0" i="0" lang="en-US" sz="1706" u="none" cap="none" strike="noStrike">
                <a:solidFill>
                  <a:srgbClr val="000000"/>
                </a:solidFill>
                <a:latin typeface="Ubuntu"/>
                <a:ea typeface="Ubuntu"/>
                <a:cs typeface="Ubuntu"/>
                <a:sym typeface="Ubuntu"/>
              </a:rPr>
              <a:t>¿Cuáles de los términos en la imagen has escuchado antes?</a:t>
            </a:r>
            <a:endParaRPr/>
          </a:p>
          <a:p>
            <a:pPr indent="-184234" lvl="1" marL="368470" marR="0" rtl="0" algn="l">
              <a:lnSpc>
                <a:spcPct val="120046"/>
              </a:lnSpc>
              <a:spcBef>
                <a:spcPts val="0"/>
              </a:spcBef>
              <a:spcAft>
                <a:spcPts val="0"/>
              </a:spcAft>
              <a:buClr>
                <a:srgbClr val="000000"/>
              </a:buClr>
              <a:buSzPts val="1706"/>
              <a:buFont typeface="Arial"/>
              <a:buChar char="•"/>
            </a:pPr>
            <a:r>
              <a:rPr b="0" i="0" lang="en-US" sz="1706" u="none" cap="none" strike="noStrike">
                <a:solidFill>
                  <a:srgbClr val="000000"/>
                </a:solidFill>
                <a:latin typeface="Ubuntu"/>
                <a:ea typeface="Ubuntu"/>
                <a:cs typeface="Ubuntu"/>
                <a:sym typeface="Ubuntu"/>
              </a:rPr>
              <a:t>¿Cómo crees que estos términos se relacionan entre sí?</a:t>
            </a:r>
            <a:endParaRPr/>
          </a:p>
        </p:txBody>
      </p:sp>
      <p:sp>
        <p:nvSpPr>
          <p:cNvPr id="237" name="Google Shape;237;p18"/>
          <p:cNvSpPr txBox="1"/>
          <p:nvPr/>
        </p:nvSpPr>
        <p:spPr>
          <a:xfrm>
            <a:off x="2926025" y="94400"/>
            <a:ext cx="6696300" cy="826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86" u="none" cap="none" strike="noStrike">
                <a:solidFill>
                  <a:srgbClr val="26819E"/>
                </a:solidFill>
                <a:latin typeface="Ubuntu"/>
                <a:ea typeface="Ubuntu"/>
                <a:cs typeface="Ubuntu"/>
                <a:sym typeface="Ubuntu"/>
              </a:rPr>
              <a:t>¿Cómo se relacionan estos </a:t>
            </a:r>
            <a:endParaRPr sz="1100"/>
          </a:p>
          <a:p>
            <a:pPr indent="0" lvl="0" marL="0" marR="0" rtl="0" algn="l">
              <a:lnSpc>
                <a:spcPct val="100000"/>
              </a:lnSpc>
              <a:spcBef>
                <a:spcPts val="0"/>
              </a:spcBef>
              <a:spcAft>
                <a:spcPts val="0"/>
              </a:spcAft>
              <a:buNone/>
            </a:pPr>
            <a:r>
              <a:rPr b="1" i="0" lang="en-US" sz="2686" u="none" cap="none" strike="noStrike">
                <a:solidFill>
                  <a:srgbClr val="26819E"/>
                </a:solidFill>
                <a:latin typeface="Ubuntu"/>
                <a:ea typeface="Ubuntu"/>
                <a:cs typeface="Ubuntu"/>
                <a:sym typeface="Ubuntu"/>
              </a:rPr>
              <a:t>términos?</a:t>
            </a:r>
            <a:endParaRPr sz="1100"/>
          </a:p>
        </p:txBody>
      </p:sp>
      <p:grpSp>
        <p:nvGrpSpPr>
          <p:cNvPr id="238" name="Google Shape;238;p18"/>
          <p:cNvGrpSpPr/>
          <p:nvPr/>
        </p:nvGrpSpPr>
        <p:grpSpPr>
          <a:xfrm>
            <a:off x="8408643" y="386415"/>
            <a:ext cx="1067056" cy="344295"/>
            <a:chOff x="0" y="-19050"/>
            <a:chExt cx="1422741" cy="459059"/>
          </a:xfrm>
        </p:grpSpPr>
        <p:sp>
          <p:nvSpPr>
            <p:cNvPr id="239" name="Google Shape;239;p18"/>
            <p:cNvSpPr/>
            <p:nvPr/>
          </p:nvSpPr>
          <p:spPr>
            <a:xfrm>
              <a:off x="0" y="0"/>
              <a:ext cx="1422741" cy="440009"/>
            </a:xfrm>
            <a:custGeom>
              <a:rect b="b" l="l" r="r" t="t"/>
              <a:pathLst>
                <a:path extrusionOk="0" h="440009" w="1422741">
                  <a:moveTo>
                    <a:pt x="0" y="73359"/>
                  </a:moveTo>
                  <a:cubicBezTo>
                    <a:pt x="0" y="32811"/>
                    <a:pt x="34210" y="0"/>
                    <a:pt x="76486" y="0"/>
                  </a:cubicBezTo>
                  <a:lnTo>
                    <a:pt x="1346273" y="0"/>
                  </a:lnTo>
                  <a:cubicBezTo>
                    <a:pt x="1388550" y="0"/>
                    <a:pt x="1422741" y="32811"/>
                    <a:pt x="1422741" y="73359"/>
                  </a:cubicBezTo>
                  <a:lnTo>
                    <a:pt x="1422741" y="366654"/>
                  </a:lnTo>
                  <a:cubicBezTo>
                    <a:pt x="1422741" y="407202"/>
                    <a:pt x="1388550" y="440009"/>
                    <a:pt x="1346273" y="440009"/>
                  </a:cubicBezTo>
                  <a:lnTo>
                    <a:pt x="76486" y="440009"/>
                  </a:lnTo>
                  <a:cubicBezTo>
                    <a:pt x="34210" y="440009"/>
                    <a:pt x="0" y="407202"/>
                    <a:pt x="0" y="366654"/>
                  </a:cubicBezTo>
                  <a:close/>
                </a:path>
              </a:pathLst>
            </a:custGeom>
            <a:solidFill>
              <a:srgbClr val="4D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8"/>
            <p:cNvSpPr txBox="1"/>
            <p:nvPr/>
          </p:nvSpPr>
          <p:spPr>
            <a:xfrm>
              <a:off x="0" y="-19050"/>
              <a:ext cx="1422640" cy="459025"/>
            </a:xfrm>
            <a:prstGeom prst="rect">
              <a:avLst/>
            </a:prstGeom>
            <a:noFill/>
            <a:ln>
              <a:noFill/>
            </a:ln>
          </p:spPr>
          <p:txBody>
            <a:bodyPr anchorCtr="0" anchor="ctr" bIns="50800" lIns="50800" spcFirstLastPara="1" rIns="50800" wrap="square" tIns="50800">
              <a:noAutofit/>
            </a:bodyPr>
            <a:lstStyle/>
            <a:p>
              <a:pPr indent="0" lvl="0" marL="0" marR="0" rtl="0" algn="ctr">
                <a:lnSpc>
                  <a:spcPct val="119959"/>
                </a:lnSpc>
                <a:spcBef>
                  <a:spcPts val="0"/>
                </a:spcBef>
                <a:spcAft>
                  <a:spcPts val="0"/>
                </a:spcAft>
                <a:buNone/>
              </a:pPr>
              <a:r>
                <a:rPr b="1" i="0" lang="en-US" sz="1493" u="none" cap="none" strike="noStrike">
                  <a:solidFill>
                    <a:srgbClr val="FFFFFF"/>
                  </a:solidFill>
                  <a:latin typeface="Ubuntu"/>
                  <a:ea typeface="Ubuntu"/>
                  <a:cs typeface="Ubuntu"/>
                  <a:sym typeface="Ubuntu"/>
                </a:rPr>
                <a:t>APRENDE</a:t>
              </a:r>
              <a:endParaRPr/>
            </a:p>
          </p:txBody>
        </p:sp>
      </p:grpSp>
      <p:sp>
        <p:nvSpPr>
          <p:cNvPr id="241" name="Google Shape;241;p18"/>
          <p:cNvSpPr txBox="1"/>
          <p:nvPr/>
        </p:nvSpPr>
        <p:spPr>
          <a:xfrm>
            <a:off x="1880081" y="2296961"/>
            <a:ext cx="1786842" cy="571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340" u="none" cap="none" strike="noStrike">
                <a:solidFill>
                  <a:srgbClr val="E85552"/>
                </a:solidFill>
                <a:latin typeface="Arial"/>
                <a:ea typeface="Arial"/>
                <a:cs typeface="Arial"/>
                <a:sym typeface="Arial"/>
              </a:rPr>
              <a:t>partícula</a:t>
            </a:r>
            <a:endParaRPr/>
          </a:p>
        </p:txBody>
      </p:sp>
      <p:sp>
        <p:nvSpPr>
          <p:cNvPr id="242" name="Google Shape;242;p18"/>
          <p:cNvSpPr txBox="1"/>
          <p:nvPr/>
        </p:nvSpPr>
        <p:spPr>
          <a:xfrm>
            <a:off x="1759215" y="2640952"/>
            <a:ext cx="2120367" cy="6286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740" u="none" cap="none" strike="noStrike">
                <a:solidFill>
                  <a:srgbClr val="26819E"/>
                </a:solidFill>
                <a:latin typeface="Arial"/>
                <a:ea typeface="Arial"/>
                <a:cs typeface="Arial"/>
                <a:sym typeface="Arial"/>
              </a:rPr>
              <a:t>radiación</a:t>
            </a:r>
            <a:endParaRPr/>
          </a:p>
        </p:txBody>
      </p:sp>
      <p:sp>
        <p:nvSpPr>
          <p:cNvPr id="243" name="Google Shape;243;p18"/>
          <p:cNvSpPr txBox="1"/>
          <p:nvPr/>
        </p:nvSpPr>
        <p:spPr>
          <a:xfrm>
            <a:off x="3666923" y="2418024"/>
            <a:ext cx="2120367" cy="382969"/>
          </a:xfrm>
          <a:prstGeom prst="rect">
            <a:avLst/>
          </a:prstGeom>
          <a:noFill/>
          <a:ln>
            <a:noFill/>
          </a:ln>
        </p:spPr>
        <p:txBody>
          <a:bodyPr anchorCtr="0" anchor="t" bIns="0" lIns="0" spcFirstLastPara="1" rIns="0" wrap="square" tIns="0">
            <a:spAutoFit/>
          </a:bodyPr>
          <a:lstStyle/>
          <a:p>
            <a:pPr indent="0" lvl="0" marL="0" marR="0" rtl="0" algn="l">
              <a:lnSpc>
                <a:spcPct val="120018"/>
              </a:lnSpc>
              <a:spcBef>
                <a:spcPts val="0"/>
              </a:spcBef>
              <a:spcAft>
                <a:spcPts val="0"/>
              </a:spcAft>
              <a:buNone/>
            </a:pPr>
            <a:r>
              <a:rPr b="1" i="0" lang="en-US" sz="2133" u="none" cap="none" strike="noStrike">
                <a:solidFill>
                  <a:srgbClr val="FFC908"/>
                </a:solidFill>
                <a:latin typeface="Arial"/>
                <a:ea typeface="Arial"/>
                <a:cs typeface="Arial"/>
                <a:sym typeface="Arial"/>
              </a:rPr>
              <a:t>Visible </a:t>
            </a:r>
            <a:endParaRPr/>
          </a:p>
        </p:txBody>
      </p:sp>
      <p:sp>
        <p:nvSpPr>
          <p:cNvPr id="244" name="Google Shape;244;p18"/>
          <p:cNvSpPr txBox="1"/>
          <p:nvPr/>
        </p:nvSpPr>
        <p:spPr>
          <a:xfrm>
            <a:off x="3534991" y="2157864"/>
            <a:ext cx="2120367" cy="307784"/>
          </a:xfrm>
          <a:prstGeom prst="rect">
            <a:avLst/>
          </a:prstGeom>
          <a:noFill/>
          <a:ln>
            <a:noFill/>
          </a:ln>
        </p:spPr>
        <p:txBody>
          <a:bodyPr anchorCtr="0" anchor="t" bIns="0" lIns="0" spcFirstLastPara="1" rIns="0" wrap="square" tIns="0">
            <a:spAutoFit/>
          </a:bodyPr>
          <a:lstStyle/>
          <a:p>
            <a:pPr indent="0" lvl="0" marL="0" marR="0" rtl="0" algn="l">
              <a:lnSpc>
                <a:spcPct val="119988"/>
              </a:lnSpc>
              <a:spcBef>
                <a:spcPts val="0"/>
              </a:spcBef>
              <a:spcAft>
                <a:spcPts val="0"/>
              </a:spcAft>
              <a:buNone/>
            </a:pPr>
            <a:r>
              <a:rPr b="1" i="0" lang="en-US" sz="1706" u="none" cap="none" strike="noStrike">
                <a:solidFill>
                  <a:srgbClr val="4DA84F"/>
                </a:solidFill>
                <a:latin typeface="Arial"/>
                <a:ea typeface="Arial"/>
                <a:cs typeface="Arial"/>
                <a:sym typeface="Arial"/>
              </a:rPr>
              <a:t>beta</a:t>
            </a:r>
            <a:endParaRPr/>
          </a:p>
        </p:txBody>
      </p:sp>
      <p:sp>
        <p:nvSpPr>
          <p:cNvPr id="245" name="Google Shape;245;p18"/>
          <p:cNvSpPr txBox="1"/>
          <p:nvPr/>
        </p:nvSpPr>
        <p:spPr>
          <a:xfrm>
            <a:off x="1981184" y="2148339"/>
            <a:ext cx="944847" cy="382969"/>
          </a:xfrm>
          <a:prstGeom prst="rect">
            <a:avLst/>
          </a:prstGeom>
          <a:noFill/>
          <a:ln>
            <a:noFill/>
          </a:ln>
        </p:spPr>
        <p:txBody>
          <a:bodyPr anchorCtr="0" anchor="t" bIns="0" lIns="0" spcFirstLastPara="1" rIns="0" wrap="square" tIns="0">
            <a:spAutoFit/>
          </a:bodyPr>
          <a:lstStyle/>
          <a:p>
            <a:pPr indent="0" lvl="0" marL="0" marR="0" rtl="0" algn="l">
              <a:lnSpc>
                <a:spcPct val="120018"/>
              </a:lnSpc>
              <a:spcBef>
                <a:spcPts val="0"/>
              </a:spcBef>
              <a:spcAft>
                <a:spcPts val="0"/>
              </a:spcAft>
              <a:buNone/>
            </a:pPr>
            <a:r>
              <a:rPr b="1" i="0" lang="en-US" sz="2133" u="none" cap="none" strike="noStrike">
                <a:solidFill>
                  <a:srgbClr val="E85552"/>
                </a:solidFill>
                <a:latin typeface="Arial"/>
                <a:ea typeface="Arial"/>
                <a:cs typeface="Arial"/>
                <a:sym typeface="Arial"/>
              </a:rPr>
              <a:t>radio</a:t>
            </a:r>
            <a:endParaRPr/>
          </a:p>
        </p:txBody>
      </p:sp>
      <p:sp>
        <p:nvSpPr>
          <p:cNvPr id="246" name="Google Shape;246;p18"/>
          <p:cNvSpPr txBox="1"/>
          <p:nvPr/>
        </p:nvSpPr>
        <p:spPr>
          <a:xfrm>
            <a:off x="981272" y="2934680"/>
            <a:ext cx="623508" cy="371475"/>
          </a:xfrm>
          <a:prstGeom prst="rect">
            <a:avLst/>
          </a:prstGeom>
          <a:noFill/>
          <a:ln>
            <a:noFill/>
          </a:ln>
        </p:spPr>
        <p:txBody>
          <a:bodyPr anchorCtr="0" anchor="t" bIns="0" lIns="0" spcFirstLastPara="1" rIns="0" wrap="square" tIns="0">
            <a:spAutoFit/>
          </a:bodyPr>
          <a:lstStyle/>
          <a:p>
            <a:pPr indent="0" lvl="0" marL="0" marR="0" rtl="0" algn="l">
              <a:lnSpc>
                <a:spcPct val="120018"/>
              </a:lnSpc>
              <a:spcBef>
                <a:spcPts val="0"/>
              </a:spcBef>
              <a:spcAft>
                <a:spcPts val="0"/>
              </a:spcAft>
              <a:buNone/>
            </a:pPr>
            <a:r>
              <a:rPr b="1" i="0" lang="en-US" sz="2133" u="none" cap="none" strike="noStrike">
                <a:solidFill>
                  <a:srgbClr val="E85552"/>
                </a:solidFill>
                <a:latin typeface="Arial"/>
                <a:ea typeface="Arial"/>
                <a:cs typeface="Arial"/>
                <a:sym typeface="Arial"/>
              </a:rPr>
              <a:t>luz</a:t>
            </a:r>
            <a:endParaRPr/>
          </a:p>
        </p:txBody>
      </p:sp>
      <p:sp>
        <p:nvSpPr>
          <p:cNvPr id="247" name="Google Shape;247;p18"/>
          <p:cNvSpPr txBox="1"/>
          <p:nvPr/>
        </p:nvSpPr>
        <p:spPr>
          <a:xfrm>
            <a:off x="1418022" y="3536233"/>
            <a:ext cx="623508" cy="382969"/>
          </a:xfrm>
          <a:prstGeom prst="rect">
            <a:avLst/>
          </a:prstGeom>
          <a:noFill/>
          <a:ln>
            <a:noFill/>
          </a:ln>
        </p:spPr>
        <p:txBody>
          <a:bodyPr anchorCtr="0" anchor="t" bIns="0" lIns="0" spcFirstLastPara="1" rIns="0" wrap="square" tIns="0">
            <a:spAutoFit/>
          </a:bodyPr>
          <a:lstStyle/>
          <a:p>
            <a:pPr indent="0" lvl="0" marL="0" marR="0" rtl="0" algn="l">
              <a:lnSpc>
                <a:spcPct val="120018"/>
              </a:lnSpc>
              <a:spcBef>
                <a:spcPts val="0"/>
              </a:spcBef>
              <a:spcAft>
                <a:spcPts val="0"/>
              </a:spcAft>
              <a:buNone/>
            </a:pPr>
            <a:r>
              <a:rPr b="1" i="0" lang="en-US" sz="2133" u="none" cap="none" strike="noStrike">
                <a:solidFill>
                  <a:srgbClr val="E85552"/>
                </a:solidFill>
                <a:latin typeface="Arial"/>
                <a:ea typeface="Arial"/>
                <a:cs typeface="Arial"/>
                <a:sym typeface="Arial"/>
              </a:rPr>
              <a:t>high</a:t>
            </a:r>
            <a:endParaRPr/>
          </a:p>
        </p:txBody>
      </p:sp>
      <p:sp>
        <p:nvSpPr>
          <p:cNvPr id="248" name="Google Shape;248;p18"/>
          <p:cNvSpPr txBox="1"/>
          <p:nvPr/>
        </p:nvSpPr>
        <p:spPr>
          <a:xfrm>
            <a:off x="1493607" y="3847818"/>
            <a:ext cx="1004562" cy="285750"/>
          </a:xfrm>
          <a:prstGeom prst="rect">
            <a:avLst/>
          </a:prstGeom>
          <a:noFill/>
          <a:ln>
            <a:noFill/>
          </a:ln>
        </p:spPr>
        <p:txBody>
          <a:bodyPr anchorCtr="0" anchor="t" bIns="0" lIns="0" spcFirstLastPara="1" rIns="0" wrap="square" tIns="0">
            <a:spAutoFit/>
          </a:bodyPr>
          <a:lstStyle/>
          <a:p>
            <a:pPr indent="0" lvl="0" marL="0" marR="0" rtl="0" algn="l">
              <a:lnSpc>
                <a:spcPct val="120024"/>
              </a:lnSpc>
              <a:spcBef>
                <a:spcPts val="0"/>
              </a:spcBef>
              <a:spcAft>
                <a:spcPts val="0"/>
              </a:spcAft>
              <a:buNone/>
            </a:pPr>
            <a:r>
              <a:rPr b="1" i="0" lang="en-US" sz="1633" u="none" cap="none" strike="noStrike">
                <a:solidFill>
                  <a:srgbClr val="E85552"/>
                </a:solidFill>
                <a:latin typeface="Arial"/>
                <a:ea typeface="Arial"/>
                <a:cs typeface="Arial"/>
                <a:sym typeface="Arial"/>
              </a:rPr>
              <a:t>rayos-X</a:t>
            </a:r>
            <a:endParaRPr/>
          </a:p>
        </p:txBody>
      </p:sp>
      <p:sp>
        <p:nvSpPr>
          <p:cNvPr id="249" name="Google Shape;249;p18"/>
          <p:cNvSpPr txBox="1"/>
          <p:nvPr/>
        </p:nvSpPr>
        <p:spPr>
          <a:xfrm rot="2724452">
            <a:off x="1689943" y="3508356"/>
            <a:ext cx="1331949" cy="581025"/>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1" i="0" lang="en-US" sz="3413" u="none" cap="none" strike="noStrike">
                <a:solidFill>
                  <a:srgbClr val="E85552"/>
                </a:solidFill>
                <a:latin typeface="Arial"/>
                <a:ea typeface="Arial"/>
                <a:cs typeface="Arial"/>
                <a:sym typeface="Arial"/>
              </a:rPr>
              <a:t>ondas</a:t>
            </a:r>
            <a:endParaRPr/>
          </a:p>
        </p:txBody>
      </p:sp>
      <p:sp>
        <p:nvSpPr>
          <p:cNvPr id="250" name="Google Shape;250;p18"/>
          <p:cNvSpPr txBox="1"/>
          <p:nvPr/>
        </p:nvSpPr>
        <p:spPr>
          <a:xfrm rot="-3345313">
            <a:off x="3371810" y="2942789"/>
            <a:ext cx="1114355" cy="350139"/>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1920" u="none" cap="none" strike="noStrike">
                <a:solidFill>
                  <a:srgbClr val="E85552"/>
                </a:solidFill>
                <a:latin typeface="Arial"/>
                <a:ea typeface="Arial"/>
                <a:cs typeface="Arial"/>
                <a:sym typeface="Arial"/>
              </a:rPr>
              <a:t>infrared</a:t>
            </a:r>
            <a:endParaRPr/>
          </a:p>
        </p:txBody>
      </p:sp>
      <p:sp>
        <p:nvSpPr>
          <p:cNvPr id="251" name="Google Shape;251;p18"/>
          <p:cNvSpPr txBox="1"/>
          <p:nvPr/>
        </p:nvSpPr>
        <p:spPr>
          <a:xfrm>
            <a:off x="3959669" y="3096605"/>
            <a:ext cx="2120367" cy="371475"/>
          </a:xfrm>
          <a:prstGeom prst="rect">
            <a:avLst/>
          </a:prstGeom>
          <a:noFill/>
          <a:ln>
            <a:noFill/>
          </a:ln>
        </p:spPr>
        <p:txBody>
          <a:bodyPr anchorCtr="0" anchor="t" bIns="0" lIns="0" spcFirstLastPara="1" rIns="0" wrap="square" tIns="0">
            <a:spAutoFit/>
          </a:bodyPr>
          <a:lstStyle/>
          <a:p>
            <a:pPr indent="0" lvl="0" marL="0" marR="0" rtl="0" algn="l">
              <a:lnSpc>
                <a:spcPct val="120018"/>
              </a:lnSpc>
              <a:spcBef>
                <a:spcPts val="0"/>
              </a:spcBef>
              <a:spcAft>
                <a:spcPts val="0"/>
              </a:spcAft>
              <a:buNone/>
            </a:pPr>
            <a:r>
              <a:rPr b="1" i="0" lang="en-US" sz="2133" u="none" cap="none" strike="noStrike">
                <a:solidFill>
                  <a:srgbClr val="FFC908"/>
                </a:solidFill>
                <a:latin typeface="Arial"/>
                <a:ea typeface="Arial"/>
                <a:cs typeface="Arial"/>
                <a:sym typeface="Arial"/>
              </a:rPr>
              <a:t>alfa</a:t>
            </a:r>
            <a:endParaRPr/>
          </a:p>
        </p:txBody>
      </p:sp>
      <p:sp>
        <p:nvSpPr>
          <p:cNvPr id="252" name="Google Shape;252;p18"/>
          <p:cNvSpPr txBox="1"/>
          <p:nvPr/>
        </p:nvSpPr>
        <p:spPr>
          <a:xfrm>
            <a:off x="3817473" y="3343694"/>
            <a:ext cx="2120367" cy="382969"/>
          </a:xfrm>
          <a:prstGeom prst="rect">
            <a:avLst/>
          </a:prstGeom>
          <a:noFill/>
          <a:ln>
            <a:noFill/>
          </a:ln>
        </p:spPr>
        <p:txBody>
          <a:bodyPr anchorCtr="0" anchor="t" bIns="0" lIns="0" spcFirstLastPara="1" rIns="0" wrap="square" tIns="0">
            <a:spAutoFit/>
          </a:bodyPr>
          <a:lstStyle/>
          <a:p>
            <a:pPr indent="0" lvl="0" marL="0" marR="0" rtl="0" algn="l">
              <a:lnSpc>
                <a:spcPct val="120018"/>
              </a:lnSpc>
              <a:spcBef>
                <a:spcPts val="0"/>
              </a:spcBef>
              <a:spcAft>
                <a:spcPts val="0"/>
              </a:spcAft>
              <a:buNone/>
            </a:pPr>
            <a:r>
              <a:rPr b="1" i="0" lang="en-US" sz="2133" u="none" cap="none" strike="noStrike">
                <a:solidFill>
                  <a:srgbClr val="FFC908"/>
                </a:solidFill>
                <a:latin typeface="Arial"/>
                <a:ea typeface="Arial"/>
                <a:cs typeface="Arial"/>
                <a:sym typeface="Arial"/>
              </a:rPr>
              <a:t>gamma</a:t>
            </a:r>
            <a:endParaRPr/>
          </a:p>
        </p:txBody>
      </p:sp>
      <p:sp>
        <p:nvSpPr>
          <p:cNvPr id="253" name="Google Shape;253;p18"/>
          <p:cNvSpPr txBox="1"/>
          <p:nvPr/>
        </p:nvSpPr>
        <p:spPr>
          <a:xfrm>
            <a:off x="2017851" y="2940166"/>
            <a:ext cx="2120367" cy="6286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40" u="none" cap="none" strike="noStrike">
                <a:solidFill>
                  <a:srgbClr val="4DA84F"/>
                </a:solidFill>
                <a:latin typeface="Arial"/>
                <a:ea typeface="Arial"/>
                <a:cs typeface="Arial"/>
                <a:sym typeface="Arial"/>
              </a:rPr>
              <a:t>energía</a:t>
            </a:r>
            <a:endParaRPr/>
          </a:p>
        </p:txBody>
      </p:sp>
      <p:sp>
        <p:nvSpPr>
          <p:cNvPr id="254" name="Google Shape;254;p18"/>
          <p:cNvSpPr txBox="1"/>
          <p:nvPr/>
        </p:nvSpPr>
        <p:spPr>
          <a:xfrm>
            <a:off x="2434483" y="3499106"/>
            <a:ext cx="2120367" cy="295275"/>
          </a:xfrm>
          <a:prstGeom prst="rect">
            <a:avLst/>
          </a:prstGeom>
          <a:noFill/>
          <a:ln>
            <a:noFill/>
          </a:ln>
        </p:spPr>
        <p:txBody>
          <a:bodyPr anchorCtr="0" anchor="t" bIns="0" lIns="0" spcFirstLastPara="1" rIns="0" wrap="square" tIns="0">
            <a:spAutoFit/>
          </a:bodyPr>
          <a:lstStyle/>
          <a:p>
            <a:pPr indent="0" lvl="0" marL="0" marR="0" rtl="0" algn="l">
              <a:lnSpc>
                <a:spcPct val="119988"/>
              </a:lnSpc>
              <a:spcBef>
                <a:spcPts val="0"/>
              </a:spcBef>
              <a:spcAft>
                <a:spcPts val="0"/>
              </a:spcAft>
              <a:buNone/>
            </a:pPr>
            <a:r>
              <a:rPr b="1" i="0" lang="en-US" sz="1706" u="none" cap="none" strike="noStrike">
                <a:solidFill>
                  <a:srgbClr val="4DA84F"/>
                </a:solidFill>
                <a:latin typeface="Arial"/>
                <a:ea typeface="Arial"/>
                <a:cs typeface="Arial"/>
                <a:sym typeface="Arial"/>
              </a:rPr>
              <a:t>microondas</a:t>
            </a:r>
            <a:endParaRPr/>
          </a:p>
        </p:txBody>
      </p:sp>
      <p:sp>
        <p:nvSpPr>
          <p:cNvPr id="255" name="Google Shape;255;p18"/>
          <p:cNvSpPr txBox="1"/>
          <p:nvPr/>
        </p:nvSpPr>
        <p:spPr>
          <a:xfrm>
            <a:off x="2681222" y="3701608"/>
            <a:ext cx="2120367" cy="295275"/>
          </a:xfrm>
          <a:prstGeom prst="rect">
            <a:avLst/>
          </a:prstGeom>
          <a:noFill/>
          <a:ln>
            <a:noFill/>
          </a:ln>
        </p:spPr>
        <p:txBody>
          <a:bodyPr anchorCtr="0" anchor="t" bIns="0" lIns="0" spcFirstLastPara="1" rIns="0" wrap="square" tIns="0">
            <a:spAutoFit/>
          </a:bodyPr>
          <a:lstStyle/>
          <a:p>
            <a:pPr indent="0" lvl="0" marL="0" marR="0" rtl="0" algn="l">
              <a:lnSpc>
                <a:spcPct val="119988"/>
              </a:lnSpc>
              <a:spcBef>
                <a:spcPts val="0"/>
              </a:spcBef>
              <a:spcAft>
                <a:spcPts val="0"/>
              </a:spcAft>
              <a:buNone/>
            </a:pPr>
            <a:r>
              <a:rPr b="1" i="0" lang="en-US" sz="1706" u="none" cap="none" strike="noStrike">
                <a:solidFill>
                  <a:srgbClr val="4DA84F"/>
                </a:solidFill>
                <a:latin typeface="Arial"/>
                <a:ea typeface="Arial"/>
                <a:cs typeface="Arial"/>
                <a:sym typeface="Arial"/>
              </a:rPr>
              <a:t>ionizante</a:t>
            </a:r>
            <a:endParaRPr/>
          </a:p>
        </p:txBody>
      </p:sp>
      <p:sp>
        <p:nvSpPr>
          <p:cNvPr id="256" name="Google Shape;256;p18"/>
          <p:cNvSpPr txBox="1"/>
          <p:nvPr/>
        </p:nvSpPr>
        <p:spPr>
          <a:xfrm>
            <a:off x="2888489" y="3924018"/>
            <a:ext cx="2120367" cy="371475"/>
          </a:xfrm>
          <a:prstGeom prst="rect">
            <a:avLst/>
          </a:prstGeom>
          <a:noFill/>
          <a:ln>
            <a:noFill/>
          </a:ln>
        </p:spPr>
        <p:txBody>
          <a:bodyPr anchorCtr="0" anchor="t" bIns="0" lIns="0" spcFirstLastPara="1" rIns="0" wrap="square" tIns="0">
            <a:spAutoFit/>
          </a:bodyPr>
          <a:lstStyle/>
          <a:p>
            <a:pPr indent="0" lvl="0" marL="0" marR="0" rtl="0" algn="l">
              <a:lnSpc>
                <a:spcPct val="120018"/>
              </a:lnSpc>
              <a:spcBef>
                <a:spcPts val="0"/>
              </a:spcBef>
              <a:spcAft>
                <a:spcPts val="0"/>
              </a:spcAft>
              <a:buNone/>
            </a:pPr>
            <a:r>
              <a:rPr b="1" i="0" lang="en-US" sz="2133" u="none" cap="none" strike="noStrike">
                <a:solidFill>
                  <a:srgbClr val="26819E"/>
                </a:solidFill>
                <a:latin typeface="Arial"/>
                <a:ea typeface="Arial"/>
                <a:cs typeface="Arial"/>
                <a:sym typeface="Arial"/>
              </a:rPr>
              <a:t>neutrones</a:t>
            </a:r>
            <a:endParaRPr/>
          </a:p>
        </p:txBody>
      </p:sp>
      <p:sp>
        <p:nvSpPr>
          <p:cNvPr id="257" name="Google Shape;257;p18"/>
          <p:cNvSpPr txBox="1"/>
          <p:nvPr/>
        </p:nvSpPr>
        <p:spPr>
          <a:xfrm rot="2811046">
            <a:off x="3701886" y="3804760"/>
            <a:ext cx="626400" cy="209550"/>
          </a:xfrm>
          <a:prstGeom prst="rect">
            <a:avLst/>
          </a:prstGeom>
          <a:noFill/>
          <a:ln>
            <a:noFill/>
          </a:ln>
        </p:spPr>
        <p:txBody>
          <a:bodyPr anchorCtr="0" anchor="t" bIns="0" lIns="0" spcFirstLastPara="1" rIns="0" wrap="square" tIns="0">
            <a:spAutoFit/>
          </a:bodyPr>
          <a:lstStyle/>
          <a:p>
            <a:pPr indent="0" lvl="0" marL="0" marR="0" rtl="0" algn="l">
              <a:lnSpc>
                <a:spcPct val="120066"/>
              </a:lnSpc>
              <a:spcBef>
                <a:spcPts val="0"/>
              </a:spcBef>
              <a:spcAft>
                <a:spcPts val="0"/>
              </a:spcAft>
              <a:buNone/>
            </a:pPr>
            <a:r>
              <a:rPr b="1" i="0" lang="en-US" sz="1206" u="none" cap="none" strike="noStrike">
                <a:solidFill>
                  <a:srgbClr val="4DA84F"/>
                </a:solidFill>
                <a:latin typeface="Arial"/>
                <a:ea typeface="Arial"/>
                <a:cs typeface="Arial"/>
                <a:sym typeface="Arial"/>
              </a:rPr>
              <a:t>rayos</a:t>
            </a:r>
            <a:endParaRPr/>
          </a:p>
        </p:txBody>
      </p:sp>
      <p:sp>
        <p:nvSpPr>
          <p:cNvPr id="258" name="Google Shape;258;p18"/>
          <p:cNvSpPr txBox="1"/>
          <p:nvPr/>
        </p:nvSpPr>
        <p:spPr>
          <a:xfrm rot="-3645617">
            <a:off x="1440060" y="3195904"/>
            <a:ext cx="522666" cy="295275"/>
          </a:xfrm>
          <a:prstGeom prst="rect">
            <a:avLst/>
          </a:prstGeom>
          <a:noFill/>
          <a:ln>
            <a:noFill/>
          </a:ln>
        </p:spPr>
        <p:txBody>
          <a:bodyPr anchorCtr="0" anchor="t" bIns="0" lIns="0" spcFirstLastPara="1" rIns="0" wrap="square" tIns="0">
            <a:spAutoFit/>
          </a:bodyPr>
          <a:lstStyle/>
          <a:p>
            <a:pPr indent="0" lvl="0" marL="0" marR="0" rtl="0" algn="l">
              <a:lnSpc>
                <a:spcPct val="119988"/>
              </a:lnSpc>
              <a:spcBef>
                <a:spcPts val="0"/>
              </a:spcBef>
              <a:spcAft>
                <a:spcPts val="0"/>
              </a:spcAft>
              <a:buNone/>
            </a:pPr>
            <a:r>
              <a:rPr b="1" i="0" lang="en-US" sz="1706" u="none" cap="none" strike="noStrike">
                <a:solidFill>
                  <a:srgbClr val="26819E"/>
                </a:solidFill>
                <a:latin typeface="Arial"/>
                <a:ea typeface="Arial"/>
                <a:cs typeface="Arial"/>
                <a:sym typeface="Arial"/>
              </a:rPr>
              <a:t>baja</a:t>
            </a:r>
            <a:endParaRPr/>
          </a:p>
        </p:txBody>
      </p:sp>
      <p:sp>
        <p:nvSpPr>
          <p:cNvPr id="259" name="Google Shape;259;p18"/>
          <p:cNvSpPr txBox="1"/>
          <p:nvPr/>
        </p:nvSpPr>
        <p:spPr>
          <a:xfrm rot="-3953532">
            <a:off x="458662" y="2965699"/>
            <a:ext cx="2120367" cy="295275"/>
          </a:xfrm>
          <a:prstGeom prst="rect">
            <a:avLst/>
          </a:prstGeom>
          <a:noFill/>
          <a:ln>
            <a:noFill/>
          </a:ln>
        </p:spPr>
        <p:txBody>
          <a:bodyPr anchorCtr="0" anchor="t" bIns="0" lIns="0" spcFirstLastPara="1" rIns="0" wrap="square" tIns="0">
            <a:spAutoFit/>
          </a:bodyPr>
          <a:lstStyle/>
          <a:p>
            <a:pPr indent="0" lvl="0" marL="0" marR="0" rtl="0" algn="l">
              <a:lnSpc>
                <a:spcPct val="119988"/>
              </a:lnSpc>
              <a:spcBef>
                <a:spcPts val="0"/>
              </a:spcBef>
              <a:spcAft>
                <a:spcPts val="0"/>
              </a:spcAft>
              <a:buNone/>
            </a:pPr>
            <a:r>
              <a:rPr b="1" i="0" lang="en-US" sz="1706" u="none" cap="none" strike="noStrike">
                <a:solidFill>
                  <a:srgbClr val="26819E"/>
                </a:solidFill>
                <a:latin typeface="Arial"/>
                <a:ea typeface="Arial"/>
                <a:cs typeface="Arial"/>
                <a:sym typeface="Arial"/>
              </a:rPr>
              <a:t>Electromagnética</a:t>
            </a:r>
            <a:endParaRPr/>
          </a:p>
        </p:txBody>
      </p:sp>
      <p:sp>
        <p:nvSpPr>
          <p:cNvPr id="260" name="Google Shape;260;p18"/>
          <p:cNvSpPr txBox="1"/>
          <p:nvPr/>
        </p:nvSpPr>
        <p:spPr>
          <a:xfrm>
            <a:off x="5920000" y="6847261"/>
            <a:ext cx="3102080" cy="222284"/>
          </a:xfrm>
          <a:prstGeom prst="rect">
            <a:avLst/>
          </a:prstGeom>
          <a:noFill/>
          <a:ln>
            <a:noFill/>
          </a:ln>
        </p:spPr>
        <p:txBody>
          <a:bodyPr anchorCtr="0" anchor="t" bIns="0" lIns="0" spcFirstLastPara="1" rIns="0" wrap="square" tIns="0">
            <a:spAutoFit/>
          </a:bodyPr>
          <a:lstStyle/>
          <a:p>
            <a:pPr indent="0" lvl="0" marL="0" marR="0" rtl="0" algn="l">
              <a:lnSpc>
                <a:spcPct val="119889"/>
              </a:lnSpc>
              <a:spcBef>
                <a:spcPts val="0"/>
              </a:spcBef>
              <a:spcAft>
                <a:spcPts val="0"/>
              </a:spcAft>
              <a:buNone/>
            </a:pPr>
            <a:r>
              <a:rPr b="0" i="0" lang="en-US" sz="724" u="none" cap="none" strike="noStrike">
                <a:solidFill>
                  <a:srgbClr val="000000"/>
                </a:solidFill>
                <a:latin typeface="Arial"/>
                <a:ea typeface="Arial"/>
                <a:cs typeface="Arial"/>
                <a:sym typeface="Arial"/>
              </a:rPr>
              <a:t>Copyright 2020 Discovery Education, Inc. Todos los derechos reservados.</a:t>
            </a:r>
            <a:endParaRPr/>
          </a:p>
          <a:p>
            <a:pPr indent="0" lvl="0" marL="0" marR="0" rtl="0" algn="l">
              <a:lnSpc>
                <a:spcPct val="119889"/>
              </a:lnSpc>
              <a:spcBef>
                <a:spcPts val="0"/>
              </a:spcBef>
              <a:spcAft>
                <a:spcPts val="0"/>
              </a:spcAft>
              <a:buNone/>
            </a:pPr>
            <a:r>
              <a:t/>
            </a:r>
            <a:endParaRPr b="0" i="0" sz="724" u="none" cap="none" strike="noStrike">
              <a:solidFill>
                <a:srgbClr val="000000"/>
              </a:solidFill>
              <a:latin typeface="Arial"/>
              <a:ea typeface="Arial"/>
              <a:cs typeface="Arial"/>
              <a:sym typeface="Arial"/>
            </a:endParaRPr>
          </a:p>
        </p:txBody>
      </p:sp>
      <p:sp>
        <p:nvSpPr>
          <p:cNvPr id="261" name="Google Shape;261;p18"/>
          <p:cNvSpPr/>
          <p:nvPr/>
        </p:nvSpPr>
        <p:spPr>
          <a:xfrm>
            <a:off x="684528" y="6745992"/>
            <a:ext cx="1840504" cy="347994"/>
          </a:xfrm>
          <a:custGeom>
            <a:rect b="b" l="l" r="r" t="t"/>
            <a:pathLst>
              <a:path extrusionOk="0" h="347994" w="1840504">
                <a:moveTo>
                  <a:pt x="0" y="0"/>
                </a:moveTo>
                <a:lnTo>
                  <a:pt x="1840504" y="0"/>
                </a:lnTo>
                <a:lnTo>
                  <a:pt x="1840504" y="347994"/>
                </a:lnTo>
                <a:lnTo>
                  <a:pt x="0" y="347994"/>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9"/>
          <p:cNvSpPr/>
          <p:nvPr/>
        </p:nvSpPr>
        <p:spPr>
          <a:xfrm>
            <a:off x="641299" y="94406"/>
            <a:ext cx="2039652" cy="773662"/>
          </a:xfrm>
          <a:custGeom>
            <a:rect b="b" l="l" r="r" t="t"/>
            <a:pathLst>
              <a:path extrusionOk="0" h="773662" w="2039652">
                <a:moveTo>
                  <a:pt x="0" y="0"/>
                </a:moveTo>
                <a:lnTo>
                  <a:pt x="2039652" y="0"/>
                </a:lnTo>
                <a:lnTo>
                  <a:pt x="2039652" y="773662"/>
                </a:lnTo>
                <a:lnTo>
                  <a:pt x="0" y="773662"/>
                </a:lnTo>
                <a:lnTo>
                  <a:pt x="0" y="0"/>
                </a:lnTo>
                <a:close/>
              </a:path>
            </a:pathLst>
          </a:custGeom>
          <a:blipFill rotWithShape="1">
            <a:blip r:embed="rId3">
              <a:alphaModFix/>
            </a:blip>
            <a:stretch>
              <a:fillRect b="0" l="0" r="0" t="0"/>
            </a:stretch>
          </a:blipFill>
          <a:ln>
            <a:noFill/>
          </a:ln>
        </p:spPr>
      </p:sp>
      <p:cxnSp>
        <p:nvCxnSpPr>
          <p:cNvPr id="271" name="Google Shape;271;p19"/>
          <p:cNvCxnSpPr/>
          <p:nvPr/>
        </p:nvCxnSpPr>
        <p:spPr>
          <a:xfrm rot="4119">
            <a:off x="665475" y="6529662"/>
            <a:ext cx="8478731" cy="0"/>
          </a:xfrm>
          <a:prstGeom prst="straightConnector1">
            <a:avLst/>
          </a:prstGeom>
          <a:noFill/>
          <a:ln cap="rnd" cmpd="sng" w="9525">
            <a:solidFill>
              <a:srgbClr val="4DA84F"/>
            </a:solidFill>
            <a:prstDash val="solid"/>
            <a:round/>
            <a:headEnd len="sm" w="sm" type="none"/>
            <a:tailEnd len="sm" w="sm" type="none"/>
          </a:ln>
        </p:spPr>
      </p:cxnSp>
      <p:cxnSp>
        <p:nvCxnSpPr>
          <p:cNvPr id="272" name="Google Shape;272;p19"/>
          <p:cNvCxnSpPr/>
          <p:nvPr/>
        </p:nvCxnSpPr>
        <p:spPr>
          <a:xfrm rot="7147">
            <a:off x="-10171" y="950831"/>
            <a:ext cx="9773941" cy="0"/>
          </a:xfrm>
          <a:prstGeom prst="straightConnector1">
            <a:avLst/>
          </a:prstGeom>
          <a:noFill/>
          <a:ln cap="rnd" cmpd="sng" w="19050">
            <a:solidFill>
              <a:srgbClr val="4DA84F"/>
            </a:solidFill>
            <a:prstDash val="solid"/>
            <a:round/>
            <a:headEnd len="sm" w="sm" type="none"/>
            <a:tailEnd len="sm" w="sm" type="none"/>
          </a:ln>
        </p:spPr>
      </p:cxnSp>
      <p:cxnSp>
        <p:nvCxnSpPr>
          <p:cNvPr id="273" name="Google Shape;273;p19"/>
          <p:cNvCxnSpPr/>
          <p:nvPr/>
        </p:nvCxnSpPr>
        <p:spPr>
          <a:xfrm rot="5320288">
            <a:off x="2472562" y="6936722"/>
            <a:ext cx="438214" cy="0"/>
          </a:xfrm>
          <a:prstGeom prst="straightConnector1">
            <a:avLst/>
          </a:prstGeom>
          <a:noFill/>
          <a:ln cap="rnd" cmpd="sng" w="9525">
            <a:solidFill>
              <a:srgbClr val="5B9BD5"/>
            </a:solidFill>
            <a:prstDash val="solid"/>
            <a:round/>
            <a:headEnd len="sm" w="sm" type="none"/>
            <a:tailEnd len="sm" w="sm" type="none"/>
          </a:ln>
        </p:spPr>
      </p:cxnSp>
      <p:cxnSp>
        <p:nvCxnSpPr>
          <p:cNvPr id="274" name="Google Shape;274;p19"/>
          <p:cNvCxnSpPr/>
          <p:nvPr/>
        </p:nvCxnSpPr>
        <p:spPr>
          <a:xfrm rot="5320288">
            <a:off x="4399276" y="6936722"/>
            <a:ext cx="438214" cy="0"/>
          </a:xfrm>
          <a:prstGeom prst="straightConnector1">
            <a:avLst/>
          </a:prstGeom>
          <a:noFill/>
          <a:ln cap="rnd" cmpd="sng" w="9525">
            <a:solidFill>
              <a:srgbClr val="5B9BD5"/>
            </a:solidFill>
            <a:prstDash val="solid"/>
            <a:round/>
            <a:headEnd len="sm" w="sm" type="none"/>
            <a:tailEnd len="sm" w="sm" type="none"/>
          </a:ln>
        </p:spPr>
      </p:cxnSp>
      <p:sp>
        <p:nvSpPr>
          <p:cNvPr id="275" name="Google Shape;275;p19"/>
          <p:cNvSpPr/>
          <p:nvPr/>
        </p:nvSpPr>
        <p:spPr>
          <a:xfrm>
            <a:off x="2812169" y="6815709"/>
            <a:ext cx="1709508" cy="208560"/>
          </a:xfrm>
          <a:custGeom>
            <a:rect b="b" l="l" r="r" t="t"/>
            <a:pathLst>
              <a:path extrusionOk="0" h="208560" w="1709508">
                <a:moveTo>
                  <a:pt x="0" y="0"/>
                </a:moveTo>
                <a:lnTo>
                  <a:pt x="1709508" y="0"/>
                </a:lnTo>
                <a:lnTo>
                  <a:pt x="1709508" y="208560"/>
                </a:lnTo>
                <a:lnTo>
                  <a:pt x="0" y="208560"/>
                </a:lnTo>
                <a:lnTo>
                  <a:pt x="0" y="0"/>
                </a:lnTo>
                <a:close/>
              </a:path>
            </a:pathLst>
          </a:custGeom>
          <a:blipFill rotWithShape="1">
            <a:blip r:embed="rId4">
              <a:alphaModFix/>
            </a:blip>
            <a:stretch>
              <a:fillRect b="-146" l="0" r="0" t="-145"/>
            </a:stretch>
          </a:blipFill>
          <a:ln>
            <a:noFill/>
          </a:ln>
        </p:spPr>
      </p:sp>
      <p:sp>
        <p:nvSpPr>
          <p:cNvPr id="276" name="Google Shape;276;p19"/>
          <p:cNvSpPr/>
          <p:nvPr/>
        </p:nvSpPr>
        <p:spPr>
          <a:xfrm>
            <a:off x="4724506" y="6801711"/>
            <a:ext cx="930852" cy="217199"/>
          </a:xfrm>
          <a:custGeom>
            <a:rect b="b" l="l" r="r" t="t"/>
            <a:pathLst>
              <a:path extrusionOk="0" h="217199" w="930852">
                <a:moveTo>
                  <a:pt x="0" y="0"/>
                </a:moveTo>
                <a:lnTo>
                  <a:pt x="930852" y="0"/>
                </a:lnTo>
                <a:lnTo>
                  <a:pt x="930852" y="217199"/>
                </a:lnTo>
                <a:lnTo>
                  <a:pt x="0" y="217199"/>
                </a:lnTo>
                <a:lnTo>
                  <a:pt x="0" y="0"/>
                </a:lnTo>
                <a:close/>
              </a:path>
            </a:pathLst>
          </a:custGeom>
          <a:blipFill rotWithShape="1">
            <a:blip r:embed="rId5">
              <a:alphaModFix/>
            </a:blip>
            <a:stretch>
              <a:fillRect b="0" l="0" r="0" t="0"/>
            </a:stretch>
          </a:blipFill>
          <a:ln>
            <a:noFill/>
          </a:ln>
        </p:spPr>
      </p:sp>
      <p:sp>
        <p:nvSpPr>
          <p:cNvPr id="277" name="Google Shape;277;p19"/>
          <p:cNvSpPr/>
          <p:nvPr/>
        </p:nvSpPr>
        <p:spPr>
          <a:xfrm>
            <a:off x="684528" y="6745992"/>
            <a:ext cx="1840504" cy="347994"/>
          </a:xfrm>
          <a:custGeom>
            <a:rect b="b" l="l" r="r" t="t"/>
            <a:pathLst>
              <a:path extrusionOk="0" h="347994" w="1840504">
                <a:moveTo>
                  <a:pt x="0" y="0"/>
                </a:moveTo>
                <a:lnTo>
                  <a:pt x="1840504" y="0"/>
                </a:lnTo>
                <a:lnTo>
                  <a:pt x="1840504" y="347994"/>
                </a:lnTo>
                <a:lnTo>
                  <a:pt x="0" y="347994"/>
                </a:lnTo>
                <a:lnTo>
                  <a:pt x="0" y="0"/>
                </a:lnTo>
                <a:close/>
              </a:path>
            </a:pathLst>
          </a:custGeom>
          <a:blipFill rotWithShape="1">
            <a:blip r:embed="rId6">
              <a:alphaModFix/>
            </a:blip>
            <a:stretch>
              <a:fillRect b="0" l="0" r="0" t="0"/>
            </a:stretch>
          </a:blipFill>
          <a:ln>
            <a:noFill/>
          </a:ln>
        </p:spPr>
      </p:sp>
      <p:sp>
        <p:nvSpPr>
          <p:cNvPr id="278" name="Google Shape;278;p19"/>
          <p:cNvSpPr txBox="1"/>
          <p:nvPr/>
        </p:nvSpPr>
        <p:spPr>
          <a:xfrm>
            <a:off x="8957462" y="6809161"/>
            <a:ext cx="218101" cy="190500"/>
          </a:xfrm>
          <a:prstGeom prst="rect">
            <a:avLst/>
          </a:prstGeom>
          <a:noFill/>
          <a:ln>
            <a:noFill/>
          </a:ln>
        </p:spPr>
        <p:txBody>
          <a:bodyPr anchorCtr="0" anchor="t" bIns="0" lIns="0" spcFirstLastPara="1" rIns="0" wrap="square" tIns="0">
            <a:spAutoFit/>
          </a:bodyPr>
          <a:lstStyle/>
          <a:p>
            <a:pPr indent="0" lvl="0" marL="0" marR="0" rtl="0" algn="r">
              <a:lnSpc>
                <a:spcPct val="120075"/>
              </a:lnSpc>
              <a:spcBef>
                <a:spcPts val="0"/>
              </a:spcBef>
              <a:spcAft>
                <a:spcPts val="0"/>
              </a:spcAft>
              <a:buNone/>
            </a:pPr>
            <a:r>
              <a:rPr b="0" i="0" lang="en-US" sz="1066" u="none" cap="none" strike="noStrike">
                <a:solidFill>
                  <a:srgbClr val="000000"/>
                </a:solidFill>
                <a:latin typeface="Arial"/>
                <a:ea typeface="Arial"/>
                <a:cs typeface="Arial"/>
                <a:sym typeface="Arial"/>
              </a:rPr>
              <a:t>6</a:t>
            </a:r>
            <a:endParaRPr/>
          </a:p>
        </p:txBody>
      </p:sp>
      <p:sp>
        <p:nvSpPr>
          <p:cNvPr id="279" name="Google Shape;279;p19"/>
          <p:cNvSpPr txBox="1"/>
          <p:nvPr/>
        </p:nvSpPr>
        <p:spPr>
          <a:xfrm>
            <a:off x="2805531" y="314279"/>
            <a:ext cx="6696222" cy="40923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986" u="none" cap="none" strike="noStrike">
                <a:solidFill>
                  <a:srgbClr val="26819E"/>
                </a:solidFill>
                <a:latin typeface="Ubuntu"/>
                <a:ea typeface="Ubuntu"/>
                <a:cs typeface="Ubuntu"/>
                <a:sym typeface="Ubuntu"/>
              </a:rPr>
              <a:t>Mapa Conceptual de la Radiación</a:t>
            </a:r>
            <a:endParaRPr/>
          </a:p>
        </p:txBody>
      </p:sp>
      <p:sp>
        <p:nvSpPr>
          <p:cNvPr id="280" name="Google Shape;280;p19"/>
          <p:cNvSpPr txBox="1"/>
          <p:nvPr/>
        </p:nvSpPr>
        <p:spPr>
          <a:xfrm>
            <a:off x="518775" y="1007025"/>
            <a:ext cx="4345800" cy="3467400"/>
          </a:xfrm>
          <a:prstGeom prst="rect">
            <a:avLst/>
          </a:prstGeom>
          <a:noFill/>
          <a:ln>
            <a:noFill/>
          </a:ln>
        </p:spPr>
        <p:txBody>
          <a:bodyPr anchorCtr="0" anchor="t" bIns="0" lIns="0" spcFirstLastPara="1" rIns="0" wrap="square" tIns="0">
            <a:spAutoFit/>
          </a:bodyPr>
          <a:lstStyle/>
          <a:p>
            <a:pPr indent="0" lvl="0" marL="0" marR="0" rtl="0" algn="l">
              <a:lnSpc>
                <a:spcPct val="120046"/>
              </a:lnSpc>
              <a:spcBef>
                <a:spcPts val="0"/>
              </a:spcBef>
              <a:spcAft>
                <a:spcPts val="0"/>
              </a:spcAft>
              <a:buNone/>
            </a:pPr>
            <a:r>
              <a:rPr b="0" i="0" lang="en-US" sz="1606" u="none" cap="none" strike="noStrike">
                <a:solidFill>
                  <a:srgbClr val="000000"/>
                </a:solidFill>
                <a:latin typeface="Ubuntu"/>
                <a:ea typeface="Ubuntu"/>
                <a:cs typeface="Ubuntu"/>
                <a:sym typeface="Ubuntu"/>
              </a:rPr>
              <a:t>Cada grupo debe recibir una copia de la hoja de notas del mapa conceptual de la radiación, un conjunto de tarjetas, hilo y tijeras.</a:t>
            </a:r>
            <a:endParaRPr sz="1300"/>
          </a:p>
          <a:p>
            <a:pPr indent="0" lvl="0" marL="0" marR="0" rtl="0" algn="l">
              <a:lnSpc>
                <a:spcPct val="120046"/>
              </a:lnSpc>
              <a:spcBef>
                <a:spcPts val="0"/>
              </a:spcBef>
              <a:spcAft>
                <a:spcPts val="0"/>
              </a:spcAft>
              <a:buNone/>
            </a:pPr>
            <a:r>
              <a:t/>
            </a:r>
            <a:endParaRPr b="0" i="0" sz="1606" u="none" cap="none" strike="noStrike">
              <a:solidFill>
                <a:srgbClr val="000000"/>
              </a:solidFill>
              <a:latin typeface="Ubuntu"/>
              <a:ea typeface="Ubuntu"/>
              <a:cs typeface="Ubuntu"/>
              <a:sym typeface="Ubuntu"/>
            </a:endParaRPr>
          </a:p>
          <a:p>
            <a:pPr indent="0" lvl="0" marL="0" marR="0" rtl="0" algn="l">
              <a:lnSpc>
                <a:spcPct val="120046"/>
              </a:lnSpc>
              <a:spcBef>
                <a:spcPts val="0"/>
              </a:spcBef>
              <a:spcAft>
                <a:spcPts val="0"/>
              </a:spcAft>
              <a:buNone/>
            </a:pPr>
            <a:r>
              <a:rPr b="0" i="0" lang="en-US" sz="1606" u="none" cap="none" strike="noStrike">
                <a:solidFill>
                  <a:srgbClr val="000000"/>
                </a:solidFill>
                <a:latin typeface="Ubuntu"/>
                <a:ea typeface="Ubuntu"/>
                <a:cs typeface="Ubuntu"/>
                <a:sym typeface="Ubuntu"/>
              </a:rPr>
              <a:t>Su tarea es organizar y conectar los términos (usando hilo) para crear un mapa conceptual que muestre cómo se relacionan los diferentes tipos de radiación entre sí.</a:t>
            </a:r>
            <a:endParaRPr sz="1300"/>
          </a:p>
          <a:p>
            <a:pPr indent="0" lvl="0" marL="0" marR="0" rtl="0" algn="l">
              <a:lnSpc>
                <a:spcPct val="120046"/>
              </a:lnSpc>
              <a:spcBef>
                <a:spcPts val="0"/>
              </a:spcBef>
              <a:spcAft>
                <a:spcPts val="0"/>
              </a:spcAft>
              <a:buNone/>
            </a:pPr>
            <a:r>
              <a:t/>
            </a:r>
            <a:endParaRPr b="0" i="0" sz="1606" u="none" cap="none" strike="noStrike">
              <a:solidFill>
                <a:srgbClr val="000000"/>
              </a:solidFill>
              <a:latin typeface="Ubuntu"/>
              <a:ea typeface="Ubuntu"/>
              <a:cs typeface="Ubuntu"/>
              <a:sym typeface="Ubuntu"/>
            </a:endParaRPr>
          </a:p>
          <a:p>
            <a:pPr indent="0" lvl="0" marL="0" marR="0" rtl="0" algn="l">
              <a:lnSpc>
                <a:spcPct val="108030"/>
              </a:lnSpc>
              <a:spcBef>
                <a:spcPts val="0"/>
              </a:spcBef>
              <a:spcAft>
                <a:spcPts val="0"/>
              </a:spcAft>
              <a:buNone/>
            </a:pPr>
            <a:r>
              <a:rPr b="0" i="0" lang="en-US" sz="1606" u="none" cap="none" strike="noStrike">
                <a:solidFill>
                  <a:srgbClr val="000000"/>
                </a:solidFill>
                <a:latin typeface="Ubuntu"/>
                <a:ea typeface="Ubuntu"/>
                <a:cs typeface="Ubuntu"/>
                <a:sym typeface="Ubuntu"/>
              </a:rPr>
              <a:t>Deben comenzar investigando y completando la hoja de notas.</a:t>
            </a:r>
            <a:endParaRPr sz="1300"/>
          </a:p>
          <a:p>
            <a:pPr indent="0" lvl="0" marL="0" marR="0" rtl="0" algn="l">
              <a:lnSpc>
                <a:spcPct val="108030"/>
              </a:lnSpc>
              <a:spcBef>
                <a:spcPts val="0"/>
              </a:spcBef>
              <a:spcAft>
                <a:spcPts val="0"/>
              </a:spcAft>
              <a:buNone/>
            </a:pPr>
            <a:r>
              <a:t/>
            </a:r>
            <a:endParaRPr b="0" i="0" sz="1706" u="none" cap="none" strike="noStrike">
              <a:solidFill>
                <a:srgbClr val="000000"/>
              </a:solidFill>
              <a:latin typeface="Ubuntu"/>
              <a:ea typeface="Ubuntu"/>
              <a:cs typeface="Ubuntu"/>
              <a:sym typeface="Ubuntu"/>
            </a:endParaRPr>
          </a:p>
        </p:txBody>
      </p:sp>
      <p:sp>
        <p:nvSpPr>
          <p:cNvPr id="281" name="Google Shape;281;p19"/>
          <p:cNvSpPr txBox="1"/>
          <p:nvPr/>
        </p:nvSpPr>
        <p:spPr>
          <a:xfrm>
            <a:off x="518778" y="4594960"/>
            <a:ext cx="5188500" cy="2002200"/>
          </a:xfrm>
          <a:prstGeom prst="rect">
            <a:avLst/>
          </a:prstGeom>
          <a:noFill/>
          <a:ln>
            <a:noFill/>
          </a:ln>
        </p:spPr>
        <p:txBody>
          <a:bodyPr anchorCtr="0" anchor="t" bIns="0" lIns="0" spcFirstLastPara="1" rIns="0" wrap="square" tIns="0">
            <a:spAutoFit/>
          </a:bodyPr>
          <a:lstStyle/>
          <a:p>
            <a:pPr indent="0" lvl="0" marL="0" marR="0" rtl="0" algn="l">
              <a:lnSpc>
                <a:spcPct val="108030"/>
              </a:lnSpc>
              <a:spcBef>
                <a:spcPts val="0"/>
              </a:spcBef>
              <a:spcAft>
                <a:spcPts val="0"/>
              </a:spcAft>
              <a:buNone/>
            </a:pPr>
            <a:r>
              <a:rPr b="1" i="0" lang="en-US" sz="1706" u="none" cap="none" strike="noStrike">
                <a:solidFill>
                  <a:srgbClr val="26819E"/>
                </a:solidFill>
                <a:latin typeface="Ubuntu"/>
                <a:ea typeface="Ubuntu"/>
                <a:cs typeface="Ubuntu"/>
                <a:sym typeface="Ubuntu"/>
              </a:rPr>
              <a:t>Recursos que te ayudarán a comenzar:</a:t>
            </a:r>
            <a:endParaRPr/>
          </a:p>
          <a:p>
            <a:pPr indent="0" lvl="0" marL="0" marR="0" rtl="0" algn="l">
              <a:lnSpc>
                <a:spcPct val="108030"/>
              </a:lnSpc>
              <a:spcBef>
                <a:spcPts val="0"/>
              </a:spcBef>
              <a:spcAft>
                <a:spcPts val="0"/>
              </a:spcAft>
              <a:buNone/>
            </a:pPr>
            <a:r>
              <a:t/>
            </a:r>
            <a:endParaRPr b="1" i="0" sz="100" u="none" cap="none" strike="noStrike">
              <a:solidFill>
                <a:srgbClr val="26819E"/>
              </a:solidFill>
              <a:latin typeface="Ubuntu"/>
              <a:ea typeface="Ubuntu"/>
              <a:cs typeface="Ubuntu"/>
              <a:sym typeface="Ubuntu"/>
            </a:endParaRPr>
          </a:p>
          <a:p>
            <a:pPr indent="0" lvl="0" marL="0" marR="0" rtl="0" algn="l">
              <a:lnSpc>
                <a:spcPct val="108030"/>
              </a:lnSpc>
              <a:spcBef>
                <a:spcPts val="0"/>
              </a:spcBef>
              <a:spcAft>
                <a:spcPts val="0"/>
              </a:spcAft>
              <a:buNone/>
            </a:pPr>
            <a:r>
              <a:rPr b="0" i="1" lang="en-US" sz="1706" u="none" cap="none" strike="noStrike">
                <a:solidFill>
                  <a:srgbClr val="000000"/>
                </a:solidFill>
                <a:latin typeface="Ubuntu"/>
                <a:ea typeface="Ubuntu"/>
                <a:cs typeface="Ubuntu"/>
                <a:sym typeface="Ubuntu"/>
              </a:rPr>
              <a:t>Conceptos básicos sobre la radiación(en inglés)</a:t>
            </a:r>
            <a:endParaRPr/>
          </a:p>
          <a:p>
            <a:pPr indent="0" lvl="0" marL="0" marR="0" rtl="0" algn="l">
              <a:lnSpc>
                <a:spcPct val="108030"/>
              </a:lnSpc>
              <a:spcBef>
                <a:spcPts val="0"/>
              </a:spcBef>
              <a:spcAft>
                <a:spcPts val="0"/>
              </a:spcAft>
              <a:buNone/>
            </a:pPr>
            <a:r>
              <a:rPr b="0" i="0" lang="en-US" sz="1706" u="sng" cap="none" strike="noStrike">
                <a:solidFill>
                  <a:schemeClr val="hlink"/>
                </a:solidFill>
                <a:latin typeface="Ubuntu"/>
                <a:ea typeface="Ubuntu"/>
                <a:cs typeface="Ubuntu"/>
                <a:sym typeface="Ubuntu"/>
                <a:hlinkClick r:id="rId7"/>
              </a:rPr>
              <a:t>https://www.nrc.gov/about-nrc/radiation/health-effects/radiation-basics.html</a:t>
            </a:r>
            <a:endParaRPr/>
          </a:p>
          <a:p>
            <a:pPr indent="0" lvl="0" marL="0" marR="0" rtl="0" algn="l">
              <a:lnSpc>
                <a:spcPct val="108030"/>
              </a:lnSpc>
              <a:spcBef>
                <a:spcPts val="0"/>
              </a:spcBef>
              <a:spcAft>
                <a:spcPts val="0"/>
              </a:spcAft>
              <a:buNone/>
            </a:pPr>
            <a:r>
              <a:t/>
            </a:r>
            <a:endParaRPr b="0" i="0" sz="1706" u="sng" cap="none" strike="noStrike">
              <a:solidFill>
                <a:schemeClr val="hlink"/>
              </a:solidFill>
              <a:latin typeface="Ubuntu"/>
              <a:ea typeface="Ubuntu"/>
              <a:cs typeface="Ubuntu"/>
              <a:sym typeface="Ubuntu"/>
              <a:hlinkClick r:id="rId8"/>
            </a:endParaRPr>
          </a:p>
          <a:p>
            <a:pPr indent="0" lvl="0" marL="0" marR="0" rtl="0" algn="l">
              <a:lnSpc>
                <a:spcPct val="108030"/>
              </a:lnSpc>
              <a:spcBef>
                <a:spcPts val="0"/>
              </a:spcBef>
              <a:spcAft>
                <a:spcPts val="0"/>
              </a:spcAft>
              <a:buNone/>
            </a:pPr>
            <a:r>
              <a:rPr b="0" i="1" lang="en-US" sz="1706" u="none" cap="none" strike="noStrike">
                <a:solidFill>
                  <a:srgbClr val="000000"/>
                </a:solidFill>
                <a:latin typeface="Ubuntu"/>
                <a:ea typeface="Ubuntu"/>
                <a:cs typeface="Ubuntu"/>
                <a:sym typeface="Ubuntu"/>
              </a:rPr>
              <a:t>Introducción al espectro electromagnético(en inglés)</a:t>
            </a:r>
            <a:endParaRPr/>
          </a:p>
          <a:p>
            <a:pPr indent="0" lvl="0" marL="0" marR="0" rtl="0" algn="l">
              <a:lnSpc>
                <a:spcPct val="108030"/>
              </a:lnSpc>
              <a:spcBef>
                <a:spcPts val="0"/>
              </a:spcBef>
              <a:spcAft>
                <a:spcPts val="0"/>
              </a:spcAft>
              <a:buNone/>
            </a:pPr>
            <a:r>
              <a:rPr b="0" i="0" lang="en-US" sz="1706" u="sng" cap="none" strike="noStrike">
                <a:solidFill>
                  <a:schemeClr val="hlink"/>
                </a:solidFill>
                <a:latin typeface="Ubuntu"/>
                <a:ea typeface="Ubuntu"/>
                <a:cs typeface="Ubuntu"/>
                <a:sym typeface="Ubuntu"/>
                <a:hlinkClick r:id="rId9"/>
              </a:rPr>
              <a:t>https://science.nasa.gov/ems/01_intro</a:t>
            </a:r>
            <a:endParaRPr/>
          </a:p>
        </p:txBody>
      </p:sp>
      <p:sp>
        <p:nvSpPr>
          <p:cNvPr id="282" name="Google Shape;282;p19"/>
          <p:cNvSpPr txBox="1"/>
          <p:nvPr/>
        </p:nvSpPr>
        <p:spPr>
          <a:xfrm>
            <a:off x="5920000" y="6847261"/>
            <a:ext cx="3102080" cy="222284"/>
          </a:xfrm>
          <a:prstGeom prst="rect">
            <a:avLst/>
          </a:prstGeom>
          <a:noFill/>
          <a:ln>
            <a:noFill/>
          </a:ln>
        </p:spPr>
        <p:txBody>
          <a:bodyPr anchorCtr="0" anchor="t" bIns="0" lIns="0" spcFirstLastPara="1" rIns="0" wrap="square" tIns="0">
            <a:spAutoFit/>
          </a:bodyPr>
          <a:lstStyle/>
          <a:p>
            <a:pPr indent="0" lvl="0" marL="0" marR="0" rtl="0" algn="l">
              <a:lnSpc>
                <a:spcPct val="119889"/>
              </a:lnSpc>
              <a:spcBef>
                <a:spcPts val="0"/>
              </a:spcBef>
              <a:spcAft>
                <a:spcPts val="0"/>
              </a:spcAft>
              <a:buNone/>
            </a:pPr>
            <a:r>
              <a:rPr b="0" i="0" lang="en-US" sz="724" u="none" cap="none" strike="noStrike">
                <a:solidFill>
                  <a:srgbClr val="000000"/>
                </a:solidFill>
                <a:latin typeface="Arial"/>
                <a:ea typeface="Arial"/>
                <a:cs typeface="Arial"/>
                <a:sym typeface="Arial"/>
              </a:rPr>
              <a:t>Copyright 2020 Discovery Education, Inc. Todos los derechos reservados.</a:t>
            </a:r>
            <a:endParaRPr/>
          </a:p>
          <a:p>
            <a:pPr indent="0" lvl="0" marL="0" marR="0" rtl="0" algn="l">
              <a:lnSpc>
                <a:spcPct val="119889"/>
              </a:lnSpc>
              <a:spcBef>
                <a:spcPts val="0"/>
              </a:spcBef>
              <a:spcAft>
                <a:spcPts val="0"/>
              </a:spcAft>
              <a:buNone/>
            </a:pPr>
            <a:r>
              <a:t/>
            </a:r>
            <a:endParaRPr b="0" i="0" sz="724" u="none" cap="none" strike="noStrike">
              <a:solidFill>
                <a:srgbClr val="000000"/>
              </a:solidFill>
              <a:latin typeface="Arial"/>
              <a:ea typeface="Arial"/>
              <a:cs typeface="Arial"/>
              <a:sym typeface="Arial"/>
            </a:endParaRPr>
          </a:p>
        </p:txBody>
      </p:sp>
      <p:grpSp>
        <p:nvGrpSpPr>
          <p:cNvPr id="283" name="Google Shape;283;p19"/>
          <p:cNvGrpSpPr/>
          <p:nvPr/>
        </p:nvGrpSpPr>
        <p:grpSpPr>
          <a:xfrm>
            <a:off x="4791106" y="1085655"/>
            <a:ext cx="4656647" cy="5134903"/>
            <a:chOff x="0" y="0"/>
            <a:chExt cx="6208863" cy="6846537"/>
          </a:xfrm>
        </p:grpSpPr>
        <p:sp>
          <p:nvSpPr>
            <p:cNvPr id="284" name="Google Shape;284;p19"/>
            <p:cNvSpPr/>
            <p:nvPr/>
          </p:nvSpPr>
          <p:spPr>
            <a:xfrm>
              <a:off x="1042957" y="1548368"/>
              <a:ext cx="2971578" cy="857420"/>
            </a:xfrm>
            <a:custGeom>
              <a:rect b="b" l="l" r="r" t="t"/>
              <a:pathLst>
                <a:path extrusionOk="0" h="857420" w="2971578">
                  <a:moveTo>
                    <a:pt x="0" y="0"/>
                  </a:moveTo>
                  <a:lnTo>
                    <a:pt x="2971578" y="0"/>
                  </a:lnTo>
                  <a:lnTo>
                    <a:pt x="2971578" y="857421"/>
                  </a:lnTo>
                  <a:lnTo>
                    <a:pt x="0" y="857421"/>
                  </a:lnTo>
                  <a:lnTo>
                    <a:pt x="0" y="0"/>
                  </a:lnTo>
                  <a:close/>
                </a:path>
              </a:pathLst>
            </a:custGeom>
            <a:blipFill rotWithShape="1">
              <a:blip r:embed="rId10">
                <a:alphaModFix/>
              </a:blip>
              <a:stretch>
                <a:fillRect b="-55009" l="0" r="0" t="0"/>
              </a:stretch>
            </a:blipFill>
            <a:ln>
              <a:noFill/>
            </a:ln>
          </p:spPr>
        </p:sp>
        <p:sp>
          <p:nvSpPr>
            <p:cNvPr id="285" name="Google Shape;285;p19"/>
            <p:cNvSpPr/>
            <p:nvPr/>
          </p:nvSpPr>
          <p:spPr>
            <a:xfrm>
              <a:off x="2669445" y="6053369"/>
              <a:ext cx="1691279" cy="793168"/>
            </a:xfrm>
            <a:custGeom>
              <a:rect b="b" l="l" r="r" t="t"/>
              <a:pathLst>
                <a:path extrusionOk="0" h="793168" w="1691279">
                  <a:moveTo>
                    <a:pt x="0" y="0"/>
                  </a:moveTo>
                  <a:lnTo>
                    <a:pt x="1691279" y="0"/>
                  </a:lnTo>
                  <a:lnTo>
                    <a:pt x="1691279" y="793168"/>
                  </a:lnTo>
                  <a:lnTo>
                    <a:pt x="0" y="793168"/>
                  </a:lnTo>
                  <a:lnTo>
                    <a:pt x="0" y="0"/>
                  </a:lnTo>
                  <a:close/>
                </a:path>
              </a:pathLst>
            </a:custGeom>
            <a:blipFill rotWithShape="1">
              <a:blip r:embed="rId11">
                <a:alphaModFix/>
              </a:blip>
              <a:stretch>
                <a:fillRect b="0" l="-11885" r="-9730" t="-15989"/>
              </a:stretch>
            </a:blipFill>
            <a:ln>
              <a:noFill/>
            </a:ln>
          </p:spPr>
        </p:sp>
        <p:cxnSp>
          <p:nvCxnSpPr>
            <p:cNvPr id="286" name="Google Shape;286;p19"/>
            <p:cNvCxnSpPr/>
            <p:nvPr/>
          </p:nvCxnSpPr>
          <p:spPr>
            <a:xfrm rot="10800000">
              <a:off x="2137912" y="5866138"/>
              <a:ext cx="1377173" cy="187231"/>
            </a:xfrm>
            <a:prstGeom prst="straightConnector1">
              <a:avLst/>
            </a:prstGeom>
            <a:noFill/>
            <a:ln cap="flat" cmpd="sng" w="12700">
              <a:solidFill>
                <a:srgbClr val="262626"/>
              </a:solidFill>
              <a:prstDash val="solid"/>
              <a:round/>
              <a:headEnd len="sm" w="sm" type="none"/>
              <a:tailEnd len="sm" w="sm" type="none"/>
            </a:ln>
          </p:spPr>
        </p:cxnSp>
        <p:sp>
          <p:nvSpPr>
            <p:cNvPr id="287" name="Google Shape;287;p19"/>
            <p:cNvSpPr/>
            <p:nvPr/>
          </p:nvSpPr>
          <p:spPr>
            <a:xfrm>
              <a:off x="0" y="2782123"/>
              <a:ext cx="2314434" cy="323373"/>
            </a:xfrm>
            <a:custGeom>
              <a:rect b="b" l="l" r="r" t="t"/>
              <a:pathLst>
                <a:path extrusionOk="0" h="323373" w="2314434">
                  <a:moveTo>
                    <a:pt x="0" y="0"/>
                  </a:moveTo>
                  <a:lnTo>
                    <a:pt x="2314434" y="0"/>
                  </a:lnTo>
                  <a:lnTo>
                    <a:pt x="2314434" y="323373"/>
                  </a:lnTo>
                  <a:lnTo>
                    <a:pt x="0" y="323373"/>
                  </a:lnTo>
                  <a:lnTo>
                    <a:pt x="0" y="0"/>
                  </a:lnTo>
                  <a:close/>
                </a:path>
              </a:pathLst>
            </a:custGeom>
            <a:blipFill rotWithShape="1">
              <a:blip r:embed="rId10">
                <a:alphaModFix/>
              </a:blip>
              <a:stretch>
                <a:fillRect b="0" l="0" r="0" t="-220112"/>
              </a:stretch>
            </a:blipFill>
            <a:ln>
              <a:noFill/>
            </a:ln>
          </p:spPr>
        </p:sp>
        <p:sp>
          <p:nvSpPr>
            <p:cNvPr id="288" name="Google Shape;288;p19"/>
            <p:cNvSpPr/>
            <p:nvPr/>
          </p:nvSpPr>
          <p:spPr>
            <a:xfrm>
              <a:off x="2655430" y="2807762"/>
              <a:ext cx="2314434" cy="323373"/>
            </a:xfrm>
            <a:custGeom>
              <a:rect b="b" l="l" r="r" t="t"/>
              <a:pathLst>
                <a:path extrusionOk="0" h="323373" w="2314434">
                  <a:moveTo>
                    <a:pt x="0" y="0"/>
                  </a:moveTo>
                  <a:lnTo>
                    <a:pt x="2314434" y="0"/>
                  </a:lnTo>
                  <a:lnTo>
                    <a:pt x="2314434" y="323373"/>
                  </a:lnTo>
                  <a:lnTo>
                    <a:pt x="0" y="323373"/>
                  </a:lnTo>
                  <a:lnTo>
                    <a:pt x="0" y="0"/>
                  </a:lnTo>
                  <a:close/>
                </a:path>
              </a:pathLst>
            </a:custGeom>
            <a:blipFill rotWithShape="1">
              <a:blip r:embed="rId10">
                <a:alphaModFix/>
              </a:blip>
              <a:stretch>
                <a:fillRect b="0" l="0" r="0" t="-220112"/>
              </a:stretch>
            </a:blipFill>
            <a:ln>
              <a:noFill/>
            </a:ln>
          </p:spPr>
        </p:sp>
        <p:sp>
          <p:nvSpPr>
            <p:cNvPr id="289" name="Google Shape;289;p19"/>
            <p:cNvSpPr/>
            <p:nvPr/>
          </p:nvSpPr>
          <p:spPr>
            <a:xfrm>
              <a:off x="4253613" y="1625350"/>
              <a:ext cx="1592331" cy="726570"/>
            </a:xfrm>
            <a:custGeom>
              <a:rect b="b" l="l" r="r" t="t"/>
              <a:pathLst>
                <a:path extrusionOk="0" h="726570" w="1592331">
                  <a:moveTo>
                    <a:pt x="0" y="0"/>
                  </a:moveTo>
                  <a:lnTo>
                    <a:pt x="1592331" y="0"/>
                  </a:lnTo>
                  <a:lnTo>
                    <a:pt x="1592331" y="726570"/>
                  </a:lnTo>
                  <a:lnTo>
                    <a:pt x="0" y="726570"/>
                  </a:lnTo>
                  <a:lnTo>
                    <a:pt x="0" y="0"/>
                  </a:lnTo>
                  <a:close/>
                </a:path>
              </a:pathLst>
            </a:custGeom>
            <a:blipFill rotWithShape="1">
              <a:blip r:embed="rId10">
                <a:alphaModFix/>
              </a:blip>
              <a:stretch>
                <a:fillRect b="0" l="-11048" r="-2015" t="-10830"/>
              </a:stretch>
            </a:blipFill>
            <a:ln>
              <a:noFill/>
            </a:ln>
          </p:spPr>
        </p:sp>
        <p:sp>
          <p:nvSpPr>
            <p:cNvPr id="290" name="Google Shape;290;p19"/>
            <p:cNvSpPr/>
            <p:nvPr/>
          </p:nvSpPr>
          <p:spPr>
            <a:xfrm>
              <a:off x="114259" y="4443331"/>
              <a:ext cx="1685040" cy="235434"/>
            </a:xfrm>
            <a:custGeom>
              <a:rect b="b" l="l" r="r" t="t"/>
              <a:pathLst>
                <a:path extrusionOk="0" h="235434" w="1685040">
                  <a:moveTo>
                    <a:pt x="0" y="0"/>
                  </a:moveTo>
                  <a:lnTo>
                    <a:pt x="1685039" y="0"/>
                  </a:lnTo>
                  <a:lnTo>
                    <a:pt x="1685039" y="235434"/>
                  </a:lnTo>
                  <a:lnTo>
                    <a:pt x="0" y="235434"/>
                  </a:lnTo>
                  <a:lnTo>
                    <a:pt x="0" y="0"/>
                  </a:lnTo>
                  <a:close/>
                </a:path>
              </a:pathLst>
            </a:custGeom>
            <a:blipFill rotWithShape="1">
              <a:blip r:embed="rId10">
                <a:alphaModFix/>
              </a:blip>
              <a:stretch>
                <a:fillRect b="0" l="0" r="0" t="-220112"/>
              </a:stretch>
            </a:blipFill>
            <a:ln>
              <a:noFill/>
            </a:ln>
          </p:spPr>
        </p:sp>
        <p:sp>
          <p:nvSpPr>
            <p:cNvPr id="291" name="Google Shape;291;p19"/>
            <p:cNvSpPr/>
            <p:nvPr/>
          </p:nvSpPr>
          <p:spPr>
            <a:xfrm>
              <a:off x="3402580" y="0"/>
              <a:ext cx="1509164" cy="335739"/>
            </a:xfrm>
            <a:custGeom>
              <a:rect b="b" l="l" r="r" t="t"/>
              <a:pathLst>
                <a:path extrusionOk="0" h="335739" w="1509164">
                  <a:moveTo>
                    <a:pt x="0" y="0"/>
                  </a:moveTo>
                  <a:lnTo>
                    <a:pt x="1509164" y="0"/>
                  </a:lnTo>
                  <a:lnTo>
                    <a:pt x="1509164" y="335739"/>
                  </a:lnTo>
                  <a:lnTo>
                    <a:pt x="0" y="335739"/>
                  </a:lnTo>
                  <a:lnTo>
                    <a:pt x="0" y="0"/>
                  </a:lnTo>
                  <a:close/>
                </a:path>
              </a:pathLst>
            </a:custGeom>
            <a:blipFill rotWithShape="1">
              <a:blip r:embed="rId12">
                <a:alphaModFix/>
              </a:blip>
              <a:stretch>
                <a:fillRect b="0" l="-10830" r="0" t="-122821"/>
              </a:stretch>
            </a:blipFill>
            <a:ln>
              <a:noFill/>
            </a:ln>
          </p:spPr>
        </p:sp>
        <p:sp>
          <p:nvSpPr>
            <p:cNvPr id="292" name="Google Shape;292;p19"/>
            <p:cNvSpPr txBox="1"/>
            <p:nvPr/>
          </p:nvSpPr>
          <p:spPr>
            <a:xfrm>
              <a:off x="3736226" y="11871"/>
              <a:ext cx="841871" cy="26437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100" u="none" cap="none" strike="noStrike">
                  <a:solidFill>
                    <a:srgbClr val="000000"/>
                  </a:solidFill>
                  <a:latin typeface="Avenir"/>
                  <a:ea typeface="Avenir"/>
                  <a:cs typeface="Avenir"/>
                  <a:sym typeface="Avenir"/>
                </a:rPr>
                <a:t>Radiación</a:t>
              </a:r>
              <a:endParaRPr/>
            </a:p>
          </p:txBody>
        </p:sp>
        <p:sp>
          <p:nvSpPr>
            <p:cNvPr id="293" name="Google Shape;293;p19"/>
            <p:cNvSpPr/>
            <p:nvPr/>
          </p:nvSpPr>
          <p:spPr>
            <a:xfrm>
              <a:off x="2401732" y="679611"/>
              <a:ext cx="1500896" cy="576657"/>
            </a:xfrm>
            <a:custGeom>
              <a:rect b="b" l="l" r="r" t="t"/>
              <a:pathLst>
                <a:path extrusionOk="0" h="576657" w="1500896">
                  <a:moveTo>
                    <a:pt x="0" y="0"/>
                  </a:moveTo>
                  <a:lnTo>
                    <a:pt x="1500896" y="0"/>
                  </a:lnTo>
                  <a:lnTo>
                    <a:pt x="1500896" y="576657"/>
                  </a:lnTo>
                  <a:lnTo>
                    <a:pt x="0" y="576657"/>
                  </a:lnTo>
                  <a:lnTo>
                    <a:pt x="0" y="0"/>
                  </a:lnTo>
                  <a:close/>
                </a:path>
              </a:pathLst>
            </a:custGeom>
            <a:blipFill rotWithShape="1">
              <a:blip r:embed="rId11">
                <a:alphaModFix/>
              </a:blip>
              <a:stretch>
                <a:fillRect b="0" l="-10901" r="-649" t="-29863"/>
              </a:stretch>
            </a:blipFill>
            <a:ln>
              <a:noFill/>
            </a:ln>
          </p:spPr>
        </p:sp>
        <p:sp>
          <p:nvSpPr>
            <p:cNvPr id="294" name="Google Shape;294;p19"/>
            <p:cNvSpPr txBox="1"/>
            <p:nvPr/>
          </p:nvSpPr>
          <p:spPr>
            <a:xfrm>
              <a:off x="2355113" y="707123"/>
              <a:ext cx="1547515" cy="461433"/>
            </a:xfrm>
            <a:prstGeom prst="rect">
              <a:avLst/>
            </a:prstGeom>
            <a:noFill/>
            <a:ln>
              <a:noFill/>
            </a:ln>
          </p:spPr>
          <p:txBody>
            <a:bodyPr anchorCtr="0" anchor="t" bIns="0" lIns="0" spcFirstLastPara="1" rIns="0" wrap="square" tIns="0">
              <a:spAutoFit/>
            </a:bodyPr>
            <a:lstStyle/>
            <a:p>
              <a:pPr indent="0" lvl="0" marL="0" marR="0" rtl="0" algn="ctr">
                <a:lnSpc>
                  <a:spcPct val="140040"/>
                </a:lnSpc>
                <a:spcBef>
                  <a:spcPts val="0"/>
                </a:spcBef>
                <a:spcAft>
                  <a:spcPts val="0"/>
                </a:spcAft>
                <a:buNone/>
              </a:pPr>
              <a:r>
                <a:rPr b="0" i="0" lang="en-US" sz="999" u="none" cap="none" strike="noStrike">
                  <a:solidFill>
                    <a:srgbClr val="000000"/>
                  </a:solidFill>
                  <a:latin typeface="Avenir"/>
                  <a:ea typeface="Avenir"/>
                  <a:cs typeface="Avenir"/>
                  <a:sym typeface="Avenir"/>
                </a:rPr>
                <a:t>Radiación electromagnética</a:t>
              </a:r>
              <a:endParaRPr/>
            </a:p>
          </p:txBody>
        </p:sp>
        <p:sp>
          <p:nvSpPr>
            <p:cNvPr id="295" name="Google Shape;295;p19"/>
            <p:cNvSpPr/>
            <p:nvPr/>
          </p:nvSpPr>
          <p:spPr>
            <a:xfrm>
              <a:off x="4277834" y="659550"/>
              <a:ext cx="1500896" cy="576657"/>
            </a:xfrm>
            <a:custGeom>
              <a:rect b="b" l="l" r="r" t="t"/>
              <a:pathLst>
                <a:path extrusionOk="0" h="576657" w="1500896">
                  <a:moveTo>
                    <a:pt x="0" y="0"/>
                  </a:moveTo>
                  <a:lnTo>
                    <a:pt x="1500896" y="0"/>
                  </a:lnTo>
                  <a:lnTo>
                    <a:pt x="1500896" y="576658"/>
                  </a:lnTo>
                  <a:lnTo>
                    <a:pt x="0" y="576658"/>
                  </a:lnTo>
                  <a:lnTo>
                    <a:pt x="0" y="0"/>
                  </a:lnTo>
                  <a:close/>
                </a:path>
              </a:pathLst>
            </a:custGeom>
            <a:blipFill rotWithShape="1">
              <a:blip r:embed="rId11">
                <a:alphaModFix/>
              </a:blip>
              <a:stretch>
                <a:fillRect b="0" l="-10901" r="-649" t="-29863"/>
              </a:stretch>
            </a:blipFill>
            <a:ln>
              <a:noFill/>
            </a:ln>
          </p:spPr>
        </p:sp>
        <p:sp>
          <p:nvSpPr>
            <p:cNvPr id="296" name="Google Shape;296;p19"/>
            <p:cNvSpPr txBox="1"/>
            <p:nvPr/>
          </p:nvSpPr>
          <p:spPr>
            <a:xfrm>
              <a:off x="4298429" y="698112"/>
              <a:ext cx="1342870" cy="461433"/>
            </a:xfrm>
            <a:prstGeom prst="rect">
              <a:avLst/>
            </a:prstGeom>
            <a:noFill/>
            <a:ln>
              <a:noFill/>
            </a:ln>
          </p:spPr>
          <p:txBody>
            <a:bodyPr anchorCtr="0" anchor="t" bIns="0" lIns="0" spcFirstLastPara="1" rIns="0" wrap="square" tIns="0">
              <a:spAutoFit/>
            </a:bodyPr>
            <a:lstStyle/>
            <a:p>
              <a:pPr indent="0" lvl="0" marL="0" marR="0" rtl="0" algn="ctr">
                <a:lnSpc>
                  <a:spcPct val="140040"/>
                </a:lnSpc>
                <a:spcBef>
                  <a:spcPts val="0"/>
                </a:spcBef>
                <a:spcAft>
                  <a:spcPts val="0"/>
                </a:spcAft>
                <a:buNone/>
              </a:pPr>
              <a:r>
                <a:rPr b="0" i="0" lang="en-US" sz="999" u="none" cap="none" strike="noStrike">
                  <a:solidFill>
                    <a:srgbClr val="000000"/>
                  </a:solidFill>
                  <a:latin typeface="Avenir"/>
                  <a:ea typeface="Avenir"/>
                  <a:cs typeface="Avenir"/>
                  <a:sym typeface="Avenir"/>
                </a:rPr>
                <a:t>Radiación de partículas</a:t>
              </a:r>
              <a:endParaRPr/>
            </a:p>
          </p:txBody>
        </p:sp>
        <p:sp>
          <p:nvSpPr>
            <p:cNvPr id="297" name="Google Shape;297;p19"/>
            <p:cNvSpPr txBox="1"/>
            <p:nvPr/>
          </p:nvSpPr>
          <p:spPr>
            <a:xfrm>
              <a:off x="1042957" y="1624568"/>
              <a:ext cx="2960624" cy="690033"/>
            </a:xfrm>
            <a:prstGeom prst="rect">
              <a:avLst/>
            </a:prstGeom>
            <a:noFill/>
            <a:ln>
              <a:noFill/>
            </a:ln>
          </p:spPr>
          <p:txBody>
            <a:bodyPr anchorCtr="0" anchor="t" bIns="0" lIns="0" spcFirstLastPara="1" rIns="0" wrap="square" tIns="0">
              <a:spAutoFit/>
            </a:bodyPr>
            <a:lstStyle/>
            <a:p>
              <a:pPr indent="0" lvl="0" marL="0" marR="0" rtl="0" algn="ctr">
                <a:lnSpc>
                  <a:spcPct val="140040"/>
                </a:lnSpc>
                <a:spcBef>
                  <a:spcPts val="0"/>
                </a:spcBef>
                <a:spcAft>
                  <a:spcPts val="0"/>
                </a:spcAft>
                <a:buNone/>
              </a:pPr>
              <a:r>
                <a:rPr b="0" i="0" lang="en-US" sz="999" u="none" cap="none" strike="noStrike">
                  <a:solidFill>
                    <a:srgbClr val="000000"/>
                  </a:solidFill>
                  <a:latin typeface="Avenir"/>
                  <a:ea typeface="Avenir"/>
                  <a:cs typeface="Avenir"/>
                  <a:sym typeface="Avenir"/>
                </a:rPr>
                <a:t>Energía pura que abarca desde la radiación de baja energía hasta la radiación de energías más elevadas.</a:t>
              </a:r>
              <a:endParaRPr/>
            </a:p>
          </p:txBody>
        </p:sp>
        <p:sp>
          <p:nvSpPr>
            <p:cNvPr id="298" name="Google Shape;298;p19"/>
            <p:cNvSpPr txBox="1"/>
            <p:nvPr/>
          </p:nvSpPr>
          <p:spPr>
            <a:xfrm>
              <a:off x="114260" y="2808343"/>
              <a:ext cx="2085914" cy="232833"/>
            </a:xfrm>
            <a:prstGeom prst="rect">
              <a:avLst/>
            </a:prstGeom>
            <a:noFill/>
            <a:ln>
              <a:noFill/>
            </a:ln>
          </p:spPr>
          <p:txBody>
            <a:bodyPr anchorCtr="0" anchor="t" bIns="0" lIns="0" spcFirstLastPara="1" rIns="0" wrap="square" tIns="0">
              <a:spAutoFit/>
            </a:bodyPr>
            <a:lstStyle/>
            <a:p>
              <a:pPr indent="0" lvl="0" marL="0" marR="0" rtl="0" algn="ctr">
                <a:lnSpc>
                  <a:spcPct val="140040"/>
                </a:lnSpc>
                <a:spcBef>
                  <a:spcPts val="0"/>
                </a:spcBef>
                <a:spcAft>
                  <a:spcPts val="0"/>
                </a:spcAft>
                <a:buNone/>
              </a:pPr>
              <a:r>
                <a:rPr b="1" i="0" lang="en-US" sz="999" u="none" cap="none" strike="noStrike">
                  <a:solidFill>
                    <a:srgbClr val="000000"/>
                  </a:solidFill>
                  <a:latin typeface="Avenir"/>
                  <a:ea typeface="Avenir"/>
                  <a:cs typeface="Avenir"/>
                  <a:sym typeface="Avenir"/>
                </a:rPr>
                <a:t>Ondas de baja frecuencia</a:t>
              </a:r>
              <a:endParaRPr/>
            </a:p>
          </p:txBody>
        </p:sp>
        <p:sp>
          <p:nvSpPr>
            <p:cNvPr id="299" name="Google Shape;299;p19"/>
            <p:cNvSpPr txBox="1"/>
            <p:nvPr/>
          </p:nvSpPr>
          <p:spPr>
            <a:xfrm>
              <a:off x="2699851" y="2833982"/>
              <a:ext cx="2181054" cy="232833"/>
            </a:xfrm>
            <a:prstGeom prst="rect">
              <a:avLst/>
            </a:prstGeom>
            <a:noFill/>
            <a:ln>
              <a:noFill/>
            </a:ln>
          </p:spPr>
          <p:txBody>
            <a:bodyPr anchorCtr="0" anchor="t" bIns="0" lIns="0" spcFirstLastPara="1" rIns="0" wrap="square" tIns="0">
              <a:spAutoFit/>
            </a:bodyPr>
            <a:lstStyle/>
            <a:p>
              <a:pPr indent="0" lvl="0" marL="0" marR="0" rtl="0" algn="ctr">
                <a:lnSpc>
                  <a:spcPct val="140040"/>
                </a:lnSpc>
                <a:spcBef>
                  <a:spcPts val="0"/>
                </a:spcBef>
                <a:spcAft>
                  <a:spcPts val="0"/>
                </a:spcAft>
                <a:buNone/>
              </a:pPr>
              <a:r>
                <a:rPr b="1" i="0" lang="en-US" sz="999" u="none" cap="none" strike="noStrike">
                  <a:solidFill>
                    <a:srgbClr val="000000"/>
                  </a:solidFill>
                  <a:latin typeface="Avenir"/>
                  <a:ea typeface="Avenir"/>
                  <a:cs typeface="Avenir"/>
                  <a:sym typeface="Avenir"/>
                </a:rPr>
                <a:t>Ondas de alta frecuencia</a:t>
              </a:r>
              <a:endParaRPr/>
            </a:p>
          </p:txBody>
        </p:sp>
        <p:sp>
          <p:nvSpPr>
            <p:cNvPr id="300" name="Google Shape;300;p19"/>
            <p:cNvSpPr/>
            <p:nvPr/>
          </p:nvSpPr>
          <p:spPr>
            <a:xfrm>
              <a:off x="138711" y="3412350"/>
              <a:ext cx="1685040" cy="235434"/>
            </a:xfrm>
            <a:custGeom>
              <a:rect b="b" l="l" r="r" t="t"/>
              <a:pathLst>
                <a:path extrusionOk="0" h="235434" w="1685040">
                  <a:moveTo>
                    <a:pt x="0" y="0"/>
                  </a:moveTo>
                  <a:lnTo>
                    <a:pt x="1685040" y="0"/>
                  </a:lnTo>
                  <a:lnTo>
                    <a:pt x="1685040" y="235434"/>
                  </a:lnTo>
                  <a:lnTo>
                    <a:pt x="0" y="235434"/>
                  </a:lnTo>
                  <a:lnTo>
                    <a:pt x="0" y="0"/>
                  </a:lnTo>
                  <a:close/>
                </a:path>
              </a:pathLst>
            </a:custGeom>
            <a:blipFill rotWithShape="1">
              <a:blip r:embed="rId10">
                <a:alphaModFix/>
              </a:blip>
              <a:stretch>
                <a:fillRect b="0" l="0" r="0" t="-220112"/>
              </a:stretch>
            </a:blipFill>
            <a:ln>
              <a:noFill/>
            </a:ln>
          </p:spPr>
        </p:sp>
        <p:sp>
          <p:nvSpPr>
            <p:cNvPr id="301" name="Google Shape;301;p19"/>
            <p:cNvSpPr txBox="1"/>
            <p:nvPr/>
          </p:nvSpPr>
          <p:spPr>
            <a:xfrm>
              <a:off x="207474" y="3391160"/>
              <a:ext cx="1547515" cy="232833"/>
            </a:xfrm>
            <a:prstGeom prst="rect">
              <a:avLst/>
            </a:prstGeom>
            <a:noFill/>
            <a:ln>
              <a:noFill/>
            </a:ln>
          </p:spPr>
          <p:txBody>
            <a:bodyPr anchorCtr="0" anchor="t" bIns="0" lIns="0" spcFirstLastPara="1" rIns="0" wrap="square" tIns="0">
              <a:spAutoFit/>
            </a:bodyPr>
            <a:lstStyle/>
            <a:p>
              <a:pPr indent="0" lvl="0" marL="0" marR="0" rtl="0" algn="ctr">
                <a:lnSpc>
                  <a:spcPct val="140040"/>
                </a:lnSpc>
                <a:spcBef>
                  <a:spcPts val="0"/>
                </a:spcBef>
                <a:spcAft>
                  <a:spcPts val="0"/>
                </a:spcAft>
                <a:buNone/>
              </a:pPr>
              <a:r>
                <a:rPr b="0" i="0" lang="en-US" sz="999" u="none" cap="none" strike="noStrike">
                  <a:solidFill>
                    <a:srgbClr val="000000"/>
                  </a:solidFill>
                  <a:latin typeface="Avenir"/>
                  <a:ea typeface="Avenir"/>
                  <a:cs typeface="Avenir"/>
                  <a:sym typeface="Avenir"/>
                </a:rPr>
                <a:t>Ondas de radio</a:t>
              </a:r>
              <a:endParaRPr/>
            </a:p>
          </p:txBody>
        </p:sp>
        <p:sp>
          <p:nvSpPr>
            <p:cNvPr id="302" name="Google Shape;302;p19"/>
            <p:cNvSpPr/>
            <p:nvPr/>
          </p:nvSpPr>
          <p:spPr>
            <a:xfrm>
              <a:off x="114259" y="3939884"/>
              <a:ext cx="1685040" cy="235434"/>
            </a:xfrm>
            <a:custGeom>
              <a:rect b="b" l="l" r="r" t="t"/>
              <a:pathLst>
                <a:path extrusionOk="0" h="235434" w="1685040">
                  <a:moveTo>
                    <a:pt x="0" y="0"/>
                  </a:moveTo>
                  <a:lnTo>
                    <a:pt x="1685039" y="0"/>
                  </a:lnTo>
                  <a:lnTo>
                    <a:pt x="1685039" y="235434"/>
                  </a:lnTo>
                  <a:lnTo>
                    <a:pt x="0" y="235434"/>
                  </a:lnTo>
                  <a:lnTo>
                    <a:pt x="0" y="0"/>
                  </a:lnTo>
                  <a:close/>
                </a:path>
              </a:pathLst>
            </a:custGeom>
            <a:blipFill rotWithShape="1">
              <a:blip r:embed="rId10">
                <a:alphaModFix/>
              </a:blip>
              <a:stretch>
                <a:fillRect b="0" l="0" r="0" t="-220112"/>
              </a:stretch>
            </a:blipFill>
            <a:ln>
              <a:noFill/>
            </a:ln>
          </p:spPr>
        </p:sp>
        <p:sp>
          <p:nvSpPr>
            <p:cNvPr id="303" name="Google Shape;303;p19"/>
            <p:cNvSpPr txBox="1"/>
            <p:nvPr/>
          </p:nvSpPr>
          <p:spPr>
            <a:xfrm>
              <a:off x="183021" y="3922134"/>
              <a:ext cx="1547515" cy="232833"/>
            </a:xfrm>
            <a:prstGeom prst="rect">
              <a:avLst/>
            </a:prstGeom>
            <a:noFill/>
            <a:ln>
              <a:noFill/>
            </a:ln>
          </p:spPr>
          <p:txBody>
            <a:bodyPr anchorCtr="0" anchor="t" bIns="0" lIns="0" spcFirstLastPara="1" rIns="0" wrap="square" tIns="0">
              <a:spAutoFit/>
            </a:bodyPr>
            <a:lstStyle/>
            <a:p>
              <a:pPr indent="0" lvl="0" marL="0" marR="0" rtl="0" algn="ctr">
                <a:lnSpc>
                  <a:spcPct val="140040"/>
                </a:lnSpc>
                <a:spcBef>
                  <a:spcPts val="0"/>
                </a:spcBef>
                <a:spcAft>
                  <a:spcPts val="0"/>
                </a:spcAft>
                <a:buNone/>
              </a:pPr>
              <a:r>
                <a:rPr b="0" i="0" lang="en-US" sz="999" u="none" cap="none" strike="noStrike">
                  <a:solidFill>
                    <a:srgbClr val="000000"/>
                  </a:solidFill>
                  <a:latin typeface="Avenir"/>
                  <a:ea typeface="Avenir"/>
                  <a:cs typeface="Avenir"/>
                  <a:sym typeface="Avenir"/>
                </a:rPr>
                <a:t>Microondas</a:t>
              </a:r>
              <a:endParaRPr/>
            </a:p>
          </p:txBody>
        </p:sp>
        <p:sp>
          <p:nvSpPr>
            <p:cNvPr id="304" name="Google Shape;304;p19"/>
            <p:cNvSpPr/>
            <p:nvPr/>
          </p:nvSpPr>
          <p:spPr>
            <a:xfrm>
              <a:off x="2069149" y="3412350"/>
              <a:ext cx="1685040" cy="235434"/>
            </a:xfrm>
            <a:custGeom>
              <a:rect b="b" l="l" r="r" t="t"/>
              <a:pathLst>
                <a:path extrusionOk="0" h="235434" w="1685040">
                  <a:moveTo>
                    <a:pt x="0" y="0"/>
                  </a:moveTo>
                  <a:lnTo>
                    <a:pt x="1685040" y="0"/>
                  </a:lnTo>
                  <a:lnTo>
                    <a:pt x="1685040" y="235434"/>
                  </a:lnTo>
                  <a:lnTo>
                    <a:pt x="0" y="235434"/>
                  </a:lnTo>
                  <a:lnTo>
                    <a:pt x="0" y="0"/>
                  </a:lnTo>
                  <a:close/>
                </a:path>
              </a:pathLst>
            </a:custGeom>
            <a:blipFill rotWithShape="1">
              <a:blip r:embed="rId10">
                <a:alphaModFix/>
              </a:blip>
              <a:stretch>
                <a:fillRect b="0" l="0" r="0" t="-220112"/>
              </a:stretch>
            </a:blipFill>
            <a:ln>
              <a:noFill/>
            </a:ln>
          </p:spPr>
        </p:sp>
        <p:sp>
          <p:nvSpPr>
            <p:cNvPr id="305" name="Google Shape;305;p19"/>
            <p:cNvSpPr txBox="1"/>
            <p:nvPr/>
          </p:nvSpPr>
          <p:spPr>
            <a:xfrm>
              <a:off x="2069149" y="3394600"/>
              <a:ext cx="1547515" cy="232833"/>
            </a:xfrm>
            <a:prstGeom prst="rect">
              <a:avLst/>
            </a:prstGeom>
            <a:noFill/>
            <a:ln>
              <a:noFill/>
            </a:ln>
          </p:spPr>
          <p:txBody>
            <a:bodyPr anchorCtr="0" anchor="t" bIns="0" lIns="0" spcFirstLastPara="1" rIns="0" wrap="square" tIns="0">
              <a:spAutoFit/>
            </a:bodyPr>
            <a:lstStyle/>
            <a:p>
              <a:pPr indent="0" lvl="0" marL="0" marR="0" rtl="0" algn="ctr">
                <a:lnSpc>
                  <a:spcPct val="140040"/>
                </a:lnSpc>
                <a:spcBef>
                  <a:spcPts val="0"/>
                </a:spcBef>
                <a:spcAft>
                  <a:spcPts val="0"/>
                </a:spcAft>
                <a:buNone/>
              </a:pPr>
              <a:r>
                <a:rPr b="0" i="0" lang="en-US" sz="999" u="none" cap="none" strike="noStrike">
                  <a:solidFill>
                    <a:srgbClr val="000000"/>
                  </a:solidFill>
                  <a:latin typeface="Avenir"/>
                  <a:ea typeface="Avenir"/>
                  <a:cs typeface="Avenir"/>
                  <a:sym typeface="Avenir"/>
                </a:rPr>
                <a:t>Ondas infrarrojas</a:t>
              </a:r>
              <a:endParaRPr/>
            </a:p>
          </p:txBody>
        </p:sp>
        <p:sp>
          <p:nvSpPr>
            <p:cNvPr id="306" name="Google Shape;306;p19"/>
            <p:cNvSpPr/>
            <p:nvPr/>
          </p:nvSpPr>
          <p:spPr>
            <a:xfrm>
              <a:off x="2069149" y="3927184"/>
              <a:ext cx="1685040" cy="235434"/>
            </a:xfrm>
            <a:custGeom>
              <a:rect b="b" l="l" r="r" t="t"/>
              <a:pathLst>
                <a:path extrusionOk="0" h="235434" w="1685040">
                  <a:moveTo>
                    <a:pt x="0" y="0"/>
                  </a:moveTo>
                  <a:lnTo>
                    <a:pt x="1685040" y="0"/>
                  </a:lnTo>
                  <a:lnTo>
                    <a:pt x="1685040" y="235434"/>
                  </a:lnTo>
                  <a:lnTo>
                    <a:pt x="0" y="235434"/>
                  </a:lnTo>
                  <a:lnTo>
                    <a:pt x="0" y="0"/>
                  </a:lnTo>
                  <a:close/>
                </a:path>
              </a:pathLst>
            </a:custGeom>
            <a:blipFill rotWithShape="1">
              <a:blip r:embed="rId10">
                <a:alphaModFix/>
              </a:blip>
              <a:stretch>
                <a:fillRect b="0" l="0" r="0" t="-220112"/>
              </a:stretch>
            </a:blipFill>
            <a:ln>
              <a:noFill/>
            </a:ln>
          </p:spPr>
        </p:sp>
        <p:sp>
          <p:nvSpPr>
            <p:cNvPr id="307" name="Google Shape;307;p19"/>
            <p:cNvSpPr txBox="1"/>
            <p:nvPr/>
          </p:nvSpPr>
          <p:spPr>
            <a:xfrm>
              <a:off x="2069149" y="3922134"/>
              <a:ext cx="1547515" cy="232833"/>
            </a:xfrm>
            <a:prstGeom prst="rect">
              <a:avLst/>
            </a:prstGeom>
            <a:noFill/>
            <a:ln>
              <a:noFill/>
            </a:ln>
          </p:spPr>
          <p:txBody>
            <a:bodyPr anchorCtr="0" anchor="t" bIns="0" lIns="0" spcFirstLastPara="1" rIns="0" wrap="square" tIns="0">
              <a:spAutoFit/>
            </a:bodyPr>
            <a:lstStyle/>
            <a:p>
              <a:pPr indent="0" lvl="0" marL="0" marR="0" rtl="0" algn="ctr">
                <a:lnSpc>
                  <a:spcPct val="140040"/>
                </a:lnSpc>
                <a:spcBef>
                  <a:spcPts val="0"/>
                </a:spcBef>
                <a:spcAft>
                  <a:spcPts val="0"/>
                </a:spcAft>
                <a:buNone/>
              </a:pPr>
              <a:r>
                <a:rPr b="0" i="0" lang="en-US" sz="999" u="none" cap="none" strike="noStrike">
                  <a:solidFill>
                    <a:srgbClr val="000000"/>
                  </a:solidFill>
                  <a:latin typeface="Avenir"/>
                  <a:ea typeface="Avenir"/>
                  <a:cs typeface="Avenir"/>
                  <a:sym typeface="Avenir"/>
                </a:rPr>
                <a:t>Luz Visible</a:t>
              </a:r>
              <a:endParaRPr/>
            </a:p>
          </p:txBody>
        </p:sp>
        <p:sp>
          <p:nvSpPr>
            <p:cNvPr id="308" name="Google Shape;308;p19"/>
            <p:cNvSpPr/>
            <p:nvPr/>
          </p:nvSpPr>
          <p:spPr>
            <a:xfrm>
              <a:off x="1198955" y="5275665"/>
              <a:ext cx="1500896" cy="576657"/>
            </a:xfrm>
            <a:custGeom>
              <a:rect b="b" l="l" r="r" t="t"/>
              <a:pathLst>
                <a:path extrusionOk="0" h="576657" w="1500896">
                  <a:moveTo>
                    <a:pt x="0" y="0"/>
                  </a:moveTo>
                  <a:lnTo>
                    <a:pt x="1500896" y="0"/>
                  </a:lnTo>
                  <a:lnTo>
                    <a:pt x="1500896" y="576658"/>
                  </a:lnTo>
                  <a:lnTo>
                    <a:pt x="0" y="576658"/>
                  </a:lnTo>
                  <a:lnTo>
                    <a:pt x="0" y="0"/>
                  </a:lnTo>
                  <a:close/>
                </a:path>
              </a:pathLst>
            </a:custGeom>
            <a:blipFill rotWithShape="1">
              <a:blip r:embed="rId11">
                <a:alphaModFix/>
              </a:blip>
              <a:stretch>
                <a:fillRect b="0" l="-10901" r="-649" t="-29863"/>
              </a:stretch>
            </a:blipFill>
            <a:ln>
              <a:noFill/>
            </a:ln>
          </p:spPr>
        </p:sp>
        <p:sp>
          <p:nvSpPr>
            <p:cNvPr id="309" name="Google Shape;309;p19"/>
            <p:cNvSpPr txBox="1"/>
            <p:nvPr/>
          </p:nvSpPr>
          <p:spPr>
            <a:xfrm>
              <a:off x="1152336" y="5313832"/>
              <a:ext cx="1547515" cy="461433"/>
            </a:xfrm>
            <a:prstGeom prst="rect">
              <a:avLst/>
            </a:prstGeom>
            <a:noFill/>
            <a:ln>
              <a:noFill/>
            </a:ln>
          </p:spPr>
          <p:txBody>
            <a:bodyPr anchorCtr="0" anchor="t" bIns="0" lIns="0" spcFirstLastPara="1" rIns="0" wrap="square" tIns="0">
              <a:spAutoFit/>
            </a:bodyPr>
            <a:lstStyle/>
            <a:p>
              <a:pPr indent="0" lvl="0" marL="0" marR="0" rtl="0" algn="ctr">
                <a:lnSpc>
                  <a:spcPct val="140040"/>
                </a:lnSpc>
                <a:spcBef>
                  <a:spcPts val="0"/>
                </a:spcBef>
                <a:spcAft>
                  <a:spcPts val="0"/>
                </a:spcAft>
                <a:buNone/>
              </a:pPr>
              <a:r>
                <a:rPr b="0" i="0" lang="en-US" sz="999" u="none" cap="none" strike="noStrike">
                  <a:solidFill>
                    <a:srgbClr val="000000"/>
                  </a:solidFill>
                  <a:latin typeface="Avenir"/>
                  <a:ea typeface="Avenir"/>
                  <a:cs typeface="Avenir"/>
                  <a:sym typeface="Avenir"/>
                </a:rPr>
                <a:t>No se altera la estructura atómica.</a:t>
              </a:r>
              <a:endParaRPr/>
            </a:p>
          </p:txBody>
        </p:sp>
        <p:sp>
          <p:nvSpPr>
            <p:cNvPr id="310" name="Google Shape;310;p19"/>
            <p:cNvSpPr txBox="1"/>
            <p:nvPr/>
          </p:nvSpPr>
          <p:spPr>
            <a:xfrm>
              <a:off x="2746224" y="6064666"/>
              <a:ext cx="1547515" cy="690033"/>
            </a:xfrm>
            <a:prstGeom prst="rect">
              <a:avLst/>
            </a:prstGeom>
            <a:noFill/>
            <a:ln>
              <a:noFill/>
            </a:ln>
          </p:spPr>
          <p:txBody>
            <a:bodyPr anchorCtr="0" anchor="t" bIns="0" lIns="0" spcFirstLastPara="1" rIns="0" wrap="square" tIns="0">
              <a:spAutoFit/>
            </a:bodyPr>
            <a:lstStyle/>
            <a:p>
              <a:pPr indent="0" lvl="0" marL="0" marR="0" rtl="0" algn="ctr">
                <a:lnSpc>
                  <a:spcPct val="140040"/>
                </a:lnSpc>
                <a:spcBef>
                  <a:spcPts val="0"/>
                </a:spcBef>
                <a:spcAft>
                  <a:spcPts val="0"/>
                </a:spcAft>
                <a:buNone/>
              </a:pPr>
              <a:r>
                <a:rPr b="0" i="0" lang="en-US" sz="999" u="none" cap="none" strike="noStrike">
                  <a:solidFill>
                    <a:srgbClr val="000000"/>
                  </a:solidFill>
                  <a:latin typeface="Avenir"/>
                  <a:ea typeface="Avenir"/>
                  <a:cs typeface="Avenir"/>
                  <a:sym typeface="Avenir"/>
                </a:rPr>
                <a:t>Puede emplearse para beneficiar a los seres humanos.</a:t>
              </a:r>
              <a:endParaRPr/>
            </a:p>
          </p:txBody>
        </p:sp>
        <p:sp>
          <p:nvSpPr>
            <p:cNvPr id="311" name="Google Shape;311;p19"/>
            <p:cNvSpPr/>
            <p:nvPr/>
          </p:nvSpPr>
          <p:spPr>
            <a:xfrm>
              <a:off x="4486579" y="6022443"/>
              <a:ext cx="1691279" cy="793168"/>
            </a:xfrm>
            <a:custGeom>
              <a:rect b="b" l="l" r="r" t="t"/>
              <a:pathLst>
                <a:path extrusionOk="0" h="793168" w="1691279">
                  <a:moveTo>
                    <a:pt x="0" y="0"/>
                  </a:moveTo>
                  <a:lnTo>
                    <a:pt x="1691279" y="0"/>
                  </a:lnTo>
                  <a:lnTo>
                    <a:pt x="1691279" y="793168"/>
                  </a:lnTo>
                  <a:lnTo>
                    <a:pt x="0" y="793168"/>
                  </a:lnTo>
                  <a:lnTo>
                    <a:pt x="0" y="0"/>
                  </a:lnTo>
                  <a:close/>
                </a:path>
              </a:pathLst>
            </a:custGeom>
            <a:blipFill rotWithShape="1">
              <a:blip r:embed="rId11">
                <a:alphaModFix/>
              </a:blip>
              <a:stretch>
                <a:fillRect b="0" l="-11885" r="-9730" t="-15989"/>
              </a:stretch>
            </a:blipFill>
            <a:ln>
              <a:noFill/>
            </a:ln>
          </p:spPr>
        </p:sp>
        <p:sp>
          <p:nvSpPr>
            <p:cNvPr id="312" name="Google Shape;312;p19"/>
            <p:cNvSpPr txBox="1"/>
            <p:nvPr/>
          </p:nvSpPr>
          <p:spPr>
            <a:xfrm>
              <a:off x="4558461" y="6064666"/>
              <a:ext cx="1547515" cy="690033"/>
            </a:xfrm>
            <a:prstGeom prst="rect">
              <a:avLst/>
            </a:prstGeom>
            <a:noFill/>
            <a:ln>
              <a:noFill/>
            </a:ln>
          </p:spPr>
          <p:txBody>
            <a:bodyPr anchorCtr="0" anchor="t" bIns="0" lIns="0" spcFirstLastPara="1" rIns="0" wrap="square" tIns="0">
              <a:spAutoFit/>
            </a:bodyPr>
            <a:lstStyle/>
            <a:p>
              <a:pPr indent="0" lvl="0" marL="0" marR="0" rtl="0" algn="ctr">
                <a:lnSpc>
                  <a:spcPct val="140040"/>
                </a:lnSpc>
                <a:spcBef>
                  <a:spcPts val="0"/>
                </a:spcBef>
                <a:spcAft>
                  <a:spcPts val="0"/>
                </a:spcAft>
                <a:buNone/>
              </a:pPr>
              <a:r>
                <a:rPr b="0" i="0" lang="en-US" sz="999" u="none" cap="none" strike="noStrike">
                  <a:solidFill>
                    <a:srgbClr val="000000"/>
                  </a:solidFill>
                  <a:latin typeface="Avenir"/>
                  <a:ea typeface="Avenir"/>
                  <a:cs typeface="Avenir"/>
                  <a:sym typeface="Avenir"/>
                </a:rPr>
                <a:t>Modificaciones en la estructura atómica</a:t>
              </a:r>
              <a:endParaRPr/>
            </a:p>
          </p:txBody>
        </p:sp>
        <p:sp>
          <p:nvSpPr>
            <p:cNvPr id="313" name="Google Shape;313;p19"/>
            <p:cNvSpPr txBox="1"/>
            <p:nvPr/>
          </p:nvSpPr>
          <p:spPr>
            <a:xfrm>
              <a:off x="4365621" y="1624568"/>
              <a:ext cx="1413109" cy="690033"/>
            </a:xfrm>
            <a:prstGeom prst="rect">
              <a:avLst/>
            </a:prstGeom>
            <a:noFill/>
            <a:ln>
              <a:noFill/>
            </a:ln>
          </p:spPr>
          <p:txBody>
            <a:bodyPr anchorCtr="0" anchor="t" bIns="0" lIns="0" spcFirstLastPara="1" rIns="0" wrap="square" tIns="0">
              <a:spAutoFit/>
            </a:bodyPr>
            <a:lstStyle/>
            <a:p>
              <a:pPr indent="0" lvl="0" marL="0" marR="0" rtl="0" algn="ctr">
                <a:lnSpc>
                  <a:spcPct val="140040"/>
                </a:lnSpc>
                <a:spcBef>
                  <a:spcPts val="0"/>
                </a:spcBef>
                <a:spcAft>
                  <a:spcPts val="0"/>
                </a:spcAft>
                <a:buNone/>
              </a:pPr>
              <a:r>
                <a:rPr b="0" i="0" lang="en-US" sz="999" u="none" cap="none" strike="noStrike">
                  <a:solidFill>
                    <a:srgbClr val="000000"/>
                  </a:solidFill>
                  <a:latin typeface="Avenir"/>
                  <a:ea typeface="Avenir"/>
                  <a:cs typeface="Avenir"/>
                  <a:sym typeface="Avenir"/>
                </a:rPr>
                <a:t>Consisten en partículas de gran energía.</a:t>
              </a:r>
              <a:endParaRPr/>
            </a:p>
          </p:txBody>
        </p:sp>
        <p:sp>
          <p:nvSpPr>
            <p:cNvPr id="314" name="Google Shape;314;p19"/>
            <p:cNvSpPr/>
            <p:nvPr/>
          </p:nvSpPr>
          <p:spPr>
            <a:xfrm>
              <a:off x="2051187" y="4442018"/>
              <a:ext cx="1685040" cy="235434"/>
            </a:xfrm>
            <a:custGeom>
              <a:rect b="b" l="l" r="r" t="t"/>
              <a:pathLst>
                <a:path extrusionOk="0" h="235434" w="1685040">
                  <a:moveTo>
                    <a:pt x="0" y="0"/>
                  </a:moveTo>
                  <a:lnTo>
                    <a:pt x="1685039" y="0"/>
                  </a:lnTo>
                  <a:lnTo>
                    <a:pt x="1685039" y="235434"/>
                  </a:lnTo>
                  <a:lnTo>
                    <a:pt x="0" y="235434"/>
                  </a:lnTo>
                  <a:lnTo>
                    <a:pt x="0" y="0"/>
                  </a:lnTo>
                  <a:close/>
                </a:path>
              </a:pathLst>
            </a:custGeom>
            <a:blipFill rotWithShape="1">
              <a:blip r:embed="rId10">
                <a:alphaModFix/>
              </a:blip>
              <a:stretch>
                <a:fillRect b="0" l="0" r="0" t="-220112"/>
              </a:stretch>
            </a:blipFill>
            <a:ln>
              <a:noFill/>
            </a:ln>
          </p:spPr>
        </p:sp>
        <p:sp>
          <p:nvSpPr>
            <p:cNvPr id="315" name="Google Shape;315;p19"/>
            <p:cNvSpPr txBox="1"/>
            <p:nvPr/>
          </p:nvSpPr>
          <p:spPr>
            <a:xfrm>
              <a:off x="2137912" y="4429318"/>
              <a:ext cx="1547515" cy="232833"/>
            </a:xfrm>
            <a:prstGeom prst="rect">
              <a:avLst/>
            </a:prstGeom>
            <a:noFill/>
            <a:ln>
              <a:noFill/>
            </a:ln>
          </p:spPr>
          <p:txBody>
            <a:bodyPr anchorCtr="0" anchor="t" bIns="0" lIns="0" spcFirstLastPara="1" rIns="0" wrap="square" tIns="0">
              <a:spAutoFit/>
            </a:bodyPr>
            <a:lstStyle/>
            <a:p>
              <a:pPr indent="0" lvl="0" marL="0" marR="0" rtl="0" algn="ctr">
                <a:lnSpc>
                  <a:spcPct val="140040"/>
                </a:lnSpc>
                <a:spcBef>
                  <a:spcPts val="0"/>
                </a:spcBef>
                <a:spcAft>
                  <a:spcPts val="0"/>
                </a:spcAft>
                <a:buNone/>
              </a:pPr>
              <a:r>
                <a:rPr b="0" i="0" lang="en-US" sz="999" u="none" cap="none" strike="noStrike">
                  <a:solidFill>
                    <a:srgbClr val="000000"/>
                  </a:solidFill>
                  <a:latin typeface="Avenir"/>
                  <a:ea typeface="Avenir"/>
                  <a:cs typeface="Avenir"/>
                  <a:sym typeface="Avenir"/>
                </a:rPr>
                <a:t>Ultravioleta (UV)</a:t>
              </a:r>
              <a:endParaRPr/>
            </a:p>
          </p:txBody>
        </p:sp>
        <p:sp>
          <p:nvSpPr>
            <p:cNvPr id="316" name="Google Shape;316;p19"/>
            <p:cNvSpPr txBox="1"/>
            <p:nvPr/>
          </p:nvSpPr>
          <p:spPr>
            <a:xfrm>
              <a:off x="207474" y="4405231"/>
              <a:ext cx="1547515" cy="232833"/>
            </a:xfrm>
            <a:prstGeom prst="rect">
              <a:avLst/>
            </a:prstGeom>
            <a:noFill/>
            <a:ln>
              <a:noFill/>
            </a:ln>
          </p:spPr>
          <p:txBody>
            <a:bodyPr anchorCtr="0" anchor="t" bIns="0" lIns="0" spcFirstLastPara="1" rIns="0" wrap="square" tIns="0">
              <a:spAutoFit/>
            </a:bodyPr>
            <a:lstStyle/>
            <a:p>
              <a:pPr indent="0" lvl="0" marL="0" marR="0" rtl="0" algn="ctr">
                <a:lnSpc>
                  <a:spcPct val="140040"/>
                </a:lnSpc>
                <a:spcBef>
                  <a:spcPts val="0"/>
                </a:spcBef>
                <a:spcAft>
                  <a:spcPts val="0"/>
                </a:spcAft>
                <a:buNone/>
              </a:pPr>
              <a:r>
                <a:rPr b="0" i="0" lang="en-US" sz="999" u="none" cap="none" strike="noStrike">
                  <a:solidFill>
                    <a:srgbClr val="000000"/>
                  </a:solidFill>
                  <a:latin typeface="Avenir"/>
                  <a:ea typeface="Avenir"/>
                  <a:cs typeface="Avenir"/>
                  <a:sym typeface="Avenir"/>
                </a:rPr>
                <a:t>Rayos X</a:t>
              </a:r>
              <a:endParaRPr/>
            </a:p>
          </p:txBody>
        </p:sp>
        <p:sp>
          <p:nvSpPr>
            <p:cNvPr id="317" name="Google Shape;317;p19"/>
            <p:cNvSpPr/>
            <p:nvPr/>
          </p:nvSpPr>
          <p:spPr>
            <a:xfrm>
              <a:off x="4523823" y="4196880"/>
              <a:ext cx="1685040" cy="235434"/>
            </a:xfrm>
            <a:custGeom>
              <a:rect b="b" l="l" r="r" t="t"/>
              <a:pathLst>
                <a:path extrusionOk="0" h="235434" w="1685040">
                  <a:moveTo>
                    <a:pt x="0" y="0"/>
                  </a:moveTo>
                  <a:lnTo>
                    <a:pt x="1685040" y="0"/>
                  </a:lnTo>
                  <a:lnTo>
                    <a:pt x="1685040" y="235434"/>
                  </a:lnTo>
                  <a:lnTo>
                    <a:pt x="0" y="235434"/>
                  </a:lnTo>
                  <a:lnTo>
                    <a:pt x="0" y="0"/>
                  </a:lnTo>
                  <a:close/>
                </a:path>
              </a:pathLst>
            </a:custGeom>
            <a:blipFill rotWithShape="1">
              <a:blip r:embed="rId10">
                <a:alphaModFix/>
              </a:blip>
              <a:stretch>
                <a:fillRect b="0" l="0" r="0" t="-220112"/>
              </a:stretch>
            </a:blipFill>
            <a:ln>
              <a:noFill/>
            </a:ln>
          </p:spPr>
        </p:sp>
        <p:sp>
          <p:nvSpPr>
            <p:cNvPr id="318" name="Google Shape;318;p19"/>
            <p:cNvSpPr txBox="1"/>
            <p:nvPr/>
          </p:nvSpPr>
          <p:spPr>
            <a:xfrm>
              <a:off x="4573964" y="4197697"/>
              <a:ext cx="1547515" cy="232833"/>
            </a:xfrm>
            <a:prstGeom prst="rect">
              <a:avLst/>
            </a:prstGeom>
            <a:noFill/>
            <a:ln>
              <a:noFill/>
            </a:ln>
          </p:spPr>
          <p:txBody>
            <a:bodyPr anchorCtr="0" anchor="t" bIns="0" lIns="0" spcFirstLastPara="1" rIns="0" wrap="square" tIns="0">
              <a:spAutoFit/>
            </a:bodyPr>
            <a:lstStyle/>
            <a:p>
              <a:pPr indent="0" lvl="0" marL="0" marR="0" rtl="0" algn="ctr">
                <a:lnSpc>
                  <a:spcPct val="140040"/>
                </a:lnSpc>
                <a:spcBef>
                  <a:spcPts val="0"/>
                </a:spcBef>
                <a:spcAft>
                  <a:spcPts val="0"/>
                </a:spcAft>
                <a:buNone/>
              </a:pPr>
              <a:r>
                <a:rPr b="0" i="0" lang="en-US" sz="999" u="none" cap="none" strike="noStrike">
                  <a:solidFill>
                    <a:srgbClr val="000000"/>
                  </a:solidFill>
                  <a:latin typeface="Avenir"/>
                  <a:ea typeface="Avenir"/>
                  <a:cs typeface="Avenir"/>
                  <a:sym typeface="Avenir"/>
                </a:rPr>
                <a:t>Rayos Gamma</a:t>
              </a:r>
              <a:endParaRPr/>
            </a:p>
          </p:txBody>
        </p:sp>
        <p:sp>
          <p:nvSpPr>
            <p:cNvPr id="319" name="Google Shape;319;p19"/>
            <p:cNvSpPr/>
            <p:nvPr/>
          </p:nvSpPr>
          <p:spPr>
            <a:xfrm>
              <a:off x="4505201" y="3787063"/>
              <a:ext cx="1685040" cy="235434"/>
            </a:xfrm>
            <a:custGeom>
              <a:rect b="b" l="l" r="r" t="t"/>
              <a:pathLst>
                <a:path extrusionOk="0" h="235434" w="1685040">
                  <a:moveTo>
                    <a:pt x="0" y="0"/>
                  </a:moveTo>
                  <a:lnTo>
                    <a:pt x="1685040" y="0"/>
                  </a:lnTo>
                  <a:lnTo>
                    <a:pt x="1685040" y="235434"/>
                  </a:lnTo>
                  <a:lnTo>
                    <a:pt x="0" y="235434"/>
                  </a:lnTo>
                  <a:lnTo>
                    <a:pt x="0" y="0"/>
                  </a:lnTo>
                  <a:close/>
                </a:path>
              </a:pathLst>
            </a:custGeom>
            <a:blipFill rotWithShape="1">
              <a:blip r:embed="rId10">
                <a:alphaModFix/>
              </a:blip>
              <a:stretch>
                <a:fillRect b="0" l="0" r="0" t="-220112"/>
              </a:stretch>
            </a:blipFill>
            <a:ln>
              <a:noFill/>
            </a:ln>
          </p:spPr>
        </p:sp>
        <p:sp>
          <p:nvSpPr>
            <p:cNvPr id="320" name="Google Shape;320;p19"/>
            <p:cNvSpPr txBox="1"/>
            <p:nvPr/>
          </p:nvSpPr>
          <p:spPr>
            <a:xfrm>
              <a:off x="4573964" y="3777780"/>
              <a:ext cx="1547515" cy="232833"/>
            </a:xfrm>
            <a:prstGeom prst="rect">
              <a:avLst/>
            </a:prstGeom>
            <a:noFill/>
            <a:ln>
              <a:noFill/>
            </a:ln>
          </p:spPr>
          <p:txBody>
            <a:bodyPr anchorCtr="0" anchor="t" bIns="0" lIns="0" spcFirstLastPara="1" rIns="0" wrap="square" tIns="0">
              <a:spAutoFit/>
            </a:bodyPr>
            <a:lstStyle/>
            <a:p>
              <a:pPr indent="0" lvl="0" marL="0" marR="0" rtl="0" algn="ctr">
                <a:lnSpc>
                  <a:spcPct val="140040"/>
                </a:lnSpc>
                <a:spcBef>
                  <a:spcPts val="0"/>
                </a:spcBef>
                <a:spcAft>
                  <a:spcPts val="0"/>
                </a:spcAft>
                <a:buNone/>
              </a:pPr>
              <a:r>
                <a:rPr b="0" i="0" lang="en-US" sz="999" u="none" cap="none" strike="noStrike">
                  <a:solidFill>
                    <a:srgbClr val="000000"/>
                  </a:solidFill>
                  <a:latin typeface="Avenir"/>
                  <a:ea typeface="Avenir"/>
                  <a:cs typeface="Avenir"/>
                  <a:sym typeface="Avenir"/>
                </a:rPr>
                <a:t>Radiación Beta</a:t>
              </a:r>
              <a:endParaRPr/>
            </a:p>
          </p:txBody>
        </p:sp>
        <p:sp>
          <p:nvSpPr>
            <p:cNvPr id="321" name="Google Shape;321;p19"/>
            <p:cNvSpPr/>
            <p:nvPr/>
          </p:nvSpPr>
          <p:spPr>
            <a:xfrm>
              <a:off x="4486579" y="3377246"/>
              <a:ext cx="1685040" cy="235434"/>
            </a:xfrm>
            <a:custGeom>
              <a:rect b="b" l="l" r="r" t="t"/>
              <a:pathLst>
                <a:path extrusionOk="0" h="235434" w="1685040">
                  <a:moveTo>
                    <a:pt x="0" y="0"/>
                  </a:moveTo>
                  <a:lnTo>
                    <a:pt x="1685040" y="0"/>
                  </a:lnTo>
                  <a:lnTo>
                    <a:pt x="1685040" y="235434"/>
                  </a:lnTo>
                  <a:lnTo>
                    <a:pt x="0" y="235434"/>
                  </a:lnTo>
                  <a:lnTo>
                    <a:pt x="0" y="0"/>
                  </a:lnTo>
                  <a:close/>
                </a:path>
              </a:pathLst>
            </a:custGeom>
            <a:blipFill rotWithShape="1">
              <a:blip r:embed="rId10">
                <a:alphaModFix/>
              </a:blip>
              <a:stretch>
                <a:fillRect b="0" l="0" r="0" t="-220112"/>
              </a:stretch>
            </a:blipFill>
            <a:ln>
              <a:noFill/>
            </a:ln>
          </p:spPr>
        </p:sp>
        <p:sp>
          <p:nvSpPr>
            <p:cNvPr id="322" name="Google Shape;322;p19"/>
            <p:cNvSpPr txBox="1"/>
            <p:nvPr/>
          </p:nvSpPr>
          <p:spPr>
            <a:xfrm>
              <a:off x="4558461" y="3359496"/>
              <a:ext cx="1547515" cy="232833"/>
            </a:xfrm>
            <a:prstGeom prst="rect">
              <a:avLst/>
            </a:prstGeom>
            <a:noFill/>
            <a:ln>
              <a:noFill/>
            </a:ln>
          </p:spPr>
          <p:txBody>
            <a:bodyPr anchorCtr="0" anchor="t" bIns="0" lIns="0" spcFirstLastPara="1" rIns="0" wrap="square" tIns="0">
              <a:spAutoFit/>
            </a:bodyPr>
            <a:lstStyle/>
            <a:p>
              <a:pPr indent="0" lvl="0" marL="0" marR="0" rtl="0" algn="ctr">
                <a:lnSpc>
                  <a:spcPct val="140040"/>
                </a:lnSpc>
                <a:spcBef>
                  <a:spcPts val="0"/>
                </a:spcBef>
                <a:spcAft>
                  <a:spcPts val="0"/>
                </a:spcAft>
                <a:buNone/>
              </a:pPr>
              <a:r>
                <a:rPr b="0" i="0" lang="en-US" sz="999" u="none" cap="none" strike="noStrike">
                  <a:solidFill>
                    <a:srgbClr val="000000"/>
                  </a:solidFill>
                  <a:latin typeface="Avenir"/>
                  <a:ea typeface="Avenir"/>
                  <a:cs typeface="Avenir"/>
                  <a:sym typeface="Avenir"/>
                </a:rPr>
                <a:t>Radiación Alfa</a:t>
              </a:r>
              <a:endParaRPr/>
            </a:p>
          </p:txBody>
        </p:sp>
        <p:sp>
          <p:nvSpPr>
            <p:cNvPr id="323" name="Google Shape;323;p19"/>
            <p:cNvSpPr/>
            <p:nvPr/>
          </p:nvSpPr>
          <p:spPr>
            <a:xfrm>
              <a:off x="3921848" y="5220699"/>
              <a:ext cx="1070906" cy="488648"/>
            </a:xfrm>
            <a:custGeom>
              <a:rect b="b" l="l" r="r" t="t"/>
              <a:pathLst>
                <a:path extrusionOk="0" h="488648" w="1070906">
                  <a:moveTo>
                    <a:pt x="0" y="0"/>
                  </a:moveTo>
                  <a:lnTo>
                    <a:pt x="1070906" y="0"/>
                  </a:lnTo>
                  <a:lnTo>
                    <a:pt x="1070906" y="488647"/>
                  </a:lnTo>
                  <a:lnTo>
                    <a:pt x="0" y="488647"/>
                  </a:lnTo>
                  <a:lnTo>
                    <a:pt x="0" y="0"/>
                  </a:lnTo>
                  <a:close/>
                </a:path>
              </a:pathLst>
            </a:custGeom>
            <a:blipFill rotWithShape="1">
              <a:blip r:embed="rId10">
                <a:alphaModFix/>
              </a:blip>
              <a:stretch>
                <a:fillRect b="0" l="-11048" r="-2015" t="-10830"/>
              </a:stretch>
            </a:blipFill>
            <a:ln>
              <a:noFill/>
            </a:ln>
          </p:spPr>
        </p:sp>
        <p:sp>
          <p:nvSpPr>
            <p:cNvPr id="324" name="Google Shape;324;p19"/>
            <p:cNvSpPr/>
            <p:nvPr/>
          </p:nvSpPr>
          <p:spPr>
            <a:xfrm>
              <a:off x="4523823" y="4635514"/>
              <a:ext cx="1609862" cy="522941"/>
            </a:xfrm>
            <a:custGeom>
              <a:rect b="b" l="l" r="r" t="t"/>
              <a:pathLst>
                <a:path extrusionOk="0" h="522941" w="1609862">
                  <a:moveTo>
                    <a:pt x="0" y="0"/>
                  </a:moveTo>
                  <a:lnTo>
                    <a:pt x="1609862" y="0"/>
                  </a:lnTo>
                  <a:lnTo>
                    <a:pt x="1609862" y="522941"/>
                  </a:lnTo>
                  <a:lnTo>
                    <a:pt x="0" y="522941"/>
                  </a:lnTo>
                  <a:lnTo>
                    <a:pt x="0" y="0"/>
                  </a:lnTo>
                  <a:close/>
                </a:path>
              </a:pathLst>
            </a:custGeom>
            <a:blipFill rotWithShape="1">
              <a:blip r:embed="rId10">
                <a:alphaModFix/>
              </a:blip>
              <a:stretch>
                <a:fillRect b="0" l="-142889" r="0" t="-234448"/>
              </a:stretch>
            </a:blipFill>
            <a:ln>
              <a:noFill/>
            </a:ln>
          </p:spPr>
        </p:sp>
        <p:sp>
          <p:nvSpPr>
            <p:cNvPr id="325" name="Google Shape;325;p19"/>
            <p:cNvSpPr txBox="1"/>
            <p:nvPr/>
          </p:nvSpPr>
          <p:spPr>
            <a:xfrm>
              <a:off x="4721042" y="4635514"/>
              <a:ext cx="1290602" cy="461433"/>
            </a:xfrm>
            <a:prstGeom prst="rect">
              <a:avLst/>
            </a:prstGeom>
            <a:noFill/>
            <a:ln>
              <a:noFill/>
            </a:ln>
          </p:spPr>
          <p:txBody>
            <a:bodyPr anchorCtr="0" anchor="t" bIns="0" lIns="0" spcFirstLastPara="1" rIns="0" wrap="square" tIns="0">
              <a:spAutoFit/>
            </a:bodyPr>
            <a:lstStyle/>
            <a:p>
              <a:pPr indent="0" lvl="0" marL="0" marR="0" rtl="0" algn="ctr">
                <a:lnSpc>
                  <a:spcPct val="140040"/>
                </a:lnSpc>
                <a:spcBef>
                  <a:spcPts val="0"/>
                </a:spcBef>
                <a:spcAft>
                  <a:spcPts val="0"/>
                </a:spcAft>
                <a:buNone/>
              </a:pPr>
              <a:r>
                <a:rPr b="0" i="0" lang="en-US" sz="999" u="none" cap="none" strike="noStrike">
                  <a:solidFill>
                    <a:srgbClr val="000000"/>
                  </a:solidFill>
                  <a:latin typeface="Avenir"/>
                  <a:ea typeface="Avenir"/>
                  <a:cs typeface="Avenir"/>
                  <a:sym typeface="Avenir"/>
                </a:rPr>
                <a:t>Radiación de neutrones</a:t>
              </a:r>
              <a:endParaRPr/>
            </a:p>
          </p:txBody>
        </p:sp>
        <p:sp>
          <p:nvSpPr>
            <p:cNvPr id="326" name="Google Shape;326;p19"/>
            <p:cNvSpPr txBox="1"/>
            <p:nvPr/>
          </p:nvSpPr>
          <p:spPr>
            <a:xfrm>
              <a:off x="4019079" y="5237565"/>
              <a:ext cx="876444" cy="461433"/>
            </a:xfrm>
            <a:prstGeom prst="rect">
              <a:avLst/>
            </a:prstGeom>
            <a:noFill/>
            <a:ln>
              <a:noFill/>
            </a:ln>
          </p:spPr>
          <p:txBody>
            <a:bodyPr anchorCtr="0" anchor="t" bIns="0" lIns="0" spcFirstLastPara="1" rIns="0" wrap="square" tIns="0">
              <a:spAutoFit/>
            </a:bodyPr>
            <a:lstStyle/>
            <a:p>
              <a:pPr indent="0" lvl="0" marL="0" marR="0" rtl="0" algn="ctr">
                <a:lnSpc>
                  <a:spcPct val="140040"/>
                </a:lnSpc>
                <a:spcBef>
                  <a:spcPts val="0"/>
                </a:spcBef>
                <a:spcAft>
                  <a:spcPts val="0"/>
                </a:spcAft>
                <a:buNone/>
              </a:pPr>
              <a:r>
                <a:rPr b="1" i="0" lang="en-US" sz="999" u="none" cap="none" strike="noStrike">
                  <a:solidFill>
                    <a:srgbClr val="000000"/>
                  </a:solidFill>
                  <a:latin typeface="Avenir"/>
                  <a:ea typeface="Avenir"/>
                  <a:cs typeface="Avenir"/>
                  <a:sym typeface="Avenir"/>
                </a:rPr>
                <a:t>Radiación </a:t>
              </a:r>
              <a:endParaRPr/>
            </a:p>
            <a:p>
              <a:pPr indent="0" lvl="0" marL="0" marR="0" rtl="0" algn="ctr">
                <a:lnSpc>
                  <a:spcPct val="140040"/>
                </a:lnSpc>
                <a:spcBef>
                  <a:spcPts val="0"/>
                </a:spcBef>
                <a:spcAft>
                  <a:spcPts val="0"/>
                </a:spcAft>
                <a:buNone/>
              </a:pPr>
              <a:r>
                <a:rPr b="1" i="0" lang="en-US" sz="999" u="none" cap="none" strike="noStrike">
                  <a:solidFill>
                    <a:srgbClr val="000000"/>
                  </a:solidFill>
                  <a:latin typeface="Avenir"/>
                  <a:ea typeface="Avenir"/>
                  <a:cs typeface="Avenir"/>
                  <a:sym typeface="Avenir"/>
                </a:rPr>
                <a:t>Ionizante</a:t>
              </a:r>
              <a:endParaRPr/>
            </a:p>
          </p:txBody>
        </p:sp>
        <p:cxnSp>
          <p:nvCxnSpPr>
            <p:cNvPr id="327" name="Google Shape;327;p19"/>
            <p:cNvCxnSpPr/>
            <p:nvPr/>
          </p:nvCxnSpPr>
          <p:spPr>
            <a:xfrm>
              <a:off x="4157162" y="335739"/>
              <a:ext cx="871120" cy="323811"/>
            </a:xfrm>
            <a:prstGeom prst="straightConnector1">
              <a:avLst/>
            </a:prstGeom>
            <a:noFill/>
            <a:ln cap="flat" cmpd="sng" w="12700">
              <a:solidFill>
                <a:srgbClr val="262626"/>
              </a:solidFill>
              <a:prstDash val="solid"/>
              <a:round/>
              <a:headEnd len="sm" w="sm" type="none"/>
              <a:tailEnd len="sm" w="sm" type="none"/>
            </a:ln>
          </p:spPr>
        </p:cxnSp>
        <p:cxnSp>
          <p:nvCxnSpPr>
            <p:cNvPr id="328" name="Google Shape;328;p19"/>
            <p:cNvCxnSpPr/>
            <p:nvPr/>
          </p:nvCxnSpPr>
          <p:spPr>
            <a:xfrm flipH="1">
              <a:off x="3061106" y="335739"/>
              <a:ext cx="1096056" cy="341360"/>
            </a:xfrm>
            <a:prstGeom prst="straightConnector1">
              <a:avLst/>
            </a:prstGeom>
            <a:noFill/>
            <a:ln cap="flat" cmpd="sng" w="12700">
              <a:solidFill>
                <a:srgbClr val="262626"/>
              </a:solidFill>
              <a:prstDash val="solid"/>
              <a:round/>
              <a:headEnd len="sm" w="sm" type="none"/>
              <a:tailEnd len="sm" w="sm" type="none"/>
            </a:ln>
          </p:spPr>
        </p:cxnSp>
        <p:cxnSp>
          <p:nvCxnSpPr>
            <p:cNvPr id="329" name="Google Shape;329;p19"/>
            <p:cNvCxnSpPr/>
            <p:nvPr/>
          </p:nvCxnSpPr>
          <p:spPr>
            <a:xfrm flipH="1">
              <a:off x="2528746" y="1256268"/>
              <a:ext cx="623434" cy="292100"/>
            </a:xfrm>
            <a:prstGeom prst="straightConnector1">
              <a:avLst/>
            </a:prstGeom>
            <a:noFill/>
            <a:ln cap="flat" cmpd="sng" w="12700">
              <a:solidFill>
                <a:srgbClr val="262626"/>
              </a:solidFill>
              <a:prstDash val="solid"/>
              <a:round/>
              <a:headEnd len="sm" w="sm" type="none"/>
              <a:tailEnd len="sm" w="sm" type="none"/>
            </a:ln>
          </p:spPr>
        </p:cxnSp>
        <p:cxnSp>
          <p:nvCxnSpPr>
            <p:cNvPr id="330" name="Google Shape;330;p19"/>
            <p:cNvCxnSpPr/>
            <p:nvPr/>
          </p:nvCxnSpPr>
          <p:spPr>
            <a:xfrm>
              <a:off x="5028282" y="1236208"/>
              <a:ext cx="21497" cy="389142"/>
            </a:xfrm>
            <a:prstGeom prst="straightConnector1">
              <a:avLst/>
            </a:prstGeom>
            <a:noFill/>
            <a:ln cap="flat" cmpd="sng" w="12700">
              <a:solidFill>
                <a:srgbClr val="262626"/>
              </a:solidFill>
              <a:prstDash val="solid"/>
              <a:round/>
              <a:headEnd len="sm" w="sm" type="none"/>
              <a:tailEnd len="sm" w="sm" type="none"/>
            </a:ln>
          </p:spPr>
        </p:cxnSp>
        <p:cxnSp>
          <p:nvCxnSpPr>
            <p:cNvPr id="331" name="Google Shape;331;p19"/>
            <p:cNvCxnSpPr/>
            <p:nvPr/>
          </p:nvCxnSpPr>
          <p:spPr>
            <a:xfrm flipH="1">
              <a:off x="1310444" y="2411539"/>
              <a:ext cx="1088594" cy="180471"/>
            </a:xfrm>
            <a:prstGeom prst="straightConnector1">
              <a:avLst/>
            </a:prstGeom>
            <a:noFill/>
            <a:ln cap="flat" cmpd="sng" w="12700">
              <a:solidFill>
                <a:srgbClr val="262626"/>
              </a:solidFill>
              <a:prstDash val="solid"/>
              <a:round/>
              <a:headEnd len="sm" w="sm" type="none"/>
              <a:tailEnd len="sm" w="sm" type="none"/>
            </a:ln>
          </p:spPr>
        </p:cxnSp>
        <p:cxnSp>
          <p:nvCxnSpPr>
            <p:cNvPr id="332" name="Google Shape;332;p19"/>
            <p:cNvCxnSpPr/>
            <p:nvPr/>
          </p:nvCxnSpPr>
          <p:spPr>
            <a:xfrm>
              <a:off x="2528746" y="2405789"/>
              <a:ext cx="1474834" cy="376334"/>
            </a:xfrm>
            <a:prstGeom prst="straightConnector1">
              <a:avLst/>
            </a:prstGeom>
            <a:noFill/>
            <a:ln cap="flat" cmpd="sng" w="12700">
              <a:solidFill>
                <a:srgbClr val="262626"/>
              </a:solidFill>
              <a:prstDash val="solid"/>
              <a:round/>
              <a:headEnd len="sm" w="sm" type="none"/>
              <a:tailEnd len="sm" w="sm" type="none"/>
            </a:ln>
          </p:spPr>
        </p:cxnSp>
        <p:cxnSp>
          <p:nvCxnSpPr>
            <p:cNvPr id="333" name="Google Shape;333;p19"/>
            <p:cNvCxnSpPr/>
            <p:nvPr/>
          </p:nvCxnSpPr>
          <p:spPr>
            <a:xfrm>
              <a:off x="956779" y="3131135"/>
              <a:ext cx="18433" cy="298125"/>
            </a:xfrm>
            <a:prstGeom prst="straightConnector1">
              <a:avLst/>
            </a:prstGeom>
            <a:noFill/>
            <a:ln cap="flat" cmpd="sng" w="12700">
              <a:solidFill>
                <a:srgbClr val="262626"/>
              </a:solidFill>
              <a:prstDash val="solid"/>
              <a:round/>
              <a:headEnd len="sm" w="sm" type="none"/>
              <a:tailEnd len="sm" w="sm" type="none"/>
            </a:ln>
          </p:spPr>
        </p:cxnSp>
        <p:cxnSp>
          <p:nvCxnSpPr>
            <p:cNvPr id="334" name="Google Shape;334;p19"/>
            <p:cNvCxnSpPr/>
            <p:nvPr/>
          </p:nvCxnSpPr>
          <p:spPr>
            <a:xfrm flipH="1">
              <a:off x="962200" y="3526627"/>
              <a:ext cx="19031" cy="413257"/>
            </a:xfrm>
            <a:prstGeom prst="straightConnector1">
              <a:avLst/>
            </a:prstGeom>
            <a:noFill/>
            <a:ln cap="flat" cmpd="sng" w="12700">
              <a:solidFill>
                <a:srgbClr val="262626"/>
              </a:solidFill>
              <a:prstDash val="solid"/>
              <a:round/>
              <a:headEnd len="sm" w="sm" type="none"/>
              <a:tailEnd len="sm" w="sm" type="none"/>
            </a:ln>
          </p:spPr>
        </p:cxnSp>
        <p:cxnSp>
          <p:nvCxnSpPr>
            <p:cNvPr id="335" name="Google Shape;335;p19"/>
            <p:cNvCxnSpPr/>
            <p:nvPr/>
          </p:nvCxnSpPr>
          <p:spPr>
            <a:xfrm>
              <a:off x="962737" y="4175318"/>
              <a:ext cx="18494" cy="365380"/>
            </a:xfrm>
            <a:prstGeom prst="straightConnector1">
              <a:avLst/>
            </a:prstGeom>
            <a:noFill/>
            <a:ln cap="flat" cmpd="sng" w="12700">
              <a:solidFill>
                <a:srgbClr val="262626"/>
              </a:solidFill>
              <a:prstDash val="solid"/>
              <a:round/>
              <a:headEnd len="sm" w="sm" type="none"/>
              <a:tailEnd len="sm" w="sm" type="none"/>
            </a:ln>
          </p:spPr>
        </p:cxnSp>
        <p:cxnSp>
          <p:nvCxnSpPr>
            <p:cNvPr id="336" name="Google Shape;336;p19"/>
            <p:cNvCxnSpPr/>
            <p:nvPr/>
          </p:nvCxnSpPr>
          <p:spPr>
            <a:xfrm>
              <a:off x="1021920" y="4885281"/>
              <a:ext cx="873849" cy="390063"/>
            </a:xfrm>
            <a:prstGeom prst="straightConnector1">
              <a:avLst/>
            </a:prstGeom>
            <a:noFill/>
            <a:ln cap="flat" cmpd="sng" w="12700">
              <a:solidFill>
                <a:srgbClr val="262626"/>
              </a:solidFill>
              <a:prstDash val="solid"/>
              <a:round/>
              <a:headEnd len="sm" w="sm" type="none"/>
              <a:tailEnd len="sm" w="sm" type="none"/>
            </a:ln>
          </p:spPr>
        </p:cxnSp>
        <p:cxnSp>
          <p:nvCxnSpPr>
            <p:cNvPr id="337" name="Google Shape;337;p19"/>
            <p:cNvCxnSpPr/>
            <p:nvPr/>
          </p:nvCxnSpPr>
          <p:spPr>
            <a:xfrm flipH="1" rot="10800000">
              <a:off x="3573246" y="5465023"/>
              <a:ext cx="348602" cy="401115"/>
            </a:xfrm>
            <a:prstGeom prst="straightConnector1">
              <a:avLst/>
            </a:prstGeom>
            <a:noFill/>
            <a:ln cap="flat" cmpd="sng" w="12700">
              <a:solidFill>
                <a:srgbClr val="262626"/>
              </a:solidFill>
              <a:prstDash val="solid"/>
              <a:round/>
              <a:headEnd len="sm" w="sm" type="none"/>
              <a:tailEnd len="sm" w="sm" type="none"/>
            </a:ln>
          </p:spPr>
        </p:cxnSp>
        <p:cxnSp>
          <p:nvCxnSpPr>
            <p:cNvPr id="338" name="Google Shape;338;p19"/>
            <p:cNvCxnSpPr/>
            <p:nvPr/>
          </p:nvCxnSpPr>
          <p:spPr>
            <a:xfrm rot="10800000">
              <a:off x="4992754" y="5465023"/>
              <a:ext cx="339465" cy="557421"/>
            </a:xfrm>
            <a:prstGeom prst="straightConnector1">
              <a:avLst/>
            </a:prstGeom>
            <a:noFill/>
            <a:ln cap="flat" cmpd="sng" w="12700">
              <a:solidFill>
                <a:srgbClr val="262626"/>
              </a:solidFill>
              <a:prstDash val="solid"/>
              <a:round/>
              <a:headEnd len="sm" w="sm" type="none"/>
              <a:tailEnd len="sm" w="sm" type="none"/>
            </a:ln>
          </p:spPr>
        </p:cxnSp>
        <p:cxnSp>
          <p:nvCxnSpPr>
            <p:cNvPr id="339" name="Google Shape;339;p19"/>
            <p:cNvCxnSpPr/>
            <p:nvPr/>
          </p:nvCxnSpPr>
          <p:spPr>
            <a:xfrm rot="10800000">
              <a:off x="1157217" y="3105496"/>
              <a:ext cx="1754452" cy="821688"/>
            </a:xfrm>
            <a:prstGeom prst="straightConnector1">
              <a:avLst/>
            </a:prstGeom>
            <a:noFill/>
            <a:ln cap="flat" cmpd="sng" w="12700">
              <a:solidFill>
                <a:srgbClr val="262626"/>
              </a:solidFill>
              <a:prstDash val="solid"/>
              <a:round/>
              <a:headEnd len="sm" w="sm" type="none"/>
              <a:tailEnd len="sm" w="sm" type="none"/>
            </a:ln>
          </p:spPr>
        </p:cxnSp>
        <p:cxnSp>
          <p:nvCxnSpPr>
            <p:cNvPr id="340" name="Google Shape;340;p19"/>
            <p:cNvCxnSpPr/>
            <p:nvPr/>
          </p:nvCxnSpPr>
          <p:spPr>
            <a:xfrm flipH="1">
              <a:off x="5347721" y="3571120"/>
              <a:ext cx="24972" cy="342127"/>
            </a:xfrm>
            <a:prstGeom prst="straightConnector1">
              <a:avLst/>
            </a:prstGeom>
            <a:noFill/>
            <a:ln cap="flat" cmpd="sng" w="12700">
              <a:solidFill>
                <a:srgbClr val="262626"/>
              </a:solidFill>
              <a:prstDash val="solid"/>
              <a:round/>
              <a:headEnd len="sm" w="sm" type="none"/>
              <a:tailEnd len="sm" w="sm" type="none"/>
            </a:ln>
          </p:spPr>
        </p:cxnSp>
        <p:cxnSp>
          <p:nvCxnSpPr>
            <p:cNvPr id="341" name="Google Shape;341;p19"/>
            <p:cNvCxnSpPr/>
            <p:nvPr/>
          </p:nvCxnSpPr>
          <p:spPr>
            <a:xfrm>
              <a:off x="5347721" y="4010614"/>
              <a:ext cx="0" cy="322550"/>
            </a:xfrm>
            <a:prstGeom prst="straightConnector1">
              <a:avLst/>
            </a:prstGeom>
            <a:noFill/>
            <a:ln cap="flat" cmpd="sng" w="12700">
              <a:solidFill>
                <a:srgbClr val="262626"/>
              </a:solidFill>
              <a:prstDash val="solid"/>
              <a:round/>
              <a:headEnd len="sm" w="sm" type="none"/>
              <a:tailEnd len="sm" w="sm" type="none"/>
            </a:ln>
          </p:spPr>
        </p:cxnSp>
        <p:cxnSp>
          <p:nvCxnSpPr>
            <p:cNvPr id="342" name="Google Shape;342;p19"/>
            <p:cNvCxnSpPr/>
            <p:nvPr/>
          </p:nvCxnSpPr>
          <p:spPr>
            <a:xfrm flipH="1">
              <a:off x="5328754" y="4430530"/>
              <a:ext cx="12859" cy="204984"/>
            </a:xfrm>
            <a:prstGeom prst="straightConnector1">
              <a:avLst/>
            </a:prstGeom>
            <a:noFill/>
            <a:ln cap="flat" cmpd="sng" w="12700">
              <a:solidFill>
                <a:srgbClr val="262626"/>
              </a:solidFill>
              <a:prstDash val="solid"/>
              <a:round/>
              <a:headEnd len="sm" w="sm" type="none"/>
              <a:tailEnd len="sm" w="sm" type="none"/>
            </a:ln>
          </p:spPr>
        </p:cxnSp>
        <p:cxnSp>
          <p:nvCxnSpPr>
            <p:cNvPr id="343" name="Google Shape;343;p19"/>
            <p:cNvCxnSpPr/>
            <p:nvPr/>
          </p:nvCxnSpPr>
          <p:spPr>
            <a:xfrm>
              <a:off x="5072175" y="2411539"/>
              <a:ext cx="260043" cy="986057"/>
            </a:xfrm>
            <a:prstGeom prst="straightConnector1">
              <a:avLst/>
            </a:prstGeom>
            <a:noFill/>
            <a:ln cap="flat" cmpd="sng" w="12700">
              <a:solidFill>
                <a:srgbClr val="262626"/>
              </a:solidFill>
              <a:prstDash val="solid"/>
              <a:round/>
              <a:headEnd len="sm" w="sm" type="none"/>
              <a:tailEnd len="sm" w="sm" type="none"/>
            </a:ln>
          </p:spPr>
        </p:cxnSp>
        <p:cxnSp>
          <p:nvCxnSpPr>
            <p:cNvPr id="344" name="Google Shape;344;p19"/>
            <p:cNvCxnSpPr/>
            <p:nvPr/>
          </p:nvCxnSpPr>
          <p:spPr>
            <a:xfrm flipH="1">
              <a:off x="3754189" y="3494963"/>
              <a:ext cx="732390" cy="35104"/>
            </a:xfrm>
            <a:prstGeom prst="straightConnector1">
              <a:avLst/>
            </a:prstGeom>
            <a:noFill/>
            <a:ln cap="flat" cmpd="sng" w="12700">
              <a:solidFill>
                <a:srgbClr val="262626"/>
              </a:solidFill>
              <a:prstDash val="solid"/>
              <a:round/>
              <a:headEnd len="sm" w="sm" type="none"/>
              <a:tailEnd len="sm" w="sm" type="none"/>
            </a:ln>
          </p:spPr>
        </p:cxnSp>
        <p:cxnSp>
          <p:nvCxnSpPr>
            <p:cNvPr id="345" name="Google Shape;345;p19"/>
            <p:cNvCxnSpPr/>
            <p:nvPr/>
          </p:nvCxnSpPr>
          <p:spPr>
            <a:xfrm>
              <a:off x="3152180" y="4678765"/>
              <a:ext cx="769668" cy="786257"/>
            </a:xfrm>
            <a:prstGeom prst="straightConnector1">
              <a:avLst/>
            </a:prstGeom>
            <a:noFill/>
            <a:ln cap="flat" cmpd="sng" w="12700">
              <a:solidFill>
                <a:srgbClr val="262626"/>
              </a:solidFill>
              <a:prstDash val="solid"/>
              <a:round/>
              <a:headEnd len="sm" w="sm" type="none"/>
              <a:tailEnd len="sm" w="sm" type="none"/>
            </a:ln>
          </p:spPr>
        </p:cxnSp>
        <p:cxnSp>
          <p:nvCxnSpPr>
            <p:cNvPr id="346" name="Google Shape;346;p19"/>
            <p:cNvCxnSpPr/>
            <p:nvPr/>
          </p:nvCxnSpPr>
          <p:spPr>
            <a:xfrm rot="10800000">
              <a:off x="3736226" y="4559735"/>
              <a:ext cx="541607" cy="119030"/>
            </a:xfrm>
            <a:prstGeom prst="straightConnector1">
              <a:avLst/>
            </a:prstGeom>
            <a:noFill/>
            <a:ln cap="flat" cmpd="sng" w="12700">
              <a:solidFill>
                <a:srgbClr val="262626"/>
              </a:solidFill>
              <a:prstDash val="solid"/>
              <a:round/>
              <a:headEnd len="sm" w="sm" type="none"/>
              <a:tailEnd len="sm" w="sm" type="none"/>
            </a:ln>
          </p:spPr>
        </p:cxnSp>
        <p:cxnSp>
          <p:nvCxnSpPr>
            <p:cNvPr id="347" name="Google Shape;347;p19"/>
            <p:cNvCxnSpPr/>
            <p:nvPr/>
          </p:nvCxnSpPr>
          <p:spPr>
            <a:xfrm flipH="1">
              <a:off x="1949403" y="4057601"/>
              <a:ext cx="119746" cy="1218064"/>
            </a:xfrm>
            <a:prstGeom prst="straightConnector1">
              <a:avLst/>
            </a:prstGeom>
            <a:noFill/>
            <a:ln cap="flat" cmpd="sng" w="12700">
              <a:solidFill>
                <a:srgbClr val="262626"/>
              </a:solidFill>
              <a:prstDash val="solid"/>
              <a:round/>
              <a:headEnd len="sm" w="sm" type="none"/>
              <a:tailEnd len="sm" w="sm" type="none"/>
            </a:ln>
          </p:spPr>
        </p:cxnSp>
        <p:cxnSp>
          <p:nvCxnSpPr>
            <p:cNvPr id="348" name="Google Shape;348;p19"/>
            <p:cNvCxnSpPr/>
            <p:nvPr/>
          </p:nvCxnSpPr>
          <p:spPr>
            <a:xfrm flipH="1">
              <a:off x="3177530" y="3131135"/>
              <a:ext cx="635117" cy="281215"/>
            </a:xfrm>
            <a:prstGeom prst="straightConnector1">
              <a:avLst/>
            </a:prstGeom>
            <a:noFill/>
            <a:ln cap="flat" cmpd="sng" w="12700">
              <a:solidFill>
                <a:srgbClr val="262626"/>
              </a:solidFill>
              <a:prstDash val="solid"/>
              <a:round/>
              <a:headEnd len="sm" w="sm" type="none"/>
              <a:tailEnd len="sm" w="sm" type="none"/>
            </a:ln>
          </p:spPr>
        </p:cxn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20"/>
          <p:cNvSpPr/>
          <p:nvPr/>
        </p:nvSpPr>
        <p:spPr>
          <a:xfrm>
            <a:off x="641299" y="94406"/>
            <a:ext cx="2039652" cy="773662"/>
          </a:xfrm>
          <a:custGeom>
            <a:rect b="b" l="l" r="r" t="t"/>
            <a:pathLst>
              <a:path extrusionOk="0" h="773662" w="2039652">
                <a:moveTo>
                  <a:pt x="0" y="0"/>
                </a:moveTo>
                <a:lnTo>
                  <a:pt x="2039652" y="0"/>
                </a:lnTo>
                <a:lnTo>
                  <a:pt x="2039652" y="773662"/>
                </a:lnTo>
                <a:lnTo>
                  <a:pt x="0" y="773662"/>
                </a:lnTo>
                <a:lnTo>
                  <a:pt x="0" y="0"/>
                </a:lnTo>
                <a:close/>
              </a:path>
            </a:pathLst>
          </a:custGeom>
          <a:blipFill rotWithShape="1">
            <a:blip r:embed="rId3">
              <a:alphaModFix/>
            </a:blip>
            <a:stretch>
              <a:fillRect b="0" l="0" r="0" t="0"/>
            </a:stretch>
          </a:blipFill>
          <a:ln>
            <a:noFill/>
          </a:ln>
        </p:spPr>
      </p:sp>
      <p:cxnSp>
        <p:nvCxnSpPr>
          <p:cNvPr id="358" name="Google Shape;358;p20"/>
          <p:cNvCxnSpPr/>
          <p:nvPr/>
        </p:nvCxnSpPr>
        <p:spPr>
          <a:xfrm rot="4119">
            <a:off x="665475" y="6529662"/>
            <a:ext cx="8478731" cy="0"/>
          </a:xfrm>
          <a:prstGeom prst="straightConnector1">
            <a:avLst/>
          </a:prstGeom>
          <a:noFill/>
          <a:ln cap="rnd" cmpd="sng" w="9525">
            <a:solidFill>
              <a:srgbClr val="4DA84F"/>
            </a:solidFill>
            <a:prstDash val="solid"/>
            <a:round/>
            <a:headEnd len="sm" w="sm" type="none"/>
            <a:tailEnd len="sm" w="sm" type="none"/>
          </a:ln>
        </p:spPr>
      </p:cxnSp>
      <p:cxnSp>
        <p:nvCxnSpPr>
          <p:cNvPr id="359" name="Google Shape;359;p20"/>
          <p:cNvCxnSpPr/>
          <p:nvPr/>
        </p:nvCxnSpPr>
        <p:spPr>
          <a:xfrm rot="7147">
            <a:off x="-10171" y="950831"/>
            <a:ext cx="9773941" cy="0"/>
          </a:xfrm>
          <a:prstGeom prst="straightConnector1">
            <a:avLst/>
          </a:prstGeom>
          <a:noFill/>
          <a:ln cap="rnd" cmpd="sng" w="19050">
            <a:solidFill>
              <a:srgbClr val="4DA84F"/>
            </a:solidFill>
            <a:prstDash val="solid"/>
            <a:round/>
            <a:headEnd len="sm" w="sm" type="none"/>
            <a:tailEnd len="sm" w="sm" type="none"/>
          </a:ln>
        </p:spPr>
      </p:cxnSp>
      <p:cxnSp>
        <p:nvCxnSpPr>
          <p:cNvPr id="360" name="Google Shape;360;p20"/>
          <p:cNvCxnSpPr/>
          <p:nvPr/>
        </p:nvCxnSpPr>
        <p:spPr>
          <a:xfrm rot="5320288">
            <a:off x="2472562" y="6936722"/>
            <a:ext cx="438214" cy="0"/>
          </a:xfrm>
          <a:prstGeom prst="straightConnector1">
            <a:avLst/>
          </a:prstGeom>
          <a:noFill/>
          <a:ln cap="rnd" cmpd="sng" w="9525">
            <a:solidFill>
              <a:srgbClr val="5B9BD5"/>
            </a:solidFill>
            <a:prstDash val="solid"/>
            <a:round/>
            <a:headEnd len="sm" w="sm" type="none"/>
            <a:tailEnd len="sm" w="sm" type="none"/>
          </a:ln>
        </p:spPr>
      </p:cxnSp>
      <p:cxnSp>
        <p:nvCxnSpPr>
          <p:cNvPr id="361" name="Google Shape;361;p20"/>
          <p:cNvCxnSpPr/>
          <p:nvPr/>
        </p:nvCxnSpPr>
        <p:spPr>
          <a:xfrm rot="5320288">
            <a:off x="4399276" y="6936722"/>
            <a:ext cx="438214" cy="0"/>
          </a:xfrm>
          <a:prstGeom prst="straightConnector1">
            <a:avLst/>
          </a:prstGeom>
          <a:noFill/>
          <a:ln cap="rnd" cmpd="sng" w="9525">
            <a:solidFill>
              <a:srgbClr val="5B9BD5"/>
            </a:solidFill>
            <a:prstDash val="solid"/>
            <a:round/>
            <a:headEnd len="sm" w="sm" type="none"/>
            <a:tailEnd len="sm" w="sm" type="none"/>
          </a:ln>
        </p:spPr>
      </p:cxnSp>
      <p:sp>
        <p:nvSpPr>
          <p:cNvPr id="362" name="Google Shape;362;p20"/>
          <p:cNvSpPr/>
          <p:nvPr/>
        </p:nvSpPr>
        <p:spPr>
          <a:xfrm>
            <a:off x="2812169" y="6815709"/>
            <a:ext cx="1709508" cy="208560"/>
          </a:xfrm>
          <a:custGeom>
            <a:rect b="b" l="l" r="r" t="t"/>
            <a:pathLst>
              <a:path extrusionOk="0" h="208560" w="1709508">
                <a:moveTo>
                  <a:pt x="0" y="0"/>
                </a:moveTo>
                <a:lnTo>
                  <a:pt x="1709508" y="0"/>
                </a:lnTo>
                <a:lnTo>
                  <a:pt x="1709508" y="208560"/>
                </a:lnTo>
                <a:lnTo>
                  <a:pt x="0" y="208560"/>
                </a:lnTo>
                <a:lnTo>
                  <a:pt x="0" y="0"/>
                </a:lnTo>
                <a:close/>
              </a:path>
            </a:pathLst>
          </a:custGeom>
          <a:blipFill rotWithShape="1">
            <a:blip r:embed="rId4">
              <a:alphaModFix/>
            </a:blip>
            <a:stretch>
              <a:fillRect b="-146" l="0" r="0" t="-145"/>
            </a:stretch>
          </a:blipFill>
          <a:ln>
            <a:noFill/>
          </a:ln>
        </p:spPr>
      </p:sp>
      <p:sp>
        <p:nvSpPr>
          <p:cNvPr id="363" name="Google Shape;363;p20"/>
          <p:cNvSpPr/>
          <p:nvPr/>
        </p:nvSpPr>
        <p:spPr>
          <a:xfrm>
            <a:off x="4724506" y="6801711"/>
            <a:ext cx="930852" cy="217199"/>
          </a:xfrm>
          <a:custGeom>
            <a:rect b="b" l="l" r="r" t="t"/>
            <a:pathLst>
              <a:path extrusionOk="0" h="217199" w="930852">
                <a:moveTo>
                  <a:pt x="0" y="0"/>
                </a:moveTo>
                <a:lnTo>
                  <a:pt x="930852" y="0"/>
                </a:lnTo>
                <a:lnTo>
                  <a:pt x="930852" y="217199"/>
                </a:lnTo>
                <a:lnTo>
                  <a:pt x="0" y="217199"/>
                </a:lnTo>
                <a:lnTo>
                  <a:pt x="0" y="0"/>
                </a:lnTo>
                <a:close/>
              </a:path>
            </a:pathLst>
          </a:custGeom>
          <a:blipFill rotWithShape="1">
            <a:blip r:embed="rId5">
              <a:alphaModFix/>
            </a:blip>
            <a:stretch>
              <a:fillRect b="0" l="0" r="0" t="0"/>
            </a:stretch>
          </a:blipFill>
          <a:ln>
            <a:noFill/>
          </a:ln>
        </p:spPr>
      </p:sp>
      <p:sp>
        <p:nvSpPr>
          <p:cNvPr descr="A screenshot of text  Description automatically generated" id="364" name="Google Shape;364;p20"/>
          <p:cNvSpPr/>
          <p:nvPr/>
        </p:nvSpPr>
        <p:spPr>
          <a:xfrm>
            <a:off x="674705" y="1605956"/>
            <a:ext cx="3076461" cy="3979310"/>
          </a:xfrm>
          <a:custGeom>
            <a:rect b="b" l="l" r="r" t="t"/>
            <a:pathLst>
              <a:path extrusionOk="0" h="3979310" w="3076461">
                <a:moveTo>
                  <a:pt x="0" y="0"/>
                </a:moveTo>
                <a:lnTo>
                  <a:pt x="3076461" y="0"/>
                </a:lnTo>
                <a:lnTo>
                  <a:pt x="3076461" y="3979310"/>
                </a:lnTo>
                <a:lnTo>
                  <a:pt x="0" y="3979310"/>
                </a:lnTo>
                <a:lnTo>
                  <a:pt x="0" y="0"/>
                </a:lnTo>
                <a:close/>
              </a:path>
            </a:pathLst>
          </a:custGeom>
          <a:blipFill rotWithShape="1">
            <a:blip r:embed="rId6">
              <a:alphaModFix/>
            </a:blip>
            <a:stretch>
              <a:fillRect b="-24" l="0" r="0" t="-24"/>
            </a:stretch>
          </a:blipFill>
          <a:ln>
            <a:noFill/>
          </a:ln>
        </p:spPr>
      </p:sp>
      <p:sp>
        <p:nvSpPr>
          <p:cNvPr id="365" name="Google Shape;365;p20"/>
          <p:cNvSpPr/>
          <p:nvPr/>
        </p:nvSpPr>
        <p:spPr>
          <a:xfrm>
            <a:off x="684528" y="6745992"/>
            <a:ext cx="1840504" cy="347994"/>
          </a:xfrm>
          <a:custGeom>
            <a:rect b="b" l="l" r="r" t="t"/>
            <a:pathLst>
              <a:path extrusionOk="0" h="347994" w="1840504">
                <a:moveTo>
                  <a:pt x="0" y="0"/>
                </a:moveTo>
                <a:lnTo>
                  <a:pt x="1840504" y="0"/>
                </a:lnTo>
                <a:lnTo>
                  <a:pt x="1840504" y="347994"/>
                </a:lnTo>
                <a:lnTo>
                  <a:pt x="0" y="347994"/>
                </a:lnTo>
                <a:lnTo>
                  <a:pt x="0" y="0"/>
                </a:lnTo>
                <a:close/>
              </a:path>
            </a:pathLst>
          </a:custGeom>
          <a:blipFill rotWithShape="1">
            <a:blip r:embed="rId7">
              <a:alphaModFix/>
            </a:blip>
            <a:stretch>
              <a:fillRect b="0" l="0" r="0" t="0"/>
            </a:stretch>
          </a:blipFill>
          <a:ln>
            <a:noFill/>
          </a:ln>
        </p:spPr>
      </p:sp>
      <p:sp>
        <p:nvSpPr>
          <p:cNvPr id="366" name="Google Shape;366;p20"/>
          <p:cNvSpPr/>
          <p:nvPr/>
        </p:nvSpPr>
        <p:spPr>
          <a:xfrm>
            <a:off x="864642" y="2213846"/>
            <a:ext cx="2674133" cy="2378509"/>
          </a:xfrm>
          <a:custGeom>
            <a:rect b="b" l="l" r="r" t="t"/>
            <a:pathLst>
              <a:path extrusionOk="0" h="2378509" w="2674133">
                <a:moveTo>
                  <a:pt x="0" y="0"/>
                </a:moveTo>
                <a:lnTo>
                  <a:pt x="2674132" y="0"/>
                </a:lnTo>
                <a:lnTo>
                  <a:pt x="2674132" y="2378509"/>
                </a:lnTo>
                <a:lnTo>
                  <a:pt x="0" y="2378509"/>
                </a:lnTo>
                <a:lnTo>
                  <a:pt x="0" y="0"/>
                </a:lnTo>
                <a:close/>
              </a:path>
            </a:pathLst>
          </a:custGeom>
          <a:blipFill rotWithShape="1">
            <a:blip r:embed="rId8">
              <a:alphaModFix/>
            </a:blip>
            <a:stretch>
              <a:fillRect b="0" l="0" r="-24180" t="0"/>
            </a:stretch>
          </a:blipFill>
          <a:ln>
            <a:noFill/>
          </a:ln>
        </p:spPr>
      </p:sp>
      <p:sp>
        <p:nvSpPr>
          <p:cNvPr id="367" name="Google Shape;367;p20"/>
          <p:cNvSpPr txBox="1"/>
          <p:nvPr/>
        </p:nvSpPr>
        <p:spPr>
          <a:xfrm>
            <a:off x="8957462" y="6809161"/>
            <a:ext cx="218101" cy="190500"/>
          </a:xfrm>
          <a:prstGeom prst="rect">
            <a:avLst/>
          </a:prstGeom>
          <a:noFill/>
          <a:ln>
            <a:noFill/>
          </a:ln>
        </p:spPr>
        <p:txBody>
          <a:bodyPr anchorCtr="0" anchor="t" bIns="0" lIns="0" spcFirstLastPara="1" rIns="0" wrap="square" tIns="0">
            <a:spAutoFit/>
          </a:bodyPr>
          <a:lstStyle/>
          <a:p>
            <a:pPr indent="0" lvl="0" marL="0" marR="0" rtl="0" algn="r">
              <a:lnSpc>
                <a:spcPct val="120075"/>
              </a:lnSpc>
              <a:spcBef>
                <a:spcPts val="0"/>
              </a:spcBef>
              <a:spcAft>
                <a:spcPts val="0"/>
              </a:spcAft>
              <a:buNone/>
            </a:pPr>
            <a:r>
              <a:rPr b="0" i="0" lang="en-US" sz="1066" u="none" cap="none" strike="noStrike">
                <a:solidFill>
                  <a:srgbClr val="000000"/>
                </a:solidFill>
                <a:latin typeface="Arial"/>
                <a:ea typeface="Arial"/>
                <a:cs typeface="Arial"/>
                <a:sym typeface="Arial"/>
              </a:rPr>
              <a:t>7</a:t>
            </a:r>
            <a:endParaRPr/>
          </a:p>
        </p:txBody>
      </p:sp>
      <p:sp>
        <p:nvSpPr>
          <p:cNvPr id="368" name="Google Shape;368;p20"/>
          <p:cNvSpPr txBox="1"/>
          <p:nvPr/>
        </p:nvSpPr>
        <p:spPr>
          <a:xfrm>
            <a:off x="2812169" y="132506"/>
            <a:ext cx="6696300" cy="797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590" u="none" cap="none" strike="noStrike">
                <a:solidFill>
                  <a:srgbClr val="26819E"/>
                </a:solidFill>
                <a:latin typeface="Ubuntu"/>
                <a:ea typeface="Ubuntu"/>
                <a:cs typeface="Ubuntu"/>
                <a:sym typeface="Ubuntu"/>
              </a:rPr>
              <a:t>Mapa Conceptual sobre la Radiación: </a:t>
            </a:r>
            <a:endParaRPr sz="1000"/>
          </a:p>
          <a:p>
            <a:pPr indent="0" lvl="0" marL="0" marR="0" rtl="0" algn="l">
              <a:lnSpc>
                <a:spcPct val="100000"/>
              </a:lnSpc>
              <a:spcBef>
                <a:spcPts val="0"/>
              </a:spcBef>
              <a:spcAft>
                <a:spcPts val="0"/>
              </a:spcAft>
              <a:buNone/>
            </a:pPr>
            <a:r>
              <a:rPr b="1" i="0" lang="en-US" sz="2590" u="none" cap="none" strike="noStrike">
                <a:solidFill>
                  <a:srgbClr val="26819E"/>
                </a:solidFill>
                <a:latin typeface="Ubuntu"/>
                <a:ea typeface="Ubuntu"/>
                <a:cs typeface="Ubuntu"/>
                <a:sym typeface="Ubuntu"/>
              </a:rPr>
              <a:t>Aspectos Clave</a:t>
            </a:r>
            <a:endParaRPr sz="1000"/>
          </a:p>
        </p:txBody>
      </p:sp>
      <p:sp>
        <p:nvSpPr>
          <p:cNvPr id="369" name="Google Shape;369;p20"/>
          <p:cNvSpPr txBox="1"/>
          <p:nvPr/>
        </p:nvSpPr>
        <p:spPr>
          <a:xfrm>
            <a:off x="3928678" y="1605940"/>
            <a:ext cx="5388998" cy="276225"/>
          </a:xfrm>
          <a:prstGeom prst="rect">
            <a:avLst/>
          </a:prstGeom>
          <a:noFill/>
          <a:ln>
            <a:noFill/>
          </a:ln>
        </p:spPr>
        <p:txBody>
          <a:bodyPr anchorCtr="0" anchor="t" bIns="0" lIns="0" spcFirstLastPara="1" rIns="0" wrap="square" tIns="0">
            <a:spAutoFit/>
          </a:bodyPr>
          <a:lstStyle/>
          <a:p>
            <a:pPr indent="0" lvl="0" marL="0" marR="0" rtl="0" algn="l">
              <a:lnSpc>
                <a:spcPct val="120046"/>
              </a:lnSpc>
              <a:spcBef>
                <a:spcPts val="0"/>
              </a:spcBef>
              <a:spcAft>
                <a:spcPts val="0"/>
              </a:spcAft>
              <a:buNone/>
            </a:pPr>
            <a:r>
              <a:rPr b="1" i="0" lang="en-US" sz="1706" u="none" cap="none" strike="noStrike">
                <a:solidFill>
                  <a:srgbClr val="26819E"/>
                </a:solidFill>
                <a:latin typeface="Ubuntu"/>
                <a:ea typeface="Ubuntu"/>
                <a:cs typeface="Ubuntu"/>
                <a:sym typeface="Ubuntu"/>
              </a:rPr>
              <a:t>¿Cómo te resultó el mapa conceptual?</a:t>
            </a:r>
            <a:endParaRPr/>
          </a:p>
        </p:txBody>
      </p:sp>
      <p:sp>
        <p:nvSpPr>
          <p:cNvPr id="370" name="Google Shape;370;p20"/>
          <p:cNvSpPr txBox="1"/>
          <p:nvPr/>
        </p:nvSpPr>
        <p:spPr>
          <a:xfrm>
            <a:off x="4112303" y="2023524"/>
            <a:ext cx="4693920" cy="1304925"/>
          </a:xfrm>
          <a:prstGeom prst="rect">
            <a:avLst/>
          </a:prstGeom>
          <a:noFill/>
          <a:ln>
            <a:noFill/>
          </a:ln>
        </p:spPr>
        <p:txBody>
          <a:bodyPr anchorCtr="0" anchor="t" bIns="0" lIns="0" spcFirstLastPara="1" rIns="0" wrap="square" tIns="0">
            <a:spAutoFit/>
          </a:bodyPr>
          <a:lstStyle/>
          <a:p>
            <a:pPr indent="-184234" lvl="1" marL="368470" marR="0" rtl="0" algn="l">
              <a:lnSpc>
                <a:spcPct val="120046"/>
              </a:lnSpc>
              <a:spcBef>
                <a:spcPts val="0"/>
              </a:spcBef>
              <a:spcAft>
                <a:spcPts val="0"/>
              </a:spcAft>
              <a:buClr>
                <a:srgbClr val="000000"/>
              </a:buClr>
              <a:buSzPts val="1706"/>
              <a:buFont typeface="Arial"/>
              <a:buChar char="•"/>
            </a:pPr>
            <a:r>
              <a:rPr b="0" i="0" lang="en-US" sz="1706" u="none" cap="none" strike="noStrike">
                <a:solidFill>
                  <a:srgbClr val="000000"/>
                </a:solidFill>
                <a:latin typeface="Ubuntu"/>
                <a:ea typeface="Ubuntu"/>
                <a:cs typeface="Ubuntu"/>
                <a:sym typeface="Ubuntu"/>
              </a:rPr>
              <a:t>¿Qué diferencia existe entre los distintos tipos de radiación?</a:t>
            </a:r>
            <a:endParaRPr/>
          </a:p>
          <a:p>
            <a:pPr indent="-184234" lvl="1" marL="368470" marR="0" rtl="0" algn="l">
              <a:lnSpc>
                <a:spcPct val="120046"/>
              </a:lnSpc>
              <a:spcBef>
                <a:spcPts val="0"/>
              </a:spcBef>
              <a:spcAft>
                <a:spcPts val="0"/>
              </a:spcAft>
              <a:buClr>
                <a:srgbClr val="000000"/>
              </a:buClr>
              <a:buSzPts val="1706"/>
              <a:buFont typeface="Arial"/>
              <a:buChar char="•"/>
            </a:pPr>
            <a:r>
              <a:rPr b="0" i="0" lang="en-US" sz="1706" u="none" cap="none" strike="noStrike">
                <a:solidFill>
                  <a:srgbClr val="000000"/>
                </a:solidFill>
                <a:latin typeface="Ubuntu"/>
                <a:ea typeface="Ubuntu"/>
                <a:cs typeface="Ubuntu"/>
                <a:sym typeface="Ubuntu"/>
              </a:rPr>
              <a:t>¿Incluirías mas información en este mapa conceptual para clasificar los tipos de radiación?</a:t>
            </a:r>
            <a:endParaRPr/>
          </a:p>
        </p:txBody>
      </p:sp>
      <p:sp>
        <p:nvSpPr>
          <p:cNvPr id="371" name="Google Shape;371;p20"/>
          <p:cNvSpPr txBox="1"/>
          <p:nvPr/>
        </p:nvSpPr>
        <p:spPr>
          <a:xfrm>
            <a:off x="5920000" y="6847261"/>
            <a:ext cx="3102080" cy="222284"/>
          </a:xfrm>
          <a:prstGeom prst="rect">
            <a:avLst/>
          </a:prstGeom>
          <a:noFill/>
          <a:ln>
            <a:noFill/>
          </a:ln>
        </p:spPr>
        <p:txBody>
          <a:bodyPr anchorCtr="0" anchor="t" bIns="0" lIns="0" spcFirstLastPara="1" rIns="0" wrap="square" tIns="0">
            <a:spAutoFit/>
          </a:bodyPr>
          <a:lstStyle/>
          <a:p>
            <a:pPr indent="0" lvl="0" marL="0" marR="0" rtl="0" algn="l">
              <a:lnSpc>
                <a:spcPct val="119889"/>
              </a:lnSpc>
              <a:spcBef>
                <a:spcPts val="0"/>
              </a:spcBef>
              <a:spcAft>
                <a:spcPts val="0"/>
              </a:spcAft>
              <a:buNone/>
            </a:pPr>
            <a:r>
              <a:rPr b="0" i="0" lang="en-US" sz="724" u="none" cap="none" strike="noStrike">
                <a:solidFill>
                  <a:srgbClr val="000000"/>
                </a:solidFill>
                <a:latin typeface="Arial"/>
                <a:ea typeface="Arial"/>
                <a:cs typeface="Arial"/>
                <a:sym typeface="Arial"/>
              </a:rPr>
              <a:t>Copyright 2020 Discovery Education, Inc. Todos los derechos reservados.</a:t>
            </a:r>
            <a:endParaRPr/>
          </a:p>
          <a:p>
            <a:pPr indent="0" lvl="0" marL="0" marR="0" rtl="0" algn="l">
              <a:lnSpc>
                <a:spcPct val="119889"/>
              </a:lnSpc>
              <a:spcBef>
                <a:spcPts val="0"/>
              </a:spcBef>
              <a:spcAft>
                <a:spcPts val="0"/>
              </a:spcAft>
              <a:buNone/>
            </a:pPr>
            <a:r>
              <a:t/>
            </a:r>
            <a:endParaRPr b="0" i="0" sz="724" u="none" cap="none" strike="noStrike">
              <a:solidFill>
                <a:srgbClr val="000000"/>
              </a:solidFill>
              <a:latin typeface="Arial"/>
              <a:ea typeface="Arial"/>
              <a:cs typeface="Arial"/>
              <a:sym typeface="Arial"/>
            </a:endParaRPr>
          </a:p>
        </p:txBody>
      </p:sp>
      <p:grpSp>
        <p:nvGrpSpPr>
          <p:cNvPr id="372" name="Google Shape;372;p20"/>
          <p:cNvGrpSpPr/>
          <p:nvPr/>
        </p:nvGrpSpPr>
        <p:grpSpPr>
          <a:xfrm>
            <a:off x="932776" y="2314132"/>
            <a:ext cx="2324248" cy="2562958"/>
            <a:chOff x="0" y="0"/>
            <a:chExt cx="3098998" cy="3417277"/>
          </a:xfrm>
        </p:grpSpPr>
        <p:sp>
          <p:nvSpPr>
            <p:cNvPr id="373" name="Google Shape;373;p20"/>
            <p:cNvSpPr/>
            <p:nvPr/>
          </p:nvSpPr>
          <p:spPr>
            <a:xfrm>
              <a:off x="520566" y="772829"/>
              <a:ext cx="1483189" cy="427960"/>
            </a:xfrm>
            <a:custGeom>
              <a:rect b="b" l="l" r="r" t="t"/>
              <a:pathLst>
                <a:path extrusionOk="0" h="427960" w="1483189">
                  <a:moveTo>
                    <a:pt x="0" y="0"/>
                  </a:moveTo>
                  <a:lnTo>
                    <a:pt x="1483188" y="0"/>
                  </a:lnTo>
                  <a:lnTo>
                    <a:pt x="1483188" y="427960"/>
                  </a:lnTo>
                  <a:lnTo>
                    <a:pt x="0" y="427960"/>
                  </a:lnTo>
                  <a:lnTo>
                    <a:pt x="0" y="0"/>
                  </a:lnTo>
                  <a:close/>
                </a:path>
              </a:pathLst>
            </a:custGeom>
            <a:blipFill rotWithShape="1">
              <a:blip r:embed="rId9">
                <a:alphaModFix/>
              </a:blip>
              <a:stretch>
                <a:fillRect b="-55009" l="0" r="0" t="0"/>
              </a:stretch>
            </a:blipFill>
            <a:ln>
              <a:noFill/>
            </a:ln>
          </p:spPr>
        </p:sp>
        <p:sp>
          <p:nvSpPr>
            <p:cNvPr id="374" name="Google Shape;374;p20"/>
            <p:cNvSpPr/>
            <p:nvPr/>
          </p:nvSpPr>
          <p:spPr>
            <a:xfrm>
              <a:off x="1332387" y="3021387"/>
              <a:ext cx="844159" cy="395890"/>
            </a:xfrm>
            <a:custGeom>
              <a:rect b="b" l="l" r="r" t="t"/>
              <a:pathLst>
                <a:path extrusionOk="0" h="395890" w="844159">
                  <a:moveTo>
                    <a:pt x="0" y="0"/>
                  </a:moveTo>
                  <a:lnTo>
                    <a:pt x="844159" y="0"/>
                  </a:lnTo>
                  <a:lnTo>
                    <a:pt x="844159" y="395890"/>
                  </a:lnTo>
                  <a:lnTo>
                    <a:pt x="0" y="395890"/>
                  </a:lnTo>
                  <a:lnTo>
                    <a:pt x="0" y="0"/>
                  </a:lnTo>
                  <a:close/>
                </a:path>
              </a:pathLst>
            </a:custGeom>
            <a:blipFill rotWithShape="1">
              <a:blip r:embed="rId10">
                <a:alphaModFix/>
              </a:blip>
              <a:stretch>
                <a:fillRect b="0" l="-11885" r="-9730" t="-15989"/>
              </a:stretch>
            </a:blipFill>
            <a:ln>
              <a:noFill/>
            </a:ln>
          </p:spPr>
        </p:sp>
        <p:cxnSp>
          <p:nvCxnSpPr>
            <p:cNvPr id="375" name="Google Shape;375;p20"/>
            <p:cNvCxnSpPr/>
            <p:nvPr/>
          </p:nvCxnSpPr>
          <p:spPr>
            <a:xfrm rot="10800000">
              <a:off x="1067085" y="2927935"/>
              <a:ext cx="687381" cy="93452"/>
            </a:xfrm>
            <a:prstGeom prst="straightConnector1">
              <a:avLst/>
            </a:prstGeom>
            <a:noFill/>
            <a:ln cap="flat" cmpd="sng" w="9525">
              <a:solidFill>
                <a:srgbClr val="262626"/>
              </a:solidFill>
              <a:prstDash val="solid"/>
              <a:round/>
              <a:headEnd len="sm" w="sm" type="none"/>
              <a:tailEnd len="sm" w="sm" type="none"/>
            </a:ln>
          </p:spPr>
        </p:cxnSp>
        <p:sp>
          <p:nvSpPr>
            <p:cNvPr id="376" name="Google Shape;376;p20"/>
            <p:cNvSpPr/>
            <p:nvPr/>
          </p:nvSpPr>
          <p:spPr>
            <a:xfrm>
              <a:off x="0" y="1388627"/>
              <a:ext cx="1155192" cy="161404"/>
            </a:xfrm>
            <a:custGeom>
              <a:rect b="b" l="l" r="r" t="t"/>
              <a:pathLst>
                <a:path extrusionOk="0" h="161404" w="1155192">
                  <a:moveTo>
                    <a:pt x="0" y="0"/>
                  </a:moveTo>
                  <a:lnTo>
                    <a:pt x="1155192" y="0"/>
                  </a:lnTo>
                  <a:lnTo>
                    <a:pt x="1155192" y="161403"/>
                  </a:lnTo>
                  <a:lnTo>
                    <a:pt x="0" y="161403"/>
                  </a:lnTo>
                  <a:lnTo>
                    <a:pt x="0" y="0"/>
                  </a:lnTo>
                  <a:close/>
                </a:path>
              </a:pathLst>
            </a:custGeom>
            <a:blipFill rotWithShape="1">
              <a:blip r:embed="rId9">
                <a:alphaModFix/>
              </a:blip>
              <a:stretch>
                <a:fillRect b="0" l="0" r="0" t="-220112"/>
              </a:stretch>
            </a:blipFill>
            <a:ln>
              <a:noFill/>
            </a:ln>
          </p:spPr>
        </p:sp>
        <p:sp>
          <p:nvSpPr>
            <p:cNvPr id="377" name="Google Shape;377;p20"/>
            <p:cNvSpPr/>
            <p:nvPr/>
          </p:nvSpPr>
          <p:spPr>
            <a:xfrm>
              <a:off x="1325391" y="1401424"/>
              <a:ext cx="1155192" cy="161404"/>
            </a:xfrm>
            <a:custGeom>
              <a:rect b="b" l="l" r="r" t="t"/>
              <a:pathLst>
                <a:path extrusionOk="0" h="161404" w="1155192">
                  <a:moveTo>
                    <a:pt x="0" y="0"/>
                  </a:moveTo>
                  <a:lnTo>
                    <a:pt x="1155192" y="0"/>
                  </a:lnTo>
                  <a:lnTo>
                    <a:pt x="1155192" y="161403"/>
                  </a:lnTo>
                  <a:lnTo>
                    <a:pt x="0" y="161403"/>
                  </a:lnTo>
                  <a:lnTo>
                    <a:pt x="0" y="0"/>
                  </a:lnTo>
                  <a:close/>
                </a:path>
              </a:pathLst>
            </a:custGeom>
            <a:blipFill rotWithShape="1">
              <a:blip r:embed="rId9">
                <a:alphaModFix/>
              </a:blip>
              <a:stretch>
                <a:fillRect b="0" l="0" r="0" t="-220112"/>
              </a:stretch>
            </a:blipFill>
            <a:ln>
              <a:noFill/>
            </a:ln>
          </p:spPr>
        </p:sp>
        <p:sp>
          <p:nvSpPr>
            <p:cNvPr id="378" name="Google Shape;378;p20"/>
            <p:cNvSpPr/>
            <p:nvPr/>
          </p:nvSpPr>
          <p:spPr>
            <a:xfrm>
              <a:off x="2123084" y="811253"/>
              <a:ext cx="794772" cy="362649"/>
            </a:xfrm>
            <a:custGeom>
              <a:rect b="b" l="l" r="r" t="t"/>
              <a:pathLst>
                <a:path extrusionOk="0" h="362649" w="794772">
                  <a:moveTo>
                    <a:pt x="0" y="0"/>
                  </a:moveTo>
                  <a:lnTo>
                    <a:pt x="794772" y="0"/>
                  </a:lnTo>
                  <a:lnTo>
                    <a:pt x="794772" y="362649"/>
                  </a:lnTo>
                  <a:lnTo>
                    <a:pt x="0" y="362649"/>
                  </a:lnTo>
                  <a:lnTo>
                    <a:pt x="0" y="0"/>
                  </a:lnTo>
                  <a:close/>
                </a:path>
              </a:pathLst>
            </a:custGeom>
            <a:blipFill rotWithShape="1">
              <a:blip r:embed="rId9">
                <a:alphaModFix/>
              </a:blip>
              <a:stretch>
                <a:fillRect b="0" l="-11048" r="-2015" t="-10830"/>
              </a:stretch>
            </a:blipFill>
            <a:ln>
              <a:noFill/>
            </a:ln>
          </p:spPr>
        </p:sp>
        <p:sp>
          <p:nvSpPr>
            <p:cNvPr id="379" name="Google Shape;379;p20"/>
            <p:cNvSpPr/>
            <p:nvPr/>
          </p:nvSpPr>
          <p:spPr>
            <a:xfrm>
              <a:off x="57029" y="2217777"/>
              <a:ext cx="841045" cy="117511"/>
            </a:xfrm>
            <a:custGeom>
              <a:rect b="b" l="l" r="r" t="t"/>
              <a:pathLst>
                <a:path extrusionOk="0" h="117511" w="841045">
                  <a:moveTo>
                    <a:pt x="0" y="0"/>
                  </a:moveTo>
                  <a:lnTo>
                    <a:pt x="841046" y="0"/>
                  </a:lnTo>
                  <a:lnTo>
                    <a:pt x="841046" y="117511"/>
                  </a:lnTo>
                  <a:lnTo>
                    <a:pt x="0" y="117511"/>
                  </a:lnTo>
                  <a:lnTo>
                    <a:pt x="0" y="0"/>
                  </a:lnTo>
                  <a:close/>
                </a:path>
              </a:pathLst>
            </a:custGeom>
            <a:blipFill rotWithShape="1">
              <a:blip r:embed="rId9">
                <a:alphaModFix/>
              </a:blip>
              <a:stretch>
                <a:fillRect b="0" l="0" r="0" t="-220112"/>
              </a:stretch>
            </a:blipFill>
            <a:ln>
              <a:noFill/>
            </a:ln>
          </p:spPr>
        </p:sp>
        <p:sp>
          <p:nvSpPr>
            <p:cNvPr id="380" name="Google Shape;380;p20"/>
            <p:cNvSpPr/>
            <p:nvPr/>
          </p:nvSpPr>
          <p:spPr>
            <a:xfrm>
              <a:off x="1698312" y="0"/>
              <a:ext cx="753261" cy="167576"/>
            </a:xfrm>
            <a:custGeom>
              <a:rect b="b" l="l" r="r" t="t"/>
              <a:pathLst>
                <a:path extrusionOk="0" h="167576" w="753261">
                  <a:moveTo>
                    <a:pt x="0" y="0"/>
                  </a:moveTo>
                  <a:lnTo>
                    <a:pt x="753262" y="0"/>
                  </a:lnTo>
                  <a:lnTo>
                    <a:pt x="753262" y="167576"/>
                  </a:lnTo>
                  <a:lnTo>
                    <a:pt x="0" y="167576"/>
                  </a:lnTo>
                  <a:lnTo>
                    <a:pt x="0" y="0"/>
                  </a:lnTo>
                  <a:close/>
                </a:path>
              </a:pathLst>
            </a:custGeom>
            <a:blipFill rotWithShape="1">
              <a:blip r:embed="rId11">
                <a:alphaModFix/>
              </a:blip>
              <a:stretch>
                <a:fillRect b="0" l="-10830" r="0" t="-122821"/>
              </a:stretch>
            </a:blipFill>
            <a:ln>
              <a:noFill/>
            </a:ln>
          </p:spPr>
        </p:sp>
        <p:sp>
          <p:nvSpPr>
            <p:cNvPr id="381" name="Google Shape;381;p20"/>
            <p:cNvSpPr txBox="1"/>
            <p:nvPr/>
          </p:nvSpPr>
          <p:spPr>
            <a:xfrm>
              <a:off x="1864844" y="10646"/>
              <a:ext cx="420199" cy="127233"/>
            </a:xfrm>
            <a:prstGeom prst="rect">
              <a:avLst/>
            </a:prstGeom>
            <a:noFill/>
            <a:ln>
              <a:noFill/>
            </a:ln>
          </p:spPr>
          <p:txBody>
            <a:bodyPr anchorCtr="0" anchor="t" bIns="0" lIns="0" spcFirstLastPara="1" rIns="0" wrap="square" tIns="0">
              <a:spAutoFit/>
            </a:bodyPr>
            <a:lstStyle/>
            <a:p>
              <a:pPr indent="0" lvl="0" marL="0" marR="0" rtl="0" algn="ctr">
                <a:lnSpc>
                  <a:spcPct val="139890"/>
                </a:lnSpc>
                <a:spcBef>
                  <a:spcPts val="0"/>
                </a:spcBef>
                <a:spcAft>
                  <a:spcPts val="0"/>
                </a:spcAft>
                <a:buNone/>
              </a:pPr>
              <a:r>
                <a:rPr b="1" i="0" lang="en-US" sz="549" u="none" cap="none" strike="noStrike">
                  <a:solidFill>
                    <a:srgbClr val="000000"/>
                  </a:solidFill>
                  <a:latin typeface="Avenir"/>
                  <a:ea typeface="Avenir"/>
                  <a:cs typeface="Avenir"/>
                  <a:sym typeface="Avenir"/>
                </a:rPr>
                <a:t>Radiación</a:t>
              </a:r>
              <a:endParaRPr/>
            </a:p>
          </p:txBody>
        </p:sp>
        <p:sp>
          <p:nvSpPr>
            <p:cNvPr id="382" name="Google Shape;382;p20"/>
            <p:cNvSpPr/>
            <p:nvPr/>
          </p:nvSpPr>
          <p:spPr>
            <a:xfrm>
              <a:off x="1198764" y="339211"/>
              <a:ext cx="749135" cy="287824"/>
            </a:xfrm>
            <a:custGeom>
              <a:rect b="b" l="l" r="r" t="t"/>
              <a:pathLst>
                <a:path extrusionOk="0" h="287824" w="749135">
                  <a:moveTo>
                    <a:pt x="0" y="0"/>
                  </a:moveTo>
                  <a:lnTo>
                    <a:pt x="749135" y="0"/>
                  </a:lnTo>
                  <a:lnTo>
                    <a:pt x="749135" y="287824"/>
                  </a:lnTo>
                  <a:lnTo>
                    <a:pt x="0" y="287824"/>
                  </a:lnTo>
                  <a:lnTo>
                    <a:pt x="0" y="0"/>
                  </a:lnTo>
                  <a:close/>
                </a:path>
              </a:pathLst>
            </a:custGeom>
            <a:blipFill rotWithShape="1">
              <a:blip r:embed="rId10">
                <a:alphaModFix/>
              </a:blip>
              <a:stretch>
                <a:fillRect b="0" l="-10901" r="-649" t="-29863"/>
              </a:stretch>
            </a:blipFill>
            <a:ln>
              <a:noFill/>
            </a:ln>
          </p:spPr>
        </p:sp>
        <p:sp>
          <p:nvSpPr>
            <p:cNvPr id="383" name="Google Shape;383;p20"/>
            <p:cNvSpPr txBox="1"/>
            <p:nvPr/>
          </p:nvSpPr>
          <p:spPr>
            <a:xfrm>
              <a:off x="1175496" y="352909"/>
              <a:ext cx="772403" cy="230346"/>
            </a:xfrm>
            <a:prstGeom prst="rect">
              <a:avLst/>
            </a:prstGeom>
            <a:noFill/>
            <a:ln>
              <a:noFill/>
            </a:ln>
          </p:spPr>
          <p:txBody>
            <a:bodyPr anchorCtr="0" anchor="t" bIns="0" lIns="0" spcFirstLastPara="1" rIns="0" wrap="square" tIns="0">
              <a:spAutoFit/>
            </a:bodyPr>
            <a:lstStyle/>
            <a:p>
              <a:pPr indent="0" lvl="0" marL="0" marR="0" rtl="0" algn="ctr">
                <a:lnSpc>
                  <a:spcPct val="140160"/>
                </a:lnSpc>
                <a:spcBef>
                  <a:spcPts val="0"/>
                </a:spcBef>
                <a:spcAft>
                  <a:spcPts val="0"/>
                </a:spcAft>
                <a:buNone/>
              </a:pPr>
              <a:r>
                <a:rPr b="0" i="0" lang="en-US" sz="498" u="none" cap="none" strike="noStrike">
                  <a:solidFill>
                    <a:srgbClr val="000000"/>
                  </a:solidFill>
                  <a:latin typeface="Avenir"/>
                  <a:ea typeface="Avenir"/>
                  <a:cs typeface="Avenir"/>
                  <a:sym typeface="Avenir"/>
                </a:rPr>
                <a:t>Radiación electromagnética</a:t>
              </a:r>
              <a:endParaRPr/>
            </a:p>
          </p:txBody>
        </p:sp>
        <p:sp>
          <p:nvSpPr>
            <p:cNvPr id="384" name="Google Shape;384;p20"/>
            <p:cNvSpPr/>
            <p:nvPr/>
          </p:nvSpPr>
          <p:spPr>
            <a:xfrm>
              <a:off x="2135173" y="329198"/>
              <a:ext cx="749135" cy="287824"/>
            </a:xfrm>
            <a:custGeom>
              <a:rect b="b" l="l" r="r" t="t"/>
              <a:pathLst>
                <a:path extrusionOk="0" h="287824" w="749135">
                  <a:moveTo>
                    <a:pt x="0" y="0"/>
                  </a:moveTo>
                  <a:lnTo>
                    <a:pt x="749135" y="0"/>
                  </a:lnTo>
                  <a:lnTo>
                    <a:pt x="749135" y="287824"/>
                  </a:lnTo>
                  <a:lnTo>
                    <a:pt x="0" y="287824"/>
                  </a:lnTo>
                  <a:lnTo>
                    <a:pt x="0" y="0"/>
                  </a:lnTo>
                  <a:close/>
                </a:path>
              </a:pathLst>
            </a:custGeom>
            <a:blipFill rotWithShape="1">
              <a:blip r:embed="rId10">
                <a:alphaModFix/>
              </a:blip>
              <a:stretch>
                <a:fillRect b="0" l="-10901" r="-649" t="-29863"/>
              </a:stretch>
            </a:blipFill>
            <a:ln>
              <a:noFill/>
            </a:ln>
          </p:spPr>
        </p:sp>
        <p:sp>
          <p:nvSpPr>
            <p:cNvPr id="385" name="Google Shape;385;p20"/>
            <p:cNvSpPr txBox="1"/>
            <p:nvPr/>
          </p:nvSpPr>
          <p:spPr>
            <a:xfrm>
              <a:off x="2145453" y="348412"/>
              <a:ext cx="670260" cy="230346"/>
            </a:xfrm>
            <a:prstGeom prst="rect">
              <a:avLst/>
            </a:prstGeom>
            <a:noFill/>
            <a:ln>
              <a:noFill/>
            </a:ln>
          </p:spPr>
          <p:txBody>
            <a:bodyPr anchorCtr="0" anchor="t" bIns="0" lIns="0" spcFirstLastPara="1" rIns="0" wrap="square" tIns="0">
              <a:spAutoFit/>
            </a:bodyPr>
            <a:lstStyle/>
            <a:p>
              <a:pPr indent="0" lvl="0" marL="0" marR="0" rtl="0" algn="ctr">
                <a:lnSpc>
                  <a:spcPct val="140160"/>
                </a:lnSpc>
                <a:spcBef>
                  <a:spcPts val="0"/>
                </a:spcBef>
                <a:spcAft>
                  <a:spcPts val="0"/>
                </a:spcAft>
                <a:buNone/>
              </a:pPr>
              <a:r>
                <a:rPr b="0" i="0" lang="en-US" sz="498" u="none" cap="none" strike="noStrike">
                  <a:solidFill>
                    <a:srgbClr val="000000"/>
                  </a:solidFill>
                  <a:latin typeface="Avenir"/>
                  <a:ea typeface="Avenir"/>
                  <a:cs typeface="Avenir"/>
                  <a:sym typeface="Avenir"/>
                </a:rPr>
                <a:t>Radiación de partículas</a:t>
              </a:r>
              <a:endParaRPr/>
            </a:p>
          </p:txBody>
        </p:sp>
        <p:sp>
          <p:nvSpPr>
            <p:cNvPr id="386" name="Google Shape;386;p20"/>
            <p:cNvSpPr txBox="1"/>
            <p:nvPr/>
          </p:nvSpPr>
          <p:spPr>
            <a:xfrm>
              <a:off x="520566" y="810829"/>
              <a:ext cx="1477721" cy="344446"/>
            </a:xfrm>
            <a:prstGeom prst="rect">
              <a:avLst/>
            </a:prstGeom>
            <a:noFill/>
            <a:ln>
              <a:noFill/>
            </a:ln>
          </p:spPr>
          <p:txBody>
            <a:bodyPr anchorCtr="0" anchor="t" bIns="0" lIns="0" spcFirstLastPara="1" rIns="0" wrap="square" tIns="0">
              <a:spAutoFit/>
            </a:bodyPr>
            <a:lstStyle/>
            <a:p>
              <a:pPr indent="0" lvl="0" marL="0" marR="0" rtl="0" algn="ctr">
                <a:lnSpc>
                  <a:spcPct val="140160"/>
                </a:lnSpc>
                <a:spcBef>
                  <a:spcPts val="0"/>
                </a:spcBef>
                <a:spcAft>
                  <a:spcPts val="0"/>
                </a:spcAft>
                <a:buNone/>
              </a:pPr>
              <a:r>
                <a:rPr b="0" i="0" lang="en-US" sz="498" u="none" cap="none" strike="noStrike">
                  <a:solidFill>
                    <a:srgbClr val="000000"/>
                  </a:solidFill>
                  <a:latin typeface="Avenir"/>
                  <a:ea typeface="Avenir"/>
                  <a:cs typeface="Avenir"/>
                  <a:sym typeface="Avenir"/>
                </a:rPr>
                <a:t>Energía pura que abarca desde la radiación de baja energía hasta la radiación de energías más elevadas.</a:t>
              </a:r>
              <a:endParaRPr/>
            </a:p>
          </p:txBody>
        </p:sp>
        <p:sp>
          <p:nvSpPr>
            <p:cNvPr id="387" name="Google Shape;387;p20"/>
            <p:cNvSpPr txBox="1"/>
            <p:nvPr/>
          </p:nvSpPr>
          <p:spPr>
            <a:xfrm>
              <a:off x="57030" y="1401681"/>
              <a:ext cx="1041131" cy="116246"/>
            </a:xfrm>
            <a:prstGeom prst="rect">
              <a:avLst/>
            </a:prstGeom>
            <a:noFill/>
            <a:ln>
              <a:noFill/>
            </a:ln>
          </p:spPr>
          <p:txBody>
            <a:bodyPr anchorCtr="0" anchor="t" bIns="0" lIns="0" spcFirstLastPara="1" rIns="0" wrap="square" tIns="0">
              <a:spAutoFit/>
            </a:bodyPr>
            <a:lstStyle/>
            <a:p>
              <a:pPr indent="0" lvl="0" marL="0" marR="0" rtl="0" algn="ctr">
                <a:lnSpc>
                  <a:spcPct val="140160"/>
                </a:lnSpc>
                <a:spcBef>
                  <a:spcPts val="0"/>
                </a:spcBef>
                <a:spcAft>
                  <a:spcPts val="0"/>
                </a:spcAft>
                <a:buNone/>
              </a:pPr>
              <a:r>
                <a:rPr b="1" i="0" lang="en-US" sz="498" u="none" cap="none" strike="noStrike">
                  <a:solidFill>
                    <a:srgbClr val="000000"/>
                  </a:solidFill>
                  <a:latin typeface="Avenir"/>
                  <a:ea typeface="Avenir"/>
                  <a:cs typeface="Avenir"/>
                  <a:sym typeface="Avenir"/>
                </a:rPr>
                <a:t>Ondas de baja frecuencia</a:t>
              </a:r>
              <a:endParaRPr/>
            </a:p>
          </p:txBody>
        </p:sp>
        <p:sp>
          <p:nvSpPr>
            <p:cNvPr id="388" name="Google Shape;388;p20"/>
            <p:cNvSpPr txBox="1"/>
            <p:nvPr/>
          </p:nvSpPr>
          <p:spPr>
            <a:xfrm>
              <a:off x="1347563" y="1414477"/>
              <a:ext cx="1088618" cy="116246"/>
            </a:xfrm>
            <a:prstGeom prst="rect">
              <a:avLst/>
            </a:prstGeom>
            <a:noFill/>
            <a:ln>
              <a:noFill/>
            </a:ln>
          </p:spPr>
          <p:txBody>
            <a:bodyPr anchorCtr="0" anchor="t" bIns="0" lIns="0" spcFirstLastPara="1" rIns="0" wrap="square" tIns="0">
              <a:spAutoFit/>
            </a:bodyPr>
            <a:lstStyle/>
            <a:p>
              <a:pPr indent="0" lvl="0" marL="0" marR="0" rtl="0" algn="ctr">
                <a:lnSpc>
                  <a:spcPct val="140160"/>
                </a:lnSpc>
                <a:spcBef>
                  <a:spcPts val="0"/>
                </a:spcBef>
                <a:spcAft>
                  <a:spcPts val="0"/>
                </a:spcAft>
                <a:buNone/>
              </a:pPr>
              <a:r>
                <a:rPr b="1" i="0" lang="en-US" sz="498" u="none" cap="none" strike="noStrike">
                  <a:solidFill>
                    <a:srgbClr val="000000"/>
                  </a:solidFill>
                  <a:latin typeface="Avenir"/>
                  <a:ea typeface="Avenir"/>
                  <a:cs typeface="Avenir"/>
                  <a:sym typeface="Avenir"/>
                </a:rPr>
                <a:t>Ondas de alta frecuencia</a:t>
              </a:r>
              <a:endParaRPr/>
            </a:p>
          </p:txBody>
        </p:sp>
        <p:sp>
          <p:nvSpPr>
            <p:cNvPr id="389" name="Google Shape;389;p20"/>
            <p:cNvSpPr/>
            <p:nvPr/>
          </p:nvSpPr>
          <p:spPr>
            <a:xfrm>
              <a:off x="69234" y="1703189"/>
              <a:ext cx="841045" cy="117511"/>
            </a:xfrm>
            <a:custGeom>
              <a:rect b="b" l="l" r="r" t="t"/>
              <a:pathLst>
                <a:path extrusionOk="0" h="117511" w="841045">
                  <a:moveTo>
                    <a:pt x="0" y="0"/>
                  </a:moveTo>
                  <a:lnTo>
                    <a:pt x="841045" y="0"/>
                  </a:lnTo>
                  <a:lnTo>
                    <a:pt x="841045" y="117511"/>
                  </a:lnTo>
                  <a:lnTo>
                    <a:pt x="0" y="117511"/>
                  </a:lnTo>
                  <a:lnTo>
                    <a:pt x="0" y="0"/>
                  </a:lnTo>
                  <a:close/>
                </a:path>
              </a:pathLst>
            </a:custGeom>
            <a:blipFill rotWithShape="1">
              <a:blip r:embed="rId9">
                <a:alphaModFix/>
              </a:blip>
              <a:stretch>
                <a:fillRect b="0" l="0" r="0" t="-220112"/>
              </a:stretch>
            </a:blipFill>
            <a:ln>
              <a:noFill/>
            </a:ln>
          </p:spPr>
        </p:sp>
        <p:sp>
          <p:nvSpPr>
            <p:cNvPr id="390" name="Google Shape;390;p20"/>
            <p:cNvSpPr txBox="1"/>
            <p:nvPr/>
          </p:nvSpPr>
          <p:spPr>
            <a:xfrm>
              <a:off x="103555" y="1692579"/>
              <a:ext cx="772403" cy="116246"/>
            </a:xfrm>
            <a:prstGeom prst="rect">
              <a:avLst/>
            </a:prstGeom>
            <a:noFill/>
            <a:ln>
              <a:noFill/>
            </a:ln>
          </p:spPr>
          <p:txBody>
            <a:bodyPr anchorCtr="0" anchor="t" bIns="0" lIns="0" spcFirstLastPara="1" rIns="0" wrap="square" tIns="0">
              <a:spAutoFit/>
            </a:bodyPr>
            <a:lstStyle/>
            <a:p>
              <a:pPr indent="0" lvl="0" marL="0" marR="0" rtl="0" algn="ctr">
                <a:lnSpc>
                  <a:spcPct val="140160"/>
                </a:lnSpc>
                <a:spcBef>
                  <a:spcPts val="0"/>
                </a:spcBef>
                <a:spcAft>
                  <a:spcPts val="0"/>
                </a:spcAft>
                <a:buNone/>
              </a:pPr>
              <a:r>
                <a:rPr b="0" i="0" lang="en-US" sz="498" u="none" cap="none" strike="noStrike">
                  <a:solidFill>
                    <a:srgbClr val="000000"/>
                  </a:solidFill>
                  <a:latin typeface="Avenir"/>
                  <a:ea typeface="Avenir"/>
                  <a:cs typeface="Avenir"/>
                  <a:sym typeface="Avenir"/>
                </a:rPr>
                <a:t>Ondas de radio</a:t>
              </a:r>
              <a:endParaRPr/>
            </a:p>
          </p:txBody>
        </p:sp>
        <p:sp>
          <p:nvSpPr>
            <p:cNvPr id="391" name="Google Shape;391;p20"/>
            <p:cNvSpPr/>
            <p:nvPr/>
          </p:nvSpPr>
          <p:spPr>
            <a:xfrm>
              <a:off x="57029" y="1966494"/>
              <a:ext cx="841045" cy="117511"/>
            </a:xfrm>
            <a:custGeom>
              <a:rect b="b" l="l" r="r" t="t"/>
              <a:pathLst>
                <a:path extrusionOk="0" h="117511" w="841045">
                  <a:moveTo>
                    <a:pt x="0" y="0"/>
                  </a:moveTo>
                  <a:lnTo>
                    <a:pt x="841046" y="0"/>
                  </a:lnTo>
                  <a:lnTo>
                    <a:pt x="841046" y="117511"/>
                  </a:lnTo>
                  <a:lnTo>
                    <a:pt x="0" y="117511"/>
                  </a:lnTo>
                  <a:lnTo>
                    <a:pt x="0" y="0"/>
                  </a:lnTo>
                  <a:close/>
                </a:path>
              </a:pathLst>
            </a:custGeom>
            <a:blipFill rotWithShape="1">
              <a:blip r:embed="rId9">
                <a:alphaModFix/>
              </a:blip>
              <a:stretch>
                <a:fillRect b="0" l="0" r="0" t="-220112"/>
              </a:stretch>
            </a:blipFill>
            <a:ln>
              <a:noFill/>
            </a:ln>
          </p:spPr>
        </p:sp>
        <p:sp>
          <p:nvSpPr>
            <p:cNvPr id="392" name="Google Shape;392;p20"/>
            <p:cNvSpPr txBox="1"/>
            <p:nvPr/>
          </p:nvSpPr>
          <p:spPr>
            <a:xfrm>
              <a:off x="91350" y="1957602"/>
              <a:ext cx="772403" cy="116246"/>
            </a:xfrm>
            <a:prstGeom prst="rect">
              <a:avLst/>
            </a:prstGeom>
            <a:noFill/>
            <a:ln>
              <a:noFill/>
            </a:ln>
          </p:spPr>
          <p:txBody>
            <a:bodyPr anchorCtr="0" anchor="t" bIns="0" lIns="0" spcFirstLastPara="1" rIns="0" wrap="square" tIns="0">
              <a:spAutoFit/>
            </a:bodyPr>
            <a:lstStyle/>
            <a:p>
              <a:pPr indent="0" lvl="0" marL="0" marR="0" rtl="0" algn="ctr">
                <a:lnSpc>
                  <a:spcPct val="140160"/>
                </a:lnSpc>
                <a:spcBef>
                  <a:spcPts val="0"/>
                </a:spcBef>
                <a:spcAft>
                  <a:spcPts val="0"/>
                </a:spcAft>
                <a:buNone/>
              </a:pPr>
              <a:r>
                <a:rPr b="0" i="0" lang="en-US" sz="498" u="none" cap="none" strike="noStrike">
                  <a:solidFill>
                    <a:srgbClr val="000000"/>
                  </a:solidFill>
                  <a:latin typeface="Avenir"/>
                  <a:ea typeface="Avenir"/>
                  <a:cs typeface="Avenir"/>
                  <a:sym typeface="Avenir"/>
                </a:rPr>
                <a:t>Microondas</a:t>
              </a:r>
              <a:endParaRPr/>
            </a:p>
          </p:txBody>
        </p:sp>
        <p:sp>
          <p:nvSpPr>
            <p:cNvPr id="393" name="Google Shape;393;p20"/>
            <p:cNvSpPr/>
            <p:nvPr/>
          </p:nvSpPr>
          <p:spPr>
            <a:xfrm>
              <a:off x="1032764" y="1703189"/>
              <a:ext cx="841045" cy="117511"/>
            </a:xfrm>
            <a:custGeom>
              <a:rect b="b" l="l" r="r" t="t"/>
              <a:pathLst>
                <a:path extrusionOk="0" h="117511" w="841045">
                  <a:moveTo>
                    <a:pt x="0" y="0"/>
                  </a:moveTo>
                  <a:lnTo>
                    <a:pt x="841045" y="0"/>
                  </a:lnTo>
                  <a:lnTo>
                    <a:pt x="841045" y="117511"/>
                  </a:lnTo>
                  <a:lnTo>
                    <a:pt x="0" y="117511"/>
                  </a:lnTo>
                  <a:lnTo>
                    <a:pt x="0" y="0"/>
                  </a:lnTo>
                  <a:close/>
                </a:path>
              </a:pathLst>
            </a:custGeom>
            <a:blipFill rotWithShape="1">
              <a:blip r:embed="rId9">
                <a:alphaModFix/>
              </a:blip>
              <a:stretch>
                <a:fillRect b="0" l="0" r="0" t="-220112"/>
              </a:stretch>
            </a:blipFill>
            <a:ln>
              <a:noFill/>
            </a:ln>
          </p:spPr>
        </p:sp>
        <p:sp>
          <p:nvSpPr>
            <p:cNvPr id="394" name="Google Shape;394;p20"/>
            <p:cNvSpPr txBox="1"/>
            <p:nvPr/>
          </p:nvSpPr>
          <p:spPr>
            <a:xfrm>
              <a:off x="1032764" y="1694296"/>
              <a:ext cx="772403" cy="116246"/>
            </a:xfrm>
            <a:prstGeom prst="rect">
              <a:avLst/>
            </a:prstGeom>
            <a:noFill/>
            <a:ln>
              <a:noFill/>
            </a:ln>
          </p:spPr>
          <p:txBody>
            <a:bodyPr anchorCtr="0" anchor="t" bIns="0" lIns="0" spcFirstLastPara="1" rIns="0" wrap="square" tIns="0">
              <a:spAutoFit/>
            </a:bodyPr>
            <a:lstStyle/>
            <a:p>
              <a:pPr indent="0" lvl="0" marL="0" marR="0" rtl="0" algn="ctr">
                <a:lnSpc>
                  <a:spcPct val="140160"/>
                </a:lnSpc>
                <a:spcBef>
                  <a:spcPts val="0"/>
                </a:spcBef>
                <a:spcAft>
                  <a:spcPts val="0"/>
                </a:spcAft>
                <a:buNone/>
              </a:pPr>
              <a:r>
                <a:rPr b="0" i="0" lang="en-US" sz="498" u="none" cap="none" strike="noStrike">
                  <a:solidFill>
                    <a:srgbClr val="000000"/>
                  </a:solidFill>
                  <a:latin typeface="Avenir"/>
                  <a:ea typeface="Avenir"/>
                  <a:cs typeface="Avenir"/>
                  <a:sym typeface="Avenir"/>
                </a:rPr>
                <a:t>Ondas infrarrojas</a:t>
              </a:r>
              <a:endParaRPr/>
            </a:p>
          </p:txBody>
        </p:sp>
        <p:sp>
          <p:nvSpPr>
            <p:cNvPr id="395" name="Google Shape;395;p20"/>
            <p:cNvSpPr/>
            <p:nvPr/>
          </p:nvSpPr>
          <p:spPr>
            <a:xfrm>
              <a:off x="1032764" y="1960155"/>
              <a:ext cx="841045" cy="117511"/>
            </a:xfrm>
            <a:custGeom>
              <a:rect b="b" l="l" r="r" t="t"/>
              <a:pathLst>
                <a:path extrusionOk="0" h="117511" w="841045">
                  <a:moveTo>
                    <a:pt x="0" y="0"/>
                  </a:moveTo>
                  <a:lnTo>
                    <a:pt x="841045" y="0"/>
                  </a:lnTo>
                  <a:lnTo>
                    <a:pt x="841045" y="117511"/>
                  </a:lnTo>
                  <a:lnTo>
                    <a:pt x="0" y="117511"/>
                  </a:lnTo>
                  <a:lnTo>
                    <a:pt x="0" y="0"/>
                  </a:lnTo>
                  <a:close/>
                </a:path>
              </a:pathLst>
            </a:custGeom>
            <a:blipFill rotWithShape="1">
              <a:blip r:embed="rId9">
                <a:alphaModFix/>
              </a:blip>
              <a:stretch>
                <a:fillRect b="0" l="0" r="0" t="-220112"/>
              </a:stretch>
            </a:blipFill>
            <a:ln>
              <a:noFill/>
            </a:ln>
          </p:spPr>
        </p:sp>
        <p:sp>
          <p:nvSpPr>
            <p:cNvPr id="396" name="Google Shape;396;p20"/>
            <p:cNvSpPr txBox="1"/>
            <p:nvPr/>
          </p:nvSpPr>
          <p:spPr>
            <a:xfrm>
              <a:off x="1032764" y="1957602"/>
              <a:ext cx="772403" cy="116246"/>
            </a:xfrm>
            <a:prstGeom prst="rect">
              <a:avLst/>
            </a:prstGeom>
            <a:noFill/>
            <a:ln>
              <a:noFill/>
            </a:ln>
          </p:spPr>
          <p:txBody>
            <a:bodyPr anchorCtr="0" anchor="t" bIns="0" lIns="0" spcFirstLastPara="1" rIns="0" wrap="square" tIns="0">
              <a:spAutoFit/>
            </a:bodyPr>
            <a:lstStyle/>
            <a:p>
              <a:pPr indent="0" lvl="0" marL="0" marR="0" rtl="0" algn="ctr">
                <a:lnSpc>
                  <a:spcPct val="140160"/>
                </a:lnSpc>
                <a:spcBef>
                  <a:spcPts val="0"/>
                </a:spcBef>
                <a:spcAft>
                  <a:spcPts val="0"/>
                </a:spcAft>
                <a:buNone/>
              </a:pPr>
              <a:r>
                <a:rPr b="0" i="0" lang="en-US" sz="498" u="none" cap="none" strike="noStrike">
                  <a:solidFill>
                    <a:srgbClr val="000000"/>
                  </a:solidFill>
                  <a:latin typeface="Avenir"/>
                  <a:ea typeface="Avenir"/>
                  <a:cs typeface="Avenir"/>
                  <a:sym typeface="Avenir"/>
                </a:rPr>
                <a:t>Luz Visible</a:t>
              </a:r>
              <a:endParaRPr/>
            </a:p>
          </p:txBody>
        </p:sp>
        <p:sp>
          <p:nvSpPr>
            <p:cNvPr id="397" name="Google Shape;397;p20"/>
            <p:cNvSpPr/>
            <p:nvPr/>
          </p:nvSpPr>
          <p:spPr>
            <a:xfrm>
              <a:off x="598428" y="2633216"/>
              <a:ext cx="749135" cy="287824"/>
            </a:xfrm>
            <a:custGeom>
              <a:rect b="b" l="l" r="r" t="t"/>
              <a:pathLst>
                <a:path extrusionOk="0" h="287824" w="749135">
                  <a:moveTo>
                    <a:pt x="0" y="0"/>
                  </a:moveTo>
                  <a:lnTo>
                    <a:pt x="749135" y="0"/>
                  </a:lnTo>
                  <a:lnTo>
                    <a:pt x="749135" y="287824"/>
                  </a:lnTo>
                  <a:lnTo>
                    <a:pt x="0" y="287824"/>
                  </a:lnTo>
                  <a:lnTo>
                    <a:pt x="0" y="0"/>
                  </a:lnTo>
                  <a:close/>
                </a:path>
              </a:pathLst>
            </a:custGeom>
            <a:blipFill rotWithShape="1">
              <a:blip r:embed="rId10">
                <a:alphaModFix/>
              </a:blip>
              <a:stretch>
                <a:fillRect b="0" l="-10901" r="-649" t="-29863"/>
              </a:stretch>
            </a:blipFill>
            <a:ln>
              <a:noFill/>
            </a:ln>
          </p:spPr>
        </p:sp>
        <p:sp>
          <p:nvSpPr>
            <p:cNvPr id="398" name="Google Shape;398;p20"/>
            <p:cNvSpPr txBox="1"/>
            <p:nvPr/>
          </p:nvSpPr>
          <p:spPr>
            <a:xfrm>
              <a:off x="575160" y="2652232"/>
              <a:ext cx="772403" cy="230346"/>
            </a:xfrm>
            <a:prstGeom prst="rect">
              <a:avLst/>
            </a:prstGeom>
            <a:noFill/>
            <a:ln>
              <a:noFill/>
            </a:ln>
          </p:spPr>
          <p:txBody>
            <a:bodyPr anchorCtr="0" anchor="t" bIns="0" lIns="0" spcFirstLastPara="1" rIns="0" wrap="square" tIns="0">
              <a:spAutoFit/>
            </a:bodyPr>
            <a:lstStyle/>
            <a:p>
              <a:pPr indent="0" lvl="0" marL="0" marR="0" rtl="0" algn="ctr">
                <a:lnSpc>
                  <a:spcPct val="140160"/>
                </a:lnSpc>
                <a:spcBef>
                  <a:spcPts val="0"/>
                </a:spcBef>
                <a:spcAft>
                  <a:spcPts val="0"/>
                </a:spcAft>
                <a:buNone/>
              </a:pPr>
              <a:r>
                <a:rPr b="0" i="0" lang="en-US" sz="498" u="none" cap="none" strike="noStrike">
                  <a:solidFill>
                    <a:srgbClr val="000000"/>
                  </a:solidFill>
                  <a:latin typeface="Avenir"/>
                  <a:ea typeface="Avenir"/>
                  <a:cs typeface="Avenir"/>
                  <a:sym typeface="Avenir"/>
                </a:rPr>
                <a:t>No se altera la estructura atómica.</a:t>
              </a:r>
              <a:endParaRPr/>
            </a:p>
          </p:txBody>
        </p:sp>
        <p:sp>
          <p:nvSpPr>
            <p:cNvPr id="399" name="Google Shape;399;p20"/>
            <p:cNvSpPr txBox="1"/>
            <p:nvPr/>
          </p:nvSpPr>
          <p:spPr>
            <a:xfrm>
              <a:off x="1370709" y="3026992"/>
              <a:ext cx="772403" cy="344446"/>
            </a:xfrm>
            <a:prstGeom prst="rect">
              <a:avLst/>
            </a:prstGeom>
            <a:noFill/>
            <a:ln>
              <a:noFill/>
            </a:ln>
          </p:spPr>
          <p:txBody>
            <a:bodyPr anchorCtr="0" anchor="t" bIns="0" lIns="0" spcFirstLastPara="1" rIns="0" wrap="square" tIns="0">
              <a:spAutoFit/>
            </a:bodyPr>
            <a:lstStyle/>
            <a:p>
              <a:pPr indent="0" lvl="0" marL="0" marR="0" rtl="0" algn="ctr">
                <a:lnSpc>
                  <a:spcPct val="140160"/>
                </a:lnSpc>
                <a:spcBef>
                  <a:spcPts val="0"/>
                </a:spcBef>
                <a:spcAft>
                  <a:spcPts val="0"/>
                </a:spcAft>
                <a:buNone/>
              </a:pPr>
              <a:r>
                <a:rPr b="0" i="0" lang="en-US" sz="498" u="none" cap="none" strike="noStrike">
                  <a:solidFill>
                    <a:srgbClr val="000000"/>
                  </a:solidFill>
                  <a:latin typeface="Avenir"/>
                  <a:ea typeface="Avenir"/>
                  <a:cs typeface="Avenir"/>
                  <a:sym typeface="Avenir"/>
                </a:rPr>
                <a:t>Puede emplearse para beneficiar a los seres humanos.</a:t>
              </a:r>
              <a:endParaRPr/>
            </a:p>
          </p:txBody>
        </p:sp>
        <p:sp>
          <p:nvSpPr>
            <p:cNvPr id="400" name="Google Shape;400;p20"/>
            <p:cNvSpPr/>
            <p:nvPr/>
          </p:nvSpPr>
          <p:spPr>
            <a:xfrm>
              <a:off x="2239363" y="3005951"/>
              <a:ext cx="844159" cy="395890"/>
            </a:xfrm>
            <a:custGeom>
              <a:rect b="b" l="l" r="r" t="t"/>
              <a:pathLst>
                <a:path extrusionOk="0" h="395890" w="844159">
                  <a:moveTo>
                    <a:pt x="0" y="0"/>
                  </a:moveTo>
                  <a:lnTo>
                    <a:pt x="844160" y="0"/>
                  </a:lnTo>
                  <a:lnTo>
                    <a:pt x="844160" y="395890"/>
                  </a:lnTo>
                  <a:lnTo>
                    <a:pt x="0" y="395890"/>
                  </a:lnTo>
                  <a:lnTo>
                    <a:pt x="0" y="0"/>
                  </a:lnTo>
                  <a:close/>
                </a:path>
              </a:pathLst>
            </a:custGeom>
            <a:blipFill rotWithShape="1">
              <a:blip r:embed="rId10">
                <a:alphaModFix/>
              </a:blip>
              <a:stretch>
                <a:fillRect b="0" l="-11885" r="-9730" t="-15989"/>
              </a:stretch>
            </a:blipFill>
            <a:ln>
              <a:noFill/>
            </a:ln>
          </p:spPr>
        </p:sp>
        <p:sp>
          <p:nvSpPr>
            <p:cNvPr id="401" name="Google Shape;401;p20"/>
            <p:cNvSpPr txBox="1"/>
            <p:nvPr/>
          </p:nvSpPr>
          <p:spPr>
            <a:xfrm>
              <a:off x="2275241" y="3026992"/>
              <a:ext cx="772403" cy="344446"/>
            </a:xfrm>
            <a:prstGeom prst="rect">
              <a:avLst/>
            </a:prstGeom>
            <a:noFill/>
            <a:ln>
              <a:noFill/>
            </a:ln>
          </p:spPr>
          <p:txBody>
            <a:bodyPr anchorCtr="0" anchor="t" bIns="0" lIns="0" spcFirstLastPara="1" rIns="0" wrap="square" tIns="0">
              <a:spAutoFit/>
            </a:bodyPr>
            <a:lstStyle/>
            <a:p>
              <a:pPr indent="0" lvl="0" marL="0" marR="0" rtl="0" algn="ctr">
                <a:lnSpc>
                  <a:spcPct val="140160"/>
                </a:lnSpc>
                <a:spcBef>
                  <a:spcPts val="0"/>
                </a:spcBef>
                <a:spcAft>
                  <a:spcPts val="0"/>
                </a:spcAft>
                <a:buNone/>
              </a:pPr>
              <a:r>
                <a:rPr b="0" i="0" lang="en-US" sz="498" u="none" cap="none" strike="noStrike">
                  <a:solidFill>
                    <a:srgbClr val="000000"/>
                  </a:solidFill>
                  <a:latin typeface="Avenir"/>
                  <a:ea typeface="Avenir"/>
                  <a:cs typeface="Avenir"/>
                  <a:sym typeface="Avenir"/>
                </a:rPr>
                <a:t>Modificaciones en la estructura atómica</a:t>
              </a:r>
              <a:endParaRPr/>
            </a:p>
          </p:txBody>
        </p:sp>
        <p:sp>
          <p:nvSpPr>
            <p:cNvPr id="402" name="Google Shape;402;p20"/>
            <p:cNvSpPr txBox="1"/>
            <p:nvPr/>
          </p:nvSpPr>
          <p:spPr>
            <a:xfrm>
              <a:off x="2178990" y="810829"/>
              <a:ext cx="705318" cy="344446"/>
            </a:xfrm>
            <a:prstGeom prst="rect">
              <a:avLst/>
            </a:prstGeom>
            <a:noFill/>
            <a:ln>
              <a:noFill/>
            </a:ln>
          </p:spPr>
          <p:txBody>
            <a:bodyPr anchorCtr="0" anchor="t" bIns="0" lIns="0" spcFirstLastPara="1" rIns="0" wrap="square" tIns="0">
              <a:spAutoFit/>
            </a:bodyPr>
            <a:lstStyle/>
            <a:p>
              <a:pPr indent="0" lvl="0" marL="0" marR="0" rtl="0" algn="ctr">
                <a:lnSpc>
                  <a:spcPct val="140160"/>
                </a:lnSpc>
                <a:spcBef>
                  <a:spcPts val="0"/>
                </a:spcBef>
                <a:spcAft>
                  <a:spcPts val="0"/>
                </a:spcAft>
                <a:buNone/>
              </a:pPr>
              <a:r>
                <a:rPr b="0" i="0" lang="en-US" sz="498" u="none" cap="none" strike="noStrike">
                  <a:solidFill>
                    <a:srgbClr val="000000"/>
                  </a:solidFill>
                  <a:latin typeface="Avenir"/>
                  <a:ea typeface="Avenir"/>
                  <a:cs typeface="Avenir"/>
                  <a:sym typeface="Avenir"/>
                </a:rPr>
                <a:t>Consisten en partículas de gran energía.</a:t>
              </a:r>
              <a:endParaRPr/>
            </a:p>
          </p:txBody>
        </p:sp>
        <p:sp>
          <p:nvSpPr>
            <p:cNvPr id="403" name="Google Shape;403;p20"/>
            <p:cNvSpPr/>
            <p:nvPr/>
          </p:nvSpPr>
          <p:spPr>
            <a:xfrm>
              <a:off x="1023798" y="2217122"/>
              <a:ext cx="841045" cy="117511"/>
            </a:xfrm>
            <a:custGeom>
              <a:rect b="b" l="l" r="r" t="t"/>
              <a:pathLst>
                <a:path extrusionOk="0" h="117511" w="841045">
                  <a:moveTo>
                    <a:pt x="0" y="0"/>
                  </a:moveTo>
                  <a:lnTo>
                    <a:pt x="841046" y="0"/>
                  </a:lnTo>
                  <a:lnTo>
                    <a:pt x="841046" y="117511"/>
                  </a:lnTo>
                  <a:lnTo>
                    <a:pt x="0" y="117511"/>
                  </a:lnTo>
                  <a:lnTo>
                    <a:pt x="0" y="0"/>
                  </a:lnTo>
                  <a:close/>
                </a:path>
              </a:pathLst>
            </a:custGeom>
            <a:blipFill rotWithShape="1">
              <a:blip r:embed="rId9">
                <a:alphaModFix/>
              </a:blip>
              <a:stretch>
                <a:fillRect b="0" l="0" r="0" t="-220112"/>
              </a:stretch>
            </a:blipFill>
            <a:ln>
              <a:noFill/>
            </a:ln>
          </p:spPr>
        </p:sp>
        <p:sp>
          <p:nvSpPr>
            <p:cNvPr id="404" name="Google Shape;404;p20"/>
            <p:cNvSpPr txBox="1"/>
            <p:nvPr/>
          </p:nvSpPr>
          <p:spPr>
            <a:xfrm>
              <a:off x="1067085" y="2210750"/>
              <a:ext cx="772403" cy="116246"/>
            </a:xfrm>
            <a:prstGeom prst="rect">
              <a:avLst/>
            </a:prstGeom>
            <a:noFill/>
            <a:ln>
              <a:noFill/>
            </a:ln>
          </p:spPr>
          <p:txBody>
            <a:bodyPr anchorCtr="0" anchor="t" bIns="0" lIns="0" spcFirstLastPara="1" rIns="0" wrap="square" tIns="0">
              <a:spAutoFit/>
            </a:bodyPr>
            <a:lstStyle/>
            <a:p>
              <a:pPr indent="0" lvl="0" marL="0" marR="0" rtl="0" algn="ctr">
                <a:lnSpc>
                  <a:spcPct val="140160"/>
                </a:lnSpc>
                <a:spcBef>
                  <a:spcPts val="0"/>
                </a:spcBef>
                <a:spcAft>
                  <a:spcPts val="0"/>
                </a:spcAft>
                <a:buNone/>
              </a:pPr>
              <a:r>
                <a:rPr b="0" i="0" lang="en-US" sz="498" u="none" cap="none" strike="noStrike">
                  <a:solidFill>
                    <a:srgbClr val="000000"/>
                  </a:solidFill>
                  <a:latin typeface="Avenir"/>
                  <a:ea typeface="Avenir"/>
                  <a:cs typeface="Avenir"/>
                  <a:sym typeface="Avenir"/>
                </a:rPr>
                <a:t>Ultravioleta (UV)</a:t>
              </a:r>
              <a:endParaRPr/>
            </a:p>
          </p:txBody>
        </p:sp>
        <p:sp>
          <p:nvSpPr>
            <p:cNvPr id="405" name="Google Shape;405;p20"/>
            <p:cNvSpPr txBox="1"/>
            <p:nvPr/>
          </p:nvSpPr>
          <p:spPr>
            <a:xfrm>
              <a:off x="103555" y="2198727"/>
              <a:ext cx="772403" cy="116246"/>
            </a:xfrm>
            <a:prstGeom prst="rect">
              <a:avLst/>
            </a:prstGeom>
            <a:noFill/>
            <a:ln>
              <a:noFill/>
            </a:ln>
          </p:spPr>
          <p:txBody>
            <a:bodyPr anchorCtr="0" anchor="t" bIns="0" lIns="0" spcFirstLastPara="1" rIns="0" wrap="square" tIns="0">
              <a:spAutoFit/>
            </a:bodyPr>
            <a:lstStyle/>
            <a:p>
              <a:pPr indent="0" lvl="0" marL="0" marR="0" rtl="0" algn="ctr">
                <a:lnSpc>
                  <a:spcPct val="140160"/>
                </a:lnSpc>
                <a:spcBef>
                  <a:spcPts val="0"/>
                </a:spcBef>
                <a:spcAft>
                  <a:spcPts val="0"/>
                </a:spcAft>
                <a:buNone/>
              </a:pPr>
              <a:r>
                <a:rPr b="0" i="0" lang="en-US" sz="498" u="none" cap="none" strike="noStrike">
                  <a:solidFill>
                    <a:srgbClr val="000000"/>
                  </a:solidFill>
                  <a:latin typeface="Avenir"/>
                  <a:ea typeface="Avenir"/>
                  <a:cs typeface="Avenir"/>
                  <a:sym typeface="Avenir"/>
                </a:rPr>
                <a:t>Rayos X</a:t>
              </a:r>
              <a:endParaRPr/>
            </a:p>
          </p:txBody>
        </p:sp>
        <p:sp>
          <p:nvSpPr>
            <p:cNvPr id="406" name="Google Shape;406;p20"/>
            <p:cNvSpPr/>
            <p:nvPr/>
          </p:nvSpPr>
          <p:spPr>
            <a:xfrm>
              <a:off x="2257953" y="2094767"/>
              <a:ext cx="841045" cy="117511"/>
            </a:xfrm>
            <a:custGeom>
              <a:rect b="b" l="l" r="r" t="t"/>
              <a:pathLst>
                <a:path extrusionOk="0" h="117511" w="841045">
                  <a:moveTo>
                    <a:pt x="0" y="0"/>
                  </a:moveTo>
                  <a:lnTo>
                    <a:pt x="841045" y="0"/>
                  </a:lnTo>
                  <a:lnTo>
                    <a:pt x="841045" y="117511"/>
                  </a:lnTo>
                  <a:lnTo>
                    <a:pt x="0" y="117511"/>
                  </a:lnTo>
                  <a:lnTo>
                    <a:pt x="0" y="0"/>
                  </a:lnTo>
                  <a:close/>
                </a:path>
              </a:pathLst>
            </a:custGeom>
            <a:blipFill rotWithShape="1">
              <a:blip r:embed="rId9">
                <a:alphaModFix/>
              </a:blip>
              <a:stretch>
                <a:fillRect b="0" l="0" r="0" t="-220112"/>
              </a:stretch>
            </a:blipFill>
            <a:ln>
              <a:noFill/>
            </a:ln>
          </p:spPr>
        </p:sp>
        <p:sp>
          <p:nvSpPr>
            <p:cNvPr id="407" name="Google Shape;407;p20"/>
            <p:cNvSpPr txBox="1"/>
            <p:nvPr/>
          </p:nvSpPr>
          <p:spPr>
            <a:xfrm>
              <a:off x="2282979" y="2095141"/>
              <a:ext cx="772403" cy="116246"/>
            </a:xfrm>
            <a:prstGeom prst="rect">
              <a:avLst/>
            </a:prstGeom>
            <a:noFill/>
            <a:ln>
              <a:noFill/>
            </a:ln>
          </p:spPr>
          <p:txBody>
            <a:bodyPr anchorCtr="0" anchor="t" bIns="0" lIns="0" spcFirstLastPara="1" rIns="0" wrap="square" tIns="0">
              <a:spAutoFit/>
            </a:bodyPr>
            <a:lstStyle/>
            <a:p>
              <a:pPr indent="0" lvl="0" marL="0" marR="0" rtl="0" algn="ctr">
                <a:lnSpc>
                  <a:spcPct val="140160"/>
                </a:lnSpc>
                <a:spcBef>
                  <a:spcPts val="0"/>
                </a:spcBef>
                <a:spcAft>
                  <a:spcPts val="0"/>
                </a:spcAft>
                <a:buNone/>
              </a:pPr>
              <a:r>
                <a:rPr b="0" i="0" lang="en-US" sz="498" u="none" cap="none" strike="noStrike">
                  <a:solidFill>
                    <a:srgbClr val="000000"/>
                  </a:solidFill>
                  <a:latin typeface="Avenir"/>
                  <a:ea typeface="Avenir"/>
                  <a:cs typeface="Avenir"/>
                  <a:sym typeface="Avenir"/>
                </a:rPr>
                <a:t>Rayos Gamma</a:t>
              </a:r>
              <a:endParaRPr/>
            </a:p>
          </p:txBody>
        </p:sp>
        <p:sp>
          <p:nvSpPr>
            <p:cNvPr id="408" name="Google Shape;408;p20"/>
            <p:cNvSpPr/>
            <p:nvPr/>
          </p:nvSpPr>
          <p:spPr>
            <a:xfrm>
              <a:off x="2248658" y="1890217"/>
              <a:ext cx="841045" cy="117511"/>
            </a:xfrm>
            <a:custGeom>
              <a:rect b="b" l="l" r="r" t="t"/>
              <a:pathLst>
                <a:path extrusionOk="0" h="117511" w="841045">
                  <a:moveTo>
                    <a:pt x="0" y="0"/>
                  </a:moveTo>
                  <a:lnTo>
                    <a:pt x="841045" y="0"/>
                  </a:lnTo>
                  <a:lnTo>
                    <a:pt x="841045" y="117511"/>
                  </a:lnTo>
                  <a:lnTo>
                    <a:pt x="0" y="117511"/>
                  </a:lnTo>
                  <a:lnTo>
                    <a:pt x="0" y="0"/>
                  </a:lnTo>
                  <a:close/>
                </a:path>
              </a:pathLst>
            </a:custGeom>
            <a:blipFill rotWithShape="1">
              <a:blip r:embed="rId9">
                <a:alphaModFix/>
              </a:blip>
              <a:stretch>
                <a:fillRect b="0" l="0" r="0" t="-220112"/>
              </a:stretch>
            </a:blipFill>
            <a:ln>
              <a:noFill/>
            </a:ln>
          </p:spPr>
        </p:sp>
        <p:sp>
          <p:nvSpPr>
            <p:cNvPr id="409" name="Google Shape;409;p20"/>
            <p:cNvSpPr txBox="1"/>
            <p:nvPr/>
          </p:nvSpPr>
          <p:spPr>
            <a:xfrm>
              <a:off x="2282979" y="1885551"/>
              <a:ext cx="772403" cy="116246"/>
            </a:xfrm>
            <a:prstGeom prst="rect">
              <a:avLst/>
            </a:prstGeom>
            <a:noFill/>
            <a:ln>
              <a:noFill/>
            </a:ln>
          </p:spPr>
          <p:txBody>
            <a:bodyPr anchorCtr="0" anchor="t" bIns="0" lIns="0" spcFirstLastPara="1" rIns="0" wrap="square" tIns="0">
              <a:spAutoFit/>
            </a:bodyPr>
            <a:lstStyle/>
            <a:p>
              <a:pPr indent="0" lvl="0" marL="0" marR="0" rtl="0" algn="ctr">
                <a:lnSpc>
                  <a:spcPct val="140160"/>
                </a:lnSpc>
                <a:spcBef>
                  <a:spcPts val="0"/>
                </a:spcBef>
                <a:spcAft>
                  <a:spcPts val="0"/>
                </a:spcAft>
                <a:buNone/>
              </a:pPr>
              <a:r>
                <a:rPr b="0" i="0" lang="en-US" sz="498" u="none" cap="none" strike="noStrike">
                  <a:solidFill>
                    <a:srgbClr val="000000"/>
                  </a:solidFill>
                  <a:latin typeface="Avenir"/>
                  <a:ea typeface="Avenir"/>
                  <a:cs typeface="Avenir"/>
                  <a:sym typeface="Avenir"/>
                </a:rPr>
                <a:t>Radiación Beta</a:t>
              </a:r>
              <a:endParaRPr/>
            </a:p>
          </p:txBody>
        </p:sp>
        <p:sp>
          <p:nvSpPr>
            <p:cNvPr id="410" name="Google Shape;410;p20"/>
            <p:cNvSpPr/>
            <p:nvPr/>
          </p:nvSpPr>
          <p:spPr>
            <a:xfrm>
              <a:off x="2239363" y="1685668"/>
              <a:ext cx="841045" cy="117511"/>
            </a:xfrm>
            <a:custGeom>
              <a:rect b="b" l="l" r="r" t="t"/>
              <a:pathLst>
                <a:path extrusionOk="0" h="117511" w="841045">
                  <a:moveTo>
                    <a:pt x="0" y="0"/>
                  </a:moveTo>
                  <a:lnTo>
                    <a:pt x="841045" y="0"/>
                  </a:lnTo>
                  <a:lnTo>
                    <a:pt x="841045" y="117511"/>
                  </a:lnTo>
                  <a:lnTo>
                    <a:pt x="0" y="117511"/>
                  </a:lnTo>
                  <a:lnTo>
                    <a:pt x="0" y="0"/>
                  </a:lnTo>
                  <a:close/>
                </a:path>
              </a:pathLst>
            </a:custGeom>
            <a:blipFill rotWithShape="1">
              <a:blip r:embed="rId9">
                <a:alphaModFix/>
              </a:blip>
              <a:stretch>
                <a:fillRect b="0" l="0" r="0" t="-220112"/>
              </a:stretch>
            </a:blipFill>
            <a:ln>
              <a:noFill/>
            </a:ln>
          </p:spPr>
        </p:sp>
        <p:sp>
          <p:nvSpPr>
            <p:cNvPr id="411" name="Google Shape;411;p20"/>
            <p:cNvSpPr txBox="1"/>
            <p:nvPr/>
          </p:nvSpPr>
          <p:spPr>
            <a:xfrm>
              <a:off x="2275241" y="1676775"/>
              <a:ext cx="772403" cy="116246"/>
            </a:xfrm>
            <a:prstGeom prst="rect">
              <a:avLst/>
            </a:prstGeom>
            <a:noFill/>
            <a:ln>
              <a:noFill/>
            </a:ln>
          </p:spPr>
          <p:txBody>
            <a:bodyPr anchorCtr="0" anchor="t" bIns="0" lIns="0" spcFirstLastPara="1" rIns="0" wrap="square" tIns="0">
              <a:spAutoFit/>
            </a:bodyPr>
            <a:lstStyle/>
            <a:p>
              <a:pPr indent="0" lvl="0" marL="0" marR="0" rtl="0" algn="ctr">
                <a:lnSpc>
                  <a:spcPct val="140160"/>
                </a:lnSpc>
                <a:spcBef>
                  <a:spcPts val="0"/>
                </a:spcBef>
                <a:spcAft>
                  <a:spcPts val="0"/>
                </a:spcAft>
                <a:buNone/>
              </a:pPr>
              <a:r>
                <a:rPr b="0" i="0" lang="en-US" sz="498" u="none" cap="none" strike="noStrike">
                  <a:solidFill>
                    <a:srgbClr val="000000"/>
                  </a:solidFill>
                  <a:latin typeface="Avenir"/>
                  <a:ea typeface="Avenir"/>
                  <a:cs typeface="Avenir"/>
                  <a:sym typeface="Avenir"/>
                </a:rPr>
                <a:t>Radiación Alfa</a:t>
              </a:r>
              <a:endParaRPr/>
            </a:p>
          </p:txBody>
        </p:sp>
        <p:sp>
          <p:nvSpPr>
            <p:cNvPr id="412" name="Google Shape;412;p20"/>
            <p:cNvSpPr/>
            <p:nvPr/>
          </p:nvSpPr>
          <p:spPr>
            <a:xfrm>
              <a:off x="1957492" y="2605781"/>
              <a:ext cx="534516" cy="243896"/>
            </a:xfrm>
            <a:custGeom>
              <a:rect b="b" l="l" r="r" t="t"/>
              <a:pathLst>
                <a:path extrusionOk="0" h="243896" w="534516">
                  <a:moveTo>
                    <a:pt x="0" y="0"/>
                  </a:moveTo>
                  <a:lnTo>
                    <a:pt x="534516" y="0"/>
                  </a:lnTo>
                  <a:lnTo>
                    <a:pt x="534516" y="243896"/>
                  </a:lnTo>
                  <a:lnTo>
                    <a:pt x="0" y="243896"/>
                  </a:lnTo>
                  <a:lnTo>
                    <a:pt x="0" y="0"/>
                  </a:lnTo>
                  <a:close/>
                </a:path>
              </a:pathLst>
            </a:custGeom>
            <a:blipFill rotWithShape="1">
              <a:blip r:embed="rId9">
                <a:alphaModFix/>
              </a:blip>
              <a:stretch>
                <a:fillRect b="0" l="-11048" r="-2015" t="-10830"/>
              </a:stretch>
            </a:blipFill>
            <a:ln>
              <a:noFill/>
            </a:ln>
          </p:spPr>
        </p:sp>
        <p:sp>
          <p:nvSpPr>
            <p:cNvPr id="413" name="Google Shape;413;p20"/>
            <p:cNvSpPr/>
            <p:nvPr/>
          </p:nvSpPr>
          <p:spPr>
            <a:xfrm>
              <a:off x="2257953" y="2313700"/>
              <a:ext cx="803522" cy="261013"/>
            </a:xfrm>
            <a:custGeom>
              <a:rect b="b" l="l" r="r" t="t"/>
              <a:pathLst>
                <a:path extrusionOk="0" h="261013" w="803522">
                  <a:moveTo>
                    <a:pt x="0" y="0"/>
                  </a:moveTo>
                  <a:lnTo>
                    <a:pt x="803522" y="0"/>
                  </a:lnTo>
                  <a:lnTo>
                    <a:pt x="803522" y="261013"/>
                  </a:lnTo>
                  <a:lnTo>
                    <a:pt x="0" y="261013"/>
                  </a:lnTo>
                  <a:lnTo>
                    <a:pt x="0" y="0"/>
                  </a:lnTo>
                  <a:close/>
                </a:path>
              </a:pathLst>
            </a:custGeom>
            <a:blipFill rotWithShape="1">
              <a:blip r:embed="rId9">
                <a:alphaModFix/>
              </a:blip>
              <a:stretch>
                <a:fillRect b="0" l="-142889" r="0" t="-234448"/>
              </a:stretch>
            </a:blipFill>
            <a:ln>
              <a:noFill/>
            </a:ln>
          </p:spPr>
        </p:sp>
        <p:sp>
          <p:nvSpPr>
            <p:cNvPr id="414" name="Google Shape;414;p20"/>
            <p:cNvSpPr txBox="1"/>
            <p:nvPr/>
          </p:nvSpPr>
          <p:spPr>
            <a:xfrm>
              <a:off x="2356389" y="2313667"/>
              <a:ext cx="644172" cy="230346"/>
            </a:xfrm>
            <a:prstGeom prst="rect">
              <a:avLst/>
            </a:prstGeom>
            <a:noFill/>
            <a:ln>
              <a:noFill/>
            </a:ln>
          </p:spPr>
          <p:txBody>
            <a:bodyPr anchorCtr="0" anchor="t" bIns="0" lIns="0" spcFirstLastPara="1" rIns="0" wrap="square" tIns="0">
              <a:spAutoFit/>
            </a:bodyPr>
            <a:lstStyle/>
            <a:p>
              <a:pPr indent="0" lvl="0" marL="0" marR="0" rtl="0" algn="ctr">
                <a:lnSpc>
                  <a:spcPct val="140160"/>
                </a:lnSpc>
                <a:spcBef>
                  <a:spcPts val="0"/>
                </a:spcBef>
                <a:spcAft>
                  <a:spcPts val="0"/>
                </a:spcAft>
                <a:buNone/>
              </a:pPr>
              <a:r>
                <a:rPr b="0" i="0" lang="en-US" sz="498" u="none" cap="none" strike="noStrike">
                  <a:solidFill>
                    <a:srgbClr val="000000"/>
                  </a:solidFill>
                  <a:latin typeface="Avenir"/>
                  <a:ea typeface="Avenir"/>
                  <a:cs typeface="Avenir"/>
                  <a:sym typeface="Avenir"/>
                </a:rPr>
                <a:t>Radiación de neutrones</a:t>
              </a:r>
              <a:endParaRPr/>
            </a:p>
          </p:txBody>
        </p:sp>
        <p:sp>
          <p:nvSpPr>
            <p:cNvPr id="415" name="Google Shape;415;p20"/>
            <p:cNvSpPr txBox="1"/>
            <p:nvPr/>
          </p:nvSpPr>
          <p:spPr>
            <a:xfrm>
              <a:off x="2006022" y="2614166"/>
              <a:ext cx="437455" cy="230346"/>
            </a:xfrm>
            <a:prstGeom prst="rect">
              <a:avLst/>
            </a:prstGeom>
            <a:noFill/>
            <a:ln>
              <a:noFill/>
            </a:ln>
          </p:spPr>
          <p:txBody>
            <a:bodyPr anchorCtr="0" anchor="t" bIns="0" lIns="0" spcFirstLastPara="1" rIns="0" wrap="square" tIns="0">
              <a:spAutoFit/>
            </a:bodyPr>
            <a:lstStyle/>
            <a:p>
              <a:pPr indent="0" lvl="0" marL="0" marR="0" rtl="0" algn="ctr">
                <a:lnSpc>
                  <a:spcPct val="140160"/>
                </a:lnSpc>
                <a:spcBef>
                  <a:spcPts val="0"/>
                </a:spcBef>
                <a:spcAft>
                  <a:spcPts val="0"/>
                </a:spcAft>
                <a:buNone/>
              </a:pPr>
              <a:r>
                <a:rPr b="1" i="0" lang="en-US" sz="498" u="none" cap="none" strike="noStrike">
                  <a:solidFill>
                    <a:srgbClr val="000000"/>
                  </a:solidFill>
                  <a:latin typeface="Avenir"/>
                  <a:ea typeface="Avenir"/>
                  <a:cs typeface="Avenir"/>
                  <a:sym typeface="Avenir"/>
                </a:rPr>
                <a:t>Radiación </a:t>
              </a:r>
              <a:endParaRPr/>
            </a:p>
            <a:p>
              <a:pPr indent="0" lvl="0" marL="0" marR="0" rtl="0" algn="ctr">
                <a:lnSpc>
                  <a:spcPct val="140160"/>
                </a:lnSpc>
                <a:spcBef>
                  <a:spcPts val="0"/>
                </a:spcBef>
                <a:spcAft>
                  <a:spcPts val="0"/>
                </a:spcAft>
                <a:buNone/>
              </a:pPr>
              <a:r>
                <a:rPr b="1" i="0" lang="en-US" sz="498" u="none" cap="none" strike="noStrike">
                  <a:solidFill>
                    <a:srgbClr val="000000"/>
                  </a:solidFill>
                  <a:latin typeface="Avenir"/>
                  <a:ea typeface="Avenir"/>
                  <a:cs typeface="Avenir"/>
                  <a:sym typeface="Avenir"/>
                </a:rPr>
                <a:t>Ionizante</a:t>
              </a:r>
              <a:endParaRPr/>
            </a:p>
          </p:txBody>
        </p:sp>
        <p:cxnSp>
          <p:nvCxnSpPr>
            <p:cNvPr id="416" name="Google Shape;416;p20"/>
            <p:cNvCxnSpPr/>
            <p:nvPr/>
          </p:nvCxnSpPr>
          <p:spPr>
            <a:xfrm>
              <a:off x="2074943" y="167576"/>
              <a:ext cx="434798" cy="161622"/>
            </a:xfrm>
            <a:prstGeom prst="straightConnector1">
              <a:avLst/>
            </a:prstGeom>
            <a:noFill/>
            <a:ln cap="flat" cmpd="sng" w="9525">
              <a:solidFill>
                <a:srgbClr val="262626"/>
              </a:solidFill>
              <a:prstDash val="solid"/>
              <a:round/>
              <a:headEnd len="sm" w="sm" type="none"/>
              <a:tailEnd len="sm" w="sm" type="none"/>
            </a:ln>
          </p:spPr>
        </p:cxnSp>
        <p:cxnSp>
          <p:nvCxnSpPr>
            <p:cNvPr id="417" name="Google Shape;417;p20"/>
            <p:cNvCxnSpPr/>
            <p:nvPr/>
          </p:nvCxnSpPr>
          <p:spPr>
            <a:xfrm flipH="1">
              <a:off x="1527874" y="167576"/>
              <a:ext cx="547069" cy="170381"/>
            </a:xfrm>
            <a:prstGeom prst="straightConnector1">
              <a:avLst/>
            </a:prstGeom>
            <a:noFill/>
            <a:ln cap="flat" cmpd="sng" w="9525">
              <a:solidFill>
                <a:srgbClr val="262626"/>
              </a:solidFill>
              <a:prstDash val="solid"/>
              <a:round/>
              <a:headEnd len="sm" w="sm" type="none"/>
              <a:tailEnd len="sm" w="sm" type="none"/>
            </a:ln>
          </p:spPr>
        </p:cxnSp>
        <p:cxnSp>
          <p:nvCxnSpPr>
            <p:cNvPr id="418" name="Google Shape;418;p20"/>
            <p:cNvCxnSpPr/>
            <p:nvPr/>
          </p:nvCxnSpPr>
          <p:spPr>
            <a:xfrm flipH="1">
              <a:off x="1262160" y="627035"/>
              <a:ext cx="311171" cy="145794"/>
            </a:xfrm>
            <a:prstGeom prst="straightConnector1">
              <a:avLst/>
            </a:prstGeom>
            <a:noFill/>
            <a:ln cap="flat" cmpd="sng" w="9525">
              <a:solidFill>
                <a:srgbClr val="262626"/>
              </a:solidFill>
              <a:prstDash val="solid"/>
              <a:round/>
              <a:headEnd len="sm" w="sm" type="none"/>
              <a:tailEnd len="sm" w="sm" type="none"/>
            </a:ln>
          </p:spPr>
        </p:cxnSp>
        <p:cxnSp>
          <p:nvCxnSpPr>
            <p:cNvPr id="419" name="Google Shape;419;p20"/>
            <p:cNvCxnSpPr/>
            <p:nvPr/>
          </p:nvCxnSpPr>
          <p:spPr>
            <a:xfrm>
              <a:off x="2509740" y="617022"/>
              <a:ext cx="10729" cy="194231"/>
            </a:xfrm>
            <a:prstGeom prst="straightConnector1">
              <a:avLst/>
            </a:prstGeom>
            <a:noFill/>
            <a:ln cap="flat" cmpd="sng" w="9525">
              <a:solidFill>
                <a:srgbClr val="262626"/>
              </a:solidFill>
              <a:prstDash val="solid"/>
              <a:round/>
              <a:headEnd len="sm" w="sm" type="none"/>
              <a:tailEnd len="sm" w="sm" type="none"/>
            </a:ln>
          </p:spPr>
        </p:cxnSp>
        <p:cxnSp>
          <p:nvCxnSpPr>
            <p:cNvPr id="420" name="Google Shape;420;p20"/>
            <p:cNvCxnSpPr/>
            <p:nvPr/>
          </p:nvCxnSpPr>
          <p:spPr>
            <a:xfrm flipH="1">
              <a:off x="654075" y="1203659"/>
              <a:ext cx="543344" cy="90077"/>
            </a:xfrm>
            <a:prstGeom prst="straightConnector1">
              <a:avLst/>
            </a:prstGeom>
            <a:noFill/>
            <a:ln cap="flat" cmpd="sng" w="9525">
              <a:solidFill>
                <a:srgbClr val="262626"/>
              </a:solidFill>
              <a:prstDash val="solid"/>
              <a:round/>
              <a:headEnd len="sm" w="sm" type="none"/>
              <a:tailEnd len="sm" w="sm" type="none"/>
            </a:ln>
          </p:spPr>
        </p:cxnSp>
        <p:cxnSp>
          <p:nvCxnSpPr>
            <p:cNvPr id="421" name="Google Shape;421;p20"/>
            <p:cNvCxnSpPr/>
            <p:nvPr/>
          </p:nvCxnSpPr>
          <p:spPr>
            <a:xfrm>
              <a:off x="1262160" y="1200789"/>
              <a:ext cx="736127" cy="187838"/>
            </a:xfrm>
            <a:prstGeom prst="straightConnector1">
              <a:avLst/>
            </a:prstGeom>
            <a:noFill/>
            <a:ln cap="flat" cmpd="sng" w="9525">
              <a:solidFill>
                <a:srgbClr val="262626"/>
              </a:solidFill>
              <a:prstDash val="solid"/>
              <a:round/>
              <a:headEnd len="sm" w="sm" type="none"/>
              <a:tailEnd len="sm" w="sm" type="none"/>
            </a:ln>
          </p:spPr>
        </p:cxnSp>
        <p:cxnSp>
          <p:nvCxnSpPr>
            <p:cNvPr id="422" name="Google Shape;422;p20"/>
            <p:cNvCxnSpPr/>
            <p:nvPr/>
          </p:nvCxnSpPr>
          <p:spPr>
            <a:xfrm>
              <a:off x="477552" y="1562827"/>
              <a:ext cx="9200" cy="148802"/>
            </a:xfrm>
            <a:prstGeom prst="straightConnector1">
              <a:avLst/>
            </a:prstGeom>
            <a:noFill/>
            <a:ln cap="flat" cmpd="sng" w="9525">
              <a:solidFill>
                <a:srgbClr val="262626"/>
              </a:solidFill>
              <a:prstDash val="solid"/>
              <a:round/>
              <a:headEnd len="sm" w="sm" type="none"/>
              <a:tailEnd len="sm" w="sm" type="none"/>
            </a:ln>
          </p:spPr>
        </p:cxnSp>
        <p:cxnSp>
          <p:nvCxnSpPr>
            <p:cNvPr id="423" name="Google Shape;423;p20"/>
            <p:cNvCxnSpPr/>
            <p:nvPr/>
          </p:nvCxnSpPr>
          <p:spPr>
            <a:xfrm flipH="1">
              <a:off x="480258" y="1760227"/>
              <a:ext cx="9499" cy="206267"/>
            </a:xfrm>
            <a:prstGeom prst="straightConnector1">
              <a:avLst/>
            </a:prstGeom>
            <a:noFill/>
            <a:ln cap="flat" cmpd="sng" w="9525">
              <a:solidFill>
                <a:srgbClr val="262626"/>
              </a:solidFill>
              <a:prstDash val="solid"/>
              <a:round/>
              <a:headEnd len="sm" w="sm" type="none"/>
              <a:tailEnd len="sm" w="sm" type="none"/>
            </a:ln>
          </p:spPr>
        </p:cxnSp>
        <p:cxnSp>
          <p:nvCxnSpPr>
            <p:cNvPr id="424" name="Google Shape;424;p20"/>
            <p:cNvCxnSpPr/>
            <p:nvPr/>
          </p:nvCxnSpPr>
          <p:spPr>
            <a:xfrm>
              <a:off x="480526" y="2084005"/>
              <a:ext cx="9231" cy="182370"/>
            </a:xfrm>
            <a:prstGeom prst="straightConnector1">
              <a:avLst/>
            </a:prstGeom>
            <a:noFill/>
            <a:ln cap="flat" cmpd="sng" w="9525">
              <a:solidFill>
                <a:srgbClr val="262626"/>
              </a:solidFill>
              <a:prstDash val="solid"/>
              <a:round/>
              <a:headEnd len="sm" w="sm" type="none"/>
              <a:tailEnd len="sm" w="sm" type="none"/>
            </a:ln>
          </p:spPr>
        </p:cxnSp>
        <p:cxnSp>
          <p:nvCxnSpPr>
            <p:cNvPr id="425" name="Google Shape;425;p20"/>
            <p:cNvCxnSpPr/>
            <p:nvPr/>
          </p:nvCxnSpPr>
          <p:spPr>
            <a:xfrm>
              <a:off x="510066" y="2438365"/>
              <a:ext cx="436160" cy="194690"/>
            </a:xfrm>
            <a:prstGeom prst="straightConnector1">
              <a:avLst/>
            </a:prstGeom>
            <a:noFill/>
            <a:ln cap="flat" cmpd="sng" w="9525">
              <a:solidFill>
                <a:srgbClr val="262626"/>
              </a:solidFill>
              <a:prstDash val="solid"/>
              <a:round/>
              <a:headEnd len="sm" w="sm" type="none"/>
              <a:tailEnd len="sm" w="sm" type="none"/>
            </a:ln>
          </p:spPr>
        </p:cxnSp>
        <p:cxnSp>
          <p:nvCxnSpPr>
            <p:cNvPr id="426" name="Google Shape;426;p20"/>
            <p:cNvCxnSpPr/>
            <p:nvPr/>
          </p:nvCxnSpPr>
          <p:spPr>
            <a:xfrm flipH="1" rot="10800000">
              <a:off x="1783496" y="2727729"/>
              <a:ext cx="173996" cy="200207"/>
            </a:xfrm>
            <a:prstGeom prst="straightConnector1">
              <a:avLst/>
            </a:prstGeom>
            <a:noFill/>
            <a:ln cap="flat" cmpd="sng" w="9525">
              <a:solidFill>
                <a:srgbClr val="262626"/>
              </a:solidFill>
              <a:prstDash val="solid"/>
              <a:round/>
              <a:headEnd len="sm" w="sm" type="none"/>
              <a:tailEnd len="sm" w="sm" type="none"/>
            </a:ln>
          </p:spPr>
        </p:cxnSp>
        <p:cxnSp>
          <p:nvCxnSpPr>
            <p:cNvPr id="427" name="Google Shape;427;p20"/>
            <p:cNvCxnSpPr/>
            <p:nvPr/>
          </p:nvCxnSpPr>
          <p:spPr>
            <a:xfrm rot="10800000">
              <a:off x="2492008" y="2727729"/>
              <a:ext cx="169435" cy="278222"/>
            </a:xfrm>
            <a:prstGeom prst="straightConnector1">
              <a:avLst/>
            </a:prstGeom>
            <a:noFill/>
            <a:ln cap="flat" cmpd="sng" w="9525">
              <a:solidFill>
                <a:srgbClr val="262626"/>
              </a:solidFill>
              <a:prstDash val="solid"/>
              <a:round/>
              <a:headEnd len="sm" w="sm" type="none"/>
              <a:tailEnd len="sm" w="sm" type="none"/>
            </a:ln>
          </p:spPr>
        </p:cxnSp>
        <p:cxnSp>
          <p:nvCxnSpPr>
            <p:cNvPr id="428" name="Google Shape;428;p20"/>
            <p:cNvCxnSpPr/>
            <p:nvPr/>
          </p:nvCxnSpPr>
          <p:spPr>
            <a:xfrm rot="10800000">
              <a:off x="577596" y="1550030"/>
              <a:ext cx="875691" cy="410125"/>
            </a:xfrm>
            <a:prstGeom prst="straightConnector1">
              <a:avLst/>
            </a:prstGeom>
            <a:noFill/>
            <a:ln cap="flat" cmpd="sng" w="9525">
              <a:solidFill>
                <a:srgbClr val="262626"/>
              </a:solidFill>
              <a:prstDash val="solid"/>
              <a:round/>
              <a:headEnd len="sm" w="sm" type="none"/>
              <a:tailEnd len="sm" w="sm" type="none"/>
            </a:ln>
          </p:spPr>
        </p:cxnSp>
        <p:cxnSp>
          <p:nvCxnSpPr>
            <p:cNvPr id="429" name="Google Shape;429;p20"/>
            <p:cNvCxnSpPr/>
            <p:nvPr/>
          </p:nvCxnSpPr>
          <p:spPr>
            <a:xfrm flipH="1">
              <a:off x="2669181" y="1782435"/>
              <a:ext cx="12464" cy="170764"/>
            </a:xfrm>
            <a:prstGeom prst="straightConnector1">
              <a:avLst/>
            </a:prstGeom>
            <a:noFill/>
            <a:ln cap="flat" cmpd="sng" w="9525">
              <a:solidFill>
                <a:srgbClr val="262626"/>
              </a:solidFill>
              <a:prstDash val="solid"/>
              <a:round/>
              <a:headEnd len="sm" w="sm" type="none"/>
              <a:tailEnd len="sm" w="sm" type="none"/>
            </a:ln>
          </p:spPr>
        </p:cxnSp>
        <p:cxnSp>
          <p:nvCxnSpPr>
            <p:cNvPr id="430" name="Google Shape;430;p20"/>
            <p:cNvCxnSpPr/>
            <p:nvPr/>
          </p:nvCxnSpPr>
          <p:spPr>
            <a:xfrm>
              <a:off x="2669181" y="2001797"/>
              <a:ext cx="0" cy="160993"/>
            </a:xfrm>
            <a:prstGeom prst="straightConnector1">
              <a:avLst/>
            </a:prstGeom>
            <a:noFill/>
            <a:ln cap="flat" cmpd="sng" w="9525">
              <a:solidFill>
                <a:srgbClr val="262626"/>
              </a:solidFill>
              <a:prstDash val="solid"/>
              <a:round/>
              <a:headEnd len="sm" w="sm" type="none"/>
              <a:tailEnd len="sm" w="sm" type="none"/>
            </a:ln>
          </p:spPr>
        </p:cxnSp>
        <p:cxnSp>
          <p:nvCxnSpPr>
            <p:cNvPr id="431" name="Google Shape;431;p20"/>
            <p:cNvCxnSpPr/>
            <p:nvPr/>
          </p:nvCxnSpPr>
          <p:spPr>
            <a:xfrm flipH="1">
              <a:off x="2659714" y="2211388"/>
              <a:ext cx="6418" cy="102313"/>
            </a:xfrm>
            <a:prstGeom prst="straightConnector1">
              <a:avLst/>
            </a:prstGeom>
            <a:noFill/>
            <a:ln cap="flat" cmpd="sng" w="9525">
              <a:solidFill>
                <a:srgbClr val="262626"/>
              </a:solidFill>
              <a:prstDash val="solid"/>
              <a:round/>
              <a:headEnd len="sm" w="sm" type="none"/>
              <a:tailEnd len="sm" w="sm" type="none"/>
            </a:ln>
          </p:spPr>
        </p:cxnSp>
        <p:cxnSp>
          <p:nvCxnSpPr>
            <p:cNvPr id="432" name="Google Shape;432;p20"/>
            <p:cNvCxnSpPr/>
            <p:nvPr/>
          </p:nvCxnSpPr>
          <p:spPr>
            <a:xfrm>
              <a:off x="2531649" y="1203659"/>
              <a:ext cx="129794" cy="492166"/>
            </a:xfrm>
            <a:prstGeom prst="straightConnector1">
              <a:avLst/>
            </a:prstGeom>
            <a:noFill/>
            <a:ln cap="flat" cmpd="sng" w="9525">
              <a:solidFill>
                <a:srgbClr val="262626"/>
              </a:solidFill>
              <a:prstDash val="solid"/>
              <a:round/>
              <a:headEnd len="sm" w="sm" type="none"/>
              <a:tailEnd len="sm" w="sm" type="none"/>
            </a:ln>
          </p:spPr>
        </p:cxnSp>
        <p:cxnSp>
          <p:nvCxnSpPr>
            <p:cNvPr id="433" name="Google Shape;433;p20"/>
            <p:cNvCxnSpPr/>
            <p:nvPr/>
          </p:nvCxnSpPr>
          <p:spPr>
            <a:xfrm flipH="1">
              <a:off x="1873809" y="1744423"/>
              <a:ext cx="365554" cy="17521"/>
            </a:xfrm>
            <a:prstGeom prst="straightConnector1">
              <a:avLst/>
            </a:prstGeom>
            <a:noFill/>
            <a:ln cap="flat" cmpd="sng" w="9525">
              <a:solidFill>
                <a:srgbClr val="262626"/>
              </a:solidFill>
              <a:prstDash val="solid"/>
              <a:round/>
              <a:headEnd len="sm" w="sm" type="none"/>
              <a:tailEnd len="sm" w="sm" type="none"/>
            </a:ln>
          </p:spPr>
        </p:cxnSp>
        <p:cxnSp>
          <p:nvCxnSpPr>
            <p:cNvPr id="434" name="Google Shape;434;p20"/>
            <p:cNvCxnSpPr/>
            <p:nvPr/>
          </p:nvCxnSpPr>
          <p:spPr>
            <a:xfrm>
              <a:off x="1573331" y="2335288"/>
              <a:ext cx="384160" cy="392441"/>
            </a:xfrm>
            <a:prstGeom prst="straightConnector1">
              <a:avLst/>
            </a:prstGeom>
            <a:noFill/>
            <a:ln cap="flat" cmpd="sng" w="9525">
              <a:solidFill>
                <a:srgbClr val="262626"/>
              </a:solidFill>
              <a:prstDash val="solid"/>
              <a:round/>
              <a:headEnd len="sm" w="sm" type="none"/>
              <a:tailEnd len="sm" w="sm" type="none"/>
            </a:ln>
          </p:spPr>
        </p:cxnSp>
        <p:cxnSp>
          <p:nvCxnSpPr>
            <p:cNvPr id="435" name="Google Shape;435;p20"/>
            <p:cNvCxnSpPr/>
            <p:nvPr/>
          </p:nvCxnSpPr>
          <p:spPr>
            <a:xfrm rot="10800000">
              <a:off x="1864844" y="2275877"/>
              <a:ext cx="270330" cy="59411"/>
            </a:xfrm>
            <a:prstGeom prst="straightConnector1">
              <a:avLst/>
            </a:prstGeom>
            <a:noFill/>
            <a:ln cap="flat" cmpd="sng" w="9525">
              <a:solidFill>
                <a:srgbClr val="262626"/>
              </a:solidFill>
              <a:prstDash val="solid"/>
              <a:round/>
              <a:headEnd len="sm" w="sm" type="none"/>
              <a:tailEnd len="sm" w="sm" type="none"/>
            </a:ln>
          </p:spPr>
        </p:cxnSp>
        <p:cxnSp>
          <p:nvCxnSpPr>
            <p:cNvPr id="436" name="Google Shape;436;p20"/>
            <p:cNvCxnSpPr/>
            <p:nvPr/>
          </p:nvCxnSpPr>
          <p:spPr>
            <a:xfrm flipH="1">
              <a:off x="972995" y="2025250"/>
              <a:ext cx="59768" cy="607966"/>
            </a:xfrm>
            <a:prstGeom prst="straightConnector1">
              <a:avLst/>
            </a:prstGeom>
            <a:noFill/>
            <a:ln cap="flat" cmpd="sng" w="9525">
              <a:solidFill>
                <a:srgbClr val="262626"/>
              </a:solidFill>
              <a:prstDash val="solid"/>
              <a:round/>
              <a:headEnd len="sm" w="sm" type="none"/>
              <a:tailEnd len="sm" w="sm" type="none"/>
            </a:ln>
          </p:spPr>
        </p:cxnSp>
        <p:cxnSp>
          <p:nvCxnSpPr>
            <p:cNvPr id="437" name="Google Shape;437;p20"/>
            <p:cNvCxnSpPr/>
            <p:nvPr/>
          </p:nvCxnSpPr>
          <p:spPr>
            <a:xfrm flipH="1">
              <a:off x="1585984" y="1562827"/>
              <a:ext cx="317003" cy="140361"/>
            </a:xfrm>
            <a:prstGeom prst="straightConnector1">
              <a:avLst/>
            </a:prstGeom>
            <a:noFill/>
            <a:ln cap="flat" cmpd="sng" w="9525">
              <a:solidFill>
                <a:srgbClr val="262626"/>
              </a:solidFill>
              <a:prstDash val="solid"/>
              <a:round/>
              <a:headEnd len="sm" w="sm" type="none"/>
              <a:tailEnd len="sm" w="sm" type="none"/>
            </a:ln>
          </p:spPr>
        </p:cxn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21"/>
          <p:cNvSpPr txBox="1"/>
          <p:nvPr/>
        </p:nvSpPr>
        <p:spPr>
          <a:xfrm>
            <a:off x="8957462" y="6809161"/>
            <a:ext cx="218101" cy="190500"/>
          </a:xfrm>
          <a:prstGeom prst="rect">
            <a:avLst/>
          </a:prstGeom>
          <a:noFill/>
          <a:ln>
            <a:noFill/>
          </a:ln>
        </p:spPr>
        <p:txBody>
          <a:bodyPr anchorCtr="0" anchor="t" bIns="0" lIns="0" spcFirstLastPara="1" rIns="0" wrap="square" tIns="0">
            <a:spAutoFit/>
          </a:bodyPr>
          <a:lstStyle/>
          <a:p>
            <a:pPr indent="0" lvl="0" marL="0" marR="0" rtl="0" algn="r">
              <a:lnSpc>
                <a:spcPct val="120075"/>
              </a:lnSpc>
              <a:spcBef>
                <a:spcPts val="0"/>
              </a:spcBef>
              <a:spcAft>
                <a:spcPts val="0"/>
              </a:spcAft>
              <a:buNone/>
            </a:pPr>
            <a:r>
              <a:rPr b="0" i="0" lang="en-US" sz="1066" u="none" cap="none" strike="noStrike">
                <a:solidFill>
                  <a:srgbClr val="000000"/>
                </a:solidFill>
                <a:latin typeface="Arial"/>
                <a:ea typeface="Arial"/>
                <a:cs typeface="Arial"/>
                <a:sym typeface="Arial"/>
              </a:rPr>
              <a:t>8</a:t>
            </a:r>
            <a:endParaRPr/>
          </a:p>
        </p:txBody>
      </p:sp>
      <p:sp>
        <p:nvSpPr>
          <p:cNvPr id="447" name="Google Shape;447;p21"/>
          <p:cNvSpPr/>
          <p:nvPr/>
        </p:nvSpPr>
        <p:spPr>
          <a:xfrm>
            <a:off x="641299" y="94406"/>
            <a:ext cx="2039652" cy="773662"/>
          </a:xfrm>
          <a:custGeom>
            <a:rect b="b" l="l" r="r" t="t"/>
            <a:pathLst>
              <a:path extrusionOk="0" h="773662" w="2039652">
                <a:moveTo>
                  <a:pt x="0" y="0"/>
                </a:moveTo>
                <a:lnTo>
                  <a:pt x="2039652" y="0"/>
                </a:lnTo>
                <a:lnTo>
                  <a:pt x="2039652" y="773662"/>
                </a:lnTo>
                <a:lnTo>
                  <a:pt x="0" y="773662"/>
                </a:lnTo>
                <a:lnTo>
                  <a:pt x="0" y="0"/>
                </a:lnTo>
                <a:close/>
              </a:path>
            </a:pathLst>
          </a:custGeom>
          <a:blipFill rotWithShape="1">
            <a:blip r:embed="rId3">
              <a:alphaModFix/>
            </a:blip>
            <a:stretch>
              <a:fillRect b="0" l="0" r="0" t="0"/>
            </a:stretch>
          </a:blipFill>
          <a:ln>
            <a:noFill/>
          </a:ln>
        </p:spPr>
      </p:sp>
      <p:cxnSp>
        <p:nvCxnSpPr>
          <p:cNvPr id="448" name="Google Shape;448;p21"/>
          <p:cNvCxnSpPr/>
          <p:nvPr/>
        </p:nvCxnSpPr>
        <p:spPr>
          <a:xfrm rot="4119">
            <a:off x="665475" y="6529662"/>
            <a:ext cx="8478731" cy="0"/>
          </a:xfrm>
          <a:prstGeom prst="straightConnector1">
            <a:avLst/>
          </a:prstGeom>
          <a:noFill/>
          <a:ln cap="rnd" cmpd="sng" w="9525">
            <a:solidFill>
              <a:srgbClr val="4DA84F"/>
            </a:solidFill>
            <a:prstDash val="solid"/>
            <a:round/>
            <a:headEnd len="sm" w="sm" type="none"/>
            <a:tailEnd len="sm" w="sm" type="none"/>
          </a:ln>
        </p:spPr>
      </p:cxnSp>
      <p:cxnSp>
        <p:nvCxnSpPr>
          <p:cNvPr id="449" name="Google Shape;449;p21"/>
          <p:cNvCxnSpPr/>
          <p:nvPr/>
        </p:nvCxnSpPr>
        <p:spPr>
          <a:xfrm rot="7147">
            <a:off x="-10171" y="950831"/>
            <a:ext cx="9773941" cy="0"/>
          </a:xfrm>
          <a:prstGeom prst="straightConnector1">
            <a:avLst/>
          </a:prstGeom>
          <a:noFill/>
          <a:ln cap="rnd" cmpd="sng" w="19050">
            <a:solidFill>
              <a:srgbClr val="4DA84F"/>
            </a:solidFill>
            <a:prstDash val="solid"/>
            <a:round/>
            <a:headEnd len="sm" w="sm" type="none"/>
            <a:tailEnd len="sm" w="sm" type="none"/>
          </a:ln>
        </p:spPr>
      </p:cxnSp>
      <p:cxnSp>
        <p:nvCxnSpPr>
          <p:cNvPr id="450" name="Google Shape;450;p21"/>
          <p:cNvCxnSpPr/>
          <p:nvPr/>
        </p:nvCxnSpPr>
        <p:spPr>
          <a:xfrm rot="5320288">
            <a:off x="2472562" y="6936722"/>
            <a:ext cx="438214" cy="0"/>
          </a:xfrm>
          <a:prstGeom prst="straightConnector1">
            <a:avLst/>
          </a:prstGeom>
          <a:noFill/>
          <a:ln cap="rnd" cmpd="sng" w="9525">
            <a:solidFill>
              <a:srgbClr val="5B9BD5"/>
            </a:solidFill>
            <a:prstDash val="solid"/>
            <a:round/>
            <a:headEnd len="sm" w="sm" type="none"/>
            <a:tailEnd len="sm" w="sm" type="none"/>
          </a:ln>
        </p:spPr>
      </p:cxnSp>
      <p:cxnSp>
        <p:nvCxnSpPr>
          <p:cNvPr id="451" name="Google Shape;451;p21"/>
          <p:cNvCxnSpPr/>
          <p:nvPr/>
        </p:nvCxnSpPr>
        <p:spPr>
          <a:xfrm rot="5320288">
            <a:off x="4399276" y="6936722"/>
            <a:ext cx="438214" cy="0"/>
          </a:xfrm>
          <a:prstGeom prst="straightConnector1">
            <a:avLst/>
          </a:prstGeom>
          <a:noFill/>
          <a:ln cap="rnd" cmpd="sng" w="9525">
            <a:solidFill>
              <a:srgbClr val="5B9BD5"/>
            </a:solidFill>
            <a:prstDash val="solid"/>
            <a:round/>
            <a:headEnd len="sm" w="sm" type="none"/>
            <a:tailEnd len="sm" w="sm" type="none"/>
          </a:ln>
        </p:spPr>
      </p:cxnSp>
      <p:sp>
        <p:nvSpPr>
          <p:cNvPr id="452" name="Google Shape;452;p21"/>
          <p:cNvSpPr/>
          <p:nvPr/>
        </p:nvSpPr>
        <p:spPr>
          <a:xfrm>
            <a:off x="2812169" y="6815709"/>
            <a:ext cx="1709508" cy="208560"/>
          </a:xfrm>
          <a:custGeom>
            <a:rect b="b" l="l" r="r" t="t"/>
            <a:pathLst>
              <a:path extrusionOk="0" h="208560" w="1709508">
                <a:moveTo>
                  <a:pt x="0" y="0"/>
                </a:moveTo>
                <a:lnTo>
                  <a:pt x="1709508" y="0"/>
                </a:lnTo>
                <a:lnTo>
                  <a:pt x="1709508" y="208560"/>
                </a:lnTo>
                <a:lnTo>
                  <a:pt x="0" y="208560"/>
                </a:lnTo>
                <a:lnTo>
                  <a:pt x="0" y="0"/>
                </a:lnTo>
                <a:close/>
              </a:path>
            </a:pathLst>
          </a:custGeom>
          <a:blipFill rotWithShape="1">
            <a:blip r:embed="rId4">
              <a:alphaModFix/>
            </a:blip>
            <a:stretch>
              <a:fillRect b="-146" l="0" r="0" t="-145"/>
            </a:stretch>
          </a:blipFill>
          <a:ln>
            <a:noFill/>
          </a:ln>
        </p:spPr>
      </p:sp>
      <p:sp>
        <p:nvSpPr>
          <p:cNvPr id="453" name="Google Shape;453;p21"/>
          <p:cNvSpPr/>
          <p:nvPr/>
        </p:nvSpPr>
        <p:spPr>
          <a:xfrm>
            <a:off x="4724506" y="6801711"/>
            <a:ext cx="930852" cy="217199"/>
          </a:xfrm>
          <a:custGeom>
            <a:rect b="b" l="l" r="r" t="t"/>
            <a:pathLst>
              <a:path extrusionOk="0" h="217199" w="930852">
                <a:moveTo>
                  <a:pt x="0" y="0"/>
                </a:moveTo>
                <a:lnTo>
                  <a:pt x="930852" y="0"/>
                </a:lnTo>
                <a:lnTo>
                  <a:pt x="930852" y="217199"/>
                </a:lnTo>
                <a:lnTo>
                  <a:pt x="0" y="217199"/>
                </a:lnTo>
                <a:lnTo>
                  <a:pt x="0" y="0"/>
                </a:lnTo>
                <a:close/>
              </a:path>
            </a:pathLst>
          </a:custGeom>
          <a:blipFill rotWithShape="1">
            <a:blip r:embed="rId5">
              <a:alphaModFix/>
            </a:blip>
            <a:stretch>
              <a:fillRect b="0" l="0" r="0" t="0"/>
            </a:stretch>
          </a:blipFill>
          <a:ln>
            <a:noFill/>
          </a:ln>
        </p:spPr>
      </p:sp>
      <p:sp>
        <p:nvSpPr>
          <p:cNvPr id="454" name="Google Shape;454;p21"/>
          <p:cNvSpPr txBox="1"/>
          <p:nvPr/>
        </p:nvSpPr>
        <p:spPr>
          <a:xfrm>
            <a:off x="2805531" y="314279"/>
            <a:ext cx="6696222" cy="40923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986" u="none" cap="none" strike="noStrike">
                <a:solidFill>
                  <a:srgbClr val="26819E"/>
                </a:solidFill>
                <a:latin typeface="Ubuntu"/>
                <a:ea typeface="Ubuntu"/>
                <a:cs typeface="Ubuntu"/>
                <a:sym typeface="Ubuntu"/>
              </a:rPr>
              <a:t>Resumen de la primera sesión</a:t>
            </a:r>
            <a:endParaRPr/>
          </a:p>
        </p:txBody>
      </p:sp>
      <p:sp>
        <p:nvSpPr>
          <p:cNvPr id="455" name="Google Shape;455;p21"/>
          <p:cNvSpPr txBox="1"/>
          <p:nvPr/>
        </p:nvSpPr>
        <p:spPr>
          <a:xfrm>
            <a:off x="4759756" y="1605940"/>
            <a:ext cx="4619550" cy="533400"/>
          </a:xfrm>
          <a:prstGeom prst="rect">
            <a:avLst/>
          </a:prstGeom>
          <a:noFill/>
          <a:ln>
            <a:noFill/>
          </a:ln>
        </p:spPr>
        <p:txBody>
          <a:bodyPr anchorCtr="0" anchor="t" bIns="0" lIns="0" spcFirstLastPara="1" rIns="0" wrap="square" tIns="0">
            <a:spAutoFit/>
          </a:bodyPr>
          <a:lstStyle/>
          <a:p>
            <a:pPr indent="0" lvl="0" marL="0" marR="0" rtl="0" algn="l">
              <a:lnSpc>
                <a:spcPct val="120046"/>
              </a:lnSpc>
              <a:spcBef>
                <a:spcPts val="0"/>
              </a:spcBef>
              <a:spcAft>
                <a:spcPts val="0"/>
              </a:spcAft>
              <a:buNone/>
            </a:pPr>
            <a:r>
              <a:rPr b="1" i="0" lang="en-US" sz="1706" u="none" cap="none" strike="noStrike">
                <a:solidFill>
                  <a:srgbClr val="26819E"/>
                </a:solidFill>
                <a:latin typeface="Ubuntu"/>
                <a:ea typeface="Ubuntu"/>
                <a:cs typeface="Ubuntu"/>
                <a:sym typeface="Ubuntu"/>
              </a:rPr>
              <a:t>Ahora que has adquirido los conceptos fundamentales sobre la radiación, puedes...</a:t>
            </a:r>
            <a:endParaRPr/>
          </a:p>
        </p:txBody>
      </p:sp>
      <p:sp>
        <p:nvSpPr>
          <p:cNvPr id="456" name="Google Shape;456;p21"/>
          <p:cNvSpPr txBox="1"/>
          <p:nvPr/>
        </p:nvSpPr>
        <p:spPr>
          <a:xfrm>
            <a:off x="4759755" y="2357505"/>
            <a:ext cx="4619550" cy="1562100"/>
          </a:xfrm>
          <a:prstGeom prst="rect">
            <a:avLst/>
          </a:prstGeom>
          <a:noFill/>
          <a:ln>
            <a:noFill/>
          </a:ln>
        </p:spPr>
        <p:txBody>
          <a:bodyPr anchorCtr="0" anchor="t" bIns="0" lIns="0" spcFirstLastPara="1" rIns="0" wrap="square" tIns="0">
            <a:spAutoFit/>
          </a:bodyPr>
          <a:lstStyle/>
          <a:p>
            <a:pPr indent="-204644" lvl="1" marL="409290" marR="0" rtl="0" algn="l">
              <a:lnSpc>
                <a:spcPct val="120046"/>
              </a:lnSpc>
              <a:spcBef>
                <a:spcPts val="0"/>
              </a:spcBef>
              <a:spcAft>
                <a:spcPts val="0"/>
              </a:spcAft>
              <a:buClr>
                <a:srgbClr val="000000"/>
              </a:buClr>
              <a:buSzPts val="1706"/>
              <a:buFont typeface="Arial"/>
              <a:buChar char="•"/>
            </a:pPr>
            <a:r>
              <a:rPr b="0" i="0" lang="en-US" sz="1706" u="none" cap="none" strike="noStrike">
                <a:solidFill>
                  <a:srgbClr val="000000"/>
                </a:solidFill>
                <a:latin typeface="Ubuntu"/>
                <a:ea typeface="Ubuntu"/>
                <a:cs typeface="Ubuntu"/>
                <a:sym typeface="Ubuntu"/>
              </a:rPr>
              <a:t>Definir radiación. </a:t>
            </a:r>
            <a:endParaRPr/>
          </a:p>
          <a:p>
            <a:pPr indent="-204644" lvl="1" marL="409290" marR="0" rtl="0" algn="l">
              <a:lnSpc>
                <a:spcPct val="120046"/>
              </a:lnSpc>
              <a:spcBef>
                <a:spcPts val="0"/>
              </a:spcBef>
              <a:spcAft>
                <a:spcPts val="0"/>
              </a:spcAft>
              <a:buClr>
                <a:srgbClr val="000000"/>
              </a:buClr>
              <a:buSzPts val="1706"/>
              <a:buFont typeface="Arial"/>
              <a:buChar char="•"/>
            </a:pPr>
            <a:r>
              <a:rPr b="0" i="0" lang="en-US" sz="1706" u="none" cap="none" strike="noStrike">
                <a:solidFill>
                  <a:srgbClr val="000000"/>
                </a:solidFill>
                <a:latin typeface="Ubuntu"/>
                <a:ea typeface="Ubuntu"/>
                <a:cs typeface="Ubuntu"/>
                <a:sym typeface="Ubuntu"/>
              </a:rPr>
              <a:t>Compara y contrasta dos tipos principales de radiación: ionizante y no ionizante.</a:t>
            </a:r>
            <a:endParaRPr/>
          </a:p>
          <a:p>
            <a:pPr indent="-204644" lvl="1" marL="409290" marR="0" rtl="0" algn="l">
              <a:lnSpc>
                <a:spcPct val="120046"/>
              </a:lnSpc>
              <a:spcBef>
                <a:spcPts val="0"/>
              </a:spcBef>
              <a:spcAft>
                <a:spcPts val="0"/>
              </a:spcAft>
              <a:buClr>
                <a:srgbClr val="000000"/>
              </a:buClr>
              <a:buSzPts val="1706"/>
              <a:buFont typeface="Arial"/>
              <a:buChar char="•"/>
            </a:pPr>
            <a:r>
              <a:rPr b="0" i="0" lang="en-US" sz="1706" u="none" cap="none" strike="noStrike">
                <a:solidFill>
                  <a:srgbClr val="000000"/>
                </a:solidFill>
                <a:latin typeface="Ubuntu"/>
                <a:ea typeface="Ubuntu"/>
                <a:cs typeface="Ubuntu"/>
                <a:sym typeface="Ubuntu"/>
              </a:rPr>
              <a:t>Analiza de qué manera los diferentes tipos de radiación pueden influir en la salud humana.</a:t>
            </a:r>
            <a:endParaRPr/>
          </a:p>
        </p:txBody>
      </p:sp>
      <p:sp>
        <p:nvSpPr>
          <p:cNvPr id="457" name="Google Shape;457;p21"/>
          <p:cNvSpPr/>
          <p:nvPr/>
        </p:nvSpPr>
        <p:spPr>
          <a:xfrm>
            <a:off x="664809" y="1678958"/>
            <a:ext cx="3705179" cy="3248688"/>
          </a:xfrm>
          <a:custGeom>
            <a:rect b="b" l="l" r="r" t="t"/>
            <a:pathLst>
              <a:path extrusionOk="0" h="3248688" w="3705179">
                <a:moveTo>
                  <a:pt x="0" y="0"/>
                </a:moveTo>
                <a:lnTo>
                  <a:pt x="3705178" y="0"/>
                </a:lnTo>
                <a:lnTo>
                  <a:pt x="3705178" y="3248688"/>
                </a:lnTo>
                <a:lnTo>
                  <a:pt x="0" y="3248688"/>
                </a:lnTo>
                <a:lnTo>
                  <a:pt x="0" y="0"/>
                </a:lnTo>
                <a:close/>
              </a:path>
            </a:pathLst>
          </a:custGeom>
          <a:blipFill rotWithShape="1">
            <a:blip r:embed="rId6">
              <a:alphaModFix/>
            </a:blip>
            <a:stretch>
              <a:fillRect b="0" l="0" r="0" t="0"/>
            </a:stretch>
          </a:blipFill>
          <a:ln>
            <a:noFill/>
          </a:ln>
        </p:spPr>
      </p:sp>
      <p:sp>
        <p:nvSpPr>
          <p:cNvPr id="458" name="Google Shape;458;p21"/>
          <p:cNvSpPr txBox="1"/>
          <p:nvPr/>
        </p:nvSpPr>
        <p:spPr>
          <a:xfrm>
            <a:off x="5920000" y="6847261"/>
            <a:ext cx="3102080" cy="222284"/>
          </a:xfrm>
          <a:prstGeom prst="rect">
            <a:avLst/>
          </a:prstGeom>
          <a:noFill/>
          <a:ln>
            <a:noFill/>
          </a:ln>
        </p:spPr>
        <p:txBody>
          <a:bodyPr anchorCtr="0" anchor="t" bIns="0" lIns="0" spcFirstLastPara="1" rIns="0" wrap="square" tIns="0">
            <a:spAutoFit/>
          </a:bodyPr>
          <a:lstStyle/>
          <a:p>
            <a:pPr indent="0" lvl="0" marL="0" marR="0" rtl="0" algn="l">
              <a:lnSpc>
                <a:spcPct val="119889"/>
              </a:lnSpc>
              <a:spcBef>
                <a:spcPts val="0"/>
              </a:spcBef>
              <a:spcAft>
                <a:spcPts val="0"/>
              </a:spcAft>
              <a:buNone/>
            </a:pPr>
            <a:r>
              <a:rPr b="0" i="0" lang="en-US" sz="724" u="none" cap="none" strike="noStrike">
                <a:solidFill>
                  <a:srgbClr val="000000"/>
                </a:solidFill>
                <a:latin typeface="Arial"/>
                <a:ea typeface="Arial"/>
                <a:cs typeface="Arial"/>
                <a:sym typeface="Arial"/>
              </a:rPr>
              <a:t>Copyright 2020 Discovery Education, Inc. Todos los derechos reservados.</a:t>
            </a:r>
            <a:endParaRPr/>
          </a:p>
          <a:p>
            <a:pPr indent="0" lvl="0" marL="0" marR="0" rtl="0" algn="l">
              <a:lnSpc>
                <a:spcPct val="119889"/>
              </a:lnSpc>
              <a:spcBef>
                <a:spcPts val="0"/>
              </a:spcBef>
              <a:spcAft>
                <a:spcPts val="0"/>
              </a:spcAft>
              <a:buNone/>
            </a:pPr>
            <a:r>
              <a:t/>
            </a:r>
            <a:endParaRPr b="0" i="0" sz="724" u="none" cap="none" strike="noStrike">
              <a:solidFill>
                <a:srgbClr val="000000"/>
              </a:solidFill>
              <a:latin typeface="Arial"/>
              <a:ea typeface="Arial"/>
              <a:cs typeface="Arial"/>
              <a:sym typeface="Arial"/>
            </a:endParaRPr>
          </a:p>
        </p:txBody>
      </p:sp>
      <p:sp>
        <p:nvSpPr>
          <p:cNvPr id="459" name="Google Shape;459;p21"/>
          <p:cNvSpPr/>
          <p:nvPr/>
        </p:nvSpPr>
        <p:spPr>
          <a:xfrm>
            <a:off x="684528" y="6745992"/>
            <a:ext cx="1840504" cy="347994"/>
          </a:xfrm>
          <a:custGeom>
            <a:rect b="b" l="l" r="r" t="t"/>
            <a:pathLst>
              <a:path extrusionOk="0" h="347994" w="1840504">
                <a:moveTo>
                  <a:pt x="0" y="0"/>
                </a:moveTo>
                <a:lnTo>
                  <a:pt x="1840504" y="0"/>
                </a:lnTo>
                <a:lnTo>
                  <a:pt x="1840504" y="347994"/>
                </a:lnTo>
                <a:lnTo>
                  <a:pt x="0" y="347994"/>
                </a:lnTo>
                <a:lnTo>
                  <a:pt x="0" y="0"/>
                </a:lnTo>
                <a:close/>
              </a:path>
            </a:pathLst>
          </a:custGeom>
          <a:blipFill rotWithShape="1">
            <a:blip r:embed="rId7">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688AAB0669F14C8E44AF4B43054FA0" ma:contentTypeVersion="13" ma:contentTypeDescription="Create a new document." ma:contentTypeScope="" ma:versionID="d5c821b38042bab66983748d099587c0">
  <xsd:schema xmlns:xsd="http://www.w3.org/2001/XMLSchema" xmlns:xs="http://www.w3.org/2001/XMLSchema" xmlns:p="http://schemas.microsoft.com/office/2006/metadata/properties" xmlns:ns2="12b27dd0-d969-41b7-91e2-09ee1f692f91" xmlns:ns3="87c487ca-cf05-4855-bc59-6c678ca33f25" targetNamespace="http://schemas.microsoft.com/office/2006/metadata/properties" ma:root="true" ma:fieldsID="2d28bbdb8ff4e433d8ded3ec4574e5f4" ns2:_="" ns3:_="">
    <xsd:import namespace="12b27dd0-d969-41b7-91e2-09ee1f692f91"/>
    <xsd:import namespace="87c487ca-cf05-4855-bc59-6c678ca33f2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b27dd0-d969-41b7-91e2-09ee1f692f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a81e856-da4e-4d70-b14e-1ab195ccf85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c487ca-cf05-4855-bc59-6c678ca33f2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e6d3a37-4a46-4fc5-b0c7-1ddb59c533fe}" ma:internalName="TaxCatchAll" ma:showField="CatchAllData" ma:web="87c487ca-cf05-4855-bc59-6c678ca33f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7c487ca-cf05-4855-bc59-6c678ca33f25" xsi:nil="true"/>
    <lcf76f155ced4ddcb4097134ff3c332f xmlns="12b27dd0-d969-41b7-91e2-09ee1f692f9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F90A993-E5A3-4E80-B20E-7F3E52C138D4}"/>
</file>

<file path=customXml/itemProps2.xml><?xml version="1.0" encoding="utf-8"?>
<ds:datastoreItem xmlns:ds="http://schemas.openxmlformats.org/officeDocument/2006/customXml" ds:itemID="{D25BB620-69A6-434F-9285-83DFC15971A8}"/>
</file>

<file path=customXml/itemProps3.xml><?xml version="1.0" encoding="utf-8"?>
<ds:datastoreItem xmlns:ds="http://schemas.openxmlformats.org/officeDocument/2006/customXml" ds:itemID="{BA7DD31B-A722-4905-8C2F-4783D36ED499}"/>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0x01010004688AAB0669F14C8E44AF4B43054FA0</vt:lpwstr>
  </property>
</Properties>
</file>