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7315200" cx="9753600"/>
  <p:notesSz cx="6858000" cy="9144000"/>
  <p:embeddedFontLst>
    <p:embeddedFont>
      <p:font typeface="Helvetica Neue"/>
      <p:bold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8" Type="http://schemas.openxmlformats.org/officeDocument/2006/relationships/slide" Target="slides/slide3.xml"/><Relationship Id="rId21" Type="http://schemas.openxmlformats.org/officeDocument/2006/relationships/font" Target="fonts/HelveticaNeue-boldItalic.fntdata"/><Relationship Id="rId3" Type="http://schemas.openxmlformats.org/officeDocument/2006/relationships/presProps" Target="presProps.xml"/><Relationship Id="rId12" Type="http://schemas.openxmlformats.org/officeDocument/2006/relationships/slide" Target="slides/slide7.xml"/><Relationship Id="rId17" Type="http://schemas.openxmlformats.org/officeDocument/2006/relationships/slide" Target="slides/slide12.xml"/><Relationship Id="rId7" Type="http://schemas.openxmlformats.org/officeDocument/2006/relationships/slide" Target="slides/slide2.xml"/><Relationship Id="rId20" Type="http://schemas.openxmlformats.org/officeDocument/2006/relationships/font" Target="fonts/HelveticaNeue-bold.fntdata"/><Relationship Id="rId2" Type="http://schemas.openxmlformats.org/officeDocument/2006/relationships/viewProps" Target="viewProps.xml"/><Relationship Id="rId16" Type="http://schemas.openxmlformats.org/officeDocument/2006/relationships/slide" Target="slides/slide11.xml"/><Relationship Id="rId11" Type="http://schemas.openxmlformats.org/officeDocument/2006/relationships/slide" Target="slides/slide6.xml"/><Relationship Id="rId1" Type="http://schemas.openxmlformats.org/officeDocument/2006/relationships/theme" Target="theme/theme2.xml"/><Relationship Id="rId6" Type="http://schemas.openxmlformats.org/officeDocument/2006/relationships/slide" Target="slides/slide1.xml"/><Relationship Id="rId24" Type="http://schemas.openxmlformats.org/officeDocument/2006/relationships/customXml" Target="../customXml/item3.xml"/><Relationship Id="rId15" Type="http://schemas.openxmlformats.org/officeDocument/2006/relationships/slide" Target="slides/slide10.xml"/><Relationship Id="rId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86" name="Google Shape;86;p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87" name="Google Shape;87;p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0</a:t>
            </a:r>
            <a:endParaRPr/>
          </a:p>
        </p:txBody>
      </p:sp>
      <p:sp>
        <p:nvSpPr>
          <p:cNvPr id="89" name="Google Shape;89;p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90" name="Google Shape;90;p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0: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10: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1: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1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79" name="Google Shape;279;p1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80" name="Google Shape;280;p1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1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Talking Points for fuel rods:</a:t>
            </a:r>
            <a:endParaRPr/>
          </a:p>
          <a:p>
            <a:pPr indent="0" lvl="0" marL="0" rtl="0" algn="l">
              <a:spcBef>
                <a:spcPts val="0"/>
              </a:spcBef>
              <a:spcAft>
                <a:spcPts val="0"/>
              </a:spcAft>
              <a:buNone/>
            </a:pPr>
            <a:r>
              <a:rPr lang="en-US"/>
              <a:t>A nuclear reactor in its simplest form involves uranium, control rods, and water encased in a concrete and steel containment vessel. </a:t>
            </a:r>
            <a:endParaRPr/>
          </a:p>
          <a:p>
            <a:pPr indent="0" lvl="0" marL="0" rtl="0" algn="l">
              <a:spcBef>
                <a:spcPts val="0"/>
              </a:spcBef>
              <a:spcAft>
                <a:spcPts val="0"/>
              </a:spcAft>
              <a:buNone/>
            </a:pPr>
            <a:r>
              <a:rPr lang="en-US"/>
              <a:t>The uranium provides the fissile material (the atoms that split). It releases neutrons when it is split, and these neutrons then make other uranium atoms split.</a:t>
            </a:r>
            <a:endParaRPr/>
          </a:p>
          <a:p>
            <a:pPr indent="0" lvl="0" marL="0" rtl="0" algn="l">
              <a:spcBef>
                <a:spcPts val="0"/>
              </a:spcBef>
              <a:spcAft>
                <a:spcPts val="0"/>
              </a:spcAft>
              <a:buNone/>
            </a:pPr>
            <a:r>
              <a:rPr lang="en-US"/>
              <a:t>The control rods absorb excess neutrons and control the speed of the reaction.</a:t>
            </a:r>
            <a:endParaRPr/>
          </a:p>
          <a:p>
            <a:pPr indent="0" lvl="0" marL="0" rtl="0" algn="l">
              <a:spcBef>
                <a:spcPts val="0"/>
              </a:spcBef>
              <a:spcAft>
                <a:spcPts val="0"/>
              </a:spcAft>
              <a:buNone/>
            </a:pPr>
            <a:r>
              <a:rPr lang="en-US"/>
              <a:t>The water slows down the neutrons: without the water, the reaction will not happen. It also absorbs the heat of the reaction and turns into steam. The steam leaves the vessel and is used to generate electricity.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11</a:t>
            </a:r>
            <a:endParaRPr/>
          </a:p>
        </p:txBody>
      </p:sp>
      <p:sp>
        <p:nvSpPr>
          <p:cNvPr id="282" name="Google Shape;282;p1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83" name="Google Shape;283;p1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3: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1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4: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1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4: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5: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5: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6: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6: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7: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7: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09" name="Google Shape;209;p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10" name="Google Shape;210;p8: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7</a:t>
            </a:r>
            <a:endParaRPr/>
          </a:p>
        </p:txBody>
      </p:sp>
      <p:sp>
        <p:nvSpPr>
          <p:cNvPr id="212" name="Google Shape;212;p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13" name="Google Shape;213;p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9: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9: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1792288" y="612775"/>
            <a:ext cx="5486400" cy="4114800"/>
          </a:xfrm>
          <a:prstGeom prst="rect">
            <a:avLst/>
          </a:prstGeom>
          <a:noFill/>
          <a:ln>
            <a:noFill/>
          </a:ln>
        </p:spPr>
      </p:sp>
      <p:sp>
        <p:nvSpPr>
          <p:cNvPr id="68" name="Google Shape;6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1.png"/><Relationship Id="rId11" Type="http://schemas.openxmlformats.org/officeDocument/2006/relationships/image" Target="../media/image16.png"/><Relationship Id="rId10" Type="http://schemas.openxmlformats.org/officeDocument/2006/relationships/image" Target="../media/image18.png"/><Relationship Id="rId9" Type="http://schemas.openxmlformats.org/officeDocument/2006/relationships/image" Target="../media/image12.png"/><Relationship Id="rId5" Type="http://schemas.openxmlformats.org/officeDocument/2006/relationships/image" Target="../media/image8.png"/><Relationship Id="rId6" Type="http://schemas.openxmlformats.org/officeDocument/2006/relationships/image" Target="../media/image25.jpg"/><Relationship Id="rId7" Type="http://schemas.openxmlformats.org/officeDocument/2006/relationships/image" Target="../media/image23.jpg"/><Relationship Id="rId8"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2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15.jpg"/><Relationship Id="rId7" Type="http://schemas.openxmlformats.org/officeDocument/2006/relationships/image" Target="../media/image2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26.jpg"/><Relationship Id="rId7"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17.jpg"/><Relationship Id="rId7" Type="http://schemas.openxmlformats.org/officeDocument/2006/relationships/hyperlink" Target="https://www.youtube.com/watch?v=yS53AA_WaUk" TargetMode="External"/><Relationship Id="rId8" Type="http://schemas.openxmlformats.org/officeDocument/2006/relationships/image" Target="../media/image2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3"/>
          <p:cNvSpPr/>
          <p:nvPr/>
        </p:nvSpPr>
        <p:spPr>
          <a:xfrm>
            <a:off x="0" y="-1980"/>
            <a:ext cx="9753600" cy="945452"/>
          </a:xfrm>
          <a:custGeom>
            <a:rect b="b" l="l" r="r" t="t"/>
            <a:pathLst>
              <a:path extrusionOk="0" h="1260602" w="13004800">
                <a:moveTo>
                  <a:pt x="0" y="0"/>
                </a:moveTo>
                <a:lnTo>
                  <a:pt x="13004800" y="0"/>
                </a:lnTo>
                <a:lnTo>
                  <a:pt x="13004800" y="1260602"/>
                </a:lnTo>
                <a:lnTo>
                  <a:pt x="0" y="1260602"/>
                </a:lnTo>
                <a:close/>
              </a:path>
            </a:pathLst>
          </a:custGeom>
          <a:solidFill>
            <a:srgbClr val="4DA84F"/>
          </a:solidFill>
          <a:ln>
            <a:noFill/>
          </a:ln>
        </p:spPr>
      </p:sp>
      <p:cxnSp>
        <p:nvCxnSpPr>
          <p:cNvPr id="93" name="Google Shape;93;p13"/>
          <p:cNvCxnSpPr/>
          <p:nvPr/>
        </p:nvCxnSpPr>
        <p:spPr>
          <a:xfrm rot="6855">
            <a:off x="600449" y="6463198"/>
            <a:ext cx="8543763" cy="0"/>
          </a:xfrm>
          <a:prstGeom prst="straightConnector1">
            <a:avLst/>
          </a:prstGeom>
          <a:noFill/>
          <a:ln cap="rnd" cmpd="sng" w="9525">
            <a:solidFill>
              <a:srgbClr val="26819E"/>
            </a:solidFill>
            <a:prstDash val="solid"/>
            <a:round/>
            <a:headEnd len="sm" w="sm" type="none"/>
            <a:tailEnd len="sm" w="sm" type="none"/>
          </a:ln>
        </p:spPr>
      </p:cxnSp>
      <p:cxnSp>
        <p:nvCxnSpPr>
          <p:cNvPr id="94" name="Google Shape;94;p13"/>
          <p:cNvCxnSpPr/>
          <p:nvPr/>
        </p:nvCxnSpPr>
        <p:spPr>
          <a:xfrm rot="5347507">
            <a:off x="8685534" y="6912870"/>
            <a:ext cx="443605" cy="0"/>
          </a:xfrm>
          <a:prstGeom prst="straightConnector1">
            <a:avLst/>
          </a:prstGeom>
          <a:noFill/>
          <a:ln cap="rnd" cmpd="sng" w="9525">
            <a:solidFill>
              <a:srgbClr val="FFFFFF"/>
            </a:solidFill>
            <a:prstDash val="solid"/>
            <a:round/>
            <a:headEnd len="sm" w="sm" type="none"/>
            <a:tailEnd len="sm" w="sm" type="none"/>
          </a:ln>
        </p:spPr>
      </p:cxnSp>
      <p:sp>
        <p:nvSpPr>
          <p:cNvPr id="95" name="Google Shape;95;p13"/>
          <p:cNvSpPr txBox="1"/>
          <p:nvPr/>
        </p:nvSpPr>
        <p:spPr>
          <a:xfrm>
            <a:off x="6371878" y="6860914"/>
            <a:ext cx="2444018" cy="190500"/>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639" u="none" cap="none" strike="noStrike">
                <a:solidFill>
                  <a:srgbClr val="000000"/>
                </a:solidFill>
                <a:latin typeface="Century"/>
                <a:ea typeface="Century"/>
                <a:cs typeface="Century"/>
                <a:sym typeface="Century"/>
              </a:rPr>
              <a:t>Copyright 2018 Discovery Education, S.A. Todos los derechos reservados.</a:t>
            </a:r>
            <a:endParaRPr/>
          </a:p>
        </p:txBody>
      </p:sp>
      <p:sp>
        <p:nvSpPr>
          <p:cNvPr id="96" name="Google Shape;96;p13"/>
          <p:cNvSpPr/>
          <p:nvPr/>
        </p:nvSpPr>
        <p:spPr>
          <a:xfrm>
            <a:off x="5227930" y="6366286"/>
            <a:ext cx="1110826" cy="1110826"/>
          </a:xfrm>
          <a:custGeom>
            <a:rect b="b" l="l" r="r" t="t"/>
            <a:pathLst>
              <a:path extrusionOk="0" h="1110826" w="1110826">
                <a:moveTo>
                  <a:pt x="0" y="0"/>
                </a:moveTo>
                <a:lnTo>
                  <a:pt x="1110825" y="0"/>
                </a:lnTo>
                <a:lnTo>
                  <a:pt x="1110825" y="1110825"/>
                </a:lnTo>
                <a:lnTo>
                  <a:pt x="0" y="1110825"/>
                </a:lnTo>
                <a:lnTo>
                  <a:pt x="0" y="0"/>
                </a:lnTo>
                <a:close/>
              </a:path>
            </a:pathLst>
          </a:custGeom>
          <a:blipFill rotWithShape="1">
            <a:blip r:embed="rId3">
              <a:alphaModFix/>
            </a:blip>
            <a:stretch>
              <a:fillRect b="0" l="0" r="0" t="0"/>
            </a:stretch>
          </a:blipFill>
          <a:ln>
            <a:noFill/>
          </a:ln>
        </p:spPr>
      </p:sp>
      <p:sp>
        <p:nvSpPr>
          <p:cNvPr id="97" name="Google Shape;97;p13"/>
          <p:cNvSpPr txBox="1"/>
          <p:nvPr/>
        </p:nvSpPr>
        <p:spPr>
          <a:xfrm>
            <a:off x="8957462" y="6818229"/>
            <a:ext cx="218101" cy="161925"/>
          </a:xfrm>
          <a:prstGeom prst="rect">
            <a:avLst/>
          </a:prstGeom>
          <a:noFill/>
          <a:ln>
            <a:noFill/>
          </a:ln>
        </p:spPr>
        <p:txBody>
          <a:bodyPr anchorCtr="0" anchor="t" bIns="0" lIns="0" spcFirstLastPara="1" rIns="0" wrap="square" tIns="0">
            <a:spAutoFit/>
          </a:bodyPr>
          <a:lstStyle/>
          <a:p>
            <a:pPr indent="0" lvl="0" marL="0" marR="0" rtl="0" algn="r">
              <a:lnSpc>
                <a:spcPct val="119981"/>
              </a:lnSpc>
              <a:spcBef>
                <a:spcPts val="0"/>
              </a:spcBef>
              <a:spcAft>
                <a:spcPts val="0"/>
              </a:spcAft>
              <a:buNone/>
            </a:pPr>
            <a:r>
              <a:rPr b="0" i="0" lang="en-US" sz="1066" u="none" cap="none" strike="noStrike">
                <a:solidFill>
                  <a:srgbClr val="000000"/>
                </a:solidFill>
                <a:latin typeface="Century"/>
                <a:ea typeface="Century"/>
                <a:cs typeface="Century"/>
                <a:sym typeface="Century"/>
              </a:rPr>
              <a:t>‹#›</a:t>
            </a:r>
            <a:endParaRPr/>
          </a:p>
        </p:txBody>
      </p:sp>
      <p:sp>
        <p:nvSpPr>
          <p:cNvPr id="98" name="Google Shape;98;p13"/>
          <p:cNvSpPr/>
          <p:nvPr/>
        </p:nvSpPr>
        <p:spPr>
          <a:xfrm>
            <a:off x="500163" y="124471"/>
            <a:ext cx="1890556" cy="717107"/>
          </a:xfrm>
          <a:custGeom>
            <a:rect b="b" l="l" r="r" t="t"/>
            <a:pathLst>
              <a:path extrusionOk="0" h="717107" w="1890556">
                <a:moveTo>
                  <a:pt x="0" y="0"/>
                </a:moveTo>
                <a:lnTo>
                  <a:pt x="1890556" y="0"/>
                </a:lnTo>
                <a:lnTo>
                  <a:pt x="1890556" y="717108"/>
                </a:lnTo>
                <a:lnTo>
                  <a:pt x="0" y="717108"/>
                </a:lnTo>
                <a:lnTo>
                  <a:pt x="0" y="0"/>
                </a:lnTo>
                <a:close/>
              </a:path>
            </a:pathLst>
          </a:custGeom>
          <a:blipFill rotWithShape="1">
            <a:blip r:embed="rId4">
              <a:alphaModFix/>
            </a:blip>
            <a:stretch>
              <a:fillRect b="0" l="0" r="0" t="0"/>
            </a:stretch>
          </a:blipFill>
          <a:ln>
            <a:noFill/>
          </a:ln>
        </p:spPr>
      </p:sp>
      <p:sp>
        <p:nvSpPr>
          <p:cNvPr id="99" name="Google Shape;99;p13"/>
          <p:cNvSpPr/>
          <p:nvPr/>
        </p:nvSpPr>
        <p:spPr>
          <a:xfrm>
            <a:off x="605537" y="6632419"/>
            <a:ext cx="2382563" cy="427936"/>
          </a:xfrm>
          <a:custGeom>
            <a:rect b="b" l="l" r="r" t="t"/>
            <a:pathLst>
              <a:path extrusionOk="0" h="427936" w="2382563">
                <a:moveTo>
                  <a:pt x="0" y="0"/>
                </a:moveTo>
                <a:lnTo>
                  <a:pt x="2382563" y="0"/>
                </a:lnTo>
                <a:lnTo>
                  <a:pt x="2382563" y="427936"/>
                </a:lnTo>
                <a:lnTo>
                  <a:pt x="0" y="427936"/>
                </a:lnTo>
                <a:lnTo>
                  <a:pt x="0" y="0"/>
                </a:lnTo>
                <a:close/>
              </a:path>
            </a:pathLst>
          </a:custGeom>
          <a:blipFill rotWithShape="1">
            <a:blip r:embed="rId5">
              <a:alphaModFix/>
            </a:blip>
            <a:stretch>
              <a:fillRect b="-494" l="0" r="0" t="-495"/>
            </a:stretch>
          </a:blipFill>
          <a:ln>
            <a:noFill/>
          </a:ln>
        </p:spPr>
      </p:sp>
      <p:sp>
        <p:nvSpPr>
          <p:cNvPr id="100" name="Google Shape;100;p13"/>
          <p:cNvSpPr/>
          <p:nvPr/>
        </p:nvSpPr>
        <p:spPr>
          <a:xfrm>
            <a:off x="0" y="0"/>
            <a:ext cx="9753600" cy="7315200"/>
          </a:xfrm>
          <a:custGeom>
            <a:rect b="b" l="l" r="r" t="t"/>
            <a:pathLst>
              <a:path extrusionOk="0" h="7315200" w="9753600">
                <a:moveTo>
                  <a:pt x="0" y="0"/>
                </a:moveTo>
                <a:lnTo>
                  <a:pt x="9753600" y="0"/>
                </a:lnTo>
                <a:lnTo>
                  <a:pt x="9753600" y="7315200"/>
                </a:lnTo>
                <a:lnTo>
                  <a:pt x="0" y="7315200"/>
                </a:lnTo>
                <a:lnTo>
                  <a:pt x="0" y="0"/>
                </a:lnTo>
                <a:close/>
              </a:path>
            </a:pathLst>
          </a:custGeom>
          <a:blipFill rotWithShape="1">
            <a:blip r:embed="rId6">
              <a:alphaModFix/>
            </a:blip>
            <a:stretch>
              <a:fillRect b="0" l="0" r="0" t="0"/>
            </a:stretch>
          </a:blipFill>
          <a:ln>
            <a:noFill/>
          </a:ln>
        </p:spPr>
      </p:sp>
      <p:sp>
        <p:nvSpPr>
          <p:cNvPr id="101" name="Google Shape;101;p13"/>
          <p:cNvSpPr/>
          <p:nvPr/>
        </p:nvSpPr>
        <p:spPr>
          <a:xfrm>
            <a:off x="0" y="6459759"/>
            <a:ext cx="9761601" cy="911256"/>
          </a:xfrm>
          <a:custGeom>
            <a:rect b="b" l="l" r="r" t="t"/>
            <a:pathLst>
              <a:path extrusionOk="0" h="1215009" w="13015468">
                <a:moveTo>
                  <a:pt x="0" y="0"/>
                </a:moveTo>
                <a:lnTo>
                  <a:pt x="13015468" y="0"/>
                </a:lnTo>
                <a:lnTo>
                  <a:pt x="13015468" y="1215009"/>
                </a:lnTo>
                <a:lnTo>
                  <a:pt x="0" y="1215009"/>
                </a:lnTo>
                <a:close/>
              </a:path>
            </a:pathLst>
          </a:custGeom>
          <a:solidFill>
            <a:srgbClr val="FFFFFF"/>
          </a:solidFill>
          <a:ln>
            <a:noFill/>
          </a:ln>
        </p:spPr>
      </p:sp>
      <p:sp>
        <p:nvSpPr>
          <p:cNvPr id="102" name="Google Shape;102;p13"/>
          <p:cNvSpPr/>
          <p:nvPr/>
        </p:nvSpPr>
        <p:spPr>
          <a:xfrm>
            <a:off x="5227930" y="6366286"/>
            <a:ext cx="1110826" cy="1110826"/>
          </a:xfrm>
          <a:custGeom>
            <a:rect b="b" l="l" r="r" t="t"/>
            <a:pathLst>
              <a:path extrusionOk="0" h="1110826" w="1110826">
                <a:moveTo>
                  <a:pt x="0" y="0"/>
                </a:moveTo>
                <a:lnTo>
                  <a:pt x="1110825" y="0"/>
                </a:lnTo>
                <a:lnTo>
                  <a:pt x="1110825" y="1110825"/>
                </a:lnTo>
                <a:lnTo>
                  <a:pt x="0" y="1110825"/>
                </a:lnTo>
                <a:lnTo>
                  <a:pt x="0" y="0"/>
                </a:lnTo>
                <a:close/>
              </a:path>
            </a:pathLst>
          </a:custGeom>
          <a:blipFill rotWithShape="1">
            <a:blip r:embed="rId3">
              <a:alphaModFix/>
            </a:blip>
            <a:stretch>
              <a:fillRect b="0" l="0" r="0" t="0"/>
            </a:stretch>
          </a:blipFill>
          <a:ln>
            <a:noFill/>
          </a:ln>
        </p:spPr>
      </p:sp>
      <p:sp>
        <p:nvSpPr>
          <p:cNvPr id="103" name="Google Shape;103;p13"/>
          <p:cNvSpPr/>
          <p:nvPr/>
        </p:nvSpPr>
        <p:spPr>
          <a:xfrm>
            <a:off x="605537" y="6632419"/>
            <a:ext cx="2382563" cy="427936"/>
          </a:xfrm>
          <a:custGeom>
            <a:rect b="b" l="l" r="r" t="t"/>
            <a:pathLst>
              <a:path extrusionOk="0" h="427936" w="2382563">
                <a:moveTo>
                  <a:pt x="0" y="0"/>
                </a:moveTo>
                <a:lnTo>
                  <a:pt x="2382563" y="0"/>
                </a:lnTo>
                <a:lnTo>
                  <a:pt x="2382563" y="427936"/>
                </a:lnTo>
                <a:lnTo>
                  <a:pt x="0" y="427936"/>
                </a:lnTo>
                <a:lnTo>
                  <a:pt x="0" y="0"/>
                </a:lnTo>
                <a:close/>
              </a:path>
            </a:pathLst>
          </a:custGeom>
          <a:blipFill rotWithShape="1">
            <a:blip r:embed="rId5">
              <a:alphaModFix/>
            </a:blip>
            <a:stretch>
              <a:fillRect b="-494" l="0" r="0" t="-495"/>
            </a:stretch>
          </a:blipFill>
          <a:ln>
            <a:noFill/>
          </a:ln>
        </p:spPr>
      </p:sp>
      <p:sp>
        <p:nvSpPr>
          <p:cNvPr id="104" name="Google Shape;104;p13"/>
          <p:cNvSpPr txBox="1"/>
          <p:nvPr/>
        </p:nvSpPr>
        <p:spPr>
          <a:xfrm>
            <a:off x="696962" y="5402576"/>
            <a:ext cx="6696222" cy="400964"/>
          </a:xfrm>
          <a:prstGeom prst="rect">
            <a:avLst/>
          </a:prstGeom>
          <a:noFill/>
          <a:ln>
            <a:noFill/>
          </a:ln>
        </p:spPr>
        <p:txBody>
          <a:bodyPr anchorCtr="0" anchor="t" bIns="0" lIns="0" spcFirstLastPara="1" rIns="0" wrap="square" tIns="0">
            <a:spAutoFit/>
          </a:bodyPr>
          <a:lstStyle/>
          <a:p>
            <a:pPr indent="0" lvl="0" marL="0" marR="0" rtl="0" algn="l">
              <a:lnSpc>
                <a:spcPct val="108010"/>
              </a:lnSpc>
              <a:spcBef>
                <a:spcPts val="0"/>
              </a:spcBef>
              <a:spcAft>
                <a:spcPts val="0"/>
              </a:spcAft>
              <a:buNone/>
            </a:pPr>
            <a:r>
              <a:rPr b="1" i="0" lang="en-US" sz="2559" u="none" cap="none" strike="noStrike">
                <a:solidFill>
                  <a:srgbClr val="FFFFFF"/>
                </a:solidFill>
                <a:latin typeface="Arial"/>
                <a:ea typeface="Arial"/>
                <a:cs typeface="Arial"/>
                <a:sym typeface="Arial"/>
              </a:rPr>
              <a:t>ENERGÍA ATÓMICA</a:t>
            </a:r>
            <a:endParaRPr/>
          </a:p>
        </p:txBody>
      </p:sp>
      <p:sp>
        <p:nvSpPr>
          <p:cNvPr id="105" name="Google Shape;105;p13"/>
          <p:cNvSpPr/>
          <p:nvPr/>
        </p:nvSpPr>
        <p:spPr>
          <a:xfrm>
            <a:off x="500163" y="418027"/>
            <a:ext cx="4831174" cy="1832514"/>
          </a:xfrm>
          <a:custGeom>
            <a:rect b="b" l="l" r="r" t="t"/>
            <a:pathLst>
              <a:path extrusionOk="0" h="1832514" w="4831174">
                <a:moveTo>
                  <a:pt x="0" y="0"/>
                </a:moveTo>
                <a:lnTo>
                  <a:pt x="4831175" y="0"/>
                </a:lnTo>
                <a:lnTo>
                  <a:pt x="4831175" y="1832514"/>
                </a:lnTo>
                <a:lnTo>
                  <a:pt x="0" y="1832514"/>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2"/>
          <p:cNvSpPr/>
          <p:nvPr/>
        </p:nvSpPr>
        <p:spPr>
          <a:xfrm>
            <a:off x="0" y="-1980"/>
            <a:ext cx="9753600" cy="945452"/>
          </a:xfrm>
          <a:custGeom>
            <a:rect b="b" l="l" r="r" t="t"/>
            <a:pathLst>
              <a:path extrusionOk="0" h="1260602" w="13004800">
                <a:moveTo>
                  <a:pt x="0" y="0"/>
                </a:moveTo>
                <a:lnTo>
                  <a:pt x="13004800" y="0"/>
                </a:lnTo>
                <a:lnTo>
                  <a:pt x="13004800" y="1260602"/>
                </a:lnTo>
                <a:lnTo>
                  <a:pt x="0" y="1260602"/>
                </a:lnTo>
                <a:close/>
              </a:path>
            </a:pathLst>
          </a:custGeom>
          <a:solidFill>
            <a:srgbClr val="4DA84F"/>
          </a:solidFill>
          <a:ln>
            <a:noFill/>
          </a:ln>
        </p:spPr>
      </p:sp>
      <p:cxnSp>
        <p:nvCxnSpPr>
          <p:cNvPr id="246" name="Google Shape;246;p22"/>
          <p:cNvCxnSpPr/>
          <p:nvPr/>
        </p:nvCxnSpPr>
        <p:spPr>
          <a:xfrm rot="6855">
            <a:off x="600449" y="6463198"/>
            <a:ext cx="8543763" cy="0"/>
          </a:xfrm>
          <a:prstGeom prst="straightConnector1">
            <a:avLst/>
          </a:prstGeom>
          <a:noFill/>
          <a:ln cap="rnd" cmpd="sng" w="9525">
            <a:solidFill>
              <a:srgbClr val="26819E"/>
            </a:solidFill>
            <a:prstDash val="solid"/>
            <a:round/>
            <a:headEnd len="sm" w="sm" type="none"/>
            <a:tailEnd len="sm" w="sm" type="none"/>
          </a:ln>
        </p:spPr>
      </p:cxnSp>
      <p:cxnSp>
        <p:nvCxnSpPr>
          <p:cNvPr id="247" name="Google Shape;247;p22"/>
          <p:cNvCxnSpPr/>
          <p:nvPr/>
        </p:nvCxnSpPr>
        <p:spPr>
          <a:xfrm rot="5347507">
            <a:off x="8685534" y="6912870"/>
            <a:ext cx="443605" cy="0"/>
          </a:xfrm>
          <a:prstGeom prst="straightConnector1">
            <a:avLst/>
          </a:prstGeom>
          <a:noFill/>
          <a:ln cap="rnd" cmpd="sng" w="9525">
            <a:solidFill>
              <a:srgbClr val="FFFFFF"/>
            </a:solidFill>
            <a:prstDash val="solid"/>
            <a:round/>
            <a:headEnd len="sm" w="sm" type="none"/>
            <a:tailEnd len="sm" w="sm" type="none"/>
          </a:ln>
        </p:spPr>
      </p:cxnSp>
      <p:sp>
        <p:nvSpPr>
          <p:cNvPr id="248" name="Google Shape;248;p22"/>
          <p:cNvSpPr txBox="1"/>
          <p:nvPr/>
        </p:nvSpPr>
        <p:spPr>
          <a:xfrm>
            <a:off x="6371878" y="6860914"/>
            <a:ext cx="2444018" cy="190500"/>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639" u="none" cap="none" strike="noStrike">
                <a:solidFill>
                  <a:srgbClr val="000000"/>
                </a:solidFill>
                <a:latin typeface="Century"/>
                <a:ea typeface="Century"/>
                <a:cs typeface="Century"/>
                <a:sym typeface="Century"/>
              </a:rPr>
              <a:t>Copyright 2018 Discovery Education, S.A. Todos los derechos reservados.</a:t>
            </a:r>
            <a:endParaRPr/>
          </a:p>
        </p:txBody>
      </p:sp>
      <p:sp>
        <p:nvSpPr>
          <p:cNvPr id="249" name="Google Shape;249;p22"/>
          <p:cNvSpPr/>
          <p:nvPr/>
        </p:nvSpPr>
        <p:spPr>
          <a:xfrm>
            <a:off x="5227930" y="6366286"/>
            <a:ext cx="1110826" cy="1110826"/>
          </a:xfrm>
          <a:custGeom>
            <a:rect b="b" l="l" r="r" t="t"/>
            <a:pathLst>
              <a:path extrusionOk="0" h="1110826" w="1110826">
                <a:moveTo>
                  <a:pt x="0" y="0"/>
                </a:moveTo>
                <a:lnTo>
                  <a:pt x="1110825" y="0"/>
                </a:lnTo>
                <a:lnTo>
                  <a:pt x="1110825" y="1110825"/>
                </a:lnTo>
                <a:lnTo>
                  <a:pt x="0" y="1110825"/>
                </a:lnTo>
                <a:lnTo>
                  <a:pt x="0" y="0"/>
                </a:lnTo>
                <a:close/>
              </a:path>
            </a:pathLst>
          </a:custGeom>
          <a:blipFill rotWithShape="1">
            <a:blip r:embed="rId3">
              <a:alphaModFix/>
            </a:blip>
            <a:stretch>
              <a:fillRect b="0" l="0" r="0" t="0"/>
            </a:stretch>
          </a:blipFill>
          <a:ln>
            <a:noFill/>
          </a:ln>
        </p:spPr>
      </p:sp>
      <p:sp>
        <p:nvSpPr>
          <p:cNvPr id="250" name="Google Shape;250;p22"/>
          <p:cNvSpPr txBox="1"/>
          <p:nvPr/>
        </p:nvSpPr>
        <p:spPr>
          <a:xfrm>
            <a:off x="8957462" y="6818229"/>
            <a:ext cx="218101" cy="161925"/>
          </a:xfrm>
          <a:prstGeom prst="rect">
            <a:avLst/>
          </a:prstGeom>
          <a:noFill/>
          <a:ln>
            <a:noFill/>
          </a:ln>
        </p:spPr>
        <p:txBody>
          <a:bodyPr anchorCtr="0" anchor="t" bIns="0" lIns="0" spcFirstLastPara="1" rIns="0" wrap="square" tIns="0">
            <a:spAutoFit/>
          </a:bodyPr>
          <a:lstStyle/>
          <a:p>
            <a:pPr indent="0" lvl="0" marL="0" marR="0" rtl="0" algn="r">
              <a:lnSpc>
                <a:spcPct val="119981"/>
              </a:lnSpc>
              <a:spcBef>
                <a:spcPts val="0"/>
              </a:spcBef>
              <a:spcAft>
                <a:spcPts val="0"/>
              </a:spcAft>
              <a:buNone/>
            </a:pPr>
            <a:r>
              <a:rPr b="0" i="0" lang="en-US" sz="1066" u="none" cap="none" strike="noStrike">
                <a:solidFill>
                  <a:srgbClr val="000000"/>
                </a:solidFill>
                <a:latin typeface="Century"/>
                <a:ea typeface="Century"/>
                <a:cs typeface="Century"/>
                <a:sym typeface="Century"/>
              </a:rPr>
              <a:t>‹#›</a:t>
            </a:r>
            <a:endParaRPr/>
          </a:p>
        </p:txBody>
      </p:sp>
      <p:sp>
        <p:nvSpPr>
          <p:cNvPr id="251" name="Google Shape;251;p22"/>
          <p:cNvSpPr/>
          <p:nvPr/>
        </p:nvSpPr>
        <p:spPr>
          <a:xfrm>
            <a:off x="500163" y="124471"/>
            <a:ext cx="1890556" cy="717107"/>
          </a:xfrm>
          <a:custGeom>
            <a:rect b="b" l="l" r="r" t="t"/>
            <a:pathLst>
              <a:path extrusionOk="0" h="717107" w="1890556">
                <a:moveTo>
                  <a:pt x="0" y="0"/>
                </a:moveTo>
                <a:lnTo>
                  <a:pt x="1890556" y="0"/>
                </a:lnTo>
                <a:lnTo>
                  <a:pt x="1890556" y="717108"/>
                </a:lnTo>
                <a:lnTo>
                  <a:pt x="0" y="717108"/>
                </a:lnTo>
                <a:lnTo>
                  <a:pt x="0" y="0"/>
                </a:lnTo>
                <a:close/>
              </a:path>
            </a:pathLst>
          </a:custGeom>
          <a:blipFill rotWithShape="1">
            <a:blip r:embed="rId4">
              <a:alphaModFix/>
            </a:blip>
            <a:stretch>
              <a:fillRect b="0" l="0" r="0" t="0"/>
            </a:stretch>
          </a:blipFill>
          <a:ln>
            <a:noFill/>
          </a:ln>
        </p:spPr>
      </p:sp>
      <p:sp>
        <p:nvSpPr>
          <p:cNvPr id="252" name="Google Shape;252;p22"/>
          <p:cNvSpPr/>
          <p:nvPr/>
        </p:nvSpPr>
        <p:spPr>
          <a:xfrm>
            <a:off x="605537" y="6632419"/>
            <a:ext cx="2382563" cy="427936"/>
          </a:xfrm>
          <a:custGeom>
            <a:rect b="b" l="l" r="r" t="t"/>
            <a:pathLst>
              <a:path extrusionOk="0" h="427936" w="2382563">
                <a:moveTo>
                  <a:pt x="0" y="0"/>
                </a:moveTo>
                <a:lnTo>
                  <a:pt x="2382563" y="0"/>
                </a:lnTo>
                <a:lnTo>
                  <a:pt x="2382563" y="427936"/>
                </a:lnTo>
                <a:lnTo>
                  <a:pt x="0" y="427936"/>
                </a:lnTo>
                <a:lnTo>
                  <a:pt x="0" y="0"/>
                </a:lnTo>
                <a:close/>
              </a:path>
            </a:pathLst>
          </a:custGeom>
          <a:blipFill rotWithShape="1">
            <a:blip r:embed="rId5">
              <a:alphaModFix/>
            </a:blip>
            <a:stretch>
              <a:fillRect b="-494" l="0" r="0" t="-495"/>
            </a:stretch>
          </a:blipFill>
          <a:ln>
            <a:noFill/>
          </a:ln>
        </p:spPr>
      </p:sp>
      <p:sp>
        <p:nvSpPr>
          <p:cNvPr id="253" name="Google Shape;253;p22"/>
          <p:cNvSpPr txBox="1"/>
          <p:nvPr/>
        </p:nvSpPr>
        <p:spPr>
          <a:xfrm>
            <a:off x="2586647" y="263234"/>
            <a:ext cx="6696222" cy="483667"/>
          </a:xfrm>
          <a:prstGeom prst="rect">
            <a:avLst/>
          </a:prstGeom>
          <a:noFill/>
          <a:ln>
            <a:noFill/>
          </a:ln>
        </p:spPr>
        <p:txBody>
          <a:bodyPr anchorCtr="0" anchor="t" bIns="0" lIns="0" spcFirstLastPara="1" rIns="0" wrap="square" tIns="0">
            <a:spAutoFit/>
          </a:bodyPr>
          <a:lstStyle/>
          <a:p>
            <a:pPr indent="0" lvl="0" marL="0" marR="0" rtl="0" algn="l">
              <a:lnSpc>
                <a:spcPct val="108004"/>
              </a:lnSpc>
              <a:spcBef>
                <a:spcPts val="0"/>
              </a:spcBef>
              <a:spcAft>
                <a:spcPts val="0"/>
              </a:spcAft>
              <a:buNone/>
            </a:pPr>
            <a:r>
              <a:rPr b="1" i="0" lang="en-US" sz="2986" u="none" cap="none" strike="noStrike">
                <a:solidFill>
                  <a:srgbClr val="FFFFFF"/>
                </a:solidFill>
                <a:latin typeface="Arial"/>
                <a:ea typeface="Arial"/>
                <a:cs typeface="Arial"/>
                <a:sym typeface="Arial"/>
              </a:rPr>
              <a:t>¿Qué motiva nuestro mundo?</a:t>
            </a:r>
            <a:endParaRPr/>
          </a:p>
        </p:txBody>
      </p:sp>
      <p:sp>
        <p:nvSpPr>
          <p:cNvPr id="254" name="Google Shape;254;p22"/>
          <p:cNvSpPr/>
          <p:nvPr/>
        </p:nvSpPr>
        <p:spPr>
          <a:xfrm>
            <a:off x="0" y="941523"/>
            <a:ext cx="3262767" cy="2770022"/>
          </a:xfrm>
          <a:custGeom>
            <a:rect b="b" l="l" r="r" t="t"/>
            <a:pathLst>
              <a:path extrusionOk="0" h="2770022" w="3262767">
                <a:moveTo>
                  <a:pt x="0" y="0"/>
                </a:moveTo>
                <a:lnTo>
                  <a:pt x="3262767" y="0"/>
                </a:lnTo>
                <a:lnTo>
                  <a:pt x="3262767" y="2770023"/>
                </a:lnTo>
                <a:lnTo>
                  <a:pt x="0" y="2770023"/>
                </a:lnTo>
                <a:lnTo>
                  <a:pt x="0" y="0"/>
                </a:lnTo>
                <a:close/>
              </a:path>
            </a:pathLst>
          </a:custGeom>
          <a:blipFill rotWithShape="1">
            <a:blip r:embed="rId6">
              <a:alphaModFix/>
            </a:blip>
            <a:stretch>
              <a:fillRect b="0" l="0" r="0" t="0"/>
            </a:stretch>
          </a:blipFill>
          <a:ln>
            <a:noFill/>
          </a:ln>
        </p:spPr>
      </p:sp>
      <p:sp>
        <p:nvSpPr>
          <p:cNvPr id="255" name="Google Shape;255;p22"/>
          <p:cNvSpPr/>
          <p:nvPr/>
        </p:nvSpPr>
        <p:spPr>
          <a:xfrm>
            <a:off x="3218431" y="938230"/>
            <a:ext cx="3262767" cy="2770022"/>
          </a:xfrm>
          <a:custGeom>
            <a:rect b="b" l="l" r="r" t="t"/>
            <a:pathLst>
              <a:path extrusionOk="0" h="2770022" w="3262767">
                <a:moveTo>
                  <a:pt x="0" y="0"/>
                </a:moveTo>
                <a:lnTo>
                  <a:pt x="3262767" y="0"/>
                </a:lnTo>
                <a:lnTo>
                  <a:pt x="3262767" y="2770023"/>
                </a:lnTo>
                <a:lnTo>
                  <a:pt x="0" y="2770023"/>
                </a:lnTo>
                <a:lnTo>
                  <a:pt x="0" y="0"/>
                </a:lnTo>
                <a:close/>
              </a:path>
            </a:pathLst>
          </a:custGeom>
          <a:blipFill rotWithShape="1">
            <a:blip r:embed="rId7">
              <a:alphaModFix/>
            </a:blip>
            <a:stretch>
              <a:fillRect b="0" l="0" r="0" t="0"/>
            </a:stretch>
          </a:blipFill>
          <a:ln>
            <a:noFill/>
          </a:ln>
        </p:spPr>
      </p:sp>
      <p:sp>
        <p:nvSpPr>
          <p:cNvPr id="256" name="Google Shape;256;p22"/>
          <p:cNvSpPr/>
          <p:nvPr/>
        </p:nvSpPr>
        <p:spPr>
          <a:xfrm>
            <a:off x="6486030" y="938230"/>
            <a:ext cx="3262767" cy="2770022"/>
          </a:xfrm>
          <a:custGeom>
            <a:rect b="b" l="l" r="r" t="t"/>
            <a:pathLst>
              <a:path extrusionOk="0" h="2770022" w="3262767">
                <a:moveTo>
                  <a:pt x="0" y="0"/>
                </a:moveTo>
                <a:lnTo>
                  <a:pt x="3262767" y="0"/>
                </a:lnTo>
                <a:lnTo>
                  <a:pt x="3262767" y="2770023"/>
                </a:lnTo>
                <a:lnTo>
                  <a:pt x="0" y="2770023"/>
                </a:lnTo>
                <a:lnTo>
                  <a:pt x="0" y="0"/>
                </a:lnTo>
                <a:close/>
              </a:path>
            </a:pathLst>
          </a:custGeom>
          <a:blipFill rotWithShape="1">
            <a:blip r:embed="rId8">
              <a:alphaModFix/>
            </a:blip>
            <a:stretch>
              <a:fillRect b="0" l="0" r="0" t="0"/>
            </a:stretch>
          </a:blipFill>
          <a:ln>
            <a:noFill/>
          </a:ln>
        </p:spPr>
      </p:sp>
      <p:sp>
        <p:nvSpPr>
          <p:cNvPr id="257" name="Google Shape;257;p22"/>
          <p:cNvSpPr/>
          <p:nvPr/>
        </p:nvSpPr>
        <p:spPr>
          <a:xfrm>
            <a:off x="6491813" y="3708253"/>
            <a:ext cx="3251200" cy="2763520"/>
          </a:xfrm>
          <a:custGeom>
            <a:rect b="b" l="l" r="r" t="t"/>
            <a:pathLst>
              <a:path extrusionOk="0" h="2763520" w="3251200">
                <a:moveTo>
                  <a:pt x="0" y="0"/>
                </a:moveTo>
                <a:lnTo>
                  <a:pt x="3251200" y="0"/>
                </a:lnTo>
                <a:lnTo>
                  <a:pt x="3251200" y="2763520"/>
                </a:lnTo>
                <a:lnTo>
                  <a:pt x="0" y="2763520"/>
                </a:lnTo>
                <a:lnTo>
                  <a:pt x="0" y="0"/>
                </a:lnTo>
                <a:close/>
              </a:path>
            </a:pathLst>
          </a:custGeom>
          <a:blipFill rotWithShape="1">
            <a:blip r:embed="rId9">
              <a:alphaModFix/>
            </a:blip>
            <a:stretch>
              <a:fillRect b="0" l="0" r="0" t="0"/>
            </a:stretch>
          </a:blipFill>
          <a:ln>
            <a:noFill/>
          </a:ln>
        </p:spPr>
      </p:sp>
      <p:sp>
        <p:nvSpPr>
          <p:cNvPr id="258" name="Google Shape;258;p22"/>
          <p:cNvSpPr/>
          <p:nvPr/>
        </p:nvSpPr>
        <p:spPr>
          <a:xfrm>
            <a:off x="-21692" y="3708253"/>
            <a:ext cx="3251200" cy="2763520"/>
          </a:xfrm>
          <a:custGeom>
            <a:rect b="b" l="l" r="r" t="t"/>
            <a:pathLst>
              <a:path extrusionOk="0" h="2763520" w="3251200">
                <a:moveTo>
                  <a:pt x="0" y="0"/>
                </a:moveTo>
                <a:lnTo>
                  <a:pt x="3251200" y="0"/>
                </a:lnTo>
                <a:lnTo>
                  <a:pt x="3251200" y="2763520"/>
                </a:lnTo>
                <a:lnTo>
                  <a:pt x="0" y="2763520"/>
                </a:lnTo>
                <a:lnTo>
                  <a:pt x="0" y="0"/>
                </a:lnTo>
                <a:close/>
              </a:path>
            </a:pathLst>
          </a:custGeom>
          <a:blipFill rotWithShape="1">
            <a:blip r:embed="rId10">
              <a:alphaModFix/>
            </a:blip>
            <a:stretch>
              <a:fillRect b="0" l="0" r="0" t="0"/>
            </a:stretch>
          </a:blipFill>
          <a:ln>
            <a:noFill/>
          </a:ln>
        </p:spPr>
      </p:sp>
      <p:sp>
        <p:nvSpPr>
          <p:cNvPr id="259" name="Google Shape;259;p22"/>
          <p:cNvSpPr/>
          <p:nvPr/>
        </p:nvSpPr>
        <p:spPr>
          <a:xfrm>
            <a:off x="3231938" y="3714838"/>
            <a:ext cx="3251200" cy="2763520"/>
          </a:xfrm>
          <a:custGeom>
            <a:rect b="b" l="l" r="r" t="t"/>
            <a:pathLst>
              <a:path extrusionOk="0" h="2763520" w="3251200">
                <a:moveTo>
                  <a:pt x="0" y="0"/>
                </a:moveTo>
                <a:lnTo>
                  <a:pt x="3251200" y="0"/>
                </a:lnTo>
                <a:lnTo>
                  <a:pt x="3251200" y="2763520"/>
                </a:lnTo>
                <a:lnTo>
                  <a:pt x="0" y="2763520"/>
                </a:lnTo>
                <a:lnTo>
                  <a:pt x="0" y="0"/>
                </a:lnTo>
                <a:close/>
              </a:path>
            </a:pathLst>
          </a:custGeom>
          <a:blipFill rotWithShape="1">
            <a:blip r:embed="rId11">
              <a:alphaModFix/>
            </a:blip>
            <a:stretch>
              <a:fillRect b="0" l="0" r="0" t="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3"/>
          <p:cNvSpPr/>
          <p:nvPr/>
        </p:nvSpPr>
        <p:spPr>
          <a:xfrm>
            <a:off x="0" y="13647"/>
            <a:ext cx="9759886" cy="6459760"/>
          </a:xfrm>
          <a:custGeom>
            <a:rect b="b" l="l" r="r" t="t"/>
            <a:pathLst>
              <a:path extrusionOk="0" h="8613013" w="13013182">
                <a:moveTo>
                  <a:pt x="0" y="0"/>
                </a:moveTo>
                <a:lnTo>
                  <a:pt x="13013182" y="0"/>
                </a:lnTo>
                <a:lnTo>
                  <a:pt x="13013182" y="8613013"/>
                </a:lnTo>
                <a:lnTo>
                  <a:pt x="0" y="8613013"/>
                </a:lnTo>
                <a:close/>
              </a:path>
            </a:pathLst>
          </a:custGeom>
          <a:solidFill>
            <a:srgbClr val="000000"/>
          </a:solidFill>
          <a:ln>
            <a:noFill/>
          </a:ln>
        </p:spPr>
      </p:sp>
      <p:sp>
        <p:nvSpPr>
          <p:cNvPr id="265" name="Google Shape;265;p23"/>
          <p:cNvSpPr/>
          <p:nvPr/>
        </p:nvSpPr>
        <p:spPr>
          <a:xfrm>
            <a:off x="0" y="0"/>
            <a:ext cx="9753600" cy="945452"/>
          </a:xfrm>
          <a:custGeom>
            <a:rect b="b" l="l" r="r" t="t"/>
            <a:pathLst>
              <a:path extrusionOk="0" h="1260602" w="13004800">
                <a:moveTo>
                  <a:pt x="0" y="0"/>
                </a:moveTo>
                <a:lnTo>
                  <a:pt x="13004800" y="0"/>
                </a:lnTo>
                <a:lnTo>
                  <a:pt x="13004800" y="1260602"/>
                </a:lnTo>
                <a:lnTo>
                  <a:pt x="0" y="1260602"/>
                </a:lnTo>
                <a:close/>
              </a:path>
            </a:pathLst>
          </a:custGeom>
          <a:solidFill>
            <a:srgbClr val="4DA84F"/>
          </a:solidFill>
          <a:ln>
            <a:noFill/>
          </a:ln>
        </p:spPr>
      </p:sp>
      <p:cxnSp>
        <p:nvCxnSpPr>
          <p:cNvPr id="266" name="Google Shape;266;p23"/>
          <p:cNvCxnSpPr/>
          <p:nvPr/>
        </p:nvCxnSpPr>
        <p:spPr>
          <a:xfrm rot="5347507">
            <a:off x="8685534" y="6912870"/>
            <a:ext cx="443605" cy="0"/>
          </a:xfrm>
          <a:prstGeom prst="straightConnector1">
            <a:avLst/>
          </a:prstGeom>
          <a:noFill/>
          <a:ln cap="rnd" cmpd="sng" w="9525">
            <a:solidFill>
              <a:srgbClr val="FFFFFF"/>
            </a:solidFill>
            <a:prstDash val="solid"/>
            <a:round/>
            <a:headEnd len="sm" w="sm" type="none"/>
            <a:tailEnd len="sm" w="sm" type="none"/>
          </a:ln>
        </p:spPr>
      </p:cxnSp>
      <p:sp>
        <p:nvSpPr>
          <p:cNvPr id="267" name="Google Shape;267;p23"/>
          <p:cNvSpPr txBox="1"/>
          <p:nvPr/>
        </p:nvSpPr>
        <p:spPr>
          <a:xfrm>
            <a:off x="6371878" y="6860914"/>
            <a:ext cx="2444018" cy="190500"/>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639" u="none" cap="none" strike="noStrike">
                <a:solidFill>
                  <a:srgbClr val="000000"/>
                </a:solidFill>
                <a:latin typeface="Century"/>
                <a:ea typeface="Century"/>
                <a:cs typeface="Century"/>
                <a:sym typeface="Century"/>
              </a:rPr>
              <a:t>Copyright 2018 Discovery Education, S.A. Todos los derechos reservados.</a:t>
            </a:r>
            <a:endParaRPr/>
          </a:p>
        </p:txBody>
      </p:sp>
      <p:sp>
        <p:nvSpPr>
          <p:cNvPr id="268" name="Google Shape;268;p23"/>
          <p:cNvSpPr/>
          <p:nvPr/>
        </p:nvSpPr>
        <p:spPr>
          <a:xfrm>
            <a:off x="5227930" y="6366286"/>
            <a:ext cx="1110826" cy="1110826"/>
          </a:xfrm>
          <a:custGeom>
            <a:rect b="b" l="l" r="r" t="t"/>
            <a:pathLst>
              <a:path extrusionOk="0" h="1110826" w="1110826">
                <a:moveTo>
                  <a:pt x="0" y="0"/>
                </a:moveTo>
                <a:lnTo>
                  <a:pt x="1110825" y="0"/>
                </a:lnTo>
                <a:lnTo>
                  <a:pt x="1110825" y="1110825"/>
                </a:lnTo>
                <a:lnTo>
                  <a:pt x="0" y="1110825"/>
                </a:lnTo>
                <a:lnTo>
                  <a:pt x="0" y="0"/>
                </a:lnTo>
                <a:close/>
              </a:path>
            </a:pathLst>
          </a:custGeom>
          <a:blipFill rotWithShape="1">
            <a:blip r:embed="rId3">
              <a:alphaModFix/>
            </a:blip>
            <a:stretch>
              <a:fillRect b="0" l="0" r="0" t="0"/>
            </a:stretch>
          </a:blipFill>
          <a:ln>
            <a:noFill/>
          </a:ln>
        </p:spPr>
      </p:sp>
      <p:sp>
        <p:nvSpPr>
          <p:cNvPr id="269" name="Google Shape;269;p23"/>
          <p:cNvSpPr txBox="1"/>
          <p:nvPr/>
        </p:nvSpPr>
        <p:spPr>
          <a:xfrm>
            <a:off x="8957462" y="6818229"/>
            <a:ext cx="218101" cy="161925"/>
          </a:xfrm>
          <a:prstGeom prst="rect">
            <a:avLst/>
          </a:prstGeom>
          <a:noFill/>
          <a:ln>
            <a:noFill/>
          </a:ln>
        </p:spPr>
        <p:txBody>
          <a:bodyPr anchorCtr="0" anchor="t" bIns="0" lIns="0" spcFirstLastPara="1" rIns="0" wrap="square" tIns="0">
            <a:spAutoFit/>
          </a:bodyPr>
          <a:lstStyle/>
          <a:p>
            <a:pPr indent="0" lvl="0" marL="0" marR="0" rtl="0" algn="r">
              <a:lnSpc>
                <a:spcPct val="119981"/>
              </a:lnSpc>
              <a:spcBef>
                <a:spcPts val="0"/>
              </a:spcBef>
              <a:spcAft>
                <a:spcPts val="0"/>
              </a:spcAft>
              <a:buNone/>
            </a:pPr>
            <a:r>
              <a:rPr b="0" i="0" lang="en-US" sz="1066" u="none" cap="none" strike="noStrike">
                <a:solidFill>
                  <a:srgbClr val="000000"/>
                </a:solidFill>
                <a:latin typeface="Century"/>
                <a:ea typeface="Century"/>
                <a:cs typeface="Century"/>
                <a:sym typeface="Century"/>
              </a:rPr>
              <a:t>‹#›</a:t>
            </a:r>
            <a:endParaRPr/>
          </a:p>
        </p:txBody>
      </p:sp>
      <p:sp>
        <p:nvSpPr>
          <p:cNvPr id="270" name="Google Shape;270;p23"/>
          <p:cNvSpPr/>
          <p:nvPr/>
        </p:nvSpPr>
        <p:spPr>
          <a:xfrm>
            <a:off x="500163" y="124471"/>
            <a:ext cx="1890556" cy="717107"/>
          </a:xfrm>
          <a:custGeom>
            <a:rect b="b" l="l" r="r" t="t"/>
            <a:pathLst>
              <a:path extrusionOk="0" h="717107" w="1890556">
                <a:moveTo>
                  <a:pt x="0" y="0"/>
                </a:moveTo>
                <a:lnTo>
                  <a:pt x="1890556" y="0"/>
                </a:lnTo>
                <a:lnTo>
                  <a:pt x="1890556" y="717108"/>
                </a:lnTo>
                <a:lnTo>
                  <a:pt x="0" y="717108"/>
                </a:lnTo>
                <a:lnTo>
                  <a:pt x="0" y="0"/>
                </a:lnTo>
                <a:close/>
              </a:path>
            </a:pathLst>
          </a:custGeom>
          <a:blipFill rotWithShape="1">
            <a:blip r:embed="rId4">
              <a:alphaModFix/>
            </a:blip>
            <a:stretch>
              <a:fillRect b="0" l="0" r="0" t="0"/>
            </a:stretch>
          </a:blipFill>
          <a:ln>
            <a:noFill/>
          </a:ln>
        </p:spPr>
      </p:sp>
      <p:sp>
        <p:nvSpPr>
          <p:cNvPr id="271" name="Google Shape;271;p23"/>
          <p:cNvSpPr/>
          <p:nvPr/>
        </p:nvSpPr>
        <p:spPr>
          <a:xfrm>
            <a:off x="605537" y="6632419"/>
            <a:ext cx="2382563" cy="427936"/>
          </a:xfrm>
          <a:custGeom>
            <a:rect b="b" l="l" r="r" t="t"/>
            <a:pathLst>
              <a:path extrusionOk="0" h="427936" w="2382563">
                <a:moveTo>
                  <a:pt x="0" y="0"/>
                </a:moveTo>
                <a:lnTo>
                  <a:pt x="2382563" y="0"/>
                </a:lnTo>
                <a:lnTo>
                  <a:pt x="2382563" y="427936"/>
                </a:lnTo>
                <a:lnTo>
                  <a:pt x="0" y="427936"/>
                </a:lnTo>
                <a:lnTo>
                  <a:pt x="0" y="0"/>
                </a:lnTo>
                <a:close/>
              </a:path>
            </a:pathLst>
          </a:custGeom>
          <a:blipFill rotWithShape="1">
            <a:blip r:embed="rId5">
              <a:alphaModFix/>
            </a:blip>
            <a:stretch>
              <a:fillRect b="-494" l="0" r="0" t="-495"/>
            </a:stretch>
          </a:blipFill>
          <a:ln>
            <a:noFill/>
          </a:ln>
        </p:spPr>
      </p:sp>
      <p:sp>
        <p:nvSpPr>
          <p:cNvPr id="272" name="Google Shape;272;p23"/>
          <p:cNvSpPr txBox="1"/>
          <p:nvPr/>
        </p:nvSpPr>
        <p:spPr>
          <a:xfrm>
            <a:off x="2586647" y="259817"/>
            <a:ext cx="6696222" cy="547319"/>
          </a:xfrm>
          <a:prstGeom prst="rect">
            <a:avLst/>
          </a:prstGeom>
          <a:noFill/>
          <a:ln>
            <a:noFill/>
          </a:ln>
        </p:spPr>
        <p:txBody>
          <a:bodyPr anchorCtr="0" anchor="t" bIns="0" lIns="0" spcFirstLastPara="1" rIns="0" wrap="square" tIns="0">
            <a:spAutoFit/>
          </a:bodyPr>
          <a:lstStyle/>
          <a:p>
            <a:pPr indent="0" lvl="0" marL="0" marR="0" rtl="0" algn="l">
              <a:lnSpc>
                <a:spcPct val="107998"/>
              </a:lnSpc>
              <a:spcBef>
                <a:spcPts val="0"/>
              </a:spcBef>
              <a:spcAft>
                <a:spcPts val="0"/>
              </a:spcAft>
              <a:buNone/>
            </a:pPr>
            <a:r>
              <a:rPr b="1" i="0" lang="en-US" sz="3413" u="none" cap="none" strike="noStrike">
                <a:solidFill>
                  <a:srgbClr val="FFFFFF"/>
                </a:solidFill>
                <a:latin typeface="Arial"/>
                <a:ea typeface="Arial"/>
                <a:cs typeface="Arial"/>
                <a:sym typeface="Arial"/>
              </a:rPr>
              <a:t>Ventajas de la energía nuclear</a:t>
            </a:r>
            <a:endParaRPr/>
          </a:p>
        </p:txBody>
      </p:sp>
      <p:sp>
        <p:nvSpPr>
          <p:cNvPr id="273" name="Google Shape;273;p23"/>
          <p:cNvSpPr/>
          <p:nvPr/>
        </p:nvSpPr>
        <p:spPr>
          <a:xfrm>
            <a:off x="6196771" y="1617792"/>
            <a:ext cx="3177523" cy="3256961"/>
          </a:xfrm>
          <a:custGeom>
            <a:rect b="b" l="l" r="r" t="t"/>
            <a:pathLst>
              <a:path extrusionOk="0" h="3256961" w="3177523">
                <a:moveTo>
                  <a:pt x="0" y="0"/>
                </a:moveTo>
                <a:lnTo>
                  <a:pt x="3177523" y="0"/>
                </a:lnTo>
                <a:lnTo>
                  <a:pt x="3177523" y="3256961"/>
                </a:lnTo>
                <a:lnTo>
                  <a:pt x="0" y="3256961"/>
                </a:lnTo>
                <a:lnTo>
                  <a:pt x="0" y="0"/>
                </a:lnTo>
                <a:close/>
              </a:path>
            </a:pathLst>
          </a:custGeom>
          <a:blipFill rotWithShape="1">
            <a:blip r:embed="rId6">
              <a:alphaModFix/>
            </a:blip>
            <a:stretch>
              <a:fillRect b="0" l="0" r="0" t="0"/>
            </a:stretch>
          </a:blipFill>
          <a:ln>
            <a:noFill/>
          </a:ln>
        </p:spPr>
      </p:sp>
      <p:sp>
        <p:nvSpPr>
          <p:cNvPr id="274" name="Google Shape;274;p23"/>
          <p:cNvSpPr txBox="1"/>
          <p:nvPr/>
        </p:nvSpPr>
        <p:spPr>
          <a:xfrm>
            <a:off x="670559" y="1471209"/>
            <a:ext cx="5225626" cy="1754886"/>
          </a:xfrm>
          <a:prstGeom prst="rect">
            <a:avLst/>
          </a:prstGeom>
          <a:noFill/>
          <a:ln>
            <a:noFill/>
          </a:ln>
        </p:spPr>
        <p:txBody>
          <a:bodyPr anchorCtr="0" anchor="t" bIns="0" lIns="0" spcFirstLastPara="1" rIns="0" wrap="square" tIns="0">
            <a:spAutoFit/>
          </a:bodyPr>
          <a:lstStyle/>
          <a:p>
            <a:pPr indent="-167843" lvl="1" marL="335687" marR="0" rtl="0" algn="l">
              <a:lnSpc>
                <a:spcPct val="108000"/>
              </a:lnSpc>
              <a:spcBef>
                <a:spcPts val="0"/>
              </a:spcBef>
              <a:spcAft>
                <a:spcPts val="0"/>
              </a:spcAft>
              <a:buClr>
                <a:srgbClr val="FFFFFF"/>
              </a:buClr>
              <a:buSzPts val="1400"/>
              <a:buFont typeface="Arial"/>
              <a:buChar char="•"/>
            </a:pPr>
            <a:r>
              <a:rPr b="1" i="0" lang="en-US" sz="1400" u="none" cap="none" strike="noStrike">
                <a:solidFill>
                  <a:srgbClr val="FFFFFF"/>
                </a:solidFill>
                <a:latin typeface="Arial"/>
                <a:ea typeface="Arial"/>
                <a:cs typeface="Arial"/>
                <a:sym typeface="Arial"/>
              </a:rPr>
              <a:t>Sin emisiones de carbono: la ventaja principal de la energía nuclear en comparación con la energía de combustibles fósiles es que se trata de una fuente de energía con bajas emisiones.</a:t>
            </a:r>
            <a:endParaRPr/>
          </a:p>
          <a:p>
            <a:pPr indent="0" lvl="0" marL="0" marR="0" rtl="0" algn="l">
              <a:lnSpc>
                <a:spcPct val="108000"/>
              </a:lnSpc>
              <a:spcBef>
                <a:spcPts val="0"/>
              </a:spcBef>
              <a:spcAft>
                <a:spcPts val="0"/>
              </a:spcAft>
              <a:buNone/>
            </a:pPr>
            <a:r>
              <a:t/>
            </a:r>
            <a:endParaRPr b="1" i="0" sz="1400" u="none" cap="none" strike="noStrike">
              <a:solidFill>
                <a:srgbClr val="FFFFFF"/>
              </a:solidFill>
              <a:latin typeface="Arial"/>
              <a:ea typeface="Arial"/>
              <a:cs typeface="Arial"/>
              <a:sym typeface="Arial"/>
            </a:endParaRPr>
          </a:p>
          <a:p>
            <a:pPr indent="-167873" lvl="1" marL="335746" marR="0" rtl="0" algn="l">
              <a:lnSpc>
                <a:spcPct val="108000"/>
              </a:lnSpc>
              <a:spcBef>
                <a:spcPts val="0"/>
              </a:spcBef>
              <a:spcAft>
                <a:spcPts val="0"/>
              </a:spcAft>
              <a:buClr>
                <a:srgbClr val="FFFFFF"/>
              </a:buClr>
              <a:buSzPts val="1400"/>
              <a:buFont typeface="Arial"/>
              <a:buChar char="•"/>
            </a:pPr>
            <a:r>
              <a:rPr b="1" i="0" lang="en-US" sz="1400" u="none" cap="none" strike="noStrike">
                <a:solidFill>
                  <a:srgbClr val="FFFFFF"/>
                </a:solidFill>
                <a:latin typeface="Arial"/>
                <a:ea typeface="Arial"/>
                <a:cs typeface="Arial"/>
                <a:sym typeface="Arial"/>
              </a:rPr>
              <a:t>Costos reducidos de combustible: el combustible de uranio para un reactor nuclear representa aproximadamente el 20% del costo de la energía producida.</a:t>
            </a:r>
            <a:endParaRPr/>
          </a:p>
        </p:txBody>
      </p:sp>
      <p:sp>
        <p:nvSpPr>
          <p:cNvPr id="275" name="Google Shape;275;p23"/>
          <p:cNvSpPr txBox="1"/>
          <p:nvPr/>
        </p:nvSpPr>
        <p:spPr>
          <a:xfrm>
            <a:off x="670559" y="3361182"/>
            <a:ext cx="5225626" cy="592836"/>
          </a:xfrm>
          <a:prstGeom prst="rect">
            <a:avLst/>
          </a:prstGeom>
          <a:noFill/>
          <a:ln>
            <a:noFill/>
          </a:ln>
        </p:spPr>
        <p:txBody>
          <a:bodyPr anchorCtr="0" anchor="t" bIns="0" lIns="0" spcFirstLastPara="1" rIns="0" wrap="square" tIns="0">
            <a:spAutoFit/>
          </a:bodyPr>
          <a:lstStyle/>
          <a:p>
            <a:pPr indent="-167873" lvl="1" marL="335746" marR="0" rtl="0" algn="l">
              <a:lnSpc>
                <a:spcPct val="108000"/>
              </a:lnSpc>
              <a:spcBef>
                <a:spcPts val="0"/>
              </a:spcBef>
              <a:spcAft>
                <a:spcPts val="0"/>
              </a:spcAft>
              <a:buClr>
                <a:srgbClr val="FFFFFF"/>
              </a:buClr>
              <a:buSzPts val="1400"/>
              <a:buFont typeface="Arial"/>
              <a:buChar char="•"/>
            </a:pPr>
            <a:r>
              <a:rPr b="1" i="0" lang="en-US" sz="1400" u="none" cap="none" strike="noStrike">
                <a:solidFill>
                  <a:srgbClr val="FFFFFF"/>
                </a:solidFill>
                <a:latin typeface="Helvetica Neue"/>
                <a:ea typeface="Helvetica Neue"/>
                <a:cs typeface="Helvetica Neue"/>
                <a:sym typeface="Helvetica Neue"/>
              </a:rPr>
              <a:t>Fuente de energía constante: a diferencia de las fuentes de energía renovables como la solar y la eólica, la nuclear ofrece energía ininterrumpida y segura.</a:t>
            </a:r>
            <a:endParaRPr/>
          </a:p>
        </p:txBody>
      </p:sp>
      <p:sp>
        <p:nvSpPr>
          <p:cNvPr id="276" name="Google Shape;276;p23"/>
          <p:cNvSpPr txBox="1"/>
          <p:nvPr/>
        </p:nvSpPr>
        <p:spPr>
          <a:xfrm>
            <a:off x="670559" y="4290248"/>
            <a:ext cx="5225626" cy="783336"/>
          </a:xfrm>
          <a:prstGeom prst="rect">
            <a:avLst/>
          </a:prstGeom>
          <a:noFill/>
          <a:ln>
            <a:noFill/>
          </a:ln>
        </p:spPr>
        <p:txBody>
          <a:bodyPr anchorCtr="0" anchor="t" bIns="0" lIns="0" spcFirstLastPara="1" rIns="0" wrap="square" tIns="0">
            <a:spAutoFit/>
          </a:bodyPr>
          <a:lstStyle/>
          <a:p>
            <a:pPr indent="-167873" lvl="1" marL="335746" marR="0" rtl="0" algn="l">
              <a:lnSpc>
                <a:spcPct val="108000"/>
              </a:lnSpc>
              <a:spcBef>
                <a:spcPts val="0"/>
              </a:spcBef>
              <a:spcAft>
                <a:spcPts val="0"/>
              </a:spcAft>
              <a:buClr>
                <a:srgbClr val="FFFFFF"/>
              </a:buClr>
              <a:buSzPts val="1400"/>
              <a:buFont typeface="Arial"/>
              <a:buChar char="•"/>
            </a:pPr>
            <a:r>
              <a:rPr b="1" i="0" lang="en-US" sz="1400" u="none" cap="none" strike="noStrike">
                <a:solidFill>
                  <a:srgbClr val="FFFFFF"/>
                </a:solidFill>
                <a:latin typeface="Helvetica Neue"/>
                <a:ea typeface="Helvetica Neue"/>
                <a:cs typeface="Helvetica Neue"/>
                <a:sym typeface="Helvetica Neue"/>
              </a:rPr>
              <a:t>Seguridad: Al evaluar los impactos de la minería, la perforación y la contaminación, la energía nuclear presenta un nivel de seguridad superior al de las plantas de energía de combustibles fósiles.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4"/>
          <p:cNvSpPr/>
          <p:nvPr/>
        </p:nvSpPr>
        <p:spPr>
          <a:xfrm>
            <a:off x="0" y="-1980"/>
            <a:ext cx="9753600" cy="945452"/>
          </a:xfrm>
          <a:custGeom>
            <a:rect b="b" l="l" r="r" t="t"/>
            <a:pathLst>
              <a:path extrusionOk="0" h="1260602" w="13004800">
                <a:moveTo>
                  <a:pt x="0" y="0"/>
                </a:moveTo>
                <a:lnTo>
                  <a:pt x="13004800" y="0"/>
                </a:lnTo>
                <a:lnTo>
                  <a:pt x="13004800" y="1260602"/>
                </a:lnTo>
                <a:lnTo>
                  <a:pt x="0" y="1260602"/>
                </a:lnTo>
                <a:close/>
              </a:path>
            </a:pathLst>
          </a:custGeom>
          <a:solidFill>
            <a:srgbClr val="4DA84F"/>
          </a:solidFill>
          <a:ln>
            <a:noFill/>
          </a:ln>
        </p:spPr>
      </p:sp>
      <p:cxnSp>
        <p:nvCxnSpPr>
          <p:cNvPr id="286" name="Google Shape;286;p24"/>
          <p:cNvCxnSpPr/>
          <p:nvPr/>
        </p:nvCxnSpPr>
        <p:spPr>
          <a:xfrm rot="6855">
            <a:off x="600449" y="6463198"/>
            <a:ext cx="8543763" cy="0"/>
          </a:xfrm>
          <a:prstGeom prst="straightConnector1">
            <a:avLst/>
          </a:prstGeom>
          <a:noFill/>
          <a:ln cap="rnd" cmpd="sng" w="9525">
            <a:solidFill>
              <a:srgbClr val="26819E"/>
            </a:solidFill>
            <a:prstDash val="solid"/>
            <a:round/>
            <a:headEnd len="sm" w="sm" type="none"/>
            <a:tailEnd len="sm" w="sm" type="none"/>
          </a:ln>
        </p:spPr>
      </p:cxnSp>
      <p:cxnSp>
        <p:nvCxnSpPr>
          <p:cNvPr id="287" name="Google Shape;287;p24"/>
          <p:cNvCxnSpPr/>
          <p:nvPr/>
        </p:nvCxnSpPr>
        <p:spPr>
          <a:xfrm rot="5347507">
            <a:off x="8685534" y="6912870"/>
            <a:ext cx="443605" cy="0"/>
          </a:xfrm>
          <a:prstGeom prst="straightConnector1">
            <a:avLst/>
          </a:prstGeom>
          <a:noFill/>
          <a:ln cap="rnd" cmpd="sng" w="9525">
            <a:solidFill>
              <a:srgbClr val="FFFFFF"/>
            </a:solidFill>
            <a:prstDash val="solid"/>
            <a:round/>
            <a:headEnd len="sm" w="sm" type="none"/>
            <a:tailEnd len="sm" w="sm" type="none"/>
          </a:ln>
        </p:spPr>
      </p:cxnSp>
      <p:sp>
        <p:nvSpPr>
          <p:cNvPr id="288" name="Google Shape;288;p24"/>
          <p:cNvSpPr txBox="1"/>
          <p:nvPr/>
        </p:nvSpPr>
        <p:spPr>
          <a:xfrm>
            <a:off x="6371878" y="6860914"/>
            <a:ext cx="2444018" cy="190500"/>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639" u="none" cap="none" strike="noStrike">
                <a:solidFill>
                  <a:srgbClr val="000000"/>
                </a:solidFill>
                <a:latin typeface="Century"/>
                <a:ea typeface="Century"/>
                <a:cs typeface="Century"/>
                <a:sym typeface="Century"/>
              </a:rPr>
              <a:t>Copyright 2018 Discovery Education, S.A. Todos los derechos reservados.</a:t>
            </a:r>
            <a:endParaRPr/>
          </a:p>
        </p:txBody>
      </p:sp>
      <p:sp>
        <p:nvSpPr>
          <p:cNvPr id="289" name="Google Shape;289;p24"/>
          <p:cNvSpPr/>
          <p:nvPr/>
        </p:nvSpPr>
        <p:spPr>
          <a:xfrm>
            <a:off x="5227930" y="6366286"/>
            <a:ext cx="1110826" cy="1110826"/>
          </a:xfrm>
          <a:custGeom>
            <a:rect b="b" l="l" r="r" t="t"/>
            <a:pathLst>
              <a:path extrusionOk="0" h="1110826" w="1110826">
                <a:moveTo>
                  <a:pt x="0" y="0"/>
                </a:moveTo>
                <a:lnTo>
                  <a:pt x="1110825" y="0"/>
                </a:lnTo>
                <a:lnTo>
                  <a:pt x="1110825" y="1110825"/>
                </a:lnTo>
                <a:lnTo>
                  <a:pt x="0" y="1110825"/>
                </a:lnTo>
                <a:lnTo>
                  <a:pt x="0" y="0"/>
                </a:lnTo>
                <a:close/>
              </a:path>
            </a:pathLst>
          </a:custGeom>
          <a:blipFill rotWithShape="1">
            <a:blip r:embed="rId3">
              <a:alphaModFix/>
            </a:blip>
            <a:stretch>
              <a:fillRect b="0" l="0" r="0" t="0"/>
            </a:stretch>
          </a:blipFill>
          <a:ln>
            <a:noFill/>
          </a:ln>
        </p:spPr>
      </p:sp>
      <p:sp>
        <p:nvSpPr>
          <p:cNvPr id="290" name="Google Shape;290;p24"/>
          <p:cNvSpPr txBox="1"/>
          <p:nvPr/>
        </p:nvSpPr>
        <p:spPr>
          <a:xfrm>
            <a:off x="8957462" y="6818229"/>
            <a:ext cx="218101" cy="161925"/>
          </a:xfrm>
          <a:prstGeom prst="rect">
            <a:avLst/>
          </a:prstGeom>
          <a:noFill/>
          <a:ln>
            <a:noFill/>
          </a:ln>
        </p:spPr>
        <p:txBody>
          <a:bodyPr anchorCtr="0" anchor="t" bIns="0" lIns="0" spcFirstLastPara="1" rIns="0" wrap="square" tIns="0">
            <a:spAutoFit/>
          </a:bodyPr>
          <a:lstStyle/>
          <a:p>
            <a:pPr indent="0" lvl="0" marL="0" marR="0" rtl="0" algn="r">
              <a:lnSpc>
                <a:spcPct val="119981"/>
              </a:lnSpc>
              <a:spcBef>
                <a:spcPts val="0"/>
              </a:spcBef>
              <a:spcAft>
                <a:spcPts val="0"/>
              </a:spcAft>
              <a:buNone/>
            </a:pPr>
            <a:r>
              <a:rPr b="0" i="0" lang="en-US" sz="1066" u="none" cap="none" strike="noStrike">
                <a:solidFill>
                  <a:srgbClr val="000000"/>
                </a:solidFill>
                <a:latin typeface="Century"/>
                <a:ea typeface="Century"/>
                <a:cs typeface="Century"/>
                <a:sym typeface="Century"/>
              </a:rPr>
              <a:t>‹#›</a:t>
            </a:r>
            <a:endParaRPr/>
          </a:p>
        </p:txBody>
      </p:sp>
      <p:sp>
        <p:nvSpPr>
          <p:cNvPr id="291" name="Google Shape;291;p24"/>
          <p:cNvSpPr/>
          <p:nvPr/>
        </p:nvSpPr>
        <p:spPr>
          <a:xfrm>
            <a:off x="500163" y="124471"/>
            <a:ext cx="1890556" cy="717107"/>
          </a:xfrm>
          <a:custGeom>
            <a:rect b="b" l="l" r="r" t="t"/>
            <a:pathLst>
              <a:path extrusionOk="0" h="717107" w="1890556">
                <a:moveTo>
                  <a:pt x="0" y="0"/>
                </a:moveTo>
                <a:lnTo>
                  <a:pt x="1890556" y="0"/>
                </a:lnTo>
                <a:lnTo>
                  <a:pt x="1890556" y="717108"/>
                </a:lnTo>
                <a:lnTo>
                  <a:pt x="0" y="717108"/>
                </a:lnTo>
                <a:lnTo>
                  <a:pt x="0" y="0"/>
                </a:lnTo>
                <a:close/>
              </a:path>
            </a:pathLst>
          </a:custGeom>
          <a:blipFill rotWithShape="1">
            <a:blip r:embed="rId4">
              <a:alphaModFix/>
            </a:blip>
            <a:stretch>
              <a:fillRect b="0" l="0" r="0" t="0"/>
            </a:stretch>
          </a:blipFill>
          <a:ln>
            <a:noFill/>
          </a:ln>
        </p:spPr>
      </p:sp>
      <p:sp>
        <p:nvSpPr>
          <p:cNvPr id="292" name="Google Shape;292;p24"/>
          <p:cNvSpPr/>
          <p:nvPr/>
        </p:nvSpPr>
        <p:spPr>
          <a:xfrm>
            <a:off x="605537" y="6632419"/>
            <a:ext cx="2382563" cy="427936"/>
          </a:xfrm>
          <a:custGeom>
            <a:rect b="b" l="l" r="r" t="t"/>
            <a:pathLst>
              <a:path extrusionOk="0" h="427936" w="2382563">
                <a:moveTo>
                  <a:pt x="0" y="0"/>
                </a:moveTo>
                <a:lnTo>
                  <a:pt x="2382563" y="0"/>
                </a:lnTo>
                <a:lnTo>
                  <a:pt x="2382563" y="427936"/>
                </a:lnTo>
                <a:lnTo>
                  <a:pt x="0" y="427936"/>
                </a:lnTo>
                <a:lnTo>
                  <a:pt x="0" y="0"/>
                </a:lnTo>
                <a:close/>
              </a:path>
            </a:pathLst>
          </a:custGeom>
          <a:blipFill rotWithShape="1">
            <a:blip r:embed="rId5">
              <a:alphaModFix/>
            </a:blip>
            <a:stretch>
              <a:fillRect b="-494" l="0" r="0" t="-495"/>
            </a:stretch>
          </a:blipFill>
          <a:ln>
            <a:noFill/>
          </a:ln>
        </p:spPr>
      </p:sp>
      <p:sp>
        <p:nvSpPr>
          <p:cNvPr id="293" name="Google Shape;293;p24"/>
          <p:cNvSpPr txBox="1"/>
          <p:nvPr/>
        </p:nvSpPr>
        <p:spPr>
          <a:xfrm>
            <a:off x="2586647" y="263234"/>
            <a:ext cx="6696222" cy="483667"/>
          </a:xfrm>
          <a:prstGeom prst="rect">
            <a:avLst/>
          </a:prstGeom>
          <a:noFill/>
          <a:ln>
            <a:noFill/>
          </a:ln>
        </p:spPr>
        <p:txBody>
          <a:bodyPr anchorCtr="0" anchor="t" bIns="0" lIns="0" spcFirstLastPara="1" rIns="0" wrap="square" tIns="0">
            <a:spAutoFit/>
          </a:bodyPr>
          <a:lstStyle/>
          <a:p>
            <a:pPr indent="0" lvl="0" marL="0" marR="0" rtl="0" algn="l">
              <a:lnSpc>
                <a:spcPct val="108004"/>
              </a:lnSpc>
              <a:spcBef>
                <a:spcPts val="0"/>
              </a:spcBef>
              <a:spcAft>
                <a:spcPts val="0"/>
              </a:spcAft>
              <a:buNone/>
            </a:pPr>
            <a:r>
              <a:rPr b="1" i="0" lang="en-US" sz="2986" u="none" cap="none" strike="noStrike">
                <a:solidFill>
                  <a:srgbClr val="FFFFFF"/>
                </a:solidFill>
                <a:latin typeface="Arial"/>
                <a:ea typeface="Arial"/>
                <a:cs typeface="Arial"/>
                <a:sym typeface="Arial"/>
              </a:rPr>
              <a:t>Ingeniería del mañana</a:t>
            </a:r>
            <a:endParaRPr/>
          </a:p>
        </p:txBody>
      </p:sp>
      <p:sp>
        <p:nvSpPr>
          <p:cNvPr id="294" name="Google Shape;294;p24"/>
          <p:cNvSpPr/>
          <p:nvPr/>
        </p:nvSpPr>
        <p:spPr>
          <a:xfrm>
            <a:off x="684080" y="1226321"/>
            <a:ext cx="3143862" cy="4719021"/>
          </a:xfrm>
          <a:custGeom>
            <a:rect b="b" l="l" r="r" t="t"/>
            <a:pathLst>
              <a:path extrusionOk="0" h="4719021" w="3143862">
                <a:moveTo>
                  <a:pt x="0" y="0"/>
                </a:moveTo>
                <a:lnTo>
                  <a:pt x="3143862" y="0"/>
                </a:lnTo>
                <a:lnTo>
                  <a:pt x="3143862" y="4719021"/>
                </a:lnTo>
                <a:lnTo>
                  <a:pt x="0" y="4719021"/>
                </a:lnTo>
                <a:lnTo>
                  <a:pt x="0" y="0"/>
                </a:lnTo>
                <a:close/>
              </a:path>
            </a:pathLst>
          </a:custGeom>
          <a:blipFill rotWithShape="1">
            <a:blip r:embed="rId6">
              <a:alphaModFix/>
            </a:blip>
            <a:stretch>
              <a:fillRect b="0" l="-41" r="-41" t="0"/>
            </a:stretch>
          </a:blipFill>
          <a:ln>
            <a:noFill/>
          </a:ln>
        </p:spPr>
      </p:sp>
      <p:sp>
        <p:nvSpPr>
          <p:cNvPr id="295" name="Google Shape;295;p24"/>
          <p:cNvSpPr/>
          <p:nvPr/>
        </p:nvSpPr>
        <p:spPr>
          <a:xfrm>
            <a:off x="4238513" y="1910029"/>
            <a:ext cx="5027407" cy="3351604"/>
          </a:xfrm>
          <a:custGeom>
            <a:rect b="b" l="l" r="r" t="t"/>
            <a:pathLst>
              <a:path extrusionOk="0" h="3351604" w="5027407">
                <a:moveTo>
                  <a:pt x="0" y="0"/>
                </a:moveTo>
                <a:lnTo>
                  <a:pt x="5027407" y="0"/>
                </a:lnTo>
                <a:lnTo>
                  <a:pt x="5027407" y="3351604"/>
                </a:lnTo>
                <a:lnTo>
                  <a:pt x="0" y="3351604"/>
                </a:lnTo>
                <a:lnTo>
                  <a:pt x="0" y="0"/>
                </a:lnTo>
                <a:close/>
              </a:path>
            </a:pathLst>
          </a:custGeom>
          <a:blipFill rotWithShape="1">
            <a:blip r:embed="rId7">
              <a:alphaModFix/>
            </a:blip>
            <a:stretch>
              <a:fillRect b="0" l="0" r="0" t="0"/>
            </a:stretch>
          </a:blipFill>
          <a:ln>
            <a:noFill/>
          </a:ln>
        </p:spPr>
      </p:sp>
      <p:sp>
        <p:nvSpPr>
          <p:cNvPr id="296" name="Google Shape;296;p24"/>
          <p:cNvSpPr txBox="1"/>
          <p:nvPr/>
        </p:nvSpPr>
        <p:spPr>
          <a:xfrm>
            <a:off x="684080" y="5943822"/>
            <a:ext cx="3052422" cy="281169"/>
          </a:xfrm>
          <a:prstGeom prst="rect">
            <a:avLst/>
          </a:prstGeom>
          <a:noFill/>
          <a:ln>
            <a:noFill/>
          </a:ln>
        </p:spPr>
        <p:txBody>
          <a:bodyPr anchorCtr="0" anchor="t" bIns="0" lIns="0" spcFirstLastPara="1" rIns="0" wrap="square" tIns="0">
            <a:spAutoFit/>
          </a:bodyPr>
          <a:lstStyle/>
          <a:p>
            <a:pPr indent="0" lvl="0" marL="0" marR="0" rtl="0" algn="ctr">
              <a:lnSpc>
                <a:spcPct val="108008"/>
              </a:lnSpc>
              <a:spcBef>
                <a:spcPts val="0"/>
              </a:spcBef>
              <a:spcAft>
                <a:spcPts val="0"/>
              </a:spcAft>
              <a:buNone/>
            </a:pPr>
            <a:r>
              <a:rPr b="0" i="0" lang="en-US" sz="949" u="none" cap="none" strike="noStrike">
                <a:solidFill>
                  <a:srgbClr val="000000"/>
                </a:solidFill>
                <a:latin typeface="Arial"/>
                <a:ea typeface="Arial"/>
                <a:cs typeface="Arial"/>
                <a:sym typeface="Arial"/>
              </a:rPr>
              <a:t>Cómo se integra un conjunto de barras de combustible en el reactor</a:t>
            </a:r>
            <a:endParaRPr/>
          </a:p>
        </p:txBody>
      </p:sp>
      <p:sp>
        <p:nvSpPr>
          <p:cNvPr id="297" name="Google Shape;297;p24"/>
          <p:cNvSpPr txBox="1"/>
          <p:nvPr/>
        </p:nvSpPr>
        <p:spPr>
          <a:xfrm>
            <a:off x="5029187" y="5353058"/>
            <a:ext cx="3052422" cy="422808"/>
          </a:xfrm>
          <a:prstGeom prst="rect">
            <a:avLst/>
          </a:prstGeom>
          <a:noFill/>
          <a:ln>
            <a:noFill/>
          </a:ln>
        </p:spPr>
        <p:txBody>
          <a:bodyPr anchorCtr="0" anchor="t" bIns="0" lIns="0" spcFirstLastPara="1" rIns="0" wrap="square" tIns="0">
            <a:spAutoFit/>
          </a:bodyPr>
          <a:lstStyle/>
          <a:p>
            <a:pPr indent="0" lvl="0" marL="0" marR="0" rtl="0" algn="ctr">
              <a:lnSpc>
                <a:spcPct val="107970"/>
              </a:lnSpc>
              <a:spcBef>
                <a:spcPts val="0"/>
              </a:spcBef>
              <a:spcAft>
                <a:spcPts val="0"/>
              </a:spcAft>
              <a:buNone/>
            </a:pPr>
            <a:r>
              <a:rPr b="0" i="0" lang="en-US" sz="1493" u="none" cap="none" strike="noStrike">
                <a:solidFill>
                  <a:srgbClr val="000000"/>
                </a:solidFill>
                <a:latin typeface="Helvetica Neue"/>
                <a:ea typeface="Helvetica Neue"/>
                <a:cs typeface="Helvetica Neue"/>
                <a:sym typeface="Helvetica Neue"/>
              </a:rPr>
              <a:t>Imagen en primer plano de las barras de combustible.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5"/>
          <p:cNvSpPr/>
          <p:nvPr/>
        </p:nvSpPr>
        <p:spPr>
          <a:xfrm>
            <a:off x="0" y="-1980"/>
            <a:ext cx="9753600" cy="945452"/>
          </a:xfrm>
          <a:custGeom>
            <a:rect b="b" l="l" r="r" t="t"/>
            <a:pathLst>
              <a:path extrusionOk="0" h="1260602" w="13004800">
                <a:moveTo>
                  <a:pt x="0" y="0"/>
                </a:moveTo>
                <a:lnTo>
                  <a:pt x="13004800" y="0"/>
                </a:lnTo>
                <a:lnTo>
                  <a:pt x="13004800" y="1260602"/>
                </a:lnTo>
                <a:lnTo>
                  <a:pt x="0" y="1260602"/>
                </a:lnTo>
                <a:close/>
              </a:path>
            </a:pathLst>
          </a:custGeom>
          <a:solidFill>
            <a:srgbClr val="4DA84F"/>
          </a:solidFill>
          <a:ln>
            <a:noFill/>
          </a:ln>
        </p:spPr>
      </p:sp>
      <p:cxnSp>
        <p:nvCxnSpPr>
          <p:cNvPr id="303" name="Google Shape;303;p25"/>
          <p:cNvCxnSpPr/>
          <p:nvPr/>
        </p:nvCxnSpPr>
        <p:spPr>
          <a:xfrm rot="6855">
            <a:off x="600449" y="6463198"/>
            <a:ext cx="8543763" cy="0"/>
          </a:xfrm>
          <a:prstGeom prst="straightConnector1">
            <a:avLst/>
          </a:prstGeom>
          <a:noFill/>
          <a:ln cap="rnd" cmpd="sng" w="9525">
            <a:solidFill>
              <a:srgbClr val="26819E"/>
            </a:solidFill>
            <a:prstDash val="solid"/>
            <a:round/>
            <a:headEnd len="sm" w="sm" type="none"/>
            <a:tailEnd len="sm" w="sm" type="none"/>
          </a:ln>
        </p:spPr>
      </p:cxnSp>
      <p:cxnSp>
        <p:nvCxnSpPr>
          <p:cNvPr id="304" name="Google Shape;304;p25"/>
          <p:cNvCxnSpPr/>
          <p:nvPr/>
        </p:nvCxnSpPr>
        <p:spPr>
          <a:xfrm rot="5347507">
            <a:off x="8685534" y="6912870"/>
            <a:ext cx="443605" cy="0"/>
          </a:xfrm>
          <a:prstGeom prst="straightConnector1">
            <a:avLst/>
          </a:prstGeom>
          <a:noFill/>
          <a:ln cap="rnd" cmpd="sng" w="9525">
            <a:solidFill>
              <a:srgbClr val="FFFFFF"/>
            </a:solidFill>
            <a:prstDash val="solid"/>
            <a:round/>
            <a:headEnd len="sm" w="sm" type="none"/>
            <a:tailEnd len="sm" w="sm" type="none"/>
          </a:ln>
        </p:spPr>
      </p:cxnSp>
      <p:sp>
        <p:nvSpPr>
          <p:cNvPr id="305" name="Google Shape;305;p25"/>
          <p:cNvSpPr txBox="1"/>
          <p:nvPr/>
        </p:nvSpPr>
        <p:spPr>
          <a:xfrm>
            <a:off x="6371878" y="6860914"/>
            <a:ext cx="2444018" cy="190500"/>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639" u="none" cap="none" strike="noStrike">
                <a:solidFill>
                  <a:srgbClr val="000000"/>
                </a:solidFill>
                <a:latin typeface="Century"/>
                <a:ea typeface="Century"/>
                <a:cs typeface="Century"/>
                <a:sym typeface="Century"/>
              </a:rPr>
              <a:t>Copyright 2018 Discovery Education, S.A. Todos los derechos reservados.</a:t>
            </a:r>
            <a:endParaRPr/>
          </a:p>
        </p:txBody>
      </p:sp>
      <p:sp>
        <p:nvSpPr>
          <p:cNvPr id="306" name="Google Shape;306;p25"/>
          <p:cNvSpPr/>
          <p:nvPr/>
        </p:nvSpPr>
        <p:spPr>
          <a:xfrm>
            <a:off x="5227930" y="6366286"/>
            <a:ext cx="1110826" cy="1110826"/>
          </a:xfrm>
          <a:custGeom>
            <a:rect b="b" l="l" r="r" t="t"/>
            <a:pathLst>
              <a:path extrusionOk="0" h="1110826" w="1110826">
                <a:moveTo>
                  <a:pt x="0" y="0"/>
                </a:moveTo>
                <a:lnTo>
                  <a:pt x="1110825" y="0"/>
                </a:lnTo>
                <a:lnTo>
                  <a:pt x="1110825" y="1110825"/>
                </a:lnTo>
                <a:lnTo>
                  <a:pt x="0" y="1110825"/>
                </a:lnTo>
                <a:lnTo>
                  <a:pt x="0" y="0"/>
                </a:lnTo>
                <a:close/>
              </a:path>
            </a:pathLst>
          </a:custGeom>
          <a:blipFill rotWithShape="1">
            <a:blip r:embed="rId3">
              <a:alphaModFix/>
            </a:blip>
            <a:stretch>
              <a:fillRect b="0" l="0" r="0" t="0"/>
            </a:stretch>
          </a:blipFill>
          <a:ln>
            <a:noFill/>
          </a:ln>
        </p:spPr>
      </p:sp>
      <p:sp>
        <p:nvSpPr>
          <p:cNvPr id="307" name="Google Shape;307;p25"/>
          <p:cNvSpPr txBox="1"/>
          <p:nvPr/>
        </p:nvSpPr>
        <p:spPr>
          <a:xfrm>
            <a:off x="8957462" y="6818229"/>
            <a:ext cx="218101" cy="161925"/>
          </a:xfrm>
          <a:prstGeom prst="rect">
            <a:avLst/>
          </a:prstGeom>
          <a:noFill/>
          <a:ln>
            <a:noFill/>
          </a:ln>
        </p:spPr>
        <p:txBody>
          <a:bodyPr anchorCtr="0" anchor="t" bIns="0" lIns="0" spcFirstLastPara="1" rIns="0" wrap="square" tIns="0">
            <a:spAutoFit/>
          </a:bodyPr>
          <a:lstStyle/>
          <a:p>
            <a:pPr indent="0" lvl="0" marL="0" marR="0" rtl="0" algn="r">
              <a:lnSpc>
                <a:spcPct val="119981"/>
              </a:lnSpc>
              <a:spcBef>
                <a:spcPts val="0"/>
              </a:spcBef>
              <a:spcAft>
                <a:spcPts val="0"/>
              </a:spcAft>
              <a:buNone/>
            </a:pPr>
            <a:r>
              <a:rPr b="0" i="0" lang="en-US" sz="1066" u="none" cap="none" strike="noStrike">
                <a:solidFill>
                  <a:srgbClr val="000000"/>
                </a:solidFill>
                <a:latin typeface="Century"/>
                <a:ea typeface="Century"/>
                <a:cs typeface="Century"/>
                <a:sym typeface="Century"/>
              </a:rPr>
              <a:t>‹#›</a:t>
            </a:r>
            <a:endParaRPr/>
          </a:p>
        </p:txBody>
      </p:sp>
      <p:sp>
        <p:nvSpPr>
          <p:cNvPr id="308" name="Google Shape;308;p25"/>
          <p:cNvSpPr/>
          <p:nvPr/>
        </p:nvSpPr>
        <p:spPr>
          <a:xfrm>
            <a:off x="500163" y="124471"/>
            <a:ext cx="1890556" cy="717107"/>
          </a:xfrm>
          <a:custGeom>
            <a:rect b="b" l="l" r="r" t="t"/>
            <a:pathLst>
              <a:path extrusionOk="0" h="717107" w="1890556">
                <a:moveTo>
                  <a:pt x="0" y="0"/>
                </a:moveTo>
                <a:lnTo>
                  <a:pt x="1890556" y="0"/>
                </a:lnTo>
                <a:lnTo>
                  <a:pt x="1890556" y="717108"/>
                </a:lnTo>
                <a:lnTo>
                  <a:pt x="0" y="717108"/>
                </a:lnTo>
                <a:lnTo>
                  <a:pt x="0" y="0"/>
                </a:lnTo>
                <a:close/>
              </a:path>
            </a:pathLst>
          </a:custGeom>
          <a:blipFill rotWithShape="1">
            <a:blip r:embed="rId4">
              <a:alphaModFix/>
            </a:blip>
            <a:stretch>
              <a:fillRect b="0" l="0" r="0" t="0"/>
            </a:stretch>
          </a:blipFill>
          <a:ln>
            <a:noFill/>
          </a:ln>
        </p:spPr>
      </p:sp>
      <p:sp>
        <p:nvSpPr>
          <p:cNvPr id="309" name="Google Shape;309;p25"/>
          <p:cNvSpPr/>
          <p:nvPr/>
        </p:nvSpPr>
        <p:spPr>
          <a:xfrm>
            <a:off x="605537" y="6632419"/>
            <a:ext cx="2382563" cy="427936"/>
          </a:xfrm>
          <a:custGeom>
            <a:rect b="b" l="l" r="r" t="t"/>
            <a:pathLst>
              <a:path extrusionOk="0" h="427936" w="2382563">
                <a:moveTo>
                  <a:pt x="0" y="0"/>
                </a:moveTo>
                <a:lnTo>
                  <a:pt x="2382563" y="0"/>
                </a:lnTo>
                <a:lnTo>
                  <a:pt x="2382563" y="427936"/>
                </a:lnTo>
                <a:lnTo>
                  <a:pt x="0" y="427936"/>
                </a:lnTo>
                <a:lnTo>
                  <a:pt x="0" y="0"/>
                </a:lnTo>
                <a:close/>
              </a:path>
            </a:pathLst>
          </a:custGeom>
          <a:blipFill rotWithShape="1">
            <a:blip r:embed="rId5">
              <a:alphaModFix/>
            </a:blip>
            <a:stretch>
              <a:fillRect b="-494" l="0" r="0" t="-495"/>
            </a:stretch>
          </a:blipFill>
          <a:ln>
            <a:noFill/>
          </a:ln>
        </p:spPr>
      </p:sp>
      <p:sp>
        <p:nvSpPr>
          <p:cNvPr id="310" name="Google Shape;310;p25"/>
          <p:cNvSpPr txBox="1"/>
          <p:nvPr/>
        </p:nvSpPr>
        <p:spPr>
          <a:xfrm>
            <a:off x="2586647" y="263234"/>
            <a:ext cx="6696222" cy="483667"/>
          </a:xfrm>
          <a:prstGeom prst="rect">
            <a:avLst/>
          </a:prstGeom>
          <a:noFill/>
          <a:ln>
            <a:noFill/>
          </a:ln>
        </p:spPr>
        <p:txBody>
          <a:bodyPr anchorCtr="0" anchor="t" bIns="0" lIns="0" spcFirstLastPara="1" rIns="0" wrap="square" tIns="0">
            <a:spAutoFit/>
          </a:bodyPr>
          <a:lstStyle/>
          <a:p>
            <a:pPr indent="0" lvl="0" marL="0" marR="0" rtl="0" algn="l">
              <a:lnSpc>
                <a:spcPct val="108004"/>
              </a:lnSpc>
              <a:spcBef>
                <a:spcPts val="0"/>
              </a:spcBef>
              <a:spcAft>
                <a:spcPts val="0"/>
              </a:spcAft>
              <a:buNone/>
            </a:pPr>
            <a:r>
              <a:rPr b="1" i="0" lang="en-US" sz="2986" u="none" cap="none" strike="noStrike">
                <a:solidFill>
                  <a:srgbClr val="FFFFFF"/>
                </a:solidFill>
                <a:latin typeface="Arial"/>
                <a:ea typeface="Arial"/>
                <a:cs typeface="Arial"/>
                <a:sym typeface="Arial"/>
              </a:rPr>
              <a:t>Resumen</a:t>
            </a:r>
            <a:endParaRPr/>
          </a:p>
        </p:txBody>
      </p:sp>
      <p:sp>
        <p:nvSpPr>
          <p:cNvPr id="311" name="Google Shape;311;p25"/>
          <p:cNvSpPr txBox="1"/>
          <p:nvPr/>
        </p:nvSpPr>
        <p:spPr>
          <a:xfrm>
            <a:off x="670560" y="1605939"/>
            <a:ext cx="8789167" cy="2877236"/>
          </a:xfrm>
          <a:prstGeom prst="rect">
            <a:avLst/>
          </a:prstGeom>
          <a:noFill/>
          <a:ln>
            <a:noFill/>
          </a:ln>
        </p:spPr>
        <p:txBody>
          <a:bodyPr anchorCtr="0" anchor="t" bIns="0" lIns="0" spcFirstLastPara="1" rIns="0" wrap="square" tIns="0">
            <a:spAutoFit/>
          </a:bodyPr>
          <a:lstStyle/>
          <a:p>
            <a:pPr indent="-218371" lvl="1" marL="436743" marR="0" rtl="0" algn="l">
              <a:lnSpc>
                <a:spcPct val="107968"/>
              </a:lnSpc>
              <a:spcBef>
                <a:spcPts val="0"/>
              </a:spcBef>
              <a:spcAft>
                <a:spcPts val="0"/>
              </a:spcAft>
              <a:buClr>
                <a:srgbClr val="000000"/>
              </a:buClr>
              <a:buSzPts val="1920"/>
              <a:buFont typeface="Arial"/>
              <a:buChar char="•"/>
            </a:pPr>
            <a:r>
              <a:rPr b="0" i="0" lang="en-US" sz="1920" u="none" cap="none" strike="noStrike">
                <a:solidFill>
                  <a:srgbClr val="000000"/>
                </a:solidFill>
                <a:latin typeface="Arial"/>
                <a:ea typeface="Arial"/>
                <a:cs typeface="Arial"/>
                <a:sym typeface="Arial"/>
              </a:rPr>
              <a:t>La energía nuclear se basa en reacciones nucleares que producen calor.</a:t>
            </a:r>
            <a:endParaRPr/>
          </a:p>
          <a:p>
            <a:pPr indent="-218371" lvl="1" marL="436743" marR="0" rtl="0" algn="l">
              <a:lnSpc>
                <a:spcPct val="107968"/>
              </a:lnSpc>
              <a:spcBef>
                <a:spcPts val="0"/>
              </a:spcBef>
              <a:spcAft>
                <a:spcPts val="0"/>
              </a:spcAft>
              <a:buClr>
                <a:srgbClr val="000000"/>
              </a:buClr>
              <a:buSzPts val="1920"/>
              <a:buFont typeface="Arial"/>
              <a:buChar char="•"/>
            </a:pPr>
            <a:r>
              <a:rPr b="0" i="0" lang="en-US" sz="1920" u="none" cap="none" strike="noStrike">
                <a:solidFill>
                  <a:srgbClr val="000000"/>
                </a:solidFill>
                <a:latin typeface="Arial"/>
                <a:ea typeface="Arial"/>
                <a:cs typeface="Arial"/>
                <a:sym typeface="Arial"/>
              </a:rPr>
              <a:t>Muchos de los riesgos señalados sobre la energía nuclear serán imprecisos, incluyendo el potencial explosivo, la liberación de radiación y los peligros para las personas que se encuentran cerca de los reactores nucleares. </a:t>
            </a:r>
            <a:endParaRPr/>
          </a:p>
          <a:p>
            <a:pPr indent="-218371" lvl="1" marL="436743" marR="0" rtl="0" algn="l">
              <a:lnSpc>
                <a:spcPct val="107968"/>
              </a:lnSpc>
              <a:spcBef>
                <a:spcPts val="0"/>
              </a:spcBef>
              <a:spcAft>
                <a:spcPts val="0"/>
              </a:spcAft>
              <a:buClr>
                <a:srgbClr val="000000"/>
              </a:buClr>
              <a:buSzPts val="1920"/>
              <a:buFont typeface="Arial"/>
              <a:buChar char="•"/>
            </a:pPr>
            <a:r>
              <a:rPr b="0" i="0" lang="en-US" sz="1920" u="none" cap="none" strike="noStrike">
                <a:solidFill>
                  <a:srgbClr val="000000"/>
                </a:solidFill>
                <a:latin typeface="Arial"/>
                <a:ea typeface="Arial"/>
                <a:cs typeface="Arial"/>
                <a:sym typeface="Arial"/>
              </a:rPr>
              <a:t>Los principales beneficios de la energía nuclear incluyen que es una fuente de energía con bajas emisiones, el combustible es económico y es más segura que otras fuentes de energía, como las plantas de combustibles fósiles.</a:t>
            </a:r>
            <a:endParaRPr/>
          </a:p>
          <a:p>
            <a:pPr indent="-218371" lvl="1" marL="436743" marR="0" rtl="0" algn="l">
              <a:lnSpc>
                <a:spcPct val="107968"/>
              </a:lnSpc>
              <a:spcBef>
                <a:spcPts val="0"/>
              </a:spcBef>
              <a:spcAft>
                <a:spcPts val="0"/>
              </a:spcAft>
              <a:buClr>
                <a:srgbClr val="000000"/>
              </a:buClr>
              <a:buSzPts val="1920"/>
              <a:buFont typeface="Arial"/>
              <a:buChar char="•"/>
            </a:pPr>
            <a:r>
              <a:rPr b="0" i="0" lang="en-US" sz="1920" u="none" cap="none" strike="noStrike">
                <a:solidFill>
                  <a:srgbClr val="000000"/>
                </a:solidFill>
                <a:latin typeface="Arial"/>
                <a:ea typeface="Arial"/>
                <a:cs typeface="Arial"/>
                <a:sym typeface="Arial"/>
              </a:rPr>
              <a:t>La energía nuclear típicamente produce electricidad al calentar agua hasta transformarla en vapor, el cual hace girar una turbina unida a un generador, que produce la electricidad.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6"/>
          <p:cNvSpPr/>
          <p:nvPr/>
        </p:nvSpPr>
        <p:spPr>
          <a:xfrm>
            <a:off x="0" y="-1980"/>
            <a:ext cx="9753600" cy="945452"/>
          </a:xfrm>
          <a:custGeom>
            <a:rect b="b" l="l" r="r" t="t"/>
            <a:pathLst>
              <a:path extrusionOk="0" h="1260602" w="13004800">
                <a:moveTo>
                  <a:pt x="0" y="0"/>
                </a:moveTo>
                <a:lnTo>
                  <a:pt x="13004800" y="0"/>
                </a:lnTo>
                <a:lnTo>
                  <a:pt x="13004800" y="1260602"/>
                </a:lnTo>
                <a:lnTo>
                  <a:pt x="0" y="1260602"/>
                </a:lnTo>
                <a:close/>
              </a:path>
            </a:pathLst>
          </a:custGeom>
          <a:solidFill>
            <a:srgbClr val="4DA84F"/>
          </a:solidFill>
          <a:ln>
            <a:noFill/>
          </a:ln>
        </p:spPr>
      </p:sp>
      <p:cxnSp>
        <p:nvCxnSpPr>
          <p:cNvPr id="317" name="Google Shape;317;p26"/>
          <p:cNvCxnSpPr/>
          <p:nvPr/>
        </p:nvCxnSpPr>
        <p:spPr>
          <a:xfrm rot="6855">
            <a:off x="600449" y="6463198"/>
            <a:ext cx="8543763" cy="0"/>
          </a:xfrm>
          <a:prstGeom prst="straightConnector1">
            <a:avLst/>
          </a:prstGeom>
          <a:noFill/>
          <a:ln cap="rnd" cmpd="sng" w="9525">
            <a:solidFill>
              <a:srgbClr val="26819E"/>
            </a:solidFill>
            <a:prstDash val="solid"/>
            <a:round/>
            <a:headEnd len="sm" w="sm" type="none"/>
            <a:tailEnd len="sm" w="sm" type="none"/>
          </a:ln>
        </p:spPr>
      </p:cxnSp>
      <p:cxnSp>
        <p:nvCxnSpPr>
          <p:cNvPr id="318" name="Google Shape;318;p26"/>
          <p:cNvCxnSpPr/>
          <p:nvPr/>
        </p:nvCxnSpPr>
        <p:spPr>
          <a:xfrm rot="5347507">
            <a:off x="8685534" y="6912870"/>
            <a:ext cx="443605" cy="0"/>
          </a:xfrm>
          <a:prstGeom prst="straightConnector1">
            <a:avLst/>
          </a:prstGeom>
          <a:noFill/>
          <a:ln cap="rnd" cmpd="sng" w="9525">
            <a:solidFill>
              <a:srgbClr val="FFFFFF"/>
            </a:solidFill>
            <a:prstDash val="solid"/>
            <a:round/>
            <a:headEnd len="sm" w="sm" type="none"/>
            <a:tailEnd len="sm" w="sm" type="none"/>
          </a:ln>
        </p:spPr>
      </p:cxnSp>
      <p:sp>
        <p:nvSpPr>
          <p:cNvPr id="319" name="Google Shape;319;p26"/>
          <p:cNvSpPr txBox="1"/>
          <p:nvPr/>
        </p:nvSpPr>
        <p:spPr>
          <a:xfrm>
            <a:off x="6371878" y="6860914"/>
            <a:ext cx="2444018" cy="190500"/>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639" u="none" cap="none" strike="noStrike">
                <a:solidFill>
                  <a:srgbClr val="000000"/>
                </a:solidFill>
                <a:latin typeface="Century"/>
                <a:ea typeface="Century"/>
                <a:cs typeface="Century"/>
                <a:sym typeface="Century"/>
              </a:rPr>
              <a:t>Copyright 2018 Discovery Education, S.A. Todos los derechos reservados.</a:t>
            </a:r>
            <a:endParaRPr/>
          </a:p>
        </p:txBody>
      </p:sp>
      <p:sp>
        <p:nvSpPr>
          <p:cNvPr id="320" name="Google Shape;320;p26"/>
          <p:cNvSpPr/>
          <p:nvPr/>
        </p:nvSpPr>
        <p:spPr>
          <a:xfrm>
            <a:off x="5227930" y="6366286"/>
            <a:ext cx="1110826" cy="1110826"/>
          </a:xfrm>
          <a:custGeom>
            <a:rect b="b" l="l" r="r" t="t"/>
            <a:pathLst>
              <a:path extrusionOk="0" h="1110826" w="1110826">
                <a:moveTo>
                  <a:pt x="0" y="0"/>
                </a:moveTo>
                <a:lnTo>
                  <a:pt x="1110825" y="0"/>
                </a:lnTo>
                <a:lnTo>
                  <a:pt x="1110825" y="1110825"/>
                </a:lnTo>
                <a:lnTo>
                  <a:pt x="0" y="1110825"/>
                </a:lnTo>
                <a:lnTo>
                  <a:pt x="0" y="0"/>
                </a:lnTo>
                <a:close/>
              </a:path>
            </a:pathLst>
          </a:custGeom>
          <a:blipFill rotWithShape="1">
            <a:blip r:embed="rId3">
              <a:alphaModFix/>
            </a:blip>
            <a:stretch>
              <a:fillRect b="0" l="0" r="0" t="0"/>
            </a:stretch>
          </a:blipFill>
          <a:ln>
            <a:noFill/>
          </a:ln>
        </p:spPr>
      </p:sp>
      <p:sp>
        <p:nvSpPr>
          <p:cNvPr id="321" name="Google Shape;321;p26"/>
          <p:cNvSpPr txBox="1"/>
          <p:nvPr/>
        </p:nvSpPr>
        <p:spPr>
          <a:xfrm>
            <a:off x="8957462" y="6818229"/>
            <a:ext cx="218101" cy="161925"/>
          </a:xfrm>
          <a:prstGeom prst="rect">
            <a:avLst/>
          </a:prstGeom>
          <a:noFill/>
          <a:ln>
            <a:noFill/>
          </a:ln>
        </p:spPr>
        <p:txBody>
          <a:bodyPr anchorCtr="0" anchor="t" bIns="0" lIns="0" spcFirstLastPara="1" rIns="0" wrap="square" tIns="0">
            <a:spAutoFit/>
          </a:bodyPr>
          <a:lstStyle/>
          <a:p>
            <a:pPr indent="0" lvl="0" marL="0" marR="0" rtl="0" algn="r">
              <a:lnSpc>
                <a:spcPct val="119981"/>
              </a:lnSpc>
              <a:spcBef>
                <a:spcPts val="0"/>
              </a:spcBef>
              <a:spcAft>
                <a:spcPts val="0"/>
              </a:spcAft>
              <a:buNone/>
            </a:pPr>
            <a:r>
              <a:rPr b="0" i="0" lang="en-US" sz="1066" u="none" cap="none" strike="noStrike">
                <a:solidFill>
                  <a:srgbClr val="000000"/>
                </a:solidFill>
                <a:latin typeface="Century"/>
                <a:ea typeface="Century"/>
                <a:cs typeface="Century"/>
                <a:sym typeface="Century"/>
              </a:rPr>
              <a:t>‹#›</a:t>
            </a:r>
            <a:endParaRPr/>
          </a:p>
        </p:txBody>
      </p:sp>
      <p:sp>
        <p:nvSpPr>
          <p:cNvPr id="322" name="Google Shape;322;p26"/>
          <p:cNvSpPr/>
          <p:nvPr/>
        </p:nvSpPr>
        <p:spPr>
          <a:xfrm>
            <a:off x="500163" y="124471"/>
            <a:ext cx="1890556" cy="717107"/>
          </a:xfrm>
          <a:custGeom>
            <a:rect b="b" l="l" r="r" t="t"/>
            <a:pathLst>
              <a:path extrusionOk="0" h="717107" w="1890556">
                <a:moveTo>
                  <a:pt x="0" y="0"/>
                </a:moveTo>
                <a:lnTo>
                  <a:pt x="1890556" y="0"/>
                </a:lnTo>
                <a:lnTo>
                  <a:pt x="1890556" y="717108"/>
                </a:lnTo>
                <a:lnTo>
                  <a:pt x="0" y="717108"/>
                </a:lnTo>
                <a:lnTo>
                  <a:pt x="0" y="0"/>
                </a:lnTo>
                <a:close/>
              </a:path>
            </a:pathLst>
          </a:custGeom>
          <a:blipFill rotWithShape="1">
            <a:blip r:embed="rId4">
              <a:alphaModFix/>
            </a:blip>
            <a:stretch>
              <a:fillRect b="0" l="0" r="0" t="0"/>
            </a:stretch>
          </a:blipFill>
          <a:ln>
            <a:noFill/>
          </a:ln>
        </p:spPr>
      </p:sp>
      <p:sp>
        <p:nvSpPr>
          <p:cNvPr id="323" name="Google Shape;323;p26"/>
          <p:cNvSpPr/>
          <p:nvPr/>
        </p:nvSpPr>
        <p:spPr>
          <a:xfrm>
            <a:off x="605537" y="6632419"/>
            <a:ext cx="2382563" cy="427936"/>
          </a:xfrm>
          <a:custGeom>
            <a:rect b="b" l="l" r="r" t="t"/>
            <a:pathLst>
              <a:path extrusionOk="0" h="427936" w="2382563">
                <a:moveTo>
                  <a:pt x="0" y="0"/>
                </a:moveTo>
                <a:lnTo>
                  <a:pt x="2382563" y="0"/>
                </a:lnTo>
                <a:lnTo>
                  <a:pt x="2382563" y="427936"/>
                </a:lnTo>
                <a:lnTo>
                  <a:pt x="0" y="427936"/>
                </a:lnTo>
                <a:lnTo>
                  <a:pt x="0" y="0"/>
                </a:lnTo>
                <a:close/>
              </a:path>
            </a:pathLst>
          </a:custGeom>
          <a:blipFill rotWithShape="1">
            <a:blip r:embed="rId5">
              <a:alphaModFix/>
            </a:blip>
            <a:stretch>
              <a:fillRect b="-494" l="0" r="0" t="-495"/>
            </a:stretch>
          </a:blipFill>
          <a:ln>
            <a:noFill/>
          </a:ln>
        </p:spPr>
      </p:sp>
      <p:sp>
        <p:nvSpPr>
          <p:cNvPr id="324" name="Google Shape;324;p26"/>
          <p:cNvSpPr txBox="1"/>
          <p:nvPr/>
        </p:nvSpPr>
        <p:spPr>
          <a:xfrm>
            <a:off x="2586647" y="58446"/>
            <a:ext cx="6696222" cy="893242"/>
          </a:xfrm>
          <a:prstGeom prst="rect">
            <a:avLst/>
          </a:prstGeom>
          <a:noFill/>
          <a:ln>
            <a:noFill/>
          </a:ln>
        </p:spPr>
        <p:txBody>
          <a:bodyPr anchorCtr="0" anchor="t" bIns="0" lIns="0" spcFirstLastPara="1" rIns="0" wrap="square" tIns="0">
            <a:spAutoFit/>
          </a:bodyPr>
          <a:lstStyle/>
          <a:p>
            <a:pPr indent="0" lvl="0" marL="0" marR="0" rtl="0" algn="l">
              <a:lnSpc>
                <a:spcPct val="108004"/>
              </a:lnSpc>
              <a:spcBef>
                <a:spcPts val="0"/>
              </a:spcBef>
              <a:spcAft>
                <a:spcPts val="0"/>
              </a:spcAft>
              <a:buNone/>
            </a:pPr>
            <a:r>
              <a:rPr b="1" i="0" lang="en-US" sz="2986" u="none" cap="none" strike="noStrike">
                <a:solidFill>
                  <a:srgbClr val="FFFFFF"/>
                </a:solidFill>
                <a:latin typeface="Arial"/>
                <a:ea typeface="Arial"/>
                <a:cs typeface="Arial"/>
                <a:sym typeface="Arial"/>
              </a:rPr>
              <a:t>Utilización de energía nuclear para la generación de electricidad</a:t>
            </a:r>
            <a:endParaRPr/>
          </a:p>
        </p:txBody>
      </p:sp>
      <p:sp>
        <p:nvSpPr>
          <p:cNvPr id="325" name="Google Shape;325;p26"/>
          <p:cNvSpPr/>
          <p:nvPr/>
        </p:nvSpPr>
        <p:spPr>
          <a:xfrm>
            <a:off x="0" y="943845"/>
            <a:ext cx="9753600" cy="5546945"/>
          </a:xfrm>
          <a:custGeom>
            <a:rect b="b" l="l" r="r" t="t"/>
            <a:pathLst>
              <a:path extrusionOk="0" h="5546945" w="9753600">
                <a:moveTo>
                  <a:pt x="0" y="0"/>
                </a:moveTo>
                <a:lnTo>
                  <a:pt x="9753600" y="0"/>
                </a:lnTo>
                <a:lnTo>
                  <a:pt x="9753600" y="5546945"/>
                </a:lnTo>
                <a:lnTo>
                  <a:pt x="0" y="5546945"/>
                </a:lnTo>
                <a:lnTo>
                  <a:pt x="0" y="0"/>
                </a:lnTo>
                <a:close/>
              </a:path>
            </a:pathLst>
          </a:custGeom>
          <a:blipFill rotWithShape="1">
            <a:blip r:embed="rId6">
              <a:alphaModFix/>
            </a:blip>
            <a:stretch>
              <a:fillRect b="0" l="0" r="0" t="0"/>
            </a:stretch>
          </a:blipFill>
          <a:ln>
            <a:noFill/>
          </a:ln>
        </p:spPr>
      </p:sp>
      <p:sp>
        <p:nvSpPr>
          <p:cNvPr id="326" name="Google Shape;326;p26"/>
          <p:cNvSpPr/>
          <p:nvPr/>
        </p:nvSpPr>
        <p:spPr>
          <a:xfrm>
            <a:off x="0" y="943844"/>
            <a:ext cx="9753600" cy="5546945"/>
          </a:xfrm>
          <a:custGeom>
            <a:rect b="b" l="l" r="r" t="t"/>
            <a:pathLst>
              <a:path extrusionOk="0" h="5546945" w="9753600">
                <a:moveTo>
                  <a:pt x="0" y="0"/>
                </a:moveTo>
                <a:lnTo>
                  <a:pt x="9753600" y="0"/>
                </a:lnTo>
                <a:lnTo>
                  <a:pt x="9753600" y="5546945"/>
                </a:lnTo>
                <a:lnTo>
                  <a:pt x="0" y="5546945"/>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4"/>
          <p:cNvSpPr/>
          <p:nvPr/>
        </p:nvSpPr>
        <p:spPr>
          <a:xfrm>
            <a:off x="0" y="-1980"/>
            <a:ext cx="9753600" cy="945452"/>
          </a:xfrm>
          <a:custGeom>
            <a:rect b="b" l="l" r="r" t="t"/>
            <a:pathLst>
              <a:path extrusionOk="0" h="1260602" w="13004800">
                <a:moveTo>
                  <a:pt x="0" y="0"/>
                </a:moveTo>
                <a:lnTo>
                  <a:pt x="13004800" y="0"/>
                </a:lnTo>
                <a:lnTo>
                  <a:pt x="13004800" y="1260602"/>
                </a:lnTo>
                <a:lnTo>
                  <a:pt x="0" y="1260602"/>
                </a:lnTo>
                <a:close/>
              </a:path>
            </a:pathLst>
          </a:custGeom>
          <a:solidFill>
            <a:srgbClr val="4DA84F"/>
          </a:solidFill>
          <a:ln>
            <a:noFill/>
          </a:ln>
        </p:spPr>
      </p:sp>
      <p:cxnSp>
        <p:nvCxnSpPr>
          <p:cNvPr id="111" name="Google Shape;111;p14"/>
          <p:cNvCxnSpPr/>
          <p:nvPr/>
        </p:nvCxnSpPr>
        <p:spPr>
          <a:xfrm rot="6855">
            <a:off x="600449" y="6463198"/>
            <a:ext cx="8543763" cy="0"/>
          </a:xfrm>
          <a:prstGeom prst="straightConnector1">
            <a:avLst/>
          </a:prstGeom>
          <a:noFill/>
          <a:ln cap="rnd" cmpd="sng" w="9525">
            <a:solidFill>
              <a:srgbClr val="26819E"/>
            </a:solidFill>
            <a:prstDash val="solid"/>
            <a:round/>
            <a:headEnd len="sm" w="sm" type="none"/>
            <a:tailEnd len="sm" w="sm" type="none"/>
          </a:ln>
        </p:spPr>
      </p:cxnSp>
      <p:cxnSp>
        <p:nvCxnSpPr>
          <p:cNvPr id="112" name="Google Shape;112;p14"/>
          <p:cNvCxnSpPr/>
          <p:nvPr/>
        </p:nvCxnSpPr>
        <p:spPr>
          <a:xfrm rot="5347507">
            <a:off x="8685534" y="6912870"/>
            <a:ext cx="443605" cy="0"/>
          </a:xfrm>
          <a:prstGeom prst="straightConnector1">
            <a:avLst/>
          </a:prstGeom>
          <a:noFill/>
          <a:ln cap="rnd" cmpd="sng" w="9525">
            <a:solidFill>
              <a:srgbClr val="FFFFFF"/>
            </a:solidFill>
            <a:prstDash val="solid"/>
            <a:round/>
            <a:headEnd len="sm" w="sm" type="none"/>
            <a:tailEnd len="sm" w="sm" type="none"/>
          </a:ln>
        </p:spPr>
      </p:cxnSp>
      <p:sp>
        <p:nvSpPr>
          <p:cNvPr id="113" name="Google Shape;113;p14"/>
          <p:cNvSpPr txBox="1"/>
          <p:nvPr/>
        </p:nvSpPr>
        <p:spPr>
          <a:xfrm>
            <a:off x="6371878" y="6860914"/>
            <a:ext cx="2444018" cy="190500"/>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639" u="none" cap="none" strike="noStrike">
                <a:solidFill>
                  <a:srgbClr val="000000"/>
                </a:solidFill>
                <a:latin typeface="Century"/>
                <a:ea typeface="Century"/>
                <a:cs typeface="Century"/>
                <a:sym typeface="Century"/>
              </a:rPr>
              <a:t>Copyright 2018 Discovery Education, S.A. Todos los derechos reservados.</a:t>
            </a:r>
            <a:endParaRPr/>
          </a:p>
        </p:txBody>
      </p:sp>
      <p:sp>
        <p:nvSpPr>
          <p:cNvPr id="114" name="Google Shape;114;p14"/>
          <p:cNvSpPr/>
          <p:nvPr/>
        </p:nvSpPr>
        <p:spPr>
          <a:xfrm>
            <a:off x="5227930" y="6366286"/>
            <a:ext cx="1110826" cy="1110826"/>
          </a:xfrm>
          <a:custGeom>
            <a:rect b="b" l="l" r="r" t="t"/>
            <a:pathLst>
              <a:path extrusionOk="0" h="1110826" w="1110826">
                <a:moveTo>
                  <a:pt x="0" y="0"/>
                </a:moveTo>
                <a:lnTo>
                  <a:pt x="1110825" y="0"/>
                </a:lnTo>
                <a:lnTo>
                  <a:pt x="1110825" y="1110825"/>
                </a:lnTo>
                <a:lnTo>
                  <a:pt x="0" y="1110825"/>
                </a:lnTo>
                <a:lnTo>
                  <a:pt x="0" y="0"/>
                </a:lnTo>
                <a:close/>
              </a:path>
            </a:pathLst>
          </a:custGeom>
          <a:blipFill rotWithShape="1">
            <a:blip r:embed="rId3">
              <a:alphaModFix/>
            </a:blip>
            <a:stretch>
              <a:fillRect b="0" l="0" r="0" t="0"/>
            </a:stretch>
          </a:blipFill>
          <a:ln>
            <a:noFill/>
          </a:ln>
        </p:spPr>
      </p:sp>
      <p:sp>
        <p:nvSpPr>
          <p:cNvPr id="115" name="Google Shape;115;p14"/>
          <p:cNvSpPr txBox="1"/>
          <p:nvPr/>
        </p:nvSpPr>
        <p:spPr>
          <a:xfrm>
            <a:off x="8957462" y="6818229"/>
            <a:ext cx="218101" cy="161925"/>
          </a:xfrm>
          <a:prstGeom prst="rect">
            <a:avLst/>
          </a:prstGeom>
          <a:noFill/>
          <a:ln>
            <a:noFill/>
          </a:ln>
        </p:spPr>
        <p:txBody>
          <a:bodyPr anchorCtr="0" anchor="t" bIns="0" lIns="0" spcFirstLastPara="1" rIns="0" wrap="square" tIns="0">
            <a:spAutoFit/>
          </a:bodyPr>
          <a:lstStyle/>
          <a:p>
            <a:pPr indent="0" lvl="0" marL="0" marR="0" rtl="0" algn="r">
              <a:lnSpc>
                <a:spcPct val="119981"/>
              </a:lnSpc>
              <a:spcBef>
                <a:spcPts val="0"/>
              </a:spcBef>
              <a:spcAft>
                <a:spcPts val="0"/>
              </a:spcAft>
              <a:buNone/>
            </a:pPr>
            <a:r>
              <a:rPr b="0" i="0" lang="en-US" sz="1066" u="none" cap="none" strike="noStrike">
                <a:solidFill>
                  <a:srgbClr val="000000"/>
                </a:solidFill>
                <a:latin typeface="Century"/>
                <a:ea typeface="Century"/>
                <a:cs typeface="Century"/>
                <a:sym typeface="Century"/>
              </a:rPr>
              <a:t>‹#›</a:t>
            </a:r>
            <a:endParaRPr/>
          </a:p>
        </p:txBody>
      </p:sp>
      <p:sp>
        <p:nvSpPr>
          <p:cNvPr id="116" name="Google Shape;116;p14"/>
          <p:cNvSpPr/>
          <p:nvPr/>
        </p:nvSpPr>
        <p:spPr>
          <a:xfrm>
            <a:off x="500163" y="124471"/>
            <a:ext cx="1890556" cy="717107"/>
          </a:xfrm>
          <a:custGeom>
            <a:rect b="b" l="l" r="r" t="t"/>
            <a:pathLst>
              <a:path extrusionOk="0" h="717107" w="1890556">
                <a:moveTo>
                  <a:pt x="0" y="0"/>
                </a:moveTo>
                <a:lnTo>
                  <a:pt x="1890556" y="0"/>
                </a:lnTo>
                <a:lnTo>
                  <a:pt x="1890556" y="717108"/>
                </a:lnTo>
                <a:lnTo>
                  <a:pt x="0" y="717108"/>
                </a:lnTo>
                <a:lnTo>
                  <a:pt x="0" y="0"/>
                </a:lnTo>
                <a:close/>
              </a:path>
            </a:pathLst>
          </a:custGeom>
          <a:blipFill rotWithShape="1">
            <a:blip r:embed="rId4">
              <a:alphaModFix/>
            </a:blip>
            <a:stretch>
              <a:fillRect b="0" l="0" r="0" t="0"/>
            </a:stretch>
          </a:blipFill>
          <a:ln>
            <a:noFill/>
          </a:ln>
        </p:spPr>
      </p:sp>
      <p:sp>
        <p:nvSpPr>
          <p:cNvPr id="117" name="Google Shape;117;p14"/>
          <p:cNvSpPr/>
          <p:nvPr/>
        </p:nvSpPr>
        <p:spPr>
          <a:xfrm>
            <a:off x="605537" y="6632419"/>
            <a:ext cx="2382563" cy="427936"/>
          </a:xfrm>
          <a:custGeom>
            <a:rect b="b" l="l" r="r" t="t"/>
            <a:pathLst>
              <a:path extrusionOk="0" h="427936" w="2382563">
                <a:moveTo>
                  <a:pt x="0" y="0"/>
                </a:moveTo>
                <a:lnTo>
                  <a:pt x="2382563" y="0"/>
                </a:lnTo>
                <a:lnTo>
                  <a:pt x="2382563" y="427936"/>
                </a:lnTo>
                <a:lnTo>
                  <a:pt x="0" y="427936"/>
                </a:lnTo>
                <a:lnTo>
                  <a:pt x="0" y="0"/>
                </a:lnTo>
                <a:close/>
              </a:path>
            </a:pathLst>
          </a:custGeom>
          <a:blipFill rotWithShape="1">
            <a:blip r:embed="rId5">
              <a:alphaModFix/>
            </a:blip>
            <a:stretch>
              <a:fillRect b="-494" l="0" r="0" t="-495"/>
            </a:stretch>
          </a:blipFill>
          <a:ln>
            <a:noFill/>
          </a:ln>
        </p:spPr>
      </p:sp>
      <p:sp>
        <p:nvSpPr>
          <p:cNvPr id="118" name="Google Shape;118;p14"/>
          <p:cNvSpPr txBox="1"/>
          <p:nvPr/>
        </p:nvSpPr>
        <p:spPr>
          <a:xfrm>
            <a:off x="2586647" y="263234"/>
            <a:ext cx="6696222" cy="483667"/>
          </a:xfrm>
          <a:prstGeom prst="rect">
            <a:avLst/>
          </a:prstGeom>
          <a:noFill/>
          <a:ln>
            <a:noFill/>
          </a:ln>
        </p:spPr>
        <p:txBody>
          <a:bodyPr anchorCtr="0" anchor="t" bIns="0" lIns="0" spcFirstLastPara="1" rIns="0" wrap="square" tIns="0">
            <a:spAutoFit/>
          </a:bodyPr>
          <a:lstStyle/>
          <a:p>
            <a:pPr indent="0" lvl="0" marL="0" marR="0" rtl="0" algn="l">
              <a:lnSpc>
                <a:spcPct val="108004"/>
              </a:lnSpc>
              <a:spcBef>
                <a:spcPts val="0"/>
              </a:spcBef>
              <a:spcAft>
                <a:spcPts val="0"/>
              </a:spcAft>
              <a:buNone/>
            </a:pPr>
            <a:r>
              <a:rPr b="1" i="0" lang="en-US" sz="2986" u="none" cap="none" strike="noStrike">
                <a:solidFill>
                  <a:srgbClr val="FFFFFF"/>
                </a:solidFill>
                <a:latin typeface="Arial"/>
                <a:ea typeface="Arial"/>
                <a:cs typeface="Arial"/>
                <a:sym typeface="Arial"/>
              </a:rPr>
              <a:t>Energía Atómica: ¿Verdad o Mito?</a:t>
            </a:r>
            <a:endParaRPr/>
          </a:p>
        </p:txBody>
      </p:sp>
      <p:sp>
        <p:nvSpPr>
          <p:cNvPr id="119" name="Google Shape;119;p14"/>
          <p:cNvSpPr txBox="1"/>
          <p:nvPr/>
        </p:nvSpPr>
        <p:spPr>
          <a:xfrm>
            <a:off x="670560" y="1605939"/>
            <a:ext cx="5225626" cy="482234"/>
          </a:xfrm>
          <a:prstGeom prst="rect">
            <a:avLst/>
          </a:prstGeom>
          <a:noFill/>
          <a:ln>
            <a:noFill/>
          </a:ln>
        </p:spPr>
        <p:txBody>
          <a:bodyPr anchorCtr="0" anchor="t" bIns="0" lIns="0" spcFirstLastPara="1" rIns="0" wrap="square" tIns="0">
            <a:spAutoFit/>
          </a:bodyPr>
          <a:lstStyle/>
          <a:p>
            <a:pPr indent="-196970" lvl="1" marL="393942" marR="0" rtl="0" algn="l">
              <a:lnSpc>
                <a:spcPct val="108038"/>
              </a:lnSpc>
              <a:spcBef>
                <a:spcPts val="0"/>
              </a:spcBef>
              <a:spcAft>
                <a:spcPts val="0"/>
              </a:spcAft>
              <a:buClr>
                <a:srgbClr val="000000"/>
              </a:buClr>
              <a:buSzPts val="1642"/>
              <a:buFont typeface="Arial"/>
              <a:buChar char="•"/>
            </a:pPr>
            <a:r>
              <a:rPr b="1" i="0" lang="en-US" sz="1642" u="none" cap="none" strike="noStrike">
                <a:solidFill>
                  <a:srgbClr val="000000"/>
                </a:solidFill>
                <a:latin typeface="Arial"/>
                <a:ea typeface="Arial"/>
                <a:cs typeface="Arial"/>
                <a:sym typeface="Arial"/>
              </a:rPr>
              <a:t>Verdad 1: </a:t>
            </a:r>
            <a:r>
              <a:rPr b="0" i="0" lang="en-US" sz="1642" u="none" cap="none" strike="noStrike">
                <a:solidFill>
                  <a:srgbClr val="000000"/>
                </a:solidFill>
                <a:latin typeface="Arial"/>
                <a:ea typeface="Arial"/>
                <a:cs typeface="Arial"/>
                <a:sym typeface="Arial"/>
              </a:rPr>
              <a:t>Un reactor nuclear puede detonar. </a:t>
            </a:r>
            <a:endParaRPr/>
          </a:p>
          <a:p>
            <a:pPr indent="-196971" lvl="1" marL="393942" marR="0" rtl="0" algn="l">
              <a:lnSpc>
                <a:spcPct val="108038"/>
              </a:lnSpc>
              <a:spcBef>
                <a:spcPts val="0"/>
              </a:spcBef>
              <a:spcAft>
                <a:spcPts val="0"/>
              </a:spcAft>
              <a:buNone/>
            </a:pPr>
            <a:r>
              <a:rPr b="0" i="0" lang="en-US" sz="1642" u="none" cap="none" strike="noStrike">
                <a:solidFill>
                  <a:srgbClr val="000000"/>
                </a:solidFill>
                <a:latin typeface="Arial"/>
                <a:ea typeface="Arial"/>
                <a:cs typeface="Arial"/>
                <a:sym typeface="Arial"/>
              </a:rPr>
              <a:t>como una explosión nuclear.  </a:t>
            </a:r>
            <a:endParaRPr/>
          </a:p>
        </p:txBody>
      </p:sp>
      <p:sp>
        <p:nvSpPr>
          <p:cNvPr id="120" name="Google Shape;120;p14"/>
          <p:cNvSpPr txBox="1"/>
          <p:nvPr/>
        </p:nvSpPr>
        <p:spPr>
          <a:xfrm>
            <a:off x="670560" y="2572021"/>
            <a:ext cx="5225626" cy="482194"/>
          </a:xfrm>
          <a:prstGeom prst="rect">
            <a:avLst/>
          </a:prstGeom>
          <a:noFill/>
          <a:ln>
            <a:noFill/>
          </a:ln>
        </p:spPr>
        <p:txBody>
          <a:bodyPr anchorCtr="0" anchor="t" bIns="0" lIns="0" spcFirstLastPara="1" rIns="0" wrap="square" tIns="0">
            <a:spAutoFit/>
          </a:bodyPr>
          <a:lstStyle/>
          <a:p>
            <a:pPr indent="-196651" lvl="1" marL="393302" marR="0" rtl="0" algn="l">
              <a:lnSpc>
                <a:spcPct val="107987"/>
              </a:lnSpc>
              <a:spcBef>
                <a:spcPts val="0"/>
              </a:spcBef>
              <a:spcAft>
                <a:spcPts val="0"/>
              </a:spcAft>
              <a:buClr>
                <a:srgbClr val="000000"/>
              </a:buClr>
              <a:buSzPts val="1640"/>
              <a:buFont typeface="Arial"/>
              <a:buChar char="•"/>
            </a:pPr>
            <a:r>
              <a:rPr b="1" i="0" lang="en-US" sz="1640" u="none" cap="none" strike="noStrike">
                <a:solidFill>
                  <a:srgbClr val="000000"/>
                </a:solidFill>
                <a:latin typeface="Arial"/>
                <a:ea typeface="Arial"/>
                <a:cs typeface="Arial"/>
                <a:sym typeface="Arial"/>
              </a:rPr>
              <a:t>Verdad 2: </a:t>
            </a:r>
            <a:r>
              <a:rPr b="0" i="0" lang="en-US" sz="1640" u="none" cap="none" strike="noStrike">
                <a:solidFill>
                  <a:srgbClr val="000000"/>
                </a:solidFill>
                <a:latin typeface="Arial"/>
                <a:ea typeface="Arial"/>
                <a:cs typeface="Arial"/>
                <a:sym typeface="Arial"/>
              </a:rPr>
              <a:t>La energía nuclear tiene un impacto negativo en el medio ambiente.</a:t>
            </a:r>
            <a:endParaRPr/>
          </a:p>
        </p:txBody>
      </p:sp>
      <p:sp>
        <p:nvSpPr>
          <p:cNvPr id="121" name="Google Shape;121;p14"/>
          <p:cNvSpPr txBox="1"/>
          <p:nvPr/>
        </p:nvSpPr>
        <p:spPr>
          <a:xfrm>
            <a:off x="670560" y="3616435"/>
            <a:ext cx="5225626" cy="501996"/>
          </a:xfrm>
          <a:prstGeom prst="rect">
            <a:avLst/>
          </a:prstGeom>
          <a:noFill/>
          <a:ln>
            <a:noFill/>
          </a:ln>
        </p:spPr>
        <p:txBody>
          <a:bodyPr anchorCtr="0" anchor="t" bIns="0" lIns="0" spcFirstLastPara="1" rIns="0" wrap="square" tIns="0">
            <a:spAutoFit/>
          </a:bodyPr>
          <a:lstStyle/>
          <a:p>
            <a:pPr indent="-202567" lvl="1" marL="405133" marR="0" rtl="0" algn="l">
              <a:lnSpc>
                <a:spcPct val="107992"/>
              </a:lnSpc>
              <a:spcBef>
                <a:spcPts val="0"/>
              </a:spcBef>
              <a:spcAft>
                <a:spcPts val="0"/>
              </a:spcAft>
              <a:buClr>
                <a:srgbClr val="000000"/>
              </a:buClr>
              <a:buSzPts val="1689"/>
              <a:buFont typeface="Arial"/>
              <a:buChar char="•"/>
            </a:pPr>
            <a:r>
              <a:rPr b="1" i="0" lang="en-US" sz="1689" u="none" cap="none" strike="noStrike">
                <a:solidFill>
                  <a:srgbClr val="000000"/>
                </a:solidFill>
                <a:latin typeface="Arial"/>
                <a:ea typeface="Arial"/>
                <a:cs typeface="Arial"/>
                <a:sym typeface="Arial"/>
              </a:rPr>
              <a:t>Verdad 3: </a:t>
            </a:r>
            <a:r>
              <a:rPr b="0" i="0" lang="en-US" sz="1689" u="none" cap="none" strike="noStrike">
                <a:solidFill>
                  <a:srgbClr val="000000"/>
                </a:solidFill>
                <a:latin typeface="Arial"/>
                <a:ea typeface="Arial"/>
                <a:cs typeface="Arial"/>
                <a:sym typeface="Arial"/>
              </a:rPr>
              <a:t>La energía nuclear emite cantidades peligrosas de radiación en la atmósfera.</a:t>
            </a:r>
            <a:endParaRPr/>
          </a:p>
        </p:txBody>
      </p:sp>
      <p:sp>
        <p:nvSpPr>
          <p:cNvPr id="122" name="Google Shape;122;p14"/>
          <p:cNvSpPr txBox="1"/>
          <p:nvPr/>
        </p:nvSpPr>
        <p:spPr>
          <a:xfrm>
            <a:off x="670560" y="4626320"/>
            <a:ext cx="5225626" cy="701269"/>
          </a:xfrm>
          <a:prstGeom prst="rect">
            <a:avLst/>
          </a:prstGeom>
          <a:noFill/>
          <a:ln>
            <a:noFill/>
          </a:ln>
        </p:spPr>
        <p:txBody>
          <a:bodyPr anchorCtr="0" anchor="t" bIns="0" lIns="0" spcFirstLastPara="1" rIns="0" wrap="square" tIns="0">
            <a:spAutoFit/>
          </a:bodyPr>
          <a:lstStyle/>
          <a:p>
            <a:pPr indent="-196651" lvl="1" marL="393302" marR="0" rtl="0" algn="l">
              <a:lnSpc>
                <a:spcPct val="107987"/>
              </a:lnSpc>
              <a:spcBef>
                <a:spcPts val="0"/>
              </a:spcBef>
              <a:spcAft>
                <a:spcPts val="0"/>
              </a:spcAft>
              <a:buClr>
                <a:srgbClr val="000000"/>
              </a:buClr>
              <a:buSzPts val="1640"/>
              <a:buFont typeface="Arial"/>
              <a:buChar char="•"/>
            </a:pPr>
            <a:r>
              <a:rPr b="1" i="0" lang="en-US" sz="1640" u="none" cap="none" strike="noStrike">
                <a:solidFill>
                  <a:srgbClr val="000000"/>
                </a:solidFill>
                <a:latin typeface="Arial"/>
                <a:ea typeface="Arial"/>
                <a:cs typeface="Arial"/>
                <a:sym typeface="Arial"/>
              </a:rPr>
              <a:t>Verdad 4: </a:t>
            </a:r>
            <a:r>
              <a:rPr b="0" i="0" lang="en-US" sz="1640" u="none" cap="none" strike="noStrike">
                <a:solidFill>
                  <a:srgbClr val="000000"/>
                </a:solidFill>
                <a:latin typeface="Arial"/>
                <a:ea typeface="Arial"/>
                <a:cs typeface="Arial"/>
                <a:sym typeface="Arial"/>
              </a:rPr>
              <a:t>Las plantas nucleares son algunas </a:t>
            </a:r>
            <a:endParaRPr/>
          </a:p>
          <a:p>
            <a:pPr indent="-196651" lvl="1" marL="393302" marR="0" rtl="0" algn="l">
              <a:lnSpc>
                <a:spcPct val="107987"/>
              </a:lnSpc>
              <a:spcBef>
                <a:spcPts val="0"/>
              </a:spcBef>
              <a:spcAft>
                <a:spcPts val="0"/>
              </a:spcAft>
              <a:buNone/>
            </a:pPr>
            <a:r>
              <a:rPr b="0" i="0" lang="en-US" sz="1640" u="none" cap="none" strike="noStrike">
                <a:solidFill>
                  <a:srgbClr val="000000"/>
                </a:solidFill>
                <a:latin typeface="Arial"/>
                <a:ea typeface="Arial"/>
                <a:cs typeface="Arial"/>
                <a:sym typeface="Arial"/>
              </a:rPr>
              <a:t>del entorno laboral más seguro y protegido </a:t>
            </a:r>
            <a:endParaRPr/>
          </a:p>
          <a:p>
            <a:pPr indent="-196651" lvl="1" marL="393302" marR="0" rtl="0" algn="l">
              <a:lnSpc>
                <a:spcPct val="107987"/>
              </a:lnSpc>
              <a:spcBef>
                <a:spcPts val="0"/>
              </a:spcBef>
              <a:spcAft>
                <a:spcPts val="0"/>
              </a:spcAft>
              <a:buNone/>
            </a:pPr>
            <a:r>
              <a:rPr b="0" i="0" lang="en-US" sz="1640" u="none" cap="none" strike="noStrike">
                <a:solidFill>
                  <a:srgbClr val="000000"/>
                </a:solidFill>
                <a:latin typeface="Arial"/>
                <a:ea typeface="Arial"/>
                <a:cs typeface="Arial"/>
                <a:sym typeface="Arial"/>
              </a:rPr>
              <a:t>instalaciones en Estados Unidos.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5"/>
          <p:cNvSpPr/>
          <p:nvPr/>
        </p:nvSpPr>
        <p:spPr>
          <a:xfrm>
            <a:off x="0" y="13647"/>
            <a:ext cx="9759886" cy="6459760"/>
          </a:xfrm>
          <a:custGeom>
            <a:rect b="b" l="l" r="r" t="t"/>
            <a:pathLst>
              <a:path extrusionOk="0" h="8613013" w="13013182">
                <a:moveTo>
                  <a:pt x="0" y="0"/>
                </a:moveTo>
                <a:lnTo>
                  <a:pt x="13013182" y="0"/>
                </a:lnTo>
                <a:lnTo>
                  <a:pt x="13013182" y="8613013"/>
                </a:lnTo>
                <a:lnTo>
                  <a:pt x="0" y="8613013"/>
                </a:lnTo>
                <a:close/>
              </a:path>
            </a:pathLst>
          </a:custGeom>
          <a:solidFill>
            <a:srgbClr val="000000"/>
          </a:solidFill>
          <a:ln>
            <a:noFill/>
          </a:ln>
        </p:spPr>
      </p:sp>
      <p:sp>
        <p:nvSpPr>
          <p:cNvPr id="128" name="Google Shape;128;p15"/>
          <p:cNvSpPr/>
          <p:nvPr/>
        </p:nvSpPr>
        <p:spPr>
          <a:xfrm>
            <a:off x="0" y="0"/>
            <a:ext cx="9753600" cy="945452"/>
          </a:xfrm>
          <a:custGeom>
            <a:rect b="b" l="l" r="r" t="t"/>
            <a:pathLst>
              <a:path extrusionOk="0" h="1260602" w="13004800">
                <a:moveTo>
                  <a:pt x="0" y="0"/>
                </a:moveTo>
                <a:lnTo>
                  <a:pt x="13004800" y="0"/>
                </a:lnTo>
                <a:lnTo>
                  <a:pt x="13004800" y="1260602"/>
                </a:lnTo>
                <a:lnTo>
                  <a:pt x="0" y="1260602"/>
                </a:lnTo>
                <a:close/>
              </a:path>
            </a:pathLst>
          </a:custGeom>
          <a:solidFill>
            <a:srgbClr val="4DA84F"/>
          </a:solidFill>
          <a:ln>
            <a:noFill/>
          </a:ln>
        </p:spPr>
      </p:sp>
      <p:cxnSp>
        <p:nvCxnSpPr>
          <p:cNvPr id="129" name="Google Shape;129;p15"/>
          <p:cNvCxnSpPr/>
          <p:nvPr/>
        </p:nvCxnSpPr>
        <p:spPr>
          <a:xfrm rot="5347507">
            <a:off x="8685534" y="6912870"/>
            <a:ext cx="443605" cy="0"/>
          </a:xfrm>
          <a:prstGeom prst="straightConnector1">
            <a:avLst/>
          </a:prstGeom>
          <a:noFill/>
          <a:ln cap="rnd" cmpd="sng" w="9525">
            <a:solidFill>
              <a:srgbClr val="FFFFFF"/>
            </a:solidFill>
            <a:prstDash val="solid"/>
            <a:round/>
            <a:headEnd len="sm" w="sm" type="none"/>
            <a:tailEnd len="sm" w="sm" type="none"/>
          </a:ln>
        </p:spPr>
      </p:cxnSp>
      <p:sp>
        <p:nvSpPr>
          <p:cNvPr id="130" name="Google Shape;130;p15"/>
          <p:cNvSpPr txBox="1"/>
          <p:nvPr/>
        </p:nvSpPr>
        <p:spPr>
          <a:xfrm>
            <a:off x="6371878" y="6860914"/>
            <a:ext cx="2444018" cy="190500"/>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639" u="none" cap="none" strike="noStrike">
                <a:solidFill>
                  <a:srgbClr val="000000"/>
                </a:solidFill>
                <a:latin typeface="Century"/>
                <a:ea typeface="Century"/>
                <a:cs typeface="Century"/>
                <a:sym typeface="Century"/>
              </a:rPr>
              <a:t>Copyright 2018 Discovery Education, S.A. Todos los derechos reservados.</a:t>
            </a:r>
            <a:endParaRPr/>
          </a:p>
        </p:txBody>
      </p:sp>
      <p:sp>
        <p:nvSpPr>
          <p:cNvPr id="131" name="Google Shape;131;p15"/>
          <p:cNvSpPr/>
          <p:nvPr/>
        </p:nvSpPr>
        <p:spPr>
          <a:xfrm>
            <a:off x="5227930" y="6366286"/>
            <a:ext cx="1110826" cy="1110826"/>
          </a:xfrm>
          <a:custGeom>
            <a:rect b="b" l="l" r="r" t="t"/>
            <a:pathLst>
              <a:path extrusionOk="0" h="1110826" w="1110826">
                <a:moveTo>
                  <a:pt x="0" y="0"/>
                </a:moveTo>
                <a:lnTo>
                  <a:pt x="1110825" y="0"/>
                </a:lnTo>
                <a:lnTo>
                  <a:pt x="1110825" y="1110825"/>
                </a:lnTo>
                <a:lnTo>
                  <a:pt x="0" y="1110825"/>
                </a:lnTo>
                <a:lnTo>
                  <a:pt x="0" y="0"/>
                </a:lnTo>
                <a:close/>
              </a:path>
            </a:pathLst>
          </a:custGeom>
          <a:blipFill rotWithShape="1">
            <a:blip r:embed="rId3">
              <a:alphaModFix/>
            </a:blip>
            <a:stretch>
              <a:fillRect b="0" l="0" r="0" t="0"/>
            </a:stretch>
          </a:blipFill>
          <a:ln>
            <a:noFill/>
          </a:ln>
        </p:spPr>
      </p:sp>
      <p:sp>
        <p:nvSpPr>
          <p:cNvPr id="132" name="Google Shape;132;p15"/>
          <p:cNvSpPr txBox="1"/>
          <p:nvPr/>
        </p:nvSpPr>
        <p:spPr>
          <a:xfrm>
            <a:off x="8957462" y="6818229"/>
            <a:ext cx="218101" cy="161925"/>
          </a:xfrm>
          <a:prstGeom prst="rect">
            <a:avLst/>
          </a:prstGeom>
          <a:noFill/>
          <a:ln>
            <a:noFill/>
          </a:ln>
        </p:spPr>
        <p:txBody>
          <a:bodyPr anchorCtr="0" anchor="t" bIns="0" lIns="0" spcFirstLastPara="1" rIns="0" wrap="square" tIns="0">
            <a:spAutoFit/>
          </a:bodyPr>
          <a:lstStyle/>
          <a:p>
            <a:pPr indent="0" lvl="0" marL="0" marR="0" rtl="0" algn="r">
              <a:lnSpc>
                <a:spcPct val="119981"/>
              </a:lnSpc>
              <a:spcBef>
                <a:spcPts val="0"/>
              </a:spcBef>
              <a:spcAft>
                <a:spcPts val="0"/>
              </a:spcAft>
              <a:buNone/>
            </a:pPr>
            <a:r>
              <a:rPr b="0" i="0" lang="en-US" sz="1066" u="none" cap="none" strike="noStrike">
                <a:solidFill>
                  <a:srgbClr val="000000"/>
                </a:solidFill>
                <a:latin typeface="Century"/>
                <a:ea typeface="Century"/>
                <a:cs typeface="Century"/>
                <a:sym typeface="Century"/>
              </a:rPr>
              <a:t>‹#›</a:t>
            </a:r>
            <a:endParaRPr/>
          </a:p>
        </p:txBody>
      </p:sp>
      <p:sp>
        <p:nvSpPr>
          <p:cNvPr id="133" name="Google Shape;133;p15"/>
          <p:cNvSpPr/>
          <p:nvPr/>
        </p:nvSpPr>
        <p:spPr>
          <a:xfrm>
            <a:off x="500163" y="124471"/>
            <a:ext cx="1890556" cy="717107"/>
          </a:xfrm>
          <a:custGeom>
            <a:rect b="b" l="l" r="r" t="t"/>
            <a:pathLst>
              <a:path extrusionOk="0" h="717107" w="1890556">
                <a:moveTo>
                  <a:pt x="0" y="0"/>
                </a:moveTo>
                <a:lnTo>
                  <a:pt x="1890556" y="0"/>
                </a:lnTo>
                <a:lnTo>
                  <a:pt x="1890556" y="717108"/>
                </a:lnTo>
                <a:lnTo>
                  <a:pt x="0" y="717108"/>
                </a:lnTo>
                <a:lnTo>
                  <a:pt x="0" y="0"/>
                </a:lnTo>
                <a:close/>
              </a:path>
            </a:pathLst>
          </a:custGeom>
          <a:blipFill rotWithShape="1">
            <a:blip r:embed="rId4">
              <a:alphaModFix/>
            </a:blip>
            <a:stretch>
              <a:fillRect b="0" l="0" r="0" t="0"/>
            </a:stretch>
          </a:blipFill>
          <a:ln>
            <a:noFill/>
          </a:ln>
        </p:spPr>
      </p:sp>
      <p:sp>
        <p:nvSpPr>
          <p:cNvPr id="134" name="Google Shape;134;p15"/>
          <p:cNvSpPr/>
          <p:nvPr/>
        </p:nvSpPr>
        <p:spPr>
          <a:xfrm>
            <a:off x="605537" y="6632419"/>
            <a:ext cx="2382563" cy="427936"/>
          </a:xfrm>
          <a:custGeom>
            <a:rect b="b" l="l" r="r" t="t"/>
            <a:pathLst>
              <a:path extrusionOk="0" h="427936" w="2382563">
                <a:moveTo>
                  <a:pt x="0" y="0"/>
                </a:moveTo>
                <a:lnTo>
                  <a:pt x="2382563" y="0"/>
                </a:lnTo>
                <a:lnTo>
                  <a:pt x="2382563" y="427936"/>
                </a:lnTo>
                <a:lnTo>
                  <a:pt x="0" y="427936"/>
                </a:lnTo>
                <a:lnTo>
                  <a:pt x="0" y="0"/>
                </a:lnTo>
                <a:close/>
              </a:path>
            </a:pathLst>
          </a:custGeom>
          <a:blipFill rotWithShape="1">
            <a:blip r:embed="rId5">
              <a:alphaModFix/>
            </a:blip>
            <a:stretch>
              <a:fillRect b="-494" l="0" r="0" t="-495"/>
            </a:stretch>
          </a:blipFill>
          <a:ln>
            <a:noFill/>
          </a:ln>
        </p:spPr>
      </p:sp>
      <p:sp>
        <p:nvSpPr>
          <p:cNvPr id="135" name="Google Shape;135;p15"/>
          <p:cNvSpPr txBox="1"/>
          <p:nvPr/>
        </p:nvSpPr>
        <p:spPr>
          <a:xfrm>
            <a:off x="2586647" y="259817"/>
            <a:ext cx="6696222" cy="547319"/>
          </a:xfrm>
          <a:prstGeom prst="rect">
            <a:avLst/>
          </a:prstGeom>
          <a:noFill/>
          <a:ln>
            <a:noFill/>
          </a:ln>
        </p:spPr>
        <p:txBody>
          <a:bodyPr anchorCtr="0" anchor="t" bIns="0" lIns="0" spcFirstLastPara="1" rIns="0" wrap="square" tIns="0">
            <a:spAutoFit/>
          </a:bodyPr>
          <a:lstStyle/>
          <a:p>
            <a:pPr indent="0" lvl="0" marL="0" marR="0" rtl="0" algn="l">
              <a:lnSpc>
                <a:spcPct val="107998"/>
              </a:lnSpc>
              <a:spcBef>
                <a:spcPts val="0"/>
              </a:spcBef>
              <a:spcAft>
                <a:spcPts val="0"/>
              </a:spcAft>
              <a:buNone/>
            </a:pPr>
            <a:r>
              <a:rPr b="1" i="0" lang="en-US" sz="3413" u="none" cap="none" strike="noStrike">
                <a:solidFill>
                  <a:srgbClr val="FFFFFF"/>
                </a:solidFill>
                <a:latin typeface="Arial"/>
                <a:ea typeface="Arial"/>
                <a:cs typeface="Arial"/>
                <a:sym typeface="Arial"/>
              </a:rPr>
              <a:t>Objetivos de la Lección</a:t>
            </a:r>
            <a:endParaRPr/>
          </a:p>
        </p:txBody>
      </p:sp>
      <p:sp>
        <p:nvSpPr>
          <p:cNvPr id="136" name="Google Shape;136;p15"/>
          <p:cNvSpPr txBox="1"/>
          <p:nvPr/>
        </p:nvSpPr>
        <p:spPr>
          <a:xfrm>
            <a:off x="605537" y="2296419"/>
            <a:ext cx="5225626" cy="2559660"/>
          </a:xfrm>
          <a:prstGeom prst="rect">
            <a:avLst/>
          </a:prstGeom>
          <a:noFill/>
          <a:ln>
            <a:noFill/>
          </a:ln>
        </p:spPr>
        <p:txBody>
          <a:bodyPr anchorCtr="0" anchor="t" bIns="0" lIns="0" spcFirstLastPara="1" rIns="0" wrap="square" tIns="0">
            <a:spAutoFit/>
          </a:bodyPr>
          <a:lstStyle/>
          <a:p>
            <a:pPr indent="0" lvl="0" marL="0" marR="0" rtl="0" algn="l">
              <a:lnSpc>
                <a:spcPct val="108030"/>
              </a:lnSpc>
              <a:spcBef>
                <a:spcPts val="0"/>
              </a:spcBef>
              <a:spcAft>
                <a:spcPts val="0"/>
              </a:spcAft>
              <a:buNone/>
            </a:pPr>
            <a:r>
              <a:rPr b="1" i="0" lang="en-US" sz="1706" u="none" cap="none" strike="noStrike">
                <a:solidFill>
                  <a:srgbClr val="FFFFFF"/>
                </a:solidFill>
                <a:latin typeface="Arial"/>
                <a:ea typeface="Arial"/>
                <a:cs typeface="Arial"/>
                <a:sym typeface="Arial"/>
              </a:rPr>
              <a:t>Vas a realizar:</a:t>
            </a:r>
            <a:endParaRPr/>
          </a:p>
          <a:p>
            <a:pPr indent="-204644" lvl="1" marL="409290" marR="0" rtl="0" algn="l">
              <a:lnSpc>
                <a:spcPct val="108030"/>
              </a:lnSpc>
              <a:spcBef>
                <a:spcPts val="0"/>
              </a:spcBef>
              <a:spcAft>
                <a:spcPts val="0"/>
              </a:spcAft>
              <a:buClr>
                <a:srgbClr val="FFFFFF"/>
              </a:buClr>
              <a:buSzPts val="1706"/>
              <a:buFont typeface="Arial"/>
              <a:buChar char="•"/>
            </a:pPr>
            <a:r>
              <a:rPr b="0" i="0" lang="en-US" sz="1706" u="none" cap="none" strike="noStrike">
                <a:solidFill>
                  <a:srgbClr val="FFFFFF"/>
                </a:solidFill>
                <a:latin typeface="Arial"/>
                <a:ea typeface="Arial"/>
                <a:cs typeface="Arial"/>
                <a:sym typeface="Arial"/>
              </a:rPr>
              <a:t>Modelar el proceso físico natural de la fisión atómica.</a:t>
            </a:r>
            <a:endParaRPr/>
          </a:p>
          <a:p>
            <a:pPr indent="0" lvl="0" marL="0" marR="0" rtl="0" algn="l">
              <a:lnSpc>
                <a:spcPct val="108030"/>
              </a:lnSpc>
              <a:spcBef>
                <a:spcPts val="0"/>
              </a:spcBef>
              <a:spcAft>
                <a:spcPts val="0"/>
              </a:spcAft>
              <a:buNone/>
            </a:pPr>
            <a:r>
              <a:t/>
            </a:r>
            <a:endParaRPr b="0" i="0" sz="1706" u="none" cap="none" strike="noStrike">
              <a:solidFill>
                <a:srgbClr val="FFFFFF"/>
              </a:solidFill>
              <a:latin typeface="Arial"/>
              <a:ea typeface="Arial"/>
              <a:cs typeface="Arial"/>
              <a:sym typeface="Arial"/>
            </a:endParaRPr>
          </a:p>
          <a:p>
            <a:pPr indent="-204644" lvl="1" marL="409290" marR="0" rtl="0" algn="l">
              <a:lnSpc>
                <a:spcPct val="108030"/>
              </a:lnSpc>
              <a:spcBef>
                <a:spcPts val="0"/>
              </a:spcBef>
              <a:spcAft>
                <a:spcPts val="0"/>
              </a:spcAft>
              <a:buClr>
                <a:srgbClr val="FFFFFF"/>
              </a:buClr>
              <a:buSzPts val="1706"/>
              <a:buFont typeface="Arial"/>
              <a:buChar char="•"/>
            </a:pPr>
            <a:r>
              <a:rPr b="0" i="0" lang="en-US" sz="1706" u="none" cap="none" strike="noStrike">
                <a:solidFill>
                  <a:srgbClr val="FFFFFF"/>
                </a:solidFill>
                <a:latin typeface="Arial"/>
                <a:ea typeface="Arial"/>
                <a:cs typeface="Arial"/>
                <a:sym typeface="Arial"/>
              </a:rPr>
              <a:t>Evaluar las ventajas y desventajas de la energía nuclear. </a:t>
            </a:r>
            <a:endParaRPr/>
          </a:p>
          <a:p>
            <a:pPr indent="-204645" lvl="1" marL="409290" marR="0" rtl="0" algn="l">
              <a:lnSpc>
                <a:spcPct val="108030"/>
              </a:lnSpc>
              <a:spcBef>
                <a:spcPts val="0"/>
              </a:spcBef>
              <a:spcAft>
                <a:spcPts val="0"/>
              </a:spcAft>
              <a:buNone/>
            </a:pPr>
            <a:r>
              <a:rPr b="0" i="0" lang="en-US" sz="1706" u="none" cap="none" strike="noStrike">
                <a:solidFill>
                  <a:srgbClr val="FFFFFF"/>
                </a:solidFill>
                <a:latin typeface="Arial"/>
                <a:ea typeface="Arial"/>
                <a:cs typeface="Arial"/>
                <a:sym typeface="Arial"/>
              </a:rPr>
              <a:t>potencia, sobre todo en comparación con otros </a:t>
            </a:r>
            <a:endParaRPr/>
          </a:p>
          <a:p>
            <a:pPr indent="-204645" lvl="1" marL="409290" marR="0" rtl="0" algn="l">
              <a:lnSpc>
                <a:spcPct val="108030"/>
              </a:lnSpc>
              <a:spcBef>
                <a:spcPts val="0"/>
              </a:spcBef>
              <a:spcAft>
                <a:spcPts val="0"/>
              </a:spcAft>
              <a:buNone/>
            </a:pPr>
            <a:r>
              <a:rPr b="0" i="0" lang="en-US" sz="1706" u="none" cap="none" strike="noStrike">
                <a:solidFill>
                  <a:srgbClr val="FFFFFF"/>
                </a:solidFill>
                <a:latin typeface="Arial"/>
                <a:ea typeface="Arial"/>
                <a:cs typeface="Arial"/>
                <a:sym typeface="Arial"/>
              </a:rPr>
              <a:t>recursos energéticos.</a:t>
            </a:r>
            <a:endParaRPr/>
          </a:p>
          <a:p>
            <a:pPr indent="0" lvl="0" marL="0" marR="0" rtl="0" algn="l">
              <a:lnSpc>
                <a:spcPct val="108030"/>
              </a:lnSpc>
              <a:spcBef>
                <a:spcPts val="0"/>
              </a:spcBef>
              <a:spcAft>
                <a:spcPts val="0"/>
              </a:spcAft>
              <a:buNone/>
            </a:pPr>
            <a:r>
              <a:t/>
            </a:r>
            <a:endParaRPr b="0" i="0" sz="1706" u="none" cap="none" strike="noStrike">
              <a:solidFill>
                <a:srgbClr val="FFFFFF"/>
              </a:solidFill>
              <a:latin typeface="Arial"/>
              <a:ea typeface="Arial"/>
              <a:cs typeface="Arial"/>
              <a:sym typeface="Arial"/>
            </a:endParaRPr>
          </a:p>
          <a:p>
            <a:pPr indent="-204644" lvl="1" marL="409290" marR="0" rtl="0" algn="l">
              <a:lnSpc>
                <a:spcPct val="108030"/>
              </a:lnSpc>
              <a:spcBef>
                <a:spcPts val="0"/>
              </a:spcBef>
              <a:spcAft>
                <a:spcPts val="0"/>
              </a:spcAft>
              <a:buClr>
                <a:srgbClr val="FFFFFF"/>
              </a:buClr>
              <a:buSzPts val="1706"/>
              <a:buFont typeface="Arial"/>
              <a:buChar char="•"/>
            </a:pPr>
            <a:r>
              <a:rPr b="0" i="0" lang="en-US" sz="1706" u="none" cap="none" strike="noStrike">
                <a:solidFill>
                  <a:srgbClr val="FFFFFF"/>
                </a:solidFill>
                <a:latin typeface="Arial"/>
                <a:ea typeface="Arial"/>
                <a:cs typeface="Arial"/>
                <a:sym typeface="Arial"/>
              </a:rPr>
              <a:t>Analizar y transmitir la ciencia. </a:t>
            </a:r>
            <a:endParaRPr/>
          </a:p>
          <a:p>
            <a:pPr indent="-204645" lvl="1" marL="409290" marR="0" rtl="0" algn="l">
              <a:lnSpc>
                <a:spcPct val="108030"/>
              </a:lnSpc>
              <a:spcBef>
                <a:spcPts val="0"/>
              </a:spcBef>
              <a:spcAft>
                <a:spcPts val="0"/>
              </a:spcAft>
              <a:buNone/>
            </a:pPr>
            <a:r>
              <a:rPr b="0" i="0" lang="en-US" sz="1706" u="none" cap="none" strike="noStrike">
                <a:solidFill>
                  <a:srgbClr val="FFFFFF"/>
                </a:solidFill>
                <a:latin typeface="Arial"/>
                <a:ea typeface="Arial"/>
                <a:cs typeface="Arial"/>
                <a:sym typeface="Arial"/>
              </a:rPr>
              <a:t>Detrás de las aplicaciones de la energía nuclear.</a:t>
            </a:r>
            <a:endParaRPr/>
          </a:p>
        </p:txBody>
      </p:sp>
      <p:sp>
        <p:nvSpPr>
          <p:cNvPr id="137" name="Google Shape;137;p15"/>
          <p:cNvSpPr/>
          <p:nvPr/>
        </p:nvSpPr>
        <p:spPr>
          <a:xfrm>
            <a:off x="5934758" y="1406732"/>
            <a:ext cx="3481493" cy="4605867"/>
          </a:xfrm>
          <a:custGeom>
            <a:rect b="b" l="l" r="r" t="t"/>
            <a:pathLst>
              <a:path extrusionOk="0" h="4605867" w="3481493">
                <a:moveTo>
                  <a:pt x="0" y="0"/>
                </a:moveTo>
                <a:lnTo>
                  <a:pt x="3481494" y="0"/>
                </a:lnTo>
                <a:lnTo>
                  <a:pt x="3481494" y="4605866"/>
                </a:lnTo>
                <a:lnTo>
                  <a:pt x="0" y="4605866"/>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6"/>
          <p:cNvSpPr/>
          <p:nvPr/>
        </p:nvSpPr>
        <p:spPr>
          <a:xfrm>
            <a:off x="0" y="-1980"/>
            <a:ext cx="9753600" cy="945452"/>
          </a:xfrm>
          <a:custGeom>
            <a:rect b="b" l="l" r="r" t="t"/>
            <a:pathLst>
              <a:path extrusionOk="0" h="1260602" w="13004800">
                <a:moveTo>
                  <a:pt x="0" y="0"/>
                </a:moveTo>
                <a:lnTo>
                  <a:pt x="13004800" y="0"/>
                </a:lnTo>
                <a:lnTo>
                  <a:pt x="13004800" y="1260602"/>
                </a:lnTo>
                <a:lnTo>
                  <a:pt x="0" y="1260602"/>
                </a:lnTo>
                <a:close/>
              </a:path>
            </a:pathLst>
          </a:custGeom>
          <a:solidFill>
            <a:srgbClr val="4DA84F"/>
          </a:solidFill>
          <a:ln>
            <a:noFill/>
          </a:ln>
        </p:spPr>
      </p:sp>
      <p:cxnSp>
        <p:nvCxnSpPr>
          <p:cNvPr id="143" name="Google Shape;143;p16"/>
          <p:cNvCxnSpPr/>
          <p:nvPr/>
        </p:nvCxnSpPr>
        <p:spPr>
          <a:xfrm rot="6855">
            <a:off x="600449" y="6463198"/>
            <a:ext cx="8543763" cy="0"/>
          </a:xfrm>
          <a:prstGeom prst="straightConnector1">
            <a:avLst/>
          </a:prstGeom>
          <a:noFill/>
          <a:ln cap="rnd" cmpd="sng" w="9525">
            <a:solidFill>
              <a:srgbClr val="26819E"/>
            </a:solidFill>
            <a:prstDash val="solid"/>
            <a:round/>
            <a:headEnd len="sm" w="sm" type="none"/>
            <a:tailEnd len="sm" w="sm" type="none"/>
          </a:ln>
        </p:spPr>
      </p:cxnSp>
      <p:cxnSp>
        <p:nvCxnSpPr>
          <p:cNvPr id="144" name="Google Shape;144;p16"/>
          <p:cNvCxnSpPr/>
          <p:nvPr/>
        </p:nvCxnSpPr>
        <p:spPr>
          <a:xfrm rot="5347507">
            <a:off x="8685534" y="6912870"/>
            <a:ext cx="443605" cy="0"/>
          </a:xfrm>
          <a:prstGeom prst="straightConnector1">
            <a:avLst/>
          </a:prstGeom>
          <a:noFill/>
          <a:ln cap="rnd" cmpd="sng" w="9525">
            <a:solidFill>
              <a:srgbClr val="FFFFFF"/>
            </a:solidFill>
            <a:prstDash val="solid"/>
            <a:round/>
            <a:headEnd len="sm" w="sm" type="none"/>
            <a:tailEnd len="sm" w="sm" type="none"/>
          </a:ln>
        </p:spPr>
      </p:cxnSp>
      <p:sp>
        <p:nvSpPr>
          <p:cNvPr id="145" name="Google Shape;145;p16"/>
          <p:cNvSpPr txBox="1"/>
          <p:nvPr/>
        </p:nvSpPr>
        <p:spPr>
          <a:xfrm>
            <a:off x="6371878" y="6860914"/>
            <a:ext cx="2444018" cy="190500"/>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639" u="none" cap="none" strike="noStrike">
                <a:solidFill>
                  <a:srgbClr val="000000"/>
                </a:solidFill>
                <a:latin typeface="Century"/>
                <a:ea typeface="Century"/>
                <a:cs typeface="Century"/>
                <a:sym typeface="Century"/>
              </a:rPr>
              <a:t>Copyright 2018 Discovery Education, S.A. Todos los derechos reservados.</a:t>
            </a:r>
            <a:endParaRPr/>
          </a:p>
        </p:txBody>
      </p:sp>
      <p:sp>
        <p:nvSpPr>
          <p:cNvPr id="146" name="Google Shape;146;p16"/>
          <p:cNvSpPr/>
          <p:nvPr/>
        </p:nvSpPr>
        <p:spPr>
          <a:xfrm>
            <a:off x="5227930" y="6366286"/>
            <a:ext cx="1110826" cy="1110826"/>
          </a:xfrm>
          <a:custGeom>
            <a:rect b="b" l="l" r="r" t="t"/>
            <a:pathLst>
              <a:path extrusionOk="0" h="1110826" w="1110826">
                <a:moveTo>
                  <a:pt x="0" y="0"/>
                </a:moveTo>
                <a:lnTo>
                  <a:pt x="1110825" y="0"/>
                </a:lnTo>
                <a:lnTo>
                  <a:pt x="1110825" y="1110825"/>
                </a:lnTo>
                <a:lnTo>
                  <a:pt x="0" y="1110825"/>
                </a:lnTo>
                <a:lnTo>
                  <a:pt x="0" y="0"/>
                </a:lnTo>
                <a:close/>
              </a:path>
            </a:pathLst>
          </a:custGeom>
          <a:blipFill rotWithShape="1">
            <a:blip r:embed="rId3">
              <a:alphaModFix/>
            </a:blip>
            <a:stretch>
              <a:fillRect b="0" l="0" r="0" t="0"/>
            </a:stretch>
          </a:blipFill>
          <a:ln>
            <a:noFill/>
          </a:ln>
        </p:spPr>
      </p:sp>
      <p:sp>
        <p:nvSpPr>
          <p:cNvPr id="147" name="Google Shape;147;p16"/>
          <p:cNvSpPr txBox="1"/>
          <p:nvPr/>
        </p:nvSpPr>
        <p:spPr>
          <a:xfrm>
            <a:off x="8957462" y="6818229"/>
            <a:ext cx="218101" cy="161925"/>
          </a:xfrm>
          <a:prstGeom prst="rect">
            <a:avLst/>
          </a:prstGeom>
          <a:noFill/>
          <a:ln>
            <a:noFill/>
          </a:ln>
        </p:spPr>
        <p:txBody>
          <a:bodyPr anchorCtr="0" anchor="t" bIns="0" lIns="0" spcFirstLastPara="1" rIns="0" wrap="square" tIns="0">
            <a:spAutoFit/>
          </a:bodyPr>
          <a:lstStyle/>
          <a:p>
            <a:pPr indent="0" lvl="0" marL="0" marR="0" rtl="0" algn="r">
              <a:lnSpc>
                <a:spcPct val="119981"/>
              </a:lnSpc>
              <a:spcBef>
                <a:spcPts val="0"/>
              </a:spcBef>
              <a:spcAft>
                <a:spcPts val="0"/>
              </a:spcAft>
              <a:buNone/>
            </a:pPr>
            <a:r>
              <a:rPr b="0" i="0" lang="en-US" sz="1066" u="none" cap="none" strike="noStrike">
                <a:solidFill>
                  <a:srgbClr val="000000"/>
                </a:solidFill>
                <a:latin typeface="Century"/>
                <a:ea typeface="Century"/>
                <a:cs typeface="Century"/>
                <a:sym typeface="Century"/>
              </a:rPr>
              <a:t>‹#›</a:t>
            </a:r>
            <a:endParaRPr/>
          </a:p>
        </p:txBody>
      </p:sp>
      <p:sp>
        <p:nvSpPr>
          <p:cNvPr id="148" name="Google Shape;148;p16"/>
          <p:cNvSpPr/>
          <p:nvPr/>
        </p:nvSpPr>
        <p:spPr>
          <a:xfrm>
            <a:off x="500163" y="124471"/>
            <a:ext cx="1890556" cy="717107"/>
          </a:xfrm>
          <a:custGeom>
            <a:rect b="b" l="l" r="r" t="t"/>
            <a:pathLst>
              <a:path extrusionOk="0" h="717107" w="1890556">
                <a:moveTo>
                  <a:pt x="0" y="0"/>
                </a:moveTo>
                <a:lnTo>
                  <a:pt x="1890556" y="0"/>
                </a:lnTo>
                <a:lnTo>
                  <a:pt x="1890556" y="717108"/>
                </a:lnTo>
                <a:lnTo>
                  <a:pt x="0" y="717108"/>
                </a:lnTo>
                <a:lnTo>
                  <a:pt x="0" y="0"/>
                </a:lnTo>
                <a:close/>
              </a:path>
            </a:pathLst>
          </a:custGeom>
          <a:blipFill rotWithShape="1">
            <a:blip r:embed="rId4">
              <a:alphaModFix/>
            </a:blip>
            <a:stretch>
              <a:fillRect b="0" l="0" r="0" t="0"/>
            </a:stretch>
          </a:blipFill>
          <a:ln>
            <a:noFill/>
          </a:ln>
        </p:spPr>
      </p:sp>
      <p:sp>
        <p:nvSpPr>
          <p:cNvPr id="149" name="Google Shape;149;p16"/>
          <p:cNvSpPr/>
          <p:nvPr/>
        </p:nvSpPr>
        <p:spPr>
          <a:xfrm>
            <a:off x="605537" y="6632419"/>
            <a:ext cx="2382563" cy="427936"/>
          </a:xfrm>
          <a:custGeom>
            <a:rect b="b" l="l" r="r" t="t"/>
            <a:pathLst>
              <a:path extrusionOk="0" h="427936" w="2382563">
                <a:moveTo>
                  <a:pt x="0" y="0"/>
                </a:moveTo>
                <a:lnTo>
                  <a:pt x="2382563" y="0"/>
                </a:lnTo>
                <a:lnTo>
                  <a:pt x="2382563" y="427936"/>
                </a:lnTo>
                <a:lnTo>
                  <a:pt x="0" y="427936"/>
                </a:lnTo>
                <a:lnTo>
                  <a:pt x="0" y="0"/>
                </a:lnTo>
                <a:close/>
              </a:path>
            </a:pathLst>
          </a:custGeom>
          <a:blipFill rotWithShape="1">
            <a:blip r:embed="rId5">
              <a:alphaModFix/>
            </a:blip>
            <a:stretch>
              <a:fillRect b="-494" l="0" r="0" t="-495"/>
            </a:stretch>
          </a:blipFill>
          <a:ln>
            <a:noFill/>
          </a:ln>
        </p:spPr>
      </p:sp>
      <p:sp>
        <p:nvSpPr>
          <p:cNvPr id="150" name="Google Shape;150;p16"/>
          <p:cNvSpPr txBox="1"/>
          <p:nvPr/>
        </p:nvSpPr>
        <p:spPr>
          <a:xfrm>
            <a:off x="2586647" y="291643"/>
            <a:ext cx="6696222" cy="483667"/>
          </a:xfrm>
          <a:prstGeom prst="rect">
            <a:avLst/>
          </a:prstGeom>
          <a:noFill/>
          <a:ln>
            <a:noFill/>
          </a:ln>
        </p:spPr>
        <p:txBody>
          <a:bodyPr anchorCtr="0" anchor="t" bIns="0" lIns="0" spcFirstLastPara="1" rIns="0" wrap="square" tIns="0">
            <a:spAutoFit/>
          </a:bodyPr>
          <a:lstStyle/>
          <a:p>
            <a:pPr indent="0" lvl="0" marL="0" marR="0" rtl="0" algn="l">
              <a:lnSpc>
                <a:spcPct val="108004"/>
              </a:lnSpc>
              <a:spcBef>
                <a:spcPts val="0"/>
              </a:spcBef>
              <a:spcAft>
                <a:spcPts val="0"/>
              </a:spcAft>
              <a:buNone/>
            </a:pPr>
            <a:r>
              <a:rPr b="1" i="0" lang="en-US" sz="2986" u="none" cap="none" strike="noStrike">
                <a:solidFill>
                  <a:srgbClr val="FFFFFF"/>
                </a:solidFill>
                <a:latin typeface="Arial"/>
                <a:ea typeface="Arial"/>
                <a:cs typeface="Arial"/>
                <a:sym typeface="Arial"/>
              </a:rPr>
              <a:t>Fondo</a:t>
            </a:r>
            <a:endParaRPr/>
          </a:p>
        </p:txBody>
      </p:sp>
      <p:sp>
        <p:nvSpPr>
          <p:cNvPr id="151" name="Google Shape;151;p16"/>
          <p:cNvSpPr txBox="1"/>
          <p:nvPr/>
        </p:nvSpPr>
        <p:spPr>
          <a:xfrm>
            <a:off x="603398" y="2371708"/>
            <a:ext cx="5225626" cy="2788260"/>
          </a:xfrm>
          <a:prstGeom prst="rect">
            <a:avLst/>
          </a:prstGeom>
          <a:noFill/>
          <a:ln>
            <a:noFill/>
          </a:ln>
        </p:spPr>
        <p:txBody>
          <a:bodyPr anchorCtr="0" anchor="t" bIns="0" lIns="0" spcFirstLastPara="1" rIns="0" wrap="square" tIns="0">
            <a:spAutoFit/>
          </a:bodyPr>
          <a:lstStyle/>
          <a:p>
            <a:pPr indent="-204644" lvl="1" marL="409290" marR="0" rtl="0" algn="l">
              <a:lnSpc>
                <a:spcPct val="108030"/>
              </a:lnSpc>
              <a:spcBef>
                <a:spcPts val="0"/>
              </a:spcBef>
              <a:spcAft>
                <a:spcPts val="0"/>
              </a:spcAft>
              <a:buClr>
                <a:srgbClr val="000000"/>
              </a:buClr>
              <a:buSzPts val="1706"/>
              <a:buFont typeface="Arial"/>
              <a:buChar char="•"/>
            </a:pPr>
            <a:r>
              <a:rPr b="0" i="0" lang="en-US" sz="1706" u="none" cap="none" strike="noStrike">
                <a:solidFill>
                  <a:srgbClr val="000000"/>
                </a:solidFill>
                <a:latin typeface="Arial"/>
                <a:ea typeface="Arial"/>
                <a:cs typeface="Arial"/>
                <a:sym typeface="Arial"/>
              </a:rPr>
              <a:t>Los átomos constituyen toda la materia y están compuestos </a:t>
            </a:r>
            <a:endParaRPr/>
          </a:p>
          <a:p>
            <a:pPr indent="-204645" lvl="1" marL="409290" marR="0" rtl="0" algn="l">
              <a:lnSpc>
                <a:spcPct val="108030"/>
              </a:lnSpc>
              <a:spcBef>
                <a:spcPts val="0"/>
              </a:spcBef>
              <a:spcAft>
                <a:spcPts val="0"/>
              </a:spcAft>
              <a:buNone/>
            </a:pPr>
            <a:r>
              <a:rPr b="0" i="0" lang="en-US" sz="1706" u="none" cap="none" strike="noStrike">
                <a:solidFill>
                  <a:srgbClr val="000000"/>
                </a:solidFill>
                <a:latin typeface="Arial"/>
                <a:ea typeface="Arial"/>
                <a:cs typeface="Arial"/>
                <a:sym typeface="Arial"/>
              </a:rPr>
              <a:t>compuesto por tres partículas más pequeñas.</a:t>
            </a:r>
            <a:endParaRPr/>
          </a:p>
          <a:p>
            <a:pPr indent="0" lvl="0" marL="0" marR="0" rtl="0" algn="l">
              <a:lnSpc>
                <a:spcPct val="108030"/>
              </a:lnSpc>
              <a:spcBef>
                <a:spcPts val="0"/>
              </a:spcBef>
              <a:spcAft>
                <a:spcPts val="0"/>
              </a:spcAft>
              <a:buNone/>
            </a:pPr>
            <a:r>
              <a:t/>
            </a:r>
            <a:endParaRPr b="0" i="0" sz="1706" u="none" cap="none" strike="noStrike">
              <a:solidFill>
                <a:srgbClr val="000000"/>
              </a:solidFill>
              <a:latin typeface="Arial"/>
              <a:ea typeface="Arial"/>
              <a:cs typeface="Arial"/>
              <a:sym typeface="Arial"/>
            </a:endParaRPr>
          </a:p>
          <a:p>
            <a:pPr indent="-204644" lvl="1" marL="409290" marR="0" rtl="0" algn="l">
              <a:lnSpc>
                <a:spcPct val="108030"/>
              </a:lnSpc>
              <a:spcBef>
                <a:spcPts val="0"/>
              </a:spcBef>
              <a:spcAft>
                <a:spcPts val="0"/>
              </a:spcAft>
              <a:buClr>
                <a:srgbClr val="000000"/>
              </a:buClr>
              <a:buSzPts val="1706"/>
              <a:buFont typeface="Arial"/>
              <a:buChar char="•"/>
            </a:pPr>
            <a:r>
              <a:rPr b="0" i="0" lang="en-US" sz="1706" u="none" cap="none" strike="noStrike">
                <a:solidFill>
                  <a:srgbClr val="000000"/>
                </a:solidFill>
                <a:latin typeface="Arial"/>
                <a:ea typeface="Arial"/>
                <a:cs typeface="Arial"/>
                <a:sym typeface="Arial"/>
              </a:rPr>
              <a:t>El núcleo del átomo alberga dos tipos de partículas diminutas, denominadas neutrones y protones.</a:t>
            </a:r>
            <a:endParaRPr/>
          </a:p>
          <a:p>
            <a:pPr indent="0" lvl="0" marL="0" marR="0" rtl="0" algn="l">
              <a:lnSpc>
                <a:spcPct val="108030"/>
              </a:lnSpc>
              <a:spcBef>
                <a:spcPts val="0"/>
              </a:spcBef>
              <a:spcAft>
                <a:spcPts val="0"/>
              </a:spcAft>
              <a:buNone/>
            </a:pPr>
            <a:r>
              <a:t/>
            </a:r>
            <a:endParaRPr b="0" i="0" sz="1706" u="none" cap="none" strike="noStrike">
              <a:solidFill>
                <a:srgbClr val="000000"/>
              </a:solidFill>
              <a:latin typeface="Arial"/>
              <a:ea typeface="Arial"/>
              <a:cs typeface="Arial"/>
              <a:sym typeface="Arial"/>
            </a:endParaRPr>
          </a:p>
          <a:p>
            <a:pPr indent="-204644" lvl="1" marL="409290" marR="0" rtl="0" algn="l">
              <a:lnSpc>
                <a:spcPct val="108030"/>
              </a:lnSpc>
              <a:spcBef>
                <a:spcPts val="0"/>
              </a:spcBef>
              <a:spcAft>
                <a:spcPts val="0"/>
              </a:spcAft>
              <a:buClr>
                <a:srgbClr val="000000"/>
              </a:buClr>
              <a:buSzPts val="1706"/>
              <a:buFont typeface="Arial"/>
              <a:buChar char="•"/>
            </a:pPr>
            <a:r>
              <a:rPr b="0" i="0" lang="en-US" sz="1706" u="none" cap="none" strike="noStrike">
                <a:solidFill>
                  <a:srgbClr val="000000"/>
                </a:solidFill>
                <a:latin typeface="Arial"/>
                <a:ea typeface="Arial"/>
                <a:cs typeface="Arial"/>
                <a:sym typeface="Arial"/>
              </a:rPr>
              <a:t>Cada elemento puede tener distintos números. </a:t>
            </a:r>
            <a:endParaRPr/>
          </a:p>
          <a:p>
            <a:pPr indent="-204645" lvl="1" marL="409290" marR="0" rtl="0" algn="l">
              <a:lnSpc>
                <a:spcPct val="108030"/>
              </a:lnSpc>
              <a:spcBef>
                <a:spcPts val="0"/>
              </a:spcBef>
              <a:spcAft>
                <a:spcPts val="0"/>
              </a:spcAft>
              <a:buNone/>
            </a:pPr>
            <a:r>
              <a:rPr b="0" i="0" lang="en-US" sz="1706" u="none" cap="none" strike="noStrike">
                <a:solidFill>
                  <a:srgbClr val="000000"/>
                </a:solidFill>
                <a:latin typeface="Arial"/>
                <a:ea typeface="Arial"/>
                <a:cs typeface="Arial"/>
                <a:sym typeface="Arial"/>
              </a:rPr>
              <a:t>de neutrones, pero siempre el mismo número de protones. Elementos con un número diferente </a:t>
            </a:r>
            <a:endParaRPr/>
          </a:p>
          <a:p>
            <a:pPr indent="-204645" lvl="1" marL="409290" marR="0" rtl="0" algn="l">
              <a:lnSpc>
                <a:spcPct val="108030"/>
              </a:lnSpc>
              <a:spcBef>
                <a:spcPts val="0"/>
              </a:spcBef>
              <a:spcAft>
                <a:spcPts val="0"/>
              </a:spcAft>
              <a:buNone/>
            </a:pPr>
            <a:r>
              <a:rPr b="0" i="0" lang="en-US" sz="1706" u="none" cap="none" strike="noStrike">
                <a:solidFill>
                  <a:srgbClr val="000000"/>
                </a:solidFill>
                <a:latin typeface="Arial"/>
                <a:ea typeface="Arial"/>
                <a:cs typeface="Arial"/>
                <a:sym typeface="Arial"/>
              </a:rPr>
              <a:t>Los neutrones se denominan isótopos.</a:t>
            </a:r>
            <a:endParaRPr/>
          </a:p>
        </p:txBody>
      </p:sp>
      <p:sp>
        <p:nvSpPr>
          <p:cNvPr id="152" name="Google Shape;152;p16"/>
          <p:cNvSpPr/>
          <p:nvPr/>
        </p:nvSpPr>
        <p:spPr>
          <a:xfrm>
            <a:off x="5934758" y="2006049"/>
            <a:ext cx="3630251" cy="3604686"/>
          </a:xfrm>
          <a:custGeom>
            <a:rect b="b" l="l" r="r" t="t"/>
            <a:pathLst>
              <a:path extrusionOk="0" h="3604686" w="3630251">
                <a:moveTo>
                  <a:pt x="0" y="0"/>
                </a:moveTo>
                <a:lnTo>
                  <a:pt x="3630251" y="0"/>
                </a:lnTo>
                <a:lnTo>
                  <a:pt x="3630251" y="3604686"/>
                </a:lnTo>
                <a:lnTo>
                  <a:pt x="0" y="3604686"/>
                </a:lnTo>
                <a:lnTo>
                  <a:pt x="0" y="0"/>
                </a:lnTo>
                <a:close/>
              </a:path>
            </a:pathLst>
          </a:custGeom>
          <a:blipFill rotWithShape="1">
            <a:blip r:embed="rId6">
              <a:alphaModFix/>
            </a:blip>
            <a:stretch>
              <a:fillRect b="-182" l="0" r="0" t="-182"/>
            </a:stretch>
          </a:blipFill>
          <a:ln>
            <a:noFill/>
          </a:ln>
        </p:spPr>
      </p:sp>
      <p:sp>
        <p:nvSpPr>
          <p:cNvPr id="153" name="Google Shape;153;p16"/>
          <p:cNvSpPr txBox="1"/>
          <p:nvPr/>
        </p:nvSpPr>
        <p:spPr>
          <a:xfrm rot="-2520810">
            <a:off x="6696417" y="2776463"/>
            <a:ext cx="792480" cy="209550"/>
          </a:xfrm>
          <a:prstGeom prst="rect">
            <a:avLst/>
          </a:prstGeom>
          <a:noFill/>
          <a:ln>
            <a:noFill/>
          </a:ln>
        </p:spPr>
        <p:txBody>
          <a:bodyPr anchorCtr="0" anchor="t" bIns="0" lIns="0" spcFirstLastPara="1" rIns="0" wrap="square" tIns="0">
            <a:spAutoFit/>
          </a:bodyPr>
          <a:lstStyle/>
          <a:p>
            <a:pPr indent="0" lvl="0" marL="0" marR="0" rtl="0" algn="l">
              <a:lnSpc>
                <a:spcPct val="120065"/>
              </a:lnSpc>
              <a:spcBef>
                <a:spcPts val="0"/>
              </a:spcBef>
              <a:spcAft>
                <a:spcPts val="0"/>
              </a:spcAft>
              <a:buNone/>
            </a:pPr>
            <a:r>
              <a:rPr b="0" i="0" lang="en-US" sz="1226" u="none" cap="none" strike="noStrike">
                <a:solidFill>
                  <a:srgbClr val="4472C4"/>
                </a:solidFill>
                <a:latin typeface="Arial"/>
                <a:ea typeface="Arial"/>
                <a:cs typeface="Arial"/>
                <a:sym typeface="Arial"/>
              </a:rPr>
              <a:t>Núcleo</a:t>
            </a:r>
            <a:endParaRPr/>
          </a:p>
        </p:txBody>
      </p:sp>
      <p:grpSp>
        <p:nvGrpSpPr>
          <p:cNvPr id="154" name="Google Shape;154;p16"/>
          <p:cNvGrpSpPr/>
          <p:nvPr/>
        </p:nvGrpSpPr>
        <p:grpSpPr>
          <a:xfrm rot="2891338">
            <a:off x="7098492" y="2736942"/>
            <a:ext cx="194119" cy="911924"/>
            <a:chOff x="0" y="0"/>
            <a:chExt cx="258826" cy="1215898"/>
          </a:xfrm>
        </p:grpSpPr>
        <p:sp>
          <p:nvSpPr>
            <p:cNvPr id="155" name="Google Shape;155;p16"/>
            <p:cNvSpPr/>
            <p:nvPr/>
          </p:nvSpPr>
          <p:spPr>
            <a:xfrm>
              <a:off x="0" y="0"/>
              <a:ext cx="258826" cy="1215898"/>
            </a:xfrm>
            <a:custGeom>
              <a:rect b="b" l="l" r="r" t="t"/>
              <a:pathLst>
                <a:path extrusionOk="0" h="1215898" w="258826">
                  <a:moveTo>
                    <a:pt x="252095" y="1215898"/>
                  </a:moveTo>
                  <a:cubicBezTo>
                    <a:pt x="127127" y="1215898"/>
                    <a:pt x="18796" y="1208024"/>
                    <a:pt x="3683" y="1195197"/>
                  </a:cubicBezTo>
                  <a:cubicBezTo>
                    <a:pt x="2159" y="1193927"/>
                    <a:pt x="0" y="1191387"/>
                    <a:pt x="0" y="1187831"/>
                  </a:cubicBezTo>
                  <a:lnTo>
                    <a:pt x="0" y="28067"/>
                  </a:lnTo>
                  <a:lnTo>
                    <a:pt x="6731" y="28067"/>
                  </a:lnTo>
                  <a:lnTo>
                    <a:pt x="0" y="28067"/>
                  </a:lnTo>
                  <a:lnTo>
                    <a:pt x="6731" y="28067"/>
                  </a:lnTo>
                  <a:lnTo>
                    <a:pt x="0" y="28067"/>
                  </a:lnTo>
                  <a:cubicBezTo>
                    <a:pt x="0" y="24511"/>
                    <a:pt x="2159" y="21971"/>
                    <a:pt x="3683" y="20701"/>
                  </a:cubicBezTo>
                  <a:cubicBezTo>
                    <a:pt x="18796" y="7874"/>
                    <a:pt x="127127" y="0"/>
                    <a:pt x="252095" y="0"/>
                  </a:cubicBezTo>
                  <a:cubicBezTo>
                    <a:pt x="255778" y="0"/>
                    <a:pt x="258826" y="3048"/>
                    <a:pt x="258826" y="6731"/>
                  </a:cubicBezTo>
                  <a:lnTo>
                    <a:pt x="258826" y="1209040"/>
                  </a:lnTo>
                  <a:cubicBezTo>
                    <a:pt x="258826" y="1210818"/>
                    <a:pt x="258064" y="1212596"/>
                    <a:pt x="256794" y="1213866"/>
                  </a:cubicBezTo>
                  <a:cubicBezTo>
                    <a:pt x="255524" y="1215136"/>
                    <a:pt x="253746" y="1215898"/>
                    <a:pt x="251968" y="1215898"/>
                  </a:cubicBezTo>
                  <a:moveTo>
                    <a:pt x="251968" y="1202309"/>
                  </a:moveTo>
                  <a:lnTo>
                    <a:pt x="251968" y="1209040"/>
                  </a:lnTo>
                  <a:lnTo>
                    <a:pt x="245237" y="1209040"/>
                  </a:lnTo>
                  <a:lnTo>
                    <a:pt x="245237" y="6731"/>
                  </a:lnTo>
                  <a:lnTo>
                    <a:pt x="251968" y="6731"/>
                  </a:lnTo>
                  <a:lnTo>
                    <a:pt x="251968" y="13462"/>
                  </a:lnTo>
                  <a:cubicBezTo>
                    <a:pt x="123190" y="13589"/>
                    <a:pt x="22606" y="22352"/>
                    <a:pt x="12446" y="31115"/>
                  </a:cubicBezTo>
                  <a:cubicBezTo>
                    <a:pt x="12319" y="31242"/>
                    <a:pt x="13589" y="30226"/>
                    <a:pt x="13589" y="28194"/>
                  </a:cubicBezTo>
                  <a:lnTo>
                    <a:pt x="13589" y="1187704"/>
                  </a:lnTo>
                  <a:lnTo>
                    <a:pt x="6731" y="1187704"/>
                  </a:lnTo>
                  <a:lnTo>
                    <a:pt x="13462" y="1187704"/>
                  </a:lnTo>
                  <a:cubicBezTo>
                    <a:pt x="13462" y="1185545"/>
                    <a:pt x="12192" y="1184656"/>
                    <a:pt x="12319" y="1184783"/>
                  </a:cubicBezTo>
                  <a:cubicBezTo>
                    <a:pt x="22479" y="1193419"/>
                    <a:pt x="123063" y="1202309"/>
                    <a:pt x="251968" y="1202309"/>
                  </a:cubicBezTo>
                  <a:close/>
                </a:path>
              </a:pathLst>
            </a:custGeom>
            <a:solidFill>
              <a:srgbClr val="447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6"/>
            <p:cNvSpPr/>
            <p:nvPr/>
          </p:nvSpPr>
          <p:spPr>
            <a:xfrm>
              <a:off x="0" y="0"/>
              <a:ext cx="252095" cy="1215898"/>
            </a:xfrm>
            <a:custGeom>
              <a:rect b="b" l="l" r="r" t="t"/>
              <a:pathLst>
                <a:path extrusionOk="0" h="1215898" w="252095">
                  <a:moveTo>
                    <a:pt x="252095" y="1215898"/>
                  </a:moveTo>
                  <a:cubicBezTo>
                    <a:pt x="127127" y="1215898"/>
                    <a:pt x="18796" y="1208024"/>
                    <a:pt x="3683" y="1195197"/>
                  </a:cubicBezTo>
                  <a:cubicBezTo>
                    <a:pt x="2159" y="1193927"/>
                    <a:pt x="0" y="1191387"/>
                    <a:pt x="0" y="1187831"/>
                  </a:cubicBezTo>
                  <a:lnTo>
                    <a:pt x="0" y="28067"/>
                  </a:lnTo>
                  <a:lnTo>
                    <a:pt x="6731" y="28067"/>
                  </a:lnTo>
                  <a:lnTo>
                    <a:pt x="0" y="28067"/>
                  </a:lnTo>
                  <a:lnTo>
                    <a:pt x="6731" y="28067"/>
                  </a:lnTo>
                  <a:lnTo>
                    <a:pt x="0" y="28067"/>
                  </a:lnTo>
                  <a:cubicBezTo>
                    <a:pt x="0" y="24511"/>
                    <a:pt x="2159" y="21971"/>
                    <a:pt x="3683" y="20701"/>
                  </a:cubicBezTo>
                  <a:cubicBezTo>
                    <a:pt x="18796" y="7874"/>
                    <a:pt x="127127" y="0"/>
                    <a:pt x="252095" y="0"/>
                  </a:cubicBezTo>
                  <a:lnTo>
                    <a:pt x="252095" y="13589"/>
                  </a:lnTo>
                  <a:cubicBezTo>
                    <a:pt x="123190" y="13589"/>
                    <a:pt x="22606" y="22352"/>
                    <a:pt x="12446" y="31115"/>
                  </a:cubicBezTo>
                  <a:cubicBezTo>
                    <a:pt x="12319" y="31242"/>
                    <a:pt x="13589" y="30226"/>
                    <a:pt x="13589" y="28194"/>
                  </a:cubicBezTo>
                  <a:lnTo>
                    <a:pt x="13589" y="1187704"/>
                  </a:lnTo>
                  <a:lnTo>
                    <a:pt x="6731" y="1187704"/>
                  </a:lnTo>
                  <a:lnTo>
                    <a:pt x="13462" y="1187704"/>
                  </a:lnTo>
                  <a:cubicBezTo>
                    <a:pt x="13462" y="1185545"/>
                    <a:pt x="12192" y="1184656"/>
                    <a:pt x="12319" y="1184783"/>
                  </a:cubicBezTo>
                  <a:cubicBezTo>
                    <a:pt x="22479" y="1193419"/>
                    <a:pt x="123063" y="1202309"/>
                    <a:pt x="251968" y="1202309"/>
                  </a:cubicBezTo>
                  <a:close/>
                </a:path>
              </a:pathLst>
            </a:custGeom>
            <a:solidFill>
              <a:srgbClr val="447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7"/>
          <p:cNvSpPr/>
          <p:nvPr/>
        </p:nvSpPr>
        <p:spPr>
          <a:xfrm>
            <a:off x="0" y="-1980"/>
            <a:ext cx="9753600" cy="945452"/>
          </a:xfrm>
          <a:custGeom>
            <a:rect b="b" l="l" r="r" t="t"/>
            <a:pathLst>
              <a:path extrusionOk="0" h="1260602" w="13004800">
                <a:moveTo>
                  <a:pt x="0" y="0"/>
                </a:moveTo>
                <a:lnTo>
                  <a:pt x="13004800" y="0"/>
                </a:lnTo>
                <a:lnTo>
                  <a:pt x="13004800" y="1260602"/>
                </a:lnTo>
                <a:lnTo>
                  <a:pt x="0" y="1260602"/>
                </a:lnTo>
                <a:close/>
              </a:path>
            </a:pathLst>
          </a:custGeom>
          <a:solidFill>
            <a:srgbClr val="4DA84F"/>
          </a:solidFill>
          <a:ln>
            <a:noFill/>
          </a:ln>
        </p:spPr>
      </p:sp>
      <p:cxnSp>
        <p:nvCxnSpPr>
          <p:cNvPr id="162" name="Google Shape;162;p17"/>
          <p:cNvCxnSpPr/>
          <p:nvPr/>
        </p:nvCxnSpPr>
        <p:spPr>
          <a:xfrm rot="6855">
            <a:off x="600449" y="6463198"/>
            <a:ext cx="8543763" cy="0"/>
          </a:xfrm>
          <a:prstGeom prst="straightConnector1">
            <a:avLst/>
          </a:prstGeom>
          <a:noFill/>
          <a:ln cap="rnd" cmpd="sng" w="9525">
            <a:solidFill>
              <a:srgbClr val="26819E"/>
            </a:solidFill>
            <a:prstDash val="solid"/>
            <a:round/>
            <a:headEnd len="sm" w="sm" type="none"/>
            <a:tailEnd len="sm" w="sm" type="none"/>
          </a:ln>
        </p:spPr>
      </p:cxnSp>
      <p:cxnSp>
        <p:nvCxnSpPr>
          <p:cNvPr id="163" name="Google Shape;163;p17"/>
          <p:cNvCxnSpPr/>
          <p:nvPr/>
        </p:nvCxnSpPr>
        <p:spPr>
          <a:xfrm rot="5347507">
            <a:off x="8685534" y="6912870"/>
            <a:ext cx="443605" cy="0"/>
          </a:xfrm>
          <a:prstGeom prst="straightConnector1">
            <a:avLst/>
          </a:prstGeom>
          <a:noFill/>
          <a:ln cap="rnd" cmpd="sng" w="9525">
            <a:solidFill>
              <a:srgbClr val="FFFFFF"/>
            </a:solidFill>
            <a:prstDash val="solid"/>
            <a:round/>
            <a:headEnd len="sm" w="sm" type="none"/>
            <a:tailEnd len="sm" w="sm" type="none"/>
          </a:ln>
        </p:spPr>
      </p:cxnSp>
      <p:sp>
        <p:nvSpPr>
          <p:cNvPr id="164" name="Google Shape;164;p17"/>
          <p:cNvSpPr txBox="1"/>
          <p:nvPr/>
        </p:nvSpPr>
        <p:spPr>
          <a:xfrm>
            <a:off x="6371878" y="6860914"/>
            <a:ext cx="2444018" cy="190500"/>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639" u="none" cap="none" strike="noStrike">
                <a:solidFill>
                  <a:srgbClr val="000000"/>
                </a:solidFill>
                <a:latin typeface="Century"/>
                <a:ea typeface="Century"/>
                <a:cs typeface="Century"/>
                <a:sym typeface="Century"/>
              </a:rPr>
              <a:t>Copyright 2018 Discovery Education, S.A. Todos los derechos reservados.</a:t>
            </a:r>
            <a:endParaRPr/>
          </a:p>
        </p:txBody>
      </p:sp>
      <p:sp>
        <p:nvSpPr>
          <p:cNvPr id="165" name="Google Shape;165;p17"/>
          <p:cNvSpPr/>
          <p:nvPr/>
        </p:nvSpPr>
        <p:spPr>
          <a:xfrm>
            <a:off x="5227930" y="6366286"/>
            <a:ext cx="1110826" cy="1110826"/>
          </a:xfrm>
          <a:custGeom>
            <a:rect b="b" l="l" r="r" t="t"/>
            <a:pathLst>
              <a:path extrusionOk="0" h="1110826" w="1110826">
                <a:moveTo>
                  <a:pt x="0" y="0"/>
                </a:moveTo>
                <a:lnTo>
                  <a:pt x="1110825" y="0"/>
                </a:lnTo>
                <a:lnTo>
                  <a:pt x="1110825" y="1110825"/>
                </a:lnTo>
                <a:lnTo>
                  <a:pt x="0" y="1110825"/>
                </a:lnTo>
                <a:lnTo>
                  <a:pt x="0" y="0"/>
                </a:lnTo>
                <a:close/>
              </a:path>
            </a:pathLst>
          </a:custGeom>
          <a:blipFill rotWithShape="1">
            <a:blip r:embed="rId3">
              <a:alphaModFix/>
            </a:blip>
            <a:stretch>
              <a:fillRect b="0" l="0" r="0" t="0"/>
            </a:stretch>
          </a:blipFill>
          <a:ln>
            <a:noFill/>
          </a:ln>
        </p:spPr>
      </p:sp>
      <p:sp>
        <p:nvSpPr>
          <p:cNvPr id="166" name="Google Shape;166;p17"/>
          <p:cNvSpPr txBox="1"/>
          <p:nvPr/>
        </p:nvSpPr>
        <p:spPr>
          <a:xfrm>
            <a:off x="8957462" y="6818229"/>
            <a:ext cx="218101" cy="161925"/>
          </a:xfrm>
          <a:prstGeom prst="rect">
            <a:avLst/>
          </a:prstGeom>
          <a:noFill/>
          <a:ln>
            <a:noFill/>
          </a:ln>
        </p:spPr>
        <p:txBody>
          <a:bodyPr anchorCtr="0" anchor="t" bIns="0" lIns="0" spcFirstLastPara="1" rIns="0" wrap="square" tIns="0">
            <a:spAutoFit/>
          </a:bodyPr>
          <a:lstStyle/>
          <a:p>
            <a:pPr indent="0" lvl="0" marL="0" marR="0" rtl="0" algn="r">
              <a:lnSpc>
                <a:spcPct val="119981"/>
              </a:lnSpc>
              <a:spcBef>
                <a:spcPts val="0"/>
              </a:spcBef>
              <a:spcAft>
                <a:spcPts val="0"/>
              </a:spcAft>
              <a:buNone/>
            </a:pPr>
            <a:r>
              <a:rPr b="0" i="0" lang="en-US" sz="1066" u="none" cap="none" strike="noStrike">
                <a:solidFill>
                  <a:srgbClr val="000000"/>
                </a:solidFill>
                <a:latin typeface="Century"/>
                <a:ea typeface="Century"/>
                <a:cs typeface="Century"/>
                <a:sym typeface="Century"/>
              </a:rPr>
              <a:t>‹#›</a:t>
            </a:r>
            <a:endParaRPr/>
          </a:p>
        </p:txBody>
      </p:sp>
      <p:sp>
        <p:nvSpPr>
          <p:cNvPr id="167" name="Google Shape;167;p17"/>
          <p:cNvSpPr/>
          <p:nvPr/>
        </p:nvSpPr>
        <p:spPr>
          <a:xfrm>
            <a:off x="500163" y="124471"/>
            <a:ext cx="1890556" cy="717107"/>
          </a:xfrm>
          <a:custGeom>
            <a:rect b="b" l="l" r="r" t="t"/>
            <a:pathLst>
              <a:path extrusionOk="0" h="717107" w="1890556">
                <a:moveTo>
                  <a:pt x="0" y="0"/>
                </a:moveTo>
                <a:lnTo>
                  <a:pt x="1890556" y="0"/>
                </a:lnTo>
                <a:lnTo>
                  <a:pt x="1890556" y="717108"/>
                </a:lnTo>
                <a:lnTo>
                  <a:pt x="0" y="717108"/>
                </a:lnTo>
                <a:lnTo>
                  <a:pt x="0" y="0"/>
                </a:lnTo>
                <a:close/>
              </a:path>
            </a:pathLst>
          </a:custGeom>
          <a:blipFill rotWithShape="1">
            <a:blip r:embed="rId4">
              <a:alphaModFix/>
            </a:blip>
            <a:stretch>
              <a:fillRect b="0" l="0" r="0" t="0"/>
            </a:stretch>
          </a:blipFill>
          <a:ln>
            <a:noFill/>
          </a:ln>
        </p:spPr>
      </p:sp>
      <p:sp>
        <p:nvSpPr>
          <p:cNvPr id="168" name="Google Shape;168;p17"/>
          <p:cNvSpPr/>
          <p:nvPr/>
        </p:nvSpPr>
        <p:spPr>
          <a:xfrm>
            <a:off x="605537" y="6632419"/>
            <a:ext cx="2382563" cy="427936"/>
          </a:xfrm>
          <a:custGeom>
            <a:rect b="b" l="l" r="r" t="t"/>
            <a:pathLst>
              <a:path extrusionOk="0" h="427936" w="2382563">
                <a:moveTo>
                  <a:pt x="0" y="0"/>
                </a:moveTo>
                <a:lnTo>
                  <a:pt x="2382563" y="0"/>
                </a:lnTo>
                <a:lnTo>
                  <a:pt x="2382563" y="427936"/>
                </a:lnTo>
                <a:lnTo>
                  <a:pt x="0" y="427936"/>
                </a:lnTo>
                <a:lnTo>
                  <a:pt x="0" y="0"/>
                </a:lnTo>
                <a:close/>
              </a:path>
            </a:pathLst>
          </a:custGeom>
          <a:blipFill rotWithShape="1">
            <a:blip r:embed="rId5">
              <a:alphaModFix/>
            </a:blip>
            <a:stretch>
              <a:fillRect b="-494" l="0" r="0" t="-495"/>
            </a:stretch>
          </a:blipFill>
          <a:ln>
            <a:noFill/>
          </a:ln>
        </p:spPr>
      </p:sp>
      <p:sp>
        <p:nvSpPr>
          <p:cNvPr id="169" name="Google Shape;169;p17"/>
          <p:cNvSpPr/>
          <p:nvPr/>
        </p:nvSpPr>
        <p:spPr>
          <a:xfrm>
            <a:off x="615519" y="1254731"/>
            <a:ext cx="3560539" cy="4939951"/>
          </a:xfrm>
          <a:custGeom>
            <a:rect b="b" l="l" r="r" t="t"/>
            <a:pathLst>
              <a:path extrusionOk="0" h="6586601" w="4747387">
                <a:moveTo>
                  <a:pt x="0" y="0"/>
                </a:moveTo>
                <a:lnTo>
                  <a:pt x="4747387" y="0"/>
                </a:lnTo>
                <a:lnTo>
                  <a:pt x="4747387" y="6586601"/>
                </a:lnTo>
                <a:lnTo>
                  <a:pt x="0" y="6586601"/>
                </a:lnTo>
                <a:close/>
              </a:path>
            </a:pathLst>
          </a:custGeom>
          <a:solidFill>
            <a:srgbClr val="26819E"/>
          </a:solidFill>
          <a:ln>
            <a:noFill/>
          </a:ln>
        </p:spPr>
      </p:sp>
      <p:sp>
        <p:nvSpPr>
          <p:cNvPr id="170" name="Google Shape;170;p17"/>
          <p:cNvSpPr txBox="1"/>
          <p:nvPr/>
        </p:nvSpPr>
        <p:spPr>
          <a:xfrm>
            <a:off x="2586647" y="291643"/>
            <a:ext cx="6861476" cy="483667"/>
          </a:xfrm>
          <a:prstGeom prst="rect">
            <a:avLst/>
          </a:prstGeom>
          <a:noFill/>
          <a:ln>
            <a:noFill/>
          </a:ln>
        </p:spPr>
        <p:txBody>
          <a:bodyPr anchorCtr="0" anchor="t" bIns="0" lIns="0" spcFirstLastPara="1" rIns="0" wrap="square" tIns="0">
            <a:spAutoFit/>
          </a:bodyPr>
          <a:lstStyle/>
          <a:p>
            <a:pPr indent="0" lvl="0" marL="0" marR="0" rtl="0" algn="l">
              <a:lnSpc>
                <a:spcPct val="108004"/>
              </a:lnSpc>
              <a:spcBef>
                <a:spcPts val="0"/>
              </a:spcBef>
              <a:spcAft>
                <a:spcPts val="0"/>
              </a:spcAft>
              <a:buNone/>
            </a:pPr>
            <a:r>
              <a:rPr b="1" i="0" lang="en-US" sz="2986" u="none" cap="none" strike="noStrike">
                <a:solidFill>
                  <a:srgbClr val="FFFFFF"/>
                </a:solidFill>
                <a:latin typeface="Arial"/>
                <a:ea typeface="Arial"/>
                <a:cs typeface="Arial"/>
                <a:sym typeface="Arial"/>
              </a:rPr>
              <a:t>Reactor de Agua en Ebullición (BWR)</a:t>
            </a:r>
            <a:endParaRPr/>
          </a:p>
        </p:txBody>
      </p:sp>
      <p:sp>
        <p:nvSpPr>
          <p:cNvPr id="171" name="Google Shape;171;p17"/>
          <p:cNvSpPr txBox="1"/>
          <p:nvPr/>
        </p:nvSpPr>
        <p:spPr>
          <a:xfrm>
            <a:off x="690386" y="2243931"/>
            <a:ext cx="3319361" cy="2788260"/>
          </a:xfrm>
          <a:prstGeom prst="rect">
            <a:avLst/>
          </a:prstGeom>
          <a:noFill/>
          <a:ln>
            <a:noFill/>
          </a:ln>
        </p:spPr>
        <p:txBody>
          <a:bodyPr anchorCtr="0" anchor="t" bIns="0" lIns="0" spcFirstLastPara="1" rIns="0" wrap="square" tIns="0">
            <a:spAutoFit/>
          </a:bodyPr>
          <a:lstStyle/>
          <a:p>
            <a:pPr indent="-204644" lvl="1" marL="409290" marR="0" rtl="0" algn="l">
              <a:lnSpc>
                <a:spcPct val="108030"/>
              </a:lnSpc>
              <a:spcBef>
                <a:spcPts val="0"/>
              </a:spcBef>
              <a:spcAft>
                <a:spcPts val="0"/>
              </a:spcAft>
              <a:buClr>
                <a:srgbClr val="FFFFFF"/>
              </a:buClr>
              <a:buSzPts val="1706"/>
              <a:buFont typeface="Arial"/>
              <a:buChar char="•"/>
            </a:pPr>
            <a:r>
              <a:rPr b="0" i="0" lang="en-US" sz="1706" u="none" cap="none" strike="noStrike">
                <a:solidFill>
                  <a:srgbClr val="FFFFFF"/>
                </a:solidFill>
                <a:latin typeface="Arial"/>
                <a:ea typeface="Arial"/>
                <a:cs typeface="Arial"/>
                <a:sym typeface="Arial"/>
              </a:rPr>
              <a:t>¿Qué opinas que está ocurriendo en esta animación?</a:t>
            </a:r>
            <a:endParaRPr/>
          </a:p>
          <a:p>
            <a:pPr indent="0" lvl="0" marL="0" marR="0" rtl="0" algn="l">
              <a:lnSpc>
                <a:spcPct val="108030"/>
              </a:lnSpc>
              <a:spcBef>
                <a:spcPts val="0"/>
              </a:spcBef>
              <a:spcAft>
                <a:spcPts val="0"/>
              </a:spcAft>
              <a:buNone/>
            </a:pPr>
            <a:r>
              <a:t/>
            </a:r>
            <a:endParaRPr b="0" i="0" sz="1706" u="none" cap="none" strike="noStrike">
              <a:solidFill>
                <a:srgbClr val="FFFFFF"/>
              </a:solidFill>
              <a:latin typeface="Arial"/>
              <a:ea typeface="Arial"/>
              <a:cs typeface="Arial"/>
              <a:sym typeface="Arial"/>
            </a:endParaRPr>
          </a:p>
          <a:p>
            <a:pPr indent="-204644" lvl="1" marL="409290" marR="0" rtl="0" algn="l">
              <a:lnSpc>
                <a:spcPct val="108030"/>
              </a:lnSpc>
              <a:spcBef>
                <a:spcPts val="0"/>
              </a:spcBef>
              <a:spcAft>
                <a:spcPts val="0"/>
              </a:spcAft>
              <a:buClr>
                <a:srgbClr val="FFFFFF"/>
              </a:buClr>
              <a:buSzPts val="1706"/>
              <a:buFont typeface="Arial"/>
              <a:buChar char="•"/>
            </a:pPr>
            <a:r>
              <a:rPr b="0" i="0" lang="en-US" sz="1706" u="none" cap="none" strike="noStrike">
                <a:solidFill>
                  <a:srgbClr val="FFFFFF"/>
                </a:solidFill>
                <a:latin typeface="Arial"/>
                <a:ea typeface="Arial"/>
                <a:cs typeface="Arial"/>
                <a:sym typeface="Arial"/>
              </a:rPr>
              <a:t>¿Cuál considera usted que es la función de un reactor de agua hirviendo?</a:t>
            </a:r>
            <a:endParaRPr/>
          </a:p>
          <a:p>
            <a:pPr indent="0" lvl="0" marL="0" marR="0" rtl="0" algn="l">
              <a:lnSpc>
                <a:spcPct val="108030"/>
              </a:lnSpc>
              <a:spcBef>
                <a:spcPts val="0"/>
              </a:spcBef>
              <a:spcAft>
                <a:spcPts val="0"/>
              </a:spcAft>
              <a:buNone/>
            </a:pPr>
            <a:r>
              <a:t/>
            </a:r>
            <a:endParaRPr b="0" i="0" sz="1706" u="none" cap="none" strike="noStrike">
              <a:solidFill>
                <a:srgbClr val="FFFFFF"/>
              </a:solidFill>
              <a:latin typeface="Arial"/>
              <a:ea typeface="Arial"/>
              <a:cs typeface="Arial"/>
              <a:sym typeface="Arial"/>
            </a:endParaRPr>
          </a:p>
          <a:p>
            <a:pPr indent="-204644" lvl="1" marL="409290" marR="0" rtl="0" algn="l">
              <a:lnSpc>
                <a:spcPct val="108030"/>
              </a:lnSpc>
              <a:spcBef>
                <a:spcPts val="0"/>
              </a:spcBef>
              <a:spcAft>
                <a:spcPts val="0"/>
              </a:spcAft>
              <a:buClr>
                <a:srgbClr val="FFFFFF"/>
              </a:buClr>
              <a:buSzPts val="1706"/>
              <a:buFont typeface="Arial"/>
              <a:buChar char="•"/>
            </a:pPr>
            <a:r>
              <a:rPr b="0" i="0" lang="en-US" sz="1706" u="none" cap="none" strike="noStrike">
                <a:solidFill>
                  <a:srgbClr val="FFFFFF"/>
                </a:solidFill>
                <a:latin typeface="Arial"/>
                <a:ea typeface="Arial"/>
                <a:cs typeface="Arial"/>
                <a:sym typeface="Arial"/>
              </a:rPr>
              <a:t>¿Puedes explicar dónde has visto o escuchado las palabras turbina o generador anteriormente?</a:t>
            </a:r>
            <a:endParaRPr/>
          </a:p>
        </p:txBody>
      </p:sp>
      <p:pic>
        <p:nvPicPr>
          <p:cNvPr id="172" name="Google Shape;172;p17"/>
          <p:cNvPicPr preferRelativeResize="0"/>
          <p:nvPr/>
        </p:nvPicPr>
        <p:blipFill rotWithShape="1">
          <a:blip r:embed="rId6">
            <a:alphaModFix/>
          </a:blip>
          <a:srcRect b="0" l="0" r="0" t="0"/>
          <a:stretch/>
        </p:blipFill>
        <p:spPr>
          <a:xfrm>
            <a:off x="4301635" y="2171556"/>
            <a:ext cx="5451965" cy="285246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8"/>
          <p:cNvSpPr/>
          <p:nvPr/>
        </p:nvSpPr>
        <p:spPr>
          <a:xfrm>
            <a:off x="0" y="-1980"/>
            <a:ext cx="9753600" cy="945452"/>
          </a:xfrm>
          <a:custGeom>
            <a:rect b="b" l="l" r="r" t="t"/>
            <a:pathLst>
              <a:path extrusionOk="0" h="1260602" w="13004800">
                <a:moveTo>
                  <a:pt x="0" y="0"/>
                </a:moveTo>
                <a:lnTo>
                  <a:pt x="13004800" y="0"/>
                </a:lnTo>
                <a:lnTo>
                  <a:pt x="13004800" y="1260602"/>
                </a:lnTo>
                <a:lnTo>
                  <a:pt x="0" y="1260602"/>
                </a:lnTo>
                <a:close/>
              </a:path>
            </a:pathLst>
          </a:custGeom>
          <a:solidFill>
            <a:srgbClr val="4DA84F"/>
          </a:solidFill>
          <a:ln>
            <a:noFill/>
          </a:ln>
        </p:spPr>
      </p:sp>
      <p:cxnSp>
        <p:nvCxnSpPr>
          <p:cNvPr id="178" name="Google Shape;178;p18"/>
          <p:cNvCxnSpPr/>
          <p:nvPr/>
        </p:nvCxnSpPr>
        <p:spPr>
          <a:xfrm rot="6855">
            <a:off x="600449" y="6463198"/>
            <a:ext cx="8543763" cy="0"/>
          </a:xfrm>
          <a:prstGeom prst="straightConnector1">
            <a:avLst/>
          </a:prstGeom>
          <a:noFill/>
          <a:ln cap="rnd" cmpd="sng" w="9525">
            <a:solidFill>
              <a:srgbClr val="26819E"/>
            </a:solidFill>
            <a:prstDash val="solid"/>
            <a:round/>
            <a:headEnd len="sm" w="sm" type="none"/>
            <a:tailEnd len="sm" w="sm" type="none"/>
          </a:ln>
        </p:spPr>
      </p:cxnSp>
      <p:cxnSp>
        <p:nvCxnSpPr>
          <p:cNvPr id="179" name="Google Shape;179;p18"/>
          <p:cNvCxnSpPr/>
          <p:nvPr/>
        </p:nvCxnSpPr>
        <p:spPr>
          <a:xfrm rot="5347507">
            <a:off x="8685534" y="6912870"/>
            <a:ext cx="443605" cy="0"/>
          </a:xfrm>
          <a:prstGeom prst="straightConnector1">
            <a:avLst/>
          </a:prstGeom>
          <a:noFill/>
          <a:ln cap="rnd" cmpd="sng" w="9525">
            <a:solidFill>
              <a:srgbClr val="FFFFFF"/>
            </a:solidFill>
            <a:prstDash val="solid"/>
            <a:round/>
            <a:headEnd len="sm" w="sm" type="none"/>
            <a:tailEnd len="sm" w="sm" type="none"/>
          </a:ln>
        </p:spPr>
      </p:cxnSp>
      <p:sp>
        <p:nvSpPr>
          <p:cNvPr id="180" name="Google Shape;180;p18"/>
          <p:cNvSpPr txBox="1"/>
          <p:nvPr/>
        </p:nvSpPr>
        <p:spPr>
          <a:xfrm>
            <a:off x="6371878" y="6860914"/>
            <a:ext cx="2444018" cy="190500"/>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639" u="none" cap="none" strike="noStrike">
                <a:solidFill>
                  <a:srgbClr val="000000"/>
                </a:solidFill>
                <a:latin typeface="Century"/>
                <a:ea typeface="Century"/>
                <a:cs typeface="Century"/>
                <a:sym typeface="Century"/>
              </a:rPr>
              <a:t>Copyright 2018 Discovery Education, S.A. Todos los derechos reservados.</a:t>
            </a:r>
            <a:endParaRPr/>
          </a:p>
        </p:txBody>
      </p:sp>
      <p:sp>
        <p:nvSpPr>
          <p:cNvPr id="181" name="Google Shape;181;p18"/>
          <p:cNvSpPr/>
          <p:nvPr/>
        </p:nvSpPr>
        <p:spPr>
          <a:xfrm>
            <a:off x="5227930" y="6366286"/>
            <a:ext cx="1110826" cy="1110826"/>
          </a:xfrm>
          <a:custGeom>
            <a:rect b="b" l="l" r="r" t="t"/>
            <a:pathLst>
              <a:path extrusionOk="0" h="1110826" w="1110826">
                <a:moveTo>
                  <a:pt x="0" y="0"/>
                </a:moveTo>
                <a:lnTo>
                  <a:pt x="1110825" y="0"/>
                </a:lnTo>
                <a:lnTo>
                  <a:pt x="1110825" y="1110825"/>
                </a:lnTo>
                <a:lnTo>
                  <a:pt x="0" y="1110825"/>
                </a:lnTo>
                <a:lnTo>
                  <a:pt x="0" y="0"/>
                </a:lnTo>
                <a:close/>
              </a:path>
            </a:pathLst>
          </a:custGeom>
          <a:blipFill rotWithShape="1">
            <a:blip r:embed="rId3">
              <a:alphaModFix/>
            </a:blip>
            <a:stretch>
              <a:fillRect b="0" l="0" r="0" t="0"/>
            </a:stretch>
          </a:blipFill>
          <a:ln>
            <a:noFill/>
          </a:ln>
        </p:spPr>
      </p:sp>
      <p:sp>
        <p:nvSpPr>
          <p:cNvPr id="182" name="Google Shape;182;p18"/>
          <p:cNvSpPr txBox="1"/>
          <p:nvPr/>
        </p:nvSpPr>
        <p:spPr>
          <a:xfrm>
            <a:off x="8957462" y="6818229"/>
            <a:ext cx="218101" cy="161925"/>
          </a:xfrm>
          <a:prstGeom prst="rect">
            <a:avLst/>
          </a:prstGeom>
          <a:noFill/>
          <a:ln>
            <a:noFill/>
          </a:ln>
        </p:spPr>
        <p:txBody>
          <a:bodyPr anchorCtr="0" anchor="t" bIns="0" lIns="0" spcFirstLastPara="1" rIns="0" wrap="square" tIns="0">
            <a:spAutoFit/>
          </a:bodyPr>
          <a:lstStyle/>
          <a:p>
            <a:pPr indent="0" lvl="0" marL="0" marR="0" rtl="0" algn="r">
              <a:lnSpc>
                <a:spcPct val="119981"/>
              </a:lnSpc>
              <a:spcBef>
                <a:spcPts val="0"/>
              </a:spcBef>
              <a:spcAft>
                <a:spcPts val="0"/>
              </a:spcAft>
              <a:buNone/>
            </a:pPr>
            <a:r>
              <a:rPr b="0" i="0" lang="en-US" sz="1066" u="none" cap="none" strike="noStrike">
                <a:solidFill>
                  <a:srgbClr val="000000"/>
                </a:solidFill>
                <a:latin typeface="Century"/>
                <a:ea typeface="Century"/>
                <a:cs typeface="Century"/>
                <a:sym typeface="Century"/>
              </a:rPr>
              <a:t>‹#›</a:t>
            </a:r>
            <a:endParaRPr/>
          </a:p>
        </p:txBody>
      </p:sp>
      <p:sp>
        <p:nvSpPr>
          <p:cNvPr id="183" name="Google Shape;183;p18"/>
          <p:cNvSpPr/>
          <p:nvPr/>
        </p:nvSpPr>
        <p:spPr>
          <a:xfrm>
            <a:off x="500163" y="124471"/>
            <a:ext cx="1890556" cy="717107"/>
          </a:xfrm>
          <a:custGeom>
            <a:rect b="b" l="l" r="r" t="t"/>
            <a:pathLst>
              <a:path extrusionOk="0" h="717107" w="1890556">
                <a:moveTo>
                  <a:pt x="0" y="0"/>
                </a:moveTo>
                <a:lnTo>
                  <a:pt x="1890556" y="0"/>
                </a:lnTo>
                <a:lnTo>
                  <a:pt x="1890556" y="717108"/>
                </a:lnTo>
                <a:lnTo>
                  <a:pt x="0" y="717108"/>
                </a:lnTo>
                <a:lnTo>
                  <a:pt x="0" y="0"/>
                </a:lnTo>
                <a:close/>
              </a:path>
            </a:pathLst>
          </a:custGeom>
          <a:blipFill rotWithShape="1">
            <a:blip r:embed="rId4">
              <a:alphaModFix/>
            </a:blip>
            <a:stretch>
              <a:fillRect b="0" l="0" r="0" t="0"/>
            </a:stretch>
          </a:blipFill>
          <a:ln>
            <a:noFill/>
          </a:ln>
        </p:spPr>
      </p:sp>
      <p:sp>
        <p:nvSpPr>
          <p:cNvPr id="184" name="Google Shape;184;p18"/>
          <p:cNvSpPr/>
          <p:nvPr/>
        </p:nvSpPr>
        <p:spPr>
          <a:xfrm>
            <a:off x="605537" y="6632419"/>
            <a:ext cx="2382563" cy="427936"/>
          </a:xfrm>
          <a:custGeom>
            <a:rect b="b" l="l" r="r" t="t"/>
            <a:pathLst>
              <a:path extrusionOk="0" h="427936" w="2382563">
                <a:moveTo>
                  <a:pt x="0" y="0"/>
                </a:moveTo>
                <a:lnTo>
                  <a:pt x="2382563" y="0"/>
                </a:lnTo>
                <a:lnTo>
                  <a:pt x="2382563" y="427936"/>
                </a:lnTo>
                <a:lnTo>
                  <a:pt x="0" y="427936"/>
                </a:lnTo>
                <a:lnTo>
                  <a:pt x="0" y="0"/>
                </a:lnTo>
                <a:close/>
              </a:path>
            </a:pathLst>
          </a:custGeom>
          <a:blipFill rotWithShape="1">
            <a:blip r:embed="rId5">
              <a:alphaModFix/>
            </a:blip>
            <a:stretch>
              <a:fillRect b="-494" l="0" r="0" t="-495"/>
            </a:stretch>
          </a:blipFill>
          <a:ln>
            <a:noFill/>
          </a:ln>
        </p:spPr>
      </p:sp>
      <p:sp>
        <p:nvSpPr>
          <p:cNvPr id="185" name="Google Shape;185;p18"/>
          <p:cNvSpPr txBox="1"/>
          <p:nvPr/>
        </p:nvSpPr>
        <p:spPr>
          <a:xfrm>
            <a:off x="2586647" y="291643"/>
            <a:ext cx="6696222" cy="483667"/>
          </a:xfrm>
          <a:prstGeom prst="rect">
            <a:avLst/>
          </a:prstGeom>
          <a:noFill/>
          <a:ln>
            <a:noFill/>
          </a:ln>
        </p:spPr>
        <p:txBody>
          <a:bodyPr anchorCtr="0" anchor="t" bIns="0" lIns="0" spcFirstLastPara="1" rIns="0" wrap="square" tIns="0">
            <a:spAutoFit/>
          </a:bodyPr>
          <a:lstStyle/>
          <a:p>
            <a:pPr indent="0" lvl="0" marL="0" marR="0" rtl="0" algn="l">
              <a:lnSpc>
                <a:spcPct val="108004"/>
              </a:lnSpc>
              <a:spcBef>
                <a:spcPts val="0"/>
              </a:spcBef>
              <a:spcAft>
                <a:spcPts val="0"/>
              </a:spcAft>
              <a:buNone/>
            </a:pPr>
            <a:r>
              <a:rPr b="1" i="0" lang="en-US" sz="2986" u="none" cap="none" strike="noStrike">
                <a:solidFill>
                  <a:srgbClr val="FFFFFF"/>
                </a:solidFill>
                <a:latin typeface="Arial"/>
                <a:ea typeface="Arial"/>
                <a:cs typeface="Arial"/>
                <a:sym typeface="Arial"/>
              </a:rPr>
              <a:t>Fisión Nuclear</a:t>
            </a:r>
            <a:endParaRPr/>
          </a:p>
        </p:txBody>
      </p:sp>
      <p:sp>
        <p:nvSpPr>
          <p:cNvPr id="186" name="Google Shape;186;p18"/>
          <p:cNvSpPr txBox="1"/>
          <p:nvPr/>
        </p:nvSpPr>
        <p:spPr>
          <a:xfrm>
            <a:off x="4874499" y="1605939"/>
            <a:ext cx="4408355" cy="273660"/>
          </a:xfrm>
          <a:prstGeom prst="rect">
            <a:avLst/>
          </a:prstGeom>
          <a:noFill/>
          <a:ln>
            <a:noFill/>
          </a:ln>
        </p:spPr>
        <p:txBody>
          <a:bodyPr anchorCtr="0" anchor="t" bIns="0" lIns="0" spcFirstLastPara="1" rIns="0" wrap="square" tIns="0">
            <a:spAutoFit/>
          </a:bodyPr>
          <a:lstStyle/>
          <a:p>
            <a:pPr indent="-204644" lvl="1" marL="409290" marR="0" rtl="0" algn="l">
              <a:lnSpc>
                <a:spcPct val="108030"/>
              </a:lnSpc>
              <a:spcBef>
                <a:spcPts val="0"/>
              </a:spcBef>
              <a:spcAft>
                <a:spcPts val="0"/>
              </a:spcAft>
              <a:buClr>
                <a:srgbClr val="000000"/>
              </a:buClr>
              <a:buSzPts val="1706"/>
              <a:buFont typeface="Arial"/>
              <a:buChar char="•"/>
            </a:pPr>
            <a:r>
              <a:rPr b="0" i="0" lang="en-US" sz="1706" u="none" cap="none" strike="noStrike">
                <a:solidFill>
                  <a:srgbClr val="000000"/>
                </a:solidFill>
                <a:latin typeface="Arial"/>
                <a:ea typeface="Arial"/>
                <a:cs typeface="Arial"/>
                <a:sym typeface="Arial"/>
              </a:rPr>
              <a:t> El núcleo oscila y se fragmenta. </a:t>
            </a:r>
            <a:endParaRPr/>
          </a:p>
        </p:txBody>
      </p:sp>
      <p:sp>
        <p:nvSpPr>
          <p:cNvPr id="187" name="Google Shape;187;p18"/>
          <p:cNvSpPr txBox="1"/>
          <p:nvPr/>
        </p:nvSpPr>
        <p:spPr>
          <a:xfrm>
            <a:off x="4874499" y="2339806"/>
            <a:ext cx="4408355" cy="502260"/>
          </a:xfrm>
          <a:prstGeom prst="rect">
            <a:avLst/>
          </a:prstGeom>
          <a:noFill/>
          <a:ln>
            <a:noFill/>
          </a:ln>
        </p:spPr>
        <p:txBody>
          <a:bodyPr anchorCtr="0" anchor="t" bIns="0" lIns="0" spcFirstLastPara="1" rIns="0" wrap="square" tIns="0">
            <a:spAutoFit/>
          </a:bodyPr>
          <a:lstStyle/>
          <a:p>
            <a:pPr indent="-204644" lvl="1" marL="409290" marR="0" rtl="0" algn="l">
              <a:lnSpc>
                <a:spcPct val="108030"/>
              </a:lnSpc>
              <a:spcBef>
                <a:spcPts val="0"/>
              </a:spcBef>
              <a:spcAft>
                <a:spcPts val="0"/>
              </a:spcAft>
              <a:buClr>
                <a:srgbClr val="000000"/>
              </a:buClr>
              <a:buSzPts val="1706"/>
              <a:buFont typeface="Arial"/>
              <a:buChar char="•"/>
            </a:pPr>
            <a:r>
              <a:rPr b="0" i="0" lang="en-US" sz="1706" u="none" cap="none" strike="noStrike">
                <a:solidFill>
                  <a:srgbClr val="000000"/>
                </a:solidFill>
                <a:latin typeface="Arial"/>
                <a:ea typeface="Arial"/>
                <a:cs typeface="Arial"/>
                <a:sym typeface="Arial"/>
              </a:rPr>
              <a:t>Un neutrón impacta el núcleo de un isótopo pesado e inestable. </a:t>
            </a:r>
            <a:endParaRPr/>
          </a:p>
        </p:txBody>
      </p:sp>
      <p:sp>
        <p:nvSpPr>
          <p:cNvPr id="188" name="Google Shape;188;p18"/>
          <p:cNvSpPr txBox="1"/>
          <p:nvPr/>
        </p:nvSpPr>
        <p:spPr>
          <a:xfrm>
            <a:off x="4874499" y="3286758"/>
            <a:ext cx="4408355" cy="502260"/>
          </a:xfrm>
          <a:prstGeom prst="rect">
            <a:avLst/>
          </a:prstGeom>
          <a:noFill/>
          <a:ln>
            <a:noFill/>
          </a:ln>
        </p:spPr>
        <p:txBody>
          <a:bodyPr anchorCtr="0" anchor="t" bIns="0" lIns="0" spcFirstLastPara="1" rIns="0" wrap="square" tIns="0">
            <a:spAutoFit/>
          </a:bodyPr>
          <a:lstStyle/>
          <a:p>
            <a:pPr indent="-204644" lvl="1" marL="409290" marR="0" rtl="0" algn="l">
              <a:lnSpc>
                <a:spcPct val="108030"/>
              </a:lnSpc>
              <a:spcBef>
                <a:spcPts val="0"/>
              </a:spcBef>
              <a:spcAft>
                <a:spcPts val="0"/>
              </a:spcAft>
              <a:buClr>
                <a:srgbClr val="000000"/>
              </a:buClr>
              <a:buSzPts val="1706"/>
              <a:buFont typeface="Arial"/>
              <a:buChar char="•"/>
            </a:pPr>
            <a:r>
              <a:rPr b="0" i="0" lang="en-US" sz="1706" u="none" cap="none" strike="noStrike">
                <a:solidFill>
                  <a:srgbClr val="000000"/>
                </a:solidFill>
                <a:latin typeface="Arial"/>
                <a:ea typeface="Arial"/>
                <a:cs typeface="Arial"/>
                <a:sym typeface="Arial"/>
              </a:rPr>
              <a:t> La separación del núcleo da lugar a la fisión.</a:t>
            </a:r>
            <a:endParaRPr/>
          </a:p>
        </p:txBody>
      </p:sp>
      <p:sp>
        <p:nvSpPr>
          <p:cNvPr id="189" name="Google Shape;189;p18"/>
          <p:cNvSpPr txBox="1"/>
          <p:nvPr/>
        </p:nvSpPr>
        <p:spPr>
          <a:xfrm>
            <a:off x="4874499" y="3976850"/>
            <a:ext cx="4408355" cy="273660"/>
          </a:xfrm>
          <a:prstGeom prst="rect">
            <a:avLst/>
          </a:prstGeom>
          <a:noFill/>
          <a:ln>
            <a:noFill/>
          </a:ln>
        </p:spPr>
        <p:txBody>
          <a:bodyPr anchorCtr="0" anchor="t" bIns="0" lIns="0" spcFirstLastPara="1" rIns="0" wrap="square" tIns="0">
            <a:spAutoFit/>
          </a:bodyPr>
          <a:lstStyle/>
          <a:p>
            <a:pPr indent="-204644" lvl="1" marL="409290" marR="0" rtl="0" algn="l">
              <a:lnSpc>
                <a:spcPct val="108030"/>
              </a:lnSpc>
              <a:spcBef>
                <a:spcPts val="0"/>
              </a:spcBef>
              <a:spcAft>
                <a:spcPts val="0"/>
              </a:spcAft>
              <a:buClr>
                <a:srgbClr val="000000"/>
              </a:buClr>
              <a:buSzPts val="1706"/>
              <a:buFont typeface="Arial"/>
              <a:buChar char="•"/>
            </a:pPr>
            <a:r>
              <a:rPr b="0" i="0" lang="en-US" sz="1706" u="none" cap="none" strike="noStrike">
                <a:solidFill>
                  <a:srgbClr val="000000"/>
                </a:solidFill>
                <a:latin typeface="Arial"/>
                <a:ea typeface="Arial"/>
                <a:cs typeface="Arial"/>
                <a:sym typeface="Arial"/>
              </a:rPr>
              <a:t> Se genera energía térmica.</a:t>
            </a:r>
            <a:endParaRPr/>
          </a:p>
        </p:txBody>
      </p:sp>
      <p:sp>
        <p:nvSpPr>
          <p:cNvPr id="190" name="Google Shape;190;p18"/>
          <p:cNvSpPr txBox="1"/>
          <p:nvPr/>
        </p:nvSpPr>
        <p:spPr>
          <a:xfrm>
            <a:off x="4874499" y="4666941"/>
            <a:ext cx="4408355" cy="273660"/>
          </a:xfrm>
          <a:prstGeom prst="rect">
            <a:avLst/>
          </a:prstGeom>
          <a:noFill/>
          <a:ln>
            <a:noFill/>
          </a:ln>
        </p:spPr>
        <p:txBody>
          <a:bodyPr anchorCtr="0" anchor="t" bIns="0" lIns="0" spcFirstLastPara="1" rIns="0" wrap="square" tIns="0">
            <a:spAutoFit/>
          </a:bodyPr>
          <a:lstStyle/>
          <a:p>
            <a:pPr indent="-204644" lvl="1" marL="409290" marR="0" rtl="0" algn="l">
              <a:lnSpc>
                <a:spcPct val="108030"/>
              </a:lnSpc>
              <a:spcBef>
                <a:spcPts val="0"/>
              </a:spcBef>
              <a:spcAft>
                <a:spcPts val="0"/>
              </a:spcAft>
              <a:buClr>
                <a:srgbClr val="000000"/>
              </a:buClr>
              <a:buSzPts val="1706"/>
              <a:buFont typeface="Arial"/>
              <a:buChar char="•"/>
            </a:pPr>
            <a:r>
              <a:rPr b="0" i="0" lang="en-US" sz="1706" u="none" cap="none" strike="noStrike">
                <a:solidFill>
                  <a:srgbClr val="000000"/>
                </a:solidFill>
                <a:latin typeface="Arial"/>
                <a:ea typeface="Arial"/>
                <a:cs typeface="Arial"/>
                <a:sym typeface="Arial"/>
              </a:rPr>
              <a:t> El núcleo se torna inestable.</a:t>
            </a:r>
            <a:endParaRPr/>
          </a:p>
        </p:txBody>
      </p:sp>
      <p:sp>
        <p:nvSpPr>
          <p:cNvPr id="191" name="Google Shape;191;p18"/>
          <p:cNvSpPr/>
          <p:nvPr/>
        </p:nvSpPr>
        <p:spPr>
          <a:xfrm>
            <a:off x="0" y="2221813"/>
            <a:ext cx="4705953" cy="2350780"/>
          </a:xfrm>
          <a:custGeom>
            <a:rect b="b" l="l" r="r" t="t"/>
            <a:pathLst>
              <a:path extrusionOk="0" h="2350780" w="4705953">
                <a:moveTo>
                  <a:pt x="0" y="0"/>
                </a:moveTo>
                <a:lnTo>
                  <a:pt x="4705953" y="0"/>
                </a:lnTo>
                <a:lnTo>
                  <a:pt x="4705953" y="2350780"/>
                </a:lnTo>
                <a:lnTo>
                  <a:pt x="0" y="2350780"/>
                </a:lnTo>
                <a:lnTo>
                  <a:pt x="0" y="0"/>
                </a:lnTo>
                <a:close/>
              </a:path>
            </a:pathLst>
          </a:custGeom>
          <a:blipFill rotWithShape="1">
            <a:blip r:embed="rId6">
              <a:alphaModFix/>
            </a:blip>
            <a:stretch>
              <a:fillRect b="-33" l="0" r="0" t="-34"/>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9"/>
          <p:cNvSpPr/>
          <p:nvPr/>
        </p:nvSpPr>
        <p:spPr>
          <a:xfrm>
            <a:off x="0" y="-1980"/>
            <a:ext cx="9753600" cy="945452"/>
          </a:xfrm>
          <a:custGeom>
            <a:rect b="b" l="l" r="r" t="t"/>
            <a:pathLst>
              <a:path extrusionOk="0" h="1260602" w="13004800">
                <a:moveTo>
                  <a:pt x="0" y="0"/>
                </a:moveTo>
                <a:lnTo>
                  <a:pt x="13004800" y="0"/>
                </a:lnTo>
                <a:lnTo>
                  <a:pt x="13004800" y="1260602"/>
                </a:lnTo>
                <a:lnTo>
                  <a:pt x="0" y="1260602"/>
                </a:lnTo>
                <a:close/>
              </a:path>
            </a:pathLst>
          </a:custGeom>
          <a:solidFill>
            <a:srgbClr val="4DA84F"/>
          </a:solidFill>
          <a:ln>
            <a:noFill/>
          </a:ln>
        </p:spPr>
      </p:sp>
      <p:cxnSp>
        <p:nvCxnSpPr>
          <p:cNvPr id="197" name="Google Shape;197;p19"/>
          <p:cNvCxnSpPr/>
          <p:nvPr/>
        </p:nvCxnSpPr>
        <p:spPr>
          <a:xfrm rot="6855">
            <a:off x="600449" y="6463198"/>
            <a:ext cx="8543763" cy="0"/>
          </a:xfrm>
          <a:prstGeom prst="straightConnector1">
            <a:avLst/>
          </a:prstGeom>
          <a:noFill/>
          <a:ln cap="rnd" cmpd="sng" w="9525">
            <a:solidFill>
              <a:srgbClr val="26819E"/>
            </a:solidFill>
            <a:prstDash val="solid"/>
            <a:round/>
            <a:headEnd len="sm" w="sm" type="none"/>
            <a:tailEnd len="sm" w="sm" type="none"/>
          </a:ln>
        </p:spPr>
      </p:cxnSp>
      <p:cxnSp>
        <p:nvCxnSpPr>
          <p:cNvPr id="198" name="Google Shape;198;p19"/>
          <p:cNvCxnSpPr/>
          <p:nvPr/>
        </p:nvCxnSpPr>
        <p:spPr>
          <a:xfrm rot="5347507">
            <a:off x="8685534" y="6912870"/>
            <a:ext cx="443605" cy="0"/>
          </a:xfrm>
          <a:prstGeom prst="straightConnector1">
            <a:avLst/>
          </a:prstGeom>
          <a:noFill/>
          <a:ln cap="rnd" cmpd="sng" w="9525">
            <a:solidFill>
              <a:srgbClr val="FFFFFF"/>
            </a:solidFill>
            <a:prstDash val="solid"/>
            <a:round/>
            <a:headEnd len="sm" w="sm" type="none"/>
            <a:tailEnd len="sm" w="sm" type="none"/>
          </a:ln>
        </p:spPr>
      </p:cxnSp>
      <p:sp>
        <p:nvSpPr>
          <p:cNvPr id="199" name="Google Shape;199;p19"/>
          <p:cNvSpPr txBox="1"/>
          <p:nvPr/>
        </p:nvSpPr>
        <p:spPr>
          <a:xfrm>
            <a:off x="6371878" y="6860914"/>
            <a:ext cx="2444018" cy="190500"/>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639" u="none" cap="none" strike="noStrike">
                <a:solidFill>
                  <a:srgbClr val="000000"/>
                </a:solidFill>
                <a:latin typeface="Century"/>
                <a:ea typeface="Century"/>
                <a:cs typeface="Century"/>
                <a:sym typeface="Century"/>
              </a:rPr>
              <a:t>Copyright 2018 Discovery Education, S.A. Todos los derechos reservados.</a:t>
            </a:r>
            <a:endParaRPr/>
          </a:p>
        </p:txBody>
      </p:sp>
      <p:sp>
        <p:nvSpPr>
          <p:cNvPr id="200" name="Google Shape;200;p19"/>
          <p:cNvSpPr/>
          <p:nvPr/>
        </p:nvSpPr>
        <p:spPr>
          <a:xfrm>
            <a:off x="5227930" y="6366286"/>
            <a:ext cx="1110826" cy="1110826"/>
          </a:xfrm>
          <a:custGeom>
            <a:rect b="b" l="l" r="r" t="t"/>
            <a:pathLst>
              <a:path extrusionOk="0" h="1110826" w="1110826">
                <a:moveTo>
                  <a:pt x="0" y="0"/>
                </a:moveTo>
                <a:lnTo>
                  <a:pt x="1110825" y="0"/>
                </a:lnTo>
                <a:lnTo>
                  <a:pt x="1110825" y="1110825"/>
                </a:lnTo>
                <a:lnTo>
                  <a:pt x="0" y="1110825"/>
                </a:lnTo>
                <a:lnTo>
                  <a:pt x="0" y="0"/>
                </a:lnTo>
                <a:close/>
              </a:path>
            </a:pathLst>
          </a:custGeom>
          <a:blipFill rotWithShape="1">
            <a:blip r:embed="rId3">
              <a:alphaModFix/>
            </a:blip>
            <a:stretch>
              <a:fillRect b="0" l="0" r="0" t="0"/>
            </a:stretch>
          </a:blipFill>
          <a:ln>
            <a:noFill/>
          </a:ln>
        </p:spPr>
      </p:sp>
      <p:sp>
        <p:nvSpPr>
          <p:cNvPr id="201" name="Google Shape;201;p19"/>
          <p:cNvSpPr txBox="1"/>
          <p:nvPr/>
        </p:nvSpPr>
        <p:spPr>
          <a:xfrm>
            <a:off x="8957462" y="6818229"/>
            <a:ext cx="218101" cy="161925"/>
          </a:xfrm>
          <a:prstGeom prst="rect">
            <a:avLst/>
          </a:prstGeom>
          <a:noFill/>
          <a:ln>
            <a:noFill/>
          </a:ln>
        </p:spPr>
        <p:txBody>
          <a:bodyPr anchorCtr="0" anchor="t" bIns="0" lIns="0" spcFirstLastPara="1" rIns="0" wrap="square" tIns="0">
            <a:spAutoFit/>
          </a:bodyPr>
          <a:lstStyle/>
          <a:p>
            <a:pPr indent="0" lvl="0" marL="0" marR="0" rtl="0" algn="r">
              <a:lnSpc>
                <a:spcPct val="119981"/>
              </a:lnSpc>
              <a:spcBef>
                <a:spcPts val="0"/>
              </a:spcBef>
              <a:spcAft>
                <a:spcPts val="0"/>
              </a:spcAft>
              <a:buNone/>
            </a:pPr>
            <a:r>
              <a:rPr b="0" i="0" lang="en-US" sz="1066" u="none" cap="none" strike="noStrike">
                <a:solidFill>
                  <a:srgbClr val="000000"/>
                </a:solidFill>
                <a:latin typeface="Century"/>
                <a:ea typeface="Century"/>
                <a:cs typeface="Century"/>
                <a:sym typeface="Century"/>
              </a:rPr>
              <a:t>‹#›</a:t>
            </a:r>
            <a:endParaRPr/>
          </a:p>
        </p:txBody>
      </p:sp>
      <p:sp>
        <p:nvSpPr>
          <p:cNvPr id="202" name="Google Shape;202;p19"/>
          <p:cNvSpPr/>
          <p:nvPr/>
        </p:nvSpPr>
        <p:spPr>
          <a:xfrm>
            <a:off x="500163" y="124471"/>
            <a:ext cx="1890556" cy="717107"/>
          </a:xfrm>
          <a:custGeom>
            <a:rect b="b" l="l" r="r" t="t"/>
            <a:pathLst>
              <a:path extrusionOk="0" h="717107" w="1890556">
                <a:moveTo>
                  <a:pt x="0" y="0"/>
                </a:moveTo>
                <a:lnTo>
                  <a:pt x="1890556" y="0"/>
                </a:lnTo>
                <a:lnTo>
                  <a:pt x="1890556" y="717108"/>
                </a:lnTo>
                <a:lnTo>
                  <a:pt x="0" y="717108"/>
                </a:lnTo>
                <a:lnTo>
                  <a:pt x="0" y="0"/>
                </a:lnTo>
                <a:close/>
              </a:path>
            </a:pathLst>
          </a:custGeom>
          <a:blipFill rotWithShape="1">
            <a:blip r:embed="rId4">
              <a:alphaModFix/>
            </a:blip>
            <a:stretch>
              <a:fillRect b="0" l="0" r="0" t="0"/>
            </a:stretch>
          </a:blipFill>
          <a:ln>
            <a:noFill/>
          </a:ln>
        </p:spPr>
      </p:sp>
      <p:sp>
        <p:nvSpPr>
          <p:cNvPr id="203" name="Google Shape;203;p19"/>
          <p:cNvSpPr/>
          <p:nvPr/>
        </p:nvSpPr>
        <p:spPr>
          <a:xfrm>
            <a:off x="605537" y="6632419"/>
            <a:ext cx="2382563" cy="427936"/>
          </a:xfrm>
          <a:custGeom>
            <a:rect b="b" l="l" r="r" t="t"/>
            <a:pathLst>
              <a:path extrusionOk="0" h="427936" w="2382563">
                <a:moveTo>
                  <a:pt x="0" y="0"/>
                </a:moveTo>
                <a:lnTo>
                  <a:pt x="2382563" y="0"/>
                </a:lnTo>
                <a:lnTo>
                  <a:pt x="2382563" y="427936"/>
                </a:lnTo>
                <a:lnTo>
                  <a:pt x="0" y="427936"/>
                </a:lnTo>
                <a:lnTo>
                  <a:pt x="0" y="0"/>
                </a:lnTo>
                <a:close/>
              </a:path>
            </a:pathLst>
          </a:custGeom>
          <a:blipFill rotWithShape="1">
            <a:blip r:embed="rId5">
              <a:alphaModFix/>
            </a:blip>
            <a:stretch>
              <a:fillRect b="-494" l="0" r="0" t="-495"/>
            </a:stretch>
          </a:blipFill>
          <a:ln>
            <a:noFill/>
          </a:ln>
        </p:spPr>
      </p:sp>
      <p:sp>
        <p:nvSpPr>
          <p:cNvPr id="204" name="Google Shape;204;p19"/>
          <p:cNvSpPr txBox="1"/>
          <p:nvPr/>
        </p:nvSpPr>
        <p:spPr>
          <a:xfrm>
            <a:off x="2586647" y="263234"/>
            <a:ext cx="6872493" cy="483667"/>
          </a:xfrm>
          <a:prstGeom prst="rect">
            <a:avLst/>
          </a:prstGeom>
          <a:noFill/>
          <a:ln>
            <a:noFill/>
          </a:ln>
        </p:spPr>
        <p:txBody>
          <a:bodyPr anchorCtr="0" anchor="t" bIns="0" lIns="0" spcFirstLastPara="1" rIns="0" wrap="square" tIns="0">
            <a:spAutoFit/>
          </a:bodyPr>
          <a:lstStyle/>
          <a:p>
            <a:pPr indent="0" lvl="0" marL="0" marR="0" rtl="0" algn="l">
              <a:lnSpc>
                <a:spcPct val="108004"/>
              </a:lnSpc>
              <a:spcBef>
                <a:spcPts val="0"/>
              </a:spcBef>
              <a:spcAft>
                <a:spcPts val="0"/>
              </a:spcAft>
              <a:buNone/>
            </a:pPr>
            <a:r>
              <a:rPr b="1" i="0" lang="en-US" sz="2986" u="none" cap="none" strike="noStrike">
                <a:solidFill>
                  <a:srgbClr val="FFFFFF"/>
                </a:solidFill>
                <a:latin typeface="Arial"/>
                <a:ea typeface="Arial"/>
                <a:cs typeface="Arial"/>
                <a:sym typeface="Arial"/>
              </a:rPr>
              <a:t>Reactor de Agua en Ebullición (BWR)</a:t>
            </a:r>
            <a:endParaRPr/>
          </a:p>
        </p:txBody>
      </p:sp>
      <p:sp>
        <p:nvSpPr>
          <p:cNvPr id="205" name="Google Shape;205;p19"/>
          <p:cNvSpPr txBox="1"/>
          <p:nvPr/>
        </p:nvSpPr>
        <p:spPr>
          <a:xfrm>
            <a:off x="670560" y="1605939"/>
            <a:ext cx="5225626" cy="730860"/>
          </a:xfrm>
          <a:prstGeom prst="rect">
            <a:avLst/>
          </a:prstGeom>
          <a:noFill/>
          <a:ln>
            <a:noFill/>
          </a:ln>
        </p:spPr>
        <p:txBody>
          <a:bodyPr anchorCtr="0" anchor="t" bIns="0" lIns="0" spcFirstLastPara="1" rIns="0" wrap="square" tIns="0">
            <a:spAutoFit/>
          </a:bodyPr>
          <a:lstStyle/>
          <a:p>
            <a:pPr indent="-204644" lvl="1" marL="409290" marR="0" rtl="0" algn="l">
              <a:lnSpc>
                <a:spcPct val="108030"/>
              </a:lnSpc>
              <a:spcBef>
                <a:spcPts val="0"/>
              </a:spcBef>
              <a:spcAft>
                <a:spcPts val="0"/>
              </a:spcAft>
              <a:buClr>
                <a:srgbClr val="000000"/>
              </a:buClr>
              <a:buSzPts val="1706"/>
              <a:buFont typeface="Arial"/>
              <a:buChar char="•"/>
            </a:pPr>
            <a:r>
              <a:rPr b="0" i="0" lang="en-US" sz="1706" u="none" cap="none" strike="noStrike">
                <a:solidFill>
                  <a:srgbClr val="000000"/>
                </a:solidFill>
                <a:latin typeface="Arial"/>
                <a:ea typeface="Arial"/>
                <a:cs typeface="Arial"/>
                <a:sym typeface="Arial"/>
              </a:rPr>
              <a:t> ¿En qué sección del reactor nuclear se lleva a cabo la fisión? </a:t>
            </a:r>
            <a:endParaRPr/>
          </a:p>
          <a:p>
            <a:pPr indent="-204644" lvl="1" marL="409290" marR="0" rtl="0" algn="l">
              <a:lnSpc>
                <a:spcPct val="108030"/>
              </a:lnSpc>
              <a:spcBef>
                <a:spcPts val="0"/>
              </a:spcBef>
              <a:spcAft>
                <a:spcPts val="0"/>
              </a:spcAft>
              <a:buClr>
                <a:srgbClr val="000000"/>
              </a:buClr>
              <a:buSzPts val="1706"/>
              <a:buFont typeface="Arial"/>
              <a:buChar char="•"/>
            </a:pPr>
            <a:r>
              <a:rPr b="0" i="0" lang="en-US" sz="1706" u="none" cap="none" strike="noStrike">
                <a:solidFill>
                  <a:srgbClr val="000000"/>
                </a:solidFill>
                <a:latin typeface="Arial"/>
                <a:ea typeface="Arial"/>
                <a:cs typeface="Arial"/>
                <a:sym typeface="Arial"/>
              </a:rPr>
              <a:t> ¿Para qué se emplea el agua?</a:t>
            </a:r>
            <a:endParaRPr/>
          </a:p>
        </p:txBody>
      </p:sp>
      <p:pic>
        <p:nvPicPr>
          <p:cNvPr id="206" name="Google Shape;206;p19"/>
          <p:cNvPicPr preferRelativeResize="0"/>
          <p:nvPr/>
        </p:nvPicPr>
        <p:blipFill rotWithShape="1">
          <a:blip r:embed="rId6">
            <a:alphaModFix/>
          </a:blip>
          <a:srcRect b="0" l="0" r="0" t="0"/>
          <a:stretch/>
        </p:blipFill>
        <p:spPr>
          <a:xfrm>
            <a:off x="1567045" y="2329689"/>
            <a:ext cx="7141010" cy="37361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0"/>
          <p:cNvSpPr/>
          <p:nvPr/>
        </p:nvSpPr>
        <p:spPr>
          <a:xfrm>
            <a:off x="0" y="-1980"/>
            <a:ext cx="9753600" cy="945452"/>
          </a:xfrm>
          <a:custGeom>
            <a:rect b="b" l="l" r="r" t="t"/>
            <a:pathLst>
              <a:path extrusionOk="0" h="1260602" w="13004800">
                <a:moveTo>
                  <a:pt x="0" y="0"/>
                </a:moveTo>
                <a:lnTo>
                  <a:pt x="13004800" y="0"/>
                </a:lnTo>
                <a:lnTo>
                  <a:pt x="13004800" y="1260602"/>
                </a:lnTo>
                <a:lnTo>
                  <a:pt x="0" y="1260602"/>
                </a:lnTo>
                <a:close/>
              </a:path>
            </a:pathLst>
          </a:custGeom>
          <a:solidFill>
            <a:srgbClr val="4DA84F"/>
          </a:solidFill>
          <a:ln>
            <a:noFill/>
          </a:ln>
        </p:spPr>
      </p:sp>
      <p:cxnSp>
        <p:nvCxnSpPr>
          <p:cNvPr id="216" name="Google Shape;216;p20"/>
          <p:cNvCxnSpPr/>
          <p:nvPr/>
        </p:nvCxnSpPr>
        <p:spPr>
          <a:xfrm rot="6855">
            <a:off x="600449" y="6463198"/>
            <a:ext cx="8543763" cy="0"/>
          </a:xfrm>
          <a:prstGeom prst="straightConnector1">
            <a:avLst/>
          </a:prstGeom>
          <a:noFill/>
          <a:ln cap="rnd" cmpd="sng" w="9525">
            <a:solidFill>
              <a:srgbClr val="26819E"/>
            </a:solidFill>
            <a:prstDash val="solid"/>
            <a:round/>
            <a:headEnd len="sm" w="sm" type="none"/>
            <a:tailEnd len="sm" w="sm" type="none"/>
          </a:ln>
        </p:spPr>
      </p:cxnSp>
      <p:cxnSp>
        <p:nvCxnSpPr>
          <p:cNvPr id="217" name="Google Shape;217;p20"/>
          <p:cNvCxnSpPr/>
          <p:nvPr/>
        </p:nvCxnSpPr>
        <p:spPr>
          <a:xfrm rot="5347507">
            <a:off x="8685534" y="6912870"/>
            <a:ext cx="443605" cy="0"/>
          </a:xfrm>
          <a:prstGeom prst="straightConnector1">
            <a:avLst/>
          </a:prstGeom>
          <a:noFill/>
          <a:ln cap="rnd" cmpd="sng" w="9525">
            <a:solidFill>
              <a:srgbClr val="FFFFFF"/>
            </a:solidFill>
            <a:prstDash val="solid"/>
            <a:round/>
            <a:headEnd len="sm" w="sm" type="none"/>
            <a:tailEnd len="sm" w="sm" type="none"/>
          </a:ln>
        </p:spPr>
      </p:cxnSp>
      <p:sp>
        <p:nvSpPr>
          <p:cNvPr id="218" name="Google Shape;218;p20"/>
          <p:cNvSpPr txBox="1"/>
          <p:nvPr/>
        </p:nvSpPr>
        <p:spPr>
          <a:xfrm>
            <a:off x="6371878" y="6860914"/>
            <a:ext cx="2444018" cy="190500"/>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639" u="none" cap="none" strike="noStrike">
                <a:solidFill>
                  <a:srgbClr val="000000"/>
                </a:solidFill>
                <a:latin typeface="Century"/>
                <a:ea typeface="Century"/>
                <a:cs typeface="Century"/>
                <a:sym typeface="Century"/>
              </a:rPr>
              <a:t>Copyright 2018 Discovery Education, S.A. Todos los derechos reservados.</a:t>
            </a:r>
            <a:endParaRPr/>
          </a:p>
        </p:txBody>
      </p:sp>
      <p:sp>
        <p:nvSpPr>
          <p:cNvPr id="219" name="Google Shape;219;p20"/>
          <p:cNvSpPr/>
          <p:nvPr/>
        </p:nvSpPr>
        <p:spPr>
          <a:xfrm>
            <a:off x="5227930" y="6366286"/>
            <a:ext cx="1110826" cy="1110826"/>
          </a:xfrm>
          <a:custGeom>
            <a:rect b="b" l="l" r="r" t="t"/>
            <a:pathLst>
              <a:path extrusionOk="0" h="1110826" w="1110826">
                <a:moveTo>
                  <a:pt x="0" y="0"/>
                </a:moveTo>
                <a:lnTo>
                  <a:pt x="1110825" y="0"/>
                </a:lnTo>
                <a:lnTo>
                  <a:pt x="1110825" y="1110825"/>
                </a:lnTo>
                <a:lnTo>
                  <a:pt x="0" y="1110825"/>
                </a:lnTo>
                <a:lnTo>
                  <a:pt x="0" y="0"/>
                </a:lnTo>
                <a:close/>
              </a:path>
            </a:pathLst>
          </a:custGeom>
          <a:blipFill rotWithShape="1">
            <a:blip r:embed="rId3">
              <a:alphaModFix/>
            </a:blip>
            <a:stretch>
              <a:fillRect b="0" l="0" r="0" t="0"/>
            </a:stretch>
          </a:blipFill>
          <a:ln>
            <a:noFill/>
          </a:ln>
        </p:spPr>
      </p:sp>
      <p:sp>
        <p:nvSpPr>
          <p:cNvPr id="220" name="Google Shape;220;p20"/>
          <p:cNvSpPr txBox="1"/>
          <p:nvPr/>
        </p:nvSpPr>
        <p:spPr>
          <a:xfrm>
            <a:off x="8957462" y="6818229"/>
            <a:ext cx="218101" cy="161925"/>
          </a:xfrm>
          <a:prstGeom prst="rect">
            <a:avLst/>
          </a:prstGeom>
          <a:noFill/>
          <a:ln>
            <a:noFill/>
          </a:ln>
        </p:spPr>
        <p:txBody>
          <a:bodyPr anchorCtr="0" anchor="t" bIns="0" lIns="0" spcFirstLastPara="1" rIns="0" wrap="square" tIns="0">
            <a:spAutoFit/>
          </a:bodyPr>
          <a:lstStyle/>
          <a:p>
            <a:pPr indent="0" lvl="0" marL="0" marR="0" rtl="0" algn="r">
              <a:lnSpc>
                <a:spcPct val="119981"/>
              </a:lnSpc>
              <a:spcBef>
                <a:spcPts val="0"/>
              </a:spcBef>
              <a:spcAft>
                <a:spcPts val="0"/>
              </a:spcAft>
              <a:buNone/>
            </a:pPr>
            <a:r>
              <a:rPr b="0" i="0" lang="en-US" sz="1066" u="none" cap="none" strike="noStrike">
                <a:solidFill>
                  <a:srgbClr val="000000"/>
                </a:solidFill>
                <a:latin typeface="Century"/>
                <a:ea typeface="Century"/>
                <a:cs typeface="Century"/>
                <a:sym typeface="Century"/>
              </a:rPr>
              <a:t>‹#›</a:t>
            </a:r>
            <a:endParaRPr/>
          </a:p>
        </p:txBody>
      </p:sp>
      <p:sp>
        <p:nvSpPr>
          <p:cNvPr id="221" name="Google Shape;221;p20"/>
          <p:cNvSpPr/>
          <p:nvPr/>
        </p:nvSpPr>
        <p:spPr>
          <a:xfrm>
            <a:off x="500163" y="124471"/>
            <a:ext cx="1890556" cy="717107"/>
          </a:xfrm>
          <a:custGeom>
            <a:rect b="b" l="l" r="r" t="t"/>
            <a:pathLst>
              <a:path extrusionOk="0" h="717107" w="1890556">
                <a:moveTo>
                  <a:pt x="0" y="0"/>
                </a:moveTo>
                <a:lnTo>
                  <a:pt x="1890556" y="0"/>
                </a:lnTo>
                <a:lnTo>
                  <a:pt x="1890556" y="717108"/>
                </a:lnTo>
                <a:lnTo>
                  <a:pt x="0" y="717108"/>
                </a:lnTo>
                <a:lnTo>
                  <a:pt x="0" y="0"/>
                </a:lnTo>
                <a:close/>
              </a:path>
            </a:pathLst>
          </a:custGeom>
          <a:blipFill rotWithShape="1">
            <a:blip r:embed="rId4">
              <a:alphaModFix/>
            </a:blip>
            <a:stretch>
              <a:fillRect b="0" l="0" r="0" t="0"/>
            </a:stretch>
          </a:blipFill>
          <a:ln>
            <a:noFill/>
          </a:ln>
        </p:spPr>
      </p:sp>
      <p:sp>
        <p:nvSpPr>
          <p:cNvPr id="222" name="Google Shape;222;p20"/>
          <p:cNvSpPr/>
          <p:nvPr/>
        </p:nvSpPr>
        <p:spPr>
          <a:xfrm>
            <a:off x="605537" y="6632419"/>
            <a:ext cx="2382563" cy="427936"/>
          </a:xfrm>
          <a:custGeom>
            <a:rect b="b" l="l" r="r" t="t"/>
            <a:pathLst>
              <a:path extrusionOk="0" h="427936" w="2382563">
                <a:moveTo>
                  <a:pt x="0" y="0"/>
                </a:moveTo>
                <a:lnTo>
                  <a:pt x="2382563" y="0"/>
                </a:lnTo>
                <a:lnTo>
                  <a:pt x="2382563" y="427936"/>
                </a:lnTo>
                <a:lnTo>
                  <a:pt x="0" y="427936"/>
                </a:lnTo>
                <a:lnTo>
                  <a:pt x="0" y="0"/>
                </a:lnTo>
                <a:close/>
              </a:path>
            </a:pathLst>
          </a:custGeom>
          <a:blipFill rotWithShape="1">
            <a:blip r:embed="rId5">
              <a:alphaModFix/>
            </a:blip>
            <a:stretch>
              <a:fillRect b="-494" l="0" r="0" t="-495"/>
            </a:stretch>
          </a:blipFill>
          <a:ln>
            <a:noFill/>
          </a:ln>
        </p:spPr>
      </p:sp>
      <p:sp>
        <p:nvSpPr>
          <p:cNvPr id="223" name="Google Shape;223;p20"/>
          <p:cNvSpPr txBox="1"/>
          <p:nvPr/>
        </p:nvSpPr>
        <p:spPr>
          <a:xfrm>
            <a:off x="2586647" y="58446"/>
            <a:ext cx="6696222" cy="893242"/>
          </a:xfrm>
          <a:prstGeom prst="rect">
            <a:avLst/>
          </a:prstGeom>
          <a:noFill/>
          <a:ln>
            <a:noFill/>
          </a:ln>
        </p:spPr>
        <p:txBody>
          <a:bodyPr anchorCtr="0" anchor="t" bIns="0" lIns="0" spcFirstLastPara="1" rIns="0" wrap="square" tIns="0">
            <a:spAutoFit/>
          </a:bodyPr>
          <a:lstStyle/>
          <a:p>
            <a:pPr indent="0" lvl="0" marL="0" marR="0" rtl="0" algn="l">
              <a:lnSpc>
                <a:spcPct val="108004"/>
              </a:lnSpc>
              <a:spcBef>
                <a:spcPts val="0"/>
              </a:spcBef>
              <a:spcAft>
                <a:spcPts val="0"/>
              </a:spcAft>
              <a:buNone/>
            </a:pPr>
            <a:r>
              <a:rPr b="1" i="0" lang="en-US" sz="2986" u="none" cap="none" strike="noStrike">
                <a:solidFill>
                  <a:srgbClr val="FFFFFF"/>
                </a:solidFill>
                <a:latin typeface="Arial"/>
                <a:ea typeface="Arial"/>
                <a:cs typeface="Arial"/>
                <a:sym typeface="Arial"/>
              </a:rPr>
              <a:t>¡Oklo, el reactor nuclear de dos mil millones de años!</a:t>
            </a:r>
            <a:endParaRPr/>
          </a:p>
        </p:txBody>
      </p:sp>
      <p:sp>
        <p:nvSpPr>
          <p:cNvPr id="224" name="Google Shape;224;p20"/>
          <p:cNvSpPr/>
          <p:nvPr/>
        </p:nvSpPr>
        <p:spPr>
          <a:xfrm>
            <a:off x="598349" y="1566978"/>
            <a:ext cx="3720238" cy="3246753"/>
          </a:xfrm>
          <a:custGeom>
            <a:rect b="b" l="l" r="r" t="t"/>
            <a:pathLst>
              <a:path extrusionOk="0" h="3246753" w="3720238">
                <a:moveTo>
                  <a:pt x="0" y="0"/>
                </a:moveTo>
                <a:lnTo>
                  <a:pt x="3720238" y="0"/>
                </a:lnTo>
                <a:lnTo>
                  <a:pt x="3720238" y="3246753"/>
                </a:lnTo>
                <a:lnTo>
                  <a:pt x="0" y="3246753"/>
                </a:lnTo>
                <a:lnTo>
                  <a:pt x="0" y="0"/>
                </a:lnTo>
                <a:close/>
              </a:path>
            </a:pathLst>
          </a:custGeom>
          <a:blipFill rotWithShape="1">
            <a:blip r:embed="rId6">
              <a:alphaModFix/>
            </a:blip>
            <a:stretch>
              <a:fillRect b="0" l="0" r="0" t="0"/>
            </a:stretch>
          </a:blipFill>
          <a:ln>
            <a:noFill/>
          </a:ln>
        </p:spPr>
      </p:sp>
      <p:sp>
        <p:nvSpPr>
          <p:cNvPr id="225" name="Google Shape;225;p20">
            <a:hlinkClick r:id="rId7"/>
          </p:cNvPr>
          <p:cNvSpPr/>
          <p:nvPr/>
        </p:nvSpPr>
        <p:spPr>
          <a:xfrm>
            <a:off x="4603429" y="1592585"/>
            <a:ext cx="4545567" cy="3143620"/>
          </a:xfrm>
          <a:custGeom>
            <a:rect b="b" l="l" r="r" t="t"/>
            <a:pathLst>
              <a:path extrusionOk="0" h="3143620" w="4545567">
                <a:moveTo>
                  <a:pt x="0" y="0"/>
                </a:moveTo>
                <a:lnTo>
                  <a:pt x="4545567" y="0"/>
                </a:lnTo>
                <a:lnTo>
                  <a:pt x="4545567" y="3143620"/>
                </a:lnTo>
                <a:lnTo>
                  <a:pt x="0" y="3143620"/>
                </a:lnTo>
                <a:lnTo>
                  <a:pt x="0" y="0"/>
                </a:lnTo>
                <a:close/>
              </a:path>
            </a:pathLst>
          </a:custGeom>
          <a:blipFill rotWithShape="1">
            <a:blip r:embed="rId8">
              <a:alphaModFix/>
            </a:blip>
            <a:stretch>
              <a:fillRect b="0" l="-692" r="-693" t="0"/>
            </a:stretch>
          </a:blipFill>
          <a:ln>
            <a:noFill/>
          </a:ln>
        </p:spPr>
      </p:sp>
      <p:sp>
        <p:nvSpPr>
          <p:cNvPr id="226" name="Google Shape;226;p20"/>
          <p:cNvSpPr txBox="1"/>
          <p:nvPr/>
        </p:nvSpPr>
        <p:spPr>
          <a:xfrm>
            <a:off x="5686626" y="4873995"/>
            <a:ext cx="2558569" cy="483210"/>
          </a:xfrm>
          <a:prstGeom prst="rect">
            <a:avLst/>
          </a:prstGeom>
          <a:noFill/>
          <a:ln>
            <a:noFill/>
          </a:ln>
        </p:spPr>
        <p:txBody>
          <a:bodyPr anchorCtr="0" anchor="t" bIns="0" lIns="0" spcFirstLastPara="1" rIns="0" wrap="square" tIns="0">
            <a:spAutoFit/>
          </a:bodyPr>
          <a:lstStyle/>
          <a:p>
            <a:pPr indent="0" lvl="0" marL="0" marR="0" rtl="0" algn="ctr">
              <a:lnSpc>
                <a:spcPct val="108030"/>
              </a:lnSpc>
              <a:spcBef>
                <a:spcPts val="0"/>
              </a:spcBef>
              <a:spcAft>
                <a:spcPts val="0"/>
              </a:spcAft>
              <a:buNone/>
            </a:pPr>
            <a:r>
              <a:rPr b="1" i="0" lang="en-US" sz="1706" u="none" cap="none" strike="noStrike">
                <a:solidFill>
                  <a:srgbClr val="26819E"/>
                </a:solidFill>
                <a:latin typeface="Helvetica Neue"/>
                <a:ea typeface="Helvetica Neue"/>
                <a:cs typeface="Helvetica Neue"/>
                <a:sym typeface="Helvetica Neue"/>
              </a:rPr>
              <a:t>Haga clic aquí para ver el vídeo.</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1"/>
          <p:cNvSpPr/>
          <p:nvPr/>
        </p:nvSpPr>
        <p:spPr>
          <a:xfrm>
            <a:off x="0" y="-1980"/>
            <a:ext cx="9753600" cy="945452"/>
          </a:xfrm>
          <a:custGeom>
            <a:rect b="b" l="l" r="r" t="t"/>
            <a:pathLst>
              <a:path extrusionOk="0" h="1260602" w="13004800">
                <a:moveTo>
                  <a:pt x="0" y="0"/>
                </a:moveTo>
                <a:lnTo>
                  <a:pt x="13004800" y="0"/>
                </a:lnTo>
                <a:lnTo>
                  <a:pt x="13004800" y="1260602"/>
                </a:lnTo>
                <a:lnTo>
                  <a:pt x="0" y="1260602"/>
                </a:lnTo>
                <a:close/>
              </a:path>
            </a:pathLst>
          </a:custGeom>
          <a:solidFill>
            <a:srgbClr val="4DA84F"/>
          </a:solidFill>
          <a:ln>
            <a:noFill/>
          </a:ln>
        </p:spPr>
      </p:sp>
      <p:cxnSp>
        <p:nvCxnSpPr>
          <p:cNvPr id="232" name="Google Shape;232;p21"/>
          <p:cNvCxnSpPr/>
          <p:nvPr/>
        </p:nvCxnSpPr>
        <p:spPr>
          <a:xfrm rot="6855">
            <a:off x="600449" y="6463198"/>
            <a:ext cx="8543763" cy="0"/>
          </a:xfrm>
          <a:prstGeom prst="straightConnector1">
            <a:avLst/>
          </a:prstGeom>
          <a:noFill/>
          <a:ln cap="rnd" cmpd="sng" w="9525">
            <a:solidFill>
              <a:srgbClr val="26819E"/>
            </a:solidFill>
            <a:prstDash val="solid"/>
            <a:round/>
            <a:headEnd len="sm" w="sm" type="none"/>
            <a:tailEnd len="sm" w="sm" type="none"/>
          </a:ln>
        </p:spPr>
      </p:cxnSp>
      <p:cxnSp>
        <p:nvCxnSpPr>
          <p:cNvPr id="233" name="Google Shape;233;p21"/>
          <p:cNvCxnSpPr/>
          <p:nvPr/>
        </p:nvCxnSpPr>
        <p:spPr>
          <a:xfrm rot="5347507">
            <a:off x="8685534" y="6912870"/>
            <a:ext cx="443605" cy="0"/>
          </a:xfrm>
          <a:prstGeom prst="straightConnector1">
            <a:avLst/>
          </a:prstGeom>
          <a:noFill/>
          <a:ln cap="rnd" cmpd="sng" w="9525">
            <a:solidFill>
              <a:srgbClr val="FFFFFF"/>
            </a:solidFill>
            <a:prstDash val="solid"/>
            <a:round/>
            <a:headEnd len="sm" w="sm" type="none"/>
            <a:tailEnd len="sm" w="sm" type="none"/>
          </a:ln>
        </p:spPr>
      </p:cxnSp>
      <p:sp>
        <p:nvSpPr>
          <p:cNvPr id="234" name="Google Shape;234;p21"/>
          <p:cNvSpPr txBox="1"/>
          <p:nvPr/>
        </p:nvSpPr>
        <p:spPr>
          <a:xfrm>
            <a:off x="6371878" y="6860914"/>
            <a:ext cx="2444018" cy="190500"/>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639" u="none" cap="none" strike="noStrike">
                <a:solidFill>
                  <a:srgbClr val="000000"/>
                </a:solidFill>
                <a:latin typeface="Century"/>
                <a:ea typeface="Century"/>
                <a:cs typeface="Century"/>
                <a:sym typeface="Century"/>
              </a:rPr>
              <a:t>Copyright 2018 Discovery Education, S.A. Todos los derechos reservados.</a:t>
            </a:r>
            <a:endParaRPr/>
          </a:p>
        </p:txBody>
      </p:sp>
      <p:sp>
        <p:nvSpPr>
          <p:cNvPr id="235" name="Google Shape;235;p21"/>
          <p:cNvSpPr/>
          <p:nvPr/>
        </p:nvSpPr>
        <p:spPr>
          <a:xfrm>
            <a:off x="5227930" y="6366286"/>
            <a:ext cx="1110826" cy="1110826"/>
          </a:xfrm>
          <a:custGeom>
            <a:rect b="b" l="l" r="r" t="t"/>
            <a:pathLst>
              <a:path extrusionOk="0" h="1110826" w="1110826">
                <a:moveTo>
                  <a:pt x="0" y="0"/>
                </a:moveTo>
                <a:lnTo>
                  <a:pt x="1110825" y="0"/>
                </a:lnTo>
                <a:lnTo>
                  <a:pt x="1110825" y="1110825"/>
                </a:lnTo>
                <a:lnTo>
                  <a:pt x="0" y="1110825"/>
                </a:lnTo>
                <a:lnTo>
                  <a:pt x="0" y="0"/>
                </a:lnTo>
                <a:close/>
              </a:path>
            </a:pathLst>
          </a:custGeom>
          <a:blipFill rotWithShape="1">
            <a:blip r:embed="rId3">
              <a:alphaModFix/>
            </a:blip>
            <a:stretch>
              <a:fillRect b="0" l="0" r="0" t="0"/>
            </a:stretch>
          </a:blipFill>
          <a:ln>
            <a:noFill/>
          </a:ln>
        </p:spPr>
      </p:sp>
      <p:sp>
        <p:nvSpPr>
          <p:cNvPr id="236" name="Google Shape;236;p21"/>
          <p:cNvSpPr txBox="1"/>
          <p:nvPr/>
        </p:nvSpPr>
        <p:spPr>
          <a:xfrm>
            <a:off x="8957462" y="6818229"/>
            <a:ext cx="218101" cy="161925"/>
          </a:xfrm>
          <a:prstGeom prst="rect">
            <a:avLst/>
          </a:prstGeom>
          <a:noFill/>
          <a:ln>
            <a:noFill/>
          </a:ln>
        </p:spPr>
        <p:txBody>
          <a:bodyPr anchorCtr="0" anchor="t" bIns="0" lIns="0" spcFirstLastPara="1" rIns="0" wrap="square" tIns="0">
            <a:spAutoFit/>
          </a:bodyPr>
          <a:lstStyle/>
          <a:p>
            <a:pPr indent="0" lvl="0" marL="0" marR="0" rtl="0" algn="r">
              <a:lnSpc>
                <a:spcPct val="119981"/>
              </a:lnSpc>
              <a:spcBef>
                <a:spcPts val="0"/>
              </a:spcBef>
              <a:spcAft>
                <a:spcPts val="0"/>
              </a:spcAft>
              <a:buNone/>
            </a:pPr>
            <a:r>
              <a:rPr b="0" i="0" lang="en-US" sz="1066" u="none" cap="none" strike="noStrike">
                <a:solidFill>
                  <a:srgbClr val="000000"/>
                </a:solidFill>
                <a:latin typeface="Century"/>
                <a:ea typeface="Century"/>
                <a:cs typeface="Century"/>
                <a:sym typeface="Century"/>
              </a:rPr>
              <a:t>‹#›</a:t>
            </a:r>
            <a:endParaRPr/>
          </a:p>
        </p:txBody>
      </p:sp>
      <p:sp>
        <p:nvSpPr>
          <p:cNvPr id="237" name="Google Shape;237;p21"/>
          <p:cNvSpPr/>
          <p:nvPr/>
        </p:nvSpPr>
        <p:spPr>
          <a:xfrm>
            <a:off x="500163" y="124471"/>
            <a:ext cx="1890556" cy="717107"/>
          </a:xfrm>
          <a:custGeom>
            <a:rect b="b" l="l" r="r" t="t"/>
            <a:pathLst>
              <a:path extrusionOk="0" h="717107" w="1890556">
                <a:moveTo>
                  <a:pt x="0" y="0"/>
                </a:moveTo>
                <a:lnTo>
                  <a:pt x="1890556" y="0"/>
                </a:lnTo>
                <a:lnTo>
                  <a:pt x="1890556" y="717108"/>
                </a:lnTo>
                <a:lnTo>
                  <a:pt x="0" y="717108"/>
                </a:lnTo>
                <a:lnTo>
                  <a:pt x="0" y="0"/>
                </a:lnTo>
                <a:close/>
              </a:path>
            </a:pathLst>
          </a:custGeom>
          <a:blipFill rotWithShape="1">
            <a:blip r:embed="rId4">
              <a:alphaModFix/>
            </a:blip>
            <a:stretch>
              <a:fillRect b="0" l="0" r="0" t="0"/>
            </a:stretch>
          </a:blipFill>
          <a:ln>
            <a:noFill/>
          </a:ln>
        </p:spPr>
      </p:sp>
      <p:sp>
        <p:nvSpPr>
          <p:cNvPr id="238" name="Google Shape;238;p21"/>
          <p:cNvSpPr/>
          <p:nvPr/>
        </p:nvSpPr>
        <p:spPr>
          <a:xfrm>
            <a:off x="605537" y="6632419"/>
            <a:ext cx="2382563" cy="427936"/>
          </a:xfrm>
          <a:custGeom>
            <a:rect b="b" l="l" r="r" t="t"/>
            <a:pathLst>
              <a:path extrusionOk="0" h="427936" w="2382563">
                <a:moveTo>
                  <a:pt x="0" y="0"/>
                </a:moveTo>
                <a:lnTo>
                  <a:pt x="2382563" y="0"/>
                </a:lnTo>
                <a:lnTo>
                  <a:pt x="2382563" y="427936"/>
                </a:lnTo>
                <a:lnTo>
                  <a:pt x="0" y="427936"/>
                </a:lnTo>
                <a:lnTo>
                  <a:pt x="0" y="0"/>
                </a:lnTo>
                <a:close/>
              </a:path>
            </a:pathLst>
          </a:custGeom>
          <a:blipFill rotWithShape="1">
            <a:blip r:embed="rId5">
              <a:alphaModFix/>
            </a:blip>
            <a:stretch>
              <a:fillRect b="-494" l="0" r="0" t="-495"/>
            </a:stretch>
          </a:blipFill>
          <a:ln>
            <a:noFill/>
          </a:ln>
        </p:spPr>
      </p:sp>
      <p:sp>
        <p:nvSpPr>
          <p:cNvPr id="239" name="Google Shape;239;p21"/>
          <p:cNvSpPr txBox="1"/>
          <p:nvPr/>
        </p:nvSpPr>
        <p:spPr>
          <a:xfrm>
            <a:off x="2586647" y="58446"/>
            <a:ext cx="6696222" cy="893242"/>
          </a:xfrm>
          <a:prstGeom prst="rect">
            <a:avLst/>
          </a:prstGeom>
          <a:noFill/>
          <a:ln>
            <a:noFill/>
          </a:ln>
        </p:spPr>
        <p:txBody>
          <a:bodyPr anchorCtr="0" anchor="t" bIns="0" lIns="0" spcFirstLastPara="1" rIns="0" wrap="square" tIns="0">
            <a:spAutoFit/>
          </a:bodyPr>
          <a:lstStyle/>
          <a:p>
            <a:pPr indent="0" lvl="0" marL="0" marR="0" rtl="0" algn="l">
              <a:lnSpc>
                <a:spcPct val="108004"/>
              </a:lnSpc>
              <a:spcBef>
                <a:spcPts val="0"/>
              </a:spcBef>
              <a:spcAft>
                <a:spcPts val="0"/>
              </a:spcAft>
              <a:buNone/>
            </a:pPr>
            <a:r>
              <a:rPr b="1" i="0" lang="en-US" sz="2986" u="none" cap="none" strike="noStrike">
                <a:solidFill>
                  <a:srgbClr val="FFFFFF"/>
                </a:solidFill>
                <a:latin typeface="Arial"/>
                <a:ea typeface="Arial"/>
                <a:cs typeface="Arial"/>
                <a:sym typeface="Arial"/>
              </a:rPr>
              <a:t>Uso histórico de la información sobre energía nuclear</a:t>
            </a:r>
            <a:endParaRPr/>
          </a:p>
        </p:txBody>
      </p:sp>
      <p:sp>
        <p:nvSpPr>
          <p:cNvPr id="240" name="Google Shape;240;p21"/>
          <p:cNvSpPr/>
          <p:nvPr/>
        </p:nvSpPr>
        <p:spPr>
          <a:xfrm>
            <a:off x="325121" y="1334501"/>
            <a:ext cx="9049173" cy="4646507"/>
          </a:xfrm>
          <a:custGeom>
            <a:rect b="b" l="l" r="r" t="t"/>
            <a:pathLst>
              <a:path extrusionOk="0" h="4646507" w="9049173">
                <a:moveTo>
                  <a:pt x="0" y="0"/>
                </a:moveTo>
                <a:lnTo>
                  <a:pt x="9049173" y="0"/>
                </a:lnTo>
                <a:lnTo>
                  <a:pt x="9049173" y="4646507"/>
                </a:lnTo>
                <a:lnTo>
                  <a:pt x="0" y="4646507"/>
                </a:lnTo>
                <a:lnTo>
                  <a:pt x="0" y="0"/>
                </a:lnTo>
                <a:close/>
              </a:path>
            </a:pathLst>
          </a:custGeom>
          <a:blipFill rotWithShape="1">
            <a:blip r:embed="rId6">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688AAB0669F14C8E44AF4B43054FA0" ma:contentTypeVersion="13" ma:contentTypeDescription="Create a new document." ma:contentTypeScope="" ma:versionID="d5c821b38042bab66983748d099587c0">
  <xsd:schema xmlns:xsd="http://www.w3.org/2001/XMLSchema" xmlns:xs="http://www.w3.org/2001/XMLSchema" xmlns:p="http://schemas.microsoft.com/office/2006/metadata/properties" xmlns:ns2="12b27dd0-d969-41b7-91e2-09ee1f692f91" xmlns:ns3="87c487ca-cf05-4855-bc59-6c678ca33f25" targetNamespace="http://schemas.microsoft.com/office/2006/metadata/properties" ma:root="true" ma:fieldsID="2d28bbdb8ff4e433d8ded3ec4574e5f4" ns2:_="" ns3:_="">
    <xsd:import namespace="12b27dd0-d969-41b7-91e2-09ee1f692f91"/>
    <xsd:import namespace="87c487ca-cf05-4855-bc59-6c678ca33f2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b27dd0-d969-41b7-91e2-09ee1f692f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a81e856-da4e-4d70-b14e-1ab195ccf85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c487ca-cf05-4855-bc59-6c678ca33f2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e6d3a37-4a46-4fc5-b0c7-1ddb59c533fe}" ma:internalName="TaxCatchAll" ma:showField="CatchAllData" ma:web="87c487ca-cf05-4855-bc59-6c678ca33f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7c487ca-cf05-4855-bc59-6c678ca33f25" xsi:nil="true"/>
    <lcf76f155ced4ddcb4097134ff3c332f xmlns="12b27dd0-d969-41b7-91e2-09ee1f692f9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8C1D205-904A-4F58-902D-A8C6B41A8790}"/>
</file>

<file path=customXml/itemProps2.xml><?xml version="1.0" encoding="utf-8"?>
<ds:datastoreItem xmlns:ds="http://schemas.openxmlformats.org/officeDocument/2006/customXml" ds:itemID="{A8D37075-09A8-4AAE-B20F-56DAEB795FB6}"/>
</file>

<file path=customXml/itemProps3.xml><?xml version="1.0" encoding="utf-8"?>
<ds:datastoreItem xmlns:ds="http://schemas.openxmlformats.org/officeDocument/2006/customXml" ds:itemID="{B8DE1F02-F915-4386-9152-9F451C4AD841}"/>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0x01010004688AAB0669F14C8E44AF4B43054FA0</vt:lpwstr>
  </property>
</Properties>
</file>