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7315200" cx="9753600"/>
  <p:notesSz cx="6858000" cy="9144000"/>
  <p:embeddedFontLst>
    <p:embeddedFont>
      <p:font typeface="Ubuntu"/>
      <p:bold r:id="rId20"/>
      <p:boldItalic r:id="rId21"/>
    </p:embeddedFont>
    <p:embeddedFont>
      <p:font typeface="Helvetica Neue"/>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ustomXml" Target="../customXml/item1.xml"/><Relationship Id="rId21" Type="http://schemas.openxmlformats.org/officeDocument/2006/relationships/font" Target="fonts/Ubuntu-boldItalic.fntdata"/><Relationship Id="rId3" Type="http://schemas.openxmlformats.org/officeDocument/2006/relationships/presProps" Target="presProps.xml"/><Relationship Id="rId25" Type="http://schemas.openxmlformats.org/officeDocument/2006/relationships/font" Target="fonts/HelveticaNeue-boldItalic.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font" Target="fonts/Ubuntu-bold.fntdata"/><Relationship Id="rId2" Type="http://schemas.openxmlformats.org/officeDocument/2006/relationships/viewProps" Target="viewProps.xml"/><Relationship Id="rId16" Type="http://schemas.openxmlformats.org/officeDocument/2006/relationships/slide" Target="slides/slide11.xml"/><Relationship Id="rId24" Type="http://schemas.openxmlformats.org/officeDocument/2006/relationships/font" Target="fonts/HelveticaNeue-italic.fntdata"/><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23" Type="http://schemas.openxmlformats.org/officeDocument/2006/relationships/font" Target="fonts/HelveticaNeue-bold.fntdata"/><Relationship Id="rId5" Type="http://schemas.openxmlformats.org/officeDocument/2006/relationships/notesMaster" Target="notesMasters/notesMaster1.xml"/><Relationship Id="rId15" Type="http://schemas.openxmlformats.org/officeDocument/2006/relationships/slide" Target="slides/slide10.xml"/><Relationship Id="rId28" Type="http://schemas.openxmlformats.org/officeDocument/2006/relationships/customXml" Target="../customXml/item3.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font" Target="fonts/HelveticaNeue-regular.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86" name="Google Shape;86;p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87" name="Google Shape;87;p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0</a:t>
            </a:r>
            <a:endParaRPr/>
          </a:p>
        </p:txBody>
      </p:sp>
      <p:sp>
        <p:nvSpPr>
          <p:cNvPr id="89" name="Google Shape;89;p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90" name="Google Shape;90;p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53" name="Google Shape;253;p1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54" name="Google Shape;254;p1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9</a:t>
            </a:r>
            <a:endParaRPr/>
          </a:p>
        </p:txBody>
      </p:sp>
      <p:sp>
        <p:nvSpPr>
          <p:cNvPr id="256" name="Google Shape;256;p1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57" name="Google Shape;257;p1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74" name="Google Shape;274;p1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75" name="Google Shape;275;p1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1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10</a:t>
            </a:r>
            <a:endParaRPr/>
          </a:p>
        </p:txBody>
      </p:sp>
      <p:sp>
        <p:nvSpPr>
          <p:cNvPr id="277" name="Google Shape;277;p1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78" name="Google Shape;278;p1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2: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3: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1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4: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2: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4: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5: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5: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6: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7: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13" name="Google Shape;213;p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14" name="Google Shape;214;p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7</a:t>
            </a:r>
            <a:endParaRPr/>
          </a:p>
        </p:txBody>
      </p:sp>
      <p:sp>
        <p:nvSpPr>
          <p:cNvPr id="216" name="Google Shape;216;p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17" name="Google Shape;217;p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33" name="Google Shape;233;p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34" name="Google Shape;234;p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8</a:t>
            </a:r>
            <a:endParaRPr/>
          </a:p>
        </p:txBody>
      </p:sp>
      <p:sp>
        <p:nvSpPr>
          <p:cNvPr id="236" name="Google Shape;236;p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37" name="Google Shape;237;p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10.jpg"/><Relationship Id="rId7"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15.jpg"/><Relationship Id="rId7" Type="http://schemas.openxmlformats.org/officeDocument/2006/relationships/image" Target="../media/image12.jpg"/><Relationship Id="rId8" Type="http://schemas.openxmlformats.org/officeDocument/2006/relationships/image" Target="../media/image2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18.jpg"/><Relationship Id="rId7" Type="http://schemas.openxmlformats.org/officeDocument/2006/relationships/image" Target="../media/image26.jpg"/><Relationship Id="rId8"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13.jpg"/><Relationship Id="rId7"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20.jpg"/><Relationship Id="rId7"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17.png"/><Relationship Id="rId7"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3"/>
          <p:cNvSpPr/>
          <p:nvPr/>
        </p:nvSpPr>
        <p:spPr>
          <a:xfrm>
            <a:off x="0" y="-1980"/>
            <a:ext cx="9753600" cy="945452"/>
          </a:xfrm>
          <a:custGeom>
            <a:rect b="b" l="l" r="r" t="t"/>
            <a:pathLst>
              <a:path extrusionOk="0" h="1260602" w="13004800">
                <a:moveTo>
                  <a:pt x="0" y="0"/>
                </a:moveTo>
                <a:lnTo>
                  <a:pt x="13004800" y="0"/>
                </a:lnTo>
                <a:lnTo>
                  <a:pt x="13004800" y="1260602"/>
                </a:lnTo>
                <a:lnTo>
                  <a:pt x="0" y="1260602"/>
                </a:lnTo>
                <a:close/>
              </a:path>
            </a:pathLst>
          </a:custGeom>
          <a:solidFill>
            <a:srgbClr val="4DA84F"/>
          </a:solidFill>
          <a:ln>
            <a:noFill/>
          </a:ln>
        </p:spPr>
      </p:sp>
      <p:cxnSp>
        <p:nvCxnSpPr>
          <p:cNvPr id="93" name="Google Shape;93;p13"/>
          <p:cNvCxnSpPr/>
          <p:nvPr/>
        </p:nvCxnSpPr>
        <p:spPr>
          <a:xfrm rot="6855">
            <a:off x="600449" y="6463198"/>
            <a:ext cx="8543763" cy="0"/>
          </a:xfrm>
          <a:prstGeom prst="straightConnector1">
            <a:avLst/>
          </a:prstGeom>
          <a:noFill/>
          <a:ln cap="rnd" cmpd="sng" w="9525">
            <a:solidFill>
              <a:srgbClr val="26819E"/>
            </a:solidFill>
            <a:prstDash val="solid"/>
            <a:round/>
            <a:headEnd len="sm" w="sm" type="none"/>
            <a:tailEnd len="sm" w="sm" type="none"/>
          </a:ln>
        </p:spPr>
      </p:cxnSp>
      <p:cxnSp>
        <p:nvCxnSpPr>
          <p:cNvPr id="94" name="Google Shape;94;p13"/>
          <p:cNvCxnSpPr/>
          <p:nvPr/>
        </p:nvCxnSpPr>
        <p:spPr>
          <a:xfrm rot="5347507">
            <a:off x="8685534" y="6912870"/>
            <a:ext cx="443605" cy="0"/>
          </a:xfrm>
          <a:prstGeom prst="straightConnector1">
            <a:avLst/>
          </a:prstGeom>
          <a:noFill/>
          <a:ln cap="rnd" cmpd="sng" w="9525">
            <a:solidFill>
              <a:srgbClr val="FFFFFF"/>
            </a:solidFill>
            <a:prstDash val="solid"/>
            <a:round/>
            <a:headEnd len="sm" w="sm" type="none"/>
            <a:tailEnd len="sm" w="sm" type="none"/>
          </a:ln>
        </p:spPr>
      </p:cxnSp>
      <p:sp>
        <p:nvSpPr>
          <p:cNvPr id="95" name="Google Shape;95;p13"/>
          <p:cNvSpPr txBox="1"/>
          <p:nvPr/>
        </p:nvSpPr>
        <p:spPr>
          <a:xfrm>
            <a:off x="6371878" y="6854151"/>
            <a:ext cx="2444018" cy="204026"/>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639" u="none" cap="none" strike="noStrike">
                <a:solidFill>
                  <a:srgbClr val="000000"/>
                </a:solidFill>
                <a:latin typeface="Century"/>
                <a:ea typeface="Century"/>
                <a:cs typeface="Century"/>
                <a:sym typeface="Century"/>
              </a:rPr>
              <a:t>Copyright 2018 Discovery Education, Inc. All rights Reserved.</a:t>
            </a:r>
            <a:endParaRPr/>
          </a:p>
          <a:p>
            <a:pPr indent="0" lvl="0" marL="0" marR="0" rtl="0" algn="l">
              <a:lnSpc>
                <a:spcPct val="120031"/>
              </a:lnSpc>
              <a:spcBef>
                <a:spcPts val="0"/>
              </a:spcBef>
              <a:spcAft>
                <a:spcPts val="0"/>
              </a:spcAft>
              <a:buNone/>
            </a:pPr>
            <a:r>
              <a:t/>
            </a:r>
            <a:endParaRPr b="0" i="0" sz="639" u="none" cap="none" strike="noStrike">
              <a:solidFill>
                <a:srgbClr val="000000"/>
              </a:solidFill>
              <a:latin typeface="Century"/>
              <a:ea typeface="Century"/>
              <a:cs typeface="Century"/>
              <a:sym typeface="Century"/>
            </a:endParaRPr>
          </a:p>
        </p:txBody>
      </p:sp>
      <p:sp>
        <p:nvSpPr>
          <p:cNvPr id="96" name="Google Shape;96;p13"/>
          <p:cNvSpPr/>
          <p:nvPr/>
        </p:nvSpPr>
        <p:spPr>
          <a:xfrm>
            <a:off x="5227930" y="6366286"/>
            <a:ext cx="1110826" cy="1110826"/>
          </a:xfrm>
          <a:custGeom>
            <a:rect b="b" l="l" r="r" t="t"/>
            <a:pathLst>
              <a:path extrusionOk="0" h="1110826" w="1110826">
                <a:moveTo>
                  <a:pt x="0" y="0"/>
                </a:moveTo>
                <a:lnTo>
                  <a:pt x="1110825" y="0"/>
                </a:lnTo>
                <a:lnTo>
                  <a:pt x="1110825" y="1110825"/>
                </a:lnTo>
                <a:lnTo>
                  <a:pt x="0" y="1110825"/>
                </a:lnTo>
                <a:lnTo>
                  <a:pt x="0" y="0"/>
                </a:lnTo>
                <a:close/>
              </a:path>
            </a:pathLst>
          </a:custGeom>
          <a:blipFill rotWithShape="1">
            <a:blip r:embed="rId3">
              <a:alphaModFix/>
            </a:blip>
            <a:stretch>
              <a:fillRect b="0" l="0" r="0" t="0"/>
            </a:stretch>
          </a:blipFill>
          <a:ln>
            <a:noFill/>
          </a:ln>
        </p:spPr>
      </p:sp>
      <p:sp>
        <p:nvSpPr>
          <p:cNvPr id="97" name="Google Shape;97;p13"/>
          <p:cNvSpPr txBox="1"/>
          <p:nvPr/>
        </p:nvSpPr>
        <p:spPr>
          <a:xfrm>
            <a:off x="8957462" y="6818229"/>
            <a:ext cx="218101" cy="171196"/>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Century"/>
                <a:ea typeface="Century"/>
                <a:cs typeface="Century"/>
                <a:sym typeface="Century"/>
              </a:rPr>
              <a:t>‹#›</a:t>
            </a:r>
            <a:endParaRPr/>
          </a:p>
        </p:txBody>
      </p:sp>
      <p:sp>
        <p:nvSpPr>
          <p:cNvPr id="98" name="Google Shape;98;p13"/>
          <p:cNvSpPr/>
          <p:nvPr/>
        </p:nvSpPr>
        <p:spPr>
          <a:xfrm>
            <a:off x="500163" y="124471"/>
            <a:ext cx="1890556" cy="717107"/>
          </a:xfrm>
          <a:custGeom>
            <a:rect b="b" l="l" r="r" t="t"/>
            <a:pathLst>
              <a:path extrusionOk="0" h="717107" w="1890556">
                <a:moveTo>
                  <a:pt x="0" y="0"/>
                </a:moveTo>
                <a:lnTo>
                  <a:pt x="1890556" y="0"/>
                </a:lnTo>
                <a:lnTo>
                  <a:pt x="1890556" y="717108"/>
                </a:lnTo>
                <a:lnTo>
                  <a:pt x="0" y="717108"/>
                </a:lnTo>
                <a:lnTo>
                  <a:pt x="0" y="0"/>
                </a:lnTo>
                <a:close/>
              </a:path>
            </a:pathLst>
          </a:custGeom>
          <a:blipFill rotWithShape="1">
            <a:blip r:embed="rId4">
              <a:alphaModFix/>
            </a:blip>
            <a:stretch>
              <a:fillRect b="0" l="0" r="0" t="0"/>
            </a:stretch>
          </a:blipFill>
          <a:ln>
            <a:noFill/>
          </a:ln>
        </p:spPr>
      </p:sp>
      <p:sp>
        <p:nvSpPr>
          <p:cNvPr id="99" name="Google Shape;99;p13"/>
          <p:cNvSpPr/>
          <p:nvPr/>
        </p:nvSpPr>
        <p:spPr>
          <a:xfrm>
            <a:off x="605537" y="6632419"/>
            <a:ext cx="2382563" cy="427936"/>
          </a:xfrm>
          <a:custGeom>
            <a:rect b="b" l="l" r="r" t="t"/>
            <a:pathLst>
              <a:path extrusionOk="0" h="427936" w="2382563">
                <a:moveTo>
                  <a:pt x="0" y="0"/>
                </a:moveTo>
                <a:lnTo>
                  <a:pt x="2382563" y="0"/>
                </a:lnTo>
                <a:lnTo>
                  <a:pt x="2382563" y="427936"/>
                </a:lnTo>
                <a:lnTo>
                  <a:pt x="0" y="427936"/>
                </a:lnTo>
                <a:lnTo>
                  <a:pt x="0" y="0"/>
                </a:lnTo>
                <a:close/>
              </a:path>
            </a:pathLst>
          </a:custGeom>
          <a:blipFill rotWithShape="1">
            <a:blip r:embed="rId5">
              <a:alphaModFix/>
            </a:blip>
            <a:stretch>
              <a:fillRect b="-494" l="0" r="0" t="-495"/>
            </a:stretch>
          </a:blipFill>
          <a:ln>
            <a:noFill/>
          </a:ln>
        </p:spPr>
      </p:sp>
      <p:sp>
        <p:nvSpPr>
          <p:cNvPr id="100" name="Google Shape;100;p13"/>
          <p:cNvSpPr/>
          <p:nvPr/>
        </p:nvSpPr>
        <p:spPr>
          <a:xfrm>
            <a:off x="0" y="0"/>
            <a:ext cx="9753600" cy="7044267"/>
          </a:xfrm>
          <a:custGeom>
            <a:rect b="b" l="l" r="r" t="t"/>
            <a:pathLst>
              <a:path extrusionOk="0" h="7044267" w="9753600">
                <a:moveTo>
                  <a:pt x="0" y="0"/>
                </a:moveTo>
                <a:lnTo>
                  <a:pt x="9753600" y="0"/>
                </a:lnTo>
                <a:lnTo>
                  <a:pt x="9753600" y="7044267"/>
                </a:lnTo>
                <a:lnTo>
                  <a:pt x="0" y="7044267"/>
                </a:lnTo>
                <a:lnTo>
                  <a:pt x="0" y="0"/>
                </a:lnTo>
                <a:close/>
              </a:path>
            </a:pathLst>
          </a:custGeom>
          <a:blipFill rotWithShape="1">
            <a:blip r:embed="rId6">
              <a:alphaModFix/>
            </a:blip>
            <a:stretch>
              <a:fillRect b="-51" l="0" r="0" t="-52"/>
            </a:stretch>
          </a:blipFill>
          <a:ln>
            <a:noFill/>
          </a:ln>
        </p:spPr>
      </p:sp>
      <p:sp>
        <p:nvSpPr>
          <p:cNvPr id="101" name="Google Shape;101;p13"/>
          <p:cNvSpPr/>
          <p:nvPr/>
        </p:nvSpPr>
        <p:spPr>
          <a:xfrm>
            <a:off x="0" y="6459759"/>
            <a:ext cx="9761601" cy="911256"/>
          </a:xfrm>
          <a:custGeom>
            <a:rect b="b" l="l" r="r" t="t"/>
            <a:pathLst>
              <a:path extrusionOk="0" h="1215009" w="13015468">
                <a:moveTo>
                  <a:pt x="0" y="0"/>
                </a:moveTo>
                <a:lnTo>
                  <a:pt x="13015468" y="0"/>
                </a:lnTo>
                <a:lnTo>
                  <a:pt x="13015468" y="1215009"/>
                </a:lnTo>
                <a:lnTo>
                  <a:pt x="0" y="1215009"/>
                </a:lnTo>
                <a:close/>
              </a:path>
            </a:pathLst>
          </a:custGeom>
          <a:solidFill>
            <a:srgbClr val="FFFFFF"/>
          </a:solidFill>
          <a:ln>
            <a:noFill/>
          </a:ln>
        </p:spPr>
      </p:sp>
      <p:sp>
        <p:nvSpPr>
          <p:cNvPr id="102" name="Google Shape;102;p13"/>
          <p:cNvSpPr/>
          <p:nvPr/>
        </p:nvSpPr>
        <p:spPr>
          <a:xfrm>
            <a:off x="5227930" y="6366286"/>
            <a:ext cx="1110826" cy="1110826"/>
          </a:xfrm>
          <a:custGeom>
            <a:rect b="b" l="l" r="r" t="t"/>
            <a:pathLst>
              <a:path extrusionOk="0" h="1110826" w="1110826">
                <a:moveTo>
                  <a:pt x="0" y="0"/>
                </a:moveTo>
                <a:lnTo>
                  <a:pt x="1110825" y="0"/>
                </a:lnTo>
                <a:lnTo>
                  <a:pt x="1110825" y="1110825"/>
                </a:lnTo>
                <a:lnTo>
                  <a:pt x="0" y="1110825"/>
                </a:lnTo>
                <a:lnTo>
                  <a:pt x="0" y="0"/>
                </a:lnTo>
                <a:close/>
              </a:path>
            </a:pathLst>
          </a:custGeom>
          <a:blipFill rotWithShape="1">
            <a:blip r:embed="rId3">
              <a:alphaModFix/>
            </a:blip>
            <a:stretch>
              <a:fillRect b="0" l="0" r="0" t="0"/>
            </a:stretch>
          </a:blipFill>
          <a:ln>
            <a:noFill/>
          </a:ln>
        </p:spPr>
      </p:sp>
      <p:sp>
        <p:nvSpPr>
          <p:cNvPr id="103" name="Google Shape;103;p13"/>
          <p:cNvSpPr/>
          <p:nvPr/>
        </p:nvSpPr>
        <p:spPr>
          <a:xfrm>
            <a:off x="605537" y="6632419"/>
            <a:ext cx="2382563" cy="427936"/>
          </a:xfrm>
          <a:custGeom>
            <a:rect b="b" l="l" r="r" t="t"/>
            <a:pathLst>
              <a:path extrusionOk="0" h="427936" w="2382563">
                <a:moveTo>
                  <a:pt x="0" y="0"/>
                </a:moveTo>
                <a:lnTo>
                  <a:pt x="2382563" y="0"/>
                </a:lnTo>
                <a:lnTo>
                  <a:pt x="2382563" y="427936"/>
                </a:lnTo>
                <a:lnTo>
                  <a:pt x="0" y="427936"/>
                </a:lnTo>
                <a:lnTo>
                  <a:pt x="0" y="0"/>
                </a:lnTo>
                <a:close/>
              </a:path>
            </a:pathLst>
          </a:custGeom>
          <a:blipFill rotWithShape="1">
            <a:blip r:embed="rId5">
              <a:alphaModFix/>
            </a:blip>
            <a:stretch>
              <a:fillRect b="-494" l="0" r="0" t="-495"/>
            </a:stretch>
          </a:blipFill>
          <a:ln>
            <a:noFill/>
          </a:ln>
        </p:spPr>
      </p:sp>
      <p:sp>
        <p:nvSpPr>
          <p:cNvPr id="104" name="Google Shape;104;p13"/>
          <p:cNvSpPr/>
          <p:nvPr/>
        </p:nvSpPr>
        <p:spPr>
          <a:xfrm>
            <a:off x="500163" y="418027"/>
            <a:ext cx="4831174" cy="1832514"/>
          </a:xfrm>
          <a:custGeom>
            <a:rect b="b" l="l" r="r" t="t"/>
            <a:pathLst>
              <a:path extrusionOk="0" h="1832514" w="4831174">
                <a:moveTo>
                  <a:pt x="0" y="0"/>
                </a:moveTo>
                <a:lnTo>
                  <a:pt x="4831175" y="0"/>
                </a:lnTo>
                <a:lnTo>
                  <a:pt x="4831175" y="1832514"/>
                </a:lnTo>
                <a:lnTo>
                  <a:pt x="0" y="1832514"/>
                </a:lnTo>
                <a:lnTo>
                  <a:pt x="0" y="0"/>
                </a:lnTo>
                <a:close/>
              </a:path>
            </a:pathLst>
          </a:custGeom>
          <a:blipFill rotWithShape="1">
            <a:blip r:embed="rId4">
              <a:alphaModFix/>
            </a:blip>
            <a:stretch>
              <a:fillRect b="0" l="0" r="0" t="0"/>
            </a:stretch>
          </a:blipFill>
          <a:ln>
            <a:noFill/>
          </a:ln>
        </p:spPr>
      </p:sp>
      <p:sp>
        <p:nvSpPr>
          <p:cNvPr id="105" name="Google Shape;105;p13"/>
          <p:cNvSpPr/>
          <p:nvPr/>
        </p:nvSpPr>
        <p:spPr>
          <a:xfrm>
            <a:off x="634112" y="5593846"/>
            <a:ext cx="4280327" cy="470836"/>
          </a:xfrm>
          <a:custGeom>
            <a:rect b="b" l="l" r="r" t="t"/>
            <a:pathLst>
              <a:path extrusionOk="0" h="470836" w="4280327">
                <a:moveTo>
                  <a:pt x="0" y="0"/>
                </a:moveTo>
                <a:lnTo>
                  <a:pt x="4280328" y="0"/>
                </a:lnTo>
                <a:lnTo>
                  <a:pt x="4280328" y="470836"/>
                </a:lnTo>
                <a:lnTo>
                  <a:pt x="0" y="470836"/>
                </a:lnTo>
                <a:lnTo>
                  <a:pt x="0" y="0"/>
                </a:lnTo>
                <a:close/>
              </a:path>
            </a:pathLst>
          </a:custGeom>
          <a:blipFill rotWithShape="1">
            <a:blip r:embed="rId7">
              <a:alphaModFix/>
            </a:blip>
            <a:stretch>
              <a:fillRect b="0" l="0" r="0" t="0"/>
            </a:stretch>
          </a:blipFill>
          <a:ln>
            <a:noFill/>
          </a:ln>
        </p:spPr>
      </p:sp>
      <p:sp>
        <p:nvSpPr>
          <p:cNvPr id="106" name="Google Shape;106;p13"/>
          <p:cNvSpPr txBox="1"/>
          <p:nvPr/>
        </p:nvSpPr>
        <p:spPr>
          <a:xfrm>
            <a:off x="731520" y="5622421"/>
            <a:ext cx="4149265" cy="372389"/>
          </a:xfrm>
          <a:prstGeom prst="rect">
            <a:avLst/>
          </a:prstGeom>
          <a:noFill/>
          <a:ln>
            <a:noFill/>
          </a:ln>
        </p:spPr>
        <p:txBody>
          <a:bodyPr anchorCtr="0" anchor="t" bIns="0" lIns="0" spcFirstLastPara="1" rIns="0" wrap="square" tIns="0">
            <a:spAutoFit/>
          </a:bodyPr>
          <a:lstStyle/>
          <a:p>
            <a:pPr indent="0" lvl="0" marL="0" marR="0" rtl="0" algn="l">
              <a:lnSpc>
                <a:spcPct val="108010"/>
              </a:lnSpc>
              <a:spcBef>
                <a:spcPts val="0"/>
              </a:spcBef>
              <a:spcAft>
                <a:spcPts val="0"/>
              </a:spcAft>
              <a:buNone/>
            </a:pPr>
            <a:r>
              <a:rPr b="1" i="0" lang="en-US" sz="2559" u="none" cap="none" strike="noStrike">
                <a:solidFill>
                  <a:srgbClr val="FFFFFF"/>
                </a:solidFill>
                <a:latin typeface="Ubuntu"/>
                <a:ea typeface="Ubuntu"/>
                <a:cs typeface="Ubuntu"/>
                <a:sym typeface="Ubuntu"/>
              </a:rPr>
              <a:t>MIDIENDO LA RADIACIÓN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2"/>
          <p:cNvSpPr/>
          <p:nvPr/>
        </p:nvSpPr>
        <p:spPr>
          <a:xfrm>
            <a:off x="0" y="-1980"/>
            <a:ext cx="9753600" cy="945452"/>
          </a:xfrm>
          <a:custGeom>
            <a:rect b="b" l="l" r="r" t="t"/>
            <a:pathLst>
              <a:path extrusionOk="0" h="1260602" w="13004800">
                <a:moveTo>
                  <a:pt x="0" y="0"/>
                </a:moveTo>
                <a:lnTo>
                  <a:pt x="13004800" y="0"/>
                </a:lnTo>
                <a:lnTo>
                  <a:pt x="13004800" y="1260602"/>
                </a:lnTo>
                <a:lnTo>
                  <a:pt x="0" y="1260602"/>
                </a:lnTo>
                <a:close/>
              </a:path>
            </a:pathLst>
          </a:custGeom>
          <a:solidFill>
            <a:srgbClr val="4DA84F"/>
          </a:solidFill>
          <a:ln>
            <a:noFill/>
          </a:ln>
        </p:spPr>
      </p:sp>
      <p:cxnSp>
        <p:nvCxnSpPr>
          <p:cNvPr id="260" name="Google Shape;260;p22"/>
          <p:cNvCxnSpPr/>
          <p:nvPr/>
        </p:nvCxnSpPr>
        <p:spPr>
          <a:xfrm rot="6855">
            <a:off x="600449" y="6463198"/>
            <a:ext cx="8543763" cy="0"/>
          </a:xfrm>
          <a:prstGeom prst="straightConnector1">
            <a:avLst/>
          </a:prstGeom>
          <a:noFill/>
          <a:ln cap="rnd" cmpd="sng" w="9525">
            <a:solidFill>
              <a:srgbClr val="26819E"/>
            </a:solidFill>
            <a:prstDash val="solid"/>
            <a:round/>
            <a:headEnd len="sm" w="sm" type="none"/>
            <a:tailEnd len="sm" w="sm" type="none"/>
          </a:ln>
        </p:spPr>
      </p:cxnSp>
      <p:cxnSp>
        <p:nvCxnSpPr>
          <p:cNvPr id="261" name="Google Shape;261;p22"/>
          <p:cNvCxnSpPr/>
          <p:nvPr/>
        </p:nvCxnSpPr>
        <p:spPr>
          <a:xfrm rot="5347507">
            <a:off x="8685534" y="6912870"/>
            <a:ext cx="443605" cy="0"/>
          </a:xfrm>
          <a:prstGeom prst="straightConnector1">
            <a:avLst/>
          </a:prstGeom>
          <a:noFill/>
          <a:ln cap="rnd" cmpd="sng" w="9525">
            <a:solidFill>
              <a:srgbClr val="FFFFFF"/>
            </a:solidFill>
            <a:prstDash val="solid"/>
            <a:round/>
            <a:headEnd len="sm" w="sm" type="none"/>
            <a:tailEnd len="sm" w="sm" type="none"/>
          </a:ln>
        </p:spPr>
      </p:cxnSp>
      <p:sp>
        <p:nvSpPr>
          <p:cNvPr id="262" name="Google Shape;262;p22"/>
          <p:cNvSpPr/>
          <p:nvPr/>
        </p:nvSpPr>
        <p:spPr>
          <a:xfrm>
            <a:off x="5227930" y="6366286"/>
            <a:ext cx="1110826" cy="1110826"/>
          </a:xfrm>
          <a:custGeom>
            <a:rect b="b" l="l" r="r" t="t"/>
            <a:pathLst>
              <a:path extrusionOk="0" h="1110826" w="1110826">
                <a:moveTo>
                  <a:pt x="0" y="0"/>
                </a:moveTo>
                <a:lnTo>
                  <a:pt x="1110825" y="0"/>
                </a:lnTo>
                <a:lnTo>
                  <a:pt x="1110825" y="1110825"/>
                </a:lnTo>
                <a:lnTo>
                  <a:pt x="0" y="1110825"/>
                </a:lnTo>
                <a:lnTo>
                  <a:pt x="0" y="0"/>
                </a:lnTo>
                <a:close/>
              </a:path>
            </a:pathLst>
          </a:custGeom>
          <a:blipFill rotWithShape="1">
            <a:blip r:embed="rId3">
              <a:alphaModFix/>
            </a:blip>
            <a:stretch>
              <a:fillRect b="0" l="0" r="0" t="0"/>
            </a:stretch>
          </a:blipFill>
          <a:ln>
            <a:noFill/>
          </a:ln>
        </p:spPr>
      </p:sp>
      <p:sp>
        <p:nvSpPr>
          <p:cNvPr id="263" name="Google Shape;263;p22"/>
          <p:cNvSpPr txBox="1"/>
          <p:nvPr/>
        </p:nvSpPr>
        <p:spPr>
          <a:xfrm>
            <a:off x="8957462" y="6818229"/>
            <a:ext cx="218101" cy="161925"/>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Century"/>
                <a:ea typeface="Century"/>
                <a:cs typeface="Century"/>
                <a:sym typeface="Century"/>
              </a:rPr>
              <a:t>10</a:t>
            </a:r>
            <a:endParaRPr/>
          </a:p>
        </p:txBody>
      </p:sp>
      <p:sp>
        <p:nvSpPr>
          <p:cNvPr id="264" name="Google Shape;264;p22"/>
          <p:cNvSpPr/>
          <p:nvPr/>
        </p:nvSpPr>
        <p:spPr>
          <a:xfrm>
            <a:off x="500163" y="124471"/>
            <a:ext cx="1890556" cy="717107"/>
          </a:xfrm>
          <a:custGeom>
            <a:rect b="b" l="l" r="r" t="t"/>
            <a:pathLst>
              <a:path extrusionOk="0" h="717107" w="1890556">
                <a:moveTo>
                  <a:pt x="0" y="0"/>
                </a:moveTo>
                <a:lnTo>
                  <a:pt x="1890556" y="0"/>
                </a:lnTo>
                <a:lnTo>
                  <a:pt x="1890556" y="717108"/>
                </a:lnTo>
                <a:lnTo>
                  <a:pt x="0" y="717108"/>
                </a:lnTo>
                <a:lnTo>
                  <a:pt x="0" y="0"/>
                </a:lnTo>
                <a:close/>
              </a:path>
            </a:pathLst>
          </a:custGeom>
          <a:blipFill rotWithShape="1">
            <a:blip r:embed="rId4">
              <a:alphaModFix/>
            </a:blip>
            <a:stretch>
              <a:fillRect b="0" l="0" r="0" t="0"/>
            </a:stretch>
          </a:blipFill>
          <a:ln>
            <a:noFill/>
          </a:ln>
        </p:spPr>
      </p:sp>
      <p:sp>
        <p:nvSpPr>
          <p:cNvPr id="265" name="Google Shape;265;p22"/>
          <p:cNvSpPr/>
          <p:nvPr/>
        </p:nvSpPr>
        <p:spPr>
          <a:xfrm>
            <a:off x="605537" y="6632419"/>
            <a:ext cx="2382563" cy="427936"/>
          </a:xfrm>
          <a:custGeom>
            <a:rect b="b" l="l" r="r" t="t"/>
            <a:pathLst>
              <a:path extrusionOk="0" h="427936" w="2382563">
                <a:moveTo>
                  <a:pt x="0" y="0"/>
                </a:moveTo>
                <a:lnTo>
                  <a:pt x="2382563" y="0"/>
                </a:lnTo>
                <a:lnTo>
                  <a:pt x="2382563" y="427936"/>
                </a:lnTo>
                <a:lnTo>
                  <a:pt x="0" y="427936"/>
                </a:lnTo>
                <a:lnTo>
                  <a:pt x="0" y="0"/>
                </a:lnTo>
                <a:close/>
              </a:path>
            </a:pathLst>
          </a:custGeom>
          <a:blipFill rotWithShape="1">
            <a:blip r:embed="rId5">
              <a:alphaModFix/>
            </a:blip>
            <a:stretch>
              <a:fillRect b="-494" l="0" r="0" t="-495"/>
            </a:stretch>
          </a:blipFill>
          <a:ln>
            <a:noFill/>
          </a:ln>
        </p:spPr>
      </p:sp>
      <p:sp>
        <p:nvSpPr>
          <p:cNvPr id="266" name="Google Shape;266;p22"/>
          <p:cNvSpPr/>
          <p:nvPr/>
        </p:nvSpPr>
        <p:spPr>
          <a:xfrm>
            <a:off x="4255130" y="945803"/>
            <a:ext cx="5498470" cy="5275333"/>
          </a:xfrm>
          <a:custGeom>
            <a:rect b="b" l="l" r="r" t="t"/>
            <a:pathLst>
              <a:path extrusionOk="0" h="5275333" w="5498470">
                <a:moveTo>
                  <a:pt x="0" y="0"/>
                </a:moveTo>
                <a:lnTo>
                  <a:pt x="5498470" y="0"/>
                </a:lnTo>
                <a:lnTo>
                  <a:pt x="5498470" y="5275333"/>
                </a:lnTo>
                <a:lnTo>
                  <a:pt x="0" y="5275333"/>
                </a:lnTo>
                <a:lnTo>
                  <a:pt x="0" y="0"/>
                </a:lnTo>
                <a:close/>
              </a:path>
            </a:pathLst>
          </a:custGeom>
          <a:blipFill rotWithShape="1">
            <a:blip r:embed="rId6">
              <a:alphaModFix/>
            </a:blip>
            <a:stretch>
              <a:fillRect b="0" l="-7722" r="0" t="-876"/>
            </a:stretch>
          </a:blipFill>
          <a:ln>
            <a:noFill/>
          </a:ln>
        </p:spPr>
      </p:sp>
      <p:sp>
        <p:nvSpPr>
          <p:cNvPr id="267" name="Google Shape;267;p22"/>
          <p:cNvSpPr txBox="1"/>
          <p:nvPr/>
        </p:nvSpPr>
        <p:spPr>
          <a:xfrm>
            <a:off x="2586647" y="263234"/>
            <a:ext cx="6696222" cy="483667"/>
          </a:xfrm>
          <a:prstGeom prst="rect">
            <a:avLst/>
          </a:prstGeom>
          <a:noFill/>
          <a:ln>
            <a:noFill/>
          </a:ln>
        </p:spPr>
        <p:txBody>
          <a:bodyPr anchorCtr="0" anchor="t" bIns="0" lIns="0" spcFirstLastPara="1" rIns="0" wrap="square" tIns="0">
            <a:spAutoFit/>
          </a:bodyPr>
          <a:lstStyle/>
          <a:p>
            <a:pPr indent="0" lvl="0" marL="0" marR="0" rtl="0" algn="l">
              <a:lnSpc>
                <a:spcPct val="108004"/>
              </a:lnSpc>
              <a:spcBef>
                <a:spcPts val="0"/>
              </a:spcBef>
              <a:spcAft>
                <a:spcPts val="0"/>
              </a:spcAft>
              <a:buNone/>
            </a:pPr>
            <a:r>
              <a:rPr b="1" i="0" lang="en-US" sz="2986" u="none" cap="none" strike="noStrike">
                <a:solidFill>
                  <a:srgbClr val="FFFFFF"/>
                </a:solidFill>
                <a:latin typeface="Arial"/>
                <a:ea typeface="Arial"/>
                <a:cs typeface="Arial"/>
                <a:sym typeface="Arial"/>
              </a:rPr>
              <a:t>Manejo Seguro de la Radiación</a:t>
            </a:r>
            <a:endParaRPr/>
          </a:p>
        </p:txBody>
      </p:sp>
      <p:sp>
        <p:nvSpPr>
          <p:cNvPr id="268" name="Google Shape;268;p22"/>
          <p:cNvSpPr txBox="1"/>
          <p:nvPr/>
        </p:nvSpPr>
        <p:spPr>
          <a:xfrm>
            <a:off x="670560" y="1139892"/>
            <a:ext cx="3457256" cy="1645260"/>
          </a:xfrm>
          <a:prstGeom prst="rect">
            <a:avLst/>
          </a:prstGeom>
          <a:noFill/>
          <a:ln>
            <a:noFill/>
          </a:ln>
        </p:spPr>
        <p:txBody>
          <a:bodyPr anchorCtr="0" anchor="t" bIns="0" lIns="0" spcFirstLastPara="1" rIns="0" wrap="square" tIns="0">
            <a:spAutoFit/>
          </a:bodyPr>
          <a:lstStyle/>
          <a:p>
            <a:pPr indent="-184235" lvl="1" marL="368469"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Toda radiación puede ser peligrosa si se está expuesto a ella durante un largo período de tiempo, a corta distancia y sin protección. Incluso la radiación no ionizante, como la radiación del sol, puede ser dañina.</a:t>
            </a:r>
            <a:endParaRPr/>
          </a:p>
        </p:txBody>
      </p:sp>
      <p:sp>
        <p:nvSpPr>
          <p:cNvPr id="269" name="Google Shape;269;p22"/>
          <p:cNvSpPr txBox="1"/>
          <p:nvPr/>
        </p:nvSpPr>
        <p:spPr>
          <a:xfrm>
            <a:off x="670560" y="2918502"/>
            <a:ext cx="3457256" cy="2331060"/>
          </a:xfrm>
          <a:prstGeom prst="rect">
            <a:avLst/>
          </a:prstGeom>
          <a:noFill/>
          <a:ln>
            <a:noFill/>
          </a:ln>
        </p:spPr>
        <p:txBody>
          <a:bodyPr anchorCtr="0" anchor="t" bIns="0" lIns="0" spcFirstLastPara="1" rIns="0" wrap="square" tIns="0">
            <a:spAutoFit/>
          </a:bodyPr>
          <a:lstStyle/>
          <a:p>
            <a:pPr indent="-184235" lvl="1" marL="368469"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La radiación alfa y beta generalmente no penetra en nuestro cuerpo porque no puede atravesar la piel. Sin embargo, pueden ser perjudiciales si las fuentes de radiación alfa y beta son inhaladas o ingeridas. Por lo tanto, el uso de mascarillas es esencial.</a:t>
            </a:r>
            <a:endParaRPr/>
          </a:p>
        </p:txBody>
      </p:sp>
      <p:sp>
        <p:nvSpPr>
          <p:cNvPr id="270" name="Google Shape;270;p22"/>
          <p:cNvSpPr txBox="1"/>
          <p:nvPr/>
        </p:nvSpPr>
        <p:spPr>
          <a:xfrm>
            <a:off x="653622" y="5363861"/>
            <a:ext cx="3474193" cy="959460"/>
          </a:xfrm>
          <a:prstGeom prst="rect">
            <a:avLst/>
          </a:prstGeom>
          <a:noFill/>
          <a:ln>
            <a:noFill/>
          </a:ln>
        </p:spPr>
        <p:txBody>
          <a:bodyPr anchorCtr="0" anchor="t" bIns="0" lIns="0" spcFirstLastPara="1" rIns="0" wrap="square" tIns="0">
            <a:spAutoFit/>
          </a:bodyPr>
          <a:lstStyle/>
          <a:p>
            <a:pPr indent="-184235" lvl="1" marL="368469"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La radiación gamma y otros fotones de alta energía se deben evitar utilizando paredes gruesas y densas.</a:t>
            </a:r>
            <a:endParaRPr/>
          </a:p>
        </p:txBody>
      </p:sp>
      <p:sp>
        <p:nvSpPr>
          <p:cNvPr id="271" name="Google Shape;271;p22"/>
          <p:cNvSpPr txBox="1"/>
          <p:nvPr/>
        </p:nvSpPr>
        <p:spPr>
          <a:xfrm>
            <a:off x="6307261" y="6846387"/>
            <a:ext cx="2628230" cy="190500"/>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639" u="none" cap="none" strike="noStrike">
                <a:solidFill>
                  <a:srgbClr val="000000"/>
                </a:solidFill>
                <a:latin typeface="Century"/>
                <a:ea typeface="Century"/>
                <a:cs typeface="Century"/>
                <a:sym typeface="Century"/>
              </a:rPr>
              <a:t>Copyright 2018 Discovery Education, Inc. Todos los Derechos Reservados.</a:t>
            </a:r>
            <a:endParaRPr/>
          </a:p>
          <a:p>
            <a:pPr indent="0" lvl="0" marL="0" marR="0" rtl="0" algn="l">
              <a:lnSpc>
                <a:spcPct val="120031"/>
              </a:lnSpc>
              <a:spcBef>
                <a:spcPts val="0"/>
              </a:spcBef>
              <a:spcAft>
                <a:spcPts val="0"/>
              </a:spcAft>
              <a:buNone/>
            </a:pPr>
            <a:r>
              <a:t/>
            </a:r>
            <a:endParaRPr b="0" i="0" sz="639" u="none" cap="none" strike="noStrike">
              <a:solidFill>
                <a:srgbClr val="000000"/>
              </a:solidFill>
              <a:latin typeface="Century"/>
              <a:ea typeface="Century"/>
              <a:cs typeface="Century"/>
              <a:sym typeface="Centur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3"/>
          <p:cNvSpPr/>
          <p:nvPr/>
        </p:nvSpPr>
        <p:spPr>
          <a:xfrm>
            <a:off x="0" y="-1980"/>
            <a:ext cx="9753600" cy="945452"/>
          </a:xfrm>
          <a:custGeom>
            <a:rect b="b" l="l" r="r" t="t"/>
            <a:pathLst>
              <a:path extrusionOk="0" h="1260602" w="13004800">
                <a:moveTo>
                  <a:pt x="0" y="0"/>
                </a:moveTo>
                <a:lnTo>
                  <a:pt x="13004800" y="0"/>
                </a:lnTo>
                <a:lnTo>
                  <a:pt x="13004800" y="1260602"/>
                </a:lnTo>
                <a:lnTo>
                  <a:pt x="0" y="1260602"/>
                </a:lnTo>
                <a:close/>
              </a:path>
            </a:pathLst>
          </a:custGeom>
          <a:solidFill>
            <a:srgbClr val="4DA84F"/>
          </a:solidFill>
          <a:ln>
            <a:noFill/>
          </a:ln>
        </p:spPr>
      </p:sp>
      <p:cxnSp>
        <p:nvCxnSpPr>
          <p:cNvPr id="281" name="Google Shape;281;p23"/>
          <p:cNvCxnSpPr/>
          <p:nvPr/>
        </p:nvCxnSpPr>
        <p:spPr>
          <a:xfrm rot="6855">
            <a:off x="600449" y="6463198"/>
            <a:ext cx="8543763" cy="0"/>
          </a:xfrm>
          <a:prstGeom prst="straightConnector1">
            <a:avLst/>
          </a:prstGeom>
          <a:noFill/>
          <a:ln cap="rnd" cmpd="sng" w="9525">
            <a:solidFill>
              <a:srgbClr val="26819E"/>
            </a:solidFill>
            <a:prstDash val="solid"/>
            <a:round/>
            <a:headEnd len="sm" w="sm" type="none"/>
            <a:tailEnd len="sm" w="sm" type="none"/>
          </a:ln>
        </p:spPr>
      </p:cxnSp>
      <p:cxnSp>
        <p:nvCxnSpPr>
          <p:cNvPr id="282" name="Google Shape;282;p23"/>
          <p:cNvCxnSpPr/>
          <p:nvPr/>
        </p:nvCxnSpPr>
        <p:spPr>
          <a:xfrm rot="5347507">
            <a:off x="8685534" y="6912870"/>
            <a:ext cx="443605" cy="0"/>
          </a:xfrm>
          <a:prstGeom prst="straightConnector1">
            <a:avLst/>
          </a:prstGeom>
          <a:noFill/>
          <a:ln cap="rnd" cmpd="sng" w="9525">
            <a:solidFill>
              <a:srgbClr val="FFFFFF"/>
            </a:solidFill>
            <a:prstDash val="solid"/>
            <a:round/>
            <a:headEnd len="sm" w="sm" type="none"/>
            <a:tailEnd len="sm" w="sm" type="none"/>
          </a:ln>
        </p:spPr>
      </p:cxnSp>
      <p:sp>
        <p:nvSpPr>
          <p:cNvPr id="283" name="Google Shape;283;p23"/>
          <p:cNvSpPr/>
          <p:nvPr/>
        </p:nvSpPr>
        <p:spPr>
          <a:xfrm>
            <a:off x="5227930" y="6366286"/>
            <a:ext cx="1110826" cy="1110826"/>
          </a:xfrm>
          <a:custGeom>
            <a:rect b="b" l="l" r="r" t="t"/>
            <a:pathLst>
              <a:path extrusionOk="0" h="1110826" w="1110826">
                <a:moveTo>
                  <a:pt x="0" y="0"/>
                </a:moveTo>
                <a:lnTo>
                  <a:pt x="1110825" y="0"/>
                </a:lnTo>
                <a:lnTo>
                  <a:pt x="1110825" y="1110825"/>
                </a:lnTo>
                <a:lnTo>
                  <a:pt x="0" y="1110825"/>
                </a:lnTo>
                <a:lnTo>
                  <a:pt x="0" y="0"/>
                </a:lnTo>
                <a:close/>
              </a:path>
            </a:pathLst>
          </a:custGeom>
          <a:blipFill rotWithShape="1">
            <a:blip r:embed="rId3">
              <a:alphaModFix/>
            </a:blip>
            <a:stretch>
              <a:fillRect b="0" l="0" r="0" t="0"/>
            </a:stretch>
          </a:blipFill>
          <a:ln>
            <a:noFill/>
          </a:ln>
        </p:spPr>
      </p:sp>
      <p:sp>
        <p:nvSpPr>
          <p:cNvPr id="284" name="Google Shape;284;p23"/>
          <p:cNvSpPr txBox="1"/>
          <p:nvPr/>
        </p:nvSpPr>
        <p:spPr>
          <a:xfrm>
            <a:off x="8957462" y="6818229"/>
            <a:ext cx="218101" cy="161925"/>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Century"/>
                <a:ea typeface="Century"/>
                <a:cs typeface="Century"/>
                <a:sym typeface="Century"/>
              </a:rPr>
              <a:t>11</a:t>
            </a:r>
            <a:endParaRPr/>
          </a:p>
        </p:txBody>
      </p:sp>
      <p:sp>
        <p:nvSpPr>
          <p:cNvPr id="285" name="Google Shape;285;p23"/>
          <p:cNvSpPr/>
          <p:nvPr/>
        </p:nvSpPr>
        <p:spPr>
          <a:xfrm>
            <a:off x="500163" y="124471"/>
            <a:ext cx="1890556" cy="717107"/>
          </a:xfrm>
          <a:custGeom>
            <a:rect b="b" l="l" r="r" t="t"/>
            <a:pathLst>
              <a:path extrusionOk="0" h="717107" w="1890556">
                <a:moveTo>
                  <a:pt x="0" y="0"/>
                </a:moveTo>
                <a:lnTo>
                  <a:pt x="1890556" y="0"/>
                </a:lnTo>
                <a:lnTo>
                  <a:pt x="1890556" y="717108"/>
                </a:lnTo>
                <a:lnTo>
                  <a:pt x="0" y="717108"/>
                </a:lnTo>
                <a:lnTo>
                  <a:pt x="0" y="0"/>
                </a:lnTo>
                <a:close/>
              </a:path>
            </a:pathLst>
          </a:custGeom>
          <a:blipFill rotWithShape="1">
            <a:blip r:embed="rId4">
              <a:alphaModFix/>
            </a:blip>
            <a:stretch>
              <a:fillRect b="0" l="0" r="0" t="0"/>
            </a:stretch>
          </a:blipFill>
          <a:ln>
            <a:noFill/>
          </a:ln>
        </p:spPr>
      </p:sp>
      <p:sp>
        <p:nvSpPr>
          <p:cNvPr id="286" name="Google Shape;286;p23"/>
          <p:cNvSpPr/>
          <p:nvPr/>
        </p:nvSpPr>
        <p:spPr>
          <a:xfrm>
            <a:off x="605537" y="6632419"/>
            <a:ext cx="2382563" cy="427936"/>
          </a:xfrm>
          <a:custGeom>
            <a:rect b="b" l="l" r="r" t="t"/>
            <a:pathLst>
              <a:path extrusionOk="0" h="427936" w="2382563">
                <a:moveTo>
                  <a:pt x="0" y="0"/>
                </a:moveTo>
                <a:lnTo>
                  <a:pt x="2382563" y="0"/>
                </a:lnTo>
                <a:lnTo>
                  <a:pt x="2382563" y="427936"/>
                </a:lnTo>
                <a:lnTo>
                  <a:pt x="0" y="427936"/>
                </a:lnTo>
                <a:lnTo>
                  <a:pt x="0" y="0"/>
                </a:lnTo>
                <a:close/>
              </a:path>
            </a:pathLst>
          </a:custGeom>
          <a:blipFill rotWithShape="1">
            <a:blip r:embed="rId5">
              <a:alphaModFix/>
            </a:blip>
            <a:stretch>
              <a:fillRect b="-494" l="0" r="0" t="-495"/>
            </a:stretch>
          </a:blipFill>
          <a:ln>
            <a:noFill/>
          </a:ln>
        </p:spPr>
      </p:sp>
      <p:sp>
        <p:nvSpPr>
          <p:cNvPr id="287" name="Google Shape;287;p23"/>
          <p:cNvSpPr/>
          <p:nvPr/>
        </p:nvSpPr>
        <p:spPr>
          <a:xfrm>
            <a:off x="5184809" y="2244293"/>
            <a:ext cx="4189486" cy="2803558"/>
          </a:xfrm>
          <a:custGeom>
            <a:rect b="b" l="l" r="r" t="t"/>
            <a:pathLst>
              <a:path extrusionOk="0" h="2803558" w="4189486">
                <a:moveTo>
                  <a:pt x="0" y="0"/>
                </a:moveTo>
                <a:lnTo>
                  <a:pt x="4189485" y="0"/>
                </a:lnTo>
                <a:lnTo>
                  <a:pt x="4189485" y="2803559"/>
                </a:lnTo>
                <a:lnTo>
                  <a:pt x="0" y="2803559"/>
                </a:lnTo>
                <a:lnTo>
                  <a:pt x="0" y="0"/>
                </a:lnTo>
                <a:close/>
              </a:path>
            </a:pathLst>
          </a:custGeom>
          <a:blipFill rotWithShape="1">
            <a:blip r:embed="rId6">
              <a:alphaModFix/>
            </a:blip>
            <a:stretch>
              <a:fillRect b="-16" l="0" r="0" t="-17"/>
            </a:stretch>
          </a:blipFill>
          <a:ln>
            <a:noFill/>
          </a:ln>
        </p:spPr>
      </p:sp>
      <p:sp>
        <p:nvSpPr>
          <p:cNvPr id="288" name="Google Shape;288;p23"/>
          <p:cNvSpPr txBox="1"/>
          <p:nvPr/>
        </p:nvSpPr>
        <p:spPr>
          <a:xfrm>
            <a:off x="2586647" y="263234"/>
            <a:ext cx="6696222" cy="483667"/>
          </a:xfrm>
          <a:prstGeom prst="rect">
            <a:avLst/>
          </a:prstGeom>
          <a:noFill/>
          <a:ln>
            <a:noFill/>
          </a:ln>
        </p:spPr>
        <p:txBody>
          <a:bodyPr anchorCtr="0" anchor="t" bIns="0" lIns="0" spcFirstLastPara="1" rIns="0" wrap="square" tIns="0">
            <a:spAutoFit/>
          </a:bodyPr>
          <a:lstStyle/>
          <a:p>
            <a:pPr indent="0" lvl="0" marL="0" marR="0" rtl="0" algn="l">
              <a:lnSpc>
                <a:spcPct val="108004"/>
              </a:lnSpc>
              <a:spcBef>
                <a:spcPts val="0"/>
              </a:spcBef>
              <a:spcAft>
                <a:spcPts val="0"/>
              </a:spcAft>
              <a:buNone/>
            </a:pPr>
            <a:r>
              <a:rPr b="1" i="0" lang="en-US" sz="2986" u="none" cap="none" strike="noStrike">
                <a:solidFill>
                  <a:srgbClr val="FFFFFF"/>
                </a:solidFill>
                <a:latin typeface="Arial"/>
                <a:ea typeface="Arial"/>
                <a:cs typeface="Arial"/>
                <a:sym typeface="Arial"/>
              </a:rPr>
              <a:t>Medicina Nuclear</a:t>
            </a:r>
            <a:endParaRPr/>
          </a:p>
        </p:txBody>
      </p:sp>
      <p:sp>
        <p:nvSpPr>
          <p:cNvPr id="289" name="Google Shape;289;p23"/>
          <p:cNvSpPr txBox="1"/>
          <p:nvPr/>
        </p:nvSpPr>
        <p:spPr>
          <a:xfrm>
            <a:off x="670560" y="1298696"/>
            <a:ext cx="4340673" cy="4617060"/>
          </a:xfrm>
          <a:prstGeom prst="rect">
            <a:avLst/>
          </a:prstGeom>
          <a:noFill/>
          <a:ln>
            <a:noFill/>
          </a:ln>
        </p:spPr>
        <p:txBody>
          <a:bodyPr anchorCtr="0" anchor="t" bIns="0" lIns="0" spcFirstLastPara="1" rIns="0" wrap="square" tIns="0">
            <a:spAutoFit/>
          </a:bodyPr>
          <a:lstStyle/>
          <a:p>
            <a:pPr indent="-204609" lvl="1" marL="409219"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La medicina nuclear puede utilizarse como una forma directa de tratamiento, como en la terapia de radiación.</a:t>
            </a:r>
            <a:endParaRPr/>
          </a:p>
          <a:p>
            <a:pPr indent="-204609" lvl="1" marL="409219"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La radiación se dirige a las células cancerosas para destruirlas.</a:t>
            </a:r>
            <a:endParaRPr/>
          </a:p>
          <a:p>
            <a:pPr indent="-204609" lvl="1" marL="409219"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La radiación se utiliza con frecuencia en técnicas de imagen, como los rayos X.</a:t>
            </a:r>
            <a:endParaRPr/>
          </a:p>
          <a:p>
            <a:pPr indent="-204609" lvl="1" marL="409219"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También puede emplearse de forma indirecta para visualizar células cancerosas.</a:t>
            </a:r>
            <a:endParaRPr/>
          </a:p>
          <a:p>
            <a:pPr indent="-204609" lvl="1" marL="409219"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Dado que las células cancerosas consumen una mayor cantidad de azúcar que las células normales, si se pudiera detectar dónde se utiliza más frecuentemente el azúcar, sería posible identificar el cáncer.</a:t>
            </a:r>
            <a:endParaRPr/>
          </a:p>
          <a:p>
            <a:pPr indent="-204609" lvl="1" marL="409219"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Se puede crear una forma radiactiva de azúcar. Cuando los tumores cancerosos lo absorben, la radiación emitida puede detectarse y así localizar los tumores.</a:t>
            </a:r>
            <a:endParaRPr/>
          </a:p>
        </p:txBody>
      </p:sp>
      <p:sp>
        <p:nvSpPr>
          <p:cNvPr id="290" name="Google Shape;290;p23"/>
          <p:cNvSpPr txBox="1"/>
          <p:nvPr/>
        </p:nvSpPr>
        <p:spPr>
          <a:xfrm>
            <a:off x="6307261" y="6846387"/>
            <a:ext cx="2628230" cy="190500"/>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639" u="none" cap="none" strike="noStrike">
                <a:solidFill>
                  <a:srgbClr val="000000"/>
                </a:solidFill>
                <a:latin typeface="Century"/>
                <a:ea typeface="Century"/>
                <a:cs typeface="Century"/>
                <a:sym typeface="Century"/>
              </a:rPr>
              <a:t>Copyright 2018 Discovery Education, Inc. Todos los Derechos Reservados.</a:t>
            </a:r>
            <a:endParaRPr/>
          </a:p>
          <a:p>
            <a:pPr indent="0" lvl="0" marL="0" marR="0" rtl="0" algn="l">
              <a:lnSpc>
                <a:spcPct val="120031"/>
              </a:lnSpc>
              <a:spcBef>
                <a:spcPts val="0"/>
              </a:spcBef>
              <a:spcAft>
                <a:spcPts val="0"/>
              </a:spcAft>
              <a:buNone/>
            </a:pPr>
            <a:r>
              <a:t/>
            </a:r>
            <a:endParaRPr b="0" i="0" sz="639" u="none" cap="none" strike="noStrike">
              <a:solidFill>
                <a:srgbClr val="000000"/>
              </a:solidFill>
              <a:latin typeface="Century"/>
              <a:ea typeface="Century"/>
              <a:cs typeface="Century"/>
              <a:sym typeface="Centur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4"/>
          <p:cNvSpPr/>
          <p:nvPr/>
        </p:nvSpPr>
        <p:spPr>
          <a:xfrm>
            <a:off x="0" y="-1980"/>
            <a:ext cx="9753600" cy="945452"/>
          </a:xfrm>
          <a:custGeom>
            <a:rect b="b" l="l" r="r" t="t"/>
            <a:pathLst>
              <a:path extrusionOk="0" h="1260602" w="13004800">
                <a:moveTo>
                  <a:pt x="0" y="0"/>
                </a:moveTo>
                <a:lnTo>
                  <a:pt x="13004800" y="0"/>
                </a:lnTo>
                <a:lnTo>
                  <a:pt x="13004800" y="1260602"/>
                </a:lnTo>
                <a:lnTo>
                  <a:pt x="0" y="1260602"/>
                </a:lnTo>
                <a:close/>
              </a:path>
            </a:pathLst>
          </a:custGeom>
          <a:solidFill>
            <a:srgbClr val="4DA84F"/>
          </a:solidFill>
          <a:ln>
            <a:noFill/>
          </a:ln>
        </p:spPr>
      </p:sp>
      <p:cxnSp>
        <p:nvCxnSpPr>
          <p:cNvPr id="296" name="Google Shape;296;p24"/>
          <p:cNvCxnSpPr/>
          <p:nvPr/>
        </p:nvCxnSpPr>
        <p:spPr>
          <a:xfrm rot="6855">
            <a:off x="600449" y="6463198"/>
            <a:ext cx="8543763" cy="0"/>
          </a:xfrm>
          <a:prstGeom prst="straightConnector1">
            <a:avLst/>
          </a:prstGeom>
          <a:noFill/>
          <a:ln cap="rnd" cmpd="sng" w="9525">
            <a:solidFill>
              <a:srgbClr val="26819E"/>
            </a:solidFill>
            <a:prstDash val="solid"/>
            <a:round/>
            <a:headEnd len="sm" w="sm" type="none"/>
            <a:tailEnd len="sm" w="sm" type="none"/>
          </a:ln>
        </p:spPr>
      </p:cxnSp>
      <p:cxnSp>
        <p:nvCxnSpPr>
          <p:cNvPr id="297" name="Google Shape;297;p24"/>
          <p:cNvCxnSpPr/>
          <p:nvPr/>
        </p:nvCxnSpPr>
        <p:spPr>
          <a:xfrm rot="5347507">
            <a:off x="8685534" y="6912870"/>
            <a:ext cx="443605" cy="0"/>
          </a:xfrm>
          <a:prstGeom prst="straightConnector1">
            <a:avLst/>
          </a:prstGeom>
          <a:noFill/>
          <a:ln cap="rnd" cmpd="sng" w="9525">
            <a:solidFill>
              <a:srgbClr val="FFFFFF"/>
            </a:solidFill>
            <a:prstDash val="solid"/>
            <a:round/>
            <a:headEnd len="sm" w="sm" type="none"/>
            <a:tailEnd len="sm" w="sm" type="none"/>
          </a:ln>
        </p:spPr>
      </p:cxnSp>
      <p:sp>
        <p:nvSpPr>
          <p:cNvPr id="298" name="Google Shape;298;p24"/>
          <p:cNvSpPr/>
          <p:nvPr/>
        </p:nvSpPr>
        <p:spPr>
          <a:xfrm>
            <a:off x="5227930" y="6366286"/>
            <a:ext cx="1110826" cy="1110826"/>
          </a:xfrm>
          <a:custGeom>
            <a:rect b="b" l="l" r="r" t="t"/>
            <a:pathLst>
              <a:path extrusionOk="0" h="1110826" w="1110826">
                <a:moveTo>
                  <a:pt x="0" y="0"/>
                </a:moveTo>
                <a:lnTo>
                  <a:pt x="1110825" y="0"/>
                </a:lnTo>
                <a:lnTo>
                  <a:pt x="1110825" y="1110825"/>
                </a:lnTo>
                <a:lnTo>
                  <a:pt x="0" y="1110825"/>
                </a:lnTo>
                <a:lnTo>
                  <a:pt x="0" y="0"/>
                </a:lnTo>
                <a:close/>
              </a:path>
            </a:pathLst>
          </a:custGeom>
          <a:blipFill rotWithShape="1">
            <a:blip r:embed="rId3">
              <a:alphaModFix/>
            </a:blip>
            <a:stretch>
              <a:fillRect b="0" l="0" r="0" t="0"/>
            </a:stretch>
          </a:blipFill>
          <a:ln>
            <a:noFill/>
          </a:ln>
        </p:spPr>
      </p:sp>
      <p:sp>
        <p:nvSpPr>
          <p:cNvPr id="299" name="Google Shape;299;p24"/>
          <p:cNvSpPr txBox="1"/>
          <p:nvPr/>
        </p:nvSpPr>
        <p:spPr>
          <a:xfrm>
            <a:off x="8957462" y="6818229"/>
            <a:ext cx="218101" cy="161925"/>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Century"/>
                <a:ea typeface="Century"/>
                <a:cs typeface="Century"/>
                <a:sym typeface="Century"/>
              </a:rPr>
              <a:t>12</a:t>
            </a:r>
            <a:endParaRPr/>
          </a:p>
        </p:txBody>
      </p:sp>
      <p:sp>
        <p:nvSpPr>
          <p:cNvPr id="300" name="Google Shape;300;p24"/>
          <p:cNvSpPr/>
          <p:nvPr/>
        </p:nvSpPr>
        <p:spPr>
          <a:xfrm>
            <a:off x="500163" y="124471"/>
            <a:ext cx="1890556" cy="717107"/>
          </a:xfrm>
          <a:custGeom>
            <a:rect b="b" l="l" r="r" t="t"/>
            <a:pathLst>
              <a:path extrusionOk="0" h="717107" w="1890556">
                <a:moveTo>
                  <a:pt x="0" y="0"/>
                </a:moveTo>
                <a:lnTo>
                  <a:pt x="1890556" y="0"/>
                </a:lnTo>
                <a:lnTo>
                  <a:pt x="1890556" y="717108"/>
                </a:lnTo>
                <a:lnTo>
                  <a:pt x="0" y="717108"/>
                </a:lnTo>
                <a:lnTo>
                  <a:pt x="0" y="0"/>
                </a:lnTo>
                <a:close/>
              </a:path>
            </a:pathLst>
          </a:custGeom>
          <a:blipFill rotWithShape="1">
            <a:blip r:embed="rId4">
              <a:alphaModFix/>
            </a:blip>
            <a:stretch>
              <a:fillRect b="0" l="0" r="0" t="0"/>
            </a:stretch>
          </a:blipFill>
          <a:ln>
            <a:noFill/>
          </a:ln>
        </p:spPr>
      </p:sp>
      <p:sp>
        <p:nvSpPr>
          <p:cNvPr id="301" name="Google Shape;301;p24"/>
          <p:cNvSpPr/>
          <p:nvPr/>
        </p:nvSpPr>
        <p:spPr>
          <a:xfrm>
            <a:off x="605537" y="6632419"/>
            <a:ext cx="2382563" cy="427936"/>
          </a:xfrm>
          <a:custGeom>
            <a:rect b="b" l="l" r="r" t="t"/>
            <a:pathLst>
              <a:path extrusionOk="0" h="427936" w="2382563">
                <a:moveTo>
                  <a:pt x="0" y="0"/>
                </a:moveTo>
                <a:lnTo>
                  <a:pt x="2382563" y="0"/>
                </a:lnTo>
                <a:lnTo>
                  <a:pt x="2382563" y="427936"/>
                </a:lnTo>
                <a:lnTo>
                  <a:pt x="0" y="427936"/>
                </a:lnTo>
                <a:lnTo>
                  <a:pt x="0" y="0"/>
                </a:lnTo>
                <a:close/>
              </a:path>
            </a:pathLst>
          </a:custGeom>
          <a:blipFill rotWithShape="1">
            <a:blip r:embed="rId5">
              <a:alphaModFix/>
            </a:blip>
            <a:stretch>
              <a:fillRect b="-494" l="0" r="0" t="-495"/>
            </a:stretch>
          </a:blipFill>
          <a:ln>
            <a:noFill/>
          </a:ln>
        </p:spPr>
      </p:sp>
      <p:sp>
        <p:nvSpPr>
          <p:cNvPr id="302" name="Google Shape;302;p24"/>
          <p:cNvSpPr txBox="1"/>
          <p:nvPr/>
        </p:nvSpPr>
        <p:spPr>
          <a:xfrm>
            <a:off x="2586647" y="263234"/>
            <a:ext cx="6901705" cy="483667"/>
          </a:xfrm>
          <a:prstGeom prst="rect">
            <a:avLst/>
          </a:prstGeom>
          <a:noFill/>
          <a:ln>
            <a:noFill/>
          </a:ln>
        </p:spPr>
        <p:txBody>
          <a:bodyPr anchorCtr="0" anchor="t" bIns="0" lIns="0" spcFirstLastPara="1" rIns="0" wrap="square" tIns="0">
            <a:spAutoFit/>
          </a:bodyPr>
          <a:lstStyle/>
          <a:p>
            <a:pPr indent="0" lvl="0" marL="0" marR="0" rtl="0" algn="l">
              <a:lnSpc>
                <a:spcPct val="108004"/>
              </a:lnSpc>
              <a:spcBef>
                <a:spcPts val="0"/>
              </a:spcBef>
              <a:spcAft>
                <a:spcPts val="0"/>
              </a:spcAft>
              <a:buNone/>
            </a:pPr>
            <a:r>
              <a:rPr b="1" i="0" lang="en-US" sz="2986" u="none" cap="none" strike="noStrike">
                <a:solidFill>
                  <a:srgbClr val="FFFFFF"/>
                </a:solidFill>
                <a:latin typeface="Arial"/>
                <a:ea typeface="Arial"/>
                <a:cs typeface="Arial"/>
                <a:sym typeface="Arial"/>
              </a:rPr>
              <a:t>Datos sobre las Fuentes de Radiación</a:t>
            </a:r>
            <a:endParaRPr/>
          </a:p>
        </p:txBody>
      </p:sp>
      <p:sp>
        <p:nvSpPr>
          <p:cNvPr id="303" name="Google Shape;303;p24"/>
          <p:cNvSpPr/>
          <p:nvPr/>
        </p:nvSpPr>
        <p:spPr>
          <a:xfrm>
            <a:off x="1644054" y="1460038"/>
            <a:ext cx="6494434" cy="4534907"/>
          </a:xfrm>
          <a:custGeom>
            <a:rect b="b" l="l" r="r" t="t"/>
            <a:pathLst>
              <a:path extrusionOk="0" h="4534907" w="6494434">
                <a:moveTo>
                  <a:pt x="0" y="0"/>
                </a:moveTo>
                <a:lnTo>
                  <a:pt x="6494435" y="0"/>
                </a:lnTo>
                <a:lnTo>
                  <a:pt x="6494435" y="4534907"/>
                </a:lnTo>
                <a:lnTo>
                  <a:pt x="0" y="4534907"/>
                </a:lnTo>
                <a:lnTo>
                  <a:pt x="0" y="0"/>
                </a:lnTo>
                <a:close/>
              </a:path>
            </a:pathLst>
          </a:custGeom>
          <a:blipFill rotWithShape="1">
            <a:blip r:embed="rId6">
              <a:alphaModFix/>
            </a:blip>
            <a:stretch>
              <a:fillRect b="0" l="0" r="0" t="0"/>
            </a:stretch>
          </a:blipFill>
          <a:ln>
            <a:noFill/>
          </a:ln>
        </p:spPr>
      </p:sp>
      <p:sp>
        <p:nvSpPr>
          <p:cNvPr id="304" name="Google Shape;304;p24"/>
          <p:cNvSpPr txBox="1"/>
          <p:nvPr/>
        </p:nvSpPr>
        <p:spPr>
          <a:xfrm>
            <a:off x="6307261" y="6846387"/>
            <a:ext cx="2628230" cy="190500"/>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639" u="none" cap="none" strike="noStrike">
                <a:solidFill>
                  <a:srgbClr val="000000"/>
                </a:solidFill>
                <a:latin typeface="Century"/>
                <a:ea typeface="Century"/>
                <a:cs typeface="Century"/>
                <a:sym typeface="Century"/>
              </a:rPr>
              <a:t>Copyright 2018 Discovery Education, Inc. Todos los Derechos Reservados.</a:t>
            </a:r>
            <a:endParaRPr/>
          </a:p>
          <a:p>
            <a:pPr indent="0" lvl="0" marL="0" marR="0" rtl="0" algn="l">
              <a:lnSpc>
                <a:spcPct val="120031"/>
              </a:lnSpc>
              <a:spcBef>
                <a:spcPts val="0"/>
              </a:spcBef>
              <a:spcAft>
                <a:spcPts val="0"/>
              </a:spcAft>
              <a:buNone/>
            </a:pPr>
            <a:r>
              <a:t/>
            </a:r>
            <a:endParaRPr b="0" i="0" sz="639" u="none" cap="none" strike="noStrike">
              <a:solidFill>
                <a:srgbClr val="000000"/>
              </a:solidFill>
              <a:latin typeface="Century"/>
              <a:ea typeface="Century"/>
              <a:cs typeface="Century"/>
              <a:sym typeface="Centur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5"/>
          <p:cNvSpPr/>
          <p:nvPr/>
        </p:nvSpPr>
        <p:spPr>
          <a:xfrm>
            <a:off x="0" y="-1980"/>
            <a:ext cx="9753600" cy="945452"/>
          </a:xfrm>
          <a:custGeom>
            <a:rect b="b" l="l" r="r" t="t"/>
            <a:pathLst>
              <a:path extrusionOk="0" h="1260602" w="13004800">
                <a:moveTo>
                  <a:pt x="0" y="0"/>
                </a:moveTo>
                <a:lnTo>
                  <a:pt x="13004800" y="0"/>
                </a:lnTo>
                <a:lnTo>
                  <a:pt x="13004800" y="1260602"/>
                </a:lnTo>
                <a:lnTo>
                  <a:pt x="0" y="1260602"/>
                </a:lnTo>
                <a:close/>
              </a:path>
            </a:pathLst>
          </a:custGeom>
          <a:solidFill>
            <a:srgbClr val="4DA84F"/>
          </a:solidFill>
          <a:ln>
            <a:noFill/>
          </a:ln>
        </p:spPr>
      </p:sp>
      <p:cxnSp>
        <p:nvCxnSpPr>
          <p:cNvPr id="310" name="Google Shape;310;p25"/>
          <p:cNvCxnSpPr/>
          <p:nvPr/>
        </p:nvCxnSpPr>
        <p:spPr>
          <a:xfrm rot="6855">
            <a:off x="600449" y="6463198"/>
            <a:ext cx="8543763" cy="0"/>
          </a:xfrm>
          <a:prstGeom prst="straightConnector1">
            <a:avLst/>
          </a:prstGeom>
          <a:noFill/>
          <a:ln cap="rnd" cmpd="sng" w="9525">
            <a:solidFill>
              <a:srgbClr val="26819E"/>
            </a:solidFill>
            <a:prstDash val="solid"/>
            <a:round/>
            <a:headEnd len="sm" w="sm" type="none"/>
            <a:tailEnd len="sm" w="sm" type="none"/>
          </a:ln>
        </p:spPr>
      </p:cxnSp>
      <p:cxnSp>
        <p:nvCxnSpPr>
          <p:cNvPr id="311" name="Google Shape;311;p25"/>
          <p:cNvCxnSpPr/>
          <p:nvPr/>
        </p:nvCxnSpPr>
        <p:spPr>
          <a:xfrm rot="5347507">
            <a:off x="8685534" y="6912870"/>
            <a:ext cx="443605" cy="0"/>
          </a:xfrm>
          <a:prstGeom prst="straightConnector1">
            <a:avLst/>
          </a:prstGeom>
          <a:noFill/>
          <a:ln cap="rnd" cmpd="sng" w="9525">
            <a:solidFill>
              <a:srgbClr val="FFFFFF"/>
            </a:solidFill>
            <a:prstDash val="solid"/>
            <a:round/>
            <a:headEnd len="sm" w="sm" type="none"/>
            <a:tailEnd len="sm" w="sm" type="none"/>
          </a:ln>
        </p:spPr>
      </p:cxnSp>
      <p:sp>
        <p:nvSpPr>
          <p:cNvPr id="312" name="Google Shape;312;p25"/>
          <p:cNvSpPr/>
          <p:nvPr/>
        </p:nvSpPr>
        <p:spPr>
          <a:xfrm>
            <a:off x="5227930" y="6366286"/>
            <a:ext cx="1110826" cy="1110826"/>
          </a:xfrm>
          <a:custGeom>
            <a:rect b="b" l="l" r="r" t="t"/>
            <a:pathLst>
              <a:path extrusionOk="0" h="1110826" w="1110826">
                <a:moveTo>
                  <a:pt x="0" y="0"/>
                </a:moveTo>
                <a:lnTo>
                  <a:pt x="1110825" y="0"/>
                </a:lnTo>
                <a:lnTo>
                  <a:pt x="1110825" y="1110825"/>
                </a:lnTo>
                <a:lnTo>
                  <a:pt x="0" y="1110825"/>
                </a:lnTo>
                <a:lnTo>
                  <a:pt x="0" y="0"/>
                </a:lnTo>
                <a:close/>
              </a:path>
            </a:pathLst>
          </a:custGeom>
          <a:blipFill rotWithShape="1">
            <a:blip r:embed="rId3">
              <a:alphaModFix/>
            </a:blip>
            <a:stretch>
              <a:fillRect b="0" l="0" r="0" t="0"/>
            </a:stretch>
          </a:blipFill>
          <a:ln>
            <a:noFill/>
          </a:ln>
        </p:spPr>
      </p:sp>
      <p:sp>
        <p:nvSpPr>
          <p:cNvPr id="313" name="Google Shape;313;p25"/>
          <p:cNvSpPr txBox="1"/>
          <p:nvPr/>
        </p:nvSpPr>
        <p:spPr>
          <a:xfrm>
            <a:off x="8957462" y="6818229"/>
            <a:ext cx="218101" cy="161925"/>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Century"/>
                <a:ea typeface="Century"/>
                <a:cs typeface="Century"/>
                <a:sym typeface="Century"/>
              </a:rPr>
              <a:t>13</a:t>
            </a:r>
            <a:endParaRPr/>
          </a:p>
        </p:txBody>
      </p:sp>
      <p:sp>
        <p:nvSpPr>
          <p:cNvPr id="314" name="Google Shape;314;p25"/>
          <p:cNvSpPr/>
          <p:nvPr/>
        </p:nvSpPr>
        <p:spPr>
          <a:xfrm>
            <a:off x="500163" y="124471"/>
            <a:ext cx="1890556" cy="717107"/>
          </a:xfrm>
          <a:custGeom>
            <a:rect b="b" l="l" r="r" t="t"/>
            <a:pathLst>
              <a:path extrusionOk="0" h="717107" w="1890556">
                <a:moveTo>
                  <a:pt x="0" y="0"/>
                </a:moveTo>
                <a:lnTo>
                  <a:pt x="1890556" y="0"/>
                </a:lnTo>
                <a:lnTo>
                  <a:pt x="1890556" y="717108"/>
                </a:lnTo>
                <a:lnTo>
                  <a:pt x="0" y="717108"/>
                </a:lnTo>
                <a:lnTo>
                  <a:pt x="0" y="0"/>
                </a:lnTo>
                <a:close/>
              </a:path>
            </a:pathLst>
          </a:custGeom>
          <a:blipFill rotWithShape="1">
            <a:blip r:embed="rId4">
              <a:alphaModFix/>
            </a:blip>
            <a:stretch>
              <a:fillRect b="0" l="0" r="0" t="0"/>
            </a:stretch>
          </a:blipFill>
          <a:ln>
            <a:noFill/>
          </a:ln>
        </p:spPr>
      </p:sp>
      <p:sp>
        <p:nvSpPr>
          <p:cNvPr id="315" name="Google Shape;315;p25"/>
          <p:cNvSpPr/>
          <p:nvPr/>
        </p:nvSpPr>
        <p:spPr>
          <a:xfrm>
            <a:off x="605537" y="6632419"/>
            <a:ext cx="2382563" cy="427936"/>
          </a:xfrm>
          <a:custGeom>
            <a:rect b="b" l="l" r="r" t="t"/>
            <a:pathLst>
              <a:path extrusionOk="0" h="427936" w="2382563">
                <a:moveTo>
                  <a:pt x="0" y="0"/>
                </a:moveTo>
                <a:lnTo>
                  <a:pt x="2382563" y="0"/>
                </a:lnTo>
                <a:lnTo>
                  <a:pt x="2382563" y="427936"/>
                </a:lnTo>
                <a:lnTo>
                  <a:pt x="0" y="427936"/>
                </a:lnTo>
                <a:lnTo>
                  <a:pt x="0" y="0"/>
                </a:lnTo>
                <a:close/>
              </a:path>
            </a:pathLst>
          </a:custGeom>
          <a:blipFill rotWithShape="1">
            <a:blip r:embed="rId5">
              <a:alphaModFix/>
            </a:blip>
            <a:stretch>
              <a:fillRect b="-494" l="0" r="0" t="-495"/>
            </a:stretch>
          </a:blipFill>
          <a:ln>
            <a:noFill/>
          </a:ln>
        </p:spPr>
      </p:sp>
      <p:sp>
        <p:nvSpPr>
          <p:cNvPr id="316" name="Google Shape;316;p25"/>
          <p:cNvSpPr/>
          <p:nvPr/>
        </p:nvSpPr>
        <p:spPr>
          <a:xfrm>
            <a:off x="-16825" y="3606778"/>
            <a:ext cx="5245676" cy="2663066"/>
          </a:xfrm>
          <a:custGeom>
            <a:rect b="b" l="l" r="r" t="t"/>
            <a:pathLst>
              <a:path extrusionOk="0" h="2663066" w="5245676">
                <a:moveTo>
                  <a:pt x="0" y="0"/>
                </a:moveTo>
                <a:lnTo>
                  <a:pt x="5245676" y="0"/>
                </a:lnTo>
                <a:lnTo>
                  <a:pt x="5245676" y="2663065"/>
                </a:lnTo>
                <a:lnTo>
                  <a:pt x="0" y="2663065"/>
                </a:lnTo>
                <a:lnTo>
                  <a:pt x="0" y="0"/>
                </a:lnTo>
                <a:close/>
              </a:path>
            </a:pathLst>
          </a:custGeom>
          <a:blipFill rotWithShape="1">
            <a:blip r:embed="rId6">
              <a:alphaModFix/>
            </a:blip>
            <a:stretch>
              <a:fillRect b="-5975" l="0" r="0" t="-5975"/>
            </a:stretch>
          </a:blipFill>
          <a:ln>
            <a:noFill/>
          </a:ln>
        </p:spPr>
      </p:sp>
      <p:sp>
        <p:nvSpPr>
          <p:cNvPr id="317" name="Google Shape;317;p25"/>
          <p:cNvSpPr/>
          <p:nvPr/>
        </p:nvSpPr>
        <p:spPr>
          <a:xfrm>
            <a:off x="691001" y="1489259"/>
            <a:ext cx="2413349" cy="545401"/>
          </a:xfrm>
          <a:custGeom>
            <a:rect b="b" l="l" r="r" t="t"/>
            <a:pathLst>
              <a:path extrusionOk="0" h="727202" w="3217799">
                <a:moveTo>
                  <a:pt x="0" y="0"/>
                </a:moveTo>
                <a:lnTo>
                  <a:pt x="3217799" y="0"/>
                </a:lnTo>
                <a:lnTo>
                  <a:pt x="3217799" y="727202"/>
                </a:lnTo>
                <a:lnTo>
                  <a:pt x="0" y="727202"/>
                </a:lnTo>
                <a:close/>
              </a:path>
            </a:pathLst>
          </a:custGeom>
          <a:solidFill>
            <a:srgbClr val="FFFFFF"/>
          </a:solidFill>
          <a:ln>
            <a:noFill/>
          </a:ln>
        </p:spPr>
      </p:sp>
      <p:sp>
        <p:nvSpPr>
          <p:cNvPr id="318" name="Google Shape;318;p25"/>
          <p:cNvSpPr txBox="1"/>
          <p:nvPr/>
        </p:nvSpPr>
        <p:spPr>
          <a:xfrm>
            <a:off x="2586647" y="255933"/>
            <a:ext cx="7038694" cy="483667"/>
          </a:xfrm>
          <a:prstGeom prst="rect">
            <a:avLst/>
          </a:prstGeom>
          <a:noFill/>
          <a:ln>
            <a:noFill/>
          </a:ln>
        </p:spPr>
        <p:txBody>
          <a:bodyPr anchorCtr="0" anchor="t" bIns="0" lIns="0" spcFirstLastPara="1" rIns="0" wrap="square" tIns="0">
            <a:spAutoFit/>
          </a:bodyPr>
          <a:lstStyle/>
          <a:p>
            <a:pPr indent="0" lvl="0" marL="0" marR="0" rtl="0" algn="l">
              <a:lnSpc>
                <a:spcPct val="108004"/>
              </a:lnSpc>
              <a:spcBef>
                <a:spcPts val="0"/>
              </a:spcBef>
              <a:spcAft>
                <a:spcPts val="0"/>
              </a:spcAft>
              <a:buNone/>
            </a:pPr>
            <a:r>
              <a:rPr b="1" i="0" lang="en-US" sz="2986" u="none" cap="none" strike="noStrike">
                <a:solidFill>
                  <a:srgbClr val="FFFFFF"/>
                </a:solidFill>
                <a:latin typeface="Arial"/>
                <a:ea typeface="Arial"/>
                <a:cs typeface="Arial"/>
                <a:sym typeface="Arial"/>
              </a:rPr>
              <a:t>Usando Diferentes Tipos de Radiación</a:t>
            </a:r>
            <a:endParaRPr/>
          </a:p>
        </p:txBody>
      </p:sp>
      <p:sp>
        <p:nvSpPr>
          <p:cNvPr id="319" name="Google Shape;319;p25"/>
          <p:cNvSpPr txBox="1"/>
          <p:nvPr/>
        </p:nvSpPr>
        <p:spPr>
          <a:xfrm>
            <a:off x="691002" y="1634582"/>
            <a:ext cx="2185590" cy="182762"/>
          </a:xfrm>
          <a:prstGeom prst="rect">
            <a:avLst/>
          </a:prstGeom>
          <a:noFill/>
          <a:ln>
            <a:noFill/>
          </a:ln>
        </p:spPr>
        <p:txBody>
          <a:bodyPr anchorCtr="0" anchor="t" bIns="0" lIns="0" spcFirstLastPara="1" rIns="0" wrap="square" tIns="0">
            <a:spAutoFit/>
          </a:bodyPr>
          <a:lstStyle/>
          <a:p>
            <a:pPr indent="-204644" lvl="1" marL="409290"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Helvetica Neue"/>
                <a:ea typeface="Helvetica Neue"/>
                <a:cs typeface="Helvetica Neue"/>
                <a:sym typeface="Helvetica Neue"/>
              </a:rPr>
              <a:t>Smoke detector</a:t>
            </a:r>
            <a:endParaRPr/>
          </a:p>
        </p:txBody>
      </p:sp>
      <p:sp>
        <p:nvSpPr>
          <p:cNvPr id="320" name="Google Shape;320;p25"/>
          <p:cNvSpPr/>
          <p:nvPr/>
        </p:nvSpPr>
        <p:spPr>
          <a:xfrm>
            <a:off x="0" y="935207"/>
            <a:ext cx="5275214" cy="2874571"/>
          </a:xfrm>
          <a:custGeom>
            <a:rect b="b" l="l" r="r" t="t"/>
            <a:pathLst>
              <a:path extrusionOk="0" h="2874571" w="5275214">
                <a:moveTo>
                  <a:pt x="0" y="0"/>
                </a:moveTo>
                <a:lnTo>
                  <a:pt x="5275214" y="0"/>
                </a:lnTo>
                <a:lnTo>
                  <a:pt x="5275214" y="2874571"/>
                </a:lnTo>
                <a:lnTo>
                  <a:pt x="0" y="2874571"/>
                </a:lnTo>
                <a:lnTo>
                  <a:pt x="0" y="0"/>
                </a:lnTo>
                <a:close/>
              </a:path>
            </a:pathLst>
          </a:custGeom>
          <a:blipFill rotWithShape="1">
            <a:blip r:embed="rId7">
              <a:alphaModFix/>
            </a:blip>
            <a:stretch>
              <a:fillRect b="-2261" l="0" r="0" t="-2261"/>
            </a:stretch>
          </a:blipFill>
          <a:ln>
            <a:noFill/>
          </a:ln>
        </p:spPr>
      </p:sp>
      <p:sp>
        <p:nvSpPr>
          <p:cNvPr id="321" name="Google Shape;321;p25"/>
          <p:cNvSpPr/>
          <p:nvPr/>
        </p:nvSpPr>
        <p:spPr>
          <a:xfrm>
            <a:off x="5508447" y="4517052"/>
            <a:ext cx="3977735" cy="1248537"/>
          </a:xfrm>
          <a:custGeom>
            <a:rect b="b" l="l" r="r" t="t"/>
            <a:pathLst>
              <a:path extrusionOk="0" h="1664716" w="5303647">
                <a:moveTo>
                  <a:pt x="0" y="0"/>
                </a:moveTo>
                <a:lnTo>
                  <a:pt x="5303647" y="0"/>
                </a:lnTo>
                <a:lnTo>
                  <a:pt x="5303647" y="1664716"/>
                </a:lnTo>
                <a:lnTo>
                  <a:pt x="0" y="1664716"/>
                </a:lnTo>
                <a:close/>
              </a:path>
            </a:pathLst>
          </a:custGeom>
          <a:solidFill>
            <a:srgbClr val="FFFFFF"/>
          </a:solidFill>
          <a:ln>
            <a:noFill/>
          </a:ln>
        </p:spPr>
      </p:sp>
      <p:sp>
        <p:nvSpPr>
          <p:cNvPr id="322" name="Google Shape;322;p25"/>
          <p:cNvSpPr txBox="1"/>
          <p:nvPr/>
        </p:nvSpPr>
        <p:spPr>
          <a:xfrm>
            <a:off x="5508447" y="4651922"/>
            <a:ext cx="3606678" cy="959460"/>
          </a:xfrm>
          <a:prstGeom prst="rect">
            <a:avLst/>
          </a:prstGeom>
          <a:noFill/>
          <a:ln>
            <a:noFill/>
          </a:ln>
        </p:spPr>
        <p:txBody>
          <a:bodyPr anchorCtr="0" anchor="t" bIns="0" lIns="0" spcFirstLastPara="1" rIns="0" wrap="square" tIns="0">
            <a:spAutoFit/>
          </a:bodyPr>
          <a:lstStyle/>
          <a:p>
            <a:pPr indent="-204609" lvl="1" marL="409219"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Tecnologías de escaneo utilizadas en puertos y aeropuertos</a:t>
            </a:r>
            <a:endParaRPr/>
          </a:p>
          <a:p>
            <a:pPr indent="-204644" lvl="1" marL="409290"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Detectores de humo</a:t>
            </a:r>
            <a:endParaRPr/>
          </a:p>
        </p:txBody>
      </p:sp>
      <p:sp>
        <p:nvSpPr>
          <p:cNvPr id="323" name="Google Shape;323;p25"/>
          <p:cNvSpPr/>
          <p:nvPr/>
        </p:nvSpPr>
        <p:spPr>
          <a:xfrm>
            <a:off x="5245676" y="933620"/>
            <a:ext cx="4507924" cy="2876158"/>
          </a:xfrm>
          <a:custGeom>
            <a:rect b="b" l="l" r="r" t="t"/>
            <a:pathLst>
              <a:path extrusionOk="0" h="2876158" w="4507924">
                <a:moveTo>
                  <a:pt x="0" y="0"/>
                </a:moveTo>
                <a:lnTo>
                  <a:pt x="4507924" y="0"/>
                </a:lnTo>
                <a:lnTo>
                  <a:pt x="4507924" y="2876158"/>
                </a:lnTo>
                <a:lnTo>
                  <a:pt x="0" y="2876158"/>
                </a:lnTo>
                <a:lnTo>
                  <a:pt x="0" y="0"/>
                </a:lnTo>
                <a:close/>
              </a:path>
            </a:pathLst>
          </a:custGeom>
          <a:blipFill rotWithShape="1">
            <a:blip r:embed="rId8">
              <a:alphaModFix/>
            </a:blip>
            <a:stretch>
              <a:fillRect b="-2273" l="0" r="0" t="-2274"/>
            </a:stretch>
          </a:blipFill>
          <a:ln>
            <a:noFill/>
          </a:ln>
        </p:spPr>
      </p:sp>
      <p:sp>
        <p:nvSpPr>
          <p:cNvPr id="324" name="Google Shape;324;p25"/>
          <p:cNvSpPr txBox="1"/>
          <p:nvPr/>
        </p:nvSpPr>
        <p:spPr>
          <a:xfrm>
            <a:off x="6307261" y="6846387"/>
            <a:ext cx="2628230" cy="190500"/>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639" u="none" cap="none" strike="noStrike">
                <a:solidFill>
                  <a:srgbClr val="000000"/>
                </a:solidFill>
                <a:latin typeface="Century"/>
                <a:ea typeface="Century"/>
                <a:cs typeface="Century"/>
                <a:sym typeface="Century"/>
              </a:rPr>
              <a:t>Copyright 2018 Discovery Education, Inc. Todos los Derechos Reservados.</a:t>
            </a:r>
            <a:endParaRPr/>
          </a:p>
          <a:p>
            <a:pPr indent="0" lvl="0" marL="0" marR="0" rtl="0" algn="l">
              <a:lnSpc>
                <a:spcPct val="120031"/>
              </a:lnSpc>
              <a:spcBef>
                <a:spcPts val="0"/>
              </a:spcBef>
              <a:spcAft>
                <a:spcPts val="0"/>
              </a:spcAft>
              <a:buNone/>
            </a:pPr>
            <a:r>
              <a:t/>
            </a:r>
            <a:endParaRPr b="0" i="0" sz="639" u="none" cap="none" strike="noStrike">
              <a:solidFill>
                <a:srgbClr val="000000"/>
              </a:solidFill>
              <a:latin typeface="Century"/>
              <a:ea typeface="Century"/>
              <a:cs typeface="Century"/>
              <a:sym typeface="Centur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6"/>
          <p:cNvSpPr/>
          <p:nvPr/>
        </p:nvSpPr>
        <p:spPr>
          <a:xfrm>
            <a:off x="0" y="-1980"/>
            <a:ext cx="9753600" cy="945452"/>
          </a:xfrm>
          <a:custGeom>
            <a:rect b="b" l="l" r="r" t="t"/>
            <a:pathLst>
              <a:path extrusionOk="0" h="1260602" w="13004800">
                <a:moveTo>
                  <a:pt x="0" y="0"/>
                </a:moveTo>
                <a:lnTo>
                  <a:pt x="13004800" y="0"/>
                </a:lnTo>
                <a:lnTo>
                  <a:pt x="13004800" y="1260602"/>
                </a:lnTo>
                <a:lnTo>
                  <a:pt x="0" y="1260602"/>
                </a:lnTo>
                <a:close/>
              </a:path>
            </a:pathLst>
          </a:custGeom>
          <a:solidFill>
            <a:srgbClr val="4DA84F"/>
          </a:solidFill>
          <a:ln>
            <a:noFill/>
          </a:ln>
        </p:spPr>
      </p:sp>
      <p:cxnSp>
        <p:nvCxnSpPr>
          <p:cNvPr id="330" name="Google Shape;330;p26"/>
          <p:cNvCxnSpPr/>
          <p:nvPr/>
        </p:nvCxnSpPr>
        <p:spPr>
          <a:xfrm rot="6855">
            <a:off x="600449" y="6463198"/>
            <a:ext cx="8543763" cy="0"/>
          </a:xfrm>
          <a:prstGeom prst="straightConnector1">
            <a:avLst/>
          </a:prstGeom>
          <a:noFill/>
          <a:ln cap="rnd" cmpd="sng" w="9525">
            <a:solidFill>
              <a:srgbClr val="26819E"/>
            </a:solidFill>
            <a:prstDash val="solid"/>
            <a:round/>
            <a:headEnd len="sm" w="sm" type="none"/>
            <a:tailEnd len="sm" w="sm" type="none"/>
          </a:ln>
        </p:spPr>
      </p:cxnSp>
      <p:cxnSp>
        <p:nvCxnSpPr>
          <p:cNvPr id="331" name="Google Shape;331;p26"/>
          <p:cNvCxnSpPr/>
          <p:nvPr/>
        </p:nvCxnSpPr>
        <p:spPr>
          <a:xfrm rot="5347507">
            <a:off x="8685534" y="6912870"/>
            <a:ext cx="443605" cy="0"/>
          </a:xfrm>
          <a:prstGeom prst="straightConnector1">
            <a:avLst/>
          </a:prstGeom>
          <a:noFill/>
          <a:ln cap="rnd" cmpd="sng" w="9525">
            <a:solidFill>
              <a:srgbClr val="FFFFFF"/>
            </a:solidFill>
            <a:prstDash val="solid"/>
            <a:round/>
            <a:headEnd len="sm" w="sm" type="none"/>
            <a:tailEnd len="sm" w="sm" type="none"/>
          </a:ln>
        </p:spPr>
      </p:cxnSp>
      <p:sp>
        <p:nvSpPr>
          <p:cNvPr id="332" name="Google Shape;332;p26"/>
          <p:cNvSpPr/>
          <p:nvPr/>
        </p:nvSpPr>
        <p:spPr>
          <a:xfrm>
            <a:off x="5227930" y="6366286"/>
            <a:ext cx="1110826" cy="1110826"/>
          </a:xfrm>
          <a:custGeom>
            <a:rect b="b" l="l" r="r" t="t"/>
            <a:pathLst>
              <a:path extrusionOk="0" h="1110826" w="1110826">
                <a:moveTo>
                  <a:pt x="0" y="0"/>
                </a:moveTo>
                <a:lnTo>
                  <a:pt x="1110825" y="0"/>
                </a:lnTo>
                <a:lnTo>
                  <a:pt x="1110825" y="1110825"/>
                </a:lnTo>
                <a:lnTo>
                  <a:pt x="0" y="1110825"/>
                </a:lnTo>
                <a:lnTo>
                  <a:pt x="0" y="0"/>
                </a:lnTo>
                <a:close/>
              </a:path>
            </a:pathLst>
          </a:custGeom>
          <a:blipFill rotWithShape="1">
            <a:blip r:embed="rId3">
              <a:alphaModFix/>
            </a:blip>
            <a:stretch>
              <a:fillRect b="0" l="0" r="0" t="0"/>
            </a:stretch>
          </a:blipFill>
          <a:ln>
            <a:noFill/>
          </a:ln>
        </p:spPr>
      </p:sp>
      <p:sp>
        <p:nvSpPr>
          <p:cNvPr id="333" name="Google Shape;333;p26"/>
          <p:cNvSpPr txBox="1"/>
          <p:nvPr/>
        </p:nvSpPr>
        <p:spPr>
          <a:xfrm>
            <a:off x="8957462" y="6818229"/>
            <a:ext cx="218101" cy="161925"/>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Century"/>
                <a:ea typeface="Century"/>
                <a:cs typeface="Century"/>
                <a:sym typeface="Century"/>
              </a:rPr>
              <a:t>14</a:t>
            </a:r>
            <a:endParaRPr/>
          </a:p>
        </p:txBody>
      </p:sp>
      <p:sp>
        <p:nvSpPr>
          <p:cNvPr id="334" name="Google Shape;334;p26"/>
          <p:cNvSpPr/>
          <p:nvPr/>
        </p:nvSpPr>
        <p:spPr>
          <a:xfrm>
            <a:off x="500163" y="124471"/>
            <a:ext cx="1890556" cy="717107"/>
          </a:xfrm>
          <a:custGeom>
            <a:rect b="b" l="l" r="r" t="t"/>
            <a:pathLst>
              <a:path extrusionOk="0" h="717107" w="1890556">
                <a:moveTo>
                  <a:pt x="0" y="0"/>
                </a:moveTo>
                <a:lnTo>
                  <a:pt x="1890556" y="0"/>
                </a:lnTo>
                <a:lnTo>
                  <a:pt x="1890556" y="717108"/>
                </a:lnTo>
                <a:lnTo>
                  <a:pt x="0" y="717108"/>
                </a:lnTo>
                <a:lnTo>
                  <a:pt x="0" y="0"/>
                </a:lnTo>
                <a:close/>
              </a:path>
            </a:pathLst>
          </a:custGeom>
          <a:blipFill rotWithShape="1">
            <a:blip r:embed="rId4">
              <a:alphaModFix/>
            </a:blip>
            <a:stretch>
              <a:fillRect b="0" l="0" r="0" t="0"/>
            </a:stretch>
          </a:blipFill>
          <a:ln>
            <a:noFill/>
          </a:ln>
        </p:spPr>
      </p:sp>
      <p:sp>
        <p:nvSpPr>
          <p:cNvPr id="335" name="Google Shape;335;p26"/>
          <p:cNvSpPr/>
          <p:nvPr/>
        </p:nvSpPr>
        <p:spPr>
          <a:xfrm>
            <a:off x="605537" y="6632419"/>
            <a:ext cx="2382563" cy="427936"/>
          </a:xfrm>
          <a:custGeom>
            <a:rect b="b" l="l" r="r" t="t"/>
            <a:pathLst>
              <a:path extrusionOk="0" h="427936" w="2382563">
                <a:moveTo>
                  <a:pt x="0" y="0"/>
                </a:moveTo>
                <a:lnTo>
                  <a:pt x="2382563" y="0"/>
                </a:lnTo>
                <a:lnTo>
                  <a:pt x="2382563" y="427936"/>
                </a:lnTo>
                <a:lnTo>
                  <a:pt x="0" y="427936"/>
                </a:lnTo>
                <a:lnTo>
                  <a:pt x="0" y="0"/>
                </a:lnTo>
                <a:close/>
              </a:path>
            </a:pathLst>
          </a:custGeom>
          <a:blipFill rotWithShape="1">
            <a:blip r:embed="rId5">
              <a:alphaModFix/>
            </a:blip>
            <a:stretch>
              <a:fillRect b="-494" l="0" r="0" t="-495"/>
            </a:stretch>
          </a:blipFill>
          <a:ln>
            <a:noFill/>
          </a:ln>
        </p:spPr>
      </p:sp>
      <p:sp>
        <p:nvSpPr>
          <p:cNvPr id="336" name="Google Shape;336;p26"/>
          <p:cNvSpPr txBox="1"/>
          <p:nvPr/>
        </p:nvSpPr>
        <p:spPr>
          <a:xfrm>
            <a:off x="2586647" y="263234"/>
            <a:ext cx="6696222" cy="483667"/>
          </a:xfrm>
          <a:prstGeom prst="rect">
            <a:avLst/>
          </a:prstGeom>
          <a:noFill/>
          <a:ln>
            <a:noFill/>
          </a:ln>
        </p:spPr>
        <p:txBody>
          <a:bodyPr anchorCtr="0" anchor="t" bIns="0" lIns="0" spcFirstLastPara="1" rIns="0" wrap="square" tIns="0">
            <a:spAutoFit/>
          </a:bodyPr>
          <a:lstStyle/>
          <a:p>
            <a:pPr indent="0" lvl="0" marL="0" marR="0" rtl="0" algn="l">
              <a:lnSpc>
                <a:spcPct val="108004"/>
              </a:lnSpc>
              <a:spcBef>
                <a:spcPts val="0"/>
              </a:spcBef>
              <a:spcAft>
                <a:spcPts val="0"/>
              </a:spcAft>
              <a:buNone/>
            </a:pPr>
            <a:r>
              <a:rPr b="1" i="0" lang="en-US" sz="2986" u="none" cap="none" strike="noStrike">
                <a:solidFill>
                  <a:srgbClr val="FFFFFF"/>
                </a:solidFill>
                <a:latin typeface="Arial"/>
                <a:ea typeface="Arial"/>
                <a:cs typeface="Arial"/>
                <a:sym typeface="Arial"/>
              </a:rPr>
              <a:t>Análisis de Casos sobre Radiación</a:t>
            </a:r>
            <a:endParaRPr/>
          </a:p>
        </p:txBody>
      </p:sp>
      <p:sp>
        <p:nvSpPr>
          <p:cNvPr id="337" name="Google Shape;337;p26"/>
          <p:cNvSpPr txBox="1"/>
          <p:nvPr/>
        </p:nvSpPr>
        <p:spPr>
          <a:xfrm>
            <a:off x="670560" y="1605939"/>
            <a:ext cx="5225626" cy="730860"/>
          </a:xfrm>
          <a:prstGeom prst="rect">
            <a:avLst/>
          </a:prstGeom>
          <a:noFill/>
          <a:ln>
            <a:noFill/>
          </a:ln>
        </p:spPr>
        <p:txBody>
          <a:bodyPr anchorCtr="0" anchor="t" bIns="0" lIns="0" spcFirstLastPara="1" rIns="0" wrap="square" tIns="0">
            <a:spAutoFit/>
          </a:bodyPr>
          <a:lstStyle/>
          <a:p>
            <a:pPr indent="-204609" lvl="1" marL="409219"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Pintoras de esferas de radio</a:t>
            </a:r>
            <a:endParaRPr/>
          </a:p>
          <a:p>
            <a:pPr indent="-204609" lvl="1" marL="409219"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La tiroides y la medicina nuclear</a:t>
            </a:r>
            <a:endParaRPr/>
          </a:p>
          <a:p>
            <a:pPr indent="-204608" lvl="1" marL="409218"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Bienes de consumo radiactivos y vajillas</a:t>
            </a:r>
            <a:endParaRPr/>
          </a:p>
        </p:txBody>
      </p:sp>
      <p:sp>
        <p:nvSpPr>
          <p:cNvPr id="338" name="Google Shape;338;p26"/>
          <p:cNvSpPr/>
          <p:nvPr/>
        </p:nvSpPr>
        <p:spPr>
          <a:xfrm>
            <a:off x="6167539" y="3520812"/>
            <a:ext cx="3026054" cy="2016599"/>
          </a:xfrm>
          <a:custGeom>
            <a:rect b="b" l="l" r="r" t="t"/>
            <a:pathLst>
              <a:path extrusionOk="0" h="2016599" w="3026054">
                <a:moveTo>
                  <a:pt x="0" y="0"/>
                </a:moveTo>
                <a:lnTo>
                  <a:pt x="3026055" y="0"/>
                </a:lnTo>
                <a:lnTo>
                  <a:pt x="3026055" y="2016599"/>
                </a:lnTo>
                <a:lnTo>
                  <a:pt x="0" y="2016599"/>
                </a:lnTo>
                <a:lnTo>
                  <a:pt x="0" y="0"/>
                </a:lnTo>
                <a:close/>
              </a:path>
            </a:pathLst>
          </a:custGeom>
          <a:blipFill rotWithShape="1">
            <a:blip r:embed="rId6">
              <a:alphaModFix/>
            </a:blip>
            <a:stretch>
              <a:fillRect b="-18" l="0" r="0" t="-18"/>
            </a:stretch>
          </a:blipFill>
          <a:ln>
            <a:noFill/>
          </a:ln>
        </p:spPr>
      </p:sp>
      <p:sp>
        <p:nvSpPr>
          <p:cNvPr id="339" name="Google Shape;339;p26"/>
          <p:cNvSpPr/>
          <p:nvPr/>
        </p:nvSpPr>
        <p:spPr>
          <a:xfrm>
            <a:off x="687671" y="2837534"/>
            <a:ext cx="2577389" cy="3376016"/>
          </a:xfrm>
          <a:custGeom>
            <a:rect b="b" l="l" r="r" t="t"/>
            <a:pathLst>
              <a:path extrusionOk="0" h="3376016" w="2577389">
                <a:moveTo>
                  <a:pt x="0" y="0"/>
                </a:moveTo>
                <a:lnTo>
                  <a:pt x="2577389" y="0"/>
                </a:lnTo>
                <a:lnTo>
                  <a:pt x="2577389" y="3376016"/>
                </a:lnTo>
                <a:lnTo>
                  <a:pt x="0" y="3376016"/>
                </a:lnTo>
                <a:lnTo>
                  <a:pt x="0" y="0"/>
                </a:lnTo>
                <a:close/>
              </a:path>
            </a:pathLst>
          </a:custGeom>
          <a:blipFill rotWithShape="1">
            <a:blip r:embed="rId7">
              <a:alphaModFix/>
            </a:blip>
            <a:stretch>
              <a:fillRect b="-34" l="0" r="0" t="-35"/>
            </a:stretch>
          </a:blipFill>
          <a:ln>
            <a:noFill/>
          </a:ln>
        </p:spPr>
      </p:sp>
      <p:sp>
        <p:nvSpPr>
          <p:cNvPr id="340" name="Google Shape;340;p26"/>
          <p:cNvSpPr/>
          <p:nvPr/>
        </p:nvSpPr>
        <p:spPr>
          <a:xfrm>
            <a:off x="3282171" y="3570754"/>
            <a:ext cx="3496278" cy="1966657"/>
          </a:xfrm>
          <a:custGeom>
            <a:rect b="b" l="l" r="r" t="t"/>
            <a:pathLst>
              <a:path extrusionOk="0" h="1966657" w="3496278">
                <a:moveTo>
                  <a:pt x="0" y="0"/>
                </a:moveTo>
                <a:lnTo>
                  <a:pt x="3496278" y="0"/>
                </a:lnTo>
                <a:lnTo>
                  <a:pt x="3496278" y="1966657"/>
                </a:lnTo>
                <a:lnTo>
                  <a:pt x="0" y="1966657"/>
                </a:lnTo>
                <a:lnTo>
                  <a:pt x="0" y="0"/>
                </a:lnTo>
                <a:close/>
              </a:path>
            </a:pathLst>
          </a:custGeom>
          <a:blipFill rotWithShape="1">
            <a:blip r:embed="rId8">
              <a:alphaModFix/>
            </a:blip>
            <a:stretch>
              <a:fillRect b="0" l="0" r="0" t="0"/>
            </a:stretch>
          </a:blipFill>
          <a:ln>
            <a:noFill/>
          </a:ln>
        </p:spPr>
      </p:sp>
      <p:sp>
        <p:nvSpPr>
          <p:cNvPr id="341" name="Google Shape;341;p26"/>
          <p:cNvSpPr txBox="1"/>
          <p:nvPr/>
        </p:nvSpPr>
        <p:spPr>
          <a:xfrm>
            <a:off x="6307261" y="6846387"/>
            <a:ext cx="2628230" cy="190500"/>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639" u="none" cap="none" strike="noStrike">
                <a:solidFill>
                  <a:srgbClr val="000000"/>
                </a:solidFill>
                <a:latin typeface="Century"/>
                <a:ea typeface="Century"/>
                <a:cs typeface="Century"/>
                <a:sym typeface="Century"/>
              </a:rPr>
              <a:t>Copyright 2018 Discovery Education, Inc. Todos los Derechos Reservados.</a:t>
            </a:r>
            <a:endParaRPr/>
          </a:p>
          <a:p>
            <a:pPr indent="0" lvl="0" marL="0" marR="0" rtl="0" algn="l">
              <a:lnSpc>
                <a:spcPct val="120031"/>
              </a:lnSpc>
              <a:spcBef>
                <a:spcPts val="0"/>
              </a:spcBef>
              <a:spcAft>
                <a:spcPts val="0"/>
              </a:spcAft>
              <a:buNone/>
            </a:pPr>
            <a:r>
              <a:t/>
            </a:r>
            <a:endParaRPr b="0" i="0" sz="639" u="none" cap="none" strike="noStrike">
              <a:solidFill>
                <a:srgbClr val="000000"/>
              </a:solidFill>
              <a:latin typeface="Century"/>
              <a:ea typeface="Century"/>
              <a:cs typeface="Century"/>
              <a:sym typeface="Centur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4"/>
          <p:cNvSpPr/>
          <p:nvPr/>
        </p:nvSpPr>
        <p:spPr>
          <a:xfrm>
            <a:off x="0" y="-1980"/>
            <a:ext cx="9753600" cy="945452"/>
          </a:xfrm>
          <a:custGeom>
            <a:rect b="b" l="l" r="r" t="t"/>
            <a:pathLst>
              <a:path extrusionOk="0" h="1260602" w="13004800">
                <a:moveTo>
                  <a:pt x="0" y="0"/>
                </a:moveTo>
                <a:lnTo>
                  <a:pt x="13004800" y="0"/>
                </a:lnTo>
                <a:lnTo>
                  <a:pt x="13004800" y="1260602"/>
                </a:lnTo>
                <a:lnTo>
                  <a:pt x="0" y="1260602"/>
                </a:lnTo>
                <a:close/>
              </a:path>
            </a:pathLst>
          </a:custGeom>
          <a:solidFill>
            <a:srgbClr val="4DA84F"/>
          </a:solidFill>
          <a:ln>
            <a:noFill/>
          </a:ln>
        </p:spPr>
      </p:sp>
      <p:cxnSp>
        <p:nvCxnSpPr>
          <p:cNvPr id="112" name="Google Shape;112;p14"/>
          <p:cNvCxnSpPr/>
          <p:nvPr/>
        </p:nvCxnSpPr>
        <p:spPr>
          <a:xfrm rot="6855">
            <a:off x="600449" y="6463198"/>
            <a:ext cx="8543763" cy="0"/>
          </a:xfrm>
          <a:prstGeom prst="straightConnector1">
            <a:avLst/>
          </a:prstGeom>
          <a:noFill/>
          <a:ln cap="rnd" cmpd="sng" w="9525">
            <a:solidFill>
              <a:srgbClr val="26819E"/>
            </a:solidFill>
            <a:prstDash val="solid"/>
            <a:round/>
            <a:headEnd len="sm" w="sm" type="none"/>
            <a:tailEnd len="sm" w="sm" type="none"/>
          </a:ln>
        </p:spPr>
      </p:cxnSp>
      <p:cxnSp>
        <p:nvCxnSpPr>
          <p:cNvPr id="113" name="Google Shape;113;p14"/>
          <p:cNvCxnSpPr/>
          <p:nvPr/>
        </p:nvCxnSpPr>
        <p:spPr>
          <a:xfrm rot="5347507">
            <a:off x="8685534" y="6912870"/>
            <a:ext cx="443605" cy="0"/>
          </a:xfrm>
          <a:prstGeom prst="straightConnector1">
            <a:avLst/>
          </a:prstGeom>
          <a:noFill/>
          <a:ln cap="rnd" cmpd="sng" w="9525">
            <a:solidFill>
              <a:srgbClr val="FFFFFF"/>
            </a:solidFill>
            <a:prstDash val="solid"/>
            <a:round/>
            <a:headEnd len="sm" w="sm" type="none"/>
            <a:tailEnd len="sm" w="sm" type="none"/>
          </a:ln>
        </p:spPr>
      </p:cxnSp>
      <p:sp>
        <p:nvSpPr>
          <p:cNvPr id="114" name="Google Shape;114;p14"/>
          <p:cNvSpPr txBox="1"/>
          <p:nvPr/>
        </p:nvSpPr>
        <p:spPr>
          <a:xfrm>
            <a:off x="6371878" y="6860914"/>
            <a:ext cx="2650202" cy="190500"/>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639" u="none" cap="none" strike="noStrike">
                <a:solidFill>
                  <a:srgbClr val="000000"/>
                </a:solidFill>
                <a:latin typeface="Century"/>
                <a:ea typeface="Century"/>
                <a:cs typeface="Century"/>
                <a:sym typeface="Century"/>
              </a:rPr>
              <a:t>Copyright 2018 Discovery Education, Inc. Todos los Derechos Reservados.</a:t>
            </a:r>
            <a:endParaRPr/>
          </a:p>
          <a:p>
            <a:pPr indent="0" lvl="0" marL="0" marR="0" rtl="0" algn="l">
              <a:lnSpc>
                <a:spcPct val="120031"/>
              </a:lnSpc>
              <a:spcBef>
                <a:spcPts val="0"/>
              </a:spcBef>
              <a:spcAft>
                <a:spcPts val="0"/>
              </a:spcAft>
              <a:buNone/>
            </a:pPr>
            <a:r>
              <a:t/>
            </a:r>
            <a:endParaRPr b="0" i="0" sz="639" u="none" cap="none" strike="noStrike">
              <a:solidFill>
                <a:srgbClr val="000000"/>
              </a:solidFill>
              <a:latin typeface="Century"/>
              <a:ea typeface="Century"/>
              <a:cs typeface="Century"/>
              <a:sym typeface="Century"/>
            </a:endParaRPr>
          </a:p>
        </p:txBody>
      </p:sp>
      <p:sp>
        <p:nvSpPr>
          <p:cNvPr id="115" name="Google Shape;115;p14"/>
          <p:cNvSpPr/>
          <p:nvPr/>
        </p:nvSpPr>
        <p:spPr>
          <a:xfrm>
            <a:off x="5227930" y="6366286"/>
            <a:ext cx="1110826" cy="1110826"/>
          </a:xfrm>
          <a:custGeom>
            <a:rect b="b" l="l" r="r" t="t"/>
            <a:pathLst>
              <a:path extrusionOk="0" h="1110826" w="1110826">
                <a:moveTo>
                  <a:pt x="0" y="0"/>
                </a:moveTo>
                <a:lnTo>
                  <a:pt x="1110825" y="0"/>
                </a:lnTo>
                <a:lnTo>
                  <a:pt x="1110825" y="1110825"/>
                </a:lnTo>
                <a:lnTo>
                  <a:pt x="0" y="1110825"/>
                </a:lnTo>
                <a:lnTo>
                  <a:pt x="0" y="0"/>
                </a:lnTo>
                <a:close/>
              </a:path>
            </a:pathLst>
          </a:custGeom>
          <a:blipFill rotWithShape="1">
            <a:blip r:embed="rId3">
              <a:alphaModFix/>
            </a:blip>
            <a:stretch>
              <a:fillRect b="0" l="0" r="0" t="0"/>
            </a:stretch>
          </a:blipFill>
          <a:ln>
            <a:noFill/>
          </a:ln>
        </p:spPr>
      </p:sp>
      <p:sp>
        <p:nvSpPr>
          <p:cNvPr id="116" name="Google Shape;116;p14"/>
          <p:cNvSpPr txBox="1"/>
          <p:nvPr/>
        </p:nvSpPr>
        <p:spPr>
          <a:xfrm>
            <a:off x="8957462" y="6818229"/>
            <a:ext cx="218101" cy="161925"/>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Century"/>
                <a:ea typeface="Century"/>
                <a:cs typeface="Century"/>
                <a:sym typeface="Century"/>
              </a:rPr>
              <a:t>2</a:t>
            </a:r>
            <a:endParaRPr/>
          </a:p>
        </p:txBody>
      </p:sp>
      <p:sp>
        <p:nvSpPr>
          <p:cNvPr id="117" name="Google Shape;117;p14"/>
          <p:cNvSpPr/>
          <p:nvPr/>
        </p:nvSpPr>
        <p:spPr>
          <a:xfrm>
            <a:off x="500163" y="124471"/>
            <a:ext cx="1890556" cy="717107"/>
          </a:xfrm>
          <a:custGeom>
            <a:rect b="b" l="l" r="r" t="t"/>
            <a:pathLst>
              <a:path extrusionOk="0" h="717107" w="1890556">
                <a:moveTo>
                  <a:pt x="0" y="0"/>
                </a:moveTo>
                <a:lnTo>
                  <a:pt x="1890556" y="0"/>
                </a:lnTo>
                <a:lnTo>
                  <a:pt x="1890556" y="717108"/>
                </a:lnTo>
                <a:lnTo>
                  <a:pt x="0" y="717108"/>
                </a:lnTo>
                <a:lnTo>
                  <a:pt x="0" y="0"/>
                </a:lnTo>
                <a:close/>
              </a:path>
            </a:pathLst>
          </a:custGeom>
          <a:blipFill rotWithShape="1">
            <a:blip r:embed="rId4">
              <a:alphaModFix/>
            </a:blip>
            <a:stretch>
              <a:fillRect b="0" l="0" r="0" t="0"/>
            </a:stretch>
          </a:blipFill>
          <a:ln>
            <a:noFill/>
          </a:ln>
        </p:spPr>
      </p:sp>
      <p:sp>
        <p:nvSpPr>
          <p:cNvPr id="118" name="Google Shape;118;p14"/>
          <p:cNvSpPr/>
          <p:nvPr/>
        </p:nvSpPr>
        <p:spPr>
          <a:xfrm>
            <a:off x="605537" y="6632419"/>
            <a:ext cx="2382563" cy="427936"/>
          </a:xfrm>
          <a:custGeom>
            <a:rect b="b" l="l" r="r" t="t"/>
            <a:pathLst>
              <a:path extrusionOk="0" h="427936" w="2382563">
                <a:moveTo>
                  <a:pt x="0" y="0"/>
                </a:moveTo>
                <a:lnTo>
                  <a:pt x="2382563" y="0"/>
                </a:lnTo>
                <a:lnTo>
                  <a:pt x="2382563" y="427936"/>
                </a:lnTo>
                <a:lnTo>
                  <a:pt x="0" y="427936"/>
                </a:lnTo>
                <a:lnTo>
                  <a:pt x="0" y="0"/>
                </a:lnTo>
                <a:close/>
              </a:path>
            </a:pathLst>
          </a:custGeom>
          <a:blipFill rotWithShape="1">
            <a:blip r:embed="rId5">
              <a:alphaModFix/>
            </a:blip>
            <a:stretch>
              <a:fillRect b="-494" l="0" r="0" t="-495"/>
            </a:stretch>
          </a:blipFill>
          <a:ln>
            <a:noFill/>
          </a:ln>
        </p:spPr>
      </p:sp>
      <p:sp>
        <p:nvSpPr>
          <p:cNvPr id="119" name="Google Shape;119;p14"/>
          <p:cNvSpPr/>
          <p:nvPr/>
        </p:nvSpPr>
        <p:spPr>
          <a:xfrm>
            <a:off x="0" y="943263"/>
            <a:ext cx="9753600" cy="5586399"/>
          </a:xfrm>
          <a:custGeom>
            <a:rect b="b" l="l" r="r" t="t"/>
            <a:pathLst>
              <a:path extrusionOk="0" h="5586399" w="9753600">
                <a:moveTo>
                  <a:pt x="0" y="0"/>
                </a:moveTo>
                <a:lnTo>
                  <a:pt x="9753600" y="0"/>
                </a:lnTo>
                <a:lnTo>
                  <a:pt x="9753600" y="5586399"/>
                </a:lnTo>
                <a:lnTo>
                  <a:pt x="0" y="5586399"/>
                </a:lnTo>
                <a:lnTo>
                  <a:pt x="0" y="0"/>
                </a:lnTo>
                <a:close/>
              </a:path>
            </a:pathLst>
          </a:custGeom>
          <a:blipFill rotWithShape="1">
            <a:blip r:embed="rId6">
              <a:alphaModFix/>
            </a:blip>
            <a:stretch>
              <a:fillRect b="-5" l="0" r="0" t="-5"/>
            </a:stretch>
          </a:blipFill>
          <a:ln>
            <a:noFill/>
          </a:ln>
        </p:spPr>
      </p:sp>
      <p:sp>
        <p:nvSpPr>
          <p:cNvPr id="120" name="Google Shape;120;p14"/>
          <p:cNvSpPr txBox="1"/>
          <p:nvPr/>
        </p:nvSpPr>
        <p:spPr>
          <a:xfrm>
            <a:off x="2586647" y="263234"/>
            <a:ext cx="6696222" cy="483667"/>
          </a:xfrm>
          <a:prstGeom prst="rect">
            <a:avLst/>
          </a:prstGeom>
          <a:noFill/>
          <a:ln>
            <a:noFill/>
          </a:ln>
        </p:spPr>
        <p:txBody>
          <a:bodyPr anchorCtr="0" anchor="t" bIns="0" lIns="0" spcFirstLastPara="1" rIns="0" wrap="square" tIns="0">
            <a:spAutoFit/>
          </a:bodyPr>
          <a:lstStyle/>
          <a:p>
            <a:pPr indent="0" lvl="0" marL="0" marR="0" rtl="0" algn="l">
              <a:lnSpc>
                <a:spcPct val="108004"/>
              </a:lnSpc>
              <a:spcBef>
                <a:spcPts val="0"/>
              </a:spcBef>
              <a:spcAft>
                <a:spcPts val="0"/>
              </a:spcAft>
              <a:buNone/>
            </a:pPr>
            <a:r>
              <a:rPr b="1" i="0" lang="en-US" sz="2986" u="none" cap="none" strike="noStrike">
                <a:solidFill>
                  <a:srgbClr val="FFFFFF"/>
                </a:solidFill>
                <a:latin typeface="Arial"/>
                <a:ea typeface="Arial"/>
                <a:cs typeface="Arial"/>
                <a:sym typeface="Arial"/>
              </a:rPr>
              <a:t>Midiendo la Radiación</a:t>
            </a:r>
            <a:endParaRPr/>
          </a:p>
        </p:txBody>
      </p:sp>
      <p:sp>
        <p:nvSpPr>
          <p:cNvPr id="121" name="Google Shape;121;p14"/>
          <p:cNvSpPr txBox="1"/>
          <p:nvPr/>
        </p:nvSpPr>
        <p:spPr>
          <a:xfrm>
            <a:off x="670560" y="1931059"/>
            <a:ext cx="5225626" cy="273660"/>
          </a:xfrm>
          <a:prstGeom prst="rect">
            <a:avLst/>
          </a:prstGeom>
          <a:noFill/>
          <a:ln>
            <a:noFill/>
          </a:ln>
        </p:spPr>
        <p:txBody>
          <a:bodyPr anchorCtr="0" anchor="t" bIns="0" lIns="0" spcFirstLastPara="1" rIns="0" wrap="square" tIns="0">
            <a:spAutoFit/>
          </a:bodyPr>
          <a:lstStyle/>
          <a:p>
            <a:pPr indent="-204644" lvl="1" marL="409290" marR="0" rtl="0" algn="l">
              <a:lnSpc>
                <a:spcPct val="108030"/>
              </a:lnSpc>
              <a:spcBef>
                <a:spcPts val="0"/>
              </a:spcBef>
              <a:spcAft>
                <a:spcPts val="0"/>
              </a:spcAft>
              <a:buClr>
                <a:srgbClr val="FFFFFF"/>
              </a:buClr>
              <a:buSzPts val="1706"/>
              <a:buFont typeface="Arial"/>
              <a:buChar char="•"/>
            </a:pPr>
            <a:r>
              <a:rPr b="0" i="0" lang="en-US" sz="1706" u="none" cap="none" strike="noStrike">
                <a:solidFill>
                  <a:srgbClr val="FFFFFF"/>
                </a:solidFill>
                <a:latin typeface="Arial"/>
                <a:ea typeface="Arial"/>
                <a:cs typeface="Arial"/>
                <a:sym typeface="Arial"/>
              </a:rPr>
              <a:t>Emisores de radiación</a:t>
            </a:r>
            <a:endParaRPr/>
          </a:p>
        </p:txBody>
      </p:sp>
      <p:sp>
        <p:nvSpPr>
          <p:cNvPr id="122" name="Google Shape;122;p14"/>
          <p:cNvSpPr txBox="1"/>
          <p:nvPr/>
        </p:nvSpPr>
        <p:spPr>
          <a:xfrm>
            <a:off x="670560" y="2517574"/>
            <a:ext cx="5225626" cy="273660"/>
          </a:xfrm>
          <a:prstGeom prst="rect">
            <a:avLst/>
          </a:prstGeom>
          <a:noFill/>
          <a:ln>
            <a:noFill/>
          </a:ln>
        </p:spPr>
        <p:txBody>
          <a:bodyPr anchorCtr="0" anchor="t" bIns="0" lIns="0" spcFirstLastPara="1" rIns="0" wrap="square" tIns="0">
            <a:spAutoFit/>
          </a:bodyPr>
          <a:lstStyle/>
          <a:p>
            <a:pPr indent="-204644" lvl="1" marL="409290" marR="0" rtl="0" algn="l">
              <a:lnSpc>
                <a:spcPct val="108030"/>
              </a:lnSpc>
              <a:spcBef>
                <a:spcPts val="0"/>
              </a:spcBef>
              <a:spcAft>
                <a:spcPts val="0"/>
              </a:spcAft>
              <a:buClr>
                <a:srgbClr val="FFFFFF"/>
              </a:buClr>
              <a:buSzPts val="1706"/>
              <a:buFont typeface="Arial"/>
              <a:buChar char="•"/>
            </a:pPr>
            <a:r>
              <a:rPr b="0" i="0" lang="en-US" sz="1706" u="none" cap="none" strike="noStrike">
                <a:solidFill>
                  <a:srgbClr val="FFFFFF"/>
                </a:solidFill>
                <a:latin typeface="Arial"/>
                <a:ea typeface="Arial"/>
                <a:cs typeface="Arial"/>
                <a:sym typeface="Arial"/>
              </a:rPr>
              <a:t>Niveles de radiación en tu hogar</a:t>
            </a:r>
            <a:endParaRPr/>
          </a:p>
        </p:txBody>
      </p:sp>
      <p:sp>
        <p:nvSpPr>
          <p:cNvPr id="123" name="Google Shape;123;p14"/>
          <p:cNvSpPr txBox="1"/>
          <p:nvPr/>
        </p:nvSpPr>
        <p:spPr>
          <a:xfrm>
            <a:off x="670560" y="3091608"/>
            <a:ext cx="5225626" cy="502260"/>
          </a:xfrm>
          <a:prstGeom prst="rect">
            <a:avLst/>
          </a:prstGeom>
          <a:noFill/>
          <a:ln>
            <a:noFill/>
          </a:ln>
        </p:spPr>
        <p:txBody>
          <a:bodyPr anchorCtr="0" anchor="t" bIns="0" lIns="0" spcFirstLastPara="1" rIns="0" wrap="square" tIns="0">
            <a:spAutoFit/>
          </a:bodyPr>
          <a:lstStyle/>
          <a:p>
            <a:pPr indent="-204609" lvl="1" marL="409219" marR="0" rtl="0" algn="l">
              <a:lnSpc>
                <a:spcPct val="108030"/>
              </a:lnSpc>
              <a:spcBef>
                <a:spcPts val="0"/>
              </a:spcBef>
              <a:spcAft>
                <a:spcPts val="0"/>
              </a:spcAft>
              <a:buClr>
                <a:srgbClr val="FFFFFF"/>
              </a:buClr>
              <a:buSzPts val="1706"/>
              <a:buFont typeface="Arial"/>
              <a:buChar char="•"/>
            </a:pPr>
            <a:r>
              <a:rPr b="0" i="0" lang="en-US" sz="1706" u="none" cap="none" strike="noStrike">
                <a:solidFill>
                  <a:srgbClr val="FFFFFF"/>
                </a:solidFill>
                <a:latin typeface="Arial"/>
                <a:ea typeface="Arial"/>
                <a:cs typeface="Arial"/>
                <a:sym typeface="Arial"/>
              </a:rPr>
              <a:t>Riesgos comparativos de la radiación</a:t>
            </a:r>
            <a:endParaRPr/>
          </a:p>
          <a:p>
            <a:pPr indent="0" lvl="0" marL="0" marR="0" rtl="0" algn="l">
              <a:lnSpc>
                <a:spcPct val="108030"/>
              </a:lnSpc>
              <a:spcBef>
                <a:spcPts val="0"/>
              </a:spcBef>
              <a:spcAft>
                <a:spcPts val="0"/>
              </a:spcAft>
              <a:buNone/>
            </a:pPr>
            <a:r>
              <a:rPr b="0" i="0" lang="en-US" sz="1706" u="none" cap="none" strike="noStrike">
                <a:solidFill>
                  <a:srgbClr val="FFFFFF"/>
                </a:solidFill>
                <a:latin typeface="Arial"/>
                <a:ea typeface="Arial"/>
                <a:cs typeface="Arial"/>
                <a:sym typeface="Arial"/>
              </a:rPr>
              <a:t> </a:t>
            </a:r>
            <a:endParaRPr/>
          </a:p>
        </p:txBody>
      </p:sp>
      <p:sp>
        <p:nvSpPr>
          <p:cNvPr id="124" name="Google Shape;124;p14"/>
          <p:cNvSpPr txBox="1"/>
          <p:nvPr/>
        </p:nvSpPr>
        <p:spPr>
          <a:xfrm>
            <a:off x="670560" y="3638019"/>
            <a:ext cx="5965365" cy="502260"/>
          </a:xfrm>
          <a:prstGeom prst="rect">
            <a:avLst/>
          </a:prstGeom>
          <a:noFill/>
          <a:ln>
            <a:noFill/>
          </a:ln>
        </p:spPr>
        <p:txBody>
          <a:bodyPr anchorCtr="0" anchor="t" bIns="0" lIns="0" spcFirstLastPara="1" rIns="0" wrap="square" tIns="0">
            <a:spAutoFit/>
          </a:bodyPr>
          <a:lstStyle/>
          <a:p>
            <a:pPr indent="-204609" lvl="1" marL="409219" marR="0" rtl="0" algn="l">
              <a:lnSpc>
                <a:spcPct val="108030"/>
              </a:lnSpc>
              <a:spcBef>
                <a:spcPts val="0"/>
              </a:spcBef>
              <a:spcAft>
                <a:spcPts val="0"/>
              </a:spcAft>
              <a:buClr>
                <a:srgbClr val="FFFFFF"/>
              </a:buClr>
              <a:buSzPts val="1706"/>
              <a:buFont typeface="Arial"/>
              <a:buChar char="•"/>
            </a:pPr>
            <a:r>
              <a:rPr b="0" i="0" lang="en-US" sz="1706" u="none" cap="none" strike="noStrike">
                <a:solidFill>
                  <a:srgbClr val="FFFFFF"/>
                </a:solidFill>
                <a:latin typeface="Arial"/>
                <a:ea typeface="Arial"/>
                <a:cs typeface="Arial"/>
                <a:sym typeface="Arial"/>
              </a:rPr>
              <a:t>Radiación proveniente de procedimientos médicos</a:t>
            </a:r>
            <a:endParaRPr/>
          </a:p>
          <a:p>
            <a:pPr indent="0" lvl="0" marL="0" marR="0" rtl="0" algn="l">
              <a:lnSpc>
                <a:spcPct val="108030"/>
              </a:lnSpc>
              <a:spcBef>
                <a:spcPts val="0"/>
              </a:spcBef>
              <a:spcAft>
                <a:spcPts val="0"/>
              </a:spcAft>
              <a:buNone/>
            </a:pPr>
            <a:r>
              <a:t/>
            </a:r>
            <a:endParaRPr b="0" i="0" sz="1706" u="none" cap="none" strike="noStrike">
              <a:solidFill>
                <a:srgbClr val="FFFFFF"/>
              </a:solidFill>
              <a:latin typeface="Arial"/>
              <a:ea typeface="Arial"/>
              <a:cs typeface="Arial"/>
              <a:sym typeface="Arial"/>
            </a:endParaRPr>
          </a:p>
        </p:txBody>
      </p:sp>
      <p:sp>
        <p:nvSpPr>
          <p:cNvPr id="125" name="Google Shape;125;p14"/>
          <p:cNvSpPr txBox="1"/>
          <p:nvPr/>
        </p:nvSpPr>
        <p:spPr>
          <a:xfrm>
            <a:off x="670559" y="4217080"/>
            <a:ext cx="5225626" cy="273660"/>
          </a:xfrm>
          <a:prstGeom prst="rect">
            <a:avLst/>
          </a:prstGeom>
          <a:noFill/>
          <a:ln>
            <a:noFill/>
          </a:ln>
        </p:spPr>
        <p:txBody>
          <a:bodyPr anchorCtr="0" anchor="t" bIns="0" lIns="0" spcFirstLastPara="1" rIns="0" wrap="square" tIns="0">
            <a:spAutoFit/>
          </a:bodyPr>
          <a:lstStyle/>
          <a:p>
            <a:pPr indent="-204608" lvl="1" marL="409218" marR="0" rtl="0" algn="l">
              <a:lnSpc>
                <a:spcPct val="108030"/>
              </a:lnSpc>
              <a:spcBef>
                <a:spcPts val="0"/>
              </a:spcBef>
              <a:spcAft>
                <a:spcPts val="0"/>
              </a:spcAft>
              <a:buClr>
                <a:srgbClr val="FFFFFF"/>
              </a:buClr>
              <a:buSzPts val="1706"/>
              <a:buFont typeface="Arial"/>
              <a:buChar char="•"/>
            </a:pPr>
            <a:r>
              <a:rPr b="0" i="0" lang="en-US" sz="1706" u="none" cap="none" strike="noStrike">
                <a:solidFill>
                  <a:srgbClr val="FFFFFF"/>
                </a:solidFill>
                <a:latin typeface="Arial"/>
                <a:ea typeface="Arial"/>
                <a:cs typeface="Arial"/>
                <a:sym typeface="Arial"/>
              </a:rPr>
              <a:t>Radiación de fuentes naturales</a:t>
            </a:r>
            <a:endParaRPr/>
          </a:p>
        </p:txBody>
      </p:sp>
      <p:sp>
        <p:nvSpPr>
          <p:cNvPr id="126" name="Google Shape;126;p14"/>
          <p:cNvSpPr txBox="1"/>
          <p:nvPr/>
        </p:nvSpPr>
        <p:spPr>
          <a:xfrm>
            <a:off x="670558" y="4827365"/>
            <a:ext cx="5965367" cy="273660"/>
          </a:xfrm>
          <a:prstGeom prst="rect">
            <a:avLst/>
          </a:prstGeom>
          <a:noFill/>
          <a:ln>
            <a:noFill/>
          </a:ln>
        </p:spPr>
        <p:txBody>
          <a:bodyPr anchorCtr="0" anchor="t" bIns="0" lIns="0" spcFirstLastPara="1" rIns="0" wrap="square" tIns="0">
            <a:spAutoFit/>
          </a:bodyPr>
          <a:lstStyle/>
          <a:p>
            <a:pPr indent="-204608" lvl="1" marL="409218" marR="0" rtl="0" algn="l">
              <a:lnSpc>
                <a:spcPct val="108030"/>
              </a:lnSpc>
              <a:spcBef>
                <a:spcPts val="0"/>
              </a:spcBef>
              <a:spcAft>
                <a:spcPts val="0"/>
              </a:spcAft>
              <a:buClr>
                <a:srgbClr val="FFFFFF"/>
              </a:buClr>
              <a:buSzPts val="1706"/>
              <a:buFont typeface="Arial"/>
              <a:buChar char="•"/>
            </a:pPr>
            <a:r>
              <a:rPr b="0" i="0" lang="en-US" sz="1706" u="none" cap="none" strike="noStrike">
                <a:solidFill>
                  <a:srgbClr val="FFFFFF"/>
                </a:solidFill>
                <a:latin typeface="Arial"/>
                <a:ea typeface="Arial"/>
                <a:cs typeface="Arial"/>
                <a:sym typeface="Arial"/>
              </a:rPr>
              <a:t>Variación de la radiación dependiendo de tu ubicación</a:t>
            </a:r>
            <a:endParaRPr/>
          </a:p>
        </p:txBody>
      </p:sp>
      <p:sp>
        <p:nvSpPr>
          <p:cNvPr id="127" name="Google Shape;127;p14"/>
          <p:cNvSpPr txBox="1"/>
          <p:nvPr/>
        </p:nvSpPr>
        <p:spPr>
          <a:xfrm>
            <a:off x="670560" y="1478144"/>
            <a:ext cx="5225626" cy="273660"/>
          </a:xfrm>
          <a:prstGeom prst="rect">
            <a:avLst/>
          </a:prstGeom>
          <a:noFill/>
          <a:ln>
            <a:noFill/>
          </a:ln>
        </p:spPr>
        <p:txBody>
          <a:bodyPr anchorCtr="0" anchor="t" bIns="0" lIns="0" spcFirstLastPara="1" rIns="0" wrap="square" tIns="0">
            <a:spAutoFit/>
          </a:bodyPr>
          <a:lstStyle/>
          <a:p>
            <a:pPr indent="0" lvl="0" marL="0" marR="0" rtl="0" algn="l">
              <a:lnSpc>
                <a:spcPct val="108030"/>
              </a:lnSpc>
              <a:spcBef>
                <a:spcPts val="0"/>
              </a:spcBef>
              <a:spcAft>
                <a:spcPts val="0"/>
              </a:spcAft>
              <a:buNone/>
            </a:pPr>
            <a:r>
              <a:rPr b="1" i="0" lang="en-US" sz="1706" u="none" cap="none" strike="noStrike">
                <a:solidFill>
                  <a:srgbClr val="FFFFFF"/>
                </a:solidFill>
                <a:latin typeface="Arial"/>
                <a:ea typeface="Arial"/>
                <a:cs typeface="Arial"/>
                <a:sym typeface="Arial"/>
              </a:rPr>
              <a:t>¿Qué aprendiste sobre…?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5"/>
          <p:cNvSpPr/>
          <p:nvPr/>
        </p:nvSpPr>
        <p:spPr>
          <a:xfrm>
            <a:off x="0" y="13647"/>
            <a:ext cx="9759886" cy="6459760"/>
          </a:xfrm>
          <a:custGeom>
            <a:rect b="b" l="l" r="r" t="t"/>
            <a:pathLst>
              <a:path extrusionOk="0" h="8613013" w="13013182">
                <a:moveTo>
                  <a:pt x="0" y="0"/>
                </a:moveTo>
                <a:lnTo>
                  <a:pt x="13013182" y="0"/>
                </a:lnTo>
                <a:lnTo>
                  <a:pt x="13013182" y="8613013"/>
                </a:lnTo>
                <a:lnTo>
                  <a:pt x="0" y="8613013"/>
                </a:lnTo>
                <a:close/>
              </a:path>
            </a:pathLst>
          </a:custGeom>
          <a:solidFill>
            <a:srgbClr val="000000"/>
          </a:solidFill>
          <a:ln>
            <a:noFill/>
          </a:ln>
        </p:spPr>
      </p:sp>
      <p:sp>
        <p:nvSpPr>
          <p:cNvPr id="133" name="Google Shape;133;p15"/>
          <p:cNvSpPr/>
          <p:nvPr/>
        </p:nvSpPr>
        <p:spPr>
          <a:xfrm>
            <a:off x="0" y="0"/>
            <a:ext cx="9753600" cy="945452"/>
          </a:xfrm>
          <a:custGeom>
            <a:rect b="b" l="l" r="r" t="t"/>
            <a:pathLst>
              <a:path extrusionOk="0" h="1260602" w="13004800">
                <a:moveTo>
                  <a:pt x="0" y="0"/>
                </a:moveTo>
                <a:lnTo>
                  <a:pt x="13004800" y="0"/>
                </a:lnTo>
                <a:lnTo>
                  <a:pt x="13004800" y="1260602"/>
                </a:lnTo>
                <a:lnTo>
                  <a:pt x="0" y="1260602"/>
                </a:lnTo>
                <a:close/>
              </a:path>
            </a:pathLst>
          </a:custGeom>
          <a:solidFill>
            <a:srgbClr val="4DA84F"/>
          </a:solidFill>
          <a:ln>
            <a:noFill/>
          </a:ln>
        </p:spPr>
      </p:sp>
      <p:cxnSp>
        <p:nvCxnSpPr>
          <p:cNvPr id="134" name="Google Shape;134;p15"/>
          <p:cNvCxnSpPr/>
          <p:nvPr/>
        </p:nvCxnSpPr>
        <p:spPr>
          <a:xfrm rot="5347507">
            <a:off x="8685534" y="6912870"/>
            <a:ext cx="443605" cy="0"/>
          </a:xfrm>
          <a:prstGeom prst="straightConnector1">
            <a:avLst/>
          </a:prstGeom>
          <a:noFill/>
          <a:ln cap="rnd" cmpd="sng" w="9525">
            <a:solidFill>
              <a:srgbClr val="FFFFFF"/>
            </a:solidFill>
            <a:prstDash val="solid"/>
            <a:round/>
            <a:headEnd len="sm" w="sm" type="none"/>
            <a:tailEnd len="sm" w="sm" type="none"/>
          </a:ln>
        </p:spPr>
      </p:cxnSp>
      <p:sp>
        <p:nvSpPr>
          <p:cNvPr id="135" name="Google Shape;135;p15"/>
          <p:cNvSpPr/>
          <p:nvPr/>
        </p:nvSpPr>
        <p:spPr>
          <a:xfrm>
            <a:off x="5227930" y="6366286"/>
            <a:ext cx="1110826" cy="1110826"/>
          </a:xfrm>
          <a:custGeom>
            <a:rect b="b" l="l" r="r" t="t"/>
            <a:pathLst>
              <a:path extrusionOk="0" h="1110826" w="1110826">
                <a:moveTo>
                  <a:pt x="0" y="0"/>
                </a:moveTo>
                <a:lnTo>
                  <a:pt x="1110825" y="0"/>
                </a:lnTo>
                <a:lnTo>
                  <a:pt x="1110825" y="1110825"/>
                </a:lnTo>
                <a:lnTo>
                  <a:pt x="0" y="1110825"/>
                </a:lnTo>
                <a:lnTo>
                  <a:pt x="0" y="0"/>
                </a:lnTo>
                <a:close/>
              </a:path>
            </a:pathLst>
          </a:custGeom>
          <a:blipFill rotWithShape="1">
            <a:blip r:embed="rId3">
              <a:alphaModFix/>
            </a:blip>
            <a:stretch>
              <a:fillRect b="0" l="0" r="0" t="0"/>
            </a:stretch>
          </a:blipFill>
          <a:ln>
            <a:noFill/>
          </a:ln>
        </p:spPr>
      </p:sp>
      <p:sp>
        <p:nvSpPr>
          <p:cNvPr id="136" name="Google Shape;136;p15"/>
          <p:cNvSpPr txBox="1"/>
          <p:nvPr/>
        </p:nvSpPr>
        <p:spPr>
          <a:xfrm>
            <a:off x="8957462" y="6818229"/>
            <a:ext cx="218101" cy="161925"/>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Century"/>
                <a:ea typeface="Century"/>
                <a:cs typeface="Century"/>
                <a:sym typeface="Century"/>
              </a:rPr>
              <a:t>3</a:t>
            </a:r>
            <a:endParaRPr/>
          </a:p>
        </p:txBody>
      </p:sp>
      <p:sp>
        <p:nvSpPr>
          <p:cNvPr id="137" name="Google Shape;137;p15"/>
          <p:cNvSpPr/>
          <p:nvPr/>
        </p:nvSpPr>
        <p:spPr>
          <a:xfrm>
            <a:off x="500163" y="124471"/>
            <a:ext cx="1890556" cy="717107"/>
          </a:xfrm>
          <a:custGeom>
            <a:rect b="b" l="l" r="r" t="t"/>
            <a:pathLst>
              <a:path extrusionOk="0" h="717107" w="1890556">
                <a:moveTo>
                  <a:pt x="0" y="0"/>
                </a:moveTo>
                <a:lnTo>
                  <a:pt x="1890556" y="0"/>
                </a:lnTo>
                <a:lnTo>
                  <a:pt x="1890556" y="717108"/>
                </a:lnTo>
                <a:lnTo>
                  <a:pt x="0" y="717108"/>
                </a:lnTo>
                <a:lnTo>
                  <a:pt x="0" y="0"/>
                </a:lnTo>
                <a:close/>
              </a:path>
            </a:pathLst>
          </a:custGeom>
          <a:blipFill rotWithShape="1">
            <a:blip r:embed="rId4">
              <a:alphaModFix/>
            </a:blip>
            <a:stretch>
              <a:fillRect b="0" l="0" r="0" t="0"/>
            </a:stretch>
          </a:blipFill>
          <a:ln>
            <a:noFill/>
          </a:ln>
        </p:spPr>
      </p:sp>
      <p:sp>
        <p:nvSpPr>
          <p:cNvPr id="138" name="Google Shape;138;p15"/>
          <p:cNvSpPr/>
          <p:nvPr/>
        </p:nvSpPr>
        <p:spPr>
          <a:xfrm>
            <a:off x="605537" y="6632419"/>
            <a:ext cx="2382563" cy="427936"/>
          </a:xfrm>
          <a:custGeom>
            <a:rect b="b" l="l" r="r" t="t"/>
            <a:pathLst>
              <a:path extrusionOk="0" h="427936" w="2382563">
                <a:moveTo>
                  <a:pt x="0" y="0"/>
                </a:moveTo>
                <a:lnTo>
                  <a:pt x="2382563" y="0"/>
                </a:lnTo>
                <a:lnTo>
                  <a:pt x="2382563" y="427936"/>
                </a:lnTo>
                <a:lnTo>
                  <a:pt x="0" y="427936"/>
                </a:lnTo>
                <a:lnTo>
                  <a:pt x="0" y="0"/>
                </a:lnTo>
                <a:close/>
              </a:path>
            </a:pathLst>
          </a:custGeom>
          <a:blipFill rotWithShape="1">
            <a:blip r:embed="rId5">
              <a:alphaModFix/>
            </a:blip>
            <a:stretch>
              <a:fillRect b="-494" l="0" r="0" t="-495"/>
            </a:stretch>
          </a:blipFill>
          <a:ln>
            <a:noFill/>
          </a:ln>
        </p:spPr>
      </p:sp>
      <p:sp>
        <p:nvSpPr>
          <p:cNvPr id="139" name="Google Shape;139;p15"/>
          <p:cNvSpPr txBox="1"/>
          <p:nvPr/>
        </p:nvSpPr>
        <p:spPr>
          <a:xfrm>
            <a:off x="2586647" y="262383"/>
            <a:ext cx="6696222" cy="483667"/>
          </a:xfrm>
          <a:prstGeom prst="rect">
            <a:avLst/>
          </a:prstGeom>
          <a:noFill/>
          <a:ln>
            <a:noFill/>
          </a:ln>
        </p:spPr>
        <p:txBody>
          <a:bodyPr anchorCtr="0" anchor="t" bIns="0" lIns="0" spcFirstLastPara="1" rIns="0" wrap="square" tIns="0">
            <a:spAutoFit/>
          </a:bodyPr>
          <a:lstStyle/>
          <a:p>
            <a:pPr indent="0" lvl="0" marL="0" marR="0" rtl="0" algn="l">
              <a:lnSpc>
                <a:spcPct val="108004"/>
              </a:lnSpc>
              <a:spcBef>
                <a:spcPts val="0"/>
              </a:spcBef>
              <a:spcAft>
                <a:spcPts val="0"/>
              </a:spcAft>
              <a:buNone/>
            </a:pPr>
            <a:r>
              <a:rPr b="1" i="0" lang="en-US" sz="2986" u="none" cap="none" strike="noStrike">
                <a:solidFill>
                  <a:srgbClr val="FFFFFF"/>
                </a:solidFill>
                <a:latin typeface="Arial"/>
                <a:ea typeface="Arial"/>
                <a:cs typeface="Arial"/>
                <a:sym typeface="Arial"/>
              </a:rPr>
              <a:t>Objetivos de la Lección</a:t>
            </a:r>
            <a:endParaRPr/>
          </a:p>
        </p:txBody>
      </p:sp>
      <p:sp>
        <p:nvSpPr>
          <p:cNvPr id="140" name="Google Shape;140;p15"/>
          <p:cNvSpPr txBox="1"/>
          <p:nvPr/>
        </p:nvSpPr>
        <p:spPr>
          <a:xfrm>
            <a:off x="605538" y="2296419"/>
            <a:ext cx="4966403" cy="1873860"/>
          </a:xfrm>
          <a:prstGeom prst="rect">
            <a:avLst/>
          </a:prstGeom>
          <a:noFill/>
          <a:ln>
            <a:noFill/>
          </a:ln>
        </p:spPr>
        <p:txBody>
          <a:bodyPr anchorCtr="0" anchor="t" bIns="0" lIns="0" spcFirstLastPara="1" rIns="0" wrap="square" tIns="0">
            <a:spAutoFit/>
          </a:bodyPr>
          <a:lstStyle/>
          <a:p>
            <a:pPr indent="0" lvl="0" marL="0" marR="0" rtl="0" algn="l">
              <a:lnSpc>
                <a:spcPct val="108030"/>
              </a:lnSpc>
              <a:spcBef>
                <a:spcPts val="0"/>
              </a:spcBef>
              <a:spcAft>
                <a:spcPts val="0"/>
              </a:spcAft>
              <a:buNone/>
            </a:pPr>
            <a:r>
              <a:rPr b="1" i="0" lang="en-US" sz="1706" u="none" cap="none" strike="noStrike">
                <a:solidFill>
                  <a:srgbClr val="FFFFFF"/>
                </a:solidFill>
                <a:latin typeface="Arial"/>
                <a:ea typeface="Arial"/>
                <a:cs typeface="Arial"/>
                <a:sym typeface="Arial"/>
              </a:rPr>
              <a:t>Tú harás lo siguiente:</a:t>
            </a:r>
            <a:endParaRPr/>
          </a:p>
          <a:p>
            <a:pPr indent="0" lvl="0" marL="0" marR="0" rtl="0" algn="l">
              <a:lnSpc>
                <a:spcPct val="108030"/>
              </a:lnSpc>
              <a:spcBef>
                <a:spcPts val="0"/>
              </a:spcBef>
              <a:spcAft>
                <a:spcPts val="0"/>
              </a:spcAft>
              <a:buNone/>
            </a:pPr>
            <a:r>
              <a:t/>
            </a:r>
            <a:endParaRPr b="1" i="0" sz="1706" u="none" cap="none" strike="noStrike">
              <a:solidFill>
                <a:srgbClr val="FFFFFF"/>
              </a:solidFill>
              <a:latin typeface="Arial"/>
              <a:ea typeface="Arial"/>
              <a:cs typeface="Arial"/>
              <a:sym typeface="Arial"/>
            </a:endParaRPr>
          </a:p>
          <a:p>
            <a:pPr indent="-184235" lvl="1" marL="368469" marR="0" rtl="0" algn="l">
              <a:lnSpc>
                <a:spcPct val="108030"/>
              </a:lnSpc>
              <a:spcBef>
                <a:spcPts val="0"/>
              </a:spcBef>
              <a:spcAft>
                <a:spcPts val="0"/>
              </a:spcAft>
              <a:buClr>
                <a:srgbClr val="FFFFFF"/>
              </a:buClr>
              <a:buSzPts val="1706"/>
              <a:buFont typeface="Arial"/>
              <a:buChar char="•"/>
            </a:pPr>
            <a:r>
              <a:rPr b="0" i="0" lang="en-US" sz="1706" u="none" cap="none" strike="noStrike">
                <a:solidFill>
                  <a:srgbClr val="FFFFFF"/>
                </a:solidFill>
                <a:latin typeface="Arial"/>
                <a:ea typeface="Arial"/>
                <a:cs typeface="Arial"/>
                <a:sym typeface="Arial"/>
              </a:rPr>
              <a:t>Describir la radiación que recibimos e identificar los riesgos relativos.</a:t>
            </a:r>
            <a:endParaRPr/>
          </a:p>
          <a:p>
            <a:pPr indent="-184235" lvl="1" marL="368469" marR="0" rtl="0" algn="l">
              <a:lnSpc>
                <a:spcPct val="108030"/>
              </a:lnSpc>
              <a:spcBef>
                <a:spcPts val="0"/>
              </a:spcBef>
              <a:spcAft>
                <a:spcPts val="0"/>
              </a:spcAft>
              <a:buClr>
                <a:srgbClr val="FFFFFF"/>
              </a:buClr>
              <a:buSzPts val="1706"/>
              <a:buFont typeface="Arial"/>
              <a:buChar char="•"/>
            </a:pPr>
            <a:r>
              <a:rPr b="0" i="0" lang="en-US" sz="1706" u="none" cap="none" strike="noStrike">
                <a:solidFill>
                  <a:srgbClr val="FFFFFF"/>
                </a:solidFill>
                <a:latin typeface="Arial"/>
                <a:ea typeface="Arial"/>
                <a:cs typeface="Arial"/>
                <a:sym typeface="Arial"/>
              </a:rPr>
              <a:t>Usar un contador Geiger-Müller para detectar radiación.</a:t>
            </a:r>
            <a:endParaRPr/>
          </a:p>
          <a:p>
            <a:pPr indent="-184234" lvl="1" marL="368470" marR="0" rtl="0" algn="l">
              <a:lnSpc>
                <a:spcPct val="108030"/>
              </a:lnSpc>
              <a:spcBef>
                <a:spcPts val="0"/>
              </a:spcBef>
              <a:spcAft>
                <a:spcPts val="0"/>
              </a:spcAft>
              <a:buClr>
                <a:srgbClr val="FFFFFF"/>
              </a:buClr>
              <a:buSzPts val="1706"/>
              <a:buFont typeface="Arial"/>
              <a:buChar char="•"/>
            </a:pPr>
            <a:r>
              <a:rPr b="0" i="0" lang="en-US" sz="1706" u="none" cap="none" strike="noStrike">
                <a:solidFill>
                  <a:srgbClr val="FFFFFF"/>
                </a:solidFill>
                <a:latin typeface="Arial"/>
                <a:ea typeface="Arial"/>
                <a:cs typeface="Arial"/>
                <a:sym typeface="Arial"/>
              </a:rPr>
              <a:t>Analizar y comunicar la ciencia detrás de los usos de la radiación.</a:t>
            </a:r>
            <a:endParaRPr/>
          </a:p>
        </p:txBody>
      </p:sp>
      <p:sp>
        <p:nvSpPr>
          <p:cNvPr id="141" name="Google Shape;141;p15"/>
          <p:cNvSpPr/>
          <p:nvPr/>
        </p:nvSpPr>
        <p:spPr>
          <a:xfrm>
            <a:off x="5828780" y="2187926"/>
            <a:ext cx="3319312" cy="3007360"/>
          </a:xfrm>
          <a:custGeom>
            <a:rect b="b" l="l" r="r" t="t"/>
            <a:pathLst>
              <a:path extrusionOk="0" h="3007360" w="3319312">
                <a:moveTo>
                  <a:pt x="0" y="0"/>
                </a:moveTo>
                <a:lnTo>
                  <a:pt x="3319312" y="0"/>
                </a:lnTo>
                <a:lnTo>
                  <a:pt x="3319312" y="3007360"/>
                </a:lnTo>
                <a:lnTo>
                  <a:pt x="0" y="3007360"/>
                </a:lnTo>
                <a:lnTo>
                  <a:pt x="0" y="0"/>
                </a:lnTo>
                <a:close/>
              </a:path>
            </a:pathLst>
          </a:custGeom>
          <a:blipFill rotWithShape="1">
            <a:blip r:embed="rId6">
              <a:alphaModFix/>
            </a:blip>
            <a:stretch>
              <a:fillRect b="0" l="-39" r="-38" t="0"/>
            </a:stretch>
          </a:blipFill>
          <a:ln>
            <a:noFill/>
          </a:ln>
        </p:spPr>
      </p:sp>
      <p:sp>
        <p:nvSpPr>
          <p:cNvPr id="142" name="Google Shape;142;p15"/>
          <p:cNvSpPr txBox="1"/>
          <p:nvPr/>
        </p:nvSpPr>
        <p:spPr>
          <a:xfrm>
            <a:off x="6371878" y="6846387"/>
            <a:ext cx="2650202" cy="190500"/>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639" u="none" cap="none" strike="noStrike">
                <a:solidFill>
                  <a:srgbClr val="000000"/>
                </a:solidFill>
                <a:latin typeface="Century"/>
                <a:ea typeface="Century"/>
                <a:cs typeface="Century"/>
                <a:sym typeface="Century"/>
              </a:rPr>
              <a:t>Copyright 2018 Discovery Education, Inc. Todos los Derechos Reservados.</a:t>
            </a:r>
            <a:endParaRPr/>
          </a:p>
          <a:p>
            <a:pPr indent="0" lvl="0" marL="0" marR="0" rtl="0" algn="l">
              <a:lnSpc>
                <a:spcPct val="120031"/>
              </a:lnSpc>
              <a:spcBef>
                <a:spcPts val="0"/>
              </a:spcBef>
              <a:spcAft>
                <a:spcPts val="0"/>
              </a:spcAft>
              <a:buNone/>
            </a:pPr>
            <a:r>
              <a:t/>
            </a:r>
            <a:endParaRPr b="0" i="0" sz="639" u="none" cap="none" strike="noStrike">
              <a:solidFill>
                <a:srgbClr val="000000"/>
              </a:solidFill>
              <a:latin typeface="Century"/>
              <a:ea typeface="Century"/>
              <a:cs typeface="Century"/>
              <a:sym typeface="Centur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6"/>
          <p:cNvSpPr/>
          <p:nvPr/>
        </p:nvSpPr>
        <p:spPr>
          <a:xfrm>
            <a:off x="0" y="-1980"/>
            <a:ext cx="9753600" cy="945452"/>
          </a:xfrm>
          <a:custGeom>
            <a:rect b="b" l="l" r="r" t="t"/>
            <a:pathLst>
              <a:path extrusionOk="0" h="1260602" w="13004800">
                <a:moveTo>
                  <a:pt x="0" y="0"/>
                </a:moveTo>
                <a:lnTo>
                  <a:pt x="13004800" y="0"/>
                </a:lnTo>
                <a:lnTo>
                  <a:pt x="13004800" y="1260602"/>
                </a:lnTo>
                <a:lnTo>
                  <a:pt x="0" y="1260602"/>
                </a:lnTo>
                <a:close/>
              </a:path>
            </a:pathLst>
          </a:custGeom>
          <a:solidFill>
            <a:srgbClr val="4DA84F"/>
          </a:solidFill>
          <a:ln>
            <a:noFill/>
          </a:ln>
        </p:spPr>
      </p:sp>
      <p:cxnSp>
        <p:nvCxnSpPr>
          <p:cNvPr id="148" name="Google Shape;148;p16"/>
          <p:cNvCxnSpPr/>
          <p:nvPr/>
        </p:nvCxnSpPr>
        <p:spPr>
          <a:xfrm rot="6855">
            <a:off x="600449" y="6463198"/>
            <a:ext cx="8543763" cy="0"/>
          </a:xfrm>
          <a:prstGeom prst="straightConnector1">
            <a:avLst/>
          </a:prstGeom>
          <a:noFill/>
          <a:ln cap="rnd" cmpd="sng" w="9525">
            <a:solidFill>
              <a:srgbClr val="26819E"/>
            </a:solidFill>
            <a:prstDash val="solid"/>
            <a:round/>
            <a:headEnd len="sm" w="sm" type="none"/>
            <a:tailEnd len="sm" w="sm" type="none"/>
          </a:ln>
        </p:spPr>
      </p:cxnSp>
      <p:cxnSp>
        <p:nvCxnSpPr>
          <p:cNvPr id="149" name="Google Shape;149;p16"/>
          <p:cNvCxnSpPr/>
          <p:nvPr/>
        </p:nvCxnSpPr>
        <p:spPr>
          <a:xfrm rot="5347507">
            <a:off x="8685534" y="6912870"/>
            <a:ext cx="443605" cy="0"/>
          </a:xfrm>
          <a:prstGeom prst="straightConnector1">
            <a:avLst/>
          </a:prstGeom>
          <a:noFill/>
          <a:ln cap="rnd" cmpd="sng" w="9525">
            <a:solidFill>
              <a:srgbClr val="FFFFFF"/>
            </a:solidFill>
            <a:prstDash val="solid"/>
            <a:round/>
            <a:headEnd len="sm" w="sm" type="none"/>
            <a:tailEnd len="sm" w="sm" type="none"/>
          </a:ln>
        </p:spPr>
      </p:cxnSp>
      <p:sp>
        <p:nvSpPr>
          <p:cNvPr id="150" name="Google Shape;150;p16"/>
          <p:cNvSpPr/>
          <p:nvPr/>
        </p:nvSpPr>
        <p:spPr>
          <a:xfrm>
            <a:off x="5227930" y="6366286"/>
            <a:ext cx="1110826" cy="1110826"/>
          </a:xfrm>
          <a:custGeom>
            <a:rect b="b" l="l" r="r" t="t"/>
            <a:pathLst>
              <a:path extrusionOk="0" h="1110826" w="1110826">
                <a:moveTo>
                  <a:pt x="0" y="0"/>
                </a:moveTo>
                <a:lnTo>
                  <a:pt x="1110825" y="0"/>
                </a:lnTo>
                <a:lnTo>
                  <a:pt x="1110825" y="1110825"/>
                </a:lnTo>
                <a:lnTo>
                  <a:pt x="0" y="1110825"/>
                </a:lnTo>
                <a:lnTo>
                  <a:pt x="0" y="0"/>
                </a:lnTo>
                <a:close/>
              </a:path>
            </a:pathLst>
          </a:custGeom>
          <a:blipFill rotWithShape="1">
            <a:blip r:embed="rId3">
              <a:alphaModFix/>
            </a:blip>
            <a:stretch>
              <a:fillRect b="0" l="0" r="0" t="0"/>
            </a:stretch>
          </a:blipFill>
          <a:ln>
            <a:noFill/>
          </a:ln>
        </p:spPr>
      </p:sp>
      <p:sp>
        <p:nvSpPr>
          <p:cNvPr id="151" name="Google Shape;151;p16"/>
          <p:cNvSpPr txBox="1"/>
          <p:nvPr/>
        </p:nvSpPr>
        <p:spPr>
          <a:xfrm>
            <a:off x="9022080" y="6826449"/>
            <a:ext cx="218101" cy="161925"/>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Century"/>
                <a:ea typeface="Century"/>
                <a:cs typeface="Century"/>
                <a:sym typeface="Century"/>
              </a:rPr>
              <a:t>4</a:t>
            </a:r>
            <a:endParaRPr/>
          </a:p>
        </p:txBody>
      </p:sp>
      <p:sp>
        <p:nvSpPr>
          <p:cNvPr id="152" name="Google Shape;152;p16"/>
          <p:cNvSpPr/>
          <p:nvPr/>
        </p:nvSpPr>
        <p:spPr>
          <a:xfrm>
            <a:off x="500163" y="124471"/>
            <a:ext cx="1890556" cy="717107"/>
          </a:xfrm>
          <a:custGeom>
            <a:rect b="b" l="l" r="r" t="t"/>
            <a:pathLst>
              <a:path extrusionOk="0" h="717107" w="1890556">
                <a:moveTo>
                  <a:pt x="0" y="0"/>
                </a:moveTo>
                <a:lnTo>
                  <a:pt x="1890556" y="0"/>
                </a:lnTo>
                <a:lnTo>
                  <a:pt x="1890556" y="717108"/>
                </a:lnTo>
                <a:lnTo>
                  <a:pt x="0" y="717108"/>
                </a:lnTo>
                <a:lnTo>
                  <a:pt x="0" y="0"/>
                </a:lnTo>
                <a:close/>
              </a:path>
            </a:pathLst>
          </a:custGeom>
          <a:blipFill rotWithShape="1">
            <a:blip r:embed="rId4">
              <a:alphaModFix/>
            </a:blip>
            <a:stretch>
              <a:fillRect b="0" l="0" r="0" t="0"/>
            </a:stretch>
          </a:blipFill>
          <a:ln>
            <a:noFill/>
          </a:ln>
        </p:spPr>
      </p:sp>
      <p:sp>
        <p:nvSpPr>
          <p:cNvPr id="153" name="Google Shape;153;p16"/>
          <p:cNvSpPr/>
          <p:nvPr/>
        </p:nvSpPr>
        <p:spPr>
          <a:xfrm>
            <a:off x="605537" y="6632419"/>
            <a:ext cx="2382563" cy="427936"/>
          </a:xfrm>
          <a:custGeom>
            <a:rect b="b" l="l" r="r" t="t"/>
            <a:pathLst>
              <a:path extrusionOk="0" h="427936" w="2382563">
                <a:moveTo>
                  <a:pt x="0" y="0"/>
                </a:moveTo>
                <a:lnTo>
                  <a:pt x="2382563" y="0"/>
                </a:lnTo>
                <a:lnTo>
                  <a:pt x="2382563" y="427936"/>
                </a:lnTo>
                <a:lnTo>
                  <a:pt x="0" y="427936"/>
                </a:lnTo>
                <a:lnTo>
                  <a:pt x="0" y="0"/>
                </a:lnTo>
                <a:close/>
              </a:path>
            </a:pathLst>
          </a:custGeom>
          <a:blipFill rotWithShape="1">
            <a:blip r:embed="rId5">
              <a:alphaModFix/>
            </a:blip>
            <a:stretch>
              <a:fillRect b="-494" l="0" r="0" t="-495"/>
            </a:stretch>
          </a:blipFill>
          <a:ln>
            <a:noFill/>
          </a:ln>
        </p:spPr>
      </p:sp>
      <p:sp>
        <p:nvSpPr>
          <p:cNvPr id="154" name="Google Shape;154;p16"/>
          <p:cNvSpPr txBox="1"/>
          <p:nvPr/>
        </p:nvSpPr>
        <p:spPr>
          <a:xfrm>
            <a:off x="2586647" y="262383"/>
            <a:ext cx="6696222" cy="483667"/>
          </a:xfrm>
          <a:prstGeom prst="rect">
            <a:avLst/>
          </a:prstGeom>
          <a:noFill/>
          <a:ln>
            <a:noFill/>
          </a:ln>
        </p:spPr>
        <p:txBody>
          <a:bodyPr anchorCtr="0" anchor="t" bIns="0" lIns="0" spcFirstLastPara="1" rIns="0" wrap="square" tIns="0">
            <a:spAutoFit/>
          </a:bodyPr>
          <a:lstStyle/>
          <a:p>
            <a:pPr indent="0" lvl="0" marL="0" marR="0" rtl="0" algn="l">
              <a:lnSpc>
                <a:spcPct val="108004"/>
              </a:lnSpc>
              <a:spcBef>
                <a:spcPts val="0"/>
              </a:spcBef>
              <a:spcAft>
                <a:spcPts val="0"/>
              </a:spcAft>
              <a:buNone/>
            </a:pPr>
            <a:r>
              <a:rPr b="1" i="0" lang="en-US" sz="2986" u="none" cap="none" strike="noStrike">
                <a:solidFill>
                  <a:srgbClr val="FFFFFF"/>
                </a:solidFill>
                <a:latin typeface="Arial"/>
                <a:ea typeface="Arial"/>
                <a:cs typeface="Arial"/>
                <a:sym typeface="Arial"/>
              </a:rPr>
              <a:t>Contexto General</a:t>
            </a:r>
            <a:endParaRPr/>
          </a:p>
        </p:txBody>
      </p:sp>
      <p:sp>
        <p:nvSpPr>
          <p:cNvPr id="155" name="Google Shape;155;p16"/>
          <p:cNvSpPr txBox="1"/>
          <p:nvPr/>
        </p:nvSpPr>
        <p:spPr>
          <a:xfrm>
            <a:off x="670560" y="1637401"/>
            <a:ext cx="5225626" cy="502260"/>
          </a:xfrm>
          <a:prstGeom prst="rect">
            <a:avLst/>
          </a:prstGeom>
          <a:noFill/>
          <a:ln>
            <a:noFill/>
          </a:ln>
        </p:spPr>
        <p:txBody>
          <a:bodyPr anchorCtr="0" anchor="t" bIns="0" lIns="0" spcFirstLastPara="1" rIns="0" wrap="square" tIns="0">
            <a:spAutoFit/>
          </a:bodyPr>
          <a:lstStyle/>
          <a:p>
            <a:pPr indent="-204645" lvl="1" marL="409290" marR="0" rtl="0" algn="l">
              <a:lnSpc>
                <a:spcPct val="108030"/>
              </a:lnSpc>
              <a:spcBef>
                <a:spcPts val="0"/>
              </a:spcBef>
              <a:spcAft>
                <a:spcPts val="0"/>
              </a:spcAft>
              <a:buNone/>
            </a:pPr>
            <a:r>
              <a:rPr b="0" i="0" lang="en-US" sz="1706" u="none" cap="none" strike="noStrike">
                <a:solidFill>
                  <a:srgbClr val="000000"/>
                </a:solidFill>
                <a:latin typeface="Arial"/>
                <a:ea typeface="Arial"/>
                <a:cs typeface="Arial"/>
                <a:sym typeface="Arial"/>
              </a:rPr>
              <a:t>Los átomos constituyen toda la materia, y están compuestos por partículas más pequeñas.</a:t>
            </a:r>
            <a:endParaRPr/>
          </a:p>
        </p:txBody>
      </p:sp>
      <p:sp>
        <p:nvSpPr>
          <p:cNvPr id="156" name="Google Shape;156;p16"/>
          <p:cNvSpPr txBox="1"/>
          <p:nvPr/>
        </p:nvSpPr>
        <p:spPr>
          <a:xfrm>
            <a:off x="670560" y="2361057"/>
            <a:ext cx="5225626" cy="273660"/>
          </a:xfrm>
          <a:prstGeom prst="rect">
            <a:avLst/>
          </a:prstGeom>
          <a:noFill/>
          <a:ln>
            <a:noFill/>
          </a:ln>
        </p:spPr>
        <p:txBody>
          <a:bodyPr anchorCtr="0" anchor="t" bIns="0" lIns="0" spcFirstLastPara="1" rIns="0" wrap="square" tIns="0">
            <a:spAutoFit/>
          </a:bodyPr>
          <a:lstStyle/>
          <a:p>
            <a:pPr indent="-204644" lvl="1" marL="409290"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El átomo tiene un núcleo.</a:t>
            </a:r>
            <a:endParaRPr/>
          </a:p>
        </p:txBody>
      </p:sp>
      <p:sp>
        <p:nvSpPr>
          <p:cNvPr id="157" name="Google Shape;157;p16"/>
          <p:cNvSpPr txBox="1"/>
          <p:nvPr/>
        </p:nvSpPr>
        <p:spPr>
          <a:xfrm>
            <a:off x="670560" y="2874955"/>
            <a:ext cx="4744064" cy="730860"/>
          </a:xfrm>
          <a:prstGeom prst="rect">
            <a:avLst/>
          </a:prstGeom>
          <a:noFill/>
          <a:ln>
            <a:noFill/>
          </a:ln>
        </p:spPr>
        <p:txBody>
          <a:bodyPr anchorCtr="0" anchor="t" bIns="0" lIns="0" spcFirstLastPara="1" rIns="0" wrap="square" tIns="0">
            <a:spAutoFit/>
          </a:bodyPr>
          <a:lstStyle/>
          <a:p>
            <a:pPr indent="-204644" lvl="1" marL="409290"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El núcleo atómico está formado por protones y neutrones. El número de protones determina el elemento.</a:t>
            </a:r>
            <a:endParaRPr/>
          </a:p>
        </p:txBody>
      </p:sp>
      <p:sp>
        <p:nvSpPr>
          <p:cNvPr id="158" name="Google Shape;158;p16"/>
          <p:cNvSpPr txBox="1"/>
          <p:nvPr/>
        </p:nvSpPr>
        <p:spPr>
          <a:xfrm>
            <a:off x="670560" y="3871289"/>
            <a:ext cx="4744064" cy="273660"/>
          </a:xfrm>
          <a:prstGeom prst="rect">
            <a:avLst/>
          </a:prstGeom>
          <a:noFill/>
          <a:ln>
            <a:noFill/>
          </a:ln>
        </p:spPr>
        <p:txBody>
          <a:bodyPr anchorCtr="0" anchor="t" bIns="0" lIns="0" spcFirstLastPara="1" rIns="0" wrap="square" tIns="0">
            <a:spAutoFit/>
          </a:bodyPr>
          <a:lstStyle/>
          <a:p>
            <a:pPr indent="-204644" lvl="1" marL="409290"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Un núcleo atómico puede emitir partículas.</a:t>
            </a:r>
            <a:endParaRPr/>
          </a:p>
        </p:txBody>
      </p:sp>
      <p:sp>
        <p:nvSpPr>
          <p:cNvPr id="159" name="Google Shape;159;p16"/>
          <p:cNvSpPr txBox="1"/>
          <p:nvPr/>
        </p:nvSpPr>
        <p:spPr>
          <a:xfrm>
            <a:off x="670560" y="4364214"/>
            <a:ext cx="4744064" cy="273660"/>
          </a:xfrm>
          <a:prstGeom prst="rect">
            <a:avLst/>
          </a:prstGeom>
          <a:noFill/>
          <a:ln>
            <a:noFill/>
          </a:ln>
        </p:spPr>
        <p:txBody>
          <a:bodyPr anchorCtr="0" anchor="t" bIns="0" lIns="0" spcFirstLastPara="1" rIns="0" wrap="square" tIns="0">
            <a:spAutoFit/>
          </a:bodyPr>
          <a:lstStyle/>
          <a:p>
            <a:pPr indent="-204644" lvl="1" marL="409290"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Los electrones circulan alrededor del núcleo.</a:t>
            </a:r>
            <a:endParaRPr/>
          </a:p>
        </p:txBody>
      </p:sp>
      <p:sp>
        <p:nvSpPr>
          <p:cNvPr id="160" name="Google Shape;160;p16"/>
          <p:cNvSpPr txBox="1"/>
          <p:nvPr/>
        </p:nvSpPr>
        <p:spPr>
          <a:xfrm>
            <a:off x="670560" y="4857139"/>
            <a:ext cx="4744064" cy="1188060"/>
          </a:xfrm>
          <a:prstGeom prst="rect">
            <a:avLst/>
          </a:prstGeom>
          <a:noFill/>
          <a:ln>
            <a:noFill/>
          </a:ln>
        </p:spPr>
        <p:txBody>
          <a:bodyPr anchorCtr="0" anchor="t" bIns="0" lIns="0" spcFirstLastPara="1" rIns="0" wrap="square" tIns="0">
            <a:spAutoFit/>
          </a:bodyPr>
          <a:lstStyle/>
          <a:p>
            <a:pPr indent="-204644" lvl="1" marL="409290"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La radiación electromagnética es una forma de energía que viaja en ondas, ondas que podemos ver, como la luz, y ondas que no podemos ver, como los rayos X y los rayos gamma.</a:t>
            </a:r>
            <a:endParaRPr/>
          </a:p>
        </p:txBody>
      </p:sp>
      <p:sp>
        <p:nvSpPr>
          <p:cNvPr id="161" name="Google Shape;161;p16"/>
          <p:cNvSpPr/>
          <p:nvPr/>
        </p:nvSpPr>
        <p:spPr>
          <a:xfrm>
            <a:off x="5819822" y="2212914"/>
            <a:ext cx="3272708" cy="3015014"/>
          </a:xfrm>
          <a:custGeom>
            <a:rect b="b" l="l" r="r" t="t"/>
            <a:pathLst>
              <a:path extrusionOk="0" h="3015014" w="3272708">
                <a:moveTo>
                  <a:pt x="0" y="0"/>
                </a:moveTo>
                <a:lnTo>
                  <a:pt x="3272708" y="0"/>
                </a:lnTo>
                <a:lnTo>
                  <a:pt x="3272708" y="3015015"/>
                </a:lnTo>
                <a:lnTo>
                  <a:pt x="0" y="3015015"/>
                </a:lnTo>
                <a:lnTo>
                  <a:pt x="0" y="0"/>
                </a:lnTo>
                <a:close/>
              </a:path>
            </a:pathLst>
          </a:custGeom>
          <a:blipFill rotWithShape="1">
            <a:blip r:embed="rId6">
              <a:alphaModFix/>
            </a:blip>
            <a:stretch>
              <a:fillRect b="0" l="-42" r="-41" t="0"/>
            </a:stretch>
          </a:blipFill>
          <a:ln>
            <a:noFill/>
          </a:ln>
        </p:spPr>
      </p:sp>
      <p:sp>
        <p:nvSpPr>
          <p:cNvPr id="162" name="Google Shape;162;p16"/>
          <p:cNvSpPr txBox="1"/>
          <p:nvPr/>
        </p:nvSpPr>
        <p:spPr>
          <a:xfrm>
            <a:off x="6338755" y="6826449"/>
            <a:ext cx="2650202" cy="190500"/>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639" u="none" cap="none" strike="noStrike">
                <a:solidFill>
                  <a:srgbClr val="000000"/>
                </a:solidFill>
                <a:latin typeface="Century"/>
                <a:ea typeface="Century"/>
                <a:cs typeface="Century"/>
                <a:sym typeface="Century"/>
              </a:rPr>
              <a:t>Copyright 2018 Discovery Education, Inc. Todos los Derechos Reservados.</a:t>
            </a:r>
            <a:endParaRPr/>
          </a:p>
          <a:p>
            <a:pPr indent="0" lvl="0" marL="0" marR="0" rtl="0" algn="l">
              <a:lnSpc>
                <a:spcPct val="120031"/>
              </a:lnSpc>
              <a:spcBef>
                <a:spcPts val="0"/>
              </a:spcBef>
              <a:spcAft>
                <a:spcPts val="0"/>
              </a:spcAft>
              <a:buNone/>
            </a:pPr>
            <a:r>
              <a:t/>
            </a:r>
            <a:endParaRPr b="0" i="0" sz="639" u="none" cap="none" strike="noStrike">
              <a:solidFill>
                <a:srgbClr val="000000"/>
              </a:solidFill>
              <a:latin typeface="Century"/>
              <a:ea typeface="Century"/>
              <a:cs typeface="Century"/>
              <a:sym typeface="Centur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7"/>
          <p:cNvSpPr/>
          <p:nvPr/>
        </p:nvSpPr>
        <p:spPr>
          <a:xfrm>
            <a:off x="0" y="-1980"/>
            <a:ext cx="9753600" cy="945452"/>
          </a:xfrm>
          <a:custGeom>
            <a:rect b="b" l="l" r="r" t="t"/>
            <a:pathLst>
              <a:path extrusionOk="0" h="1260602" w="13004800">
                <a:moveTo>
                  <a:pt x="0" y="0"/>
                </a:moveTo>
                <a:lnTo>
                  <a:pt x="13004800" y="0"/>
                </a:lnTo>
                <a:lnTo>
                  <a:pt x="13004800" y="1260602"/>
                </a:lnTo>
                <a:lnTo>
                  <a:pt x="0" y="1260602"/>
                </a:lnTo>
                <a:close/>
              </a:path>
            </a:pathLst>
          </a:custGeom>
          <a:solidFill>
            <a:srgbClr val="4DA84F"/>
          </a:solidFill>
          <a:ln>
            <a:noFill/>
          </a:ln>
        </p:spPr>
      </p:sp>
      <p:cxnSp>
        <p:nvCxnSpPr>
          <p:cNvPr id="168" name="Google Shape;168;p17"/>
          <p:cNvCxnSpPr/>
          <p:nvPr/>
        </p:nvCxnSpPr>
        <p:spPr>
          <a:xfrm rot="6855">
            <a:off x="600449" y="6463198"/>
            <a:ext cx="8543763" cy="0"/>
          </a:xfrm>
          <a:prstGeom prst="straightConnector1">
            <a:avLst/>
          </a:prstGeom>
          <a:noFill/>
          <a:ln cap="rnd" cmpd="sng" w="9525">
            <a:solidFill>
              <a:srgbClr val="26819E"/>
            </a:solidFill>
            <a:prstDash val="solid"/>
            <a:round/>
            <a:headEnd len="sm" w="sm" type="none"/>
            <a:tailEnd len="sm" w="sm" type="none"/>
          </a:ln>
        </p:spPr>
      </p:cxnSp>
      <p:cxnSp>
        <p:nvCxnSpPr>
          <p:cNvPr id="169" name="Google Shape;169;p17"/>
          <p:cNvCxnSpPr/>
          <p:nvPr/>
        </p:nvCxnSpPr>
        <p:spPr>
          <a:xfrm rot="5347507">
            <a:off x="8685534" y="6912870"/>
            <a:ext cx="443605" cy="0"/>
          </a:xfrm>
          <a:prstGeom prst="straightConnector1">
            <a:avLst/>
          </a:prstGeom>
          <a:noFill/>
          <a:ln cap="rnd" cmpd="sng" w="9525">
            <a:solidFill>
              <a:srgbClr val="FFFFFF"/>
            </a:solidFill>
            <a:prstDash val="solid"/>
            <a:round/>
            <a:headEnd len="sm" w="sm" type="none"/>
            <a:tailEnd len="sm" w="sm" type="none"/>
          </a:ln>
        </p:spPr>
      </p:cxnSp>
      <p:sp>
        <p:nvSpPr>
          <p:cNvPr id="170" name="Google Shape;170;p17"/>
          <p:cNvSpPr/>
          <p:nvPr/>
        </p:nvSpPr>
        <p:spPr>
          <a:xfrm>
            <a:off x="5227930" y="6366286"/>
            <a:ext cx="1110826" cy="1110826"/>
          </a:xfrm>
          <a:custGeom>
            <a:rect b="b" l="l" r="r" t="t"/>
            <a:pathLst>
              <a:path extrusionOk="0" h="1110826" w="1110826">
                <a:moveTo>
                  <a:pt x="0" y="0"/>
                </a:moveTo>
                <a:lnTo>
                  <a:pt x="1110825" y="0"/>
                </a:lnTo>
                <a:lnTo>
                  <a:pt x="1110825" y="1110825"/>
                </a:lnTo>
                <a:lnTo>
                  <a:pt x="0" y="1110825"/>
                </a:lnTo>
                <a:lnTo>
                  <a:pt x="0" y="0"/>
                </a:lnTo>
                <a:close/>
              </a:path>
            </a:pathLst>
          </a:custGeom>
          <a:blipFill rotWithShape="1">
            <a:blip r:embed="rId3">
              <a:alphaModFix/>
            </a:blip>
            <a:stretch>
              <a:fillRect b="0" l="0" r="0" t="0"/>
            </a:stretch>
          </a:blipFill>
          <a:ln>
            <a:noFill/>
          </a:ln>
        </p:spPr>
      </p:sp>
      <p:sp>
        <p:nvSpPr>
          <p:cNvPr id="171" name="Google Shape;171;p17"/>
          <p:cNvSpPr txBox="1"/>
          <p:nvPr/>
        </p:nvSpPr>
        <p:spPr>
          <a:xfrm>
            <a:off x="8957462" y="6818229"/>
            <a:ext cx="218101" cy="161925"/>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Century"/>
                <a:ea typeface="Century"/>
                <a:cs typeface="Century"/>
                <a:sym typeface="Century"/>
              </a:rPr>
              <a:t>5</a:t>
            </a:r>
            <a:endParaRPr/>
          </a:p>
        </p:txBody>
      </p:sp>
      <p:sp>
        <p:nvSpPr>
          <p:cNvPr id="172" name="Google Shape;172;p17"/>
          <p:cNvSpPr/>
          <p:nvPr/>
        </p:nvSpPr>
        <p:spPr>
          <a:xfrm>
            <a:off x="500163" y="124471"/>
            <a:ext cx="1890556" cy="717107"/>
          </a:xfrm>
          <a:custGeom>
            <a:rect b="b" l="l" r="r" t="t"/>
            <a:pathLst>
              <a:path extrusionOk="0" h="717107" w="1890556">
                <a:moveTo>
                  <a:pt x="0" y="0"/>
                </a:moveTo>
                <a:lnTo>
                  <a:pt x="1890556" y="0"/>
                </a:lnTo>
                <a:lnTo>
                  <a:pt x="1890556" y="717108"/>
                </a:lnTo>
                <a:lnTo>
                  <a:pt x="0" y="717108"/>
                </a:lnTo>
                <a:lnTo>
                  <a:pt x="0" y="0"/>
                </a:lnTo>
                <a:close/>
              </a:path>
            </a:pathLst>
          </a:custGeom>
          <a:blipFill rotWithShape="1">
            <a:blip r:embed="rId4">
              <a:alphaModFix/>
            </a:blip>
            <a:stretch>
              <a:fillRect b="0" l="0" r="0" t="0"/>
            </a:stretch>
          </a:blipFill>
          <a:ln>
            <a:noFill/>
          </a:ln>
        </p:spPr>
      </p:sp>
      <p:sp>
        <p:nvSpPr>
          <p:cNvPr id="173" name="Google Shape;173;p17"/>
          <p:cNvSpPr/>
          <p:nvPr/>
        </p:nvSpPr>
        <p:spPr>
          <a:xfrm>
            <a:off x="605537" y="6632419"/>
            <a:ext cx="2382563" cy="427936"/>
          </a:xfrm>
          <a:custGeom>
            <a:rect b="b" l="l" r="r" t="t"/>
            <a:pathLst>
              <a:path extrusionOk="0" h="427936" w="2382563">
                <a:moveTo>
                  <a:pt x="0" y="0"/>
                </a:moveTo>
                <a:lnTo>
                  <a:pt x="2382563" y="0"/>
                </a:lnTo>
                <a:lnTo>
                  <a:pt x="2382563" y="427936"/>
                </a:lnTo>
                <a:lnTo>
                  <a:pt x="0" y="427936"/>
                </a:lnTo>
                <a:lnTo>
                  <a:pt x="0" y="0"/>
                </a:lnTo>
                <a:close/>
              </a:path>
            </a:pathLst>
          </a:custGeom>
          <a:blipFill rotWithShape="1">
            <a:blip r:embed="rId5">
              <a:alphaModFix/>
            </a:blip>
            <a:stretch>
              <a:fillRect b="-494" l="0" r="0" t="-495"/>
            </a:stretch>
          </a:blipFill>
          <a:ln>
            <a:noFill/>
          </a:ln>
        </p:spPr>
      </p:sp>
      <p:sp>
        <p:nvSpPr>
          <p:cNvPr id="174" name="Google Shape;174;p17"/>
          <p:cNvSpPr txBox="1"/>
          <p:nvPr/>
        </p:nvSpPr>
        <p:spPr>
          <a:xfrm>
            <a:off x="2586647" y="58446"/>
            <a:ext cx="7066092" cy="893242"/>
          </a:xfrm>
          <a:prstGeom prst="rect">
            <a:avLst/>
          </a:prstGeom>
          <a:noFill/>
          <a:ln>
            <a:noFill/>
          </a:ln>
        </p:spPr>
        <p:txBody>
          <a:bodyPr anchorCtr="0" anchor="t" bIns="0" lIns="0" spcFirstLastPara="1" rIns="0" wrap="square" tIns="0">
            <a:spAutoFit/>
          </a:bodyPr>
          <a:lstStyle/>
          <a:p>
            <a:pPr indent="0" lvl="0" marL="0" marR="0" rtl="0" algn="l">
              <a:lnSpc>
                <a:spcPct val="108004"/>
              </a:lnSpc>
              <a:spcBef>
                <a:spcPts val="0"/>
              </a:spcBef>
              <a:spcAft>
                <a:spcPts val="0"/>
              </a:spcAft>
              <a:buNone/>
            </a:pPr>
            <a:r>
              <a:rPr b="1" i="0" lang="en-US" sz="2986" u="none" cap="none" strike="noStrike">
                <a:solidFill>
                  <a:srgbClr val="FFFFFF"/>
                </a:solidFill>
                <a:latin typeface="Arial"/>
                <a:ea typeface="Arial"/>
                <a:cs typeface="Arial"/>
                <a:sym typeface="Arial"/>
              </a:rPr>
              <a:t>Mitos sobre la medición de la radiación</a:t>
            </a:r>
            <a:endParaRPr/>
          </a:p>
        </p:txBody>
      </p:sp>
      <p:sp>
        <p:nvSpPr>
          <p:cNvPr id="175" name="Google Shape;175;p17"/>
          <p:cNvSpPr txBox="1"/>
          <p:nvPr/>
        </p:nvSpPr>
        <p:spPr>
          <a:xfrm>
            <a:off x="670560" y="1605940"/>
            <a:ext cx="4680977" cy="2102460"/>
          </a:xfrm>
          <a:prstGeom prst="rect">
            <a:avLst/>
          </a:prstGeom>
          <a:noFill/>
          <a:ln>
            <a:noFill/>
          </a:ln>
        </p:spPr>
        <p:txBody>
          <a:bodyPr anchorCtr="0" anchor="t" bIns="0" lIns="0" spcFirstLastPara="1" rIns="0" wrap="square" tIns="0">
            <a:spAutoFit/>
          </a:bodyPr>
          <a:lstStyle/>
          <a:p>
            <a:pPr indent="0" lvl="0" marL="0" marR="0" rtl="0" algn="l">
              <a:lnSpc>
                <a:spcPct val="108030"/>
              </a:lnSpc>
              <a:spcBef>
                <a:spcPts val="0"/>
              </a:spcBef>
              <a:spcAft>
                <a:spcPts val="0"/>
              </a:spcAft>
              <a:buNone/>
            </a:pPr>
            <a:r>
              <a:rPr b="1" i="0" lang="en-US" sz="1706" u="none" cap="none" strike="noStrike">
                <a:solidFill>
                  <a:srgbClr val="000000"/>
                </a:solidFill>
                <a:latin typeface="Arial"/>
                <a:ea typeface="Arial"/>
                <a:cs typeface="Arial"/>
                <a:sym typeface="Arial"/>
              </a:rPr>
              <a:t>Piensa en Eqiupo y Comparte:</a:t>
            </a:r>
            <a:endParaRPr/>
          </a:p>
          <a:p>
            <a:pPr indent="0" lvl="0" marL="0" marR="0" rtl="0" algn="l">
              <a:lnSpc>
                <a:spcPct val="108030"/>
              </a:lnSpc>
              <a:spcBef>
                <a:spcPts val="0"/>
              </a:spcBef>
              <a:spcAft>
                <a:spcPts val="0"/>
              </a:spcAft>
              <a:buNone/>
            </a:pPr>
            <a:r>
              <a:t/>
            </a:r>
            <a:endParaRPr b="1" i="0" sz="1706" u="none" cap="none" strike="noStrike">
              <a:solidFill>
                <a:srgbClr val="000000"/>
              </a:solidFill>
              <a:latin typeface="Arial"/>
              <a:ea typeface="Arial"/>
              <a:cs typeface="Arial"/>
              <a:sym typeface="Arial"/>
            </a:endParaRPr>
          </a:p>
          <a:p>
            <a:pPr indent="-184235" lvl="1" marL="368469" marR="0" rtl="0" algn="l">
              <a:lnSpc>
                <a:spcPct val="108030"/>
              </a:lnSpc>
              <a:spcBef>
                <a:spcPts val="0"/>
              </a:spcBef>
              <a:spcAft>
                <a:spcPts val="0"/>
              </a:spcAft>
              <a:buClr>
                <a:srgbClr val="000000"/>
              </a:buClr>
              <a:buSzPts val="1706"/>
              <a:buFont typeface="Arial"/>
              <a:buAutoNum type="arabicPeriod"/>
            </a:pPr>
            <a:r>
              <a:rPr b="0" i="0" lang="en-US" sz="1706" u="none" cap="none" strike="noStrike">
                <a:solidFill>
                  <a:srgbClr val="000000"/>
                </a:solidFill>
                <a:latin typeface="Arial"/>
                <a:ea typeface="Arial"/>
                <a:cs typeface="Arial"/>
                <a:sym typeface="Arial"/>
              </a:rPr>
              <a:t>¿Qué es la radiación?</a:t>
            </a:r>
            <a:endParaRPr/>
          </a:p>
          <a:p>
            <a:pPr indent="-184235" lvl="1" marL="368469" marR="0" rtl="0" algn="l">
              <a:lnSpc>
                <a:spcPct val="108030"/>
              </a:lnSpc>
              <a:spcBef>
                <a:spcPts val="0"/>
              </a:spcBef>
              <a:spcAft>
                <a:spcPts val="0"/>
              </a:spcAft>
              <a:buClr>
                <a:srgbClr val="000000"/>
              </a:buClr>
              <a:buSzPts val="1706"/>
              <a:buFont typeface="Arial"/>
              <a:buAutoNum type="arabicPeriod"/>
            </a:pPr>
            <a:r>
              <a:rPr b="0" i="0" lang="en-US" sz="1706" u="none" cap="none" strike="noStrike">
                <a:solidFill>
                  <a:srgbClr val="000000"/>
                </a:solidFill>
                <a:latin typeface="Arial"/>
                <a:ea typeface="Arial"/>
                <a:cs typeface="Arial"/>
                <a:sym typeface="Arial"/>
              </a:rPr>
              <a:t>¿Cuáles son algunos riesgos asociados con la radiación?</a:t>
            </a:r>
            <a:endParaRPr/>
          </a:p>
          <a:p>
            <a:pPr indent="-184235" lvl="1" marL="368469" marR="0" rtl="0" algn="l">
              <a:lnSpc>
                <a:spcPct val="108030"/>
              </a:lnSpc>
              <a:spcBef>
                <a:spcPts val="0"/>
              </a:spcBef>
              <a:spcAft>
                <a:spcPts val="0"/>
              </a:spcAft>
              <a:buClr>
                <a:srgbClr val="000000"/>
              </a:buClr>
              <a:buSzPts val="1706"/>
              <a:buFont typeface="Arial"/>
              <a:buAutoNum type="arabicPeriod"/>
            </a:pPr>
            <a:r>
              <a:rPr b="0" i="0" lang="en-US" sz="1706" u="none" cap="none" strike="noStrike">
                <a:solidFill>
                  <a:srgbClr val="000000"/>
                </a:solidFill>
                <a:latin typeface="Arial"/>
                <a:ea typeface="Arial"/>
                <a:cs typeface="Arial"/>
                <a:sym typeface="Arial"/>
              </a:rPr>
              <a:t>¿Cuáles son algunos beneficios de la radiación?</a:t>
            </a:r>
            <a:endParaRPr/>
          </a:p>
          <a:p>
            <a:pPr indent="-184234" lvl="1" marL="368470" marR="0" rtl="0" algn="l">
              <a:lnSpc>
                <a:spcPct val="108030"/>
              </a:lnSpc>
              <a:spcBef>
                <a:spcPts val="0"/>
              </a:spcBef>
              <a:spcAft>
                <a:spcPts val="0"/>
              </a:spcAft>
              <a:buClr>
                <a:srgbClr val="000000"/>
              </a:buClr>
              <a:buSzPts val="1706"/>
              <a:buFont typeface="Arial"/>
              <a:buAutoNum type="arabicPeriod"/>
            </a:pPr>
            <a:r>
              <a:rPr b="0" i="0" lang="en-US" sz="1706" u="none" cap="none" strike="noStrike">
                <a:solidFill>
                  <a:srgbClr val="000000"/>
                </a:solidFill>
                <a:latin typeface="Arial"/>
                <a:ea typeface="Arial"/>
                <a:cs typeface="Arial"/>
                <a:sym typeface="Arial"/>
              </a:rPr>
              <a:t>¿Cómo podemos detectar la radiación?</a:t>
            </a:r>
            <a:endParaRPr/>
          </a:p>
          <a:p>
            <a:pPr indent="0" lvl="0" marL="0" marR="0" rtl="0" algn="l">
              <a:lnSpc>
                <a:spcPct val="108030"/>
              </a:lnSpc>
              <a:spcBef>
                <a:spcPts val="0"/>
              </a:spcBef>
              <a:spcAft>
                <a:spcPts val="0"/>
              </a:spcAft>
              <a:buNone/>
            </a:pPr>
            <a:r>
              <a:t/>
            </a:r>
            <a:endParaRPr b="0" i="0" sz="1706" u="none" cap="none" strike="noStrike">
              <a:solidFill>
                <a:srgbClr val="000000"/>
              </a:solidFill>
              <a:latin typeface="Arial"/>
              <a:ea typeface="Arial"/>
              <a:cs typeface="Arial"/>
              <a:sym typeface="Arial"/>
            </a:endParaRPr>
          </a:p>
        </p:txBody>
      </p:sp>
      <p:sp>
        <p:nvSpPr>
          <p:cNvPr id="176" name="Google Shape;176;p17"/>
          <p:cNvSpPr/>
          <p:nvPr/>
        </p:nvSpPr>
        <p:spPr>
          <a:xfrm>
            <a:off x="5442977" y="1226321"/>
            <a:ext cx="3626613" cy="4693264"/>
          </a:xfrm>
          <a:custGeom>
            <a:rect b="b" l="l" r="r" t="t"/>
            <a:pathLst>
              <a:path extrusionOk="0" h="4693264" w="3626613">
                <a:moveTo>
                  <a:pt x="0" y="0"/>
                </a:moveTo>
                <a:lnTo>
                  <a:pt x="3626613" y="0"/>
                </a:lnTo>
                <a:lnTo>
                  <a:pt x="3626613" y="4693264"/>
                </a:lnTo>
                <a:lnTo>
                  <a:pt x="0" y="4693264"/>
                </a:lnTo>
                <a:lnTo>
                  <a:pt x="0" y="0"/>
                </a:lnTo>
                <a:close/>
              </a:path>
            </a:pathLst>
          </a:custGeom>
          <a:blipFill rotWithShape="1">
            <a:blip r:embed="rId6">
              <a:alphaModFix/>
            </a:blip>
            <a:stretch>
              <a:fillRect b="0" l="0" r="0" t="0"/>
            </a:stretch>
          </a:blipFill>
          <a:ln>
            <a:noFill/>
          </a:ln>
        </p:spPr>
      </p:sp>
      <p:sp>
        <p:nvSpPr>
          <p:cNvPr id="177" name="Google Shape;177;p17"/>
          <p:cNvSpPr txBox="1"/>
          <p:nvPr/>
        </p:nvSpPr>
        <p:spPr>
          <a:xfrm>
            <a:off x="6307261" y="6846387"/>
            <a:ext cx="2628230" cy="190500"/>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639" u="none" cap="none" strike="noStrike">
                <a:solidFill>
                  <a:srgbClr val="000000"/>
                </a:solidFill>
                <a:latin typeface="Century"/>
                <a:ea typeface="Century"/>
                <a:cs typeface="Century"/>
                <a:sym typeface="Century"/>
              </a:rPr>
              <a:t>Copyright 2018 Discovery Education, Inc. Todos los Derechos Reservados.</a:t>
            </a:r>
            <a:endParaRPr/>
          </a:p>
          <a:p>
            <a:pPr indent="0" lvl="0" marL="0" marR="0" rtl="0" algn="l">
              <a:lnSpc>
                <a:spcPct val="120031"/>
              </a:lnSpc>
              <a:spcBef>
                <a:spcPts val="0"/>
              </a:spcBef>
              <a:spcAft>
                <a:spcPts val="0"/>
              </a:spcAft>
              <a:buNone/>
            </a:pPr>
            <a:r>
              <a:t/>
            </a:r>
            <a:endParaRPr b="0" i="0" sz="639" u="none" cap="none" strike="noStrike">
              <a:solidFill>
                <a:srgbClr val="000000"/>
              </a:solidFill>
              <a:latin typeface="Century"/>
              <a:ea typeface="Century"/>
              <a:cs typeface="Century"/>
              <a:sym typeface="Centur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8"/>
          <p:cNvSpPr/>
          <p:nvPr/>
        </p:nvSpPr>
        <p:spPr>
          <a:xfrm>
            <a:off x="0" y="-1980"/>
            <a:ext cx="9753600" cy="945452"/>
          </a:xfrm>
          <a:custGeom>
            <a:rect b="b" l="l" r="r" t="t"/>
            <a:pathLst>
              <a:path extrusionOk="0" h="1260602" w="13004800">
                <a:moveTo>
                  <a:pt x="0" y="0"/>
                </a:moveTo>
                <a:lnTo>
                  <a:pt x="13004800" y="0"/>
                </a:lnTo>
                <a:lnTo>
                  <a:pt x="13004800" y="1260602"/>
                </a:lnTo>
                <a:lnTo>
                  <a:pt x="0" y="1260602"/>
                </a:lnTo>
                <a:close/>
              </a:path>
            </a:pathLst>
          </a:custGeom>
          <a:solidFill>
            <a:srgbClr val="4DA84F"/>
          </a:solidFill>
          <a:ln>
            <a:noFill/>
          </a:ln>
        </p:spPr>
      </p:sp>
      <p:cxnSp>
        <p:nvCxnSpPr>
          <p:cNvPr id="183" name="Google Shape;183;p18"/>
          <p:cNvCxnSpPr/>
          <p:nvPr/>
        </p:nvCxnSpPr>
        <p:spPr>
          <a:xfrm rot="6855">
            <a:off x="600449" y="6463198"/>
            <a:ext cx="8543763" cy="0"/>
          </a:xfrm>
          <a:prstGeom prst="straightConnector1">
            <a:avLst/>
          </a:prstGeom>
          <a:noFill/>
          <a:ln cap="rnd" cmpd="sng" w="9525">
            <a:solidFill>
              <a:srgbClr val="26819E"/>
            </a:solidFill>
            <a:prstDash val="solid"/>
            <a:round/>
            <a:headEnd len="sm" w="sm" type="none"/>
            <a:tailEnd len="sm" w="sm" type="none"/>
          </a:ln>
        </p:spPr>
      </p:cxnSp>
      <p:cxnSp>
        <p:nvCxnSpPr>
          <p:cNvPr id="184" name="Google Shape;184;p18"/>
          <p:cNvCxnSpPr/>
          <p:nvPr/>
        </p:nvCxnSpPr>
        <p:spPr>
          <a:xfrm rot="5347507">
            <a:off x="8685534" y="6912870"/>
            <a:ext cx="443605" cy="0"/>
          </a:xfrm>
          <a:prstGeom prst="straightConnector1">
            <a:avLst/>
          </a:prstGeom>
          <a:noFill/>
          <a:ln cap="rnd" cmpd="sng" w="9525">
            <a:solidFill>
              <a:srgbClr val="FFFFFF"/>
            </a:solidFill>
            <a:prstDash val="solid"/>
            <a:round/>
            <a:headEnd len="sm" w="sm" type="none"/>
            <a:tailEnd len="sm" w="sm" type="none"/>
          </a:ln>
        </p:spPr>
      </p:cxnSp>
      <p:sp>
        <p:nvSpPr>
          <p:cNvPr id="185" name="Google Shape;185;p18"/>
          <p:cNvSpPr/>
          <p:nvPr/>
        </p:nvSpPr>
        <p:spPr>
          <a:xfrm>
            <a:off x="5227930" y="6366286"/>
            <a:ext cx="1110826" cy="1110826"/>
          </a:xfrm>
          <a:custGeom>
            <a:rect b="b" l="l" r="r" t="t"/>
            <a:pathLst>
              <a:path extrusionOk="0" h="1110826" w="1110826">
                <a:moveTo>
                  <a:pt x="0" y="0"/>
                </a:moveTo>
                <a:lnTo>
                  <a:pt x="1110825" y="0"/>
                </a:lnTo>
                <a:lnTo>
                  <a:pt x="1110825" y="1110825"/>
                </a:lnTo>
                <a:lnTo>
                  <a:pt x="0" y="1110825"/>
                </a:lnTo>
                <a:lnTo>
                  <a:pt x="0" y="0"/>
                </a:lnTo>
                <a:close/>
              </a:path>
            </a:pathLst>
          </a:custGeom>
          <a:blipFill rotWithShape="1">
            <a:blip r:embed="rId3">
              <a:alphaModFix/>
            </a:blip>
            <a:stretch>
              <a:fillRect b="0" l="0" r="0" t="0"/>
            </a:stretch>
          </a:blipFill>
          <a:ln>
            <a:noFill/>
          </a:ln>
        </p:spPr>
      </p:sp>
      <p:sp>
        <p:nvSpPr>
          <p:cNvPr id="186" name="Google Shape;186;p18"/>
          <p:cNvSpPr txBox="1"/>
          <p:nvPr/>
        </p:nvSpPr>
        <p:spPr>
          <a:xfrm>
            <a:off x="8957462" y="6818229"/>
            <a:ext cx="218101" cy="161925"/>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Century"/>
                <a:ea typeface="Century"/>
                <a:cs typeface="Century"/>
                <a:sym typeface="Century"/>
              </a:rPr>
              <a:t>6</a:t>
            </a:r>
            <a:endParaRPr/>
          </a:p>
        </p:txBody>
      </p:sp>
      <p:sp>
        <p:nvSpPr>
          <p:cNvPr id="187" name="Google Shape;187;p18"/>
          <p:cNvSpPr/>
          <p:nvPr/>
        </p:nvSpPr>
        <p:spPr>
          <a:xfrm>
            <a:off x="500163" y="124471"/>
            <a:ext cx="1890556" cy="717107"/>
          </a:xfrm>
          <a:custGeom>
            <a:rect b="b" l="l" r="r" t="t"/>
            <a:pathLst>
              <a:path extrusionOk="0" h="717107" w="1890556">
                <a:moveTo>
                  <a:pt x="0" y="0"/>
                </a:moveTo>
                <a:lnTo>
                  <a:pt x="1890556" y="0"/>
                </a:lnTo>
                <a:lnTo>
                  <a:pt x="1890556" y="717108"/>
                </a:lnTo>
                <a:lnTo>
                  <a:pt x="0" y="717108"/>
                </a:lnTo>
                <a:lnTo>
                  <a:pt x="0" y="0"/>
                </a:lnTo>
                <a:close/>
              </a:path>
            </a:pathLst>
          </a:custGeom>
          <a:blipFill rotWithShape="1">
            <a:blip r:embed="rId4">
              <a:alphaModFix/>
            </a:blip>
            <a:stretch>
              <a:fillRect b="0" l="0" r="0" t="0"/>
            </a:stretch>
          </a:blipFill>
          <a:ln>
            <a:noFill/>
          </a:ln>
        </p:spPr>
      </p:sp>
      <p:sp>
        <p:nvSpPr>
          <p:cNvPr id="188" name="Google Shape;188;p18"/>
          <p:cNvSpPr/>
          <p:nvPr/>
        </p:nvSpPr>
        <p:spPr>
          <a:xfrm>
            <a:off x="605537" y="6632419"/>
            <a:ext cx="2382563" cy="427936"/>
          </a:xfrm>
          <a:custGeom>
            <a:rect b="b" l="l" r="r" t="t"/>
            <a:pathLst>
              <a:path extrusionOk="0" h="427936" w="2382563">
                <a:moveTo>
                  <a:pt x="0" y="0"/>
                </a:moveTo>
                <a:lnTo>
                  <a:pt x="2382563" y="0"/>
                </a:lnTo>
                <a:lnTo>
                  <a:pt x="2382563" y="427936"/>
                </a:lnTo>
                <a:lnTo>
                  <a:pt x="0" y="427936"/>
                </a:lnTo>
                <a:lnTo>
                  <a:pt x="0" y="0"/>
                </a:lnTo>
                <a:close/>
              </a:path>
            </a:pathLst>
          </a:custGeom>
          <a:blipFill rotWithShape="1">
            <a:blip r:embed="rId5">
              <a:alphaModFix/>
            </a:blip>
            <a:stretch>
              <a:fillRect b="-494" l="0" r="0" t="-495"/>
            </a:stretch>
          </a:blipFill>
          <a:ln>
            <a:noFill/>
          </a:ln>
        </p:spPr>
      </p:sp>
      <p:sp>
        <p:nvSpPr>
          <p:cNvPr id="189" name="Google Shape;189;p18"/>
          <p:cNvSpPr txBox="1"/>
          <p:nvPr/>
        </p:nvSpPr>
        <p:spPr>
          <a:xfrm>
            <a:off x="2586647" y="58446"/>
            <a:ext cx="6696222" cy="893242"/>
          </a:xfrm>
          <a:prstGeom prst="rect">
            <a:avLst/>
          </a:prstGeom>
          <a:noFill/>
          <a:ln>
            <a:noFill/>
          </a:ln>
        </p:spPr>
        <p:txBody>
          <a:bodyPr anchorCtr="0" anchor="t" bIns="0" lIns="0" spcFirstLastPara="1" rIns="0" wrap="square" tIns="0">
            <a:spAutoFit/>
          </a:bodyPr>
          <a:lstStyle/>
          <a:p>
            <a:pPr indent="0" lvl="0" marL="0" marR="0" rtl="0" algn="l">
              <a:lnSpc>
                <a:spcPct val="108004"/>
              </a:lnSpc>
              <a:spcBef>
                <a:spcPts val="0"/>
              </a:spcBef>
              <a:spcAft>
                <a:spcPts val="0"/>
              </a:spcAft>
              <a:buNone/>
            </a:pPr>
            <a:r>
              <a:rPr b="1" i="0" lang="en-US" sz="2986" u="none" cap="none" strike="noStrike">
                <a:solidFill>
                  <a:srgbClr val="FFFFFF"/>
                </a:solidFill>
                <a:latin typeface="Arial"/>
                <a:ea typeface="Arial"/>
                <a:cs typeface="Arial"/>
                <a:sym typeface="Arial"/>
              </a:rPr>
              <a:t>Radiación Electromagnética y Radiación Nuclear</a:t>
            </a:r>
            <a:endParaRPr/>
          </a:p>
        </p:txBody>
      </p:sp>
      <p:sp>
        <p:nvSpPr>
          <p:cNvPr id="190" name="Google Shape;190;p18"/>
          <p:cNvSpPr/>
          <p:nvPr/>
        </p:nvSpPr>
        <p:spPr>
          <a:xfrm>
            <a:off x="5442977" y="1226321"/>
            <a:ext cx="3626613" cy="4693264"/>
          </a:xfrm>
          <a:custGeom>
            <a:rect b="b" l="l" r="r" t="t"/>
            <a:pathLst>
              <a:path extrusionOk="0" h="4693264" w="3626613">
                <a:moveTo>
                  <a:pt x="0" y="0"/>
                </a:moveTo>
                <a:lnTo>
                  <a:pt x="3626613" y="0"/>
                </a:lnTo>
                <a:lnTo>
                  <a:pt x="3626613" y="4693264"/>
                </a:lnTo>
                <a:lnTo>
                  <a:pt x="0" y="4693264"/>
                </a:lnTo>
                <a:lnTo>
                  <a:pt x="0" y="0"/>
                </a:lnTo>
                <a:close/>
              </a:path>
            </a:pathLst>
          </a:custGeom>
          <a:blipFill rotWithShape="1">
            <a:blip r:embed="rId6">
              <a:alphaModFix/>
            </a:blip>
            <a:stretch>
              <a:fillRect b="0" l="0" r="0" t="0"/>
            </a:stretch>
          </a:blipFill>
          <a:ln>
            <a:noFill/>
          </a:ln>
        </p:spPr>
      </p:sp>
      <p:sp>
        <p:nvSpPr>
          <p:cNvPr id="191" name="Google Shape;191;p18"/>
          <p:cNvSpPr/>
          <p:nvPr/>
        </p:nvSpPr>
        <p:spPr>
          <a:xfrm>
            <a:off x="568951" y="2034622"/>
            <a:ext cx="4569322" cy="2607078"/>
          </a:xfrm>
          <a:custGeom>
            <a:rect b="b" l="l" r="r" t="t"/>
            <a:pathLst>
              <a:path extrusionOk="0" h="2607078" w="4569322">
                <a:moveTo>
                  <a:pt x="0" y="0"/>
                </a:moveTo>
                <a:lnTo>
                  <a:pt x="4569322" y="0"/>
                </a:lnTo>
                <a:lnTo>
                  <a:pt x="4569322" y="2607078"/>
                </a:lnTo>
                <a:lnTo>
                  <a:pt x="0" y="2607078"/>
                </a:lnTo>
                <a:lnTo>
                  <a:pt x="0" y="0"/>
                </a:lnTo>
                <a:close/>
              </a:path>
            </a:pathLst>
          </a:custGeom>
          <a:blipFill rotWithShape="1">
            <a:blip r:embed="rId7">
              <a:alphaModFix/>
            </a:blip>
            <a:stretch>
              <a:fillRect b="0" l="0" r="0" t="0"/>
            </a:stretch>
          </a:blipFill>
          <a:ln>
            <a:noFill/>
          </a:ln>
        </p:spPr>
      </p:sp>
      <p:sp>
        <p:nvSpPr>
          <p:cNvPr id="192" name="Google Shape;192;p18"/>
          <p:cNvSpPr txBox="1"/>
          <p:nvPr/>
        </p:nvSpPr>
        <p:spPr>
          <a:xfrm>
            <a:off x="6307261" y="6846387"/>
            <a:ext cx="2628230" cy="190500"/>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639" u="none" cap="none" strike="noStrike">
                <a:solidFill>
                  <a:srgbClr val="000000"/>
                </a:solidFill>
                <a:latin typeface="Century"/>
                <a:ea typeface="Century"/>
                <a:cs typeface="Century"/>
                <a:sym typeface="Century"/>
              </a:rPr>
              <a:t>Copyright 2018 Discovery Education, Inc. Todos los Derechos Reservados.</a:t>
            </a:r>
            <a:endParaRPr/>
          </a:p>
          <a:p>
            <a:pPr indent="0" lvl="0" marL="0" marR="0" rtl="0" algn="l">
              <a:lnSpc>
                <a:spcPct val="120031"/>
              </a:lnSpc>
              <a:spcBef>
                <a:spcPts val="0"/>
              </a:spcBef>
              <a:spcAft>
                <a:spcPts val="0"/>
              </a:spcAft>
              <a:buNone/>
            </a:pPr>
            <a:r>
              <a:t/>
            </a:r>
            <a:endParaRPr b="0" i="0" sz="639" u="none" cap="none" strike="noStrike">
              <a:solidFill>
                <a:srgbClr val="000000"/>
              </a:solidFill>
              <a:latin typeface="Century"/>
              <a:ea typeface="Century"/>
              <a:cs typeface="Century"/>
              <a:sym typeface="Centur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9"/>
          <p:cNvSpPr/>
          <p:nvPr/>
        </p:nvSpPr>
        <p:spPr>
          <a:xfrm>
            <a:off x="0" y="13647"/>
            <a:ext cx="9759886" cy="6459760"/>
          </a:xfrm>
          <a:custGeom>
            <a:rect b="b" l="l" r="r" t="t"/>
            <a:pathLst>
              <a:path extrusionOk="0" h="8613013" w="13013182">
                <a:moveTo>
                  <a:pt x="0" y="0"/>
                </a:moveTo>
                <a:lnTo>
                  <a:pt x="13013182" y="0"/>
                </a:lnTo>
                <a:lnTo>
                  <a:pt x="13013182" y="8613013"/>
                </a:lnTo>
                <a:lnTo>
                  <a:pt x="0" y="8613013"/>
                </a:lnTo>
                <a:close/>
              </a:path>
            </a:pathLst>
          </a:custGeom>
          <a:solidFill>
            <a:srgbClr val="000000"/>
          </a:solidFill>
          <a:ln>
            <a:noFill/>
          </a:ln>
        </p:spPr>
      </p:sp>
      <p:sp>
        <p:nvSpPr>
          <p:cNvPr id="198" name="Google Shape;198;p19"/>
          <p:cNvSpPr/>
          <p:nvPr/>
        </p:nvSpPr>
        <p:spPr>
          <a:xfrm>
            <a:off x="0" y="0"/>
            <a:ext cx="9753600" cy="945452"/>
          </a:xfrm>
          <a:custGeom>
            <a:rect b="b" l="l" r="r" t="t"/>
            <a:pathLst>
              <a:path extrusionOk="0" h="1260602" w="13004800">
                <a:moveTo>
                  <a:pt x="0" y="0"/>
                </a:moveTo>
                <a:lnTo>
                  <a:pt x="13004800" y="0"/>
                </a:lnTo>
                <a:lnTo>
                  <a:pt x="13004800" y="1260602"/>
                </a:lnTo>
                <a:lnTo>
                  <a:pt x="0" y="1260602"/>
                </a:lnTo>
                <a:close/>
              </a:path>
            </a:pathLst>
          </a:custGeom>
          <a:solidFill>
            <a:srgbClr val="4DA84F"/>
          </a:solidFill>
          <a:ln>
            <a:noFill/>
          </a:ln>
        </p:spPr>
      </p:sp>
      <p:cxnSp>
        <p:nvCxnSpPr>
          <p:cNvPr id="199" name="Google Shape;199;p19"/>
          <p:cNvCxnSpPr/>
          <p:nvPr/>
        </p:nvCxnSpPr>
        <p:spPr>
          <a:xfrm rot="5347507">
            <a:off x="8685534" y="6912870"/>
            <a:ext cx="443605" cy="0"/>
          </a:xfrm>
          <a:prstGeom prst="straightConnector1">
            <a:avLst/>
          </a:prstGeom>
          <a:noFill/>
          <a:ln cap="rnd" cmpd="sng" w="9525">
            <a:solidFill>
              <a:srgbClr val="FFFFFF"/>
            </a:solidFill>
            <a:prstDash val="solid"/>
            <a:round/>
            <a:headEnd len="sm" w="sm" type="none"/>
            <a:tailEnd len="sm" w="sm" type="none"/>
          </a:ln>
        </p:spPr>
      </p:cxnSp>
      <p:sp>
        <p:nvSpPr>
          <p:cNvPr id="200" name="Google Shape;200;p19"/>
          <p:cNvSpPr txBox="1"/>
          <p:nvPr/>
        </p:nvSpPr>
        <p:spPr>
          <a:xfrm>
            <a:off x="6260522" y="6846387"/>
            <a:ext cx="2650202" cy="190500"/>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639" u="none" cap="none" strike="noStrike">
                <a:solidFill>
                  <a:srgbClr val="000000"/>
                </a:solidFill>
                <a:latin typeface="Century"/>
                <a:ea typeface="Century"/>
                <a:cs typeface="Century"/>
                <a:sym typeface="Century"/>
              </a:rPr>
              <a:t>Copyright 2018 Discovery Education, Inc. Todos los Derechos Reservados.</a:t>
            </a:r>
            <a:endParaRPr/>
          </a:p>
          <a:p>
            <a:pPr indent="0" lvl="0" marL="0" marR="0" rtl="0" algn="l">
              <a:lnSpc>
                <a:spcPct val="120031"/>
              </a:lnSpc>
              <a:spcBef>
                <a:spcPts val="0"/>
              </a:spcBef>
              <a:spcAft>
                <a:spcPts val="0"/>
              </a:spcAft>
              <a:buNone/>
            </a:pPr>
            <a:r>
              <a:t/>
            </a:r>
            <a:endParaRPr b="0" i="0" sz="639" u="none" cap="none" strike="noStrike">
              <a:solidFill>
                <a:srgbClr val="000000"/>
              </a:solidFill>
              <a:latin typeface="Century"/>
              <a:ea typeface="Century"/>
              <a:cs typeface="Century"/>
              <a:sym typeface="Century"/>
            </a:endParaRPr>
          </a:p>
        </p:txBody>
      </p:sp>
      <p:sp>
        <p:nvSpPr>
          <p:cNvPr id="201" name="Google Shape;201;p19"/>
          <p:cNvSpPr/>
          <p:nvPr/>
        </p:nvSpPr>
        <p:spPr>
          <a:xfrm>
            <a:off x="5227930" y="6366286"/>
            <a:ext cx="1110826" cy="1110826"/>
          </a:xfrm>
          <a:custGeom>
            <a:rect b="b" l="l" r="r" t="t"/>
            <a:pathLst>
              <a:path extrusionOk="0" h="1110826" w="1110826">
                <a:moveTo>
                  <a:pt x="0" y="0"/>
                </a:moveTo>
                <a:lnTo>
                  <a:pt x="1110825" y="0"/>
                </a:lnTo>
                <a:lnTo>
                  <a:pt x="1110825" y="1110825"/>
                </a:lnTo>
                <a:lnTo>
                  <a:pt x="0" y="1110825"/>
                </a:lnTo>
                <a:lnTo>
                  <a:pt x="0" y="0"/>
                </a:lnTo>
                <a:close/>
              </a:path>
            </a:pathLst>
          </a:custGeom>
          <a:blipFill rotWithShape="1">
            <a:blip r:embed="rId3">
              <a:alphaModFix/>
            </a:blip>
            <a:stretch>
              <a:fillRect b="0" l="0" r="0" t="0"/>
            </a:stretch>
          </a:blipFill>
          <a:ln>
            <a:noFill/>
          </a:ln>
        </p:spPr>
      </p:sp>
      <p:sp>
        <p:nvSpPr>
          <p:cNvPr id="202" name="Google Shape;202;p19"/>
          <p:cNvSpPr txBox="1"/>
          <p:nvPr/>
        </p:nvSpPr>
        <p:spPr>
          <a:xfrm>
            <a:off x="8957462" y="6818229"/>
            <a:ext cx="218101" cy="161925"/>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Century"/>
                <a:ea typeface="Century"/>
                <a:cs typeface="Century"/>
                <a:sym typeface="Century"/>
              </a:rPr>
              <a:t>7</a:t>
            </a:r>
            <a:endParaRPr/>
          </a:p>
        </p:txBody>
      </p:sp>
      <p:sp>
        <p:nvSpPr>
          <p:cNvPr id="203" name="Google Shape;203;p19"/>
          <p:cNvSpPr/>
          <p:nvPr/>
        </p:nvSpPr>
        <p:spPr>
          <a:xfrm>
            <a:off x="500163" y="124471"/>
            <a:ext cx="1890556" cy="717107"/>
          </a:xfrm>
          <a:custGeom>
            <a:rect b="b" l="l" r="r" t="t"/>
            <a:pathLst>
              <a:path extrusionOk="0" h="717107" w="1890556">
                <a:moveTo>
                  <a:pt x="0" y="0"/>
                </a:moveTo>
                <a:lnTo>
                  <a:pt x="1890556" y="0"/>
                </a:lnTo>
                <a:lnTo>
                  <a:pt x="1890556" y="717108"/>
                </a:lnTo>
                <a:lnTo>
                  <a:pt x="0" y="717108"/>
                </a:lnTo>
                <a:lnTo>
                  <a:pt x="0" y="0"/>
                </a:lnTo>
                <a:close/>
              </a:path>
            </a:pathLst>
          </a:custGeom>
          <a:blipFill rotWithShape="1">
            <a:blip r:embed="rId4">
              <a:alphaModFix/>
            </a:blip>
            <a:stretch>
              <a:fillRect b="0" l="0" r="0" t="0"/>
            </a:stretch>
          </a:blipFill>
          <a:ln>
            <a:noFill/>
          </a:ln>
        </p:spPr>
      </p:sp>
      <p:sp>
        <p:nvSpPr>
          <p:cNvPr id="204" name="Google Shape;204;p19"/>
          <p:cNvSpPr/>
          <p:nvPr/>
        </p:nvSpPr>
        <p:spPr>
          <a:xfrm>
            <a:off x="605537" y="6632419"/>
            <a:ext cx="2382563" cy="427936"/>
          </a:xfrm>
          <a:custGeom>
            <a:rect b="b" l="l" r="r" t="t"/>
            <a:pathLst>
              <a:path extrusionOk="0" h="427936" w="2382563">
                <a:moveTo>
                  <a:pt x="0" y="0"/>
                </a:moveTo>
                <a:lnTo>
                  <a:pt x="2382563" y="0"/>
                </a:lnTo>
                <a:lnTo>
                  <a:pt x="2382563" y="427936"/>
                </a:lnTo>
                <a:lnTo>
                  <a:pt x="0" y="427936"/>
                </a:lnTo>
                <a:lnTo>
                  <a:pt x="0" y="0"/>
                </a:lnTo>
                <a:close/>
              </a:path>
            </a:pathLst>
          </a:custGeom>
          <a:blipFill rotWithShape="1">
            <a:blip r:embed="rId5">
              <a:alphaModFix/>
            </a:blip>
            <a:stretch>
              <a:fillRect b="-494" l="0" r="0" t="-495"/>
            </a:stretch>
          </a:blipFill>
          <a:ln>
            <a:noFill/>
          </a:ln>
        </p:spPr>
      </p:sp>
      <p:sp>
        <p:nvSpPr>
          <p:cNvPr id="205" name="Google Shape;205;p19"/>
          <p:cNvSpPr/>
          <p:nvPr/>
        </p:nvSpPr>
        <p:spPr>
          <a:xfrm>
            <a:off x="5245227" y="2674694"/>
            <a:ext cx="3533013" cy="3533013"/>
          </a:xfrm>
          <a:custGeom>
            <a:rect b="b" l="l" r="r" t="t"/>
            <a:pathLst>
              <a:path extrusionOk="0" h="3533013" w="3533013">
                <a:moveTo>
                  <a:pt x="0" y="0"/>
                </a:moveTo>
                <a:lnTo>
                  <a:pt x="3533013" y="0"/>
                </a:lnTo>
                <a:lnTo>
                  <a:pt x="3533013" y="3533014"/>
                </a:lnTo>
                <a:lnTo>
                  <a:pt x="0" y="3533014"/>
                </a:lnTo>
                <a:lnTo>
                  <a:pt x="0" y="0"/>
                </a:lnTo>
                <a:close/>
              </a:path>
            </a:pathLst>
          </a:custGeom>
          <a:blipFill rotWithShape="1">
            <a:blip r:embed="rId6">
              <a:alphaModFix/>
            </a:blip>
            <a:stretch>
              <a:fillRect b="-20" l="0" r="0" t="-21"/>
            </a:stretch>
          </a:blipFill>
          <a:ln>
            <a:noFill/>
          </a:ln>
        </p:spPr>
      </p:sp>
      <p:sp>
        <p:nvSpPr>
          <p:cNvPr id="206" name="Google Shape;206;p19"/>
          <p:cNvSpPr txBox="1"/>
          <p:nvPr/>
        </p:nvSpPr>
        <p:spPr>
          <a:xfrm>
            <a:off x="605537" y="2296418"/>
            <a:ext cx="4047522" cy="730860"/>
          </a:xfrm>
          <a:prstGeom prst="rect">
            <a:avLst/>
          </a:prstGeom>
          <a:noFill/>
          <a:ln>
            <a:noFill/>
          </a:ln>
        </p:spPr>
        <p:txBody>
          <a:bodyPr anchorCtr="0" anchor="t" bIns="0" lIns="0" spcFirstLastPara="1" rIns="0" wrap="square" tIns="0">
            <a:spAutoFit/>
          </a:bodyPr>
          <a:lstStyle/>
          <a:p>
            <a:pPr indent="0" lvl="0" marL="0" marR="0" rtl="0" algn="l">
              <a:lnSpc>
                <a:spcPct val="108030"/>
              </a:lnSpc>
              <a:spcBef>
                <a:spcPts val="0"/>
              </a:spcBef>
              <a:spcAft>
                <a:spcPts val="0"/>
              </a:spcAft>
              <a:buNone/>
            </a:pPr>
            <a:r>
              <a:rPr b="0" i="0" lang="en-US" sz="1706" u="none" cap="none" strike="noStrike">
                <a:solidFill>
                  <a:srgbClr val="FFFFFF"/>
                </a:solidFill>
                <a:latin typeface="Arial"/>
                <a:ea typeface="Arial"/>
                <a:cs typeface="Arial"/>
                <a:sym typeface="Arial"/>
              </a:rPr>
              <a:t>La radiación electromagnética es una forma de energía que se propaga en forma de ondas.</a:t>
            </a:r>
            <a:endParaRPr/>
          </a:p>
        </p:txBody>
      </p:sp>
      <p:sp>
        <p:nvSpPr>
          <p:cNvPr id="207" name="Google Shape;207;p19"/>
          <p:cNvSpPr txBox="1"/>
          <p:nvPr/>
        </p:nvSpPr>
        <p:spPr>
          <a:xfrm>
            <a:off x="605537" y="1377554"/>
            <a:ext cx="8677316" cy="273660"/>
          </a:xfrm>
          <a:prstGeom prst="rect">
            <a:avLst/>
          </a:prstGeom>
          <a:noFill/>
          <a:ln>
            <a:noFill/>
          </a:ln>
        </p:spPr>
        <p:txBody>
          <a:bodyPr anchorCtr="0" anchor="t" bIns="0" lIns="0" spcFirstLastPara="1" rIns="0" wrap="square" tIns="0">
            <a:spAutoFit/>
          </a:bodyPr>
          <a:lstStyle/>
          <a:p>
            <a:pPr indent="0" lvl="0" marL="0" marR="0" rtl="0" algn="l">
              <a:lnSpc>
                <a:spcPct val="108030"/>
              </a:lnSpc>
              <a:spcBef>
                <a:spcPts val="0"/>
              </a:spcBef>
              <a:spcAft>
                <a:spcPts val="0"/>
              </a:spcAft>
              <a:buNone/>
            </a:pPr>
            <a:r>
              <a:rPr b="0" i="0" lang="en-US" sz="1706" u="none" cap="none" strike="noStrike">
                <a:solidFill>
                  <a:srgbClr val="FFFFFF"/>
                </a:solidFill>
                <a:latin typeface="Arial"/>
                <a:ea typeface="Arial"/>
                <a:cs typeface="Arial"/>
                <a:sym typeface="Arial"/>
              </a:rPr>
              <a:t>La radiación es una forma de energía que se propaga en forma de ondas o partículas.</a:t>
            </a:r>
            <a:endParaRPr/>
          </a:p>
        </p:txBody>
      </p:sp>
      <p:sp>
        <p:nvSpPr>
          <p:cNvPr id="208" name="Google Shape;208;p19"/>
          <p:cNvSpPr txBox="1"/>
          <p:nvPr/>
        </p:nvSpPr>
        <p:spPr>
          <a:xfrm>
            <a:off x="4842586" y="2296418"/>
            <a:ext cx="4547549" cy="730860"/>
          </a:xfrm>
          <a:prstGeom prst="rect">
            <a:avLst/>
          </a:prstGeom>
          <a:noFill/>
          <a:ln>
            <a:noFill/>
          </a:ln>
        </p:spPr>
        <p:txBody>
          <a:bodyPr anchorCtr="0" anchor="t" bIns="0" lIns="0" spcFirstLastPara="1" rIns="0" wrap="square" tIns="0">
            <a:spAutoFit/>
          </a:bodyPr>
          <a:lstStyle/>
          <a:p>
            <a:pPr indent="0" lvl="0" marL="0" marR="0" rtl="0" algn="l">
              <a:lnSpc>
                <a:spcPct val="108030"/>
              </a:lnSpc>
              <a:spcBef>
                <a:spcPts val="0"/>
              </a:spcBef>
              <a:spcAft>
                <a:spcPts val="0"/>
              </a:spcAft>
              <a:buNone/>
            </a:pPr>
            <a:r>
              <a:rPr b="0" i="0" lang="en-US" sz="1706" u="none" cap="none" strike="noStrike">
                <a:solidFill>
                  <a:srgbClr val="FFFFFF"/>
                </a:solidFill>
                <a:latin typeface="Arial"/>
                <a:ea typeface="Arial"/>
                <a:cs typeface="Arial"/>
                <a:sym typeface="Arial"/>
              </a:rPr>
              <a:t>La radiación electromagnética viaja en ondas, mientras que la radiación nuclear proviene del núcleo atómico como energía o partículas.</a:t>
            </a:r>
            <a:endParaRPr/>
          </a:p>
        </p:txBody>
      </p:sp>
      <p:sp>
        <p:nvSpPr>
          <p:cNvPr id="209" name="Google Shape;209;p19"/>
          <p:cNvSpPr txBox="1"/>
          <p:nvPr/>
        </p:nvSpPr>
        <p:spPr>
          <a:xfrm>
            <a:off x="2586647" y="-17754"/>
            <a:ext cx="6696300" cy="956100"/>
          </a:xfrm>
          <a:prstGeom prst="rect">
            <a:avLst/>
          </a:prstGeom>
          <a:noFill/>
          <a:ln>
            <a:noFill/>
          </a:ln>
        </p:spPr>
        <p:txBody>
          <a:bodyPr anchorCtr="0" anchor="t" bIns="0" lIns="0" spcFirstLastPara="1" rIns="0" wrap="square" tIns="0">
            <a:spAutoFit/>
          </a:bodyPr>
          <a:lstStyle/>
          <a:p>
            <a:pPr indent="0" lvl="0" marL="0" marR="0" rtl="0" algn="l">
              <a:lnSpc>
                <a:spcPct val="108004"/>
              </a:lnSpc>
              <a:spcBef>
                <a:spcPts val="0"/>
              </a:spcBef>
              <a:spcAft>
                <a:spcPts val="0"/>
              </a:spcAft>
              <a:buNone/>
            </a:pPr>
            <a:r>
              <a:rPr b="1" i="0" lang="en-US" sz="2986" u="none" cap="none" strike="noStrike">
                <a:solidFill>
                  <a:srgbClr val="FFFFFF"/>
                </a:solidFill>
                <a:latin typeface="Arial"/>
                <a:ea typeface="Arial"/>
                <a:cs typeface="Arial"/>
                <a:sym typeface="Arial"/>
              </a:rPr>
              <a:t>Radiación Electromagnética y Radiación Nuclear</a:t>
            </a:r>
            <a:endParaRPr/>
          </a:p>
        </p:txBody>
      </p:sp>
      <p:sp>
        <p:nvSpPr>
          <p:cNvPr id="210" name="Google Shape;210;p19"/>
          <p:cNvSpPr/>
          <p:nvPr/>
        </p:nvSpPr>
        <p:spPr>
          <a:xfrm>
            <a:off x="951089" y="3150855"/>
            <a:ext cx="3460757" cy="2594015"/>
          </a:xfrm>
          <a:custGeom>
            <a:rect b="b" l="l" r="r" t="t"/>
            <a:pathLst>
              <a:path extrusionOk="0" h="2594015" w="3460757">
                <a:moveTo>
                  <a:pt x="0" y="0"/>
                </a:moveTo>
                <a:lnTo>
                  <a:pt x="3460757" y="0"/>
                </a:lnTo>
                <a:lnTo>
                  <a:pt x="3460757" y="2594015"/>
                </a:lnTo>
                <a:lnTo>
                  <a:pt x="0" y="2594015"/>
                </a:lnTo>
                <a:lnTo>
                  <a:pt x="0" y="0"/>
                </a:lnTo>
                <a:close/>
              </a:path>
            </a:pathLst>
          </a:custGeom>
          <a:blipFill rotWithShape="1">
            <a:blip r:embed="rId7">
              <a:alphaModFix/>
            </a:blip>
            <a:stretch>
              <a:fillRect b="-28" l="0" r="0" t="-28"/>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0"/>
          <p:cNvSpPr/>
          <p:nvPr/>
        </p:nvSpPr>
        <p:spPr>
          <a:xfrm>
            <a:off x="0" y="-1980"/>
            <a:ext cx="9753600" cy="945452"/>
          </a:xfrm>
          <a:custGeom>
            <a:rect b="b" l="l" r="r" t="t"/>
            <a:pathLst>
              <a:path extrusionOk="0" h="1260602" w="13004800">
                <a:moveTo>
                  <a:pt x="0" y="0"/>
                </a:moveTo>
                <a:lnTo>
                  <a:pt x="13004800" y="0"/>
                </a:lnTo>
                <a:lnTo>
                  <a:pt x="13004800" y="1260602"/>
                </a:lnTo>
                <a:lnTo>
                  <a:pt x="0" y="1260602"/>
                </a:lnTo>
                <a:close/>
              </a:path>
            </a:pathLst>
          </a:custGeom>
          <a:solidFill>
            <a:srgbClr val="4DA84F"/>
          </a:solidFill>
          <a:ln>
            <a:noFill/>
          </a:ln>
        </p:spPr>
      </p:sp>
      <p:cxnSp>
        <p:nvCxnSpPr>
          <p:cNvPr id="220" name="Google Shape;220;p20"/>
          <p:cNvCxnSpPr/>
          <p:nvPr/>
        </p:nvCxnSpPr>
        <p:spPr>
          <a:xfrm rot="6855">
            <a:off x="600449" y="6463198"/>
            <a:ext cx="8543763" cy="0"/>
          </a:xfrm>
          <a:prstGeom prst="straightConnector1">
            <a:avLst/>
          </a:prstGeom>
          <a:noFill/>
          <a:ln cap="rnd" cmpd="sng" w="9525">
            <a:solidFill>
              <a:srgbClr val="26819E"/>
            </a:solidFill>
            <a:prstDash val="solid"/>
            <a:round/>
            <a:headEnd len="sm" w="sm" type="none"/>
            <a:tailEnd len="sm" w="sm" type="none"/>
          </a:ln>
        </p:spPr>
      </p:cxnSp>
      <p:cxnSp>
        <p:nvCxnSpPr>
          <p:cNvPr id="221" name="Google Shape;221;p20"/>
          <p:cNvCxnSpPr/>
          <p:nvPr/>
        </p:nvCxnSpPr>
        <p:spPr>
          <a:xfrm rot="5347507">
            <a:off x="8685534" y="6912870"/>
            <a:ext cx="443605" cy="0"/>
          </a:xfrm>
          <a:prstGeom prst="straightConnector1">
            <a:avLst/>
          </a:prstGeom>
          <a:noFill/>
          <a:ln cap="rnd" cmpd="sng" w="9525">
            <a:solidFill>
              <a:srgbClr val="FFFFFF"/>
            </a:solidFill>
            <a:prstDash val="solid"/>
            <a:round/>
            <a:headEnd len="sm" w="sm" type="none"/>
            <a:tailEnd len="sm" w="sm" type="none"/>
          </a:ln>
        </p:spPr>
      </p:cxnSp>
      <p:sp>
        <p:nvSpPr>
          <p:cNvPr id="222" name="Google Shape;222;p20"/>
          <p:cNvSpPr/>
          <p:nvPr/>
        </p:nvSpPr>
        <p:spPr>
          <a:xfrm>
            <a:off x="5227930" y="6366286"/>
            <a:ext cx="1110826" cy="1110826"/>
          </a:xfrm>
          <a:custGeom>
            <a:rect b="b" l="l" r="r" t="t"/>
            <a:pathLst>
              <a:path extrusionOk="0" h="1110826" w="1110826">
                <a:moveTo>
                  <a:pt x="0" y="0"/>
                </a:moveTo>
                <a:lnTo>
                  <a:pt x="1110825" y="0"/>
                </a:lnTo>
                <a:lnTo>
                  <a:pt x="1110825" y="1110825"/>
                </a:lnTo>
                <a:lnTo>
                  <a:pt x="0" y="1110825"/>
                </a:lnTo>
                <a:lnTo>
                  <a:pt x="0" y="0"/>
                </a:lnTo>
                <a:close/>
              </a:path>
            </a:pathLst>
          </a:custGeom>
          <a:blipFill rotWithShape="1">
            <a:blip r:embed="rId3">
              <a:alphaModFix/>
            </a:blip>
            <a:stretch>
              <a:fillRect b="0" l="0" r="0" t="0"/>
            </a:stretch>
          </a:blipFill>
          <a:ln>
            <a:noFill/>
          </a:ln>
        </p:spPr>
      </p:sp>
      <p:sp>
        <p:nvSpPr>
          <p:cNvPr id="223" name="Google Shape;223;p20"/>
          <p:cNvSpPr txBox="1"/>
          <p:nvPr/>
        </p:nvSpPr>
        <p:spPr>
          <a:xfrm>
            <a:off x="8957462" y="6818229"/>
            <a:ext cx="218101" cy="161925"/>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Century"/>
                <a:ea typeface="Century"/>
                <a:cs typeface="Century"/>
                <a:sym typeface="Century"/>
              </a:rPr>
              <a:t>8</a:t>
            </a:r>
            <a:endParaRPr/>
          </a:p>
        </p:txBody>
      </p:sp>
      <p:sp>
        <p:nvSpPr>
          <p:cNvPr id="224" name="Google Shape;224;p20"/>
          <p:cNvSpPr/>
          <p:nvPr/>
        </p:nvSpPr>
        <p:spPr>
          <a:xfrm>
            <a:off x="500163" y="124471"/>
            <a:ext cx="1890556" cy="717107"/>
          </a:xfrm>
          <a:custGeom>
            <a:rect b="b" l="l" r="r" t="t"/>
            <a:pathLst>
              <a:path extrusionOk="0" h="717107" w="1890556">
                <a:moveTo>
                  <a:pt x="0" y="0"/>
                </a:moveTo>
                <a:lnTo>
                  <a:pt x="1890556" y="0"/>
                </a:lnTo>
                <a:lnTo>
                  <a:pt x="1890556" y="717108"/>
                </a:lnTo>
                <a:lnTo>
                  <a:pt x="0" y="717108"/>
                </a:lnTo>
                <a:lnTo>
                  <a:pt x="0" y="0"/>
                </a:lnTo>
                <a:close/>
              </a:path>
            </a:pathLst>
          </a:custGeom>
          <a:blipFill rotWithShape="1">
            <a:blip r:embed="rId4">
              <a:alphaModFix/>
            </a:blip>
            <a:stretch>
              <a:fillRect b="0" l="0" r="0" t="0"/>
            </a:stretch>
          </a:blipFill>
          <a:ln>
            <a:noFill/>
          </a:ln>
        </p:spPr>
      </p:sp>
      <p:sp>
        <p:nvSpPr>
          <p:cNvPr id="225" name="Google Shape;225;p20"/>
          <p:cNvSpPr/>
          <p:nvPr/>
        </p:nvSpPr>
        <p:spPr>
          <a:xfrm>
            <a:off x="605537" y="6632419"/>
            <a:ext cx="2382563" cy="427936"/>
          </a:xfrm>
          <a:custGeom>
            <a:rect b="b" l="l" r="r" t="t"/>
            <a:pathLst>
              <a:path extrusionOk="0" h="427936" w="2382563">
                <a:moveTo>
                  <a:pt x="0" y="0"/>
                </a:moveTo>
                <a:lnTo>
                  <a:pt x="2382563" y="0"/>
                </a:lnTo>
                <a:lnTo>
                  <a:pt x="2382563" y="427936"/>
                </a:lnTo>
                <a:lnTo>
                  <a:pt x="0" y="427936"/>
                </a:lnTo>
                <a:lnTo>
                  <a:pt x="0" y="0"/>
                </a:lnTo>
                <a:close/>
              </a:path>
            </a:pathLst>
          </a:custGeom>
          <a:blipFill rotWithShape="1">
            <a:blip r:embed="rId5">
              <a:alphaModFix/>
            </a:blip>
            <a:stretch>
              <a:fillRect b="-494" l="0" r="0" t="-495"/>
            </a:stretch>
          </a:blipFill>
          <a:ln>
            <a:noFill/>
          </a:ln>
        </p:spPr>
      </p:sp>
      <p:sp>
        <p:nvSpPr>
          <p:cNvPr id="226" name="Google Shape;226;p20"/>
          <p:cNvSpPr txBox="1"/>
          <p:nvPr/>
        </p:nvSpPr>
        <p:spPr>
          <a:xfrm>
            <a:off x="2586647" y="263234"/>
            <a:ext cx="6696222" cy="483667"/>
          </a:xfrm>
          <a:prstGeom prst="rect">
            <a:avLst/>
          </a:prstGeom>
          <a:noFill/>
          <a:ln>
            <a:noFill/>
          </a:ln>
        </p:spPr>
        <p:txBody>
          <a:bodyPr anchorCtr="0" anchor="t" bIns="0" lIns="0" spcFirstLastPara="1" rIns="0" wrap="square" tIns="0">
            <a:spAutoFit/>
          </a:bodyPr>
          <a:lstStyle/>
          <a:p>
            <a:pPr indent="0" lvl="0" marL="0" marR="0" rtl="0" algn="l">
              <a:lnSpc>
                <a:spcPct val="108004"/>
              </a:lnSpc>
              <a:spcBef>
                <a:spcPts val="0"/>
              </a:spcBef>
              <a:spcAft>
                <a:spcPts val="0"/>
              </a:spcAft>
              <a:buNone/>
            </a:pPr>
            <a:r>
              <a:rPr b="1" i="0" lang="en-US" sz="2986" u="none" cap="none" strike="noStrike">
                <a:solidFill>
                  <a:srgbClr val="FFFFFF"/>
                </a:solidFill>
                <a:latin typeface="Arial"/>
                <a:ea typeface="Arial"/>
                <a:cs typeface="Arial"/>
                <a:sym typeface="Arial"/>
              </a:rPr>
              <a:t>Detección de Radiación</a:t>
            </a:r>
            <a:endParaRPr/>
          </a:p>
        </p:txBody>
      </p:sp>
      <p:sp>
        <p:nvSpPr>
          <p:cNvPr id="227" name="Google Shape;227;p20"/>
          <p:cNvSpPr txBox="1"/>
          <p:nvPr/>
        </p:nvSpPr>
        <p:spPr>
          <a:xfrm>
            <a:off x="670560" y="1574475"/>
            <a:ext cx="3433097" cy="3474060"/>
          </a:xfrm>
          <a:prstGeom prst="rect">
            <a:avLst/>
          </a:prstGeom>
          <a:noFill/>
          <a:ln>
            <a:noFill/>
          </a:ln>
        </p:spPr>
        <p:txBody>
          <a:bodyPr anchorCtr="0" anchor="t" bIns="0" lIns="0" spcFirstLastPara="1" rIns="0" wrap="square" tIns="0">
            <a:spAutoFit/>
          </a:bodyPr>
          <a:lstStyle/>
          <a:p>
            <a:pPr indent="0" lvl="0" marL="0" marR="0" rtl="0" algn="l">
              <a:lnSpc>
                <a:spcPct val="108030"/>
              </a:lnSpc>
              <a:spcBef>
                <a:spcPts val="0"/>
              </a:spcBef>
              <a:spcAft>
                <a:spcPts val="0"/>
              </a:spcAft>
              <a:buNone/>
            </a:pPr>
            <a:r>
              <a:rPr b="0" i="0" lang="en-US" sz="1706" u="none" cap="none" strike="noStrike">
                <a:solidFill>
                  <a:srgbClr val="000000"/>
                </a:solidFill>
                <a:latin typeface="Arial"/>
                <a:ea typeface="Arial"/>
                <a:cs typeface="Arial"/>
                <a:sym typeface="Arial"/>
              </a:rPr>
              <a:t>Los contadores Geiger-Müller detectan y miden la radiación ionizante.</a:t>
            </a:r>
            <a:endParaRPr/>
          </a:p>
          <a:p>
            <a:pPr indent="-204609" lvl="1" marL="409219"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La radiación ionizante entra en una cámara que está llena de gas.</a:t>
            </a:r>
            <a:endParaRPr/>
          </a:p>
          <a:p>
            <a:pPr indent="-204609" lvl="1" marL="409219"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Cuando la radiación impacta una de las partículas de gas, desprende electrones.</a:t>
            </a:r>
            <a:endParaRPr/>
          </a:p>
          <a:p>
            <a:pPr indent="-204644" lvl="1" marL="409290"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Los electrones se mueven hacia un cable y bajan por él hasta llegar al detector, que registra el flujo de electrones.</a:t>
            </a:r>
            <a:endParaRPr/>
          </a:p>
          <a:p>
            <a:pPr indent="-184235" lvl="1" marL="368469"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El detector registra esto como un evento de radiación.</a:t>
            </a:r>
            <a:endParaRPr/>
          </a:p>
        </p:txBody>
      </p:sp>
      <p:sp>
        <p:nvSpPr>
          <p:cNvPr id="228" name="Google Shape;228;p20"/>
          <p:cNvSpPr/>
          <p:nvPr/>
        </p:nvSpPr>
        <p:spPr>
          <a:xfrm>
            <a:off x="5694657" y="3694866"/>
            <a:ext cx="2656020" cy="2429975"/>
          </a:xfrm>
          <a:custGeom>
            <a:rect b="b" l="l" r="r" t="t"/>
            <a:pathLst>
              <a:path extrusionOk="0" h="2429975" w="2656020">
                <a:moveTo>
                  <a:pt x="0" y="0"/>
                </a:moveTo>
                <a:lnTo>
                  <a:pt x="2656020" y="0"/>
                </a:lnTo>
                <a:lnTo>
                  <a:pt x="2656020" y="2429976"/>
                </a:lnTo>
                <a:lnTo>
                  <a:pt x="0" y="2429976"/>
                </a:lnTo>
                <a:lnTo>
                  <a:pt x="0" y="0"/>
                </a:lnTo>
                <a:close/>
              </a:path>
            </a:pathLst>
          </a:custGeom>
          <a:blipFill rotWithShape="1">
            <a:blip r:embed="rId6">
              <a:alphaModFix/>
            </a:blip>
            <a:stretch>
              <a:fillRect b="0" l="0" r="0" t="0"/>
            </a:stretch>
          </a:blipFill>
          <a:ln>
            <a:noFill/>
          </a:ln>
        </p:spPr>
      </p:sp>
      <p:sp>
        <p:nvSpPr>
          <p:cNvPr id="229" name="Google Shape;229;p20"/>
          <p:cNvSpPr/>
          <p:nvPr/>
        </p:nvSpPr>
        <p:spPr>
          <a:xfrm>
            <a:off x="5606275" y="1226321"/>
            <a:ext cx="2832782" cy="2124587"/>
          </a:xfrm>
          <a:custGeom>
            <a:rect b="b" l="l" r="r" t="t"/>
            <a:pathLst>
              <a:path extrusionOk="0" h="2124587" w="2832782">
                <a:moveTo>
                  <a:pt x="0" y="0"/>
                </a:moveTo>
                <a:lnTo>
                  <a:pt x="2832782" y="0"/>
                </a:lnTo>
                <a:lnTo>
                  <a:pt x="2832782" y="2124587"/>
                </a:lnTo>
                <a:lnTo>
                  <a:pt x="0" y="2124587"/>
                </a:lnTo>
                <a:lnTo>
                  <a:pt x="0" y="0"/>
                </a:lnTo>
                <a:close/>
              </a:path>
            </a:pathLst>
          </a:custGeom>
          <a:blipFill rotWithShape="1">
            <a:blip r:embed="rId7">
              <a:alphaModFix/>
            </a:blip>
            <a:stretch>
              <a:fillRect b="0" l="0" r="0" t="0"/>
            </a:stretch>
          </a:blipFill>
          <a:ln>
            <a:noFill/>
          </a:ln>
        </p:spPr>
      </p:sp>
      <p:sp>
        <p:nvSpPr>
          <p:cNvPr id="230" name="Google Shape;230;p20"/>
          <p:cNvSpPr txBox="1"/>
          <p:nvPr/>
        </p:nvSpPr>
        <p:spPr>
          <a:xfrm>
            <a:off x="6307261" y="6846387"/>
            <a:ext cx="2628230" cy="190500"/>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639" u="none" cap="none" strike="noStrike">
                <a:solidFill>
                  <a:srgbClr val="000000"/>
                </a:solidFill>
                <a:latin typeface="Century"/>
                <a:ea typeface="Century"/>
                <a:cs typeface="Century"/>
                <a:sym typeface="Century"/>
              </a:rPr>
              <a:t>Copyright 2018 Discovery Education, Inc. Todos los Derechos Reservados.</a:t>
            </a:r>
            <a:endParaRPr/>
          </a:p>
          <a:p>
            <a:pPr indent="0" lvl="0" marL="0" marR="0" rtl="0" algn="l">
              <a:lnSpc>
                <a:spcPct val="120031"/>
              </a:lnSpc>
              <a:spcBef>
                <a:spcPts val="0"/>
              </a:spcBef>
              <a:spcAft>
                <a:spcPts val="0"/>
              </a:spcAft>
              <a:buNone/>
            </a:pPr>
            <a:r>
              <a:t/>
            </a:r>
            <a:endParaRPr b="0" i="0" sz="639" u="none" cap="none" strike="noStrike">
              <a:solidFill>
                <a:srgbClr val="000000"/>
              </a:solidFill>
              <a:latin typeface="Century"/>
              <a:ea typeface="Century"/>
              <a:cs typeface="Century"/>
              <a:sym typeface="Centur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1"/>
          <p:cNvSpPr/>
          <p:nvPr/>
        </p:nvSpPr>
        <p:spPr>
          <a:xfrm>
            <a:off x="0" y="-1980"/>
            <a:ext cx="9753600" cy="945452"/>
          </a:xfrm>
          <a:custGeom>
            <a:rect b="b" l="l" r="r" t="t"/>
            <a:pathLst>
              <a:path extrusionOk="0" h="1260602" w="13004800">
                <a:moveTo>
                  <a:pt x="0" y="0"/>
                </a:moveTo>
                <a:lnTo>
                  <a:pt x="13004800" y="0"/>
                </a:lnTo>
                <a:lnTo>
                  <a:pt x="13004800" y="1260602"/>
                </a:lnTo>
                <a:lnTo>
                  <a:pt x="0" y="1260602"/>
                </a:lnTo>
                <a:close/>
              </a:path>
            </a:pathLst>
          </a:custGeom>
          <a:solidFill>
            <a:srgbClr val="4DA84F"/>
          </a:solidFill>
          <a:ln>
            <a:noFill/>
          </a:ln>
        </p:spPr>
      </p:sp>
      <p:cxnSp>
        <p:nvCxnSpPr>
          <p:cNvPr id="240" name="Google Shape;240;p21"/>
          <p:cNvCxnSpPr/>
          <p:nvPr/>
        </p:nvCxnSpPr>
        <p:spPr>
          <a:xfrm rot="6855">
            <a:off x="600449" y="6463198"/>
            <a:ext cx="8543763" cy="0"/>
          </a:xfrm>
          <a:prstGeom prst="straightConnector1">
            <a:avLst/>
          </a:prstGeom>
          <a:noFill/>
          <a:ln cap="rnd" cmpd="sng" w="9525">
            <a:solidFill>
              <a:srgbClr val="26819E"/>
            </a:solidFill>
            <a:prstDash val="solid"/>
            <a:round/>
            <a:headEnd len="sm" w="sm" type="none"/>
            <a:tailEnd len="sm" w="sm" type="none"/>
          </a:ln>
        </p:spPr>
      </p:cxnSp>
      <p:cxnSp>
        <p:nvCxnSpPr>
          <p:cNvPr id="241" name="Google Shape;241;p21"/>
          <p:cNvCxnSpPr/>
          <p:nvPr/>
        </p:nvCxnSpPr>
        <p:spPr>
          <a:xfrm rot="5347507">
            <a:off x="8685534" y="6912870"/>
            <a:ext cx="443605" cy="0"/>
          </a:xfrm>
          <a:prstGeom prst="straightConnector1">
            <a:avLst/>
          </a:prstGeom>
          <a:noFill/>
          <a:ln cap="rnd" cmpd="sng" w="9525">
            <a:solidFill>
              <a:srgbClr val="FFFFFF"/>
            </a:solidFill>
            <a:prstDash val="solid"/>
            <a:round/>
            <a:headEnd len="sm" w="sm" type="none"/>
            <a:tailEnd len="sm" w="sm" type="none"/>
          </a:ln>
        </p:spPr>
      </p:cxnSp>
      <p:sp>
        <p:nvSpPr>
          <p:cNvPr id="242" name="Google Shape;242;p21"/>
          <p:cNvSpPr/>
          <p:nvPr/>
        </p:nvSpPr>
        <p:spPr>
          <a:xfrm>
            <a:off x="5227930" y="6366286"/>
            <a:ext cx="1110826" cy="1110826"/>
          </a:xfrm>
          <a:custGeom>
            <a:rect b="b" l="l" r="r" t="t"/>
            <a:pathLst>
              <a:path extrusionOk="0" h="1110826" w="1110826">
                <a:moveTo>
                  <a:pt x="0" y="0"/>
                </a:moveTo>
                <a:lnTo>
                  <a:pt x="1110825" y="0"/>
                </a:lnTo>
                <a:lnTo>
                  <a:pt x="1110825" y="1110825"/>
                </a:lnTo>
                <a:lnTo>
                  <a:pt x="0" y="1110825"/>
                </a:lnTo>
                <a:lnTo>
                  <a:pt x="0" y="0"/>
                </a:lnTo>
                <a:close/>
              </a:path>
            </a:pathLst>
          </a:custGeom>
          <a:blipFill rotWithShape="1">
            <a:blip r:embed="rId3">
              <a:alphaModFix/>
            </a:blip>
            <a:stretch>
              <a:fillRect b="0" l="0" r="0" t="0"/>
            </a:stretch>
          </a:blipFill>
          <a:ln>
            <a:noFill/>
          </a:ln>
        </p:spPr>
      </p:sp>
      <p:sp>
        <p:nvSpPr>
          <p:cNvPr id="243" name="Google Shape;243;p21"/>
          <p:cNvSpPr txBox="1"/>
          <p:nvPr/>
        </p:nvSpPr>
        <p:spPr>
          <a:xfrm>
            <a:off x="8957462" y="6818229"/>
            <a:ext cx="218101" cy="161925"/>
          </a:xfrm>
          <a:prstGeom prst="rect">
            <a:avLst/>
          </a:prstGeom>
          <a:noFill/>
          <a:ln>
            <a:noFill/>
          </a:ln>
        </p:spPr>
        <p:txBody>
          <a:bodyPr anchorCtr="0" anchor="t" bIns="0" lIns="0" spcFirstLastPara="1" rIns="0" wrap="square" tIns="0">
            <a:spAutoFit/>
          </a:bodyPr>
          <a:lstStyle/>
          <a:p>
            <a:pPr indent="0" lvl="0" marL="0" marR="0" rtl="0" algn="r">
              <a:lnSpc>
                <a:spcPct val="120075"/>
              </a:lnSpc>
              <a:spcBef>
                <a:spcPts val="0"/>
              </a:spcBef>
              <a:spcAft>
                <a:spcPts val="0"/>
              </a:spcAft>
              <a:buNone/>
            </a:pPr>
            <a:r>
              <a:rPr b="0" i="0" lang="en-US" sz="1066" u="none" cap="none" strike="noStrike">
                <a:solidFill>
                  <a:srgbClr val="000000"/>
                </a:solidFill>
                <a:latin typeface="Century"/>
                <a:ea typeface="Century"/>
                <a:cs typeface="Century"/>
                <a:sym typeface="Century"/>
              </a:rPr>
              <a:t>9</a:t>
            </a:r>
            <a:endParaRPr/>
          </a:p>
        </p:txBody>
      </p:sp>
      <p:sp>
        <p:nvSpPr>
          <p:cNvPr id="244" name="Google Shape;244;p21"/>
          <p:cNvSpPr/>
          <p:nvPr/>
        </p:nvSpPr>
        <p:spPr>
          <a:xfrm>
            <a:off x="500163" y="124471"/>
            <a:ext cx="1890556" cy="717107"/>
          </a:xfrm>
          <a:custGeom>
            <a:rect b="b" l="l" r="r" t="t"/>
            <a:pathLst>
              <a:path extrusionOk="0" h="717107" w="1890556">
                <a:moveTo>
                  <a:pt x="0" y="0"/>
                </a:moveTo>
                <a:lnTo>
                  <a:pt x="1890556" y="0"/>
                </a:lnTo>
                <a:lnTo>
                  <a:pt x="1890556" y="717108"/>
                </a:lnTo>
                <a:lnTo>
                  <a:pt x="0" y="717108"/>
                </a:lnTo>
                <a:lnTo>
                  <a:pt x="0" y="0"/>
                </a:lnTo>
                <a:close/>
              </a:path>
            </a:pathLst>
          </a:custGeom>
          <a:blipFill rotWithShape="1">
            <a:blip r:embed="rId4">
              <a:alphaModFix/>
            </a:blip>
            <a:stretch>
              <a:fillRect b="0" l="0" r="0" t="0"/>
            </a:stretch>
          </a:blipFill>
          <a:ln>
            <a:noFill/>
          </a:ln>
        </p:spPr>
      </p:sp>
      <p:sp>
        <p:nvSpPr>
          <p:cNvPr id="245" name="Google Shape;245;p21"/>
          <p:cNvSpPr/>
          <p:nvPr/>
        </p:nvSpPr>
        <p:spPr>
          <a:xfrm>
            <a:off x="605537" y="6632419"/>
            <a:ext cx="2382563" cy="427936"/>
          </a:xfrm>
          <a:custGeom>
            <a:rect b="b" l="l" r="r" t="t"/>
            <a:pathLst>
              <a:path extrusionOk="0" h="427936" w="2382563">
                <a:moveTo>
                  <a:pt x="0" y="0"/>
                </a:moveTo>
                <a:lnTo>
                  <a:pt x="2382563" y="0"/>
                </a:lnTo>
                <a:lnTo>
                  <a:pt x="2382563" y="427936"/>
                </a:lnTo>
                <a:lnTo>
                  <a:pt x="0" y="427936"/>
                </a:lnTo>
                <a:lnTo>
                  <a:pt x="0" y="0"/>
                </a:lnTo>
                <a:close/>
              </a:path>
            </a:pathLst>
          </a:custGeom>
          <a:blipFill rotWithShape="1">
            <a:blip r:embed="rId5">
              <a:alphaModFix/>
            </a:blip>
            <a:stretch>
              <a:fillRect b="-494" l="0" r="0" t="-495"/>
            </a:stretch>
          </a:blipFill>
          <a:ln>
            <a:noFill/>
          </a:ln>
        </p:spPr>
      </p:sp>
      <p:sp>
        <p:nvSpPr>
          <p:cNvPr id="246" name="Google Shape;246;p21"/>
          <p:cNvSpPr txBox="1"/>
          <p:nvPr/>
        </p:nvSpPr>
        <p:spPr>
          <a:xfrm>
            <a:off x="2586647" y="263234"/>
            <a:ext cx="6696222" cy="483667"/>
          </a:xfrm>
          <a:prstGeom prst="rect">
            <a:avLst/>
          </a:prstGeom>
          <a:noFill/>
          <a:ln>
            <a:noFill/>
          </a:ln>
        </p:spPr>
        <p:txBody>
          <a:bodyPr anchorCtr="0" anchor="t" bIns="0" lIns="0" spcFirstLastPara="1" rIns="0" wrap="square" tIns="0">
            <a:spAutoFit/>
          </a:bodyPr>
          <a:lstStyle/>
          <a:p>
            <a:pPr indent="0" lvl="0" marL="0" marR="0" rtl="0" algn="l">
              <a:lnSpc>
                <a:spcPct val="108004"/>
              </a:lnSpc>
              <a:spcBef>
                <a:spcPts val="0"/>
              </a:spcBef>
              <a:spcAft>
                <a:spcPts val="0"/>
              </a:spcAft>
              <a:buNone/>
            </a:pPr>
            <a:r>
              <a:rPr b="1" i="0" lang="en-US" sz="2986" u="none" cap="none" strike="noStrike">
                <a:solidFill>
                  <a:srgbClr val="FFFFFF"/>
                </a:solidFill>
                <a:latin typeface="Arial"/>
                <a:ea typeface="Arial"/>
                <a:cs typeface="Arial"/>
                <a:sym typeface="Arial"/>
              </a:rPr>
              <a:t>Fuentes Comunes de Radiación</a:t>
            </a:r>
            <a:endParaRPr/>
          </a:p>
        </p:txBody>
      </p:sp>
      <p:sp>
        <p:nvSpPr>
          <p:cNvPr id="247" name="Google Shape;247;p21"/>
          <p:cNvSpPr txBox="1"/>
          <p:nvPr/>
        </p:nvSpPr>
        <p:spPr>
          <a:xfrm>
            <a:off x="670560" y="1186428"/>
            <a:ext cx="3433097" cy="3016860"/>
          </a:xfrm>
          <a:prstGeom prst="rect">
            <a:avLst/>
          </a:prstGeom>
          <a:noFill/>
          <a:ln>
            <a:noFill/>
          </a:ln>
        </p:spPr>
        <p:txBody>
          <a:bodyPr anchorCtr="0" anchor="t" bIns="0" lIns="0" spcFirstLastPara="1" rIns="0" wrap="square" tIns="0">
            <a:spAutoFit/>
          </a:bodyPr>
          <a:lstStyle/>
          <a:p>
            <a:pPr indent="-204644" lvl="1" marL="409290"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 Radiación Natural de Fondo </a:t>
            </a:r>
            <a:endParaRPr/>
          </a:p>
          <a:p>
            <a:pPr indent="-349425" lvl="1" marL="698849"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 Radón</a:t>
            </a:r>
            <a:endParaRPr/>
          </a:p>
          <a:p>
            <a:pPr indent="-349425" lvl="1" marL="698849"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 Suelo</a:t>
            </a:r>
            <a:endParaRPr/>
          </a:p>
          <a:p>
            <a:pPr indent="-349425" lvl="1" marL="698849"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 Rayos Cósmicos</a:t>
            </a:r>
            <a:endParaRPr/>
          </a:p>
          <a:p>
            <a:pPr indent="-204644" lvl="1" marL="409290"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 Entorno</a:t>
            </a:r>
            <a:endParaRPr/>
          </a:p>
          <a:p>
            <a:pPr indent="-349425" lvl="1" marL="698849"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 Casas de Piedra</a:t>
            </a:r>
            <a:endParaRPr/>
          </a:p>
          <a:p>
            <a:pPr indent="-349425" lvl="1" marL="698849"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 Superficies de Granito</a:t>
            </a:r>
            <a:endParaRPr/>
          </a:p>
          <a:p>
            <a:pPr indent="-204644" lvl="1" marL="409290"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 Radiación Médica</a:t>
            </a:r>
            <a:endParaRPr/>
          </a:p>
          <a:p>
            <a:pPr indent="-364664" lvl="1" marL="729329"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 Rayos X y rayos gamma</a:t>
            </a:r>
            <a:endParaRPr/>
          </a:p>
          <a:p>
            <a:pPr indent="-364664" lvl="1" marL="729329"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 Terapia de radiación</a:t>
            </a:r>
            <a:endParaRPr/>
          </a:p>
          <a:p>
            <a:pPr indent="-364664" lvl="1" marL="729329"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 Imágenes con radionúclidos</a:t>
            </a:r>
            <a:endParaRPr/>
          </a:p>
          <a:p>
            <a:pPr indent="-204644" lvl="1" marL="409290"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 Radiación Ocupacional</a:t>
            </a:r>
            <a:endParaRPr/>
          </a:p>
        </p:txBody>
      </p:sp>
      <p:sp>
        <p:nvSpPr>
          <p:cNvPr id="248" name="Google Shape;248;p21"/>
          <p:cNvSpPr txBox="1"/>
          <p:nvPr/>
        </p:nvSpPr>
        <p:spPr>
          <a:xfrm>
            <a:off x="4938525" y="1186429"/>
            <a:ext cx="3600900" cy="959460"/>
          </a:xfrm>
          <a:prstGeom prst="rect">
            <a:avLst/>
          </a:prstGeom>
          <a:noFill/>
          <a:ln>
            <a:noFill/>
          </a:ln>
        </p:spPr>
        <p:txBody>
          <a:bodyPr anchorCtr="0" anchor="t" bIns="0" lIns="0" spcFirstLastPara="1" rIns="0" wrap="square" tIns="0">
            <a:spAutoFit/>
          </a:bodyPr>
          <a:lstStyle/>
          <a:p>
            <a:pPr indent="-204644" lvl="1" marL="409290"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 Productos de Consumo</a:t>
            </a:r>
            <a:endParaRPr/>
          </a:p>
          <a:p>
            <a:pPr indent="-357044" lvl="1" marL="714090"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 Comida</a:t>
            </a:r>
            <a:endParaRPr/>
          </a:p>
          <a:p>
            <a:pPr indent="-357044" lvl="1" marL="714090"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 Detectores de Humo</a:t>
            </a:r>
            <a:endParaRPr/>
          </a:p>
          <a:p>
            <a:pPr indent="-204644" lvl="1" marL="409290" marR="0" rtl="0" algn="l">
              <a:lnSpc>
                <a:spcPct val="108030"/>
              </a:lnSpc>
              <a:spcBef>
                <a:spcPts val="0"/>
              </a:spcBef>
              <a:spcAft>
                <a:spcPts val="0"/>
              </a:spcAft>
              <a:buClr>
                <a:srgbClr val="000000"/>
              </a:buClr>
              <a:buSzPts val="1706"/>
              <a:buFont typeface="Arial"/>
              <a:buChar char="•"/>
            </a:pPr>
            <a:r>
              <a:rPr b="0" i="0" lang="en-US" sz="1706" u="none" cap="none" strike="noStrike">
                <a:solidFill>
                  <a:srgbClr val="000000"/>
                </a:solidFill>
                <a:latin typeface="Arial"/>
                <a:ea typeface="Arial"/>
                <a:cs typeface="Arial"/>
                <a:sym typeface="Arial"/>
              </a:rPr>
              <a:t> Energía</a:t>
            </a:r>
            <a:endParaRPr/>
          </a:p>
        </p:txBody>
      </p:sp>
      <p:sp>
        <p:nvSpPr>
          <p:cNvPr id="249" name="Google Shape;249;p21"/>
          <p:cNvSpPr/>
          <p:nvPr/>
        </p:nvSpPr>
        <p:spPr>
          <a:xfrm>
            <a:off x="5756569" y="2838644"/>
            <a:ext cx="2608553" cy="3501196"/>
          </a:xfrm>
          <a:custGeom>
            <a:rect b="b" l="l" r="r" t="t"/>
            <a:pathLst>
              <a:path extrusionOk="0" h="3501196" w="2608553">
                <a:moveTo>
                  <a:pt x="0" y="0"/>
                </a:moveTo>
                <a:lnTo>
                  <a:pt x="2608552" y="0"/>
                </a:lnTo>
                <a:lnTo>
                  <a:pt x="2608552" y="3501196"/>
                </a:lnTo>
                <a:lnTo>
                  <a:pt x="0" y="3501196"/>
                </a:lnTo>
                <a:lnTo>
                  <a:pt x="0" y="0"/>
                </a:lnTo>
                <a:close/>
              </a:path>
            </a:pathLst>
          </a:custGeom>
          <a:blipFill rotWithShape="1">
            <a:blip r:embed="rId6">
              <a:alphaModFix/>
            </a:blip>
            <a:stretch>
              <a:fillRect b="-16" l="0" r="0" t="-17"/>
            </a:stretch>
          </a:blipFill>
          <a:ln>
            <a:noFill/>
          </a:ln>
        </p:spPr>
      </p:sp>
      <p:sp>
        <p:nvSpPr>
          <p:cNvPr id="250" name="Google Shape;250;p21"/>
          <p:cNvSpPr txBox="1"/>
          <p:nvPr/>
        </p:nvSpPr>
        <p:spPr>
          <a:xfrm>
            <a:off x="6329232" y="6826449"/>
            <a:ext cx="2628230" cy="190500"/>
          </a:xfrm>
          <a:prstGeom prst="rect">
            <a:avLst/>
          </a:prstGeom>
          <a:noFill/>
          <a:ln>
            <a:noFill/>
          </a:ln>
        </p:spPr>
        <p:txBody>
          <a:bodyPr anchorCtr="0" anchor="t" bIns="0" lIns="0" spcFirstLastPara="1" rIns="0" wrap="square" tIns="0">
            <a:spAutoFit/>
          </a:bodyPr>
          <a:lstStyle/>
          <a:p>
            <a:pPr indent="0" lvl="0" marL="0" marR="0" rtl="0" algn="l">
              <a:lnSpc>
                <a:spcPct val="120031"/>
              </a:lnSpc>
              <a:spcBef>
                <a:spcPts val="0"/>
              </a:spcBef>
              <a:spcAft>
                <a:spcPts val="0"/>
              </a:spcAft>
              <a:buNone/>
            </a:pPr>
            <a:r>
              <a:rPr b="0" i="0" lang="en-US" sz="639" u="none" cap="none" strike="noStrike">
                <a:solidFill>
                  <a:srgbClr val="000000"/>
                </a:solidFill>
                <a:latin typeface="Century"/>
                <a:ea typeface="Century"/>
                <a:cs typeface="Century"/>
                <a:sym typeface="Century"/>
              </a:rPr>
              <a:t>Copyright 2018 Discovery Education, Inc. Todos los Derechos Reservados.</a:t>
            </a:r>
            <a:endParaRPr/>
          </a:p>
          <a:p>
            <a:pPr indent="0" lvl="0" marL="0" marR="0" rtl="0" algn="l">
              <a:lnSpc>
                <a:spcPct val="120031"/>
              </a:lnSpc>
              <a:spcBef>
                <a:spcPts val="0"/>
              </a:spcBef>
              <a:spcAft>
                <a:spcPts val="0"/>
              </a:spcAft>
              <a:buNone/>
            </a:pPr>
            <a:r>
              <a:t/>
            </a:r>
            <a:endParaRPr b="0" i="0" sz="639" u="none" cap="none" strike="noStrike">
              <a:solidFill>
                <a:srgbClr val="000000"/>
              </a:solidFill>
              <a:latin typeface="Century"/>
              <a:ea typeface="Century"/>
              <a:cs typeface="Century"/>
              <a:sym typeface="Century"/>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688AAB0669F14C8E44AF4B43054FA0" ma:contentTypeVersion="13" ma:contentTypeDescription="Create a new document." ma:contentTypeScope="" ma:versionID="d5c821b38042bab66983748d099587c0">
  <xsd:schema xmlns:xsd="http://www.w3.org/2001/XMLSchema" xmlns:xs="http://www.w3.org/2001/XMLSchema" xmlns:p="http://schemas.microsoft.com/office/2006/metadata/properties" xmlns:ns2="12b27dd0-d969-41b7-91e2-09ee1f692f91" xmlns:ns3="87c487ca-cf05-4855-bc59-6c678ca33f25" targetNamespace="http://schemas.microsoft.com/office/2006/metadata/properties" ma:root="true" ma:fieldsID="2d28bbdb8ff4e433d8ded3ec4574e5f4" ns2:_="" ns3:_="">
    <xsd:import namespace="12b27dd0-d969-41b7-91e2-09ee1f692f91"/>
    <xsd:import namespace="87c487ca-cf05-4855-bc59-6c678ca33f2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b27dd0-d969-41b7-91e2-09ee1f692f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81e856-da4e-4d70-b14e-1ab195ccf85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c487ca-cf05-4855-bc59-6c678ca33f2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e6d3a37-4a46-4fc5-b0c7-1ddb59c533fe}" ma:internalName="TaxCatchAll" ma:showField="CatchAllData" ma:web="87c487ca-cf05-4855-bc59-6c678ca33f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7c487ca-cf05-4855-bc59-6c678ca33f25" xsi:nil="true"/>
    <lcf76f155ced4ddcb4097134ff3c332f xmlns="12b27dd0-d969-41b7-91e2-09ee1f692f9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29A58C0-7D10-4D88-8897-90E7C1289146}"/>
</file>

<file path=customXml/itemProps2.xml><?xml version="1.0" encoding="utf-8"?>
<ds:datastoreItem xmlns:ds="http://schemas.openxmlformats.org/officeDocument/2006/customXml" ds:itemID="{6AA2DC18-835C-42FF-A1B8-4CFA931590FD}"/>
</file>

<file path=customXml/itemProps3.xml><?xml version="1.0" encoding="utf-8"?>
<ds:datastoreItem xmlns:ds="http://schemas.openxmlformats.org/officeDocument/2006/customXml" ds:itemID="{3BB978B7-E6A3-43CF-A8F1-924C33D160E8}"/>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0x01010004688AAB0669F14C8E44AF4B43054FA0</vt:lpwstr>
  </property>
</Properties>
</file>