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Masters/notesMaster1.xml" ContentType="application/vnd.openxmlformats-officedocument.presentationml.notes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51"/>
  </p:notesMasterIdLst>
  <p:sldIdLst>
    <p:sldId id="256" r:id="rId3"/>
    <p:sldId id="257" r:id="rId4"/>
    <p:sldId id="261" r:id="rId5"/>
    <p:sldId id="275" r:id="rId6"/>
    <p:sldId id="274" r:id="rId7"/>
    <p:sldId id="276" r:id="rId8"/>
    <p:sldId id="262" r:id="rId9"/>
    <p:sldId id="277" r:id="rId10"/>
    <p:sldId id="263" r:id="rId11"/>
    <p:sldId id="280" r:id="rId12"/>
    <p:sldId id="279" r:id="rId13"/>
    <p:sldId id="281" r:id="rId14"/>
    <p:sldId id="282" r:id="rId15"/>
    <p:sldId id="285" r:id="rId16"/>
    <p:sldId id="286" r:id="rId17"/>
    <p:sldId id="287" r:id="rId18"/>
    <p:sldId id="283" r:id="rId19"/>
    <p:sldId id="264" r:id="rId20"/>
    <p:sldId id="288" r:id="rId21"/>
    <p:sldId id="284" r:id="rId22"/>
    <p:sldId id="289" r:id="rId23"/>
    <p:sldId id="291" r:id="rId24"/>
    <p:sldId id="292" r:id="rId25"/>
    <p:sldId id="258" r:id="rId26"/>
    <p:sldId id="293" r:id="rId27"/>
    <p:sldId id="294" r:id="rId28"/>
    <p:sldId id="295" r:id="rId29"/>
    <p:sldId id="296" r:id="rId30"/>
    <p:sldId id="297" r:id="rId31"/>
    <p:sldId id="298" r:id="rId32"/>
    <p:sldId id="299" r:id="rId33"/>
    <p:sldId id="265" r:id="rId34"/>
    <p:sldId id="300" r:id="rId35"/>
    <p:sldId id="301" r:id="rId36"/>
    <p:sldId id="302" r:id="rId37"/>
    <p:sldId id="269" r:id="rId38"/>
    <p:sldId id="304" r:id="rId39"/>
    <p:sldId id="305" r:id="rId40"/>
    <p:sldId id="306" r:id="rId41"/>
    <p:sldId id="290" r:id="rId42"/>
    <p:sldId id="303" r:id="rId43"/>
    <p:sldId id="266" r:id="rId44"/>
    <p:sldId id="307" r:id="rId45"/>
    <p:sldId id="268" r:id="rId46"/>
    <p:sldId id="270" r:id="rId47"/>
    <p:sldId id="271" r:id="rId48"/>
    <p:sldId id="272" r:id="rId49"/>
    <p:sldId id="260"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4B59C2DB-E1F3-49D1-ABFC-A1F5779D2531}">
          <p14:sldIdLst>
            <p14:sldId id="256"/>
            <p14:sldId id="257"/>
          </p14:sldIdLst>
        </p14:section>
        <p14:section name="CoP Sessions" id="{2D8C7C61-B5A1-483D-A6B7-16B1C9486365}">
          <p14:sldIdLst>
            <p14:sldId id="261"/>
            <p14:sldId id="275"/>
            <p14:sldId id="274"/>
            <p14:sldId id="276"/>
          </p14:sldIdLst>
        </p14:section>
        <p14:section name="Priorities" id="{1CBE81FC-C4A1-4DE8-A685-D8F50A1AC152}">
          <p14:sldIdLst>
            <p14:sldId id="262"/>
            <p14:sldId id="277"/>
          </p14:sldIdLst>
        </p14:section>
        <p14:section name="Policy Statement #46" id="{685E5B92-79A1-48BD-A9BF-DBD78DE6FB86}">
          <p14:sldIdLst>
            <p14:sldId id="263"/>
            <p14:sldId id="280"/>
            <p14:sldId id="279"/>
            <p14:sldId id="281"/>
            <p14:sldId id="282"/>
            <p14:sldId id="285"/>
            <p14:sldId id="286"/>
            <p14:sldId id="287"/>
            <p14:sldId id="283"/>
          </p14:sldIdLst>
        </p14:section>
        <p14:section name="RP3C Guidance Document" id="{85D7AFB7-E5F2-45E3-B822-7593F7032011}">
          <p14:sldIdLst>
            <p14:sldId id="264"/>
            <p14:sldId id="288"/>
            <p14:sldId id="284"/>
            <p14:sldId id="289"/>
            <p14:sldId id="291"/>
            <p14:sldId id="292"/>
            <p14:sldId id="258"/>
            <p14:sldId id="293"/>
            <p14:sldId id="294"/>
            <p14:sldId id="295"/>
            <p14:sldId id="296"/>
            <p14:sldId id="297"/>
            <p14:sldId id="298"/>
            <p14:sldId id="299"/>
          </p14:sldIdLst>
        </p14:section>
        <p14:section name="Internal (ANS) Involvement" id="{28BE105C-7A9C-403A-8EE0-3A2C124FF621}">
          <p14:sldIdLst>
            <p14:sldId id="265"/>
            <p14:sldId id="300"/>
            <p14:sldId id="301"/>
            <p14:sldId id="302"/>
          </p14:sldIdLst>
        </p14:section>
        <p14:section name="External Involvement" id="{D367F16E-D6A6-43CF-A670-CCD2F926D5FE}">
          <p14:sldIdLst>
            <p14:sldId id="269"/>
            <p14:sldId id="304"/>
            <p14:sldId id="305"/>
            <p14:sldId id="306"/>
            <p14:sldId id="290"/>
            <p14:sldId id="303"/>
          </p14:sldIdLst>
        </p14:section>
        <p14:section name="SMART Matrix" id="{008BBD49-80EB-40B7-93FD-4C58A8615B42}">
          <p14:sldIdLst>
            <p14:sldId id="266"/>
            <p14:sldId id="307"/>
          </p14:sldIdLst>
        </p14:section>
        <p14:section name="Closing" id="{00426F0A-4387-4CEB-A3C3-52C1F98F2DA1}">
          <p14:sldIdLst>
            <p14:sldId id="268"/>
            <p14:sldId id="270"/>
            <p14:sldId id="271"/>
            <p14:sldId id="272"/>
            <p14:sldId id="260"/>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ay Bogardus" initials="JB" lastIdx="2" clrIdx="0">
    <p:extLst>
      <p:ext uri="{19B8F6BF-5375-455C-9EA6-DF929625EA0E}">
        <p15:presenceInfo xmlns:p15="http://schemas.microsoft.com/office/powerpoint/2012/main" userId="S::jbogardus@ans.org::f4e9cb4c-ecfc-4725-831c-1a17754b526a"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E3636"/>
    <a:srgbClr val="004B98"/>
    <a:srgbClr val="003493"/>
    <a:srgbClr val="57603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660B408-B3CF-4A94-85FC-2B1E0A45F4A2}" styleName="Dark Style 2 - Accent 1/Accent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2" autoAdjust="0"/>
    <p:restoredTop sz="96327"/>
  </p:normalViewPr>
  <p:slideViewPr>
    <p:cSldViewPr snapToGrid="0" showGuides="1">
      <p:cViewPr varScale="1">
        <p:scale>
          <a:sx n="101" d="100"/>
          <a:sy n="101" d="100"/>
        </p:scale>
        <p:origin x="864" y="114"/>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presProps" Target="presProps.xml"/><Relationship Id="rId58" Type="http://schemas.openxmlformats.org/officeDocument/2006/relationships/customXml" Target="../customXml/item2.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customXml" Target="../customXml/item3.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customXml" Target="../customXml/item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1C5A6E9-C7F6-A94D-86A0-DC80ECEB71E8}" type="datetimeFigureOut">
              <a:rPr lang="en-US" smtClean="0"/>
              <a:t>11/15/2024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ABC1FB9-6F41-C646-AA47-606114600F3D}" type="slidenum">
              <a:rPr lang="en-US" smtClean="0"/>
              <a:t>‹#›</a:t>
            </a:fld>
            <a:endParaRPr lang="en-US"/>
          </a:p>
        </p:txBody>
      </p:sp>
    </p:spTree>
    <p:extLst>
      <p:ext uri="{BB962C8B-B14F-4D97-AF65-F5344CB8AC3E}">
        <p14:creationId xmlns:p14="http://schemas.microsoft.com/office/powerpoint/2010/main" val="12123912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350230" y="1700464"/>
            <a:ext cx="7462275" cy="2821644"/>
          </a:xfrm>
        </p:spPr>
        <p:txBody>
          <a:bodyPr anchor="b">
            <a:normAutofit/>
          </a:bodyPr>
          <a:lstStyle>
            <a:lvl1pPr algn="l">
              <a:defRPr sz="5400" b="1">
                <a:solidFill>
                  <a:schemeClr val="bg1"/>
                </a:solidFill>
                <a:effectLst/>
              </a:defRPr>
            </a:lvl1pPr>
          </a:lstStyle>
          <a:p>
            <a:r>
              <a:rPr lang="en-US" dirty="0"/>
              <a:t>Click to edit Master title style</a:t>
            </a:r>
          </a:p>
        </p:txBody>
      </p:sp>
      <p:sp>
        <p:nvSpPr>
          <p:cNvPr id="3" name="Subtitle 2"/>
          <p:cNvSpPr>
            <a:spLocks noGrp="1"/>
          </p:cNvSpPr>
          <p:nvPr>
            <p:ph type="subTitle" idx="1"/>
          </p:nvPr>
        </p:nvSpPr>
        <p:spPr>
          <a:xfrm>
            <a:off x="333829" y="4689290"/>
            <a:ext cx="11080422" cy="1655762"/>
          </a:xfrm>
        </p:spPr>
        <p:txBody>
          <a:bodyPr>
            <a:normAutofit/>
          </a:bodyPr>
          <a:lstStyle>
            <a:lvl1pPr marL="0" indent="0" algn="l">
              <a:buNone/>
              <a:defRPr sz="3200">
                <a:solidFill>
                  <a:schemeClr val="bg1"/>
                </a:solidFill>
                <a:effectLs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p:cNvSpPr>
            <a:spLocks noGrp="1"/>
          </p:cNvSpPr>
          <p:nvPr>
            <p:ph type="dt" sz="half" idx="10"/>
          </p:nvPr>
        </p:nvSpPr>
        <p:spPr/>
        <p:txBody>
          <a:bodyPr/>
          <a:lstStyle>
            <a:lvl1pPr>
              <a:defRPr>
                <a:solidFill>
                  <a:schemeClr val="bg2">
                    <a:lumMod val="10000"/>
                  </a:schemeClr>
                </a:solidFill>
              </a:defRPr>
            </a:lvl1pPr>
          </a:lstStyle>
          <a:p>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a:xfrm>
            <a:off x="8610600" y="6356350"/>
            <a:ext cx="2743200" cy="365125"/>
          </a:xfrm>
        </p:spPr>
        <p:txBody>
          <a:bodyPr/>
          <a:lstStyle>
            <a:lvl1pPr>
              <a:defRPr>
                <a:solidFill>
                  <a:schemeClr val="bg2">
                    <a:lumMod val="10000"/>
                  </a:schemeClr>
                </a:solidFill>
              </a:defRPr>
            </a:lvl1pPr>
          </a:lstStyle>
          <a:p>
            <a:fld id="{23C6260E-304F-4BA0-8E11-6E941ACC6DAE}" type="slidenum">
              <a:rPr lang="en-US" smtClean="0"/>
              <a:pPr/>
              <a:t>‹#›</a:t>
            </a:fld>
            <a:endParaRPr lang="en-US" dirty="0"/>
          </a:p>
        </p:txBody>
      </p:sp>
      <p:pic>
        <p:nvPicPr>
          <p:cNvPr id="8" name="Picture 7">
            <a:extLst>
              <a:ext uri="{FF2B5EF4-FFF2-40B4-BE49-F238E27FC236}">
                <a16:creationId xmlns:a16="http://schemas.microsoft.com/office/drawing/2014/main" id="{392119FB-D3BD-896F-7DA3-A83DC0B2BCCB}"/>
              </a:ext>
            </a:extLst>
          </p:cNvPr>
          <p:cNvPicPr>
            <a:picLocks noChangeAspect="1"/>
          </p:cNvPicPr>
          <p:nvPr userDrawn="1"/>
        </p:nvPicPr>
        <p:blipFill>
          <a:blip r:embed="rId2"/>
          <a:srcRect/>
          <a:stretch/>
        </p:blipFill>
        <p:spPr>
          <a:xfrm>
            <a:off x="0" y="1"/>
            <a:ext cx="12192000" cy="6858000"/>
          </a:xfrm>
          <a:prstGeom prst="rect">
            <a:avLst/>
          </a:prstGeom>
        </p:spPr>
      </p:pic>
      <p:sp>
        <p:nvSpPr>
          <p:cNvPr id="9" name="Off-page Connector 8">
            <a:extLst>
              <a:ext uri="{FF2B5EF4-FFF2-40B4-BE49-F238E27FC236}">
                <a16:creationId xmlns:a16="http://schemas.microsoft.com/office/drawing/2014/main" id="{C4547E7B-3EAA-C77D-8FE6-1761E8526D78}"/>
              </a:ext>
            </a:extLst>
          </p:cNvPr>
          <p:cNvSpPr/>
          <p:nvPr userDrawn="1"/>
        </p:nvSpPr>
        <p:spPr>
          <a:xfrm rot="5400000">
            <a:off x="5549317" y="207299"/>
            <a:ext cx="6858003" cy="6443403"/>
          </a:xfrm>
          <a:prstGeom prst="flowChartOffpageConnector">
            <a:avLst/>
          </a:prstGeom>
          <a:solidFill>
            <a:schemeClr val="bg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ff-page Connector 9">
            <a:extLst>
              <a:ext uri="{FF2B5EF4-FFF2-40B4-BE49-F238E27FC236}">
                <a16:creationId xmlns:a16="http://schemas.microsoft.com/office/drawing/2014/main" id="{C3F21DAE-676E-3E48-0BD0-8417D37A1EA7}"/>
              </a:ext>
            </a:extLst>
          </p:cNvPr>
          <p:cNvSpPr/>
          <p:nvPr userDrawn="1"/>
        </p:nvSpPr>
        <p:spPr>
          <a:xfrm rot="5400000">
            <a:off x="5660136" y="326134"/>
            <a:ext cx="6858000" cy="6205729"/>
          </a:xfrm>
          <a:prstGeom prst="flowChartOffpageConnector">
            <a:avLst/>
          </a:prstGeom>
          <a:solidFill>
            <a:schemeClr val="bg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Off-page Connector 10">
            <a:extLst>
              <a:ext uri="{FF2B5EF4-FFF2-40B4-BE49-F238E27FC236}">
                <a16:creationId xmlns:a16="http://schemas.microsoft.com/office/drawing/2014/main" id="{F9D5475D-C0E8-09C6-D62C-901657F2DD6E}"/>
              </a:ext>
            </a:extLst>
          </p:cNvPr>
          <p:cNvSpPr/>
          <p:nvPr userDrawn="1"/>
        </p:nvSpPr>
        <p:spPr>
          <a:xfrm rot="5400000">
            <a:off x="5778445" y="476045"/>
            <a:ext cx="6858000" cy="5985149"/>
          </a:xfrm>
          <a:prstGeom prst="flowChartOffpageConnector">
            <a:avLst/>
          </a:prstGeom>
          <a:solidFill>
            <a:schemeClr val="bg1">
              <a:alpha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080906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C6260E-304F-4BA0-8E11-6E941ACC6DAE}" type="slidenum">
              <a:rPr lang="en-US" smtClean="0"/>
              <a:t>‹#›</a:t>
            </a:fld>
            <a:endParaRPr lang="en-US"/>
          </a:p>
        </p:txBody>
      </p:sp>
    </p:spTree>
    <p:extLst>
      <p:ext uri="{BB962C8B-B14F-4D97-AF65-F5344CB8AC3E}">
        <p14:creationId xmlns:p14="http://schemas.microsoft.com/office/powerpoint/2010/main" val="899630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C6260E-304F-4BA0-8E11-6E941ACC6DAE}" type="slidenum">
              <a:rPr lang="en-US" smtClean="0"/>
              <a:t>‹#›</a:t>
            </a:fld>
            <a:endParaRPr lang="en-US"/>
          </a:p>
        </p:txBody>
      </p:sp>
    </p:spTree>
    <p:extLst>
      <p:ext uri="{BB962C8B-B14F-4D97-AF65-F5344CB8AC3E}">
        <p14:creationId xmlns:p14="http://schemas.microsoft.com/office/powerpoint/2010/main" val="26605152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AEE46F-EF5B-EEAF-71B6-106B35BC2A0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E7B5D97-74B6-9EAA-3E7B-10DF40F6646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6F96611-DD1F-48A6-875C-65FBC891E34A}"/>
              </a:ext>
            </a:extLst>
          </p:cNvPr>
          <p:cNvSpPr>
            <a:spLocks noGrp="1"/>
          </p:cNvSpPr>
          <p:nvPr>
            <p:ph type="dt" sz="half" idx="10"/>
          </p:nvPr>
        </p:nvSpPr>
        <p:spPr/>
        <p:txBody>
          <a:bodyPr/>
          <a:lstStyle/>
          <a:p>
            <a:fld id="{8268E030-D696-462A-ACBE-D36A240A310B}" type="datetimeFigureOut">
              <a:rPr lang="en-US" smtClean="0"/>
              <a:t>11/15/2024</a:t>
            </a:fld>
            <a:endParaRPr lang="en-US"/>
          </a:p>
        </p:txBody>
      </p:sp>
      <p:sp>
        <p:nvSpPr>
          <p:cNvPr id="5" name="Footer Placeholder 4">
            <a:extLst>
              <a:ext uri="{FF2B5EF4-FFF2-40B4-BE49-F238E27FC236}">
                <a16:creationId xmlns:a16="http://schemas.microsoft.com/office/drawing/2014/main" id="{7317A09B-98C7-5DE9-5DF2-CEE281685B3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E3F5A45-ECEA-FC08-061D-729D54B79D2E}"/>
              </a:ext>
            </a:extLst>
          </p:cNvPr>
          <p:cNvSpPr>
            <a:spLocks noGrp="1"/>
          </p:cNvSpPr>
          <p:nvPr>
            <p:ph type="sldNum" sz="quarter" idx="12"/>
          </p:nvPr>
        </p:nvSpPr>
        <p:spPr/>
        <p:txBody>
          <a:bodyPr/>
          <a:lstStyle/>
          <a:p>
            <a:fld id="{F1B45680-399C-48D7-A933-E04908F68CC1}" type="slidenum">
              <a:rPr lang="en-US" smtClean="0"/>
              <a:t>‹#›</a:t>
            </a:fld>
            <a:endParaRPr lang="en-US"/>
          </a:p>
        </p:txBody>
      </p:sp>
    </p:spTree>
    <p:extLst>
      <p:ext uri="{BB962C8B-B14F-4D97-AF65-F5344CB8AC3E}">
        <p14:creationId xmlns:p14="http://schemas.microsoft.com/office/powerpoint/2010/main" val="40932516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31F515-B087-ED3B-3C8E-A1ED826EE5F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F2FDDF3-0C66-670E-6790-F6EF541F6C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C47733D-9FD9-9F40-F8D9-0EBD441A729B}"/>
              </a:ext>
            </a:extLst>
          </p:cNvPr>
          <p:cNvSpPr>
            <a:spLocks noGrp="1"/>
          </p:cNvSpPr>
          <p:nvPr>
            <p:ph type="dt" sz="half" idx="10"/>
          </p:nvPr>
        </p:nvSpPr>
        <p:spPr/>
        <p:txBody>
          <a:bodyPr/>
          <a:lstStyle/>
          <a:p>
            <a:fld id="{8268E030-D696-462A-ACBE-D36A240A310B}" type="datetimeFigureOut">
              <a:rPr lang="en-US" smtClean="0"/>
              <a:t>11/15/2024</a:t>
            </a:fld>
            <a:endParaRPr lang="en-US"/>
          </a:p>
        </p:txBody>
      </p:sp>
      <p:sp>
        <p:nvSpPr>
          <p:cNvPr id="5" name="Footer Placeholder 4">
            <a:extLst>
              <a:ext uri="{FF2B5EF4-FFF2-40B4-BE49-F238E27FC236}">
                <a16:creationId xmlns:a16="http://schemas.microsoft.com/office/drawing/2014/main" id="{1C3AE3F9-FA48-AF99-EEB2-95BC418998A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E2C29C-750F-65F2-2B1D-68A1F40101AC}"/>
              </a:ext>
            </a:extLst>
          </p:cNvPr>
          <p:cNvSpPr>
            <a:spLocks noGrp="1"/>
          </p:cNvSpPr>
          <p:nvPr>
            <p:ph type="sldNum" sz="quarter" idx="12"/>
          </p:nvPr>
        </p:nvSpPr>
        <p:spPr/>
        <p:txBody>
          <a:bodyPr/>
          <a:lstStyle/>
          <a:p>
            <a:fld id="{F1B45680-399C-48D7-A933-E04908F68CC1}" type="slidenum">
              <a:rPr lang="en-US" smtClean="0"/>
              <a:t>‹#›</a:t>
            </a:fld>
            <a:endParaRPr lang="en-US"/>
          </a:p>
        </p:txBody>
      </p:sp>
    </p:spTree>
    <p:extLst>
      <p:ext uri="{BB962C8B-B14F-4D97-AF65-F5344CB8AC3E}">
        <p14:creationId xmlns:p14="http://schemas.microsoft.com/office/powerpoint/2010/main" val="19698500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244AC5-5FE2-9CB1-30F7-AA3C4D19D62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07E2A24-D196-8DD8-78AC-8A122330C4B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D381967-84DA-61CF-ACBA-76BC8816719D}"/>
              </a:ext>
            </a:extLst>
          </p:cNvPr>
          <p:cNvSpPr>
            <a:spLocks noGrp="1"/>
          </p:cNvSpPr>
          <p:nvPr>
            <p:ph type="dt" sz="half" idx="10"/>
          </p:nvPr>
        </p:nvSpPr>
        <p:spPr/>
        <p:txBody>
          <a:bodyPr/>
          <a:lstStyle/>
          <a:p>
            <a:fld id="{8268E030-D696-462A-ACBE-D36A240A310B}" type="datetimeFigureOut">
              <a:rPr lang="en-US" smtClean="0"/>
              <a:t>11/15/2024</a:t>
            </a:fld>
            <a:endParaRPr lang="en-US"/>
          </a:p>
        </p:txBody>
      </p:sp>
      <p:sp>
        <p:nvSpPr>
          <p:cNvPr id="5" name="Footer Placeholder 4">
            <a:extLst>
              <a:ext uri="{FF2B5EF4-FFF2-40B4-BE49-F238E27FC236}">
                <a16:creationId xmlns:a16="http://schemas.microsoft.com/office/drawing/2014/main" id="{9D4E9BA8-C8D6-3C5D-14D4-4162F4D1D3F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B7F7F4-E68E-C4B2-12D2-C78B17BA7985}"/>
              </a:ext>
            </a:extLst>
          </p:cNvPr>
          <p:cNvSpPr>
            <a:spLocks noGrp="1"/>
          </p:cNvSpPr>
          <p:nvPr>
            <p:ph type="sldNum" sz="quarter" idx="12"/>
          </p:nvPr>
        </p:nvSpPr>
        <p:spPr/>
        <p:txBody>
          <a:bodyPr/>
          <a:lstStyle/>
          <a:p>
            <a:fld id="{F1B45680-399C-48D7-A933-E04908F68CC1}" type="slidenum">
              <a:rPr lang="en-US" smtClean="0"/>
              <a:t>‹#›</a:t>
            </a:fld>
            <a:endParaRPr lang="en-US"/>
          </a:p>
        </p:txBody>
      </p:sp>
    </p:spTree>
    <p:extLst>
      <p:ext uri="{BB962C8B-B14F-4D97-AF65-F5344CB8AC3E}">
        <p14:creationId xmlns:p14="http://schemas.microsoft.com/office/powerpoint/2010/main" val="28569299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BE2F29-EF4D-1C16-001E-43C228F6697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4779B5DA-1911-3087-F918-F501B80A211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EE73484-6ADE-44FE-8525-0BC72CCFD7B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3C0C27A-DB20-C072-E681-94D90159563E}"/>
              </a:ext>
            </a:extLst>
          </p:cNvPr>
          <p:cNvSpPr>
            <a:spLocks noGrp="1"/>
          </p:cNvSpPr>
          <p:nvPr>
            <p:ph type="dt" sz="half" idx="10"/>
          </p:nvPr>
        </p:nvSpPr>
        <p:spPr/>
        <p:txBody>
          <a:bodyPr/>
          <a:lstStyle/>
          <a:p>
            <a:fld id="{8268E030-D696-462A-ACBE-D36A240A310B}" type="datetimeFigureOut">
              <a:rPr lang="en-US" smtClean="0"/>
              <a:t>11/15/2024</a:t>
            </a:fld>
            <a:endParaRPr lang="en-US"/>
          </a:p>
        </p:txBody>
      </p:sp>
      <p:sp>
        <p:nvSpPr>
          <p:cNvPr id="6" name="Footer Placeholder 5">
            <a:extLst>
              <a:ext uri="{FF2B5EF4-FFF2-40B4-BE49-F238E27FC236}">
                <a16:creationId xmlns:a16="http://schemas.microsoft.com/office/drawing/2014/main" id="{7096CCF0-9502-1717-EDAD-25EE44CCCE8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9E0B466-DCE3-A2CF-C33D-48B5D2C48C22}"/>
              </a:ext>
            </a:extLst>
          </p:cNvPr>
          <p:cNvSpPr>
            <a:spLocks noGrp="1"/>
          </p:cNvSpPr>
          <p:nvPr>
            <p:ph type="sldNum" sz="quarter" idx="12"/>
          </p:nvPr>
        </p:nvSpPr>
        <p:spPr/>
        <p:txBody>
          <a:bodyPr/>
          <a:lstStyle/>
          <a:p>
            <a:fld id="{F1B45680-399C-48D7-A933-E04908F68CC1}" type="slidenum">
              <a:rPr lang="en-US" smtClean="0"/>
              <a:t>‹#›</a:t>
            </a:fld>
            <a:endParaRPr lang="en-US"/>
          </a:p>
        </p:txBody>
      </p:sp>
    </p:spTree>
    <p:extLst>
      <p:ext uri="{BB962C8B-B14F-4D97-AF65-F5344CB8AC3E}">
        <p14:creationId xmlns:p14="http://schemas.microsoft.com/office/powerpoint/2010/main" val="11849915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5C4C1F-E2F3-495E-0892-C6906E4ABE85}"/>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AC52B80-343D-6D28-3B3D-6D2D549FDD3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FC9776C-B052-955A-DEE6-9F66B588F936}"/>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DA8D1C6-E164-5A0E-7B95-7EACF962CCE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FCFB2EF-3207-CF9D-E695-304738417D0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A998209-0D83-7C06-660D-7209D13D7092}"/>
              </a:ext>
            </a:extLst>
          </p:cNvPr>
          <p:cNvSpPr>
            <a:spLocks noGrp="1"/>
          </p:cNvSpPr>
          <p:nvPr>
            <p:ph type="dt" sz="half" idx="10"/>
          </p:nvPr>
        </p:nvSpPr>
        <p:spPr/>
        <p:txBody>
          <a:bodyPr/>
          <a:lstStyle/>
          <a:p>
            <a:fld id="{8268E030-D696-462A-ACBE-D36A240A310B}" type="datetimeFigureOut">
              <a:rPr lang="en-US" smtClean="0"/>
              <a:t>11/15/2024</a:t>
            </a:fld>
            <a:endParaRPr lang="en-US"/>
          </a:p>
        </p:txBody>
      </p:sp>
      <p:sp>
        <p:nvSpPr>
          <p:cNvPr id="8" name="Footer Placeholder 7">
            <a:extLst>
              <a:ext uri="{FF2B5EF4-FFF2-40B4-BE49-F238E27FC236}">
                <a16:creationId xmlns:a16="http://schemas.microsoft.com/office/drawing/2014/main" id="{349A818A-9D51-E27B-E338-AD77FAED83F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D04017A-F818-DED3-1873-3FB293F6CFB3}"/>
              </a:ext>
            </a:extLst>
          </p:cNvPr>
          <p:cNvSpPr>
            <a:spLocks noGrp="1"/>
          </p:cNvSpPr>
          <p:nvPr>
            <p:ph type="sldNum" sz="quarter" idx="12"/>
          </p:nvPr>
        </p:nvSpPr>
        <p:spPr/>
        <p:txBody>
          <a:bodyPr/>
          <a:lstStyle/>
          <a:p>
            <a:fld id="{F1B45680-399C-48D7-A933-E04908F68CC1}" type="slidenum">
              <a:rPr lang="en-US" smtClean="0"/>
              <a:t>‹#›</a:t>
            </a:fld>
            <a:endParaRPr lang="en-US"/>
          </a:p>
        </p:txBody>
      </p:sp>
    </p:spTree>
    <p:extLst>
      <p:ext uri="{BB962C8B-B14F-4D97-AF65-F5344CB8AC3E}">
        <p14:creationId xmlns:p14="http://schemas.microsoft.com/office/powerpoint/2010/main" val="321499165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54E50D-54BB-F74B-FA9A-F546264904BE}"/>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7BB1728D-D8D3-7BDF-7095-FE97BE69A1AA}"/>
              </a:ext>
            </a:extLst>
          </p:cNvPr>
          <p:cNvSpPr>
            <a:spLocks noGrp="1"/>
          </p:cNvSpPr>
          <p:nvPr>
            <p:ph type="dt" sz="half" idx="10"/>
          </p:nvPr>
        </p:nvSpPr>
        <p:spPr/>
        <p:txBody>
          <a:bodyPr/>
          <a:lstStyle/>
          <a:p>
            <a:fld id="{8268E030-D696-462A-ACBE-D36A240A310B}" type="datetimeFigureOut">
              <a:rPr lang="en-US" smtClean="0"/>
              <a:t>11/15/2024</a:t>
            </a:fld>
            <a:endParaRPr lang="en-US"/>
          </a:p>
        </p:txBody>
      </p:sp>
      <p:sp>
        <p:nvSpPr>
          <p:cNvPr id="4" name="Footer Placeholder 3">
            <a:extLst>
              <a:ext uri="{FF2B5EF4-FFF2-40B4-BE49-F238E27FC236}">
                <a16:creationId xmlns:a16="http://schemas.microsoft.com/office/drawing/2014/main" id="{D695DA33-3D8C-3D59-3B5C-726D6680BDC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53CB214-CA50-EAE7-2D00-75239CEAD387}"/>
              </a:ext>
            </a:extLst>
          </p:cNvPr>
          <p:cNvSpPr>
            <a:spLocks noGrp="1"/>
          </p:cNvSpPr>
          <p:nvPr>
            <p:ph type="sldNum" sz="quarter" idx="12"/>
          </p:nvPr>
        </p:nvSpPr>
        <p:spPr/>
        <p:txBody>
          <a:bodyPr/>
          <a:lstStyle/>
          <a:p>
            <a:fld id="{F1B45680-399C-48D7-A933-E04908F68CC1}" type="slidenum">
              <a:rPr lang="en-US" smtClean="0"/>
              <a:t>‹#›</a:t>
            </a:fld>
            <a:endParaRPr lang="en-US"/>
          </a:p>
        </p:txBody>
      </p:sp>
    </p:spTree>
    <p:extLst>
      <p:ext uri="{BB962C8B-B14F-4D97-AF65-F5344CB8AC3E}">
        <p14:creationId xmlns:p14="http://schemas.microsoft.com/office/powerpoint/2010/main" val="11690136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9BEA988-CE98-15EF-42D5-8DD4C8782FFB}"/>
              </a:ext>
            </a:extLst>
          </p:cNvPr>
          <p:cNvSpPr>
            <a:spLocks noGrp="1"/>
          </p:cNvSpPr>
          <p:nvPr>
            <p:ph type="dt" sz="half" idx="10"/>
          </p:nvPr>
        </p:nvSpPr>
        <p:spPr/>
        <p:txBody>
          <a:bodyPr/>
          <a:lstStyle/>
          <a:p>
            <a:fld id="{8268E030-D696-462A-ACBE-D36A240A310B}" type="datetimeFigureOut">
              <a:rPr lang="en-US" smtClean="0"/>
              <a:t>11/15/2024</a:t>
            </a:fld>
            <a:endParaRPr lang="en-US"/>
          </a:p>
        </p:txBody>
      </p:sp>
      <p:sp>
        <p:nvSpPr>
          <p:cNvPr id="3" name="Footer Placeholder 2">
            <a:extLst>
              <a:ext uri="{FF2B5EF4-FFF2-40B4-BE49-F238E27FC236}">
                <a16:creationId xmlns:a16="http://schemas.microsoft.com/office/drawing/2014/main" id="{6A2CCE6B-F76B-585D-3845-D252F14EEFE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4A825C10-C1E4-2C26-D00F-6F54CB45002C}"/>
              </a:ext>
            </a:extLst>
          </p:cNvPr>
          <p:cNvSpPr>
            <a:spLocks noGrp="1"/>
          </p:cNvSpPr>
          <p:nvPr>
            <p:ph type="sldNum" sz="quarter" idx="12"/>
          </p:nvPr>
        </p:nvSpPr>
        <p:spPr/>
        <p:txBody>
          <a:bodyPr/>
          <a:lstStyle/>
          <a:p>
            <a:fld id="{F1B45680-399C-48D7-A933-E04908F68CC1}" type="slidenum">
              <a:rPr lang="en-US" smtClean="0"/>
              <a:t>‹#›</a:t>
            </a:fld>
            <a:endParaRPr lang="en-US"/>
          </a:p>
        </p:txBody>
      </p:sp>
    </p:spTree>
    <p:extLst>
      <p:ext uri="{BB962C8B-B14F-4D97-AF65-F5344CB8AC3E}">
        <p14:creationId xmlns:p14="http://schemas.microsoft.com/office/powerpoint/2010/main" val="322109908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E8C4B8-5D79-579A-1636-338A0B03C02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C05983A-4AC6-D715-2BF0-738A9008619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798E57E4-4C44-7A82-2BDF-06A09C2662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DA404F8-41B8-8CE6-18FE-DD184CAD1EBC}"/>
              </a:ext>
            </a:extLst>
          </p:cNvPr>
          <p:cNvSpPr>
            <a:spLocks noGrp="1"/>
          </p:cNvSpPr>
          <p:nvPr>
            <p:ph type="dt" sz="half" idx="10"/>
          </p:nvPr>
        </p:nvSpPr>
        <p:spPr/>
        <p:txBody>
          <a:bodyPr/>
          <a:lstStyle/>
          <a:p>
            <a:fld id="{8268E030-D696-462A-ACBE-D36A240A310B}" type="datetimeFigureOut">
              <a:rPr lang="en-US" smtClean="0"/>
              <a:t>11/15/2024</a:t>
            </a:fld>
            <a:endParaRPr lang="en-US"/>
          </a:p>
        </p:txBody>
      </p:sp>
      <p:sp>
        <p:nvSpPr>
          <p:cNvPr id="6" name="Footer Placeholder 5">
            <a:extLst>
              <a:ext uri="{FF2B5EF4-FFF2-40B4-BE49-F238E27FC236}">
                <a16:creationId xmlns:a16="http://schemas.microsoft.com/office/drawing/2014/main" id="{CAF5E95D-D292-25DD-A9E7-815071C4532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CFAC2D5-0A26-1256-26C3-D48E7CB83464}"/>
              </a:ext>
            </a:extLst>
          </p:cNvPr>
          <p:cNvSpPr>
            <a:spLocks noGrp="1"/>
          </p:cNvSpPr>
          <p:nvPr>
            <p:ph type="sldNum" sz="quarter" idx="12"/>
          </p:nvPr>
        </p:nvSpPr>
        <p:spPr/>
        <p:txBody>
          <a:bodyPr/>
          <a:lstStyle/>
          <a:p>
            <a:fld id="{F1B45680-399C-48D7-A933-E04908F68CC1}" type="slidenum">
              <a:rPr lang="en-US" smtClean="0"/>
              <a:t>‹#›</a:t>
            </a:fld>
            <a:endParaRPr lang="en-US"/>
          </a:p>
        </p:txBody>
      </p:sp>
    </p:spTree>
    <p:extLst>
      <p:ext uri="{BB962C8B-B14F-4D97-AF65-F5344CB8AC3E}">
        <p14:creationId xmlns:p14="http://schemas.microsoft.com/office/powerpoint/2010/main" val="565998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95000"/>
              </a:lnSpc>
              <a:defRPr>
                <a:solidFill>
                  <a:schemeClr val="tx2"/>
                </a:solidFill>
                <a:effectLst/>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lnSpc>
                <a:spcPct val="95000"/>
              </a:lnSpc>
              <a:spcBef>
                <a:spcPts val="1800"/>
              </a:spcBef>
              <a:buClr>
                <a:schemeClr val="tx1"/>
              </a:buClr>
              <a:defRPr>
                <a:effectLst/>
              </a:defRPr>
            </a:lvl1pPr>
            <a:lvl2pPr marL="685800" indent="-228600">
              <a:lnSpc>
                <a:spcPct val="95000"/>
              </a:lnSpc>
              <a:spcBef>
                <a:spcPts val="200"/>
              </a:spcBef>
              <a:buClr>
                <a:schemeClr val="tx2"/>
              </a:buClr>
              <a:buFont typeface="Arial" panose="020B0604020202020204" pitchFamily="34" charset="0"/>
              <a:buChar char="-"/>
              <a:defRPr>
                <a:effectLst/>
              </a:defRPr>
            </a:lvl2pPr>
            <a:lvl3pPr marL="1143000" indent="-228600">
              <a:lnSpc>
                <a:spcPct val="95000"/>
              </a:lnSpc>
              <a:buClr>
                <a:schemeClr val="tx2"/>
              </a:buClr>
              <a:buFont typeface="Wingdings" panose="05000000000000000000" pitchFamily="2" charset="2"/>
              <a:buChar char="§"/>
              <a:defRPr>
                <a:effectLst/>
              </a:defRPr>
            </a:lvl3pPr>
            <a:lvl4pPr>
              <a:lnSpc>
                <a:spcPct val="95000"/>
              </a:lnSpc>
              <a:buClr>
                <a:schemeClr val="tx1"/>
              </a:buClr>
              <a:defRPr>
                <a:effectLst/>
              </a:defRPr>
            </a:lvl4pPr>
            <a:lvl5pPr>
              <a:lnSpc>
                <a:spcPct val="95000"/>
              </a:lnSpc>
              <a:buClr>
                <a:schemeClr val="tx1"/>
              </a:buClr>
              <a:defRPr>
                <a:effectLst/>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087746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5C0FA8-136B-B862-6ED3-1085F9B5B8A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55A5F03-DC73-3C4F-808E-6EE6B18E212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134FA23A-DB84-F8E3-6710-D3DA693AC6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A2646D-CD49-240D-642B-D3F092F4A1BC}"/>
              </a:ext>
            </a:extLst>
          </p:cNvPr>
          <p:cNvSpPr>
            <a:spLocks noGrp="1"/>
          </p:cNvSpPr>
          <p:nvPr>
            <p:ph type="dt" sz="half" idx="10"/>
          </p:nvPr>
        </p:nvSpPr>
        <p:spPr/>
        <p:txBody>
          <a:bodyPr/>
          <a:lstStyle/>
          <a:p>
            <a:fld id="{8268E030-D696-462A-ACBE-D36A240A310B}" type="datetimeFigureOut">
              <a:rPr lang="en-US" smtClean="0"/>
              <a:t>11/15/2024</a:t>
            </a:fld>
            <a:endParaRPr lang="en-US"/>
          </a:p>
        </p:txBody>
      </p:sp>
      <p:sp>
        <p:nvSpPr>
          <p:cNvPr id="6" name="Footer Placeholder 5">
            <a:extLst>
              <a:ext uri="{FF2B5EF4-FFF2-40B4-BE49-F238E27FC236}">
                <a16:creationId xmlns:a16="http://schemas.microsoft.com/office/drawing/2014/main" id="{0602E303-4712-7834-DDB1-12C9F3A828B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00B4499-6505-DC49-DF23-97629DB6032F}"/>
              </a:ext>
            </a:extLst>
          </p:cNvPr>
          <p:cNvSpPr>
            <a:spLocks noGrp="1"/>
          </p:cNvSpPr>
          <p:nvPr>
            <p:ph type="sldNum" sz="quarter" idx="12"/>
          </p:nvPr>
        </p:nvSpPr>
        <p:spPr/>
        <p:txBody>
          <a:bodyPr/>
          <a:lstStyle/>
          <a:p>
            <a:fld id="{F1B45680-399C-48D7-A933-E04908F68CC1}" type="slidenum">
              <a:rPr lang="en-US" smtClean="0"/>
              <a:t>‹#›</a:t>
            </a:fld>
            <a:endParaRPr lang="en-US"/>
          </a:p>
        </p:txBody>
      </p:sp>
    </p:spTree>
    <p:extLst>
      <p:ext uri="{BB962C8B-B14F-4D97-AF65-F5344CB8AC3E}">
        <p14:creationId xmlns:p14="http://schemas.microsoft.com/office/powerpoint/2010/main" val="11990161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0EC518-C041-3CA2-79A9-95B54E6C6D2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7DA8420-8D9C-D349-A1B3-4C490F93DE72}"/>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F429C3D-6102-56AC-7596-0701736347DE}"/>
              </a:ext>
            </a:extLst>
          </p:cNvPr>
          <p:cNvSpPr>
            <a:spLocks noGrp="1"/>
          </p:cNvSpPr>
          <p:nvPr>
            <p:ph type="dt" sz="half" idx="10"/>
          </p:nvPr>
        </p:nvSpPr>
        <p:spPr/>
        <p:txBody>
          <a:bodyPr/>
          <a:lstStyle/>
          <a:p>
            <a:fld id="{8268E030-D696-462A-ACBE-D36A240A310B}" type="datetimeFigureOut">
              <a:rPr lang="en-US" smtClean="0"/>
              <a:t>11/15/2024</a:t>
            </a:fld>
            <a:endParaRPr lang="en-US"/>
          </a:p>
        </p:txBody>
      </p:sp>
      <p:sp>
        <p:nvSpPr>
          <p:cNvPr id="5" name="Footer Placeholder 4">
            <a:extLst>
              <a:ext uri="{FF2B5EF4-FFF2-40B4-BE49-F238E27FC236}">
                <a16:creationId xmlns:a16="http://schemas.microsoft.com/office/drawing/2014/main" id="{D7035CD5-0E0E-D943-9279-2C141CD0E2C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EB6F2A-83CD-69B0-4C7A-18F29857D703}"/>
              </a:ext>
            </a:extLst>
          </p:cNvPr>
          <p:cNvSpPr>
            <a:spLocks noGrp="1"/>
          </p:cNvSpPr>
          <p:nvPr>
            <p:ph type="sldNum" sz="quarter" idx="12"/>
          </p:nvPr>
        </p:nvSpPr>
        <p:spPr/>
        <p:txBody>
          <a:bodyPr/>
          <a:lstStyle/>
          <a:p>
            <a:fld id="{F1B45680-399C-48D7-A933-E04908F68CC1}" type="slidenum">
              <a:rPr lang="en-US" smtClean="0"/>
              <a:t>‹#›</a:t>
            </a:fld>
            <a:endParaRPr lang="en-US"/>
          </a:p>
        </p:txBody>
      </p:sp>
    </p:spTree>
    <p:extLst>
      <p:ext uri="{BB962C8B-B14F-4D97-AF65-F5344CB8AC3E}">
        <p14:creationId xmlns:p14="http://schemas.microsoft.com/office/powerpoint/2010/main" val="87806457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3EE4AF7-115B-3A27-ED0C-C5E3C6EC6F9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5B3D4A5-317B-C0C1-F1EB-C6D5482A628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0EB3E0E-441D-ECE3-8F97-4B9301D5FCC3}"/>
              </a:ext>
            </a:extLst>
          </p:cNvPr>
          <p:cNvSpPr>
            <a:spLocks noGrp="1"/>
          </p:cNvSpPr>
          <p:nvPr>
            <p:ph type="dt" sz="half" idx="10"/>
          </p:nvPr>
        </p:nvSpPr>
        <p:spPr/>
        <p:txBody>
          <a:bodyPr/>
          <a:lstStyle/>
          <a:p>
            <a:fld id="{8268E030-D696-462A-ACBE-D36A240A310B}" type="datetimeFigureOut">
              <a:rPr lang="en-US" smtClean="0"/>
              <a:t>11/15/2024</a:t>
            </a:fld>
            <a:endParaRPr lang="en-US"/>
          </a:p>
        </p:txBody>
      </p:sp>
      <p:sp>
        <p:nvSpPr>
          <p:cNvPr id="5" name="Footer Placeholder 4">
            <a:extLst>
              <a:ext uri="{FF2B5EF4-FFF2-40B4-BE49-F238E27FC236}">
                <a16:creationId xmlns:a16="http://schemas.microsoft.com/office/drawing/2014/main" id="{9E9CB9D7-8478-0401-3DDC-1774B12341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6414357-D5EC-81EE-F018-9C9E98A877B1}"/>
              </a:ext>
            </a:extLst>
          </p:cNvPr>
          <p:cNvSpPr>
            <a:spLocks noGrp="1"/>
          </p:cNvSpPr>
          <p:nvPr>
            <p:ph type="sldNum" sz="quarter" idx="12"/>
          </p:nvPr>
        </p:nvSpPr>
        <p:spPr/>
        <p:txBody>
          <a:bodyPr/>
          <a:lstStyle/>
          <a:p>
            <a:fld id="{F1B45680-399C-48D7-A933-E04908F68CC1}" type="slidenum">
              <a:rPr lang="en-US" smtClean="0"/>
              <a:t>‹#›</a:t>
            </a:fld>
            <a:endParaRPr lang="en-US"/>
          </a:p>
        </p:txBody>
      </p:sp>
    </p:spTree>
    <p:extLst>
      <p:ext uri="{BB962C8B-B14F-4D97-AF65-F5344CB8AC3E}">
        <p14:creationId xmlns:p14="http://schemas.microsoft.com/office/powerpoint/2010/main" val="5865418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3C6260E-304F-4BA0-8E11-6E941ACC6DAE}" type="slidenum">
              <a:rPr lang="en-US" smtClean="0"/>
              <a:t>‹#›</a:t>
            </a:fld>
            <a:endParaRPr lang="en-US"/>
          </a:p>
        </p:txBody>
      </p:sp>
    </p:spTree>
    <p:extLst>
      <p:ext uri="{BB962C8B-B14F-4D97-AF65-F5344CB8AC3E}">
        <p14:creationId xmlns:p14="http://schemas.microsoft.com/office/powerpoint/2010/main" val="3514161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C6260E-304F-4BA0-8E11-6E941ACC6DAE}" type="slidenum">
              <a:rPr lang="en-US" smtClean="0"/>
              <a:t>‹#›</a:t>
            </a:fld>
            <a:endParaRPr lang="en-US"/>
          </a:p>
        </p:txBody>
      </p:sp>
    </p:spTree>
    <p:extLst>
      <p:ext uri="{BB962C8B-B14F-4D97-AF65-F5344CB8AC3E}">
        <p14:creationId xmlns:p14="http://schemas.microsoft.com/office/powerpoint/2010/main" val="4172919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3C6260E-304F-4BA0-8E11-6E941ACC6DAE}" type="slidenum">
              <a:rPr lang="en-US" smtClean="0"/>
              <a:t>‹#›</a:t>
            </a:fld>
            <a:endParaRPr lang="en-US"/>
          </a:p>
        </p:txBody>
      </p:sp>
    </p:spTree>
    <p:extLst>
      <p:ext uri="{BB962C8B-B14F-4D97-AF65-F5344CB8AC3E}">
        <p14:creationId xmlns:p14="http://schemas.microsoft.com/office/powerpoint/2010/main" val="423826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3C6260E-304F-4BA0-8E11-6E941ACC6DAE}" type="slidenum">
              <a:rPr lang="en-US" smtClean="0"/>
              <a:t>‹#›</a:t>
            </a:fld>
            <a:endParaRPr lang="en-US"/>
          </a:p>
        </p:txBody>
      </p:sp>
    </p:spTree>
    <p:extLst>
      <p:ext uri="{BB962C8B-B14F-4D97-AF65-F5344CB8AC3E}">
        <p14:creationId xmlns:p14="http://schemas.microsoft.com/office/powerpoint/2010/main" val="24983745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3C6260E-304F-4BA0-8E11-6E941ACC6DAE}" type="slidenum">
              <a:rPr lang="en-US" smtClean="0"/>
              <a:t>‹#›</a:t>
            </a:fld>
            <a:endParaRPr lang="en-US"/>
          </a:p>
        </p:txBody>
      </p:sp>
    </p:spTree>
    <p:extLst>
      <p:ext uri="{BB962C8B-B14F-4D97-AF65-F5344CB8AC3E}">
        <p14:creationId xmlns:p14="http://schemas.microsoft.com/office/powerpoint/2010/main" val="3798467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C6260E-304F-4BA0-8E11-6E941ACC6DAE}" type="slidenum">
              <a:rPr lang="en-US" smtClean="0"/>
              <a:t>‹#›</a:t>
            </a:fld>
            <a:endParaRPr lang="en-US"/>
          </a:p>
        </p:txBody>
      </p:sp>
    </p:spTree>
    <p:extLst>
      <p:ext uri="{BB962C8B-B14F-4D97-AF65-F5344CB8AC3E}">
        <p14:creationId xmlns:p14="http://schemas.microsoft.com/office/powerpoint/2010/main" val="4214995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3C6260E-304F-4BA0-8E11-6E941ACC6DAE}" type="slidenum">
              <a:rPr lang="en-US" smtClean="0"/>
              <a:t>‹#›</a:t>
            </a:fld>
            <a:endParaRPr lang="en-US"/>
          </a:p>
        </p:txBody>
      </p:sp>
    </p:spTree>
    <p:extLst>
      <p:ext uri="{BB962C8B-B14F-4D97-AF65-F5344CB8AC3E}">
        <p14:creationId xmlns:p14="http://schemas.microsoft.com/office/powerpoint/2010/main" val="124681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13">
            <a:extLst>
              <a:ext uri="{28A0092B-C50C-407E-A947-70E740481C1C}">
                <a14:useLocalDpi xmlns:a14="http://schemas.microsoft.com/office/drawing/2010/main" val="0"/>
              </a:ext>
            </a:extLst>
          </a:blip>
          <a:srcRect/>
          <a:stretch/>
        </p:blipFill>
        <p:spPr>
          <a:xfrm>
            <a:off x="10556005" y="6294637"/>
            <a:ext cx="1204551" cy="443466"/>
          </a:xfrm>
          <a:prstGeom prst="rect">
            <a:avLst/>
          </a:prstGeom>
        </p:spPr>
      </p:pic>
      <p:sp>
        <p:nvSpPr>
          <p:cNvPr id="2" name="Title Placeholder 1"/>
          <p:cNvSpPr>
            <a:spLocks noGrp="1"/>
          </p:cNvSpPr>
          <p:nvPr>
            <p:ph type="title"/>
          </p:nvPr>
        </p:nvSpPr>
        <p:spPr>
          <a:xfrm>
            <a:off x="498323" y="365125"/>
            <a:ext cx="11214705"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98323" y="1825625"/>
            <a:ext cx="11214705" cy="4351338"/>
          </a:xfrm>
          <a:prstGeom prst="rect">
            <a:avLst/>
          </a:prstGeom>
        </p:spPr>
        <p:txBody>
          <a:bodyPr vert="horz" lIns="91440" tIns="45720" rIns="91440" bIns="45720" rtlCol="0">
            <a:normAutofit/>
          </a:bodyPr>
          <a:lstStyle/>
          <a:p>
            <a:pPr marL="228600" lvl="0" indent="-228600" algn="l" defTabSz="914400" rtl="0" eaLnBrk="1" latinLnBrk="0" hangingPunct="1">
              <a:lnSpc>
                <a:spcPct val="95000"/>
              </a:lnSpc>
              <a:spcBef>
                <a:spcPts val="1800"/>
              </a:spcBef>
              <a:buClr>
                <a:schemeClr val="accent1"/>
              </a:buClr>
              <a:buFont typeface="Arial" panose="020B0604020202020204" pitchFamily="34" charset="0"/>
              <a:buChar char="•"/>
            </a:pPr>
            <a:r>
              <a:rPr lang="en-US" dirty="0"/>
              <a:t>Edit Master text styles</a:t>
            </a:r>
          </a:p>
          <a:p>
            <a:pPr marL="685800" lvl="1" indent="-228600" algn="l" defTabSz="914400" rtl="0" eaLnBrk="1" latinLnBrk="0" hangingPunct="1">
              <a:lnSpc>
                <a:spcPct val="95000"/>
              </a:lnSpc>
              <a:spcBef>
                <a:spcPts val="200"/>
              </a:spcBef>
              <a:buClr>
                <a:schemeClr val="accent1"/>
              </a:buClr>
              <a:buFont typeface="Arial" panose="020B0604020202020204" pitchFamily="34" charset="0"/>
              <a:buChar char="-"/>
            </a:pPr>
            <a:r>
              <a:rPr lang="en-US" dirty="0"/>
              <a:t>Second level</a:t>
            </a:r>
          </a:p>
          <a:p>
            <a:pPr marL="1143000" lvl="2" indent="-228600" algn="l" defTabSz="914400" rtl="0" eaLnBrk="1" latinLnBrk="0" hangingPunct="1">
              <a:lnSpc>
                <a:spcPct val="95000"/>
              </a:lnSpc>
              <a:spcBef>
                <a:spcPts val="500"/>
              </a:spcBef>
              <a:buClr>
                <a:schemeClr val="accent1"/>
              </a:buClr>
              <a:buFont typeface="Wingdings" panose="05000000000000000000" pitchFamily="2" charset="2"/>
              <a:buChar char="§"/>
            </a:pPr>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C00000"/>
                </a:solidFill>
              </a:defRPr>
            </a:lvl1pPr>
          </a:lstStyle>
          <a:p>
            <a:fld id="{A4794C4B-FA2C-4159-AE32-E299877063FF}" type="slidenum">
              <a:rPr lang="en-US" smtClean="0"/>
              <a:pPr/>
              <a:t>‹#›</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bg1"/>
                </a:solidFill>
              </a:defRPr>
            </a:lvl1pPr>
          </a:lstStyle>
          <a:p>
            <a:endParaRPr lang="en-US"/>
          </a:p>
        </p:txBody>
      </p:sp>
      <p:sp>
        <p:nvSpPr>
          <p:cNvPr id="6" name="Slide Number Placeholder 5"/>
          <p:cNvSpPr>
            <a:spLocks noGrp="1"/>
          </p:cNvSpPr>
          <p:nvPr>
            <p:ph type="sldNum" sz="quarter" idx="4"/>
          </p:nvPr>
        </p:nvSpPr>
        <p:spPr>
          <a:xfrm>
            <a:off x="7812805" y="6356350"/>
            <a:ext cx="2743200" cy="365125"/>
          </a:xfrm>
          <a:prstGeom prst="rect">
            <a:avLst/>
          </a:prstGeom>
        </p:spPr>
        <p:txBody>
          <a:bodyPr vert="horz" lIns="91440" tIns="45720" rIns="91440" bIns="45720" rtlCol="0" anchor="ctr"/>
          <a:lstStyle>
            <a:lvl1pPr algn="r">
              <a:defRPr sz="1200">
                <a:solidFill>
                  <a:schemeClr val="bg1"/>
                </a:solidFill>
              </a:defRPr>
            </a:lvl1pPr>
          </a:lstStyle>
          <a:p>
            <a:fld id="{23C6260E-304F-4BA0-8E11-6E941ACC6DAE}" type="slidenum">
              <a:rPr lang="en-US" smtClean="0"/>
              <a:pPr/>
              <a:t>‹#›</a:t>
            </a:fld>
            <a:endParaRPr lang="en-US"/>
          </a:p>
        </p:txBody>
      </p:sp>
    </p:spTree>
    <p:extLst>
      <p:ext uri="{BB962C8B-B14F-4D97-AF65-F5344CB8AC3E}">
        <p14:creationId xmlns:p14="http://schemas.microsoft.com/office/powerpoint/2010/main" val="293493360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5000"/>
        </a:lnSpc>
        <a:spcBef>
          <a:spcPct val="0"/>
        </a:spcBef>
        <a:buNone/>
        <a:defRPr sz="3600" b="0" kern="1200">
          <a:solidFill>
            <a:schemeClr val="tx2"/>
          </a:solidFill>
          <a:effectLst/>
          <a:latin typeface="+mj-lt"/>
          <a:ea typeface="+mj-ea"/>
          <a:cs typeface="+mj-cs"/>
        </a:defRPr>
      </a:lvl1pPr>
    </p:titleStyle>
    <p:bodyStyle>
      <a:lvl1pPr marL="228600" indent="-228600" algn="l" defTabSz="914400" rtl="0" eaLnBrk="1" latinLnBrk="0" hangingPunct="1">
        <a:lnSpc>
          <a:spcPct val="90000"/>
        </a:lnSpc>
        <a:spcBef>
          <a:spcPts val="1000"/>
        </a:spcBef>
        <a:buClr>
          <a:schemeClr val="tx1"/>
        </a:buClr>
        <a:buFont typeface="Arial" panose="020B0604020202020204" pitchFamily="34" charset="0"/>
        <a:buChar char="•"/>
        <a:defRPr lang="en-US" sz="2800" kern="1200" dirty="0" smtClean="0">
          <a:solidFill>
            <a:srgbClr val="000000"/>
          </a:solidFill>
          <a:effectLst/>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en-US" sz="2400" kern="1200" dirty="0" smtClean="0">
          <a:solidFill>
            <a:srgbClr val="000000"/>
          </a:solidFill>
          <a:effectLst/>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en-US" sz="2000" kern="1200" dirty="0" smtClean="0">
          <a:solidFill>
            <a:srgbClr val="000000"/>
          </a:solidFill>
          <a:effectLst/>
          <a:latin typeface="+mn-lt"/>
          <a:ea typeface="+mn-ea"/>
          <a:cs typeface="+mn-cs"/>
        </a:defRPr>
      </a:lvl3pPr>
      <a:lvl4pPr marL="1600200" indent="-228600" algn="l" defTabSz="914400" rtl="0" eaLnBrk="1" latinLnBrk="0" hangingPunct="1">
        <a:lnSpc>
          <a:spcPct val="90000"/>
        </a:lnSpc>
        <a:spcBef>
          <a:spcPts val="500"/>
        </a:spcBef>
        <a:buClr>
          <a:schemeClr val="tx1"/>
        </a:buClr>
        <a:buFont typeface="Arial" panose="020B0604020202020204" pitchFamily="34" charset="0"/>
        <a:buChar char="•"/>
        <a:defRPr sz="1800" kern="1200">
          <a:solidFill>
            <a:srgbClr val="000000"/>
          </a:solidFill>
          <a:effectLst/>
          <a:latin typeface="+mn-lt"/>
          <a:ea typeface="+mn-ea"/>
          <a:cs typeface="+mn-cs"/>
        </a:defRPr>
      </a:lvl4pPr>
      <a:lvl5pPr marL="2057400" indent="-228600" algn="l" defTabSz="914400" rtl="0" eaLnBrk="1" latinLnBrk="0" hangingPunct="1">
        <a:lnSpc>
          <a:spcPct val="90000"/>
        </a:lnSpc>
        <a:spcBef>
          <a:spcPts val="500"/>
        </a:spcBef>
        <a:buClr>
          <a:schemeClr val="tx2"/>
        </a:buClr>
        <a:buFont typeface="Arial" panose="020B0604020202020204" pitchFamily="34" charset="0"/>
        <a:buChar char="•"/>
        <a:defRPr sz="1800" kern="1200">
          <a:solidFill>
            <a:srgbClr val="000000"/>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1700026-E0C7-2AFA-FC2C-FC1D48F07FF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7FA392A-D780-0A56-6D4F-3BE6E540110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C36CF0D-AD0E-C4B3-594B-4C220BBFC93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68E030-D696-462A-ACBE-D36A240A310B}" type="datetimeFigureOut">
              <a:rPr lang="en-US" smtClean="0"/>
              <a:t>11/15/2024</a:t>
            </a:fld>
            <a:endParaRPr lang="en-US"/>
          </a:p>
        </p:txBody>
      </p:sp>
      <p:sp>
        <p:nvSpPr>
          <p:cNvPr id="5" name="Footer Placeholder 4">
            <a:extLst>
              <a:ext uri="{FF2B5EF4-FFF2-40B4-BE49-F238E27FC236}">
                <a16:creationId xmlns:a16="http://schemas.microsoft.com/office/drawing/2014/main" id="{8883C5A1-D88C-31C8-86AD-2CA90D76CE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F698ED0A-A201-F60D-2790-870A1F6E759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1B45680-399C-48D7-A933-E04908F68CC1}" type="slidenum">
              <a:rPr lang="en-US" smtClean="0"/>
              <a:t>‹#›</a:t>
            </a:fld>
            <a:endParaRPr lang="en-US"/>
          </a:p>
        </p:txBody>
      </p:sp>
    </p:spTree>
    <p:extLst>
      <p:ext uri="{BB962C8B-B14F-4D97-AF65-F5344CB8AC3E}">
        <p14:creationId xmlns:p14="http://schemas.microsoft.com/office/powerpoint/2010/main" val="304872206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cdn.ans.org/policy/statements/docs/ps46.pdf?_gl=1*18l2e0g*_ga*MTgwMzg1ODI4OS4xNjg2MDgzOTY2*_ga_FZ1DECQ83C*MTczMTM2ODMxNS44MDIuMS4xNzMxMzY4MzE4LjAuMC4w" TargetMode="External"/><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www.congress.gov/bill/115th-congress/senate-bill/512" TargetMode="External"/><Relationship Id="rId2" Type="http://schemas.openxmlformats.org/officeDocument/2006/relationships/hyperlink" Target="https://www.nrc.gov/docs/ML0037/ML003753601.pdf" TargetMode="External"/><Relationship Id="rId1" Type="http://schemas.openxmlformats.org/officeDocument/2006/relationships/slideLayout" Target="../slideLayouts/slideLayout7.xml"/><Relationship Id="rId4" Type="http://schemas.openxmlformats.org/officeDocument/2006/relationships/hyperlink" Target="https://www.congress.gov/bill/115th-congress/senate-bill/512/text"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s://www.ans.org/file/7951/ANS_RIPB_GD_Training_Pt1_9-29-22_FINAL.pdf" TargetMode="External"/><Relationship Id="rId2" Type="http://schemas.openxmlformats.org/officeDocument/2006/relationships/hyperlink" Target="https://www.ans.org/file/6137/RIPB_GD_Rev_Issued_3-28-22_4_Trial-Use.pdf" TargetMode="External"/><Relationship Id="rId1" Type="http://schemas.openxmlformats.org/officeDocument/2006/relationships/slideLayout" Target="../slideLayouts/slideLayout2.xml"/><Relationship Id="rId4" Type="http://schemas.openxmlformats.org/officeDocument/2006/relationships/hyperlink" Target="https://www.ans.org/file/13791/RIPB_GD_Training_Pt2_Application_ANS-53.1_4-27-23.mp4"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2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package" Target="../embeddings/Microsoft_Excel_Worksheet.xlsx"/><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hyperlink" Target="https://www.ans.org/file/15932/2023_Activity_Report_FINAL.pdf" TargetMode="Externa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hyperlink" Target="https://www.ans.org/file/15932/2023_Activity_Report_FINAL.pdf" TargetMode="Externa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hyperlink" Target="https://nei2.sharepoint.com/:x:/s/ARCS/EdY7Oyt4ZmpIpnd6qLVykbABrBONobq-C6oBYC_1TJt3YQ?e=sQSKcC" TargetMode="Externa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
            <a:extLst>
              <a:ext uri="{FF2B5EF4-FFF2-40B4-BE49-F238E27FC236}">
                <a16:creationId xmlns:a16="http://schemas.microsoft.com/office/drawing/2014/main" id="{BEA6846B-039D-DBC1-6F90-3D584213F886}"/>
              </a:ext>
            </a:extLst>
          </p:cNvPr>
          <p:cNvSpPr txBox="1">
            <a:spLocks/>
          </p:cNvSpPr>
          <p:nvPr/>
        </p:nvSpPr>
        <p:spPr>
          <a:xfrm>
            <a:off x="5862879" y="487814"/>
            <a:ext cx="6137967" cy="3901887"/>
          </a:xfrm>
          <a:prstGeom prst="rect">
            <a:avLst/>
          </a:prstGeom>
        </p:spPr>
        <p:txBody>
          <a:bodyPr vert="horz" lIns="91440" tIns="45720" rIns="91440" bIns="45720" rtlCol="0" anchor="b">
            <a:normAutofit/>
          </a:bodyPr>
          <a:lstStyle>
            <a:lvl1pPr algn="l" defTabSz="914400" rtl="0" eaLnBrk="1" latinLnBrk="0" hangingPunct="1">
              <a:lnSpc>
                <a:spcPct val="95000"/>
              </a:lnSpc>
              <a:spcBef>
                <a:spcPct val="0"/>
              </a:spcBef>
              <a:buNone/>
              <a:defRPr sz="5400" b="1" kern="1200">
                <a:solidFill>
                  <a:schemeClr val="bg1"/>
                </a:solidFill>
                <a:effectLst/>
                <a:latin typeface="+mj-lt"/>
                <a:ea typeface="+mj-ea"/>
                <a:cs typeface="+mj-cs"/>
              </a:defRPr>
            </a:lvl1pPr>
          </a:lstStyle>
          <a:p>
            <a:pPr marL="0" marR="0" lvl="0" indent="0" algn="r" defTabSz="914400" rtl="0" eaLnBrk="1" fontAlgn="auto" latinLnBrk="0" hangingPunct="1">
              <a:lnSpc>
                <a:spcPts val="6000"/>
              </a:lnSpc>
              <a:spcBef>
                <a:spcPct val="0"/>
              </a:spcBef>
              <a:spcAft>
                <a:spcPts val="0"/>
              </a:spcAft>
              <a:buClrTx/>
              <a:buSzTx/>
              <a:buFontTx/>
              <a:buNone/>
              <a:tabLst/>
              <a:defRPr/>
            </a:pPr>
            <a:r>
              <a:rPr kumimoji="0" lang="en-US" sz="6000" b="1" i="0" u="none" strike="noStrike" kern="1200" cap="none" spc="0" normalizeH="0" baseline="0" noProof="0">
                <a:ln>
                  <a:noFill/>
                </a:ln>
                <a:solidFill>
                  <a:srgbClr val="9F2936"/>
                </a:solidFill>
                <a:effectLst/>
                <a:uLnTx/>
                <a:uFillTx/>
                <a:latin typeface="Bauhaus 93" panose="04030905020B02020C02" pitchFamily="82" charset="0"/>
                <a:ea typeface="+mj-ea"/>
                <a:cs typeface="+mj-cs"/>
              </a:rPr>
              <a:t>RP3C</a:t>
            </a:r>
            <a:r>
              <a:rPr kumimoji="0" lang="en-US" sz="5400" b="1" i="0" u="none" strike="noStrike" kern="1200" cap="none" spc="0" normalizeH="0" baseline="0" noProof="0">
                <a:ln>
                  <a:noFill/>
                </a:ln>
                <a:solidFill>
                  <a:srgbClr val="9F2936"/>
                </a:solidFill>
                <a:effectLst/>
                <a:uLnTx/>
                <a:uFillTx/>
                <a:latin typeface="Arial" panose="020B0604020202020204"/>
                <a:ea typeface="+mj-ea"/>
                <a:cs typeface="+mj-cs"/>
              </a:rPr>
              <a:t>:</a:t>
            </a:r>
            <a:br>
              <a:rPr kumimoji="0" lang="en-US" sz="5400" b="1" i="0" u="none" strike="noStrike" kern="1200" cap="none" spc="0" normalizeH="0" baseline="0" noProof="0">
                <a:ln>
                  <a:noFill/>
                </a:ln>
                <a:solidFill>
                  <a:srgbClr val="E3DED1">
                    <a:lumMod val="10000"/>
                  </a:srgbClr>
                </a:solidFill>
                <a:effectLst/>
                <a:uLnTx/>
                <a:uFillTx/>
                <a:latin typeface="Arial" panose="020B0604020202020204"/>
                <a:ea typeface="+mj-ea"/>
                <a:cs typeface="+mj-cs"/>
              </a:rPr>
            </a:br>
            <a:r>
              <a:rPr kumimoji="0" lang="en-US" sz="3800" b="0" i="0" u="none" strike="noStrike" kern="1200" cap="none" spc="0" normalizeH="0" baseline="0" noProof="0">
                <a:ln>
                  <a:noFill/>
                </a:ln>
                <a:solidFill>
                  <a:srgbClr val="E3DED1">
                    <a:lumMod val="10000"/>
                  </a:srgbClr>
                </a:solidFill>
                <a:effectLst/>
                <a:uLnTx/>
                <a:uFillTx/>
                <a:latin typeface="Arial Rounded MT Bold" panose="020F0704030504030204" pitchFamily="34" charset="0"/>
                <a:ea typeface="+mj-ea"/>
                <a:cs typeface="+mj-cs"/>
              </a:rPr>
              <a:t>Building on Successes to Reinforce Momentum</a:t>
            </a:r>
            <a:endParaRPr kumimoji="0" lang="en-US" sz="3800" b="0" i="0" u="none" strike="noStrike" kern="1200" cap="none" spc="0" normalizeH="0" baseline="0" noProof="0" dirty="0">
              <a:ln>
                <a:noFill/>
              </a:ln>
              <a:solidFill>
                <a:srgbClr val="E3DED1">
                  <a:lumMod val="10000"/>
                </a:srgbClr>
              </a:solidFill>
              <a:effectLst/>
              <a:uLnTx/>
              <a:uFillTx/>
              <a:latin typeface="Arial Rounded MT Bold" panose="020F0704030504030204" pitchFamily="34" charset="0"/>
              <a:ea typeface="+mj-ea"/>
              <a:cs typeface="+mj-cs"/>
            </a:endParaRPr>
          </a:p>
        </p:txBody>
      </p:sp>
      <p:sp>
        <p:nvSpPr>
          <p:cNvPr id="20" name="Subtitle 2">
            <a:extLst>
              <a:ext uri="{FF2B5EF4-FFF2-40B4-BE49-F238E27FC236}">
                <a16:creationId xmlns:a16="http://schemas.microsoft.com/office/drawing/2014/main" id="{F2E1D377-E358-11CF-41E0-A97A68119ED7}"/>
              </a:ext>
            </a:extLst>
          </p:cNvPr>
          <p:cNvSpPr txBox="1">
            <a:spLocks/>
          </p:cNvSpPr>
          <p:nvPr/>
        </p:nvSpPr>
        <p:spPr>
          <a:xfrm>
            <a:off x="6164631" y="4573895"/>
            <a:ext cx="5774193" cy="1184933"/>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Clr>
                <a:schemeClr val="tx1"/>
              </a:buClr>
              <a:buFont typeface="Arial" panose="020B0604020202020204" pitchFamily="34" charset="0"/>
              <a:buNone/>
              <a:defRPr lang="en-US" sz="3200" kern="1200">
                <a:solidFill>
                  <a:schemeClr val="bg1"/>
                </a:solidFill>
                <a:effectLst/>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lang="en-US" sz="2000" kern="1200">
                <a:solidFill>
                  <a:srgbClr val="000000"/>
                </a:solidFill>
                <a:effectLst/>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lang="en-US" sz="1800" kern="1200">
                <a:solidFill>
                  <a:srgbClr val="000000"/>
                </a:solidFill>
                <a:effectLst/>
                <a:latin typeface="+mn-lt"/>
                <a:ea typeface="+mn-ea"/>
                <a:cs typeface="+mn-cs"/>
              </a:defRPr>
            </a:lvl3pPr>
            <a:lvl4pPr marL="1371600" indent="0" algn="ctr" defTabSz="914400" rtl="0" eaLnBrk="1" latinLnBrk="0" hangingPunct="1">
              <a:lnSpc>
                <a:spcPct val="90000"/>
              </a:lnSpc>
              <a:spcBef>
                <a:spcPts val="500"/>
              </a:spcBef>
              <a:buClr>
                <a:schemeClr val="tx1"/>
              </a:buClr>
              <a:buFont typeface="Arial" panose="020B0604020202020204" pitchFamily="34" charset="0"/>
              <a:buNone/>
              <a:defRPr sz="1600" kern="1200">
                <a:solidFill>
                  <a:srgbClr val="000000"/>
                </a:solidFill>
                <a:effectLst/>
                <a:latin typeface="+mn-lt"/>
                <a:ea typeface="+mn-ea"/>
                <a:cs typeface="+mn-cs"/>
              </a:defRPr>
            </a:lvl4pPr>
            <a:lvl5pPr marL="1828800" indent="0" algn="ctr" defTabSz="914400" rtl="0" eaLnBrk="1" latinLnBrk="0" hangingPunct="1">
              <a:lnSpc>
                <a:spcPct val="90000"/>
              </a:lnSpc>
              <a:spcBef>
                <a:spcPts val="500"/>
              </a:spcBef>
              <a:buClr>
                <a:schemeClr val="tx2"/>
              </a:buClr>
              <a:buFont typeface="Arial" panose="020B0604020202020204" pitchFamily="34" charset="0"/>
              <a:buNone/>
              <a:defRPr sz="1600" kern="1200">
                <a:solidFill>
                  <a:srgbClr val="000000"/>
                </a:solidFill>
                <a:effectLst/>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r" defTabSz="914400" rtl="0" eaLnBrk="1" fontAlgn="auto" latinLnBrk="0" hangingPunct="1">
              <a:lnSpc>
                <a:spcPct val="90000"/>
              </a:lnSpc>
              <a:spcBef>
                <a:spcPts val="1000"/>
              </a:spcBef>
              <a:spcAft>
                <a:spcPts val="0"/>
              </a:spcAft>
              <a:buClr>
                <a:sysClr val="windowText" lastClr="000000"/>
              </a:buClr>
              <a:buSzTx/>
              <a:buFont typeface="Arial" panose="020B0604020202020204" pitchFamily="34" charset="0"/>
              <a:buNone/>
              <a:tabLst/>
              <a:defRPr/>
            </a:pPr>
            <a:r>
              <a:rPr kumimoji="0" lang="en-US" sz="2400" b="0" i="0" u="none" strike="noStrike" kern="1200" cap="none" spc="0" normalizeH="0" baseline="0" noProof="0">
                <a:ln>
                  <a:noFill/>
                </a:ln>
                <a:solidFill>
                  <a:srgbClr val="E3DED1">
                    <a:lumMod val="10000"/>
                  </a:srgbClr>
                </a:solidFill>
                <a:effectLst/>
                <a:uLnTx/>
                <a:uFillTx/>
                <a:latin typeface="Arial" panose="020B0604020202020204"/>
                <a:ea typeface="+mn-ea"/>
                <a:cs typeface="+mn-cs"/>
              </a:rPr>
              <a:t>Steve Krahn - Chair</a:t>
            </a:r>
            <a:br>
              <a:rPr kumimoji="0" lang="en-US" sz="2400" b="0" i="0" u="none" strike="noStrike" kern="1200" cap="none" spc="0" normalizeH="0" baseline="0" noProof="0">
                <a:ln>
                  <a:noFill/>
                </a:ln>
                <a:solidFill>
                  <a:srgbClr val="E3DED1">
                    <a:lumMod val="10000"/>
                  </a:srgbClr>
                </a:solidFill>
                <a:effectLst/>
                <a:uLnTx/>
                <a:uFillTx/>
                <a:latin typeface="Arial" panose="020B0604020202020204"/>
                <a:ea typeface="+mn-ea"/>
                <a:cs typeface="+mn-cs"/>
              </a:rPr>
            </a:br>
            <a:r>
              <a:rPr kumimoji="0" lang="en-US" sz="2400" b="0" i="0" u="none" strike="noStrike" kern="1200" cap="none" spc="0" normalizeH="0" baseline="0" noProof="0">
                <a:ln>
                  <a:noFill/>
                </a:ln>
                <a:solidFill>
                  <a:srgbClr val="E3DED1">
                    <a:lumMod val="10000"/>
                  </a:srgbClr>
                </a:solidFill>
                <a:effectLst/>
                <a:uLnTx/>
                <a:uFillTx/>
                <a:latin typeface="Arial" panose="020B0604020202020204"/>
                <a:ea typeface="+mn-ea"/>
                <a:cs typeface="+mn-cs"/>
              </a:rPr>
              <a:t> Brandon Chisholm </a:t>
            </a:r>
            <a:r>
              <a:rPr kumimoji="0" lang="en-US" sz="1600" b="0" i="0" u="none" strike="noStrike" kern="1200" cap="none" spc="0" normalizeH="0" baseline="0" noProof="0">
                <a:ln>
                  <a:noFill/>
                </a:ln>
                <a:solidFill>
                  <a:srgbClr val="E3DED1">
                    <a:lumMod val="10000"/>
                  </a:srgbClr>
                </a:solidFill>
                <a:effectLst/>
                <a:uLnTx/>
                <a:uFillTx/>
                <a:latin typeface="Arial" panose="020B0604020202020204"/>
                <a:ea typeface="+mn-ea"/>
                <a:cs typeface="+mn-cs"/>
              </a:rPr>
              <a:t>(he/him)</a:t>
            </a:r>
            <a:r>
              <a:rPr kumimoji="0" lang="en-US" sz="2400" b="0" i="0" u="none" strike="noStrike" kern="1200" cap="none" spc="0" normalizeH="0" baseline="0" noProof="0">
                <a:ln>
                  <a:noFill/>
                </a:ln>
                <a:solidFill>
                  <a:srgbClr val="E3DED1">
                    <a:lumMod val="10000"/>
                  </a:srgbClr>
                </a:solidFill>
                <a:effectLst/>
                <a:uLnTx/>
                <a:uFillTx/>
                <a:latin typeface="Arial" panose="020B0604020202020204"/>
                <a:ea typeface="+mn-ea"/>
                <a:cs typeface="+mn-cs"/>
              </a:rPr>
              <a:t> - Vice Chair</a:t>
            </a:r>
            <a:endParaRPr kumimoji="0" lang="en-US" sz="2400" b="0" i="0" u="none" strike="noStrike" kern="1200" cap="none" spc="0" normalizeH="0" baseline="0" noProof="0" dirty="0">
              <a:ln>
                <a:noFill/>
              </a:ln>
              <a:solidFill>
                <a:srgbClr val="E3DED1">
                  <a:lumMod val="10000"/>
                </a:srgbClr>
              </a:solidFill>
              <a:effectLst/>
              <a:uLnTx/>
              <a:uFillTx/>
              <a:latin typeface="Arial" panose="020B0604020202020204"/>
              <a:ea typeface="+mn-ea"/>
              <a:cs typeface="+mn-cs"/>
            </a:endParaRPr>
          </a:p>
        </p:txBody>
      </p:sp>
      <p:sp>
        <p:nvSpPr>
          <p:cNvPr id="21" name="Thought Bubble: Cloud 20">
            <a:extLst>
              <a:ext uri="{FF2B5EF4-FFF2-40B4-BE49-F238E27FC236}">
                <a16:creationId xmlns:a16="http://schemas.microsoft.com/office/drawing/2014/main" id="{7B0F5BE1-EE0C-8A90-AA18-98F206114653}"/>
              </a:ext>
            </a:extLst>
          </p:cNvPr>
          <p:cNvSpPr/>
          <p:nvPr/>
        </p:nvSpPr>
        <p:spPr>
          <a:xfrm>
            <a:off x="6810384" y="122740"/>
            <a:ext cx="3534343" cy="1835675"/>
          </a:xfrm>
          <a:prstGeom prst="cloudCallout">
            <a:avLst>
              <a:gd name="adj1" fmla="val -17668"/>
              <a:gd name="adj2" fmla="val 8058"/>
            </a:avLst>
          </a:prstGeom>
          <a:blipFill>
            <a:blip r:embed="rId2"/>
            <a:stretch>
              <a:fillRect/>
            </a:stretch>
          </a:blipFill>
          <a:ln w="12700" cap="flat" cmpd="sng" algn="ctr">
            <a:solidFill>
              <a:srgbClr val="F07F09">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22" name="Oval 21">
            <a:extLst>
              <a:ext uri="{FF2B5EF4-FFF2-40B4-BE49-F238E27FC236}">
                <a16:creationId xmlns:a16="http://schemas.microsoft.com/office/drawing/2014/main" id="{518E3F55-8A9A-E34D-FC5E-019DA44D156B}"/>
              </a:ext>
            </a:extLst>
          </p:cNvPr>
          <p:cNvSpPr>
            <a:spLocks noChangeAspect="1"/>
          </p:cNvSpPr>
          <p:nvPr/>
        </p:nvSpPr>
        <p:spPr>
          <a:xfrm>
            <a:off x="5286681" y="2118341"/>
            <a:ext cx="246888" cy="246888"/>
          </a:xfrm>
          <a:prstGeom prst="ellipse">
            <a:avLst/>
          </a:prstGeom>
          <a:solidFill>
            <a:srgbClr val="4E8542"/>
          </a:solidFill>
          <a:ln w="12700" cap="flat" cmpd="sng" algn="ctr">
            <a:solidFill>
              <a:srgbClr val="4E8542">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23" name="Oval 22">
            <a:extLst>
              <a:ext uri="{FF2B5EF4-FFF2-40B4-BE49-F238E27FC236}">
                <a16:creationId xmlns:a16="http://schemas.microsoft.com/office/drawing/2014/main" id="{AA06217E-2388-1C19-D103-8419E0FE2603}"/>
              </a:ext>
            </a:extLst>
          </p:cNvPr>
          <p:cNvSpPr>
            <a:spLocks noChangeAspect="1"/>
          </p:cNvSpPr>
          <p:nvPr/>
        </p:nvSpPr>
        <p:spPr>
          <a:xfrm>
            <a:off x="4320855" y="2210501"/>
            <a:ext cx="91440" cy="91440"/>
          </a:xfrm>
          <a:prstGeom prst="ellipse">
            <a:avLst/>
          </a:prstGeom>
          <a:solidFill>
            <a:srgbClr val="4E8542"/>
          </a:solidFill>
          <a:ln w="12700" cap="flat" cmpd="sng" algn="ctr">
            <a:solidFill>
              <a:srgbClr val="4E8542">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24" name="Oval 23">
            <a:extLst>
              <a:ext uri="{FF2B5EF4-FFF2-40B4-BE49-F238E27FC236}">
                <a16:creationId xmlns:a16="http://schemas.microsoft.com/office/drawing/2014/main" id="{76AB6AE1-AF12-2CE5-DB0F-3DA0AB1E10D6}"/>
              </a:ext>
            </a:extLst>
          </p:cNvPr>
          <p:cNvSpPr>
            <a:spLocks noChangeAspect="1"/>
          </p:cNvSpPr>
          <p:nvPr/>
        </p:nvSpPr>
        <p:spPr>
          <a:xfrm>
            <a:off x="6444624" y="1681765"/>
            <a:ext cx="365760" cy="365760"/>
          </a:xfrm>
          <a:prstGeom prst="ellipse">
            <a:avLst/>
          </a:prstGeom>
          <a:solidFill>
            <a:srgbClr val="4E8542"/>
          </a:solidFill>
          <a:ln w="12700" cap="flat" cmpd="sng" algn="ctr">
            <a:solidFill>
              <a:srgbClr val="4E8542">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25" name="Oval 24">
            <a:extLst>
              <a:ext uri="{FF2B5EF4-FFF2-40B4-BE49-F238E27FC236}">
                <a16:creationId xmlns:a16="http://schemas.microsoft.com/office/drawing/2014/main" id="{8E3E9181-163E-FE39-2D86-C1386FE6D93C}"/>
              </a:ext>
            </a:extLst>
          </p:cNvPr>
          <p:cNvSpPr>
            <a:spLocks noChangeAspect="1"/>
          </p:cNvSpPr>
          <p:nvPr/>
        </p:nvSpPr>
        <p:spPr>
          <a:xfrm>
            <a:off x="5862879" y="1954469"/>
            <a:ext cx="301752" cy="301752"/>
          </a:xfrm>
          <a:prstGeom prst="ellipse">
            <a:avLst/>
          </a:prstGeom>
          <a:solidFill>
            <a:srgbClr val="4E8542"/>
          </a:solidFill>
          <a:ln w="12700" cap="flat" cmpd="sng" algn="ctr">
            <a:solidFill>
              <a:srgbClr val="4E8542">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26" name="Oval 25">
            <a:extLst>
              <a:ext uri="{FF2B5EF4-FFF2-40B4-BE49-F238E27FC236}">
                <a16:creationId xmlns:a16="http://schemas.microsoft.com/office/drawing/2014/main" id="{052794BC-9F1A-3291-96CB-CF7B7D041E36}"/>
              </a:ext>
            </a:extLst>
          </p:cNvPr>
          <p:cNvSpPr>
            <a:spLocks noChangeAspect="1"/>
          </p:cNvSpPr>
          <p:nvPr/>
        </p:nvSpPr>
        <p:spPr>
          <a:xfrm>
            <a:off x="4774491" y="2164781"/>
            <a:ext cx="182880" cy="182880"/>
          </a:xfrm>
          <a:prstGeom prst="ellipse">
            <a:avLst/>
          </a:prstGeom>
          <a:solidFill>
            <a:srgbClr val="4E8542"/>
          </a:solidFill>
          <a:ln w="12700" cap="flat" cmpd="sng" algn="ctr">
            <a:solidFill>
              <a:srgbClr val="4E8542">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panose="020B0604020202020204"/>
              <a:ea typeface="+mn-ea"/>
              <a:cs typeface="+mn-cs"/>
            </a:endParaRPr>
          </a:p>
        </p:txBody>
      </p:sp>
      <p:sp>
        <p:nvSpPr>
          <p:cNvPr id="27" name="Sun 26">
            <a:extLst>
              <a:ext uri="{FF2B5EF4-FFF2-40B4-BE49-F238E27FC236}">
                <a16:creationId xmlns:a16="http://schemas.microsoft.com/office/drawing/2014/main" id="{CE6130A8-FCF2-8106-B7D0-F7CC77C403C3}"/>
              </a:ext>
            </a:extLst>
          </p:cNvPr>
          <p:cNvSpPr/>
          <p:nvPr/>
        </p:nvSpPr>
        <p:spPr>
          <a:xfrm>
            <a:off x="9868477" y="11564"/>
            <a:ext cx="952500" cy="952500"/>
          </a:xfrm>
          <a:prstGeom prst="sun">
            <a:avLst/>
          </a:prstGeom>
          <a:solidFill>
            <a:srgbClr val="F07F09"/>
          </a:solidFill>
          <a:ln w="12700" cap="flat" cmpd="sng" algn="ctr">
            <a:solidFill>
              <a:srgbClr val="F07F09">
                <a:shade val="15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Arial" panose="020B0604020202020204"/>
              <a:ea typeface="+mn-ea"/>
              <a:cs typeface="+mn-cs"/>
            </a:endParaRPr>
          </a:p>
        </p:txBody>
      </p:sp>
      <p:pic>
        <p:nvPicPr>
          <p:cNvPr id="28" name="Picture 27">
            <a:extLst>
              <a:ext uri="{FF2B5EF4-FFF2-40B4-BE49-F238E27FC236}">
                <a16:creationId xmlns:a16="http://schemas.microsoft.com/office/drawing/2014/main" id="{A871E574-8CC1-C927-CB8E-0F05F0EA64EB}"/>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990170" y="5943022"/>
            <a:ext cx="1948654" cy="717414"/>
          </a:xfrm>
          <a:prstGeom prst="rect">
            <a:avLst/>
          </a:prstGeom>
        </p:spPr>
      </p:pic>
    </p:spTree>
    <p:extLst>
      <p:ext uri="{BB962C8B-B14F-4D97-AF65-F5344CB8AC3E}">
        <p14:creationId xmlns:p14="http://schemas.microsoft.com/office/powerpoint/2010/main" val="4083143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B35651-EF2B-1752-A9B0-0FF4F1F09F1C}"/>
              </a:ext>
            </a:extLst>
          </p:cNvPr>
          <p:cNvSpPr>
            <a:spLocks noGrp="1"/>
          </p:cNvSpPr>
          <p:nvPr>
            <p:ph type="sldNum" sz="quarter" idx="12"/>
          </p:nvPr>
        </p:nvSpPr>
        <p:spPr/>
        <p:txBody>
          <a:bodyPr/>
          <a:lstStyle/>
          <a:p>
            <a:fld id="{23C6260E-304F-4BA0-8E11-6E941ACC6DAE}" type="slidenum">
              <a:rPr lang="en-US" smtClean="0">
                <a:solidFill>
                  <a:srgbClr val="C00000"/>
                </a:solidFill>
              </a:rPr>
              <a:t>10</a:t>
            </a:fld>
            <a:endParaRPr lang="en-US" dirty="0">
              <a:solidFill>
                <a:srgbClr val="C00000"/>
              </a:solidFill>
            </a:endParaRPr>
          </a:p>
        </p:txBody>
      </p:sp>
      <p:pic>
        <p:nvPicPr>
          <p:cNvPr id="9" name="Picture 8">
            <a:extLst>
              <a:ext uri="{FF2B5EF4-FFF2-40B4-BE49-F238E27FC236}">
                <a16:creationId xmlns:a16="http://schemas.microsoft.com/office/drawing/2014/main" id="{D08D2B20-1A50-C412-27F7-331F614391B2}"/>
              </a:ext>
            </a:extLst>
          </p:cNvPr>
          <p:cNvPicPr>
            <a:picLocks noChangeAspect="1"/>
          </p:cNvPicPr>
          <p:nvPr/>
        </p:nvPicPr>
        <p:blipFill rotWithShape="1">
          <a:blip r:embed="rId2"/>
          <a:srcRect b="5758"/>
          <a:stretch/>
        </p:blipFill>
        <p:spPr>
          <a:xfrm>
            <a:off x="2605707" y="1004992"/>
            <a:ext cx="6839905" cy="2424008"/>
          </a:xfrm>
          <a:prstGeom prst="rect">
            <a:avLst/>
          </a:prstGeom>
          <a:ln>
            <a:noFill/>
          </a:ln>
          <a:effectLst>
            <a:softEdge rad="112500"/>
          </a:effectLst>
        </p:spPr>
      </p:pic>
      <p:sp>
        <p:nvSpPr>
          <p:cNvPr id="3" name="TextBox 2">
            <a:hlinkClick r:id="rId3"/>
            <a:extLst>
              <a:ext uri="{FF2B5EF4-FFF2-40B4-BE49-F238E27FC236}">
                <a16:creationId xmlns:a16="http://schemas.microsoft.com/office/drawing/2014/main" id="{501D4935-60F7-2ECD-4BF2-5CE8D155D100}"/>
              </a:ext>
            </a:extLst>
          </p:cNvPr>
          <p:cNvSpPr txBox="1"/>
          <p:nvPr/>
        </p:nvSpPr>
        <p:spPr>
          <a:xfrm>
            <a:off x="2095193" y="4453529"/>
            <a:ext cx="7860935" cy="523220"/>
          </a:xfrm>
          <a:prstGeom prst="rect">
            <a:avLst/>
          </a:prstGeom>
          <a:noFill/>
          <a:ln w="38100">
            <a:solidFill>
              <a:schemeClr val="accent4"/>
            </a:solidFill>
          </a:ln>
          <a:effectLst>
            <a:glow rad="139700">
              <a:schemeClr val="accent4">
                <a:satMod val="175000"/>
                <a:alpha val="40000"/>
              </a:schemeClr>
            </a:glow>
          </a:effectLst>
        </p:spPr>
        <p:txBody>
          <a:bodyPr wrap="none" rtlCol="0">
            <a:spAutoFit/>
            <a:scene3d>
              <a:camera prst="orthographicFront"/>
              <a:lightRig rig="harsh" dir="t"/>
            </a:scene3d>
            <a:sp3d extrusionH="57150" prstMaterial="matte">
              <a:bevelT w="63500" h="12700" prst="angle"/>
              <a:contourClr>
                <a:schemeClr val="bg1">
                  <a:lumMod val="65000"/>
                </a:schemeClr>
              </a:contourClr>
            </a:sp3d>
          </a:bodyPr>
          <a:lstStyle/>
          <a:p>
            <a:r>
              <a:rPr lang="en-US" sz="2800" b="1" dirty="0">
                <a:ln/>
                <a:solidFill>
                  <a:schemeClr val="accent3"/>
                </a:solidFill>
              </a:rPr>
              <a:t>Click here to go to ANS Policy Statement #46</a:t>
            </a:r>
          </a:p>
        </p:txBody>
      </p:sp>
    </p:spTree>
    <p:extLst>
      <p:ext uri="{BB962C8B-B14F-4D97-AF65-F5344CB8AC3E}">
        <p14:creationId xmlns:p14="http://schemas.microsoft.com/office/powerpoint/2010/main" val="1020241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975DEA-E7F0-85BC-B7D3-C8B39512BE41}"/>
              </a:ext>
            </a:extLst>
          </p:cNvPr>
          <p:cNvSpPr>
            <a:spLocks noGrp="1"/>
          </p:cNvSpPr>
          <p:nvPr>
            <p:ph type="sldNum" sz="quarter" idx="12"/>
          </p:nvPr>
        </p:nvSpPr>
        <p:spPr/>
        <p:txBody>
          <a:bodyPr/>
          <a:lstStyle/>
          <a:p>
            <a:fld id="{23C6260E-304F-4BA0-8E11-6E941ACC6DAE}" type="slidenum">
              <a:rPr lang="en-US" smtClean="0">
                <a:solidFill>
                  <a:srgbClr val="C00000"/>
                </a:solidFill>
              </a:rPr>
              <a:t>11</a:t>
            </a:fld>
            <a:endParaRPr lang="en-US">
              <a:solidFill>
                <a:srgbClr val="C00000"/>
              </a:solidFill>
            </a:endParaRPr>
          </a:p>
        </p:txBody>
      </p:sp>
      <p:pic>
        <p:nvPicPr>
          <p:cNvPr id="6" name="Picture 5">
            <a:extLst>
              <a:ext uri="{FF2B5EF4-FFF2-40B4-BE49-F238E27FC236}">
                <a16:creationId xmlns:a16="http://schemas.microsoft.com/office/drawing/2014/main" id="{DA895D5A-8E98-10E2-0A84-9688AA8F4F4A}"/>
              </a:ext>
            </a:extLst>
          </p:cNvPr>
          <p:cNvPicPr>
            <a:picLocks noChangeAspect="1"/>
          </p:cNvPicPr>
          <p:nvPr/>
        </p:nvPicPr>
        <p:blipFill>
          <a:blip r:embed="rId2"/>
          <a:stretch>
            <a:fillRect/>
          </a:stretch>
        </p:blipFill>
        <p:spPr>
          <a:xfrm>
            <a:off x="113465" y="113837"/>
            <a:ext cx="5982535" cy="6630325"/>
          </a:xfrm>
          <a:prstGeom prst="rect">
            <a:avLst/>
          </a:prstGeom>
        </p:spPr>
      </p:pic>
      <p:grpSp>
        <p:nvGrpSpPr>
          <p:cNvPr id="11" name="Group 10">
            <a:extLst>
              <a:ext uri="{FF2B5EF4-FFF2-40B4-BE49-F238E27FC236}">
                <a16:creationId xmlns:a16="http://schemas.microsoft.com/office/drawing/2014/main" id="{608115D0-860C-156A-9068-486E76EEC71D}"/>
              </a:ext>
            </a:extLst>
          </p:cNvPr>
          <p:cNvGrpSpPr/>
          <p:nvPr/>
        </p:nvGrpSpPr>
        <p:grpSpPr>
          <a:xfrm>
            <a:off x="6027867" y="848483"/>
            <a:ext cx="6050668" cy="4994894"/>
            <a:chOff x="6067421" y="113837"/>
            <a:chExt cx="6050668" cy="4994894"/>
          </a:xfrm>
        </p:grpSpPr>
        <p:pic>
          <p:nvPicPr>
            <p:cNvPr id="10" name="Picture 9">
              <a:extLst>
                <a:ext uri="{FF2B5EF4-FFF2-40B4-BE49-F238E27FC236}">
                  <a16:creationId xmlns:a16="http://schemas.microsoft.com/office/drawing/2014/main" id="{E9B92ED2-3298-66B4-3FD8-90227F652F5F}"/>
                </a:ext>
              </a:extLst>
            </p:cNvPr>
            <p:cNvPicPr>
              <a:picLocks noChangeAspect="1"/>
            </p:cNvPicPr>
            <p:nvPr/>
          </p:nvPicPr>
          <p:blipFill rotWithShape="1">
            <a:blip r:embed="rId3"/>
            <a:srcRect r="4539"/>
            <a:stretch/>
          </p:blipFill>
          <p:spPr>
            <a:xfrm>
              <a:off x="6106975" y="2450885"/>
              <a:ext cx="6011114" cy="2657846"/>
            </a:xfrm>
            <a:prstGeom prst="rect">
              <a:avLst/>
            </a:prstGeom>
          </p:spPr>
        </p:pic>
        <p:pic>
          <p:nvPicPr>
            <p:cNvPr id="8" name="Picture 7">
              <a:extLst>
                <a:ext uri="{FF2B5EF4-FFF2-40B4-BE49-F238E27FC236}">
                  <a16:creationId xmlns:a16="http://schemas.microsoft.com/office/drawing/2014/main" id="{F7E8C704-D392-3C99-3550-2F410D8EE11E}"/>
                </a:ext>
              </a:extLst>
            </p:cNvPr>
            <p:cNvPicPr>
              <a:picLocks noChangeAspect="1"/>
            </p:cNvPicPr>
            <p:nvPr/>
          </p:nvPicPr>
          <p:blipFill rotWithShape="1">
            <a:blip r:embed="rId4"/>
            <a:srcRect b="4941"/>
            <a:stretch/>
          </p:blipFill>
          <p:spPr>
            <a:xfrm>
              <a:off x="6067421" y="113837"/>
              <a:ext cx="6011114" cy="2535578"/>
            </a:xfrm>
            <a:prstGeom prst="rect">
              <a:avLst/>
            </a:prstGeom>
          </p:spPr>
        </p:pic>
      </p:grpSp>
    </p:spTree>
    <p:extLst>
      <p:ext uri="{BB962C8B-B14F-4D97-AF65-F5344CB8AC3E}">
        <p14:creationId xmlns:p14="http://schemas.microsoft.com/office/powerpoint/2010/main" val="2136498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169EAFF4-7FEE-F626-5109-3663A343EA63}"/>
              </a:ext>
            </a:extLst>
          </p:cNvPr>
          <p:cNvPicPr>
            <a:picLocks noChangeAspect="1"/>
          </p:cNvPicPr>
          <p:nvPr/>
        </p:nvPicPr>
        <p:blipFill rotWithShape="1">
          <a:blip r:embed="rId2"/>
          <a:srcRect t="20790" b="19439"/>
          <a:stretch/>
        </p:blipFill>
        <p:spPr>
          <a:xfrm>
            <a:off x="148492" y="4595446"/>
            <a:ext cx="11298227" cy="1377950"/>
          </a:xfrm>
          <a:prstGeom prst="rect">
            <a:avLst/>
          </a:prstGeom>
        </p:spPr>
      </p:pic>
      <p:sp>
        <p:nvSpPr>
          <p:cNvPr id="2" name="Slide Number Placeholder 1">
            <a:extLst>
              <a:ext uri="{FF2B5EF4-FFF2-40B4-BE49-F238E27FC236}">
                <a16:creationId xmlns:a16="http://schemas.microsoft.com/office/drawing/2014/main" id="{AAE6513A-7D13-5EE1-EF6C-C9513BAEA15F}"/>
              </a:ext>
            </a:extLst>
          </p:cNvPr>
          <p:cNvSpPr>
            <a:spLocks noGrp="1"/>
          </p:cNvSpPr>
          <p:nvPr>
            <p:ph type="sldNum" sz="quarter" idx="12"/>
          </p:nvPr>
        </p:nvSpPr>
        <p:spPr/>
        <p:txBody>
          <a:bodyPr/>
          <a:lstStyle/>
          <a:p>
            <a:fld id="{23C6260E-304F-4BA0-8E11-6E941ACC6DAE}" type="slidenum">
              <a:rPr lang="en-US" smtClean="0">
                <a:solidFill>
                  <a:srgbClr val="C00000"/>
                </a:solidFill>
              </a:rPr>
              <a:t>12</a:t>
            </a:fld>
            <a:endParaRPr lang="en-US">
              <a:solidFill>
                <a:srgbClr val="C00000"/>
              </a:solidFill>
            </a:endParaRPr>
          </a:p>
        </p:txBody>
      </p:sp>
      <p:pic>
        <p:nvPicPr>
          <p:cNvPr id="4" name="Picture 3">
            <a:extLst>
              <a:ext uri="{FF2B5EF4-FFF2-40B4-BE49-F238E27FC236}">
                <a16:creationId xmlns:a16="http://schemas.microsoft.com/office/drawing/2014/main" id="{3E0F9B78-223A-84F9-70A1-DAD7F521C204}"/>
              </a:ext>
            </a:extLst>
          </p:cNvPr>
          <p:cNvPicPr>
            <a:picLocks noChangeAspect="1"/>
          </p:cNvPicPr>
          <p:nvPr/>
        </p:nvPicPr>
        <p:blipFill>
          <a:blip r:embed="rId3"/>
          <a:stretch>
            <a:fillRect/>
          </a:stretch>
        </p:blipFill>
        <p:spPr>
          <a:xfrm>
            <a:off x="23445" y="626815"/>
            <a:ext cx="6354062" cy="3572374"/>
          </a:xfrm>
          <a:prstGeom prst="rect">
            <a:avLst/>
          </a:prstGeom>
        </p:spPr>
      </p:pic>
      <p:pic>
        <p:nvPicPr>
          <p:cNvPr id="10" name="Picture 9">
            <a:extLst>
              <a:ext uri="{FF2B5EF4-FFF2-40B4-BE49-F238E27FC236}">
                <a16:creationId xmlns:a16="http://schemas.microsoft.com/office/drawing/2014/main" id="{E8F11D6C-6CEE-EDA5-8956-09AEBA56D8AB}"/>
              </a:ext>
            </a:extLst>
          </p:cNvPr>
          <p:cNvPicPr>
            <a:picLocks noChangeAspect="1"/>
          </p:cNvPicPr>
          <p:nvPr/>
        </p:nvPicPr>
        <p:blipFill rotWithShape="1">
          <a:blip r:embed="rId4"/>
          <a:srcRect r="1897" b="39636"/>
          <a:stretch/>
        </p:blipFill>
        <p:spPr>
          <a:xfrm>
            <a:off x="6072642" y="326891"/>
            <a:ext cx="6064650" cy="4062807"/>
          </a:xfrm>
          <a:prstGeom prst="rect">
            <a:avLst/>
          </a:prstGeom>
        </p:spPr>
      </p:pic>
    </p:spTree>
    <p:extLst>
      <p:ext uri="{BB962C8B-B14F-4D97-AF65-F5344CB8AC3E}">
        <p14:creationId xmlns:p14="http://schemas.microsoft.com/office/powerpoint/2010/main" val="3755472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AE6513A-7D13-5EE1-EF6C-C9513BAEA15F}"/>
              </a:ext>
            </a:extLst>
          </p:cNvPr>
          <p:cNvSpPr>
            <a:spLocks noGrp="1"/>
          </p:cNvSpPr>
          <p:nvPr>
            <p:ph type="sldNum" sz="quarter" idx="12"/>
          </p:nvPr>
        </p:nvSpPr>
        <p:spPr/>
        <p:txBody>
          <a:bodyPr/>
          <a:lstStyle/>
          <a:p>
            <a:fld id="{23C6260E-304F-4BA0-8E11-6E941ACC6DAE}" type="slidenum">
              <a:rPr lang="en-US" smtClean="0">
                <a:solidFill>
                  <a:srgbClr val="C00000"/>
                </a:solidFill>
              </a:rPr>
              <a:t>13</a:t>
            </a:fld>
            <a:endParaRPr lang="en-US">
              <a:solidFill>
                <a:srgbClr val="C00000"/>
              </a:solidFill>
            </a:endParaRPr>
          </a:p>
        </p:txBody>
      </p:sp>
      <p:pic>
        <p:nvPicPr>
          <p:cNvPr id="11" name="Picture 10">
            <a:extLst>
              <a:ext uri="{FF2B5EF4-FFF2-40B4-BE49-F238E27FC236}">
                <a16:creationId xmlns:a16="http://schemas.microsoft.com/office/drawing/2014/main" id="{C5F5A2C8-35C9-C0D6-08B9-A9F5E83072FF}"/>
              </a:ext>
            </a:extLst>
          </p:cNvPr>
          <p:cNvPicPr>
            <a:picLocks noChangeAspect="1"/>
          </p:cNvPicPr>
          <p:nvPr/>
        </p:nvPicPr>
        <p:blipFill rotWithShape="1">
          <a:blip r:embed="rId2"/>
          <a:srcRect t="61758"/>
          <a:stretch/>
        </p:blipFill>
        <p:spPr>
          <a:xfrm>
            <a:off x="3087166" y="1051170"/>
            <a:ext cx="6181880" cy="2573935"/>
          </a:xfrm>
          <a:prstGeom prst="rect">
            <a:avLst/>
          </a:prstGeom>
        </p:spPr>
      </p:pic>
      <p:pic>
        <p:nvPicPr>
          <p:cNvPr id="5" name="Picture 4">
            <a:extLst>
              <a:ext uri="{FF2B5EF4-FFF2-40B4-BE49-F238E27FC236}">
                <a16:creationId xmlns:a16="http://schemas.microsoft.com/office/drawing/2014/main" id="{A6AE37C3-30E1-1B26-374E-CE113A37ECD4}"/>
              </a:ext>
            </a:extLst>
          </p:cNvPr>
          <p:cNvPicPr>
            <a:picLocks noChangeAspect="1"/>
          </p:cNvPicPr>
          <p:nvPr/>
        </p:nvPicPr>
        <p:blipFill>
          <a:blip r:embed="rId3"/>
          <a:stretch>
            <a:fillRect/>
          </a:stretch>
        </p:blipFill>
        <p:spPr>
          <a:xfrm>
            <a:off x="298394" y="3718890"/>
            <a:ext cx="11298227" cy="2305372"/>
          </a:xfrm>
          <a:prstGeom prst="rect">
            <a:avLst/>
          </a:prstGeom>
        </p:spPr>
      </p:pic>
    </p:spTree>
    <p:extLst>
      <p:ext uri="{BB962C8B-B14F-4D97-AF65-F5344CB8AC3E}">
        <p14:creationId xmlns:p14="http://schemas.microsoft.com/office/powerpoint/2010/main" val="2848966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8C43F-3C20-C6AA-8EB1-A5859D859533}"/>
              </a:ext>
            </a:extLst>
          </p:cNvPr>
          <p:cNvSpPr>
            <a:spLocks noGrp="1"/>
          </p:cNvSpPr>
          <p:nvPr>
            <p:ph type="title"/>
          </p:nvPr>
        </p:nvSpPr>
        <p:spPr/>
        <p:txBody>
          <a:bodyPr/>
          <a:lstStyle/>
          <a:p>
            <a:r>
              <a:rPr lang="en-US" dirty="0"/>
              <a:t>Update from Prasad on ARWG Revisions to PS #46</a:t>
            </a:r>
          </a:p>
        </p:txBody>
      </p:sp>
      <p:sp>
        <p:nvSpPr>
          <p:cNvPr id="3" name="Text Placeholder 2">
            <a:extLst>
              <a:ext uri="{FF2B5EF4-FFF2-40B4-BE49-F238E27FC236}">
                <a16:creationId xmlns:a16="http://schemas.microsoft.com/office/drawing/2014/main" id="{3BC35BDB-FD35-8A45-13C2-A556448420D9}"/>
              </a:ext>
            </a:extLst>
          </p:cNvPr>
          <p:cNvSpPr>
            <a:spLocks noGrp="1"/>
          </p:cNvSpPr>
          <p:nvPr>
            <p:ph type="body" idx="1"/>
          </p:nvPr>
        </p:nvSpPr>
        <p:spPr/>
        <p:txBody>
          <a:bodyPr/>
          <a:lstStyle/>
          <a:p>
            <a:r>
              <a:rPr lang="en-US" dirty="0"/>
              <a:t>The following slides are excerpted from the latest draft of the ARWG’s revised version of PS #46</a:t>
            </a:r>
          </a:p>
        </p:txBody>
      </p:sp>
      <p:sp>
        <p:nvSpPr>
          <p:cNvPr id="4" name="Slide Number Placeholder 3">
            <a:extLst>
              <a:ext uri="{FF2B5EF4-FFF2-40B4-BE49-F238E27FC236}">
                <a16:creationId xmlns:a16="http://schemas.microsoft.com/office/drawing/2014/main" id="{4F9935CB-0F40-820E-C60A-2F534A9220D1}"/>
              </a:ext>
            </a:extLst>
          </p:cNvPr>
          <p:cNvSpPr>
            <a:spLocks noGrp="1"/>
          </p:cNvSpPr>
          <p:nvPr>
            <p:ph type="sldNum" sz="quarter" idx="12"/>
          </p:nvPr>
        </p:nvSpPr>
        <p:spPr/>
        <p:txBody>
          <a:bodyPr/>
          <a:lstStyle/>
          <a:p>
            <a:fld id="{23C6260E-304F-4BA0-8E11-6E941ACC6DAE}" type="slidenum">
              <a:rPr lang="en-US" smtClean="0">
                <a:solidFill>
                  <a:srgbClr val="C00000"/>
                </a:solidFill>
              </a:rPr>
              <a:t>14</a:t>
            </a:fld>
            <a:endParaRPr lang="en-US">
              <a:solidFill>
                <a:srgbClr val="C00000"/>
              </a:solidFill>
            </a:endParaRPr>
          </a:p>
        </p:txBody>
      </p:sp>
    </p:spTree>
    <p:extLst>
      <p:ext uri="{BB962C8B-B14F-4D97-AF65-F5344CB8AC3E}">
        <p14:creationId xmlns:p14="http://schemas.microsoft.com/office/powerpoint/2010/main" val="3602792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14614DE-E8D6-DFDA-2236-65BE6745082F}"/>
              </a:ext>
            </a:extLst>
          </p:cNvPr>
          <p:cNvSpPr>
            <a:spLocks noGrp="1"/>
          </p:cNvSpPr>
          <p:nvPr>
            <p:ph type="sldNum" sz="quarter" idx="12"/>
          </p:nvPr>
        </p:nvSpPr>
        <p:spPr/>
        <p:txBody>
          <a:bodyPr/>
          <a:lstStyle/>
          <a:p>
            <a:fld id="{23C6260E-304F-4BA0-8E11-6E941ACC6DAE}" type="slidenum">
              <a:rPr lang="en-US" smtClean="0">
                <a:solidFill>
                  <a:srgbClr val="C00000"/>
                </a:solidFill>
              </a:rPr>
              <a:t>15</a:t>
            </a:fld>
            <a:endParaRPr lang="en-US">
              <a:solidFill>
                <a:srgbClr val="C00000"/>
              </a:solidFill>
            </a:endParaRPr>
          </a:p>
        </p:txBody>
      </p:sp>
      <p:sp>
        <p:nvSpPr>
          <p:cNvPr id="4" name="TextBox 3">
            <a:extLst>
              <a:ext uri="{FF2B5EF4-FFF2-40B4-BE49-F238E27FC236}">
                <a16:creationId xmlns:a16="http://schemas.microsoft.com/office/drawing/2014/main" id="{309901B1-A753-D822-5152-CB932115E2AE}"/>
              </a:ext>
            </a:extLst>
          </p:cNvPr>
          <p:cNvSpPr txBox="1"/>
          <p:nvPr/>
        </p:nvSpPr>
        <p:spPr>
          <a:xfrm>
            <a:off x="425938" y="332044"/>
            <a:ext cx="11340123" cy="923330"/>
          </a:xfrm>
          <a:prstGeom prst="rect">
            <a:avLst/>
          </a:prstGeom>
          <a:noFill/>
        </p:spPr>
        <p:txBody>
          <a:bodyPr wrap="square">
            <a:spAutoFit/>
          </a:bodyPr>
          <a:lstStyle/>
          <a:p>
            <a:pPr algn="ctr"/>
            <a:r>
              <a:rPr lang="en-US" i="1" dirty="0"/>
              <a:t>Performance-based regulatory approaches provide the flexibility to maximize inherent benefits of any technology using the latest innovative methods and tools while allowing the regulated community to demonstrate “how” performance criteria are met.</a:t>
            </a:r>
          </a:p>
        </p:txBody>
      </p:sp>
      <p:sp>
        <p:nvSpPr>
          <p:cNvPr id="6" name="TextBox 5">
            <a:extLst>
              <a:ext uri="{FF2B5EF4-FFF2-40B4-BE49-F238E27FC236}">
                <a16:creationId xmlns:a16="http://schemas.microsoft.com/office/drawing/2014/main" id="{34D74BC3-F84C-E2FA-BDA9-EAE4F061FB22}"/>
              </a:ext>
            </a:extLst>
          </p:cNvPr>
          <p:cNvSpPr txBox="1"/>
          <p:nvPr/>
        </p:nvSpPr>
        <p:spPr>
          <a:xfrm>
            <a:off x="425933" y="1422622"/>
            <a:ext cx="11340123" cy="923330"/>
          </a:xfrm>
          <a:prstGeom prst="rect">
            <a:avLst/>
          </a:prstGeom>
          <a:noFill/>
        </p:spPr>
        <p:txBody>
          <a:bodyPr wrap="square">
            <a:spAutoFit/>
          </a:bodyPr>
          <a:lstStyle/>
          <a:p>
            <a:pPr algn="ctr"/>
            <a:r>
              <a:rPr lang="en-US" i="1" dirty="0"/>
              <a:t>To assure stakeholders of safety, predictability, and transparency, the current Nuclear Regulatory Commission (NRC) regulatory framework embodies defense in depth in the structure of the regulations by providing prescriptive requirements for most facets of reactors and their supporting systems. </a:t>
            </a:r>
          </a:p>
        </p:txBody>
      </p:sp>
      <p:sp>
        <p:nvSpPr>
          <p:cNvPr id="8" name="TextBox 7">
            <a:extLst>
              <a:ext uri="{FF2B5EF4-FFF2-40B4-BE49-F238E27FC236}">
                <a16:creationId xmlns:a16="http://schemas.microsoft.com/office/drawing/2014/main" id="{34BDFBDD-4DE4-879C-1975-47EF30994F85}"/>
              </a:ext>
            </a:extLst>
          </p:cNvPr>
          <p:cNvSpPr txBox="1"/>
          <p:nvPr/>
        </p:nvSpPr>
        <p:spPr>
          <a:xfrm>
            <a:off x="425934" y="2513201"/>
            <a:ext cx="11340123" cy="1754326"/>
          </a:xfrm>
          <a:prstGeom prst="rect">
            <a:avLst/>
          </a:prstGeom>
          <a:noFill/>
        </p:spPr>
        <p:txBody>
          <a:bodyPr wrap="square">
            <a:spAutoFit/>
          </a:bodyPr>
          <a:lstStyle/>
          <a:p>
            <a:pPr algn="ctr"/>
            <a:r>
              <a:rPr lang="en-US" i="1" dirty="0"/>
              <a:t>The remedy lies in fully implementing Commission direction in 1999 through the staff requirements memorandum</a:t>
            </a:r>
            <a:r>
              <a:rPr lang="en-US" i="1" baseline="30000" dirty="0"/>
              <a:t>1</a:t>
            </a:r>
            <a:r>
              <a:rPr lang="en-US" i="1" dirty="0"/>
              <a:t> (SRM) for the white paper on risk-informed and performance-based regulation, SECY-98-144.</a:t>
            </a:r>
            <a:r>
              <a:rPr lang="en-US" i="1" baseline="30000" dirty="0"/>
              <a:t>2</a:t>
            </a:r>
            <a:r>
              <a:rPr lang="en-US" i="1" dirty="0"/>
              <a:t> Such action would fulfill key aspects of Section 103 of the Nuclear Energy Innovation and Modernization Act</a:t>
            </a:r>
            <a:r>
              <a:rPr lang="en-US" i="1" baseline="30000" dirty="0"/>
              <a:t>3</a:t>
            </a:r>
            <a:r>
              <a:rPr lang="en-US" i="1" dirty="0"/>
              <a:t>   (NEIMA). NEIMA calls for “a regulatory framework developed using methods of evaluation that are flexible and practicable for application to a variety of reactor technologies, including, where appropriate, the use of risk-informed and performance-based techniques and other tools and methods.”</a:t>
            </a:r>
            <a:r>
              <a:rPr lang="en-US" i="1" baseline="30000" dirty="0"/>
              <a:t>4</a:t>
            </a:r>
            <a:r>
              <a:rPr lang="en-US" i="1" dirty="0"/>
              <a:t> </a:t>
            </a:r>
          </a:p>
        </p:txBody>
      </p:sp>
      <p:sp>
        <p:nvSpPr>
          <p:cNvPr id="10" name="TextBox 9">
            <a:extLst>
              <a:ext uri="{FF2B5EF4-FFF2-40B4-BE49-F238E27FC236}">
                <a16:creationId xmlns:a16="http://schemas.microsoft.com/office/drawing/2014/main" id="{5F66F428-638D-8AC5-8BFE-B26664AF9AC8}"/>
              </a:ext>
            </a:extLst>
          </p:cNvPr>
          <p:cNvSpPr txBox="1"/>
          <p:nvPr/>
        </p:nvSpPr>
        <p:spPr>
          <a:xfrm>
            <a:off x="367315" y="4540468"/>
            <a:ext cx="11398741" cy="1815882"/>
          </a:xfrm>
          <a:prstGeom prst="rect">
            <a:avLst/>
          </a:prstGeom>
          <a:noFill/>
        </p:spPr>
        <p:txBody>
          <a:bodyPr wrap="square">
            <a:spAutoFit/>
          </a:bodyPr>
          <a:lstStyle/>
          <a:p>
            <a:pPr marL="342900" indent="-342900">
              <a:buFont typeface="+mj-lt"/>
              <a:buAutoNum type="arabicPeriod"/>
            </a:pPr>
            <a:r>
              <a:rPr lang="en-US" sz="1400" i="1" dirty="0"/>
              <a:t>The NRC is headed by five Commissioners appointed by the President and confirmed by the Senate for five-year terms. One of them is designated by the President to be the Chair and official spokesperson of the Commission. The Commission as a collegial body formulates policies, develops regulations governing nuclear reactor and nuclear material safety, issues orders to licensees, and adjudicates legal matters. The NRC staff is expected to implement Commission directions.</a:t>
            </a:r>
          </a:p>
          <a:p>
            <a:pPr marL="342900" indent="-342900">
              <a:buFont typeface="+mj-lt"/>
              <a:buAutoNum type="arabicPeriod"/>
            </a:pPr>
            <a:r>
              <a:rPr lang="en-US" sz="1400" i="1" dirty="0"/>
              <a:t>Staff Requirements - SECY-98-144 - White Paper on Risk-Informed and Performance-Based Regulation (</a:t>
            </a:r>
            <a:r>
              <a:rPr lang="en-US" sz="1400" i="1" dirty="0">
                <a:hlinkClick r:id="rId2"/>
              </a:rPr>
              <a:t>https://www.nrc.gov/docs/ML0037/ML003753601.pdf</a:t>
            </a:r>
            <a:r>
              <a:rPr lang="en-US" sz="1400" i="1" dirty="0"/>
              <a:t>).</a:t>
            </a:r>
          </a:p>
          <a:p>
            <a:pPr marL="342900" indent="-342900">
              <a:buFont typeface="+mj-lt"/>
              <a:buAutoNum type="arabicPeriod"/>
            </a:pPr>
            <a:r>
              <a:rPr lang="en-US" sz="1400" i="1" dirty="0"/>
              <a:t>Nuclear Energy Innovation and Modernization Act (</a:t>
            </a:r>
            <a:r>
              <a:rPr lang="en-US" sz="1400" i="1" dirty="0">
                <a:hlinkClick r:id="rId3"/>
              </a:rPr>
              <a:t>https://www.congress.gov/bill/115th-congress/senate-bill/512</a:t>
            </a:r>
            <a:r>
              <a:rPr lang="en-US" sz="1400" i="1" dirty="0"/>
              <a:t>). </a:t>
            </a:r>
          </a:p>
          <a:p>
            <a:pPr marL="342900" indent="-342900">
              <a:buFont typeface="+mj-lt"/>
              <a:buAutoNum type="arabicPeriod"/>
            </a:pPr>
            <a:r>
              <a:rPr lang="en-US" sz="1400" i="1" dirty="0"/>
              <a:t>Nuclear Energy Innovation and Modernization Act Text (</a:t>
            </a:r>
            <a:r>
              <a:rPr lang="en-US" sz="1400" i="1" dirty="0">
                <a:hlinkClick r:id="rId4"/>
              </a:rPr>
              <a:t>https://www.congress.gov/bill/115th-congress/senate-bill/512/text</a:t>
            </a:r>
            <a:r>
              <a:rPr lang="en-US" sz="1400" i="1" dirty="0"/>
              <a:t>). </a:t>
            </a:r>
          </a:p>
        </p:txBody>
      </p:sp>
    </p:spTree>
    <p:extLst>
      <p:ext uri="{BB962C8B-B14F-4D97-AF65-F5344CB8AC3E}">
        <p14:creationId xmlns:p14="http://schemas.microsoft.com/office/powerpoint/2010/main" val="30641087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75ACB7E-0B9B-BA35-DBDE-90CFD789C463}"/>
              </a:ext>
            </a:extLst>
          </p:cNvPr>
          <p:cNvSpPr>
            <a:spLocks noGrp="1"/>
          </p:cNvSpPr>
          <p:nvPr>
            <p:ph type="sldNum" sz="quarter" idx="12"/>
          </p:nvPr>
        </p:nvSpPr>
        <p:spPr/>
        <p:txBody>
          <a:bodyPr/>
          <a:lstStyle/>
          <a:p>
            <a:fld id="{23C6260E-304F-4BA0-8E11-6E941ACC6DAE}" type="slidenum">
              <a:rPr lang="en-US" smtClean="0">
                <a:solidFill>
                  <a:srgbClr val="BE3636"/>
                </a:solidFill>
              </a:rPr>
              <a:t>16</a:t>
            </a:fld>
            <a:endParaRPr lang="en-US">
              <a:solidFill>
                <a:srgbClr val="BE3636"/>
              </a:solidFill>
            </a:endParaRPr>
          </a:p>
        </p:txBody>
      </p:sp>
      <p:sp>
        <p:nvSpPr>
          <p:cNvPr id="4" name="TextBox 3">
            <a:extLst>
              <a:ext uri="{FF2B5EF4-FFF2-40B4-BE49-F238E27FC236}">
                <a16:creationId xmlns:a16="http://schemas.microsoft.com/office/drawing/2014/main" id="{1E379FEF-ECD0-BC2D-456C-42FB60497E28}"/>
              </a:ext>
            </a:extLst>
          </p:cNvPr>
          <p:cNvSpPr txBox="1"/>
          <p:nvPr/>
        </p:nvSpPr>
        <p:spPr>
          <a:xfrm>
            <a:off x="1298643" y="574322"/>
            <a:ext cx="9594713" cy="923330"/>
          </a:xfrm>
          <a:prstGeom prst="rect">
            <a:avLst/>
          </a:prstGeom>
          <a:noFill/>
        </p:spPr>
        <p:txBody>
          <a:bodyPr wrap="square">
            <a:spAutoFit/>
          </a:bodyPr>
          <a:lstStyle/>
          <a:p>
            <a:pPr algn="ctr"/>
            <a:r>
              <a:rPr lang="en-US" i="1" dirty="0"/>
              <a:t>Hence, RIPB approaches hold licensees accountable to assuring safety margins based on observable evidence rather than become distracted into blind compliance. This is the appropriate price to pay for flexibility for the regulator and regulated entities.</a:t>
            </a:r>
          </a:p>
        </p:txBody>
      </p:sp>
      <p:sp>
        <p:nvSpPr>
          <p:cNvPr id="6" name="TextBox 5">
            <a:extLst>
              <a:ext uri="{FF2B5EF4-FFF2-40B4-BE49-F238E27FC236}">
                <a16:creationId xmlns:a16="http://schemas.microsoft.com/office/drawing/2014/main" id="{BC48A10F-D870-5CC1-78CF-F101E0DA6485}"/>
              </a:ext>
            </a:extLst>
          </p:cNvPr>
          <p:cNvSpPr txBox="1"/>
          <p:nvPr/>
        </p:nvSpPr>
        <p:spPr>
          <a:xfrm>
            <a:off x="1298643" y="1999793"/>
            <a:ext cx="9594713" cy="1754326"/>
          </a:xfrm>
          <a:prstGeom prst="rect">
            <a:avLst/>
          </a:prstGeom>
          <a:noFill/>
        </p:spPr>
        <p:txBody>
          <a:bodyPr wrap="square">
            <a:spAutoFit/>
          </a:bodyPr>
          <a:lstStyle/>
          <a:p>
            <a:pPr algn="ctr"/>
            <a:r>
              <a:rPr lang="en-US" i="1" dirty="0"/>
              <a:t>In addition, ANS endorses the development of a RIPB application guidance to support near-term advanced reactor applicants under 10 CFR Part 50 and Part 52.</a:t>
            </a:r>
            <a:r>
              <a:rPr lang="en-US" i="1" baseline="30000" dirty="0"/>
              <a:t>10</a:t>
            </a:r>
            <a:r>
              <a:rPr lang="en-US" i="1" dirty="0"/>
              <a:t> ANS believes a PB approach is key to achieving a technology-inclusive licensing framework. As such, we advocate for a 10 CFR Part 53 rule</a:t>
            </a:r>
            <a:r>
              <a:rPr lang="en-US" i="1" baseline="30000" dirty="0"/>
              <a:t>11</a:t>
            </a:r>
            <a:r>
              <a:rPr lang="en-US" i="1" dirty="0"/>
              <a:t> that delivers a fully RIPB regulatory framework necessary to enable cost-efficient applications of new technology while providing adequate protection of public health and safety in a transparent and understandable manner.</a:t>
            </a:r>
          </a:p>
        </p:txBody>
      </p:sp>
      <p:sp>
        <p:nvSpPr>
          <p:cNvPr id="8" name="TextBox 7">
            <a:extLst>
              <a:ext uri="{FF2B5EF4-FFF2-40B4-BE49-F238E27FC236}">
                <a16:creationId xmlns:a16="http://schemas.microsoft.com/office/drawing/2014/main" id="{3E3072E3-41EF-15ED-79BB-7D0B67C5EE8A}"/>
              </a:ext>
            </a:extLst>
          </p:cNvPr>
          <p:cNvSpPr txBox="1"/>
          <p:nvPr/>
        </p:nvSpPr>
        <p:spPr>
          <a:xfrm>
            <a:off x="832337" y="4506352"/>
            <a:ext cx="10527323" cy="954107"/>
          </a:xfrm>
          <a:prstGeom prst="rect">
            <a:avLst/>
          </a:prstGeom>
          <a:noFill/>
        </p:spPr>
        <p:txBody>
          <a:bodyPr wrap="square">
            <a:spAutoFit/>
          </a:bodyPr>
          <a:lstStyle/>
          <a:p>
            <a:pPr marL="342900" indent="-342900">
              <a:buFont typeface="+mj-lt"/>
              <a:buAutoNum type="arabicPeriod" startAt="10"/>
            </a:pPr>
            <a:r>
              <a:rPr lang="en-US" sz="1400" dirty="0"/>
              <a:t>Advanced Reactor Content of Application Project (https://www.nrc.gov/reactors/new-reactors/advanced/modernizing/rulemaking-and-guidance/advanced-reactor-content-of-application-project.html).</a:t>
            </a:r>
          </a:p>
          <a:p>
            <a:pPr marL="342900" indent="-342900">
              <a:buFont typeface="+mj-lt"/>
              <a:buAutoNum type="arabicPeriod" startAt="10"/>
            </a:pPr>
            <a:r>
              <a:rPr lang="en-US" sz="1400" dirty="0"/>
              <a:t>Part 53 – Risk Informed, Technology-Inclusive Regulatory Framework for Advanced Reactors (https://www.nrc.gov/reactors/new-reactors/advanced/modernizing/rulemaking-and-guidance/part-53.html).</a:t>
            </a:r>
          </a:p>
        </p:txBody>
      </p:sp>
    </p:spTree>
    <p:extLst>
      <p:ext uri="{BB962C8B-B14F-4D97-AF65-F5344CB8AC3E}">
        <p14:creationId xmlns:p14="http://schemas.microsoft.com/office/powerpoint/2010/main" val="4850984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F5B621-A854-CEFB-72F4-BC9642D72DC7}"/>
              </a:ext>
            </a:extLst>
          </p:cNvPr>
          <p:cNvSpPr>
            <a:spLocks noGrp="1"/>
          </p:cNvSpPr>
          <p:nvPr>
            <p:ph type="title"/>
          </p:nvPr>
        </p:nvSpPr>
        <p:spPr/>
        <p:txBody>
          <a:bodyPr/>
          <a:lstStyle/>
          <a:p>
            <a:r>
              <a:rPr lang="en-US" dirty="0"/>
              <a:t>Discussion – ANS PS #46</a:t>
            </a:r>
          </a:p>
        </p:txBody>
      </p:sp>
      <p:sp>
        <p:nvSpPr>
          <p:cNvPr id="3" name="Content Placeholder 2">
            <a:extLst>
              <a:ext uri="{FF2B5EF4-FFF2-40B4-BE49-F238E27FC236}">
                <a16:creationId xmlns:a16="http://schemas.microsoft.com/office/drawing/2014/main" id="{5A877A53-0F60-955D-5E29-2F4732CD4114}"/>
              </a:ext>
            </a:extLst>
          </p:cNvPr>
          <p:cNvSpPr>
            <a:spLocks noGrp="1"/>
          </p:cNvSpPr>
          <p:nvPr>
            <p:ph idx="1"/>
          </p:nvPr>
        </p:nvSpPr>
        <p:spPr/>
        <p:txBody>
          <a:bodyPr/>
          <a:lstStyle/>
          <a:p>
            <a:r>
              <a:rPr lang="en-US" dirty="0"/>
              <a:t>How could a revision of ANS Policy Statement #46 help support the near-term priorities of RP3C?</a:t>
            </a:r>
          </a:p>
          <a:p>
            <a:pPr lvl="1"/>
            <a:r>
              <a:rPr lang="en-US" dirty="0"/>
              <a:t>Is there an opportunity here to leverage the RP3C CoP?</a:t>
            </a:r>
          </a:p>
          <a:p>
            <a:endParaRPr lang="en-US" dirty="0"/>
          </a:p>
          <a:p>
            <a:r>
              <a:rPr lang="en-US" dirty="0"/>
              <a:t>Would it be prudent for RP3C to have some role in the revision of ANS Policy Statement #46?</a:t>
            </a:r>
          </a:p>
          <a:p>
            <a:pPr lvl="1"/>
            <a:r>
              <a:rPr lang="en-US" dirty="0"/>
              <a:t>If so, what is the appropriate timeline and who is the appropriate responsible individual?</a:t>
            </a:r>
          </a:p>
        </p:txBody>
      </p:sp>
      <p:sp>
        <p:nvSpPr>
          <p:cNvPr id="4" name="Slide Number Placeholder 1">
            <a:extLst>
              <a:ext uri="{FF2B5EF4-FFF2-40B4-BE49-F238E27FC236}">
                <a16:creationId xmlns:a16="http://schemas.microsoft.com/office/drawing/2014/main" id="{8B484F96-0335-D100-74AA-EAA86BFBA640}"/>
              </a:ext>
            </a:extLst>
          </p:cNvPr>
          <p:cNvSpPr txBox="1">
            <a:spLocks/>
          </p:cNvSpPr>
          <p:nvPr/>
        </p:nvSpPr>
        <p:spPr>
          <a:xfrm>
            <a:off x="7812805" y="6356350"/>
            <a:ext cx="274320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3C6260E-304F-4BA0-8E11-6E941ACC6DAE}" type="slidenum">
              <a:rPr lang="en-US" sz="1200" smtClean="0">
                <a:solidFill>
                  <a:srgbClr val="C00000"/>
                </a:solidFill>
              </a:rPr>
              <a:pPr algn="r"/>
              <a:t>17</a:t>
            </a:fld>
            <a:endParaRPr lang="en-US" sz="1200">
              <a:solidFill>
                <a:srgbClr val="C00000"/>
              </a:solidFill>
            </a:endParaRPr>
          </a:p>
        </p:txBody>
      </p:sp>
    </p:spTree>
    <p:extLst>
      <p:ext uri="{BB962C8B-B14F-4D97-AF65-F5344CB8AC3E}">
        <p14:creationId xmlns:p14="http://schemas.microsoft.com/office/powerpoint/2010/main" val="31883343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556F5-5CCB-1BE6-906C-DC7AC16E504A}"/>
              </a:ext>
            </a:extLst>
          </p:cNvPr>
          <p:cNvSpPr>
            <a:spLocks noGrp="1"/>
          </p:cNvSpPr>
          <p:nvPr>
            <p:ph type="title"/>
          </p:nvPr>
        </p:nvSpPr>
        <p:spPr/>
        <p:txBody>
          <a:bodyPr/>
          <a:lstStyle/>
          <a:p>
            <a:r>
              <a:rPr lang="en-US" dirty="0"/>
              <a:t>Evaluating the Current State of the RP3C GD</a:t>
            </a:r>
          </a:p>
        </p:txBody>
      </p:sp>
      <p:sp>
        <p:nvSpPr>
          <p:cNvPr id="3" name="Text Placeholder 2">
            <a:extLst>
              <a:ext uri="{FF2B5EF4-FFF2-40B4-BE49-F238E27FC236}">
                <a16:creationId xmlns:a16="http://schemas.microsoft.com/office/drawing/2014/main" id="{8F52852C-E3EF-4B26-DA28-82D1B5D1BDE4}"/>
              </a:ext>
            </a:extLst>
          </p:cNvPr>
          <p:cNvSpPr>
            <a:spLocks noGrp="1"/>
          </p:cNvSpPr>
          <p:nvPr>
            <p:ph type="body" idx="1"/>
          </p:nvPr>
        </p:nvSpPr>
        <p:spPr/>
        <p:txBody>
          <a:bodyPr/>
          <a:lstStyle/>
          <a:p>
            <a:r>
              <a:rPr lang="en-US" dirty="0"/>
              <a:t>Objective: Consider what efforts might be beneficial to improve alignment on definitions / expectations associated with specific terms, and (if identified) the appropriate timing for making changes to the GD</a:t>
            </a:r>
          </a:p>
        </p:txBody>
      </p:sp>
      <p:sp>
        <p:nvSpPr>
          <p:cNvPr id="4" name="Slide Number Placeholder 3">
            <a:extLst>
              <a:ext uri="{FF2B5EF4-FFF2-40B4-BE49-F238E27FC236}">
                <a16:creationId xmlns:a16="http://schemas.microsoft.com/office/drawing/2014/main" id="{5D1EEE69-0A37-FDDD-F772-630D774912FC}"/>
              </a:ext>
            </a:extLst>
          </p:cNvPr>
          <p:cNvSpPr>
            <a:spLocks noGrp="1"/>
          </p:cNvSpPr>
          <p:nvPr>
            <p:ph type="sldNum" sz="quarter" idx="12"/>
          </p:nvPr>
        </p:nvSpPr>
        <p:spPr/>
        <p:txBody>
          <a:bodyPr/>
          <a:lstStyle/>
          <a:p>
            <a:fld id="{23C6260E-304F-4BA0-8E11-6E941ACC6DAE}" type="slidenum">
              <a:rPr lang="en-US" smtClean="0">
                <a:solidFill>
                  <a:srgbClr val="C00000"/>
                </a:solidFill>
              </a:rPr>
              <a:t>18</a:t>
            </a:fld>
            <a:endParaRPr lang="en-US">
              <a:solidFill>
                <a:srgbClr val="C00000"/>
              </a:solidFill>
            </a:endParaRPr>
          </a:p>
        </p:txBody>
      </p:sp>
    </p:spTree>
    <p:extLst>
      <p:ext uri="{BB962C8B-B14F-4D97-AF65-F5344CB8AC3E}">
        <p14:creationId xmlns:p14="http://schemas.microsoft.com/office/powerpoint/2010/main" val="1318745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10AF2-9980-B923-9E6D-8803B0181ACC}"/>
              </a:ext>
            </a:extLst>
          </p:cNvPr>
          <p:cNvSpPr>
            <a:spLocks noGrp="1"/>
          </p:cNvSpPr>
          <p:nvPr>
            <p:ph type="title"/>
          </p:nvPr>
        </p:nvSpPr>
        <p:spPr/>
        <p:txBody>
          <a:bodyPr/>
          <a:lstStyle/>
          <a:p>
            <a:r>
              <a:rPr lang="en-US" dirty="0"/>
              <a:t>Overview of RP3C Guidance Document and Training</a:t>
            </a:r>
          </a:p>
        </p:txBody>
      </p:sp>
      <p:sp>
        <p:nvSpPr>
          <p:cNvPr id="3" name="Content Placeholder 2">
            <a:extLst>
              <a:ext uri="{FF2B5EF4-FFF2-40B4-BE49-F238E27FC236}">
                <a16:creationId xmlns:a16="http://schemas.microsoft.com/office/drawing/2014/main" id="{3ABB7554-2747-08AF-4481-5CA5C50FF155}"/>
              </a:ext>
            </a:extLst>
          </p:cNvPr>
          <p:cNvSpPr>
            <a:spLocks noGrp="1"/>
          </p:cNvSpPr>
          <p:nvPr>
            <p:ph idx="1"/>
          </p:nvPr>
        </p:nvSpPr>
        <p:spPr/>
        <p:txBody>
          <a:bodyPr>
            <a:normAutofit fontScale="85000" lnSpcReduction="10000"/>
          </a:bodyPr>
          <a:lstStyle/>
          <a:p>
            <a:r>
              <a:rPr lang="en-US" dirty="0"/>
              <a:t>Guidance Document originally approved for Interim Trial Use on 11 June 2019</a:t>
            </a:r>
          </a:p>
          <a:p>
            <a:pPr lvl="1"/>
            <a:r>
              <a:rPr lang="en-US" dirty="0"/>
              <a:t>A </a:t>
            </a:r>
            <a:r>
              <a:rPr lang="en-US" dirty="0">
                <a:solidFill>
                  <a:schemeClr val="accent4"/>
                </a:solidFill>
                <a:hlinkClick r:id="rId2">
                  <a:extLst>
                    <a:ext uri="{A12FA001-AC4F-418D-AE19-62706E023703}">
                      <ahyp:hlinkClr xmlns:ahyp="http://schemas.microsoft.com/office/drawing/2018/hyperlinkcolor" val="tx"/>
                    </a:ext>
                  </a:extLst>
                </a:hlinkClick>
              </a:rPr>
              <a:t>revision to the Guidance Document</a:t>
            </a:r>
            <a:r>
              <a:rPr lang="en-US" dirty="0"/>
              <a:t> (also for Interim Trial Use) was approved and issued on 28 March 2022</a:t>
            </a:r>
          </a:p>
          <a:p>
            <a:pPr lvl="1"/>
            <a:r>
              <a:rPr lang="en-US" dirty="0"/>
              <a:t>RP3C has not received specific feedback on the use of the Guidance Document since its approval</a:t>
            </a:r>
          </a:p>
          <a:p>
            <a:pPr lvl="1"/>
            <a:r>
              <a:rPr lang="en-US" dirty="0"/>
              <a:t>Suggestions from the June 2024 RP3C Meeting at ANS Annual Meeting follow this slide</a:t>
            </a:r>
          </a:p>
          <a:p>
            <a:r>
              <a:rPr lang="en-US" dirty="0"/>
              <a:t>Guidance Document training currently available in two parts:</a:t>
            </a:r>
          </a:p>
          <a:p>
            <a:pPr lvl="1"/>
            <a:r>
              <a:rPr lang="en-US" dirty="0">
                <a:solidFill>
                  <a:schemeClr val="accent4"/>
                </a:solidFill>
                <a:hlinkClick r:id="rId3">
                  <a:extLst>
                    <a:ext uri="{A12FA001-AC4F-418D-AE19-62706E023703}">
                      <ahyp:hlinkClr xmlns:ahyp="http://schemas.microsoft.com/office/drawing/2018/hyperlinkcolor" val="tx"/>
                    </a:ext>
                  </a:extLst>
                </a:hlinkClick>
              </a:rPr>
              <a:t>Part I – RIPB Guidance Document Training (Overview): Presentation</a:t>
            </a:r>
            <a:endParaRPr lang="en-US" dirty="0">
              <a:solidFill>
                <a:schemeClr val="accent4"/>
              </a:solidFill>
            </a:endParaRPr>
          </a:p>
          <a:p>
            <a:pPr lvl="1"/>
            <a:r>
              <a:rPr lang="en-US" dirty="0">
                <a:solidFill>
                  <a:schemeClr val="accent4"/>
                </a:solidFill>
                <a:hlinkClick r:id="rId4">
                  <a:extLst>
                    <a:ext uri="{A12FA001-AC4F-418D-AE19-62706E023703}">
                      <ahyp:hlinkClr xmlns:ahyp="http://schemas.microsoft.com/office/drawing/2018/hyperlinkcolor" val="tx"/>
                    </a:ext>
                  </a:extLst>
                </a:hlinkClick>
              </a:rPr>
              <a:t>Part II – RIPB Guidance Document Training (Application of Guide): Video Recording</a:t>
            </a:r>
            <a:endParaRPr lang="en-US" dirty="0">
              <a:solidFill>
                <a:schemeClr val="accent4"/>
              </a:solidFill>
            </a:endParaRPr>
          </a:p>
          <a:p>
            <a:r>
              <a:rPr lang="en-US" dirty="0"/>
              <a:t>Potential opportunity to utilize Community of Practice (CoP) presentations to socialize more “bite-sized” pieces of the training and/or guidance?</a:t>
            </a:r>
          </a:p>
          <a:p>
            <a:pPr lvl="1"/>
            <a:endParaRPr lang="en-US" dirty="0"/>
          </a:p>
          <a:p>
            <a:pPr lvl="1"/>
            <a:endParaRPr lang="en-US" dirty="0"/>
          </a:p>
          <a:p>
            <a:endParaRPr lang="en-US" dirty="0"/>
          </a:p>
        </p:txBody>
      </p:sp>
      <p:sp>
        <p:nvSpPr>
          <p:cNvPr id="4" name="Slide Number Placeholder 2">
            <a:extLst>
              <a:ext uri="{FF2B5EF4-FFF2-40B4-BE49-F238E27FC236}">
                <a16:creationId xmlns:a16="http://schemas.microsoft.com/office/drawing/2014/main" id="{31329B89-7CED-00F8-9B43-335B8019FC81}"/>
              </a:ext>
            </a:extLst>
          </p:cNvPr>
          <p:cNvSpPr txBox="1">
            <a:spLocks/>
          </p:cNvSpPr>
          <p:nvPr/>
        </p:nvSpPr>
        <p:spPr>
          <a:xfrm>
            <a:off x="7812805" y="6356350"/>
            <a:ext cx="274320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3C6260E-304F-4BA0-8E11-6E941ACC6DAE}" type="slidenum">
              <a:rPr lang="en-US" sz="1200" smtClean="0">
                <a:solidFill>
                  <a:srgbClr val="BE3636"/>
                </a:solidFill>
              </a:rPr>
              <a:pPr algn="r"/>
              <a:t>19</a:t>
            </a:fld>
            <a:endParaRPr lang="en-US" sz="1200">
              <a:solidFill>
                <a:srgbClr val="BE3636"/>
              </a:solidFill>
            </a:endParaRPr>
          </a:p>
        </p:txBody>
      </p:sp>
    </p:spTree>
    <p:extLst>
      <p:ext uri="{BB962C8B-B14F-4D97-AF65-F5344CB8AC3E}">
        <p14:creationId xmlns:p14="http://schemas.microsoft.com/office/powerpoint/2010/main" val="3469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Major Topics for Discussion Today</a:t>
            </a:r>
          </a:p>
        </p:txBody>
      </p:sp>
      <p:sp>
        <p:nvSpPr>
          <p:cNvPr id="3" name="Content Placeholder 2"/>
          <p:cNvSpPr>
            <a:spLocks noGrp="1"/>
          </p:cNvSpPr>
          <p:nvPr>
            <p:ph idx="1"/>
          </p:nvPr>
        </p:nvSpPr>
        <p:spPr/>
        <p:txBody>
          <a:bodyPr>
            <a:normAutofit fontScale="85000" lnSpcReduction="20000"/>
          </a:bodyPr>
          <a:lstStyle/>
          <a:p>
            <a:r>
              <a:rPr lang="en-US" dirty="0"/>
              <a:t>Recent and future Community of Practice (CoP) sessions</a:t>
            </a:r>
          </a:p>
          <a:p>
            <a:r>
              <a:rPr lang="en-US" dirty="0"/>
              <a:t>Alignment on near-term RP3C priorities</a:t>
            </a:r>
          </a:p>
          <a:p>
            <a:r>
              <a:rPr lang="en-US" dirty="0"/>
              <a:t>Consideration of ANS Policy Statement 46</a:t>
            </a:r>
          </a:p>
          <a:p>
            <a:r>
              <a:rPr lang="en-US" dirty="0"/>
              <a:t>Evaluating the current state of the RP3C Guidance Document (GD)</a:t>
            </a:r>
          </a:p>
          <a:p>
            <a:r>
              <a:rPr lang="en-US" dirty="0"/>
              <a:t>Recent and ongoing involvement with ANS Standards WGs</a:t>
            </a:r>
          </a:p>
          <a:p>
            <a:r>
              <a:rPr lang="en-US" dirty="0"/>
              <a:t>Enhancing coordination with JCNRM </a:t>
            </a:r>
            <a:r>
              <a:rPr lang="en-US" dirty="0" err="1"/>
              <a:t>SCoRA</a:t>
            </a:r>
            <a:endParaRPr lang="en-US" dirty="0"/>
          </a:p>
          <a:p>
            <a:r>
              <a:rPr lang="en-US" dirty="0"/>
              <a:t>High value areas for interactions with CCs, WGs, and other organizations and/or individuals</a:t>
            </a:r>
          </a:p>
          <a:p>
            <a:r>
              <a:rPr lang="en-US" dirty="0"/>
              <a:t>Review of RP3C activities under SMART matrix</a:t>
            </a:r>
          </a:p>
          <a:p>
            <a:endParaRPr lang="en-US" dirty="0"/>
          </a:p>
        </p:txBody>
      </p:sp>
      <p:sp>
        <p:nvSpPr>
          <p:cNvPr id="5" name="Date Placeholder 3">
            <a:extLst>
              <a:ext uri="{FF2B5EF4-FFF2-40B4-BE49-F238E27FC236}">
                <a16:creationId xmlns:a16="http://schemas.microsoft.com/office/drawing/2014/main" id="{505320D8-836C-67AF-CA97-F2CDCA883970}"/>
              </a:ext>
            </a:extLst>
          </p:cNvPr>
          <p:cNvSpPr txBox="1">
            <a:spLocks/>
          </p:cNvSpPr>
          <p:nvPr/>
        </p:nvSpPr>
        <p:spPr>
          <a:xfrm>
            <a:off x="158262" y="6403242"/>
            <a:ext cx="340061"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rgbClr val="C00000"/>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4794C4B-FA2C-4159-AE32-E299877063FF}" type="slidenum">
              <a:rPr lang="en-US" smtClean="0"/>
              <a:pPr/>
              <a:t>2</a:t>
            </a:fld>
            <a:endParaRPr lang="en-US" dirty="0"/>
          </a:p>
        </p:txBody>
      </p:sp>
      <p:sp>
        <p:nvSpPr>
          <p:cNvPr id="8" name="Slide Number Placeholder 3">
            <a:extLst>
              <a:ext uri="{FF2B5EF4-FFF2-40B4-BE49-F238E27FC236}">
                <a16:creationId xmlns:a16="http://schemas.microsoft.com/office/drawing/2014/main" id="{824E2AE7-C888-3EB9-09A3-04B0EC4544F4}"/>
              </a:ext>
            </a:extLst>
          </p:cNvPr>
          <p:cNvSpPr txBox="1">
            <a:spLocks/>
          </p:cNvSpPr>
          <p:nvPr/>
        </p:nvSpPr>
        <p:spPr>
          <a:xfrm>
            <a:off x="7812805" y="6356350"/>
            <a:ext cx="274320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3C6260E-304F-4BA0-8E11-6E941ACC6DAE}" type="slidenum">
              <a:rPr lang="en-US" sz="1200" smtClean="0">
                <a:solidFill>
                  <a:srgbClr val="C00000"/>
                </a:solidFill>
              </a:rPr>
              <a:pPr algn="r"/>
              <a:t>2</a:t>
            </a:fld>
            <a:endParaRPr lang="en-US" sz="1200" dirty="0">
              <a:solidFill>
                <a:srgbClr val="C00000"/>
              </a:solidFill>
            </a:endParaRPr>
          </a:p>
        </p:txBody>
      </p:sp>
      <p:sp>
        <p:nvSpPr>
          <p:cNvPr id="9" name="Rectangle 8">
            <a:extLst>
              <a:ext uri="{FF2B5EF4-FFF2-40B4-BE49-F238E27FC236}">
                <a16:creationId xmlns:a16="http://schemas.microsoft.com/office/drawing/2014/main" id="{E225E267-3624-60E3-14EB-2C547D92796E}"/>
              </a:ext>
            </a:extLst>
          </p:cNvPr>
          <p:cNvSpPr/>
          <p:nvPr/>
        </p:nvSpPr>
        <p:spPr>
          <a:xfrm>
            <a:off x="406400" y="2711938"/>
            <a:ext cx="10753969" cy="2829170"/>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8BACB0E3-695E-0797-18A1-CDC1C1FD156C}"/>
              </a:ext>
            </a:extLst>
          </p:cNvPr>
          <p:cNvSpPr txBox="1"/>
          <p:nvPr/>
        </p:nvSpPr>
        <p:spPr>
          <a:xfrm>
            <a:off x="8188086" y="2065607"/>
            <a:ext cx="3163640" cy="646331"/>
          </a:xfrm>
          <a:prstGeom prst="rect">
            <a:avLst/>
          </a:prstGeom>
          <a:noFill/>
        </p:spPr>
        <p:txBody>
          <a:bodyPr wrap="square" rtlCol="0">
            <a:spAutoFit/>
          </a:bodyPr>
          <a:lstStyle/>
          <a:p>
            <a:pPr algn="ctr"/>
            <a:r>
              <a:rPr lang="en-US" i="1" dirty="0">
                <a:solidFill>
                  <a:schemeClr val="accent5">
                    <a:lumMod val="75000"/>
                  </a:schemeClr>
                </a:solidFill>
              </a:rPr>
              <a:t>Discussion of priorities might influence order of topics</a:t>
            </a:r>
          </a:p>
        </p:txBody>
      </p:sp>
      <p:cxnSp>
        <p:nvCxnSpPr>
          <p:cNvPr id="14" name="Connector: Elbow 13">
            <a:extLst>
              <a:ext uri="{FF2B5EF4-FFF2-40B4-BE49-F238E27FC236}">
                <a16:creationId xmlns:a16="http://schemas.microsoft.com/office/drawing/2014/main" id="{CB350923-D96B-6C6F-795F-F357404DD982}"/>
              </a:ext>
            </a:extLst>
          </p:cNvPr>
          <p:cNvCxnSpPr>
            <a:cxnSpLocks/>
          </p:cNvCxnSpPr>
          <p:nvPr/>
        </p:nvCxnSpPr>
        <p:spPr>
          <a:xfrm flipV="1">
            <a:off x="6281530" y="2273479"/>
            <a:ext cx="1906556" cy="231182"/>
          </a:xfrm>
          <a:prstGeom prst="bentConnector3">
            <a:avLst/>
          </a:prstGeom>
          <a:ln>
            <a:solidFill>
              <a:schemeClr val="accent5">
                <a:lumMod val="75000"/>
              </a:schemeClr>
            </a:solidFill>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623102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9E4E31-0A52-3287-342B-8B629F98AF94}"/>
              </a:ext>
            </a:extLst>
          </p:cNvPr>
          <p:cNvSpPr>
            <a:spLocks noGrp="1"/>
          </p:cNvSpPr>
          <p:nvPr>
            <p:ph type="title"/>
          </p:nvPr>
        </p:nvSpPr>
        <p:spPr/>
        <p:txBody>
          <a:bodyPr/>
          <a:lstStyle/>
          <a:p>
            <a:r>
              <a:rPr lang="en-US" dirty="0"/>
              <a:t>From June 2024 RP3C Meeting Minutes</a:t>
            </a:r>
          </a:p>
        </p:txBody>
      </p:sp>
      <p:sp>
        <p:nvSpPr>
          <p:cNvPr id="3" name="Slide Number Placeholder 2">
            <a:extLst>
              <a:ext uri="{FF2B5EF4-FFF2-40B4-BE49-F238E27FC236}">
                <a16:creationId xmlns:a16="http://schemas.microsoft.com/office/drawing/2014/main" id="{A4E50843-AA4F-EE23-E2A1-863BF15F3139}"/>
              </a:ext>
            </a:extLst>
          </p:cNvPr>
          <p:cNvSpPr>
            <a:spLocks noGrp="1"/>
          </p:cNvSpPr>
          <p:nvPr>
            <p:ph type="sldNum" sz="quarter" idx="12"/>
          </p:nvPr>
        </p:nvSpPr>
        <p:spPr/>
        <p:txBody>
          <a:bodyPr/>
          <a:lstStyle/>
          <a:p>
            <a:fld id="{23C6260E-304F-4BA0-8E11-6E941ACC6DAE}" type="slidenum">
              <a:rPr lang="en-US" smtClean="0">
                <a:solidFill>
                  <a:srgbClr val="BE3636"/>
                </a:solidFill>
              </a:rPr>
              <a:t>20</a:t>
            </a:fld>
            <a:endParaRPr lang="en-US">
              <a:solidFill>
                <a:srgbClr val="BE3636"/>
              </a:solidFill>
            </a:endParaRPr>
          </a:p>
        </p:txBody>
      </p:sp>
      <p:pic>
        <p:nvPicPr>
          <p:cNvPr id="5" name="Picture 4">
            <a:extLst>
              <a:ext uri="{FF2B5EF4-FFF2-40B4-BE49-F238E27FC236}">
                <a16:creationId xmlns:a16="http://schemas.microsoft.com/office/drawing/2014/main" id="{3C313612-F9C6-E2FF-49DC-60B96F969771}"/>
              </a:ext>
            </a:extLst>
          </p:cNvPr>
          <p:cNvPicPr>
            <a:picLocks noChangeAspect="1"/>
          </p:cNvPicPr>
          <p:nvPr/>
        </p:nvPicPr>
        <p:blipFill>
          <a:blip r:embed="rId2"/>
          <a:stretch>
            <a:fillRect/>
          </a:stretch>
        </p:blipFill>
        <p:spPr>
          <a:xfrm>
            <a:off x="199192" y="1629848"/>
            <a:ext cx="10183646" cy="2915057"/>
          </a:xfrm>
          <a:prstGeom prst="rect">
            <a:avLst/>
          </a:prstGeom>
        </p:spPr>
      </p:pic>
      <p:pic>
        <p:nvPicPr>
          <p:cNvPr id="7" name="Picture 6">
            <a:extLst>
              <a:ext uri="{FF2B5EF4-FFF2-40B4-BE49-F238E27FC236}">
                <a16:creationId xmlns:a16="http://schemas.microsoft.com/office/drawing/2014/main" id="{354CF801-B4E6-D09D-D90D-7A23835D24F2}"/>
              </a:ext>
            </a:extLst>
          </p:cNvPr>
          <p:cNvPicPr>
            <a:picLocks noChangeAspect="1"/>
          </p:cNvPicPr>
          <p:nvPr/>
        </p:nvPicPr>
        <p:blipFill>
          <a:blip r:embed="rId3"/>
          <a:stretch>
            <a:fillRect/>
          </a:stretch>
        </p:blipFill>
        <p:spPr>
          <a:xfrm>
            <a:off x="624381" y="4917153"/>
            <a:ext cx="11088647" cy="1066949"/>
          </a:xfrm>
          <a:prstGeom prst="rect">
            <a:avLst/>
          </a:prstGeom>
        </p:spPr>
      </p:pic>
      <p:pic>
        <p:nvPicPr>
          <p:cNvPr id="9" name="Picture 8" descr="British Shorthair on orange background">
            <a:extLst>
              <a:ext uri="{FF2B5EF4-FFF2-40B4-BE49-F238E27FC236}">
                <a16:creationId xmlns:a16="http://schemas.microsoft.com/office/drawing/2014/main" id="{421060DB-ABE6-18DE-9277-6B0A4ADCA9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05292" y="3216288"/>
            <a:ext cx="1992924" cy="1328617"/>
          </a:xfrm>
          <a:prstGeom prst="rect">
            <a:avLst/>
          </a:prstGeom>
          <a:ln>
            <a:noFill/>
          </a:ln>
          <a:effectLst>
            <a:softEdge rad="112500"/>
          </a:effectLst>
        </p:spPr>
      </p:pic>
    </p:spTree>
    <p:extLst>
      <p:ext uri="{BB962C8B-B14F-4D97-AF65-F5344CB8AC3E}">
        <p14:creationId xmlns:p14="http://schemas.microsoft.com/office/powerpoint/2010/main" val="984467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DB25C3-34BD-F803-946F-0075C2FE280B}"/>
              </a:ext>
            </a:extLst>
          </p:cNvPr>
          <p:cNvSpPr>
            <a:spLocks noGrp="1"/>
          </p:cNvSpPr>
          <p:nvPr>
            <p:ph type="title"/>
          </p:nvPr>
        </p:nvSpPr>
        <p:spPr/>
        <p:txBody>
          <a:bodyPr/>
          <a:lstStyle/>
          <a:p>
            <a:r>
              <a:rPr lang="en-US" dirty="0"/>
              <a:t>From June 2024 RP3C Meeting Minutes [cont.]</a:t>
            </a:r>
          </a:p>
        </p:txBody>
      </p:sp>
      <p:sp>
        <p:nvSpPr>
          <p:cNvPr id="3" name="Slide Number Placeholder 2">
            <a:extLst>
              <a:ext uri="{FF2B5EF4-FFF2-40B4-BE49-F238E27FC236}">
                <a16:creationId xmlns:a16="http://schemas.microsoft.com/office/drawing/2014/main" id="{F6016904-9B74-040F-A9AB-0EBE5AAB5643}"/>
              </a:ext>
            </a:extLst>
          </p:cNvPr>
          <p:cNvSpPr>
            <a:spLocks noGrp="1"/>
          </p:cNvSpPr>
          <p:nvPr>
            <p:ph type="sldNum" sz="quarter" idx="12"/>
          </p:nvPr>
        </p:nvSpPr>
        <p:spPr/>
        <p:txBody>
          <a:bodyPr/>
          <a:lstStyle/>
          <a:p>
            <a:fld id="{23C6260E-304F-4BA0-8E11-6E941ACC6DAE}" type="slidenum">
              <a:rPr lang="en-US" smtClean="0">
                <a:solidFill>
                  <a:srgbClr val="BE3636"/>
                </a:solidFill>
              </a:rPr>
              <a:t>21</a:t>
            </a:fld>
            <a:endParaRPr lang="en-US">
              <a:solidFill>
                <a:srgbClr val="BE3636"/>
              </a:solidFill>
            </a:endParaRPr>
          </a:p>
        </p:txBody>
      </p:sp>
      <p:pic>
        <p:nvPicPr>
          <p:cNvPr id="5" name="Picture 4">
            <a:extLst>
              <a:ext uri="{FF2B5EF4-FFF2-40B4-BE49-F238E27FC236}">
                <a16:creationId xmlns:a16="http://schemas.microsoft.com/office/drawing/2014/main" id="{D361C264-F211-7914-0DB7-BFC0711ED718}"/>
              </a:ext>
            </a:extLst>
          </p:cNvPr>
          <p:cNvPicPr>
            <a:picLocks noChangeAspect="1"/>
          </p:cNvPicPr>
          <p:nvPr/>
        </p:nvPicPr>
        <p:blipFill rotWithShape="1">
          <a:blip r:embed="rId2"/>
          <a:srcRect b="6381"/>
          <a:stretch/>
        </p:blipFill>
        <p:spPr>
          <a:xfrm>
            <a:off x="1037666" y="1742201"/>
            <a:ext cx="10136015" cy="1899646"/>
          </a:xfrm>
          <a:prstGeom prst="rect">
            <a:avLst/>
          </a:prstGeom>
        </p:spPr>
      </p:pic>
      <p:pic>
        <p:nvPicPr>
          <p:cNvPr id="7" name="Picture 6">
            <a:extLst>
              <a:ext uri="{FF2B5EF4-FFF2-40B4-BE49-F238E27FC236}">
                <a16:creationId xmlns:a16="http://schemas.microsoft.com/office/drawing/2014/main" id="{B50A981F-EF32-5094-CAE7-C3C94E4F697F}"/>
              </a:ext>
            </a:extLst>
          </p:cNvPr>
          <p:cNvPicPr>
            <a:picLocks noChangeAspect="1"/>
          </p:cNvPicPr>
          <p:nvPr/>
        </p:nvPicPr>
        <p:blipFill>
          <a:blip r:embed="rId3"/>
          <a:stretch>
            <a:fillRect/>
          </a:stretch>
        </p:blipFill>
        <p:spPr>
          <a:xfrm>
            <a:off x="828088" y="3952873"/>
            <a:ext cx="10555173" cy="1781424"/>
          </a:xfrm>
          <a:prstGeom prst="rect">
            <a:avLst/>
          </a:prstGeom>
        </p:spPr>
      </p:pic>
    </p:spTree>
    <p:extLst>
      <p:ext uri="{BB962C8B-B14F-4D97-AF65-F5344CB8AC3E}">
        <p14:creationId xmlns:p14="http://schemas.microsoft.com/office/powerpoint/2010/main" val="2987048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F5B621-A854-CEFB-72F4-BC9642D72DC7}"/>
              </a:ext>
            </a:extLst>
          </p:cNvPr>
          <p:cNvSpPr>
            <a:spLocks noGrp="1"/>
          </p:cNvSpPr>
          <p:nvPr>
            <p:ph type="title"/>
          </p:nvPr>
        </p:nvSpPr>
        <p:spPr/>
        <p:txBody>
          <a:bodyPr/>
          <a:lstStyle/>
          <a:p>
            <a:r>
              <a:rPr lang="en-US" dirty="0"/>
              <a:t>Discussion – Path Forward on RP3C GD</a:t>
            </a:r>
          </a:p>
        </p:txBody>
      </p:sp>
      <p:sp>
        <p:nvSpPr>
          <p:cNvPr id="3" name="Content Placeholder 2">
            <a:extLst>
              <a:ext uri="{FF2B5EF4-FFF2-40B4-BE49-F238E27FC236}">
                <a16:creationId xmlns:a16="http://schemas.microsoft.com/office/drawing/2014/main" id="{5A877A53-0F60-955D-5E29-2F4732CD4114}"/>
              </a:ext>
            </a:extLst>
          </p:cNvPr>
          <p:cNvSpPr>
            <a:spLocks noGrp="1"/>
          </p:cNvSpPr>
          <p:nvPr>
            <p:ph idx="1"/>
          </p:nvPr>
        </p:nvSpPr>
        <p:spPr/>
        <p:txBody>
          <a:bodyPr>
            <a:normAutofit fontScale="92500" lnSpcReduction="10000"/>
          </a:bodyPr>
          <a:lstStyle/>
          <a:p>
            <a:r>
              <a:rPr lang="en-US" dirty="0"/>
              <a:t>Initial thoughts on potential Guidance Document improvements: </a:t>
            </a:r>
          </a:p>
          <a:p>
            <a:pPr lvl="1"/>
            <a:r>
              <a:rPr lang="en-US" dirty="0"/>
              <a:t>Refine definitions of key terms for clarity</a:t>
            </a:r>
          </a:p>
          <a:p>
            <a:pPr lvl="1"/>
            <a:r>
              <a:rPr lang="en-US" dirty="0"/>
              <a:t>Expand examples to provide better clarification </a:t>
            </a:r>
          </a:p>
          <a:p>
            <a:pPr lvl="1"/>
            <a:r>
              <a:rPr lang="en-US" dirty="0"/>
              <a:t>In particular, need to focus on “performance-based.”</a:t>
            </a:r>
          </a:p>
          <a:p>
            <a:pPr lvl="1"/>
            <a:r>
              <a:rPr lang="en-US" dirty="0"/>
              <a:t>Update/revision to training likely comes after update to Guidance Document</a:t>
            </a:r>
          </a:p>
          <a:p>
            <a:r>
              <a:rPr lang="en-US" dirty="0"/>
              <a:t>Are these the right priorities to support the goals and objectives of the ANS Standards organization and RP3C?</a:t>
            </a:r>
          </a:p>
          <a:p>
            <a:r>
              <a:rPr lang="en-US" dirty="0"/>
              <a:t>What are elements of an optimal approach for revising the GD?</a:t>
            </a:r>
          </a:p>
          <a:p>
            <a:pPr lvl="1"/>
            <a:r>
              <a:rPr lang="en-US" dirty="0"/>
              <a:t>What is the appropriate timeline? </a:t>
            </a:r>
          </a:p>
          <a:p>
            <a:pPr lvl="1"/>
            <a:r>
              <a:rPr lang="en-US" dirty="0"/>
              <a:t>Who are the appropriate stakeholders to be involved?</a:t>
            </a:r>
          </a:p>
          <a:p>
            <a:pPr lvl="1"/>
            <a:r>
              <a:rPr lang="en-US" dirty="0"/>
              <a:t>Is there an opportunity here to leverage the RP3C CoP?</a:t>
            </a:r>
          </a:p>
          <a:p>
            <a:pPr lvl="1"/>
            <a:endParaRPr lang="en-US" dirty="0"/>
          </a:p>
        </p:txBody>
      </p:sp>
      <p:sp>
        <p:nvSpPr>
          <p:cNvPr id="4" name="Slide Number Placeholder 1">
            <a:extLst>
              <a:ext uri="{FF2B5EF4-FFF2-40B4-BE49-F238E27FC236}">
                <a16:creationId xmlns:a16="http://schemas.microsoft.com/office/drawing/2014/main" id="{8B484F96-0335-D100-74AA-EAA86BFBA640}"/>
              </a:ext>
            </a:extLst>
          </p:cNvPr>
          <p:cNvSpPr txBox="1">
            <a:spLocks/>
          </p:cNvSpPr>
          <p:nvPr/>
        </p:nvSpPr>
        <p:spPr>
          <a:xfrm>
            <a:off x="7812805" y="6356350"/>
            <a:ext cx="274320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3C6260E-304F-4BA0-8E11-6E941ACC6DAE}" type="slidenum">
              <a:rPr lang="en-US" sz="1200" smtClean="0">
                <a:solidFill>
                  <a:srgbClr val="C00000"/>
                </a:solidFill>
              </a:rPr>
              <a:pPr algn="r"/>
              <a:t>22</a:t>
            </a:fld>
            <a:endParaRPr lang="en-US" sz="1200">
              <a:solidFill>
                <a:srgbClr val="C00000"/>
              </a:solidFill>
            </a:endParaRPr>
          </a:p>
        </p:txBody>
      </p:sp>
    </p:spTree>
    <p:extLst>
      <p:ext uri="{BB962C8B-B14F-4D97-AF65-F5344CB8AC3E}">
        <p14:creationId xmlns:p14="http://schemas.microsoft.com/office/powerpoint/2010/main" val="1126383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824C1F-1D03-CB92-2DA8-516387EEAFE1}"/>
              </a:ext>
            </a:extLst>
          </p:cNvPr>
          <p:cNvSpPr>
            <a:spLocks noGrp="1"/>
          </p:cNvSpPr>
          <p:nvPr>
            <p:ph type="title"/>
          </p:nvPr>
        </p:nvSpPr>
        <p:spPr/>
        <p:txBody>
          <a:bodyPr/>
          <a:lstStyle/>
          <a:p>
            <a:r>
              <a:rPr lang="en-US" dirty="0"/>
              <a:t>Draft of Example Illustrating RIPB Objectives in a Standard</a:t>
            </a:r>
          </a:p>
        </p:txBody>
      </p:sp>
      <p:sp>
        <p:nvSpPr>
          <p:cNvPr id="3" name="Text Placeholder 2">
            <a:extLst>
              <a:ext uri="{FF2B5EF4-FFF2-40B4-BE49-F238E27FC236}">
                <a16:creationId xmlns:a16="http://schemas.microsoft.com/office/drawing/2014/main" id="{D2E2E840-0BBE-A7D8-4008-7B92C46CF09A}"/>
              </a:ext>
            </a:extLst>
          </p:cNvPr>
          <p:cNvSpPr>
            <a:spLocks noGrp="1"/>
          </p:cNvSpPr>
          <p:nvPr>
            <p:ph type="body" idx="1"/>
          </p:nvPr>
        </p:nvSpPr>
        <p:spPr/>
        <p:txBody>
          <a:bodyPr/>
          <a:lstStyle/>
          <a:p>
            <a:r>
              <a:rPr lang="en-US" dirty="0"/>
              <a:t>Question: Would additional and/or different examples improve the utility and/or effectiveness of the RP3C GD?</a:t>
            </a:r>
          </a:p>
        </p:txBody>
      </p:sp>
      <p:sp>
        <p:nvSpPr>
          <p:cNvPr id="4" name="Slide Number Placeholder 3">
            <a:extLst>
              <a:ext uri="{FF2B5EF4-FFF2-40B4-BE49-F238E27FC236}">
                <a16:creationId xmlns:a16="http://schemas.microsoft.com/office/drawing/2014/main" id="{6E4A84E2-D25E-D8B9-9233-011147860E6A}"/>
              </a:ext>
            </a:extLst>
          </p:cNvPr>
          <p:cNvSpPr>
            <a:spLocks noGrp="1"/>
          </p:cNvSpPr>
          <p:nvPr>
            <p:ph type="sldNum" sz="quarter" idx="12"/>
          </p:nvPr>
        </p:nvSpPr>
        <p:spPr/>
        <p:txBody>
          <a:bodyPr/>
          <a:lstStyle/>
          <a:p>
            <a:fld id="{23C6260E-304F-4BA0-8E11-6E941ACC6DAE}" type="slidenum">
              <a:rPr lang="en-US" smtClean="0">
                <a:solidFill>
                  <a:srgbClr val="BE3636"/>
                </a:solidFill>
              </a:rPr>
              <a:t>23</a:t>
            </a:fld>
            <a:endParaRPr lang="en-US" dirty="0">
              <a:solidFill>
                <a:srgbClr val="BE3636"/>
              </a:solidFill>
            </a:endParaRPr>
          </a:p>
        </p:txBody>
      </p:sp>
    </p:spTree>
    <p:extLst>
      <p:ext uri="{BB962C8B-B14F-4D97-AF65-F5344CB8AC3E}">
        <p14:creationId xmlns:p14="http://schemas.microsoft.com/office/powerpoint/2010/main" val="1204153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9D16E38-FCC9-0F6A-29A3-AEA624FC9B5B}"/>
              </a:ext>
            </a:extLst>
          </p:cNvPr>
          <p:cNvSpPr>
            <a:spLocks noGrp="1"/>
          </p:cNvSpPr>
          <p:nvPr>
            <p:ph type="title"/>
          </p:nvPr>
        </p:nvSpPr>
        <p:spPr/>
        <p:txBody>
          <a:bodyPr/>
          <a:lstStyle/>
          <a:p>
            <a:r>
              <a:rPr lang="en-US" dirty="0"/>
              <a:t>Example of RIPB objectives in a standard</a:t>
            </a:r>
          </a:p>
        </p:txBody>
      </p:sp>
      <p:pic>
        <p:nvPicPr>
          <p:cNvPr id="6" name="Content Placeholder 5">
            <a:extLst>
              <a:ext uri="{FF2B5EF4-FFF2-40B4-BE49-F238E27FC236}">
                <a16:creationId xmlns:a16="http://schemas.microsoft.com/office/drawing/2014/main" id="{2BC9AD4F-4C09-0D29-C908-03F4D6F0E29B}"/>
              </a:ext>
            </a:extLst>
          </p:cNvPr>
          <p:cNvPicPr>
            <a:picLocks noGrp="1" noChangeAspect="1"/>
          </p:cNvPicPr>
          <p:nvPr>
            <p:ph idx="1"/>
          </p:nvPr>
        </p:nvPicPr>
        <p:blipFill>
          <a:blip r:embed="rId2"/>
          <a:stretch>
            <a:fillRect/>
          </a:stretch>
        </p:blipFill>
        <p:spPr>
          <a:xfrm>
            <a:off x="1055388" y="1825625"/>
            <a:ext cx="10081224" cy="4351338"/>
          </a:xfrm>
          <a:prstGeom prst="rect">
            <a:avLst/>
          </a:prstGeom>
        </p:spPr>
      </p:pic>
      <p:sp>
        <p:nvSpPr>
          <p:cNvPr id="2" name="Slide Number Placeholder 1">
            <a:extLst>
              <a:ext uri="{FF2B5EF4-FFF2-40B4-BE49-F238E27FC236}">
                <a16:creationId xmlns:a16="http://schemas.microsoft.com/office/drawing/2014/main" id="{3263649B-605B-B1E2-832F-D6E8DB670DA3}"/>
              </a:ext>
            </a:extLst>
          </p:cNvPr>
          <p:cNvSpPr txBox="1">
            <a:spLocks/>
          </p:cNvSpPr>
          <p:nvPr/>
        </p:nvSpPr>
        <p:spPr>
          <a:xfrm>
            <a:off x="11753850" y="6464300"/>
            <a:ext cx="41910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3C6260E-304F-4BA0-8E11-6E941ACC6DAE}" type="slidenum">
              <a:rPr lang="en-US" sz="1200" smtClean="0">
                <a:solidFill>
                  <a:srgbClr val="C00000"/>
                </a:solidFill>
              </a:rPr>
              <a:pPr algn="r"/>
              <a:t>24</a:t>
            </a:fld>
            <a:endParaRPr lang="en-US" sz="1200" dirty="0">
              <a:solidFill>
                <a:srgbClr val="C00000"/>
              </a:solidFill>
            </a:endParaRPr>
          </a:p>
        </p:txBody>
      </p:sp>
    </p:spTree>
    <p:extLst>
      <p:ext uri="{BB962C8B-B14F-4D97-AF65-F5344CB8AC3E}">
        <p14:creationId xmlns:p14="http://schemas.microsoft.com/office/powerpoint/2010/main" val="26142340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0A339-1D80-65B7-AB57-9FFCFC130359}"/>
              </a:ext>
            </a:extLst>
          </p:cNvPr>
          <p:cNvSpPr>
            <a:spLocks noGrp="1"/>
          </p:cNvSpPr>
          <p:nvPr>
            <p:ph type="title"/>
          </p:nvPr>
        </p:nvSpPr>
        <p:spPr/>
        <p:txBody>
          <a:bodyPr/>
          <a:lstStyle/>
          <a:p>
            <a:r>
              <a:rPr lang="en-US" dirty="0"/>
              <a:t>How to get to school - Prescriptive</a:t>
            </a:r>
          </a:p>
        </p:txBody>
      </p:sp>
      <p:sp>
        <p:nvSpPr>
          <p:cNvPr id="3" name="Content Placeholder 2">
            <a:extLst>
              <a:ext uri="{FF2B5EF4-FFF2-40B4-BE49-F238E27FC236}">
                <a16:creationId xmlns:a16="http://schemas.microsoft.com/office/drawing/2014/main" id="{83692534-637D-D261-8F32-67B6DE7B1175}"/>
              </a:ext>
            </a:extLst>
          </p:cNvPr>
          <p:cNvSpPr>
            <a:spLocks noGrp="1"/>
          </p:cNvSpPr>
          <p:nvPr>
            <p:ph idx="1"/>
          </p:nvPr>
        </p:nvSpPr>
        <p:spPr/>
        <p:txBody>
          <a:bodyPr>
            <a:normAutofit fontScale="92500" lnSpcReduction="20000"/>
          </a:bodyPr>
          <a:lstStyle/>
          <a:p>
            <a:r>
              <a:rPr lang="en-US" dirty="0"/>
              <a:t>Get in bed at 10p</a:t>
            </a:r>
          </a:p>
          <a:p>
            <a:r>
              <a:rPr lang="en-US" dirty="0"/>
              <a:t>Set 1</a:t>
            </a:r>
            <a:r>
              <a:rPr lang="en-US" baseline="30000" dirty="0"/>
              <a:t>st</a:t>
            </a:r>
            <a:r>
              <a:rPr lang="en-US" dirty="0"/>
              <a:t> alarm for 6a</a:t>
            </a:r>
          </a:p>
          <a:p>
            <a:r>
              <a:rPr lang="en-US" dirty="0"/>
              <a:t>Set 2</a:t>
            </a:r>
            <a:r>
              <a:rPr lang="en-US" baseline="30000" dirty="0"/>
              <a:t>nd</a:t>
            </a:r>
            <a:r>
              <a:rPr lang="en-US" dirty="0"/>
              <a:t> alarm for 6:10a</a:t>
            </a:r>
          </a:p>
          <a:p>
            <a:r>
              <a:rPr lang="en-US" dirty="0"/>
              <a:t>Get dressed from 6:15a-6:20a</a:t>
            </a:r>
          </a:p>
          <a:p>
            <a:r>
              <a:rPr lang="en-US" dirty="0"/>
              <a:t>Eat breakfast from 6:20a-6:40a</a:t>
            </a:r>
          </a:p>
          <a:p>
            <a:r>
              <a:rPr lang="en-US" dirty="0"/>
              <a:t>Leave house at 6:45a</a:t>
            </a:r>
          </a:p>
          <a:p>
            <a:r>
              <a:rPr lang="en-US" dirty="0"/>
              <a:t>Walk to bus stop</a:t>
            </a:r>
          </a:p>
          <a:p>
            <a:r>
              <a:rPr lang="en-US" dirty="0"/>
              <a:t>Get on bus at 7a</a:t>
            </a:r>
          </a:p>
          <a:p>
            <a:r>
              <a:rPr lang="en-US" dirty="0"/>
              <a:t>Ride bus from 7a-7:15a</a:t>
            </a:r>
          </a:p>
          <a:p>
            <a:r>
              <a:rPr lang="en-US" dirty="0"/>
              <a:t>Arrive at school at 7:15a</a:t>
            </a:r>
          </a:p>
          <a:p>
            <a:endParaRPr lang="en-US" dirty="0"/>
          </a:p>
        </p:txBody>
      </p:sp>
      <p:sp>
        <p:nvSpPr>
          <p:cNvPr id="4" name="Slide Number Placeholder 1">
            <a:extLst>
              <a:ext uri="{FF2B5EF4-FFF2-40B4-BE49-F238E27FC236}">
                <a16:creationId xmlns:a16="http://schemas.microsoft.com/office/drawing/2014/main" id="{C28FCF31-ACEA-5BB9-1BAC-EB4BA29FBC18}"/>
              </a:ext>
            </a:extLst>
          </p:cNvPr>
          <p:cNvSpPr txBox="1">
            <a:spLocks/>
          </p:cNvSpPr>
          <p:nvPr/>
        </p:nvSpPr>
        <p:spPr>
          <a:xfrm>
            <a:off x="11753850" y="6464300"/>
            <a:ext cx="41910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3C6260E-304F-4BA0-8E11-6E941ACC6DAE}" type="slidenum">
              <a:rPr lang="en-US" sz="1200" smtClean="0">
                <a:solidFill>
                  <a:srgbClr val="C00000"/>
                </a:solidFill>
              </a:rPr>
              <a:pPr algn="r"/>
              <a:t>25</a:t>
            </a:fld>
            <a:endParaRPr lang="en-US" sz="1200" dirty="0">
              <a:solidFill>
                <a:srgbClr val="C00000"/>
              </a:solidFill>
            </a:endParaRPr>
          </a:p>
        </p:txBody>
      </p:sp>
    </p:spTree>
    <p:extLst>
      <p:ext uri="{BB962C8B-B14F-4D97-AF65-F5344CB8AC3E}">
        <p14:creationId xmlns:p14="http://schemas.microsoft.com/office/powerpoint/2010/main" val="19854026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0A339-1D80-65B7-AB57-9FFCFC130359}"/>
              </a:ext>
            </a:extLst>
          </p:cNvPr>
          <p:cNvSpPr>
            <a:spLocks noGrp="1"/>
          </p:cNvSpPr>
          <p:nvPr>
            <p:ph type="title"/>
          </p:nvPr>
        </p:nvSpPr>
        <p:spPr/>
        <p:txBody>
          <a:bodyPr/>
          <a:lstStyle/>
          <a:p>
            <a:r>
              <a:rPr lang="en-US" dirty="0">
                <a:highlight>
                  <a:srgbClr val="FFFF00"/>
                </a:highlight>
              </a:rPr>
              <a:t>Make it to school on time (by 7:30a)</a:t>
            </a:r>
          </a:p>
        </p:txBody>
      </p:sp>
      <p:sp>
        <p:nvSpPr>
          <p:cNvPr id="3" name="Content Placeholder 2">
            <a:extLst>
              <a:ext uri="{FF2B5EF4-FFF2-40B4-BE49-F238E27FC236}">
                <a16:creationId xmlns:a16="http://schemas.microsoft.com/office/drawing/2014/main" id="{83692534-637D-D261-8F32-67B6DE7B1175}"/>
              </a:ext>
            </a:extLst>
          </p:cNvPr>
          <p:cNvSpPr>
            <a:spLocks noGrp="1"/>
          </p:cNvSpPr>
          <p:nvPr>
            <p:ph idx="1"/>
          </p:nvPr>
        </p:nvSpPr>
        <p:spPr>
          <a:xfrm>
            <a:off x="838200" y="1825625"/>
            <a:ext cx="5257800" cy="4351338"/>
          </a:xfrm>
        </p:spPr>
        <p:txBody>
          <a:bodyPr>
            <a:normAutofit fontScale="92500" lnSpcReduction="20000"/>
          </a:bodyPr>
          <a:lstStyle/>
          <a:p>
            <a:r>
              <a:rPr lang="en-US" dirty="0"/>
              <a:t>Get in bed at 10p</a:t>
            </a:r>
          </a:p>
          <a:p>
            <a:r>
              <a:rPr lang="en-US" dirty="0"/>
              <a:t>Set 1</a:t>
            </a:r>
            <a:r>
              <a:rPr lang="en-US" baseline="30000" dirty="0"/>
              <a:t>st</a:t>
            </a:r>
            <a:r>
              <a:rPr lang="en-US" dirty="0"/>
              <a:t> alarm for 6a</a:t>
            </a:r>
          </a:p>
          <a:p>
            <a:r>
              <a:rPr lang="en-US" dirty="0"/>
              <a:t>Set 2</a:t>
            </a:r>
            <a:r>
              <a:rPr lang="en-US" baseline="30000" dirty="0"/>
              <a:t>nd</a:t>
            </a:r>
            <a:r>
              <a:rPr lang="en-US" dirty="0"/>
              <a:t> alarm for 6:10a</a:t>
            </a:r>
          </a:p>
          <a:p>
            <a:r>
              <a:rPr lang="en-US" dirty="0"/>
              <a:t>Get dressed from 6:15a-6:20a</a:t>
            </a:r>
          </a:p>
          <a:p>
            <a:r>
              <a:rPr lang="en-US" dirty="0"/>
              <a:t>Eat breakfast from 6:20a-6:40a</a:t>
            </a:r>
          </a:p>
          <a:p>
            <a:r>
              <a:rPr lang="en-US" dirty="0"/>
              <a:t>Leave house at 6:45a</a:t>
            </a:r>
          </a:p>
          <a:p>
            <a:r>
              <a:rPr lang="en-US" dirty="0"/>
              <a:t>Walk to bus stop</a:t>
            </a:r>
          </a:p>
          <a:p>
            <a:r>
              <a:rPr lang="en-US" dirty="0"/>
              <a:t>Get on bus at 7a</a:t>
            </a:r>
          </a:p>
          <a:p>
            <a:r>
              <a:rPr lang="en-US" dirty="0"/>
              <a:t>Ride bus from 7a-7:15a</a:t>
            </a:r>
          </a:p>
          <a:p>
            <a:r>
              <a:rPr lang="en-US" dirty="0"/>
              <a:t>Arrive at school at 7:15a</a:t>
            </a:r>
          </a:p>
          <a:p>
            <a:endParaRPr lang="en-US" dirty="0"/>
          </a:p>
        </p:txBody>
      </p:sp>
      <p:sp>
        <p:nvSpPr>
          <p:cNvPr id="6" name="Content Placeholder 2">
            <a:extLst>
              <a:ext uri="{FF2B5EF4-FFF2-40B4-BE49-F238E27FC236}">
                <a16:creationId xmlns:a16="http://schemas.microsoft.com/office/drawing/2014/main" id="{D2FAEABC-FA07-7A74-AB8E-8820E0D6FC66}"/>
              </a:ext>
            </a:extLst>
          </p:cNvPr>
          <p:cNvSpPr txBox="1">
            <a:spLocks/>
          </p:cNvSpPr>
          <p:nvPr/>
        </p:nvSpPr>
        <p:spPr>
          <a:xfrm>
            <a:off x="6096000" y="1825625"/>
            <a:ext cx="52578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1" u="none" strike="noStrike" kern="1200" cap="none" spc="0" normalizeH="0" baseline="0" noProof="0" dirty="0">
                <a:ln>
                  <a:noFill/>
                </a:ln>
                <a:solidFill>
                  <a:srgbClr val="C00000"/>
                </a:solidFill>
                <a:effectLst/>
                <a:uLnTx/>
                <a:uFillTx/>
                <a:latin typeface="Calibri" panose="020F0502020204030204"/>
                <a:ea typeface="+mn-ea"/>
                <a:cs typeface="+mn-cs"/>
              </a:rPr>
              <a:t>P1. Define the outcome in terms of performance parameters that are observable and measurable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1" u="none" strike="noStrike" kern="1200" cap="none" spc="0" normalizeH="0" baseline="0" noProof="0" dirty="0">
              <a:ln>
                <a:noFill/>
              </a:ln>
              <a:solidFill>
                <a:srgbClr val="C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rPr>
              <a:t>What matters is that you are at school “on time.” </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rPr>
              <a:t>School starts at 7:30a.</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4" name="Slide Number Placeholder 1">
            <a:extLst>
              <a:ext uri="{FF2B5EF4-FFF2-40B4-BE49-F238E27FC236}">
                <a16:creationId xmlns:a16="http://schemas.microsoft.com/office/drawing/2014/main" id="{EE459487-C6D1-08EC-D962-C39C82BB446B}"/>
              </a:ext>
            </a:extLst>
          </p:cNvPr>
          <p:cNvSpPr txBox="1">
            <a:spLocks/>
          </p:cNvSpPr>
          <p:nvPr/>
        </p:nvSpPr>
        <p:spPr>
          <a:xfrm>
            <a:off x="11753850" y="6464300"/>
            <a:ext cx="41910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3C6260E-304F-4BA0-8E11-6E941ACC6DAE}" type="slidenum">
              <a:rPr lang="en-US" sz="1200" smtClean="0">
                <a:solidFill>
                  <a:srgbClr val="C00000"/>
                </a:solidFill>
              </a:rPr>
              <a:pPr algn="r"/>
              <a:t>26</a:t>
            </a:fld>
            <a:endParaRPr lang="en-US" sz="1200" dirty="0">
              <a:solidFill>
                <a:srgbClr val="C00000"/>
              </a:solidFill>
            </a:endParaRPr>
          </a:p>
        </p:txBody>
      </p:sp>
    </p:spTree>
    <p:extLst>
      <p:ext uri="{BB962C8B-B14F-4D97-AF65-F5344CB8AC3E}">
        <p14:creationId xmlns:p14="http://schemas.microsoft.com/office/powerpoint/2010/main" val="9725981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0A339-1D80-65B7-AB57-9FFCFC130359}"/>
              </a:ext>
            </a:extLst>
          </p:cNvPr>
          <p:cNvSpPr>
            <a:spLocks noGrp="1"/>
          </p:cNvSpPr>
          <p:nvPr>
            <p:ph type="title"/>
          </p:nvPr>
        </p:nvSpPr>
        <p:spPr/>
        <p:txBody>
          <a:bodyPr/>
          <a:lstStyle/>
          <a:p>
            <a:r>
              <a:rPr lang="en-US" dirty="0"/>
              <a:t>Make it to school on time (by 7:30a)</a:t>
            </a:r>
          </a:p>
        </p:txBody>
      </p:sp>
      <p:sp>
        <p:nvSpPr>
          <p:cNvPr id="3" name="Content Placeholder 2">
            <a:extLst>
              <a:ext uri="{FF2B5EF4-FFF2-40B4-BE49-F238E27FC236}">
                <a16:creationId xmlns:a16="http://schemas.microsoft.com/office/drawing/2014/main" id="{83692534-637D-D261-8F32-67B6DE7B1175}"/>
              </a:ext>
            </a:extLst>
          </p:cNvPr>
          <p:cNvSpPr>
            <a:spLocks noGrp="1"/>
          </p:cNvSpPr>
          <p:nvPr>
            <p:ph idx="1"/>
          </p:nvPr>
        </p:nvSpPr>
        <p:spPr>
          <a:xfrm>
            <a:off x="838200" y="1825625"/>
            <a:ext cx="5257800" cy="4351338"/>
          </a:xfrm>
        </p:spPr>
        <p:txBody>
          <a:bodyPr>
            <a:normAutofit/>
          </a:bodyPr>
          <a:lstStyle/>
          <a:p>
            <a:r>
              <a:rPr lang="en-US" dirty="0">
                <a:highlight>
                  <a:srgbClr val="FFFF00"/>
                </a:highlight>
              </a:rPr>
              <a:t>Make it to school on time (by 7:30a)</a:t>
            </a:r>
          </a:p>
        </p:txBody>
      </p:sp>
      <p:sp>
        <p:nvSpPr>
          <p:cNvPr id="6" name="Content Placeholder 2">
            <a:extLst>
              <a:ext uri="{FF2B5EF4-FFF2-40B4-BE49-F238E27FC236}">
                <a16:creationId xmlns:a16="http://schemas.microsoft.com/office/drawing/2014/main" id="{D2FAEABC-FA07-7A74-AB8E-8820E0D6FC66}"/>
              </a:ext>
            </a:extLst>
          </p:cNvPr>
          <p:cNvSpPr txBox="1">
            <a:spLocks/>
          </p:cNvSpPr>
          <p:nvPr/>
        </p:nvSpPr>
        <p:spPr>
          <a:xfrm>
            <a:off x="6096000" y="1825625"/>
            <a:ext cx="5257800"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1" u="none" strike="noStrike" kern="1200" cap="none" spc="0" normalizeH="0" baseline="0" noProof="0" dirty="0">
                <a:ln>
                  <a:noFill/>
                </a:ln>
                <a:solidFill>
                  <a:srgbClr val="C00000"/>
                </a:solidFill>
                <a:effectLst/>
                <a:uLnTx/>
                <a:uFillTx/>
                <a:latin typeface="Calibri" panose="020F0502020204030204"/>
                <a:ea typeface="+mn-ea"/>
                <a:cs typeface="+mn-cs"/>
              </a:rPr>
              <a:t>P2. Provide the appropriate level of prescription and flexibility to achieve the outcome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rPr>
              <a:t>One end of the prescription spectrum is complete flexibility (no prescription).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rPr>
              <a:t>We could probably benefit from more prescription than this.</a:t>
            </a:r>
          </a:p>
        </p:txBody>
      </p:sp>
      <p:sp>
        <p:nvSpPr>
          <p:cNvPr id="4" name="Slide Number Placeholder 1">
            <a:extLst>
              <a:ext uri="{FF2B5EF4-FFF2-40B4-BE49-F238E27FC236}">
                <a16:creationId xmlns:a16="http://schemas.microsoft.com/office/drawing/2014/main" id="{8BD9583E-46A4-4068-D5AA-76FFB17726AE}"/>
              </a:ext>
            </a:extLst>
          </p:cNvPr>
          <p:cNvSpPr txBox="1">
            <a:spLocks/>
          </p:cNvSpPr>
          <p:nvPr/>
        </p:nvSpPr>
        <p:spPr>
          <a:xfrm>
            <a:off x="11753850" y="6464300"/>
            <a:ext cx="41910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3C6260E-304F-4BA0-8E11-6E941ACC6DAE}" type="slidenum">
              <a:rPr lang="en-US" sz="1200" smtClean="0">
                <a:solidFill>
                  <a:srgbClr val="C00000"/>
                </a:solidFill>
              </a:rPr>
              <a:pPr algn="r"/>
              <a:t>27</a:t>
            </a:fld>
            <a:endParaRPr lang="en-US" sz="1200" dirty="0">
              <a:solidFill>
                <a:srgbClr val="C00000"/>
              </a:solidFill>
            </a:endParaRPr>
          </a:p>
        </p:txBody>
      </p:sp>
    </p:spTree>
    <p:extLst>
      <p:ext uri="{BB962C8B-B14F-4D97-AF65-F5344CB8AC3E}">
        <p14:creationId xmlns:p14="http://schemas.microsoft.com/office/powerpoint/2010/main" val="19504213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0A339-1D80-65B7-AB57-9FFCFC130359}"/>
              </a:ext>
            </a:extLst>
          </p:cNvPr>
          <p:cNvSpPr>
            <a:spLocks noGrp="1"/>
          </p:cNvSpPr>
          <p:nvPr>
            <p:ph type="title"/>
          </p:nvPr>
        </p:nvSpPr>
        <p:spPr/>
        <p:txBody>
          <a:bodyPr/>
          <a:lstStyle/>
          <a:p>
            <a:r>
              <a:rPr lang="en-US" dirty="0"/>
              <a:t>Make it to school on time (by 7:30a)</a:t>
            </a:r>
          </a:p>
        </p:txBody>
      </p:sp>
      <p:sp>
        <p:nvSpPr>
          <p:cNvPr id="3" name="Content Placeholder 2">
            <a:extLst>
              <a:ext uri="{FF2B5EF4-FFF2-40B4-BE49-F238E27FC236}">
                <a16:creationId xmlns:a16="http://schemas.microsoft.com/office/drawing/2014/main" id="{83692534-637D-D261-8F32-67B6DE7B1175}"/>
              </a:ext>
            </a:extLst>
          </p:cNvPr>
          <p:cNvSpPr>
            <a:spLocks noGrp="1"/>
          </p:cNvSpPr>
          <p:nvPr>
            <p:ph idx="1"/>
          </p:nvPr>
        </p:nvSpPr>
        <p:spPr>
          <a:xfrm>
            <a:off x="838200" y="1825625"/>
            <a:ext cx="5257800" cy="4351338"/>
          </a:xfrm>
        </p:spPr>
        <p:txBody>
          <a:bodyPr>
            <a:normAutofit/>
          </a:bodyPr>
          <a:lstStyle/>
          <a:p>
            <a:r>
              <a:rPr lang="en-US" dirty="0"/>
              <a:t>Get in bed at 10p</a:t>
            </a:r>
          </a:p>
          <a:p>
            <a:r>
              <a:rPr lang="en-US" dirty="0">
                <a:highlight>
                  <a:srgbClr val="FFFF00"/>
                </a:highlight>
              </a:rPr>
              <a:t>Wake up by 6:10a</a:t>
            </a:r>
          </a:p>
          <a:p>
            <a:r>
              <a:rPr lang="en-US" dirty="0"/>
              <a:t>Get dressed from 6:15a-6:20a</a:t>
            </a:r>
          </a:p>
          <a:p>
            <a:r>
              <a:rPr lang="en-US" dirty="0"/>
              <a:t>Eat breakfast from 6:20a-6:40a</a:t>
            </a:r>
          </a:p>
          <a:p>
            <a:r>
              <a:rPr lang="en-US" dirty="0">
                <a:highlight>
                  <a:srgbClr val="FFFF00"/>
                </a:highlight>
              </a:rPr>
              <a:t>Leave house with enough time to travel to school</a:t>
            </a:r>
          </a:p>
          <a:p>
            <a:r>
              <a:rPr lang="en-US" dirty="0">
                <a:highlight>
                  <a:srgbClr val="FFFF00"/>
                </a:highlight>
              </a:rPr>
              <a:t>Travel to school</a:t>
            </a:r>
          </a:p>
          <a:p>
            <a:r>
              <a:rPr lang="en-US" dirty="0"/>
              <a:t>Arrive at school at 7:15a</a:t>
            </a:r>
          </a:p>
        </p:txBody>
      </p:sp>
      <p:sp>
        <p:nvSpPr>
          <p:cNvPr id="6" name="Content Placeholder 2">
            <a:extLst>
              <a:ext uri="{FF2B5EF4-FFF2-40B4-BE49-F238E27FC236}">
                <a16:creationId xmlns:a16="http://schemas.microsoft.com/office/drawing/2014/main" id="{D2FAEABC-FA07-7A74-AB8E-8820E0D6FC66}"/>
              </a:ext>
            </a:extLst>
          </p:cNvPr>
          <p:cNvSpPr txBox="1">
            <a:spLocks/>
          </p:cNvSpPr>
          <p:nvPr/>
        </p:nvSpPr>
        <p:spPr>
          <a:xfrm>
            <a:off x="6096000" y="1825625"/>
            <a:ext cx="5257800" cy="435133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1" u="none" strike="noStrike" kern="1200" cap="none" spc="0" normalizeH="0" baseline="0" noProof="0" dirty="0">
                <a:ln>
                  <a:noFill/>
                </a:ln>
                <a:solidFill>
                  <a:srgbClr val="C00000"/>
                </a:solidFill>
                <a:effectLst/>
                <a:uLnTx/>
                <a:uFillTx/>
                <a:latin typeface="Calibri" panose="020F0502020204030204"/>
                <a:ea typeface="+mn-ea"/>
                <a:cs typeface="+mn-cs"/>
              </a:rPr>
              <a:t>P2. Provide the appropriate level of prescription and flexibility to achieve the outcome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rPr>
              <a:t>Maybe redundancy of alarms is not strictly required to wake up in time, and maybe other options than the bus are available (e.g., ride from a friend).</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rPr>
              <a:t>The WG will ultimately determine the appropriate amount of prescription.</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4" name="Slide Number Placeholder 1">
            <a:extLst>
              <a:ext uri="{FF2B5EF4-FFF2-40B4-BE49-F238E27FC236}">
                <a16:creationId xmlns:a16="http://schemas.microsoft.com/office/drawing/2014/main" id="{2108EE62-D11A-0911-58DD-EBBF7FE72904}"/>
              </a:ext>
            </a:extLst>
          </p:cNvPr>
          <p:cNvSpPr txBox="1">
            <a:spLocks/>
          </p:cNvSpPr>
          <p:nvPr/>
        </p:nvSpPr>
        <p:spPr>
          <a:xfrm>
            <a:off x="11753850" y="6464300"/>
            <a:ext cx="41910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3C6260E-304F-4BA0-8E11-6E941ACC6DAE}" type="slidenum">
              <a:rPr lang="en-US" sz="1200" smtClean="0">
                <a:solidFill>
                  <a:srgbClr val="C00000"/>
                </a:solidFill>
              </a:rPr>
              <a:pPr algn="r"/>
              <a:t>28</a:t>
            </a:fld>
            <a:endParaRPr lang="en-US" sz="1200" dirty="0">
              <a:solidFill>
                <a:srgbClr val="C00000"/>
              </a:solidFill>
            </a:endParaRPr>
          </a:p>
        </p:txBody>
      </p:sp>
    </p:spTree>
    <p:extLst>
      <p:ext uri="{BB962C8B-B14F-4D97-AF65-F5344CB8AC3E}">
        <p14:creationId xmlns:p14="http://schemas.microsoft.com/office/powerpoint/2010/main" val="184215550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0A339-1D80-65B7-AB57-9FFCFC130359}"/>
              </a:ext>
            </a:extLst>
          </p:cNvPr>
          <p:cNvSpPr>
            <a:spLocks noGrp="1"/>
          </p:cNvSpPr>
          <p:nvPr>
            <p:ph type="title"/>
          </p:nvPr>
        </p:nvSpPr>
        <p:spPr/>
        <p:txBody>
          <a:bodyPr>
            <a:normAutofit/>
          </a:bodyPr>
          <a:lstStyle/>
          <a:p>
            <a:r>
              <a:rPr lang="en-US" sz="4000" dirty="0"/>
              <a:t>Make it to school on time (</a:t>
            </a:r>
            <a:r>
              <a:rPr lang="en-US" sz="4000" dirty="0">
                <a:highlight>
                  <a:srgbClr val="FFFF00"/>
                </a:highlight>
              </a:rPr>
              <a:t>frequently</a:t>
            </a:r>
            <a:r>
              <a:rPr lang="en-US" sz="4000" dirty="0"/>
              <a:t> by 7:30a)</a:t>
            </a:r>
          </a:p>
        </p:txBody>
      </p:sp>
      <p:sp>
        <p:nvSpPr>
          <p:cNvPr id="3" name="Content Placeholder 2">
            <a:extLst>
              <a:ext uri="{FF2B5EF4-FFF2-40B4-BE49-F238E27FC236}">
                <a16:creationId xmlns:a16="http://schemas.microsoft.com/office/drawing/2014/main" id="{83692534-637D-D261-8F32-67B6DE7B1175}"/>
              </a:ext>
            </a:extLst>
          </p:cNvPr>
          <p:cNvSpPr>
            <a:spLocks noGrp="1"/>
          </p:cNvSpPr>
          <p:nvPr>
            <p:ph idx="1"/>
          </p:nvPr>
        </p:nvSpPr>
        <p:spPr>
          <a:xfrm>
            <a:off x="838200" y="1825625"/>
            <a:ext cx="5257800" cy="4351338"/>
          </a:xfrm>
        </p:spPr>
        <p:txBody>
          <a:bodyPr>
            <a:normAutofit/>
          </a:bodyPr>
          <a:lstStyle/>
          <a:p>
            <a:r>
              <a:rPr lang="en-US" dirty="0"/>
              <a:t>Get in bed at 10p</a:t>
            </a:r>
          </a:p>
          <a:p>
            <a:r>
              <a:rPr lang="en-US" dirty="0"/>
              <a:t>Wake up by 6:10a</a:t>
            </a:r>
          </a:p>
          <a:p>
            <a:r>
              <a:rPr lang="en-US" dirty="0"/>
              <a:t>Get dressed from 6:15a-6:20a</a:t>
            </a:r>
          </a:p>
          <a:p>
            <a:r>
              <a:rPr lang="en-US" dirty="0"/>
              <a:t>Eat breakfast from 6:20a-6:40a</a:t>
            </a:r>
          </a:p>
          <a:p>
            <a:r>
              <a:rPr lang="en-US" dirty="0"/>
              <a:t>Leave house with enough time to travel to school</a:t>
            </a:r>
          </a:p>
          <a:p>
            <a:r>
              <a:rPr lang="en-US" dirty="0"/>
              <a:t>Travel to school</a:t>
            </a:r>
          </a:p>
          <a:p>
            <a:r>
              <a:rPr lang="en-US" dirty="0"/>
              <a:t>Arrive at school at 7:15a</a:t>
            </a:r>
          </a:p>
        </p:txBody>
      </p:sp>
      <p:sp>
        <p:nvSpPr>
          <p:cNvPr id="6" name="Content Placeholder 2">
            <a:extLst>
              <a:ext uri="{FF2B5EF4-FFF2-40B4-BE49-F238E27FC236}">
                <a16:creationId xmlns:a16="http://schemas.microsoft.com/office/drawing/2014/main" id="{D2FAEABC-FA07-7A74-AB8E-8820E0D6FC66}"/>
              </a:ext>
            </a:extLst>
          </p:cNvPr>
          <p:cNvSpPr txBox="1">
            <a:spLocks/>
          </p:cNvSpPr>
          <p:nvPr/>
        </p:nvSpPr>
        <p:spPr>
          <a:xfrm>
            <a:off x="6096000" y="1825625"/>
            <a:ext cx="5257800"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1" u="none" strike="noStrike" kern="1200" cap="none" spc="0" normalizeH="0" baseline="0" noProof="0" dirty="0">
                <a:ln>
                  <a:noFill/>
                </a:ln>
                <a:solidFill>
                  <a:srgbClr val="C00000"/>
                </a:solidFill>
                <a:effectLst/>
                <a:uLnTx/>
                <a:uFillTx/>
                <a:latin typeface="Calibri" panose="020F0502020204030204"/>
                <a:ea typeface="+mn-ea"/>
                <a:cs typeface="+mn-cs"/>
              </a:rPr>
              <a:t>R3. Define the desired outcome in terms of quantitative or qualitative risk metrics</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rPr>
              <a:t>What can go wrong?</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rPr>
              <a:t>What are the consequences?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rPr>
              <a:t>How likely is it?</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rPr>
              <a:t>It would be unacceptable to often be late to school</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endParaRPr>
          </a:p>
        </p:txBody>
      </p:sp>
      <p:sp>
        <p:nvSpPr>
          <p:cNvPr id="4" name="Slide Number Placeholder 1">
            <a:extLst>
              <a:ext uri="{FF2B5EF4-FFF2-40B4-BE49-F238E27FC236}">
                <a16:creationId xmlns:a16="http://schemas.microsoft.com/office/drawing/2014/main" id="{2BDD5970-E57D-3700-2156-5E543EFF6CFB}"/>
              </a:ext>
            </a:extLst>
          </p:cNvPr>
          <p:cNvSpPr txBox="1">
            <a:spLocks/>
          </p:cNvSpPr>
          <p:nvPr/>
        </p:nvSpPr>
        <p:spPr>
          <a:xfrm>
            <a:off x="11753850" y="6464300"/>
            <a:ext cx="41910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3C6260E-304F-4BA0-8E11-6E941ACC6DAE}" type="slidenum">
              <a:rPr lang="en-US" sz="1200" smtClean="0">
                <a:solidFill>
                  <a:srgbClr val="C00000"/>
                </a:solidFill>
              </a:rPr>
              <a:pPr algn="r"/>
              <a:t>29</a:t>
            </a:fld>
            <a:endParaRPr lang="en-US" sz="1200" dirty="0">
              <a:solidFill>
                <a:srgbClr val="C00000"/>
              </a:solidFill>
            </a:endParaRPr>
          </a:p>
        </p:txBody>
      </p:sp>
    </p:spTree>
    <p:extLst>
      <p:ext uri="{BB962C8B-B14F-4D97-AF65-F5344CB8AC3E}">
        <p14:creationId xmlns:p14="http://schemas.microsoft.com/office/powerpoint/2010/main" val="32513841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556F5-5CCB-1BE6-906C-DC7AC16E504A}"/>
              </a:ext>
            </a:extLst>
          </p:cNvPr>
          <p:cNvSpPr>
            <a:spLocks noGrp="1"/>
          </p:cNvSpPr>
          <p:nvPr>
            <p:ph type="title"/>
          </p:nvPr>
        </p:nvSpPr>
        <p:spPr/>
        <p:txBody>
          <a:bodyPr/>
          <a:lstStyle/>
          <a:p>
            <a:r>
              <a:rPr lang="en-US" dirty="0"/>
              <a:t>Community of Practice (CoP) Sessions</a:t>
            </a:r>
          </a:p>
        </p:txBody>
      </p:sp>
      <p:sp>
        <p:nvSpPr>
          <p:cNvPr id="3" name="Text Placeholder 2">
            <a:extLst>
              <a:ext uri="{FF2B5EF4-FFF2-40B4-BE49-F238E27FC236}">
                <a16:creationId xmlns:a16="http://schemas.microsoft.com/office/drawing/2014/main" id="{8F52852C-E3EF-4B26-DA28-82D1B5D1BDE4}"/>
              </a:ext>
            </a:extLst>
          </p:cNvPr>
          <p:cNvSpPr>
            <a:spLocks noGrp="1"/>
          </p:cNvSpPr>
          <p:nvPr>
            <p:ph type="body" idx="1"/>
          </p:nvPr>
        </p:nvSpPr>
        <p:spPr/>
        <p:txBody>
          <a:bodyPr/>
          <a:lstStyle/>
          <a:p>
            <a:r>
              <a:rPr lang="en-US" dirty="0"/>
              <a:t>Objective: Identify path forward for continuing to excel at bringing together a diverse group of stakeholders and discussing important topics / concepts</a:t>
            </a:r>
          </a:p>
        </p:txBody>
      </p:sp>
      <p:sp>
        <p:nvSpPr>
          <p:cNvPr id="4" name="Slide Number Placeholder 3">
            <a:extLst>
              <a:ext uri="{FF2B5EF4-FFF2-40B4-BE49-F238E27FC236}">
                <a16:creationId xmlns:a16="http://schemas.microsoft.com/office/drawing/2014/main" id="{AF57A917-1A69-7650-95A6-8440853C1414}"/>
              </a:ext>
            </a:extLst>
          </p:cNvPr>
          <p:cNvSpPr>
            <a:spLocks noGrp="1"/>
          </p:cNvSpPr>
          <p:nvPr>
            <p:ph type="sldNum" sz="quarter" idx="12"/>
          </p:nvPr>
        </p:nvSpPr>
        <p:spPr/>
        <p:txBody>
          <a:bodyPr/>
          <a:lstStyle/>
          <a:p>
            <a:fld id="{23C6260E-304F-4BA0-8E11-6E941ACC6DAE}" type="slidenum">
              <a:rPr lang="en-US" smtClean="0">
                <a:solidFill>
                  <a:srgbClr val="C00000"/>
                </a:solidFill>
              </a:rPr>
              <a:t>3</a:t>
            </a:fld>
            <a:endParaRPr lang="en-US" dirty="0">
              <a:solidFill>
                <a:srgbClr val="C00000"/>
              </a:solidFill>
            </a:endParaRPr>
          </a:p>
        </p:txBody>
      </p:sp>
    </p:spTree>
    <p:extLst>
      <p:ext uri="{BB962C8B-B14F-4D97-AF65-F5344CB8AC3E}">
        <p14:creationId xmlns:p14="http://schemas.microsoft.com/office/powerpoint/2010/main" val="30693435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0A339-1D80-65B7-AB57-9FFCFC130359}"/>
              </a:ext>
            </a:extLst>
          </p:cNvPr>
          <p:cNvSpPr>
            <a:spLocks noGrp="1"/>
          </p:cNvSpPr>
          <p:nvPr>
            <p:ph type="title"/>
          </p:nvPr>
        </p:nvSpPr>
        <p:spPr/>
        <p:txBody>
          <a:bodyPr>
            <a:normAutofit/>
          </a:bodyPr>
          <a:lstStyle/>
          <a:p>
            <a:r>
              <a:rPr lang="en-US" sz="4000" dirty="0"/>
              <a:t>Make it to school on time (frequently by 7:30a)</a:t>
            </a:r>
          </a:p>
        </p:txBody>
      </p:sp>
      <p:sp>
        <p:nvSpPr>
          <p:cNvPr id="3" name="Content Placeholder 2">
            <a:extLst>
              <a:ext uri="{FF2B5EF4-FFF2-40B4-BE49-F238E27FC236}">
                <a16:creationId xmlns:a16="http://schemas.microsoft.com/office/drawing/2014/main" id="{83692534-637D-D261-8F32-67B6DE7B1175}"/>
              </a:ext>
            </a:extLst>
          </p:cNvPr>
          <p:cNvSpPr>
            <a:spLocks noGrp="1"/>
          </p:cNvSpPr>
          <p:nvPr>
            <p:ph idx="1"/>
          </p:nvPr>
        </p:nvSpPr>
        <p:spPr>
          <a:xfrm>
            <a:off x="838200" y="1825625"/>
            <a:ext cx="5257800" cy="4351338"/>
          </a:xfrm>
        </p:spPr>
        <p:txBody>
          <a:bodyPr>
            <a:normAutofit/>
          </a:bodyPr>
          <a:lstStyle/>
          <a:p>
            <a:r>
              <a:rPr lang="en-US" strike="sngStrike" dirty="0">
                <a:highlight>
                  <a:srgbClr val="FFFF00"/>
                </a:highlight>
              </a:rPr>
              <a:t>Get in bed at 10p</a:t>
            </a:r>
          </a:p>
          <a:p>
            <a:r>
              <a:rPr lang="en-US" dirty="0"/>
              <a:t>Wake up by 6:10a</a:t>
            </a:r>
          </a:p>
          <a:p>
            <a:r>
              <a:rPr lang="en-US" dirty="0"/>
              <a:t>Get dressed from 6:15a-6:20a</a:t>
            </a:r>
          </a:p>
          <a:p>
            <a:r>
              <a:rPr lang="en-US" dirty="0"/>
              <a:t>Eat breakfast from 6:20a-6:40a</a:t>
            </a:r>
          </a:p>
          <a:p>
            <a:r>
              <a:rPr lang="en-US" dirty="0"/>
              <a:t>Leave house with enough time to travel to school</a:t>
            </a:r>
          </a:p>
          <a:p>
            <a:r>
              <a:rPr lang="en-US" dirty="0"/>
              <a:t>Travel to school</a:t>
            </a:r>
          </a:p>
          <a:p>
            <a:r>
              <a:rPr lang="en-US" dirty="0"/>
              <a:t>Arrive at school at 7:15a</a:t>
            </a:r>
          </a:p>
        </p:txBody>
      </p:sp>
      <p:sp>
        <p:nvSpPr>
          <p:cNvPr id="6" name="Content Placeholder 2">
            <a:extLst>
              <a:ext uri="{FF2B5EF4-FFF2-40B4-BE49-F238E27FC236}">
                <a16:creationId xmlns:a16="http://schemas.microsoft.com/office/drawing/2014/main" id="{D2FAEABC-FA07-7A74-AB8E-8820E0D6FC66}"/>
              </a:ext>
            </a:extLst>
          </p:cNvPr>
          <p:cNvSpPr txBox="1">
            <a:spLocks/>
          </p:cNvSpPr>
          <p:nvPr/>
        </p:nvSpPr>
        <p:spPr>
          <a:xfrm>
            <a:off x="6096000" y="1825625"/>
            <a:ext cx="5257800"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1" u="none" strike="noStrike" kern="1200" cap="none" spc="0" normalizeH="0" baseline="0" noProof="0" dirty="0">
                <a:ln>
                  <a:noFill/>
                </a:ln>
                <a:solidFill>
                  <a:srgbClr val="C00000"/>
                </a:solidFill>
                <a:effectLst/>
                <a:uLnTx/>
                <a:uFillTx/>
                <a:latin typeface="Calibri" panose="020F0502020204030204"/>
                <a:ea typeface="+mn-ea"/>
                <a:cs typeface="+mn-cs"/>
              </a:rPr>
              <a:t>R1. Use risk insights to define the scope of the standard</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rPr>
              <a:t>Using your own experience, you know that your ability to wake up by 6:10a is not affected by how late you stay up the night before.</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rPr>
              <a:t>Risk-informing the scope allows for right-sizing of requirements.</a:t>
            </a:r>
          </a:p>
        </p:txBody>
      </p:sp>
      <p:sp>
        <p:nvSpPr>
          <p:cNvPr id="4" name="Slide Number Placeholder 1">
            <a:extLst>
              <a:ext uri="{FF2B5EF4-FFF2-40B4-BE49-F238E27FC236}">
                <a16:creationId xmlns:a16="http://schemas.microsoft.com/office/drawing/2014/main" id="{DD5C89DB-BC67-A9ED-A5D0-4EDC4B6DFA4C}"/>
              </a:ext>
            </a:extLst>
          </p:cNvPr>
          <p:cNvSpPr txBox="1">
            <a:spLocks/>
          </p:cNvSpPr>
          <p:nvPr/>
        </p:nvSpPr>
        <p:spPr>
          <a:xfrm>
            <a:off x="11753850" y="6464300"/>
            <a:ext cx="41910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3C6260E-304F-4BA0-8E11-6E941ACC6DAE}" type="slidenum">
              <a:rPr lang="en-US" sz="1200" smtClean="0">
                <a:solidFill>
                  <a:srgbClr val="C00000"/>
                </a:solidFill>
              </a:rPr>
              <a:pPr algn="r"/>
              <a:t>30</a:t>
            </a:fld>
            <a:endParaRPr lang="en-US" sz="1200" dirty="0">
              <a:solidFill>
                <a:srgbClr val="C00000"/>
              </a:solidFill>
            </a:endParaRPr>
          </a:p>
        </p:txBody>
      </p:sp>
    </p:spTree>
    <p:extLst>
      <p:ext uri="{BB962C8B-B14F-4D97-AF65-F5344CB8AC3E}">
        <p14:creationId xmlns:p14="http://schemas.microsoft.com/office/powerpoint/2010/main" val="6223125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D0A339-1D80-65B7-AB57-9FFCFC130359}"/>
              </a:ext>
            </a:extLst>
          </p:cNvPr>
          <p:cNvSpPr>
            <a:spLocks noGrp="1"/>
          </p:cNvSpPr>
          <p:nvPr>
            <p:ph type="title"/>
          </p:nvPr>
        </p:nvSpPr>
        <p:spPr/>
        <p:txBody>
          <a:bodyPr>
            <a:normAutofit/>
          </a:bodyPr>
          <a:lstStyle/>
          <a:p>
            <a:r>
              <a:rPr lang="en-US" sz="4000" dirty="0"/>
              <a:t>Make it to school on time (frequently by 7:30a)</a:t>
            </a:r>
          </a:p>
        </p:txBody>
      </p:sp>
      <p:sp>
        <p:nvSpPr>
          <p:cNvPr id="3" name="Content Placeholder 2">
            <a:extLst>
              <a:ext uri="{FF2B5EF4-FFF2-40B4-BE49-F238E27FC236}">
                <a16:creationId xmlns:a16="http://schemas.microsoft.com/office/drawing/2014/main" id="{83692534-637D-D261-8F32-67B6DE7B1175}"/>
              </a:ext>
            </a:extLst>
          </p:cNvPr>
          <p:cNvSpPr>
            <a:spLocks noGrp="1"/>
          </p:cNvSpPr>
          <p:nvPr>
            <p:ph idx="1"/>
          </p:nvPr>
        </p:nvSpPr>
        <p:spPr>
          <a:xfrm>
            <a:off x="838200" y="1825625"/>
            <a:ext cx="5257800" cy="4351338"/>
          </a:xfrm>
        </p:spPr>
        <p:txBody>
          <a:bodyPr>
            <a:normAutofit/>
          </a:bodyPr>
          <a:lstStyle/>
          <a:p>
            <a:r>
              <a:rPr lang="en-US" dirty="0"/>
              <a:t>Wake up by 6:10a</a:t>
            </a:r>
          </a:p>
          <a:p>
            <a:r>
              <a:rPr lang="en-US" dirty="0"/>
              <a:t>Get dressed from 6:15a-6:20a</a:t>
            </a:r>
          </a:p>
          <a:p>
            <a:r>
              <a:rPr lang="en-US" dirty="0"/>
              <a:t>Eat breakfast from 6:20a-6:40a</a:t>
            </a:r>
          </a:p>
          <a:p>
            <a:r>
              <a:rPr lang="en-US" dirty="0"/>
              <a:t>Leave house with enough time to travel to school </a:t>
            </a:r>
            <a:r>
              <a:rPr lang="en-US" dirty="0">
                <a:highlight>
                  <a:srgbClr val="FFFF00"/>
                </a:highlight>
              </a:rPr>
              <a:t>via the bus, your bike, or another sufficiently reliable means of transportation</a:t>
            </a:r>
          </a:p>
          <a:p>
            <a:r>
              <a:rPr lang="en-US" dirty="0"/>
              <a:t>Travel to school</a:t>
            </a:r>
          </a:p>
          <a:p>
            <a:r>
              <a:rPr lang="en-US" dirty="0"/>
              <a:t>Arrive at school at 7:15a</a:t>
            </a:r>
          </a:p>
        </p:txBody>
      </p:sp>
      <p:sp>
        <p:nvSpPr>
          <p:cNvPr id="6" name="Content Placeholder 2">
            <a:extLst>
              <a:ext uri="{FF2B5EF4-FFF2-40B4-BE49-F238E27FC236}">
                <a16:creationId xmlns:a16="http://schemas.microsoft.com/office/drawing/2014/main" id="{D2FAEABC-FA07-7A74-AB8E-8820E0D6FC66}"/>
              </a:ext>
            </a:extLst>
          </p:cNvPr>
          <p:cNvSpPr txBox="1">
            <a:spLocks/>
          </p:cNvSpPr>
          <p:nvPr/>
        </p:nvSpPr>
        <p:spPr>
          <a:xfrm>
            <a:off x="6096000" y="1825625"/>
            <a:ext cx="5257800" cy="4351338"/>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1" u="none" strike="noStrike" kern="1200" cap="none" spc="0" normalizeH="0" baseline="0" noProof="0" dirty="0">
                <a:ln>
                  <a:noFill/>
                </a:ln>
                <a:solidFill>
                  <a:srgbClr val="C00000"/>
                </a:solidFill>
                <a:effectLst/>
                <a:uLnTx/>
                <a:uFillTx/>
                <a:latin typeface="Calibri" panose="020F0502020204030204"/>
                <a:ea typeface="+mn-ea"/>
                <a:cs typeface="+mn-cs"/>
              </a:rPr>
              <a:t>R2. Use risk insights to define the level of prescription or rigor needed to achieve the outcome</a:t>
            </a:r>
            <a:endPar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rPr>
              <a:t>You could take the bus, ride with your friend, or ride your bike to school. You know your friend is often late to school.</a:t>
            </a: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800" b="0" i="0" u="none" strike="noStrike" kern="1200" cap="none" spc="0" normalizeH="0" baseline="0" noProof="0" dirty="0">
                <a:ln>
                  <a:noFill/>
                </a:ln>
                <a:solidFill>
                  <a:srgbClr val="C00000"/>
                </a:solidFill>
                <a:effectLst/>
                <a:uLnTx/>
                <a:uFillTx/>
                <a:latin typeface="Calibri" panose="020F0502020204030204"/>
                <a:ea typeface="+mn-ea"/>
                <a:cs typeface="+mn-cs"/>
              </a:rPr>
              <a:t>The WG will use their expertise to apply risk insights.</a:t>
            </a:r>
          </a:p>
        </p:txBody>
      </p:sp>
      <p:sp>
        <p:nvSpPr>
          <p:cNvPr id="4" name="Slide Number Placeholder 1">
            <a:extLst>
              <a:ext uri="{FF2B5EF4-FFF2-40B4-BE49-F238E27FC236}">
                <a16:creationId xmlns:a16="http://schemas.microsoft.com/office/drawing/2014/main" id="{9811BAA3-2CA2-7793-DC8B-BBF35A75C933}"/>
              </a:ext>
            </a:extLst>
          </p:cNvPr>
          <p:cNvSpPr txBox="1">
            <a:spLocks/>
          </p:cNvSpPr>
          <p:nvPr/>
        </p:nvSpPr>
        <p:spPr>
          <a:xfrm>
            <a:off x="11753850" y="6464300"/>
            <a:ext cx="41910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3C6260E-304F-4BA0-8E11-6E941ACC6DAE}" type="slidenum">
              <a:rPr lang="en-US" sz="1200" smtClean="0">
                <a:solidFill>
                  <a:srgbClr val="C00000"/>
                </a:solidFill>
              </a:rPr>
              <a:pPr algn="r"/>
              <a:t>31</a:t>
            </a:fld>
            <a:endParaRPr lang="en-US" sz="1200" dirty="0">
              <a:solidFill>
                <a:srgbClr val="C00000"/>
              </a:solidFill>
            </a:endParaRPr>
          </a:p>
        </p:txBody>
      </p:sp>
    </p:spTree>
    <p:extLst>
      <p:ext uri="{BB962C8B-B14F-4D97-AF65-F5344CB8AC3E}">
        <p14:creationId xmlns:p14="http://schemas.microsoft.com/office/powerpoint/2010/main" val="410329815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556F5-5CCB-1BE6-906C-DC7AC16E504A}"/>
              </a:ext>
            </a:extLst>
          </p:cNvPr>
          <p:cNvSpPr>
            <a:spLocks noGrp="1"/>
          </p:cNvSpPr>
          <p:nvPr>
            <p:ph type="title"/>
          </p:nvPr>
        </p:nvSpPr>
        <p:spPr/>
        <p:txBody>
          <a:bodyPr/>
          <a:lstStyle/>
          <a:p>
            <a:r>
              <a:rPr lang="en-US" dirty="0"/>
              <a:t>Involvement of RP3C within the ANS Standards Organization</a:t>
            </a:r>
          </a:p>
        </p:txBody>
      </p:sp>
      <p:sp>
        <p:nvSpPr>
          <p:cNvPr id="3" name="Text Placeholder 2">
            <a:extLst>
              <a:ext uri="{FF2B5EF4-FFF2-40B4-BE49-F238E27FC236}">
                <a16:creationId xmlns:a16="http://schemas.microsoft.com/office/drawing/2014/main" id="{8F52852C-E3EF-4B26-DA28-82D1B5D1BDE4}"/>
              </a:ext>
            </a:extLst>
          </p:cNvPr>
          <p:cNvSpPr>
            <a:spLocks noGrp="1"/>
          </p:cNvSpPr>
          <p:nvPr>
            <p:ph type="body" idx="1"/>
          </p:nvPr>
        </p:nvSpPr>
        <p:spPr/>
        <p:txBody>
          <a:bodyPr/>
          <a:lstStyle/>
          <a:p>
            <a:r>
              <a:rPr lang="en-US" dirty="0"/>
              <a:t>Objective: Solicit group input on high value areas for interactions with other groups within the ANS Standards Organization and align on optimal path forward to achieve RP3C goals</a:t>
            </a:r>
          </a:p>
        </p:txBody>
      </p:sp>
      <p:sp>
        <p:nvSpPr>
          <p:cNvPr id="4" name="Slide Number Placeholder 3">
            <a:extLst>
              <a:ext uri="{FF2B5EF4-FFF2-40B4-BE49-F238E27FC236}">
                <a16:creationId xmlns:a16="http://schemas.microsoft.com/office/drawing/2014/main" id="{C4A54C1B-A8A9-EB6B-8EA8-806C1B8B417A}"/>
              </a:ext>
            </a:extLst>
          </p:cNvPr>
          <p:cNvSpPr>
            <a:spLocks noGrp="1"/>
          </p:cNvSpPr>
          <p:nvPr>
            <p:ph type="sldNum" sz="quarter" idx="12"/>
          </p:nvPr>
        </p:nvSpPr>
        <p:spPr/>
        <p:txBody>
          <a:bodyPr/>
          <a:lstStyle/>
          <a:p>
            <a:fld id="{23C6260E-304F-4BA0-8E11-6E941ACC6DAE}" type="slidenum">
              <a:rPr lang="en-US" smtClean="0">
                <a:solidFill>
                  <a:srgbClr val="C00000"/>
                </a:solidFill>
              </a:rPr>
              <a:t>32</a:t>
            </a:fld>
            <a:endParaRPr lang="en-US" dirty="0">
              <a:solidFill>
                <a:srgbClr val="C00000"/>
              </a:solidFill>
            </a:endParaRPr>
          </a:p>
        </p:txBody>
      </p:sp>
    </p:spTree>
    <p:extLst>
      <p:ext uri="{BB962C8B-B14F-4D97-AF65-F5344CB8AC3E}">
        <p14:creationId xmlns:p14="http://schemas.microsoft.com/office/powerpoint/2010/main" val="30508590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C25734-F114-17B8-6FF8-9D7800323F59}"/>
              </a:ext>
            </a:extLst>
          </p:cNvPr>
          <p:cNvSpPr>
            <a:spLocks noGrp="1"/>
          </p:cNvSpPr>
          <p:nvPr>
            <p:ph type="title"/>
          </p:nvPr>
        </p:nvSpPr>
        <p:spPr/>
        <p:txBody>
          <a:bodyPr/>
          <a:lstStyle/>
          <a:p>
            <a:r>
              <a:rPr lang="en-US" dirty="0"/>
              <a:t>RP3C Interactions with ANS Standards CCs / WGs</a:t>
            </a:r>
          </a:p>
        </p:txBody>
      </p:sp>
      <p:sp>
        <p:nvSpPr>
          <p:cNvPr id="3" name="Content Placeholder 2">
            <a:extLst>
              <a:ext uri="{FF2B5EF4-FFF2-40B4-BE49-F238E27FC236}">
                <a16:creationId xmlns:a16="http://schemas.microsoft.com/office/drawing/2014/main" id="{AD9D1C82-40FF-A95A-7FB7-E920D22E2C1E}"/>
              </a:ext>
            </a:extLst>
          </p:cNvPr>
          <p:cNvSpPr>
            <a:spLocks noGrp="1"/>
          </p:cNvSpPr>
          <p:nvPr>
            <p:ph idx="1"/>
          </p:nvPr>
        </p:nvSpPr>
        <p:spPr/>
        <p:txBody>
          <a:bodyPr>
            <a:normAutofit fontScale="70000" lnSpcReduction="20000"/>
          </a:bodyPr>
          <a:lstStyle/>
          <a:p>
            <a:r>
              <a:rPr lang="en-US" dirty="0"/>
              <a:t>RP3C reviewed the following three draft standards in 2024:</a:t>
            </a:r>
          </a:p>
          <a:p>
            <a:pPr lvl="1"/>
            <a:r>
              <a:rPr lang="en-US" dirty="0"/>
              <a:t>ANS-3.11-202x, Determining Meteorological Information at Nuclear Facilities (revision of ANSI/ANS-3.11-2015; R2020)</a:t>
            </a:r>
          </a:p>
          <a:p>
            <a:pPr lvl="1"/>
            <a:r>
              <a:rPr lang="en-US" dirty="0"/>
              <a:t>ANS-19.13-202x, Initial Fuel Loading and Startup Tests for FOAK Advanced Reactors (new standard)</a:t>
            </a:r>
          </a:p>
          <a:p>
            <a:pPr lvl="1"/>
            <a:r>
              <a:rPr lang="en-US" dirty="0"/>
              <a:t>ANS-56.2-202x, Containment Isolation Provisions for Fluid Systems After a LOCA (new standard, revision of withdrawn ANS-56.2-1984)</a:t>
            </a:r>
          </a:p>
          <a:p>
            <a:r>
              <a:rPr lang="en-US" dirty="0"/>
              <a:t>RP3C leadership recently met with:</a:t>
            </a:r>
          </a:p>
          <a:p>
            <a:pPr lvl="1"/>
            <a:r>
              <a:rPr lang="en-US" dirty="0"/>
              <a:t>The Nuclear Criticality Safety Consensus Committee Chair to discuss how to think about the incorporation of RIPB methods into the ANS-8 series of nuclear criticality safety standards</a:t>
            </a:r>
          </a:p>
          <a:p>
            <a:pPr lvl="1"/>
            <a:r>
              <a:rPr lang="en-US" dirty="0"/>
              <a:t>The leadership of the ANS-2.35 Working Group to discuss whether RI and/or PB methods could be incorporated into new standard (ANS-2.35, Guidelines for Estimating Present &amp; Projecting Future Socioeconomic Impacts from the Construction, Operations, and Decommissioning of Nuclear Sites)</a:t>
            </a:r>
          </a:p>
          <a:p>
            <a:r>
              <a:rPr lang="en-US" dirty="0"/>
              <a:t>Near-term priorities include:</a:t>
            </a:r>
          </a:p>
          <a:p>
            <a:pPr lvl="1"/>
            <a:r>
              <a:rPr lang="en-US" dirty="0"/>
              <a:t>Potential involvement in revision to ANS-54.8, Liquid Metal Fire Protection in LMR Plants</a:t>
            </a:r>
          </a:p>
          <a:p>
            <a:pPr lvl="1"/>
            <a:r>
              <a:rPr lang="en-US" dirty="0"/>
              <a:t>Reviewing other draft standards as requested</a:t>
            </a:r>
          </a:p>
          <a:p>
            <a:pPr lvl="1"/>
            <a:r>
              <a:rPr lang="en-US" dirty="0"/>
              <a:t>Reaching out to CC and/or WG leadership to identify potential areas for interaction</a:t>
            </a:r>
          </a:p>
          <a:p>
            <a:endParaRPr lang="en-US" dirty="0"/>
          </a:p>
        </p:txBody>
      </p:sp>
      <p:sp>
        <p:nvSpPr>
          <p:cNvPr id="4" name="Slide Number Placeholder 1">
            <a:extLst>
              <a:ext uri="{FF2B5EF4-FFF2-40B4-BE49-F238E27FC236}">
                <a16:creationId xmlns:a16="http://schemas.microsoft.com/office/drawing/2014/main" id="{41CBBB5B-7AB7-5D57-DF1B-3534D4DEB2E2}"/>
              </a:ext>
            </a:extLst>
          </p:cNvPr>
          <p:cNvSpPr txBox="1">
            <a:spLocks/>
          </p:cNvSpPr>
          <p:nvPr/>
        </p:nvSpPr>
        <p:spPr>
          <a:xfrm>
            <a:off x="7812805" y="6356350"/>
            <a:ext cx="274320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3C6260E-304F-4BA0-8E11-6E941ACC6DAE}" type="slidenum">
              <a:rPr lang="en-US" sz="1200" smtClean="0">
                <a:solidFill>
                  <a:srgbClr val="C00000"/>
                </a:solidFill>
              </a:rPr>
              <a:pPr algn="r"/>
              <a:t>33</a:t>
            </a:fld>
            <a:endParaRPr lang="en-US" sz="1200" dirty="0">
              <a:solidFill>
                <a:srgbClr val="C00000"/>
              </a:solidFill>
            </a:endParaRPr>
          </a:p>
        </p:txBody>
      </p:sp>
    </p:spTree>
    <p:extLst>
      <p:ext uri="{BB962C8B-B14F-4D97-AF65-F5344CB8AC3E}">
        <p14:creationId xmlns:p14="http://schemas.microsoft.com/office/powerpoint/2010/main" val="471198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A9E075C7-17F4-F978-366F-384BB4BBE552}"/>
              </a:ext>
            </a:extLst>
          </p:cNvPr>
          <p:cNvSpPr txBox="1">
            <a:spLocks/>
          </p:cNvSpPr>
          <p:nvPr/>
        </p:nvSpPr>
        <p:spPr>
          <a:xfrm>
            <a:off x="498323" y="1825625"/>
            <a:ext cx="11214705" cy="4351338"/>
          </a:xfrm>
          <a:prstGeom prst="rect">
            <a:avLst/>
          </a:prstGeom>
        </p:spPr>
        <p:txBody>
          <a:bodyPr vert="horz" lIns="91440" tIns="45720" rIns="91440" bIns="45720" rtlCol="0">
            <a:normAutofit/>
          </a:bodyPr>
          <a:lstStyle>
            <a:lvl1pPr marL="228600" indent="-228600" algn="l" defTabSz="914400" rtl="0" eaLnBrk="1" latinLnBrk="0" hangingPunct="1">
              <a:lnSpc>
                <a:spcPct val="95000"/>
              </a:lnSpc>
              <a:spcBef>
                <a:spcPts val="1800"/>
              </a:spcBef>
              <a:buClr>
                <a:schemeClr val="tx1"/>
              </a:buClr>
              <a:buFont typeface="Arial" panose="020B0604020202020204" pitchFamily="34" charset="0"/>
              <a:buChar char="•"/>
              <a:defRPr lang="en-US" sz="2800" kern="1200">
                <a:solidFill>
                  <a:srgbClr val="000000"/>
                </a:solidFill>
                <a:effectLst/>
                <a:latin typeface="+mn-lt"/>
                <a:ea typeface="+mn-ea"/>
                <a:cs typeface="+mn-cs"/>
              </a:defRPr>
            </a:lvl1pPr>
            <a:lvl2pPr marL="685800" indent="-228600" algn="l" defTabSz="914400" rtl="0" eaLnBrk="1" latinLnBrk="0" hangingPunct="1">
              <a:lnSpc>
                <a:spcPct val="95000"/>
              </a:lnSpc>
              <a:spcBef>
                <a:spcPts val="200"/>
              </a:spcBef>
              <a:buClr>
                <a:schemeClr val="tx2"/>
              </a:buClr>
              <a:buFont typeface="Arial" panose="020B0604020202020204" pitchFamily="34" charset="0"/>
              <a:buChar char="-"/>
              <a:defRPr lang="en-US" sz="2400" kern="1200">
                <a:solidFill>
                  <a:srgbClr val="000000"/>
                </a:solidFill>
                <a:effectLst/>
                <a:latin typeface="+mn-lt"/>
                <a:ea typeface="+mn-ea"/>
                <a:cs typeface="+mn-cs"/>
              </a:defRPr>
            </a:lvl2pPr>
            <a:lvl3pPr marL="1143000" indent="-228600" algn="l" defTabSz="914400" rtl="0" eaLnBrk="1" latinLnBrk="0" hangingPunct="1">
              <a:lnSpc>
                <a:spcPct val="95000"/>
              </a:lnSpc>
              <a:spcBef>
                <a:spcPts val="500"/>
              </a:spcBef>
              <a:buClr>
                <a:schemeClr val="tx2"/>
              </a:buClr>
              <a:buFont typeface="Wingdings" panose="05000000000000000000" pitchFamily="2" charset="2"/>
              <a:buChar char="§"/>
              <a:defRPr lang="en-US" sz="2000" kern="1200">
                <a:solidFill>
                  <a:srgbClr val="000000"/>
                </a:solidFill>
                <a:effectLst/>
                <a:latin typeface="+mn-lt"/>
                <a:ea typeface="+mn-ea"/>
                <a:cs typeface="+mn-cs"/>
              </a:defRPr>
            </a:lvl3pPr>
            <a:lvl4pPr marL="1600200" indent="-228600" algn="l" defTabSz="914400" rtl="0" eaLnBrk="1" latinLnBrk="0" hangingPunct="1">
              <a:lnSpc>
                <a:spcPct val="95000"/>
              </a:lnSpc>
              <a:spcBef>
                <a:spcPts val="500"/>
              </a:spcBef>
              <a:buClr>
                <a:schemeClr val="tx1"/>
              </a:buClr>
              <a:buFont typeface="Arial" panose="020B0604020202020204" pitchFamily="34" charset="0"/>
              <a:buChar char="•"/>
              <a:defRPr sz="1800" kern="1200">
                <a:solidFill>
                  <a:srgbClr val="000000"/>
                </a:solidFill>
                <a:effectLst/>
                <a:latin typeface="+mn-lt"/>
                <a:ea typeface="+mn-ea"/>
                <a:cs typeface="+mn-cs"/>
              </a:defRPr>
            </a:lvl4pPr>
            <a:lvl5pPr marL="2057400" indent="-228600" algn="l" defTabSz="914400" rtl="0" eaLnBrk="1" latinLnBrk="0" hangingPunct="1">
              <a:lnSpc>
                <a:spcPct val="95000"/>
              </a:lnSpc>
              <a:spcBef>
                <a:spcPts val="500"/>
              </a:spcBef>
              <a:buClr>
                <a:schemeClr val="tx1"/>
              </a:buClr>
              <a:buFont typeface="Arial" panose="020B0604020202020204" pitchFamily="34" charset="0"/>
              <a:buChar char="•"/>
              <a:defRPr sz="1800" kern="1200">
                <a:solidFill>
                  <a:srgbClr val="000000"/>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Where are high importance areas for RP3C to focus efforts within the ANS Standards Organization?</a:t>
            </a:r>
          </a:p>
          <a:p>
            <a:r>
              <a:rPr lang="en-US" dirty="0"/>
              <a:t>Are there any high value efforts where RP3C can leverage ongoing relationships / interactions to magnify impact?</a:t>
            </a:r>
          </a:p>
          <a:p>
            <a:endParaRPr lang="en-US" dirty="0"/>
          </a:p>
          <a:p>
            <a:r>
              <a:rPr lang="en-US" i="1" dirty="0"/>
              <a:t>Schedule of RIPB Standards in Development:</a:t>
            </a:r>
          </a:p>
          <a:p>
            <a:endParaRPr lang="en-US" dirty="0"/>
          </a:p>
        </p:txBody>
      </p:sp>
      <p:sp>
        <p:nvSpPr>
          <p:cNvPr id="2" name="Title 1">
            <a:extLst>
              <a:ext uri="{FF2B5EF4-FFF2-40B4-BE49-F238E27FC236}">
                <a16:creationId xmlns:a16="http://schemas.microsoft.com/office/drawing/2014/main" id="{C6F5B621-A854-CEFB-72F4-BC9642D72DC7}"/>
              </a:ext>
            </a:extLst>
          </p:cNvPr>
          <p:cNvSpPr>
            <a:spLocks noGrp="1"/>
          </p:cNvSpPr>
          <p:nvPr>
            <p:ph type="title"/>
          </p:nvPr>
        </p:nvSpPr>
        <p:spPr/>
        <p:txBody>
          <a:bodyPr/>
          <a:lstStyle/>
          <a:p>
            <a:r>
              <a:rPr lang="en-US" dirty="0"/>
              <a:t>Discussion – High Value Areas for Interaction within ANS Standards Organization?</a:t>
            </a:r>
          </a:p>
        </p:txBody>
      </p:sp>
      <p:sp>
        <p:nvSpPr>
          <p:cNvPr id="4" name="Slide Number Placeholder 1">
            <a:extLst>
              <a:ext uri="{FF2B5EF4-FFF2-40B4-BE49-F238E27FC236}">
                <a16:creationId xmlns:a16="http://schemas.microsoft.com/office/drawing/2014/main" id="{8B484F96-0335-D100-74AA-EAA86BFBA640}"/>
              </a:ext>
            </a:extLst>
          </p:cNvPr>
          <p:cNvSpPr txBox="1">
            <a:spLocks/>
          </p:cNvSpPr>
          <p:nvPr/>
        </p:nvSpPr>
        <p:spPr>
          <a:xfrm>
            <a:off x="7812805" y="6356350"/>
            <a:ext cx="274320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3C6260E-304F-4BA0-8E11-6E941ACC6DAE}" type="slidenum">
              <a:rPr lang="en-US" sz="1200" smtClean="0">
                <a:solidFill>
                  <a:srgbClr val="C00000"/>
                </a:solidFill>
              </a:rPr>
              <a:pPr algn="r"/>
              <a:t>34</a:t>
            </a:fld>
            <a:endParaRPr lang="en-US" sz="1200" dirty="0">
              <a:solidFill>
                <a:srgbClr val="C00000"/>
              </a:solidFill>
            </a:endParaRPr>
          </a:p>
        </p:txBody>
      </p:sp>
      <p:graphicFrame>
        <p:nvGraphicFramePr>
          <p:cNvPr id="6" name="Content Placeholder 5">
            <a:extLst>
              <a:ext uri="{FF2B5EF4-FFF2-40B4-BE49-F238E27FC236}">
                <a16:creationId xmlns:a16="http://schemas.microsoft.com/office/drawing/2014/main" id="{109D4B90-88BF-8FBB-AB61-8602027DB0B5}"/>
              </a:ext>
            </a:extLst>
          </p:cNvPr>
          <p:cNvGraphicFramePr>
            <a:graphicFrameLocks noGrp="1" noChangeAspect="1"/>
          </p:cNvGraphicFramePr>
          <p:nvPr>
            <p:ph idx="1"/>
            <p:extLst>
              <p:ext uri="{D42A27DB-BD31-4B8C-83A1-F6EECF244321}">
                <p14:modId xmlns:p14="http://schemas.microsoft.com/office/powerpoint/2010/main" val="1904954283"/>
              </p:ext>
            </p:extLst>
          </p:nvPr>
        </p:nvGraphicFramePr>
        <p:xfrm>
          <a:off x="8124092" y="4507340"/>
          <a:ext cx="914400" cy="792162"/>
        </p:xfrm>
        <a:graphic>
          <a:graphicData uri="http://schemas.openxmlformats.org/presentationml/2006/ole">
            <mc:AlternateContent xmlns:mc="http://schemas.openxmlformats.org/markup-compatibility/2006">
              <mc:Choice xmlns:v="urn:schemas-microsoft-com:vml" Requires="v">
                <p:oleObj name="Worksheet" showAsIcon="1" r:id="rId2" imgW="914282" imgH="792515" progId="Excel.Sheet.12">
                  <p:embed/>
                </p:oleObj>
              </mc:Choice>
              <mc:Fallback>
                <p:oleObj name="Worksheet" showAsIcon="1" r:id="rId2" imgW="914282" imgH="792515" progId="Excel.Sheet.12">
                  <p:embed/>
                  <p:pic>
                    <p:nvPicPr>
                      <p:cNvPr id="0" name=""/>
                      <p:cNvPicPr/>
                      <p:nvPr/>
                    </p:nvPicPr>
                    <p:blipFill>
                      <a:blip r:embed="rId3"/>
                      <a:stretch>
                        <a:fillRect/>
                      </a:stretch>
                    </p:blipFill>
                    <p:spPr>
                      <a:xfrm>
                        <a:off x="8124092" y="4507340"/>
                        <a:ext cx="914400" cy="792162"/>
                      </a:xfrm>
                      <a:prstGeom prst="rect">
                        <a:avLst/>
                      </a:prstGeom>
                    </p:spPr>
                  </p:pic>
                </p:oleObj>
              </mc:Fallback>
            </mc:AlternateContent>
          </a:graphicData>
        </a:graphic>
      </p:graphicFrame>
    </p:spTree>
    <p:extLst>
      <p:ext uri="{BB962C8B-B14F-4D97-AF65-F5344CB8AC3E}">
        <p14:creationId xmlns:p14="http://schemas.microsoft.com/office/powerpoint/2010/main" val="2249376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B37E998-A594-312B-0D5F-D93B7DD26457}"/>
              </a:ext>
            </a:extLst>
          </p:cNvPr>
          <p:cNvSpPr>
            <a:spLocks noGrp="1"/>
          </p:cNvSpPr>
          <p:nvPr>
            <p:ph type="sldNum" sz="quarter" idx="12"/>
          </p:nvPr>
        </p:nvSpPr>
        <p:spPr/>
        <p:txBody>
          <a:bodyPr/>
          <a:lstStyle/>
          <a:p>
            <a:fld id="{23C6260E-304F-4BA0-8E11-6E941ACC6DAE}" type="slidenum">
              <a:rPr lang="en-US" smtClean="0">
                <a:solidFill>
                  <a:srgbClr val="BE3636"/>
                </a:solidFill>
              </a:rPr>
              <a:t>35</a:t>
            </a:fld>
            <a:endParaRPr lang="en-US">
              <a:solidFill>
                <a:srgbClr val="BE3636"/>
              </a:solidFill>
            </a:endParaRPr>
          </a:p>
        </p:txBody>
      </p:sp>
      <p:sp>
        <p:nvSpPr>
          <p:cNvPr id="4" name="TextBox 3">
            <a:extLst>
              <a:ext uri="{FF2B5EF4-FFF2-40B4-BE49-F238E27FC236}">
                <a16:creationId xmlns:a16="http://schemas.microsoft.com/office/drawing/2014/main" id="{6B05709F-FAE4-3906-6F6C-DF18DF20CB14}"/>
              </a:ext>
            </a:extLst>
          </p:cNvPr>
          <p:cNvSpPr txBox="1"/>
          <p:nvPr/>
        </p:nvSpPr>
        <p:spPr>
          <a:xfrm>
            <a:off x="500185" y="136525"/>
            <a:ext cx="11191630" cy="5909310"/>
          </a:xfrm>
          <a:prstGeom prst="rect">
            <a:avLst/>
          </a:prstGeom>
          <a:noFill/>
        </p:spPr>
        <p:txBody>
          <a:bodyPr wrap="square">
            <a:spAutoFit/>
          </a:bodyPr>
          <a:lstStyle/>
          <a:p>
            <a:pPr algn="ctr"/>
            <a:r>
              <a:rPr lang="en-US" b="1" i="1" dirty="0"/>
              <a:t>RP3C interaction/input on the following PINS or standards on the RIPB Schedule</a:t>
            </a:r>
            <a:br>
              <a:rPr lang="en-US" b="1" i="1" dirty="0"/>
            </a:br>
            <a:r>
              <a:rPr lang="en-US" b="1" i="1" dirty="0"/>
              <a:t> (not discussed elsewhere)?</a:t>
            </a:r>
          </a:p>
          <a:p>
            <a:endParaRPr lang="en-US" dirty="0"/>
          </a:p>
          <a:p>
            <a:pPr marL="285750" indent="-285750">
              <a:buFont typeface="Arial" panose="020B0604020202020204" pitchFamily="34" charset="0"/>
              <a:buChar char="•"/>
            </a:pPr>
            <a:r>
              <a:rPr lang="en-US" dirty="0"/>
              <a:t>ANS-2.3, Estimating Tornado, Hurricane, and Extreme Straight-Line Wind Characteristics at Nuclear Facility Sites</a:t>
            </a:r>
          </a:p>
          <a:p>
            <a:pPr marL="285750" indent="-285750">
              <a:buFont typeface="Arial" panose="020B0604020202020204" pitchFamily="34" charset="0"/>
              <a:buChar char="•"/>
            </a:pPr>
            <a:r>
              <a:rPr lang="en-US" dirty="0"/>
              <a:t>ANS-2.15, Criteria for Modeling Atmospheric Dispersion of Radiological Releases from Nuclear Facilities</a:t>
            </a:r>
          </a:p>
          <a:p>
            <a:pPr marL="285750" indent="-285750">
              <a:buFont typeface="Arial" panose="020B0604020202020204" pitchFamily="34" charset="0"/>
              <a:buChar char="•"/>
            </a:pPr>
            <a:r>
              <a:rPr lang="en-US" dirty="0"/>
              <a:t>ANS-2.18, Evaluating Radionuclide Transport in Surface Water for Nuclear Reactor and Nuclear Facility Sites</a:t>
            </a:r>
          </a:p>
          <a:p>
            <a:pPr marL="285750" indent="-285750">
              <a:buFont typeface="Arial" panose="020B0604020202020204" pitchFamily="34" charset="0"/>
              <a:buChar char="•"/>
            </a:pPr>
            <a:r>
              <a:rPr lang="en-US" dirty="0"/>
              <a:t>ANS-2.22, Environmental Radiological Monitoring at Operating Nuclear Facilities</a:t>
            </a:r>
          </a:p>
          <a:p>
            <a:pPr marL="285750" indent="-285750">
              <a:buFont typeface="Arial" panose="020B0604020202020204" pitchFamily="34" charset="0"/>
              <a:buChar char="•"/>
            </a:pPr>
            <a:r>
              <a:rPr lang="en-US" dirty="0"/>
              <a:t>ANS-2.26, Categorization of Nuclear Facility SSCs for Seismic Design</a:t>
            </a:r>
          </a:p>
          <a:p>
            <a:pPr marL="285750" indent="-285750">
              <a:buFont typeface="Arial" panose="020B0604020202020204" pitchFamily="34" charset="0"/>
              <a:buChar char="•"/>
            </a:pPr>
            <a:r>
              <a:rPr lang="en-US" dirty="0"/>
              <a:t>ANS-2.32, Remediation of Radioactive Contamination in the Subsurface at Nuclear Power Plants</a:t>
            </a:r>
          </a:p>
          <a:p>
            <a:pPr marL="285750" indent="-285750">
              <a:buFont typeface="Arial" panose="020B0604020202020204" pitchFamily="34" charset="0"/>
              <a:buChar char="•"/>
            </a:pPr>
            <a:r>
              <a:rPr lang="en-US" dirty="0"/>
              <a:t>ANS-2.34, Characterization and Probabilistic Analysis of Volcanic Hazards</a:t>
            </a:r>
          </a:p>
          <a:p>
            <a:pPr marL="285750" indent="-285750">
              <a:buFont typeface="Arial" panose="020B0604020202020204" pitchFamily="34" charset="0"/>
              <a:buChar char="•"/>
            </a:pPr>
            <a:r>
              <a:rPr lang="en-US" dirty="0"/>
              <a:t>ANS-2.36, Accident Analysis for Aircraft Crash into Reactor and Nonreactor Nuclear Facilities</a:t>
            </a:r>
          </a:p>
          <a:p>
            <a:pPr marL="285750" indent="-285750">
              <a:buFont typeface="Arial" panose="020B0604020202020204" pitchFamily="34" charset="0"/>
              <a:buChar char="•"/>
            </a:pPr>
            <a:r>
              <a:rPr lang="en-US" dirty="0"/>
              <a:t>ANS-3.5.1, Nuclear Power Plant Simulators for Use in Simulation-Assisted Engineering and Non-Operator Training</a:t>
            </a:r>
          </a:p>
          <a:p>
            <a:pPr marL="285750" indent="-285750">
              <a:buFont typeface="Arial" panose="020B0604020202020204" pitchFamily="34" charset="0"/>
              <a:buChar char="•"/>
            </a:pPr>
            <a:r>
              <a:rPr lang="en-US" dirty="0"/>
              <a:t>ANS-GD-3.8, Guidance for Risk-Informing Emergency Preparedness Programs for Nuclear Facilities</a:t>
            </a:r>
          </a:p>
          <a:p>
            <a:pPr marL="285750" indent="-285750">
              <a:buFont typeface="Arial" panose="020B0604020202020204" pitchFamily="34" charset="0"/>
              <a:buChar char="•"/>
            </a:pPr>
            <a:r>
              <a:rPr lang="en-US" dirty="0"/>
              <a:t>ANS-3.15, Risk-Informing Critical Digital Assets (CDAs) for Nuclear Power Plant Systems</a:t>
            </a:r>
          </a:p>
          <a:p>
            <a:pPr marL="285750" indent="-285750">
              <a:buFont typeface="Arial" panose="020B0604020202020204" pitchFamily="34" charset="0"/>
              <a:buChar char="•"/>
            </a:pPr>
            <a:r>
              <a:rPr lang="en-US" dirty="0"/>
              <a:t>ANS-15.22, Classification of Structures, Systems and Components for Research Reactors</a:t>
            </a:r>
          </a:p>
          <a:p>
            <a:pPr marL="285750" indent="-285750">
              <a:buFont typeface="Arial" panose="020B0604020202020204" pitchFamily="34" charset="0"/>
              <a:buChar char="•"/>
            </a:pPr>
            <a:r>
              <a:rPr lang="en-US" dirty="0"/>
              <a:t>ANS-56.2, Containment Isolation Provisions for Fluid Systems After a LOCA</a:t>
            </a:r>
          </a:p>
          <a:p>
            <a:pPr marL="285750" indent="-285750">
              <a:buFont typeface="Arial" panose="020B0604020202020204" pitchFamily="34" charset="0"/>
              <a:buChar char="•"/>
            </a:pPr>
            <a:r>
              <a:rPr lang="en-US" dirty="0"/>
              <a:t>ANS-57.2, Design Requirements for LWR Spent Fuel Storage Facilities at NPPs</a:t>
            </a:r>
          </a:p>
          <a:p>
            <a:pPr marL="285750" indent="-285750">
              <a:buFont typeface="Arial" panose="020B0604020202020204" pitchFamily="34" charset="0"/>
              <a:buChar char="•"/>
            </a:pPr>
            <a:r>
              <a:rPr lang="en-US" dirty="0"/>
              <a:t>ANS-57.9, Design Criteria for an Independent Spent Fuel Storage Installation (Dry Storage Type)</a:t>
            </a:r>
          </a:p>
        </p:txBody>
      </p:sp>
    </p:spTree>
    <p:extLst>
      <p:ext uri="{BB962C8B-B14F-4D97-AF65-F5344CB8AC3E}">
        <p14:creationId xmlns:p14="http://schemas.microsoft.com/office/powerpoint/2010/main" val="16025636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556F5-5CCB-1BE6-906C-DC7AC16E504A}"/>
              </a:ext>
            </a:extLst>
          </p:cNvPr>
          <p:cNvSpPr>
            <a:spLocks noGrp="1"/>
          </p:cNvSpPr>
          <p:nvPr>
            <p:ph type="title"/>
          </p:nvPr>
        </p:nvSpPr>
        <p:spPr/>
        <p:txBody>
          <a:bodyPr/>
          <a:lstStyle/>
          <a:p>
            <a:r>
              <a:rPr lang="en-US" dirty="0"/>
              <a:t>Involvement of RP3C with other Organizations and/or Individuals</a:t>
            </a:r>
          </a:p>
        </p:txBody>
      </p:sp>
      <p:sp>
        <p:nvSpPr>
          <p:cNvPr id="3" name="Text Placeholder 2">
            <a:extLst>
              <a:ext uri="{FF2B5EF4-FFF2-40B4-BE49-F238E27FC236}">
                <a16:creationId xmlns:a16="http://schemas.microsoft.com/office/drawing/2014/main" id="{8F52852C-E3EF-4B26-DA28-82D1B5D1BDE4}"/>
              </a:ext>
            </a:extLst>
          </p:cNvPr>
          <p:cNvSpPr>
            <a:spLocks noGrp="1"/>
          </p:cNvSpPr>
          <p:nvPr>
            <p:ph type="body" idx="1"/>
          </p:nvPr>
        </p:nvSpPr>
        <p:spPr/>
        <p:txBody>
          <a:bodyPr/>
          <a:lstStyle/>
          <a:p>
            <a:r>
              <a:rPr lang="en-US" dirty="0"/>
              <a:t>Objective: Solicit group input on high value areas for interactions with groups external to the ANS Standards Organization and align on optimal path forward to achieve RP3C goals</a:t>
            </a:r>
          </a:p>
        </p:txBody>
      </p:sp>
      <p:sp>
        <p:nvSpPr>
          <p:cNvPr id="4" name="Slide Number Placeholder 3">
            <a:extLst>
              <a:ext uri="{FF2B5EF4-FFF2-40B4-BE49-F238E27FC236}">
                <a16:creationId xmlns:a16="http://schemas.microsoft.com/office/drawing/2014/main" id="{C4A54C1B-A8A9-EB6B-8EA8-806C1B8B417A}"/>
              </a:ext>
            </a:extLst>
          </p:cNvPr>
          <p:cNvSpPr>
            <a:spLocks noGrp="1"/>
          </p:cNvSpPr>
          <p:nvPr>
            <p:ph type="sldNum" sz="quarter" idx="12"/>
          </p:nvPr>
        </p:nvSpPr>
        <p:spPr/>
        <p:txBody>
          <a:bodyPr/>
          <a:lstStyle/>
          <a:p>
            <a:fld id="{23C6260E-304F-4BA0-8E11-6E941ACC6DAE}" type="slidenum">
              <a:rPr lang="en-US" smtClean="0">
                <a:solidFill>
                  <a:srgbClr val="C00000"/>
                </a:solidFill>
              </a:rPr>
              <a:t>36</a:t>
            </a:fld>
            <a:endParaRPr lang="en-US" dirty="0">
              <a:solidFill>
                <a:srgbClr val="C00000"/>
              </a:solidFill>
            </a:endParaRPr>
          </a:p>
        </p:txBody>
      </p:sp>
    </p:spTree>
    <p:extLst>
      <p:ext uri="{BB962C8B-B14F-4D97-AF65-F5344CB8AC3E}">
        <p14:creationId xmlns:p14="http://schemas.microsoft.com/office/powerpoint/2010/main" val="1266466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970343B-93AE-CC56-4E35-B19E0A49DA2E}"/>
              </a:ext>
            </a:extLst>
          </p:cNvPr>
          <p:cNvSpPr>
            <a:spLocks noGrp="1"/>
          </p:cNvSpPr>
          <p:nvPr>
            <p:ph idx="1"/>
          </p:nvPr>
        </p:nvSpPr>
        <p:spPr>
          <a:xfrm>
            <a:off x="498323" y="1825624"/>
            <a:ext cx="5216677" cy="4822825"/>
          </a:xfrm>
        </p:spPr>
        <p:txBody>
          <a:bodyPr>
            <a:normAutofit/>
          </a:bodyPr>
          <a:lstStyle/>
          <a:p>
            <a:r>
              <a:rPr lang="en-US" dirty="0"/>
              <a:t>Krahn and Chisholm briefed </a:t>
            </a:r>
            <a:r>
              <a:rPr lang="en-US" dirty="0" err="1"/>
              <a:t>SCoRA</a:t>
            </a:r>
            <a:r>
              <a:rPr lang="en-US" dirty="0"/>
              <a:t> (virtually) at their </a:t>
            </a:r>
            <a:br>
              <a:rPr lang="en-US" dirty="0"/>
            </a:br>
            <a:r>
              <a:rPr lang="en-US" dirty="0"/>
              <a:t>17 Sept 2024 meeting</a:t>
            </a:r>
          </a:p>
          <a:p>
            <a:r>
              <a:rPr lang="en-US" dirty="0"/>
              <a:t>Members of </a:t>
            </a:r>
            <a:r>
              <a:rPr lang="en-US" dirty="0" err="1"/>
              <a:t>SCoRA</a:t>
            </a:r>
            <a:r>
              <a:rPr lang="en-US" dirty="0"/>
              <a:t> expressed interest in enhanced coordination</a:t>
            </a:r>
          </a:p>
          <a:p>
            <a:r>
              <a:rPr lang="en-US" i="1" dirty="0"/>
              <a:t>Question: can we identify tangible activities / tasks as opportunities for collaboration?</a:t>
            </a:r>
          </a:p>
        </p:txBody>
      </p:sp>
      <p:sp>
        <p:nvSpPr>
          <p:cNvPr id="2" name="Title 1">
            <a:extLst>
              <a:ext uri="{FF2B5EF4-FFF2-40B4-BE49-F238E27FC236}">
                <a16:creationId xmlns:a16="http://schemas.microsoft.com/office/drawing/2014/main" id="{6E2480C9-40F8-C828-1BFD-4C095C7BB5C3}"/>
              </a:ext>
            </a:extLst>
          </p:cNvPr>
          <p:cNvSpPr>
            <a:spLocks noGrp="1"/>
          </p:cNvSpPr>
          <p:nvPr>
            <p:ph type="title"/>
          </p:nvPr>
        </p:nvSpPr>
        <p:spPr/>
        <p:txBody>
          <a:bodyPr>
            <a:normAutofit fontScale="90000"/>
          </a:bodyPr>
          <a:lstStyle/>
          <a:p>
            <a:r>
              <a:rPr lang="en-US" dirty="0"/>
              <a:t>Joint Committee on Nuclear Risk Management (JCNRM) Subcommittee on Risk Applications (</a:t>
            </a:r>
            <a:r>
              <a:rPr lang="en-US" dirty="0" err="1"/>
              <a:t>SCoRA</a:t>
            </a:r>
            <a:r>
              <a:rPr lang="en-US" dirty="0"/>
              <a:t>) </a:t>
            </a:r>
          </a:p>
        </p:txBody>
      </p:sp>
      <p:pic>
        <p:nvPicPr>
          <p:cNvPr id="5" name="Picture 4">
            <a:extLst>
              <a:ext uri="{FF2B5EF4-FFF2-40B4-BE49-F238E27FC236}">
                <a16:creationId xmlns:a16="http://schemas.microsoft.com/office/drawing/2014/main" id="{9D442444-CAE4-FC0E-767F-5B323A5AFC66}"/>
              </a:ext>
            </a:extLst>
          </p:cNvPr>
          <p:cNvPicPr>
            <a:picLocks noChangeAspect="1"/>
          </p:cNvPicPr>
          <p:nvPr/>
        </p:nvPicPr>
        <p:blipFill>
          <a:blip r:embed="rId2"/>
          <a:stretch>
            <a:fillRect/>
          </a:stretch>
        </p:blipFill>
        <p:spPr>
          <a:xfrm>
            <a:off x="5938275" y="1690688"/>
            <a:ext cx="6006075" cy="444383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Slide Number Placeholder 2">
            <a:extLst>
              <a:ext uri="{FF2B5EF4-FFF2-40B4-BE49-F238E27FC236}">
                <a16:creationId xmlns:a16="http://schemas.microsoft.com/office/drawing/2014/main" id="{E93633A2-2633-0504-6185-D020FA1D56E2}"/>
              </a:ext>
            </a:extLst>
          </p:cNvPr>
          <p:cNvSpPr txBox="1">
            <a:spLocks/>
          </p:cNvSpPr>
          <p:nvPr/>
        </p:nvSpPr>
        <p:spPr>
          <a:xfrm>
            <a:off x="7812805" y="6356350"/>
            <a:ext cx="274320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3C6260E-304F-4BA0-8E11-6E941ACC6DAE}" type="slidenum">
              <a:rPr lang="en-US" sz="1200" smtClean="0">
                <a:solidFill>
                  <a:srgbClr val="BE3636"/>
                </a:solidFill>
              </a:rPr>
              <a:pPr algn="r"/>
              <a:t>37</a:t>
            </a:fld>
            <a:endParaRPr lang="en-US" sz="1200">
              <a:solidFill>
                <a:srgbClr val="BE3636"/>
              </a:solidFill>
            </a:endParaRPr>
          </a:p>
        </p:txBody>
      </p:sp>
    </p:spTree>
    <p:extLst>
      <p:ext uri="{BB962C8B-B14F-4D97-AF65-F5344CB8AC3E}">
        <p14:creationId xmlns:p14="http://schemas.microsoft.com/office/powerpoint/2010/main" val="3907186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F37FD-515B-B2D5-0297-FE0F04CB6681}"/>
              </a:ext>
            </a:extLst>
          </p:cNvPr>
          <p:cNvSpPr>
            <a:spLocks noGrp="1"/>
          </p:cNvSpPr>
          <p:nvPr>
            <p:ph type="title"/>
          </p:nvPr>
        </p:nvSpPr>
        <p:spPr/>
        <p:txBody>
          <a:bodyPr/>
          <a:lstStyle/>
          <a:p>
            <a:r>
              <a:rPr lang="en-US" dirty="0" err="1"/>
              <a:t>SCoRA</a:t>
            </a:r>
            <a:r>
              <a:rPr lang="en-US" dirty="0"/>
              <a:t> Charter (from </a:t>
            </a:r>
            <a:r>
              <a:rPr lang="en-US" dirty="0">
                <a:solidFill>
                  <a:schemeClr val="accent4"/>
                </a:solidFill>
                <a:hlinkClick r:id="rId2">
                  <a:extLst>
                    <a:ext uri="{A12FA001-AC4F-418D-AE19-62706E023703}">
                      <ahyp:hlinkClr xmlns:ahyp="http://schemas.microsoft.com/office/drawing/2018/hyperlinkcolor" val="tx"/>
                    </a:ext>
                  </a:extLst>
                </a:hlinkClick>
              </a:rPr>
              <a:t>2023 ANS Standards Committee Report of Activities</a:t>
            </a:r>
            <a:r>
              <a:rPr lang="en-US" dirty="0"/>
              <a:t>)</a:t>
            </a:r>
          </a:p>
        </p:txBody>
      </p:sp>
      <p:sp>
        <p:nvSpPr>
          <p:cNvPr id="3" name="Slide Number Placeholder 2">
            <a:extLst>
              <a:ext uri="{FF2B5EF4-FFF2-40B4-BE49-F238E27FC236}">
                <a16:creationId xmlns:a16="http://schemas.microsoft.com/office/drawing/2014/main" id="{8B5DFFA3-D35D-5D33-8765-5EBB1B549385}"/>
              </a:ext>
            </a:extLst>
          </p:cNvPr>
          <p:cNvSpPr>
            <a:spLocks noGrp="1"/>
          </p:cNvSpPr>
          <p:nvPr>
            <p:ph type="sldNum" sz="quarter" idx="12"/>
          </p:nvPr>
        </p:nvSpPr>
        <p:spPr/>
        <p:txBody>
          <a:bodyPr/>
          <a:lstStyle/>
          <a:p>
            <a:fld id="{23C6260E-304F-4BA0-8E11-6E941ACC6DAE}" type="slidenum">
              <a:rPr lang="en-US" smtClean="0">
                <a:solidFill>
                  <a:srgbClr val="BE3636"/>
                </a:solidFill>
              </a:rPr>
              <a:t>38</a:t>
            </a:fld>
            <a:endParaRPr lang="en-US">
              <a:solidFill>
                <a:srgbClr val="BE3636"/>
              </a:solidFill>
            </a:endParaRPr>
          </a:p>
        </p:txBody>
      </p:sp>
      <p:pic>
        <p:nvPicPr>
          <p:cNvPr id="5" name="Picture 4">
            <a:extLst>
              <a:ext uri="{FF2B5EF4-FFF2-40B4-BE49-F238E27FC236}">
                <a16:creationId xmlns:a16="http://schemas.microsoft.com/office/drawing/2014/main" id="{5DFD0DC2-1680-FD41-22BD-6633CA03BF41}"/>
              </a:ext>
            </a:extLst>
          </p:cNvPr>
          <p:cNvPicPr>
            <a:picLocks noChangeAspect="1"/>
          </p:cNvPicPr>
          <p:nvPr/>
        </p:nvPicPr>
        <p:blipFill rotWithShape="1">
          <a:blip r:embed="rId3"/>
          <a:srcRect t="-1" b="1479"/>
          <a:stretch/>
        </p:blipFill>
        <p:spPr>
          <a:xfrm>
            <a:off x="9675" y="2172283"/>
            <a:ext cx="12192000" cy="3133142"/>
          </a:xfrm>
          <a:prstGeom prst="rect">
            <a:avLst/>
          </a:prstGeom>
        </p:spPr>
      </p:pic>
    </p:spTree>
    <p:extLst>
      <p:ext uri="{BB962C8B-B14F-4D97-AF65-F5344CB8AC3E}">
        <p14:creationId xmlns:p14="http://schemas.microsoft.com/office/powerpoint/2010/main" val="1718028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F37FD-515B-B2D5-0297-FE0F04CB6681}"/>
              </a:ext>
            </a:extLst>
          </p:cNvPr>
          <p:cNvSpPr>
            <a:spLocks noGrp="1"/>
          </p:cNvSpPr>
          <p:nvPr>
            <p:ph type="title"/>
          </p:nvPr>
        </p:nvSpPr>
        <p:spPr/>
        <p:txBody>
          <a:bodyPr/>
          <a:lstStyle/>
          <a:p>
            <a:r>
              <a:rPr lang="en-US" dirty="0" err="1"/>
              <a:t>SCoRA</a:t>
            </a:r>
            <a:r>
              <a:rPr lang="en-US" dirty="0"/>
              <a:t> Charter (from </a:t>
            </a:r>
            <a:r>
              <a:rPr lang="en-US" dirty="0">
                <a:solidFill>
                  <a:schemeClr val="accent4"/>
                </a:solidFill>
                <a:hlinkClick r:id="rId2">
                  <a:extLst>
                    <a:ext uri="{A12FA001-AC4F-418D-AE19-62706E023703}">
                      <ahyp:hlinkClr xmlns:ahyp="http://schemas.microsoft.com/office/drawing/2018/hyperlinkcolor" val="tx"/>
                    </a:ext>
                  </a:extLst>
                </a:hlinkClick>
              </a:rPr>
              <a:t>2023 ANS Standards Committee Report of Activities</a:t>
            </a:r>
            <a:r>
              <a:rPr lang="en-US" dirty="0"/>
              <a:t>) [cont.]</a:t>
            </a:r>
          </a:p>
        </p:txBody>
      </p:sp>
      <p:sp>
        <p:nvSpPr>
          <p:cNvPr id="3" name="Slide Number Placeholder 2">
            <a:extLst>
              <a:ext uri="{FF2B5EF4-FFF2-40B4-BE49-F238E27FC236}">
                <a16:creationId xmlns:a16="http://schemas.microsoft.com/office/drawing/2014/main" id="{8B5DFFA3-D35D-5D33-8765-5EBB1B549385}"/>
              </a:ext>
            </a:extLst>
          </p:cNvPr>
          <p:cNvSpPr>
            <a:spLocks noGrp="1"/>
          </p:cNvSpPr>
          <p:nvPr>
            <p:ph type="sldNum" sz="quarter" idx="12"/>
          </p:nvPr>
        </p:nvSpPr>
        <p:spPr/>
        <p:txBody>
          <a:bodyPr/>
          <a:lstStyle/>
          <a:p>
            <a:fld id="{23C6260E-304F-4BA0-8E11-6E941ACC6DAE}" type="slidenum">
              <a:rPr lang="en-US" smtClean="0">
                <a:solidFill>
                  <a:srgbClr val="BE3636"/>
                </a:solidFill>
              </a:rPr>
              <a:t>39</a:t>
            </a:fld>
            <a:endParaRPr lang="en-US">
              <a:solidFill>
                <a:srgbClr val="BE3636"/>
              </a:solidFill>
            </a:endParaRPr>
          </a:p>
        </p:txBody>
      </p:sp>
      <p:pic>
        <p:nvPicPr>
          <p:cNvPr id="6" name="Picture 5">
            <a:extLst>
              <a:ext uri="{FF2B5EF4-FFF2-40B4-BE49-F238E27FC236}">
                <a16:creationId xmlns:a16="http://schemas.microsoft.com/office/drawing/2014/main" id="{E2C063F3-AFB9-2683-9461-E96C18EC6FA9}"/>
              </a:ext>
            </a:extLst>
          </p:cNvPr>
          <p:cNvPicPr>
            <a:picLocks noChangeAspect="1"/>
          </p:cNvPicPr>
          <p:nvPr/>
        </p:nvPicPr>
        <p:blipFill>
          <a:blip r:embed="rId3"/>
          <a:stretch>
            <a:fillRect/>
          </a:stretch>
        </p:blipFill>
        <p:spPr>
          <a:xfrm>
            <a:off x="9675" y="2249281"/>
            <a:ext cx="12192000" cy="3548476"/>
          </a:xfrm>
          <a:prstGeom prst="rect">
            <a:avLst/>
          </a:prstGeom>
        </p:spPr>
      </p:pic>
    </p:spTree>
    <p:extLst>
      <p:ext uri="{BB962C8B-B14F-4D97-AF65-F5344CB8AC3E}">
        <p14:creationId xmlns:p14="http://schemas.microsoft.com/office/powerpoint/2010/main" val="36587608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CE048F-AE0F-AFC2-A8FE-39A9B63B448A}"/>
              </a:ext>
            </a:extLst>
          </p:cNvPr>
          <p:cNvSpPr>
            <a:spLocks noGrp="1"/>
          </p:cNvSpPr>
          <p:nvPr>
            <p:ph type="title"/>
          </p:nvPr>
        </p:nvSpPr>
        <p:spPr/>
        <p:txBody>
          <a:bodyPr/>
          <a:lstStyle/>
          <a:p>
            <a:r>
              <a:rPr lang="en-US" dirty="0"/>
              <a:t>RP3C CoP sessions continue to be incredibly successful!</a:t>
            </a:r>
          </a:p>
        </p:txBody>
      </p:sp>
      <p:sp>
        <p:nvSpPr>
          <p:cNvPr id="3" name="Content Placeholder 2">
            <a:extLst>
              <a:ext uri="{FF2B5EF4-FFF2-40B4-BE49-F238E27FC236}">
                <a16:creationId xmlns:a16="http://schemas.microsoft.com/office/drawing/2014/main" id="{0AD017BF-0E75-004C-EC01-552BCDACF31B}"/>
              </a:ext>
            </a:extLst>
          </p:cNvPr>
          <p:cNvSpPr>
            <a:spLocks noGrp="1"/>
          </p:cNvSpPr>
          <p:nvPr>
            <p:ph idx="1"/>
          </p:nvPr>
        </p:nvSpPr>
        <p:spPr/>
        <p:txBody>
          <a:bodyPr/>
          <a:lstStyle/>
          <a:p>
            <a:r>
              <a:rPr lang="en-US" dirty="0"/>
              <a:t>Lots of interest</a:t>
            </a:r>
          </a:p>
          <a:p>
            <a:r>
              <a:rPr lang="en-US" dirty="0"/>
              <a:t>Lots of visibility:</a:t>
            </a:r>
          </a:p>
          <a:p>
            <a:pPr lvl="1"/>
            <a:r>
              <a:rPr lang="en-US" dirty="0"/>
              <a:t>RP3C website</a:t>
            </a:r>
          </a:p>
          <a:p>
            <a:pPr lvl="1"/>
            <a:r>
              <a:rPr lang="en-US" dirty="0"/>
              <a:t>YouTube</a:t>
            </a:r>
          </a:p>
          <a:p>
            <a:pPr lvl="1"/>
            <a:r>
              <a:rPr lang="en-US" dirty="0"/>
              <a:t>NST Open Research Collection</a:t>
            </a:r>
          </a:p>
          <a:p>
            <a:pPr lvl="1"/>
            <a:r>
              <a:rPr lang="en-US" dirty="0"/>
              <a:t>Highlights via Nuclear Newswire</a:t>
            </a:r>
          </a:p>
          <a:p>
            <a:endParaRPr lang="en-US" dirty="0"/>
          </a:p>
        </p:txBody>
      </p:sp>
      <p:sp>
        <p:nvSpPr>
          <p:cNvPr id="4" name="Slide Number Placeholder 3">
            <a:extLst>
              <a:ext uri="{FF2B5EF4-FFF2-40B4-BE49-F238E27FC236}">
                <a16:creationId xmlns:a16="http://schemas.microsoft.com/office/drawing/2014/main" id="{C2A0DB0F-5488-80BC-62D0-7D2B11974FFB}"/>
              </a:ext>
            </a:extLst>
          </p:cNvPr>
          <p:cNvSpPr txBox="1">
            <a:spLocks/>
          </p:cNvSpPr>
          <p:nvPr/>
        </p:nvSpPr>
        <p:spPr>
          <a:xfrm>
            <a:off x="7812805" y="6356350"/>
            <a:ext cx="274320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3C6260E-304F-4BA0-8E11-6E941ACC6DAE}" type="slidenum">
              <a:rPr lang="en-US" sz="1200" smtClean="0">
                <a:solidFill>
                  <a:srgbClr val="C00000"/>
                </a:solidFill>
              </a:rPr>
              <a:pPr algn="r"/>
              <a:t>4</a:t>
            </a:fld>
            <a:endParaRPr lang="en-US" sz="1200">
              <a:solidFill>
                <a:srgbClr val="C00000"/>
              </a:solidFill>
            </a:endParaRPr>
          </a:p>
        </p:txBody>
      </p:sp>
      <p:pic>
        <p:nvPicPr>
          <p:cNvPr id="6" name="Picture 5">
            <a:extLst>
              <a:ext uri="{FF2B5EF4-FFF2-40B4-BE49-F238E27FC236}">
                <a16:creationId xmlns:a16="http://schemas.microsoft.com/office/drawing/2014/main" id="{7234729F-29D7-60A9-9FB0-537118F7FC97}"/>
              </a:ext>
            </a:extLst>
          </p:cNvPr>
          <p:cNvPicPr>
            <a:picLocks noChangeAspect="1"/>
          </p:cNvPicPr>
          <p:nvPr/>
        </p:nvPicPr>
        <p:blipFill>
          <a:blip r:embed="rId2"/>
          <a:stretch>
            <a:fillRect/>
          </a:stretch>
        </p:blipFill>
        <p:spPr>
          <a:xfrm>
            <a:off x="4787848" y="1348019"/>
            <a:ext cx="7091538" cy="1769885"/>
          </a:xfrm>
          <a:prstGeom prst="rect">
            <a:avLst/>
          </a:prstGeom>
        </p:spPr>
      </p:pic>
      <p:sp>
        <p:nvSpPr>
          <p:cNvPr id="7" name="TextBox 6">
            <a:extLst>
              <a:ext uri="{FF2B5EF4-FFF2-40B4-BE49-F238E27FC236}">
                <a16:creationId xmlns:a16="http://schemas.microsoft.com/office/drawing/2014/main" id="{43F9EB08-78EC-6E83-BC74-44B52774C2FB}"/>
              </a:ext>
            </a:extLst>
          </p:cNvPr>
          <p:cNvSpPr txBox="1"/>
          <p:nvPr/>
        </p:nvSpPr>
        <p:spPr>
          <a:xfrm>
            <a:off x="899697" y="4754342"/>
            <a:ext cx="10411956" cy="1323439"/>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pPr algn="ctr"/>
            <a:r>
              <a:rPr lang="en-US" sz="2000" b="1" dirty="0"/>
              <a:t>Is there anything that we should be thinking about and/or doing to continue to grow:</a:t>
            </a:r>
          </a:p>
          <a:p>
            <a:pPr marL="285750" indent="-285750" algn="ctr">
              <a:buFont typeface="Arial" panose="020B0604020202020204" pitchFamily="34" charset="0"/>
              <a:buChar char="•"/>
            </a:pPr>
            <a:r>
              <a:rPr lang="en-US" sz="2000" dirty="0"/>
              <a:t>Reach and impact of CoP sessions, RP3C, ANS, and/or nuclear industry SMEs?</a:t>
            </a:r>
          </a:p>
          <a:p>
            <a:pPr marL="285750" indent="-285750" algn="ctr">
              <a:buFont typeface="Arial" panose="020B0604020202020204" pitchFamily="34" charset="0"/>
              <a:buChar char="•"/>
            </a:pPr>
            <a:r>
              <a:rPr lang="en-US" sz="2000" dirty="0"/>
              <a:t>Knowledge management and transfer?</a:t>
            </a:r>
          </a:p>
          <a:p>
            <a:pPr marL="285750" indent="-285750" algn="ctr">
              <a:buFont typeface="Arial" panose="020B0604020202020204" pitchFamily="34" charset="0"/>
              <a:buChar char="•"/>
            </a:pPr>
            <a:r>
              <a:rPr lang="en-US" sz="2000" dirty="0"/>
              <a:t>Anything else?</a:t>
            </a:r>
          </a:p>
        </p:txBody>
      </p:sp>
    </p:spTree>
    <p:extLst>
      <p:ext uri="{BB962C8B-B14F-4D97-AF65-F5344CB8AC3E}">
        <p14:creationId xmlns:p14="http://schemas.microsoft.com/office/powerpoint/2010/main" val="1250071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CB50AF-9E62-2FFD-81FB-D81A3506E1E4}"/>
              </a:ext>
            </a:extLst>
          </p:cNvPr>
          <p:cNvSpPr>
            <a:spLocks noGrp="1"/>
          </p:cNvSpPr>
          <p:nvPr>
            <p:ph type="title"/>
          </p:nvPr>
        </p:nvSpPr>
        <p:spPr/>
        <p:txBody>
          <a:bodyPr/>
          <a:lstStyle/>
          <a:p>
            <a:r>
              <a:rPr lang="en-US" dirty="0"/>
              <a:t>Other thoughts (from June 2024 RP3C Meeting Minutes)</a:t>
            </a:r>
          </a:p>
        </p:txBody>
      </p:sp>
      <p:sp>
        <p:nvSpPr>
          <p:cNvPr id="3" name="Slide Number Placeholder 2">
            <a:extLst>
              <a:ext uri="{FF2B5EF4-FFF2-40B4-BE49-F238E27FC236}">
                <a16:creationId xmlns:a16="http://schemas.microsoft.com/office/drawing/2014/main" id="{D626482C-EB26-281A-7608-1B9AF2FAD683}"/>
              </a:ext>
            </a:extLst>
          </p:cNvPr>
          <p:cNvSpPr>
            <a:spLocks noGrp="1"/>
          </p:cNvSpPr>
          <p:nvPr>
            <p:ph type="sldNum" sz="quarter" idx="12"/>
          </p:nvPr>
        </p:nvSpPr>
        <p:spPr/>
        <p:txBody>
          <a:bodyPr/>
          <a:lstStyle/>
          <a:p>
            <a:fld id="{23C6260E-304F-4BA0-8E11-6E941ACC6DAE}" type="slidenum">
              <a:rPr lang="en-US" smtClean="0">
                <a:solidFill>
                  <a:srgbClr val="BE3636"/>
                </a:solidFill>
              </a:rPr>
              <a:t>40</a:t>
            </a:fld>
            <a:endParaRPr lang="en-US">
              <a:solidFill>
                <a:srgbClr val="BE3636"/>
              </a:solidFill>
            </a:endParaRPr>
          </a:p>
        </p:txBody>
      </p:sp>
      <p:grpSp>
        <p:nvGrpSpPr>
          <p:cNvPr id="7" name="Group 6">
            <a:extLst>
              <a:ext uri="{FF2B5EF4-FFF2-40B4-BE49-F238E27FC236}">
                <a16:creationId xmlns:a16="http://schemas.microsoft.com/office/drawing/2014/main" id="{29EA5FCF-E1E8-310C-4E5F-4CF62A7380AB}"/>
              </a:ext>
            </a:extLst>
          </p:cNvPr>
          <p:cNvGrpSpPr/>
          <p:nvPr/>
        </p:nvGrpSpPr>
        <p:grpSpPr>
          <a:xfrm>
            <a:off x="985124" y="3929025"/>
            <a:ext cx="10221752" cy="2122198"/>
            <a:chOff x="985123" y="1404655"/>
            <a:chExt cx="10221752" cy="2122198"/>
          </a:xfrm>
        </p:grpSpPr>
        <p:pic>
          <p:nvPicPr>
            <p:cNvPr id="5" name="Picture 4">
              <a:extLst>
                <a:ext uri="{FF2B5EF4-FFF2-40B4-BE49-F238E27FC236}">
                  <a16:creationId xmlns:a16="http://schemas.microsoft.com/office/drawing/2014/main" id="{F0C40F92-5670-63D3-73BD-C6E3D9CBF06B}"/>
                </a:ext>
              </a:extLst>
            </p:cNvPr>
            <p:cNvPicPr>
              <a:picLocks noChangeAspect="1"/>
            </p:cNvPicPr>
            <p:nvPr/>
          </p:nvPicPr>
          <p:blipFill rotWithShape="1">
            <a:blip r:embed="rId2"/>
            <a:srcRect b="62885"/>
            <a:stretch/>
          </p:blipFill>
          <p:spPr>
            <a:xfrm>
              <a:off x="985124" y="1404655"/>
              <a:ext cx="10221751" cy="1502668"/>
            </a:xfrm>
            <a:prstGeom prst="rect">
              <a:avLst/>
            </a:prstGeom>
          </p:spPr>
        </p:pic>
        <p:pic>
          <p:nvPicPr>
            <p:cNvPr id="6" name="Picture 5">
              <a:extLst>
                <a:ext uri="{FF2B5EF4-FFF2-40B4-BE49-F238E27FC236}">
                  <a16:creationId xmlns:a16="http://schemas.microsoft.com/office/drawing/2014/main" id="{DCBF7D50-FF54-8B0A-01D6-42143280585C}"/>
                </a:ext>
              </a:extLst>
            </p:cNvPr>
            <p:cNvPicPr>
              <a:picLocks noChangeAspect="1"/>
            </p:cNvPicPr>
            <p:nvPr/>
          </p:nvPicPr>
          <p:blipFill rotWithShape="1">
            <a:blip r:embed="rId2"/>
            <a:srcRect t="83214"/>
            <a:stretch/>
          </p:blipFill>
          <p:spPr>
            <a:xfrm>
              <a:off x="985123" y="2847243"/>
              <a:ext cx="10221751" cy="679610"/>
            </a:xfrm>
            <a:prstGeom prst="rect">
              <a:avLst/>
            </a:prstGeom>
          </p:spPr>
        </p:pic>
      </p:grpSp>
      <p:pic>
        <p:nvPicPr>
          <p:cNvPr id="9" name="Picture 8">
            <a:extLst>
              <a:ext uri="{FF2B5EF4-FFF2-40B4-BE49-F238E27FC236}">
                <a16:creationId xmlns:a16="http://schemas.microsoft.com/office/drawing/2014/main" id="{90EE09A2-731B-AF8C-1E56-7F4048B98D88}"/>
              </a:ext>
            </a:extLst>
          </p:cNvPr>
          <p:cNvPicPr>
            <a:picLocks noChangeAspect="1"/>
          </p:cNvPicPr>
          <p:nvPr/>
        </p:nvPicPr>
        <p:blipFill rotWithShape="1">
          <a:blip r:embed="rId3"/>
          <a:srcRect t="1560" b="1"/>
          <a:stretch/>
        </p:blipFill>
        <p:spPr>
          <a:xfrm>
            <a:off x="913825" y="1690688"/>
            <a:ext cx="10383699" cy="2016206"/>
          </a:xfrm>
          <a:prstGeom prst="rect">
            <a:avLst/>
          </a:prstGeom>
        </p:spPr>
      </p:pic>
      <p:sp>
        <p:nvSpPr>
          <p:cNvPr id="10" name="Rectangle 9">
            <a:extLst>
              <a:ext uri="{FF2B5EF4-FFF2-40B4-BE49-F238E27FC236}">
                <a16:creationId xmlns:a16="http://schemas.microsoft.com/office/drawing/2014/main" id="{BBFCAC77-3FA2-53BA-3DFA-196E0DE27B8C}"/>
              </a:ext>
            </a:extLst>
          </p:cNvPr>
          <p:cNvSpPr/>
          <p:nvPr/>
        </p:nvSpPr>
        <p:spPr>
          <a:xfrm>
            <a:off x="609600" y="1500554"/>
            <a:ext cx="2117969" cy="500184"/>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77281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A9E075C7-17F4-F978-366F-384BB4BBE552}"/>
              </a:ext>
            </a:extLst>
          </p:cNvPr>
          <p:cNvSpPr txBox="1">
            <a:spLocks/>
          </p:cNvSpPr>
          <p:nvPr/>
        </p:nvSpPr>
        <p:spPr>
          <a:xfrm>
            <a:off x="498323" y="1825625"/>
            <a:ext cx="11214705" cy="4351338"/>
          </a:xfrm>
          <a:prstGeom prst="rect">
            <a:avLst/>
          </a:prstGeom>
        </p:spPr>
        <p:txBody>
          <a:bodyPr vert="horz" lIns="91440" tIns="45720" rIns="91440" bIns="45720" rtlCol="0">
            <a:normAutofit/>
          </a:bodyPr>
          <a:lstStyle>
            <a:lvl1pPr marL="228600" indent="-228600" algn="l" defTabSz="914400" rtl="0" eaLnBrk="1" latinLnBrk="0" hangingPunct="1">
              <a:lnSpc>
                <a:spcPct val="95000"/>
              </a:lnSpc>
              <a:spcBef>
                <a:spcPts val="1800"/>
              </a:spcBef>
              <a:buClr>
                <a:schemeClr val="tx1"/>
              </a:buClr>
              <a:buFont typeface="Arial" panose="020B0604020202020204" pitchFamily="34" charset="0"/>
              <a:buChar char="•"/>
              <a:defRPr lang="en-US" sz="2800" kern="1200">
                <a:solidFill>
                  <a:srgbClr val="000000"/>
                </a:solidFill>
                <a:effectLst/>
                <a:latin typeface="+mn-lt"/>
                <a:ea typeface="+mn-ea"/>
                <a:cs typeface="+mn-cs"/>
              </a:defRPr>
            </a:lvl1pPr>
            <a:lvl2pPr marL="685800" indent="-228600" algn="l" defTabSz="914400" rtl="0" eaLnBrk="1" latinLnBrk="0" hangingPunct="1">
              <a:lnSpc>
                <a:spcPct val="95000"/>
              </a:lnSpc>
              <a:spcBef>
                <a:spcPts val="200"/>
              </a:spcBef>
              <a:buClr>
                <a:schemeClr val="tx2"/>
              </a:buClr>
              <a:buFont typeface="Arial" panose="020B0604020202020204" pitchFamily="34" charset="0"/>
              <a:buChar char="-"/>
              <a:defRPr lang="en-US" sz="2400" kern="1200">
                <a:solidFill>
                  <a:srgbClr val="000000"/>
                </a:solidFill>
                <a:effectLst/>
                <a:latin typeface="+mn-lt"/>
                <a:ea typeface="+mn-ea"/>
                <a:cs typeface="+mn-cs"/>
              </a:defRPr>
            </a:lvl2pPr>
            <a:lvl3pPr marL="1143000" indent="-228600" algn="l" defTabSz="914400" rtl="0" eaLnBrk="1" latinLnBrk="0" hangingPunct="1">
              <a:lnSpc>
                <a:spcPct val="95000"/>
              </a:lnSpc>
              <a:spcBef>
                <a:spcPts val="500"/>
              </a:spcBef>
              <a:buClr>
                <a:schemeClr val="tx2"/>
              </a:buClr>
              <a:buFont typeface="Wingdings" panose="05000000000000000000" pitchFamily="2" charset="2"/>
              <a:buChar char="§"/>
              <a:defRPr lang="en-US" sz="2000" kern="1200">
                <a:solidFill>
                  <a:srgbClr val="000000"/>
                </a:solidFill>
                <a:effectLst/>
                <a:latin typeface="+mn-lt"/>
                <a:ea typeface="+mn-ea"/>
                <a:cs typeface="+mn-cs"/>
              </a:defRPr>
            </a:lvl3pPr>
            <a:lvl4pPr marL="1600200" indent="-228600" algn="l" defTabSz="914400" rtl="0" eaLnBrk="1" latinLnBrk="0" hangingPunct="1">
              <a:lnSpc>
                <a:spcPct val="95000"/>
              </a:lnSpc>
              <a:spcBef>
                <a:spcPts val="500"/>
              </a:spcBef>
              <a:buClr>
                <a:schemeClr val="tx1"/>
              </a:buClr>
              <a:buFont typeface="Arial" panose="020B0604020202020204" pitchFamily="34" charset="0"/>
              <a:buChar char="•"/>
              <a:defRPr sz="1800" kern="1200">
                <a:solidFill>
                  <a:srgbClr val="000000"/>
                </a:solidFill>
                <a:effectLst/>
                <a:latin typeface="+mn-lt"/>
                <a:ea typeface="+mn-ea"/>
                <a:cs typeface="+mn-cs"/>
              </a:defRPr>
            </a:lvl4pPr>
            <a:lvl5pPr marL="2057400" indent="-228600" algn="l" defTabSz="914400" rtl="0" eaLnBrk="1" latinLnBrk="0" hangingPunct="1">
              <a:lnSpc>
                <a:spcPct val="95000"/>
              </a:lnSpc>
              <a:spcBef>
                <a:spcPts val="500"/>
              </a:spcBef>
              <a:buClr>
                <a:schemeClr val="tx1"/>
              </a:buClr>
              <a:buFont typeface="Arial" panose="020B0604020202020204" pitchFamily="34" charset="0"/>
              <a:buChar char="•"/>
              <a:defRPr sz="1800" kern="1200">
                <a:solidFill>
                  <a:srgbClr val="000000"/>
                </a:solidFill>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Where are high importance areas for RP3C to focus efforts outside of the ANS Standards Organization?</a:t>
            </a:r>
          </a:p>
          <a:p>
            <a:r>
              <a:rPr lang="en-US" dirty="0"/>
              <a:t>Are there any high value efforts where RP3C can leverage ongoing relationships / interactions to magnify impact?</a:t>
            </a:r>
          </a:p>
          <a:p>
            <a:endParaRPr lang="en-US" dirty="0"/>
          </a:p>
          <a:p>
            <a:r>
              <a:rPr lang="en-US" i="1" dirty="0"/>
              <a:t>ARCSC Nuclear Codes and Standards list</a:t>
            </a:r>
            <a:r>
              <a:rPr lang="en-US" dirty="0"/>
              <a:t>: </a:t>
            </a:r>
            <a:r>
              <a:rPr lang="en-US" dirty="0">
                <a:solidFill>
                  <a:schemeClr val="accent4"/>
                </a:solidFill>
                <a:hlinkClick r:id="rId2">
                  <a:extLst>
                    <a:ext uri="{A12FA001-AC4F-418D-AE19-62706E023703}">
                      <ahyp:hlinkClr xmlns:ahyp="http://schemas.microsoft.com/office/drawing/2018/hyperlinkcolor" val="tx"/>
                    </a:ext>
                  </a:extLst>
                </a:hlinkClick>
              </a:rPr>
              <a:t>https://nei2.sharepoint.com/:x:/s/ARCS/EdY7Oyt4ZmpIpnd6qLVykbABrBONobq-C6oBYC_1TJt3YQ?e=sQSKcC</a:t>
            </a:r>
            <a:r>
              <a:rPr lang="en-US" dirty="0">
                <a:solidFill>
                  <a:schemeClr val="accent4"/>
                </a:solidFill>
              </a:rPr>
              <a:t> </a:t>
            </a:r>
          </a:p>
          <a:p>
            <a:pPr marL="0" indent="0">
              <a:buNone/>
            </a:pPr>
            <a:endParaRPr lang="en-US" dirty="0"/>
          </a:p>
        </p:txBody>
      </p:sp>
      <p:sp>
        <p:nvSpPr>
          <p:cNvPr id="2" name="Title 1">
            <a:extLst>
              <a:ext uri="{FF2B5EF4-FFF2-40B4-BE49-F238E27FC236}">
                <a16:creationId xmlns:a16="http://schemas.microsoft.com/office/drawing/2014/main" id="{C6F5B621-A854-CEFB-72F4-BC9642D72DC7}"/>
              </a:ext>
            </a:extLst>
          </p:cNvPr>
          <p:cNvSpPr>
            <a:spLocks noGrp="1"/>
          </p:cNvSpPr>
          <p:nvPr>
            <p:ph type="title"/>
          </p:nvPr>
        </p:nvSpPr>
        <p:spPr/>
        <p:txBody>
          <a:bodyPr/>
          <a:lstStyle/>
          <a:p>
            <a:r>
              <a:rPr lang="en-US" dirty="0"/>
              <a:t>Discussion – High Value Areas for Interaction external to the ANS Standards Organization?</a:t>
            </a:r>
          </a:p>
        </p:txBody>
      </p:sp>
      <p:sp>
        <p:nvSpPr>
          <p:cNvPr id="4" name="Slide Number Placeholder 1">
            <a:extLst>
              <a:ext uri="{FF2B5EF4-FFF2-40B4-BE49-F238E27FC236}">
                <a16:creationId xmlns:a16="http://schemas.microsoft.com/office/drawing/2014/main" id="{8B484F96-0335-D100-74AA-EAA86BFBA640}"/>
              </a:ext>
            </a:extLst>
          </p:cNvPr>
          <p:cNvSpPr txBox="1">
            <a:spLocks/>
          </p:cNvSpPr>
          <p:nvPr/>
        </p:nvSpPr>
        <p:spPr>
          <a:xfrm>
            <a:off x="7812805" y="6356350"/>
            <a:ext cx="274320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3C6260E-304F-4BA0-8E11-6E941ACC6DAE}" type="slidenum">
              <a:rPr lang="en-US" sz="1200" smtClean="0">
                <a:solidFill>
                  <a:srgbClr val="C00000"/>
                </a:solidFill>
              </a:rPr>
              <a:pPr algn="r"/>
              <a:t>41</a:t>
            </a:fld>
            <a:endParaRPr lang="en-US" sz="1200">
              <a:solidFill>
                <a:srgbClr val="C00000"/>
              </a:solidFill>
            </a:endParaRPr>
          </a:p>
        </p:txBody>
      </p:sp>
    </p:spTree>
    <p:extLst>
      <p:ext uri="{BB962C8B-B14F-4D97-AF65-F5344CB8AC3E}">
        <p14:creationId xmlns:p14="http://schemas.microsoft.com/office/powerpoint/2010/main" val="3640231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556F5-5CCB-1BE6-906C-DC7AC16E504A}"/>
              </a:ext>
            </a:extLst>
          </p:cNvPr>
          <p:cNvSpPr>
            <a:spLocks noGrp="1"/>
          </p:cNvSpPr>
          <p:nvPr>
            <p:ph type="title"/>
          </p:nvPr>
        </p:nvSpPr>
        <p:spPr/>
        <p:txBody>
          <a:bodyPr/>
          <a:lstStyle/>
          <a:p>
            <a:r>
              <a:rPr lang="en-US" dirty="0"/>
              <a:t>Review of RP3C Activities under SMART Matrix</a:t>
            </a:r>
          </a:p>
        </p:txBody>
      </p:sp>
      <p:sp>
        <p:nvSpPr>
          <p:cNvPr id="3" name="Text Placeholder 2">
            <a:extLst>
              <a:ext uri="{FF2B5EF4-FFF2-40B4-BE49-F238E27FC236}">
                <a16:creationId xmlns:a16="http://schemas.microsoft.com/office/drawing/2014/main" id="{8F52852C-E3EF-4B26-DA28-82D1B5D1BDE4}"/>
              </a:ext>
            </a:extLst>
          </p:cNvPr>
          <p:cNvSpPr>
            <a:spLocks noGrp="1"/>
          </p:cNvSpPr>
          <p:nvPr>
            <p:ph type="body" idx="1"/>
          </p:nvPr>
        </p:nvSpPr>
        <p:spPr/>
        <p:txBody>
          <a:bodyPr/>
          <a:lstStyle/>
          <a:p>
            <a:r>
              <a:rPr lang="en-US" dirty="0"/>
              <a:t>Objective: Confirm that RP3C continues to perform activities that reflect the goals of the ANS Standards Committee Strategic Plan and the direction of the Standards Board</a:t>
            </a:r>
          </a:p>
        </p:txBody>
      </p:sp>
      <p:sp>
        <p:nvSpPr>
          <p:cNvPr id="4" name="Slide Number Placeholder 3">
            <a:extLst>
              <a:ext uri="{FF2B5EF4-FFF2-40B4-BE49-F238E27FC236}">
                <a16:creationId xmlns:a16="http://schemas.microsoft.com/office/drawing/2014/main" id="{EB8B57BD-C637-64FD-7C76-9CA12DCAE31D}"/>
              </a:ext>
            </a:extLst>
          </p:cNvPr>
          <p:cNvSpPr>
            <a:spLocks noGrp="1"/>
          </p:cNvSpPr>
          <p:nvPr>
            <p:ph type="sldNum" sz="quarter" idx="12"/>
          </p:nvPr>
        </p:nvSpPr>
        <p:spPr/>
        <p:txBody>
          <a:bodyPr/>
          <a:lstStyle/>
          <a:p>
            <a:fld id="{23C6260E-304F-4BA0-8E11-6E941ACC6DAE}" type="slidenum">
              <a:rPr lang="en-US" smtClean="0">
                <a:solidFill>
                  <a:srgbClr val="C00000"/>
                </a:solidFill>
              </a:rPr>
              <a:t>42</a:t>
            </a:fld>
            <a:endParaRPr lang="en-US" dirty="0">
              <a:solidFill>
                <a:srgbClr val="C00000"/>
              </a:solidFill>
            </a:endParaRPr>
          </a:p>
        </p:txBody>
      </p:sp>
    </p:spTree>
    <p:extLst>
      <p:ext uri="{BB962C8B-B14F-4D97-AF65-F5344CB8AC3E}">
        <p14:creationId xmlns:p14="http://schemas.microsoft.com/office/powerpoint/2010/main" val="3774171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DA816EB-182C-705D-8B3C-1A9AE8C85D86}"/>
              </a:ext>
            </a:extLst>
          </p:cNvPr>
          <p:cNvSpPr/>
          <p:nvPr/>
        </p:nvSpPr>
        <p:spPr>
          <a:xfrm>
            <a:off x="9972675" y="6176963"/>
            <a:ext cx="2047875" cy="68103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F9B762E-295D-8B14-B0CF-0C0053142D87}"/>
              </a:ext>
            </a:extLst>
          </p:cNvPr>
          <p:cNvSpPr>
            <a:spLocks noGrp="1"/>
          </p:cNvSpPr>
          <p:nvPr>
            <p:ph type="title"/>
          </p:nvPr>
        </p:nvSpPr>
        <p:spPr/>
        <p:txBody>
          <a:bodyPr/>
          <a:lstStyle/>
          <a:p>
            <a:r>
              <a:rPr lang="en-US" dirty="0"/>
              <a:t>Background and Update on SMART Matrix</a:t>
            </a:r>
          </a:p>
        </p:txBody>
      </p:sp>
      <p:sp>
        <p:nvSpPr>
          <p:cNvPr id="3" name="Content Placeholder 2">
            <a:extLst>
              <a:ext uri="{FF2B5EF4-FFF2-40B4-BE49-F238E27FC236}">
                <a16:creationId xmlns:a16="http://schemas.microsoft.com/office/drawing/2014/main" id="{5E5A2FE2-9508-FFAD-6270-02B5ADF31ECA}"/>
              </a:ext>
            </a:extLst>
          </p:cNvPr>
          <p:cNvSpPr>
            <a:spLocks noGrp="1"/>
          </p:cNvSpPr>
          <p:nvPr>
            <p:ph idx="1"/>
          </p:nvPr>
        </p:nvSpPr>
        <p:spPr/>
        <p:txBody>
          <a:bodyPr>
            <a:normAutofit fontScale="62500" lnSpcReduction="20000"/>
          </a:bodyPr>
          <a:lstStyle/>
          <a:p>
            <a:r>
              <a:rPr lang="en-US" dirty="0"/>
              <a:t>The ANS SB uses the SMART Matrix to track activities of the various groups to which it provides direction.</a:t>
            </a:r>
          </a:p>
          <a:p>
            <a:r>
              <a:rPr lang="en-US" dirty="0"/>
              <a:t>The SMART Matrix directly reflects the goals of the ANS Standards Committee Strategic Plan which is being revised.</a:t>
            </a:r>
          </a:p>
          <a:p>
            <a:r>
              <a:rPr lang="en-US" dirty="0"/>
              <a:t>RP3C’s activities appear under Goal #1, “Align Standards Development Priorities with Current and Emerging Industry Needs.”</a:t>
            </a:r>
          </a:p>
          <a:p>
            <a:r>
              <a:rPr lang="en-US" dirty="0"/>
              <a:t>Current activities shown in the SMART Matrix (version 2-20-2023) are on (in summary):</a:t>
            </a:r>
          </a:p>
          <a:p>
            <a:pPr lvl="1"/>
            <a:r>
              <a:rPr lang="en-US" dirty="0"/>
              <a:t>Items 1A and 1C involve RP3C Chair interactions with SB and consensus committees.</a:t>
            </a:r>
          </a:p>
          <a:p>
            <a:pPr lvl="1"/>
            <a:r>
              <a:rPr lang="en-US" dirty="0"/>
              <a:t>Item 1F1 involves developing and delivering training on RIPB GD, including receiving feedback from trainees.</a:t>
            </a:r>
          </a:p>
          <a:p>
            <a:pPr lvl="1"/>
            <a:r>
              <a:rPr lang="en-US" dirty="0"/>
              <a:t>Item 1F2 involves consensus committee and working group chairs providing feedback during RP3C and SB meetings.</a:t>
            </a:r>
          </a:p>
          <a:p>
            <a:pPr lvl="1"/>
            <a:r>
              <a:rPr lang="en-US" dirty="0"/>
              <a:t>Item 1F3 involves pilots with the Research and Advanced Reactors Consensus Committee (RARCC) and the Large Light Water Reactor Consensus Committee (LLWRCC) on specific standards.</a:t>
            </a:r>
          </a:p>
          <a:p>
            <a:r>
              <a:rPr lang="en-US" b="1" dirty="0"/>
              <a:t>RP3C takes the SMART Matrix elements as SB direction of record to carry out activities. The Executive Advisory Committee (EAC) is currently in abeyance</a:t>
            </a:r>
          </a:p>
        </p:txBody>
      </p:sp>
      <p:sp>
        <p:nvSpPr>
          <p:cNvPr id="4" name="TextBox 3">
            <a:extLst>
              <a:ext uri="{FF2B5EF4-FFF2-40B4-BE49-F238E27FC236}">
                <a16:creationId xmlns:a16="http://schemas.microsoft.com/office/drawing/2014/main" id="{EDB7843B-D3A5-DFCE-048C-495BD02960B9}"/>
              </a:ext>
            </a:extLst>
          </p:cNvPr>
          <p:cNvSpPr txBox="1"/>
          <p:nvPr/>
        </p:nvSpPr>
        <p:spPr>
          <a:xfrm>
            <a:off x="711274" y="5680412"/>
            <a:ext cx="10788802" cy="1015663"/>
          </a:xfrm>
          <a:prstGeom prst="rect">
            <a:avLst/>
          </a:prstGeom>
        </p:spPr>
        <p:style>
          <a:lnRef idx="3">
            <a:schemeClr val="lt1"/>
          </a:lnRef>
          <a:fillRef idx="1">
            <a:schemeClr val="accent4"/>
          </a:fillRef>
          <a:effectRef idx="1">
            <a:schemeClr val="accent4"/>
          </a:effectRef>
          <a:fontRef idx="minor">
            <a:schemeClr val="lt1"/>
          </a:fontRef>
        </p:style>
        <p:txBody>
          <a:bodyPr wrap="square" rtlCol="0">
            <a:spAutoFit/>
          </a:bodyPr>
          <a:lstStyle/>
          <a:p>
            <a:pPr algn="ctr"/>
            <a:r>
              <a:rPr lang="en-US" sz="2000" b="1" i="1" dirty="0"/>
              <a:t>Is there anything in the SMART Matrix that we didn’t cover in this meeting?</a:t>
            </a:r>
          </a:p>
          <a:p>
            <a:pPr algn="ctr"/>
            <a:endParaRPr lang="en-US" sz="2000" b="1" i="1" dirty="0"/>
          </a:p>
          <a:p>
            <a:pPr algn="ctr"/>
            <a:r>
              <a:rPr lang="en-US" sz="2000" b="1" i="1" dirty="0"/>
              <a:t>Is there anything that we did cover today that should be included in the SMART Matrix?</a:t>
            </a:r>
            <a:endParaRPr lang="en-US" sz="2000" i="1" dirty="0"/>
          </a:p>
        </p:txBody>
      </p:sp>
      <p:sp>
        <p:nvSpPr>
          <p:cNvPr id="6" name="Slide Number Placeholder 3">
            <a:extLst>
              <a:ext uri="{FF2B5EF4-FFF2-40B4-BE49-F238E27FC236}">
                <a16:creationId xmlns:a16="http://schemas.microsoft.com/office/drawing/2014/main" id="{0CD642C4-F86E-5569-A17D-6265E6B67D9A}"/>
              </a:ext>
            </a:extLst>
          </p:cNvPr>
          <p:cNvSpPr txBox="1">
            <a:spLocks/>
          </p:cNvSpPr>
          <p:nvPr/>
        </p:nvSpPr>
        <p:spPr>
          <a:xfrm>
            <a:off x="11601450" y="6490951"/>
            <a:ext cx="55245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3C6260E-304F-4BA0-8E11-6E941ACC6DAE}" type="slidenum">
              <a:rPr lang="en-US" sz="1200" smtClean="0">
                <a:solidFill>
                  <a:srgbClr val="C00000"/>
                </a:solidFill>
              </a:rPr>
              <a:pPr algn="r"/>
              <a:t>43</a:t>
            </a:fld>
            <a:endParaRPr lang="en-US" sz="1200" dirty="0">
              <a:solidFill>
                <a:srgbClr val="C00000"/>
              </a:solidFill>
            </a:endParaRPr>
          </a:p>
        </p:txBody>
      </p:sp>
    </p:spTree>
    <p:extLst>
      <p:ext uri="{BB962C8B-B14F-4D97-AF65-F5344CB8AC3E}">
        <p14:creationId xmlns:p14="http://schemas.microsoft.com/office/powerpoint/2010/main" val="2596132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556F5-5CCB-1BE6-906C-DC7AC16E504A}"/>
              </a:ext>
            </a:extLst>
          </p:cNvPr>
          <p:cNvSpPr>
            <a:spLocks noGrp="1"/>
          </p:cNvSpPr>
          <p:nvPr>
            <p:ph type="title"/>
          </p:nvPr>
        </p:nvSpPr>
        <p:spPr/>
        <p:txBody>
          <a:bodyPr/>
          <a:lstStyle/>
          <a:p>
            <a:r>
              <a:rPr lang="en-US" dirty="0"/>
              <a:t>Wrapping Up</a:t>
            </a:r>
          </a:p>
        </p:txBody>
      </p:sp>
      <p:sp>
        <p:nvSpPr>
          <p:cNvPr id="3" name="Text Placeholder 2">
            <a:extLst>
              <a:ext uri="{FF2B5EF4-FFF2-40B4-BE49-F238E27FC236}">
                <a16:creationId xmlns:a16="http://schemas.microsoft.com/office/drawing/2014/main" id="{8F52852C-E3EF-4B26-DA28-82D1B5D1BDE4}"/>
              </a:ext>
            </a:extLst>
          </p:cNvPr>
          <p:cNvSpPr>
            <a:spLocks noGrp="1"/>
          </p:cNvSpPr>
          <p:nvPr>
            <p:ph type="body" idx="1"/>
          </p:nvPr>
        </p:nvSpPr>
        <p:spPr/>
        <p:txBody>
          <a:bodyPr/>
          <a:lstStyle/>
          <a:p>
            <a:r>
              <a:rPr lang="en-US" dirty="0"/>
              <a:t>Objective: Get everything done here so you can go out and enjoy the rest of your day</a:t>
            </a:r>
          </a:p>
        </p:txBody>
      </p:sp>
      <p:sp>
        <p:nvSpPr>
          <p:cNvPr id="4" name="Slide Number Placeholder 3">
            <a:extLst>
              <a:ext uri="{FF2B5EF4-FFF2-40B4-BE49-F238E27FC236}">
                <a16:creationId xmlns:a16="http://schemas.microsoft.com/office/drawing/2014/main" id="{CA0999C5-34DB-AB32-9303-3A152CA59AFC}"/>
              </a:ext>
            </a:extLst>
          </p:cNvPr>
          <p:cNvSpPr>
            <a:spLocks noGrp="1"/>
          </p:cNvSpPr>
          <p:nvPr>
            <p:ph type="sldNum" sz="quarter" idx="12"/>
          </p:nvPr>
        </p:nvSpPr>
        <p:spPr/>
        <p:txBody>
          <a:bodyPr/>
          <a:lstStyle/>
          <a:p>
            <a:fld id="{23C6260E-304F-4BA0-8E11-6E941ACC6DAE}" type="slidenum">
              <a:rPr lang="en-US" smtClean="0">
                <a:solidFill>
                  <a:srgbClr val="C00000"/>
                </a:solidFill>
              </a:rPr>
              <a:t>44</a:t>
            </a:fld>
            <a:endParaRPr lang="en-US">
              <a:solidFill>
                <a:srgbClr val="C00000"/>
              </a:solidFill>
            </a:endParaRPr>
          </a:p>
        </p:txBody>
      </p:sp>
    </p:spTree>
    <p:extLst>
      <p:ext uri="{BB962C8B-B14F-4D97-AF65-F5344CB8AC3E}">
        <p14:creationId xmlns:p14="http://schemas.microsoft.com/office/powerpoint/2010/main" val="2438757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BAC91-F9CB-41C0-D655-211737ED7187}"/>
              </a:ext>
            </a:extLst>
          </p:cNvPr>
          <p:cNvSpPr>
            <a:spLocks noGrp="1"/>
          </p:cNvSpPr>
          <p:nvPr>
            <p:ph type="title"/>
          </p:nvPr>
        </p:nvSpPr>
        <p:spPr/>
        <p:txBody>
          <a:bodyPr/>
          <a:lstStyle/>
          <a:p>
            <a:r>
              <a:rPr lang="en-US" dirty="0"/>
              <a:t>Review of Open Action Items</a:t>
            </a:r>
          </a:p>
        </p:txBody>
      </p:sp>
      <p:sp>
        <p:nvSpPr>
          <p:cNvPr id="3" name="Content Placeholder 2">
            <a:extLst>
              <a:ext uri="{FF2B5EF4-FFF2-40B4-BE49-F238E27FC236}">
                <a16:creationId xmlns:a16="http://schemas.microsoft.com/office/drawing/2014/main" id="{11C4CB19-52BA-83AD-FA21-94FD071943D5}"/>
              </a:ext>
            </a:extLst>
          </p:cNvPr>
          <p:cNvSpPr>
            <a:spLocks noGrp="1"/>
          </p:cNvSpPr>
          <p:nvPr>
            <p:ph idx="1"/>
          </p:nvPr>
        </p:nvSpPr>
        <p:spPr/>
        <p:txBody>
          <a:bodyPr/>
          <a:lstStyle/>
          <a:p>
            <a:r>
              <a:rPr lang="en-US" dirty="0"/>
              <a:t>Take it away, Pat!</a:t>
            </a:r>
          </a:p>
        </p:txBody>
      </p:sp>
      <p:sp>
        <p:nvSpPr>
          <p:cNvPr id="4" name="Slide Number Placeholder 1">
            <a:extLst>
              <a:ext uri="{FF2B5EF4-FFF2-40B4-BE49-F238E27FC236}">
                <a16:creationId xmlns:a16="http://schemas.microsoft.com/office/drawing/2014/main" id="{DCEC84AA-78F1-C889-E9BE-6F9DDD92C845}"/>
              </a:ext>
            </a:extLst>
          </p:cNvPr>
          <p:cNvSpPr txBox="1">
            <a:spLocks/>
          </p:cNvSpPr>
          <p:nvPr/>
        </p:nvSpPr>
        <p:spPr>
          <a:xfrm>
            <a:off x="7812805" y="6356350"/>
            <a:ext cx="274320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3C6260E-304F-4BA0-8E11-6E941ACC6DAE}" type="slidenum">
              <a:rPr lang="en-US" sz="1200" smtClean="0">
                <a:solidFill>
                  <a:srgbClr val="C00000"/>
                </a:solidFill>
              </a:rPr>
              <a:pPr algn="r"/>
              <a:t>45</a:t>
            </a:fld>
            <a:endParaRPr lang="en-US" sz="1200">
              <a:solidFill>
                <a:srgbClr val="C00000"/>
              </a:solidFill>
            </a:endParaRPr>
          </a:p>
        </p:txBody>
      </p:sp>
    </p:spTree>
    <p:extLst>
      <p:ext uri="{BB962C8B-B14F-4D97-AF65-F5344CB8AC3E}">
        <p14:creationId xmlns:p14="http://schemas.microsoft.com/office/powerpoint/2010/main" val="9920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EBAC91-F9CB-41C0-D655-211737ED7187}"/>
              </a:ext>
            </a:extLst>
          </p:cNvPr>
          <p:cNvSpPr>
            <a:spLocks noGrp="1"/>
          </p:cNvSpPr>
          <p:nvPr>
            <p:ph type="title"/>
          </p:nvPr>
        </p:nvSpPr>
        <p:spPr/>
        <p:txBody>
          <a:bodyPr/>
          <a:lstStyle/>
          <a:p>
            <a:r>
              <a:rPr lang="en-US" dirty="0"/>
              <a:t>Other Business</a:t>
            </a:r>
          </a:p>
        </p:txBody>
      </p:sp>
      <p:sp>
        <p:nvSpPr>
          <p:cNvPr id="3" name="Content Placeholder 2">
            <a:extLst>
              <a:ext uri="{FF2B5EF4-FFF2-40B4-BE49-F238E27FC236}">
                <a16:creationId xmlns:a16="http://schemas.microsoft.com/office/drawing/2014/main" id="{11C4CB19-52BA-83AD-FA21-94FD071943D5}"/>
              </a:ext>
            </a:extLst>
          </p:cNvPr>
          <p:cNvSpPr>
            <a:spLocks noGrp="1"/>
          </p:cNvSpPr>
          <p:nvPr>
            <p:ph idx="1"/>
          </p:nvPr>
        </p:nvSpPr>
        <p:spPr/>
        <p:txBody>
          <a:bodyPr/>
          <a:lstStyle/>
          <a:p>
            <a:r>
              <a:rPr lang="en-US" dirty="0"/>
              <a:t>What have we missed today?</a:t>
            </a:r>
          </a:p>
          <a:p>
            <a:r>
              <a:rPr lang="en-US" dirty="0"/>
              <a:t>What went well? What could we do better?</a:t>
            </a:r>
          </a:p>
        </p:txBody>
      </p:sp>
      <p:sp>
        <p:nvSpPr>
          <p:cNvPr id="4" name="Slide Number Placeholder 1">
            <a:extLst>
              <a:ext uri="{FF2B5EF4-FFF2-40B4-BE49-F238E27FC236}">
                <a16:creationId xmlns:a16="http://schemas.microsoft.com/office/drawing/2014/main" id="{8E6A386A-2700-FB11-78A0-244D3C38AF22}"/>
              </a:ext>
            </a:extLst>
          </p:cNvPr>
          <p:cNvSpPr txBox="1">
            <a:spLocks/>
          </p:cNvSpPr>
          <p:nvPr/>
        </p:nvSpPr>
        <p:spPr>
          <a:xfrm>
            <a:off x="7812805" y="6356350"/>
            <a:ext cx="274320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3C6260E-304F-4BA0-8E11-6E941ACC6DAE}" type="slidenum">
              <a:rPr lang="en-US" sz="1200" smtClean="0">
                <a:solidFill>
                  <a:srgbClr val="C00000"/>
                </a:solidFill>
              </a:rPr>
              <a:pPr algn="r"/>
              <a:t>46</a:t>
            </a:fld>
            <a:endParaRPr lang="en-US" sz="1200" dirty="0">
              <a:solidFill>
                <a:srgbClr val="C00000"/>
              </a:solidFill>
            </a:endParaRPr>
          </a:p>
        </p:txBody>
      </p:sp>
    </p:spTree>
    <p:extLst>
      <p:ext uri="{BB962C8B-B14F-4D97-AF65-F5344CB8AC3E}">
        <p14:creationId xmlns:p14="http://schemas.microsoft.com/office/powerpoint/2010/main" val="10814550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F95D95-523B-7C11-CC75-412036E62F18}"/>
              </a:ext>
            </a:extLst>
          </p:cNvPr>
          <p:cNvSpPr>
            <a:spLocks noGrp="1"/>
          </p:cNvSpPr>
          <p:nvPr>
            <p:ph type="title"/>
          </p:nvPr>
        </p:nvSpPr>
        <p:spPr/>
        <p:txBody>
          <a:bodyPr/>
          <a:lstStyle/>
          <a:p>
            <a:r>
              <a:rPr lang="en-US" dirty="0"/>
              <a:t>Upcoming ANS Meetings</a:t>
            </a:r>
          </a:p>
        </p:txBody>
      </p:sp>
      <p:sp>
        <p:nvSpPr>
          <p:cNvPr id="3" name="Slide Number Placeholder 2">
            <a:extLst>
              <a:ext uri="{FF2B5EF4-FFF2-40B4-BE49-F238E27FC236}">
                <a16:creationId xmlns:a16="http://schemas.microsoft.com/office/drawing/2014/main" id="{C9CA801C-A081-391A-3BA4-66498FA81573}"/>
              </a:ext>
            </a:extLst>
          </p:cNvPr>
          <p:cNvSpPr>
            <a:spLocks noGrp="1"/>
          </p:cNvSpPr>
          <p:nvPr>
            <p:ph type="sldNum" sz="quarter" idx="12"/>
          </p:nvPr>
        </p:nvSpPr>
        <p:spPr/>
        <p:txBody>
          <a:bodyPr/>
          <a:lstStyle/>
          <a:p>
            <a:fld id="{23C6260E-304F-4BA0-8E11-6E941ACC6DAE}" type="slidenum">
              <a:rPr lang="en-US" smtClean="0">
                <a:solidFill>
                  <a:srgbClr val="C00000"/>
                </a:solidFill>
              </a:rPr>
              <a:t>47</a:t>
            </a:fld>
            <a:endParaRPr lang="en-US">
              <a:solidFill>
                <a:srgbClr val="C00000"/>
              </a:solidFill>
            </a:endParaRPr>
          </a:p>
        </p:txBody>
      </p:sp>
      <p:pic>
        <p:nvPicPr>
          <p:cNvPr id="5" name="Picture 4">
            <a:extLst>
              <a:ext uri="{FF2B5EF4-FFF2-40B4-BE49-F238E27FC236}">
                <a16:creationId xmlns:a16="http://schemas.microsoft.com/office/drawing/2014/main" id="{07B68AFA-77B6-A050-1D2B-A55AD8FBF05B}"/>
              </a:ext>
            </a:extLst>
          </p:cNvPr>
          <p:cNvPicPr>
            <a:picLocks noChangeAspect="1"/>
          </p:cNvPicPr>
          <p:nvPr/>
        </p:nvPicPr>
        <p:blipFill rotWithShape="1">
          <a:blip r:embed="rId2"/>
          <a:srcRect b="18579"/>
          <a:stretch/>
        </p:blipFill>
        <p:spPr>
          <a:xfrm>
            <a:off x="975746" y="1354461"/>
            <a:ext cx="10259857" cy="2613905"/>
          </a:xfrm>
          <a:prstGeom prst="rect">
            <a:avLst/>
          </a:prstGeom>
        </p:spPr>
      </p:pic>
      <p:pic>
        <p:nvPicPr>
          <p:cNvPr id="7" name="Picture 6">
            <a:extLst>
              <a:ext uri="{FF2B5EF4-FFF2-40B4-BE49-F238E27FC236}">
                <a16:creationId xmlns:a16="http://schemas.microsoft.com/office/drawing/2014/main" id="{C03CDEC8-F7B0-B1CD-72A9-77865DBFDA1E}"/>
              </a:ext>
            </a:extLst>
          </p:cNvPr>
          <p:cNvPicPr>
            <a:picLocks noChangeAspect="1"/>
          </p:cNvPicPr>
          <p:nvPr/>
        </p:nvPicPr>
        <p:blipFill>
          <a:blip r:embed="rId3"/>
          <a:stretch>
            <a:fillRect/>
          </a:stretch>
        </p:blipFill>
        <p:spPr>
          <a:xfrm>
            <a:off x="873270" y="3968366"/>
            <a:ext cx="8907118" cy="2753109"/>
          </a:xfrm>
          <a:prstGeom prst="rect">
            <a:avLst/>
          </a:prstGeom>
        </p:spPr>
      </p:pic>
    </p:spTree>
    <p:extLst>
      <p:ext uri="{BB962C8B-B14F-4D97-AF65-F5344CB8AC3E}">
        <p14:creationId xmlns:p14="http://schemas.microsoft.com/office/powerpoint/2010/main" val="2764959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7968571-D62C-659B-437C-9A6176811EAA}"/>
              </a:ext>
            </a:extLst>
          </p:cNvPr>
          <p:cNvPicPr>
            <a:picLocks noChangeAspect="1"/>
          </p:cNvPicPr>
          <p:nvPr/>
        </p:nvPicPr>
        <p:blipFill>
          <a:blip r:embed="rId2"/>
          <a:stretch>
            <a:fillRect/>
          </a:stretch>
        </p:blipFill>
        <p:spPr>
          <a:xfrm>
            <a:off x="0" y="0"/>
            <a:ext cx="12192000" cy="6857999"/>
          </a:xfrm>
          <a:prstGeom prst="rect">
            <a:avLst/>
          </a:prstGeom>
        </p:spPr>
      </p:pic>
    </p:spTree>
    <p:extLst>
      <p:ext uri="{BB962C8B-B14F-4D97-AF65-F5344CB8AC3E}">
        <p14:creationId xmlns:p14="http://schemas.microsoft.com/office/powerpoint/2010/main" val="2104214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5AE627D-D239-3348-7DD6-4F260096D244}"/>
              </a:ext>
            </a:extLst>
          </p:cNvPr>
          <p:cNvSpPr/>
          <p:nvPr/>
        </p:nvSpPr>
        <p:spPr>
          <a:xfrm>
            <a:off x="10191262" y="5978769"/>
            <a:ext cx="1828800" cy="87923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7516451-FCB2-B127-DEBB-CE58D7630242}"/>
              </a:ext>
            </a:extLst>
          </p:cNvPr>
          <p:cNvSpPr>
            <a:spLocks noGrp="1"/>
          </p:cNvSpPr>
          <p:nvPr>
            <p:ph type="title"/>
          </p:nvPr>
        </p:nvSpPr>
        <p:spPr>
          <a:xfrm>
            <a:off x="498324" y="365125"/>
            <a:ext cx="7410846" cy="1325563"/>
          </a:xfrm>
        </p:spPr>
        <p:txBody>
          <a:bodyPr/>
          <a:lstStyle/>
          <a:p>
            <a:r>
              <a:rPr lang="en-US" dirty="0"/>
              <a:t>Recap of recent CoP sessions</a:t>
            </a:r>
          </a:p>
        </p:txBody>
      </p:sp>
      <p:sp>
        <p:nvSpPr>
          <p:cNvPr id="3" name="Content Placeholder 2">
            <a:extLst>
              <a:ext uri="{FF2B5EF4-FFF2-40B4-BE49-F238E27FC236}">
                <a16:creationId xmlns:a16="http://schemas.microsoft.com/office/drawing/2014/main" id="{B0727024-113A-C096-0285-367A3F8D094A}"/>
              </a:ext>
            </a:extLst>
          </p:cNvPr>
          <p:cNvSpPr>
            <a:spLocks noGrp="1"/>
          </p:cNvSpPr>
          <p:nvPr>
            <p:ph sz="half" idx="1"/>
          </p:nvPr>
        </p:nvSpPr>
        <p:spPr>
          <a:xfrm>
            <a:off x="649831" y="1690688"/>
            <a:ext cx="6852938" cy="4966189"/>
          </a:xfrm>
        </p:spPr>
        <p:txBody>
          <a:bodyPr>
            <a:normAutofit fontScale="92500" lnSpcReduction="20000"/>
          </a:bodyPr>
          <a:lstStyle/>
          <a:p>
            <a:pPr>
              <a:lnSpc>
                <a:spcPct val="150000"/>
              </a:lnSpc>
            </a:pPr>
            <a:r>
              <a:rPr lang="en-US" dirty="0"/>
              <a:t>3 sessions since Annual Meeting</a:t>
            </a:r>
            <a:br>
              <a:rPr lang="en-US" dirty="0"/>
            </a:br>
            <a:r>
              <a:rPr lang="en-US" dirty="0"/>
              <a:t>(+1 was already lined up)</a:t>
            </a:r>
          </a:p>
          <a:p>
            <a:pPr>
              <a:lnSpc>
                <a:spcPct val="150000"/>
              </a:lnSpc>
            </a:pPr>
            <a:r>
              <a:rPr lang="en-US" dirty="0"/>
              <a:t>Typically &gt;45 participants live</a:t>
            </a:r>
          </a:p>
          <a:p>
            <a:pPr>
              <a:lnSpc>
                <a:spcPct val="150000"/>
              </a:lnSpc>
            </a:pPr>
            <a:r>
              <a:rPr lang="en-US" dirty="0"/>
              <a:t>Lively discussions and Q&amp;A</a:t>
            </a:r>
          </a:p>
          <a:p>
            <a:pPr>
              <a:lnSpc>
                <a:spcPct val="150000"/>
              </a:lnSpc>
            </a:pPr>
            <a:r>
              <a:rPr lang="en-US" dirty="0"/>
              <a:t>Wide variety of perspectives from presenters and participants</a:t>
            </a:r>
          </a:p>
          <a:p>
            <a:pPr>
              <a:lnSpc>
                <a:spcPct val="150000"/>
              </a:lnSpc>
            </a:pPr>
            <a:r>
              <a:rPr lang="en-US" dirty="0"/>
              <a:t>Have been exploring standards/guidance beyond ANS</a:t>
            </a:r>
          </a:p>
        </p:txBody>
      </p:sp>
      <p:pic>
        <p:nvPicPr>
          <p:cNvPr id="6" name="Picture 5">
            <a:extLst>
              <a:ext uri="{FF2B5EF4-FFF2-40B4-BE49-F238E27FC236}">
                <a16:creationId xmlns:a16="http://schemas.microsoft.com/office/drawing/2014/main" id="{2BFA6DC0-1531-0A09-6CB1-585F660C5B32}"/>
              </a:ext>
            </a:extLst>
          </p:cNvPr>
          <p:cNvPicPr>
            <a:picLocks noChangeAspect="1"/>
          </p:cNvPicPr>
          <p:nvPr/>
        </p:nvPicPr>
        <p:blipFill>
          <a:blip r:embed="rId2"/>
          <a:stretch>
            <a:fillRect/>
          </a:stretch>
        </p:blipFill>
        <p:spPr>
          <a:xfrm>
            <a:off x="8295056" y="4664075"/>
            <a:ext cx="3658396" cy="2057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D39C8DD4-4B22-4BD3-495C-0B41FE1EF11F}"/>
              </a:ext>
            </a:extLst>
          </p:cNvPr>
          <p:cNvPicPr>
            <a:picLocks noChangeAspect="1"/>
          </p:cNvPicPr>
          <p:nvPr/>
        </p:nvPicPr>
        <p:blipFill>
          <a:blip r:embed="rId3"/>
          <a:stretch>
            <a:fillRect/>
          </a:stretch>
        </p:blipFill>
        <p:spPr>
          <a:xfrm>
            <a:off x="8704963" y="2409092"/>
            <a:ext cx="2972597" cy="2057400"/>
          </a:xfrm>
          <a:prstGeom prst="rect">
            <a:avLst/>
          </a:prstGeom>
        </p:spPr>
      </p:pic>
      <p:pic>
        <p:nvPicPr>
          <p:cNvPr id="8" name="Picture 7">
            <a:extLst>
              <a:ext uri="{FF2B5EF4-FFF2-40B4-BE49-F238E27FC236}">
                <a16:creationId xmlns:a16="http://schemas.microsoft.com/office/drawing/2014/main" id="{F899E0D4-2FB6-199D-8156-9842F4CF37DD}"/>
              </a:ext>
            </a:extLst>
          </p:cNvPr>
          <p:cNvPicPr>
            <a:picLocks noChangeAspect="1"/>
          </p:cNvPicPr>
          <p:nvPr/>
        </p:nvPicPr>
        <p:blipFill>
          <a:blip r:embed="rId4"/>
          <a:stretch>
            <a:fillRect/>
          </a:stretch>
        </p:blipFill>
        <p:spPr>
          <a:xfrm>
            <a:off x="8235038" y="162902"/>
            <a:ext cx="3684573" cy="20574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Slide Number Placeholder 3">
            <a:extLst>
              <a:ext uri="{FF2B5EF4-FFF2-40B4-BE49-F238E27FC236}">
                <a16:creationId xmlns:a16="http://schemas.microsoft.com/office/drawing/2014/main" id="{7617D9EE-873B-CCAD-55B2-F1F7FDC5E15F}"/>
              </a:ext>
            </a:extLst>
          </p:cNvPr>
          <p:cNvSpPr txBox="1">
            <a:spLocks/>
          </p:cNvSpPr>
          <p:nvPr/>
        </p:nvSpPr>
        <p:spPr>
          <a:xfrm>
            <a:off x="78154" y="6423269"/>
            <a:ext cx="274320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C6260E-304F-4BA0-8E11-6E941ACC6DAE}" type="slidenum">
              <a:rPr lang="en-US" sz="1200" smtClean="0">
                <a:solidFill>
                  <a:srgbClr val="C00000"/>
                </a:solidFill>
              </a:rPr>
              <a:pPr/>
              <a:t>5</a:t>
            </a:fld>
            <a:endParaRPr lang="en-US" sz="1200" dirty="0">
              <a:solidFill>
                <a:srgbClr val="C00000"/>
              </a:solidFill>
            </a:endParaRPr>
          </a:p>
        </p:txBody>
      </p:sp>
    </p:spTree>
    <p:extLst>
      <p:ext uri="{BB962C8B-B14F-4D97-AF65-F5344CB8AC3E}">
        <p14:creationId xmlns:p14="http://schemas.microsoft.com/office/powerpoint/2010/main" val="626866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45AEE-3F28-BC70-E34A-5C217D2B7EFA}"/>
              </a:ext>
            </a:extLst>
          </p:cNvPr>
          <p:cNvSpPr>
            <a:spLocks noGrp="1"/>
          </p:cNvSpPr>
          <p:nvPr>
            <p:ph type="title"/>
          </p:nvPr>
        </p:nvSpPr>
        <p:spPr/>
        <p:txBody>
          <a:bodyPr/>
          <a:lstStyle/>
          <a:p>
            <a:r>
              <a:rPr lang="en-US" dirty="0"/>
              <a:t>Thoughts on upcoming CoPs?</a:t>
            </a:r>
          </a:p>
        </p:txBody>
      </p:sp>
      <p:sp>
        <p:nvSpPr>
          <p:cNvPr id="3" name="Text Placeholder 2">
            <a:extLst>
              <a:ext uri="{FF2B5EF4-FFF2-40B4-BE49-F238E27FC236}">
                <a16:creationId xmlns:a16="http://schemas.microsoft.com/office/drawing/2014/main" id="{C7957687-02CE-8995-8501-7D9BF384B088}"/>
              </a:ext>
            </a:extLst>
          </p:cNvPr>
          <p:cNvSpPr>
            <a:spLocks noGrp="1"/>
          </p:cNvSpPr>
          <p:nvPr>
            <p:ph type="body" idx="1"/>
          </p:nvPr>
        </p:nvSpPr>
        <p:spPr/>
        <p:txBody>
          <a:bodyPr anchor="t"/>
          <a:lstStyle/>
          <a:p>
            <a:r>
              <a:rPr lang="en-US" dirty="0"/>
              <a:t>Any volunteers and/or nominations?</a:t>
            </a:r>
          </a:p>
        </p:txBody>
      </p:sp>
      <p:sp>
        <p:nvSpPr>
          <p:cNvPr id="4" name="Content Placeholder 3">
            <a:extLst>
              <a:ext uri="{FF2B5EF4-FFF2-40B4-BE49-F238E27FC236}">
                <a16:creationId xmlns:a16="http://schemas.microsoft.com/office/drawing/2014/main" id="{9130542F-415F-E0D2-E12F-FA0047647C06}"/>
              </a:ext>
            </a:extLst>
          </p:cNvPr>
          <p:cNvSpPr>
            <a:spLocks noGrp="1"/>
          </p:cNvSpPr>
          <p:nvPr>
            <p:ph sz="half" idx="2"/>
          </p:nvPr>
        </p:nvSpPr>
        <p:spPr/>
        <p:txBody>
          <a:bodyPr>
            <a:normAutofit lnSpcReduction="10000"/>
          </a:bodyPr>
          <a:lstStyle/>
          <a:p>
            <a:r>
              <a:rPr lang="en-US" dirty="0"/>
              <a:t>What topics are top of mind right now?</a:t>
            </a:r>
          </a:p>
          <a:p>
            <a:r>
              <a:rPr lang="en-US" dirty="0"/>
              <a:t>Are there any updates to earlier CoPs that would be of particular interest?</a:t>
            </a:r>
          </a:p>
          <a:p>
            <a:r>
              <a:rPr lang="en-US" dirty="0"/>
              <a:t>Kent Welter – Full paper (PSAM 2025) on </a:t>
            </a:r>
            <a:r>
              <a:rPr lang="en-US" dirty="0" err="1"/>
              <a:t>NuScale’s</a:t>
            </a:r>
            <a:r>
              <a:rPr lang="en-US" dirty="0"/>
              <a:t> approach to RIPB</a:t>
            </a:r>
          </a:p>
          <a:p>
            <a:endParaRPr lang="en-US" dirty="0"/>
          </a:p>
        </p:txBody>
      </p:sp>
      <p:sp>
        <p:nvSpPr>
          <p:cNvPr id="5" name="Text Placeholder 4">
            <a:extLst>
              <a:ext uri="{FF2B5EF4-FFF2-40B4-BE49-F238E27FC236}">
                <a16:creationId xmlns:a16="http://schemas.microsoft.com/office/drawing/2014/main" id="{95163512-8DD4-1FEF-DB71-09ADF5FEF9DD}"/>
              </a:ext>
            </a:extLst>
          </p:cNvPr>
          <p:cNvSpPr>
            <a:spLocks noGrp="1"/>
          </p:cNvSpPr>
          <p:nvPr>
            <p:ph type="body" sz="quarter" idx="3"/>
          </p:nvPr>
        </p:nvSpPr>
        <p:spPr>
          <a:xfrm>
            <a:off x="6172200" y="1681162"/>
            <a:ext cx="5183188" cy="1585669"/>
          </a:xfrm>
        </p:spPr>
        <p:txBody>
          <a:bodyPr anchor="t"/>
          <a:lstStyle/>
          <a:p>
            <a:r>
              <a:rPr lang="en-US" i="1" dirty="0"/>
              <a:t>Proposal: Series of CoP sessions on how different SDOs think about and incorporate RIPB elements into standards?</a:t>
            </a:r>
          </a:p>
        </p:txBody>
      </p:sp>
      <p:sp>
        <p:nvSpPr>
          <p:cNvPr id="6" name="Content Placeholder 5">
            <a:extLst>
              <a:ext uri="{FF2B5EF4-FFF2-40B4-BE49-F238E27FC236}">
                <a16:creationId xmlns:a16="http://schemas.microsoft.com/office/drawing/2014/main" id="{A18993E0-0EEF-3901-69BE-BEEAB63EAFB5}"/>
              </a:ext>
            </a:extLst>
          </p:cNvPr>
          <p:cNvSpPr>
            <a:spLocks noGrp="1"/>
          </p:cNvSpPr>
          <p:nvPr>
            <p:ph sz="quarter" idx="4"/>
          </p:nvPr>
        </p:nvSpPr>
        <p:spPr>
          <a:xfrm>
            <a:off x="6172200" y="3266831"/>
            <a:ext cx="5183188" cy="2922832"/>
          </a:xfrm>
        </p:spPr>
        <p:txBody>
          <a:bodyPr>
            <a:normAutofit lnSpcReduction="10000"/>
          </a:bodyPr>
          <a:lstStyle/>
          <a:p>
            <a:r>
              <a:rPr lang="en-US" dirty="0"/>
              <a:t>Compliments ARCSC for RIPB approaches</a:t>
            </a:r>
          </a:p>
          <a:p>
            <a:r>
              <a:rPr lang="en-US" dirty="0"/>
              <a:t>Opportunity for RP3C to gather ideas for GD, training, and/or other initiatives</a:t>
            </a:r>
          </a:p>
          <a:p>
            <a:r>
              <a:rPr lang="en-US" dirty="0"/>
              <a:t>DOE, NRC, ASME, IEEE, ISO, IEC, … ?</a:t>
            </a:r>
          </a:p>
        </p:txBody>
      </p:sp>
      <p:sp>
        <p:nvSpPr>
          <p:cNvPr id="10" name="Slide Number Placeholder 3">
            <a:extLst>
              <a:ext uri="{FF2B5EF4-FFF2-40B4-BE49-F238E27FC236}">
                <a16:creationId xmlns:a16="http://schemas.microsoft.com/office/drawing/2014/main" id="{C7EF36EC-E56B-F17D-69C7-A7DF3350F1CF}"/>
              </a:ext>
            </a:extLst>
          </p:cNvPr>
          <p:cNvSpPr txBox="1">
            <a:spLocks/>
          </p:cNvSpPr>
          <p:nvPr/>
        </p:nvSpPr>
        <p:spPr>
          <a:xfrm>
            <a:off x="78154" y="6423269"/>
            <a:ext cx="274320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23C6260E-304F-4BA0-8E11-6E941ACC6DAE}" type="slidenum">
              <a:rPr lang="en-US" sz="1200" smtClean="0">
                <a:solidFill>
                  <a:srgbClr val="C00000"/>
                </a:solidFill>
              </a:rPr>
              <a:pPr/>
              <a:t>6</a:t>
            </a:fld>
            <a:endParaRPr lang="en-US" sz="1200" dirty="0">
              <a:solidFill>
                <a:srgbClr val="C00000"/>
              </a:solidFill>
            </a:endParaRPr>
          </a:p>
        </p:txBody>
      </p:sp>
      <p:sp>
        <p:nvSpPr>
          <p:cNvPr id="11" name="Slide Number Placeholder 3">
            <a:extLst>
              <a:ext uri="{FF2B5EF4-FFF2-40B4-BE49-F238E27FC236}">
                <a16:creationId xmlns:a16="http://schemas.microsoft.com/office/drawing/2014/main" id="{850CD614-920E-24B6-5EB8-81DE7DA2144E}"/>
              </a:ext>
            </a:extLst>
          </p:cNvPr>
          <p:cNvSpPr>
            <a:spLocks noGrp="1"/>
          </p:cNvSpPr>
          <p:nvPr>
            <p:ph type="sldNum" sz="quarter" idx="12"/>
          </p:nvPr>
        </p:nvSpPr>
        <p:spPr>
          <a:xfrm>
            <a:off x="7812805" y="6356350"/>
            <a:ext cx="2743200" cy="365125"/>
          </a:xfrm>
        </p:spPr>
        <p:txBody>
          <a:bodyPr/>
          <a:lstStyle/>
          <a:p>
            <a:fld id="{23C6260E-304F-4BA0-8E11-6E941ACC6DAE}" type="slidenum">
              <a:rPr lang="en-US" smtClean="0">
                <a:solidFill>
                  <a:srgbClr val="C00000"/>
                </a:solidFill>
              </a:rPr>
              <a:t>6</a:t>
            </a:fld>
            <a:endParaRPr lang="en-US" dirty="0">
              <a:solidFill>
                <a:srgbClr val="C00000"/>
              </a:solidFill>
            </a:endParaRPr>
          </a:p>
        </p:txBody>
      </p:sp>
    </p:spTree>
    <p:extLst>
      <p:ext uri="{BB962C8B-B14F-4D97-AF65-F5344CB8AC3E}">
        <p14:creationId xmlns:p14="http://schemas.microsoft.com/office/powerpoint/2010/main" val="9282072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556F5-5CCB-1BE6-906C-DC7AC16E504A}"/>
              </a:ext>
            </a:extLst>
          </p:cNvPr>
          <p:cNvSpPr>
            <a:spLocks noGrp="1"/>
          </p:cNvSpPr>
          <p:nvPr>
            <p:ph type="title"/>
          </p:nvPr>
        </p:nvSpPr>
        <p:spPr/>
        <p:txBody>
          <a:bodyPr/>
          <a:lstStyle/>
          <a:p>
            <a:r>
              <a:rPr lang="en-US" dirty="0"/>
              <a:t>Discussion of Proposed </a:t>
            </a:r>
            <a:br>
              <a:rPr lang="en-US" dirty="0"/>
            </a:br>
            <a:r>
              <a:rPr lang="en-US" dirty="0"/>
              <a:t>Near-Term Priorities</a:t>
            </a:r>
          </a:p>
        </p:txBody>
      </p:sp>
      <p:sp>
        <p:nvSpPr>
          <p:cNvPr id="3" name="Text Placeholder 2">
            <a:extLst>
              <a:ext uri="{FF2B5EF4-FFF2-40B4-BE49-F238E27FC236}">
                <a16:creationId xmlns:a16="http://schemas.microsoft.com/office/drawing/2014/main" id="{8F52852C-E3EF-4B26-DA28-82D1B5D1BDE4}"/>
              </a:ext>
            </a:extLst>
          </p:cNvPr>
          <p:cNvSpPr>
            <a:spLocks noGrp="1"/>
          </p:cNvSpPr>
          <p:nvPr>
            <p:ph type="body" idx="1"/>
          </p:nvPr>
        </p:nvSpPr>
        <p:spPr/>
        <p:txBody>
          <a:bodyPr/>
          <a:lstStyle/>
          <a:p>
            <a:r>
              <a:rPr lang="en-US" dirty="0"/>
              <a:t>Objective: Gain alignment on the goals and major focus of RP3C over the next ~1-2 years. </a:t>
            </a:r>
          </a:p>
          <a:p>
            <a:r>
              <a:rPr lang="en-US" dirty="0"/>
              <a:t>Input may result in tweaks to agenda for remainder of this meeting.</a:t>
            </a:r>
          </a:p>
        </p:txBody>
      </p:sp>
      <p:sp>
        <p:nvSpPr>
          <p:cNvPr id="4" name="Slide Number Placeholder 3">
            <a:extLst>
              <a:ext uri="{FF2B5EF4-FFF2-40B4-BE49-F238E27FC236}">
                <a16:creationId xmlns:a16="http://schemas.microsoft.com/office/drawing/2014/main" id="{E854B7CE-7D32-584F-FE34-3964641C1135}"/>
              </a:ext>
            </a:extLst>
          </p:cNvPr>
          <p:cNvSpPr>
            <a:spLocks noGrp="1"/>
          </p:cNvSpPr>
          <p:nvPr>
            <p:ph type="sldNum" sz="quarter" idx="12"/>
          </p:nvPr>
        </p:nvSpPr>
        <p:spPr/>
        <p:txBody>
          <a:bodyPr/>
          <a:lstStyle/>
          <a:p>
            <a:fld id="{23C6260E-304F-4BA0-8E11-6E941ACC6DAE}" type="slidenum">
              <a:rPr lang="en-US" smtClean="0">
                <a:solidFill>
                  <a:srgbClr val="C00000"/>
                </a:solidFill>
              </a:rPr>
              <a:t>7</a:t>
            </a:fld>
            <a:endParaRPr lang="en-US" dirty="0">
              <a:solidFill>
                <a:srgbClr val="C00000"/>
              </a:solidFill>
            </a:endParaRPr>
          </a:p>
        </p:txBody>
      </p:sp>
    </p:spTree>
    <p:extLst>
      <p:ext uri="{BB962C8B-B14F-4D97-AF65-F5344CB8AC3E}">
        <p14:creationId xmlns:p14="http://schemas.microsoft.com/office/powerpoint/2010/main" val="22669020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4DD3DE-12AD-D646-7B74-BB7A1D2FDEB5}"/>
              </a:ext>
            </a:extLst>
          </p:cNvPr>
          <p:cNvSpPr>
            <a:spLocks noGrp="1"/>
          </p:cNvSpPr>
          <p:nvPr>
            <p:ph type="title"/>
          </p:nvPr>
        </p:nvSpPr>
        <p:spPr/>
        <p:txBody>
          <a:bodyPr/>
          <a:lstStyle/>
          <a:p>
            <a:r>
              <a:rPr lang="en-US" dirty="0"/>
              <a:t>Possible list of priorities (for discussion)</a:t>
            </a:r>
          </a:p>
        </p:txBody>
      </p:sp>
      <p:sp>
        <p:nvSpPr>
          <p:cNvPr id="3" name="Content Placeholder 2">
            <a:extLst>
              <a:ext uri="{FF2B5EF4-FFF2-40B4-BE49-F238E27FC236}">
                <a16:creationId xmlns:a16="http://schemas.microsoft.com/office/drawing/2014/main" id="{0F24143D-EDB8-9D9C-D151-C96C60428A8B}"/>
              </a:ext>
            </a:extLst>
          </p:cNvPr>
          <p:cNvSpPr>
            <a:spLocks noGrp="1"/>
          </p:cNvSpPr>
          <p:nvPr>
            <p:ph idx="1"/>
          </p:nvPr>
        </p:nvSpPr>
        <p:spPr/>
        <p:txBody>
          <a:bodyPr/>
          <a:lstStyle/>
          <a:p>
            <a:pPr marL="514350" indent="-514350">
              <a:buFont typeface="+mj-lt"/>
              <a:buAutoNum type="arabicPeriod"/>
            </a:pPr>
            <a:r>
              <a:rPr lang="en-US" dirty="0"/>
              <a:t>Improving alignment on definitions and/or expectations associated with key terms related to RIPB principles, methods, and approaches</a:t>
            </a:r>
          </a:p>
          <a:p>
            <a:pPr marL="514350" indent="-514350">
              <a:buFont typeface="+mj-lt"/>
              <a:buAutoNum type="arabicPeriod"/>
            </a:pPr>
            <a:r>
              <a:rPr lang="en-US" dirty="0"/>
              <a:t>Involvement / interactions within ANS Standards organization</a:t>
            </a:r>
          </a:p>
          <a:p>
            <a:pPr marL="514350" indent="-514350">
              <a:buFont typeface="+mj-lt"/>
              <a:buAutoNum type="arabicPeriod"/>
            </a:pPr>
            <a:r>
              <a:rPr lang="en-US" dirty="0"/>
              <a:t>Involvement / interactions beyond ANS Standards organization</a:t>
            </a:r>
          </a:p>
          <a:p>
            <a:pPr marL="514350" indent="-514350">
              <a:buFont typeface="+mj-lt"/>
              <a:buAutoNum type="arabicPeriod"/>
            </a:pPr>
            <a:endParaRPr lang="en-US" dirty="0"/>
          </a:p>
          <a:p>
            <a:pPr marL="0" indent="0" algn="ctr">
              <a:buNone/>
            </a:pPr>
            <a:r>
              <a:rPr lang="en-US" i="1" dirty="0"/>
              <a:t>Thoughts on this list? Discussion on order of priorities? </a:t>
            </a:r>
            <a:br>
              <a:rPr lang="en-US" i="1" dirty="0"/>
            </a:br>
            <a:r>
              <a:rPr lang="en-US" i="1" dirty="0"/>
              <a:t>Is there anything that is missing?</a:t>
            </a:r>
          </a:p>
        </p:txBody>
      </p:sp>
      <p:sp>
        <p:nvSpPr>
          <p:cNvPr id="4" name="Slide Number Placeholder 3">
            <a:extLst>
              <a:ext uri="{FF2B5EF4-FFF2-40B4-BE49-F238E27FC236}">
                <a16:creationId xmlns:a16="http://schemas.microsoft.com/office/drawing/2014/main" id="{02E968B7-FE25-0632-C607-58073C128D06}"/>
              </a:ext>
            </a:extLst>
          </p:cNvPr>
          <p:cNvSpPr txBox="1">
            <a:spLocks/>
          </p:cNvSpPr>
          <p:nvPr/>
        </p:nvSpPr>
        <p:spPr>
          <a:xfrm>
            <a:off x="7812805" y="6356350"/>
            <a:ext cx="2743200" cy="365125"/>
          </a:xfrm>
          <a:prstGeom prst="rect">
            <a:avLst/>
          </a:prstGeom>
        </p:spPr>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fld id="{23C6260E-304F-4BA0-8E11-6E941ACC6DAE}" type="slidenum">
              <a:rPr lang="en-US" sz="1200" smtClean="0">
                <a:solidFill>
                  <a:srgbClr val="C00000"/>
                </a:solidFill>
              </a:rPr>
              <a:pPr algn="r"/>
              <a:t>8</a:t>
            </a:fld>
            <a:endParaRPr lang="en-US" sz="1200" dirty="0">
              <a:solidFill>
                <a:srgbClr val="C00000"/>
              </a:solidFill>
            </a:endParaRPr>
          </a:p>
        </p:txBody>
      </p:sp>
    </p:spTree>
    <p:extLst>
      <p:ext uri="{BB962C8B-B14F-4D97-AF65-F5344CB8AC3E}">
        <p14:creationId xmlns:p14="http://schemas.microsoft.com/office/powerpoint/2010/main" val="22153362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CF556F5-5CCB-1BE6-906C-DC7AC16E504A}"/>
              </a:ext>
            </a:extLst>
          </p:cNvPr>
          <p:cNvSpPr>
            <a:spLocks noGrp="1"/>
          </p:cNvSpPr>
          <p:nvPr>
            <p:ph type="title"/>
          </p:nvPr>
        </p:nvSpPr>
        <p:spPr/>
        <p:txBody>
          <a:bodyPr/>
          <a:lstStyle/>
          <a:p>
            <a:r>
              <a:rPr lang="en-US" dirty="0"/>
              <a:t>Consideration of ANS </a:t>
            </a:r>
            <a:br>
              <a:rPr lang="en-US" dirty="0"/>
            </a:br>
            <a:r>
              <a:rPr lang="en-US" dirty="0"/>
              <a:t>Policy Statement 46</a:t>
            </a:r>
          </a:p>
        </p:txBody>
      </p:sp>
      <p:sp>
        <p:nvSpPr>
          <p:cNvPr id="3" name="Text Placeholder 2">
            <a:extLst>
              <a:ext uri="{FF2B5EF4-FFF2-40B4-BE49-F238E27FC236}">
                <a16:creationId xmlns:a16="http://schemas.microsoft.com/office/drawing/2014/main" id="{8F52852C-E3EF-4B26-DA28-82D1B5D1BDE4}"/>
              </a:ext>
            </a:extLst>
          </p:cNvPr>
          <p:cNvSpPr>
            <a:spLocks noGrp="1"/>
          </p:cNvSpPr>
          <p:nvPr>
            <p:ph type="body" idx="1"/>
          </p:nvPr>
        </p:nvSpPr>
        <p:spPr/>
        <p:txBody>
          <a:bodyPr/>
          <a:lstStyle/>
          <a:p>
            <a:r>
              <a:rPr lang="en-US" dirty="0"/>
              <a:t>Objective: Understand ongoing efforts to revise the ANS Policy Statement on Risk-Informed and Performance-Based Regulations for Nuclear Power Plants and evaluate what role (if any) RP3C can/should have</a:t>
            </a:r>
          </a:p>
        </p:txBody>
      </p:sp>
      <p:sp>
        <p:nvSpPr>
          <p:cNvPr id="4" name="Slide Number Placeholder 3">
            <a:extLst>
              <a:ext uri="{FF2B5EF4-FFF2-40B4-BE49-F238E27FC236}">
                <a16:creationId xmlns:a16="http://schemas.microsoft.com/office/drawing/2014/main" id="{FEF1125D-C68C-648B-2883-1BDECD75EEB5}"/>
              </a:ext>
            </a:extLst>
          </p:cNvPr>
          <p:cNvSpPr>
            <a:spLocks noGrp="1"/>
          </p:cNvSpPr>
          <p:nvPr>
            <p:ph type="sldNum" sz="quarter" idx="12"/>
          </p:nvPr>
        </p:nvSpPr>
        <p:spPr/>
        <p:txBody>
          <a:bodyPr/>
          <a:lstStyle/>
          <a:p>
            <a:fld id="{23C6260E-304F-4BA0-8E11-6E941ACC6DAE}" type="slidenum">
              <a:rPr lang="en-US" smtClean="0">
                <a:solidFill>
                  <a:srgbClr val="C00000"/>
                </a:solidFill>
              </a:rPr>
              <a:t>9</a:t>
            </a:fld>
            <a:endParaRPr lang="en-US" dirty="0">
              <a:solidFill>
                <a:srgbClr val="C00000"/>
              </a:solidFill>
            </a:endParaRPr>
          </a:p>
        </p:txBody>
      </p:sp>
      <p:sp>
        <p:nvSpPr>
          <p:cNvPr id="5" name="TextBox 4">
            <a:extLst>
              <a:ext uri="{FF2B5EF4-FFF2-40B4-BE49-F238E27FC236}">
                <a16:creationId xmlns:a16="http://schemas.microsoft.com/office/drawing/2014/main" id="{EBF6D1A8-0D09-87C9-0503-C66C3D270AA8}"/>
              </a:ext>
            </a:extLst>
          </p:cNvPr>
          <p:cNvSpPr txBox="1"/>
          <p:nvPr/>
        </p:nvSpPr>
        <p:spPr>
          <a:xfrm>
            <a:off x="393092" y="5720318"/>
            <a:ext cx="11405816" cy="369332"/>
          </a:xfrm>
          <a:prstGeom prst="rect">
            <a:avLst/>
          </a:prstGeom>
        </p:spPr>
        <p:style>
          <a:lnRef idx="1">
            <a:schemeClr val="accent5"/>
          </a:lnRef>
          <a:fillRef idx="3">
            <a:schemeClr val="accent5"/>
          </a:fillRef>
          <a:effectRef idx="2">
            <a:schemeClr val="accent5"/>
          </a:effectRef>
          <a:fontRef idx="minor">
            <a:schemeClr val="lt1"/>
          </a:fontRef>
        </p:style>
        <p:txBody>
          <a:bodyPr wrap="none" rtlCol="0">
            <a:spAutoFit/>
          </a:bodyPr>
          <a:lstStyle/>
          <a:p>
            <a:pPr algn="ctr"/>
            <a:r>
              <a:rPr lang="en-US" b="1" dirty="0"/>
              <a:t>Guest Star:</a:t>
            </a:r>
            <a:r>
              <a:rPr lang="en-US" dirty="0"/>
              <a:t> Dr. N. Prasad Kadambi, </a:t>
            </a:r>
            <a:r>
              <a:rPr lang="en-US" i="1" dirty="0"/>
              <a:t>to discuss Advanced Reactor Working Group (ARWG) efforts on this front</a:t>
            </a:r>
          </a:p>
        </p:txBody>
      </p:sp>
    </p:spTree>
    <p:extLst>
      <p:ext uri="{BB962C8B-B14F-4D97-AF65-F5344CB8AC3E}">
        <p14:creationId xmlns:p14="http://schemas.microsoft.com/office/powerpoint/2010/main" val="466010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ANS 16x9_02_ NEW">
  <a:themeElements>
    <a:clrScheme name="ANS_2017">
      <a:dk1>
        <a:srgbClr val="2F5496"/>
      </a:dk1>
      <a:lt1>
        <a:srgbClr val="FFFFFF"/>
      </a:lt1>
      <a:dk2>
        <a:srgbClr val="2F5496"/>
      </a:dk2>
      <a:lt2>
        <a:srgbClr val="E7E6E6"/>
      </a:lt2>
      <a:accent1>
        <a:srgbClr val="2F5496"/>
      </a:accent1>
      <a:accent2>
        <a:srgbClr val="70AD47"/>
      </a:accent2>
      <a:accent3>
        <a:srgbClr val="FFC000"/>
      </a:accent3>
      <a:accent4>
        <a:srgbClr val="8F45C7"/>
      </a:accent4>
      <a:accent5>
        <a:srgbClr val="70AD47"/>
      </a:accent5>
      <a:accent6>
        <a:srgbClr val="BFBFBF"/>
      </a:accent6>
      <a:hlink>
        <a:srgbClr val="000000"/>
      </a:hlink>
      <a:folHlink>
        <a:srgbClr val="00000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C8461321C1F54446BFD4E987FDA88BEF" ma:contentTypeVersion="18" ma:contentTypeDescription="Create a new document." ma:contentTypeScope="" ma:versionID="23acfe00e61658df59847c70ebc36307">
  <xsd:schema xmlns:xsd="http://www.w3.org/2001/XMLSchema" xmlns:xs="http://www.w3.org/2001/XMLSchema" xmlns:p="http://schemas.microsoft.com/office/2006/metadata/properties" xmlns:ns2="849846e1-bda1-47e0-aa50-8d0330532529" xmlns:ns3="c0bc0778-b2ef-4fff-b38e-f356b7192932" targetNamespace="http://schemas.microsoft.com/office/2006/metadata/properties" ma:root="true" ma:fieldsID="0929f316a90859ba5d39ba733984d44c" ns2:_="" ns3:_="">
    <xsd:import namespace="849846e1-bda1-47e0-aa50-8d0330532529"/>
    <xsd:import namespace="c0bc0778-b2ef-4fff-b38e-f356b719293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ServiceOCR" minOccurs="0"/>
                <xsd:element ref="ns2:MediaServiceDateTaken" minOccurs="0"/>
                <xsd:element ref="ns2:MediaServiceLocation"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9846e1-bda1-47e0-aa50-8d033053252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a81e856-da4e-4d70-b14e-1ab195ccf85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0bc0778-b2ef-4fff-b38e-f356b7192932"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63da1faf-7e35-49ba-97aa-7f8750a83999}" ma:internalName="TaxCatchAll" ma:showField="CatchAllData" ma:web="c0bc0778-b2ef-4fff-b38e-f356b719293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c0bc0778-b2ef-4fff-b38e-f356b7192932" xsi:nil="true"/>
    <lcf76f155ced4ddcb4097134ff3c332f xmlns="849846e1-bda1-47e0-aa50-8d033053252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24CD0B2D-AC60-4E0A-B376-8894004192B0}"/>
</file>

<file path=customXml/itemProps2.xml><?xml version="1.0" encoding="utf-8"?>
<ds:datastoreItem xmlns:ds="http://schemas.openxmlformats.org/officeDocument/2006/customXml" ds:itemID="{BAB8E9E0-B5BB-4B12-82F3-7289C931E1FF}"/>
</file>

<file path=customXml/itemProps3.xml><?xml version="1.0" encoding="utf-8"?>
<ds:datastoreItem xmlns:ds="http://schemas.openxmlformats.org/officeDocument/2006/customXml" ds:itemID="{736E0E93-823F-45E6-BEDD-EB0D0D3F1E33}"/>
</file>

<file path=docProps/app.xml><?xml version="1.0" encoding="utf-8"?>
<Properties xmlns="http://schemas.openxmlformats.org/officeDocument/2006/extended-properties" xmlns:vt="http://schemas.openxmlformats.org/officeDocument/2006/docPropsVTypes">
  <Template>ANS 16x9_02_ NEW</Template>
  <TotalTime>1095</TotalTime>
  <Words>3110</Words>
  <Application>Microsoft Office PowerPoint</Application>
  <PresentationFormat>Widescreen</PresentationFormat>
  <Paragraphs>308</Paragraphs>
  <Slides>48</Slides>
  <Notes>0</Notes>
  <HiddenSlides>0</HiddenSlides>
  <MMClips>0</MMClips>
  <ScaleCrop>false</ScaleCrop>
  <HeadingPairs>
    <vt:vector size="8" baseType="variant">
      <vt:variant>
        <vt:lpstr>Fonts Used</vt:lpstr>
      </vt:variant>
      <vt:variant>
        <vt:i4>6</vt:i4>
      </vt:variant>
      <vt:variant>
        <vt:lpstr>Theme</vt:lpstr>
      </vt:variant>
      <vt:variant>
        <vt:i4>2</vt:i4>
      </vt:variant>
      <vt:variant>
        <vt:lpstr>Embedded OLE Servers</vt:lpstr>
      </vt:variant>
      <vt:variant>
        <vt:i4>1</vt:i4>
      </vt:variant>
      <vt:variant>
        <vt:lpstr>Slide Titles</vt:lpstr>
      </vt:variant>
      <vt:variant>
        <vt:i4>48</vt:i4>
      </vt:variant>
    </vt:vector>
  </HeadingPairs>
  <TitlesOfParts>
    <vt:vector size="57" baseType="lpstr">
      <vt:lpstr>Arial</vt:lpstr>
      <vt:lpstr>Arial Rounded MT Bold</vt:lpstr>
      <vt:lpstr>Bauhaus 93</vt:lpstr>
      <vt:lpstr>Calibri</vt:lpstr>
      <vt:lpstr>Calibri Light</vt:lpstr>
      <vt:lpstr>Wingdings</vt:lpstr>
      <vt:lpstr>ANS 16x9_02_ NEW</vt:lpstr>
      <vt:lpstr>Office Theme</vt:lpstr>
      <vt:lpstr>Worksheet</vt:lpstr>
      <vt:lpstr>PowerPoint Presentation</vt:lpstr>
      <vt:lpstr>Major Topics for Discussion Today</vt:lpstr>
      <vt:lpstr>Community of Practice (CoP) Sessions</vt:lpstr>
      <vt:lpstr>RP3C CoP sessions continue to be incredibly successful!</vt:lpstr>
      <vt:lpstr>Recap of recent CoP sessions</vt:lpstr>
      <vt:lpstr>Thoughts on upcoming CoPs?</vt:lpstr>
      <vt:lpstr>Discussion of Proposed  Near-Term Priorities</vt:lpstr>
      <vt:lpstr>Possible list of priorities (for discussion)</vt:lpstr>
      <vt:lpstr>Consideration of ANS  Policy Statement 46</vt:lpstr>
      <vt:lpstr>PowerPoint Presentation</vt:lpstr>
      <vt:lpstr>PowerPoint Presentation</vt:lpstr>
      <vt:lpstr>PowerPoint Presentation</vt:lpstr>
      <vt:lpstr>PowerPoint Presentation</vt:lpstr>
      <vt:lpstr>Update from Prasad on ARWG Revisions to PS #46</vt:lpstr>
      <vt:lpstr>PowerPoint Presentation</vt:lpstr>
      <vt:lpstr>PowerPoint Presentation</vt:lpstr>
      <vt:lpstr>Discussion – ANS PS #46</vt:lpstr>
      <vt:lpstr>Evaluating the Current State of the RP3C GD</vt:lpstr>
      <vt:lpstr>Overview of RP3C Guidance Document and Training</vt:lpstr>
      <vt:lpstr>From June 2024 RP3C Meeting Minutes</vt:lpstr>
      <vt:lpstr>From June 2024 RP3C Meeting Minutes [cont.]</vt:lpstr>
      <vt:lpstr>Discussion – Path Forward on RP3C GD</vt:lpstr>
      <vt:lpstr>Draft of Example Illustrating RIPB Objectives in a Standard</vt:lpstr>
      <vt:lpstr>Example of RIPB objectives in a standard</vt:lpstr>
      <vt:lpstr>How to get to school - Prescriptive</vt:lpstr>
      <vt:lpstr>Make it to school on time (by 7:30a)</vt:lpstr>
      <vt:lpstr>Make it to school on time (by 7:30a)</vt:lpstr>
      <vt:lpstr>Make it to school on time (by 7:30a)</vt:lpstr>
      <vt:lpstr>Make it to school on time (frequently by 7:30a)</vt:lpstr>
      <vt:lpstr>Make it to school on time (frequently by 7:30a)</vt:lpstr>
      <vt:lpstr>Make it to school on time (frequently by 7:30a)</vt:lpstr>
      <vt:lpstr>Involvement of RP3C within the ANS Standards Organization</vt:lpstr>
      <vt:lpstr>RP3C Interactions with ANS Standards CCs / WGs</vt:lpstr>
      <vt:lpstr>Discussion – High Value Areas for Interaction within ANS Standards Organization?</vt:lpstr>
      <vt:lpstr>PowerPoint Presentation</vt:lpstr>
      <vt:lpstr>Involvement of RP3C with other Organizations and/or Individuals</vt:lpstr>
      <vt:lpstr>Joint Committee on Nuclear Risk Management (JCNRM) Subcommittee on Risk Applications (SCoRA) </vt:lpstr>
      <vt:lpstr>SCoRA Charter (from 2023 ANS Standards Committee Report of Activities)</vt:lpstr>
      <vt:lpstr>SCoRA Charter (from 2023 ANS Standards Committee Report of Activities) [cont.]</vt:lpstr>
      <vt:lpstr>Other thoughts (from June 2024 RP3C Meeting Minutes)</vt:lpstr>
      <vt:lpstr>Discussion – High Value Areas for Interaction external to the ANS Standards Organization?</vt:lpstr>
      <vt:lpstr>Review of RP3C Activities under SMART Matrix</vt:lpstr>
      <vt:lpstr>Background and Update on SMART Matrix</vt:lpstr>
      <vt:lpstr>Wrapping Up</vt:lpstr>
      <vt:lpstr>Review of Open Action Items</vt:lpstr>
      <vt:lpstr>Other Business</vt:lpstr>
      <vt:lpstr>Upcoming ANS Meetings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Valerie Gravley</dc:creator>
  <cp:lastModifiedBy>Pat Schroeder</cp:lastModifiedBy>
  <cp:revision>52</cp:revision>
  <dcterms:created xsi:type="dcterms:W3CDTF">2017-01-30T20:04:56Z</dcterms:created>
  <dcterms:modified xsi:type="dcterms:W3CDTF">2024-11-15T21:22:03Z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ed3826ce-7c18-471d-9596-93de5bae332e_Enabled">
    <vt:lpwstr>true</vt:lpwstr>
  </property>
  <property fmtid="{D5CDD505-2E9C-101B-9397-08002B2CF9AE}" pid="3" name="MSIP_Label_ed3826ce-7c18-471d-9596-93de5bae332e_SetDate">
    <vt:lpwstr>2024-11-15T05:43:51Z</vt:lpwstr>
  </property>
  <property fmtid="{D5CDD505-2E9C-101B-9397-08002B2CF9AE}" pid="4" name="MSIP_Label_ed3826ce-7c18-471d-9596-93de5bae332e_Method">
    <vt:lpwstr>Standard</vt:lpwstr>
  </property>
  <property fmtid="{D5CDD505-2E9C-101B-9397-08002B2CF9AE}" pid="5" name="MSIP_Label_ed3826ce-7c18-471d-9596-93de5bae332e_Name">
    <vt:lpwstr>Internal</vt:lpwstr>
  </property>
  <property fmtid="{D5CDD505-2E9C-101B-9397-08002B2CF9AE}" pid="6" name="MSIP_Label_ed3826ce-7c18-471d-9596-93de5bae332e_SiteId">
    <vt:lpwstr>c0a02e2d-1186-410a-8895-0a4a252ebf17</vt:lpwstr>
  </property>
  <property fmtid="{D5CDD505-2E9C-101B-9397-08002B2CF9AE}" pid="7" name="MSIP_Label_ed3826ce-7c18-471d-9596-93de5bae332e_ActionId">
    <vt:lpwstr>5cc826c4-458e-4ebb-84f9-8fc665852720</vt:lpwstr>
  </property>
  <property fmtid="{D5CDD505-2E9C-101B-9397-08002B2CF9AE}" pid="8" name="MSIP_Label_ed3826ce-7c18-471d-9596-93de5bae332e_ContentBits">
    <vt:lpwstr>0</vt:lpwstr>
  </property>
  <property fmtid="{D5CDD505-2E9C-101B-9397-08002B2CF9AE}" pid="9" name="ContentTypeId">
    <vt:lpwstr>0x010100C8461321C1F54446BFD4E987FDA88BEF</vt:lpwstr>
  </property>
</Properties>
</file>