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4_EEF09BB3.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8" r:id="rId3"/>
    <p:sldId id="350" r:id="rId4"/>
    <p:sldId id="343" r:id="rId5"/>
    <p:sldId id="320" r:id="rId6"/>
    <p:sldId id="342" r:id="rId7"/>
    <p:sldId id="346" r:id="rId8"/>
    <p:sldId id="348" r:id="rId9"/>
    <p:sldId id="349" r:id="rId10"/>
    <p:sldId id="260" r:id="rId11"/>
    <p:sldId id="347" r:id="rId12"/>
    <p:sldId id="344" r:id="rId13"/>
    <p:sldId id="351" r:id="rId14"/>
    <p:sldId id="353" r:id="rId15"/>
    <p:sldId id="352" r:id="rId16"/>
    <p:sldId id="354" r:id="rId17"/>
    <p:sldId id="355" r:id="rId18"/>
    <p:sldId id="356" r:id="rId19"/>
    <p:sldId id="357" r:id="rId20"/>
    <p:sldId id="358" r:id="rId21"/>
    <p:sldId id="359" r:id="rId22"/>
    <p:sldId id="360" r:id="rId23"/>
    <p:sldId id="361" r:id="rId24"/>
    <p:sldId id="362" r:id="rId25"/>
    <p:sldId id="363" r:id="rId26"/>
    <p:sldId id="364" r:id="rId27"/>
    <p:sldId id="366" r:id="rId28"/>
    <p:sldId id="365" r:id="rId29"/>
    <p:sldId id="367" r:id="rId30"/>
    <p:sldId id="368" r:id="rId31"/>
    <p:sldId id="369" r:id="rId32"/>
    <p:sldId id="370" r:id="rId33"/>
    <p:sldId id="371" r:id="rId34"/>
    <p:sldId id="373" r:id="rId35"/>
    <p:sldId id="3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2517"/>
  </p:normalViewPr>
  <p:slideViewPr>
    <p:cSldViewPr snapToGrid="0">
      <p:cViewPr>
        <p:scale>
          <a:sx n="95" d="100"/>
          <a:sy n="95" d="100"/>
        </p:scale>
        <p:origin x="176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modernComment_104_EEF09BB3.xml><?xml version="1.0" encoding="utf-8"?>
<p188:cmLst xmlns:a="http://schemas.openxmlformats.org/drawingml/2006/main" xmlns:r="http://schemas.openxmlformats.org/officeDocument/2006/relationships" xmlns:p188="http://schemas.microsoft.com/office/powerpoint/2018/8/main">
  <p188:cm id="{24320CF3-C1D2-1642-92D9-9753FFFE7FEE}" authorId="{8443ED59-20C7-4FDF-8DCA-8A14D1AA1C8C}" created="2024-08-25T21:25:18.864">
    <pc:sldMkLst xmlns:pc="http://schemas.microsoft.com/office/powerpoint/2013/main/command">
      <pc:docMk/>
      <pc:sldMk cId="4008745907" sldId="260"/>
    </pc:sldMkLst>
    <p188:txBody>
      <a:bodyPr/>
      <a:lstStyle/>
      <a:p>
        <a:r>
          <a:rPr lang="en-US"/>
          <a:t>What is a mid-size city? How is nuclear to be used in concrete production?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D923E-D419-C246-AE31-F3F73E8BEBF9}" type="datetimeFigureOut">
              <a:rPr lang="en-US" smtClean="0"/>
              <a:t>10/23/24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72532-8B3A-AA42-ADCE-307E0A97DF46}" type="slidenum">
              <a:rPr lang="en-US" smtClean="0"/>
              <a:t>‹#›</a:t>
            </a:fld>
            <a:endParaRPr lang="en-US"/>
          </a:p>
        </p:txBody>
      </p:sp>
    </p:spTree>
    <p:extLst>
      <p:ext uri="{BB962C8B-B14F-4D97-AF65-F5344CB8AC3E}">
        <p14:creationId xmlns:p14="http://schemas.microsoft.com/office/powerpoint/2010/main" val="283380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aea.org/newscenter/news/what-is-radiation-therap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rc.gov/materials/miau/industrial-uses/radiography.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ornl.gov/news/ornl-produce-critical-industrial-radioisotope-ir-192-part-doe-partnership-private-compan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rc.gov/images/materials/miau/density-gauge.gi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3" Type="http://schemas.openxmlformats.org/officeDocument/2006/relationships/hyperlink" Target="https://en.wikipedia.org/wiki/Uranium%E2%80%93lead_dating#cite_note-2" TargetMode="External"/><Relationship Id="rId18" Type="http://schemas.openxmlformats.org/officeDocument/2006/relationships/hyperlink" Target="https://en.wikipedia.org/wiki/Lead" TargetMode="External"/><Relationship Id="rId26" Type="http://schemas.openxmlformats.org/officeDocument/2006/relationships/hyperlink" Target="https://en.wikipedia.org/wiki/Potassium-argon_dating" TargetMode="External"/><Relationship Id="rId21" Type="http://schemas.openxmlformats.org/officeDocument/2006/relationships/hyperlink" Target="https://en.wikipedia.org/wiki/Uranium_series" TargetMode="External"/><Relationship Id="rId34" Type="http://schemas.openxmlformats.org/officeDocument/2006/relationships/hyperlink" Target="https://en.wikipedia.org/wiki/Organic_material" TargetMode="External"/><Relationship Id="rId7" Type="http://schemas.openxmlformats.org/officeDocument/2006/relationships/hyperlink" Target="https://en.wikipedia.org/wiki/Sediment" TargetMode="External"/><Relationship Id="rId12" Type="http://schemas.openxmlformats.org/officeDocument/2006/relationships/hyperlink" Target="https://en.wikipedia.org/wiki/Radiometric_dating" TargetMode="External"/><Relationship Id="rId17" Type="http://schemas.openxmlformats.org/officeDocument/2006/relationships/hyperlink" Target="https://en.wikipedia.org/wiki/Crystal_structure" TargetMode="External"/><Relationship Id="rId25" Type="http://schemas.openxmlformats.org/officeDocument/2006/relationships/hyperlink" Target="https://en.wikipedia.org/wiki/Uranium-235" TargetMode="External"/><Relationship Id="rId33" Type="http://schemas.openxmlformats.org/officeDocument/2006/relationships/hyperlink" Target="https://en.wikipedia.org/wiki/Chronological_dating" TargetMode="External"/><Relationship Id="rId2" Type="http://schemas.openxmlformats.org/officeDocument/2006/relationships/slide" Target="../slides/slide22.xml"/><Relationship Id="rId16" Type="http://schemas.openxmlformats.org/officeDocument/2006/relationships/hyperlink" Target="https://en.wikipedia.org/wiki/Atoms" TargetMode="External"/><Relationship Id="rId20" Type="http://schemas.openxmlformats.org/officeDocument/2006/relationships/hyperlink" Target="https://en.wikipedia.org/wiki/Decay_chain" TargetMode="External"/><Relationship Id="rId29" Type="http://schemas.openxmlformats.org/officeDocument/2006/relationships/hyperlink" Target="https://en.wikipedia.org/wiki/Isotopes_of_argon" TargetMode="External"/><Relationship Id="rId1" Type="http://schemas.openxmlformats.org/officeDocument/2006/relationships/notesMaster" Target="../notesMasters/notesMaster1.xml"/><Relationship Id="rId6" Type="http://schemas.openxmlformats.org/officeDocument/2006/relationships/hyperlink" Target="https://en.wikipedia.org/wiki/Protactinium" TargetMode="External"/><Relationship Id="rId11" Type="http://schemas.openxmlformats.org/officeDocument/2006/relationships/hyperlink" Target="https://en.wikipedia.org/wiki/Uranium%E2%80%93lead_dating#cite_note-Boltwood-1" TargetMode="External"/><Relationship Id="rId24" Type="http://schemas.openxmlformats.org/officeDocument/2006/relationships/hyperlink" Target="https://en.wikipedia.org/wiki/Actinium_series" TargetMode="External"/><Relationship Id="rId32" Type="http://schemas.openxmlformats.org/officeDocument/2006/relationships/hyperlink" Target="https://en.wikipedia.org/wiki/Radiometric_dating#cite_note-36" TargetMode="External"/><Relationship Id="rId37" Type="http://schemas.openxmlformats.org/officeDocument/2006/relationships/hyperlink" Target="https://en.wikipedia.org/wiki/Isotopes_of_carbon" TargetMode="External"/><Relationship Id="rId5" Type="http://schemas.openxmlformats.org/officeDocument/2006/relationships/hyperlink" Target="https://en.wikipedia.org/wiki/Thorium" TargetMode="External"/><Relationship Id="rId15" Type="http://schemas.openxmlformats.org/officeDocument/2006/relationships/hyperlink" Target="https://en.wikipedia.org/wiki/Zircon" TargetMode="External"/><Relationship Id="rId23" Type="http://schemas.openxmlformats.org/officeDocument/2006/relationships/hyperlink" Target="https://en.wikipedia.org/wiki/Half-life" TargetMode="External"/><Relationship Id="rId28" Type="http://schemas.openxmlformats.org/officeDocument/2006/relationships/hyperlink" Target="https://en.wikipedia.org/wiki/Argon" TargetMode="External"/><Relationship Id="rId36" Type="http://schemas.openxmlformats.org/officeDocument/2006/relationships/hyperlink" Target="https://en.wikipedia.org/wiki/Radioactive" TargetMode="External"/><Relationship Id="rId10" Type="http://schemas.openxmlformats.org/officeDocument/2006/relationships/hyperlink" Target="https://en.wikipedia.org/wiki/Ocean_sediment" TargetMode="External"/><Relationship Id="rId19" Type="http://schemas.openxmlformats.org/officeDocument/2006/relationships/hyperlink" Target="https://en.wikipedia.org/wiki/Radiogenic" TargetMode="External"/><Relationship Id="rId31" Type="http://schemas.openxmlformats.org/officeDocument/2006/relationships/hyperlink" Target="https://en.wikipedia.org/wiki/Nuclear_weapon" TargetMode="External"/><Relationship Id="rId4" Type="http://schemas.openxmlformats.org/officeDocument/2006/relationships/hyperlink" Target="https://en.wikipedia.org/wiki/Uranium" TargetMode="External"/><Relationship Id="rId9" Type="http://schemas.openxmlformats.org/officeDocument/2006/relationships/hyperlink" Target="https://en.wikipedia.org/wiki/Ionium" TargetMode="External"/><Relationship Id="rId14" Type="http://schemas.openxmlformats.org/officeDocument/2006/relationships/hyperlink" Target="https://en.wikipedia.org/wiki/Uranium%E2%80%93lead_dating#cite_note-3" TargetMode="External"/><Relationship Id="rId22" Type="http://schemas.openxmlformats.org/officeDocument/2006/relationships/hyperlink" Target="https://en.wikipedia.org/wiki/Uranium-238" TargetMode="External"/><Relationship Id="rId27" Type="http://schemas.openxmlformats.org/officeDocument/2006/relationships/hyperlink" Target="https://en.wikipedia.org/wiki/Potassium" TargetMode="External"/><Relationship Id="rId30" Type="http://schemas.openxmlformats.org/officeDocument/2006/relationships/hyperlink" Target="https://en.wikipedia.org/wiki/Chlorine-36" TargetMode="External"/><Relationship Id="rId35" Type="http://schemas.openxmlformats.org/officeDocument/2006/relationships/hyperlink" Target="https://en.wikipedia.org/wiki/Carbon-14" TargetMode="External"/><Relationship Id="rId8" Type="http://schemas.openxmlformats.org/officeDocument/2006/relationships/hyperlink" Target="https://en.wikipedia.org/wiki/Ionium%E2%80%93thorium_dating" TargetMode="External"/><Relationship Id="rId3" Type="http://schemas.openxmlformats.org/officeDocument/2006/relationships/hyperlink" Target="https://en.wikipedia.org/wiki/Wikipedia:Citation_needed"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cience.howstuffworks.com/environmental/earth/geology/carbon-14.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rc.gov/images/materials/miau/commercial-irradiator.gi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oodmicrobiology.academy/2020/07/13/food-irradiation-is-saf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inis.iaea.org/collection/NCLCollectionStore/_Public/34/028/34028286.pdf"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iaea.org/newscenter/multimedia/videos/tackling-coffee-disease-with-nuclear-science" TargetMode="External"/><Relationship Id="rId5" Type="http://schemas.openxmlformats.org/officeDocument/2006/relationships/hyperlink" Target="https://www-naweb.iaea.org/nafa/news/2016-plant-mutation-breeding-namibia.html" TargetMode="External"/><Relationship Id="rId4" Type="http://schemas.openxmlformats.org/officeDocument/2006/relationships/hyperlink" Target="https://www.iaea.org/newscenter/news/bangladesh-triples-rice-production-with-help-of-nuclear-scienc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aea.org/newscenter/news/iaea-helps-ecuadors-national-parks-better-understand-parasitic-fly-threatening-darwins-galapagos-finche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o.org/news/story/en/item/1402920/icod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251F-5765-B5CD-12F9-9991CD736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70D8-5E34-58E3-4F4A-6FA2BA9D8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E86C1-ECA2-1A9E-8E1E-B1054BEDBC73}"/>
              </a:ext>
            </a:extLst>
          </p:cNvPr>
          <p:cNvSpPr>
            <a:spLocks noGrp="1"/>
          </p:cNvSpPr>
          <p:nvPr>
            <p:ph type="body" idx="1"/>
          </p:nvPr>
        </p:nvSpPr>
        <p:spPr/>
        <p:txBody>
          <a:bodyPr/>
          <a:lstStyle/>
          <a:p>
            <a:r>
              <a:rPr lang="en-US" dirty="0"/>
              <a:t>https://world-</a:t>
            </a:r>
            <a:r>
              <a:rPr lang="en-US" dirty="0" err="1"/>
              <a:t>nuclear.org</a:t>
            </a:r>
            <a:r>
              <a:rPr lang="en-US" dirty="0"/>
              <a:t>/information-library/non-power-nuclear-applications/overview/</a:t>
            </a:r>
            <a:r>
              <a:rPr lang="en-US" dirty="0" err="1"/>
              <a:t>the-many-uses-of-nuclear-technology#trans</a:t>
            </a:r>
            <a:endParaRPr lang="en-US" dirty="0"/>
          </a:p>
        </p:txBody>
      </p:sp>
      <p:sp>
        <p:nvSpPr>
          <p:cNvPr id="4" name="Slide Number Placeholder 3">
            <a:extLst>
              <a:ext uri="{FF2B5EF4-FFF2-40B4-BE49-F238E27FC236}">
                <a16:creationId xmlns:a16="http://schemas.microsoft.com/office/drawing/2014/main" id="{472B3AB2-A250-16C9-369E-6397F0F94CB1}"/>
              </a:ext>
            </a:extLst>
          </p:cNvPr>
          <p:cNvSpPr>
            <a:spLocks noGrp="1"/>
          </p:cNvSpPr>
          <p:nvPr>
            <p:ph type="sldNum" sz="quarter" idx="5"/>
          </p:nvPr>
        </p:nvSpPr>
        <p:spPr/>
        <p:txBody>
          <a:bodyPr/>
          <a:lstStyle/>
          <a:p>
            <a:fld id="{FAB72532-8B3A-AA42-ADCE-307E0A97DF46}" type="slidenum">
              <a:rPr lang="en-US" smtClean="0"/>
              <a:t>3</a:t>
            </a:fld>
            <a:endParaRPr lang="en-US"/>
          </a:p>
        </p:txBody>
      </p:sp>
    </p:spTree>
    <p:extLst>
      <p:ext uri="{BB962C8B-B14F-4D97-AF65-F5344CB8AC3E}">
        <p14:creationId xmlns:p14="http://schemas.microsoft.com/office/powerpoint/2010/main" val="1823709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EB7FF-5922-1E97-D852-41FBAA65CC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FE7C3-2B6F-C124-AA75-B413C8FF8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7E175-4343-9662-DA69-6D2E4F033244}"/>
              </a:ext>
            </a:extLst>
          </p:cNvPr>
          <p:cNvSpPr>
            <a:spLocks noGrp="1"/>
          </p:cNvSpPr>
          <p:nvPr>
            <p:ph type="body" idx="1"/>
          </p:nvPr>
        </p:nvSpPr>
        <p:spPr/>
        <p:txBody>
          <a:bodyPr/>
          <a:lstStyle/>
          <a:p>
            <a:r>
              <a:rPr lang="en-US" dirty="0"/>
              <a:t>New procedures combine PET with computed X-ray tomography (CT) scans to give co-registration of the two images (</a:t>
            </a:r>
            <a:r>
              <a:rPr lang="en-US" b="1" dirty="0"/>
              <a:t>PET-CT</a:t>
            </a:r>
            <a:r>
              <a:rPr lang="en-US" dirty="0"/>
              <a:t>), enabling 30% better diagnosis than with a traditional gamma camera alone. It is a very powerful and significant tool which provides unique information on a wide variety of diseases from dementia to cardiovascular disease and cancer.</a:t>
            </a:r>
          </a:p>
          <a:p>
            <a:r>
              <a:rPr lang="en-US" dirty="0"/>
              <a:t>Combining PET with MRI (</a:t>
            </a:r>
            <a:r>
              <a:rPr lang="en-US" b="1" dirty="0"/>
              <a:t>PET-MRI</a:t>
            </a:r>
            <a:r>
              <a:rPr lang="en-US" dirty="0"/>
              <a:t>), especially for brain imaging, enables diffusion-weighted imaging in soft tissue with dynamic contrast and magnetic resonance spectroscopy.</a:t>
            </a:r>
          </a:p>
          <a:p>
            <a:endParaRPr lang="en-US" dirty="0"/>
          </a:p>
          <a:p>
            <a:r>
              <a:rPr lang="en-US" dirty="0"/>
              <a:t>General info source: https://world-</a:t>
            </a:r>
            <a:r>
              <a:rPr lang="en-US" dirty="0" err="1"/>
              <a:t>nuclear.org</a:t>
            </a:r>
            <a:r>
              <a:rPr lang="en-US" dirty="0"/>
              <a:t>/information-library/non-power-nuclear-applications/radioisotopes-research/radioisotopes-in-medicine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dirty="0">
                <a:hlinkClick r:id="rId3"/>
              </a:rPr>
              <a:t>https://www.iaea.org/newscenter/news/what-is-radiation-therapy</a:t>
            </a:r>
            <a:r>
              <a:rPr lang="en-US" sz="1200" dirty="0"/>
              <a:t> </a:t>
            </a:r>
          </a:p>
          <a:p>
            <a:endParaRPr lang="en-US" dirty="0"/>
          </a:p>
          <a:p>
            <a:endParaRPr lang="en-US" dirty="0"/>
          </a:p>
        </p:txBody>
      </p:sp>
      <p:sp>
        <p:nvSpPr>
          <p:cNvPr id="4" name="Slide Number Placeholder 3">
            <a:extLst>
              <a:ext uri="{FF2B5EF4-FFF2-40B4-BE49-F238E27FC236}">
                <a16:creationId xmlns:a16="http://schemas.microsoft.com/office/drawing/2014/main" id="{60AB198D-5A76-182C-A70E-37E18578A379}"/>
              </a:ext>
            </a:extLst>
          </p:cNvPr>
          <p:cNvSpPr>
            <a:spLocks noGrp="1"/>
          </p:cNvSpPr>
          <p:nvPr>
            <p:ph type="sldNum" sz="quarter" idx="5"/>
          </p:nvPr>
        </p:nvSpPr>
        <p:spPr/>
        <p:txBody>
          <a:bodyPr/>
          <a:lstStyle/>
          <a:p>
            <a:fld id="{FAB72532-8B3A-AA42-ADCE-307E0A97DF46}" type="slidenum">
              <a:rPr lang="en-US" smtClean="0"/>
              <a:t>15</a:t>
            </a:fld>
            <a:endParaRPr lang="en-US"/>
          </a:p>
        </p:txBody>
      </p:sp>
    </p:spTree>
    <p:extLst>
      <p:ext uri="{BB962C8B-B14F-4D97-AF65-F5344CB8AC3E}">
        <p14:creationId xmlns:p14="http://schemas.microsoft.com/office/powerpoint/2010/main" val="3095256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B180B-5666-08F4-E828-259B176B3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5E17C-9E36-7C09-B252-F04880E9F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385FF-286C-63B2-C39B-45EF5B79AE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2ADC19-A042-05E1-BB5D-E2EFA85531AA}"/>
              </a:ext>
            </a:extLst>
          </p:cNvPr>
          <p:cNvSpPr>
            <a:spLocks noGrp="1"/>
          </p:cNvSpPr>
          <p:nvPr>
            <p:ph type="sldNum" sz="quarter" idx="5"/>
          </p:nvPr>
        </p:nvSpPr>
        <p:spPr/>
        <p:txBody>
          <a:bodyPr/>
          <a:lstStyle/>
          <a:p>
            <a:fld id="{FAB72532-8B3A-AA42-ADCE-307E0A97DF46}" type="slidenum">
              <a:rPr lang="en-US" smtClean="0"/>
              <a:t>16</a:t>
            </a:fld>
            <a:endParaRPr lang="en-US"/>
          </a:p>
        </p:txBody>
      </p:sp>
    </p:spTree>
    <p:extLst>
      <p:ext uri="{BB962C8B-B14F-4D97-AF65-F5344CB8AC3E}">
        <p14:creationId xmlns:p14="http://schemas.microsoft.com/office/powerpoint/2010/main" val="1450741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Radioisotopes are used by manufacturers as tracers to monitor fluid flow and filtration, detect leaks, and gauge engine wear and corrosion of process equipment. </a:t>
            </a:r>
          </a:p>
          <a:p>
            <a:pPr marL="171450" indent="-171450">
              <a:buFont typeface="Arial" panose="020B0604020202020204" pitchFamily="34" charset="0"/>
              <a:buChar char="•"/>
            </a:pPr>
            <a:r>
              <a:rPr lang="en-US" dirty="0"/>
              <a:t>Small concentrations of short-lived isotopes can be detected whilst no residues remain in the environment. </a:t>
            </a:r>
          </a:p>
          <a:p>
            <a:pPr marL="171450" indent="-171450">
              <a:buFont typeface="Arial" panose="020B0604020202020204" pitchFamily="34" charset="0"/>
              <a:buChar char="•"/>
            </a:pPr>
            <a:r>
              <a:rPr lang="en-US" dirty="0"/>
              <a:t>By adding small amounts of radioactive substances to materials used in various processes it is possible to study the mixing and flow rates of a wide range of materials, including liquids, powders, and gases and to locate leaks.</a:t>
            </a:r>
          </a:p>
          <a:p>
            <a:pPr marL="171450" indent="-171450">
              <a:buFont typeface="Arial" panose="020B0604020202020204" pitchFamily="34" charset="0"/>
              <a:buChar char="•"/>
            </a:pPr>
            <a:r>
              <a:rPr lang="en-US" dirty="0"/>
              <a:t>Radiotracers are used widely in industry to investigate processes and highlight the causes of inefficiency. </a:t>
            </a:r>
          </a:p>
          <a:p>
            <a:pPr marL="171450" indent="-171450">
              <a:buFont typeface="Arial" panose="020B0604020202020204" pitchFamily="34" charset="0"/>
              <a:buChar char="•"/>
            </a:pPr>
            <a:r>
              <a:rPr lang="en-US" dirty="0"/>
              <a:t>They are particularly useful where process optimization can bring material benefits, such as in the transport of sediments. </a:t>
            </a:r>
          </a:p>
          <a:p>
            <a:pPr marL="171450" indent="-171450">
              <a:buFont typeface="Arial" panose="020B0604020202020204" pitchFamily="34" charset="0"/>
              <a:buChar char="•"/>
            </a:pPr>
            <a:r>
              <a:rPr lang="en-US" dirty="0"/>
              <a:t>Radiotracers are also used in the oil and gas industry to help determine the extent of oil fields.</a:t>
            </a:r>
          </a:p>
          <a:p>
            <a:endParaRPr lang="en-US" dirty="0"/>
          </a:p>
          <a:p>
            <a:r>
              <a:rPr lang="en-US" dirty="0"/>
              <a:t>The story goes that George de Hevesy suspected his landlady was using leftovers to make his meals, sometimes over and over again, but he couldn’t prove it. So, he put a small amount of a radioisotope in the leftovers after one meal and detected that isotope in several meals after that, thereby confirming his suspicion!  De Hevesy earned a Nobel prize for his work with radiotracers in 1943.</a:t>
            </a:r>
          </a:p>
        </p:txBody>
      </p:sp>
      <p:sp>
        <p:nvSpPr>
          <p:cNvPr id="4" name="Slide Number Placeholder 3"/>
          <p:cNvSpPr>
            <a:spLocks noGrp="1"/>
          </p:cNvSpPr>
          <p:nvPr>
            <p:ph type="sldNum" sz="quarter" idx="5"/>
          </p:nvPr>
        </p:nvSpPr>
        <p:spPr/>
        <p:txBody>
          <a:bodyPr/>
          <a:lstStyle/>
          <a:p>
            <a:fld id="{FAB72532-8B3A-AA42-ADCE-307E0A97DF46}" type="slidenum">
              <a:rPr lang="en-US" smtClean="0"/>
              <a:t>17</a:t>
            </a:fld>
            <a:endParaRPr lang="en-US"/>
          </a:p>
        </p:txBody>
      </p:sp>
    </p:spTree>
    <p:extLst>
      <p:ext uri="{BB962C8B-B14F-4D97-AF65-F5344CB8AC3E}">
        <p14:creationId xmlns:p14="http://schemas.microsoft.com/office/powerpoint/2010/main" val="2396043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Radiotracer technology is playing a more and more important role in industry. It is used to diagnose specific causes of inefficiency in a plant or process operation and to generally investigate processes in industries and those related environments where a great cost-benefit ratio can be gleaned from process optimization and troubleshooting, such as in the transport of sediments.</a:t>
            </a:r>
          </a:p>
          <a:p>
            <a:endParaRPr lang="en-US" dirty="0"/>
          </a:p>
        </p:txBody>
      </p:sp>
      <p:sp>
        <p:nvSpPr>
          <p:cNvPr id="4" name="Slide Number Placeholder 3"/>
          <p:cNvSpPr>
            <a:spLocks noGrp="1"/>
          </p:cNvSpPr>
          <p:nvPr>
            <p:ph type="sldNum" sz="quarter" idx="5"/>
          </p:nvPr>
        </p:nvSpPr>
        <p:spPr/>
        <p:txBody>
          <a:bodyPr/>
          <a:lstStyle/>
          <a:p>
            <a:fld id="{FAB72532-8B3A-AA42-ADCE-307E0A97DF46}" type="slidenum">
              <a:rPr lang="en-US" smtClean="0"/>
              <a:t>18</a:t>
            </a:fld>
            <a:endParaRPr lang="en-US"/>
          </a:p>
        </p:txBody>
      </p:sp>
    </p:spTree>
    <p:extLst>
      <p:ext uri="{BB962C8B-B14F-4D97-AF65-F5344CB8AC3E}">
        <p14:creationId xmlns:p14="http://schemas.microsoft.com/office/powerpoint/2010/main" val="109854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B30B9-049C-3265-EB02-E41366FED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E8663-1797-EA27-C797-2D1F5E5C4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BAD99-A601-7311-974D-D90581D4A97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linkClick r:id="rId3"/>
              </a:rPr>
              <a:t>https://www.nrc.gov/materials/miau/industrial-uses/radiography.pdf</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linkClick r:id="rId4"/>
              </a:rPr>
              <a:t>https://www.ornl.gov/news/ornl-produce-critical-industrial-radioisotope-ir-192-part-doe-partnership-private-company</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Note that in industry, we call this radiography. The same type of procedure is used in medicine, but it’s called imaging.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E2DF580-2CFD-8240-7A59-3479D46C381B}"/>
              </a:ext>
            </a:extLst>
          </p:cNvPr>
          <p:cNvSpPr>
            <a:spLocks noGrp="1"/>
          </p:cNvSpPr>
          <p:nvPr>
            <p:ph type="sldNum" sz="quarter" idx="5"/>
          </p:nvPr>
        </p:nvSpPr>
        <p:spPr/>
        <p:txBody>
          <a:bodyPr/>
          <a:lstStyle/>
          <a:p>
            <a:fld id="{FAB72532-8B3A-AA42-ADCE-307E0A97DF46}" type="slidenum">
              <a:rPr lang="en-US" smtClean="0"/>
              <a:t>19</a:t>
            </a:fld>
            <a:endParaRPr lang="en-US"/>
          </a:p>
        </p:txBody>
      </p:sp>
    </p:spTree>
    <p:extLst>
      <p:ext uri="{BB962C8B-B14F-4D97-AF65-F5344CB8AC3E}">
        <p14:creationId xmlns:p14="http://schemas.microsoft.com/office/powerpoint/2010/main" val="4188661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1A99-DA3B-44C5-405A-7FCDE18E4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5B324-930B-34F8-79D6-2D213A150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A4419-0C78-90EA-89D4-3AA0FD088FC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IAEA, “</a:t>
            </a:r>
            <a:r>
              <a:rPr lang="en-US" b="1" i="1" dirty="0"/>
              <a:t>Technical data on nucleonic gauges</a:t>
            </a:r>
            <a:r>
              <a:rPr lang="en-US" dirty="0"/>
              <a:t>,”</a:t>
            </a:r>
            <a:r>
              <a:rPr lang="en-US" b="1" dirty="0"/>
              <a:t> </a:t>
            </a:r>
            <a:r>
              <a:rPr lang="en-US" dirty="0"/>
              <a:t>IAEA-TECDOC-1495, 2005</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E1A7B19-2D90-601B-DC0F-3AE14F4BFEFB}"/>
              </a:ext>
            </a:extLst>
          </p:cNvPr>
          <p:cNvSpPr>
            <a:spLocks noGrp="1"/>
          </p:cNvSpPr>
          <p:nvPr>
            <p:ph type="sldNum" sz="quarter" idx="5"/>
          </p:nvPr>
        </p:nvSpPr>
        <p:spPr/>
        <p:txBody>
          <a:bodyPr/>
          <a:lstStyle/>
          <a:p>
            <a:fld id="{FAB72532-8B3A-AA42-ADCE-307E0A97DF46}" type="slidenum">
              <a:rPr lang="en-US" smtClean="0"/>
              <a:t>20</a:t>
            </a:fld>
            <a:endParaRPr lang="en-US"/>
          </a:p>
        </p:txBody>
      </p:sp>
    </p:spTree>
    <p:extLst>
      <p:ext uri="{BB962C8B-B14F-4D97-AF65-F5344CB8AC3E}">
        <p14:creationId xmlns:p14="http://schemas.microsoft.com/office/powerpoint/2010/main" val="3497218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4FC33-4FA5-BC93-A070-ED95A27DC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C0F55-114B-89FD-DA69-C3DA50C9E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1259A-A9CC-32D6-DFAB-3698BA4AC6B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r>
              <a:rPr lang="en-US" sz="1200" dirty="0">
                <a:hlinkClick r:id="rId3"/>
              </a:rPr>
              <a:t>https://www.nrc.gov/images/materials/miau/density-gauge.gif</a:t>
            </a:r>
            <a:r>
              <a:rPr lang="en-US" sz="1200" dirty="0"/>
              <a:t> </a:t>
            </a:r>
          </a:p>
          <a:p>
            <a:r>
              <a:rPr lang="en-US" sz="1200" dirty="0"/>
              <a:t>Allows characterization of the bulk density and the average chemical composition (% moisture) of the matter using two sources: gamma and neutron (</a:t>
            </a:r>
            <a:r>
              <a:rPr lang="en-US" sz="1200" dirty="0" err="1"/>
              <a:t>AmBe</a:t>
            </a:r>
            <a:r>
              <a:rPr lang="en-US" sz="1200" dirty="0"/>
              <a:t>)</a:t>
            </a:r>
            <a:endParaRPr lang="en-US" dirty="0"/>
          </a:p>
          <a:p>
            <a:r>
              <a:rPr lang="en-US" sz="1200" dirty="0">
                <a:ea typeface="Calibri"/>
                <a:cs typeface="Calibri"/>
              </a:rPr>
              <a:t>Most commonly lost, stolen or damaged sources in NRC Licensee Event Reports, but despite misadventures they seldom leak.</a:t>
            </a:r>
          </a:p>
          <a:p>
            <a:endParaRPr lang="en-US" sz="1200"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4F7754E-D8C1-6016-C5CD-FB4F8CF17D72}"/>
              </a:ext>
            </a:extLst>
          </p:cNvPr>
          <p:cNvSpPr>
            <a:spLocks noGrp="1"/>
          </p:cNvSpPr>
          <p:nvPr>
            <p:ph type="sldNum" sz="quarter" idx="5"/>
          </p:nvPr>
        </p:nvSpPr>
        <p:spPr/>
        <p:txBody>
          <a:bodyPr/>
          <a:lstStyle/>
          <a:p>
            <a:fld id="{FAB72532-8B3A-AA42-ADCE-307E0A97DF46}" type="slidenum">
              <a:rPr lang="en-US" smtClean="0"/>
              <a:t>21</a:t>
            </a:fld>
            <a:endParaRPr lang="en-US"/>
          </a:p>
        </p:txBody>
      </p:sp>
    </p:spTree>
    <p:extLst>
      <p:ext uri="{BB962C8B-B14F-4D97-AF65-F5344CB8AC3E}">
        <p14:creationId xmlns:p14="http://schemas.microsoft.com/office/powerpoint/2010/main" val="370846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CCE6D-7A50-FE57-39C9-BFEC0EDB5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A4062-F041-70D8-EB90-F93AD3826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6077C9-F7B5-FEE9-AA6A-CC554CB3484B}"/>
              </a:ext>
            </a:extLst>
          </p:cNvPr>
          <p:cNvSpPr>
            <a:spLocks noGrp="1"/>
          </p:cNvSpPr>
          <p:nvPr>
            <p:ph type="body" idx="1"/>
          </p:nvPr>
        </p:nvSpPr>
        <p:spPr/>
        <p:txBody>
          <a:bodyPr/>
          <a:lstStyle/>
          <a:p>
            <a:pPr marL="171450" indent="-171450">
              <a:buFont typeface="Arial" panose="020B0604020202020204" pitchFamily="34" charset="0"/>
              <a:buChar char="•"/>
            </a:pPr>
            <a:r>
              <a:rPr lang="en-US" b="1" dirty="0"/>
              <a:t>Uranium-thorium</a:t>
            </a:r>
          </a:p>
          <a:p>
            <a:r>
              <a:rPr lang="en-US" dirty="0"/>
              <a:t>A relatively short-range dating technique is based on the decay of uranium-234 into thorium-230, a substance with a half-life of about 80,000 years. It is accompanied by a sister process, in which uranium-235 decays into protactinium-231, which has a half-life of 32,760 years.</a:t>
            </a:r>
            <a:r>
              <a:rPr lang="en-US" baseline="30000" dirty="0">
                <a:effectLst/>
              </a:rPr>
              <a:t>[</a:t>
            </a:r>
            <a:r>
              <a:rPr lang="en-US" i="1" baseline="30000" dirty="0">
                <a:effectLst/>
                <a:hlinkClick r:id="rId3" tooltip="Wikipedia:Citation needed"/>
              </a:rPr>
              <a:t>citation needed</a:t>
            </a:r>
            <a:r>
              <a:rPr lang="en-US" baseline="30000" dirty="0">
                <a:effectLst/>
              </a:rPr>
              <a:t>]</a:t>
            </a:r>
            <a:r>
              <a:rPr lang="en-US" dirty="0"/>
              <a:t> </a:t>
            </a:r>
          </a:p>
          <a:p>
            <a:r>
              <a:rPr lang="en-US" dirty="0"/>
              <a:t>While </a:t>
            </a:r>
            <a:r>
              <a:rPr lang="en-US" dirty="0">
                <a:hlinkClick r:id="rId4" tooltip="Uranium"/>
              </a:rPr>
              <a:t>uranium</a:t>
            </a:r>
            <a:r>
              <a:rPr lang="en-US" dirty="0"/>
              <a:t> is water-soluble, </a:t>
            </a:r>
            <a:r>
              <a:rPr lang="en-US" dirty="0">
                <a:hlinkClick r:id="rId5" tooltip="Thorium"/>
              </a:rPr>
              <a:t>thorium</a:t>
            </a:r>
            <a:r>
              <a:rPr lang="en-US" dirty="0"/>
              <a:t> and </a:t>
            </a:r>
            <a:r>
              <a:rPr lang="en-US" dirty="0">
                <a:hlinkClick r:id="rId6" tooltip="Protactinium"/>
              </a:rPr>
              <a:t>protactinium</a:t>
            </a:r>
            <a:r>
              <a:rPr lang="en-US" dirty="0"/>
              <a:t> are not, and so they are selectively precipitated into ocean-floor </a:t>
            </a:r>
            <a:r>
              <a:rPr lang="en-US" dirty="0">
                <a:hlinkClick r:id="rId7" tooltip="Sediment"/>
              </a:rPr>
              <a:t>sediments</a:t>
            </a:r>
            <a:r>
              <a:rPr lang="en-US" dirty="0"/>
              <a:t>, from which their ratios are measured. The scheme has a range of several hundred thousand years. A related method is </a:t>
            </a:r>
            <a:r>
              <a:rPr lang="en-US" dirty="0">
                <a:hlinkClick r:id="rId8" tooltip="Ionium–thorium dating"/>
              </a:rPr>
              <a:t>ionium–thorium dating</a:t>
            </a:r>
            <a:r>
              <a:rPr lang="en-US" dirty="0"/>
              <a:t>, which measures the ratio of </a:t>
            </a:r>
            <a:r>
              <a:rPr lang="en-US" dirty="0">
                <a:hlinkClick r:id="rId9" tooltip="Ionium"/>
              </a:rPr>
              <a:t>ionium</a:t>
            </a:r>
            <a:r>
              <a:rPr lang="en-US" dirty="0"/>
              <a:t> (thorium-230) to thorium-232 in </a:t>
            </a:r>
            <a:r>
              <a:rPr lang="en-US" dirty="0">
                <a:hlinkClick r:id="rId10" tooltip="Ocean sediment"/>
              </a:rPr>
              <a:t>ocean sediment</a:t>
            </a:r>
            <a:r>
              <a:rPr lang="en-US" dirty="0"/>
              <a:t>.</a:t>
            </a:r>
            <a:r>
              <a:rPr lang="en-US" baseline="30000" dirty="0">
                <a:effectLst/>
              </a:rPr>
              <a:t>[</a:t>
            </a:r>
            <a:r>
              <a:rPr lang="en-US" i="1" baseline="30000" dirty="0">
                <a:effectLst/>
                <a:hlinkClick r:id="rId3" tooltip="Wikipedia:Citation needed"/>
              </a:rPr>
              <a:t>citation needed</a:t>
            </a:r>
            <a:r>
              <a:rPr lang="en-US" baseline="30000" dirty="0">
                <a:effectLst/>
              </a:rPr>
              <a:t>]</a:t>
            </a:r>
            <a:r>
              <a:rPr lang="en-US" dirty="0"/>
              <a:t> </a:t>
            </a:r>
          </a:p>
          <a:p>
            <a:endParaRPr lang="en-US" b="1" dirty="0"/>
          </a:p>
          <a:p>
            <a:r>
              <a:rPr lang="en-US" b="1" dirty="0"/>
              <a:t>Uranium–lead dating</a:t>
            </a:r>
            <a:r>
              <a:rPr lang="en-US" dirty="0"/>
              <a:t>, abbreviated </a:t>
            </a:r>
            <a:r>
              <a:rPr lang="en-US" b="1" dirty="0"/>
              <a:t>U–Pb dating</a:t>
            </a:r>
            <a:r>
              <a:rPr lang="en-US" dirty="0"/>
              <a:t>, is one of the oldest</a:t>
            </a:r>
            <a:r>
              <a:rPr lang="en-US" baseline="30000" dirty="0">
                <a:hlinkClick r:id="rId11"/>
              </a:rPr>
              <a:t>[1]</a:t>
            </a:r>
            <a:r>
              <a:rPr lang="en-US" dirty="0"/>
              <a:t> and most refined of the </a:t>
            </a:r>
            <a:r>
              <a:rPr lang="en-US" dirty="0">
                <a:hlinkClick r:id="rId12" tooltip="Radiometric dating"/>
              </a:rPr>
              <a:t>radiometric dating</a:t>
            </a:r>
            <a:r>
              <a:rPr lang="en-US" dirty="0"/>
              <a:t> schemes. It can be used to date rocks that formed and </a:t>
            </a:r>
            <a:r>
              <a:rPr lang="en-US" dirty="0" err="1"/>
              <a:t>crystallised</a:t>
            </a:r>
            <a:r>
              <a:rPr lang="en-US" dirty="0"/>
              <a:t> from about 1 million years to over 4.5 billion years ago with routine precisions in the 0.1–1 percent range.</a:t>
            </a:r>
            <a:r>
              <a:rPr lang="en-US" baseline="30000" dirty="0">
                <a:hlinkClick r:id="rId13"/>
              </a:rPr>
              <a:t>[2]</a:t>
            </a:r>
            <a:r>
              <a:rPr lang="en-US" baseline="30000" dirty="0">
                <a:hlinkClick r:id="rId14"/>
              </a:rPr>
              <a:t>[3]</a:t>
            </a:r>
            <a:r>
              <a:rPr lang="en-US" dirty="0"/>
              <a:t> </a:t>
            </a:r>
          </a:p>
          <a:p>
            <a:r>
              <a:rPr lang="en-US" dirty="0"/>
              <a:t>The method is usually applied to </a:t>
            </a:r>
            <a:r>
              <a:rPr lang="en-US" dirty="0">
                <a:hlinkClick r:id="rId15" tooltip="Zircon"/>
              </a:rPr>
              <a:t>zircon</a:t>
            </a:r>
            <a:r>
              <a:rPr lang="en-US" dirty="0"/>
              <a:t>, a silicate mineral with Zr and </a:t>
            </a:r>
            <a:r>
              <a:rPr lang="en-US" dirty="0" err="1"/>
              <a:t>O.This</a:t>
            </a:r>
            <a:r>
              <a:rPr lang="en-US" dirty="0"/>
              <a:t> mineral incorporates </a:t>
            </a:r>
            <a:r>
              <a:rPr lang="en-US" dirty="0">
                <a:hlinkClick r:id="rId4" tooltip="Uranium"/>
              </a:rPr>
              <a:t>uranium</a:t>
            </a:r>
            <a:r>
              <a:rPr lang="en-US" dirty="0"/>
              <a:t> and </a:t>
            </a:r>
            <a:r>
              <a:rPr lang="en-US" dirty="0">
                <a:hlinkClick r:id="rId5" tooltip="Thorium"/>
              </a:rPr>
              <a:t>thorium</a:t>
            </a:r>
            <a:r>
              <a:rPr lang="en-US" dirty="0"/>
              <a:t> </a:t>
            </a:r>
            <a:r>
              <a:rPr lang="en-US" dirty="0">
                <a:hlinkClick r:id="rId16" tooltip="Atoms"/>
              </a:rPr>
              <a:t>atoms</a:t>
            </a:r>
            <a:r>
              <a:rPr lang="en-US" dirty="0"/>
              <a:t> into its </a:t>
            </a:r>
            <a:r>
              <a:rPr lang="en-US" dirty="0">
                <a:hlinkClick r:id="rId17" tooltip="Crystal structure"/>
              </a:rPr>
              <a:t>crystal structure</a:t>
            </a:r>
            <a:r>
              <a:rPr lang="en-US" dirty="0"/>
              <a:t>, but strongly rejects </a:t>
            </a:r>
            <a:r>
              <a:rPr lang="en-US" dirty="0">
                <a:hlinkClick r:id="rId18" tooltip="Lead"/>
              </a:rPr>
              <a:t>lead</a:t>
            </a:r>
            <a:r>
              <a:rPr lang="en-US" dirty="0"/>
              <a:t> when forming. As a result, newly-formed zircon crystals will contain no lead, meaning that any lead found in the mineral is </a:t>
            </a:r>
            <a:r>
              <a:rPr lang="en-US" dirty="0">
                <a:hlinkClick r:id="rId19" tooltip="Radiogenic"/>
              </a:rPr>
              <a:t>radiogenic</a:t>
            </a:r>
            <a:r>
              <a:rPr lang="en-US" dirty="0"/>
              <a:t>. Since the exact rate at which uranium decays into lead is known, the current ratio of lead to uranium in a sample of the mineral can be used to reliably determine its age. </a:t>
            </a:r>
          </a:p>
          <a:p>
            <a:r>
              <a:rPr lang="en-US" dirty="0"/>
              <a:t>The method relies on two separate </a:t>
            </a:r>
            <a:r>
              <a:rPr lang="en-US" dirty="0">
                <a:hlinkClick r:id="rId20" tooltip="Decay chain"/>
              </a:rPr>
              <a:t>decay chains</a:t>
            </a:r>
            <a:r>
              <a:rPr lang="en-US" dirty="0"/>
              <a:t>, the </a:t>
            </a:r>
            <a:r>
              <a:rPr lang="en-US" dirty="0">
                <a:hlinkClick r:id="rId21" tooltip="Uranium series"/>
              </a:rPr>
              <a:t>uranium series</a:t>
            </a:r>
            <a:r>
              <a:rPr lang="en-US" dirty="0"/>
              <a:t> from </a:t>
            </a:r>
            <a:r>
              <a:rPr lang="en-US" baseline="30000" dirty="0">
                <a:hlinkClick r:id="rId22" tooltip="Uranium-238"/>
              </a:rPr>
              <a:t>238</a:t>
            </a:r>
            <a:r>
              <a:rPr lang="en-US" dirty="0">
                <a:hlinkClick r:id="rId22" tooltip="Uranium-238"/>
              </a:rPr>
              <a:t>U</a:t>
            </a:r>
            <a:r>
              <a:rPr lang="en-US" dirty="0"/>
              <a:t> to </a:t>
            </a:r>
            <a:r>
              <a:rPr lang="en-US" baseline="30000" dirty="0"/>
              <a:t>206</a:t>
            </a:r>
            <a:r>
              <a:rPr lang="en-US" dirty="0"/>
              <a:t>Pb, with a </a:t>
            </a:r>
            <a:r>
              <a:rPr lang="en-US" dirty="0">
                <a:hlinkClick r:id="rId23" tooltip="Half-life"/>
              </a:rPr>
              <a:t>half-life</a:t>
            </a:r>
            <a:r>
              <a:rPr lang="en-US" dirty="0"/>
              <a:t> of 4.47 billion years and the </a:t>
            </a:r>
            <a:r>
              <a:rPr lang="en-US" dirty="0">
                <a:hlinkClick r:id="rId24" tooltip="Actinium series"/>
              </a:rPr>
              <a:t>actinium series</a:t>
            </a:r>
            <a:r>
              <a:rPr lang="en-US" dirty="0"/>
              <a:t> from </a:t>
            </a:r>
            <a:r>
              <a:rPr lang="en-US" baseline="30000" dirty="0">
                <a:hlinkClick r:id="rId25" tooltip="Uranium-235"/>
              </a:rPr>
              <a:t>235</a:t>
            </a:r>
            <a:r>
              <a:rPr lang="en-US" dirty="0">
                <a:hlinkClick r:id="rId25" tooltip="Uranium-235"/>
              </a:rPr>
              <a:t>U</a:t>
            </a:r>
            <a:r>
              <a:rPr lang="en-US" dirty="0"/>
              <a:t> to </a:t>
            </a:r>
            <a:r>
              <a:rPr lang="en-US" baseline="30000" dirty="0"/>
              <a:t>207</a:t>
            </a:r>
            <a:r>
              <a:rPr lang="en-US" dirty="0"/>
              <a:t>Pb, with a half-life of 710 million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r>
              <a:rPr lang="en-US" b="1" dirty="0"/>
              <a:t>Argon–argon</a:t>
            </a:r>
            <a:r>
              <a:rPr lang="en-US" dirty="0"/>
              <a:t> (or </a:t>
            </a:r>
            <a:r>
              <a:rPr lang="en-US" b="1" baseline="30000" dirty="0"/>
              <a:t>40</a:t>
            </a:r>
            <a:r>
              <a:rPr lang="en-US" b="1" dirty="0"/>
              <a:t>Ar/</a:t>
            </a:r>
            <a:r>
              <a:rPr lang="en-US" b="1" baseline="30000" dirty="0"/>
              <a:t>39</a:t>
            </a:r>
            <a:r>
              <a:rPr lang="en-US" b="1" dirty="0"/>
              <a:t>Ar</a:t>
            </a:r>
            <a:r>
              <a:rPr lang="en-US" dirty="0"/>
              <a:t>) </a:t>
            </a:r>
            <a:r>
              <a:rPr lang="en-US" b="1" dirty="0"/>
              <a:t>dating</a:t>
            </a:r>
            <a:r>
              <a:rPr lang="en-US" dirty="0"/>
              <a:t> is a </a:t>
            </a:r>
            <a:r>
              <a:rPr lang="en-US" dirty="0">
                <a:hlinkClick r:id="rId12" tooltip="Radiometric dating"/>
              </a:rPr>
              <a:t>radiometric dating</a:t>
            </a:r>
            <a:r>
              <a:rPr lang="en-US" dirty="0"/>
              <a:t> method invented to supersede </a:t>
            </a:r>
            <a:r>
              <a:rPr lang="en-US" dirty="0">
                <a:hlinkClick r:id="rId26" tooltip="Potassium-argon dating"/>
              </a:rPr>
              <a:t>potassium–argon (K/Ar) dating</a:t>
            </a:r>
            <a:r>
              <a:rPr lang="en-US" dirty="0"/>
              <a:t> in accuracy. The older method required splitting samples into two for separate </a:t>
            </a:r>
            <a:r>
              <a:rPr lang="en-US" dirty="0">
                <a:hlinkClick r:id="rId27" tooltip="Potassium"/>
              </a:rPr>
              <a:t>potassium</a:t>
            </a:r>
            <a:r>
              <a:rPr lang="en-US" dirty="0"/>
              <a:t> and </a:t>
            </a:r>
            <a:r>
              <a:rPr lang="en-US" dirty="0">
                <a:hlinkClick r:id="rId28" tooltip="Argon"/>
              </a:rPr>
              <a:t>argon</a:t>
            </a:r>
            <a:r>
              <a:rPr lang="en-US" dirty="0"/>
              <a:t> measurements, while the newer method requires only one rock fragment or mineral grain and uses a single measurement of </a:t>
            </a:r>
            <a:r>
              <a:rPr lang="en-US" dirty="0">
                <a:hlinkClick r:id="rId29" tooltip="Isotopes of argon"/>
              </a:rPr>
              <a:t>argon isotopes</a:t>
            </a:r>
            <a:r>
              <a:rPr lang="en-US" dirty="0"/>
              <a:t>. </a:t>
            </a:r>
            <a:r>
              <a:rPr lang="en-US" baseline="30000" dirty="0"/>
              <a:t>40</a:t>
            </a:r>
            <a:r>
              <a:rPr lang="en-US" dirty="0"/>
              <a:t>Ar/</a:t>
            </a:r>
            <a:r>
              <a:rPr lang="en-US" baseline="30000" dirty="0"/>
              <a:t>39</a:t>
            </a:r>
            <a:r>
              <a:rPr lang="en-US" dirty="0"/>
              <a:t>Ar dating relies on neutron irradiation from a nuclear reactor to convert a stable form of potassium (</a:t>
            </a:r>
            <a:r>
              <a:rPr lang="en-US" baseline="30000" dirty="0"/>
              <a:t>39</a:t>
            </a:r>
            <a:r>
              <a:rPr lang="en-US" dirty="0"/>
              <a:t>K) into the radioactive </a:t>
            </a:r>
            <a:r>
              <a:rPr lang="en-US" baseline="30000" dirty="0"/>
              <a:t>39</a:t>
            </a:r>
            <a:r>
              <a:rPr lang="en-US" dirty="0"/>
              <a:t>Ar. As long as a standard of known age is co-irradiated with unknown samples, it is possible to use a single measurement of argon isotopes to calculate the </a:t>
            </a:r>
            <a:r>
              <a:rPr lang="en-US" baseline="30000" dirty="0"/>
              <a:t>40</a:t>
            </a:r>
            <a:r>
              <a:rPr lang="en-US" dirty="0"/>
              <a:t>K/</a:t>
            </a:r>
            <a:r>
              <a:rPr lang="en-US" baseline="30000" dirty="0"/>
              <a:t>40</a:t>
            </a:r>
            <a:r>
              <a:rPr lang="en-US" dirty="0"/>
              <a:t>Ar* ratio, and thus to calculate the age of the unknown sample. </a:t>
            </a:r>
            <a:r>
              <a:rPr lang="en-US" baseline="30000" dirty="0"/>
              <a:t>40</a:t>
            </a:r>
            <a:r>
              <a:rPr lang="en-US" dirty="0"/>
              <a:t>Ar* refers to the </a:t>
            </a:r>
            <a:r>
              <a:rPr lang="en-US" dirty="0">
                <a:hlinkClick r:id="rId19" tooltip="Radiogenic"/>
              </a:rPr>
              <a:t>radiogenic</a:t>
            </a:r>
            <a:r>
              <a:rPr lang="en-US" dirty="0"/>
              <a:t> </a:t>
            </a:r>
            <a:r>
              <a:rPr lang="en-US" baseline="30000" dirty="0"/>
              <a:t>40</a:t>
            </a:r>
            <a:r>
              <a:rPr lang="en-US" dirty="0"/>
              <a:t>Ar, i.e. the </a:t>
            </a:r>
            <a:r>
              <a:rPr lang="en-US" baseline="30000" dirty="0"/>
              <a:t>40</a:t>
            </a:r>
            <a:r>
              <a:rPr lang="en-US" dirty="0"/>
              <a:t>Ar produced from radioactive decay of </a:t>
            </a:r>
            <a:r>
              <a:rPr lang="en-US" baseline="30000" dirty="0"/>
              <a:t>40</a:t>
            </a:r>
            <a:r>
              <a:rPr lang="en-US" dirty="0"/>
              <a:t>K. </a:t>
            </a:r>
            <a:r>
              <a:rPr lang="en-US" baseline="30000" dirty="0"/>
              <a:t>40</a:t>
            </a:r>
            <a:r>
              <a:rPr lang="en-US" dirty="0"/>
              <a:t>Ar* does not include atmospheric argon adsorbed to the surface or inherited through diffusion and its calculated value is derived from measuring the </a:t>
            </a:r>
            <a:r>
              <a:rPr lang="en-US" baseline="30000" dirty="0"/>
              <a:t>36</a:t>
            </a:r>
            <a:r>
              <a:rPr lang="en-US" dirty="0"/>
              <a:t>Ar (which is assumed to be of atmospheric origin) and assuming that </a:t>
            </a:r>
            <a:r>
              <a:rPr lang="en-US" baseline="30000" dirty="0"/>
              <a:t>40</a:t>
            </a:r>
            <a:r>
              <a:rPr lang="en-US" dirty="0"/>
              <a:t>Ar is found in a constant ratio to </a:t>
            </a:r>
            <a:r>
              <a:rPr lang="en-US" baseline="30000" dirty="0"/>
              <a:t>36</a:t>
            </a:r>
            <a:r>
              <a:rPr lang="en-US" dirty="0"/>
              <a:t>Ar in atmospheric gases.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Large amounts of otherwise rare </a:t>
            </a:r>
            <a:r>
              <a:rPr lang="en-US" baseline="30000" dirty="0">
                <a:hlinkClick r:id="rId30" tooltip="Chlorine-36"/>
              </a:rPr>
              <a:t>36</a:t>
            </a:r>
            <a:r>
              <a:rPr lang="en-US" dirty="0">
                <a:hlinkClick r:id="rId30" tooltip="Chlorine-36"/>
              </a:rPr>
              <a:t>Cl</a:t>
            </a:r>
            <a:r>
              <a:rPr lang="en-US" dirty="0"/>
              <a:t> (half-life ~300ky) were produced by irradiation of seawater during atmospheric detonations of </a:t>
            </a:r>
            <a:r>
              <a:rPr lang="en-US" dirty="0">
                <a:hlinkClick r:id="rId31" tooltip="Nuclear weapon"/>
              </a:rPr>
              <a:t>nuclear weapons</a:t>
            </a:r>
            <a:r>
              <a:rPr lang="en-US" dirty="0"/>
              <a:t> between 1952 and 1958. The residence time of </a:t>
            </a:r>
            <a:r>
              <a:rPr lang="en-US" baseline="30000" dirty="0"/>
              <a:t>36</a:t>
            </a:r>
            <a:r>
              <a:rPr lang="en-US" dirty="0"/>
              <a:t>Cl in the atmosphere is about 1 week. Thus, as an event marker of 1950s water in soil and ground water, </a:t>
            </a:r>
            <a:r>
              <a:rPr lang="en-US" baseline="30000" dirty="0"/>
              <a:t>36</a:t>
            </a:r>
            <a:r>
              <a:rPr lang="en-US" dirty="0"/>
              <a:t>Cl is also useful for dating waters less than 50 years before the present. </a:t>
            </a:r>
            <a:r>
              <a:rPr lang="en-US" baseline="30000" dirty="0"/>
              <a:t>36</a:t>
            </a:r>
            <a:r>
              <a:rPr lang="en-US" dirty="0"/>
              <a:t>Cl has seen use in other areas of the geological sciences, including dating ice</a:t>
            </a:r>
            <a:r>
              <a:rPr lang="en-US" baseline="30000" dirty="0">
                <a:hlinkClick r:id="rId32"/>
              </a:rPr>
              <a:t>[36]</a:t>
            </a:r>
            <a:r>
              <a:rPr lang="en-US" dirty="0"/>
              <a:t> and sediments.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Radiocarbon dating</a:t>
            </a:r>
            <a:r>
              <a:rPr lang="en-US" dirty="0"/>
              <a:t> (also referred to as </a:t>
            </a:r>
            <a:r>
              <a:rPr lang="en-US" b="1" dirty="0"/>
              <a:t>carbon dating</a:t>
            </a:r>
            <a:r>
              <a:rPr lang="en-US" dirty="0"/>
              <a:t> or </a:t>
            </a:r>
            <a:r>
              <a:rPr lang="en-US" b="1" dirty="0"/>
              <a:t>carbon-14 dating</a:t>
            </a:r>
            <a:r>
              <a:rPr lang="en-US" dirty="0"/>
              <a:t>) is a method for </a:t>
            </a:r>
            <a:r>
              <a:rPr lang="en-US" dirty="0">
                <a:hlinkClick r:id="rId33" tooltip="Chronological dating"/>
              </a:rPr>
              <a:t>determining the age</a:t>
            </a:r>
            <a:r>
              <a:rPr lang="en-US" dirty="0"/>
              <a:t> of an object containing </a:t>
            </a:r>
            <a:r>
              <a:rPr lang="en-US" dirty="0">
                <a:hlinkClick r:id="rId34" tooltip="Organic material"/>
              </a:rPr>
              <a:t>organic material</a:t>
            </a:r>
            <a:r>
              <a:rPr lang="en-US" dirty="0"/>
              <a:t> by using the properties of </a:t>
            </a:r>
            <a:r>
              <a:rPr lang="en-US" dirty="0">
                <a:hlinkClick r:id="rId35" tooltip="Carbon-14"/>
              </a:rPr>
              <a:t>radiocarbon</a:t>
            </a:r>
            <a:r>
              <a:rPr lang="en-US" dirty="0"/>
              <a:t>, a </a:t>
            </a:r>
            <a:r>
              <a:rPr lang="en-US" dirty="0">
                <a:hlinkClick r:id="rId36" tooltip="Radioactive"/>
              </a:rPr>
              <a:t>radioactive</a:t>
            </a:r>
            <a:r>
              <a:rPr lang="en-US" dirty="0"/>
              <a:t> </a:t>
            </a:r>
            <a:r>
              <a:rPr lang="en-US" dirty="0">
                <a:hlinkClick r:id="rId37" tooltip="Isotopes of carbon"/>
              </a:rPr>
              <a:t>isotope of carbon</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152DDEF-5024-7921-49DF-F58AF2FF9235}"/>
              </a:ext>
            </a:extLst>
          </p:cNvPr>
          <p:cNvSpPr>
            <a:spLocks noGrp="1"/>
          </p:cNvSpPr>
          <p:nvPr>
            <p:ph type="sldNum" sz="quarter" idx="5"/>
          </p:nvPr>
        </p:nvSpPr>
        <p:spPr/>
        <p:txBody>
          <a:bodyPr/>
          <a:lstStyle/>
          <a:p>
            <a:fld id="{FAB72532-8B3A-AA42-ADCE-307E0A97DF46}" type="slidenum">
              <a:rPr lang="en-US" smtClean="0"/>
              <a:t>22</a:t>
            </a:fld>
            <a:endParaRPr lang="en-US"/>
          </a:p>
        </p:txBody>
      </p:sp>
    </p:spTree>
    <p:extLst>
      <p:ext uri="{BB962C8B-B14F-4D97-AF65-F5344CB8AC3E}">
        <p14:creationId xmlns:p14="http://schemas.microsoft.com/office/powerpoint/2010/main" val="3406561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73D2A-0E71-B9FB-0257-F4253DC70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96F88-1FC5-36A2-00FA-4673C57F9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E484F-3F9F-881C-1339-9384EAFB8722}"/>
              </a:ext>
            </a:extLst>
          </p:cNvPr>
          <p:cNvSpPr>
            <a:spLocks noGrp="1"/>
          </p:cNvSpPr>
          <p:nvPr>
            <p:ph type="body" idx="1"/>
          </p:nvPr>
        </p:nvSpPr>
        <p:spPr/>
        <p:txBody>
          <a:bodyPr/>
          <a:lstStyle/>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linkClick r:id="rId3"/>
              </a:rPr>
              <a:t>https://science.howstuffworks.com/environmental/earth/geology/carbon-14.htm</a:t>
            </a:r>
            <a:r>
              <a:rPr lang="en-US" sz="1200" dirty="0"/>
              <a:t> </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90DB67B-1570-10BC-345F-92C77C1BAC73}"/>
              </a:ext>
            </a:extLst>
          </p:cNvPr>
          <p:cNvSpPr>
            <a:spLocks noGrp="1"/>
          </p:cNvSpPr>
          <p:nvPr>
            <p:ph type="sldNum" sz="quarter" idx="5"/>
          </p:nvPr>
        </p:nvSpPr>
        <p:spPr/>
        <p:txBody>
          <a:bodyPr/>
          <a:lstStyle/>
          <a:p>
            <a:fld id="{FAB72532-8B3A-AA42-ADCE-307E0A97DF46}" type="slidenum">
              <a:rPr lang="en-US" smtClean="0"/>
              <a:t>23</a:t>
            </a:fld>
            <a:endParaRPr lang="en-US"/>
          </a:p>
        </p:txBody>
      </p:sp>
    </p:spTree>
    <p:extLst>
      <p:ext uri="{BB962C8B-B14F-4D97-AF65-F5344CB8AC3E}">
        <p14:creationId xmlns:p14="http://schemas.microsoft.com/office/powerpoint/2010/main" val="2366671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8C515-345C-06CA-AB48-AD9D451A6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4B0C7-0FB6-9D8C-DD21-277665FF3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2335A-2EA0-EE42-9AAE-8AFC1BD573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2CEAFC-B1B4-824C-A922-10CFE280148C}"/>
              </a:ext>
            </a:extLst>
          </p:cNvPr>
          <p:cNvSpPr>
            <a:spLocks noGrp="1"/>
          </p:cNvSpPr>
          <p:nvPr>
            <p:ph type="sldNum" sz="quarter" idx="5"/>
          </p:nvPr>
        </p:nvSpPr>
        <p:spPr/>
        <p:txBody>
          <a:bodyPr/>
          <a:lstStyle/>
          <a:p>
            <a:fld id="{FAB72532-8B3A-AA42-ADCE-307E0A97DF46}" type="slidenum">
              <a:rPr lang="en-US" smtClean="0"/>
              <a:t>24</a:t>
            </a:fld>
            <a:endParaRPr lang="en-US"/>
          </a:p>
        </p:txBody>
      </p:sp>
    </p:spTree>
    <p:extLst>
      <p:ext uri="{BB962C8B-B14F-4D97-AF65-F5344CB8AC3E}">
        <p14:creationId xmlns:p14="http://schemas.microsoft.com/office/powerpoint/2010/main" val="204284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itchFamily="34" charset="-128"/>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8552" indent="-291751" eaLnBrk="0" hangingPunct="0">
              <a:spcBef>
                <a:spcPct val="30000"/>
              </a:spcBef>
              <a:defRPr sz="1200">
                <a:solidFill>
                  <a:schemeClr val="tx1"/>
                </a:solidFill>
                <a:latin typeface="Calibri" pitchFamily="34" charset="0"/>
                <a:ea typeface="ＭＳ Ｐゴシック" pitchFamily="34" charset="-128"/>
              </a:defRPr>
            </a:lvl2pPr>
            <a:lvl3pPr marL="1167003" indent="-233401" eaLnBrk="0" hangingPunct="0">
              <a:spcBef>
                <a:spcPct val="30000"/>
              </a:spcBef>
              <a:defRPr sz="1200">
                <a:solidFill>
                  <a:schemeClr val="tx1"/>
                </a:solidFill>
                <a:latin typeface="Calibri" pitchFamily="34" charset="0"/>
                <a:ea typeface="ＭＳ Ｐゴシック" pitchFamily="34" charset="-128"/>
              </a:defRPr>
            </a:lvl3pPr>
            <a:lvl4pPr marL="1633804" indent="-233401" eaLnBrk="0" hangingPunct="0">
              <a:spcBef>
                <a:spcPct val="30000"/>
              </a:spcBef>
              <a:defRPr sz="1200">
                <a:solidFill>
                  <a:schemeClr val="tx1"/>
                </a:solidFill>
                <a:latin typeface="Calibri" pitchFamily="34" charset="0"/>
                <a:ea typeface="ＭＳ Ｐゴシック" pitchFamily="34" charset="-128"/>
              </a:defRPr>
            </a:lvl4pPr>
            <a:lvl5pPr marL="2100605" indent="-233401" eaLnBrk="0" hangingPunct="0">
              <a:spcBef>
                <a:spcPct val="30000"/>
              </a:spcBef>
              <a:defRPr sz="1200">
                <a:solidFill>
                  <a:schemeClr val="tx1"/>
                </a:solidFill>
                <a:latin typeface="Calibri" pitchFamily="34" charset="0"/>
                <a:ea typeface="ＭＳ Ｐゴシック" pitchFamily="34" charset="-128"/>
              </a:defRPr>
            </a:lvl5pPr>
            <a:lvl6pPr marL="2567407" indent="-233401" defTabSz="466801"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4208" indent="-233401" defTabSz="466801"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501009" indent="-233401" defTabSz="466801"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7810" indent="-233401" defTabSz="466801"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31F96040-0429-4A17-8159-47A44E812A6F}" type="slidenum">
              <a:rPr lang="en-US" altLang="en-US"/>
              <a:pPr eaLnBrk="1" hangingPunct="1">
                <a:spcBef>
                  <a:spcPct val="0"/>
                </a:spcBef>
              </a:pPr>
              <a:t>4</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17D67-9E43-80FC-D428-A9EAFB9EB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87296-D492-F107-C619-6E757B520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0831C-44B0-5644-F4C0-63AA15D8276E}"/>
              </a:ext>
            </a:extLst>
          </p:cNvPr>
          <p:cNvSpPr>
            <a:spLocks noGrp="1"/>
          </p:cNvSpPr>
          <p:nvPr>
            <p:ph type="body" idx="1"/>
          </p:nvPr>
        </p:nvSpPr>
        <p:spPr/>
        <p:txBody>
          <a:bodyPr/>
          <a:lstStyle/>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linkClick r:id="rId3"/>
              </a:rPr>
              <a:t>https://www.nrc.gov/images/materials/miau/commercial-irradiator.gif</a:t>
            </a:r>
            <a:r>
              <a:rPr lang="en-US" sz="1200" dirty="0"/>
              <a:t> </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7034EF0-F749-8B55-EE24-4D225C405016}"/>
              </a:ext>
            </a:extLst>
          </p:cNvPr>
          <p:cNvSpPr>
            <a:spLocks noGrp="1"/>
          </p:cNvSpPr>
          <p:nvPr>
            <p:ph type="sldNum" sz="quarter" idx="5"/>
          </p:nvPr>
        </p:nvSpPr>
        <p:spPr/>
        <p:txBody>
          <a:bodyPr/>
          <a:lstStyle/>
          <a:p>
            <a:fld id="{FAB72532-8B3A-AA42-ADCE-307E0A97DF46}" type="slidenum">
              <a:rPr lang="en-US" smtClean="0"/>
              <a:t>25</a:t>
            </a:fld>
            <a:endParaRPr lang="en-US"/>
          </a:p>
        </p:txBody>
      </p:sp>
    </p:spTree>
    <p:extLst>
      <p:ext uri="{BB962C8B-B14F-4D97-AF65-F5344CB8AC3E}">
        <p14:creationId xmlns:p14="http://schemas.microsoft.com/office/powerpoint/2010/main" val="2955817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https://foodmicrobiology.academy/2020/07/13/food-irradiation-is-safe/</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Based on continual irradiation safety evaluations for more than 40 years, the U.S. Food and Drug Administration (FDA) has approved irradiation of various foodstuffs including wheat, potatoes, processed pork, herbs and spices, poultry, and molluscan shellfish. In 1986, the list was expanded to include fruits and vegetables, and in 1997, red meat was added. In 2008, the FDA allowed for increased irradiation dosages in lettuce and spinach sufficient to destroy disease causing bacteria.1, 2 </a:t>
            </a:r>
          </a:p>
          <a:p>
            <a:endParaRPr lang="en-US" dirty="0"/>
          </a:p>
          <a:p>
            <a:r>
              <a:rPr lang="en-US" dirty="0"/>
              <a:t>Over decades of study the FDA and other international organizations such as the International Atomic Energy Agency and the World Health Organization have consistently concluded the following: </a:t>
            </a:r>
          </a:p>
          <a:p>
            <a:r>
              <a:rPr lang="en-US" dirty="0"/>
              <a:t>• Food does not become radioactive as a result of irradiation. </a:t>
            </a:r>
          </a:p>
          <a:p>
            <a:r>
              <a:rPr lang="en-US" dirty="0"/>
              <a:t>• The irradiation process is effective in decreasing or eliminating disease-causing microorganisms such as Escherichia coli (E. coli), campylobacter, and salmonella from foods. </a:t>
            </a:r>
          </a:p>
          <a:p>
            <a:r>
              <a:rPr lang="en-US" dirty="0"/>
              <a:t>• Irradiation reduces spoilage caused by bacteria, insects, and parasites. </a:t>
            </a:r>
          </a:p>
          <a:p>
            <a:r>
              <a:rPr lang="en-US" dirty="0"/>
              <a:t>• Irradiation inhibits sprouting and delays ripening in some fruits and vegetables. </a:t>
            </a:r>
          </a:p>
          <a:p>
            <a:r>
              <a:rPr lang="en-US" dirty="0"/>
              <a:t>• Irradiation does not alter in any significant manner the nutritional value of food. </a:t>
            </a:r>
          </a:p>
          <a:p>
            <a:r>
              <a:rPr lang="en-US" dirty="0"/>
              <a:t>• Alterations in food created by irradiation are like those created by cooking and other processing. </a:t>
            </a:r>
          </a:p>
          <a:p>
            <a:r>
              <a:rPr lang="en-US" dirty="0"/>
              <a:t>• The irradiation process as regulated by the FDA is 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AB72532-8B3A-AA42-ADCE-307E0A97DF46}" type="slidenum">
              <a:rPr lang="en-US" smtClean="0"/>
              <a:t>26</a:t>
            </a:fld>
            <a:endParaRPr lang="en-US"/>
          </a:p>
        </p:txBody>
      </p:sp>
    </p:spTree>
    <p:extLst>
      <p:ext uri="{BB962C8B-B14F-4D97-AF65-F5344CB8AC3E}">
        <p14:creationId xmlns:p14="http://schemas.microsoft.com/office/powerpoint/2010/main" val="2213361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086E4-81B4-E18A-0E1A-5EC436A9B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28F01-5254-C6D1-76E0-0C38D2684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FC0C6-3806-5A07-32E0-AD44441101E1}"/>
              </a:ext>
            </a:extLst>
          </p:cNvPr>
          <p:cNvSpPr>
            <a:spLocks noGrp="1"/>
          </p:cNvSpPr>
          <p:nvPr>
            <p:ph type="body" idx="1"/>
          </p:nvPr>
        </p:nvSpPr>
        <p:spPr/>
        <p:txBody>
          <a:bodyPr/>
          <a:lstStyle/>
          <a:p>
            <a:pPr>
              <a:buFont typeface="Arial" panose="020B0604020202020204" pitchFamily="34" charset="0"/>
              <a:buNone/>
            </a:pPr>
            <a:r>
              <a:rPr lang="en-US" dirty="0"/>
              <a:t>Countries that have used plant mutation breeding have frequently realized great socio-economic benefits: </a:t>
            </a:r>
          </a:p>
          <a:p>
            <a:pPr>
              <a:buFont typeface="Arial" panose="020B0604020202020204" pitchFamily="34" charset="0"/>
              <a:buChar char="•"/>
            </a:pPr>
            <a:r>
              <a:rPr lang="en-US" dirty="0">
                <a:hlinkClick r:id="rId3" tooltip="IAEA fact sheet on Sorghum and Rice: Mali"/>
              </a:rPr>
              <a:t>In Mali</a:t>
            </a:r>
            <a:r>
              <a:rPr lang="en-US" dirty="0"/>
              <a:t>, irradiation of sorghum and rice seeds has produced more productive and marketable varieties.</a:t>
            </a:r>
          </a:p>
          <a:p>
            <a:pPr>
              <a:buFont typeface="Arial" panose="020B0604020202020204" pitchFamily="34" charset="0"/>
              <a:buChar char="•"/>
            </a:pPr>
            <a:r>
              <a:rPr lang="en-US" dirty="0">
                <a:hlinkClick r:id="rId4" tooltip="Bangladesh Triples Rice Production with Help of Nuclear Science, IAEA (3 March 2017)"/>
              </a:rPr>
              <a:t>In Bangladesh</a:t>
            </a:r>
            <a:r>
              <a:rPr lang="en-US" dirty="0"/>
              <a:t>, new varieties of rice produced through mutation breeding have increased crops three-fold in the last few decades. During a period of rapid population growth, the use of nuclear techniques has enabled Bangladesh, and large parts of Asia in general, to achieve comparative food security and improved nutrition.</a:t>
            </a:r>
          </a:p>
          <a:p>
            <a:pPr>
              <a:buFont typeface="Arial" panose="020B0604020202020204" pitchFamily="34" charset="0"/>
              <a:buChar char="•"/>
            </a:pPr>
            <a:r>
              <a:rPr lang="en-US" dirty="0">
                <a:hlinkClick r:id="rId5" tooltip="Joint FAO/IAEA Programme page on Plant mutation breeding enhance crop productivity and food security in drought-prone environments in Namibia"/>
              </a:rPr>
              <a:t>In Namibia</a:t>
            </a:r>
            <a:r>
              <a:rPr lang="en-US" dirty="0"/>
              <a:t>, mutation breeding has produced seeds of the country’s most important crops – cowpea, sorghum, and pearl millet – that have yields increased by 10-20%. The new varieties are more resistant to drought, temperature stress, and pests – essential attributes in Namibia’s difficult growing environment.</a:t>
            </a:r>
          </a:p>
          <a:p>
            <a:pPr>
              <a:buFont typeface="Arial" panose="020B0604020202020204" pitchFamily="34" charset="0"/>
              <a:buChar char="•"/>
            </a:pPr>
            <a:r>
              <a:rPr lang="en-US" dirty="0"/>
              <a:t>Across many IAEA member states, </a:t>
            </a:r>
            <a:r>
              <a:rPr lang="en-US" dirty="0">
                <a:hlinkClick r:id="rId6" tooltip="IAEA video on Tackling Coffee Disease with Nuclear Science"/>
              </a:rPr>
              <a:t>coffee plants are threatened by a fungal disease</a:t>
            </a:r>
            <a:r>
              <a:rPr lang="en-US" dirty="0"/>
              <a:t> known as coffee leaf rust. The IAEA, together with the FAO and the OPEC Fund for International Development (OFID), is training scientists from the plant’s principal growing region, South America, to implement plant mutation breeding.</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07F2F07-3A86-80BA-2917-BE4472AAD8D7}"/>
              </a:ext>
            </a:extLst>
          </p:cNvPr>
          <p:cNvSpPr>
            <a:spLocks noGrp="1"/>
          </p:cNvSpPr>
          <p:nvPr>
            <p:ph type="sldNum" sz="quarter" idx="5"/>
          </p:nvPr>
        </p:nvSpPr>
        <p:spPr/>
        <p:txBody>
          <a:bodyPr/>
          <a:lstStyle/>
          <a:p>
            <a:fld id="{FAB72532-8B3A-AA42-ADCE-307E0A97DF46}" type="slidenum">
              <a:rPr lang="en-US" smtClean="0"/>
              <a:t>28</a:t>
            </a:fld>
            <a:endParaRPr lang="en-US"/>
          </a:p>
        </p:txBody>
      </p:sp>
    </p:spTree>
    <p:extLst>
      <p:ext uri="{BB962C8B-B14F-4D97-AF65-F5344CB8AC3E}">
        <p14:creationId xmlns:p14="http://schemas.microsoft.com/office/powerpoint/2010/main" val="4275408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72532-8B3A-AA42-ADCE-307E0A97DF46}" type="slidenum">
              <a:rPr lang="en-US" smtClean="0"/>
              <a:t>29</a:t>
            </a:fld>
            <a:endParaRPr lang="en-US"/>
          </a:p>
        </p:txBody>
      </p:sp>
    </p:spTree>
    <p:extLst>
      <p:ext uri="{BB962C8B-B14F-4D97-AF65-F5344CB8AC3E}">
        <p14:creationId xmlns:p14="http://schemas.microsoft.com/office/powerpoint/2010/main" val="1455442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20486-22F1-69D9-2851-0943DB736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1254A-CE9A-9DE3-A43B-2DF873826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5D6C2-BB49-DE99-EAF7-7955C6AA8C30}"/>
              </a:ext>
            </a:extLst>
          </p:cNvPr>
          <p:cNvSpPr>
            <a:spLocks noGrp="1"/>
          </p:cNvSpPr>
          <p:nvPr>
            <p:ph type="body" idx="1"/>
          </p:nvPr>
        </p:nvSpPr>
        <p:spPr/>
        <p:txBody>
          <a:bodyPr/>
          <a:lstStyle/>
          <a:p>
            <a:pPr algn="l"/>
            <a:r>
              <a:rPr lang="en-US" b="0" i="0" dirty="0">
                <a:solidFill>
                  <a:srgbClr val="333333"/>
                </a:solidFill>
                <a:effectLst/>
                <a:latin typeface="Open Sans" panose="020B0606030504020204" pitchFamily="34" charset="0"/>
              </a:rPr>
              <a:t>Insect pests spread diseases. Mosquitoes, for example, are responsible for the spread of malaria, which affected 247 million people in 2021 alone and caused over 600 000 deaths. Parasitic insect pests, such as </a:t>
            </a:r>
            <a:r>
              <a:rPr lang="en-US" b="0" i="0" u="none" strike="noStrike" dirty="0">
                <a:solidFill>
                  <a:srgbClr val="0069B4"/>
                </a:solidFill>
                <a:effectLst/>
                <a:latin typeface="Open Sans" panose="020B0606030504020204" pitchFamily="34" charset="0"/>
                <a:hlinkClick r:id="rId3"/>
              </a:rPr>
              <a:t>parasitic flies, can threaten whole ecosystems</a:t>
            </a:r>
            <a:r>
              <a:rPr lang="en-US" b="0" i="0" dirty="0">
                <a:solidFill>
                  <a:srgbClr val="333333"/>
                </a:solidFill>
                <a:effectLst/>
                <a:latin typeface="Open Sans" panose="020B0606030504020204" pitchFamily="34" charset="0"/>
              </a:rPr>
              <a:t>, putting at risk long-term conservation of animals and biodiversity. Other insect pests, such as fruit flies, moths, tsetse flies and screwworms destroy crops and livestock, threatening farmers’ livelihoods, harming international trade and undermining global food security. According to official estimates, pests destroyed up to </a:t>
            </a:r>
            <a:r>
              <a:rPr lang="en-US" b="0" i="0" u="none" strike="noStrike" dirty="0">
                <a:solidFill>
                  <a:srgbClr val="0069B4"/>
                </a:solidFill>
                <a:effectLst/>
                <a:latin typeface="Open Sans" panose="020B0606030504020204" pitchFamily="34" charset="0"/>
                <a:hlinkClick r:id="rId4"/>
              </a:rPr>
              <a:t>40 per cent of global crops</a:t>
            </a:r>
            <a:r>
              <a:rPr lang="en-US" b="0" i="0" dirty="0">
                <a:solidFill>
                  <a:srgbClr val="333333"/>
                </a:solidFill>
                <a:effectLst/>
                <a:latin typeface="Open Sans" panose="020B0606030504020204" pitchFamily="34" charset="0"/>
              </a:rPr>
              <a:t> and caused $220 billion in losses in 2021.</a:t>
            </a:r>
          </a:p>
          <a:p>
            <a:pPr algn="l"/>
            <a:r>
              <a:rPr lang="en-US" b="0" i="0" dirty="0">
                <a:solidFill>
                  <a:srgbClr val="333333"/>
                </a:solidFill>
                <a:effectLst/>
                <a:latin typeface="Open Sans" panose="020B0606030504020204" pitchFamily="34" charset="0"/>
              </a:rPr>
              <a:t>The use of radiation can help in the regulation or management of pests — known as pest control — effectively preventing insect-related risks to human and animal health, the ecosystems and food security (including crop and livestock production). Methods using radiation for pest control include the sterile insect technique (SIT), inherited sterility and biological control.</a:t>
            </a:r>
          </a:p>
          <a:p>
            <a:pPr algn="l"/>
            <a:endParaRPr lang="en-US" b="0" i="0" dirty="0">
              <a:solidFill>
                <a:srgbClr val="333333"/>
              </a:solidFill>
              <a:effectLst/>
              <a:latin typeface="Open Sans" panose="020B0606030504020204" pitchFamily="34" charset="0"/>
            </a:endParaRPr>
          </a:p>
          <a:p>
            <a:endParaRPr lang="en-US" dirty="0"/>
          </a:p>
        </p:txBody>
      </p:sp>
      <p:sp>
        <p:nvSpPr>
          <p:cNvPr id="4" name="Slide Number Placeholder 3">
            <a:extLst>
              <a:ext uri="{FF2B5EF4-FFF2-40B4-BE49-F238E27FC236}">
                <a16:creationId xmlns:a16="http://schemas.microsoft.com/office/drawing/2014/main" id="{BEA7E777-7451-DC3F-DDD2-318CFE96B91A}"/>
              </a:ext>
            </a:extLst>
          </p:cNvPr>
          <p:cNvSpPr>
            <a:spLocks noGrp="1"/>
          </p:cNvSpPr>
          <p:nvPr>
            <p:ph type="sldNum" sz="quarter" idx="5"/>
          </p:nvPr>
        </p:nvSpPr>
        <p:spPr/>
        <p:txBody>
          <a:bodyPr/>
          <a:lstStyle/>
          <a:p>
            <a:fld id="{FAB72532-8B3A-AA42-ADCE-307E0A97DF46}" type="slidenum">
              <a:rPr lang="en-US" smtClean="0"/>
              <a:t>30</a:t>
            </a:fld>
            <a:endParaRPr lang="en-US"/>
          </a:p>
        </p:txBody>
      </p:sp>
    </p:spTree>
    <p:extLst>
      <p:ext uri="{BB962C8B-B14F-4D97-AF65-F5344CB8AC3E}">
        <p14:creationId xmlns:p14="http://schemas.microsoft.com/office/powerpoint/2010/main" val="886075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51889-DDE8-AB09-504D-0BBC4D7DB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377E1-8F17-A627-ABE8-438115134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1A4B2-6A82-A4E8-2D5B-0382A281E7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8E1ED9-0F55-0C3D-3AD6-F2845407BFA5}"/>
              </a:ext>
            </a:extLst>
          </p:cNvPr>
          <p:cNvSpPr>
            <a:spLocks noGrp="1"/>
          </p:cNvSpPr>
          <p:nvPr>
            <p:ph type="sldNum" sz="quarter" idx="5"/>
          </p:nvPr>
        </p:nvSpPr>
        <p:spPr/>
        <p:txBody>
          <a:bodyPr/>
          <a:lstStyle/>
          <a:p>
            <a:fld id="{FAB72532-8B3A-AA42-ADCE-307E0A97DF46}" type="slidenum">
              <a:rPr lang="en-US" smtClean="0"/>
              <a:t>31</a:t>
            </a:fld>
            <a:endParaRPr lang="en-US"/>
          </a:p>
        </p:txBody>
      </p:sp>
    </p:spTree>
    <p:extLst>
      <p:ext uri="{BB962C8B-B14F-4D97-AF65-F5344CB8AC3E}">
        <p14:creationId xmlns:p14="http://schemas.microsoft.com/office/powerpoint/2010/main" val="298500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6E1EA-5724-5939-6471-1EEB21F99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8DFDD-DDEE-7C7F-BCCA-E0C1A693D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EC920-1FF9-A55E-5285-5866C9B795CC}"/>
              </a:ext>
            </a:extLst>
          </p:cNvPr>
          <p:cNvSpPr>
            <a:spLocks noGrp="1"/>
          </p:cNvSpPr>
          <p:nvPr>
            <p:ph type="body" idx="1"/>
          </p:nvPr>
        </p:nvSpPr>
        <p:spPr/>
        <p:txBody>
          <a:bodyPr/>
          <a:lstStyle/>
          <a:p>
            <a:r>
              <a:rPr lang="en-US" dirty="0"/>
              <a:t>Radioisotope thermal generators (RTGs) are used in space missions. The heat generated by the decay of a radioactive source, often plutionium-238, is used to generate electricity. The Voyager space probes, the Cassini mission to Saturn, the Galileo mission to Jupiter, and the New Horizons mission to Pluto are all powered by RTGs. The </a:t>
            </a:r>
            <a:r>
              <a:rPr lang="en-US" i="1" dirty="0"/>
              <a:t>Spirit</a:t>
            </a:r>
            <a:r>
              <a:rPr lang="en-US" dirty="0"/>
              <a:t> and </a:t>
            </a:r>
            <a:r>
              <a:rPr lang="en-US" i="1" dirty="0"/>
              <a:t>Opportunity</a:t>
            </a:r>
            <a:r>
              <a:rPr lang="en-US" dirty="0"/>
              <a:t> Mars rovers have used a mix of solar panels for electricity and RTGs for heat. The latest Mars rover, </a:t>
            </a:r>
            <a:r>
              <a:rPr lang="en-US" i="1" dirty="0"/>
              <a:t>Curiosity</a:t>
            </a:r>
            <a:r>
              <a:rPr lang="en-US" dirty="0"/>
              <a:t>, is much bigger and uses RTGs for heat and electricity as solar panels would not be able to supply enough electricity.</a:t>
            </a:r>
          </a:p>
        </p:txBody>
      </p:sp>
      <p:sp>
        <p:nvSpPr>
          <p:cNvPr id="4" name="Slide Number Placeholder 3">
            <a:extLst>
              <a:ext uri="{FF2B5EF4-FFF2-40B4-BE49-F238E27FC236}">
                <a16:creationId xmlns:a16="http://schemas.microsoft.com/office/drawing/2014/main" id="{1DD3A80D-8F0B-5984-284E-FD3FFFB09479}"/>
              </a:ext>
            </a:extLst>
          </p:cNvPr>
          <p:cNvSpPr>
            <a:spLocks noGrp="1"/>
          </p:cNvSpPr>
          <p:nvPr>
            <p:ph type="sldNum" sz="quarter" idx="5"/>
          </p:nvPr>
        </p:nvSpPr>
        <p:spPr/>
        <p:txBody>
          <a:bodyPr/>
          <a:lstStyle/>
          <a:p>
            <a:fld id="{FAB72532-8B3A-AA42-ADCE-307E0A97DF46}" type="slidenum">
              <a:rPr lang="en-US" smtClean="0"/>
              <a:t>32</a:t>
            </a:fld>
            <a:endParaRPr lang="en-US"/>
          </a:p>
        </p:txBody>
      </p:sp>
    </p:spTree>
    <p:extLst>
      <p:ext uri="{BB962C8B-B14F-4D97-AF65-F5344CB8AC3E}">
        <p14:creationId xmlns:p14="http://schemas.microsoft.com/office/powerpoint/2010/main" val="4127222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00CF7-ACC4-E9EC-12C5-703B8C450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2A0C2-F8C5-12A2-E4A7-9BF5A5DCD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1D394-5FE8-5A51-45EE-5938FE397C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C24260-6545-96BE-819A-B9B2F79D5D97}"/>
              </a:ext>
            </a:extLst>
          </p:cNvPr>
          <p:cNvSpPr>
            <a:spLocks noGrp="1"/>
          </p:cNvSpPr>
          <p:nvPr>
            <p:ph type="sldNum" sz="quarter" idx="5"/>
          </p:nvPr>
        </p:nvSpPr>
        <p:spPr/>
        <p:txBody>
          <a:bodyPr/>
          <a:lstStyle/>
          <a:p>
            <a:fld id="{FAB72532-8B3A-AA42-ADCE-307E0A97DF46}" type="slidenum">
              <a:rPr lang="en-US" smtClean="0"/>
              <a:t>33</a:t>
            </a:fld>
            <a:endParaRPr lang="en-US"/>
          </a:p>
        </p:txBody>
      </p:sp>
    </p:spTree>
    <p:extLst>
      <p:ext uri="{BB962C8B-B14F-4D97-AF65-F5344CB8AC3E}">
        <p14:creationId xmlns:p14="http://schemas.microsoft.com/office/powerpoint/2010/main" val="2239346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39F13-25B9-AD54-5B70-26D451246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5B125-4E11-9194-03A0-F7222216A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9B44C-0453-9D62-6E69-D2002B4650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788F6A-44B6-73D3-7BC6-27BA8F443D72}"/>
              </a:ext>
            </a:extLst>
          </p:cNvPr>
          <p:cNvSpPr>
            <a:spLocks noGrp="1"/>
          </p:cNvSpPr>
          <p:nvPr>
            <p:ph type="sldNum" sz="quarter" idx="5"/>
          </p:nvPr>
        </p:nvSpPr>
        <p:spPr/>
        <p:txBody>
          <a:bodyPr/>
          <a:lstStyle/>
          <a:p>
            <a:fld id="{FAB72532-8B3A-AA42-ADCE-307E0A97DF46}" type="slidenum">
              <a:rPr lang="en-US" smtClean="0"/>
              <a:t>34</a:t>
            </a:fld>
            <a:endParaRPr lang="en-US"/>
          </a:p>
        </p:txBody>
      </p:sp>
    </p:spTree>
    <p:extLst>
      <p:ext uri="{BB962C8B-B14F-4D97-AF65-F5344CB8AC3E}">
        <p14:creationId xmlns:p14="http://schemas.microsoft.com/office/powerpoint/2010/main" val="2238255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FAB193A-6DAB-D233-E845-BCBCA8E43C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0C50623-B58F-D948-82F0-3E9FB614F242}"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
        <p:nvSpPr>
          <p:cNvPr id="59394" name="Rectangle 2">
            <a:extLst>
              <a:ext uri="{FF2B5EF4-FFF2-40B4-BE49-F238E27FC236}">
                <a16:creationId xmlns:a16="http://schemas.microsoft.com/office/drawing/2014/main" id="{CB410ACF-E6E7-4347-B470-F1158F75D749}"/>
              </a:ext>
            </a:extLst>
          </p:cNvPr>
          <p:cNvSpPr>
            <a:spLocks noGrp="1" noRot="1" noChangeAspect="1" noChangeArrowheads="1" noTextEdit="1"/>
          </p:cNvSpPr>
          <p:nvPr>
            <p:ph type="sldImg"/>
          </p:nvPr>
        </p:nvSpPr>
        <p:spPr bwMode="auto">
          <a:xfrm>
            <a:off x="369888" y="674688"/>
            <a:ext cx="6107112" cy="3435350"/>
          </a:xfrm>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C98A6AC5-0821-3142-F50F-859B56BD4813}"/>
              </a:ext>
            </a:extLst>
          </p:cNvPr>
          <p:cNvSpPr>
            <a:spLocks noGrp="1" noChangeArrowheads="1"/>
          </p:cNvSpPr>
          <p:nvPr>
            <p:ph type="body" idx="1"/>
          </p:nvPr>
        </p:nvSpPr>
        <p:spPr bwMode="auto">
          <a:xfrm>
            <a:off x="912813" y="4335463"/>
            <a:ext cx="5021262" cy="4111625"/>
          </a:xfrm>
          <a:solidFill>
            <a:srgbClr val="FFFFFF"/>
          </a:solidFill>
          <a:ln>
            <a:solidFill>
              <a:srgbClr val="000000"/>
            </a:solidFill>
            <a:miter lim="800000"/>
            <a:headEnd/>
            <a:tailEnd/>
          </a:ln>
        </p:spPr>
        <p:txBody>
          <a:bodyPr wrap="square" lIns="90370" tIns="45185" rIns="90370" bIns="45185" numCol="1" anchor="t" anchorCtr="0" compatLnSpc="1">
            <a:prstTxWarp prst="textNoShape">
              <a:avLst/>
            </a:prstTxWarp>
          </a:bodyPr>
          <a:lstStyle/>
          <a:p>
            <a:pPr eaLnBrk="1" hangingPunct="1"/>
            <a:r>
              <a:rPr lang="en-US" altLang="en-US">
                <a:latin typeface="Century Schoolbook" panose="02040604050505020304" pitchFamily="18" charset="0"/>
                <a:ea typeface="ＭＳ Ｐゴシック" panose="020B0600070205080204" pitchFamily="34" charset="-128"/>
              </a:rPr>
              <a:t>When a nuclear power plant starts up, neutrons are released. When they strike the uranium atoms in the fuel pellets, the atoms split—or fission.</a:t>
            </a:r>
          </a:p>
          <a:p>
            <a:pPr eaLnBrk="1" hangingPunct="1"/>
            <a:endParaRPr lang="en-US" altLang="en-US">
              <a:latin typeface="Century Schoolbook" panose="02040604050505020304" pitchFamily="18" charset="0"/>
              <a:ea typeface="ＭＳ Ｐゴシック" panose="020B0600070205080204" pitchFamily="34" charset="-128"/>
            </a:endParaRPr>
          </a:p>
          <a:p>
            <a:pPr eaLnBrk="1" hangingPunct="1"/>
            <a:r>
              <a:rPr lang="en-US" altLang="en-US">
                <a:latin typeface="Century Schoolbook" panose="02040604050505020304" pitchFamily="18" charset="0"/>
                <a:ea typeface="ＭＳ Ｐゴシック" panose="020B0600070205080204" pitchFamily="34" charset="-128"/>
              </a:rPr>
              <a:t>x</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72166C6A-22CF-6520-91CA-BD3231DDEC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0C3375D-5D57-A34D-9FE3-8FFBC6EAB453}"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
        <p:nvSpPr>
          <p:cNvPr id="36866" name="Rectangle 2">
            <a:extLst>
              <a:ext uri="{FF2B5EF4-FFF2-40B4-BE49-F238E27FC236}">
                <a16:creationId xmlns:a16="http://schemas.microsoft.com/office/drawing/2014/main" id="{0FA29B01-66BA-DBD1-D10A-489D56FABE00}"/>
              </a:ext>
            </a:extLst>
          </p:cNvPr>
          <p:cNvSpPr>
            <a:spLocks noGrp="1" noRot="1" noChangeAspect="1" noChangeArrowheads="1" noTextEdit="1"/>
          </p:cNvSpPr>
          <p:nvPr>
            <p:ph type="sldImg"/>
          </p:nvPr>
        </p:nvSpPr>
        <p:spPr bwMode="auto">
          <a:xfrm>
            <a:off x="369888" y="674688"/>
            <a:ext cx="6107112" cy="3435350"/>
          </a:xfrm>
          <a:solidFill>
            <a:srgbClr val="FFFFFF"/>
          </a:solidFill>
          <a:ln>
            <a:solidFill>
              <a:srgbClr val="000000"/>
            </a:solidFill>
            <a:miter lim="800000"/>
            <a:headEnd/>
            <a:tailEnd/>
          </a:ln>
        </p:spPr>
      </p:sp>
      <p:sp>
        <p:nvSpPr>
          <p:cNvPr id="36867" name="Rectangle 3">
            <a:extLst>
              <a:ext uri="{FF2B5EF4-FFF2-40B4-BE49-F238E27FC236}">
                <a16:creationId xmlns:a16="http://schemas.microsoft.com/office/drawing/2014/main" id="{33EC30FB-BBE8-0062-12F4-0832AA5794FE}"/>
              </a:ext>
            </a:extLst>
          </p:cNvPr>
          <p:cNvSpPr>
            <a:spLocks noGrp="1" noChangeArrowheads="1"/>
          </p:cNvSpPr>
          <p:nvPr>
            <p:ph type="body" idx="1"/>
          </p:nvPr>
        </p:nvSpPr>
        <p:spPr bwMode="auto">
          <a:xfrm>
            <a:off x="912813" y="4335463"/>
            <a:ext cx="5021262" cy="4111625"/>
          </a:xfrm>
          <a:solidFill>
            <a:srgbClr val="FFFFFF"/>
          </a:solidFill>
          <a:ln>
            <a:solidFill>
              <a:srgbClr val="000000"/>
            </a:solidFill>
            <a:miter lim="800000"/>
            <a:headEnd/>
            <a:tailEnd/>
          </a:ln>
        </p:spPr>
        <p:txBody>
          <a:bodyPr wrap="square" lIns="90370" tIns="45185" rIns="90370" bIns="45185" numCol="1" anchor="t" anchorCtr="0" compatLnSpc="1">
            <a:prstTxWarp prst="textNoShape">
              <a:avLst/>
            </a:prstTxWarp>
          </a:bodyPr>
          <a:lstStyle/>
          <a:p>
            <a:pPr eaLnBrk="1" hangingPunct="1">
              <a:spcBef>
                <a:spcPct val="0"/>
              </a:spcBef>
            </a:pPr>
            <a:r>
              <a:rPr lang="en-US" altLang="en-US">
                <a:latin typeface="Century Schoolbook" panose="02040604050505020304" pitchFamily="18" charset="0"/>
                <a:ea typeface="ＭＳ Ｐゴシック" panose="020B0600070205080204" pitchFamily="34" charset="-128"/>
              </a:rPr>
              <a:t>This process continues in a chain reaction, producing a great deal of heat. It is this process—creating heat through the splitting of atoms—that turns water to steam. The steam is moved from the reactor to turn the turbine-generator, which makes electricity. All radioactive water stays within the reactor system and is not released into the environment. </a:t>
            </a: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https://world-</a:t>
            </a:r>
            <a:r>
              <a:rPr lang="en-US" dirty="0" err="1"/>
              <a:t>nuclear.org</a:t>
            </a:r>
            <a:r>
              <a:rPr lang="en-US" dirty="0"/>
              <a:t>/information-library/non-power-nuclear-applications/overview/</a:t>
            </a:r>
            <a:r>
              <a:rPr lang="en-US" dirty="0" err="1"/>
              <a:t>the-many-uses-of-nuclear-technology#trans</a:t>
            </a:r>
            <a:endParaRPr lang="en-US" dirty="0"/>
          </a:p>
          <a:p>
            <a:r>
              <a:rPr lang="en-US" dirty="0"/>
              <a:t>https://world-</a:t>
            </a:r>
            <a:r>
              <a:rPr lang="en-US" dirty="0" err="1"/>
              <a:t>nuclear.org</a:t>
            </a:r>
            <a:r>
              <a:rPr lang="en-US" dirty="0"/>
              <a:t>/information-library/energy-and-the-environment/hydrogen-production-and-uses</a:t>
            </a:r>
          </a:p>
          <a:p>
            <a:r>
              <a:rPr lang="en-US" dirty="0"/>
              <a:t>https://world-</a:t>
            </a:r>
            <a:r>
              <a:rPr lang="en-US" dirty="0" err="1"/>
              <a:t>nuclear.org</a:t>
            </a:r>
            <a:r>
              <a:rPr lang="en-US" dirty="0"/>
              <a:t>/information-library/non-power-nuclear-applications/industry/nuclear-desalination</a:t>
            </a:r>
          </a:p>
        </p:txBody>
      </p:sp>
      <p:sp>
        <p:nvSpPr>
          <p:cNvPr id="4" name="Slide Number Placeholder 3"/>
          <p:cNvSpPr>
            <a:spLocks noGrp="1"/>
          </p:cNvSpPr>
          <p:nvPr>
            <p:ph type="sldNum" sz="quarter" idx="5"/>
          </p:nvPr>
        </p:nvSpPr>
        <p:spPr/>
        <p:txBody>
          <a:bodyPr/>
          <a:lstStyle/>
          <a:p>
            <a:fld id="{FAB72532-8B3A-AA42-ADCE-307E0A97DF46}" type="slidenum">
              <a:rPr lang="en-US" smtClean="0"/>
              <a:t>7</a:t>
            </a:fld>
            <a:endParaRPr lang="en-US"/>
          </a:p>
        </p:txBody>
      </p:sp>
    </p:spTree>
    <p:extLst>
      <p:ext uri="{BB962C8B-B14F-4D97-AF65-F5344CB8AC3E}">
        <p14:creationId xmlns:p14="http://schemas.microsoft.com/office/powerpoint/2010/main" val="2495682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8A97C-E511-39B1-9C90-56005FC30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316B3-9593-86D8-BAC3-175EA4F95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A78BE-3227-4D1B-3E49-DF886028684C}"/>
              </a:ext>
            </a:extLst>
          </p:cNvPr>
          <p:cNvSpPr>
            <a:spLocks noGrp="1"/>
          </p:cNvSpPr>
          <p:nvPr>
            <p:ph type="body" idx="1"/>
          </p:nvPr>
        </p:nvSpPr>
        <p:spPr/>
        <p:txBody>
          <a:bodyPr/>
          <a:lstStyle/>
          <a:p>
            <a:r>
              <a:rPr lang="en-US" dirty="0"/>
              <a:t>https://world-</a:t>
            </a:r>
            <a:r>
              <a:rPr lang="en-US" dirty="0" err="1"/>
              <a:t>nuclear.org</a:t>
            </a:r>
            <a:r>
              <a:rPr lang="en-US" dirty="0"/>
              <a:t>/information-library/non-power-nuclear-applications/overview/</a:t>
            </a:r>
            <a:r>
              <a:rPr lang="en-US" dirty="0" err="1"/>
              <a:t>the-many-uses-of-nuclear-technology#trans</a:t>
            </a:r>
            <a:endParaRPr lang="en-US" dirty="0"/>
          </a:p>
          <a:p>
            <a:r>
              <a:rPr lang="en-US" dirty="0"/>
              <a:t>https://world-</a:t>
            </a:r>
            <a:r>
              <a:rPr lang="en-US" dirty="0" err="1"/>
              <a:t>nuclear.org</a:t>
            </a:r>
            <a:r>
              <a:rPr lang="en-US" dirty="0"/>
              <a:t>/information-library/energy-and-the-environment/hydrogen-production-and-uses</a:t>
            </a:r>
          </a:p>
          <a:p>
            <a:r>
              <a:rPr lang="en-US" dirty="0"/>
              <a:t>https://world-</a:t>
            </a:r>
            <a:r>
              <a:rPr lang="en-US" dirty="0" err="1"/>
              <a:t>nuclear.org</a:t>
            </a:r>
            <a:r>
              <a:rPr lang="en-US" dirty="0"/>
              <a:t>/information-library/non-power-nuclear-applications/industry/nuclear-desalination</a:t>
            </a:r>
          </a:p>
        </p:txBody>
      </p:sp>
      <p:sp>
        <p:nvSpPr>
          <p:cNvPr id="4" name="Slide Number Placeholder 3">
            <a:extLst>
              <a:ext uri="{FF2B5EF4-FFF2-40B4-BE49-F238E27FC236}">
                <a16:creationId xmlns:a16="http://schemas.microsoft.com/office/drawing/2014/main" id="{1B3A6967-3C38-0A99-E36B-F6D894B3C169}"/>
              </a:ext>
            </a:extLst>
          </p:cNvPr>
          <p:cNvSpPr>
            <a:spLocks noGrp="1"/>
          </p:cNvSpPr>
          <p:nvPr>
            <p:ph type="sldNum" sz="quarter" idx="5"/>
          </p:nvPr>
        </p:nvSpPr>
        <p:spPr/>
        <p:txBody>
          <a:bodyPr/>
          <a:lstStyle/>
          <a:p>
            <a:fld id="{FAB72532-8B3A-AA42-ADCE-307E0A97DF46}" type="slidenum">
              <a:rPr lang="en-US" smtClean="0"/>
              <a:t>8</a:t>
            </a:fld>
            <a:endParaRPr lang="en-US"/>
          </a:p>
        </p:txBody>
      </p:sp>
    </p:spTree>
    <p:extLst>
      <p:ext uri="{BB962C8B-B14F-4D97-AF65-F5344CB8AC3E}">
        <p14:creationId xmlns:p14="http://schemas.microsoft.com/office/powerpoint/2010/main" val="2965727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diversity of advanced nuclear technologies.</a:t>
            </a:r>
          </a:p>
          <a:p>
            <a:r>
              <a:rPr lang="en-US" dirty="0"/>
              <a:t>Note that there are various technologies involved, but that’s not the lead.</a:t>
            </a:r>
          </a:p>
          <a:p>
            <a:r>
              <a:rPr lang="en-US" dirty="0"/>
              <a:t>Leading effort is looking at the “end Uses” of the energy which may impact the technology choice that is desired (temperature range required).</a:t>
            </a:r>
          </a:p>
          <a:p>
            <a:r>
              <a:rPr lang="en-US" dirty="0"/>
              <a:t>Various sizes also under consideration that can provide various options for uses.</a:t>
            </a:r>
          </a:p>
          <a:p>
            <a:r>
              <a:rPr lang="en-US" dirty="0"/>
              <a:t>1 GW serves 750,000 homes (1.3 kW per home)</a:t>
            </a:r>
          </a:p>
        </p:txBody>
      </p:sp>
    </p:spTree>
    <p:extLst>
      <p:ext uri="{BB962C8B-B14F-4D97-AF65-F5344CB8AC3E}">
        <p14:creationId xmlns:p14="http://schemas.microsoft.com/office/powerpoint/2010/main" val="1646700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DDC4-6A86-527B-6E70-7AF0AA8F6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1F271-59DC-B460-1C08-C191BA0B6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D69D4-7727-2B3B-0F21-8A9BF979DE01}"/>
              </a:ext>
            </a:extLst>
          </p:cNvPr>
          <p:cNvSpPr>
            <a:spLocks noGrp="1"/>
          </p:cNvSpPr>
          <p:nvPr>
            <p:ph type="body" idx="1"/>
          </p:nvPr>
        </p:nvSpPr>
        <p:spPr/>
        <p:txBody>
          <a:bodyPr/>
          <a:lstStyle/>
          <a:p>
            <a:r>
              <a:rPr lang="en-US" sz="1200" b="0" i="0" u="none" strike="noStrike" baseline="0" dirty="0">
                <a:solidFill>
                  <a:srgbClr val="004D95"/>
                </a:solidFill>
                <a:latin typeface="Trade Gothic LT Std"/>
              </a:rPr>
              <a:t>Positron Emission Tomography (PET) </a:t>
            </a:r>
          </a:p>
          <a:p>
            <a:r>
              <a:rPr lang="en-US" sz="1200" b="0" i="0" u="none" strike="noStrike" baseline="0" dirty="0">
                <a:solidFill>
                  <a:srgbClr val="4E535A"/>
                </a:solidFill>
                <a:latin typeface="Trade Gothic LT Std"/>
              </a:rPr>
              <a:t>• This nuclear medical imaging technique involves the injection into the body of an isotope that decays by positron emission that is the beta plus </a:t>
            </a:r>
            <a:r>
              <a:rPr lang="en-US" sz="1200" dirty="0">
                <a:solidFill>
                  <a:srgbClr val="4E535A"/>
                </a:solidFill>
                <a:latin typeface="Trade Gothic LT Std"/>
              </a:rPr>
              <a:t>(</a:t>
            </a:r>
            <a:r>
              <a:rPr lang="en-US" sz="1200" dirty="0" err="1">
                <a:solidFill>
                  <a:srgbClr val="4E535A"/>
                </a:solidFill>
                <a:latin typeface="Trade Gothic LT Std"/>
              </a:rPr>
              <a:t>ß</a:t>
            </a:r>
            <a:r>
              <a:rPr lang="en-US" sz="1200" dirty="0">
                <a:solidFill>
                  <a:srgbClr val="4E535A"/>
                </a:solidFill>
                <a:latin typeface="Trade Gothic LT Std"/>
              </a:rPr>
              <a:t>+)</a:t>
            </a:r>
            <a:r>
              <a:rPr lang="en-US" sz="1200" b="0" i="0" u="none" strike="noStrike" baseline="0" dirty="0">
                <a:solidFill>
                  <a:srgbClr val="4E535A"/>
                </a:solidFill>
                <a:latin typeface="Trade Gothic LT Std"/>
              </a:rPr>
              <a:t> particle. When this positron encounters an electron, a beta minus particle, they annihilate each other and produce two photons. The energy and path of these photons leaving the body can then be used to give an accurate picture of the area where the isotope was absorbed. </a:t>
            </a:r>
          </a:p>
          <a:p>
            <a:r>
              <a:rPr lang="en-US" sz="1200" b="0" i="0" u="none" strike="noStrike" baseline="0" dirty="0">
                <a:solidFill>
                  <a:srgbClr val="004D95"/>
                </a:solidFill>
                <a:latin typeface="Trade Gothic LT Std"/>
              </a:rPr>
              <a:t>Single Photon Emission Computed Tomography (SPECT) </a:t>
            </a:r>
          </a:p>
          <a:p>
            <a:r>
              <a:rPr lang="en-US" sz="1200" b="0" i="0" u="none" strike="noStrike" baseline="0" dirty="0">
                <a:solidFill>
                  <a:srgbClr val="4E535A"/>
                </a:solidFill>
                <a:latin typeface="Trade Gothic LT Std"/>
              </a:rPr>
              <a:t>• SPECT is similar to PET in its use of radioactive tracer material and detection of gamma rays. In contrast with PET, however, the tracer used in SPECT emits gamma radiation that is measured directly. Where PET tracers emit positrons that annihilate with electrons up to a few millimeters away, causing two gamma photons to be emitted in opposite directions. A PET scanner detects these emissions coincident in time, which provides more local radiation event information and thus higher resolution images than SPECT. SPECT scans, however, are significantly less expensive than PET scans, in part because they are able to use longer lived, more easily obtainable radioisotopes than PET needs. </a:t>
            </a:r>
            <a:endParaRPr lang="en-US" dirty="0"/>
          </a:p>
          <a:p>
            <a:endParaRPr lang="en-US" dirty="0"/>
          </a:p>
          <a:p>
            <a:r>
              <a:rPr lang="en-US" dirty="0"/>
              <a:t>New procedures combine PET with computed X-ray tomography (CT) scans to give co-registration of the two images (</a:t>
            </a:r>
            <a:r>
              <a:rPr lang="en-US" b="1" dirty="0"/>
              <a:t>PET-CT</a:t>
            </a:r>
            <a:r>
              <a:rPr lang="en-US" dirty="0"/>
              <a:t>), enabling 30% better diagnosis than with a traditional gamma camera alone. It is a very powerful and significant tool which provides unique information on a wide variety of diseases from dementia to cardiovascular disease and cancer.</a:t>
            </a:r>
          </a:p>
          <a:p>
            <a:r>
              <a:rPr lang="en-US" dirty="0"/>
              <a:t>Combining PET with MRI (</a:t>
            </a:r>
            <a:r>
              <a:rPr lang="en-US" b="1" dirty="0"/>
              <a:t>PET-MRI</a:t>
            </a:r>
            <a:r>
              <a:rPr lang="en-US" dirty="0"/>
              <a:t>), especially for brain imaging, enables diffusion-weighted imaging in soft tissue with dynamic contrast and magnetic resonance spectroscopy.</a:t>
            </a:r>
          </a:p>
          <a:p>
            <a:endParaRPr lang="en-US" dirty="0"/>
          </a:p>
        </p:txBody>
      </p:sp>
      <p:sp>
        <p:nvSpPr>
          <p:cNvPr id="4" name="Slide Number Placeholder 3">
            <a:extLst>
              <a:ext uri="{FF2B5EF4-FFF2-40B4-BE49-F238E27FC236}">
                <a16:creationId xmlns:a16="http://schemas.microsoft.com/office/drawing/2014/main" id="{F2B2FC7A-6602-1B32-5036-D5A96E4F0229}"/>
              </a:ext>
            </a:extLst>
          </p:cNvPr>
          <p:cNvSpPr>
            <a:spLocks noGrp="1"/>
          </p:cNvSpPr>
          <p:nvPr>
            <p:ph type="sldNum" sz="quarter" idx="5"/>
          </p:nvPr>
        </p:nvSpPr>
        <p:spPr/>
        <p:txBody>
          <a:bodyPr/>
          <a:lstStyle/>
          <a:p>
            <a:fld id="{FAB72532-8B3A-AA42-ADCE-307E0A97DF46}" type="slidenum">
              <a:rPr lang="en-US" smtClean="0"/>
              <a:t>13</a:t>
            </a:fld>
            <a:endParaRPr lang="en-US"/>
          </a:p>
        </p:txBody>
      </p:sp>
    </p:spTree>
    <p:extLst>
      <p:ext uri="{BB962C8B-B14F-4D97-AF65-F5344CB8AC3E}">
        <p14:creationId xmlns:p14="http://schemas.microsoft.com/office/powerpoint/2010/main" val="3759249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5CC04-9D46-D896-84E7-DE58CA8FD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D7824-455E-02B5-9024-AFFE57A47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CD650-D791-E76B-3A8A-11CF57C28909}"/>
              </a:ext>
            </a:extLst>
          </p:cNvPr>
          <p:cNvSpPr>
            <a:spLocks noGrp="1"/>
          </p:cNvSpPr>
          <p:nvPr>
            <p:ph type="body" idx="1"/>
          </p:nvPr>
        </p:nvSpPr>
        <p:spPr/>
        <p:txBody>
          <a:bodyPr/>
          <a:lstStyle/>
          <a:p>
            <a:r>
              <a:rPr lang="en-US" sz="1200" b="0" i="0" u="none" strike="noStrike" baseline="0" dirty="0">
                <a:solidFill>
                  <a:srgbClr val="004D95"/>
                </a:solidFill>
                <a:latin typeface="Trade Gothic LT Std"/>
              </a:rPr>
              <a:t>Positron Emission Tomography (PET) </a:t>
            </a:r>
          </a:p>
          <a:p>
            <a:r>
              <a:rPr lang="en-US" sz="1200" b="0" i="0" u="none" strike="noStrike" baseline="0" dirty="0">
                <a:solidFill>
                  <a:srgbClr val="4E535A"/>
                </a:solidFill>
                <a:latin typeface="Trade Gothic LT Std"/>
              </a:rPr>
              <a:t>• This nuclear medical imaging technique involves the injection into the body of an isotope that decays by positron emission that is the beta plus </a:t>
            </a:r>
            <a:r>
              <a:rPr lang="en-US" sz="1200" dirty="0">
                <a:solidFill>
                  <a:srgbClr val="4E535A"/>
                </a:solidFill>
                <a:latin typeface="Trade Gothic LT Std"/>
              </a:rPr>
              <a:t>(</a:t>
            </a:r>
            <a:r>
              <a:rPr lang="en-US" sz="1200" dirty="0" err="1">
                <a:solidFill>
                  <a:srgbClr val="4E535A"/>
                </a:solidFill>
                <a:latin typeface="Trade Gothic LT Std"/>
              </a:rPr>
              <a:t>ß</a:t>
            </a:r>
            <a:r>
              <a:rPr lang="en-US" sz="1200" dirty="0">
                <a:solidFill>
                  <a:srgbClr val="4E535A"/>
                </a:solidFill>
                <a:latin typeface="Trade Gothic LT Std"/>
              </a:rPr>
              <a:t>+)</a:t>
            </a:r>
            <a:r>
              <a:rPr lang="en-US" sz="1200" b="0" i="0" u="none" strike="noStrike" baseline="0" dirty="0">
                <a:solidFill>
                  <a:srgbClr val="4E535A"/>
                </a:solidFill>
                <a:latin typeface="Trade Gothic LT Std"/>
              </a:rPr>
              <a:t> particle. When this positron encounters an electron, a beta minus particle, they annihilate each other and produce two photons. The energy and path of these photons leaving the body can then be used to give an accurate picture of the area where the isotope was absorbed. </a:t>
            </a:r>
          </a:p>
          <a:p>
            <a:r>
              <a:rPr lang="en-US" sz="1200" b="0" i="0" u="none" strike="noStrike" baseline="0" dirty="0">
                <a:solidFill>
                  <a:srgbClr val="004D95"/>
                </a:solidFill>
                <a:latin typeface="Trade Gothic LT Std"/>
              </a:rPr>
              <a:t>Single Photon Emission Computed Tomography (SPECT) </a:t>
            </a:r>
          </a:p>
          <a:p>
            <a:r>
              <a:rPr lang="en-US" sz="1200" b="0" i="0" u="none" strike="noStrike" baseline="0" dirty="0">
                <a:solidFill>
                  <a:srgbClr val="4E535A"/>
                </a:solidFill>
                <a:latin typeface="Trade Gothic LT Std"/>
              </a:rPr>
              <a:t>• SPECT is similar to PET in its use of radioactive tracer material and detection of gamma rays. In contrast with PET, however, the tracer used in SPECT emits gamma radiation that is measured directly. Where PET tracers emit positrons that annihilate with electrons up to a few millimeters away, causing two gamma photons to be emitted in opposite directions. A PET scanner detects these emissions coincident in time, which provides more local radiation event information and thus higher resolution images than SPECT. SPECT scans, however, are significantly less expensive than PET scans, in part because they are able to use longer lived, more easily obtainable radioisotopes than PET needs. </a:t>
            </a:r>
            <a:endParaRPr lang="en-US" dirty="0"/>
          </a:p>
          <a:p>
            <a:endParaRPr lang="en-US" dirty="0"/>
          </a:p>
          <a:p>
            <a:r>
              <a:rPr lang="en-US" dirty="0"/>
              <a:t>New procedures combine PET with computed X-ray tomography (CT) scans to give co-registration of the two images (</a:t>
            </a:r>
            <a:r>
              <a:rPr lang="en-US" b="1" dirty="0"/>
              <a:t>PET-CT</a:t>
            </a:r>
            <a:r>
              <a:rPr lang="en-US" dirty="0"/>
              <a:t>), enabling 30% better diagnosis than with a traditional gamma camera alone. It is a very powerful and significant tool which provides unique information on a wide variety of diseases from dementia to cardiovascular disease and cancer.</a:t>
            </a:r>
          </a:p>
          <a:p>
            <a:r>
              <a:rPr lang="en-US" dirty="0"/>
              <a:t>Combining PET with MRI (</a:t>
            </a:r>
            <a:r>
              <a:rPr lang="en-US" b="1" dirty="0"/>
              <a:t>PET-MRI</a:t>
            </a:r>
            <a:r>
              <a:rPr lang="en-US" dirty="0"/>
              <a:t>), especially for brain imaging, enables diffusion-weighted imaging in soft tissue with dynamic contrast and magnetic resonance spectroscopy.</a:t>
            </a:r>
          </a:p>
          <a:p>
            <a:endParaRPr lang="en-US" dirty="0"/>
          </a:p>
        </p:txBody>
      </p:sp>
      <p:sp>
        <p:nvSpPr>
          <p:cNvPr id="4" name="Slide Number Placeholder 3">
            <a:extLst>
              <a:ext uri="{FF2B5EF4-FFF2-40B4-BE49-F238E27FC236}">
                <a16:creationId xmlns:a16="http://schemas.microsoft.com/office/drawing/2014/main" id="{0601EADF-9CE6-668C-5036-9663FD194805}"/>
              </a:ext>
            </a:extLst>
          </p:cNvPr>
          <p:cNvSpPr>
            <a:spLocks noGrp="1"/>
          </p:cNvSpPr>
          <p:nvPr>
            <p:ph type="sldNum" sz="quarter" idx="5"/>
          </p:nvPr>
        </p:nvSpPr>
        <p:spPr/>
        <p:txBody>
          <a:bodyPr/>
          <a:lstStyle/>
          <a:p>
            <a:fld id="{FAB72532-8B3A-AA42-ADCE-307E0A97DF46}" type="slidenum">
              <a:rPr lang="en-US" smtClean="0"/>
              <a:t>14</a:t>
            </a:fld>
            <a:endParaRPr lang="en-US"/>
          </a:p>
        </p:txBody>
      </p:sp>
    </p:spTree>
    <p:extLst>
      <p:ext uri="{BB962C8B-B14F-4D97-AF65-F5344CB8AC3E}">
        <p14:creationId xmlns:p14="http://schemas.microsoft.com/office/powerpoint/2010/main" val="2781334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F5CDF-6BE6-E28E-2857-561306283D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598567-2A4D-7B95-3018-F9E2DCF14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89A7CD-7AE5-B15F-80B1-050FE5813E3C}"/>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5" name="Footer Placeholder 4">
            <a:extLst>
              <a:ext uri="{FF2B5EF4-FFF2-40B4-BE49-F238E27FC236}">
                <a16:creationId xmlns:a16="http://schemas.microsoft.com/office/drawing/2014/main" id="{C249E5BE-74A9-521B-2E3A-212459143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44E95-D7EE-95A6-5E5D-CB49547C194A}"/>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303060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E33D-A7A5-36D7-CB42-885ABD9AA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E5F55-2E7F-8A6C-A615-CF0C21C5AB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53A0E-0F42-3893-28F9-9935DBD58F51}"/>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5" name="Footer Placeholder 4">
            <a:extLst>
              <a:ext uri="{FF2B5EF4-FFF2-40B4-BE49-F238E27FC236}">
                <a16:creationId xmlns:a16="http://schemas.microsoft.com/office/drawing/2014/main" id="{34F29532-BDA7-BBE8-A2D8-B1CE11D02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A5BF2-BB5B-8A32-3839-535A24813F1F}"/>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44676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5C286D-B918-EF3C-C94F-F1128AE58F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B5093-A17D-8C76-4423-C37AD87B15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5AE26-B2D3-97B3-8CB7-42FF44F7D756}"/>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5" name="Footer Placeholder 4">
            <a:extLst>
              <a:ext uri="{FF2B5EF4-FFF2-40B4-BE49-F238E27FC236}">
                <a16:creationId xmlns:a16="http://schemas.microsoft.com/office/drawing/2014/main" id="{7D83301E-6F4C-9221-0795-FA231FB22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4F52A-BE3B-C521-9627-56C61A8859AC}"/>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2250346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pen Area">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72B45B8-28D5-A513-DCF6-9AFAFEB1A207}"/>
              </a:ext>
            </a:extLst>
          </p:cNvPr>
          <p:cNvSpPr>
            <a:spLocks noGrp="1"/>
          </p:cNvSpPr>
          <p:nvPr>
            <p:ph type="title" hasCustomPrompt="1"/>
          </p:nvPr>
        </p:nvSpPr>
        <p:spPr>
          <a:xfrm>
            <a:off x="421217" y="2"/>
            <a:ext cx="10972800" cy="952244"/>
          </a:xfrm>
          <a:prstGeom prst="rect">
            <a:avLst/>
          </a:prstGeom>
        </p:spPr>
        <p:txBody>
          <a:bodyPr tIns="274320">
            <a:noAutofit/>
          </a:bodyPr>
          <a:lstStyle/>
          <a:p>
            <a:r>
              <a:rPr lang="en-US" sz="3733">
                <a:solidFill>
                  <a:schemeClr val="accent1"/>
                </a:solidFill>
              </a:rPr>
              <a:t>Click to edit text</a:t>
            </a:r>
          </a:p>
        </p:txBody>
      </p:sp>
      <p:sp>
        <p:nvSpPr>
          <p:cNvPr id="2" name="TextBox 1">
            <a:extLst>
              <a:ext uri="{FF2B5EF4-FFF2-40B4-BE49-F238E27FC236}">
                <a16:creationId xmlns:a16="http://schemas.microsoft.com/office/drawing/2014/main" id="{CC3C520D-EE19-4F16-9F62-AE9DE26C2EEA}"/>
              </a:ext>
            </a:extLst>
          </p:cNvPr>
          <p:cNvSpPr txBox="1">
            <a:spLocks noChangeArrowheads="1"/>
          </p:cNvSpPr>
          <p:nvPr userDrawn="1"/>
        </p:nvSpPr>
        <p:spPr bwMode="auto">
          <a:xfrm>
            <a:off x="9135787" y="6366184"/>
            <a:ext cx="2723220" cy="28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3" tIns="60947" rIns="0" bIns="60947">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607454" rtl="0" eaLnBrk="1" fontAlgn="base" latinLnBrk="0" hangingPunct="1">
              <a:lnSpc>
                <a:spcPct val="100000"/>
              </a:lnSpc>
              <a:spcBef>
                <a:spcPct val="0"/>
              </a:spcBef>
              <a:spcAft>
                <a:spcPct val="0"/>
              </a:spcAft>
              <a:buClrTx/>
              <a:buSzTx/>
              <a:buFontTx/>
              <a:buNone/>
              <a:tabLst/>
              <a:defRPr/>
            </a:pPr>
            <a:r>
              <a:rPr lang="en-US" sz="1067">
                <a:solidFill>
                  <a:schemeClr val="accent4"/>
                </a:solidFill>
                <a:latin typeface="Arial" charset="0"/>
                <a:cs typeface="Arial" charset="0"/>
              </a:rPr>
              <a:t>©</a:t>
            </a:r>
            <a:fld id="{C08BCB78-85A0-B24F-995D-EC942C967EFE}" type="datetimeyyyy">
              <a:rPr lang="en-US" sz="1067" smtClean="0">
                <a:solidFill>
                  <a:schemeClr val="accent4"/>
                </a:solidFill>
                <a:latin typeface="Arial" charset="0"/>
                <a:cs typeface="Arial" charset="0"/>
              </a:rPr>
              <a:pPr marL="0" marR="0" lvl="0" indent="0" algn="r" defTabSz="607454" rtl="0" eaLnBrk="1" fontAlgn="base" latinLnBrk="0" hangingPunct="1">
                <a:lnSpc>
                  <a:spcPct val="100000"/>
                </a:lnSpc>
                <a:spcBef>
                  <a:spcPct val="0"/>
                </a:spcBef>
                <a:spcAft>
                  <a:spcPct val="0"/>
                </a:spcAft>
                <a:buClrTx/>
                <a:buSzTx/>
                <a:buFontTx/>
                <a:buNone/>
                <a:tabLst/>
                <a:defRPr/>
              </a:pPr>
              <a:t>2024</a:t>
            </a:fld>
            <a:r>
              <a:rPr lang="en-US" sz="1067">
                <a:solidFill>
                  <a:schemeClr val="accent4"/>
                </a:solidFill>
                <a:latin typeface="Arial" charset="0"/>
                <a:cs typeface="Arial" charset="0"/>
              </a:rPr>
              <a:t> Nuclear Energy Institute </a:t>
            </a:r>
            <a:r>
              <a:rPr lang="en-US" sz="1067" b="1">
                <a:solidFill>
                  <a:schemeClr val="accent1"/>
                </a:solidFill>
                <a:latin typeface="Arial" charset="0"/>
                <a:cs typeface="Arial" charset="0"/>
              </a:rPr>
              <a:t> |  </a:t>
            </a:r>
            <a:fld id="{D519FB55-72DC-5348-8F65-89A86754C178}" type="slidenum">
              <a:rPr lang="en-US" sz="1067" smtClean="0">
                <a:solidFill>
                  <a:schemeClr val="accent4"/>
                </a:solidFill>
                <a:latin typeface="Arial" charset="0"/>
                <a:cs typeface="Arial" charset="0"/>
              </a:rPr>
              <a:pPr marL="0" marR="0" lvl="0" indent="0" algn="r" defTabSz="607454" rtl="0" eaLnBrk="1" fontAlgn="base" latinLnBrk="0" hangingPunct="1">
                <a:lnSpc>
                  <a:spcPct val="100000"/>
                </a:lnSpc>
                <a:spcBef>
                  <a:spcPct val="0"/>
                </a:spcBef>
                <a:spcAft>
                  <a:spcPct val="0"/>
                </a:spcAft>
                <a:buClrTx/>
                <a:buSzTx/>
                <a:buFontTx/>
                <a:buNone/>
                <a:tabLst/>
                <a:defRPr/>
              </a:pPr>
              <a:t>‹#›</a:t>
            </a:fld>
            <a:endParaRPr lang="en-US" sz="1067">
              <a:solidFill>
                <a:schemeClr val="accent4"/>
              </a:solidFill>
              <a:latin typeface="Arial" charset="0"/>
              <a:cs typeface="Arial" charset="0"/>
            </a:endParaRPr>
          </a:p>
        </p:txBody>
      </p:sp>
      <p:pic>
        <p:nvPicPr>
          <p:cNvPr id="4" name="Graphic 3">
            <a:extLst>
              <a:ext uri="{FF2B5EF4-FFF2-40B4-BE49-F238E27FC236}">
                <a16:creationId xmlns:a16="http://schemas.microsoft.com/office/drawing/2014/main" id="{BC608F63-AB6A-0E0D-B99D-4EB147D37C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7531" y="6187871"/>
            <a:ext cx="746373" cy="576743"/>
          </a:xfrm>
          <a:prstGeom prst="rect">
            <a:avLst/>
          </a:prstGeom>
        </p:spPr>
      </p:pic>
    </p:spTree>
    <p:extLst>
      <p:ext uri="{BB962C8B-B14F-4D97-AF65-F5344CB8AC3E}">
        <p14:creationId xmlns:p14="http://schemas.microsoft.com/office/powerpoint/2010/main" val="218956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D814-000B-4397-79E8-990F212E0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2C60D-F9E7-AE3C-DC50-99E0CA3DBF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4E013-DC0E-0146-A0DE-5257B6B61CD5}"/>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5" name="Footer Placeholder 4">
            <a:extLst>
              <a:ext uri="{FF2B5EF4-FFF2-40B4-BE49-F238E27FC236}">
                <a16:creationId xmlns:a16="http://schemas.microsoft.com/office/drawing/2014/main" id="{AFBED96B-BCEA-3AAF-6EA6-975C38B2DA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373FE-040E-F636-106B-724A8ADFF460}"/>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112769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77E0-37F9-342F-2B94-2D4E16877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5C00FD-5070-927B-A04D-01385E06CE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0C948-B43C-B07F-4731-44A834425641}"/>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5" name="Footer Placeholder 4">
            <a:extLst>
              <a:ext uri="{FF2B5EF4-FFF2-40B4-BE49-F238E27FC236}">
                <a16:creationId xmlns:a16="http://schemas.microsoft.com/office/drawing/2014/main" id="{E369B372-AFFD-D9F7-4469-1740EE49D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33775-067A-4799-9DAF-3FDA576CF6E2}"/>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256669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4E98-5263-F987-20A8-455D4D6279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9B59A3-BCA9-77E4-EEDB-8B1358293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413610-3338-3FBE-38F8-55D47CC7E2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3EC259-ECE3-FE6A-5D3A-03BF200A66A4}"/>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6" name="Footer Placeholder 5">
            <a:extLst>
              <a:ext uri="{FF2B5EF4-FFF2-40B4-BE49-F238E27FC236}">
                <a16:creationId xmlns:a16="http://schemas.microsoft.com/office/drawing/2014/main" id="{3C05B285-C830-38F8-A57B-F7CA957B7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6CB0A-110A-865F-06D2-8B6D2BB03DC2}"/>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195047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B918-4F38-C881-6163-1FAE69F221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5209D9-DF27-5F37-193C-938A99A607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E0F8C6-72A0-5CFB-43D2-84467A1D78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F0166C-2DB2-BD30-B48F-CD18A460DC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E9D0E-4395-2A82-A0B7-128727665D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E37A5F-2BFE-2DAC-C373-BD43FD9C4632}"/>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8" name="Footer Placeholder 7">
            <a:extLst>
              <a:ext uri="{FF2B5EF4-FFF2-40B4-BE49-F238E27FC236}">
                <a16:creationId xmlns:a16="http://schemas.microsoft.com/office/drawing/2014/main" id="{A02B7B39-55EC-F9AA-4471-F123BD3998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25D289-DBB9-0713-F151-2B07AF3D6F4D}"/>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326027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FD5D-3DA1-E06B-1A4C-3F5572981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5BF08C-5E25-E006-8379-DB314E2C0C9A}"/>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4" name="Footer Placeholder 3">
            <a:extLst>
              <a:ext uri="{FF2B5EF4-FFF2-40B4-BE49-F238E27FC236}">
                <a16:creationId xmlns:a16="http://schemas.microsoft.com/office/drawing/2014/main" id="{1D1492E2-32A9-8D53-63AC-D7D9038614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12E5A8-F7F4-1256-340B-171981F6A18F}"/>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60598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763998-C768-4455-B96E-76951E9839DE}"/>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3" name="Footer Placeholder 2">
            <a:extLst>
              <a:ext uri="{FF2B5EF4-FFF2-40B4-BE49-F238E27FC236}">
                <a16:creationId xmlns:a16="http://schemas.microsoft.com/office/drawing/2014/main" id="{39AC9F10-63CF-CEF8-DD72-3824781EA4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66A4F4-DD72-7FE4-B3DF-06B16A1A8DFE}"/>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192861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E6B3-D7E8-6939-57A0-BCEAF3339A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4E70E2-F8CA-7691-4F95-BA7094392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8D12AD-243C-D3F6-118D-FE722FB26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7643B-4BA6-B509-D836-7E1FE55BCDCF}"/>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6" name="Footer Placeholder 5">
            <a:extLst>
              <a:ext uri="{FF2B5EF4-FFF2-40B4-BE49-F238E27FC236}">
                <a16:creationId xmlns:a16="http://schemas.microsoft.com/office/drawing/2014/main" id="{43464A48-230E-1D08-A4EE-191FA86FC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D2567-5B37-2AFD-7717-FBFECE8DA9C6}"/>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3990864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100E-E9AC-E25D-021C-46D41BD98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AAFA56-8B8C-18B3-3D95-29A174DA1D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5F2CE8-84A5-D044-7475-90A27B3F3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7C918-D0A1-7BB8-AB18-F0B087FB6057}"/>
              </a:ext>
            </a:extLst>
          </p:cNvPr>
          <p:cNvSpPr>
            <a:spLocks noGrp="1"/>
          </p:cNvSpPr>
          <p:nvPr>
            <p:ph type="dt" sz="half" idx="10"/>
          </p:nvPr>
        </p:nvSpPr>
        <p:spPr/>
        <p:txBody>
          <a:bodyPr/>
          <a:lstStyle/>
          <a:p>
            <a:fld id="{3F515D0E-8F88-0C40-A017-07ABBE7AFEBE}" type="datetimeFigureOut">
              <a:rPr lang="en-US" smtClean="0"/>
              <a:t>10/23/24</a:t>
            </a:fld>
            <a:endParaRPr lang="en-US"/>
          </a:p>
        </p:txBody>
      </p:sp>
      <p:sp>
        <p:nvSpPr>
          <p:cNvPr id="6" name="Footer Placeholder 5">
            <a:extLst>
              <a:ext uri="{FF2B5EF4-FFF2-40B4-BE49-F238E27FC236}">
                <a16:creationId xmlns:a16="http://schemas.microsoft.com/office/drawing/2014/main" id="{4B28CFAD-4EF3-983A-E4D4-E9A36CEBF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9314E-D970-7610-E276-55B55143587E}"/>
              </a:ext>
            </a:extLst>
          </p:cNvPr>
          <p:cNvSpPr>
            <a:spLocks noGrp="1"/>
          </p:cNvSpPr>
          <p:nvPr>
            <p:ph type="sldNum" sz="quarter" idx="12"/>
          </p:nvPr>
        </p:nvSpPr>
        <p:spPr/>
        <p:txBody>
          <a:bodyPr/>
          <a:lstStyle/>
          <a:p>
            <a:fld id="{26153992-EAE2-9843-9D87-62B2A0E8099D}" type="slidenum">
              <a:rPr lang="en-US" smtClean="0"/>
              <a:t>‹#›</a:t>
            </a:fld>
            <a:endParaRPr lang="en-US"/>
          </a:p>
        </p:txBody>
      </p:sp>
    </p:spTree>
    <p:extLst>
      <p:ext uri="{BB962C8B-B14F-4D97-AF65-F5344CB8AC3E}">
        <p14:creationId xmlns:p14="http://schemas.microsoft.com/office/powerpoint/2010/main" val="41923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32BBF-0605-7CDE-5475-8543C15B18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9C59A1-EFD4-8479-1F0B-DC58E12804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3B085-58FA-CB7C-A550-98AB9F0288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15D0E-8F88-0C40-A017-07ABBE7AFEBE}" type="datetimeFigureOut">
              <a:rPr lang="en-US" smtClean="0"/>
              <a:t>10/23/24</a:t>
            </a:fld>
            <a:endParaRPr lang="en-US"/>
          </a:p>
        </p:txBody>
      </p:sp>
      <p:sp>
        <p:nvSpPr>
          <p:cNvPr id="5" name="Footer Placeholder 4">
            <a:extLst>
              <a:ext uri="{FF2B5EF4-FFF2-40B4-BE49-F238E27FC236}">
                <a16:creationId xmlns:a16="http://schemas.microsoft.com/office/drawing/2014/main" id="{DC94A36D-0CC7-132C-D6E9-B1D7C8F9A5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E18B7E-E08A-3093-C7EF-8D9C64320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53992-EAE2-9843-9D87-62B2A0E8099D}" type="slidenum">
              <a:rPr lang="en-US" smtClean="0"/>
              <a:t>‹#›</a:t>
            </a:fld>
            <a:endParaRPr lang="en-US"/>
          </a:p>
        </p:txBody>
      </p:sp>
    </p:spTree>
    <p:extLst>
      <p:ext uri="{BB962C8B-B14F-4D97-AF65-F5344CB8AC3E}">
        <p14:creationId xmlns:p14="http://schemas.microsoft.com/office/powerpoint/2010/main" val="4198595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 Type="http://schemas.microsoft.com/office/2018/10/relationships/comments" Target="../comments/modernComment_104_EEF09BB3.xml"/><Relationship Id="rId21" Type="http://schemas.openxmlformats.org/officeDocument/2006/relationships/image" Target="../media/image28.png"/><Relationship Id="rId34" Type="http://schemas.openxmlformats.org/officeDocument/2006/relationships/image" Target="../media/image41.sv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32" Type="http://schemas.openxmlformats.org/officeDocument/2006/relationships/image" Target="../media/image39.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svg"/><Relationship Id="rId10" Type="http://schemas.openxmlformats.org/officeDocument/2006/relationships/image" Target="../media/image17.sv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svg"/><Relationship Id="rId35" Type="http://schemas.openxmlformats.org/officeDocument/2006/relationships/image" Target="../media/image42.png"/><Relationship Id="rId8" Type="http://schemas.openxmlformats.org/officeDocument/2006/relationships/image" Target="../media/image15.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0E053-EE2C-1E03-515B-DB375696F343}"/>
              </a:ext>
            </a:extLst>
          </p:cNvPr>
          <p:cNvSpPr>
            <a:spLocks noGrp="1"/>
          </p:cNvSpPr>
          <p:nvPr>
            <p:ph type="ctrTitle"/>
          </p:nvPr>
        </p:nvSpPr>
        <p:spPr/>
        <p:txBody>
          <a:bodyPr/>
          <a:lstStyle/>
          <a:p>
            <a:r>
              <a:rPr lang="en-US" dirty="0"/>
              <a:t>Beyond electricity . . .</a:t>
            </a:r>
          </a:p>
        </p:txBody>
      </p:sp>
      <p:sp>
        <p:nvSpPr>
          <p:cNvPr id="3" name="Subtitle 2">
            <a:extLst>
              <a:ext uri="{FF2B5EF4-FFF2-40B4-BE49-F238E27FC236}">
                <a16:creationId xmlns:a16="http://schemas.microsoft.com/office/drawing/2014/main" id="{CDF2E485-CB2C-7780-B0D1-8F0600639F7C}"/>
              </a:ext>
            </a:extLst>
          </p:cNvPr>
          <p:cNvSpPr>
            <a:spLocks noGrp="1"/>
          </p:cNvSpPr>
          <p:nvPr>
            <p:ph type="subTitle" idx="1"/>
          </p:nvPr>
        </p:nvSpPr>
        <p:spPr/>
        <p:txBody>
          <a:bodyPr/>
          <a:lstStyle/>
          <a:p>
            <a:endParaRPr lang="en-US" dirty="0"/>
          </a:p>
          <a:p>
            <a:r>
              <a:rPr lang="en-US" dirty="0"/>
              <a:t>Mary Lou Dunzik-Gougar, PhD</a:t>
            </a:r>
          </a:p>
        </p:txBody>
      </p:sp>
      <p:pic>
        <p:nvPicPr>
          <p:cNvPr id="5" name="Picture 4">
            <a:extLst>
              <a:ext uri="{FF2B5EF4-FFF2-40B4-BE49-F238E27FC236}">
                <a16:creationId xmlns:a16="http://schemas.microsoft.com/office/drawing/2014/main" id="{A3E82948-0F93-5D69-A679-DB2865AC3A62}"/>
              </a:ext>
            </a:extLst>
          </p:cNvPr>
          <p:cNvPicPr>
            <a:picLocks noChangeAspect="1"/>
          </p:cNvPicPr>
          <p:nvPr/>
        </p:nvPicPr>
        <p:blipFill>
          <a:blip r:embed="rId2"/>
          <a:stretch>
            <a:fillRect/>
          </a:stretch>
        </p:blipFill>
        <p:spPr>
          <a:xfrm>
            <a:off x="4886178" y="4651299"/>
            <a:ext cx="3038622" cy="1397151"/>
          </a:xfrm>
          <a:prstGeom prst="rect">
            <a:avLst/>
          </a:prstGeom>
        </p:spPr>
      </p:pic>
    </p:spTree>
    <p:extLst>
      <p:ext uri="{BB962C8B-B14F-4D97-AF65-F5344CB8AC3E}">
        <p14:creationId xmlns:p14="http://schemas.microsoft.com/office/powerpoint/2010/main" val="188655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72C9C45-F4FD-2123-AC97-6915D54352B6}"/>
              </a:ext>
            </a:extLst>
          </p:cNvPr>
          <p:cNvGrpSpPr/>
          <p:nvPr/>
        </p:nvGrpSpPr>
        <p:grpSpPr>
          <a:xfrm>
            <a:off x="421219" y="1267385"/>
            <a:ext cx="4046845" cy="4543519"/>
            <a:chOff x="596630" y="1095385"/>
            <a:chExt cx="3035134" cy="3407639"/>
          </a:xfrm>
        </p:grpSpPr>
        <p:pic>
          <p:nvPicPr>
            <p:cNvPr id="4" name="Picture 3">
              <a:extLst>
                <a:ext uri="{FF2B5EF4-FFF2-40B4-BE49-F238E27FC236}">
                  <a16:creationId xmlns:a16="http://schemas.microsoft.com/office/drawing/2014/main" id="{061F2187-D6A9-4924-80BF-8AC69BD8AB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557" t="44686" b="10838"/>
            <a:stretch/>
          </p:blipFill>
          <p:spPr>
            <a:xfrm>
              <a:off x="799687" y="2617840"/>
              <a:ext cx="2629021" cy="1599393"/>
            </a:xfrm>
            <a:prstGeom prst="rect">
              <a:avLst/>
            </a:prstGeom>
          </p:spPr>
        </p:pic>
        <p:pic>
          <p:nvPicPr>
            <p:cNvPr id="7" name="Graphic 6">
              <a:extLst>
                <a:ext uri="{FF2B5EF4-FFF2-40B4-BE49-F238E27FC236}">
                  <a16:creationId xmlns:a16="http://schemas.microsoft.com/office/drawing/2014/main" id="{2ED324E5-E26C-B6A8-357A-701DB454046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5687" y="1650170"/>
              <a:ext cx="242489" cy="248128"/>
            </a:xfrm>
            <a:prstGeom prst="rect">
              <a:avLst/>
            </a:prstGeom>
          </p:spPr>
        </p:pic>
        <p:sp>
          <p:nvSpPr>
            <p:cNvPr id="8" name="Title 2">
              <a:extLst>
                <a:ext uri="{FF2B5EF4-FFF2-40B4-BE49-F238E27FC236}">
                  <a16:creationId xmlns:a16="http://schemas.microsoft.com/office/drawing/2014/main" id="{073F1684-6660-2B07-9C54-30973C21FB67}"/>
                </a:ext>
              </a:extLst>
            </p:cNvPr>
            <p:cNvSpPr txBox="1">
              <a:spLocks/>
            </p:cNvSpPr>
            <p:nvPr/>
          </p:nvSpPr>
          <p:spPr>
            <a:xfrm>
              <a:off x="596630" y="1095385"/>
              <a:ext cx="3035134"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600" b="1" dirty="0">
                  <a:solidFill>
                    <a:srgbClr val="005875"/>
                  </a:solidFill>
                  <a:latin typeface="Arial"/>
                </a:rPr>
                <a:t>Spectrum of Sizes and Options</a:t>
              </a:r>
            </a:p>
          </p:txBody>
        </p:sp>
        <p:sp>
          <p:nvSpPr>
            <p:cNvPr id="9" name="Title 2">
              <a:extLst>
                <a:ext uri="{FF2B5EF4-FFF2-40B4-BE49-F238E27FC236}">
                  <a16:creationId xmlns:a16="http://schemas.microsoft.com/office/drawing/2014/main" id="{A392301C-8ACD-1528-9967-CBE2EB4ED4B8}"/>
                </a:ext>
              </a:extLst>
            </p:cNvPr>
            <p:cNvSpPr txBox="1">
              <a:spLocks/>
            </p:cNvSpPr>
            <p:nvPr/>
          </p:nvSpPr>
          <p:spPr>
            <a:xfrm>
              <a:off x="596630"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600" dirty="0">
                  <a:solidFill>
                    <a:srgbClr val="005875"/>
                  </a:solidFill>
                  <a:latin typeface="Arial"/>
                </a:rPr>
                <a:t>Micro</a:t>
              </a:r>
            </a:p>
            <a:p>
              <a:pPr defTabSz="457189">
                <a:defRPr/>
              </a:pPr>
              <a:r>
                <a:rPr lang="en-US" sz="1467" dirty="0">
                  <a:solidFill>
                    <a:srgbClr val="005875"/>
                  </a:solidFill>
                  <a:latin typeface="Arial"/>
                </a:rPr>
                <a:t>(Few MW)</a:t>
              </a:r>
            </a:p>
          </p:txBody>
        </p:sp>
        <p:sp>
          <p:nvSpPr>
            <p:cNvPr id="12" name="Title 2">
              <a:extLst>
                <a:ext uri="{FF2B5EF4-FFF2-40B4-BE49-F238E27FC236}">
                  <a16:creationId xmlns:a16="http://schemas.microsoft.com/office/drawing/2014/main" id="{1DAF524C-6DD6-9235-A14C-0A044EFFDB90}"/>
                </a:ext>
              </a:extLst>
            </p:cNvPr>
            <p:cNvSpPr txBox="1">
              <a:spLocks/>
            </p:cNvSpPr>
            <p:nvPr/>
          </p:nvSpPr>
          <p:spPr>
            <a:xfrm>
              <a:off x="1509124"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600" dirty="0">
                  <a:solidFill>
                    <a:srgbClr val="005875"/>
                  </a:solidFill>
                  <a:latin typeface="Arial"/>
                </a:rPr>
                <a:t>Mini</a:t>
              </a:r>
            </a:p>
            <a:p>
              <a:pPr defTabSz="457189">
                <a:defRPr/>
              </a:pPr>
              <a:r>
                <a:rPr lang="en-US" sz="1467" dirty="0">
                  <a:solidFill>
                    <a:srgbClr val="005875"/>
                  </a:solidFill>
                  <a:latin typeface="Arial"/>
                </a:rPr>
                <a:t>(10s of MW)</a:t>
              </a:r>
            </a:p>
          </p:txBody>
        </p:sp>
        <p:sp>
          <p:nvSpPr>
            <p:cNvPr id="13" name="Title 2">
              <a:extLst>
                <a:ext uri="{FF2B5EF4-FFF2-40B4-BE49-F238E27FC236}">
                  <a16:creationId xmlns:a16="http://schemas.microsoft.com/office/drawing/2014/main" id="{A14049AC-A868-E08C-B488-C78A732A53E3}"/>
                </a:ext>
              </a:extLst>
            </p:cNvPr>
            <p:cNvSpPr txBox="1">
              <a:spLocks/>
            </p:cNvSpPr>
            <p:nvPr/>
          </p:nvSpPr>
          <p:spPr>
            <a:xfrm>
              <a:off x="2442844"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600" dirty="0">
                  <a:solidFill>
                    <a:srgbClr val="005875"/>
                  </a:solidFill>
                  <a:latin typeface="Arial"/>
                </a:rPr>
                <a:t>Small</a:t>
              </a:r>
            </a:p>
            <a:p>
              <a:pPr defTabSz="457189">
                <a:defRPr/>
              </a:pPr>
              <a:r>
                <a:rPr lang="en-US" sz="1467" dirty="0">
                  <a:solidFill>
                    <a:srgbClr val="005875"/>
                  </a:solidFill>
                  <a:latin typeface="Arial"/>
                </a:rPr>
                <a:t>(100s of MW)</a:t>
              </a:r>
            </a:p>
          </p:txBody>
        </p:sp>
        <p:pic>
          <p:nvPicPr>
            <p:cNvPr id="14" name="Graphic 13">
              <a:extLst>
                <a:ext uri="{FF2B5EF4-FFF2-40B4-BE49-F238E27FC236}">
                  <a16:creationId xmlns:a16="http://schemas.microsoft.com/office/drawing/2014/main" id="{81C3C990-F5FD-1105-DC02-79A27A343F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16875" y="1539267"/>
              <a:ext cx="445100" cy="455451"/>
            </a:xfrm>
            <a:prstGeom prst="rect">
              <a:avLst/>
            </a:prstGeom>
          </p:spPr>
        </p:pic>
        <p:pic>
          <p:nvPicPr>
            <p:cNvPr id="15" name="Graphic 14">
              <a:extLst>
                <a:ext uri="{FF2B5EF4-FFF2-40B4-BE49-F238E27FC236}">
                  <a16:creationId xmlns:a16="http://schemas.microsoft.com/office/drawing/2014/main" id="{7727AB90-9324-2B5D-2007-F271F5F0F07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42517" y="1422444"/>
              <a:ext cx="661257" cy="676635"/>
            </a:xfrm>
            <a:prstGeom prst="rect">
              <a:avLst/>
            </a:prstGeom>
          </p:spPr>
        </p:pic>
        <p:sp>
          <p:nvSpPr>
            <p:cNvPr id="16" name="Title 2">
              <a:extLst>
                <a:ext uri="{FF2B5EF4-FFF2-40B4-BE49-F238E27FC236}">
                  <a16:creationId xmlns:a16="http://schemas.microsoft.com/office/drawing/2014/main" id="{67B4BC06-576E-62C7-E9DB-996929FE2A26}"/>
                </a:ext>
              </a:extLst>
            </p:cNvPr>
            <p:cNvSpPr txBox="1">
              <a:spLocks/>
            </p:cNvSpPr>
            <p:nvPr/>
          </p:nvSpPr>
          <p:spPr>
            <a:xfrm>
              <a:off x="1280045" y="4260167"/>
              <a:ext cx="1668304" cy="242857"/>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867">
                  <a:solidFill>
                    <a:srgbClr val="005875"/>
                  </a:solidFill>
                  <a:latin typeface="Arial"/>
                </a:rPr>
                <a:t>Large</a:t>
              </a:r>
              <a:r>
                <a:rPr lang="en-US" sz="1867" b="1">
                  <a:solidFill>
                    <a:srgbClr val="005875"/>
                  </a:solidFill>
                  <a:latin typeface="Arial"/>
                </a:rPr>
                <a:t> </a:t>
              </a:r>
              <a:r>
                <a:rPr lang="en-US" sz="1467">
                  <a:solidFill>
                    <a:srgbClr val="005875"/>
                  </a:solidFill>
                  <a:latin typeface="Arial"/>
                </a:rPr>
                <a:t>(1,000+ MW)</a:t>
              </a:r>
            </a:p>
          </p:txBody>
        </p:sp>
      </p:grpSp>
      <p:grpSp>
        <p:nvGrpSpPr>
          <p:cNvPr id="29" name="Group 28">
            <a:extLst>
              <a:ext uri="{FF2B5EF4-FFF2-40B4-BE49-F238E27FC236}">
                <a16:creationId xmlns:a16="http://schemas.microsoft.com/office/drawing/2014/main" id="{227BEFC8-ED8C-4D89-931C-F3768DA3B905}"/>
              </a:ext>
            </a:extLst>
          </p:cNvPr>
          <p:cNvGrpSpPr/>
          <p:nvPr/>
        </p:nvGrpSpPr>
        <p:grpSpPr>
          <a:xfrm>
            <a:off x="4887788" y="1267384"/>
            <a:ext cx="2416427" cy="5024945"/>
            <a:chOff x="3733323" y="1095384"/>
            <a:chExt cx="1812320" cy="3768709"/>
          </a:xfrm>
        </p:grpSpPr>
        <p:sp>
          <p:nvSpPr>
            <p:cNvPr id="18" name="Title 2">
              <a:extLst>
                <a:ext uri="{FF2B5EF4-FFF2-40B4-BE49-F238E27FC236}">
                  <a16:creationId xmlns:a16="http://schemas.microsoft.com/office/drawing/2014/main" id="{DB636E97-DE30-FCB7-ABCF-D8D2C83CF545}"/>
                </a:ext>
              </a:extLst>
            </p:cNvPr>
            <p:cNvSpPr txBox="1">
              <a:spLocks/>
            </p:cNvSpPr>
            <p:nvPr/>
          </p:nvSpPr>
          <p:spPr>
            <a:xfrm>
              <a:off x="3733323" y="1095384"/>
              <a:ext cx="1812320"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600" b="1" dirty="0">
                  <a:solidFill>
                    <a:srgbClr val="005875"/>
                  </a:solidFill>
                  <a:latin typeface="Arial"/>
                </a:rPr>
                <a:t>Variety of Outputs</a:t>
              </a:r>
            </a:p>
          </p:txBody>
        </p:sp>
        <p:sp>
          <p:nvSpPr>
            <p:cNvPr id="19" name="Title 2">
              <a:extLst>
                <a:ext uri="{FF2B5EF4-FFF2-40B4-BE49-F238E27FC236}">
                  <a16:creationId xmlns:a16="http://schemas.microsoft.com/office/drawing/2014/main" id="{47642C7E-F34F-2662-5D10-EE20A5F8365E}"/>
                </a:ext>
              </a:extLst>
            </p:cNvPr>
            <p:cNvSpPr txBox="1">
              <a:spLocks/>
            </p:cNvSpPr>
            <p:nvPr/>
          </p:nvSpPr>
          <p:spPr>
            <a:xfrm>
              <a:off x="4109182" y="2283589"/>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600">
                  <a:solidFill>
                    <a:srgbClr val="005875"/>
                  </a:solidFill>
                  <a:latin typeface="Arial"/>
                </a:rPr>
                <a:t>Electricity</a:t>
              </a:r>
            </a:p>
          </p:txBody>
        </p:sp>
        <p:sp>
          <p:nvSpPr>
            <p:cNvPr id="20" name="Title 2">
              <a:extLst>
                <a:ext uri="{FF2B5EF4-FFF2-40B4-BE49-F238E27FC236}">
                  <a16:creationId xmlns:a16="http://schemas.microsoft.com/office/drawing/2014/main" id="{34114CCA-4F2D-F8CE-D858-1612BC2A97C2}"/>
                </a:ext>
              </a:extLst>
            </p:cNvPr>
            <p:cNvSpPr txBox="1">
              <a:spLocks/>
            </p:cNvSpPr>
            <p:nvPr/>
          </p:nvSpPr>
          <p:spPr>
            <a:xfrm>
              <a:off x="4016463" y="3393623"/>
              <a:ext cx="1246041"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600">
                  <a:solidFill>
                    <a:srgbClr val="005875"/>
                  </a:solidFill>
                  <a:latin typeface="Arial"/>
                </a:rPr>
                <a:t>H</a:t>
              </a:r>
              <a:r>
                <a:rPr lang="en-US" sz="1600" baseline="-25000">
                  <a:solidFill>
                    <a:srgbClr val="005875"/>
                  </a:solidFill>
                  <a:latin typeface="Arial"/>
                </a:rPr>
                <a:t>2 </a:t>
              </a:r>
              <a:r>
                <a:rPr lang="en-US" sz="1600">
                  <a:solidFill>
                    <a:srgbClr val="005875"/>
                  </a:solidFill>
                  <a:latin typeface="Arial"/>
                </a:rPr>
                <a:t>Hydrogen</a:t>
              </a:r>
            </a:p>
          </p:txBody>
        </p:sp>
        <p:sp>
          <p:nvSpPr>
            <p:cNvPr id="21" name="Title 2">
              <a:extLst>
                <a:ext uri="{FF2B5EF4-FFF2-40B4-BE49-F238E27FC236}">
                  <a16:creationId xmlns:a16="http://schemas.microsoft.com/office/drawing/2014/main" id="{E763223D-B8A5-3A7C-A485-D29AA22D4582}"/>
                </a:ext>
              </a:extLst>
            </p:cNvPr>
            <p:cNvSpPr txBox="1">
              <a:spLocks/>
            </p:cNvSpPr>
            <p:nvPr/>
          </p:nvSpPr>
          <p:spPr>
            <a:xfrm>
              <a:off x="4016463" y="4615964"/>
              <a:ext cx="1246041"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600">
                  <a:solidFill>
                    <a:srgbClr val="005875"/>
                  </a:solidFill>
                  <a:latin typeface="Arial"/>
                </a:rPr>
                <a:t>Process Heat</a:t>
              </a:r>
            </a:p>
          </p:txBody>
        </p:sp>
        <p:pic>
          <p:nvPicPr>
            <p:cNvPr id="24" name="Graphic 23">
              <a:extLst>
                <a:ext uri="{FF2B5EF4-FFF2-40B4-BE49-F238E27FC236}">
                  <a16:creationId xmlns:a16="http://schemas.microsoft.com/office/drawing/2014/main" id="{F3D05B26-2574-CE56-AE4A-1FBEC5A0ED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40500" y="1418287"/>
              <a:ext cx="797967" cy="797967"/>
            </a:xfrm>
            <a:prstGeom prst="rect">
              <a:avLst/>
            </a:prstGeom>
          </p:spPr>
        </p:pic>
        <p:pic>
          <p:nvPicPr>
            <p:cNvPr id="26" name="Graphic 25">
              <a:extLst>
                <a:ext uri="{FF2B5EF4-FFF2-40B4-BE49-F238E27FC236}">
                  <a16:creationId xmlns:a16="http://schemas.microsoft.com/office/drawing/2014/main" id="{0336460C-F354-716F-EEAC-93BD8EA031B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40500" y="2553380"/>
              <a:ext cx="797966" cy="797966"/>
            </a:xfrm>
            <a:prstGeom prst="rect">
              <a:avLst/>
            </a:prstGeom>
          </p:spPr>
        </p:pic>
        <p:pic>
          <p:nvPicPr>
            <p:cNvPr id="28" name="Graphic 27">
              <a:extLst>
                <a:ext uri="{FF2B5EF4-FFF2-40B4-BE49-F238E27FC236}">
                  <a16:creationId xmlns:a16="http://schemas.microsoft.com/office/drawing/2014/main" id="{B1B6BBDA-5C3F-CBC5-86D4-1293ACD5ABB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40501" y="3766225"/>
              <a:ext cx="797965" cy="797965"/>
            </a:xfrm>
            <a:prstGeom prst="rect">
              <a:avLst/>
            </a:prstGeom>
          </p:spPr>
        </p:pic>
      </p:grpSp>
      <p:sp>
        <p:nvSpPr>
          <p:cNvPr id="30" name="Title 2">
            <a:extLst>
              <a:ext uri="{FF2B5EF4-FFF2-40B4-BE49-F238E27FC236}">
                <a16:creationId xmlns:a16="http://schemas.microsoft.com/office/drawing/2014/main" id="{FDD57846-1C50-38FC-4F72-48E9DDE5815B}"/>
              </a:ext>
            </a:extLst>
          </p:cNvPr>
          <p:cNvSpPr txBox="1">
            <a:spLocks/>
          </p:cNvSpPr>
          <p:nvPr/>
        </p:nvSpPr>
        <p:spPr>
          <a:xfrm>
            <a:off x="8642065" y="1264590"/>
            <a:ext cx="241642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600" b="1" dirty="0">
                <a:solidFill>
                  <a:srgbClr val="005875"/>
                </a:solidFill>
                <a:latin typeface="Arial"/>
              </a:rPr>
              <a:t>Multitude</a:t>
            </a:r>
            <a:r>
              <a:rPr lang="en-US" sz="1600" b="1" dirty="0">
                <a:solidFill>
                  <a:srgbClr val="ECE09C"/>
                </a:solidFill>
                <a:latin typeface="Arial"/>
              </a:rPr>
              <a:t> </a:t>
            </a:r>
            <a:r>
              <a:rPr lang="en-US" sz="1600" b="1" dirty="0">
                <a:solidFill>
                  <a:srgbClr val="005875"/>
                </a:solidFill>
                <a:latin typeface="Arial"/>
              </a:rPr>
              <a:t>of End Uses</a:t>
            </a:r>
          </a:p>
        </p:txBody>
      </p:sp>
      <p:sp>
        <p:nvSpPr>
          <p:cNvPr id="31" name="Title 2">
            <a:extLst>
              <a:ext uri="{FF2B5EF4-FFF2-40B4-BE49-F238E27FC236}">
                <a16:creationId xmlns:a16="http://schemas.microsoft.com/office/drawing/2014/main" id="{13D3027D-1461-C633-44A9-512A8F0C734D}"/>
              </a:ext>
            </a:extLst>
          </p:cNvPr>
          <p:cNvSpPr txBox="1">
            <a:spLocks/>
          </p:cNvSpPr>
          <p:nvPr/>
        </p:nvSpPr>
        <p:spPr>
          <a:xfrm>
            <a:off x="7665870" y="2487594"/>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dirty="0">
                <a:solidFill>
                  <a:srgbClr val="005875"/>
                </a:solidFill>
                <a:latin typeface="Arial"/>
              </a:rPr>
              <a:t>Homes</a:t>
            </a:r>
          </a:p>
        </p:txBody>
      </p:sp>
      <p:sp>
        <p:nvSpPr>
          <p:cNvPr id="32" name="Title 2">
            <a:extLst>
              <a:ext uri="{FF2B5EF4-FFF2-40B4-BE49-F238E27FC236}">
                <a16:creationId xmlns:a16="http://schemas.microsoft.com/office/drawing/2014/main" id="{866A9FB3-8971-3B8D-1AB6-2CDA4B762D2B}"/>
              </a:ext>
            </a:extLst>
          </p:cNvPr>
          <p:cNvSpPr txBox="1">
            <a:spLocks/>
          </p:cNvSpPr>
          <p:nvPr/>
        </p:nvSpPr>
        <p:spPr>
          <a:xfrm>
            <a:off x="9143212" y="2487594"/>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Vehicles</a:t>
            </a:r>
          </a:p>
        </p:txBody>
      </p:sp>
      <p:sp>
        <p:nvSpPr>
          <p:cNvPr id="33" name="Title 2">
            <a:extLst>
              <a:ext uri="{FF2B5EF4-FFF2-40B4-BE49-F238E27FC236}">
                <a16:creationId xmlns:a16="http://schemas.microsoft.com/office/drawing/2014/main" id="{D141B69B-4323-0916-CDC6-B85B16D1F028}"/>
              </a:ext>
            </a:extLst>
          </p:cNvPr>
          <p:cNvSpPr txBox="1">
            <a:spLocks/>
          </p:cNvSpPr>
          <p:nvPr/>
        </p:nvSpPr>
        <p:spPr>
          <a:xfrm>
            <a:off x="10494145" y="2487594"/>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Businesses</a:t>
            </a:r>
          </a:p>
        </p:txBody>
      </p:sp>
      <p:sp>
        <p:nvSpPr>
          <p:cNvPr id="34" name="Title 2">
            <a:extLst>
              <a:ext uri="{FF2B5EF4-FFF2-40B4-BE49-F238E27FC236}">
                <a16:creationId xmlns:a16="http://schemas.microsoft.com/office/drawing/2014/main" id="{B2FA1C7C-A776-7009-0C91-0888FE6224E4}"/>
              </a:ext>
            </a:extLst>
          </p:cNvPr>
          <p:cNvSpPr txBox="1">
            <a:spLocks/>
          </p:cNvSpPr>
          <p:nvPr/>
        </p:nvSpPr>
        <p:spPr>
          <a:xfrm>
            <a:off x="7665870" y="3573203"/>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Aviation</a:t>
            </a:r>
          </a:p>
        </p:txBody>
      </p:sp>
      <p:sp>
        <p:nvSpPr>
          <p:cNvPr id="35" name="Title 2">
            <a:extLst>
              <a:ext uri="{FF2B5EF4-FFF2-40B4-BE49-F238E27FC236}">
                <a16:creationId xmlns:a16="http://schemas.microsoft.com/office/drawing/2014/main" id="{D651DCCE-7604-0A1B-28CC-6B05A71D87DF}"/>
              </a:ext>
            </a:extLst>
          </p:cNvPr>
          <p:cNvSpPr txBox="1">
            <a:spLocks/>
          </p:cNvSpPr>
          <p:nvPr/>
        </p:nvSpPr>
        <p:spPr>
          <a:xfrm>
            <a:off x="9143212" y="3552427"/>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Rail</a:t>
            </a:r>
          </a:p>
        </p:txBody>
      </p:sp>
      <p:sp>
        <p:nvSpPr>
          <p:cNvPr id="36" name="Title 2">
            <a:extLst>
              <a:ext uri="{FF2B5EF4-FFF2-40B4-BE49-F238E27FC236}">
                <a16:creationId xmlns:a16="http://schemas.microsoft.com/office/drawing/2014/main" id="{A3CE6EB5-8BAD-3FF5-9CEA-AFD5A2752E16}"/>
              </a:ext>
            </a:extLst>
          </p:cNvPr>
          <p:cNvSpPr txBox="1">
            <a:spLocks/>
          </p:cNvSpPr>
          <p:nvPr/>
        </p:nvSpPr>
        <p:spPr>
          <a:xfrm>
            <a:off x="10494145" y="3573203"/>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Shipping</a:t>
            </a:r>
          </a:p>
        </p:txBody>
      </p:sp>
      <p:sp>
        <p:nvSpPr>
          <p:cNvPr id="37" name="Title 2">
            <a:extLst>
              <a:ext uri="{FF2B5EF4-FFF2-40B4-BE49-F238E27FC236}">
                <a16:creationId xmlns:a16="http://schemas.microsoft.com/office/drawing/2014/main" id="{F4A90876-F86F-0D46-BAF1-74A525BF7EE9}"/>
              </a:ext>
            </a:extLst>
          </p:cNvPr>
          <p:cNvSpPr txBox="1">
            <a:spLocks/>
          </p:cNvSpPr>
          <p:nvPr/>
        </p:nvSpPr>
        <p:spPr>
          <a:xfrm>
            <a:off x="7665870" y="4686230"/>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Concrete</a:t>
            </a:r>
          </a:p>
        </p:txBody>
      </p:sp>
      <p:sp>
        <p:nvSpPr>
          <p:cNvPr id="38" name="Title 2">
            <a:extLst>
              <a:ext uri="{FF2B5EF4-FFF2-40B4-BE49-F238E27FC236}">
                <a16:creationId xmlns:a16="http://schemas.microsoft.com/office/drawing/2014/main" id="{56453DD4-8B6A-29B9-588D-7AA98A00AEBF}"/>
              </a:ext>
            </a:extLst>
          </p:cNvPr>
          <p:cNvSpPr txBox="1">
            <a:spLocks/>
          </p:cNvSpPr>
          <p:nvPr/>
        </p:nvSpPr>
        <p:spPr>
          <a:xfrm>
            <a:off x="9143212" y="4686231"/>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Steel</a:t>
            </a:r>
          </a:p>
        </p:txBody>
      </p:sp>
      <p:sp>
        <p:nvSpPr>
          <p:cNvPr id="39" name="Title 2">
            <a:extLst>
              <a:ext uri="{FF2B5EF4-FFF2-40B4-BE49-F238E27FC236}">
                <a16:creationId xmlns:a16="http://schemas.microsoft.com/office/drawing/2014/main" id="{115A89B8-DF52-3138-DD43-C71AEFCEFDD3}"/>
              </a:ext>
            </a:extLst>
          </p:cNvPr>
          <p:cNvSpPr txBox="1">
            <a:spLocks/>
          </p:cNvSpPr>
          <p:nvPr/>
        </p:nvSpPr>
        <p:spPr>
          <a:xfrm>
            <a:off x="10494145" y="4686230"/>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Factories</a:t>
            </a:r>
          </a:p>
        </p:txBody>
      </p:sp>
      <p:sp>
        <p:nvSpPr>
          <p:cNvPr id="40" name="Title 2">
            <a:extLst>
              <a:ext uri="{FF2B5EF4-FFF2-40B4-BE49-F238E27FC236}">
                <a16:creationId xmlns:a16="http://schemas.microsoft.com/office/drawing/2014/main" id="{56AA543A-BF20-7B83-FCE7-6A045E5FD704}"/>
              </a:ext>
            </a:extLst>
          </p:cNvPr>
          <p:cNvSpPr txBox="1">
            <a:spLocks/>
          </p:cNvSpPr>
          <p:nvPr/>
        </p:nvSpPr>
        <p:spPr>
          <a:xfrm>
            <a:off x="8397746" y="5832105"/>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Water</a:t>
            </a:r>
          </a:p>
        </p:txBody>
      </p:sp>
      <p:sp>
        <p:nvSpPr>
          <p:cNvPr id="41" name="Title 2">
            <a:extLst>
              <a:ext uri="{FF2B5EF4-FFF2-40B4-BE49-F238E27FC236}">
                <a16:creationId xmlns:a16="http://schemas.microsoft.com/office/drawing/2014/main" id="{22CC83B6-8D1C-B1DD-376E-E41CFDD7BA3B}"/>
              </a:ext>
            </a:extLst>
          </p:cNvPr>
          <p:cNvSpPr txBox="1">
            <a:spLocks/>
          </p:cNvSpPr>
          <p:nvPr/>
        </p:nvSpPr>
        <p:spPr>
          <a:xfrm>
            <a:off x="9748680" y="5832105"/>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1333">
                <a:solidFill>
                  <a:srgbClr val="005875"/>
                </a:solidFill>
                <a:latin typeface="Arial"/>
              </a:rPr>
              <a:t>Space</a:t>
            </a:r>
          </a:p>
        </p:txBody>
      </p:sp>
      <p:grpSp>
        <p:nvGrpSpPr>
          <p:cNvPr id="22" name="Group 21">
            <a:extLst>
              <a:ext uri="{FF2B5EF4-FFF2-40B4-BE49-F238E27FC236}">
                <a16:creationId xmlns:a16="http://schemas.microsoft.com/office/drawing/2014/main" id="{550CC563-3321-6883-B9E1-71C46069AF21}"/>
              </a:ext>
            </a:extLst>
          </p:cNvPr>
          <p:cNvGrpSpPr/>
          <p:nvPr/>
        </p:nvGrpSpPr>
        <p:grpSpPr>
          <a:xfrm>
            <a:off x="4646600" y="1264589"/>
            <a:ext cx="2917669" cy="5027739"/>
            <a:chOff x="3484949" y="948441"/>
            <a:chExt cx="2188252" cy="3600413"/>
          </a:xfrm>
        </p:grpSpPr>
        <p:cxnSp>
          <p:nvCxnSpPr>
            <p:cNvPr id="43" name="Straight Connector 42">
              <a:extLst>
                <a:ext uri="{FF2B5EF4-FFF2-40B4-BE49-F238E27FC236}">
                  <a16:creationId xmlns:a16="http://schemas.microsoft.com/office/drawing/2014/main" id="{19554C1D-7BF9-5916-3527-E60ABEE2CEB6}"/>
                </a:ext>
              </a:extLst>
            </p:cNvPr>
            <p:cNvCxnSpPr/>
            <p:nvPr/>
          </p:nvCxnSpPr>
          <p:spPr>
            <a:xfrm>
              <a:off x="3484949" y="948441"/>
              <a:ext cx="0" cy="3600413"/>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32042AB-AA24-9D55-E294-28A98D42CBB0}"/>
                </a:ext>
              </a:extLst>
            </p:cNvPr>
            <p:cNvCxnSpPr/>
            <p:nvPr/>
          </p:nvCxnSpPr>
          <p:spPr>
            <a:xfrm>
              <a:off x="5673201" y="948441"/>
              <a:ext cx="0" cy="3600413"/>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pic>
        <p:nvPicPr>
          <p:cNvPr id="47" name="Graphic 46">
            <a:extLst>
              <a:ext uri="{FF2B5EF4-FFF2-40B4-BE49-F238E27FC236}">
                <a16:creationId xmlns:a16="http://schemas.microsoft.com/office/drawing/2014/main" id="{5D05418B-645D-AFE5-5D71-B23BACCD461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804409" y="2859757"/>
            <a:ext cx="1186673" cy="659263"/>
          </a:xfrm>
          <a:prstGeom prst="rect">
            <a:avLst/>
          </a:prstGeom>
        </p:spPr>
      </p:pic>
      <p:pic>
        <p:nvPicPr>
          <p:cNvPr id="49" name="Graphic 48">
            <a:extLst>
              <a:ext uri="{FF2B5EF4-FFF2-40B4-BE49-F238E27FC236}">
                <a16:creationId xmlns:a16="http://schemas.microsoft.com/office/drawing/2014/main" id="{CA58CEC8-A7BD-C069-7F36-A78458A6B4D7}"/>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883711" y="1685465"/>
            <a:ext cx="635000" cy="635000"/>
          </a:xfrm>
          <a:prstGeom prst="rect">
            <a:avLst/>
          </a:prstGeom>
        </p:spPr>
      </p:pic>
      <p:pic>
        <p:nvPicPr>
          <p:cNvPr id="51" name="Graphic 50">
            <a:extLst>
              <a:ext uri="{FF2B5EF4-FFF2-40B4-BE49-F238E27FC236}">
                <a16:creationId xmlns:a16="http://schemas.microsoft.com/office/drawing/2014/main" id="{2ED034F3-E6B1-604A-A18C-F774E9F7B242}"/>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024487" y="1669674"/>
            <a:ext cx="772191" cy="772191"/>
          </a:xfrm>
          <a:prstGeom prst="rect">
            <a:avLst/>
          </a:prstGeom>
        </p:spPr>
      </p:pic>
      <p:pic>
        <p:nvPicPr>
          <p:cNvPr id="53" name="Graphic 52">
            <a:extLst>
              <a:ext uri="{FF2B5EF4-FFF2-40B4-BE49-F238E27FC236}">
                <a16:creationId xmlns:a16="http://schemas.microsoft.com/office/drawing/2014/main" id="{ADF9EBA0-848D-3C2F-2979-4F6617410512}"/>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474424" y="1699947"/>
            <a:ext cx="790808" cy="790808"/>
          </a:xfrm>
          <a:prstGeom prst="rect">
            <a:avLst/>
          </a:prstGeom>
        </p:spPr>
      </p:pic>
      <p:pic>
        <p:nvPicPr>
          <p:cNvPr id="55" name="Graphic 54">
            <a:extLst>
              <a:ext uri="{FF2B5EF4-FFF2-40B4-BE49-F238E27FC236}">
                <a16:creationId xmlns:a16="http://schemas.microsoft.com/office/drawing/2014/main" id="{AF4DF673-CEE6-3735-567C-89BF47BAFD9D}"/>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278394" y="2869192"/>
            <a:ext cx="1148353" cy="637973"/>
          </a:xfrm>
          <a:prstGeom prst="rect">
            <a:avLst/>
          </a:prstGeom>
        </p:spPr>
      </p:pic>
      <p:pic>
        <p:nvPicPr>
          <p:cNvPr id="57" name="Graphic 56">
            <a:extLst>
              <a:ext uri="{FF2B5EF4-FFF2-40B4-BE49-F238E27FC236}">
                <a16:creationId xmlns:a16="http://schemas.microsoft.com/office/drawing/2014/main" id="{3F370073-E0CE-4626-9208-575AD56F873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696679" y="2895900"/>
            <a:ext cx="1084935" cy="602741"/>
          </a:xfrm>
          <a:prstGeom prst="rect">
            <a:avLst/>
          </a:prstGeom>
        </p:spPr>
      </p:pic>
      <p:pic>
        <p:nvPicPr>
          <p:cNvPr id="59" name="Graphic 58">
            <a:extLst>
              <a:ext uri="{FF2B5EF4-FFF2-40B4-BE49-F238E27FC236}">
                <a16:creationId xmlns:a16="http://schemas.microsoft.com/office/drawing/2014/main" id="{3CE9C5C0-2EE9-D7F5-2C42-2E290FC4B6AF}"/>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830759" y="4051111"/>
            <a:ext cx="1084356" cy="602420"/>
          </a:xfrm>
          <a:prstGeom prst="rect">
            <a:avLst/>
          </a:prstGeom>
        </p:spPr>
      </p:pic>
      <p:pic>
        <p:nvPicPr>
          <p:cNvPr id="61" name="Graphic 60">
            <a:extLst>
              <a:ext uri="{FF2B5EF4-FFF2-40B4-BE49-F238E27FC236}">
                <a16:creationId xmlns:a16="http://schemas.microsoft.com/office/drawing/2014/main" id="{850A148D-D96A-981E-4338-8EBF42AF0221}"/>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333869" y="4025849"/>
            <a:ext cx="1084353" cy="602419"/>
          </a:xfrm>
          <a:prstGeom prst="rect">
            <a:avLst/>
          </a:prstGeom>
        </p:spPr>
      </p:pic>
      <p:pic>
        <p:nvPicPr>
          <p:cNvPr id="63" name="Graphic 62">
            <a:extLst>
              <a:ext uri="{FF2B5EF4-FFF2-40B4-BE49-F238E27FC236}">
                <a16:creationId xmlns:a16="http://schemas.microsoft.com/office/drawing/2014/main" id="{296F91EC-1615-B33C-87B6-94BC72DB09B2}"/>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0805839" y="4000841"/>
            <a:ext cx="768284" cy="643083"/>
          </a:xfrm>
          <a:prstGeom prst="rect">
            <a:avLst/>
          </a:prstGeom>
        </p:spPr>
      </p:pic>
      <p:pic>
        <p:nvPicPr>
          <p:cNvPr id="65" name="Graphic 64">
            <a:extLst>
              <a:ext uri="{FF2B5EF4-FFF2-40B4-BE49-F238E27FC236}">
                <a16:creationId xmlns:a16="http://schemas.microsoft.com/office/drawing/2014/main" id="{FBAFFFD6-2A49-8AC8-EDDB-E24C018B887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8691041" y="5082433"/>
            <a:ext cx="861647" cy="721231"/>
          </a:xfrm>
          <a:prstGeom prst="rect">
            <a:avLst/>
          </a:prstGeom>
        </p:spPr>
      </p:pic>
      <p:pic>
        <p:nvPicPr>
          <p:cNvPr id="67" name="Graphic 66">
            <a:extLst>
              <a:ext uri="{FF2B5EF4-FFF2-40B4-BE49-F238E27FC236}">
                <a16:creationId xmlns:a16="http://schemas.microsoft.com/office/drawing/2014/main" id="{DBDFEAF9-561A-8254-A149-F7C92CE20542}"/>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0037909" y="5112381"/>
            <a:ext cx="861647" cy="721231"/>
          </a:xfrm>
          <a:prstGeom prst="rect">
            <a:avLst/>
          </a:prstGeom>
        </p:spPr>
      </p:pic>
      <p:sp>
        <p:nvSpPr>
          <p:cNvPr id="5" name="Text Placeholder 4">
            <a:extLst>
              <a:ext uri="{FF2B5EF4-FFF2-40B4-BE49-F238E27FC236}">
                <a16:creationId xmlns:a16="http://schemas.microsoft.com/office/drawing/2014/main" id="{92E7BEC3-79B2-E454-AE35-268127AFDD50}"/>
              </a:ext>
            </a:extLst>
          </p:cNvPr>
          <p:cNvSpPr txBox="1">
            <a:spLocks/>
          </p:cNvSpPr>
          <p:nvPr/>
        </p:nvSpPr>
        <p:spPr>
          <a:xfrm>
            <a:off x="421220" y="358021"/>
            <a:ext cx="9249313" cy="71734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defRPr/>
            </a:pPr>
            <a:r>
              <a:rPr lang="en-US" b="1" i="1" dirty="0">
                <a:solidFill>
                  <a:srgbClr val="002060"/>
                </a:solidFill>
                <a:latin typeface="Arial"/>
              </a:rPr>
              <a:t>Nuclear Reactor Versatility</a:t>
            </a:r>
          </a:p>
        </p:txBody>
      </p:sp>
      <p:pic>
        <p:nvPicPr>
          <p:cNvPr id="2" name="Picture 1">
            <a:extLst>
              <a:ext uri="{FF2B5EF4-FFF2-40B4-BE49-F238E27FC236}">
                <a16:creationId xmlns:a16="http://schemas.microsoft.com/office/drawing/2014/main" id="{D61F8337-B8A2-0F2E-5A5E-187F96395D9C}"/>
              </a:ext>
            </a:extLst>
          </p:cNvPr>
          <p:cNvPicPr>
            <a:picLocks noChangeAspect="1"/>
          </p:cNvPicPr>
          <p:nvPr/>
        </p:nvPicPr>
        <p:blipFill>
          <a:blip r:embed="rId35"/>
          <a:stretch>
            <a:fillRect/>
          </a:stretch>
        </p:blipFill>
        <p:spPr>
          <a:xfrm>
            <a:off x="2411521" y="5868149"/>
            <a:ext cx="2789904" cy="903548"/>
          </a:xfrm>
          <a:prstGeom prst="rect">
            <a:avLst/>
          </a:prstGeom>
        </p:spPr>
      </p:pic>
    </p:spTree>
    <p:extLst>
      <p:ext uri="{BB962C8B-B14F-4D97-AF65-F5344CB8AC3E}">
        <p14:creationId xmlns:p14="http://schemas.microsoft.com/office/powerpoint/2010/main" val="4008745907"/>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AED55-3168-39F1-18C2-046DBC617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7A8A3-747F-B40E-E9FF-625498266D95}"/>
              </a:ext>
            </a:extLst>
          </p:cNvPr>
          <p:cNvSpPr>
            <a:spLocks noGrp="1"/>
          </p:cNvSpPr>
          <p:nvPr>
            <p:ph type="title"/>
          </p:nvPr>
        </p:nvSpPr>
        <p:spPr/>
        <p:txBody>
          <a:bodyPr/>
          <a:lstStyle/>
          <a:p>
            <a:r>
              <a:rPr lang="en-US" dirty="0"/>
              <a:t>Can we use the radiation produced in a nuclear reactor?</a:t>
            </a:r>
          </a:p>
        </p:txBody>
      </p:sp>
      <p:sp>
        <p:nvSpPr>
          <p:cNvPr id="3" name="Content Placeholder 2">
            <a:extLst>
              <a:ext uri="{FF2B5EF4-FFF2-40B4-BE49-F238E27FC236}">
                <a16:creationId xmlns:a16="http://schemas.microsoft.com/office/drawing/2014/main" id="{9C73AD55-EB6E-99B4-2752-1ADE07615A7B}"/>
              </a:ext>
            </a:extLst>
          </p:cNvPr>
          <p:cNvSpPr>
            <a:spLocks noGrp="1"/>
          </p:cNvSpPr>
          <p:nvPr>
            <p:ph idx="1"/>
          </p:nvPr>
        </p:nvSpPr>
        <p:spPr>
          <a:xfrm>
            <a:off x="550101" y="2141537"/>
            <a:ext cx="10515600" cy="4351338"/>
          </a:xfrm>
        </p:spPr>
        <p:txBody>
          <a:bodyPr>
            <a:normAutofit/>
          </a:bodyPr>
          <a:lstStyle/>
          <a:p>
            <a:r>
              <a:rPr lang="en-US" sz="3200" dirty="0"/>
              <a:t>Yes!</a:t>
            </a:r>
          </a:p>
          <a:p>
            <a:r>
              <a:rPr lang="en-US" sz="3200" dirty="0"/>
              <a:t>Radioisotope production</a:t>
            </a:r>
          </a:p>
          <a:p>
            <a:pPr lvl="1"/>
            <a:r>
              <a:rPr lang="en-US" sz="2800" dirty="0"/>
              <a:t>Medicine</a:t>
            </a:r>
          </a:p>
          <a:p>
            <a:pPr lvl="1"/>
            <a:r>
              <a:rPr lang="en-US" sz="2800" dirty="0"/>
              <a:t>Research </a:t>
            </a:r>
          </a:p>
          <a:p>
            <a:pPr lvl="1"/>
            <a:r>
              <a:rPr lang="en-US" sz="2800" dirty="0"/>
              <a:t>Industry</a:t>
            </a:r>
          </a:p>
          <a:p>
            <a:r>
              <a:rPr lang="en-US" sz="3200" dirty="0"/>
              <a:t>Material irradiation for research</a:t>
            </a:r>
          </a:p>
          <a:p>
            <a:endParaRPr lang="en-US" sz="3200" dirty="0"/>
          </a:p>
          <a:p>
            <a:endParaRPr lang="en-US" sz="3200" dirty="0"/>
          </a:p>
        </p:txBody>
      </p:sp>
    </p:spTree>
    <p:extLst>
      <p:ext uri="{BB962C8B-B14F-4D97-AF65-F5344CB8AC3E}">
        <p14:creationId xmlns:p14="http://schemas.microsoft.com/office/powerpoint/2010/main" val="2403797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1D919-466B-BFBF-1B4F-AA4F082E0F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642FA4-EE50-D08A-8A51-8242DFA8E91D}"/>
              </a:ext>
            </a:extLst>
          </p:cNvPr>
          <p:cNvSpPr>
            <a:spLocks noGrp="1"/>
          </p:cNvSpPr>
          <p:nvPr>
            <p:ph type="title"/>
          </p:nvPr>
        </p:nvSpPr>
        <p:spPr/>
        <p:txBody>
          <a:bodyPr/>
          <a:lstStyle/>
          <a:p>
            <a:r>
              <a:rPr lang="en-US" dirty="0"/>
              <a:t>How do we get energy from the nucleus?</a:t>
            </a:r>
          </a:p>
        </p:txBody>
      </p:sp>
      <p:sp>
        <p:nvSpPr>
          <p:cNvPr id="5" name="Content Placeholder 4">
            <a:extLst>
              <a:ext uri="{FF2B5EF4-FFF2-40B4-BE49-F238E27FC236}">
                <a16:creationId xmlns:a16="http://schemas.microsoft.com/office/drawing/2014/main" id="{74F11350-DC52-478A-340A-D051E8EF50EA}"/>
              </a:ext>
            </a:extLst>
          </p:cNvPr>
          <p:cNvSpPr>
            <a:spLocks noGrp="1"/>
          </p:cNvSpPr>
          <p:nvPr>
            <p:ph sz="half" idx="1"/>
          </p:nvPr>
        </p:nvSpPr>
        <p:spPr>
          <a:xfrm>
            <a:off x="465438" y="1825625"/>
            <a:ext cx="5554362" cy="4351338"/>
          </a:xfrm>
        </p:spPr>
        <p:txBody>
          <a:bodyPr/>
          <a:lstStyle/>
          <a:p>
            <a:r>
              <a:rPr lang="en-US" dirty="0"/>
              <a:t>Energy of nuclear reactors</a:t>
            </a:r>
          </a:p>
          <a:p>
            <a:r>
              <a:rPr lang="en-US" dirty="0"/>
              <a:t>In reactors</a:t>
            </a:r>
          </a:p>
          <a:p>
            <a:pPr lvl="1"/>
            <a:r>
              <a:rPr lang="en-US" dirty="0"/>
              <a:t>Nuclear fission reaction occurs</a:t>
            </a:r>
          </a:p>
          <a:p>
            <a:pPr lvl="1"/>
            <a:r>
              <a:rPr lang="en-US" dirty="0"/>
              <a:t>Heat is produced</a:t>
            </a:r>
          </a:p>
          <a:p>
            <a:pPr lvl="1"/>
            <a:r>
              <a:rPr lang="en-US" dirty="0"/>
              <a:t>Ionizing radiation is released (alpha, beta, gamma and neutrons)</a:t>
            </a:r>
          </a:p>
        </p:txBody>
      </p:sp>
      <p:sp>
        <p:nvSpPr>
          <p:cNvPr id="6" name="Content Placeholder 5">
            <a:extLst>
              <a:ext uri="{FF2B5EF4-FFF2-40B4-BE49-F238E27FC236}">
                <a16:creationId xmlns:a16="http://schemas.microsoft.com/office/drawing/2014/main" id="{C316369F-71EE-1EF3-087B-25E83CCCB9E0}"/>
              </a:ext>
            </a:extLst>
          </p:cNvPr>
          <p:cNvSpPr>
            <a:spLocks noGrp="1"/>
          </p:cNvSpPr>
          <p:nvPr>
            <p:ph sz="half" idx="2"/>
          </p:nvPr>
        </p:nvSpPr>
        <p:spPr>
          <a:xfrm>
            <a:off x="6172200" y="1825625"/>
            <a:ext cx="5554362" cy="4351338"/>
          </a:xfrm>
          <a:noFill/>
        </p:spPr>
        <p:txBody>
          <a:bodyPr/>
          <a:lstStyle/>
          <a:p>
            <a:r>
              <a:rPr lang="en-US" dirty="0"/>
              <a:t>Energy of radiation</a:t>
            </a:r>
          </a:p>
          <a:p>
            <a:r>
              <a:rPr lang="en-US" dirty="0"/>
              <a:t>Radioisotopes</a:t>
            </a:r>
          </a:p>
          <a:p>
            <a:pPr lvl="1"/>
            <a:r>
              <a:rPr lang="en-US" dirty="0"/>
              <a:t>Under go radioactive decay reaction</a:t>
            </a:r>
          </a:p>
          <a:p>
            <a:pPr lvl="1"/>
            <a:r>
              <a:rPr lang="en-US" dirty="0"/>
              <a:t>Release radiation (alpha, beta, gamma)</a:t>
            </a:r>
          </a:p>
        </p:txBody>
      </p:sp>
    </p:spTree>
    <p:extLst>
      <p:ext uri="{BB962C8B-B14F-4D97-AF65-F5344CB8AC3E}">
        <p14:creationId xmlns:p14="http://schemas.microsoft.com/office/powerpoint/2010/main" val="36858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6">
                                            <p:txEl>
                                              <p:pRg st="0" end="0"/>
                                            </p:txEl>
                                          </p:spTgt>
                                        </p:tgtEl>
                                        <p:attrNameLst>
                                          <p:attrName>style.color</p:attrName>
                                        </p:attrNameLst>
                                      </p:cBhvr>
                                      <p:to>
                                        <p:clrVal>
                                          <a:schemeClr val="accent2"/>
                                        </p:clrVal>
                                      </p:to>
                                    </p:set>
                                    <p:set>
                                      <p:cBhvr>
                                        <p:cTn id="7" dur="500" fill="hold"/>
                                        <p:tgtEl>
                                          <p:spTgt spid="6">
                                            <p:txEl>
                                              <p:pRg st="0" end="0"/>
                                            </p:txEl>
                                          </p:spTgt>
                                        </p:tgtEl>
                                        <p:attrNameLst>
                                          <p:attrName>fillcolor</p:attrName>
                                        </p:attrNameLst>
                                      </p:cBhvr>
                                      <p:to>
                                        <p:clrVal>
                                          <a:schemeClr val="accent2"/>
                                        </p:clrVal>
                                      </p:to>
                                    </p:set>
                                    <p:set>
                                      <p:cBhvr>
                                        <p:cTn id="8" dur="500" fill="hold"/>
                                        <p:tgtEl>
                                          <p:spTgt spid="6">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6">
                                            <p:txEl>
                                              <p:pRg st="1" end="1"/>
                                            </p:txEl>
                                          </p:spTgt>
                                        </p:tgtEl>
                                        <p:attrNameLst>
                                          <p:attrName>style.color</p:attrName>
                                        </p:attrNameLst>
                                      </p:cBhvr>
                                      <p:to>
                                        <p:clrVal>
                                          <a:schemeClr val="accent2"/>
                                        </p:clrVal>
                                      </p:to>
                                    </p:set>
                                    <p:set>
                                      <p:cBhvr>
                                        <p:cTn id="13" dur="500" fill="hold"/>
                                        <p:tgtEl>
                                          <p:spTgt spid="6">
                                            <p:txEl>
                                              <p:pRg st="1" end="1"/>
                                            </p:txEl>
                                          </p:spTgt>
                                        </p:tgtEl>
                                        <p:attrNameLst>
                                          <p:attrName>fillcolor</p:attrName>
                                        </p:attrNameLst>
                                      </p:cBhvr>
                                      <p:to>
                                        <p:clrVal>
                                          <a:schemeClr val="accent2"/>
                                        </p:clrVal>
                                      </p:to>
                                    </p:set>
                                    <p:set>
                                      <p:cBhvr>
                                        <p:cTn id="14" dur="500" fill="hold"/>
                                        <p:tgtEl>
                                          <p:spTgt spid="6">
                                            <p:txEl>
                                              <p:pRg st="1" end="1"/>
                                            </p:txEl>
                                          </p:spTgt>
                                        </p:tgtEl>
                                        <p:attrNameLst>
                                          <p:attrName>fill.type</p:attrName>
                                        </p:attrNameLst>
                                      </p:cBhvr>
                                      <p:to>
                                        <p:strVal val="solid"/>
                                      </p:to>
                                    </p:set>
                                  </p:childTnLst>
                                </p:cTn>
                              </p:par>
                              <p:par>
                                <p:cTn id="15" presetID="16" presetClass="emph" presetSubtype="0" fill="hold" grpId="0" nodeType="withEffect">
                                  <p:stCondLst>
                                    <p:cond delay="0"/>
                                  </p:stCondLst>
                                  <p:iterate type="lt">
                                    <p:tmPct val="4000"/>
                                  </p:iterate>
                                  <p:childTnLst>
                                    <p:set>
                                      <p:cBhvr override="childStyle">
                                        <p:cTn id="16" dur="500" fill="hold"/>
                                        <p:tgtEl>
                                          <p:spTgt spid="6">
                                            <p:txEl>
                                              <p:pRg st="2" end="2"/>
                                            </p:txEl>
                                          </p:spTgt>
                                        </p:tgtEl>
                                        <p:attrNameLst>
                                          <p:attrName>style.color</p:attrName>
                                        </p:attrNameLst>
                                      </p:cBhvr>
                                      <p:to>
                                        <p:clrVal>
                                          <a:schemeClr val="accent2"/>
                                        </p:clrVal>
                                      </p:to>
                                    </p:set>
                                    <p:set>
                                      <p:cBhvr>
                                        <p:cTn id="17" dur="500" fill="hold"/>
                                        <p:tgtEl>
                                          <p:spTgt spid="6">
                                            <p:txEl>
                                              <p:pRg st="2" end="2"/>
                                            </p:txEl>
                                          </p:spTgt>
                                        </p:tgtEl>
                                        <p:attrNameLst>
                                          <p:attrName>fillcolor</p:attrName>
                                        </p:attrNameLst>
                                      </p:cBhvr>
                                      <p:to>
                                        <p:clrVal>
                                          <a:schemeClr val="accent2"/>
                                        </p:clrVal>
                                      </p:to>
                                    </p:set>
                                    <p:set>
                                      <p:cBhvr>
                                        <p:cTn id="18" dur="500" fill="hold"/>
                                        <p:tgtEl>
                                          <p:spTgt spid="6">
                                            <p:txEl>
                                              <p:pRg st="2" end="2"/>
                                            </p:txEl>
                                          </p:spTgt>
                                        </p:tgtEl>
                                        <p:attrNameLst>
                                          <p:attrName>fill.type</p:attrName>
                                        </p:attrNameLst>
                                      </p:cBhvr>
                                      <p:to>
                                        <p:strVal val="solid"/>
                                      </p:to>
                                    </p:set>
                                  </p:childTnLst>
                                </p:cTn>
                              </p:par>
                              <p:par>
                                <p:cTn id="19" presetID="16" presetClass="emph" presetSubtype="0" fill="hold" grpId="0" nodeType="withEffect">
                                  <p:stCondLst>
                                    <p:cond delay="0"/>
                                  </p:stCondLst>
                                  <p:iterate type="lt">
                                    <p:tmPct val="4000"/>
                                  </p:iterate>
                                  <p:childTnLst>
                                    <p:set>
                                      <p:cBhvr override="childStyle">
                                        <p:cTn id="20" dur="500" fill="hold"/>
                                        <p:tgtEl>
                                          <p:spTgt spid="6">
                                            <p:txEl>
                                              <p:pRg st="3" end="3"/>
                                            </p:txEl>
                                          </p:spTgt>
                                        </p:tgtEl>
                                        <p:attrNameLst>
                                          <p:attrName>style.color</p:attrName>
                                        </p:attrNameLst>
                                      </p:cBhvr>
                                      <p:to>
                                        <p:clrVal>
                                          <a:schemeClr val="accent2"/>
                                        </p:clrVal>
                                      </p:to>
                                    </p:set>
                                    <p:set>
                                      <p:cBhvr>
                                        <p:cTn id="21" dur="500" fill="hold"/>
                                        <p:tgtEl>
                                          <p:spTgt spid="6">
                                            <p:txEl>
                                              <p:pRg st="3" end="3"/>
                                            </p:txEl>
                                          </p:spTgt>
                                        </p:tgtEl>
                                        <p:attrNameLst>
                                          <p:attrName>fillcolor</p:attrName>
                                        </p:attrNameLst>
                                      </p:cBhvr>
                                      <p:to>
                                        <p:clrVal>
                                          <a:schemeClr val="accent2"/>
                                        </p:clrVal>
                                      </p:to>
                                    </p:set>
                                    <p:set>
                                      <p:cBhvr>
                                        <p:cTn id="22" dur="500" fill="hold"/>
                                        <p:tgtEl>
                                          <p:spTgt spid="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B076-C7C2-8BEE-8FD3-B7E0CDF75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EF0E2-8C1A-AC8B-1118-690E78F831B6}"/>
              </a:ext>
            </a:extLst>
          </p:cNvPr>
          <p:cNvSpPr>
            <a:spLocks noGrp="1"/>
          </p:cNvSpPr>
          <p:nvPr>
            <p:ph type="title"/>
          </p:nvPr>
        </p:nvSpPr>
        <p:spPr>
          <a:xfrm>
            <a:off x="741218" y="216837"/>
            <a:ext cx="10515600" cy="1325563"/>
          </a:xfrm>
        </p:spPr>
        <p:txBody>
          <a:bodyPr/>
          <a:lstStyle/>
          <a:p>
            <a:r>
              <a:rPr lang="en-US" dirty="0"/>
              <a:t>How can we use radioisotopes?</a:t>
            </a:r>
          </a:p>
        </p:txBody>
      </p:sp>
      <p:sp>
        <p:nvSpPr>
          <p:cNvPr id="3" name="Content Placeholder 2">
            <a:extLst>
              <a:ext uri="{FF2B5EF4-FFF2-40B4-BE49-F238E27FC236}">
                <a16:creationId xmlns:a16="http://schemas.microsoft.com/office/drawing/2014/main" id="{8CFD5636-6983-07B5-430B-975CE9B85D64}"/>
              </a:ext>
            </a:extLst>
          </p:cNvPr>
          <p:cNvSpPr>
            <a:spLocks noGrp="1"/>
          </p:cNvSpPr>
          <p:nvPr>
            <p:ph idx="1"/>
          </p:nvPr>
        </p:nvSpPr>
        <p:spPr>
          <a:xfrm>
            <a:off x="741218" y="1627043"/>
            <a:ext cx="12302835" cy="4351338"/>
          </a:xfrm>
        </p:spPr>
        <p:txBody>
          <a:bodyPr>
            <a:normAutofit/>
          </a:bodyPr>
          <a:lstStyle/>
          <a:p>
            <a:r>
              <a:rPr lang="en-US" dirty="0"/>
              <a:t>Medicine</a:t>
            </a:r>
          </a:p>
          <a:p>
            <a:pPr lvl="1"/>
            <a:r>
              <a:rPr lang="en-US" dirty="0"/>
              <a:t>50 million nuclear medicine procedures each year!</a:t>
            </a:r>
          </a:p>
          <a:p>
            <a:pPr lvl="1"/>
            <a:r>
              <a:rPr lang="en-US" dirty="0"/>
              <a:t>Diagnostic information about functioning of organs</a:t>
            </a:r>
          </a:p>
          <a:p>
            <a:pPr lvl="2"/>
            <a:r>
              <a:rPr lang="en-US" dirty="0"/>
              <a:t>SPECT (Single Photon Emission Computerized Spectroscopy)</a:t>
            </a:r>
          </a:p>
          <a:p>
            <a:pPr lvl="2"/>
            <a:r>
              <a:rPr lang="en-US" dirty="0"/>
              <a:t>PET (positron emission spectroscopy) (also PET-CT and PET-MRI)</a:t>
            </a:r>
          </a:p>
          <a:p>
            <a:pPr lvl="2"/>
            <a:r>
              <a:rPr lang="en-US" dirty="0"/>
              <a:t>Most commonly used isotope is technetium-99</a:t>
            </a:r>
          </a:p>
          <a:p>
            <a:pPr marL="914400" lvl="2" indent="0">
              <a:buNone/>
            </a:pPr>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2CE9152A-AC85-2B1E-4E97-FC89C1F64082}"/>
              </a:ext>
            </a:extLst>
          </p:cNvPr>
          <p:cNvPicPr>
            <a:picLocks noChangeAspect="1"/>
          </p:cNvPicPr>
          <p:nvPr/>
        </p:nvPicPr>
        <p:blipFill>
          <a:blip r:embed="rId3"/>
          <a:stretch>
            <a:fillRect/>
          </a:stretch>
        </p:blipFill>
        <p:spPr>
          <a:xfrm>
            <a:off x="7673028" y="3662288"/>
            <a:ext cx="3137338" cy="3137338"/>
          </a:xfrm>
          <a:prstGeom prst="rect">
            <a:avLst/>
          </a:prstGeom>
        </p:spPr>
      </p:pic>
    </p:spTree>
    <p:extLst>
      <p:ext uri="{BB962C8B-B14F-4D97-AF65-F5344CB8AC3E}">
        <p14:creationId xmlns:p14="http://schemas.microsoft.com/office/powerpoint/2010/main" val="3057955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75492-56F3-9514-9766-FFC4EB807EB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4CC7AF-61A1-8E56-32F5-35F0047C128C}"/>
              </a:ext>
            </a:extLst>
          </p:cNvPr>
          <p:cNvSpPr>
            <a:spLocks noGrp="1"/>
          </p:cNvSpPr>
          <p:nvPr>
            <p:ph idx="1"/>
          </p:nvPr>
        </p:nvSpPr>
        <p:spPr>
          <a:xfrm>
            <a:off x="435429" y="693809"/>
            <a:ext cx="12302835" cy="4351338"/>
          </a:xfrm>
        </p:spPr>
        <p:txBody>
          <a:bodyPr>
            <a:normAutofit/>
          </a:bodyPr>
          <a:lstStyle/>
          <a:p>
            <a:r>
              <a:rPr lang="en-US" dirty="0"/>
              <a:t>Medicine (continued)</a:t>
            </a:r>
          </a:p>
          <a:p>
            <a:pPr lvl="1"/>
            <a:r>
              <a:rPr lang="en-US" dirty="0"/>
              <a:t>Diagnostic</a:t>
            </a:r>
          </a:p>
          <a:p>
            <a:pPr marL="914400" lvl="2"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5606DBC7-0C16-DC99-706D-A96E6A517F3A}"/>
              </a:ext>
            </a:extLst>
          </p:cNvPr>
          <p:cNvPicPr>
            <a:picLocks noChangeAspect="1"/>
          </p:cNvPicPr>
          <p:nvPr/>
        </p:nvPicPr>
        <p:blipFill>
          <a:blip r:embed="rId3"/>
          <a:stretch>
            <a:fillRect/>
          </a:stretch>
        </p:blipFill>
        <p:spPr>
          <a:xfrm>
            <a:off x="1857003" y="1800225"/>
            <a:ext cx="3619500" cy="5057775"/>
          </a:xfrm>
          <a:prstGeom prst="rect">
            <a:avLst/>
          </a:prstGeom>
        </p:spPr>
      </p:pic>
      <p:pic>
        <p:nvPicPr>
          <p:cNvPr id="5" name="Picture 4">
            <a:extLst>
              <a:ext uri="{FF2B5EF4-FFF2-40B4-BE49-F238E27FC236}">
                <a16:creationId xmlns:a16="http://schemas.microsoft.com/office/drawing/2014/main" id="{E56525A6-3094-09A2-4F9D-8E78A3933942}"/>
              </a:ext>
            </a:extLst>
          </p:cNvPr>
          <p:cNvPicPr>
            <a:picLocks noChangeAspect="1"/>
          </p:cNvPicPr>
          <p:nvPr/>
        </p:nvPicPr>
        <p:blipFill>
          <a:blip r:embed="rId4"/>
          <a:stretch>
            <a:fillRect/>
          </a:stretch>
        </p:blipFill>
        <p:spPr>
          <a:xfrm>
            <a:off x="6838879" y="1975161"/>
            <a:ext cx="4417939" cy="4189030"/>
          </a:xfrm>
          <a:prstGeom prst="rect">
            <a:avLst/>
          </a:prstGeom>
        </p:spPr>
      </p:pic>
    </p:spTree>
    <p:extLst>
      <p:ext uri="{BB962C8B-B14F-4D97-AF65-F5344CB8AC3E}">
        <p14:creationId xmlns:p14="http://schemas.microsoft.com/office/powerpoint/2010/main" val="3484672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FC855-908D-0D71-9442-3497D892521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F11214-1E03-0EE4-7F29-62ED7F505D5B}"/>
              </a:ext>
            </a:extLst>
          </p:cNvPr>
          <p:cNvSpPr>
            <a:spLocks noGrp="1"/>
          </p:cNvSpPr>
          <p:nvPr>
            <p:ph idx="1"/>
          </p:nvPr>
        </p:nvSpPr>
        <p:spPr>
          <a:xfrm>
            <a:off x="297872" y="635551"/>
            <a:ext cx="10515600" cy="4351338"/>
          </a:xfrm>
        </p:spPr>
        <p:txBody>
          <a:bodyPr>
            <a:normAutofit/>
          </a:bodyPr>
          <a:lstStyle/>
          <a:p>
            <a:r>
              <a:rPr lang="en-US" dirty="0"/>
              <a:t>Medicine (continued)</a:t>
            </a:r>
          </a:p>
          <a:p>
            <a:pPr lvl="1"/>
            <a:r>
              <a:rPr lang="en-US" dirty="0"/>
              <a:t>Therapy/treatment using radiation to weaken/destroy cancer cells</a:t>
            </a:r>
          </a:p>
          <a:p>
            <a:pPr lvl="2"/>
            <a:r>
              <a:rPr lang="en-US" dirty="0"/>
              <a:t>External radiotherapy/Teletherapy - radiation goes into body from outside body, but may not be from a radionuclide</a:t>
            </a:r>
          </a:p>
          <a:p>
            <a:pPr lvl="2"/>
            <a:r>
              <a:rPr lang="en-US" dirty="0"/>
              <a:t>Internal radiotherapy/Brachytherapy  - small radiation source inserted into cancer</a:t>
            </a:r>
          </a:p>
          <a:p>
            <a:pPr lvl="2"/>
            <a:r>
              <a:rPr lang="en-US" dirty="0"/>
              <a:t>Some examples include iodine-131 for thyroid, iridium-192 for head and breast, iodine-125, palladium-103, iridium-192 for prostate</a:t>
            </a:r>
          </a:p>
          <a:p>
            <a:pPr lvl="1"/>
            <a:r>
              <a:rPr lang="en-US" dirty="0"/>
              <a:t>Sterilization of medical products</a:t>
            </a:r>
          </a:p>
          <a:p>
            <a:endParaRPr lang="en-US" dirty="0"/>
          </a:p>
          <a:p>
            <a:endParaRPr lang="en-US" dirty="0"/>
          </a:p>
          <a:p>
            <a:endParaRPr lang="en-US" dirty="0"/>
          </a:p>
        </p:txBody>
      </p:sp>
      <p:pic>
        <p:nvPicPr>
          <p:cNvPr id="4" name="Picture 4">
            <a:extLst>
              <a:ext uri="{FF2B5EF4-FFF2-40B4-BE49-F238E27FC236}">
                <a16:creationId xmlns:a16="http://schemas.microsoft.com/office/drawing/2014/main" id="{23C66120-5773-110C-8C8A-BFEAFC8A8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275" y="3923347"/>
            <a:ext cx="5592538" cy="25949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94BD858-7A87-BE3D-5AC8-6E4C15F5FB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462" y="3923347"/>
            <a:ext cx="5592538" cy="259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742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88F1F-BD88-4F3B-C4F0-95942CBBC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49D24-5087-0601-14E9-2266B3EBC68E}"/>
              </a:ext>
            </a:extLst>
          </p:cNvPr>
          <p:cNvSpPr>
            <a:spLocks noGrp="1"/>
          </p:cNvSpPr>
          <p:nvPr>
            <p:ph type="title"/>
          </p:nvPr>
        </p:nvSpPr>
        <p:spPr>
          <a:xfrm>
            <a:off x="741218" y="216837"/>
            <a:ext cx="10515600" cy="1325563"/>
          </a:xfrm>
        </p:spPr>
        <p:txBody>
          <a:bodyPr/>
          <a:lstStyle/>
          <a:p>
            <a:r>
              <a:rPr lang="en-US" dirty="0"/>
              <a:t>How can we use radioisotopes? (continued)</a:t>
            </a:r>
          </a:p>
        </p:txBody>
      </p:sp>
      <p:sp>
        <p:nvSpPr>
          <p:cNvPr id="3" name="Content Placeholder 2">
            <a:extLst>
              <a:ext uri="{FF2B5EF4-FFF2-40B4-BE49-F238E27FC236}">
                <a16:creationId xmlns:a16="http://schemas.microsoft.com/office/drawing/2014/main" id="{C916F5A9-F652-BD3D-8367-70AFA77064F5}"/>
              </a:ext>
            </a:extLst>
          </p:cNvPr>
          <p:cNvSpPr>
            <a:spLocks noGrp="1"/>
          </p:cNvSpPr>
          <p:nvPr>
            <p:ph idx="1"/>
          </p:nvPr>
        </p:nvSpPr>
        <p:spPr>
          <a:xfrm>
            <a:off x="741218" y="1627043"/>
            <a:ext cx="12302835" cy="4351338"/>
          </a:xfrm>
        </p:spPr>
        <p:txBody>
          <a:bodyPr>
            <a:normAutofit/>
          </a:bodyPr>
          <a:lstStyle/>
          <a:p>
            <a:r>
              <a:rPr lang="en-US" sz="3200" dirty="0"/>
              <a:t>Medicine</a:t>
            </a:r>
          </a:p>
          <a:p>
            <a:r>
              <a:rPr lang="en-US" sz="3200" dirty="0"/>
              <a:t>Industry</a:t>
            </a:r>
          </a:p>
          <a:p>
            <a:pPr lvl="1"/>
            <a:r>
              <a:rPr lang="en-US" sz="2800" dirty="0"/>
              <a:t>Tracers</a:t>
            </a:r>
          </a:p>
          <a:p>
            <a:pPr lvl="1"/>
            <a:r>
              <a:rPr lang="en-US" sz="2800" dirty="0"/>
              <a:t>Radiography</a:t>
            </a:r>
          </a:p>
          <a:p>
            <a:pPr lvl="1"/>
            <a:r>
              <a:rPr lang="en-US" sz="2800" dirty="0"/>
              <a:t>Gauging</a:t>
            </a:r>
          </a:p>
          <a:p>
            <a:pPr lvl="1"/>
            <a:r>
              <a:rPr lang="en-US" sz="2800" dirty="0"/>
              <a:t>Dating</a:t>
            </a:r>
          </a:p>
          <a:p>
            <a:endParaRPr lang="en-US" sz="3200" dirty="0"/>
          </a:p>
          <a:p>
            <a:endParaRPr lang="en-US" sz="3200" dirty="0"/>
          </a:p>
          <a:p>
            <a:endParaRPr lang="en-US" sz="3200" dirty="0"/>
          </a:p>
          <a:p>
            <a:endParaRPr lang="en-US" sz="3200" dirty="0"/>
          </a:p>
          <a:p>
            <a:endParaRPr lang="en-US" sz="3200" dirty="0"/>
          </a:p>
        </p:txBody>
      </p:sp>
      <p:pic>
        <p:nvPicPr>
          <p:cNvPr id="5" name="Picture 4">
            <a:extLst>
              <a:ext uri="{FF2B5EF4-FFF2-40B4-BE49-F238E27FC236}">
                <a16:creationId xmlns:a16="http://schemas.microsoft.com/office/drawing/2014/main" id="{EC3ACD8A-BE6D-C0CD-CDBE-02EA09C54260}"/>
              </a:ext>
            </a:extLst>
          </p:cNvPr>
          <p:cNvPicPr>
            <a:picLocks noChangeAspect="1"/>
          </p:cNvPicPr>
          <p:nvPr/>
        </p:nvPicPr>
        <p:blipFill>
          <a:blip r:embed="rId3"/>
          <a:stretch>
            <a:fillRect/>
          </a:stretch>
        </p:blipFill>
        <p:spPr>
          <a:xfrm>
            <a:off x="5697482" y="1942162"/>
            <a:ext cx="4013200" cy="3721100"/>
          </a:xfrm>
          <a:prstGeom prst="rect">
            <a:avLst/>
          </a:prstGeom>
        </p:spPr>
      </p:pic>
    </p:spTree>
    <p:extLst>
      <p:ext uri="{BB962C8B-B14F-4D97-AF65-F5344CB8AC3E}">
        <p14:creationId xmlns:p14="http://schemas.microsoft.com/office/powerpoint/2010/main" val="86769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A470-AB4C-A581-A8E0-4B4C3B71F601}"/>
              </a:ext>
            </a:extLst>
          </p:cNvPr>
          <p:cNvSpPr>
            <a:spLocks noGrp="1"/>
          </p:cNvSpPr>
          <p:nvPr>
            <p:ph type="title"/>
          </p:nvPr>
        </p:nvSpPr>
        <p:spPr/>
        <p:txBody>
          <a:bodyPr/>
          <a:lstStyle/>
          <a:p>
            <a:r>
              <a:rPr lang="en-US" dirty="0"/>
              <a:t>Radioisotopes in Industry: Radiotracers</a:t>
            </a:r>
          </a:p>
        </p:txBody>
      </p:sp>
      <p:sp>
        <p:nvSpPr>
          <p:cNvPr id="3" name="Content Placeholder 2">
            <a:extLst>
              <a:ext uri="{FF2B5EF4-FFF2-40B4-BE49-F238E27FC236}">
                <a16:creationId xmlns:a16="http://schemas.microsoft.com/office/drawing/2014/main" id="{9DA6FC81-62F8-A6A8-78A6-AF81F748C25F}"/>
              </a:ext>
            </a:extLst>
          </p:cNvPr>
          <p:cNvSpPr>
            <a:spLocks noGrp="1"/>
          </p:cNvSpPr>
          <p:nvPr>
            <p:ph idx="1"/>
          </p:nvPr>
        </p:nvSpPr>
        <p:spPr/>
        <p:txBody>
          <a:bodyPr/>
          <a:lstStyle/>
          <a:p>
            <a:pPr marL="668020" indent="-457200">
              <a:buClr>
                <a:schemeClr val="tx1"/>
              </a:buClr>
            </a:pPr>
            <a:r>
              <a:rPr lang="en-US" sz="2900" dirty="0"/>
              <a:t>Radioactive atoms that move and react in a complex system </a:t>
            </a:r>
          </a:p>
          <a:p>
            <a:pPr marL="668020" indent="-457200">
              <a:buClr>
                <a:schemeClr val="tx1"/>
              </a:buClr>
            </a:pPr>
            <a:r>
              <a:rPr lang="en-US" sz="2900" dirty="0"/>
              <a:t>Radioactivity can be measured independently and with high sensitivity </a:t>
            </a:r>
            <a:endParaRPr lang="en-US" sz="2900" dirty="0">
              <a:cs typeface="Arial"/>
            </a:endParaRPr>
          </a:p>
          <a:p>
            <a:pPr marL="668020" indent="-457200">
              <a:buClr>
                <a:schemeClr val="tx1"/>
              </a:buClr>
            </a:pPr>
            <a:r>
              <a:rPr lang="en-US" sz="2900" dirty="0"/>
              <a:t>Can be followed through physical, chemical or biological processes</a:t>
            </a:r>
            <a:endParaRPr lang="en-US" sz="2900" dirty="0">
              <a:cs typeface="Arial"/>
            </a:endParaRPr>
          </a:p>
          <a:p>
            <a:endParaRPr lang="en-US" dirty="0"/>
          </a:p>
        </p:txBody>
      </p:sp>
      <p:grpSp>
        <p:nvGrpSpPr>
          <p:cNvPr id="6" name="Group 5">
            <a:extLst>
              <a:ext uri="{FF2B5EF4-FFF2-40B4-BE49-F238E27FC236}">
                <a16:creationId xmlns:a16="http://schemas.microsoft.com/office/drawing/2014/main" id="{FCF51CB8-B5C4-A079-1F21-15F493D5AB38}"/>
              </a:ext>
            </a:extLst>
          </p:cNvPr>
          <p:cNvGrpSpPr/>
          <p:nvPr/>
        </p:nvGrpSpPr>
        <p:grpSpPr>
          <a:xfrm>
            <a:off x="3854547" y="471731"/>
            <a:ext cx="4023915" cy="5889898"/>
            <a:chOff x="3854547" y="471731"/>
            <a:chExt cx="4023915" cy="5889898"/>
          </a:xfrm>
        </p:grpSpPr>
        <p:pic>
          <p:nvPicPr>
            <p:cNvPr id="4" name="Picture 3">
              <a:extLst>
                <a:ext uri="{FF2B5EF4-FFF2-40B4-BE49-F238E27FC236}">
                  <a16:creationId xmlns:a16="http://schemas.microsoft.com/office/drawing/2014/main" id="{763E906A-C8FB-35D0-7CE1-0A5527B319FB}"/>
                </a:ext>
              </a:extLst>
            </p:cNvPr>
            <p:cNvPicPr>
              <a:picLocks noChangeAspect="1"/>
            </p:cNvPicPr>
            <p:nvPr/>
          </p:nvPicPr>
          <p:blipFill>
            <a:blip r:embed="rId3"/>
            <a:stretch>
              <a:fillRect/>
            </a:stretch>
          </p:blipFill>
          <p:spPr>
            <a:xfrm>
              <a:off x="3854547" y="471731"/>
              <a:ext cx="4023915" cy="5488501"/>
            </a:xfrm>
            <a:prstGeom prst="rect">
              <a:avLst/>
            </a:prstGeom>
          </p:spPr>
        </p:pic>
        <p:sp>
          <p:nvSpPr>
            <p:cNvPr id="5" name="TextBox 4">
              <a:extLst>
                <a:ext uri="{FF2B5EF4-FFF2-40B4-BE49-F238E27FC236}">
                  <a16:creationId xmlns:a16="http://schemas.microsoft.com/office/drawing/2014/main" id="{C6CA90E9-20C5-0A33-B978-D5258916FA3C}"/>
                </a:ext>
              </a:extLst>
            </p:cNvPr>
            <p:cNvSpPr txBox="1"/>
            <p:nvPr/>
          </p:nvSpPr>
          <p:spPr>
            <a:xfrm>
              <a:off x="4928491" y="5992297"/>
              <a:ext cx="1876026" cy="369332"/>
            </a:xfrm>
            <a:prstGeom prst="rect">
              <a:avLst/>
            </a:prstGeom>
            <a:noFill/>
          </p:spPr>
          <p:txBody>
            <a:bodyPr wrap="none" rtlCol="0">
              <a:spAutoFit/>
            </a:bodyPr>
            <a:lstStyle/>
            <a:p>
              <a:r>
                <a:rPr lang="en-US" dirty="0"/>
                <a:t>George de Hevesy</a:t>
              </a:r>
            </a:p>
          </p:txBody>
        </p:sp>
      </p:grpSp>
    </p:spTree>
    <p:extLst>
      <p:ext uri="{BB962C8B-B14F-4D97-AF65-F5344CB8AC3E}">
        <p14:creationId xmlns:p14="http://schemas.microsoft.com/office/powerpoint/2010/main" val="385225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8509-3BB4-F552-2D67-5C13FC563DB4}"/>
              </a:ext>
            </a:extLst>
          </p:cNvPr>
          <p:cNvSpPr>
            <a:spLocks noGrp="1"/>
          </p:cNvSpPr>
          <p:nvPr>
            <p:ph type="title"/>
          </p:nvPr>
        </p:nvSpPr>
        <p:spPr>
          <a:xfrm>
            <a:off x="838200" y="212634"/>
            <a:ext cx="10515600" cy="1325563"/>
          </a:xfrm>
        </p:spPr>
        <p:txBody>
          <a:bodyPr/>
          <a:lstStyle/>
          <a:p>
            <a:r>
              <a:rPr lang="en-US" dirty="0"/>
              <a:t>Radioisotopes in Industry: Radiotracers</a:t>
            </a:r>
          </a:p>
        </p:txBody>
      </p:sp>
      <p:sp>
        <p:nvSpPr>
          <p:cNvPr id="3" name="Content Placeholder 2">
            <a:extLst>
              <a:ext uri="{FF2B5EF4-FFF2-40B4-BE49-F238E27FC236}">
                <a16:creationId xmlns:a16="http://schemas.microsoft.com/office/drawing/2014/main" id="{87272026-94EA-3BE9-49A4-CE62BE211C73}"/>
              </a:ext>
            </a:extLst>
          </p:cNvPr>
          <p:cNvSpPr>
            <a:spLocks noGrp="1"/>
          </p:cNvSpPr>
          <p:nvPr>
            <p:ph idx="1"/>
          </p:nvPr>
        </p:nvSpPr>
        <p:spPr>
          <a:xfrm>
            <a:off x="407963" y="1253330"/>
            <a:ext cx="10945837" cy="4950521"/>
          </a:xfrm>
        </p:spPr>
        <p:txBody>
          <a:bodyPr>
            <a:normAutofit/>
          </a:bodyPr>
          <a:lstStyle/>
          <a:p>
            <a:r>
              <a:rPr lang="en-US" dirty="0"/>
              <a:t>Used to monitor fluid flow and filtration, detect leaks, and gauge engine wear and corrosion of process equipment</a:t>
            </a:r>
          </a:p>
          <a:p>
            <a:r>
              <a:rPr lang="en-US" dirty="0"/>
              <a:t>Used to diagnose specific causes of inefficiency in plant/process op</a:t>
            </a:r>
          </a:p>
          <a:p>
            <a:r>
              <a:rPr lang="en-US" dirty="0"/>
              <a:t>Used to investigate process operations to inform process optimization and troubleshooting</a:t>
            </a:r>
          </a:p>
          <a:p>
            <a:r>
              <a:rPr lang="en-US" dirty="0"/>
              <a:t>For example, in oil and gas industry</a:t>
            </a:r>
          </a:p>
          <a:p>
            <a:pPr marL="0" indent="0">
              <a:buNone/>
            </a:pPr>
            <a:r>
              <a:rPr lang="en-US" dirty="0"/>
              <a:t>used to determine</a:t>
            </a:r>
          </a:p>
          <a:p>
            <a:pPr lvl="1"/>
            <a:r>
              <a:rPr lang="en-US" dirty="0"/>
              <a:t>Flow pathways</a:t>
            </a:r>
          </a:p>
          <a:p>
            <a:pPr lvl="1"/>
            <a:r>
              <a:rPr lang="en-US" dirty="0"/>
              <a:t>Level of oil saturation and relative quantity of gas</a:t>
            </a:r>
          </a:p>
          <a:p>
            <a:pPr lvl="1"/>
            <a:r>
              <a:rPr lang="en-US" dirty="0"/>
              <a:t>“Communication” between wells</a:t>
            </a:r>
          </a:p>
        </p:txBody>
      </p:sp>
      <p:pic>
        <p:nvPicPr>
          <p:cNvPr id="5" name="Picture 4">
            <a:extLst>
              <a:ext uri="{FF2B5EF4-FFF2-40B4-BE49-F238E27FC236}">
                <a16:creationId xmlns:a16="http://schemas.microsoft.com/office/drawing/2014/main" id="{E3637289-8FF7-5CE8-EAC7-F97FE153B5DE}"/>
              </a:ext>
            </a:extLst>
          </p:cNvPr>
          <p:cNvPicPr>
            <a:picLocks noChangeAspect="1"/>
          </p:cNvPicPr>
          <p:nvPr/>
        </p:nvPicPr>
        <p:blipFill>
          <a:blip r:embed="rId3"/>
          <a:srcRect l="24434" t="21236" r="21448" b="5079"/>
          <a:stretch/>
        </p:blipFill>
        <p:spPr>
          <a:xfrm>
            <a:off x="7577797" y="3423863"/>
            <a:ext cx="4206240" cy="3221503"/>
          </a:xfrm>
          <a:prstGeom prst="rect">
            <a:avLst/>
          </a:prstGeom>
        </p:spPr>
      </p:pic>
    </p:spTree>
    <p:extLst>
      <p:ext uri="{BB962C8B-B14F-4D97-AF65-F5344CB8AC3E}">
        <p14:creationId xmlns:p14="http://schemas.microsoft.com/office/powerpoint/2010/main" val="2427797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0C99-70E7-2671-D2DC-0BB00A3C87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2BB42-D557-F6C9-120D-241F01325B13}"/>
              </a:ext>
            </a:extLst>
          </p:cNvPr>
          <p:cNvSpPr>
            <a:spLocks noGrp="1"/>
          </p:cNvSpPr>
          <p:nvPr>
            <p:ph type="title"/>
          </p:nvPr>
        </p:nvSpPr>
        <p:spPr>
          <a:xfrm>
            <a:off x="725214" y="26098"/>
            <a:ext cx="10515600" cy="1325563"/>
          </a:xfrm>
        </p:spPr>
        <p:txBody>
          <a:bodyPr/>
          <a:lstStyle/>
          <a:p>
            <a:r>
              <a:rPr lang="en-US" dirty="0"/>
              <a:t>Radioisotopes in Industry: Radiography</a:t>
            </a:r>
          </a:p>
        </p:txBody>
      </p:sp>
      <p:sp>
        <p:nvSpPr>
          <p:cNvPr id="3" name="Content Placeholder 2">
            <a:extLst>
              <a:ext uri="{FF2B5EF4-FFF2-40B4-BE49-F238E27FC236}">
                <a16:creationId xmlns:a16="http://schemas.microsoft.com/office/drawing/2014/main" id="{447256D5-9F7E-C87A-D40F-C87F3E4D1535}"/>
              </a:ext>
            </a:extLst>
          </p:cNvPr>
          <p:cNvSpPr>
            <a:spLocks noGrp="1"/>
          </p:cNvSpPr>
          <p:nvPr>
            <p:ph idx="1"/>
          </p:nvPr>
        </p:nvSpPr>
        <p:spPr>
          <a:xfrm>
            <a:off x="725214" y="1169507"/>
            <a:ext cx="10515600" cy="4351338"/>
          </a:xfrm>
        </p:spPr>
        <p:txBody>
          <a:bodyPr/>
          <a:lstStyle/>
          <a:p>
            <a:pPr marL="668020" indent="-457200">
              <a:buClr>
                <a:schemeClr val="tx1"/>
              </a:buClr>
            </a:pPr>
            <a:r>
              <a:rPr lang="en-US" sz="2900" dirty="0"/>
              <a:t>Radioactive atoms are placed on one side of the item to be analyzed and a detector is on the other</a:t>
            </a:r>
          </a:p>
          <a:p>
            <a:pPr marL="668020" indent="-457200">
              <a:buClr>
                <a:schemeClr val="tx1"/>
              </a:buClr>
            </a:pPr>
            <a:r>
              <a:rPr lang="en-US" sz="2900" dirty="0"/>
              <a:t>Testing weld integrity or looking for cracks in piping is common application</a:t>
            </a:r>
          </a:p>
          <a:p>
            <a:pPr marL="668020" indent="-457200">
              <a:buClr>
                <a:schemeClr val="tx1"/>
              </a:buClr>
            </a:pPr>
            <a:endParaRPr lang="en-US" sz="2900" dirty="0">
              <a:cs typeface="Arial"/>
            </a:endParaRPr>
          </a:p>
          <a:p>
            <a:endParaRPr lang="en-US" dirty="0"/>
          </a:p>
        </p:txBody>
      </p:sp>
      <p:pic>
        <p:nvPicPr>
          <p:cNvPr id="4" name="Picture 3">
            <a:extLst>
              <a:ext uri="{FF2B5EF4-FFF2-40B4-BE49-F238E27FC236}">
                <a16:creationId xmlns:a16="http://schemas.microsoft.com/office/drawing/2014/main" id="{050AEA52-4C64-DA45-3C93-E9752F4DE732}"/>
              </a:ext>
            </a:extLst>
          </p:cNvPr>
          <p:cNvPicPr>
            <a:picLocks noChangeAspect="1"/>
          </p:cNvPicPr>
          <p:nvPr/>
        </p:nvPicPr>
        <p:blipFill>
          <a:blip r:embed="rId3"/>
          <a:stretch>
            <a:fillRect/>
          </a:stretch>
        </p:blipFill>
        <p:spPr>
          <a:xfrm>
            <a:off x="528645" y="3770497"/>
            <a:ext cx="2952700" cy="2619902"/>
          </a:xfrm>
          <a:prstGeom prst="rect">
            <a:avLst/>
          </a:prstGeom>
        </p:spPr>
      </p:pic>
      <p:pic>
        <p:nvPicPr>
          <p:cNvPr id="5" name="Picture 2" descr="Iridum-192 is used for gamma radiography pipe weld examination, with the ability to go operate through mud and grime insubzero temperatures. Credit: QSA Global ">
            <a:extLst>
              <a:ext uri="{FF2B5EF4-FFF2-40B4-BE49-F238E27FC236}">
                <a16:creationId xmlns:a16="http://schemas.microsoft.com/office/drawing/2014/main" id="{C9D575BE-978A-3433-F922-5FE5A7E53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817" y="2582382"/>
            <a:ext cx="4250941" cy="29384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1A1613-D7A2-6DB2-C4C3-A56D3F1E7FB5}"/>
              </a:ext>
            </a:extLst>
          </p:cNvPr>
          <p:cNvSpPr txBox="1"/>
          <p:nvPr/>
        </p:nvSpPr>
        <p:spPr>
          <a:xfrm>
            <a:off x="725214" y="6390399"/>
            <a:ext cx="2375715" cy="369332"/>
          </a:xfrm>
          <a:prstGeom prst="rect">
            <a:avLst/>
          </a:prstGeom>
          <a:noFill/>
        </p:spPr>
        <p:txBody>
          <a:bodyPr wrap="none" rtlCol="0">
            <a:spAutoFit/>
          </a:bodyPr>
          <a:lstStyle/>
          <a:p>
            <a:r>
              <a:rPr lang="en-US" dirty="0"/>
              <a:t>Checking weld integrity</a:t>
            </a:r>
          </a:p>
        </p:txBody>
      </p:sp>
      <p:sp>
        <p:nvSpPr>
          <p:cNvPr id="8" name="TextBox 7">
            <a:extLst>
              <a:ext uri="{FF2B5EF4-FFF2-40B4-BE49-F238E27FC236}">
                <a16:creationId xmlns:a16="http://schemas.microsoft.com/office/drawing/2014/main" id="{A3EA5CAE-D55D-6B24-CDE5-9BFF9944A727}"/>
              </a:ext>
            </a:extLst>
          </p:cNvPr>
          <p:cNvSpPr txBox="1"/>
          <p:nvPr/>
        </p:nvSpPr>
        <p:spPr>
          <a:xfrm>
            <a:off x="5147442" y="5624935"/>
            <a:ext cx="6093372" cy="923330"/>
          </a:xfrm>
          <a:prstGeom prst="rect">
            <a:avLst/>
          </a:prstGeom>
          <a:noFill/>
        </p:spPr>
        <p:txBody>
          <a:bodyPr wrap="square">
            <a:spAutoFit/>
          </a:bodyPr>
          <a:lstStyle/>
          <a:p>
            <a:r>
              <a:rPr lang="en-US" dirty="0"/>
              <a:t>Iridum-192 is used for gamma radiography pipe weld examination, with the ability to go operate through mud and grime in subzero temperatures.</a:t>
            </a:r>
          </a:p>
        </p:txBody>
      </p:sp>
    </p:spTree>
    <p:extLst>
      <p:ext uri="{BB962C8B-B14F-4D97-AF65-F5344CB8AC3E}">
        <p14:creationId xmlns:p14="http://schemas.microsoft.com/office/powerpoint/2010/main" val="645132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30A5-5102-B26A-C940-D415817145CF}"/>
              </a:ext>
            </a:extLst>
          </p:cNvPr>
          <p:cNvSpPr>
            <a:spLocks noGrp="1"/>
          </p:cNvSpPr>
          <p:nvPr>
            <p:ph type="title"/>
          </p:nvPr>
        </p:nvSpPr>
        <p:spPr/>
        <p:txBody>
          <a:bodyPr/>
          <a:lstStyle/>
          <a:p>
            <a:r>
              <a:rPr lang="en-US" dirty="0"/>
              <a:t>Many applications of nuclear technology</a:t>
            </a:r>
          </a:p>
        </p:txBody>
      </p:sp>
      <p:sp>
        <p:nvSpPr>
          <p:cNvPr id="3" name="Content Placeholder 2">
            <a:extLst>
              <a:ext uri="{FF2B5EF4-FFF2-40B4-BE49-F238E27FC236}">
                <a16:creationId xmlns:a16="http://schemas.microsoft.com/office/drawing/2014/main" id="{293DAF46-54CE-1D64-AB9F-EB59356C6488}"/>
              </a:ext>
            </a:extLst>
          </p:cNvPr>
          <p:cNvSpPr>
            <a:spLocks noGrp="1"/>
          </p:cNvSpPr>
          <p:nvPr>
            <p:ph idx="1"/>
          </p:nvPr>
        </p:nvSpPr>
        <p:spPr>
          <a:xfrm>
            <a:off x="838200" y="1825625"/>
            <a:ext cx="10515600" cy="4667250"/>
          </a:xfrm>
        </p:spPr>
        <p:txBody>
          <a:bodyPr>
            <a:normAutofit lnSpcReduction="10000"/>
          </a:bodyPr>
          <a:lstStyle/>
          <a:p>
            <a:r>
              <a:rPr lang="en-US" dirty="0"/>
              <a:t>Nuclear reactors have been producing electricity since the 1950s</a:t>
            </a:r>
          </a:p>
          <a:p>
            <a:pPr lvl="1"/>
            <a:r>
              <a:rPr lang="en-US" dirty="0"/>
              <a:t>~20% of world’s electricity</a:t>
            </a:r>
          </a:p>
          <a:p>
            <a:pPr lvl="1"/>
            <a:r>
              <a:rPr lang="en-US" dirty="0"/>
              <a:t>~25% of non-fossil electricity</a:t>
            </a:r>
          </a:p>
          <a:p>
            <a:pPr lvl="1"/>
            <a:r>
              <a:rPr lang="en-US" dirty="0"/>
              <a:t>~40% of reliable, non-fossil electricity</a:t>
            </a:r>
          </a:p>
          <a:p>
            <a:pPr lvl="1"/>
            <a:endParaRPr lang="en-US" dirty="0"/>
          </a:p>
          <a:p>
            <a:r>
              <a:rPr lang="en-US" dirty="0"/>
              <a:t>Nuclear technology outside civil electricity production less well known</a:t>
            </a:r>
          </a:p>
          <a:p>
            <a:pPr lvl="1"/>
            <a:r>
              <a:rPr lang="en-US" dirty="0"/>
              <a:t>Medicine</a:t>
            </a:r>
          </a:p>
          <a:p>
            <a:pPr lvl="1"/>
            <a:r>
              <a:rPr lang="en-US" dirty="0"/>
              <a:t>Industry </a:t>
            </a:r>
          </a:p>
          <a:p>
            <a:pPr lvl="1"/>
            <a:r>
              <a:rPr lang="en-US" dirty="0"/>
              <a:t>Food and Agriculture</a:t>
            </a:r>
          </a:p>
          <a:p>
            <a:pPr lvl="1"/>
            <a:r>
              <a:rPr lang="en-US" dirty="0"/>
              <a:t>Transportation </a:t>
            </a:r>
          </a:p>
          <a:p>
            <a:pPr lvl="1"/>
            <a:r>
              <a:rPr lang="en-US" dirty="0"/>
              <a:t>Water resources </a:t>
            </a:r>
          </a:p>
          <a:p>
            <a:endParaRPr lang="en-US" dirty="0"/>
          </a:p>
        </p:txBody>
      </p:sp>
    </p:spTree>
    <p:extLst>
      <p:ext uri="{BB962C8B-B14F-4D97-AF65-F5344CB8AC3E}">
        <p14:creationId xmlns:p14="http://schemas.microsoft.com/office/powerpoint/2010/main" val="396405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EB0CD-60E6-E931-F4D4-DF18BE17F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011C4-0952-1AF7-9C8D-DF85C0C46179}"/>
              </a:ext>
            </a:extLst>
          </p:cNvPr>
          <p:cNvSpPr>
            <a:spLocks noGrp="1"/>
          </p:cNvSpPr>
          <p:nvPr>
            <p:ph type="title"/>
          </p:nvPr>
        </p:nvSpPr>
        <p:spPr>
          <a:xfrm>
            <a:off x="725214" y="26098"/>
            <a:ext cx="10515600" cy="1325563"/>
          </a:xfrm>
        </p:spPr>
        <p:txBody>
          <a:bodyPr/>
          <a:lstStyle/>
          <a:p>
            <a:r>
              <a:rPr lang="en-US" dirty="0"/>
              <a:t>Radioisotopes in Industry: </a:t>
            </a:r>
            <a:r>
              <a:rPr lang="en-US" dirty="0" err="1"/>
              <a:t>Radiogauging</a:t>
            </a:r>
            <a:endParaRPr lang="en-US" dirty="0"/>
          </a:p>
        </p:txBody>
      </p:sp>
      <p:sp>
        <p:nvSpPr>
          <p:cNvPr id="3" name="Content Placeholder 2">
            <a:extLst>
              <a:ext uri="{FF2B5EF4-FFF2-40B4-BE49-F238E27FC236}">
                <a16:creationId xmlns:a16="http://schemas.microsoft.com/office/drawing/2014/main" id="{3E78AC63-94DE-0C02-E3B7-00D1B3BBAD63}"/>
              </a:ext>
            </a:extLst>
          </p:cNvPr>
          <p:cNvSpPr>
            <a:spLocks noGrp="1"/>
          </p:cNvSpPr>
          <p:nvPr>
            <p:ph idx="1"/>
          </p:nvPr>
        </p:nvSpPr>
        <p:spPr>
          <a:xfrm>
            <a:off x="725214" y="1169507"/>
            <a:ext cx="10515600" cy="4351338"/>
          </a:xfrm>
        </p:spPr>
        <p:txBody>
          <a:bodyPr/>
          <a:lstStyle/>
          <a:p>
            <a:pPr marL="668020" indent="-457200">
              <a:buClr>
                <a:schemeClr val="tx1"/>
              </a:buClr>
            </a:pPr>
            <a:r>
              <a:rPr lang="en-US" sz="2900" dirty="0"/>
              <a:t>Radioactive atoms are placed on one side of the item to be analyzed and a detector is on the other</a:t>
            </a:r>
          </a:p>
          <a:p>
            <a:pPr marL="668020" indent="-457200">
              <a:buClr>
                <a:schemeClr val="tx1"/>
              </a:buClr>
            </a:pPr>
            <a:r>
              <a:rPr lang="en-US" sz="2900" dirty="0"/>
              <a:t>Detector is calibrated to a given thickness or density of material</a:t>
            </a:r>
          </a:p>
          <a:p>
            <a:pPr marL="668020" indent="-457200">
              <a:buClr>
                <a:schemeClr val="tx1"/>
              </a:buClr>
            </a:pPr>
            <a:r>
              <a:rPr lang="en-US" sz="2900" dirty="0"/>
              <a:t>Change in amount of radiation reaching detector indicates change in thickness/density/etc.</a:t>
            </a:r>
          </a:p>
          <a:p>
            <a:pPr marL="668020" indent="-457200">
              <a:buClr>
                <a:schemeClr val="tx1"/>
              </a:buClr>
            </a:pPr>
            <a:endParaRPr lang="en-US" sz="2900" dirty="0">
              <a:cs typeface="Arial"/>
            </a:endParaRPr>
          </a:p>
          <a:p>
            <a:endParaRPr lang="en-US" dirty="0"/>
          </a:p>
        </p:txBody>
      </p:sp>
      <p:pic>
        <p:nvPicPr>
          <p:cNvPr id="9" name="Picture 4" descr="Event Thumb">
            <a:extLst>
              <a:ext uri="{FF2B5EF4-FFF2-40B4-BE49-F238E27FC236}">
                <a16:creationId xmlns:a16="http://schemas.microsoft.com/office/drawing/2014/main" id="{B153E52A-BDBE-D251-87E8-4A234036A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88" y="3743200"/>
            <a:ext cx="2669875" cy="2669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79F0BD9-F0BF-838D-E173-896036854E76}"/>
              </a:ext>
            </a:extLst>
          </p:cNvPr>
          <p:cNvPicPr>
            <a:picLocks noChangeAspect="1"/>
          </p:cNvPicPr>
          <p:nvPr/>
        </p:nvPicPr>
        <p:blipFill>
          <a:blip r:embed="rId4"/>
          <a:stretch>
            <a:fillRect/>
          </a:stretch>
        </p:blipFill>
        <p:spPr>
          <a:xfrm>
            <a:off x="5565065" y="3504064"/>
            <a:ext cx="3756453" cy="3160190"/>
          </a:xfrm>
          <a:prstGeom prst="rect">
            <a:avLst/>
          </a:prstGeom>
        </p:spPr>
      </p:pic>
      <p:sp>
        <p:nvSpPr>
          <p:cNvPr id="12" name="TextBox 11">
            <a:extLst>
              <a:ext uri="{FF2B5EF4-FFF2-40B4-BE49-F238E27FC236}">
                <a16:creationId xmlns:a16="http://schemas.microsoft.com/office/drawing/2014/main" id="{0F8B2E7C-DEB5-7C70-1750-D0B663C68CE0}"/>
              </a:ext>
            </a:extLst>
          </p:cNvPr>
          <p:cNvSpPr txBox="1"/>
          <p:nvPr/>
        </p:nvSpPr>
        <p:spPr>
          <a:xfrm>
            <a:off x="3274541" y="3877808"/>
            <a:ext cx="2042698" cy="1200329"/>
          </a:xfrm>
          <a:prstGeom prst="rect">
            <a:avLst/>
          </a:prstGeom>
          <a:noFill/>
        </p:spPr>
        <p:txBody>
          <a:bodyPr wrap="square" rtlCol="0">
            <a:spAutoFit/>
          </a:bodyPr>
          <a:lstStyle/>
          <a:p>
            <a:r>
              <a:rPr lang="en-US" dirty="0"/>
              <a:t>Level of liquid in soda cans measured via </a:t>
            </a:r>
            <a:r>
              <a:rPr lang="en-US" dirty="0" err="1"/>
              <a:t>radiogauging</a:t>
            </a:r>
            <a:endParaRPr lang="en-US" dirty="0"/>
          </a:p>
        </p:txBody>
      </p:sp>
      <p:sp>
        <p:nvSpPr>
          <p:cNvPr id="13" name="TextBox 12">
            <a:extLst>
              <a:ext uri="{FF2B5EF4-FFF2-40B4-BE49-F238E27FC236}">
                <a16:creationId xmlns:a16="http://schemas.microsoft.com/office/drawing/2014/main" id="{216DAD28-3174-2D2C-6C2C-A774B1BD5147}"/>
              </a:ext>
            </a:extLst>
          </p:cNvPr>
          <p:cNvSpPr txBox="1"/>
          <p:nvPr/>
        </p:nvSpPr>
        <p:spPr>
          <a:xfrm>
            <a:off x="9347968" y="4166467"/>
            <a:ext cx="2366644" cy="1200329"/>
          </a:xfrm>
          <a:prstGeom prst="rect">
            <a:avLst/>
          </a:prstGeom>
          <a:noFill/>
        </p:spPr>
        <p:txBody>
          <a:bodyPr wrap="square" rtlCol="0">
            <a:spAutoFit/>
          </a:bodyPr>
          <a:lstStyle/>
          <a:p>
            <a:r>
              <a:rPr lang="en-US" dirty="0"/>
              <a:t>Thickness of sheet materials during production controlled via </a:t>
            </a:r>
            <a:r>
              <a:rPr lang="en-US" dirty="0" err="1"/>
              <a:t>radiogauging</a:t>
            </a:r>
            <a:endParaRPr lang="en-US" dirty="0"/>
          </a:p>
        </p:txBody>
      </p:sp>
    </p:spTree>
    <p:extLst>
      <p:ext uri="{BB962C8B-B14F-4D97-AF65-F5344CB8AC3E}">
        <p14:creationId xmlns:p14="http://schemas.microsoft.com/office/powerpoint/2010/main" val="3251454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3E135-8687-A688-84DD-CC8FCF1A44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30EF2-8A3B-0ED4-0FBD-B6E8B2715CD8}"/>
              </a:ext>
            </a:extLst>
          </p:cNvPr>
          <p:cNvSpPr>
            <a:spLocks noGrp="1"/>
          </p:cNvSpPr>
          <p:nvPr>
            <p:ph type="title"/>
          </p:nvPr>
        </p:nvSpPr>
        <p:spPr>
          <a:xfrm>
            <a:off x="725214" y="26098"/>
            <a:ext cx="10515600" cy="1325563"/>
          </a:xfrm>
        </p:spPr>
        <p:txBody>
          <a:bodyPr/>
          <a:lstStyle/>
          <a:p>
            <a:r>
              <a:rPr lang="en-US" dirty="0"/>
              <a:t>Radioisotopes in Industry: </a:t>
            </a:r>
            <a:r>
              <a:rPr lang="en-US" dirty="0" err="1"/>
              <a:t>Radiogauging</a:t>
            </a:r>
            <a:endParaRPr lang="en-US" dirty="0"/>
          </a:p>
        </p:txBody>
      </p:sp>
      <p:sp>
        <p:nvSpPr>
          <p:cNvPr id="3" name="Content Placeholder 2">
            <a:extLst>
              <a:ext uri="{FF2B5EF4-FFF2-40B4-BE49-F238E27FC236}">
                <a16:creationId xmlns:a16="http://schemas.microsoft.com/office/drawing/2014/main" id="{5D55AEF1-A047-4E9C-53A7-D695D2E563B8}"/>
              </a:ext>
            </a:extLst>
          </p:cNvPr>
          <p:cNvSpPr>
            <a:spLocks noGrp="1"/>
          </p:cNvSpPr>
          <p:nvPr>
            <p:ph idx="1"/>
          </p:nvPr>
        </p:nvSpPr>
        <p:spPr>
          <a:xfrm>
            <a:off x="725214" y="1169507"/>
            <a:ext cx="10515600" cy="4351338"/>
          </a:xfrm>
        </p:spPr>
        <p:txBody>
          <a:bodyPr/>
          <a:lstStyle/>
          <a:p>
            <a:pPr marL="668020" indent="-457200">
              <a:buClr>
                <a:schemeClr val="tx1"/>
              </a:buClr>
            </a:pPr>
            <a:endParaRPr lang="en-US" sz="2900" dirty="0">
              <a:cs typeface="Arial"/>
            </a:endParaRPr>
          </a:p>
          <a:p>
            <a:endParaRPr lang="en-US" dirty="0"/>
          </a:p>
        </p:txBody>
      </p:sp>
      <p:pic>
        <p:nvPicPr>
          <p:cNvPr id="4" name="Picture 3">
            <a:extLst>
              <a:ext uri="{FF2B5EF4-FFF2-40B4-BE49-F238E27FC236}">
                <a16:creationId xmlns:a16="http://schemas.microsoft.com/office/drawing/2014/main" id="{4D0E4BF3-8887-81DD-1AAD-8ED19EF8B6DF}"/>
              </a:ext>
            </a:extLst>
          </p:cNvPr>
          <p:cNvPicPr>
            <a:picLocks noChangeAspect="1"/>
          </p:cNvPicPr>
          <p:nvPr/>
        </p:nvPicPr>
        <p:blipFill>
          <a:blip r:embed="rId3"/>
          <a:stretch>
            <a:fillRect/>
          </a:stretch>
        </p:blipFill>
        <p:spPr>
          <a:xfrm>
            <a:off x="1374094" y="1469052"/>
            <a:ext cx="8458200" cy="4618664"/>
          </a:xfrm>
          <a:prstGeom prst="rect">
            <a:avLst/>
          </a:prstGeom>
        </p:spPr>
      </p:pic>
    </p:spTree>
    <p:extLst>
      <p:ext uri="{BB962C8B-B14F-4D97-AF65-F5344CB8AC3E}">
        <p14:creationId xmlns:p14="http://schemas.microsoft.com/office/powerpoint/2010/main" val="2515843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B8223-F393-DCDA-2C09-8592BEA52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885577-92DC-F7F1-C64F-6813B304DB9A}"/>
              </a:ext>
            </a:extLst>
          </p:cNvPr>
          <p:cNvSpPr>
            <a:spLocks noGrp="1"/>
          </p:cNvSpPr>
          <p:nvPr>
            <p:ph type="title"/>
          </p:nvPr>
        </p:nvSpPr>
        <p:spPr>
          <a:xfrm>
            <a:off x="725214" y="26098"/>
            <a:ext cx="10515600" cy="1325563"/>
          </a:xfrm>
        </p:spPr>
        <p:txBody>
          <a:bodyPr/>
          <a:lstStyle/>
          <a:p>
            <a:r>
              <a:rPr lang="en-US" dirty="0"/>
              <a:t>Radioisotopes in Industry: </a:t>
            </a:r>
            <a:r>
              <a:rPr lang="en-US" dirty="0" err="1"/>
              <a:t>Radiodating</a:t>
            </a:r>
            <a:endParaRPr lang="en-US" dirty="0"/>
          </a:p>
        </p:txBody>
      </p:sp>
      <p:sp>
        <p:nvSpPr>
          <p:cNvPr id="3" name="Content Placeholder 2">
            <a:extLst>
              <a:ext uri="{FF2B5EF4-FFF2-40B4-BE49-F238E27FC236}">
                <a16:creationId xmlns:a16="http://schemas.microsoft.com/office/drawing/2014/main" id="{7C8D56B7-E9FA-28D0-3145-2BEE0BE79638}"/>
              </a:ext>
            </a:extLst>
          </p:cNvPr>
          <p:cNvSpPr>
            <a:spLocks noGrp="1"/>
          </p:cNvSpPr>
          <p:nvPr>
            <p:ph idx="1"/>
          </p:nvPr>
        </p:nvSpPr>
        <p:spPr>
          <a:xfrm>
            <a:off x="725214" y="1169507"/>
            <a:ext cx="10515600" cy="4351338"/>
          </a:xfrm>
        </p:spPr>
        <p:txBody>
          <a:bodyPr/>
          <a:lstStyle/>
          <a:p>
            <a:pPr marL="668020" indent="-457200">
              <a:buClr>
                <a:schemeClr val="tx1"/>
              </a:buClr>
            </a:pPr>
            <a:r>
              <a:rPr lang="en-US" sz="2900" dirty="0"/>
              <a:t>Used to determine the age of relics and geological samples</a:t>
            </a:r>
          </a:p>
          <a:p>
            <a:pPr marL="668020" indent="-457200">
              <a:buClr>
                <a:schemeClr val="tx1"/>
              </a:buClr>
            </a:pPr>
            <a:r>
              <a:rPr lang="en-US" sz="2900" dirty="0"/>
              <a:t>Activity of certain isotopes in sample compared to activity when the sample was created</a:t>
            </a:r>
          </a:p>
          <a:p>
            <a:pPr marL="668020" indent="-457200">
              <a:buClr>
                <a:schemeClr val="tx1"/>
              </a:buClr>
            </a:pPr>
            <a:r>
              <a:rPr lang="en-US" sz="2900" dirty="0"/>
              <a:t>Examples</a:t>
            </a:r>
          </a:p>
          <a:p>
            <a:pPr marL="1125220" lvl="1" indent="-457200">
              <a:buClr>
                <a:schemeClr val="tx1"/>
              </a:buClr>
            </a:pPr>
            <a:r>
              <a:rPr lang="en-US" sz="2500" dirty="0"/>
              <a:t>Uranium-thorium, uranium-lead, argon-argon for rocks and minerals</a:t>
            </a:r>
          </a:p>
          <a:p>
            <a:pPr marL="1125220" lvl="1" indent="-457200">
              <a:buClr>
                <a:schemeClr val="tx1"/>
              </a:buClr>
            </a:pPr>
            <a:r>
              <a:rPr lang="en-US" sz="2500" dirty="0"/>
              <a:t>Chlorine-36 for time of water underground</a:t>
            </a:r>
          </a:p>
          <a:p>
            <a:pPr marL="1125220" lvl="1" indent="-457200">
              <a:buClr>
                <a:schemeClr val="tx1"/>
              </a:buClr>
            </a:pPr>
            <a:r>
              <a:rPr lang="en-US" sz="2500" dirty="0"/>
              <a:t>Carbon-14 for age of once living thing (plant or animal)</a:t>
            </a:r>
          </a:p>
          <a:p>
            <a:pPr marL="668020" indent="-457200">
              <a:buClr>
                <a:schemeClr val="tx1"/>
              </a:buClr>
            </a:pPr>
            <a:endParaRPr lang="en-US" sz="2900" dirty="0"/>
          </a:p>
          <a:p>
            <a:pPr marL="668020" indent="-457200">
              <a:buClr>
                <a:schemeClr val="tx1"/>
              </a:buClr>
            </a:pPr>
            <a:endParaRPr lang="en-US" sz="2900" dirty="0">
              <a:cs typeface="Arial"/>
            </a:endParaRPr>
          </a:p>
          <a:p>
            <a:endParaRPr lang="en-US" dirty="0"/>
          </a:p>
        </p:txBody>
      </p:sp>
    </p:spTree>
    <p:extLst>
      <p:ext uri="{BB962C8B-B14F-4D97-AF65-F5344CB8AC3E}">
        <p14:creationId xmlns:p14="http://schemas.microsoft.com/office/powerpoint/2010/main" val="400457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ACD7-91B6-31BC-3612-D8D1FB7134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01687-7D26-D38B-BD7F-4F86D76875F0}"/>
              </a:ext>
            </a:extLst>
          </p:cNvPr>
          <p:cNvSpPr>
            <a:spLocks noGrp="1"/>
          </p:cNvSpPr>
          <p:nvPr>
            <p:ph type="title"/>
          </p:nvPr>
        </p:nvSpPr>
        <p:spPr/>
        <p:txBody>
          <a:bodyPr/>
          <a:lstStyle/>
          <a:p>
            <a:r>
              <a:rPr lang="en-US" dirty="0"/>
              <a:t>Radioisotopes in Industry: </a:t>
            </a:r>
            <a:br>
              <a:rPr lang="en-US" dirty="0"/>
            </a:br>
            <a:r>
              <a:rPr lang="en-US" dirty="0" err="1"/>
              <a:t>Radiodating</a:t>
            </a:r>
            <a:endParaRPr lang="en-US" dirty="0"/>
          </a:p>
        </p:txBody>
      </p:sp>
      <p:sp>
        <p:nvSpPr>
          <p:cNvPr id="3" name="Content Placeholder 2">
            <a:extLst>
              <a:ext uri="{FF2B5EF4-FFF2-40B4-BE49-F238E27FC236}">
                <a16:creationId xmlns:a16="http://schemas.microsoft.com/office/drawing/2014/main" id="{7DBD65B3-8006-EC65-A431-11F63D998D6D}"/>
              </a:ext>
            </a:extLst>
          </p:cNvPr>
          <p:cNvSpPr>
            <a:spLocks noGrp="1"/>
          </p:cNvSpPr>
          <p:nvPr>
            <p:ph idx="1"/>
          </p:nvPr>
        </p:nvSpPr>
        <p:spPr>
          <a:xfrm>
            <a:off x="617483" y="1916112"/>
            <a:ext cx="6319345" cy="4351338"/>
          </a:xfrm>
        </p:spPr>
        <p:txBody>
          <a:bodyPr>
            <a:normAutofit lnSpcReduction="10000"/>
          </a:bodyPr>
          <a:lstStyle/>
          <a:p>
            <a:pPr marL="668020" indent="-457200">
              <a:buClr>
                <a:schemeClr val="tx1"/>
              </a:buClr>
            </a:pPr>
            <a:r>
              <a:rPr lang="en-US" sz="2900" baseline="30000" dirty="0"/>
              <a:t>14</a:t>
            </a:r>
            <a:r>
              <a:rPr lang="en-US" sz="2900" dirty="0"/>
              <a:t>C is formed in our upper atmosphere</a:t>
            </a:r>
          </a:p>
          <a:p>
            <a:pPr marL="668020" indent="-457200">
              <a:buClr>
                <a:schemeClr val="tx1"/>
              </a:buClr>
            </a:pPr>
            <a:r>
              <a:rPr lang="en-US" sz="2900" dirty="0"/>
              <a:t>Ratio of </a:t>
            </a:r>
            <a:r>
              <a:rPr lang="en-US" sz="2900" baseline="30000" dirty="0"/>
              <a:t>12</a:t>
            </a:r>
            <a:r>
              <a:rPr lang="en-US" sz="2900" dirty="0"/>
              <a:t>C to </a:t>
            </a:r>
            <a:r>
              <a:rPr lang="en-US" sz="2900" baseline="30000" dirty="0"/>
              <a:t>14</a:t>
            </a:r>
            <a:r>
              <a:rPr lang="en-US" sz="2900" dirty="0"/>
              <a:t>C in the environment is constant</a:t>
            </a:r>
          </a:p>
          <a:p>
            <a:pPr marL="668020" indent="-457200">
              <a:buClr>
                <a:schemeClr val="tx1"/>
              </a:buClr>
            </a:pPr>
            <a:r>
              <a:rPr lang="en-US" sz="2900" dirty="0"/>
              <a:t>While plant/animal alive, intake of carbon continues and ratio is same as environment</a:t>
            </a:r>
          </a:p>
          <a:p>
            <a:pPr marL="668020" indent="-457200">
              <a:buClr>
                <a:schemeClr val="tx1"/>
              </a:buClr>
            </a:pPr>
            <a:r>
              <a:rPr lang="en-US" sz="2900" dirty="0"/>
              <a:t>After death, no more carbon intake, so ratio changes as </a:t>
            </a:r>
            <a:r>
              <a:rPr lang="en-US" sz="2900" baseline="30000" dirty="0"/>
              <a:t>14</a:t>
            </a:r>
            <a:r>
              <a:rPr lang="en-US" sz="2900" dirty="0"/>
              <a:t>C decays but </a:t>
            </a:r>
            <a:r>
              <a:rPr lang="en-US" sz="2900" baseline="30000" dirty="0"/>
              <a:t>12</a:t>
            </a:r>
            <a:r>
              <a:rPr lang="en-US" sz="2900" dirty="0"/>
              <a:t>C does not</a:t>
            </a:r>
            <a:endParaRPr lang="en-US" sz="2900" dirty="0">
              <a:cs typeface="Arial"/>
            </a:endParaRPr>
          </a:p>
          <a:p>
            <a:endParaRPr lang="en-US" dirty="0"/>
          </a:p>
        </p:txBody>
      </p:sp>
      <p:pic>
        <p:nvPicPr>
          <p:cNvPr id="4" name="Picture 3" descr="carbon-14">
            <a:extLst>
              <a:ext uri="{FF2B5EF4-FFF2-40B4-BE49-F238E27FC236}">
                <a16:creationId xmlns:a16="http://schemas.microsoft.com/office/drawing/2014/main" id="{DA4A5C9C-648F-D273-7669-6363F84CEDCB}"/>
              </a:ext>
            </a:extLst>
          </p:cNvPr>
          <p:cNvPicPr>
            <a:picLocks noChangeAspect="1" noChangeArrowheads="1"/>
          </p:cNvPicPr>
          <p:nvPr/>
        </p:nvPicPr>
        <p:blipFill rotWithShape="1">
          <a:blip r:embed="rId3" cstate="print"/>
          <a:srcRect b="-1237"/>
          <a:stretch/>
        </p:blipFill>
        <p:spPr>
          <a:xfrm>
            <a:off x="7349789" y="460364"/>
            <a:ext cx="4004011" cy="6032511"/>
          </a:xfrm>
          <a:prstGeom prst="rect">
            <a:avLst/>
          </a:prstGeom>
          <a:noFill/>
        </p:spPr>
      </p:pic>
    </p:spTree>
    <p:extLst>
      <p:ext uri="{BB962C8B-B14F-4D97-AF65-F5344CB8AC3E}">
        <p14:creationId xmlns:p14="http://schemas.microsoft.com/office/powerpoint/2010/main" val="1890998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9969D-8FC3-CC22-929A-E2274546D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436DD-8AC3-B86E-6607-5BCF08A77002}"/>
              </a:ext>
            </a:extLst>
          </p:cNvPr>
          <p:cNvSpPr>
            <a:spLocks noGrp="1"/>
          </p:cNvSpPr>
          <p:nvPr>
            <p:ph type="title"/>
          </p:nvPr>
        </p:nvSpPr>
        <p:spPr>
          <a:xfrm>
            <a:off x="741218" y="216837"/>
            <a:ext cx="10515600" cy="1325563"/>
          </a:xfrm>
        </p:spPr>
        <p:txBody>
          <a:bodyPr/>
          <a:lstStyle/>
          <a:p>
            <a:r>
              <a:rPr lang="en-US" dirty="0"/>
              <a:t>How can we use radioisotopes? (continued)</a:t>
            </a:r>
          </a:p>
        </p:txBody>
      </p:sp>
      <p:sp>
        <p:nvSpPr>
          <p:cNvPr id="3" name="Content Placeholder 2">
            <a:extLst>
              <a:ext uri="{FF2B5EF4-FFF2-40B4-BE49-F238E27FC236}">
                <a16:creationId xmlns:a16="http://schemas.microsoft.com/office/drawing/2014/main" id="{D45587A9-FB32-0F54-20DC-A0B5A9DF5BAC}"/>
              </a:ext>
            </a:extLst>
          </p:cNvPr>
          <p:cNvSpPr>
            <a:spLocks noGrp="1"/>
          </p:cNvSpPr>
          <p:nvPr>
            <p:ph idx="1"/>
          </p:nvPr>
        </p:nvSpPr>
        <p:spPr>
          <a:xfrm>
            <a:off x="741218" y="1627043"/>
            <a:ext cx="12302835" cy="4351338"/>
          </a:xfrm>
        </p:spPr>
        <p:txBody>
          <a:bodyPr>
            <a:normAutofit/>
          </a:bodyPr>
          <a:lstStyle/>
          <a:p>
            <a:r>
              <a:rPr lang="en-US" sz="3200" dirty="0"/>
              <a:t>Medicine</a:t>
            </a:r>
          </a:p>
          <a:p>
            <a:r>
              <a:rPr lang="en-US" sz="3200" dirty="0"/>
              <a:t>Industry</a:t>
            </a:r>
          </a:p>
          <a:p>
            <a:r>
              <a:rPr lang="en-US" sz="3200" dirty="0"/>
              <a:t>Food and Agriculture</a:t>
            </a:r>
          </a:p>
          <a:p>
            <a:pPr lvl="1"/>
            <a:r>
              <a:rPr lang="en-US" dirty="0"/>
              <a:t>Food irradiation</a:t>
            </a:r>
          </a:p>
          <a:p>
            <a:pPr lvl="1"/>
            <a:r>
              <a:rPr lang="en-US" dirty="0"/>
              <a:t>Crop development</a:t>
            </a:r>
          </a:p>
          <a:p>
            <a:pPr lvl="1"/>
            <a:r>
              <a:rPr lang="en-US" dirty="0"/>
              <a:t>Insect control</a:t>
            </a:r>
          </a:p>
          <a:p>
            <a:endParaRPr lang="en-US" sz="3200" dirty="0"/>
          </a:p>
          <a:p>
            <a:endParaRPr lang="en-US" sz="3200" dirty="0"/>
          </a:p>
          <a:p>
            <a:endParaRPr lang="en-US" sz="3200" dirty="0"/>
          </a:p>
          <a:p>
            <a:endParaRPr lang="en-US" sz="3200" dirty="0"/>
          </a:p>
          <a:p>
            <a:endParaRPr lang="en-US" sz="3200" dirty="0"/>
          </a:p>
        </p:txBody>
      </p:sp>
      <p:pic>
        <p:nvPicPr>
          <p:cNvPr id="4" name="Picture 3">
            <a:extLst>
              <a:ext uri="{FF2B5EF4-FFF2-40B4-BE49-F238E27FC236}">
                <a16:creationId xmlns:a16="http://schemas.microsoft.com/office/drawing/2014/main" id="{5600BF9D-176E-E8B1-2FFD-9ECE0BEF484D}"/>
              </a:ext>
            </a:extLst>
          </p:cNvPr>
          <p:cNvPicPr>
            <a:picLocks noChangeAspect="1"/>
          </p:cNvPicPr>
          <p:nvPr/>
        </p:nvPicPr>
        <p:blipFill rotWithShape="1">
          <a:blip r:embed="rId3"/>
          <a:srcRect r="2007" b="890"/>
          <a:stretch/>
        </p:blipFill>
        <p:spPr>
          <a:xfrm>
            <a:off x="5705480" y="2047569"/>
            <a:ext cx="4463628" cy="4015455"/>
          </a:xfrm>
          <a:prstGeom prst="rect">
            <a:avLst/>
          </a:prstGeom>
        </p:spPr>
      </p:pic>
    </p:spTree>
    <p:extLst>
      <p:ext uri="{BB962C8B-B14F-4D97-AF65-F5344CB8AC3E}">
        <p14:creationId xmlns:p14="http://schemas.microsoft.com/office/powerpoint/2010/main" val="706953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3889-AD0D-CFF2-1DA2-2CF0FFAB0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11EF9-449E-D85B-F4F6-6FF2F596223C}"/>
              </a:ext>
            </a:extLst>
          </p:cNvPr>
          <p:cNvSpPr>
            <a:spLocks noGrp="1"/>
          </p:cNvSpPr>
          <p:nvPr>
            <p:ph type="title"/>
          </p:nvPr>
        </p:nvSpPr>
        <p:spPr>
          <a:xfrm>
            <a:off x="0" y="26099"/>
            <a:ext cx="12192000" cy="990314"/>
          </a:xfrm>
        </p:spPr>
        <p:txBody>
          <a:bodyPr>
            <a:normAutofit/>
          </a:bodyPr>
          <a:lstStyle/>
          <a:p>
            <a:r>
              <a:rPr lang="en-US" sz="4000" dirty="0"/>
              <a:t>Radioisotopes in Food/Agriculture: Food Irradiation</a:t>
            </a:r>
          </a:p>
        </p:txBody>
      </p:sp>
      <p:sp>
        <p:nvSpPr>
          <p:cNvPr id="3" name="Content Placeholder 2">
            <a:extLst>
              <a:ext uri="{FF2B5EF4-FFF2-40B4-BE49-F238E27FC236}">
                <a16:creationId xmlns:a16="http://schemas.microsoft.com/office/drawing/2014/main" id="{9D2D0BC3-DE7E-A452-03E6-B8D2769D691A}"/>
              </a:ext>
            </a:extLst>
          </p:cNvPr>
          <p:cNvSpPr>
            <a:spLocks noGrp="1"/>
          </p:cNvSpPr>
          <p:nvPr>
            <p:ph idx="1"/>
          </p:nvPr>
        </p:nvSpPr>
        <p:spPr>
          <a:xfrm>
            <a:off x="283781" y="827226"/>
            <a:ext cx="10515600" cy="4351338"/>
          </a:xfrm>
        </p:spPr>
        <p:txBody>
          <a:bodyPr>
            <a:normAutofit/>
          </a:bodyPr>
          <a:lstStyle/>
          <a:p>
            <a:pPr>
              <a:lnSpc>
                <a:spcPct val="150000"/>
              </a:lnSpc>
              <a:spcBef>
                <a:spcPts val="0"/>
              </a:spcBef>
            </a:pPr>
            <a:r>
              <a:rPr lang="en-US" dirty="0"/>
              <a:t>Most radiation passes through the food without being absorbed.  Energy from the small amount that is absorbed</a:t>
            </a:r>
            <a:endParaRPr lang="en-US" sz="3200" dirty="0"/>
          </a:p>
          <a:p>
            <a:pPr marL="800100" lvl="1" indent="-342900">
              <a:lnSpc>
                <a:spcPct val="100000"/>
              </a:lnSpc>
              <a:spcBef>
                <a:spcPts val="0"/>
              </a:spcBef>
            </a:pPr>
            <a:r>
              <a:rPr lang="en-US" dirty="0"/>
              <a:t>destroys any insects or pathogens on/inside grains, produce or spices</a:t>
            </a:r>
            <a:endParaRPr lang="en-US" sz="3600" dirty="0">
              <a:cs typeface="Arial" panose="020B0604020202020204"/>
            </a:endParaRPr>
          </a:p>
          <a:p>
            <a:pPr marL="800100" lvl="1" indent="-342900">
              <a:lnSpc>
                <a:spcPct val="100000"/>
              </a:lnSpc>
              <a:spcBef>
                <a:spcPts val="0"/>
              </a:spcBef>
            </a:pPr>
            <a:r>
              <a:rPr lang="en-US" dirty="0"/>
              <a:t>extends shelf life</a:t>
            </a:r>
            <a:endParaRPr lang="en-US" sz="3600" dirty="0">
              <a:cs typeface="Arial" panose="020B0604020202020204"/>
            </a:endParaRPr>
          </a:p>
          <a:p>
            <a:pPr marL="800100" lvl="1" indent="-342900">
              <a:lnSpc>
                <a:spcPct val="100000"/>
              </a:lnSpc>
              <a:spcBef>
                <a:spcPts val="0"/>
              </a:spcBef>
            </a:pPr>
            <a:r>
              <a:rPr lang="en-US" dirty="0"/>
              <a:t>prevents fruits and vegetables from ripening too fast</a:t>
            </a:r>
            <a:endParaRPr lang="en-US" sz="3600" dirty="0">
              <a:cs typeface="Arial"/>
            </a:endParaRPr>
          </a:p>
          <a:p>
            <a:pPr marL="210820" indent="0">
              <a:buClr>
                <a:schemeClr val="tx1"/>
              </a:buClr>
              <a:buNone/>
            </a:pPr>
            <a:endParaRPr lang="en-US" sz="2400" dirty="0"/>
          </a:p>
          <a:p>
            <a:pPr marL="668020" indent="-457200">
              <a:buClr>
                <a:schemeClr val="tx1"/>
              </a:buClr>
            </a:pPr>
            <a:endParaRPr lang="en-US" sz="2400" dirty="0">
              <a:cs typeface="Arial"/>
            </a:endParaRPr>
          </a:p>
          <a:p>
            <a:endParaRPr lang="en-US" sz="2400" dirty="0"/>
          </a:p>
        </p:txBody>
      </p:sp>
      <p:pic>
        <p:nvPicPr>
          <p:cNvPr id="4" name="Picture 3">
            <a:extLst>
              <a:ext uri="{FF2B5EF4-FFF2-40B4-BE49-F238E27FC236}">
                <a16:creationId xmlns:a16="http://schemas.microsoft.com/office/drawing/2014/main" id="{FF8FBE93-778B-6000-23DD-20DF26670956}"/>
              </a:ext>
            </a:extLst>
          </p:cNvPr>
          <p:cNvPicPr>
            <a:picLocks noChangeAspect="1"/>
          </p:cNvPicPr>
          <p:nvPr/>
        </p:nvPicPr>
        <p:blipFill>
          <a:blip r:embed="rId3"/>
          <a:stretch>
            <a:fillRect/>
          </a:stretch>
        </p:blipFill>
        <p:spPr>
          <a:xfrm>
            <a:off x="457201" y="3291209"/>
            <a:ext cx="6676752" cy="3553973"/>
          </a:xfrm>
          <a:prstGeom prst="rect">
            <a:avLst/>
          </a:prstGeom>
        </p:spPr>
      </p:pic>
      <p:sp>
        <p:nvSpPr>
          <p:cNvPr id="5" name="Content Placeholder 2">
            <a:extLst>
              <a:ext uri="{FF2B5EF4-FFF2-40B4-BE49-F238E27FC236}">
                <a16:creationId xmlns:a16="http://schemas.microsoft.com/office/drawing/2014/main" id="{EE567410-E637-A8FF-A108-93612A9AD379}"/>
              </a:ext>
            </a:extLst>
          </p:cNvPr>
          <p:cNvSpPr txBox="1">
            <a:spLocks/>
          </p:cNvSpPr>
          <p:nvPr/>
        </p:nvSpPr>
        <p:spPr>
          <a:xfrm>
            <a:off x="7396659" y="3429000"/>
            <a:ext cx="4338140" cy="3275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dirty="0"/>
              <a:t>Radiation types used</a:t>
            </a:r>
            <a:endParaRPr lang="en-US" sz="3200" dirty="0"/>
          </a:p>
          <a:p>
            <a:pPr marL="800100" lvl="1" indent="-342900">
              <a:lnSpc>
                <a:spcPct val="100000"/>
              </a:lnSpc>
              <a:spcBef>
                <a:spcPts val="0"/>
              </a:spcBef>
            </a:pPr>
            <a:r>
              <a:rPr lang="en-US" dirty="0"/>
              <a:t>Gamma (usually from radioisotope such as cobalt-60 or cesium-137)</a:t>
            </a:r>
          </a:p>
          <a:p>
            <a:pPr marL="800100" lvl="1" indent="-342900">
              <a:lnSpc>
                <a:spcPct val="100000"/>
              </a:lnSpc>
              <a:spcBef>
                <a:spcPts val="0"/>
              </a:spcBef>
            </a:pPr>
            <a:r>
              <a:rPr lang="en-US" dirty="0"/>
              <a:t>Electron beams or x-rays (produced by machine)</a:t>
            </a:r>
          </a:p>
        </p:txBody>
      </p:sp>
    </p:spTree>
    <p:extLst>
      <p:ext uri="{BB962C8B-B14F-4D97-AF65-F5344CB8AC3E}">
        <p14:creationId xmlns:p14="http://schemas.microsoft.com/office/powerpoint/2010/main" val="4191660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E11E-00D4-9C8D-BE80-D56C0EC275A4}"/>
              </a:ext>
            </a:extLst>
          </p:cNvPr>
          <p:cNvSpPr>
            <a:spLocks noGrp="1"/>
          </p:cNvSpPr>
          <p:nvPr>
            <p:ph type="title"/>
          </p:nvPr>
        </p:nvSpPr>
        <p:spPr>
          <a:xfrm>
            <a:off x="0" y="0"/>
            <a:ext cx="12192000" cy="1325563"/>
          </a:xfrm>
        </p:spPr>
        <p:txBody>
          <a:bodyPr/>
          <a:lstStyle/>
          <a:p>
            <a:r>
              <a:rPr lang="en-US" sz="4400" dirty="0"/>
              <a:t>Radioisotopes in Food/Agriculture: Food Irradiation</a:t>
            </a:r>
            <a:endParaRPr lang="en-US" dirty="0"/>
          </a:p>
        </p:txBody>
      </p:sp>
      <p:pic>
        <p:nvPicPr>
          <p:cNvPr id="4" name="Picture 2">
            <a:extLst>
              <a:ext uri="{FF2B5EF4-FFF2-40B4-BE49-F238E27FC236}">
                <a16:creationId xmlns:a16="http://schemas.microsoft.com/office/drawing/2014/main" id="{071E5181-3E4F-CAB2-9B36-DE4844C6E05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8248" y="1055159"/>
            <a:ext cx="7955037" cy="532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566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22ECF-7C21-8BE9-FB40-46595C415690}"/>
              </a:ext>
            </a:extLst>
          </p:cNvPr>
          <p:cNvSpPr>
            <a:spLocks noGrp="1"/>
          </p:cNvSpPr>
          <p:nvPr>
            <p:ph type="title"/>
          </p:nvPr>
        </p:nvSpPr>
        <p:spPr/>
        <p:txBody>
          <a:bodyPr/>
          <a:lstStyle/>
          <a:p>
            <a:r>
              <a:rPr lang="en-US" sz="4400" dirty="0"/>
              <a:t>Radioisotopes in Food/Agriculture: Food Irradiation</a:t>
            </a:r>
            <a:endParaRPr lang="en-US" dirty="0"/>
          </a:p>
        </p:txBody>
      </p:sp>
      <p:pic>
        <p:nvPicPr>
          <p:cNvPr id="4" name="Picture 3">
            <a:extLst>
              <a:ext uri="{FF2B5EF4-FFF2-40B4-BE49-F238E27FC236}">
                <a16:creationId xmlns:a16="http://schemas.microsoft.com/office/drawing/2014/main" id="{E3415D67-7547-290B-B40C-E0B38D1BDC76}"/>
              </a:ext>
            </a:extLst>
          </p:cNvPr>
          <p:cNvPicPr>
            <a:picLocks noChangeAspect="1"/>
          </p:cNvPicPr>
          <p:nvPr/>
        </p:nvPicPr>
        <p:blipFill>
          <a:blip r:embed="rId2"/>
          <a:stretch>
            <a:fillRect/>
          </a:stretch>
        </p:blipFill>
        <p:spPr>
          <a:xfrm>
            <a:off x="605443" y="1925794"/>
            <a:ext cx="4338230" cy="2387482"/>
          </a:xfrm>
          <a:prstGeom prst="rect">
            <a:avLst/>
          </a:prstGeom>
        </p:spPr>
      </p:pic>
      <p:pic>
        <p:nvPicPr>
          <p:cNvPr id="5" name="Picture 4">
            <a:extLst>
              <a:ext uri="{FF2B5EF4-FFF2-40B4-BE49-F238E27FC236}">
                <a16:creationId xmlns:a16="http://schemas.microsoft.com/office/drawing/2014/main" id="{E32EC827-8078-3B74-E5A0-06A4B95D5CEC}"/>
              </a:ext>
            </a:extLst>
          </p:cNvPr>
          <p:cNvPicPr>
            <a:picLocks noChangeAspect="1"/>
          </p:cNvPicPr>
          <p:nvPr/>
        </p:nvPicPr>
        <p:blipFill>
          <a:blip r:embed="rId3"/>
          <a:stretch>
            <a:fillRect/>
          </a:stretch>
        </p:blipFill>
        <p:spPr>
          <a:xfrm>
            <a:off x="5370882" y="1479665"/>
            <a:ext cx="4317257" cy="2676699"/>
          </a:xfrm>
          <a:prstGeom prst="rect">
            <a:avLst/>
          </a:prstGeom>
        </p:spPr>
      </p:pic>
      <p:pic>
        <p:nvPicPr>
          <p:cNvPr id="6" name="Picture 5">
            <a:extLst>
              <a:ext uri="{FF2B5EF4-FFF2-40B4-BE49-F238E27FC236}">
                <a16:creationId xmlns:a16="http://schemas.microsoft.com/office/drawing/2014/main" id="{6328BDC1-DE89-3076-1795-FAE30C085B9C}"/>
              </a:ext>
            </a:extLst>
          </p:cNvPr>
          <p:cNvPicPr>
            <a:picLocks noChangeAspect="1"/>
          </p:cNvPicPr>
          <p:nvPr/>
        </p:nvPicPr>
        <p:blipFill>
          <a:blip r:embed="rId4"/>
          <a:stretch>
            <a:fillRect/>
          </a:stretch>
        </p:blipFill>
        <p:spPr>
          <a:xfrm>
            <a:off x="4576957" y="4313276"/>
            <a:ext cx="4191310" cy="2544724"/>
          </a:xfrm>
          <a:prstGeom prst="rect">
            <a:avLst/>
          </a:prstGeom>
        </p:spPr>
      </p:pic>
    </p:spTree>
    <p:extLst>
      <p:ext uri="{BB962C8B-B14F-4D97-AF65-F5344CB8AC3E}">
        <p14:creationId xmlns:p14="http://schemas.microsoft.com/office/powerpoint/2010/main" val="3615705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01B2-8522-FF66-158E-804E5A4AA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2E96E-6A86-8587-6B81-B44FB1B2A78D}"/>
              </a:ext>
            </a:extLst>
          </p:cNvPr>
          <p:cNvSpPr>
            <a:spLocks noGrp="1"/>
          </p:cNvSpPr>
          <p:nvPr>
            <p:ph type="title"/>
          </p:nvPr>
        </p:nvSpPr>
        <p:spPr>
          <a:xfrm>
            <a:off x="0" y="372941"/>
            <a:ext cx="12192000" cy="990314"/>
          </a:xfrm>
        </p:spPr>
        <p:txBody>
          <a:bodyPr>
            <a:normAutofit/>
          </a:bodyPr>
          <a:lstStyle/>
          <a:p>
            <a:r>
              <a:rPr lang="en-US" sz="4000" dirty="0"/>
              <a:t>Radioisotopes in Food/Agriculture: Crop Development</a:t>
            </a:r>
          </a:p>
        </p:txBody>
      </p:sp>
      <p:sp>
        <p:nvSpPr>
          <p:cNvPr id="3" name="Content Placeholder 2">
            <a:extLst>
              <a:ext uri="{FF2B5EF4-FFF2-40B4-BE49-F238E27FC236}">
                <a16:creationId xmlns:a16="http://schemas.microsoft.com/office/drawing/2014/main" id="{14AC1F66-11F6-EF6B-A6C8-F44F3AB33617}"/>
              </a:ext>
            </a:extLst>
          </p:cNvPr>
          <p:cNvSpPr>
            <a:spLocks noGrp="1"/>
          </p:cNvSpPr>
          <p:nvPr>
            <p:ph idx="1"/>
          </p:nvPr>
        </p:nvSpPr>
        <p:spPr>
          <a:xfrm>
            <a:off x="283781" y="1608082"/>
            <a:ext cx="10515600" cy="4559962"/>
          </a:xfrm>
        </p:spPr>
        <p:txBody>
          <a:bodyPr>
            <a:normAutofit fontScale="70000" lnSpcReduction="20000"/>
          </a:bodyPr>
          <a:lstStyle/>
          <a:p>
            <a:pPr>
              <a:lnSpc>
                <a:spcPct val="150000"/>
              </a:lnSpc>
              <a:spcBef>
                <a:spcPts val="0"/>
              </a:spcBef>
            </a:pPr>
            <a:r>
              <a:rPr lang="en-US" sz="3800" dirty="0"/>
              <a:t>Plant seeds/cutting exposed to radiation to cause mutations</a:t>
            </a:r>
          </a:p>
          <a:p>
            <a:pPr>
              <a:lnSpc>
                <a:spcPct val="150000"/>
              </a:lnSpc>
              <a:spcBef>
                <a:spcPts val="0"/>
              </a:spcBef>
            </a:pPr>
            <a:r>
              <a:rPr lang="en-US" sz="3800" dirty="0">
                <a:cs typeface="Arial"/>
              </a:rPr>
              <a:t>Use of radiation accelerates natural mutation</a:t>
            </a:r>
            <a:endParaRPr lang="en-US" sz="3800" dirty="0"/>
          </a:p>
          <a:p>
            <a:pPr>
              <a:lnSpc>
                <a:spcPct val="150000"/>
              </a:lnSpc>
              <a:spcBef>
                <a:spcPts val="0"/>
              </a:spcBef>
            </a:pPr>
            <a:r>
              <a:rPr lang="en-US" sz="3800" dirty="0"/>
              <a:t>Irradiated material cultivated</a:t>
            </a:r>
          </a:p>
          <a:p>
            <a:pPr>
              <a:lnSpc>
                <a:spcPct val="150000"/>
              </a:lnSpc>
              <a:spcBef>
                <a:spcPts val="0"/>
              </a:spcBef>
            </a:pPr>
            <a:r>
              <a:rPr lang="en-US" sz="3800" dirty="0">
                <a:cs typeface="Arial"/>
              </a:rPr>
              <a:t>Plantlets with desired traits selected and multiplied</a:t>
            </a:r>
          </a:p>
          <a:p>
            <a:pPr lvl="1">
              <a:lnSpc>
                <a:spcPct val="150000"/>
              </a:lnSpc>
              <a:spcBef>
                <a:spcPts val="0"/>
              </a:spcBef>
            </a:pPr>
            <a:r>
              <a:rPr lang="en-US" sz="3800" dirty="0">
                <a:cs typeface="Arial"/>
              </a:rPr>
              <a:t>Better yield</a:t>
            </a:r>
          </a:p>
          <a:p>
            <a:pPr lvl="1">
              <a:lnSpc>
                <a:spcPct val="150000"/>
              </a:lnSpc>
              <a:spcBef>
                <a:spcPts val="0"/>
              </a:spcBef>
            </a:pPr>
            <a:r>
              <a:rPr lang="en-US" sz="3800" dirty="0">
                <a:cs typeface="Arial"/>
              </a:rPr>
              <a:t>More nutritious</a:t>
            </a:r>
          </a:p>
          <a:p>
            <a:pPr lvl="1">
              <a:lnSpc>
                <a:spcPct val="150000"/>
              </a:lnSpc>
              <a:spcBef>
                <a:spcPts val="0"/>
              </a:spcBef>
            </a:pPr>
            <a:r>
              <a:rPr lang="en-US" sz="3800" dirty="0">
                <a:cs typeface="Arial"/>
              </a:rPr>
              <a:t>More resistant to drought, </a:t>
            </a:r>
          </a:p>
          <a:p>
            <a:pPr marL="457200" lvl="1" indent="0">
              <a:lnSpc>
                <a:spcPct val="150000"/>
              </a:lnSpc>
              <a:spcBef>
                <a:spcPts val="0"/>
              </a:spcBef>
              <a:buNone/>
            </a:pPr>
            <a:r>
              <a:rPr lang="en-US" sz="3800" dirty="0">
                <a:cs typeface="Arial"/>
              </a:rPr>
              <a:t>extreme temperatures and pests</a:t>
            </a:r>
          </a:p>
          <a:p>
            <a:pPr marL="210820" indent="0">
              <a:buClr>
                <a:schemeClr val="tx1"/>
              </a:buClr>
              <a:buNone/>
            </a:pPr>
            <a:endParaRPr lang="en-US" sz="2000" dirty="0"/>
          </a:p>
          <a:p>
            <a:pPr marL="668020" indent="-457200">
              <a:buClr>
                <a:schemeClr val="tx1"/>
              </a:buClr>
            </a:pPr>
            <a:endParaRPr lang="en-US" sz="2000" dirty="0">
              <a:cs typeface="Arial"/>
            </a:endParaRPr>
          </a:p>
          <a:p>
            <a:endParaRPr lang="en-US" sz="2000" dirty="0"/>
          </a:p>
        </p:txBody>
      </p:sp>
      <p:pic>
        <p:nvPicPr>
          <p:cNvPr id="6" name="Picture 5">
            <a:extLst>
              <a:ext uri="{FF2B5EF4-FFF2-40B4-BE49-F238E27FC236}">
                <a16:creationId xmlns:a16="http://schemas.microsoft.com/office/drawing/2014/main" id="{46E42363-E9C3-EAC7-81F8-AABB572C5F36}"/>
              </a:ext>
            </a:extLst>
          </p:cNvPr>
          <p:cNvPicPr>
            <a:picLocks noChangeAspect="1"/>
          </p:cNvPicPr>
          <p:nvPr/>
        </p:nvPicPr>
        <p:blipFill>
          <a:blip r:embed="rId3"/>
          <a:stretch>
            <a:fillRect/>
          </a:stretch>
        </p:blipFill>
        <p:spPr>
          <a:xfrm>
            <a:off x="7747462" y="2175058"/>
            <a:ext cx="4444538" cy="4682942"/>
          </a:xfrm>
          <a:prstGeom prst="rect">
            <a:avLst/>
          </a:prstGeom>
        </p:spPr>
      </p:pic>
    </p:spTree>
    <p:extLst>
      <p:ext uri="{BB962C8B-B14F-4D97-AF65-F5344CB8AC3E}">
        <p14:creationId xmlns:p14="http://schemas.microsoft.com/office/powerpoint/2010/main" val="2599185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73F5-6E0A-9D54-D28D-4C5FD907E661}"/>
              </a:ext>
            </a:extLst>
          </p:cNvPr>
          <p:cNvSpPr>
            <a:spLocks noGrp="1"/>
          </p:cNvSpPr>
          <p:nvPr>
            <p:ph type="title"/>
          </p:nvPr>
        </p:nvSpPr>
        <p:spPr/>
        <p:txBody>
          <a:bodyPr>
            <a:normAutofit/>
          </a:bodyPr>
          <a:lstStyle/>
          <a:p>
            <a:r>
              <a:rPr lang="en-US" sz="4000" dirty="0"/>
              <a:t>Radioisotopes in Food/Agriculture: Insect Control</a:t>
            </a:r>
          </a:p>
        </p:txBody>
      </p:sp>
      <p:pic>
        <p:nvPicPr>
          <p:cNvPr id="4" name="Picture 2" descr="Insect pests and radiation: SIT, inherited sterility, biological control">
            <a:extLst>
              <a:ext uri="{FF2B5EF4-FFF2-40B4-BE49-F238E27FC236}">
                <a16:creationId xmlns:a16="http://schemas.microsoft.com/office/drawing/2014/main" id="{7198DD24-C6F8-FB5C-A16D-F8A019D6F762}"/>
              </a:ext>
            </a:extLst>
          </p:cNvPr>
          <p:cNvPicPr>
            <a:picLocks noChangeAspect="1" noChangeArrowheads="1"/>
          </p:cNvPicPr>
          <p:nvPr/>
        </p:nvPicPr>
        <p:blipFill>
          <a:blip r:embed="rId3">
            <a:alphaModFix amt="26000"/>
            <a:extLst>
              <a:ext uri="{28A0092B-C50C-407E-A947-70E740481C1C}">
                <a14:useLocalDpi xmlns:a14="http://schemas.microsoft.com/office/drawing/2010/main" val="0"/>
              </a:ext>
            </a:extLst>
          </a:blip>
          <a:srcRect/>
          <a:stretch>
            <a:fillRect/>
          </a:stretch>
        </p:blipFill>
        <p:spPr bwMode="auto">
          <a:xfrm>
            <a:off x="838200" y="1368079"/>
            <a:ext cx="9110749" cy="512479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CDB7215-0B9F-9BA9-E7DB-C7663CEADFD1}"/>
              </a:ext>
            </a:extLst>
          </p:cNvPr>
          <p:cNvSpPr>
            <a:spLocks noGrp="1"/>
          </p:cNvSpPr>
          <p:nvPr>
            <p:ph idx="1"/>
          </p:nvPr>
        </p:nvSpPr>
        <p:spPr/>
        <p:txBody>
          <a:bodyPr/>
          <a:lstStyle/>
          <a:p>
            <a:r>
              <a:rPr lang="en-US" dirty="0"/>
              <a:t>Sterile Insect Technique (SIT)</a:t>
            </a:r>
          </a:p>
          <a:p>
            <a:pPr lvl="1"/>
            <a:r>
              <a:rPr lang="en-US" dirty="0"/>
              <a:t>Sterilize insects via irradiation exposure</a:t>
            </a:r>
          </a:p>
          <a:p>
            <a:pPr lvl="1"/>
            <a:r>
              <a:rPr lang="en-US" dirty="0"/>
              <a:t>Release into the environment</a:t>
            </a:r>
          </a:p>
          <a:p>
            <a:pPr lvl="1"/>
            <a:r>
              <a:rPr lang="en-US" dirty="0"/>
              <a:t>Result is population reduction</a:t>
            </a:r>
          </a:p>
          <a:p>
            <a:r>
              <a:rPr lang="en-US" dirty="0"/>
              <a:t>Benefits</a:t>
            </a:r>
          </a:p>
          <a:p>
            <a:pPr lvl="1"/>
            <a:r>
              <a:rPr lang="en-US" dirty="0"/>
              <a:t>Reduced use of insecticides</a:t>
            </a:r>
          </a:p>
          <a:p>
            <a:pPr lvl="1"/>
            <a:r>
              <a:rPr lang="en-US" dirty="0"/>
              <a:t>Process is species specific</a:t>
            </a:r>
          </a:p>
          <a:p>
            <a:pPr lvl="1"/>
            <a:r>
              <a:rPr lang="en-US" dirty="0"/>
              <a:t>No non-native species involved</a:t>
            </a:r>
          </a:p>
          <a:p>
            <a:endParaRPr lang="en-US" dirty="0"/>
          </a:p>
        </p:txBody>
      </p:sp>
    </p:spTree>
    <p:extLst>
      <p:ext uri="{BB962C8B-B14F-4D97-AF65-F5344CB8AC3E}">
        <p14:creationId xmlns:p14="http://schemas.microsoft.com/office/powerpoint/2010/main" val="312658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97E39-B1AB-D443-5A15-86826CD991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1B6C08-5E52-C195-79A4-56E8D720B573}"/>
              </a:ext>
            </a:extLst>
          </p:cNvPr>
          <p:cNvSpPr>
            <a:spLocks noGrp="1"/>
          </p:cNvSpPr>
          <p:nvPr>
            <p:ph type="title"/>
          </p:nvPr>
        </p:nvSpPr>
        <p:spPr/>
        <p:txBody>
          <a:bodyPr/>
          <a:lstStyle/>
          <a:p>
            <a:r>
              <a:rPr lang="en-US" dirty="0"/>
              <a:t>How do we get energy from the nucleus?</a:t>
            </a:r>
          </a:p>
        </p:txBody>
      </p:sp>
      <p:sp>
        <p:nvSpPr>
          <p:cNvPr id="5" name="Content Placeholder 4">
            <a:extLst>
              <a:ext uri="{FF2B5EF4-FFF2-40B4-BE49-F238E27FC236}">
                <a16:creationId xmlns:a16="http://schemas.microsoft.com/office/drawing/2014/main" id="{1795F4A8-4D83-6C72-BAE9-1E2B442804E3}"/>
              </a:ext>
            </a:extLst>
          </p:cNvPr>
          <p:cNvSpPr>
            <a:spLocks noGrp="1"/>
          </p:cNvSpPr>
          <p:nvPr>
            <p:ph sz="half" idx="1"/>
          </p:nvPr>
        </p:nvSpPr>
        <p:spPr>
          <a:xfrm>
            <a:off x="349060" y="1812836"/>
            <a:ext cx="5554362" cy="2729750"/>
          </a:xfrm>
          <a:noFill/>
        </p:spPr>
        <p:txBody>
          <a:bodyPr/>
          <a:lstStyle/>
          <a:p>
            <a:r>
              <a:rPr lang="en-US" dirty="0"/>
              <a:t>Energy of nuclear reactors</a:t>
            </a:r>
          </a:p>
          <a:p>
            <a:r>
              <a:rPr lang="en-US" dirty="0"/>
              <a:t>In reactors</a:t>
            </a:r>
          </a:p>
          <a:p>
            <a:pPr lvl="1"/>
            <a:r>
              <a:rPr lang="en-US" dirty="0"/>
              <a:t>Nuclear fission reaction occurs</a:t>
            </a:r>
          </a:p>
          <a:p>
            <a:pPr lvl="1"/>
            <a:r>
              <a:rPr lang="en-US" dirty="0"/>
              <a:t>Heat is produced</a:t>
            </a:r>
          </a:p>
          <a:p>
            <a:pPr lvl="1"/>
            <a:r>
              <a:rPr lang="en-US" dirty="0"/>
              <a:t>Ionizing radiation is released (alpha, beta, gamma and neutrons)</a:t>
            </a:r>
          </a:p>
        </p:txBody>
      </p:sp>
      <p:sp>
        <p:nvSpPr>
          <p:cNvPr id="6" name="Content Placeholder 5">
            <a:extLst>
              <a:ext uri="{FF2B5EF4-FFF2-40B4-BE49-F238E27FC236}">
                <a16:creationId xmlns:a16="http://schemas.microsoft.com/office/drawing/2014/main" id="{E019FE7A-0C9C-82D7-79F8-A56810B8FDDA}"/>
              </a:ext>
            </a:extLst>
          </p:cNvPr>
          <p:cNvSpPr>
            <a:spLocks noGrp="1"/>
          </p:cNvSpPr>
          <p:nvPr>
            <p:ph sz="half" idx="2"/>
          </p:nvPr>
        </p:nvSpPr>
        <p:spPr>
          <a:xfrm>
            <a:off x="6288578" y="2969893"/>
            <a:ext cx="5554362" cy="3145386"/>
          </a:xfrm>
        </p:spPr>
        <p:txBody>
          <a:bodyPr/>
          <a:lstStyle/>
          <a:p>
            <a:r>
              <a:rPr lang="en-US" dirty="0"/>
              <a:t>Energy of radiation</a:t>
            </a:r>
          </a:p>
          <a:p>
            <a:r>
              <a:rPr lang="en-US" dirty="0"/>
              <a:t>Radioisotopes</a:t>
            </a:r>
          </a:p>
          <a:p>
            <a:pPr lvl="1"/>
            <a:r>
              <a:rPr lang="en-US" dirty="0"/>
              <a:t>Under go radioactive decay reaction</a:t>
            </a:r>
          </a:p>
          <a:p>
            <a:pPr lvl="1"/>
            <a:r>
              <a:rPr lang="en-US" dirty="0"/>
              <a:t>Release radiation (alpha, beta, gamma)</a:t>
            </a:r>
          </a:p>
          <a:p>
            <a:r>
              <a:rPr lang="en-US" dirty="0"/>
              <a:t>Machines can also produce radiation (e.g. x-ray machines)</a:t>
            </a:r>
          </a:p>
        </p:txBody>
      </p:sp>
    </p:spTree>
    <p:extLst>
      <p:ext uri="{BB962C8B-B14F-4D97-AF65-F5344CB8AC3E}">
        <p14:creationId xmlns:p14="http://schemas.microsoft.com/office/powerpoint/2010/main" val="10583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xEl>
                                              <p:pRg st="0" end="0"/>
                                            </p:txEl>
                                          </p:spTgt>
                                        </p:tgtEl>
                                        <p:attrNameLst>
                                          <p:attrName>style.color</p:attrName>
                                        </p:attrNameLst>
                                      </p:cBhvr>
                                      <p:to>
                                        <p:clrVal>
                                          <a:schemeClr val="accent2"/>
                                        </p:clrVal>
                                      </p:to>
                                    </p:set>
                                    <p:set>
                                      <p:cBhvr>
                                        <p:cTn id="7" dur="500" fill="hold"/>
                                        <p:tgtEl>
                                          <p:spTgt spid="5">
                                            <p:txEl>
                                              <p:pRg st="0" end="0"/>
                                            </p:txEl>
                                          </p:spTgt>
                                        </p:tgtEl>
                                        <p:attrNameLst>
                                          <p:attrName>fillcolor</p:attrName>
                                        </p:attrNameLst>
                                      </p:cBhvr>
                                      <p:to>
                                        <p:clrVal>
                                          <a:schemeClr val="accent2"/>
                                        </p:clrVal>
                                      </p:to>
                                    </p:set>
                                    <p:set>
                                      <p:cBhvr>
                                        <p:cTn id="8" dur="500" fill="hold"/>
                                        <p:tgtEl>
                                          <p:spTgt spid="5">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5">
                                            <p:txEl>
                                              <p:pRg st="1" end="1"/>
                                            </p:txEl>
                                          </p:spTgt>
                                        </p:tgtEl>
                                        <p:attrNameLst>
                                          <p:attrName>style.color</p:attrName>
                                        </p:attrNameLst>
                                      </p:cBhvr>
                                      <p:to>
                                        <p:clrVal>
                                          <a:schemeClr val="accent2"/>
                                        </p:clrVal>
                                      </p:to>
                                    </p:set>
                                    <p:set>
                                      <p:cBhvr>
                                        <p:cTn id="13" dur="500" fill="hold"/>
                                        <p:tgtEl>
                                          <p:spTgt spid="5">
                                            <p:txEl>
                                              <p:pRg st="1" end="1"/>
                                            </p:txEl>
                                          </p:spTgt>
                                        </p:tgtEl>
                                        <p:attrNameLst>
                                          <p:attrName>fillcolor</p:attrName>
                                        </p:attrNameLst>
                                      </p:cBhvr>
                                      <p:to>
                                        <p:clrVal>
                                          <a:schemeClr val="accent2"/>
                                        </p:clrVal>
                                      </p:to>
                                    </p:set>
                                    <p:set>
                                      <p:cBhvr>
                                        <p:cTn id="14" dur="500" fill="hold"/>
                                        <p:tgtEl>
                                          <p:spTgt spid="5">
                                            <p:txEl>
                                              <p:pRg st="1" end="1"/>
                                            </p:txEl>
                                          </p:spTgt>
                                        </p:tgtEl>
                                        <p:attrNameLst>
                                          <p:attrName>fill.type</p:attrName>
                                        </p:attrNameLst>
                                      </p:cBhvr>
                                      <p:to>
                                        <p:strVal val="solid"/>
                                      </p:to>
                                    </p:set>
                                  </p:childTnLst>
                                </p:cTn>
                              </p:par>
                              <p:par>
                                <p:cTn id="15" presetID="16" presetClass="emph" presetSubtype="0" fill="hold" grpId="0" nodeType="withEffect">
                                  <p:stCondLst>
                                    <p:cond delay="0"/>
                                  </p:stCondLst>
                                  <p:iterate type="lt">
                                    <p:tmPct val="4000"/>
                                  </p:iterate>
                                  <p:childTnLst>
                                    <p:set>
                                      <p:cBhvr override="childStyle">
                                        <p:cTn id="16" dur="500" fill="hold"/>
                                        <p:tgtEl>
                                          <p:spTgt spid="5">
                                            <p:txEl>
                                              <p:pRg st="2" end="2"/>
                                            </p:txEl>
                                          </p:spTgt>
                                        </p:tgtEl>
                                        <p:attrNameLst>
                                          <p:attrName>style.color</p:attrName>
                                        </p:attrNameLst>
                                      </p:cBhvr>
                                      <p:to>
                                        <p:clrVal>
                                          <a:schemeClr val="accent2"/>
                                        </p:clrVal>
                                      </p:to>
                                    </p:set>
                                    <p:set>
                                      <p:cBhvr>
                                        <p:cTn id="17" dur="500" fill="hold"/>
                                        <p:tgtEl>
                                          <p:spTgt spid="5">
                                            <p:txEl>
                                              <p:pRg st="2" end="2"/>
                                            </p:txEl>
                                          </p:spTgt>
                                        </p:tgtEl>
                                        <p:attrNameLst>
                                          <p:attrName>fillcolor</p:attrName>
                                        </p:attrNameLst>
                                      </p:cBhvr>
                                      <p:to>
                                        <p:clrVal>
                                          <a:schemeClr val="accent2"/>
                                        </p:clrVal>
                                      </p:to>
                                    </p:set>
                                    <p:set>
                                      <p:cBhvr>
                                        <p:cTn id="18" dur="500" fill="hold"/>
                                        <p:tgtEl>
                                          <p:spTgt spid="5">
                                            <p:txEl>
                                              <p:pRg st="2" end="2"/>
                                            </p:txEl>
                                          </p:spTgt>
                                        </p:tgtEl>
                                        <p:attrNameLst>
                                          <p:attrName>fill.type</p:attrName>
                                        </p:attrNameLst>
                                      </p:cBhvr>
                                      <p:to>
                                        <p:strVal val="solid"/>
                                      </p:to>
                                    </p:set>
                                  </p:childTnLst>
                                </p:cTn>
                              </p:par>
                              <p:par>
                                <p:cTn id="19" presetID="16" presetClass="emph" presetSubtype="0" fill="hold" grpId="0" nodeType="withEffect">
                                  <p:stCondLst>
                                    <p:cond delay="0"/>
                                  </p:stCondLst>
                                  <p:iterate type="lt">
                                    <p:tmPct val="4000"/>
                                  </p:iterate>
                                  <p:childTnLst>
                                    <p:set>
                                      <p:cBhvr override="childStyle">
                                        <p:cTn id="20" dur="500" fill="hold"/>
                                        <p:tgtEl>
                                          <p:spTgt spid="5">
                                            <p:txEl>
                                              <p:pRg st="3" end="3"/>
                                            </p:txEl>
                                          </p:spTgt>
                                        </p:tgtEl>
                                        <p:attrNameLst>
                                          <p:attrName>style.color</p:attrName>
                                        </p:attrNameLst>
                                      </p:cBhvr>
                                      <p:to>
                                        <p:clrVal>
                                          <a:schemeClr val="accent2"/>
                                        </p:clrVal>
                                      </p:to>
                                    </p:set>
                                    <p:set>
                                      <p:cBhvr>
                                        <p:cTn id="21" dur="500" fill="hold"/>
                                        <p:tgtEl>
                                          <p:spTgt spid="5">
                                            <p:txEl>
                                              <p:pRg st="3" end="3"/>
                                            </p:txEl>
                                          </p:spTgt>
                                        </p:tgtEl>
                                        <p:attrNameLst>
                                          <p:attrName>fillcolor</p:attrName>
                                        </p:attrNameLst>
                                      </p:cBhvr>
                                      <p:to>
                                        <p:clrVal>
                                          <a:schemeClr val="accent2"/>
                                        </p:clrVal>
                                      </p:to>
                                    </p:set>
                                    <p:set>
                                      <p:cBhvr>
                                        <p:cTn id="22" dur="500" fill="hold"/>
                                        <p:tgtEl>
                                          <p:spTgt spid="5">
                                            <p:txEl>
                                              <p:pRg st="3" end="3"/>
                                            </p:txEl>
                                          </p:spTgt>
                                        </p:tgtEl>
                                        <p:attrNameLst>
                                          <p:attrName>fill.type</p:attrName>
                                        </p:attrNameLst>
                                      </p:cBhvr>
                                      <p:to>
                                        <p:strVal val="solid"/>
                                      </p:to>
                                    </p:set>
                                  </p:childTnLst>
                                </p:cTn>
                              </p:par>
                              <p:par>
                                <p:cTn id="23" presetID="16" presetClass="emph" presetSubtype="0" fill="hold" grpId="0" nodeType="withEffect">
                                  <p:stCondLst>
                                    <p:cond delay="0"/>
                                  </p:stCondLst>
                                  <p:iterate type="lt">
                                    <p:tmPct val="4000"/>
                                  </p:iterate>
                                  <p:childTnLst>
                                    <p:set>
                                      <p:cBhvr override="childStyle">
                                        <p:cTn id="24" dur="500" fill="hold"/>
                                        <p:tgtEl>
                                          <p:spTgt spid="5">
                                            <p:txEl>
                                              <p:pRg st="4" end="4"/>
                                            </p:txEl>
                                          </p:spTgt>
                                        </p:tgtEl>
                                        <p:attrNameLst>
                                          <p:attrName>style.color</p:attrName>
                                        </p:attrNameLst>
                                      </p:cBhvr>
                                      <p:to>
                                        <p:clrVal>
                                          <a:schemeClr val="accent2"/>
                                        </p:clrVal>
                                      </p:to>
                                    </p:set>
                                    <p:set>
                                      <p:cBhvr>
                                        <p:cTn id="25" dur="500" fill="hold"/>
                                        <p:tgtEl>
                                          <p:spTgt spid="5">
                                            <p:txEl>
                                              <p:pRg st="4" end="4"/>
                                            </p:txEl>
                                          </p:spTgt>
                                        </p:tgtEl>
                                        <p:attrNameLst>
                                          <p:attrName>fillcolor</p:attrName>
                                        </p:attrNameLst>
                                      </p:cBhvr>
                                      <p:to>
                                        <p:clrVal>
                                          <a:schemeClr val="accent2"/>
                                        </p:clrVal>
                                      </p:to>
                                    </p:set>
                                    <p:set>
                                      <p:cBhvr>
                                        <p:cTn id="26" dur="500" fill="hold"/>
                                        <p:tgtEl>
                                          <p:spTgt spid="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06CB6-5948-BB81-D92C-CE4A93833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5D28F-1B10-8464-6B93-261707D014F3}"/>
              </a:ext>
            </a:extLst>
          </p:cNvPr>
          <p:cNvSpPr>
            <a:spLocks noGrp="1"/>
          </p:cNvSpPr>
          <p:nvPr>
            <p:ph type="title"/>
          </p:nvPr>
        </p:nvSpPr>
        <p:spPr>
          <a:xfrm>
            <a:off x="838200" y="166344"/>
            <a:ext cx="10515600" cy="1325563"/>
          </a:xfrm>
        </p:spPr>
        <p:txBody>
          <a:bodyPr>
            <a:normAutofit/>
          </a:bodyPr>
          <a:lstStyle/>
          <a:p>
            <a:r>
              <a:rPr lang="en-US" sz="4000" dirty="0"/>
              <a:t>Radioisotopes in Food/Agriculture: Insect Control</a:t>
            </a:r>
          </a:p>
        </p:txBody>
      </p:sp>
      <p:sp>
        <p:nvSpPr>
          <p:cNvPr id="5" name="Content Placeholder 4">
            <a:extLst>
              <a:ext uri="{FF2B5EF4-FFF2-40B4-BE49-F238E27FC236}">
                <a16:creationId xmlns:a16="http://schemas.microsoft.com/office/drawing/2014/main" id="{56E220CE-8630-1180-4852-2BF06704EBD4}"/>
              </a:ext>
            </a:extLst>
          </p:cNvPr>
          <p:cNvSpPr>
            <a:spLocks noGrp="1"/>
          </p:cNvSpPr>
          <p:nvPr>
            <p:ph idx="1"/>
          </p:nvPr>
        </p:nvSpPr>
        <p:spPr/>
        <p:txBody>
          <a:bodyPr/>
          <a:lstStyle/>
          <a:p>
            <a:endParaRPr lang="en-US"/>
          </a:p>
        </p:txBody>
      </p:sp>
      <p:pic>
        <p:nvPicPr>
          <p:cNvPr id="6" name="Picture 2" descr="Insect pests and radiation: SIT, inherited sterility, biological control">
            <a:extLst>
              <a:ext uri="{FF2B5EF4-FFF2-40B4-BE49-F238E27FC236}">
                <a16:creationId xmlns:a16="http://schemas.microsoft.com/office/drawing/2014/main" id="{6DEDCC73-FD8C-DD70-B202-39EE4C458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658" y="1385886"/>
            <a:ext cx="9110749" cy="512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13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993A8-DCFF-81E9-A993-65B9BA663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88FE7-99B7-96F0-C5B6-EF3872F84C1D}"/>
              </a:ext>
            </a:extLst>
          </p:cNvPr>
          <p:cNvSpPr>
            <a:spLocks noGrp="1"/>
          </p:cNvSpPr>
          <p:nvPr>
            <p:ph type="title"/>
          </p:nvPr>
        </p:nvSpPr>
        <p:spPr>
          <a:xfrm>
            <a:off x="741218" y="216837"/>
            <a:ext cx="10515600" cy="1325563"/>
          </a:xfrm>
        </p:spPr>
        <p:txBody>
          <a:bodyPr/>
          <a:lstStyle/>
          <a:p>
            <a:r>
              <a:rPr lang="en-US" dirty="0"/>
              <a:t>How can we use radioisotopes? (continued)</a:t>
            </a:r>
          </a:p>
        </p:txBody>
      </p:sp>
      <p:sp>
        <p:nvSpPr>
          <p:cNvPr id="3" name="Content Placeholder 2">
            <a:extLst>
              <a:ext uri="{FF2B5EF4-FFF2-40B4-BE49-F238E27FC236}">
                <a16:creationId xmlns:a16="http://schemas.microsoft.com/office/drawing/2014/main" id="{3A9494B6-3A9E-380F-1802-73FA7B31FAC2}"/>
              </a:ext>
            </a:extLst>
          </p:cNvPr>
          <p:cNvSpPr>
            <a:spLocks noGrp="1"/>
          </p:cNvSpPr>
          <p:nvPr>
            <p:ph idx="1"/>
          </p:nvPr>
        </p:nvSpPr>
        <p:spPr>
          <a:xfrm>
            <a:off x="741218" y="1627043"/>
            <a:ext cx="12302835" cy="4351338"/>
          </a:xfrm>
        </p:spPr>
        <p:txBody>
          <a:bodyPr>
            <a:normAutofit/>
          </a:bodyPr>
          <a:lstStyle/>
          <a:p>
            <a:r>
              <a:rPr lang="en-US" sz="3200" dirty="0"/>
              <a:t>Medicine</a:t>
            </a:r>
          </a:p>
          <a:p>
            <a:r>
              <a:rPr lang="en-US" sz="3200" dirty="0"/>
              <a:t>Industry</a:t>
            </a:r>
          </a:p>
          <a:p>
            <a:r>
              <a:rPr lang="en-US" sz="3200" dirty="0"/>
              <a:t>Food and Agriculture</a:t>
            </a:r>
          </a:p>
          <a:p>
            <a:r>
              <a:rPr lang="en-US" sz="3200" dirty="0"/>
              <a:t>Sterilization</a:t>
            </a:r>
          </a:p>
          <a:p>
            <a:pPr lvl="1"/>
            <a:r>
              <a:rPr lang="en-US" sz="2800" dirty="0"/>
              <a:t>Baby bottle nipples and formula</a:t>
            </a:r>
          </a:p>
          <a:p>
            <a:pPr lvl="1"/>
            <a:r>
              <a:rPr lang="en-US" sz="2800" dirty="0"/>
              <a:t>Eye makeup</a:t>
            </a:r>
          </a:p>
          <a:p>
            <a:pPr lvl="1"/>
            <a:r>
              <a:rPr lang="en-US" sz="2800" dirty="0"/>
              <a:t>Contact lens solution</a:t>
            </a:r>
          </a:p>
          <a:p>
            <a:endParaRPr lang="en-US" sz="3200" dirty="0"/>
          </a:p>
          <a:p>
            <a:endParaRPr lang="en-US" sz="3200" dirty="0"/>
          </a:p>
          <a:p>
            <a:endParaRPr lang="en-US" sz="3200" dirty="0"/>
          </a:p>
        </p:txBody>
      </p:sp>
      <p:pic>
        <p:nvPicPr>
          <p:cNvPr id="5" name="Picture 4">
            <a:extLst>
              <a:ext uri="{FF2B5EF4-FFF2-40B4-BE49-F238E27FC236}">
                <a16:creationId xmlns:a16="http://schemas.microsoft.com/office/drawing/2014/main" id="{3BEE89E2-5426-B312-A7F7-ABDC35E4A8E6}"/>
              </a:ext>
            </a:extLst>
          </p:cNvPr>
          <p:cNvPicPr>
            <a:picLocks noChangeAspect="1"/>
          </p:cNvPicPr>
          <p:nvPr/>
        </p:nvPicPr>
        <p:blipFill>
          <a:blip r:embed="rId3"/>
          <a:stretch>
            <a:fillRect/>
          </a:stretch>
        </p:blipFill>
        <p:spPr>
          <a:xfrm>
            <a:off x="6969211" y="2427654"/>
            <a:ext cx="4287607" cy="3858846"/>
          </a:xfrm>
          <a:prstGeom prst="rect">
            <a:avLst/>
          </a:prstGeom>
        </p:spPr>
      </p:pic>
    </p:spTree>
    <p:extLst>
      <p:ext uri="{BB962C8B-B14F-4D97-AF65-F5344CB8AC3E}">
        <p14:creationId xmlns:p14="http://schemas.microsoft.com/office/powerpoint/2010/main" val="26531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7A7C6-6E03-7371-BE34-63091F748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442A05-9278-702D-9A4F-94F45E7F7073}"/>
              </a:ext>
            </a:extLst>
          </p:cNvPr>
          <p:cNvSpPr>
            <a:spLocks noGrp="1"/>
          </p:cNvSpPr>
          <p:nvPr>
            <p:ph type="title"/>
          </p:nvPr>
        </p:nvSpPr>
        <p:spPr>
          <a:xfrm>
            <a:off x="741218" y="216837"/>
            <a:ext cx="10515600" cy="1325563"/>
          </a:xfrm>
        </p:spPr>
        <p:txBody>
          <a:bodyPr/>
          <a:lstStyle/>
          <a:p>
            <a:r>
              <a:rPr lang="en-US" dirty="0"/>
              <a:t>How can we use radioisotopes? (continued)</a:t>
            </a:r>
          </a:p>
        </p:txBody>
      </p:sp>
      <p:sp>
        <p:nvSpPr>
          <p:cNvPr id="3" name="Content Placeholder 2">
            <a:extLst>
              <a:ext uri="{FF2B5EF4-FFF2-40B4-BE49-F238E27FC236}">
                <a16:creationId xmlns:a16="http://schemas.microsoft.com/office/drawing/2014/main" id="{26A281F3-C9E1-6258-D28D-03FDAC09300A}"/>
              </a:ext>
            </a:extLst>
          </p:cNvPr>
          <p:cNvSpPr>
            <a:spLocks noGrp="1"/>
          </p:cNvSpPr>
          <p:nvPr>
            <p:ph idx="1"/>
          </p:nvPr>
        </p:nvSpPr>
        <p:spPr>
          <a:xfrm>
            <a:off x="741218" y="1627042"/>
            <a:ext cx="12302835" cy="4773757"/>
          </a:xfrm>
        </p:spPr>
        <p:txBody>
          <a:bodyPr>
            <a:normAutofit/>
          </a:bodyPr>
          <a:lstStyle/>
          <a:p>
            <a:r>
              <a:rPr lang="en-US" sz="3200" dirty="0"/>
              <a:t>Medicine</a:t>
            </a:r>
          </a:p>
          <a:p>
            <a:r>
              <a:rPr lang="en-US" sz="3200" dirty="0"/>
              <a:t>Industry</a:t>
            </a:r>
          </a:p>
          <a:p>
            <a:r>
              <a:rPr lang="en-US" sz="3200" dirty="0"/>
              <a:t>Food and Agriculture</a:t>
            </a:r>
          </a:p>
          <a:p>
            <a:r>
              <a:rPr lang="en-US" sz="3200" dirty="0"/>
              <a:t>Sterilization</a:t>
            </a:r>
          </a:p>
          <a:p>
            <a:r>
              <a:rPr lang="en-US" sz="3200" dirty="0"/>
              <a:t>Space exploration</a:t>
            </a:r>
          </a:p>
          <a:p>
            <a:pPr lvl="1"/>
            <a:r>
              <a:rPr lang="en-US" sz="2800" dirty="0"/>
              <a:t>Radioisotope thermoelectric generator (RTG) for probes and rovers</a:t>
            </a:r>
          </a:p>
          <a:p>
            <a:pPr lvl="1"/>
            <a:r>
              <a:rPr lang="en-US" sz="2800" dirty="0"/>
              <a:t>Heat from decay of </a:t>
            </a:r>
            <a:r>
              <a:rPr lang="en-US" sz="2800" baseline="30000" dirty="0"/>
              <a:t>238</a:t>
            </a:r>
            <a:r>
              <a:rPr lang="en-US" sz="2800" dirty="0"/>
              <a:t>Pu converted to electricity</a:t>
            </a:r>
          </a:p>
          <a:p>
            <a:pPr lvl="1"/>
            <a:r>
              <a:rPr lang="en-US" sz="2800" dirty="0"/>
              <a:t>Used since the 1960s</a:t>
            </a:r>
          </a:p>
          <a:p>
            <a:pPr lvl="1"/>
            <a:r>
              <a:rPr lang="en-US" sz="2800" dirty="0"/>
              <a:t>US launched 25 missions with 40+ RTGs</a:t>
            </a:r>
          </a:p>
          <a:p>
            <a:endParaRPr lang="en-US" sz="3200" dirty="0"/>
          </a:p>
          <a:p>
            <a:endParaRPr lang="en-US" sz="3200" dirty="0"/>
          </a:p>
        </p:txBody>
      </p:sp>
      <p:pic>
        <p:nvPicPr>
          <p:cNvPr id="4" name="Picture 3">
            <a:extLst>
              <a:ext uri="{FF2B5EF4-FFF2-40B4-BE49-F238E27FC236}">
                <a16:creationId xmlns:a16="http://schemas.microsoft.com/office/drawing/2014/main" id="{C02B6983-4216-610F-3C8D-388AD72F7FD6}"/>
              </a:ext>
            </a:extLst>
          </p:cNvPr>
          <p:cNvPicPr>
            <a:picLocks noChangeAspect="1"/>
          </p:cNvPicPr>
          <p:nvPr/>
        </p:nvPicPr>
        <p:blipFill>
          <a:blip r:embed="rId3"/>
          <a:stretch>
            <a:fillRect/>
          </a:stretch>
        </p:blipFill>
        <p:spPr>
          <a:xfrm>
            <a:off x="7256317" y="1246909"/>
            <a:ext cx="4406561" cy="2993664"/>
          </a:xfrm>
          <a:prstGeom prst="rect">
            <a:avLst/>
          </a:prstGeom>
        </p:spPr>
      </p:pic>
    </p:spTree>
    <p:extLst>
      <p:ext uri="{BB962C8B-B14F-4D97-AF65-F5344CB8AC3E}">
        <p14:creationId xmlns:p14="http://schemas.microsoft.com/office/powerpoint/2010/main" val="2573559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392A3-DCE4-5ADF-6121-14083C0356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F4515-6EA8-B84B-7973-A2EADBFECE4C}"/>
              </a:ext>
            </a:extLst>
          </p:cNvPr>
          <p:cNvSpPr>
            <a:spLocks noGrp="1"/>
          </p:cNvSpPr>
          <p:nvPr>
            <p:ph type="title"/>
          </p:nvPr>
        </p:nvSpPr>
        <p:spPr>
          <a:xfrm>
            <a:off x="741218" y="216837"/>
            <a:ext cx="10515600" cy="1325563"/>
          </a:xfrm>
        </p:spPr>
        <p:txBody>
          <a:bodyPr/>
          <a:lstStyle/>
          <a:p>
            <a:r>
              <a:rPr lang="en-US" dirty="0"/>
              <a:t>How can we use radioisotopes? (continued)</a:t>
            </a:r>
          </a:p>
        </p:txBody>
      </p:sp>
      <p:pic>
        <p:nvPicPr>
          <p:cNvPr id="6" name="Picture 4">
            <a:extLst>
              <a:ext uri="{FF2B5EF4-FFF2-40B4-BE49-F238E27FC236}">
                <a16:creationId xmlns:a16="http://schemas.microsoft.com/office/drawing/2014/main" id="{647EDA8D-F3B7-8AF2-C079-A68C96747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853" y="1542400"/>
            <a:ext cx="7053649" cy="490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845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9E53-C372-92AF-1373-938E00DBB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47615-4B8F-039C-2144-CB35E56E0CDE}"/>
              </a:ext>
            </a:extLst>
          </p:cNvPr>
          <p:cNvSpPr>
            <a:spLocks noGrp="1"/>
          </p:cNvSpPr>
          <p:nvPr>
            <p:ph type="title"/>
          </p:nvPr>
        </p:nvSpPr>
        <p:spPr>
          <a:xfrm>
            <a:off x="741218" y="216837"/>
            <a:ext cx="10515600" cy="1325563"/>
          </a:xfrm>
        </p:spPr>
        <p:txBody>
          <a:bodyPr/>
          <a:lstStyle/>
          <a:p>
            <a:r>
              <a:rPr lang="en-US" dirty="0"/>
              <a:t>How can we use radioisotopes? </a:t>
            </a:r>
          </a:p>
        </p:txBody>
      </p:sp>
      <p:sp>
        <p:nvSpPr>
          <p:cNvPr id="3" name="Content Placeholder 2">
            <a:extLst>
              <a:ext uri="{FF2B5EF4-FFF2-40B4-BE49-F238E27FC236}">
                <a16:creationId xmlns:a16="http://schemas.microsoft.com/office/drawing/2014/main" id="{D9FC2F4E-D82F-9917-EA6D-BF3316D3AAE5}"/>
              </a:ext>
            </a:extLst>
          </p:cNvPr>
          <p:cNvSpPr>
            <a:spLocks noGrp="1"/>
          </p:cNvSpPr>
          <p:nvPr>
            <p:ph idx="1"/>
          </p:nvPr>
        </p:nvSpPr>
        <p:spPr>
          <a:xfrm>
            <a:off x="741218" y="1627042"/>
            <a:ext cx="12302835" cy="4773757"/>
          </a:xfrm>
        </p:spPr>
        <p:txBody>
          <a:bodyPr>
            <a:normAutofit/>
          </a:bodyPr>
          <a:lstStyle/>
          <a:p>
            <a:r>
              <a:rPr lang="en-US" sz="3200" dirty="0"/>
              <a:t>Medicine</a:t>
            </a:r>
          </a:p>
          <a:p>
            <a:r>
              <a:rPr lang="en-US" sz="3200" dirty="0"/>
              <a:t>Industry</a:t>
            </a:r>
          </a:p>
          <a:p>
            <a:r>
              <a:rPr lang="en-US" sz="3200" dirty="0"/>
              <a:t>Food and Agriculture</a:t>
            </a:r>
          </a:p>
          <a:p>
            <a:r>
              <a:rPr lang="en-US" sz="3200" dirty="0"/>
              <a:t>Sterilization</a:t>
            </a:r>
          </a:p>
          <a:p>
            <a:r>
              <a:rPr lang="en-US" sz="3200" dirty="0"/>
              <a:t>Space exploration</a:t>
            </a:r>
          </a:p>
          <a:p>
            <a:endParaRPr lang="en-US" sz="3200" dirty="0"/>
          </a:p>
        </p:txBody>
      </p:sp>
      <p:pic>
        <p:nvPicPr>
          <p:cNvPr id="6" name="Picture 5">
            <a:extLst>
              <a:ext uri="{FF2B5EF4-FFF2-40B4-BE49-F238E27FC236}">
                <a16:creationId xmlns:a16="http://schemas.microsoft.com/office/drawing/2014/main" id="{BCF434CE-BF9C-BFE2-AE59-7D16FEA28639}"/>
              </a:ext>
            </a:extLst>
          </p:cNvPr>
          <p:cNvPicPr>
            <a:picLocks noChangeAspect="1"/>
          </p:cNvPicPr>
          <p:nvPr/>
        </p:nvPicPr>
        <p:blipFill>
          <a:blip r:embed="rId3"/>
          <a:stretch>
            <a:fillRect/>
          </a:stretch>
        </p:blipFill>
        <p:spPr>
          <a:xfrm>
            <a:off x="5796964" y="1778720"/>
            <a:ext cx="3721100" cy="4470400"/>
          </a:xfrm>
          <a:prstGeom prst="rect">
            <a:avLst/>
          </a:prstGeom>
        </p:spPr>
      </p:pic>
    </p:spTree>
    <p:extLst>
      <p:ext uri="{BB962C8B-B14F-4D97-AF65-F5344CB8AC3E}">
        <p14:creationId xmlns:p14="http://schemas.microsoft.com/office/powerpoint/2010/main" val="603965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7C1AB-EFD8-56B7-8366-36D12C3E905D}"/>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9A3BB656-184D-4B67-118B-18D4A81DF75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9322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1788903" y="445948"/>
            <a:ext cx="9295108" cy="857250"/>
          </a:xfrm>
          <a:prstGeom prst="rect">
            <a:avLst/>
          </a:prstGeom>
        </p:spPr>
        <p:txBody>
          <a:bodyPr>
            <a:noAutofit/>
          </a:bodyPr>
          <a:lstStyle/>
          <a:p>
            <a:pPr algn="ctr" eaLnBrk="1" hangingPunct="1"/>
            <a:r>
              <a:rPr lang="en-US" altLang="en-US" sz="3600" dirty="0">
                <a:ea typeface="ＭＳ Ｐゴシック" pitchFamily="34" charset="-128"/>
              </a:rPr>
              <a:t>In a nuclear reactor, </a:t>
            </a:r>
            <a:r>
              <a:rPr lang="en-US" altLang="en-US" sz="3600" baseline="30000" dirty="0">
                <a:ea typeface="ＭＳ Ｐゴシック" pitchFamily="34" charset="-128"/>
              </a:rPr>
              <a:t>235</a:t>
            </a:r>
            <a:r>
              <a:rPr lang="en-US" altLang="en-US" sz="3600" dirty="0">
                <a:ea typeface="ＭＳ Ｐゴシック" pitchFamily="34" charset="-128"/>
              </a:rPr>
              <a:t>U fissions to produce . . .</a:t>
            </a:r>
          </a:p>
        </p:txBody>
      </p:sp>
      <p:sp>
        <p:nvSpPr>
          <p:cNvPr id="43011" name="TextBox 7"/>
          <p:cNvSpPr txBox="1">
            <a:spLocks noChangeArrowheads="1"/>
          </p:cNvSpPr>
          <p:nvPr/>
        </p:nvSpPr>
        <p:spPr bwMode="auto">
          <a:xfrm>
            <a:off x="1695110" y="5158294"/>
            <a:ext cx="44480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600" dirty="0">
                <a:latin typeface="+mj-lt"/>
              </a:rPr>
              <a:t>Neutrons may</a:t>
            </a:r>
          </a:p>
          <a:p>
            <a:pPr marL="175018" lvl="1" indent="-175018" eaLnBrk="1" hangingPunct="1">
              <a:spcBef>
                <a:spcPct val="0"/>
              </a:spcBef>
              <a:buFont typeface="Arial" charset="0"/>
              <a:buChar char="•"/>
            </a:pPr>
            <a:r>
              <a:rPr lang="en-US" altLang="en-US" sz="1600" dirty="0">
                <a:latin typeface="+mj-lt"/>
              </a:rPr>
              <a:t>Cause new fissions to occur</a:t>
            </a:r>
          </a:p>
          <a:p>
            <a:pPr marL="175018" lvl="1" indent="-175018" eaLnBrk="1" hangingPunct="1">
              <a:spcBef>
                <a:spcPct val="0"/>
              </a:spcBef>
              <a:buFont typeface="Arial" charset="0"/>
              <a:buChar char="•"/>
            </a:pPr>
            <a:r>
              <a:rPr lang="en-US" altLang="en-US" sz="1600" dirty="0">
                <a:latin typeface="+mj-lt"/>
              </a:rPr>
              <a:t>Be absorbed to form unstable, radioactive nuclide</a:t>
            </a:r>
          </a:p>
        </p:txBody>
      </p:sp>
      <p:grpSp>
        <p:nvGrpSpPr>
          <p:cNvPr id="2" name="Group 1">
            <a:extLst>
              <a:ext uri="{FF2B5EF4-FFF2-40B4-BE49-F238E27FC236}">
                <a16:creationId xmlns:a16="http://schemas.microsoft.com/office/drawing/2014/main" id="{5FD5291F-5C14-929B-7397-B400945D94FE}"/>
              </a:ext>
            </a:extLst>
          </p:cNvPr>
          <p:cNvGrpSpPr/>
          <p:nvPr/>
        </p:nvGrpSpPr>
        <p:grpSpPr>
          <a:xfrm>
            <a:off x="2384854" y="1408670"/>
            <a:ext cx="6882714" cy="3608173"/>
            <a:chOff x="3425656" y="2110693"/>
            <a:chExt cx="5441712" cy="2422374"/>
          </a:xfrm>
        </p:grpSpPr>
        <p:sp>
          <p:nvSpPr>
            <p:cNvPr id="33" name="Line 16">
              <a:extLst>
                <a:ext uri="{FF2B5EF4-FFF2-40B4-BE49-F238E27FC236}">
                  <a16:creationId xmlns:a16="http://schemas.microsoft.com/office/drawing/2014/main" id="{7CB8ADC5-0401-40DC-A483-B885DE4A04AC}"/>
                </a:ext>
              </a:extLst>
            </p:cNvPr>
            <p:cNvSpPr>
              <a:spLocks noChangeShapeType="1"/>
            </p:cNvSpPr>
            <p:nvPr/>
          </p:nvSpPr>
          <p:spPr bwMode="auto">
            <a:xfrm flipV="1">
              <a:off x="5925165" y="2813263"/>
              <a:ext cx="311895" cy="188087"/>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dirty="0"/>
            </a:p>
          </p:txBody>
        </p:sp>
        <p:grpSp>
          <p:nvGrpSpPr>
            <p:cNvPr id="34" name="Group 18">
              <a:extLst>
                <a:ext uri="{FF2B5EF4-FFF2-40B4-BE49-F238E27FC236}">
                  <a16:creationId xmlns:a16="http://schemas.microsoft.com/office/drawing/2014/main" id="{0401590D-0DF6-4C2E-AF4C-39927CB64B92}"/>
                </a:ext>
              </a:extLst>
            </p:cNvPr>
            <p:cNvGrpSpPr>
              <a:grpSpLocks/>
            </p:cNvGrpSpPr>
            <p:nvPr/>
          </p:nvGrpSpPr>
          <p:grpSpPr bwMode="auto">
            <a:xfrm>
              <a:off x="4718344" y="2738983"/>
              <a:ext cx="1101704" cy="1037585"/>
              <a:chOff x="4534075" y="3881008"/>
              <a:chExt cx="2651760" cy="2554525"/>
            </a:xfrm>
          </p:grpSpPr>
          <p:grpSp>
            <p:nvGrpSpPr>
              <p:cNvPr id="86" name="Group 20">
                <a:extLst>
                  <a:ext uri="{FF2B5EF4-FFF2-40B4-BE49-F238E27FC236}">
                    <a16:creationId xmlns:a16="http://schemas.microsoft.com/office/drawing/2014/main" id="{57CC3C15-AF48-4885-8389-AA880B08DC76}"/>
                  </a:ext>
                </a:extLst>
              </p:cNvPr>
              <p:cNvGrpSpPr>
                <a:grpSpLocks/>
              </p:cNvGrpSpPr>
              <p:nvPr/>
            </p:nvGrpSpPr>
            <p:grpSpPr bwMode="auto">
              <a:xfrm>
                <a:off x="4534075" y="3881008"/>
                <a:ext cx="2651760" cy="2554525"/>
                <a:chOff x="4541520" y="3881008"/>
                <a:chExt cx="2651760" cy="2554525"/>
              </a:xfrm>
            </p:grpSpPr>
            <p:sp>
              <p:nvSpPr>
                <p:cNvPr id="133" name="Oval 132">
                  <a:extLst>
                    <a:ext uri="{FF2B5EF4-FFF2-40B4-BE49-F238E27FC236}">
                      <a16:creationId xmlns:a16="http://schemas.microsoft.com/office/drawing/2014/main" id="{C1C65A6A-B75C-4DCB-9CE0-4C4A097B1005}"/>
                    </a:ext>
                  </a:extLst>
                </p:cNvPr>
                <p:cNvSpPr/>
                <p:nvPr/>
              </p:nvSpPr>
              <p:spPr bwMode="auto">
                <a:xfrm>
                  <a:off x="6292701" y="4059759"/>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34" name="Oval 133">
                  <a:extLst>
                    <a:ext uri="{FF2B5EF4-FFF2-40B4-BE49-F238E27FC236}">
                      <a16:creationId xmlns:a16="http://schemas.microsoft.com/office/drawing/2014/main" id="{B89CF69C-921A-4052-8859-9075EF5FF7D9}"/>
                    </a:ext>
                  </a:extLst>
                </p:cNvPr>
                <p:cNvSpPr/>
                <p:nvPr/>
              </p:nvSpPr>
              <p:spPr bwMode="auto">
                <a:xfrm>
                  <a:off x="4724400" y="5550198"/>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35" name="Oval 134">
                  <a:extLst>
                    <a:ext uri="{FF2B5EF4-FFF2-40B4-BE49-F238E27FC236}">
                      <a16:creationId xmlns:a16="http://schemas.microsoft.com/office/drawing/2014/main" id="{53A2D56C-F59C-4EE8-8063-9A9534ABD441}"/>
                    </a:ext>
                  </a:extLst>
                </p:cNvPr>
                <p:cNvSpPr/>
                <p:nvPr/>
              </p:nvSpPr>
              <p:spPr bwMode="auto">
                <a:xfrm>
                  <a:off x="6644640" y="4375872"/>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36" name="Oval 135">
                  <a:extLst>
                    <a:ext uri="{FF2B5EF4-FFF2-40B4-BE49-F238E27FC236}">
                      <a16:creationId xmlns:a16="http://schemas.microsoft.com/office/drawing/2014/main" id="{13647440-9FBC-48A8-8B61-AE5003DD2AF2}"/>
                    </a:ext>
                  </a:extLst>
                </p:cNvPr>
                <p:cNvSpPr/>
                <p:nvPr/>
              </p:nvSpPr>
              <p:spPr bwMode="auto">
                <a:xfrm>
                  <a:off x="5143500" y="5932967"/>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37" name="Oval 136">
                  <a:extLst>
                    <a:ext uri="{FF2B5EF4-FFF2-40B4-BE49-F238E27FC236}">
                      <a16:creationId xmlns:a16="http://schemas.microsoft.com/office/drawing/2014/main" id="{BAF4D23F-9A46-432B-A62A-F6BE55065EF1}"/>
                    </a:ext>
                  </a:extLst>
                </p:cNvPr>
                <p:cNvSpPr/>
                <p:nvPr/>
              </p:nvSpPr>
              <p:spPr bwMode="auto">
                <a:xfrm>
                  <a:off x="5693350" y="3881008"/>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38" name="Oval 137">
                  <a:extLst>
                    <a:ext uri="{FF2B5EF4-FFF2-40B4-BE49-F238E27FC236}">
                      <a16:creationId xmlns:a16="http://schemas.microsoft.com/office/drawing/2014/main" id="{8E08E510-CB45-4FD7-8918-A2634BCA9029}"/>
                    </a:ext>
                  </a:extLst>
                </p:cNvPr>
                <p:cNvSpPr/>
                <p:nvPr/>
              </p:nvSpPr>
              <p:spPr bwMode="auto">
                <a:xfrm>
                  <a:off x="6682740" y="5507666"/>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39" name="Oval 138">
                  <a:extLst>
                    <a:ext uri="{FF2B5EF4-FFF2-40B4-BE49-F238E27FC236}">
                      <a16:creationId xmlns:a16="http://schemas.microsoft.com/office/drawing/2014/main" id="{7A5BEC3F-D8EB-4E46-8606-4153E1BBCEC4}"/>
                    </a:ext>
                  </a:extLst>
                </p:cNvPr>
                <p:cNvSpPr/>
                <p:nvPr/>
              </p:nvSpPr>
              <p:spPr bwMode="auto">
                <a:xfrm>
                  <a:off x="6827520" y="4965943"/>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0" name="Oval 139">
                  <a:extLst>
                    <a:ext uri="{FF2B5EF4-FFF2-40B4-BE49-F238E27FC236}">
                      <a16:creationId xmlns:a16="http://schemas.microsoft.com/office/drawing/2014/main" id="{E826BBB6-1954-4917-BECC-B66F3F3903E3}"/>
                    </a:ext>
                  </a:extLst>
                </p:cNvPr>
                <p:cNvSpPr/>
                <p:nvPr/>
              </p:nvSpPr>
              <p:spPr bwMode="auto">
                <a:xfrm>
                  <a:off x="4541520" y="4957991"/>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1" name="Oval 140">
                  <a:extLst>
                    <a:ext uri="{FF2B5EF4-FFF2-40B4-BE49-F238E27FC236}">
                      <a16:creationId xmlns:a16="http://schemas.microsoft.com/office/drawing/2014/main" id="{8A2FC931-46E9-43F9-804A-1E2F327BC9E3}"/>
                    </a:ext>
                  </a:extLst>
                </p:cNvPr>
                <p:cNvSpPr/>
                <p:nvPr/>
              </p:nvSpPr>
              <p:spPr bwMode="auto">
                <a:xfrm>
                  <a:off x="4541520" y="5273750"/>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2" name="Oval 141">
                  <a:extLst>
                    <a:ext uri="{FF2B5EF4-FFF2-40B4-BE49-F238E27FC236}">
                      <a16:creationId xmlns:a16="http://schemas.microsoft.com/office/drawing/2014/main" id="{6D2B9064-E3F0-4D40-82AF-03163FD0425E}"/>
                    </a:ext>
                  </a:extLst>
                </p:cNvPr>
                <p:cNvSpPr/>
                <p:nvPr/>
              </p:nvSpPr>
              <p:spPr bwMode="auto">
                <a:xfrm>
                  <a:off x="4776704" y="4428085"/>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3" name="Oval 142">
                  <a:extLst>
                    <a:ext uri="{FF2B5EF4-FFF2-40B4-BE49-F238E27FC236}">
                      <a16:creationId xmlns:a16="http://schemas.microsoft.com/office/drawing/2014/main" id="{DAC391D0-A185-4BE6-9718-2C60C7BDA5A9}"/>
                    </a:ext>
                  </a:extLst>
                </p:cNvPr>
                <p:cNvSpPr/>
                <p:nvPr/>
              </p:nvSpPr>
              <p:spPr bwMode="auto">
                <a:xfrm>
                  <a:off x="4931728" y="4242639"/>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4" name="Oval 143">
                  <a:extLst>
                    <a:ext uri="{FF2B5EF4-FFF2-40B4-BE49-F238E27FC236}">
                      <a16:creationId xmlns:a16="http://schemas.microsoft.com/office/drawing/2014/main" id="{21F6DF24-8212-4255-B9F8-50131C07DAFB}"/>
                    </a:ext>
                  </a:extLst>
                </p:cNvPr>
                <p:cNvSpPr/>
                <p:nvPr/>
              </p:nvSpPr>
              <p:spPr bwMode="auto">
                <a:xfrm>
                  <a:off x="5407366" y="3927715"/>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5" name="Oval 144">
                  <a:extLst>
                    <a:ext uri="{FF2B5EF4-FFF2-40B4-BE49-F238E27FC236}">
                      <a16:creationId xmlns:a16="http://schemas.microsoft.com/office/drawing/2014/main" id="{C2A18493-95F4-4067-998D-ACEDFF09D25B}"/>
                    </a:ext>
                  </a:extLst>
                </p:cNvPr>
                <p:cNvSpPr/>
                <p:nvPr/>
              </p:nvSpPr>
              <p:spPr bwMode="auto">
                <a:xfrm>
                  <a:off x="4907280" y="5773479"/>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6" name="Oval 145">
                  <a:extLst>
                    <a:ext uri="{FF2B5EF4-FFF2-40B4-BE49-F238E27FC236}">
                      <a16:creationId xmlns:a16="http://schemas.microsoft.com/office/drawing/2014/main" id="{74508E83-009D-4DAB-9632-491A9EC71802}"/>
                    </a:ext>
                  </a:extLst>
                </p:cNvPr>
                <p:cNvSpPr/>
                <p:nvPr/>
              </p:nvSpPr>
              <p:spPr bwMode="auto">
                <a:xfrm>
                  <a:off x="5181600" y="4038600"/>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7" name="Oval 146">
                  <a:extLst>
                    <a:ext uri="{FF2B5EF4-FFF2-40B4-BE49-F238E27FC236}">
                      <a16:creationId xmlns:a16="http://schemas.microsoft.com/office/drawing/2014/main" id="{2103AB18-7A37-440B-A04F-51D719EE3BE2}"/>
                    </a:ext>
                  </a:extLst>
                </p:cNvPr>
                <p:cNvSpPr/>
                <p:nvPr/>
              </p:nvSpPr>
              <p:spPr bwMode="auto">
                <a:xfrm>
                  <a:off x="4651388" y="4681921"/>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8" name="Oval 147">
                  <a:extLst>
                    <a:ext uri="{FF2B5EF4-FFF2-40B4-BE49-F238E27FC236}">
                      <a16:creationId xmlns:a16="http://schemas.microsoft.com/office/drawing/2014/main" id="{20A69DCB-D56F-4250-BD7E-F896CBAFD16F}"/>
                    </a:ext>
                  </a:extLst>
                </p:cNvPr>
                <p:cNvSpPr/>
                <p:nvPr/>
              </p:nvSpPr>
              <p:spPr bwMode="auto">
                <a:xfrm>
                  <a:off x="5445171" y="6020152"/>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49" name="Oval 148">
                  <a:extLst>
                    <a:ext uri="{FF2B5EF4-FFF2-40B4-BE49-F238E27FC236}">
                      <a16:creationId xmlns:a16="http://schemas.microsoft.com/office/drawing/2014/main" id="{9E09F4D1-B2AF-4F45-BF9D-B2F5796DCA64}"/>
                    </a:ext>
                  </a:extLst>
                </p:cNvPr>
                <p:cNvSpPr/>
                <p:nvPr/>
              </p:nvSpPr>
              <p:spPr bwMode="auto">
                <a:xfrm>
                  <a:off x="5696689" y="6069773"/>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50" name="Oval 149">
                  <a:extLst>
                    <a:ext uri="{FF2B5EF4-FFF2-40B4-BE49-F238E27FC236}">
                      <a16:creationId xmlns:a16="http://schemas.microsoft.com/office/drawing/2014/main" id="{511F4BCA-C50B-46F6-9725-241AF63B5284}"/>
                    </a:ext>
                  </a:extLst>
                </p:cNvPr>
                <p:cNvSpPr/>
                <p:nvPr/>
              </p:nvSpPr>
              <p:spPr bwMode="auto">
                <a:xfrm>
                  <a:off x="6273562" y="5940685"/>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51" name="Oval 150">
                  <a:extLst>
                    <a:ext uri="{FF2B5EF4-FFF2-40B4-BE49-F238E27FC236}">
                      <a16:creationId xmlns:a16="http://schemas.microsoft.com/office/drawing/2014/main" id="{B14225AA-6CB5-43D5-B076-6191BE43491E}"/>
                    </a:ext>
                  </a:extLst>
                </p:cNvPr>
                <p:cNvSpPr/>
                <p:nvPr/>
              </p:nvSpPr>
              <p:spPr bwMode="auto">
                <a:xfrm>
                  <a:off x="6492743" y="4192992"/>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52" name="Oval 151">
                  <a:extLst>
                    <a:ext uri="{FF2B5EF4-FFF2-40B4-BE49-F238E27FC236}">
                      <a16:creationId xmlns:a16="http://schemas.microsoft.com/office/drawing/2014/main" id="{16948AB3-9D8B-4D5F-8AB2-4D9F164446D2}"/>
                    </a:ext>
                  </a:extLst>
                </p:cNvPr>
                <p:cNvSpPr/>
                <p:nvPr/>
              </p:nvSpPr>
              <p:spPr bwMode="auto">
                <a:xfrm>
                  <a:off x="6772902" y="5258155"/>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53" name="Oval 152">
                  <a:extLst>
                    <a:ext uri="{FF2B5EF4-FFF2-40B4-BE49-F238E27FC236}">
                      <a16:creationId xmlns:a16="http://schemas.microsoft.com/office/drawing/2014/main" id="{5DCC7A39-BB82-4790-83E6-E4501748E9EC}"/>
                    </a:ext>
                  </a:extLst>
                </p:cNvPr>
                <p:cNvSpPr/>
                <p:nvPr/>
              </p:nvSpPr>
              <p:spPr bwMode="auto">
                <a:xfrm>
                  <a:off x="5989314" y="6052050"/>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54" name="Oval 153">
                  <a:extLst>
                    <a:ext uri="{FF2B5EF4-FFF2-40B4-BE49-F238E27FC236}">
                      <a16:creationId xmlns:a16="http://schemas.microsoft.com/office/drawing/2014/main" id="{5944812E-C314-4342-BC6D-7ADFC3273506}"/>
                    </a:ext>
                  </a:extLst>
                </p:cNvPr>
                <p:cNvSpPr/>
                <p:nvPr/>
              </p:nvSpPr>
              <p:spPr bwMode="auto">
                <a:xfrm>
                  <a:off x="5989314" y="3938348"/>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55" name="Oval 154">
                  <a:extLst>
                    <a:ext uri="{FF2B5EF4-FFF2-40B4-BE49-F238E27FC236}">
                      <a16:creationId xmlns:a16="http://schemas.microsoft.com/office/drawing/2014/main" id="{E317C009-B5D9-4858-ABA6-4C73452B0627}"/>
                    </a:ext>
                  </a:extLst>
                </p:cNvPr>
                <p:cNvSpPr/>
                <p:nvPr/>
              </p:nvSpPr>
              <p:spPr bwMode="auto">
                <a:xfrm>
                  <a:off x="6499860" y="5744147"/>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56" name="Oval 155">
                  <a:extLst>
                    <a:ext uri="{FF2B5EF4-FFF2-40B4-BE49-F238E27FC236}">
                      <a16:creationId xmlns:a16="http://schemas.microsoft.com/office/drawing/2014/main" id="{9CACE8E6-72D1-4126-B9CD-3158DF000EB7}"/>
                    </a:ext>
                  </a:extLst>
                </p:cNvPr>
                <p:cNvSpPr/>
                <p:nvPr/>
              </p:nvSpPr>
              <p:spPr bwMode="auto">
                <a:xfrm>
                  <a:off x="6756394" y="4686883"/>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grpSp>
          <p:sp>
            <p:nvSpPr>
              <p:cNvPr id="87" name="Oval 86">
                <a:extLst>
                  <a:ext uri="{FF2B5EF4-FFF2-40B4-BE49-F238E27FC236}">
                    <a16:creationId xmlns:a16="http://schemas.microsoft.com/office/drawing/2014/main" id="{EB13365F-FC3C-4202-96D9-53D2C02C6DAF}"/>
                  </a:ext>
                </a:extLst>
              </p:cNvPr>
              <p:cNvSpPr/>
              <p:nvPr/>
            </p:nvSpPr>
            <p:spPr bwMode="auto">
              <a:xfrm>
                <a:off x="4960620" y="4581836"/>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88" name="Oval 87">
                <a:extLst>
                  <a:ext uri="{FF2B5EF4-FFF2-40B4-BE49-F238E27FC236}">
                    <a16:creationId xmlns:a16="http://schemas.microsoft.com/office/drawing/2014/main" id="{5268029F-5FBC-475D-8CF9-22D4545A7562}"/>
                  </a:ext>
                </a:extLst>
              </p:cNvPr>
              <p:cNvSpPr/>
              <p:nvPr/>
            </p:nvSpPr>
            <p:spPr bwMode="auto">
              <a:xfrm>
                <a:off x="6074884" y="4247208"/>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89" name="Oval 88">
                <a:extLst>
                  <a:ext uri="{FF2B5EF4-FFF2-40B4-BE49-F238E27FC236}">
                    <a16:creationId xmlns:a16="http://schemas.microsoft.com/office/drawing/2014/main" id="{15AD3DBC-06CB-4964-9A6A-A72DE266F507}"/>
                  </a:ext>
                </a:extLst>
              </p:cNvPr>
              <p:cNvSpPr/>
              <p:nvPr/>
            </p:nvSpPr>
            <p:spPr bwMode="auto">
              <a:xfrm>
                <a:off x="4992379" y="5111426"/>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0" name="Oval 89">
                <a:extLst>
                  <a:ext uri="{FF2B5EF4-FFF2-40B4-BE49-F238E27FC236}">
                    <a16:creationId xmlns:a16="http://schemas.microsoft.com/office/drawing/2014/main" id="{8BFA4BCE-A5C7-4483-8D8A-D53C426D3138}"/>
                  </a:ext>
                </a:extLst>
              </p:cNvPr>
              <p:cNvSpPr/>
              <p:nvPr/>
            </p:nvSpPr>
            <p:spPr bwMode="auto">
              <a:xfrm>
                <a:off x="6254920" y="5324786"/>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1" name="Oval 90">
                <a:extLst>
                  <a:ext uri="{FF2B5EF4-FFF2-40B4-BE49-F238E27FC236}">
                    <a16:creationId xmlns:a16="http://schemas.microsoft.com/office/drawing/2014/main" id="{FA01B1B1-83D9-4FA2-9AEA-15B7B62C60D8}"/>
                  </a:ext>
                </a:extLst>
              </p:cNvPr>
              <p:cNvSpPr/>
              <p:nvPr/>
            </p:nvSpPr>
            <p:spPr bwMode="auto">
              <a:xfrm>
                <a:off x="5374402" y="4476355"/>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2" name="Oval 91">
                <a:extLst>
                  <a:ext uri="{FF2B5EF4-FFF2-40B4-BE49-F238E27FC236}">
                    <a16:creationId xmlns:a16="http://schemas.microsoft.com/office/drawing/2014/main" id="{5FA9056D-1230-40B6-AA97-AE7DC88128B3}"/>
                  </a:ext>
                </a:extLst>
              </p:cNvPr>
              <p:cNvSpPr/>
              <p:nvPr/>
            </p:nvSpPr>
            <p:spPr bwMode="auto">
              <a:xfrm>
                <a:off x="5189757" y="4342166"/>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3" name="Oval 92">
                <a:extLst>
                  <a:ext uri="{FF2B5EF4-FFF2-40B4-BE49-F238E27FC236}">
                    <a16:creationId xmlns:a16="http://schemas.microsoft.com/office/drawing/2014/main" id="{E32B2152-C005-4705-AD43-AB4371AEB4EC}"/>
                  </a:ext>
                </a:extLst>
              </p:cNvPr>
              <p:cNvSpPr/>
              <p:nvPr/>
            </p:nvSpPr>
            <p:spPr bwMode="auto">
              <a:xfrm>
                <a:off x="5467411" y="4210847"/>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4" name="Oval 93">
                <a:extLst>
                  <a:ext uri="{FF2B5EF4-FFF2-40B4-BE49-F238E27FC236}">
                    <a16:creationId xmlns:a16="http://schemas.microsoft.com/office/drawing/2014/main" id="{740D19CB-F8E3-439A-9CDD-44F093D10D89}"/>
                  </a:ext>
                </a:extLst>
              </p:cNvPr>
              <p:cNvSpPr/>
              <p:nvPr/>
            </p:nvSpPr>
            <p:spPr bwMode="auto">
              <a:xfrm>
                <a:off x="5093999" y="4892395"/>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5" name="Oval 94">
                <a:extLst>
                  <a:ext uri="{FF2B5EF4-FFF2-40B4-BE49-F238E27FC236}">
                    <a16:creationId xmlns:a16="http://schemas.microsoft.com/office/drawing/2014/main" id="{2ADBF69F-5C13-486A-8941-D0E3C60318E1}"/>
                  </a:ext>
                </a:extLst>
              </p:cNvPr>
              <p:cNvSpPr/>
              <p:nvPr/>
            </p:nvSpPr>
            <p:spPr bwMode="auto">
              <a:xfrm>
                <a:off x="5188688" y="4659864"/>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6" name="Oval 95">
                <a:extLst>
                  <a:ext uri="{FF2B5EF4-FFF2-40B4-BE49-F238E27FC236}">
                    <a16:creationId xmlns:a16="http://schemas.microsoft.com/office/drawing/2014/main" id="{6E197589-E385-4013-883A-034E5E190ADC}"/>
                  </a:ext>
                </a:extLst>
              </p:cNvPr>
              <p:cNvSpPr/>
              <p:nvPr/>
            </p:nvSpPr>
            <p:spPr bwMode="auto">
              <a:xfrm>
                <a:off x="6263640" y="5631002"/>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7" name="Oval 96">
                <a:extLst>
                  <a:ext uri="{FF2B5EF4-FFF2-40B4-BE49-F238E27FC236}">
                    <a16:creationId xmlns:a16="http://schemas.microsoft.com/office/drawing/2014/main" id="{39801ECB-1475-47FA-8C3F-091E6EA40172}"/>
                  </a:ext>
                </a:extLst>
              </p:cNvPr>
              <p:cNvSpPr/>
              <p:nvPr/>
            </p:nvSpPr>
            <p:spPr bwMode="auto">
              <a:xfrm>
                <a:off x="6456442" y="4539751"/>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8" name="Oval 97">
                <a:extLst>
                  <a:ext uri="{FF2B5EF4-FFF2-40B4-BE49-F238E27FC236}">
                    <a16:creationId xmlns:a16="http://schemas.microsoft.com/office/drawing/2014/main" id="{55FFCBA2-2F36-463E-87A1-7443CA6C501F}"/>
                  </a:ext>
                </a:extLst>
              </p:cNvPr>
              <p:cNvSpPr/>
              <p:nvPr/>
            </p:nvSpPr>
            <p:spPr bwMode="auto">
              <a:xfrm>
                <a:off x="6475581" y="5426858"/>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99" name="Oval 98">
                <a:extLst>
                  <a:ext uri="{FF2B5EF4-FFF2-40B4-BE49-F238E27FC236}">
                    <a16:creationId xmlns:a16="http://schemas.microsoft.com/office/drawing/2014/main" id="{E96DC630-0C4E-49B9-BE39-EF178C649E6B}"/>
                  </a:ext>
                </a:extLst>
              </p:cNvPr>
              <p:cNvSpPr/>
              <p:nvPr/>
            </p:nvSpPr>
            <p:spPr bwMode="auto">
              <a:xfrm>
                <a:off x="5696689" y="5837272"/>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0" name="Oval 99">
                <a:extLst>
                  <a:ext uri="{FF2B5EF4-FFF2-40B4-BE49-F238E27FC236}">
                    <a16:creationId xmlns:a16="http://schemas.microsoft.com/office/drawing/2014/main" id="{39B86F98-0C4D-46EC-8D70-343E0106F5CC}"/>
                  </a:ext>
                </a:extLst>
              </p:cNvPr>
              <p:cNvSpPr/>
              <p:nvPr/>
            </p:nvSpPr>
            <p:spPr bwMode="auto">
              <a:xfrm>
                <a:off x="4776704" y="5224839"/>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1" name="Oval 100">
                <a:extLst>
                  <a:ext uri="{FF2B5EF4-FFF2-40B4-BE49-F238E27FC236}">
                    <a16:creationId xmlns:a16="http://schemas.microsoft.com/office/drawing/2014/main" id="{99364FD9-5C1C-4DC0-9D0A-AFD6EC380E67}"/>
                  </a:ext>
                </a:extLst>
              </p:cNvPr>
              <p:cNvSpPr/>
              <p:nvPr/>
            </p:nvSpPr>
            <p:spPr bwMode="auto">
              <a:xfrm>
                <a:off x="6527664" y="4864801"/>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2" name="Oval 101">
                <a:extLst>
                  <a:ext uri="{FF2B5EF4-FFF2-40B4-BE49-F238E27FC236}">
                    <a16:creationId xmlns:a16="http://schemas.microsoft.com/office/drawing/2014/main" id="{712155E6-CDE7-4C98-9195-5ED2C1DD2333}"/>
                  </a:ext>
                </a:extLst>
              </p:cNvPr>
              <p:cNvSpPr/>
              <p:nvPr/>
            </p:nvSpPr>
            <p:spPr bwMode="auto">
              <a:xfrm>
                <a:off x="5696689" y="4110595"/>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3" name="Oval 102">
                <a:extLst>
                  <a:ext uri="{FF2B5EF4-FFF2-40B4-BE49-F238E27FC236}">
                    <a16:creationId xmlns:a16="http://schemas.microsoft.com/office/drawing/2014/main" id="{2EEB4D06-70F1-4294-B0DA-642C17EC2994}"/>
                  </a:ext>
                </a:extLst>
              </p:cNvPr>
              <p:cNvSpPr/>
              <p:nvPr/>
            </p:nvSpPr>
            <p:spPr bwMode="auto">
              <a:xfrm>
                <a:off x="5133550" y="5571900"/>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4" name="Oval 103">
                <a:extLst>
                  <a:ext uri="{FF2B5EF4-FFF2-40B4-BE49-F238E27FC236}">
                    <a16:creationId xmlns:a16="http://schemas.microsoft.com/office/drawing/2014/main" id="{73FD7386-E198-45E5-9BD4-49E882E9BB3E}"/>
                  </a:ext>
                </a:extLst>
              </p:cNvPr>
              <p:cNvSpPr/>
              <p:nvPr/>
            </p:nvSpPr>
            <p:spPr bwMode="auto">
              <a:xfrm>
                <a:off x="4822216" y="4912295"/>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5" name="Oval 104">
                <a:extLst>
                  <a:ext uri="{FF2B5EF4-FFF2-40B4-BE49-F238E27FC236}">
                    <a16:creationId xmlns:a16="http://schemas.microsoft.com/office/drawing/2014/main" id="{6AB6BC37-793A-4F96-B577-02BAF0473D5C}"/>
                  </a:ext>
                </a:extLst>
              </p:cNvPr>
              <p:cNvSpPr/>
              <p:nvPr/>
            </p:nvSpPr>
            <p:spPr bwMode="auto">
              <a:xfrm>
                <a:off x="5477185" y="5767729"/>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6" name="Oval 105">
                <a:extLst>
                  <a:ext uri="{FF2B5EF4-FFF2-40B4-BE49-F238E27FC236}">
                    <a16:creationId xmlns:a16="http://schemas.microsoft.com/office/drawing/2014/main" id="{3589FBF8-BBE1-4F7F-88B5-279807024E01}"/>
                  </a:ext>
                </a:extLst>
              </p:cNvPr>
              <p:cNvSpPr/>
              <p:nvPr/>
            </p:nvSpPr>
            <p:spPr bwMode="auto">
              <a:xfrm>
                <a:off x="5297488" y="5681329"/>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7" name="Oval 106">
                <a:extLst>
                  <a:ext uri="{FF2B5EF4-FFF2-40B4-BE49-F238E27FC236}">
                    <a16:creationId xmlns:a16="http://schemas.microsoft.com/office/drawing/2014/main" id="{0F74B97D-A299-46E8-856C-FBCD637EE585}"/>
                  </a:ext>
                </a:extLst>
              </p:cNvPr>
              <p:cNvSpPr/>
              <p:nvPr/>
            </p:nvSpPr>
            <p:spPr bwMode="auto">
              <a:xfrm>
                <a:off x="6492743" y="5111426"/>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8" name="Oval 107">
                <a:extLst>
                  <a:ext uri="{FF2B5EF4-FFF2-40B4-BE49-F238E27FC236}">
                    <a16:creationId xmlns:a16="http://schemas.microsoft.com/office/drawing/2014/main" id="{FA1E452A-73F7-4F9C-AEEA-204D2F842AD9}"/>
                  </a:ext>
                </a:extLst>
              </p:cNvPr>
              <p:cNvSpPr/>
              <p:nvPr/>
            </p:nvSpPr>
            <p:spPr bwMode="auto">
              <a:xfrm>
                <a:off x="4907280" y="5407719"/>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09" name="Oval 108">
                <a:extLst>
                  <a:ext uri="{FF2B5EF4-FFF2-40B4-BE49-F238E27FC236}">
                    <a16:creationId xmlns:a16="http://schemas.microsoft.com/office/drawing/2014/main" id="{A3B91B14-6006-4784-B958-505966193FD5}"/>
                  </a:ext>
                </a:extLst>
              </p:cNvPr>
              <p:cNvSpPr/>
              <p:nvPr/>
            </p:nvSpPr>
            <p:spPr bwMode="auto">
              <a:xfrm>
                <a:off x="6278880" y="5026417"/>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0" name="Oval 109">
                <a:extLst>
                  <a:ext uri="{FF2B5EF4-FFF2-40B4-BE49-F238E27FC236}">
                    <a16:creationId xmlns:a16="http://schemas.microsoft.com/office/drawing/2014/main" id="{CE36A82C-12EE-4802-99FF-616C4E859353}"/>
                  </a:ext>
                </a:extLst>
              </p:cNvPr>
              <p:cNvSpPr/>
              <p:nvPr/>
            </p:nvSpPr>
            <p:spPr bwMode="auto">
              <a:xfrm>
                <a:off x="6273562" y="4397656"/>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1" name="Oval 110">
                <a:extLst>
                  <a:ext uri="{FF2B5EF4-FFF2-40B4-BE49-F238E27FC236}">
                    <a16:creationId xmlns:a16="http://schemas.microsoft.com/office/drawing/2014/main" id="{6E60F1CB-0D5E-4C6C-87DE-64F5130491F3}"/>
                  </a:ext>
                </a:extLst>
              </p:cNvPr>
              <p:cNvSpPr/>
              <p:nvPr/>
            </p:nvSpPr>
            <p:spPr bwMode="auto">
              <a:xfrm>
                <a:off x="5985450" y="5771353"/>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2" name="Oval 111">
                <a:extLst>
                  <a:ext uri="{FF2B5EF4-FFF2-40B4-BE49-F238E27FC236}">
                    <a16:creationId xmlns:a16="http://schemas.microsoft.com/office/drawing/2014/main" id="{82BA2449-2D47-4EE4-941A-3343B7CAD9B9}"/>
                  </a:ext>
                </a:extLst>
              </p:cNvPr>
              <p:cNvSpPr/>
              <p:nvPr/>
            </p:nvSpPr>
            <p:spPr bwMode="auto">
              <a:xfrm>
                <a:off x="5842945" y="4221480"/>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3" name="Oval 112">
                <a:extLst>
                  <a:ext uri="{FF2B5EF4-FFF2-40B4-BE49-F238E27FC236}">
                    <a16:creationId xmlns:a16="http://schemas.microsoft.com/office/drawing/2014/main" id="{FDED7699-84EC-4F58-A5B5-37DAF0B64F53}"/>
                  </a:ext>
                </a:extLst>
              </p:cNvPr>
              <p:cNvSpPr/>
              <p:nvPr/>
            </p:nvSpPr>
            <p:spPr bwMode="auto">
              <a:xfrm>
                <a:off x="6309863" y="4728300"/>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4" name="Oval 113">
                <a:extLst>
                  <a:ext uri="{FF2B5EF4-FFF2-40B4-BE49-F238E27FC236}">
                    <a16:creationId xmlns:a16="http://schemas.microsoft.com/office/drawing/2014/main" id="{7C4FCD88-7245-4E73-95A7-3836F8B8CD16}"/>
                  </a:ext>
                </a:extLst>
              </p:cNvPr>
              <p:cNvSpPr/>
              <p:nvPr/>
            </p:nvSpPr>
            <p:spPr bwMode="auto">
              <a:xfrm>
                <a:off x="6025825" y="5471512"/>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5" name="Oval 114">
                <a:extLst>
                  <a:ext uri="{FF2B5EF4-FFF2-40B4-BE49-F238E27FC236}">
                    <a16:creationId xmlns:a16="http://schemas.microsoft.com/office/drawing/2014/main" id="{BA387D87-4BF5-4731-9609-90545E01472B}"/>
                  </a:ext>
                </a:extLst>
              </p:cNvPr>
              <p:cNvSpPr/>
              <p:nvPr/>
            </p:nvSpPr>
            <p:spPr bwMode="auto">
              <a:xfrm>
                <a:off x="5326380" y="4843537"/>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6" name="Oval 115">
                <a:extLst>
                  <a:ext uri="{FF2B5EF4-FFF2-40B4-BE49-F238E27FC236}">
                    <a16:creationId xmlns:a16="http://schemas.microsoft.com/office/drawing/2014/main" id="{25BEDFB0-9577-4C3B-834C-89E27114F7A7}"/>
                  </a:ext>
                </a:extLst>
              </p:cNvPr>
              <p:cNvSpPr/>
              <p:nvPr/>
            </p:nvSpPr>
            <p:spPr bwMode="auto">
              <a:xfrm>
                <a:off x="5751301" y="5586346"/>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7" name="Oval 116">
                <a:extLst>
                  <a:ext uri="{FF2B5EF4-FFF2-40B4-BE49-F238E27FC236}">
                    <a16:creationId xmlns:a16="http://schemas.microsoft.com/office/drawing/2014/main" id="{852D5938-3EB8-4D02-A8BD-1C2A2E1B73C3}"/>
                  </a:ext>
                </a:extLst>
              </p:cNvPr>
              <p:cNvSpPr/>
              <p:nvPr/>
            </p:nvSpPr>
            <p:spPr bwMode="auto">
              <a:xfrm>
                <a:off x="5660065" y="4430401"/>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8" name="Oval 117">
                <a:extLst>
                  <a:ext uri="{FF2B5EF4-FFF2-40B4-BE49-F238E27FC236}">
                    <a16:creationId xmlns:a16="http://schemas.microsoft.com/office/drawing/2014/main" id="{9FC5AF08-8084-4C3A-A73B-C5B2C7B35D2F}"/>
                  </a:ext>
                </a:extLst>
              </p:cNvPr>
              <p:cNvSpPr/>
              <p:nvPr/>
            </p:nvSpPr>
            <p:spPr bwMode="auto">
              <a:xfrm>
                <a:off x="5330929" y="5331703"/>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19" name="Oval 118">
                <a:extLst>
                  <a:ext uri="{FF2B5EF4-FFF2-40B4-BE49-F238E27FC236}">
                    <a16:creationId xmlns:a16="http://schemas.microsoft.com/office/drawing/2014/main" id="{D9DEE28E-C150-4F39-9D42-824632C85CA1}"/>
                  </a:ext>
                </a:extLst>
              </p:cNvPr>
              <p:cNvSpPr/>
              <p:nvPr/>
            </p:nvSpPr>
            <p:spPr bwMode="auto">
              <a:xfrm>
                <a:off x="5538526" y="4686883"/>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0" name="Oval 119">
                <a:extLst>
                  <a:ext uri="{FF2B5EF4-FFF2-40B4-BE49-F238E27FC236}">
                    <a16:creationId xmlns:a16="http://schemas.microsoft.com/office/drawing/2014/main" id="{76C96974-4357-4756-82BB-387BD8FEE78A}"/>
                  </a:ext>
                </a:extLst>
              </p:cNvPr>
              <p:cNvSpPr/>
              <p:nvPr/>
            </p:nvSpPr>
            <p:spPr bwMode="auto">
              <a:xfrm>
                <a:off x="5128792" y="5230561"/>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1" name="Oval 120">
                <a:extLst>
                  <a:ext uri="{FF2B5EF4-FFF2-40B4-BE49-F238E27FC236}">
                    <a16:creationId xmlns:a16="http://schemas.microsoft.com/office/drawing/2014/main" id="{9981BEF8-D5D3-4080-8850-8B28872C9391}"/>
                  </a:ext>
                </a:extLst>
              </p:cNvPr>
              <p:cNvSpPr/>
              <p:nvPr/>
            </p:nvSpPr>
            <p:spPr bwMode="auto">
              <a:xfrm>
                <a:off x="5536754" y="5471512"/>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2" name="Oval 121">
                <a:extLst>
                  <a:ext uri="{FF2B5EF4-FFF2-40B4-BE49-F238E27FC236}">
                    <a16:creationId xmlns:a16="http://schemas.microsoft.com/office/drawing/2014/main" id="{E3B1228A-7AEC-41CB-BF8F-207EEB42A5CC}"/>
                  </a:ext>
                </a:extLst>
              </p:cNvPr>
              <p:cNvSpPr/>
              <p:nvPr/>
            </p:nvSpPr>
            <p:spPr bwMode="auto">
              <a:xfrm>
                <a:off x="5985450" y="4475699"/>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3" name="Oval 122">
                <a:extLst>
                  <a:ext uri="{FF2B5EF4-FFF2-40B4-BE49-F238E27FC236}">
                    <a16:creationId xmlns:a16="http://schemas.microsoft.com/office/drawing/2014/main" id="{D0AFE1C2-7564-4061-B040-8CE19A5277AB}"/>
                  </a:ext>
                </a:extLst>
              </p:cNvPr>
              <p:cNvSpPr/>
              <p:nvPr/>
            </p:nvSpPr>
            <p:spPr bwMode="auto">
              <a:xfrm>
                <a:off x="5349525" y="5075275"/>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4" name="Oval 123">
                <a:extLst>
                  <a:ext uri="{FF2B5EF4-FFF2-40B4-BE49-F238E27FC236}">
                    <a16:creationId xmlns:a16="http://schemas.microsoft.com/office/drawing/2014/main" id="{8FC9D7D7-4C63-495D-A79C-8C9B6787B700}"/>
                  </a:ext>
                </a:extLst>
              </p:cNvPr>
              <p:cNvSpPr/>
              <p:nvPr/>
            </p:nvSpPr>
            <p:spPr bwMode="auto">
              <a:xfrm>
                <a:off x="5559083" y="4992452"/>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5" name="Oval 124">
                <a:extLst>
                  <a:ext uri="{FF2B5EF4-FFF2-40B4-BE49-F238E27FC236}">
                    <a16:creationId xmlns:a16="http://schemas.microsoft.com/office/drawing/2014/main" id="{460DFF75-2B7C-4374-8832-0AE0A8A0A733}"/>
                  </a:ext>
                </a:extLst>
              </p:cNvPr>
              <p:cNvSpPr/>
              <p:nvPr/>
            </p:nvSpPr>
            <p:spPr bwMode="auto">
              <a:xfrm>
                <a:off x="6062449" y="5210396"/>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6" name="Oval 125">
                <a:extLst>
                  <a:ext uri="{FF2B5EF4-FFF2-40B4-BE49-F238E27FC236}">
                    <a16:creationId xmlns:a16="http://schemas.microsoft.com/office/drawing/2014/main" id="{992AFB5F-2A3C-46FA-82B3-1856C81F2C42}"/>
                  </a:ext>
                </a:extLst>
              </p:cNvPr>
              <p:cNvSpPr/>
              <p:nvPr/>
            </p:nvSpPr>
            <p:spPr bwMode="auto">
              <a:xfrm>
                <a:off x="6108049" y="4707926"/>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7" name="Oval 126">
                <a:extLst>
                  <a:ext uri="{FF2B5EF4-FFF2-40B4-BE49-F238E27FC236}">
                    <a16:creationId xmlns:a16="http://schemas.microsoft.com/office/drawing/2014/main" id="{BD6276EB-05D2-47DC-9AD6-BF82A3D60EFA}"/>
                  </a:ext>
                </a:extLst>
              </p:cNvPr>
              <p:cNvSpPr/>
              <p:nvPr/>
            </p:nvSpPr>
            <p:spPr bwMode="auto">
              <a:xfrm>
                <a:off x="5798820" y="5294306"/>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8" name="Oval 127">
                <a:extLst>
                  <a:ext uri="{FF2B5EF4-FFF2-40B4-BE49-F238E27FC236}">
                    <a16:creationId xmlns:a16="http://schemas.microsoft.com/office/drawing/2014/main" id="{CA579B07-5084-4111-8EF4-84F3D1EAC726}"/>
                  </a:ext>
                </a:extLst>
              </p:cNvPr>
              <p:cNvSpPr/>
              <p:nvPr/>
            </p:nvSpPr>
            <p:spPr bwMode="auto">
              <a:xfrm>
                <a:off x="5590246" y="5191583"/>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29" name="Oval 128">
                <a:extLst>
                  <a:ext uri="{FF2B5EF4-FFF2-40B4-BE49-F238E27FC236}">
                    <a16:creationId xmlns:a16="http://schemas.microsoft.com/office/drawing/2014/main" id="{A476298A-B86E-48BF-9D48-7B0BC3E5F1BD}"/>
                  </a:ext>
                </a:extLst>
              </p:cNvPr>
              <p:cNvSpPr/>
              <p:nvPr/>
            </p:nvSpPr>
            <p:spPr bwMode="auto">
              <a:xfrm>
                <a:off x="6050988" y="4898066"/>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30" name="Oval 129">
                <a:extLst>
                  <a:ext uri="{FF2B5EF4-FFF2-40B4-BE49-F238E27FC236}">
                    <a16:creationId xmlns:a16="http://schemas.microsoft.com/office/drawing/2014/main" id="{CF32B8DE-A216-4C06-8C21-277232E8F9FC}"/>
                  </a:ext>
                </a:extLst>
              </p:cNvPr>
              <p:cNvSpPr/>
              <p:nvPr/>
            </p:nvSpPr>
            <p:spPr bwMode="auto">
              <a:xfrm>
                <a:off x="5742289" y="4864801"/>
                <a:ext cx="365760" cy="365760"/>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31" name="Oval 130">
                <a:extLst>
                  <a:ext uri="{FF2B5EF4-FFF2-40B4-BE49-F238E27FC236}">
                    <a16:creationId xmlns:a16="http://schemas.microsoft.com/office/drawing/2014/main" id="{D963866A-4C5F-4F9A-B9C6-2E19249A0E7E}"/>
                  </a:ext>
                </a:extLst>
              </p:cNvPr>
              <p:cNvSpPr/>
              <p:nvPr/>
            </p:nvSpPr>
            <p:spPr bwMode="auto">
              <a:xfrm>
                <a:off x="5798820" y="4660657"/>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32" name="Oval 131">
                <a:extLst>
                  <a:ext uri="{FF2B5EF4-FFF2-40B4-BE49-F238E27FC236}">
                    <a16:creationId xmlns:a16="http://schemas.microsoft.com/office/drawing/2014/main" id="{BBCE2C30-0336-4EF1-8B80-6A8B878A8925}"/>
                  </a:ext>
                </a:extLst>
              </p:cNvPr>
              <p:cNvSpPr/>
              <p:nvPr/>
            </p:nvSpPr>
            <p:spPr bwMode="auto">
              <a:xfrm>
                <a:off x="5889160" y="5061098"/>
                <a:ext cx="365760" cy="365760"/>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grpSp>
        <p:sp>
          <p:nvSpPr>
            <p:cNvPr id="35" name="Oval 34">
              <a:extLst>
                <a:ext uri="{FF2B5EF4-FFF2-40B4-BE49-F238E27FC236}">
                  <a16:creationId xmlns:a16="http://schemas.microsoft.com/office/drawing/2014/main" id="{FB3A5A34-FF4D-4391-BFD9-AB517DA9B644}"/>
                </a:ext>
              </a:extLst>
            </p:cNvPr>
            <p:cNvSpPr/>
            <p:nvPr/>
          </p:nvSpPr>
          <p:spPr bwMode="auto">
            <a:xfrm>
              <a:off x="5967929" y="4161104"/>
              <a:ext cx="151960" cy="148563"/>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36" name="Oval 35">
              <a:extLst>
                <a:ext uri="{FF2B5EF4-FFF2-40B4-BE49-F238E27FC236}">
                  <a16:creationId xmlns:a16="http://schemas.microsoft.com/office/drawing/2014/main" id="{A22D4797-88DC-4DEB-AEA4-C76B121A10B9}"/>
                </a:ext>
              </a:extLst>
            </p:cNvPr>
            <p:cNvSpPr/>
            <p:nvPr/>
          </p:nvSpPr>
          <p:spPr bwMode="auto">
            <a:xfrm>
              <a:off x="5973501" y="2252484"/>
              <a:ext cx="151960" cy="148563"/>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37" name="Oval 36">
              <a:extLst>
                <a:ext uri="{FF2B5EF4-FFF2-40B4-BE49-F238E27FC236}">
                  <a16:creationId xmlns:a16="http://schemas.microsoft.com/office/drawing/2014/main" id="{639AC07C-59AF-4C8D-837C-EEC38CEDF14C}"/>
                </a:ext>
              </a:extLst>
            </p:cNvPr>
            <p:cNvSpPr/>
            <p:nvPr/>
          </p:nvSpPr>
          <p:spPr bwMode="auto">
            <a:xfrm>
              <a:off x="6547572" y="3222746"/>
              <a:ext cx="151960" cy="148563"/>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grpSp>
          <p:nvGrpSpPr>
            <p:cNvPr id="38" name="Group 2">
              <a:extLst>
                <a:ext uri="{FF2B5EF4-FFF2-40B4-BE49-F238E27FC236}">
                  <a16:creationId xmlns:a16="http://schemas.microsoft.com/office/drawing/2014/main" id="{5BA49DB6-22FD-4802-9D6E-DB0454A8E5D2}"/>
                </a:ext>
              </a:extLst>
            </p:cNvPr>
            <p:cNvGrpSpPr>
              <a:grpSpLocks/>
            </p:cNvGrpSpPr>
            <p:nvPr/>
          </p:nvGrpSpPr>
          <p:grpSpPr bwMode="auto">
            <a:xfrm>
              <a:off x="6267486" y="3582619"/>
              <a:ext cx="519047" cy="553682"/>
              <a:chOff x="3593806" y="5092998"/>
              <a:chExt cx="749594" cy="817896"/>
            </a:xfrm>
          </p:grpSpPr>
          <p:sp>
            <p:nvSpPr>
              <p:cNvPr id="68" name="Oval 67">
                <a:extLst>
                  <a:ext uri="{FF2B5EF4-FFF2-40B4-BE49-F238E27FC236}">
                    <a16:creationId xmlns:a16="http://schemas.microsoft.com/office/drawing/2014/main" id="{62F93377-54E5-4C0C-B3C0-F29B92C4F3BE}"/>
                  </a:ext>
                </a:extLst>
              </p:cNvPr>
              <p:cNvSpPr/>
              <p:nvPr/>
            </p:nvSpPr>
            <p:spPr bwMode="auto">
              <a:xfrm>
                <a:off x="3939365" y="5092998"/>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69" name="Oval 68">
                <a:extLst>
                  <a:ext uri="{FF2B5EF4-FFF2-40B4-BE49-F238E27FC236}">
                    <a16:creationId xmlns:a16="http://schemas.microsoft.com/office/drawing/2014/main" id="{F63E7EC9-E1D4-4577-A4A0-2117F108D17B}"/>
                  </a:ext>
                </a:extLst>
              </p:cNvPr>
              <p:cNvSpPr/>
              <p:nvPr/>
            </p:nvSpPr>
            <p:spPr bwMode="auto">
              <a:xfrm>
                <a:off x="3764671" y="5124288"/>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0" name="Oval 69">
                <a:extLst>
                  <a:ext uri="{FF2B5EF4-FFF2-40B4-BE49-F238E27FC236}">
                    <a16:creationId xmlns:a16="http://schemas.microsoft.com/office/drawing/2014/main" id="{DA708640-0CA3-406F-B9A6-3B16601C138F}"/>
                  </a:ext>
                </a:extLst>
              </p:cNvPr>
              <p:cNvSpPr/>
              <p:nvPr/>
            </p:nvSpPr>
            <p:spPr bwMode="auto">
              <a:xfrm>
                <a:off x="3593806" y="5304807"/>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1" name="Oval 70">
                <a:extLst>
                  <a:ext uri="{FF2B5EF4-FFF2-40B4-BE49-F238E27FC236}">
                    <a16:creationId xmlns:a16="http://schemas.microsoft.com/office/drawing/2014/main" id="{5079616B-FAEC-4764-B58B-CC9353127BCF}"/>
                  </a:ext>
                </a:extLst>
              </p:cNvPr>
              <p:cNvSpPr/>
              <p:nvPr/>
            </p:nvSpPr>
            <p:spPr bwMode="auto">
              <a:xfrm>
                <a:off x="3678866" y="5583866"/>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2" name="Oval 71">
                <a:extLst>
                  <a:ext uri="{FF2B5EF4-FFF2-40B4-BE49-F238E27FC236}">
                    <a16:creationId xmlns:a16="http://schemas.microsoft.com/office/drawing/2014/main" id="{48212C5F-24B9-4E02-8775-DF66CDF283F6}"/>
                  </a:ext>
                </a:extLst>
              </p:cNvPr>
              <p:cNvSpPr/>
              <p:nvPr/>
            </p:nvSpPr>
            <p:spPr bwMode="auto">
              <a:xfrm>
                <a:off x="4050384" y="5200274"/>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3" name="Oval 72">
                <a:extLst>
                  <a:ext uri="{FF2B5EF4-FFF2-40B4-BE49-F238E27FC236}">
                    <a16:creationId xmlns:a16="http://schemas.microsoft.com/office/drawing/2014/main" id="{63C96CEF-524D-4981-9401-C2A2A6D5B362}"/>
                  </a:ext>
                </a:extLst>
              </p:cNvPr>
              <p:cNvSpPr/>
              <p:nvPr/>
            </p:nvSpPr>
            <p:spPr bwMode="auto">
              <a:xfrm>
                <a:off x="4096584" y="5641092"/>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4" name="Oval 73">
                <a:extLst>
                  <a:ext uri="{FF2B5EF4-FFF2-40B4-BE49-F238E27FC236}">
                    <a16:creationId xmlns:a16="http://schemas.microsoft.com/office/drawing/2014/main" id="{72F66808-5319-4653-8439-A39E87F9CCEB}"/>
                  </a:ext>
                </a:extLst>
              </p:cNvPr>
              <p:cNvSpPr/>
              <p:nvPr/>
            </p:nvSpPr>
            <p:spPr bwMode="auto">
              <a:xfrm>
                <a:off x="4123944" y="5339610"/>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5" name="Oval 74">
                <a:extLst>
                  <a:ext uri="{FF2B5EF4-FFF2-40B4-BE49-F238E27FC236}">
                    <a16:creationId xmlns:a16="http://schemas.microsoft.com/office/drawing/2014/main" id="{EEB564ED-4E86-4899-9710-D153E1B7F4EE}"/>
                  </a:ext>
                </a:extLst>
              </p:cNvPr>
              <p:cNvSpPr/>
              <p:nvPr/>
            </p:nvSpPr>
            <p:spPr bwMode="auto">
              <a:xfrm>
                <a:off x="3938407" y="5691438"/>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6" name="Oval 75">
                <a:extLst>
                  <a:ext uri="{FF2B5EF4-FFF2-40B4-BE49-F238E27FC236}">
                    <a16:creationId xmlns:a16="http://schemas.microsoft.com/office/drawing/2014/main" id="{6677B6A9-898F-4196-B9B6-318AF6293ECC}"/>
                  </a:ext>
                </a:extLst>
              </p:cNvPr>
              <p:cNvSpPr/>
              <p:nvPr/>
            </p:nvSpPr>
            <p:spPr bwMode="auto">
              <a:xfrm>
                <a:off x="3813262" y="5629804"/>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7" name="Oval 76">
                <a:extLst>
                  <a:ext uri="{FF2B5EF4-FFF2-40B4-BE49-F238E27FC236}">
                    <a16:creationId xmlns:a16="http://schemas.microsoft.com/office/drawing/2014/main" id="{BEA3D56A-3070-4FE3-AA38-3FF7473378EB}"/>
                  </a:ext>
                </a:extLst>
              </p:cNvPr>
              <p:cNvSpPr/>
              <p:nvPr/>
            </p:nvSpPr>
            <p:spPr bwMode="auto">
              <a:xfrm>
                <a:off x="4089707" y="5453694"/>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8" name="Oval 77">
                <a:extLst>
                  <a:ext uri="{FF2B5EF4-FFF2-40B4-BE49-F238E27FC236}">
                    <a16:creationId xmlns:a16="http://schemas.microsoft.com/office/drawing/2014/main" id="{5A213102-1955-4F0D-8FE7-D447C677F306}"/>
                  </a:ext>
                </a:extLst>
              </p:cNvPr>
              <p:cNvSpPr/>
              <p:nvPr/>
            </p:nvSpPr>
            <p:spPr bwMode="auto">
              <a:xfrm>
                <a:off x="3683756" y="5200667"/>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79" name="Oval 78">
                <a:extLst>
                  <a:ext uri="{FF2B5EF4-FFF2-40B4-BE49-F238E27FC236}">
                    <a16:creationId xmlns:a16="http://schemas.microsoft.com/office/drawing/2014/main" id="{D76E75B2-FDF2-4E75-9292-6AADB26813FA}"/>
                  </a:ext>
                </a:extLst>
              </p:cNvPr>
              <p:cNvSpPr/>
              <p:nvPr/>
            </p:nvSpPr>
            <p:spPr bwMode="auto">
              <a:xfrm>
                <a:off x="3654943" y="5420976"/>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80" name="Oval 79">
                <a:extLst>
                  <a:ext uri="{FF2B5EF4-FFF2-40B4-BE49-F238E27FC236}">
                    <a16:creationId xmlns:a16="http://schemas.microsoft.com/office/drawing/2014/main" id="{45D22F0A-6DE8-483E-97D5-D1F6733B44DF}"/>
                  </a:ext>
                </a:extLst>
              </p:cNvPr>
              <p:cNvSpPr/>
              <p:nvPr/>
            </p:nvSpPr>
            <p:spPr bwMode="auto">
              <a:xfrm>
                <a:off x="3855154" y="5173095"/>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81" name="Oval 80">
                <a:extLst>
                  <a:ext uri="{FF2B5EF4-FFF2-40B4-BE49-F238E27FC236}">
                    <a16:creationId xmlns:a16="http://schemas.microsoft.com/office/drawing/2014/main" id="{22C42B05-EDF9-41A8-B09A-975465580AF4}"/>
                  </a:ext>
                </a:extLst>
              </p:cNvPr>
              <p:cNvSpPr/>
              <p:nvPr/>
            </p:nvSpPr>
            <p:spPr bwMode="auto">
              <a:xfrm>
                <a:off x="3782230" y="5326984"/>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82" name="Oval 81">
                <a:extLst>
                  <a:ext uri="{FF2B5EF4-FFF2-40B4-BE49-F238E27FC236}">
                    <a16:creationId xmlns:a16="http://schemas.microsoft.com/office/drawing/2014/main" id="{908DEE2A-1C0F-46BE-B1ED-B9FBA2DF79BE}"/>
                  </a:ext>
                </a:extLst>
              </p:cNvPr>
              <p:cNvSpPr/>
              <p:nvPr/>
            </p:nvSpPr>
            <p:spPr bwMode="auto">
              <a:xfrm>
                <a:off x="3794565" y="5510325"/>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83" name="Oval 82">
                <a:extLst>
                  <a:ext uri="{FF2B5EF4-FFF2-40B4-BE49-F238E27FC236}">
                    <a16:creationId xmlns:a16="http://schemas.microsoft.com/office/drawing/2014/main" id="{C6540E55-A4DD-4BE4-9EF2-1293333311EA}"/>
                  </a:ext>
                </a:extLst>
              </p:cNvPr>
              <p:cNvSpPr/>
              <p:nvPr/>
            </p:nvSpPr>
            <p:spPr bwMode="auto">
              <a:xfrm>
                <a:off x="3904488" y="5433735"/>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84" name="Oval 83">
                <a:extLst>
                  <a:ext uri="{FF2B5EF4-FFF2-40B4-BE49-F238E27FC236}">
                    <a16:creationId xmlns:a16="http://schemas.microsoft.com/office/drawing/2014/main" id="{69B491FB-71DF-41DC-91CE-879DAEC71102}"/>
                  </a:ext>
                </a:extLst>
              </p:cNvPr>
              <p:cNvSpPr/>
              <p:nvPr/>
            </p:nvSpPr>
            <p:spPr bwMode="auto">
              <a:xfrm>
                <a:off x="3938407" y="5311248"/>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85" name="Oval 84">
                <a:extLst>
                  <a:ext uri="{FF2B5EF4-FFF2-40B4-BE49-F238E27FC236}">
                    <a16:creationId xmlns:a16="http://schemas.microsoft.com/office/drawing/2014/main" id="{9A2A6BF9-2114-44A0-AFEC-28C37BD6E983}"/>
                  </a:ext>
                </a:extLst>
              </p:cNvPr>
              <p:cNvSpPr/>
              <p:nvPr/>
            </p:nvSpPr>
            <p:spPr bwMode="auto">
              <a:xfrm>
                <a:off x="3992610" y="5551513"/>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grpSp>
        <p:sp>
          <p:nvSpPr>
            <p:cNvPr id="39" name="Text Box 18">
              <a:extLst>
                <a:ext uri="{FF2B5EF4-FFF2-40B4-BE49-F238E27FC236}">
                  <a16:creationId xmlns:a16="http://schemas.microsoft.com/office/drawing/2014/main" id="{5F404480-76A2-4823-8761-1CAF3950BDD2}"/>
                </a:ext>
              </a:extLst>
            </p:cNvPr>
            <p:cNvSpPr txBox="1">
              <a:spLocks noChangeArrowheads="1"/>
            </p:cNvSpPr>
            <p:nvPr/>
          </p:nvSpPr>
          <p:spPr bwMode="auto">
            <a:xfrm>
              <a:off x="6949143" y="3223249"/>
              <a:ext cx="699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dirty="0">
                  <a:latin typeface="+mj-lt"/>
                  <a:sym typeface="Symbol" panose="05050102010706020507" pitchFamily="18" charset="2"/>
                </a:rPr>
                <a:t>Neutron</a:t>
              </a:r>
            </a:p>
          </p:txBody>
        </p:sp>
        <p:sp>
          <p:nvSpPr>
            <p:cNvPr id="40" name="Text Box 18">
              <a:extLst>
                <a:ext uri="{FF2B5EF4-FFF2-40B4-BE49-F238E27FC236}">
                  <a16:creationId xmlns:a16="http://schemas.microsoft.com/office/drawing/2014/main" id="{2750EA45-0136-4D13-9011-17A22668E8A5}"/>
                </a:ext>
              </a:extLst>
            </p:cNvPr>
            <p:cNvSpPr txBox="1">
              <a:spLocks noChangeArrowheads="1"/>
            </p:cNvSpPr>
            <p:nvPr/>
          </p:nvSpPr>
          <p:spPr bwMode="auto">
            <a:xfrm>
              <a:off x="5152401" y="2110693"/>
              <a:ext cx="699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dirty="0">
                  <a:latin typeface="+mj-lt"/>
                  <a:sym typeface="Symbol" panose="05050102010706020507" pitchFamily="18" charset="2"/>
                </a:rPr>
                <a:t>Neutron</a:t>
              </a:r>
            </a:p>
          </p:txBody>
        </p:sp>
        <p:sp>
          <p:nvSpPr>
            <p:cNvPr id="41" name="Text Box 18">
              <a:extLst>
                <a:ext uri="{FF2B5EF4-FFF2-40B4-BE49-F238E27FC236}">
                  <a16:creationId xmlns:a16="http://schemas.microsoft.com/office/drawing/2014/main" id="{B9D19A2F-706A-4F82-89C9-25BD8818DD4F}"/>
                </a:ext>
              </a:extLst>
            </p:cNvPr>
            <p:cNvSpPr txBox="1">
              <a:spLocks noChangeArrowheads="1"/>
            </p:cNvSpPr>
            <p:nvPr/>
          </p:nvSpPr>
          <p:spPr bwMode="auto">
            <a:xfrm>
              <a:off x="5311767" y="4256068"/>
              <a:ext cx="699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dirty="0">
                  <a:latin typeface="+mj-lt"/>
                  <a:sym typeface="Symbol" panose="05050102010706020507" pitchFamily="18" charset="2"/>
                </a:rPr>
                <a:t>Neutron</a:t>
              </a:r>
            </a:p>
          </p:txBody>
        </p:sp>
        <p:sp>
          <p:nvSpPr>
            <p:cNvPr id="42" name="Text Box 18">
              <a:extLst>
                <a:ext uri="{FF2B5EF4-FFF2-40B4-BE49-F238E27FC236}">
                  <a16:creationId xmlns:a16="http://schemas.microsoft.com/office/drawing/2014/main" id="{6794DFB1-695B-46A6-BBD9-CE016EAD832C}"/>
                </a:ext>
              </a:extLst>
            </p:cNvPr>
            <p:cNvSpPr txBox="1">
              <a:spLocks noChangeArrowheads="1"/>
            </p:cNvSpPr>
            <p:nvPr/>
          </p:nvSpPr>
          <p:spPr bwMode="auto">
            <a:xfrm>
              <a:off x="4331497" y="2507560"/>
              <a:ext cx="10097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dirty="0">
                  <a:latin typeface="+mj-lt"/>
                  <a:sym typeface="Symbol" panose="05050102010706020507" pitchFamily="18" charset="2"/>
                </a:rPr>
                <a:t>Uranium-235</a:t>
              </a:r>
            </a:p>
          </p:txBody>
        </p:sp>
        <p:sp>
          <p:nvSpPr>
            <p:cNvPr id="43" name="Text Box 18">
              <a:extLst>
                <a:ext uri="{FF2B5EF4-FFF2-40B4-BE49-F238E27FC236}">
                  <a16:creationId xmlns:a16="http://schemas.microsoft.com/office/drawing/2014/main" id="{A4DC305B-829B-4C75-8532-89EA11F8EF2D}"/>
                </a:ext>
              </a:extLst>
            </p:cNvPr>
            <p:cNvSpPr txBox="1">
              <a:spLocks noChangeArrowheads="1"/>
            </p:cNvSpPr>
            <p:nvPr/>
          </p:nvSpPr>
          <p:spPr bwMode="auto">
            <a:xfrm>
              <a:off x="6397124" y="2121641"/>
              <a:ext cx="1148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dirty="0">
                  <a:latin typeface="+mj-lt"/>
                  <a:sym typeface="Symbol" panose="05050102010706020507" pitchFamily="18" charset="2"/>
                </a:rPr>
                <a:t>Lighter element</a:t>
              </a:r>
            </a:p>
          </p:txBody>
        </p:sp>
        <p:sp>
          <p:nvSpPr>
            <p:cNvPr id="44" name="Text Box 18">
              <a:extLst>
                <a:ext uri="{FF2B5EF4-FFF2-40B4-BE49-F238E27FC236}">
                  <a16:creationId xmlns:a16="http://schemas.microsoft.com/office/drawing/2014/main" id="{AB58CE1C-513A-4C6B-9A7B-B8A87E0B378A}"/>
                </a:ext>
              </a:extLst>
            </p:cNvPr>
            <p:cNvSpPr txBox="1">
              <a:spLocks noChangeArrowheads="1"/>
            </p:cNvSpPr>
            <p:nvPr/>
          </p:nvSpPr>
          <p:spPr bwMode="auto">
            <a:xfrm>
              <a:off x="6397124" y="4246494"/>
              <a:ext cx="1148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dirty="0">
                  <a:latin typeface="+mj-lt"/>
                  <a:sym typeface="Symbol" panose="05050102010706020507" pitchFamily="18" charset="2"/>
                </a:rPr>
                <a:t>Lighter element</a:t>
              </a:r>
            </a:p>
          </p:txBody>
        </p:sp>
        <p:grpSp>
          <p:nvGrpSpPr>
            <p:cNvPr id="45" name="Group 220">
              <a:extLst>
                <a:ext uri="{FF2B5EF4-FFF2-40B4-BE49-F238E27FC236}">
                  <a16:creationId xmlns:a16="http://schemas.microsoft.com/office/drawing/2014/main" id="{AE61BA52-47F6-4EAE-8499-EE4211ECF6F9}"/>
                </a:ext>
              </a:extLst>
            </p:cNvPr>
            <p:cNvGrpSpPr>
              <a:grpSpLocks/>
            </p:cNvGrpSpPr>
            <p:nvPr/>
          </p:nvGrpSpPr>
          <p:grpSpPr bwMode="auto">
            <a:xfrm rot="10601712">
              <a:off x="6300676" y="2375098"/>
              <a:ext cx="519047" cy="553682"/>
              <a:chOff x="3593806" y="5092998"/>
              <a:chExt cx="749594" cy="817896"/>
            </a:xfrm>
          </p:grpSpPr>
          <p:sp>
            <p:nvSpPr>
              <p:cNvPr id="50" name="Oval 49">
                <a:extLst>
                  <a:ext uri="{FF2B5EF4-FFF2-40B4-BE49-F238E27FC236}">
                    <a16:creationId xmlns:a16="http://schemas.microsoft.com/office/drawing/2014/main" id="{01DACC8E-0A24-4F7F-9557-A6B8CCF48082}"/>
                  </a:ext>
                </a:extLst>
              </p:cNvPr>
              <p:cNvSpPr/>
              <p:nvPr/>
            </p:nvSpPr>
            <p:spPr bwMode="auto">
              <a:xfrm>
                <a:off x="3939365" y="5092998"/>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51" name="Oval 50">
                <a:extLst>
                  <a:ext uri="{FF2B5EF4-FFF2-40B4-BE49-F238E27FC236}">
                    <a16:creationId xmlns:a16="http://schemas.microsoft.com/office/drawing/2014/main" id="{508C73E9-BE0D-4B46-89CA-4F1A07079C2A}"/>
                  </a:ext>
                </a:extLst>
              </p:cNvPr>
              <p:cNvSpPr/>
              <p:nvPr/>
            </p:nvSpPr>
            <p:spPr bwMode="auto">
              <a:xfrm>
                <a:off x="3764671" y="5124288"/>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52" name="Oval 51">
                <a:extLst>
                  <a:ext uri="{FF2B5EF4-FFF2-40B4-BE49-F238E27FC236}">
                    <a16:creationId xmlns:a16="http://schemas.microsoft.com/office/drawing/2014/main" id="{422AA5E7-A78B-485F-A563-CFE5E7C3BC24}"/>
                  </a:ext>
                </a:extLst>
              </p:cNvPr>
              <p:cNvSpPr/>
              <p:nvPr/>
            </p:nvSpPr>
            <p:spPr bwMode="auto">
              <a:xfrm>
                <a:off x="3593806" y="5304807"/>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53" name="Oval 52">
                <a:extLst>
                  <a:ext uri="{FF2B5EF4-FFF2-40B4-BE49-F238E27FC236}">
                    <a16:creationId xmlns:a16="http://schemas.microsoft.com/office/drawing/2014/main" id="{5DEF1E55-4C02-482C-A7A8-0BCB7D107BA5}"/>
                  </a:ext>
                </a:extLst>
              </p:cNvPr>
              <p:cNvSpPr/>
              <p:nvPr/>
            </p:nvSpPr>
            <p:spPr bwMode="auto">
              <a:xfrm>
                <a:off x="3678866" y="5583866"/>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54" name="Oval 53">
                <a:extLst>
                  <a:ext uri="{FF2B5EF4-FFF2-40B4-BE49-F238E27FC236}">
                    <a16:creationId xmlns:a16="http://schemas.microsoft.com/office/drawing/2014/main" id="{6B6E8477-AFF5-4B57-9051-AF337C8774A2}"/>
                  </a:ext>
                </a:extLst>
              </p:cNvPr>
              <p:cNvSpPr/>
              <p:nvPr/>
            </p:nvSpPr>
            <p:spPr bwMode="auto">
              <a:xfrm>
                <a:off x="4050384" y="5200274"/>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55" name="Oval 54">
                <a:extLst>
                  <a:ext uri="{FF2B5EF4-FFF2-40B4-BE49-F238E27FC236}">
                    <a16:creationId xmlns:a16="http://schemas.microsoft.com/office/drawing/2014/main" id="{B7891BED-E6F1-43D5-BABD-3978F31EBCC6}"/>
                  </a:ext>
                </a:extLst>
              </p:cNvPr>
              <p:cNvSpPr/>
              <p:nvPr/>
            </p:nvSpPr>
            <p:spPr bwMode="auto">
              <a:xfrm>
                <a:off x="4096584" y="5641092"/>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56" name="Oval 55">
                <a:extLst>
                  <a:ext uri="{FF2B5EF4-FFF2-40B4-BE49-F238E27FC236}">
                    <a16:creationId xmlns:a16="http://schemas.microsoft.com/office/drawing/2014/main" id="{33E6851F-374A-41B3-AF96-0866AB221699}"/>
                  </a:ext>
                </a:extLst>
              </p:cNvPr>
              <p:cNvSpPr/>
              <p:nvPr/>
            </p:nvSpPr>
            <p:spPr bwMode="auto">
              <a:xfrm>
                <a:off x="4123944" y="5339610"/>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57" name="Oval 56">
                <a:extLst>
                  <a:ext uri="{FF2B5EF4-FFF2-40B4-BE49-F238E27FC236}">
                    <a16:creationId xmlns:a16="http://schemas.microsoft.com/office/drawing/2014/main" id="{57155812-1C20-49AD-B8B6-B9D5C0CC2D73}"/>
                  </a:ext>
                </a:extLst>
              </p:cNvPr>
              <p:cNvSpPr/>
              <p:nvPr/>
            </p:nvSpPr>
            <p:spPr bwMode="auto">
              <a:xfrm>
                <a:off x="3938407" y="5691438"/>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58" name="Oval 57">
                <a:extLst>
                  <a:ext uri="{FF2B5EF4-FFF2-40B4-BE49-F238E27FC236}">
                    <a16:creationId xmlns:a16="http://schemas.microsoft.com/office/drawing/2014/main" id="{32339DAB-D4E4-49A4-9B1F-4E39F79FAD75}"/>
                  </a:ext>
                </a:extLst>
              </p:cNvPr>
              <p:cNvSpPr/>
              <p:nvPr/>
            </p:nvSpPr>
            <p:spPr bwMode="auto">
              <a:xfrm>
                <a:off x="3813262" y="5629804"/>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59" name="Oval 58">
                <a:extLst>
                  <a:ext uri="{FF2B5EF4-FFF2-40B4-BE49-F238E27FC236}">
                    <a16:creationId xmlns:a16="http://schemas.microsoft.com/office/drawing/2014/main" id="{4A591D67-6AA6-49F9-9BF2-4F296C22BA88}"/>
                  </a:ext>
                </a:extLst>
              </p:cNvPr>
              <p:cNvSpPr/>
              <p:nvPr/>
            </p:nvSpPr>
            <p:spPr bwMode="auto">
              <a:xfrm>
                <a:off x="4089707" y="5453694"/>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60" name="Oval 59">
                <a:extLst>
                  <a:ext uri="{FF2B5EF4-FFF2-40B4-BE49-F238E27FC236}">
                    <a16:creationId xmlns:a16="http://schemas.microsoft.com/office/drawing/2014/main" id="{7E0FE5EF-5B42-41CE-95B8-C32273BB06C1}"/>
                  </a:ext>
                </a:extLst>
              </p:cNvPr>
              <p:cNvSpPr/>
              <p:nvPr/>
            </p:nvSpPr>
            <p:spPr bwMode="auto">
              <a:xfrm>
                <a:off x="3683756" y="5200667"/>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61" name="Oval 60">
                <a:extLst>
                  <a:ext uri="{FF2B5EF4-FFF2-40B4-BE49-F238E27FC236}">
                    <a16:creationId xmlns:a16="http://schemas.microsoft.com/office/drawing/2014/main" id="{C7B18EB0-FEEE-4BE9-BF0D-0196EBB9D197}"/>
                  </a:ext>
                </a:extLst>
              </p:cNvPr>
              <p:cNvSpPr/>
              <p:nvPr/>
            </p:nvSpPr>
            <p:spPr bwMode="auto">
              <a:xfrm>
                <a:off x="3654943" y="5420976"/>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62" name="Oval 61">
                <a:extLst>
                  <a:ext uri="{FF2B5EF4-FFF2-40B4-BE49-F238E27FC236}">
                    <a16:creationId xmlns:a16="http://schemas.microsoft.com/office/drawing/2014/main" id="{C26DD15E-B6DD-4A0C-93F1-E5D3CF96255F}"/>
                  </a:ext>
                </a:extLst>
              </p:cNvPr>
              <p:cNvSpPr/>
              <p:nvPr/>
            </p:nvSpPr>
            <p:spPr bwMode="auto">
              <a:xfrm>
                <a:off x="3855154" y="5173095"/>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63" name="Oval 62">
                <a:extLst>
                  <a:ext uri="{FF2B5EF4-FFF2-40B4-BE49-F238E27FC236}">
                    <a16:creationId xmlns:a16="http://schemas.microsoft.com/office/drawing/2014/main" id="{025C7BB1-1EB3-417F-83EC-E86ACCDA22E2}"/>
                  </a:ext>
                </a:extLst>
              </p:cNvPr>
              <p:cNvSpPr/>
              <p:nvPr/>
            </p:nvSpPr>
            <p:spPr bwMode="auto">
              <a:xfrm>
                <a:off x="3782230" y="5326984"/>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64" name="Oval 63">
                <a:extLst>
                  <a:ext uri="{FF2B5EF4-FFF2-40B4-BE49-F238E27FC236}">
                    <a16:creationId xmlns:a16="http://schemas.microsoft.com/office/drawing/2014/main" id="{A0147233-E3F7-46DC-AEFD-246B4CD1B68C}"/>
                  </a:ext>
                </a:extLst>
              </p:cNvPr>
              <p:cNvSpPr/>
              <p:nvPr/>
            </p:nvSpPr>
            <p:spPr bwMode="auto">
              <a:xfrm>
                <a:off x="3794565" y="5510325"/>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65" name="Oval 64">
                <a:extLst>
                  <a:ext uri="{FF2B5EF4-FFF2-40B4-BE49-F238E27FC236}">
                    <a16:creationId xmlns:a16="http://schemas.microsoft.com/office/drawing/2014/main" id="{E9B47CA5-02CA-4F34-94AD-F48E40441471}"/>
                  </a:ext>
                </a:extLst>
              </p:cNvPr>
              <p:cNvSpPr/>
              <p:nvPr/>
            </p:nvSpPr>
            <p:spPr bwMode="auto">
              <a:xfrm>
                <a:off x="3904488" y="5433735"/>
                <a:ext cx="219456" cy="219456"/>
              </a:xfrm>
              <a:prstGeom prst="ellipse">
                <a:avLst/>
              </a:prstGeom>
              <a:gradFill flip="none" rotWithShape="0">
                <a:gsLst>
                  <a:gs pos="68000">
                    <a:srgbClr val="FF6666"/>
                  </a:gs>
                  <a:gs pos="0">
                    <a:srgbClr val="FF0000"/>
                  </a:gs>
                  <a:gs pos="100000">
                    <a:srgbClr val="FFCCCC"/>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66" name="Oval 65">
                <a:extLst>
                  <a:ext uri="{FF2B5EF4-FFF2-40B4-BE49-F238E27FC236}">
                    <a16:creationId xmlns:a16="http://schemas.microsoft.com/office/drawing/2014/main" id="{3F9ADF1F-8245-4A21-B321-D06A46720B8D}"/>
                  </a:ext>
                </a:extLst>
              </p:cNvPr>
              <p:cNvSpPr/>
              <p:nvPr/>
            </p:nvSpPr>
            <p:spPr bwMode="auto">
              <a:xfrm>
                <a:off x="3938407" y="5311248"/>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67" name="Oval 66">
                <a:extLst>
                  <a:ext uri="{FF2B5EF4-FFF2-40B4-BE49-F238E27FC236}">
                    <a16:creationId xmlns:a16="http://schemas.microsoft.com/office/drawing/2014/main" id="{A30A2756-B5AC-4918-A577-5541DA7B2511}"/>
                  </a:ext>
                </a:extLst>
              </p:cNvPr>
              <p:cNvSpPr/>
              <p:nvPr/>
            </p:nvSpPr>
            <p:spPr bwMode="auto">
              <a:xfrm>
                <a:off x="3992610" y="5551513"/>
                <a:ext cx="219456" cy="219456"/>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grpSp>
        <p:sp>
          <p:nvSpPr>
            <p:cNvPr id="46" name="Line 16">
              <a:extLst>
                <a:ext uri="{FF2B5EF4-FFF2-40B4-BE49-F238E27FC236}">
                  <a16:creationId xmlns:a16="http://schemas.microsoft.com/office/drawing/2014/main" id="{8A937772-24F1-4605-BF64-8533E5D74CD6}"/>
                </a:ext>
              </a:extLst>
            </p:cNvPr>
            <p:cNvSpPr>
              <a:spLocks noChangeShapeType="1"/>
            </p:cNvSpPr>
            <p:nvPr/>
          </p:nvSpPr>
          <p:spPr bwMode="auto">
            <a:xfrm flipV="1">
              <a:off x="5698560" y="2432721"/>
              <a:ext cx="247128" cy="26512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dirty="0"/>
            </a:p>
          </p:txBody>
        </p:sp>
        <p:sp>
          <p:nvSpPr>
            <p:cNvPr id="47" name="Line 16">
              <a:extLst>
                <a:ext uri="{FF2B5EF4-FFF2-40B4-BE49-F238E27FC236}">
                  <a16:creationId xmlns:a16="http://schemas.microsoft.com/office/drawing/2014/main" id="{9800E52D-D3BB-47FF-9B9E-5FDC2A9A2FCE}"/>
                </a:ext>
              </a:extLst>
            </p:cNvPr>
            <p:cNvSpPr>
              <a:spLocks noChangeShapeType="1"/>
            </p:cNvSpPr>
            <p:nvPr/>
          </p:nvSpPr>
          <p:spPr bwMode="auto">
            <a:xfrm>
              <a:off x="5967364" y="3289515"/>
              <a:ext cx="389102" cy="7902"/>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dirty="0"/>
            </a:p>
          </p:txBody>
        </p:sp>
        <p:sp>
          <p:nvSpPr>
            <p:cNvPr id="48" name="Line 16">
              <a:extLst>
                <a:ext uri="{FF2B5EF4-FFF2-40B4-BE49-F238E27FC236}">
                  <a16:creationId xmlns:a16="http://schemas.microsoft.com/office/drawing/2014/main" id="{F36C71CD-3DA4-492C-895B-C802B7FEF926}"/>
                </a:ext>
              </a:extLst>
            </p:cNvPr>
            <p:cNvSpPr>
              <a:spLocks noChangeShapeType="1"/>
            </p:cNvSpPr>
            <p:nvPr/>
          </p:nvSpPr>
          <p:spPr bwMode="auto">
            <a:xfrm>
              <a:off x="5879145" y="3548251"/>
              <a:ext cx="292775" cy="95726"/>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dirty="0"/>
            </a:p>
          </p:txBody>
        </p:sp>
        <p:sp>
          <p:nvSpPr>
            <p:cNvPr id="49" name="Line 16">
              <a:extLst>
                <a:ext uri="{FF2B5EF4-FFF2-40B4-BE49-F238E27FC236}">
                  <a16:creationId xmlns:a16="http://schemas.microsoft.com/office/drawing/2014/main" id="{73FB698A-914C-4CEE-B5CB-8E1694C04AF8}"/>
                </a:ext>
              </a:extLst>
            </p:cNvPr>
            <p:cNvSpPr>
              <a:spLocks noChangeShapeType="1"/>
            </p:cNvSpPr>
            <p:nvPr/>
          </p:nvSpPr>
          <p:spPr bwMode="auto">
            <a:xfrm>
              <a:off x="5645397" y="3878927"/>
              <a:ext cx="246130" cy="252756"/>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dirty="0"/>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80484">
              <a:off x="7202601" y="3579096"/>
              <a:ext cx="605860" cy="656092"/>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1221">
              <a:off x="7080075" y="2467895"/>
              <a:ext cx="594591" cy="643889"/>
            </a:xfrm>
            <a:prstGeom prst="rect">
              <a:avLst/>
            </a:prstGeom>
          </p:spPr>
        </p:pic>
        <p:sp>
          <p:nvSpPr>
            <p:cNvPr id="31" name="TextBox 30"/>
            <p:cNvSpPr txBox="1"/>
            <p:nvPr/>
          </p:nvSpPr>
          <p:spPr>
            <a:xfrm>
              <a:off x="7924802" y="3961849"/>
              <a:ext cx="942566" cy="276999"/>
            </a:xfrm>
            <a:prstGeom prst="rect">
              <a:avLst/>
            </a:prstGeom>
            <a:noFill/>
          </p:spPr>
          <p:txBody>
            <a:bodyPr wrap="none" rtlCol="0">
              <a:spAutoFit/>
            </a:bodyPr>
            <a:lstStyle/>
            <a:p>
              <a:r>
                <a:rPr lang="en-US" sz="1200" dirty="0"/>
                <a:t>Heat energy</a:t>
              </a:r>
            </a:p>
          </p:txBody>
        </p:sp>
        <p:sp>
          <p:nvSpPr>
            <p:cNvPr id="32" name="TextBox 31"/>
            <p:cNvSpPr txBox="1"/>
            <p:nvPr/>
          </p:nvSpPr>
          <p:spPr>
            <a:xfrm>
              <a:off x="7753352" y="2440230"/>
              <a:ext cx="942566" cy="276999"/>
            </a:xfrm>
            <a:prstGeom prst="rect">
              <a:avLst/>
            </a:prstGeom>
            <a:noFill/>
          </p:spPr>
          <p:txBody>
            <a:bodyPr wrap="none" rtlCol="0">
              <a:spAutoFit/>
            </a:bodyPr>
            <a:lstStyle/>
            <a:p>
              <a:r>
                <a:rPr lang="en-US" sz="1200" dirty="0"/>
                <a:t>Heat energy</a:t>
              </a:r>
            </a:p>
          </p:txBody>
        </p:sp>
        <p:sp>
          <p:nvSpPr>
            <p:cNvPr id="157" name="Oval 156">
              <a:extLst>
                <a:ext uri="{FF2B5EF4-FFF2-40B4-BE49-F238E27FC236}">
                  <a16:creationId xmlns:a16="http://schemas.microsoft.com/office/drawing/2014/main" id="{A22D4797-88DC-4DEB-AEA4-C76B121A10B9}"/>
                </a:ext>
              </a:extLst>
            </p:cNvPr>
            <p:cNvSpPr/>
            <p:nvPr/>
          </p:nvSpPr>
          <p:spPr bwMode="auto">
            <a:xfrm>
              <a:off x="3847437" y="3105374"/>
              <a:ext cx="151960" cy="148563"/>
            </a:xfrm>
            <a:prstGeom prst="ellipse">
              <a:avLst/>
            </a:prstGeom>
            <a:gradFill flip="none" rotWithShape="0">
              <a:gsLst>
                <a:gs pos="64000">
                  <a:srgbClr val="1A72DE"/>
                </a:gs>
                <a:gs pos="0">
                  <a:schemeClr val="accent2"/>
                </a:gs>
                <a:gs pos="100000">
                  <a:srgbClr val="00B0F0"/>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dirty="0"/>
            </a:p>
          </p:txBody>
        </p:sp>
        <p:sp>
          <p:nvSpPr>
            <p:cNvPr id="158" name="Line 16">
              <a:extLst>
                <a:ext uri="{FF2B5EF4-FFF2-40B4-BE49-F238E27FC236}">
                  <a16:creationId xmlns:a16="http://schemas.microsoft.com/office/drawing/2014/main" id="{9800E52D-D3BB-47FF-9B9E-5FDC2A9A2FCE}"/>
                </a:ext>
              </a:extLst>
            </p:cNvPr>
            <p:cNvSpPr>
              <a:spLocks noChangeShapeType="1"/>
            </p:cNvSpPr>
            <p:nvPr/>
          </p:nvSpPr>
          <p:spPr bwMode="auto">
            <a:xfrm>
              <a:off x="4080085" y="3179654"/>
              <a:ext cx="389102" cy="7902"/>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dirty="0"/>
            </a:p>
          </p:txBody>
        </p:sp>
        <p:sp>
          <p:nvSpPr>
            <p:cNvPr id="159" name="Text Box 18">
              <a:extLst>
                <a:ext uri="{FF2B5EF4-FFF2-40B4-BE49-F238E27FC236}">
                  <a16:creationId xmlns:a16="http://schemas.microsoft.com/office/drawing/2014/main" id="{B9D19A2F-706A-4F82-89C9-25BD8818DD4F}"/>
                </a:ext>
              </a:extLst>
            </p:cNvPr>
            <p:cNvSpPr txBox="1">
              <a:spLocks noChangeArrowheads="1"/>
            </p:cNvSpPr>
            <p:nvPr/>
          </p:nvSpPr>
          <p:spPr bwMode="auto">
            <a:xfrm>
              <a:off x="3425656" y="3318274"/>
              <a:ext cx="699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dirty="0">
                  <a:latin typeface="+mj-lt"/>
                  <a:sym typeface="Symbol" panose="05050102010706020507" pitchFamily="18" charset="2"/>
                </a:rPr>
                <a:t>Neutron</a:t>
              </a:r>
            </a:p>
          </p:txBody>
        </p:sp>
      </p:grpSp>
    </p:spTree>
    <p:extLst>
      <p:ext uri="{BB962C8B-B14F-4D97-AF65-F5344CB8AC3E}">
        <p14:creationId xmlns:p14="http://schemas.microsoft.com/office/powerpoint/2010/main" val="369109478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C0739FA3-7EEB-BACC-7E18-66EA7F03E148}"/>
              </a:ext>
            </a:extLst>
          </p:cNvPr>
          <p:cNvSpPr>
            <a:spLocks noGrp="1" noChangeArrowheads="1"/>
          </p:cNvSpPr>
          <p:nvPr>
            <p:ph type="title"/>
          </p:nvPr>
        </p:nvSpPr>
        <p:spPr>
          <a:xfrm>
            <a:off x="1828800" y="228600"/>
            <a:ext cx="8382000" cy="1143000"/>
          </a:xfrm>
        </p:spPr>
        <p:txBody>
          <a:bodyPr>
            <a:normAutofit fontScale="90000"/>
          </a:bodyPr>
          <a:lstStyle/>
          <a:p>
            <a:pPr algn="l" eaLnBrk="1" hangingPunct="1"/>
            <a:r>
              <a:rPr lang="en-US" altLang="en-US" sz="4000" dirty="0"/>
              <a:t>Reactor designed to facilitate </a:t>
            </a:r>
            <a:r>
              <a:rPr lang="en-US" altLang="en-US" sz="4000" baseline="30000" dirty="0"/>
              <a:t>235</a:t>
            </a:r>
            <a:r>
              <a:rPr lang="en-US" altLang="en-US" sz="4000" dirty="0"/>
              <a:t>U fission chain reaction</a:t>
            </a:r>
          </a:p>
        </p:txBody>
      </p:sp>
      <p:grpSp>
        <p:nvGrpSpPr>
          <p:cNvPr id="58370" name="Group 62">
            <a:extLst>
              <a:ext uri="{FF2B5EF4-FFF2-40B4-BE49-F238E27FC236}">
                <a16:creationId xmlns:a16="http://schemas.microsoft.com/office/drawing/2014/main" id="{D2FDED8C-122B-3D45-C4BB-C09B2F3B6A29}"/>
              </a:ext>
            </a:extLst>
          </p:cNvPr>
          <p:cNvGrpSpPr>
            <a:grpSpLocks/>
          </p:cNvGrpSpPr>
          <p:nvPr/>
        </p:nvGrpSpPr>
        <p:grpSpPr bwMode="auto">
          <a:xfrm>
            <a:off x="1981200" y="1524000"/>
            <a:ext cx="7766050" cy="4927600"/>
            <a:chOff x="457200" y="1524000"/>
            <a:chExt cx="7766050" cy="4927600"/>
          </a:xfrm>
        </p:grpSpPr>
        <p:pic>
          <p:nvPicPr>
            <p:cNvPr id="58371" name="Picture 3" descr="uranium">
              <a:extLst>
                <a:ext uri="{FF2B5EF4-FFF2-40B4-BE49-F238E27FC236}">
                  <a16:creationId xmlns:a16="http://schemas.microsoft.com/office/drawing/2014/main" id="{FDE53A6C-EBB6-6B32-C3AA-72C2BC856C9C}"/>
                </a:ext>
              </a:extLst>
            </p:cNvPr>
            <p:cNvPicPr preferRelativeResize="0">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87463" y="3497263"/>
              <a:ext cx="615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neutron">
              <a:extLst>
                <a:ext uri="{FF2B5EF4-FFF2-40B4-BE49-F238E27FC236}">
                  <a16:creationId xmlns:a16="http://schemas.microsoft.com/office/drawing/2014/main" id="{6214A56E-A68B-58A8-52C1-61184BF32E6D}"/>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457200" y="3741738"/>
              <a:ext cx="14605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fission 1">
              <a:extLst>
                <a:ext uri="{FF2B5EF4-FFF2-40B4-BE49-F238E27FC236}">
                  <a16:creationId xmlns:a16="http://schemas.microsoft.com/office/drawing/2014/main" id="{5966C876-8EC7-0240-8EDD-594ECD000768}"/>
                </a:ext>
              </a:extLst>
            </p:cNvPr>
            <p:cNvPicPr preferRelativeResize="0">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82725" y="2667000"/>
              <a:ext cx="292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fission 2">
              <a:extLst>
                <a:ext uri="{FF2B5EF4-FFF2-40B4-BE49-F238E27FC236}">
                  <a16:creationId xmlns:a16="http://schemas.microsoft.com/office/drawing/2014/main" id="{66537E6B-0E61-B9F8-8EE5-A82DA3633D6D}"/>
                </a:ext>
              </a:extLst>
            </p:cNvPr>
            <p:cNvPicPr preferRelativeResize="0">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82725" y="4718050"/>
              <a:ext cx="292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neutron">
              <a:extLst>
                <a:ext uri="{FF2B5EF4-FFF2-40B4-BE49-F238E27FC236}">
                  <a16:creationId xmlns:a16="http://schemas.microsoft.com/office/drawing/2014/main" id="{3F8DD38F-3917-48E2-657B-6DE4E2DC0EA8}"/>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2263775" y="4179888"/>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descr="neutron">
              <a:extLst>
                <a:ext uri="{FF2B5EF4-FFF2-40B4-BE49-F238E27FC236}">
                  <a16:creationId xmlns:a16="http://schemas.microsoft.com/office/drawing/2014/main" id="{F6EA65C9-CC6B-45B9-42ED-9F662CD7EED2}"/>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2590800" y="3352800"/>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descr="uranium">
              <a:extLst>
                <a:ext uri="{FF2B5EF4-FFF2-40B4-BE49-F238E27FC236}">
                  <a16:creationId xmlns:a16="http://schemas.microsoft.com/office/drawing/2014/main" id="{92634485-1EEE-0C63-AF2B-F059C227CC24}"/>
                </a:ext>
              </a:extLst>
            </p:cNvPr>
            <p:cNvPicPr preferRelativeResize="0">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95600" y="4343400"/>
              <a:ext cx="615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0" descr="fission 1">
              <a:extLst>
                <a:ext uri="{FF2B5EF4-FFF2-40B4-BE49-F238E27FC236}">
                  <a16:creationId xmlns:a16="http://schemas.microsoft.com/office/drawing/2014/main" id="{A9A645EC-CFC3-2C4E-7871-C3BD8143FE83}"/>
                </a:ext>
              </a:extLst>
            </p:cNvPr>
            <p:cNvPicPr preferRelativeResize="0">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90863" y="3513138"/>
              <a:ext cx="292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1" descr="fission 2">
              <a:extLst>
                <a:ext uri="{FF2B5EF4-FFF2-40B4-BE49-F238E27FC236}">
                  <a16:creationId xmlns:a16="http://schemas.microsoft.com/office/drawing/2014/main" id="{A70AE465-9420-5FD8-193B-7E21CFD5028D}"/>
                </a:ext>
              </a:extLst>
            </p:cNvPr>
            <p:cNvPicPr preferRelativeResize="0">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90863" y="5564188"/>
              <a:ext cx="292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12" descr="neutron">
              <a:extLst>
                <a:ext uri="{FF2B5EF4-FFF2-40B4-BE49-F238E27FC236}">
                  <a16:creationId xmlns:a16="http://schemas.microsoft.com/office/drawing/2014/main" id="{C8A7E4CC-BA7B-62A0-4808-9300A7BBAE1A}"/>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3871913" y="5026025"/>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3" descr="neutron">
              <a:extLst>
                <a:ext uri="{FF2B5EF4-FFF2-40B4-BE49-F238E27FC236}">
                  <a16:creationId xmlns:a16="http://schemas.microsoft.com/office/drawing/2014/main" id="{0F355381-A3E4-C2B8-02AD-79C6ADFD85E8}"/>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3921125" y="4244975"/>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Picture 14" descr="uranium">
              <a:extLst>
                <a:ext uri="{FF2B5EF4-FFF2-40B4-BE49-F238E27FC236}">
                  <a16:creationId xmlns:a16="http://schemas.microsoft.com/office/drawing/2014/main" id="{3C241564-D82B-4D25-2D67-021AEB898887}"/>
                </a:ext>
              </a:extLst>
            </p:cNvPr>
            <p:cNvPicPr preferRelativeResize="0">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495800" y="2354263"/>
              <a:ext cx="615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Picture 15" descr="fission 1">
              <a:extLst>
                <a:ext uri="{FF2B5EF4-FFF2-40B4-BE49-F238E27FC236}">
                  <a16:creationId xmlns:a16="http://schemas.microsoft.com/office/drawing/2014/main" id="{9D988613-56E3-BC76-F161-DDD62C4162D7}"/>
                </a:ext>
              </a:extLst>
            </p:cNvPr>
            <p:cNvPicPr preferRelativeResize="0">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00600" y="1524000"/>
              <a:ext cx="292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Picture 16" descr="fission 2">
              <a:extLst>
                <a:ext uri="{FF2B5EF4-FFF2-40B4-BE49-F238E27FC236}">
                  <a16:creationId xmlns:a16="http://schemas.microsoft.com/office/drawing/2014/main" id="{16814C29-7C3B-E33E-E65F-61E1C4E6EA0D}"/>
                </a:ext>
              </a:extLst>
            </p:cNvPr>
            <p:cNvPicPr preferRelativeResize="0">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691063" y="3575050"/>
              <a:ext cx="292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Picture 17" descr="neutron">
              <a:extLst>
                <a:ext uri="{FF2B5EF4-FFF2-40B4-BE49-F238E27FC236}">
                  <a16:creationId xmlns:a16="http://schemas.microsoft.com/office/drawing/2014/main" id="{B6538046-EC51-27FE-771E-6995E861E513}"/>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6248400" y="2819400"/>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Picture 18" descr="neutron">
              <a:extLst>
                <a:ext uri="{FF2B5EF4-FFF2-40B4-BE49-F238E27FC236}">
                  <a16:creationId xmlns:a16="http://schemas.microsoft.com/office/drawing/2014/main" id="{E3E28EEC-7FB3-F06E-5B56-F1D44CEE4455}"/>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5486400" y="2362200"/>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7" name="Line 19">
              <a:extLst>
                <a:ext uri="{FF2B5EF4-FFF2-40B4-BE49-F238E27FC236}">
                  <a16:creationId xmlns:a16="http://schemas.microsoft.com/office/drawing/2014/main" id="{186DEB26-A024-6C89-5273-82E75D93BB4A}"/>
                </a:ext>
              </a:extLst>
            </p:cNvPr>
            <p:cNvSpPr>
              <a:spLocks noChangeShapeType="1"/>
            </p:cNvSpPr>
            <p:nvPr/>
          </p:nvSpPr>
          <p:spPr bwMode="auto">
            <a:xfrm flipV="1">
              <a:off x="2819400" y="2743200"/>
              <a:ext cx="1524000" cy="609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88" name="Line 20">
              <a:extLst>
                <a:ext uri="{FF2B5EF4-FFF2-40B4-BE49-F238E27FC236}">
                  <a16:creationId xmlns:a16="http://schemas.microsoft.com/office/drawing/2014/main" id="{24422D14-001A-9FF0-18EF-718E78BEE198}"/>
                </a:ext>
              </a:extLst>
            </p:cNvPr>
            <p:cNvSpPr>
              <a:spLocks noChangeShapeType="1"/>
            </p:cNvSpPr>
            <p:nvPr/>
          </p:nvSpPr>
          <p:spPr bwMode="auto">
            <a:xfrm>
              <a:off x="685800" y="3810000"/>
              <a:ext cx="45720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89" name="Line 21">
              <a:extLst>
                <a:ext uri="{FF2B5EF4-FFF2-40B4-BE49-F238E27FC236}">
                  <a16:creationId xmlns:a16="http://schemas.microsoft.com/office/drawing/2014/main" id="{FEC52C32-9A83-358E-BE16-8B759CA01547}"/>
                </a:ext>
              </a:extLst>
            </p:cNvPr>
            <p:cNvSpPr>
              <a:spLocks noChangeShapeType="1"/>
            </p:cNvSpPr>
            <p:nvPr/>
          </p:nvSpPr>
          <p:spPr bwMode="auto">
            <a:xfrm>
              <a:off x="1600200" y="4191000"/>
              <a:ext cx="0" cy="3810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90" name="Line 22">
              <a:extLst>
                <a:ext uri="{FF2B5EF4-FFF2-40B4-BE49-F238E27FC236}">
                  <a16:creationId xmlns:a16="http://schemas.microsoft.com/office/drawing/2014/main" id="{6C0C890C-A08B-0153-A6BE-AD45011E1007}"/>
                </a:ext>
              </a:extLst>
            </p:cNvPr>
            <p:cNvSpPr>
              <a:spLocks noChangeShapeType="1"/>
            </p:cNvSpPr>
            <p:nvPr/>
          </p:nvSpPr>
          <p:spPr bwMode="auto">
            <a:xfrm flipV="1">
              <a:off x="1600200" y="3048000"/>
              <a:ext cx="0" cy="3810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91" name="Line 23">
              <a:extLst>
                <a:ext uri="{FF2B5EF4-FFF2-40B4-BE49-F238E27FC236}">
                  <a16:creationId xmlns:a16="http://schemas.microsoft.com/office/drawing/2014/main" id="{B3D9E3A0-4BB4-ABCA-6820-570755EEDF0D}"/>
                </a:ext>
              </a:extLst>
            </p:cNvPr>
            <p:cNvSpPr>
              <a:spLocks noChangeShapeType="1"/>
            </p:cNvSpPr>
            <p:nvPr/>
          </p:nvSpPr>
          <p:spPr bwMode="auto">
            <a:xfrm flipV="1">
              <a:off x="1981200" y="3505200"/>
              <a:ext cx="457200" cy="1524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92" name="Line 24">
              <a:extLst>
                <a:ext uri="{FF2B5EF4-FFF2-40B4-BE49-F238E27FC236}">
                  <a16:creationId xmlns:a16="http://schemas.microsoft.com/office/drawing/2014/main" id="{70297D96-AD9A-F63E-10B2-67241478AD8A}"/>
                </a:ext>
              </a:extLst>
            </p:cNvPr>
            <p:cNvSpPr>
              <a:spLocks noChangeShapeType="1"/>
            </p:cNvSpPr>
            <p:nvPr/>
          </p:nvSpPr>
          <p:spPr bwMode="auto">
            <a:xfrm>
              <a:off x="1905000" y="3962400"/>
              <a:ext cx="304800" cy="228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93" name="Line 25">
              <a:extLst>
                <a:ext uri="{FF2B5EF4-FFF2-40B4-BE49-F238E27FC236}">
                  <a16:creationId xmlns:a16="http://schemas.microsoft.com/office/drawing/2014/main" id="{8909A20D-4FA7-C9B4-8A51-71C08970029D}"/>
                </a:ext>
              </a:extLst>
            </p:cNvPr>
            <p:cNvSpPr>
              <a:spLocks noChangeShapeType="1"/>
            </p:cNvSpPr>
            <p:nvPr/>
          </p:nvSpPr>
          <p:spPr bwMode="auto">
            <a:xfrm flipV="1">
              <a:off x="3200400" y="3894138"/>
              <a:ext cx="0" cy="3810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94" name="Line 26">
              <a:extLst>
                <a:ext uri="{FF2B5EF4-FFF2-40B4-BE49-F238E27FC236}">
                  <a16:creationId xmlns:a16="http://schemas.microsoft.com/office/drawing/2014/main" id="{68D0A0A6-3900-12BB-53A8-031DD2FE0029}"/>
                </a:ext>
              </a:extLst>
            </p:cNvPr>
            <p:cNvSpPr>
              <a:spLocks noChangeShapeType="1"/>
            </p:cNvSpPr>
            <p:nvPr/>
          </p:nvSpPr>
          <p:spPr bwMode="auto">
            <a:xfrm>
              <a:off x="3200400" y="5037138"/>
              <a:ext cx="0" cy="4572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95" name="Line 27">
              <a:extLst>
                <a:ext uri="{FF2B5EF4-FFF2-40B4-BE49-F238E27FC236}">
                  <a16:creationId xmlns:a16="http://schemas.microsoft.com/office/drawing/2014/main" id="{57C700AB-5A99-F4E4-85CE-8168CA689AC0}"/>
                </a:ext>
              </a:extLst>
            </p:cNvPr>
            <p:cNvSpPr>
              <a:spLocks noChangeShapeType="1"/>
            </p:cNvSpPr>
            <p:nvPr/>
          </p:nvSpPr>
          <p:spPr bwMode="auto">
            <a:xfrm>
              <a:off x="2438400" y="4343400"/>
              <a:ext cx="381000" cy="228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96" name="Line 28">
              <a:extLst>
                <a:ext uri="{FF2B5EF4-FFF2-40B4-BE49-F238E27FC236}">
                  <a16:creationId xmlns:a16="http://schemas.microsoft.com/office/drawing/2014/main" id="{C789A445-1E16-1607-4013-CDB7B3D74E85}"/>
                </a:ext>
              </a:extLst>
            </p:cNvPr>
            <p:cNvSpPr>
              <a:spLocks noChangeShapeType="1"/>
            </p:cNvSpPr>
            <p:nvPr/>
          </p:nvSpPr>
          <p:spPr bwMode="auto">
            <a:xfrm flipV="1">
              <a:off x="5105400" y="2438400"/>
              <a:ext cx="228600" cy="762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97" name="Line 29">
              <a:extLst>
                <a:ext uri="{FF2B5EF4-FFF2-40B4-BE49-F238E27FC236}">
                  <a16:creationId xmlns:a16="http://schemas.microsoft.com/office/drawing/2014/main" id="{65C7732D-10DC-641E-0A45-FE6B1EDFCC12}"/>
                </a:ext>
              </a:extLst>
            </p:cNvPr>
            <p:cNvSpPr>
              <a:spLocks noChangeShapeType="1"/>
            </p:cNvSpPr>
            <p:nvPr/>
          </p:nvSpPr>
          <p:spPr bwMode="auto">
            <a:xfrm>
              <a:off x="5181600" y="2743200"/>
              <a:ext cx="990600" cy="1524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58398" name="Picture 30" descr="uranium">
              <a:extLst>
                <a:ext uri="{FF2B5EF4-FFF2-40B4-BE49-F238E27FC236}">
                  <a16:creationId xmlns:a16="http://schemas.microsoft.com/office/drawing/2014/main" id="{7B2A785B-9B77-5B10-CA0C-6DE6106C753F}"/>
                </a:ext>
              </a:extLst>
            </p:cNvPr>
            <p:cNvPicPr preferRelativeResize="0">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72000" y="5181600"/>
              <a:ext cx="615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9" name="Picture 31" descr="fission 1">
              <a:extLst>
                <a:ext uri="{FF2B5EF4-FFF2-40B4-BE49-F238E27FC236}">
                  <a16:creationId xmlns:a16="http://schemas.microsoft.com/office/drawing/2014/main" id="{E7D860FE-2E9C-C7B6-71FB-54493E4081C4}"/>
                </a:ext>
              </a:extLst>
            </p:cNvPr>
            <p:cNvPicPr preferRelativeResize="0">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53000" y="4495800"/>
              <a:ext cx="292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0" name="Picture 32" descr="fission 2">
              <a:extLst>
                <a:ext uri="{FF2B5EF4-FFF2-40B4-BE49-F238E27FC236}">
                  <a16:creationId xmlns:a16="http://schemas.microsoft.com/office/drawing/2014/main" id="{82221643-0EDA-770F-C60A-180FAA049743}"/>
                </a:ext>
              </a:extLst>
            </p:cNvPr>
            <p:cNvPicPr preferRelativeResize="0">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76800" y="6172200"/>
              <a:ext cx="292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1" name="Picture 33" descr="neutron">
              <a:extLst>
                <a:ext uri="{FF2B5EF4-FFF2-40B4-BE49-F238E27FC236}">
                  <a16:creationId xmlns:a16="http://schemas.microsoft.com/office/drawing/2014/main" id="{EFCE1EFB-6030-A3BD-343B-F23300033ACA}"/>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5548313" y="5864225"/>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2" name="Picture 34" descr="neutron">
              <a:extLst>
                <a:ext uri="{FF2B5EF4-FFF2-40B4-BE49-F238E27FC236}">
                  <a16:creationId xmlns:a16="http://schemas.microsoft.com/office/drawing/2014/main" id="{892B6FEE-79C2-46B3-12C6-BA29BF621B1B}"/>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5562600" y="5189538"/>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03" name="Line 35">
              <a:extLst>
                <a:ext uri="{FF2B5EF4-FFF2-40B4-BE49-F238E27FC236}">
                  <a16:creationId xmlns:a16="http://schemas.microsoft.com/office/drawing/2014/main" id="{A9D67B94-94B7-19B1-2D5C-58132686CB29}"/>
                </a:ext>
              </a:extLst>
            </p:cNvPr>
            <p:cNvSpPr>
              <a:spLocks noChangeShapeType="1"/>
            </p:cNvSpPr>
            <p:nvPr/>
          </p:nvSpPr>
          <p:spPr bwMode="auto">
            <a:xfrm>
              <a:off x="5181600" y="5722938"/>
              <a:ext cx="304800" cy="1524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04" name="Line 36">
              <a:extLst>
                <a:ext uri="{FF2B5EF4-FFF2-40B4-BE49-F238E27FC236}">
                  <a16:creationId xmlns:a16="http://schemas.microsoft.com/office/drawing/2014/main" id="{03E3DAA3-1E34-4B11-1C7E-4ABBE4622BC6}"/>
                </a:ext>
              </a:extLst>
            </p:cNvPr>
            <p:cNvSpPr>
              <a:spLocks noChangeShapeType="1"/>
            </p:cNvSpPr>
            <p:nvPr/>
          </p:nvSpPr>
          <p:spPr bwMode="auto">
            <a:xfrm>
              <a:off x="3505200" y="4876800"/>
              <a:ext cx="304800" cy="1524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05" name="Line 37">
              <a:extLst>
                <a:ext uri="{FF2B5EF4-FFF2-40B4-BE49-F238E27FC236}">
                  <a16:creationId xmlns:a16="http://schemas.microsoft.com/office/drawing/2014/main" id="{34004721-66EC-BD0A-F20B-4F4E64E191C5}"/>
                </a:ext>
              </a:extLst>
            </p:cNvPr>
            <p:cNvSpPr>
              <a:spLocks noChangeShapeType="1"/>
            </p:cNvSpPr>
            <p:nvPr/>
          </p:nvSpPr>
          <p:spPr bwMode="auto">
            <a:xfrm>
              <a:off x="4038600" y="5181600"/>
              <a:ext cx="457200" cy="228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06" name="Line 38">
              <a:extLst>
                <a:ext uri="{FF2B5EF4-FFF2-40B4-BE49-F238E27FC236}">
                  <a16:creationId xmlns:a16="http://schemas.microsoft.com/office/drawing/2014/main" id="{313F051A-967B-BF06-2B37-A2790AD2161E}"/>
                </a:ext>
              </a:extLst>
            </p:cNvPr>
            <p:cNvSpPr>
              <a:spLocks noChangeShapeType="1"/>
            </p:cNvSpPr>
            <p:nvPr/>
          </p:nvSpPr>
          <p:spPr bwMode="auto">
            <a:xfrm>
              <a:off x="4800600" y="3048000"/>
              <a:ext cx="0" cy="4572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07" name="Line 39">
              <a:extLst>
                <a:ext uri="{FF2B5EF4-FFF2-40B4-BE49-F238E27FC236}">
                  <a16:creationId xmlns:a16="http://schemas.microsoft.com/office/drawing/2014/main" id="{1D2D6004-A3F9-66C6-87BD-69464DDF2C9A}"/>
                </a:ext>
              </a:extLst>
            </p:cNvPr>
            <p:cNvSpPr>
              <a:spLocks noChangeShapeType="1"/>
            </p:cNvSpPr>
            <p:nvPr/>
          </p:nvSpPr>
          <p:spPr bwMode="auto">
            <a:xfrm flipV="1">
              <a:off x="4800600" y="1905000"/>
              <a:ext cx="76200" cy="3810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08" name="Line 40">
              <a:extLst>
                <a:ext uri="{FF2B5EF4-FFF2-40B4-BE49-F238E27FC236}">
                  <a16:creationId xmlns:a16="http://schemas.microsoft.com/office/drawing/2014/main" id="{2331ABEA-3210-90D3-664C-3E580B1378EE}"/>
                </a:ext>
              </a:extLst>
            </p:cNvPr>
            <p:cNvSpPr>
              <a:spLocks noChangeShapeType="1"/>
            </p:cNvSpPr>
            <p:nvPr/>
          </p:nvSpPr>
          <p:spPr bwMode="auto">
            <a:xfrm flipV="1">
              <a:off x="4953000" y="4876800"/>
              <a:ext cx="76200" cy="228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09" name="Line 41">
              <a:extLst>
                <a:ext uri="{FF2B5EF4-FFF2-40B4-BE49-F238E27FC236}">
                  <a16:creationId xmlns:a16="http://schemas.microsoft.com/office/drawing/2014/main" id="{ED605D09-A935-45A6-4E67-F167A1042440}"/>
                </a:ext>
              </a:extLst>
            </p:cNvPr>
            <p:cNvSpPr>
              <a:spLocks noChangeShapeType="1"/>
            </p:cNvSpPr>
            <p:nvPr/>
          </p:nvSpPr>
          <p:spPr bwMode="auto">
            <a:xfrm>
              <a:off x="4876800" y="5867400"/>
              <a:ext cx="76200" cy="228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58410" name="Picture 42" descr="uranium">
              <a:extLst>
                <a:ext uri="{FF2B5EF4-FFF2-40B4-BE49-F238E27FC236}">
                  <a16:creationId xmlns:a16="http://schemas.microsoft.com/office/drawing/2014/main" id="{9DF5BDDB-CD0F-E763-260C-8F90C903576D}"/>
                </a:ext>
              </a:extLst>
            </p:cNvPr>
            <p:cNvPicPr preferRelativeResize="0">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48400" y="4648200"/>
              <a:ext cx="615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1" name="Picture 43" descr="fission 1">
              <a:extLst>
                <a:ext uri="{FF2B5EF4-FFF2-40B4-BE49-F238E27FC236}">
                  <a16:creationId xmlns:a16="http://schemas.microsoft.com/office/drawing/2014/main" id="{34E5F44D-38C9-F042-4224-85B82AD5B937}"/>
                </a:ext>
              </a:extLst>
            </p:cNvPr>
            <p:cNvPicPr preferRelativeResize="0">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629400" y="3962400"/>
              <a:ext cx="292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2" name="Picture 44" descr="fission 2">
              <a:extLst>
                <a:ext uri="{FF2B5EF4-FFF2-40B4-BE49-F238E27FC236}">
                  <a16:creationId xmlns:a16="http://schemas.microsoft.com/office/drawing/2014/main" id="{70C40ABB-00F9-A8F2-EC2F-CC81DCA53376}"/>
                </a:ext>
              </a:extLst>
            </p:cNvPr>
            <p:cNvPicPr preferRelativeResize="0">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53200" y="5638800"/>
              <a:ext cx="292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3" name="Picture 45" descr="neutron">
              <a:extLst>
                <a:ext uri="{FF2B5EF4-FFF2-40B4-BE49-F238E27FC236}">
                  <a16:creationId xmlns:a16="http://schemas.microsoft.com/office/drawing/2014/main" id="{C80C74C3-A8DA-CBAD-61C4-B05FCE957D8F}"/>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7224713" y="5330825"/>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4" name="Picture 46" descr="neutron">
              <a:extLst>
                <a:ext uri="{FF2B5EF4-FFF2-40B4-BE49-F238E27FC236}">
                  <a16:creationId xmlns:a16="http://schemas.microsoft.com/office/drawing/2014/main" id="{6B9F15A4-64DA-42DA-8940-3A3305FF1E1A}"/>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7239000" y="4656138"/>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15" name="Line 47">
              <a:extLst>
                <a:ext uri="{FF2B5EF4-FFF2-40B4-BE49-F238E27FC236}">
                  <a16:creationId xmlns:a16="http://schemas.microsoft.com/office/drawing/2014/main" id="{5FC48BB1-5B12-835C-28A5-C9495B14F6B6}"/>
                </a:ext>
              </a:extLst>
            </p:cNvPr>
            <p:cNvSpPr>
              <a:spLocks noChangeShapeType="1"/>
            </p:cNvSpPr>
            <p:nvPr/>
          </p:nvSpPr>
          <p:spPr bwMode="auto">
            <a:xfrm flipV="1">
              <a:off x="6858000" y="4732338"/>
              <a:ext cx="228600" cy="762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16" name="Line 48">
              <a:extLst>
                <a:ext uri="{FF2B5EF4-FFF2-40B4-BE49-F238E27FC236}">
                  <a16:creationId xmlns:a16="http://schemas.microsoft.com/office/drawing/2014/main" id="{A17F0D20-2F6E-A361-B2B0-3E139679DFA8}"/>
                </a:ext>
              </a:extLst>
            </p:cNvPr>
            <p:cNvSpPr>
              <a:spLocks noChangeShapeType="1"/>
            </p:cNvSpPr>
            <p:nvPr/>
          </p:nvSpPr>
          <p:spPr bwMode="auto">
            <a:xfrm>
              <a:off x="6858000" y="5189538"/>
              <a:ext cx="304800" cy="1524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17" name="Line 49">
              <a:extLst>
                <a:ext uri="{FF2B5EF4-FFF2-40B4-BE49-F238E27FC236}">
                  <a16:creationId xmlns:a16="http://schemas.microsoft.com/office/drawing/2014/main" id="{AA47F2CF-D01B-CE86-8F21-D2894D39D416}"/>
                </a:ext>
              </a:extLst>
            </p:cNvPr>
            <p:cNvSpPr>
              <a:spLocks noChangeShapeType="1"/>
            </p:cNvSpPr>
            <p:nvPr/>
          </p:nvSpPr>
          <p:spPr bwMode="auto">
            <a:xfrm flipV="1">
              <a:off x="6629400" y="4343400"/>
              <a:ext cx="76200" cy="228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18" name="Line 50">
              <a:extLst>
                <a:ext uri="{FF2B5EF4-FFF2-40B4-BE49-F238E27FC236}">
                  <a16:creationId xmlns:a16="http://schemas.microsoft.com/office/drawing/2014/main" id="{F12B878A-7B62-A608-DD26-22F90B43733A}"/>
                </a:ext>
              </a:extLst>
            </p:cNvPr>
            <p:cNvSpPr>
              <a:spLocks noChangeShapeType="1"/>
            </p:cNvSpPr>
            <p:nvPr/>
          </p:nvSpPr>
          <p:spPr bwMode="auto">
            <a:xfrm>
              <a:off x="6553200" y="5334000"/>
              <a:ext cx="76200" cy="228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19" name="Line 51">
              <a:extLst>
                <a:ext uri="{FF2B5EF4-FFF2-40B4-BE49-F238E27FC236}">
                  <a16:creationId xmlns:a16="http://schemas.microsoft.com/office/drawing/2014/main" id="{73638CD7-B4DB-DB63-DED6-2907A979B8E2}"/>
                </a:ext>
              </a:extLst>
            </p:cNvPr>
            <p:cNvSpPr>
              <a:spLocks noChangeShapeType="1"/>
            </p:cNvSpPr>
            <p:nvPr/>
          </p:nvSpPr>
          <p:spPr bwMode="auto">
            <a:xfrm flipV="1">
              <a:off x="5791200" y="5105400"/>
              <a:ext cx="381000" cy="762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20" name="Line 52">
              <a:extLst>
                <a:ext uri="{FF2B5EF4-FFF2-40B4-BE49-F238E27FC236}">
                  <a16:creationId xmlns:a16="http://schemas.microsoft.com/office/drawing/2014/main" id="{DECEA579-8339-BD2C-A62C-74E87766FA55}"/>
                </a:ext>
              </a:extLst>
            </p:cNvPr>
            <p:cNvSpPr>
              <a:spLocks noChangeShapeType="1"/>
            </p:cNvSpPr>
            <p:nvPr/>
          </p:nvSpPr>
          <p:spPr bwMode="auto">
            <a:xfrm flipV="1">
              <a:off x="5257800" y="5334000"/>
              <a:ext cx="228600" cy="762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58421" name="Picture 53" descr="uranium">
              <a:extLst>
                <a:ext uri="{FF2B5EF4-FFF2-40B4-BE49-F238E27FC236}">
                  <a16:creationId xmlns:a16="http://schemas.microsoft.com/office/drawing/2014/main" id="{F0DCB66C-71E1-452D-DB1F-3CEE3C32157B}"/>
                </a:ext>
              </a:extLst>
            </p:cNvPr>
            <p:cNvPicPr preferRelativeResize="0">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086600" y="2514600"/>
              <a:ext cx="615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2" name="Picture 54" descr="fission 1">
              <a:extLst>
                <a:ext uri="{FF2B5EF4-FFF2-40B4-BE49-F238E27FC236}">
                  <a16:creationId xmlns:a16="http://schemas.microsoft.com/office/drawing/2014/main" id="{0A6C2733-E615-AB61-6CEE-05EE9E46C5BD}"/>
                </a:ext>
              </a:extLst>
            </p:cNvPr>
            <p:cNvPicPr preferRelativeResize="0">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67600" y="1828800"/>
              <a:ext cx="292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3" name="Picture 55" descr="fission 2">
              <a:extLst>
                <a:ext uri="{FF2B5EF4-FFF2-40B4-BE49-F238E27FC236}">
                  <a16:creationId xmlns:a16="http://schemas.microsoft.com/office/drawing/2014/main" id="{A269F1A3-989E-6241-942B-905880A51D37}"/>
                </a:ext>
              </a:extLst>
            </p:cNvPr>
            <p:cNvPicPr preferRelativeResize="0">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91400" y="3505200"/>
              <a:ext cx="292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4" name="Picture 56" descr="neutron">
              <a:extLst>
                <a:ext uri="{FF2B5EF4-FFF2-40B4-BE49-F238E27FC236}">
                  <a16:creationId xmlns:a16="http://schemas.microsoft.com/office/drawing/2014/main" id="{D0B9F558-5F05-63DA-6621-CEAB7F665632}"/>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8062913" y="3197225"/>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5" name="Picture 57" descr="neutron">
              <a:extLst>
                <a:ext uri="{FF2B5EF4-FFF2-40B4-BE49-F238E27FC236}">
                  <a16:creationId xmlns:a16="http://schemas.microsoft.com/office/drawing/2014/main" id="{A77A020B-3C67-AE49-A314-E9B9ADFE49FC}"/>
                </a:ext>
              </a:extLst>
            </p:cNvPr>
            <p:cNvPicPr preferRelativeResize="0">
              <a:picLocks noChangeAspect="1" noChangeArrowheads="1"/>
            </p:cNvPicPr>
            <p:nvPr/>
          </p:nvPicPr>
          <p:blipFill>
            <a:blip r:embed="rId4">
              <a:clrChange>
                <a:clrFrom>
                  <a:srgbClr val="020106"/>
                </a:clrFrom>
                <a:clrTo>
                  <a:srgbClr val="020106">
                    <a:alpha val="0"/>
                  </a:srgbClr>
                </a:clrTo>
              </a:clrChange>
              <a:extLst>
                <a:ext uri="{28A0092B-C50C-407E-A947-70E740481C1C}">
                  <a14:useLocalDpi xmlns:a14="http://schemas.microsoft.com/office/drawing/2010/main" val="0"/>
                </a:ext>
              </a:extLst>
            </a:blip>
            <a:srcRect/>
            <a:stretch>
              <a:fillRect/>
            </a:stretch>
          </p:blipFill>
          <p:spPr bwMode="auto">
            <a:xfrm>
              <a:off x="8077200" y="2522538"/>
              <a:ext cx="146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26" name="Line 58">
              <a:extLst>
                <a:ext uri="{FF2B5EF4-FFF2-40B4-BE49-F238E27FC236}">
                  <a16:creationId xmlns:a16="http://schemas.microsoft.com/office/drawing/2014/main" id="{7B31C67E-1F18-8636-232C-D9ECE82F2059}"/>
                </a:ext>
              </a:extLst>
            </p:cNvPr>
            <p:cNvSpPr>
              <a:spLocks noChangeShapeType="1"/>
            </p:cNvSpPr>
            <p:nvPr/>
          </p:nvSpPr>
          <p:spPr bwMode="auto">
            <a:xfrm flipV="1">
              <a:off x="7696200" y="2598738"/>
              <a:ext cx="228600" cy="762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27" name="Line 59">
              <a:extLst>
                <a:ext uri="{FF2B5EF4-FFF2-40B4-BE49-F238E27FC236}">
                  <a16:creationId xmlns:a16="http://schemas.microsoft.com/office/drawing/2014/main" id="{C3C45708-AF57-E8A3-18F6-5AC5A2E9096A}"/>
                </a:ext>
              </a:extLst>
            </p:cNvPr>
            <p:cNvSpPr>
              <a:spLocks noChangeShapeType="1"/>
            </p:cNvSpPr>
            <p:nvPr/>
          </p:nvSpPr>
          <p:spPr bwMode="auto">
            <a:xfrm>
              <a:off x="7696200" y="3055938"/>
              <a:ext cx="304800" cy="1524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28" name="Line 60">
              <a:extLst>
                <a:ext uri="{FF2B5EF4-FFF2-40B4-BE49-F238E27FC236}">
                  <a16:creationId xmlns:a16="http://schemas.microsoft.com/office/drawing/2014/main" id="{72F39F57-5540-4B64-03BE-8FD9A704D0A4}"/>
                </a:ext>
              </a:extLst>
            </p:cNvPr>
            <p:cNvSpPr>
              <a:spLocks noChangeShapeType="1"/>
            </p:cNvSpPr>
            <p:nvPr/>
          </p:nvSpPr>
          <p:spPr bwMode="auto">
            <a:xfrm flipV="1">
              <a:off x="7467600" y="2209800"/>
              <a:ext cx="76200" cy="228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29" name="Line 61">
              <a:extLst>
                <a:ext uri="{FF2B5EF4-FFF2-40B4-BE49-F238E27FC236}">
                  <a16:creationId xmlns:a16="http://schemas.microsoft.com/office/drawing/2014/main" id="{2D6504CE-0E7B-EFB3-B4A8-102D19B8884E}"/>
                </a:ext>
              </a:extLst>
            </p:cNvPr>
            <p:cNvSpPr>
              <a:spLocks noChangeShapeType="1"/>
            </p:cNvSpPr>
            <p:nvPr/>
          </p:nvSpPr>
          <p:spPr bwMode="auto">
            <a:xfrm>
              <a:off x="7391400" y="3200400"/>
              <a:ext cx="76200" cy="2286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430" name="Line 62">
              <a:extLst>
                <a:ext uri="{FF2B5EF4-FFF2-40B4-BE49-F238E27FC236}">
                  <a16:creationId xmlns:a16="http://schemas.microsoft.com/office/drawing/2014/main" id="{3730A338-5BD5-16F9-8F79-5CB7C31ED754}"/>
                </a:ext>
              </a:extLst>
            </p:cNvPr>
            <p:cNvSpPr>
              <a:spLocks noChangeShapeType="1"/>
            </p:cNvSpPr>
            <p:nvPr/>
          </p:nvSpPr>
          <p:spPr bwMode="auto">
            <a:xfrm>
              <a:off x="6477000" y="2895600"/>
              <a:ext cx="533400" cy="762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18C9E082-B6B1-D3E7-9851-35581D87755D}"/>
              </a:ext>
            </a:extLst>
          </p:cNvPr>
          <p:cNvSpPr>
            <a:spLocks noGrp="1" noChangeArrowheads="1"/>
          </p:cNvSpPr>
          <p:nvPr>
            <p:ph type="title"/>
          </p:nvPr>
        </p:nvSpPr>
        <p:spPr>
          <a:xfrm>
            <a:off x="642551" y="274638"/>
            <a:ext cx="9949249" cy="1143000"/>
          </a:xfrm>
        </p:spPr>
        <p:txBody>
          <a:bodyPr>
            <a:normAutofit fontScale="90000"/>
          </a:bodyPr>
          <a:lstStyle/>
          <a:p>
            <a:pPr algn="l"/>
            <a:r>
              <a:rPr lang="en-US" altLang="en-US" sz="3600" dirty="0"/>
              <a:t>Heat from fission chain reaction is used to produce steam, steam turns turbine and generator produces electricity . . .</a:t>
            </a:r>
          </a:p>
        </p:txBody>
      </p:sp>
      <p:pic>
        <p:nvPicPr>
          <p:cNvPr id="35842" name="Picture 2" descr="bwr-nrc-fig.gif">
            <a:extLst>
              <a:ext uri="{FF2B5EF4-FFF2-40B4-BE49-F238E27FC236}">
                <a16:creationId xmlns:a16="http://schemas.microsoft.com/office/drawing/2014/main" id="{E3BB7F03-2836-C256-1DCF-6092CC645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057400"/>
            <a:ext cx="79375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E373-A82A-92C1-3273-E57C524ED8A3}"/>
              </a:ext>
            </a:extLst>
          </p:cNvPr>
          <p:cNvSpPr>
            <a:spLocks noGrp="1"/>
          </p:cNvSpPr>
          <p:nvPr>
            <p:ph type="title"/>
          </p:nvPr>
        </p:nvSpPr>
        <p:spPr/>
        <p:txBody>
          <a:bodyPr/>
          <a:lstStyle/>
          <a:p>
            <a:r>
              <a:rPr lang="en-US" dirty="0"/>
              <a:t>How else can we use the heat from a nuclear reactor?</a:t>
            </a:r>
          </a:p>
        </p:txBody>
      </p:sp>
      <p:sp>
        <p:nvSpPr>
          <p:cNvPr id="3" name="Content Placeholder 2">
            <a:extLst>
              <a:ext uri="{FF2B5EF4-FFF2-40B4-BE49-F238E27FC236}">
                <a16:creationId xmlns:a16="http://schemas.microsoft.com/office/drawing/2014/main" id="{6DD1333A-BB9C-8669-1E13-71C60BDB68FF}"/>
              </a:ext>
            </a:extLst>
          </p:cNvPr>
          <p:cNvSpPr>
            <a:spLocks noGrp="1"/>
          </p:cNvSpPr>
          <p:nvPr>
            <p:ph idx="1"/>
          </p:nvPr>
        </p:nvSpPr>
        <p:spPr/>
        <p:txBody>
          <a:bodyPr>
            <a:normAutofit/>
          </a:bodyPr>
          <a:lstStyle/>
          <a:p>
            <a:r>
              <a:rPr lang="en-US" dirty="0"/>
              <a:t>Propulsion of submarines, aircraft carriers and ice breaker ships</a:t>
            </a:r>
          </a:p>
          <a:p>
            <a:r>
              <a:rPr lang="en-US" dirty="0"/>
              <a:t>Hydrogen production</a:t>
            </a:r>
          </a:p>
          <a:p>
            <a:pPr lvl="1"/>
            <a:r>
              <a:rPr lang="en-US" dirty="0"/>
              <a:t>Currently created by steam reforming of natural gas or coal gasification</a:t>
            </a:r>
          </a:p>
          <a:p>
            <a:pPr lvl="1"/>
            <a:r>
              <a:rPr lang="en-US" dirty="0"/>
              <a:t>Nuclear could produce hydrogen without CO</a:t>
            </a:r>
            <a:r>
              <a:rPr lang="en-US" baseline="-25000" dirty="0"/>
              <a:t>2</a:t>
            </a:r>
            <a:r>
              <a:rPr lang="en-US" dirty="0"/>
              <a:t> emissions (via electrolysis of water)</a:t>
            </a:r>
          </a:p>
          <a:p>
            <a:pPr lvl="1"/>
            <a:r>
              <a:rPr lang="en-US" dirty="0"/>
              <a:t>Used in fuel cells that power transportation</a:t>
            </a:r>
          </a:p>
          <a:p>
            <a:pPr lvl="1"/>
            <a:r>
              <a:rPr lang="en-US" dirty="0"/>
              <a:t>“Burned” to make electricity</a:t>
            </a:r>
          </a:p>
          <a:p>
            <a:pPr lvl="1"/>
            <a:r>
              <a:rPr lang="en-US" dirty="0"/>
              <a:t>Used in chemical and refining industries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830936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82CDE-0CAC-2C53-155C-EF535A339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A746A5-EBFE-FA08-0E61-55D6BF3CB4FC}"/>
              </a:ext>
            </a:extLst>
          </p:cNvPr>
          <p:cNvSpPr>
            <a:spLocks noGrp="1"/>
          </p:cNvSpPr>
          <p:nvPr>
            <p:ph type="title"/>
          </p:nvPr>
        </p:nvSpPr>
        <p:spPr/>
        <p:txBody>
          <a:bodyPr/>
          <a:lstStyle/>
          <a:p>
            <a:r>
              <a:rPr lang="en-US" dirty="0"/>
              <a:t>How else can we use the heat from a nuclear reactor? (cont’d)</a:t>
            </a:r>
          </a:p>
        </p:txBody>
      </p:sp>
      <p:sp>
        <p:nvSpPr>
          <p:cNvPr id="3" name="Content Placeholder 2">
            <a:extLst>
              <a:ext uri="{FF2B5EF4-FFF2-40B4-BE49-F238E27FC236}">
                <a16:creationId xmlns:a16="http://schemas.microsoft.com/office/drawing/2014/main" id="{896631E3-2BE1-AA55-D126-D8E45553352D}"/>
              </a:ext>
            </a:extLst>
          </p:cNvPr>
          <p:cNvSpPr>
            <a:spLocks noGrp="1"/>
          </p:cNvSpPr>
          <p:nvPr>
            <p:ph idx="1"/>
          </p:nvPr>
        </p:nvSpPr>
        <p:spPr>
          <a:xfrm>
            <a:off x="914399" y="1926770"/>
            <a:ext cx="9891119" cy="4115255"/>
          </a:xfrm>
        </p:spPr>
        <p:txBody>
          <a:bodyPr>
            <a:normAutofit/>
          </a:bodyPr>
          <a:lstStyle/>
          <a:p>
            <a:r>
              <a:rPr lang="en-US" dirty="0"/>
              <a:t>Desalination and water purification</a:t>
            </a:r>
          </a:p>
          <a:p>
            <a:pPr lvl="1"/>
            <a:r>
              <a:rPr lang="en-US" dirty="0"/>
              <a:t>Replaces fossil fuels</a:t>
            </a:r>
          </a:p>
          <a:p>
            <a:pPr lvl="1"/>
            <a:r>
              <a:rPr lang="en-US" dirty="0"/>
              <a:t>Through distillation or reverse osmosis</a:t>
            </a:r>
          </a:p>
          <a:p>
            <a:r>
              <a:rPr lang="en-US" dirty="0"/>
              <a:t>Process heat for industry</a:t>
            </a:r>
          </a:p>
          <a:p>
            <a:pPr lvl="1"/>
            <a:r>
              <a:rPr lang="en-US" dirty="0"/>
              <a:t>Synthetic oil production</a:t>
            </a:r>
          </a:p>
          <a:p>
            <a:pPr lvl="1"/>
            <a:r>
              <a:rPr lang="en-US" dirty="0"/>
              <a:t>Oil production and refining</a:t>
            </a:r>
          </a:p>
          <a:p>
            <a:pPr lvl="1"/>
            <a:r>
              <a:rPr lang="en-US" dirty="0"/>
              <a:t>Chemical production</a:t>
            </a:r>
          </a:p>
          <a:p>
            <a:r>
              <a:rPr lang="en-US" dirty="0"/>
              <a:t>District heating/cooling</a:t>
            </a:r>
          </a:p>
          <a:p>
            <a:pPr marL="0" indent="0">
              <a:buNone/>
            </a:pPr>
            <a:endParaRPr lang="en-US" dirty="0"/>
          </a:p>
          <a:p>
            <a:endParaRPr lang="en-US" dirty="0"/>
          </a:p>
        </p:txBody>
      </p:sp>
    </p:spTree>
    <p:extLst>
      <p:ext uri="{BB962C8B-B14F-4D97-AF65-F5344CB8AC3E}">
        <p14:creationId xmlns:p14="http://schemas.microsoft.com/office/powerpoint/2010/main" val="3646068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171D2-68B6-9490-BF6F-F0463AAD4FB1}"/>
              </a:ext>
            </a:extLst>
          </p:cNvPr>
          <p:cNvPicPr>
            <a:picLocks noChangeAspect="1"/>
          </p:cNvPicPr>
          <p:nvPr/>
        </p:nvPicPr>
        <p:blipFill>
          <a:blip r:embed="rId2"/>
          <a:stretch>
            <a:fillRect/>
          </a:stretch>
        </p:blipFill>
        <p:spPr>
          <a:xfrm>
            <a:off x="2342368" y="249512"/>
            <a:ext cx="6372306" cy="5562565"/>
          </a:xfrm>
          <a:prstGeom prst="rect">
            <a:avLst/>
          </a:prstGeom>
        </p:spPr>
      </p:pic>
      <p:sp>
        <p:nvSpPr>
          <p:cNvPr id="4" name="TextBox 3">
            <a:extLst>
              <a:ext uri="{FF2B5EF4-FFF2-40B4-BE49-F238E27FC236}">
                <a16:creationId xmlns:a16="http://schemas.microsoft.com/office/drawing/2014/main" id="{2BFE35D1-DDEA-1095-5A77-EBAAD8F2D2B0}"/>
              </a:ext>
            </a:extLst>
          </p:cNvPr>
          <p:cNvSpPr txBox="1"/>
          <p:nvPr/>
        </p:nvSpPr>
        <p:spPr>
          <a:xfrm>
            <a:off x="3209527" y="6067078"/>
            <a:ext cx="5398209" cy="369332"/>
          </a:xfrm>
          <a:prstGeom prst="rect">
            <a:avLst/>
          </a:prstGeom>
          <a:noFill/>
        </p:spPr>
        <p:txBody>
          <a:bodyPr wrap="none" rtlCol="0">
            <a:spAutoFit/>
          </a:bodyPr>
          <a:lstStyle/>
          <a:p>
            <a:r>
              <a:rPr lang="en-US" dirty="0"/>
              <a:t>Temperature ranges of heat applications (Source: IAEA) </a:t>
            </a:r>
          </a:p>
        </p:txBody>
      </p:sp>
    </p:spTree>
    <p:extLst>
      <p:ext uri="{BB962C8B-B14F-4D97-AF65-F5344CB8AC3E}">
        <p14:creationId xmlns:p14="http://schemas.microsoft.com/office/powerpoint/2010/main" val="218391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3560</TotalTime>
  <Words>4086</Words>
  <Application>Microsoft Macintosh PowerPoint</Application>
  <PresentationFormat>Widescreen</PresentationFormat>
  <Paragraphs>357</Paragraphs>
  <Slides>35</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ＭＳ Ｐゴシック</vt:lpstr>
      <vt:lpstr>Arial</vt:lpstr>
      <vt:lpstr>Calibri</vt:lpstr>
      <vt:lpstr>Calibri Light</vt:lpstr>
      <vt:lpstr>Century Schoolbook</vt:lpstr>
      <vt:lpstr>Open Sans</vt:lpstr>
      <vt:lpstr>Trade Gothic LT Std</vt:lpstr>
      <vt:lpstr>Office Theme</vt:lpstr>
      <vt:lpstr>Beyond electricity . . .</vt:lpstr>
      <vt:lpstr>Many applications of nuclear technology</vt:lpstr>
      <vt:lpstr>How do we get energy from the nucleus?</vt:lpstr>
      <vt:lpstr>In a nuclear reactor, 235U fissions to produce . . .</vt:lpstr>
      <vt:lpstr>Reactor designed to facilitate 235U fission chain reaction</vt:lpstr>
      <vt:lpstr>Heat from fission chain reaction is used to produce steam, steam turns turbine and generator produces electricity . . .</vt:lpstr>
      <vt:lpstr>How else can we use the heat from a nuclear reactor?</vt:lpstr>
      <vt:lpstr>How else can we use the heat from a nuclear reactor? (cont’d)</vt:lpstr>
      <vt:lpstr>PowerPoint Presentation</vt:lpstr>
      <vt:lpstr>PowerPoint Presentation</vt:lpstr>
      <vt:lpstr>Can we use the radiation produced in a nuclear reactor?</vt:lpstr>
      <vt:lpstr>How do we get energy from the nucleus?</vt:lpstr>
      <vt:lpstr>How can we use radioisotopes?</vt:lpstr>
      <vt:lpstr>PowerPoint Presentation</vt:lpstr>
      <vt:lpstr>PowerPoint Presentation</vt:lpstr>
      <vt:lpstr>How can we use radioisotopes? (continued)</vt:lpstr>
      <vt:lpstr>Radioisotopes in Industry: Radiotracers</vt:lpstr>
      <vt:lpstr>Radioisotopes in Industry: Radiotracers</vt:lpstr>
      <vt:lpstr>Radioisotopes in Industry: Radiography</vt:lpstr>
      <vt:lpstr>Radioisotopes in Industry: Radiogauging</vt:lpstr>
      <vt:lpstr>Radioisotopes in Industry: Radiogauging</vt:lpstr>
      <vt:lpstr>Radioisotopes in Industry: Radiodating</vt:lpstr>
      <vt:lpstr>Radioisotopes in Industry:  Radiodating</vt:lpstr>
      <vt:lpstr>How can we use radioisotopes? (continued)</vt:lpstr>
      <vt:lpstr>Radioisotopes in Food/Agriculture: Food Irradiation</vt:lpstr>
      <vt:lpstr>Radioisotopes in Food/Agriculture: Food Irradiation</vt:lpstr>
      <vt:lpstr>Radioisotopes in Food/Agriculture: Food Irradiation</vt:lpstr>
      <vt:lpstr>Radioisotopes in Food/Agriculture: Crop Development</vt:lpstr>
      <vt:lpstr>Radioisotopes in Food/Agriculture: Insect Control</vt:lpstr>
      <vt:lpstr>Radioisotopes in Food/Agriculture: Insect Control</vt:lpstr>
      <vt:lpstr>How can we use radioisotopes? (continued)</vt:lpstr>
      <vt:lpstr>How can we use radioisotopes? (continued)</vt:lpstr>
      <vt:lpstr>How can we use radioisotopes? (continued)</vt:lpstr>
      <vt:lpstr>How can we use radioisotopes?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29</cp:revision>
  <dcterms:created xsi:type="dcterms:W3CDTF">2024-10-21T17:25:05Z</dcterms:created>
  <dcterms:modified xsi:type="dcterms:W3CDTF">2024-10-25T00:05:32Z</dcterms:modified>
</cp:coreProperties>
</file>