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5" r:id="rId2"/>
  </p:sldMasterIdLst>
  <p:notesMasterIdLst>
    <p:notesMasterId r:id="rId20"/>
  </p:notesMasterIdLst>
  <p:sldIdLst>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521415D9-36F7-43E2-AB2F-B90AF26B5E84}">
      <p14:sectionLst xmlns:p14="http://schemas.microsoft.com/office/powerpoint/2010/main">
        <p14:section name="Presentation" id="{D3E88381-6CB7-9646-AEF3-21FE08BCAC56}">
          <p14:sldIdLst>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15:guide id="1" orient="horz" pos="321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38EFE-F48C-4779-89FE-B07B5C0B79DB}" v="2" dt="2024-02-16T22:17:20.74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A"/>
          </a:solidFill>
        </a:fill>
      </a:tcStyle>
    </a:wholeTbl>
    <a:band2H>
      <a:tcTxStyle/>
      <a:tcStyle>
        <a:tcBdr/>
        <a:fill>
          <a:solidFill>
            <a:srgbClr val="E6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4CB"/>
          </a:solidFill>
        </a:fill>
      </a:tcStyle>
    </a:wholeTbl>
    <a:band2H>
      <a:tcTxStyle/>
      <a:tcStyle>
        <a:tcBdr/>
        <a:fill>
          <a:solidFill>
            <a:srgbClr val="EA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p:restoredTop sz="96327"/>
  </p:normalViewPr>
  <p:slideViewPr>
    <p:cSldViewPr snapToGrid="0" snapToObjects="1" showGuides="1">
      <p:cViewPr>
        <p:scale>
          <a:sx n="100" d="100"/>
          <a:sy n="100" d="100"/>
        </p:scale>
        <p:origin x="1138" y="-173"/>
      </p:cViewPr>
      <p:guideLst>
        <p:guide orient="horz" pos="321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8C2DE-D6A2-4C89-8D2D-9518C284CDA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16200B31-92A1-428D-A80F-AAD0E8D5A924}">
      <dgm:prSet/>
      <dgm:spPr/>
      <dgm:t>
        <a:bodyPr/>
        <a:lstStyle/>
        <a:p>
          <a:pPr>
            <a:lnSpc>
              <a:spcPct val="100000"/>
            </a:lnSpc>
          </a:pPr>
          <a:r>
            <a:rPr lang="en-US" dirty="0"/>
            <a:t>Describe what you see?</a:t>
          </a:r>
        </a:p>
      </dgm:t>
    </dgm:pt>
    <dgm:pt modelId="{978A605A-790A-4A40-8B22-D7E019562E83}" type="parTrans" cxnId="{37869888-18FD-4FB2-AE8B-38B498D40516}">
      <dgm:prSet/>
      <dgm:spPr/>
      <dgm:t>
        <a:bodyPr/>
        <a:lstStyle/>
        <a:p>
          <a:endParaRPr lang="en-US"/>
        </a:p>
      </dgm:t>
    </dgm:pt>
    <dgm:pt modelId="{951F3D2E-17F1-4A00-9714-BA0D486D26FB}" type="sibTrans" cxnId="{37869888-18FD-4FB2-AE8B-38B498D40516}">
      <dgm:prSet/>
      <dgm:spPr/>
      <dgm:t>
        <a:bodyPr/>
        <a:lstStyle/>
        <a:p>
          <a:pPr>
            <a:lnSpc>
              <a:spcPct val="100000"/>
            </a:lnSpc>
          </a:pPr>
          <a:endParaRPr lang="en-US"/>
        </a:p>
      </dgm:t>
    </dgm:pt>
    <dgm:pt modelId="{FCEFE3B0-A9A9-4F34-ABF4-CE89B4497BD8}">
      <dgm:prSet/>
      <dgm:spPr/>
      <dgm:t>
        <a:bodyPr/>
        <a:lstStyle/>
        <a:p>
          <a:pPr>
            <a:lnSpc>
              <a:spcPct val="100000"/>
            </a:lnSpc>
          </a:pPr>
          <a:r>
            <a:rPr lang="en-US" dirty="0"/>
            <a:t>Any patterns?</a:t>
          </a:r>
        </a:p>
      </dgm:t>
    </dgm:pt>
    <dgm:pt modelId="{ADDB0865-1883-4F0A-A51A-CE2D8CCB79FB}" type="parTrans" cxnId="{F4BA2B0B-E827-4CEA-8CD4-331507417B63}">
      <dgm:prSet/>
      <dgm:spPr/>
      <dgm:t>
        <a:bodyPr/>
        <a:lstStyle/>
        <a:p>
          <a:endParaRPr lang="en-US"/>
        </a:p>
      </dgm:t>
    </dgm:pt>
    <dgm:pt modelId="{44CC602D-5DB8-4331-87F0-83F6140BC20A}" type="sibTrans" cxnId="{F4BA2B0B-E827-4CEA-8CD4-331507417B63}">
      <dgm:prSet/>
      <dgm:spPr/>
      <dgm:t>
        <a:bodyPr/>
        <a:lstStyle/>
        <a:p>
          <a:pPr>
            <a:lnSpc>
              <a:spcPct val="100000"/>
            </a:lnSpc>
          </a:pPr>
          <a:endParaRPr lang="en-US"/>
        </a:p>
      </dgm:t>
    </dgm:pt>
    <dgm:pt modelId="{C94D4E6F-16D7-4F69-BC15-7E0981404D4A}">
      <dgm:prSet/>
      <dgm:spPr/>
      <dgm:t>
        <a:bodyPr/>
        <a:lstStyle/>
        <a:p>
          <a:pPr>
            <a:lnSpc>
              <a:spcPct val="100000"/>
            </a:lnSpc>
          </a:pPr>
          <a:r>
            <a:rPr lang="en-US" dirty="0"/>
            <a:t>Are all the "trails" the same size and shape?</a:t>
          </a:r>
        </a:p>
      </dgm:t>
    </dgm:pt>
    <dgm:pt modelId="{41A64CDF-125C-4727-9AAB-3EBFB0224469}" type="parTrans" cxnId="{54628E93-76D5-4627-980A-F1533CB39D8E}">
      <dgm:prSet/>
      <dgm:spPr/>
      <dgm:t>
        <a:bodyPr/>
        <a:lstStyle/>
        <a:p>
          <a:endParaRPr lang="en-US"/>
        </a:p>
      </dgm:t>
    </dgm:pt>
    <dgm:pt modelId="{B6AF10A7-8A2F-4FE9-9A11-EC986D28F6F9}" type="sibTrans" cxnId="{54628E93-76D5-4627-980A-F1533CB39D8E}">
      <dgm:prSet/>
      <dgm:spPr/>
      <dgm:t>
        <a:bodyPr/>
        <a:lstStyle/>
        <a:p>
          <a:pPr>
            <a:lnSpc>
              <a:spcPct val="100000"/>
            </a:lnSpc>
          </a:pPr>
          <a:endParaRPr lang="en-US"/>
        </a:p>
      </dgm:t>
    </dgm:pt>
    <dgm:pt modelId="{CAD2F79A-E85B-4E2F-85E1-EE4DB01C12FB}">
      <dgm:prSet/>
      <dgm:spPr/>
      <dgm:t>
        <a:bodyPr/>
        <a:lstStyle/>
        <a:p>
          <a:pPr>
            <a:lnSpc>
              <a:spcPct val="100000"/>
            </a:lnSpc>
          </a:pPr>
          <a:r>
            <a:rPr lang="en-US" dirty="0"/>
            <a:t>Does any action change the observation?</a:t>
          </a:r>
        </a:p>
      </dgm:t>
    </dgm:pt>
    <dgm:pt modelId="{E9D8687E-93EF-4892-AEC9-DD78057369AB}" type="parTrans" cxnId="{59225AB5-2022-4BC8-9FDE-2182C8F47AEA}">
      <dgm:prSet/>
      <dgm:spPr/>
      <dgm:t>
        <a:bodyPr/>
        <a:lstStyle/>
        <a:p>
          <a:endParaRPr lang="en-US"/>
        </a:p>
      </dgm:t>
    </dgm:pt>
    <dgm:pt modelId="{62939195-C6AC-45DA-A903-EC9543058B4A}" type="sibTrans" cxnId="{59225AB5-2022-4BC8-9FDE-2182C8F47AEA}">
      <dgm:prSet/>
      <dgm:spPr/>
      <dgm:t>
        <a:bodyPr/>
        <a:lstStyle/>
        <a:p>
          <a:pPr>
            <a:lnSpc>
              <a:spcPct val="100000"/>
            </a:lnSpc>
          </a:pPr>
          <a:endParaRPr lang="en-US"/>
        </a:p>
      </dgm:t>
    </dgm:pt>
    <dgm:pt modelId="{E8E4C32A-8D08-45BB-9C08-3A6598DEAD29}">
      <dgm:prSet phldr="0"/>
      <dgm:spPr/>
      <dgm:t>
        <a:bodyPr/>
        <a:lstStyle/>
        <a:p>
          <a:pPr>
            <a:lnSpc>
              <a:spcPct val="100000"/>
            </a:lnSpc>
          </a:pPr>
          <a:r>
            <a:rPr lang="en-US">
              <a:latin typeface="Arial" panose="020B0604020202020204"/>
            </a:rPr>
            <a:t>Cause and Effect?</a:t>
          </a:r>
        </a:p>
      </dgm:t>
    </dgm:pt>
    <dgm:pt modelId="{7258FD0D-A3B0-43AE-A7E4-221FFB24A270}" type="parTrans" cxnId="{4BC9D34D-954C-4F3A-B8ED-E7DB7384A512}">
      <dgm:prSet/>
      <dgm:spPr/>
    </dgm:pt>
    <dgm:pt modelId="{21F35ED3-4F07-4531-A67C-1958B51C7D8D}" type="sibTrans" cxnId="{4BC9D34D-954C-4F3A-B8ED-E7DB7384A512}">
      <dgm:prSet/>
      <dgm:spPr/>
    </dgm:pt>
    <dgm:pt modelId="{ED379918-7BCD-4B3B-8EFA-1953ADBC4FBB}">
      <dgm:prSet phldr="0"/>
      <dgm:spPr/>
      <dgm:t>
        <a:bodyPr/>
        <a:lstStyle/>
        <a:p>
          <a:pPr>
            <a:lnSpc>
              <a:spcPct val="100000"/>
            </a:lnSpc>
          </a:pPr>
          <a:r>
            <a:rPr lang="en-US">
              <a:latin typeface="Arial" panose="020B0604020202020204"/>
            </a:rPr>
            <a:t>Record Observations</a:t>
          </a:r>
        </a:p>
      </dgm:t>
    </dgm:pt>
    <dgm:pt modelId="{470F24E6-2853-4D70-B207-0F556F8437D4}" type="parTrans" cxnId="{DA57CC2D-6946-4548-9E59-35A8891182E1}">
      <dgm:prSet/>
      <dgm:spPr/>
    </dgm:pt>
    <dgm:pt modelId="{163A3F31-5491-47F7-AE0F-BB9577C85418}" type="sibTrans" cxnId="{DA57CC2D-6946-4548-9E59-35A8891182E1}">
      <dgm:prSet/>
      <dgm:spPr/>
    </dgm:pt>
    <dgm:pt modelId="{CBD7FA47-CB89-4203-93FF-915A9A4CBAF1}" type="pres">
      <dgm:prSet presAssocID="{73C8C2DE-D6A2-4C89-8D2D-9518C284CDA0}" presName="root" presStyleCnt="0">
        <dgm:presLayoutVars>
          <dgm:dir/>
          <dgm:resizeHandles val="exact"/>
        </dgm:presLayoutVars>
      </dgm:prSet>
      <dgm:spPr/>
    </dgm:pt>
    <dgm:pt modelId="{1208745F-EB24-4C75-A3E8-C74683E48A39}" type="pres">
      <dgm:prSet presAssocID="{73C8C2DE-D6A2-4C89-8D2D-9518C284CDA0}" presName="container" presStyleCnt="0">
        <dgm:presLayoutVars>
          <dgm:dir/>
          <dgm:resizeHandles val="exact"/>
        </dgm:presLayoutVars>
      </dgm:prSet>
      <dgm:spPr/>
    </dgm:pt>
    <dgm:pt modelId="{FAA898B9-D379-4962-B3C9-F9CE2314DDA6}" type="pres">
      <dgm:prSet presAssocID="{16200B31-92A1-428D-A80F-AAD0E8D5A924}" presName="compNode" presStyleCnt="0"/>
      <dgm:spPr/>
    </dgm:pt>
    <dgm:pt modelId="{96BFC6F5-E84C-4802-B82D-EFC2B42054D8}" type="pres">
      <dgm:prSet presAssocID="{16200B31-92A1-428D-A80F-AAD0E8D5A924}" presName="iconBgRect" presStyleLbl="bgShp" presStyleIdx="0" presStyleCnt="6"/>
      <dgm:spPr/>
    </dgm:pt>
    <dgm:pt modelId="{A3C8BADA-63FA-49AD-86B8-F90BF6FA9A54}" type="pres">
      <dgm:prSet presAssocID="{16200B31-92A1-428D-A80F-AAD0E8D5A92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DC903EED-2D4B-4305-B496-DC456447E0CF}" type="pres">
      <dgm:prSet presAssocID="{16200B31-92A1-428D-A80F-AAD0E8D5A924}" presName="spaceRect" presStyleCnt="0"/>
      <dgm:spPr/>
    </dgm:pt>
    <dgm:pt modelId="{DEAE6489-D720-46E7-A3C9-04B131B767F0}" type="pres">
      <dgm:prSet presAssocID="{16200B31-92A1-428D-A80F-AAD0E8D5A924}" presName="textRect" presStyleLbl="revTx" presStyleIdx="0" presStyleCnt="6">
        <dgm:presLayoutVars>
          <dgm:chMax val="1"/>
          <dgm:chPref val="1"/>
        </dgm:presLayoutVars>
      </dgm:prSet>
      <dgm:spPr/>
    </dgm:pt>
    <dgm:pt modelId="{A989FB52-AF74-4BB0-ABDD-49F620609634}" type="pres">
      <dgm:prSet presAssocID="{951F3D2E-17F1-4A00-9714-BA0D486D26FB}" presName="sibTrans" presStyleLbl="sibTrans2D1" presStyleIdx="0" presStyleCnt="0"/>
      <dgm:spPr/>
    </dgm:pt>
    <dgm:pt modelId="{05995D3A-BE5A-49AB-8792-30616CCE6B84}" type="pres">
      <dgm:prSet presAssocID="{FCEFE3B0-A9A9-4F34-ABF4-CE89B4497BD8}" presName="compNode" presStyleCnt="0"/>
      <dgm:spPr/>
    </dgm:pt>
    <dgm:pt modelId="{B3F75091-7DE2-4794-B829-8F3F6C792DE7}" type="pres">
      <dgm:prSet presAssocID="{FCEFE3B0-A9A9-4F34-ABF4-CE89B4497BD8}" presName="iconBgRect" presStyleLbl="bgShp" presStyleIdx="1" presStyleCnt="6"/>
      <dgm:spPr/>
    </dgm:pt>
    <dgm:pt modelId="{BEB47000-B741-423A-80AE-B3A12950CB23}" type="pres">
      <dgm:prSet presAssocID="{FCEFE3B0-A9A9-4F34-ABF4-CE89B4497BD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9F2929B-9067-45F1-9F0A-7343D865EDAE}" type="pres">
      <dgm:prSet presAssocID="{FCEFE3B0-A9A9-4F34-ABF4-CE89B4497BD8}" presName="spaceRect" presStyleCnt="0"/>
      <dgm:spPr/>
    </dgm:pt>
    <dgm:pt modelId="{527A03B3-48D2-4B7D-98A4-141ACC592225}" type="pres">
      <dgm:prSet presAssocID="{FCEFE3B0-A9A9-4F34-ABF4-CE89B4497BD8}" presName="textRect" presStyleLbl="revTx" presStyleIdx="1" presStyleCnt="6">
        <dgm:presLayoutVars>
          <dgm:chMax val="1"/>
          <dgm:chPref val="1"/>
        </dgm:presLayoutVars>
      </dgm:prSet>
      <dgm:spPr/>
    </dgm:pt>
    <dgm:pt modelId="{63414CF6-2162-4984-9510-5ADFEB5DD02B}" type="pres">
      <dgm:prSet presAssocID="{44CC602D-5DB8-4331-87F0-83F6140BC20A}" presName="sibTrans" presStyleLbl="sibTrans2D1" presStyleIdx="0" presStyleCnt="0"/>
      <dgm:spPr/>
    </dgm:pt>
    <dgm:pt modelId="{BB976213-991F-4A63-B97F-7E5C1FAE3B07}" type="pres">
      <dgm:prSet presAssocID="{C94D4E6F-16D7-4F69-BC15-7E0981404D4A}" presName="compNode" presStyleCnt="0"/>
      <dgm:spPr/>
    </dgm:pt>
    <dgm:pt modelId="{CE2DCAC6-7967-436E-AAEB-3F19ED1F20CD}" type="pres">
      <dgm:prSet presAssocID="{C94D4E6F-16D7-4F69-BC15-7E0981404D4A}" presName="iconBgRect" presStyleLbl="bgShp" presStyleIdx="2" presStyleCnt="6"/>
      <dgm:spPr/>
    </dgm:pt>
    <dgm:pt modelId="{AE770D8F-1878-44D8-831E-C84B64F3104E}" type="pres">
      <dgm:prSet presAssocID="{C94D4E6F-16D7-4F69-BC15-7E0981404D4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ntains"/>
        </a:ext>
      </dgm:extLst>
    </dgm:pt>
    <dgm:pt modelId="{DBCB32B1-492D-4932-9E80-AEA6D9DDB0B2}" type="pres">
      <dgm:prSet presAssocID="{C94D4E6F-16D7-4F69-BC15-7E0981404D4A}" presName="spaceRect" presStyleCnt="0"/>
      <dgm:spPr/>
    </dgm:pt>
    <dgm:pt modelId="{A17E08FC-D718-41A5-9AF4-4894A261F4E2}" type="pres">
      <dgm:prSet presAssocID="{C94D4E6F-16D7-4F69-BC15-7E0981404D4A}" presName="textRect" presStyleLbl="revTx" presStyleIdx="2" presStyleCnt="6">
        <dgm:presLayoutVars>
          <dgm:chMax val="1"/>
          <dgm:chPref val="1"/>
        </dgm:presLayoutVars>
      </dgm:prSet>
      <dgm:spPr/>
    </dgm:pt>
    <dgm:pt modelId="{8A35C244-5C5D-483F-86F8-75CB449E045E}" type="pres">
      <dgm:prSet presAssocID="{B6AF10A7-8A2F-4FE9-9A11-EC986D28F6F9}" presName="sibTrans" presStyleLbl="sibTrans2D1" presStyleIdx="0" presStyleCnt="0"/>
      <dgm:spPr/>
    </dgm:pt>
    <dgm:pt modelId="{79AFD549-5DFC-40B5-B086-A0B5CF205FFB}" type="pres">
      <dgm:prSet presAssocID="{CAD2F79A-E85B-4E2F-85E1-EE4DB01C12FB}" presName="compNode" presStyleCnt="0"/>
      <dgm:spPr/>
    </dgm:pt>
    <dgm:pt modelId="{CE45094B-DB1E-4102-A5C9-88481D174F0A}" type="pres">
      <dgm:prSet presAssocID="{CAD2F79A-E85B-4E2F-85E1-EE4DB01C12FB}" presName="iconBgRect" presStyleLbl="bgShp" presStyleIdx="3" presStyleCnt="6"/>
      <dgm:spPr/>
    </dgm:pt>
    <dgm:pt modelId="{4BDE75D7-0F9D-498B-9EF5-A36E5294579A}" type="pres">
      <dgm:prSet presAssocID="{CAD2F79A-E85B-4E2F-85E1-EE4DB01C12FB}"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ansfer with solid fill"/>
        </a:ext>
      </dgm:extLst>
    </dgm:pt>
    <dgm:pt modelId="{06B93AFD-E196-4647-890A-45FECBD09E14}" type="pres">
      <dgm:prSet presAssocID="{CAD2F79A-E85B-4E2F-85E1-EE4DB01C12FB}" presName="spaceRect" presStyleCnt="0"/>
      <dgm:spPr/>
    </dgm:pt>
    <dgm:pt modelId="{0991BC91-29BD-4979-A5E7-E90478514E98}" type="pres">
      <dgm:prSet presAssocID="{CAD2F79A-E85B-4E2F-85E1-EE4DB01C12FB}" presName="textRect" presStyleLbl="revTx" presStyleIdx="3" presStyleCnt="6">
        <dgm:presLayoutVars>
          <dgm:chMax val="1"/>
          <dgm:chPref val="1"/>
        </dgm:presLayoutVars>
      </dgm:prSet>
      <dgm:spPr/>
    </dgm:pt>
    <dgm:pt modelId="{FF7024CE-0086-452D-8A1A-7AE3FE112761}" type="pres">
      <dgm:prSet presAssocID="{62939195-C6AC-45DA-A903-EC9543058B4A}" presName="sibTrans" presStyleLbl="sibTrans2D1" presStyleIdx="0" presStyleCnt="0"/>
      <dgm:spPr/>
    </dgm:pt>
    <dgm:pt modelId="{EE05022A-657D-4B25-A993-3CE8FBE3DA66}" type="pres">
      <dgm:prSet presAssocID="{E8E4C32A-8D08-45BB-9C08-3A6598DEAD29}" presName="compNode" presStyleCnt="0"/>
      <dgm:spPr/>
    </dgm:pt>
    <dgm:pt modelId="{6C755561-C32A-426A-8D25-510EDD3F85BF}" type="pres">
      <dgm:prSet presAssocID="{E8E4C32A-8D08-45BB-9C08-3A6598DEAD29}" presName="iconBgRect" presStyleLbl="bgShp" presStyleIdx="4" presStyleCnt="6"/>
      <dgm:spPr/>
    </dgm:pt>
    <dgm:pt modelId="{84105927-7996-4904-B812-A9F8D3647C16}" type="pres">
      <dgm:prSet presAssocID="{E8E4C32A-8D08-45BB-9C08-3A6598DEAD29}"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row circle with solid fill"/>
        </a:ext>
      </dgm:extLst>
    </dgm:pt>
    <dgm:pt modelId="{BD208C07-E749-4FA2-BC6B-5B79FE4004EE}" type="pres">
      <dgm:prSet presAssocID="{E8E4C32A-8D08-45BB-9C08-3A6598DEAD29}" presName="spaceRect" presStyleCnt="0"/>
      <dgm:spPr/>
    </dgm:pt>
    <dgm:pt modelId="{C8B07DEA-77D9-4AB3-AE93-EE4C7AA0F46D}" type="pres">
      <dgm:prSet presAssocID="{E8E4C32A-8D08-45BB-9C08-3A6598DEAD29}" presName="textRect" presStyleLbl="revTx" presStyleIdx="4" presStyleCnt="6">
        <dgm:presLayoutVars>
          <dgm:chMax val="1"/>
          <dgm:chPref val="1"/>
        </dgm:presLayoutVars>
      </dgm:prSet>
      <dgm:spPr/>
    </dgm:pt>
    <dgm:pt modelId="{A18A93C2-AAE2-4F34-9CB3-9C70CE1D4367}" type="pres">
      <dgm:prSet presAssocID="{21F35ED3-4F07-4531-A67C-1958B51C7D8D}" presName="sibTrans" presStyleLbl="sibTrans2D1" presStyleIdx="0" presStyleCnt="0"/>
      <dgm:spPr/>
    </dgm:pt>
    <dgm:pt modelId="{ACCAA960-1CCA-4FCA-BF90-B5EF722E13F0}" type="pres">
      <dgm:prSet presAssocID="{ED379918-7BCD-4B3B-8EFA-1953ADBC4FBB}" presName="compNode" presStyleCnt="0"/>
      <dgm:spPr/>
    </dgm:pt>
    <dgm:pt modelId="{DAF8FCB0-CB81-46FE-B76A-688B251B822E}" type="pres">
      <dgm:prSet presAssocID="{ED379918-7BCD-4B3B-8EFA-1953ADBC4FBB}" presName="iconBgRect" presStyleLbl="bgShp" presStyleIdx="5" presStyleCnt="6"/>
      <dgm:spPr/>
    </dgm:pt>
    <dgm:pt modelId="{CE61CE23-3A5A-42E9-A5F1-8F93BAF1252B}" type="pres">
      <dgm:prSet presAssocID="{ED379918-7BCD-4B3B-8EFA-1953ADBC4FBB}"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ipboard with solid fill"/>
        </a:ext>
      </dgm:extLst>
    </dgm:pt>
    <dgm:pt modelId="{648E6974-62AD-4731-9911-A4C3A1F87B90}" type="pres">
      <dgm:prSet presAssocID="{ED379918-7BCD-4B3B-8EFA-1953ADBC4FBB}" presName="spaceRect" presStyleCnt="0"/>
      <dgm:spPr/>
    </dgm:pt>
    <dgm:pt modelId="{51A323CE-10F5-477C-9D3D-2A091708735D}" type="pres">
      <dgm:prSet presAssocID="{ED379918-7BCD-4B3B-8EFA-1953ADBC4FBB}" presName="textRect" presStyleLbl="revTx" presStyleIdx="5" presStyleCnt="6">
        <dgm:presLayoutVars>
          <dgm:chMax val="1"/>
          <dgm:chPref val="1"/>
        </dgm:presLayoutVars>
      </dgm:prSet>
      <dgm:spPr/>
    </dgm:pt>
  </dgm:ptLst>
  <dgm:cxnLst>
    <dgm:cxn modelId="{F4BA2B0B-E827-4CEA-8CD4-331507417B63}" srcId="{73C8C2DE-D6A2-4C89-8D2D-9518C284CDA0}" destId="{FCEFE3B0-A9A9-4F34-ABF4-CE89B4497BD8}" srcOrd="1" destOrd="0" parTransId="{ADDB0865-1883-4F0A-A51A-CE2D8CCB79FB}" sibTransId="{44CC602D-5DB8-4331-87F0-83F6140BC20A}"/>
    <dgm:cxn modelId="{640DE50C-BF68-4BB8-9249-F0E4A063819B}" type="presOf" srcId="{B6AF10A7-8A2F-4FE9-9A11-EC986D28F6F9}" destId="{8A35C244-5C5D-483F-86F8-75CB449E045E}" srcOrd="0" destOrd="0" presId="urn:microsoft.com/office/officeart/2018/2/layout/IconCircleList"/>
    <dgm:cxn modelId="{F85DC61F-8EAD-44EB-BC14-5F0BADD5EF70}" type="presOf" srcId="{CAD2F79A-E85B-4E2F-85E1-EE4DB01C12FB}" destId="{0991BC91-29BD-4979-A5E7-E90478514E98}" srcOrd="0" destOrd="0" presId="urn:microsoft.com/office/officeart/2018/2/layout/IconCircleList"/>
    <dgm:cxn modelId="{DA57CC2D-6946-4548-9E59-35A8891182E1}" srcId="{73C8C2DE-D6A2-4C89-8D2D-9518C284CDA0}" destId="{ED379918-7BCD-4B3B-8EFA-1953ADBC4FBB}" srcOrd="5" destOrd="0" parTransId="{470F24E6-2853-4D70-B207-0F556F8437D4}" sibTransId="{163A3F31-5491-47F7-AE0F-BB9577C85418}"/>
    <dgm:cxn modelId="{B3CE813C-0503-4A61-8C2C-350BF4A70C51}" type="presOf" srcId="{62939195-C6AC-45DA-A903-EC9543058B4A}" destId="{FF7024CE-0086-452D-8A1A-7AE3FE112761}" srcOrd="0" destOrd="0" presId="urn:microsoft.com/office/officeart/2018/2/layout/IconCircleList"/>
    <dgm:cxn modelId="{4BC9D34D-954C-4F3A-B8ED-E7DB7384A512}" srcId="{73C8C2DE-D6A2-4C89-8D2D-9518C284CDA0}" destId="{E8E4C32A-8D08-45BB-9C08-3A6598DEAD29}" srcOrd="4" destOrd="0" parTransId="{7258FD0D-A3B0-43AE-A7E4-221FFB24A270}" sibTransId="{21F35ED3-4F07-4531-A67C-1958B51C7D8D}"/>
    <dgm:cxn modelId="{37210E79-5D5A-4EF3-A740-42D8454EB7DC}" type="presOf" srcId="{44CC602D-5DB8-4331-87F0-83F6140BC20A}" destId="{63414CF6-2162-4984-9510-5ADFEB5DD02B}" srcOrd="0" destOrd="0" presId="urn:microsoft.com/office/officeart/2018/2/layout/IconCircleList"/>
    <dgm:cxn modelId="{37869888-18FD-4FB2-AE8B-38B498D40516}" srcId="{73C8C2DE-D6A2-4C89-8D2D-9518C284CDA0}" destId="{16200B31-92A1-428D-A80F-AAD0E8D5A924}" srcOrd="0" destOrd="0" parTransId="{978A605A-790A-4A40-8B22-D7E019562E83}" sibTransId="{951F3D2E-17F1-4A00-9714-BA0D486D26FB}"/>
    <dgm:cxn modelId="{DC45198C-3C3D-4C03-A599-61F776B0FADE}" type="presOf" srcId="{E8E4C32A-8D08-45BB-9C08-3A6598DEAD29}" destId="{C8B07DEA-77D9-4AB3-AE93-EE4C7AA0F46D}" srcOrd="0" destOrd="0" presId="urn:microsoft.com/office/officeart/2018/2/layout/IconCircleList"/>
    <dgm:cxn modelId="{7375168F-1BFE-4C37-A202-4F8F6B71A085}" type="presOf" srcId="{16200B31-92A1-428D-A80F-AAD0E8D5A924}" destId="{DEAE6489-D720-46E7-A3C9-04B131B767F0}" srcOrd="0" destOrd="0" presId="urn:microsoft.com/office/officeart/2018/2/layout/IconCircleList"/>
    <dgm:cxn modelId="{7F278391-6EB7-4AD8-A354-40152558347A}" type="presOf" srcId="{FCEFE3B0-A9A9-4F34-ABF4-CE89B4497BD8}" destId="{527A03B3-48D2-4B7D-98A4-141ACC592225}" srcOrd="0" destOrd="0" presId="urn:microsoft.com/office/officeart/2018/2/layout/IconCircleList"/>
    <dgm:cxn modelId="{54628E93-76D5-4627-980A-F1533CB39D8E}" srcId="{73C8C2DE-D6A2-4C89-8D2D-9518C284CDA0}" destId="{C94D4E6F-16D7-4F69-BC15-7E0981404D4A}" srcOrd="2" destOrd="0" parTransId="{41A64CDF-125C-4727-9AAB-3EBFB0224469}" sibTransId="{B6AF10A7-8A2F-4FE9-9A11-EC986D28F6F9}"/>
    <dgm:cxn modelId="{A3ED31A4-0601-4584-A998-A71A7AD3D123}" type="presOf" srcId="{ED379918-7BCD-4B3B-8EFA-1953ADBC4FBB}" destId="{51A323CE-10F5-477C-9D3D-2A091708735D}" srcOrd="0" destOrd="0" presId="urn:microsoft.com/office/officeart/2018/2/layout/IconCircleList"/>
    <dgm:cxn modelId="{8AE9D9A5-C5E5-4E08-94F5-CCE0ADC8AA33}" type="presOf" srcId="{951F3D2E-17F1-4A00-9714-BA0D486D26FB}" destId="{A989FB52-AF74-4BB0-ABDD-49F620609634}" srcOrd="0" destOrd="0" presId="urn:microsoft.com/office/officeart/2018/2/layout/IconCircleList"/>
    <dgm:cxn modelId="{59225AB5-2022-4BC8-9FDE-2182C8F47AEA}" srcId="{73C8C2DE-D6A2-4C89-8D2D-9518C284CDA0}" destId="{CAD2F79A-E85B-4E2F-85E1-EE4DB01C12FB}" srcOrd="3" destOrd="0" parTransId="{E9D8687E-93EF-4892-AEC9-DD78057369AB}" sibTransId="{62939195-C6AC-45DA-A903-EC9543058B4A}"/>
    <dgm:cxn modelId="{EFE608BC-5068-4E61-A45A-357B1F120B68}" type="presOf" srcId="{73C8C2DE-D6A2-4C89-8D2D-9518C284CDA0}" destId="{CBD7FA47-CB89-4203-93FF-915A9A4CBAF1}" srcOrd="0" destOrd="0" presId="urn:microsoft.com/office/officeart/2018/2/layout/IconCircleList"/>
    <dgm:cxn modelId="{39C640D9-94CF-493E-8D69-873204D85CE6}" type="presOf" srcId="{C94D4E6F-16D7-4F69-BC15-7E0981404D4A}" destId="{A17E08FC-D718-41A5-9AF4-4894A261F4E2}" srcOrd="0" destOrd="0" presId="urn:microsoft.com/office/officeart/2018/2/layout/IconCircleList"/>
    <dgm:cxn modelId="{BD0EA6F5-B64A-4651-B36F-5DC52F10E288}" type="presOf" srcId="{21F35ED3-4F07-4531-A67C-1958B51C7D8D}" destId="{A18A93C2-AAE2-4F34-9CB3-9C70CE1D4367}" srcOrd="0" destOrd="0" presId="urn:microsoft.com/office/officeart/2018/2/layout/IconCircleList"/>
    <dgm:cxn modelId="{1745EA45-A695-4921-8945-25D376C43A00}" type="presParOf" srcId="{CBD7FA47-CB89-4203-93FF-915A9A4CBAF1}" destId="{1208745F-EB24-4C75-A3E8-C74683E48A39}" srcOrd="0" destOrd="0" presId="urn:microsoft.com/office/officeart/2018/2/layout/IconCircleList"/>
    <dgm:cxn modelId="{9EDDC5FC-0F19-4C77-8B0F-515FA373144B}" type="presParOf" srcId="{1208745F-EB24-4C75-A3E8-C74683E48A39}" destId="{FAA898B9-D379-4962-B3C9-F9CE2314DDA6}" srcOrd="0" destOrd="0" presId="urn:microsoft.com/office/officeart/2018/2/layout/IconCircleList"/>
    <dgm:cxn modelId="{8CDA2DFD-0890-4F8E-9B32-FB23C8E86B51}" type="presParOf" srcId="{FAA898B9-D379-4962-B3C9-F9CE2314DDA6}" destId="{96BFC6F5-E84C-4802-B82D-EFC2B42054D8}" srcOrd="0" destOrd="0" presId="urn:microsoft.com/office/officeart/2018/2/layout/IconCircleList"/>
    <dgm:cxn modelId="{01277D08-3186-4B0A-B331-6D744699D426}" type="presParOf" srcId="{FAA898B9-D379-4962-B3C9-F9CE2314DDA6}" destId="{A3C8BADA-63FA-49AD-86B8-F90BF6FA9A54}" srcOrd="1" destOrd="0" presId="urn:microsoft.com/office/officeart/2018/2/layout/IconCircleList"/>
    <dgm:cxn modelId="{CAB2314F-92F0-45AB-82A6-2D27DD4920E0}" type="presParOf" srcId="{FAA898B9-D379-4962-B3C9-F9CE2314DDA6}" destId="{DC903EED-2D4B-4305-B496-DC456447E0CF}" srcOrd="2" destOrd="0" presId="urn:microsoft.com/office/officeart/2018/2/layout/IconCircleList"/>
    <dgm:cxn modelId="{3FAAB20A-4A80-4157-AE96-9B8FBF0AC9F7}" type="presParOf" srcId="{FAA898B9-D379-4962-B3C9-F9CE2314DDA6}" destId="{DEAE6489-D720-46E7-A3C9-04B131B767F0}" srcOrd="3" destOrd="0" presId="urn:microsoft.com/office/officeart/2018/2/layout/IconCircleList"/>
    <dgm:cxn modelId="{DC0C8D4F-FCB4-43CC-B8AC-24C85EEE1042}" type="presParOf" srcId="{1208745F-EB24-4C75-A3E8-C74683E48A39}" destId="{A989FB52-AF74-4BB0-ABDD-49F620609634}" srcOrd="1" destOrd="0" presId="urn:microsoft.com/office/officeart/2018/2/layout/IconCircleList"/>
    <dgm:cxn modelId="{C3BB890C-9BAC-4EB5-9EA5-D2DF859AB68F}" type="presParOf" srcId="{1208745F-EB24-4C75-A3E8-C74683E48A39}" destId="{05995D3A-BE5A-49AB-8792-30616CCE6B84}" srcOrd="2" destOrd="0" presId="urn:microsoft.com/office/officeart/2018/2/layout/IconCircleList"/>
    <dgm:cxn modelId="{BA1A6206-49AF-4726-BA22-BEF3088511F9}" type="presParOf" srcId="{05995D3A-BE5A-49AB-8792-30616CCE6B84}" destId="{B3F75091-7DE2-4794-B829-8F3F6C792DE7}" srcOrd="0" destOrd="0" presId="urn:microsoft.com/office/officeart/2018/2/layout/IconCircleList"/>
    <dgm:cxn modelId="{A9DA75BC-12D5-4575-A881-5ED61FCCC9A5}" type="presParOf" srcId="{05995D3A-BE5A-49AB-8792-30616CCE6B84}" destId="{BEB47000-B741-423A-80AE-B3A12950CB23}" srcOrd="1" destOrd="0" presId="urn:microsoft.com/office/officeart/2018/2/layout/IconCircleList"/>
    <dgm:cxn modelId="{6AB6C25D-9511-47E9-86AE-21D88FAB09B8}" type="presParOf" srcId="{05995D3A-BE5A-49AB-8792-30616CCE6B84}" destId="{19F2929B-9067-45F1-9F0A-7343D865EDAE}" srcOrd="2" destOrd="0" presId="urn:microsoft.com/office/officeart/2018/2/layout/IconCircleList"/>
    <dgm:cxn modelId="{93ECA8AB-6CC9-4EFA-B3BD-B2A15D5F0E62}" type="presParOf" srcId="{05995D3A-BE5A-49AB-8792-30616CCE6B84}" destId="{527A03B3-48D2-4B7D-98A4-141ACC592225}" srcOrd="3" destOrd="0" presId="urn:microsoft.com/office/officeart/2018/2/layout/IconCircleList"/>
    <dgm:cxn modelId="{022DFF57-16AE-4640-ACC5-5AF35F88CE86}" type="presParOf" srcId="{1208745F-EB24-4C75-A3E8-C74683E48A39}" destId="{63414CF6-2162-4984-9510-5ADFEB5DD02B}" srcOrd="3" destOrd="0" presId="urn:microsoft.com/office/officeart/2018/2/layout/IconCircleList"/>
    <dgm:cxn modelId="{53283511-0395-4C07-A951-BD576135AC3D}" type="presParOf" srcId="{1208745F-EB24-4C75-A3E8-C74683E48A39}" destId="{BB976213-991F-4A63-B97F-7E5C1FAE3B07}" srcOrd="4" destOrd="0" presId="urn:microsoft.com/office/officeart/2018/2/layout/IconCircleList"/>
    <dgm:cxn modelId="{0FFA1EE2-5440-44A4-BE60-15FA8ABBD1DA}" type="presParOf" srcId="{BB976213-991F-4A63-B97F-7E5C1FAE3B07}" destId="{CE2DCAC6-7967-436E-AAEB-3F19ED1F20CD}" srcOrd="0" destOrd="0" presId="urn:microsoft.com/office/officeart/2018/2/layout/IconCircleList"/>
    <dgm:cxn modelId="{6FF18B30-2361-4E5F-897D-23F2B7C6F5B7}" type="presParOf" srcId="{BB976213-991F-4A63-B97F-7E5C1FAE3B07}" destId="{AE770D8F-1878-44D8-831E-C84B64F3104E}" srcOrd="1" destOrd="0" presId="urn:microsoft.com/office/officeart/2018/2/layout/IconCircleList"/>
    <dgm:cxn modelId="{C5510AB2-8388-4A5C-AF8C-2976E354CBAD}" type="presParOf" srcId="{BB976213-991F-4A63-B97F-7E5C1FAE3B07}" destId="{DBCB32B1-492D-4932-9E80-AEA6D9DDB0B2}" srcOrd="2" destOrd="0" presId="urn:microsoft.com/office/officeart/2018/2/layout/IconCircleList"/>
    <dgm:cxn modelId="{5AF23ABC-F30E-4183-945C-FE4ACDA2BF85}" type="presParOf" srcId="{BB976213-991F-4A63-B97F-7E5C1FAE3B07}" destId="{A17E08FC-D718-41A5-9AF4-4894A261F4E2}" srcOrd="3" destOrd="0" presId="urn:microsoft.com/office/officeart/2018/2/layout/IconCircleList"/>
    <dgm:cxn modelId="{E6007FB6-E318-4A6A-AC74-B14B58A09A36}" type="presParOf" srcId="{1208745F-EB24-4C75-A3E8-C74683E48A39}" destId="{8A35C244-5C5D-483F-86F8-75CB449E045E}" srcOrd="5" destOrd="0" presId="urn:microsoft.com/office/officeart/2018/2/layout/IconCircleList"/>
    <dgm:cxn modelId="{FC39EBAD-ECF9-42CC-A0E6-30D39374CEDE}" type="presParOf" srcId="{1208745F-EB24-4C75-A3E8-C74683E48A39}" destId="{79AFD549-5DFC-40B5-B086-A0B5CF205FFB}" srcOrd="6" destOrd="0" presId="urn:microsoft.com/office/officeart/2018/2/layout/IconCircleList"/>
    <dgm:cxn modelId="{32EC2CDF-7246-4E4C-8098-C1C6119DC0FB}" type="presParOf" srcId="{79AFD549-5DFC-40B5-B086-A0B5CF205FFB}" destId="{CE45094B-DB1E-4102-A5C9-88481D174F0A}" srcOrd="0" destOrd="0" presId="urn:microsoft.com/office/officeart/2018/2/layout/IconCircleList"/>
    <dgm:cxn modelId="{7CEA8B4C-F3AD-4138-821C-387C8CDA3B4F}" type="presParOf" srcId="{79AFD549-5DFC-40B5-B086-A0B5CF205FFB}" destId="{4BDE75D7-0F9D-498B-9EF5-A36E5294579A}" srcOrd="1" destOrd="0" presId="urn:microsoft.com/office/officeart/2018/2/layout/IconCircleList"/>
    <dgm:cxn modelId="{DCF8B996-25BF-4988-B550-56AE466BFE37}" type="presParOf" srcId="{79AFD549-5DFC-40B5-B086-A0B5CF205FFB}" destId="{06B93AFD-E196-4647-890A-45FECBD09E14}" srcOrd="2" destOrd="0" presId="urn:microsoft.com/office/officeart/2018/2/layout/IconCircleList"/>
    <dgm:cxn modelId="{E05DF01F-7D47-453A-B233-464B2D4D6B4A}" type="presParOf" srcId="{79AFD549-5DFC-40B5-B086-A0B5CF205FFB}" destId="{0991BC91-29BD-4979-A5E7-E90478514E98}" srcOrd="3" destOrd="0" presId="urn:microsoft.com/office/officeart/2018/2/layout/IconCircleList"/>
    <dgm:cxn modelId="{5337F1FC-597D-4E6A-99EA-E2821547A175}" type="presParOf" srcId="{1208745F-EB24-4C75-A3E8-C74683E48A39}" destId="{FF7024CE-0086-452D-8A1A-7AE3FE112761}" srcOrd="7" destOrd="0" presId="urn:microsoft.com/office/officeart/2018/2/layout/IconCircleList"/>
    <dgm:cxn modelId="{C7499B90-6362-43A9-A2E6-9E5B6B792E1D}" type="presParOf" srcId="{1208745F-EB24-4C75-A3E8-C74683E48A39}" destId="{EE05022A-657D-4B25-A993-3CE8FBE3DA66}" srcOrd="8" destOrd="0" presId="urn:microsoft.com/office/officeart/2018/2/layout/IconCircleList"/>
    <dgm:cxn modelId="{DED4510B-4105-40B8-A07C-CC57035E961D}" type="presParOf" srcId="{EE05022A-657D-4B25-A993-3CE8FBE3DA66}" destId="{6C755561-C32A-426A-8D25-510EDD3F85BF}" srcOrd="0" destOrd="0" presId="urn:microsoft.com/office/officeart/2018/2/layout/IconCircleList"/>
    <dgm:cxn modelId="{9CDEEA06-C22B-433A-803D-A772D27FBA43}" type="presParOf" srcId="{EE05022A-657D-4B25-A993-3CE8FBE3DA66}" destId="{84105927-7996-4904-B812-A9F8D3647C16}" srcOrd="1" destOrd="0" presId="urn:microsoft.com/office/officeart/2018/2/layout/IconCircleList"/>
    <dgm:cxn modelId="{F7522AD7-3807-4728-B5AF-ED2F296627CB}" type="presParOf" srcId="{EE05022A-657D-4B25-A993-3CE8FBE3DA66}" destId="{BD208C07-E749-4FA2-BC6B-5B79FE4004EE}" srcOrd="2" destOrd="0" presId="urn:microsoft.com/office/officeart/2018/2/layout/IconCircleList"/>
    <dgm:cxn modelId="{8DDC1E27-3FD3-4098-9A07-51CED75CDD5B}" type="presParOf" srcId="{EE05022A-657D-4B25-A993-3CE8FBE3DA66}" destId="{C8B07DEA-77D9-4AB3-AE93-EE4C7AA0F46D}" srcOrd="3" destOrd="0" presId="urn:microsoft.com/office/officeart/2018/2/layout/IconCircleList"/>
    <dgm:cxn modelId="{2EFE86BD-7B22-42A6-AA79-217B2354C2E9}" type="presParOf" srcId="{1208745F-EB24-4C75-A3E8-C74683E48A39}" destId="{A18A93C2-AAE2-4F34-9CB3-9C70CE1D4367}" srcOrd="9" destOrd="0" presId="urn:microsoft.com/office/officeart/2018/2/layout/IconCircleList"/>
    <dgm:cxn modelId="{13AA914E-9285-4108-A1D4-0718EE1BCEDD}" type="presParOf" srcId="{1208745F-EB24-4C75-A3E8-C74683E48A39}" destId="{ACCAA960-1CCA-4FCA-BF90-B5EF722E13F0}" srcOrd="10" destOrd="0" presId="urn:microsoft.com/office/officeart/2018/2/layout/IconCircleList"/>
    <dgm:cxn modelId="{4891BD2F-5A6C-445D-BAE9-1F74B661FB9F}" type="presParOf" srcId="{ACCAA960-1CCA-4FCA-BF90-B5EF722E13F0}" destId="{DAF8FCB0-CB81-46FE-B76A-688B251B822E}" srcOrd="0" destOrd="0" presId="urn:microsoft.com/office/officeart/2018/2/layout/IconCircleList"/>
    <dgm:cxn modelId="{F3FDC574-3219-4044-A056-DE12EB17A759}" type="presParOf" srcId="{ACCAA960-1CCA-4FCA-BF90-B5EF722E13F0}" destId="{CE61CE23-3A5A-42E9-A5F1-8F93BAF1252B}" srcOrd="1" destOrd="0" presId="urn:microsoft.com/office/officeart/2018/2/layout/IconCircleList"/>
    <dgm:cxn modelId="{7F36ACE4-BA16-4383-A976-E47885E5468E}" type="presParOf" srcId="{ACCAA960-1CCA-4FCA-BF90-B5EF722E13F0}" destId="{648E6974-62AD-4731-9911-A4C3A1F87B90}" srcOrd="2" destOrd="0" presId="urn:microsoft.com/office/officeart/2018/2/layout/IconCircleList"/>
    <dgm:cxn modelId="{AA94259A-9022-4CD3-A390-ACF68041E61C}" type="presParOf" srcId="{ACCAA960-1CCA-4FCA-BF90-B5EF722E13F0}" destId="{51A323CE-10F5-477C-9D3D-2A091708735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FC6F5-E84C-4802-B82D-EFC2B42054D8}">
      <dsp:nvSpPr>
        <dsp:cNvPr id="0" name=""/>
        <dsp:cNvSpPr/>
      </dsp:nvSpPr>
      <dsp:spPr>
        <a:xfrm>
          <a:off x="583755" y="1045"/>
          <a:ext cx="600075" cy="6000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8BADA-63FA-49AD-86B8-F90BF6FA9A54}">
      <dsp:nvSpPr>
        <dsp:cNvPr id="0" name=""/>
        <dsp:cNvSpPr/>
      </dsp:nvSpPr>
      <dsp:spPr>
        <a:xfrm>
          <a:off x="709771" y="127061"/>
          <a:ext cx="348043" cy="348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AE6489-D720-46E7-A3C9-04B131B767F0}">
      <dsp:nvSpPr>
        <dsp:cNvPr id="0" name=""/>
        <dsp:cNvSpPr/>
      </dsp:nvSpPr>
      <dsp:spPr>
        <a:xfrm>
          <a:off x="1312418" y="1045"/>
          <a:ext cx="1414462"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Describe what you see?</a:t>
          </a:r>
        </a:p>
      </dsp:txBody>
      <dsp:txXfrm>
        <a:off x="1312418" y="1045"/>
        <a:ext cx="1414462" cy="600075"/>
      </dsp:txXfrm>
    </dsp:sp>
    <dsp:sp modelId="{B3F75091-7DE2-4794-B829-8F3F6C792DE7}">
      <dsp:nvSpPr>
        <dsp:cNvPr id="0" name=""/>
        <dsp:cNvSpPr/>
      </dsp:nvSpPr>
      <dsp:spPr>
        <a:xfrm>
          <a:off x="2973340" y="1045"/>
          <a:ext cx="600075" cy="6000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47000-B741-423A-80AE-B3A12950CB23}">
      <dsp:nvSpPr>
        <dsp:cNvPr id="0" name=""/>
        <dsp:cNvSpPr/>
      </dsp:nvSpPr>
      <dsp:spPr>
        <a:xfrm>
          <a:off x="3099355" y="127061"/>
          <a:ext cx="348043" cy="3480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7A03B3-48D2-4B7D-98A4-141ACC592225}">
      <dsp:nvSpPr>
        <dsp:cNvPr id="0" name=""/>
        <dsp:cNvSpPr/>
      </dsp:nvSpPr>
      <dsp:spPr>
        <a:xfrm>
          <a:off x="3702002" y="1045"/>
          <a:ext cx="1414462"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Any patterns?</a:t>
          </a:r>
        </a:p>
      </dsp:txBody>
      <dsp:txXfrm>
        <a:off x="3702002" y="1045"/>
        <a:ext cx="1414462" cy="600075"/>
      </dsp:txXfrm>
    </dsp:sp>
    <dsp:sp modelId="{CE2DCAC6-7967-436E-AAEB-3F19ED1F20CD}">
      <dsp:nvSpPr>
        <dsp:cNvPr id="0" name=""/>
        <dsp:cNvSpPr/>
      </dsp:nvSpPr>
      <dsp:spPr>
        <a:xfrm>
          <a:off x="583755" y="1059881"/>
          <a:ext cx="600075" cy="6000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70D8F-1878-44D8-831E-C84B64F3104E}">
      <dsp:nvSpPr>
        <dsp:cNvPr id="0" name=""/>
        <dsp:cNvSpPr/>
      </dsp:nvSpPr>
      <dsp:spPr>
        <a:xfrm>
          <a:off x="709771" y="1185896"/>
          <a:ext cx="348043" cy="3480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7E08FC-D718-41A5-9AF4-4894A261F4E2}">
      <dsp:nvSpPr>
        <dsp:cNvPr id="0" name=""/>
        <dsp:cNvSpPr/>
      </dsp:nvSpPr>
      <dsp:spPr>
        <a:xfrm>
          <a:off x="1312418" y="1059881"/>
          <a:ext cx="1414462"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Are all the "trails" the same size and shape?</a:t>
          </a:r>
        </a:p>
      </dsp:txBody>
      <dsp:txXfrm>
        <a:off x="1312418" y="1059881"/>
        <a:ext cx="1414462" cy="600075"/>
      </dsp:txXfrm>
    </dsp:sp>
    <dsp:sp modelId="{CE45094B-DB1E-4102-A5C9-88481D174F0A}">
      <dsp:nvSpPr>
        <dsp:cNvPr id="0" name=""/>
        <dsp:cNvSpPr/>
      </dsp:nvSpPr>
      <dsp:spPr>
        <a:xfrm>
          <a:off x="2973340" y="1059881"/>
          <a:ext cx="600075" cy="6000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E75D7-0F9D-498B-9EF5-A36E5294579A}">
      <dsp:nvSpPr>
        <dsp:cNvPr id="0" name=""/>
        <dsp:cNvSpPr/>
      </dsp:nvSpPr>
      <dsp:spPr>
        <a:xfrm>
          <a:off x="3099355" y="1185896"/>
          <a:ext cx="348043" cy="34804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91BC91-29BD-4979-A5E7-E90478514E98}">
      <dsp:nvSpPr>
        <dsp:cNvPr id="0" name=""/>
        <dsp:cNvSpPr/>
      </dsp:nvSpPr>
      <dsp:spPr>
        <a:xfrm>
          <a:off x="3702002" y="1059881"/>
          <a:ext cx="1414462"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Does any action change the observation?</a:t>
          </a:r>
        </a:p>
      </dsp:txBody>
      <dsp:txXfrm>
        <a:off x="3702002" y="1059881"/>
        <a:ext cx="1414462" cy="600075"/>
      </dsp:txXfrm>
    </dsp:sp>
    <dsp:sp modelId="{6C755561-C32A-426A-8D25-510EDD3F85BF}">
      <dsp:nvSpPr>
        <dsp:cNvPr id="0" name=""/>
        <dsp:cNvSpPr/>
      </dsp:nvSpPr>
      <dsp:spPr>
        <a:xfrm>
          <a:off x="583755" y="2118716"/>
          <a:ext cx="600075" cy="6000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05927-7996-4904-B812-A9F8D3647C16}">
      <dsp:nvSpPr>
        <dsp:cNvPr id="0" name=""/>
        <dsp:cNvSpPr/>
      </dsp:nvSpPr>
      <dsp:spPr>
        <a:xfrm>
          <a:off x="709771" y="2244731"/>
          <a:ext cx="348043" cy="34804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07DEA-77D9-4AB3-AE93-EE4C7AA0F46D}">
      <dsp:nvSpPr>
        <dsp:cNvPr id="0" name=""/>
        <dsp:cNvSpPr/>
      </dsp:nvSpPr>
      <dsp:spPr>
        <a:xfrm>
          <a:off x="1312418" y="2118716"/>
          <a:ext cx="1414462"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latin typeface="Arial" panose="020B0604020202020204"/>
            </a:rPr>
            <a:t>Cause and Effect?</a:t>
          </a:r>
        </a:p>
      </dsp:txBody>
      <dsp:txXfrm>
        <a:off x="1312418" y="2118716"/>
        <a:ext cx="1414462" cy="600075"/>
      </dsp:txXfrm>
    </dsp:sp>
    <dsp:sp modelId="{DAF8FCB0-CB81-46FE-B76A-688B251B822E}">
      <dsp:nvSpPr>
        <dsp:cNvPr id="0" name=""/>
        <dsp:cNvSpPr/>
      </dsp:nvSpPr>
      <dsp:spPr>
        <a:xfrm>
          <a:off x="2973340" y="2118716"/>
          <a:ext cx="600075" cy="60007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1CE23-3A5A-42E9-A5F1-8F93BAF1252B}">
      <dsp:nvSpPr>
        <dsp:cNvPr id="0" name=""/>
        <dsp:cNvSpPr/>
      </dsp:nvSpPr>
      <dsp:spPr>
        <a:xfrm>
          <a:off x="3099355" y="2244731"/>
          <a:ext cx="348043" cy="34804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323CE-10F5-477C-9D3D-2A091708735D}">
      <dsp:nvSpPr>
        <dsp:cNvPr id="0" name=""/>
        <dsp:cNvSpPr/>
      </dsp:nvSpPr>
      <dsp:spPr>
        <a:xfrm>
          <a:off x="3702002" y="2118716"/>
          <a:ext cx="1414462" cy="60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latin typeface="Arial" panose="020B0604020202020204"/>
            </a:rPr>
            <a:t>Record Observations</a:t>
          </a:r>
        </a:p>
      </dsp:txBody>
      <dsp:txXfrm>
        <a:off x="3702002" y="2118716"/>
        <a:ext cx="1414462" cy="60007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OtiTeNWPH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User:Dstanley16/sandbox#cite_note-:6-14" TargetMode="External"/><Relationship Id="rId3" Type="http://schemas.openxmlformats.org/officeDocument/2006/relationships/hyperlink" Target="https://en.wikipedia.org/wiki/User:Dstanley16/sandbox#cite_note-:12-12" TargetMode="External"/><Relationship Id="rId7" Type="http://schemas.openxmlformats.org/officeDocument/2006/relationships/hyperlink" Target="https://en.wikipedia.org/wiki/User:Dstanley16/sandbox#cite_note-:22-7"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Runaway_breakdown" TargetMode="External"/><Relationship Id="rId5" Type="http://schemas.openxmlformats.org/officeDocument/2006/relationships/hyperlink" Target="https://en.wikipedia.org/wiki/User:Dstanley16/sandbox#cite_note-:2-8" TargetMode="External"/><Relationship Id="rId4" Type="http://schemas.openxmlformats.org/officeDocument/2006/relationships/hyperlink" Target="https://en.wikipedia.org/wiki/User:Dstanley16/sandbox#cite_note-:8-13" TargetMode="External"/><Relationship Id="rId9" Type="http://schemas.openxmlformats.org/officeDocument/2006/relationships/hyperlink" Target="https://en.wikipedia.org/wiki/Charles_Thomson_Rees_Wils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4725" cy="2635250"/>
          </a:xfrm>
        </p:spPr>
      </p:sp>
      <p:sp>
        <p:nvSpPr>
          <p:cNvPr id="3" name="Notes Placeholder 2"/>
          <p:cNvSpPr>
            <a:spLocks noGrp="1"/>
          </p:cNvSpPr>
          <p:nvPr>
            <p:ph type="body" idx="1"/>
          </p:nvPr>
        </p:nvSpPr>
        <p:spPr/>
        <p:txBody>
          <a:bodyPr/>
          <a:lstStyle/>
          <a:p>
            <a:r>
              <a:rPr lang="en-US" dirty="0"/>
              <a:t>Use</a:t>
            </a:r>
            <a:r>
              <a:rPr lang="en-US" baseline="0" dirty="0"/>
              <a:t> this presentation to introduce working with cloud </a:t>
            </a:r>
            <a:r>
              <a:rPr lang="en-US" baseline="0"/>
              <a:t>chambers activity.</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a:t>
            </a:fld>
            <a:endParaRPr lang="en-US" dirty="0"/>
          </a:p>
        </p:txBody>
      </p:sp>
    </p:spTree>
    <p:extLst>
      <p:ext uri="{BB962C8B-B14F-4D97-AF65-F5344CB8AC3E}">
        <p14:creationId xmlns:p14="http://schemas.microsoft.com/office/powerpoint/2010/main" val="389949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4725" cy="2635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12</a:t>
            </a:fld>
            <a:endParaRPr lang="en-US" dirty="0"/>
          </a:p>
        </p:txBody>
      </p:sp>
    </p:spTree>
    <p:extLst>
      <p:ext uri="{BB962C8B-B14F-4D97-AF65-F5344CB8AC3E}">
        <p14:creationId xmlns:p14="http://schemas.microsoft.com/office/powerpoint/2010/main" val="403350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4725" cy="2635250"/>
          </a:xfrm>
        </p:spPr>
      </p:sp>
      <p:sp>
        <p:nvSpPr>
          <p:cNvPr id="3" name="Notes Placeholder 2"/>
          <p:cNvSpPr>
            <a:spLocks noGrp="1"/>
          </p:cNvSpPr>
          <p:nvPr>
            <p:ph type="body" idx="1"/>
          </p:nvPr>
        </p:nvSpPr>
        <p:spPr/>
        <p:txBody>
          <a:bodyPr/>
          <a:lstStyle/>
          <a:p>
            <a:r>
              <a:rPr lang="en-US" dirty="0"/>
              <a:t>The large diffusion cloud chamber video is only active in slide show mode.</a:t>
            </a:r>
          </a:p>
          <a:p>
            <a:endParaRPr lang="en-US" dirty="0"/>
          </a:p>
          <a:p>
            <a:r>
              <a:rPr lang="en-US" dirty="0"/>
              <a:t>Follow</a:t>
            </a:r>
            <a:r>
              <a:rPr lang="en-US" baseline="0" dirty="0"/>
              <a:t> this presentation with practice setting up and using cloud chambers. </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13</a:t>
            </a:fld>
            <a:endParaRPr lang="en-US" dirty="0"/>
          </a:p>
        </p:txBody>
      </p:sp>
    </p:spTree>
    <p:extLst>
      <p:ext uri="{BB962C8B-B14F-4D97-AF65-F5344CB8AC3E}">
        <p14:creationId xmlns:p14="http://schemas.microsoft.com/office/powerpoint/2010/main" val="222296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8728291" indent="-3826149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668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3360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0040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67205"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6D9E0A1D-738B-418C-B1BB-6527738101D8}" type="slidenum">
              <a:rPr lang="en-US" altLang="en-US" sz="1200"/>
              <a:pPr eaLnBrk="1" hangingPunct="1"/>
              <a:t>14</a:t>
            </a:fld>
            <a:endParaRPr lang="en-US" altLang="en-US" sz="1200"/>
          </a:p>
        </p:txBody>
      </p:sp>
      <p:sp>
        <p:nvSpPr>
          <p:cNvPr id="18435" name="Rectangle 2"/>
          <p:cNvSpPr>
            <a:spLocks noGrp="1" noRot="1" noChangeAspect="1" noChangeArrowheads="1" noTextEdit="1"/>
          </p:cNvSpPr>
          <p:nvPr>
            <p:ph type="sldImg"/>
          </p:nvPr>
        </p:nvSpPr>
        <p:spPr>
          <a:xfrm>
            <a:off x="2898775" y="527050"/>
            <a:ext cx="3514725" cy="26352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00202" rtl="0" eaLnBrk="1" fontAlgn="auto" latinLnBrk="0" hangingPunct="1">
              <a:lnSpc>
                <a:spcPct val="100000"/>
              </a:lnSpc>
              <a:spcBef>
                <a:spcPts val="0"/>
              </a:spcBef>
              <a:spcAft>
                <a:spcPts val="0"/>
              </a:spcAft>
              <a:buClrTx/>
              <a:buSzTx/>
              <a:buFontTx/>
              <a:buNone/>
              <a:tabLst/>
              <a:defRPr/>
            </a:pPr>
            <a:r>
              <a:rPr lang="en-US" altLang="en-US" sz="1050" dirty="0"/>
              <a:t>In slide show mode with an internet connection, the image is hyperlinked</a:t>
            </a:r>
            <a:r>
              <a:rPr lang="en-US" altLang="en-US" sz="1050" baseline="0" dirty="0"/>
              <a:t> to the YouTube video at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https://youtu.be/-OtiTeNWPH4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700202">
              <a:defRPr/>
            </a:pPr>
            <a:r>
              <a:rPr lang="en-US" altLang="en-US" sz="1050" dirty="0">
                <a:ea typeface="ＭＳ Ｐゴシック" panose="020B0600070205080204" pitchFamily="34" charset="-128"/>
              </a:rPr>
              <a:t>The narrator explains how a cloud chamber works. At 1:16, stop the video to point out the squiggly beta radiation trails. An americium source will be inserted later in the video which will make it difficult to see the beta trails. Restart the video after pointing out the beta trails.</a:t>
            </a:r>
          </a:p>
          <a:p>
            <a:pPr defTabSz="700202">
              <a:defRPr/>
            </a:pPr>
            <a:endParaRPr lang="en-US" altLang="en-US" sz="1050" dirty="0">
              <a:ea typeface="ＭＳ Ｐゴシック" panose="020B0600070205080204" pitchFamily="34" charset="-128"/>
            </a:endParaRPr>
          </a:p>
          <a:p>
            <a:pPr defTabSz="700202">
              <a:defRPr/>
            </a:pPr>
            <a:endParaRPr lang="en-US" altLang="en-US" sz="1050" dirty="0">
              <a:ea typeface="ＭＳ Ｐゴシック" panose="020B0600070205080204" pitchFamily="34" charset="-128"/>
            </a:endParaRPr>
          </a:p>
          <a:p>
            <a:pPr eaLnBrk="1" hangingPunct="1"/>
            <a:endParaRPr lang="en-US" altLang="en-US" sz="105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3506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898775" y="527050"/>
            <a:ext cx="3514725" cy="2635250"/>
          </a:xfrm>
          <a:ln/>
        </p:spPr>
      </p:sp>
      <p:sp>
        <p:nvSpPr>
          <p:cNvPr id="22531" name="Notes Placeholder 2"/>
          <p:cNvSpPr>
            <a:spLocks noGrp="1"/>
          </p:cNvSpPr>
          <p:nvPr>
            <p:ph type="body" idx="1"/>
          </p:nvPr>
        </p:nvSpPr>
        <p:spPr>
          <a:noFill/>
          <a:ln/>
        </p:spPr>
        <p:txBody>
          <a:bodyPr/>
          <a:lstStyle/>
          <a:p>
            <a:r>
              <a:rPr lang="en-US" sz="1100" dirty="0"/>
              <a:t>ANS uses cloud</a:t>
            </a:r>
            <a:r>
              <a:rPr lang="en-US" sz="1100" baseline="0" dirty="0"/>
              <a:t> chambers made from petri dishes, as well as cloud chamber kits that the teachers can take home with them. The kits are available through Carolina Biological. https://www.carolina.com/nuclear-chemistry/carolina-chemonstrations-observing-ionizing-radiation-using-a-cloud-chamber/840374.pr?question=cloud+chamber</a:t>
            </a:r>
          </a:p>
          <a:p>
            <a:endParaRPr lang="en-US" sz="1100" baseline="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Frequently, only a few cloud chambers will be successful in producing trails. This is normal. Allow workshop participants to gather round the chambers that are productive. Turn off as many lights as possible to increase the chances of seeing trails.</a:t>
            </a:r>
          </a:p>
          <a:p>
            <a:endParaRPr lang="en-US" sz="110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Have teachers prepare and observe cloud chambers.</a:t>
            </a:r>
            <a:r>
              <a:rPr lang="en-US" sz="1100" baseline="0" dirty="0">
                <a:latin typeface="Arial" pitchFamily="26" charset="0"/>
                <a:ea typeface="ＭＳ Ｐゴシック" pitchFamily="26" charset="-128"/>
                <a:cs typeface="ＭＳ Ｐゴシック" pitchFamily="26" charset="-128"/>
              </a:rPr>
              <a:t> This activity is more of a rehearsal for teachers so that they have practice before having their students complete the activity in class. </a:t>
            </a:r>
          </a:p>
          <a:p>
            <a:endParaRPr lang="en-US" sz="1100" baseline="0" dirty="0">
              <a:latin typeface="Arial" pitchFamily="26" charset="0"/>
              <a:ea typeface="ＭＳ Ｐゴシック" pitchFamily="26" charset="-128"/>
              <a:cs typeface="ＭＳ Ｐゴシック" pitchFamily="26" charset="-128"/>
            </a:endParaRPr>
          </a:p>
          <a:p>
            <a:r>
              <a:rPr lang="en-US" sz="1100" baseline="0" dirty="0">
                <a:latin typeface="Arial" pitchFamily="26" charset="0"/>
                <a:ea typeface="ＭＳ Ｐゴシック" pitchFamily="26" charset="-128"/>
                <a:cs typeface="ＭＳ Ｐゴシック" pitchFamily="26" charset="-128"/>
              </a:rPr>
              <a:t>The ANS lesson is http://nuclearconnect.org/in-the-classroom/for-teachers/cloud_chamber</a:t>
            </a:r>
          </a:p>
          <a:p>
            <a:r>
              <a:rPr lang="en-US" sz="1100" dirty="0">
                <a:latin typeface="Arial" pitchFamily="26" charset="0"/>
                <a:ea typeface="ＭＳ Ｐゴシック" pitchFamily="26" charset="-128"/>
                <a:cs typeface="ＭＳ Ｐゴシック" pitchFamily="26" charset="-128"/>
              </a:rPr>
              <a:t> </a:t>
            </a:r>
          </a:p>
        </p:txBody>
      </p:sp>
    </p:spTree>
    <p:extLst>
      <p:ext uri="{BB962C8B-B14F-4D97-AF65-F5344CB8AC3E}">
        <p14:creationId xmlns:p14="http://schemas.microsoft.com/office/powerpoint/2010/main" val="314313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4725" cy="26352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pitchFamily="26" charset="0"/>
                <a:ea typeface="ＭＳ Ｐゴシック" pitchFamily="26" charset="-128"/>
                <a:cs typeface="ＭＳ Ｐゴシック" pitchFamily="26" charset="-128"/>
              </a:rPr>
              <a:t>Wilson</a:t>
            </a:r>
            <a:r>
              <a:rPr lang="en-US" sz="1000" baseline="0" dirty="0">
                <a:latin typeface="Arial" pitchFamily="26" charset="0"/>
                <a:ea typeface="ＭＳ Ｐゴシック" pitchFamily="26" charset="-128"/>
                <a:cs typeface="ＭＳ Ｐゴシック" pitchFamily="26" charset="-128"/>
              </a:rPr>
              <a:t> </a:t>
            </a:r>
            <a:r>
              <a:rPr lang="en-US" sz="1000" dirty="0">
                <a:latin typeface="Arial" pitchFamily="26" charset="0"/>
                <a:ea typeface="ＭＳ Ｐゴシック" pitchFamily="26" charset="-128"/>
                <a:cs typeface="ＭＳ Ｐゴシック" pitchFamily="26" charset="-128"/>
              </a:rPr>
              <a:t>began his work developing expansion chambers to</a:t>
            </a:r>
            <a:r>
              <a:rPr lang="en-US" sz="1000" baseline="0" dirty="0">
                <a:latin typeface="Arial" pitchFamily="26" charset="0"/>
                <a:ea typeface="ＭＳ Ｐゴシック" pitchFamily="26" charset="-128"/>
                <a:cs typeface="ＭＳ Ｐゴシック" pitchFamily="26" charset="-128"/>
              </a:rPr>
              <a:t> study cloud formation and optical phenomenon. He discovered ions act as condensation centers. He perfected the first could chamber in 1911. </a:t>
            </a:r>
          </a:p>
          <a:p>
            <a:r>
              <a:rPr lang="en-US" sz="1200" b="0" i="0" kern="1200" dirty="0">
                <a:solidFill>
                  <a:schemeClr val="tx1"/>
                </a:solidFill>
                <a:effectLst/>
                <a:latin typeface="+mn-lt"/>
                <a:ea typeface="+mn-ea"/>
                <a:cs typeface="+mn-cs"/>
              </a:rPr>
              <a:t>The invention of the cloud chamber was by far Wilson's signature accomplishment, earning him the Nobel Prize for Physics in 1927.</a:t>
            </a:r>
            <a:r>
              <a:rPr lang="en-US" sz="1200" b="0" i="0" u="none" strike="noStrike" kern="1200" baseline="30000" dirty="0">
                <a:solidFill>
                  <a:schemeClr val="tx1"/>
                </a:solidFill>
                <a:effectLst/>
                <a:latin typeface="+mn-lt"/>
                <a:ea typeface="+mn-ea"/>
                <a:cs typeface="+mn-cs"/>
                <a:hlinkClick r:id="rId3"/>
              </a:rPr>
              <a:t>[12]</a:t>
            </a:r>
            <a:r>
              <a:rPr lang="en-US" sz="1200" b="0" i="0" kern="1200" dirty="0">
                <a:solidFill>
                  <a:schemeClr val="tx1"/>
                </a:solidFill>
                <a:effectLst/>
                <a:latin typeface="+mn-lt"/>
                <a:ea typeface="+mn-ea"/>
                <a:cs typeface="+mn-cs"/>
              </a:rPr>
              <a:t> The Cavendish laboratory praised him for the creation of "a novel and striking method of investigating the properties of ionized gases"</a:t>
            </a:r>
            <a:r>
              <a:rPr lang="en-US" sz="1200" b="0" i="0" u="none" strike="noStrike" kern="1200" baseline="30000" dirty="0">
                <a:solidFill>
                  <a:schemeClr val="tx1"/>
                </a:solidFill>
                <a:effectLst/>
                <a:latin typeface="+mn-lt"/>
                <a:ea typeface="+mn-ea"/>
                <a:cs typeface="+mn-cs"/>
                <a:hlinkClick r:id="rId4"/>
              </a:rPr>
              <a:t>[13]</a:t>
            </a:r>
            <a:r>
              <a:rPr lang="en-US" sz="1200" b="0" i="0" kern="1200" dirty="0">
                <a:solidFill>
                  <a:schemeClr val="tx1"/>
                </a:solidFill>
                <a:effectLst/>
                <a:latin typeface="+mn-lt"/>
                <a:ea typeface="+mn-ea"/>
                <a:cs typeface="+mn-cs"/>
              </a:rPr>
              <a:t>. The cloud chamber allowed huge experimental leaps forward in the study of subatomic particles and the field of particle physics, generally. Some have credited Wilson with making the study of particles possible at all</a:t>
            </a:r>
            <a:r>
              <a:rPr lang="en-US" sz="1200" b="0" i="0" u="none" strike="noStrike" kern="1200" baseline="30000" dirty="0">
                <a:solidFill>
                  <a:schemeClr val="tx1"/>
                </a:solidFill>
                <a:effectLst/>
                <a:latin typeface="+mn-lt"/>
                <a:ea typeface="+mn-ea"/>
                <a:cs typeface="+mn-cs"/>
                <a:hlinkClick r:id="rId5"/>
              </a:rPr>
              <a:t>[8]</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creation of the cloud chamber led to numerous other discoveries and contributions to the fields of meteorology and physics, many of which were made by other scientists. Some of these subsequent contributions include, to name a few, studies into:</a:t>
            </a:r>
          </a:p>
          <a:p>
            <a:r>
              <a:rPr lang="en-US" sz="1200" b="0" i="0" kern="1200" dirty="0">
                <a:solidFill>
                  <a:schemeClr val="tx1"/>
                </a:solidFill>
                <a:effectLst/>
                <a:latin typeface="+mn-lt"/>
                <a:ea typeface="+mn-ea"/>
                <a:cs typeface="+mn-cs"/>
              </a:rPr>
              <a:t>the effects of lightning strikes on the atmosphere</a:t>
            </a:r>
          </a:p>
          <a:p>
            <a:r>
              <a:rPr lang="en-US" sz="1200" b="0" i="0" kern="1200" dirty="0">
                <a:solidFill>
                  <a:schemeClr val="tx1"/>
                </a:solidFill>
                <a:effectLst/>
                <a:latin typeface="+mn-lt"/>
                <a:ea typeface="+mn-ea"/>
                <a:cs typeface="+mn-cs"/>
              </a:rPr>
              <a:t>the construction and structure of thunderstorms</a:t>
            </a:r>
          </a:p>
          <a:p>
            <a:r>
              <a:rPr lang="en-US" sz="1200" b="0" i="0" kern="1200" dirty="0">
                <a:solidFill>
                  <a:schemeClr val="tx1"/>
                </a:solidFill>
                <a:effectLst/>
                <a:latin typeface="+mn-lt"/>
                <a:ea typeface="+mn-ea"/>
                <a:cs typeface="+mn-cs"/>
              </a:rPr>
              <a:t>energetic radiation production by thunderclouds</a:t>
            </a:r>
          </a:p>
          <a:p>
            <a:r>
              <a:rPr lang="en-US" sz="1200" b="0" i="0" kern="1200" dirty="0">
                <a:solidFill>
                  <a:schemeClr val="tx1"/>
                </a:solidFill>
                <a:effectLst/>
                <a:latin typeface="+mn-lt"/>
                <a:ea typeface="+mn-ea"/>
                <a:cs typeface="+mn-cs"/>
              </a:rPr>
              <a:t>data supporting the theory of </a:t>
            </a:r>
            <a:r>
              <a:rPr lang="en-US" sz="1200" b="0" i="0" u="none" strike="noStrike" kern="1200" dirty="0">
                <a:solidFill>
                  <a:schemeClr val="tx1"/>
                </a:solidFill>
                <a:effectLst/>
                <a:latin typeface="+mn-lt"/>
                <a:ea typeface="+mn-ea"/>
                <a:cs typeface="+mn-cs"/>
                <a:hlinkClick r:id="rId6" tooltip="Runaway breakdown"/>
              </a:rPr>
              <a:t>electron runaway</a:t>
            </a:r>
            <a:r>
              <a:rPr lang="en-US" sz="1200" b="0" i="0" kern="1200" dirty="0">
                <a:solidFill>
                  <a:schemeClr val="tx1"/>
                </a:solidFill>
                <a:effectLst/>
                <a:latin typeface="+mn-lt"/>
                <a:ea typeface="+mn-ea"/>
                <a:cs typeface="+mn-cs"/>
              </a:rPr>
              <a:t> in thunderclouds</a:t>
            </a:r>
          </a:p>
          <a:p>
            <a:r>
              <a:rPr lang="en-US" sz="1200" b="0" i="0" kern="1200" dirty="0">
                <a:solidFill>
                  <a:schemeClr val="tx1"/>
                </a:solidFill>
                <a:effectLst/>
                <a:latin typeface="+mn-lt"/>
                <a:ea typeface="+mn-ea"/>
                <a:cs typeface="+mn-cs"/>
              </a:rPr>
              <a:t>the discovery of continuous ionization in the atmosphere</a:t>
            </a:r>
            <a:r>
              <a:rPr lang="en-US" sz="1200" b="0" i="0" u="none" strike="noStrike" kern="1200" baseline="30000" dirty="0">
                <a:solidFill>
                  <a:schemeClr val="tx1"/>
                </a:solidFill>
                <a:effectLst/>
                <a:latin typeface="+mn-lt"/>
                <a:ea typeface="+mn-ea"/>
                <a:cs typeface="+mn-cs"/>
                <a:hlinkClick r:id="rId7"/>
              </a:rPr>
              <a:t>[7]</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discovery of the positron</a:t>
            </a:r>
            <a:r>
              <a:rPr lang="en-US" sz="1200" b="0" i="0" u="none" strike="noStrike" kern="1200" baseline="30000" dirty="0">
                <a:solidFill>
                  <a:schemeClr val="tx1"/>
                </a:solidFill>
                <a:effectLst/>
                <a:latin typeface="+mn-lt"/>
                <a:ea typeface="+mn-ea"/>
                <a:cs typeface="+mn-cs"/>
                <a:hlinkClick r:id="rId8"/>
              </a:rPr>
              <a:t>[14]</a:t>
            </a:r>
            <a:endParaRPr lang="en-US" sz="1200" b="0" i="0" u="none" strike="noStrike" kern="1200" baseline="3000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Credit: Wikipedia </a:t>
            </a:r>
            <a:r>
              <a:rPr lang="en-US" sz="1200" dirty="0">
                <a:hlinkClick r:id="rId9"/>
              </a:rPr>
              <a:t>https://en.wikipedia.org/wiki/Charles_Thomson_Rees_Wilson</a:t>
            </a:r>
            <a:endParaRPr lang="en-US" sz="1200" dirty="0"/>
          </a:p>
          <a:p>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16</a:t>
            </a:fld>
            <a:endParaRPr lang="en-US" dirty="0"/>
          </a:p>
        </p:txBody>
      </p:sp>
    </p:spTree>
    <p:extLst>
      <p:ext uri="{BB962C8B-B14F-4D97-AF65-F5344CB8AC3E}">
        <p14:creationId xmlns:p14="http://schemas.microsoft.com/office/powerpoint/2010/main" val="33478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898775" y="527050"/>
            <a:ext cx="3514725" cy="2635250"/>
          </a:xfrm>
          <a:ln/>
        </p:spPr>
      </p:sp>
      <p:sp>
        <p:nvSpPr>
          <p:cNvPr id="22531" name="Notes Placeholder 2"/>
          <p:cNvSpPr>
            <a:spLocks noGrp="1"/>
          </p:cNvSpPr>
          <p:nvPr>
            <p:ph type="body" idx="1"/>
          </p:nvPr>
        </p:nvSpPr>
        <p:spPr>
          <a:noFill/>
          <a:ln/>
        </p:spPr>
        <p:txBody>
          <a:bodyPr/>
          <a:lstStyle/>
          <a:p>
            <a:r>
              <a:rPr lang="en-US" sz="1100" dirty="0"/>
              <a:t>ANS uses cloud</a:t>
            </a:r>
            <a:r>
              <a:rPr lang="en-US" sz="1100" baseline="0" dirty="0"/>
              <a:t> chambers made from petri dishes, as well as cloud chamber kits that the teachers can take home with them. The kits are available through Carolina Biological. https://www.carolina.com/nuclear-chemistry/carolina-chemonstrations-observing-ionizing-radiation-using-a-cloud-chamber/840374.pr?question=cloud+chamber</a:t>
            </a:r>
          </a:p>
          <a:p>
            <a:endParaRPr lang="en-US" sz="1100" baseline="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Frequently, only a few cloud chambers will be successful in producing trails. This is normal. Allow workshop participants to gather round the chambers that are productive. Turn off as many lights as possible to increase the chances of seeing trails.</a:t>
            </a:r>
          </a:p>
          <a:p>
            <a:endParaRPr lang="en-US" sz="110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Have teachers prepare and observe cloud chambers.</a:t>
            </a:r>
            <a:r>
              <a:rPr lang="en-US" sz="1100" baseline="0" dirty="0">
                <a:latin typeface="Arial" pitchFamily="26" charset="0"/>
                <a:ea typeface="ＭＳ Ｐゴシック" pitchFamily="26" charset="-128"/>
                <a:cs typeface="ＭＳ Ｐゴシック" pitchFamily="26" charset="-128"/>
              </a:rPr>
              <a:t> This activity is more of a rehearsal for teachers so that they have practice before having their students complete the activity in class. </a:t>
            </a:r>
          </a:p>
          <a:p>
            <a:endParaRPr lang="en-US" sz="1100" baseline="0" dirty="0">
              <a:latin typeface="Arial" pitchFamily="26" charset="0"/>
              <a:ea typeface="ＭＳ Ｐゴシック" pitchFamily="26" charset="-128"/>
              <a:cs typeface="ＭＳ Ｐゴシック" pitchFamily="26" charset="-128"/>
            </a:endParaRPr>
          </a:p>
          <a:p>
            <a:r>
              <a:rPr lang="en-US" sz="1100" baseline="0" dirty="0">
                <a:latin typeface="Arial" pitchFamily="26" charset="0"/>
                <a:ea typeface="ＭＳ Ｐゴシック" pitchFamily="26" charset="-128"/>
                <a:cs typeface="ＭＳ Ｐゴシック" pitchFamily="26" charset="-128"/>
              </a:rPr>
              <a:t>The ANS lesson is http://nuclearconnect.org/in-the-classroom/for-teachers/cloud_chamber</a:t>
            </a:r>
          </a:p>
          <a:p>
            <a:r>
              <a:rPr lang="en-US" sz="1100" dirty="0">
                <a:latin typeface="Arial" pitchFamily="26" charset="0"/>
                <a:ea typeface="ＭＳ Ｐゴシック" pitchFamily="26" charset="-128"/>
                <a:cs typeface="ＭＳ Ｐゴシック" pitchFamily="26" charset="-128"/>
              </a:rPr>
              <a:t> </a:t>
            </a:r>
          </a:p>
        </p:txBody>
      </p:sp>
    </p:spTree>
    <p:extLst>
      <p:ext uri="{BB962C8B-B14F-4D97-AF65-F5344CB8AC3E}">
        <p14:creationId xmlns:p14="http://schemas.microsoft.com/office/powerpoint/2010/main" val="57768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4725" cy="2635250"/>
          </a:xfrm>
        </p:spPr>
      </p:sp>
      <p:sp>
        <p:nvSpPr>
          <p:cNvPr id="3" name="Notes Placeholder 2"/>
          <p:cNvSpPr>
            <a:spLocks noGrp="1"/>
          </p:cNvSpPr>
          <p:nvPr>
            <p:ph type="body" idx="1"/>
          </p:nvPr>
        </p:nvSpPr>
        <p:spPr/>
        <p:txBody>
          <a:bodyPr/>
          <a:lstStyle/>
          <a:p>
            <a:r>
              <a:rPr lang="en-US" dirty="0"/>
              <a:t>Charles Thomas</a:t>
            </a:r>
            <a:r>
              <a:rPr lang="en-US" baseline="0" dirty="0"/>
              <a:t> Rees Wilson was a Scottish physicist who, along with Arthur Compton received the Nobel Prize in Physics in 1927 for the invention of the Wilson Cloud Chamber, which became invaluable in the study of </a:t>
            </a:r>
            <a:r>
              <a:rPr lang="en-US" sz="1200" b="0" i="0" kern="1200" dirty="0">
                <a:solidFill>
                  <a:schemeClr val="tx1"/>
                </a:solidFill>
                <a:effectLst/>
                <a:latin typeface="+mn-lt"/>
                <a:ea typeface="+mn-ea"/>
                <a:cs typeface="+mn-cs"/>
              </a:rPr>
              <a:t>radioactivity, X rays, cosmic rays, and other nuclear phenomena.</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But Wilson</a:t>
            </a:r>
            <a:r>
              <a:rPr lang="en-US" sz="1200" b="0" i="0" kern="1200" baseline="0" dirty="0">
                <a:solidFill>
                  <a:schemeClr val="tx1"/>
                </a:solidFill>
                <a:effectLst/>
                <a:latin typeface="+mn-lt"/>
                <a:ea typeface="+mn-ea"/>
                <a:cs typeface="+mn-cs"/>
              </a:rPr>
              <a:t> didn’t intend to develop a means of visualizing radiation. In 1895, he was a meteorologist. </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2</a:t>
            </a:fld>
            <a:endParaRPr lang="en-US" dirty="0"/>
          </a:p>
        </p:txBody>
      </p:sp>
    </p:spTree>
    <p:extLst>
      <p:ext uri="{BB962C8B-B14F-4D97-AF65-F5344CB8AC3E}">
        <p14:creationId xmlns:p14="http://schemas.microsoft.com/office/powerpoint/2010/main" val="103134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4725" cy="2635250"/>
          </a:xfrm>
        </p:spPr>
      </p:sp>
      <p:sp>
        <p:nvSpPr>
          <p:cNvPr id="3" name="Notes Placeholder 2"/>
          <p:cNvSpPr>
            <a:spLocks noGrp="1"/>
          </p:cNvSpPr>
          <p:nvPr>
            <p:ph type="body" idx="1"/>
          </p:nvPr>
        </p:nvSpPr>
        <p:spPr/>
        <p:txBody>
          <a:bodyPr/>
          <a:lstStyle/>
          <a:p>
            <a:pPr defTabSz="700202">
              <a:defRPr/>
            </a:pPr>
            <a:r>
              <a:rPr lang="en-US" sz="1000" dirty="0"/>
              <a:t>Cloud chambers detect the paths taken by ionizing radiation. Much like the vapor trail of a jet airplane, the tracks in a cloud chamber mark where ionizing radiation has been traveling. The radiation itself is not visible.</a:t>
            </a:r>
          </a:p>
          <a:p>
            <a:pPr defTabSz="700202">
              <a:defRPr/>
            </a:pPr>
            <a:endParaRPr lang="en-US" sz="1000" dirty="0"/>
          </a:p>
        </p:txBody>
      </p:sp>
      <p:sp>
        <p:nvSpPr>
          <p:cNvPr id="4" name="Slide Number Placeholder 3"/>
          <p:cNvSpPr>
            <a:spLocks noGrp="1"/>
          </p:cNvSpPr>
          <p:nvPr>
            <p:ph type="sldNum" sz="quarter" idx="10"/>
          </p:nvPr>
        </p:nvSpPr>
        <p:spPr/>
        <p:txBody>
          <a:bodyPr/>
          <a:lstStyle/>
          <a:p>
            <a:fld id="{5A0595CC-0169-A94E-B5FC-587BDC3A72F9}" type="slidenum">
              <a:rPr lang="en-US" smtClean="0"/>
              <a:pPr/>
              <a:t>3</a:t>
            </a:fld>
            <a:endParaRPr lang="en-US"/>
          </a:p>
        </p:txBody>
      </p:sp>
    </p:spTree>
    <p:extLst>
      <p:ext uri="{BB962C8B-B14F-4D97-AF65-F5344CB8AC3E}">
        <p14:creationId xmlns:p14="http://schemas.microsoft.com/office/powerpoint/2010/main" val="173724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898775" y="527050"/>
            <a:ext cx="3514725" cy="2635250"/>
          </a:xfrm>
          <a:ln/>
        </p:spPr>
      </p:sp>
      <p:sp>
        <p:nvSpPr>
          <p:cNvPr id="18435" name="Notes Placeholder 2"/>
          <p:cNvSpPr>
            <a:spLocks noGrp="1"/>
          </p:cNvSpPr>
          <p:nvPr>
            <p:ph type="body" idx="1"/>
          </p:nvPr>
        </p:nvSpPr>
        <p:spPr>
          <a:noFill/>
          <a:ln/>
        </p:spPr>
        <p:txBody>
          <a:bodyPr/>
          <a:lstStyle/>
          <a:p>
            <a:r>
              <a:rPr lang="en-US" sz="1100" dirty="0">
                <a:latin typeface="Arial" pitchFamily="26" charset="0"/>
                <a:ea typeface="ＭＳ Ｐゴシック" pitchFamily="26" charset="-128"/>
                <a:cs typeface="ＭＳ Ｐゴシック" pitchFamily="26" charset="-128"/>
              </a:rPr>
              <a:t>Describe the various parts of the cloud</a:t>
            </a:r>
            <a:r>
              <a:rPr lang="en-US" sz="1100" baseline="0" dirty="0">
                <a:latin typeface="Arial" pitchFamily="26" charset="0"/>
                <a:ea typeface="ＭＳ Ｐゴシック" pitchFamily="26" charset="-128"/>
                <a:cs typeface="ＭＳ Ｐゴシック" pitchFamily="26" charset="-128"/>
              </a:rPr>
              <a:t> chamber. If you are not familiar with cloud chambers, you can find a description on ANS’s nuclearconnect.org website. http://nuclearconnect.org/in-the-classroom/for-teachers/cloud_chamber</a:t>
            </a:r>
          </a:p>
          <a:p>
            <a:endParaRPr lang="en-US" sz="1100"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673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898775" y="527050"/>
            <a:ext cx="3514725" cy="2635250"/>
          </a:xfrm>
          <a:ln/>
        </p:spPr>
      </p:sp>
      <p:sp>
        <p:nvSpPr>
          <p:cNvPr id="18435" name="Notes Placeholder 2"/>
          <p:cNvSpPr>
            <a:spLocks noGrp="1"/>
          </p:cNvSpPr>
          <p:nvPr>
            <p:ph type="body" idx="1"/>
          </p:nvPr>
        </p:nvSpPr>
        <p:spPr>
          <a:noFill/>
          <a:ln/>
        </p:spPr>
        <p:txBody>
          <a:bodyPr/>
          <a:lstStyle/>
          <a:p>
            <a:r>
              <a:rPr lang="en-US" sz="1100" dirty="0">
                <a:latin typeface="Arial" pitchFamily="26" charset="0"/>
                <a:ea typeface="ＭＳ Ｐゴシック" pitchFamily="26" charset="-128"/>
                <a:cs typeface="ＭＳ Ｐゴシック" pitchFamily="26" charset="-128"/>
              </a:rPr>
              <a:t>Describe the various parts of the cloud</a:t>
            </a:r>
            <a:r>
              <a:rPr lang="en-US" sz="1100" baseline="0" dirty="0">
                <a:latin typeface="Arial" pitchFamily="26" charset="0"/>
                <a:ea typeface="ＭＳ Ｐゴシック" pitchFamily="26" charset="-128"/>
                <a:cs typeface="ＭＳ Ｐゴシック" pitchFamily="26" charset="-128"/>
              </a:rPr>
              <a:t> chamber. If you are not familiar with cloud chambers, you can find a description on ANS’s nuclearconnect.org website. http://nuclearconnect.org/in-the-classroom/for-teachers/cloud_chamber</a:t>
            </a:r>
          </a:p>
          <a:p>
            <a:endParaRPr lang="en-US" sz="1100"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4716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898775" y="527050"/>
            <a:ext cx="3514725" cy="2635250"/>
          </a:xfrm>
          <a:ln/>
        </p:spPr>
      </p:sp>
      <p:sp>
        <p:nvSpPr>
          <p:cNvPr id="18435" name="Notes Placeholder 2"/>
          <p:cNvSpPr>
            <a:spLocks noGrp="1"/>
          </p:cNvSpPr>
          <p:nvPr>
            <p:ph type="body" idx="1"/>
          </p:nvPr>
        </p:nvSpPr>
        <p:spPr>
          <a:noFill/>
          <a:ln/>
        </p:spPr>
        <p:txBody>
          <a:bodyPr/>
          <a:lstStyle/>
          <a:p>
            <a:r>
              <a:rPr lang="en-US" sz="1100" dirty="0">
                <a:latin typeface="Arial" pitchFamily="26" charset="0"/>
                <a:ea typeface="ＭＳ Ｐゴシック" pitchFamily="26" charset="-128"/>
                <a:cs typeface="ＭＳ Ｐゴシック" pitchFamily="26" charset="-128"/>
              </a:rPr>
              <a:t>Describe the various parts of the cloud</a:t>
            </a:r>
            <a:r>
              <a:rPr lang="en-US" sz="1100" baseline="0" dirty="0">
                <a:latin typeface="Arial" pitchFamily="26" charset="0"/>
                <a:ea typeface="ＭＳ Ｐゴシック" pitchFamily="26" charset="-128"/>
                <a:cs typeface="ＭＳ Ｐゴシック" pitchFamily="26" charset="-128"/>
              </a:rPr>
              <a:t> chamber. If you are not familiar with cloud chambers, you can find a description on ANS’s nuclearconnect.org website. http://nuclearconnect.org/in-the-classroom/for-teachers/cloud_chamber</a:t>
            </a:r>
          </a:p>
          <a:p>
            <a:endParaRPr lang="en-US" sz="1100"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39297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898775" y="527050"/>
            <a:ext cx="3514725" cy="2635250"/>
          </a:xfrm>
          <a:ln/>
        </p:spPr>
      </p:sp>
      <p:sp>
        <p:nvSpPr>
          <p:cNvPr id="18435"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800" dirty="0">
                <a:latin typeface="Arial" pitchFamily="26" charset="0"/>
                <a:ea typeface="ＭＳ Ｐゴシック" pitchFamily="26" charset="-128"/>
                <a:cs typeface="ＭＳ Ｐゴシック" pitchFamily="26" charset="-128"/>
              </a:rPr>
              <a:t>Dry ice will burn</a:t>
            </a:r>
            <a:r>
              <a:rPr lang="en-US" sz="800" baseline="0" dirty="0">
                <a:latin typeface="Arial" pitchFamily="26" charset="0"/>
                <a:ea typeface="ＭＳ Ｐゴシック" pitchFamily="26" charset="-128"/>
                <a:cs typeface="ＭＳ Ｐゴシック" pitchFamily="26" charset="-128"/>
              </a:rPr>
              <a:t> hands. In addition, it replaces oxygen in the atmosphere with carbon dioxide as it sublimates.</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If possible, use pelleted ice. It doesn’t require chopping into pieces.</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Always wear thick gloves when handling the dry ice.</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Prepare the cloud chambers 15-30 minutes before observing.</a:t>
            </a:r>
          </a:p>
          <a:p>
            <a:pPr marL="171450" indent="-171450">
              <a:buFont typeface="Arial" panose="020B0604020202020204" pitchFamily="34" charset="0"/>
              <a:buChar char="•"/>
            </a:pPr>
            <a:r>
              <a:rPr lang="en-US" sz="800" dirty="0">
                <a:latin typeface="Arial" pitchFamily="26" charset="0"/>
                <a:ea typeface="ＭＳ Ｐゴシック" pitchFamily="26" charset="-128"/>
                <a:cs typeface="ＭＳ Ｐゴシック" pitchFamily="26" charset="-128"/>
              </a:rPr>
              <a:t>Placing</a:t>
            </a:r>
            <a:r>
              <a:rPr lang="en-US" sz="800" baseline="0" dirty="0">
                <a:latin typeface="Arial" pitchFamily="26" charset="0"/>
                <a:ea typeface="ＭＳ Ｐゴシック" pitchFamily="26" charset="-128"/>
                <a:cs typeface="ＭＳ Ｐゴシック" pitchFamily="26" charset="-128"/>
              </a:rPr>
              <a:t> a warm hand on the top of the cloud chamber helps in creating the supersaturation. </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A cup of warm water can also be used. </a:t>
            </a:r>
            <a:endParaRPr lang="en-US" sz="800" dirty="0">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898775" y="527050"/>
            <a:ext cx="3514725" cy="2635250"/>
          </a:xfrm>
          <a:ln/>
        </p:spPr>
      </p:sp>
      <p:sp>
        <p:nvSpPr>
          <p:cNvPr id="22531" name="Notes Placeholder 2"/>
          <p:cNvSpPr>
            <a:spLocks noGrp="1"/>
          </p:cNvSpPr>
          <p:nvPr>
            <p:ph type="body" idx="1"/>
          </p:nvPr>
        </p:nvSpPr>
        <p:spPr>
          <a:noFill/>
          <a:ln/>
        </p:spPr>
        <p:txBody>
          <a:bodyPr/>
          <a:lstStyle/>
          <a:p>
            <a:r>
              <a:rPr lang="en-US" sz="1100" dirty="0"/>
              <a:t>ANS uses cloud</a:t>
            </a:r>
            <a:r>
              <a:rPr lang="en-US" sz="1100" baseline="0" dirty="0"/>
              <a:t> chambers made from petri dishes, as well as cloud chamber kits that the teachers can take home with them. The kits are available through Carolina Biological. https://www.carolina.com/nuclear-chemistry/carolina-chemonstrations-observing-ionizing-radiation-using-a-cloud-chamber/840374.pr?question=cloud+chamber</a:t>
            </a:r>
          </a:p>
          <a:p>
            <a:endParaRPr lang="en-US" sz="1100" baseline="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Frequently, only a few cloud chambers will be successful in producing trails. This is normal. Allow workshop participants to gather round the chambers that are productive. Turn off as many lights as possible to increase the chances of seeing trails.</a:t>
            </a:r>
          </a:p>
          <a:p>
            <a:endParaRPr lang="en-US" sz="110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Have teachers prepare and observe cloud chambers.</a:t>
            </a:r>
            <a:r>
              <a:rPr lang="en-US" sz="1100" baseline="0" dirty="0">
                <a:latin typeface="Arial" pitchFamily="26" charset="0"/>
                <a:ea typeface="ＭＳ Ｐゴシック" pitchFamily="26" charset="-128"/>
                <a:cs typeface="ＭＳ Ｐゴシック" pitchFamily="26" charset="-128"/>
              </a:rPr>
              <a:t> This activity is more of a rehearsal for teachers so that they have practice before having their students complete the activity in class. </a:t>
            </a:r>
          </a:p>
          <a:p>
            <a:endParaRPr lang="en-US" sz="1100" baseline="0" dirty="0">
              <a:latin typeface="Arial" pitchFamily="26" charset="0"/>
              <a:ea typeface="ＭＳ Ｐゴシック" pitchFamily="26" charset="-128"/>
              <a:cs typeface="ＭＳ Ｐゴシック" pitchFamily="26" charset="-128"/>
            </a:endParaRPr>
          </a:p>
          <a:p>
            <a:r>
              <a:rPr lang="en-US" sz="1100" baseline="0" dirty="0">
                <a:latin typeface="Arial" pitchFamily="26" charset="0"/>
                <a:ea typeface="ＭＳ Ｐゴシック" pitchFamily="26" charset="-128"/>
                <a:cs typeface="ＭＳ Ｐゴシック" pitchFamily="26" charset="-128"/>
              </a:rPr>
              <a:t>The ANS lesson is http://nuclearconnect.org/in-the-classroom/for-teachers/cloud_chamber</a:t>
            </a:r>
          </a:p>
          <a:p>
            <a:r>
              <a:rPr lang="en-US" sz="1100" dirty="0">
                <a:latin typeface="Arial" pitchFamily="26" charset="0"/>
                <a:ea typeface="ＭＳ Ｐゴシック" pitchFamily="26" charset="-128"/>
                <a:cs typeface="ＭＳ Ｐゴシック" pitchFamily="26"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4725" cy="2635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9C162-FD9D-7145-B4EE-9DC0F84A193A}" type="slidenum">
              <a:rPr lang="en-US" smtClean="0"/>
              <a:t>11</a:t>
            </a:fld>
            <a:endParaRPr lang="en-US" dirty="0"/>
          </a:p>
        </p:txBody>
      </p:sp>
    </p:spTree>
    <p:extLst>
      <p:ext uri="{BB962C8B-B14F-4D97-AF65-F5344CB8AC3E}">
        <p14:creationId xmlns:p14="http://schemas.microsoft.com/office/powerpoint/2010/main" val="401995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8C8E996-C8E1-6A46-A742-D909F2F0BFF7}"/>
              </a:ext>
            </a:extLst>
          </p:cNvPr>
          <p:cNvSpPr>
            <a:spLocks noGrp="1"/>
          </p:cNvSpPr>
          <p:nvPr>
            <p:ph type="dt" sz="half" idx="10"/>
          </p:nvPr>
        </p:nvSpPr>
        <p:spPr>
          <a:xfrm>
            <a:off x="457200" y="6356356"/>
            <a:ext cx="2133600" cy="365125"/>
          </a:xfrm>
          <a:prstGeom prst="rect">
            <a:avLst/>
          </a:prstGeom>
        </p:spPr>
        <p:txBody>
          <a:bodyPr/>
          <a:lstStyle/>
          <a:p>
            <a:fld id="{C1F14A43-F6F7-684A-A15B-3AABBD13E880}" type="slidenum">
              <a:rPr lang="en-US" smtClean="0"/>
              <a:pPr/>
              <a:t>‹#›</a:t>
            </a:fld>
            <a:endParaRPr lang="en-US"/>
          </a:p>
        </p:txBody>
      </p:sp>
    </p:spTree>
    <p:extLst>
      <p:ext uri="{BB962C8B-B14F-4D97-AF65-F5344CB8AC3E}">
        <p14:creationId xmlns:p14="http://schemas.microsoft.com/office/powerpoint/2010/main" val="19428723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F00-1B98-E44A-93B7-CED7F7C20E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EBF7FD3-D164-A047-BB29-B7CF5E278F15}"/>
              </a:ext>
            </a:extLst>
          </p:cNvPr>
          <p:cNvSpPr>
            <a:spLocks noGrp="1"/>
          </p:cNvSpPr>
          <p:nvPr>
            <p:ph type="sldNum" sz="quarter" idx="10"/>
          </p:nvPr>
        </p:nvSpPr>
        <p:spPr>
          <a:xfrm>
            <a:off x="8702521" y="6416781"/>
            <a:ext cx="233395" cy="230832"/>
          </a:xfrm>
          <a:prstGeom prst="rect">
            <a:avLst/>
          </a:prstGeom>
        </p:spPr>
        <p:txBody>
          <a:bodyPr/>
          <a:lstStyle/>
          <a:p>
            <a:fld id="{86CB4B4D-7CA3-9044-876B-883B54F8677D}" type="slidenum">
              <a:rPr lang="en-US" smtClean="0"/>
              <a:t>‹#›</a:t>
            </a:fld>
            <a:endParaRPr lang="en-US"/>
          </a:p>
        </p:txBody>
      </p:sp>
      <p:sp>
        <p:nvSpPr>
          <p:cNvPr id="4" name="Body Level One…">
            <a:extLst>
              <a:ext uri="{FF2B5EF4-FFF2-40B4-BE49-F238E27FC236}">
                <a16:creationId xmlns:a16="http://schemas.microsoft.com/office/drawing/2014/main" id="{45F29682-18D5-B1F1-AD7D-9B873B0611F0}"/>
              </a:ext>
            </a:extLst>
          </p:cNvPr>
          <p:cNvSpPr txBox="1">
            <a:spLocks noGrp="1"/>
          </p:cNvSpPr>
          <p:nvPr>
            <p:ph type="body" sz="half" idx="1"/>
          </p:nvPr>
        </p:nvSpPr>
        <p:spPr>
          <a:xfrm>
            <a:off x="457200" y="1729430"/>
            <a:ext cx="6797040" cy="4417054"/>
          </a:xfrm>
          <a:prstGeom prst="rect">
            <a:avLst/>
          </a:prstGeom>
        </p:spPr>
        <p:txBody>
          <a:bodyPr>
            <a:normAutofit/>
          </a:bodyPr>
          <a:lstStyle>
            <a:lvl1pPr marL="0" indent="0" defTabSz="342900">
              <a:lnSpc>
                <a:spcPct val="100000"/>
              </a:lnSpc>
              <a:spcBef>
                <a:spcPts val="525"/>
              </a:spcBef>
              <a:buSzTx/>
              <a:buFontTx/>
              <a:buNone/>
              <a:defRPr sz="2400"/>
            </a:lvl1pPr>
            <a:lvl2pPr marL="587828" indent="-244928" defTabSz="342900">
              <a:lnSpc>
                <a:spcPct val="100000"/>
              </a:lnSpc>
              <a:spcBef>
                <a:spcPts val="525"/>
              </a:spcBef>
              <a:buFontTx/>
              <a:buChar char="–"/>
              <a:defRPr sz="2400"/>
            </a:lvl2pPr>
            <a:lvl3pPr marL="914400" indent="-228600" defTabSz="342900">
              <a:lnSpc>
                <a:spcPct val="100000"/>
              </a:lnSpc>
              <a:spcBef>
                <a:spcPts val="525"/>
              </a:spcBef>
              <a:buFontTx/>
              <a:defRPr sz="2400"/>
            </a:lvl3pPr>
            <a:lvl4pPr marL="1303020" indent="-274320" defTabSz="342900">
              <a:lnSpc>
                <a:spcPct val="100000"/>
              </a:lnSpc>
              <a:spcBef>
                <a:spcPts val="525"/>
              </a:spcBef>
              <a:buFontTx/>
              <a:buChar char="–"/>
              <a:defRPr sz="2400"/>
            </a:lvl4pPr>
            <a:lvl5pPr marL="1645920" indent="-274320" defTabSz="342900">
              <a:lnSpc>
                <a:spcPct val="100000"/>
              </a:lnSpc>
              <a:spcBef>
                <a:spcPts val="525"/>
              </a:spcBef>
              <a:buFontTx/>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1913113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0674"/>
            <a:ext cx="8000999" cy="1470025"/>
          </a:xfrm>
          <a:prstGeom prst="rect">
            <a:avLst/>
          </a:prstGeom>
        </p:spPr>
        <p:txBody>
          <a:bodyPr/>
          <a:lstStyle>
            <a:lvl1pPr algn="l">
              <a:defRPr/>
            </a:lvl1pPr>
          </a:lstStyle>
          <a:p>
            <a:r>
              <a:rPr lang="en-US" dirty="0"/>
              <a:t>Click to edit Master title style</a:t>
            </a:r>
          </a:p>
        </p:txBody>
      </p:sp>
      <p:sp>
        <p:nvSpPr>
          <p:cNvPr id="5" name="Slide Number">
            <a:extLst>
              <a:ext uri="{FF2B5EF4-FFF2-40B4-BE49-F238E27FC236}">
                <a16:creationId xmlns:a16="http://schemas.microsoft.com/office/drawing/2014/main" id="{343B3552-F88A-0165-0B4A-12606C7E75C4}"/>
              </a:ext>
            </a:extLst>
          </p:cNvPr>
          <p:cNvSpPr txBox="1">
            <a:spLocks noGrp="1"/>
          </p:cNvSpPr>
          <p:nvPr>
            <p:ph type="sldNum" sz="quarter" idx="2"/>
          </p:nvPr>
        </p:nvSpPr>
        <p:spPr>
          <a:xfrm>
            <a:off x="8453405" y="6423498"/>
            <a:ext cx="233396"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325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5022"/>
            <a:ext cx="8229600" cy="1143000"/>
          </a:xfrm>
          <a:prstGeom prst="rect">
            <a:avLst/>
          </a:prstGeom>
        </p:spPr>
        <p:txBody>
          <a:bodyPr/>
          <a:lstStyle/>
          <a:p>
            <a:r>
              <a:rPr lang="en-US" dirty="0"/>
              <a:t>Click to edit Master title style</a:t>
            </a:r>
          </a:p>
        </p:txBody>
      </p:sp>
      <p:sp>
        <p:nvSpPr>
          <p:cNvPr id="5" name="Slide Number">
            <a:extLst>
              <a:ext uri="{FF2B5EF4-FFF2-40B4-BE49-F238E27FC236}">
                <a16:creationId xmlns:a16="http://schemas.microsoft.com/office/drawing/2014/main" id="{1DA72982-EC68-578F-3881-6A9EED6A1EE9}"/>
              </a:ext>
            </a:extLst>
          </p:cNvPr>
          <p:cNvSpPr txBox="1">
            <a:spLocks noGrp="1"/>
          </p:cNvSpPr>
          <p:nvPr>
            <p:ph type="sldNum" sz="quarter" idx="2"/>
          </p:nvPr>
        </p:nvSpPr>
        <p:spPr>
          <a:xfrm>
            <a:off x="8453405" y="6423498"/>
            <a:ext cx="233396"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889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endParaRPr lang="en-US"/>
          </a:p>
        </p:txBody>
      </p:sp>
      <p:sp>
        <p:nvSpPr>
          <p:cNvPr id="6" name="Slide Number Placeholder 5"/>
          <p:cNvSpPr txBox="1">
            <a:spLocks/>
          </p:cNvSpPr>
          <p:nvPr userDrawn="1"/>
        </p:nvSpPr>
        <p:spPr>
          <a:xfrm>
            <a:off x="8196533" y="265513"/>
            <a:ext cx="492855" cy="287423"/>
          </a:xfrm>
          <a:prstGeom prst="rect">
            <a:avLst/>
          </a:prstGeom>
        </p:spPr>
        <p:txBody>
          <a:bodyPr/>
          <a:lstStyle>
            <a:defPPr>
              <a:defRPr lang="en-US"/>
            </a:defPPr>
            <a:lvl1pPr marL="0" algn="r" defTabSz="457200" rtl="0" eaLnBrk="1" latinLnBrk="0" hangingPunct="1">
              <a:defRPr sz="10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z="750" smtClean="0"/>
              <a:pPr/>
              <a:t>‹#›</a:t>
            </a:fld>
            <a:endParaRPr lang="en-US" sz="750" dirty="0"/>
          </a:p>
        </p:txBody>
      </p:sp>
    </p:spTree>
    <p:extLst>
      <p:ext uri="{BB962C8B-B14F-4D97-AF65-F5344CB8AC3E}">
        <p14:creationId xmlns:p14="http://schemas.microsoft.com/office/powerpoint/2010/main" val="73774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763992"/>
            <a:ext cx="8012112" cy="4362173"/>
          </a:xfrm>
        </p:spPr>
        <p:txBody>
          <a:bodyPr/>
          <a:lstStyle/>
          <a:p>
            <a:pPr lvl="0"/>
            <a:r>
              <a:rPr lang="en-US"/>
              <a:t>Edit Master text styles</a:t>
            </a:r>
          </a:p>
        </p:txBody>
      </p:sp>
    </p:spTree>
    <p:extLst>
      <p:ext uri="{BB962C8B-B14F-4D97-AF65-F5344CB8AC3E}">
        <p14:creationId xmlns:p14="http://schemas.microsoft.com/office/powerpoint/2010/main" val="1170220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557213" indent="-214313">
              <a:buFont typeface="Arial" panose="020B0604020202020204" pitchFamily="34" charset="0"/>
              <a:buChar char="•"/>
              <a:defRPr>
                <a:solidFill>
                  <a:schemeClr val="tx1"/>
                </a:solidFill>
              </a:defRPr>
            </a:lvl2pPr>
            <a:lvl3pPr marL="857250" indent="-171450">
              <a:buFont typeface="Arial" panose="020B0604020202020204" pitchFamily="34" charset="0"/>
              <a:buChar char="•"/>
              <a:defRPr>
                <a:solidFill>
                  <a:schemeClr val="tx1"/>
                </a:solidFill>
              </a:defRPr>
            </a:lvl3pPr>
            <a:lvl4pPr marL="1200150" indent="-171450">
              <a:buFont typeface="Arial" panose="020B0604020202020204" pitchFamily="34" charset="0"/>
              <a:buChar char="•"/>
              <a:defRPr>
                <a:solidFill>
                  <a:schemeClr val="tx1"/>
                </a:solidFill>
              </a:defRPr>
            </a:lvl4pPr>
            <a:lvl5pPr marL="1543050" indent="-17145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80038" y="305350"/>
            <a:ext cx="209350" cy="207749"/>
          </a:xfrm>
          <a:prstGeom prst="rect">
            <a:avLst/>
          </a:prstGeom>
        </p:spPr>
        <p:txBody>
          <a:bodyPr/>
          <a:lstStyle>
            <a:lvl1pPr algn="r">
              <a:defRPr sz="75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70196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2"/>
            <a:ext cx="4038600" cy="4409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4" name="Content Placeholder 3"/>
          <p:cNvSpPr>
            <a:spLocks noGrp="1"/>
          </p:cNvSpPr>
          <p:nvPr>
            <p:ph sz="half" idx="2"/>
          </p:nvPr>
        </p:nvSpPr>
        <p:spPr>
          <a:xfrm>
            <a:off x="4648200" y="1716952"/>
            <a:ext cx="4038600" cy="44092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8" name="TextBox 7">
            <a:extLst>
              <a:ext uri="{FF2B5EF4-FFF2-40B4-BE49-F238E27FC236}">
                <a16:creationId xmlns:a16="http://schemas.microsoft.com/office/drawing/2014/main" id="{1F59BDCD-7435-254D-B72F-56749B909FFF}"/>
              </a:ext>
            </a:extLst>
          </p:cNvPr>
          <p:cNvSpPr txBox="1"/>
          <p:nvPr userDrawn="1"/>
        </p:nvSpPr>
        <p:spPr>
          <a:xfrm>
            <a:off x="5836137" y="6348764"/>
            <a:ext cx="2940905" cy="230832"/>
          </a:xfrm>
          <a:prstGeom prst="rect">
            <a:avLst/>
          </a:prstGeom>
          <a:noFill/>
        </p:spPr>
        <p:txBody>
          <a:bodyPr wrap="square" rtlCol="0">
            <a:spAutoFit/>
          </a:bodyPr>
          <a:lstStyle/>
          <a:p>
            <a:pPr algn="r"/>
            <a:r>
              <a:rPr lang="en-US" sz="9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528567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ubtitle 4"/>
          <p:cNvSpPr txBox="1"/>
          <p:nvPr/>
        </p:nvSpPr>
        <p:spPr>
          <a:xfrm>
            <a:off x="4681061" y="4139066"/>
            <a:ext cx="3893039"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lgn="ctr" defTabSz="457200">
              <a:spcBef>
                <a:spcPts val="500"/>
              </a:spcBef>
              <a:defRPr sz="2200" b="1">
                <a:solidFill>
                  <a:srgbClr val="FFFFFF"/>
                </a:solidFill>
              </a:defRPr>
            </a:lvl1pPr>
          </a:lstStyle>
          <a:p>
            <a:r>
              <a:rPr sz="1650"/>
              <a:t>American Nuclear Society  </a:t>
            </a:r>
          </a:p>
        </p:txBody>
      </p:sp>
      <p:sp>
        <p:nvSpPr>
          <p:cNvPr id="5" name="Title Text"/>
          <p:cNvSpPr txBox="1">
            <a:spLocks noGrp="1"/>
          </p:cNvSpPr>
          <p:nvPr>
            <p:ph type="title"/>
          </p:nvPr>
        </p:nvSpPr>
        <p:spPr>
          <a:xfrm>
            <a:off x="457200" y="376849"/>
            <a:ext cx="78867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pic>
        <p:nvPicPr>
          <p:cNvPr id="3" name="Picture 2">
            <a:extLst>
              <a:ext uri="{FF2B5EF4-FFF2-40B4-BE49-F238E27FC236}">
                <a16:creationId xmlns:a16="http://schemas.microsoft.com/office/drawing/2014/main" id="{01911E7B-2E0A-95AB-84B5-7C330997165D}"/>
              </a:ext>
            </a:extLst>
          </p:cNvPr>
          <p:cNvPicPr>
            <a:picLocks noChangeAspect="1"/>
          </p:cNvPicPr>
          <p:nvPr userDrawn="1"/>
        </p:nvPicPr>
        <p:blipFill>
          <a:blip r:embed="rId10"/>
          <a:srcRect/>
          <a:stretch/>
        </p:blipFill>
        <p:spPr>
          <a:xfrm>
            <a:off x="8160703" y="6427764"/>
            <a:ext cx="746125" cy="263525"/>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663" r:id="rId2"/>
    <p:sldLayoutId id="2147483664" r:id="rId3"/>
    <p:sldLayoutId id="2147483665" r:id="rId4"/>
    <p:sldLayoutId id="2147483666" r:id="rId5"/>
    <p:sldLayoutId id="2147483667" r:id="rId6"/>
    <p:sldLayoutId id="2147483668" r:id="rId7"/>
    <p:sldLayoutId id="2147483669" r:id="rId8"/>
  </p:sldLayoutIdLst>
  <p:transition spd="med"/>
  <p:txStyles>
    <p:titleStyle>
      <a:lvl1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004B98"/>
          </a:solidFill>
          <a:uFillTx/>
          <a:latin typeface="+mn-lt"/>
          <a:ea typeface="+mn-ea"/>
          <a:cs typeface="+mn-cs"/>
          <a:sym typeface="Arial"/>
        </a:defRPr>
      </a:lvl1pPr>
      <a:lvl2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2pPr>
      <a:lvl3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3pPr>
      <a:lvl4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4pPr>
      <a:lvl5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5pPr>
      <a:lvl6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6pPr>
      <a:lvl7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7pPr>
      <a:lvl8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8pPr>
      <a:lvl9pPr marL="0" marR="0" indent="0" algn="l" defTabSz="685800" rtl="0" eaLnBrk="1" latinLnBrk="0" hangingPunct="1">
        <a:lnSpc>
          <a:spcPct val="90000"/>
        </a:lnSpc>
        <a:spcBef>
          <a:spcPts val="0"/>
        </a:spcBef>
        <a:spcAft>
          <a:spcPts val="0"/>
        </a:spcAft>
        <a:buClrTx/>
        <a:buSzTx/>
        <a:buFontTx/>
        <a:buNone/>
        <a:tabLst/>
        <a:defRPr sz="3300" b="0" i="0" u="none" strike="noStrike" cap="none" spc="0" baseline="0">
          <a:solidFill>
            <a:srgbClr val="FFFFFF"/>
          </a:solidFill>
          <a:uFillTx/>
          <a:latin typeface="+mn-lt"/>
          <a:ea typeface="+mn-ea"/>
          <a:cs typeface="+mn-cs"/>
          <a:sym typeface="Arial"/>
        </a:defRPr>
      </a:lvl9pPr>
    </p:titleStyle>
    <p:bodyStyle>
      <a:lvl1pPr marL="171450" marR="0" indent="-17145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1pPr>
      <a:lvl2pPr marL="542925" marR="0" indent="-200025"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2pPr>
      <a:lvl3pPr marL="925829" marR="0" indent="-240029"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3pPr>
      <a:lvl4pPr marL="12954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4pPr>
      <a:lvl5pPr marL="16383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5pPr>
      <a:lvl6pPr marL="19812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6pPr>
      <a:lvl7pPr marL="23241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7pPr>
      <a:lvl8pPr marL="26670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8pPr>
      <a:lvl9pPr marL="30099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Arial"/>
        </a:defRPr>
      </a:lvl9pPr>
    </p:bodyStyle>
    <p:otherStyle>
      <a:lvl1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3429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6858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10287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13716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7145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20574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24003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274320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63994"/>
            <a:ext cx="8001000" cy="4362173"/>
          </a:xfrm>
          <a:prstGeom prst="rect">
            <a:avLst/>
          </a:prstGeom>
        </p:spPr>
        <p:txBody>
          <a:bodyPr vert="horz" lIns="91440" tIns="45720" rIns="91440" bIns="45720" rtlCol="0">
            <a:normAutofit/>
          </a:bodyPr>
          <a:lstStyle/>
          <a:p>
            <a:pPr lvl="0"/>
            <a:r>
              <a:rPr lang="en-US"/>
              <a:t>Click to edit Master text styles</a:t>
            </a:r>
          </a:p>
        </p:txBody>
      </p:sp>
      <p:sp>
        <p:nvSpPr>
          <p:cNvPr id="6" name="Slide Number Placeholder 5"/>
          <p:cNvSpPr>
            <a:spLocks noGrp="1"/>
          </p:cNvSpPr>
          <p:nvPr>
            <p:ph type="sldNum" sz="quarter" idx="4"/>
          </p:nvPr>
        </p:nvSpPr>
        <p:spPr>
          <a:xfrm>
            <a:off x="457201" y="6356356"/>
            <a:ext cx="2516093" cy="365125"/>
          </a:xfrm>
          <a:prstGeom prst="rect">
            <a:avLst/>
          </a:prstGeom>
        </p:spPr>
        <p:txBody>
          <a:bodyPr vert="horz" lIns="91440" tIns="45720" rIns="91440" bIns="45720" rtlCol="0" anchor="ctr"/>
          <a:lstStyle>
            <a:lvl1pPr algn="l">
              <a:defRPr sz="810">
                <a:solidFill>
                  <a:srgbClr val="000000"/>
                </a:solidFill>
              </a:defRPr>
            </a:lvl1pPr>
          </a:lstStyle>
          <a:p>
            <a:pPr algn="l"/>
            <a:fld id="{C1F14A43-F6F7-684A-A15B-3AABBD13E880}" type="slidenum">
              <a:rPr lang="en-US" smtClean="0"/>
              <a:pPr algn="l"/>
              <a:t>‹#›</a:t>
            </a:fld>
            <a:endParaRPr lang="en-US"/>
          </a:p>
        </p:txBody>
      </p:sp>
      <p:sp>
        <p:nvSpPr>
          <p:cNvPr id="11" name="Title Placeholder 1"/>
          <p:cNvSpPr>
            <a:spLocks noGrp="1"/>
          </p:cNvSpPr>
          <p:nvPr>
            <p:ph type="title"/>
          </p:nvPr>
        </p:nvSpPr>
        <p:spPr>
          <a:xfrm>
            <a:off x="457200" y="734009"/>
            <a:ext cx="6858000" cy="704248"/>
          </a:xfrm>
          <a:prstGeom prst="rect">
            <a:avLst/>
          </a:prstGeom>
        </p:spPr>
        <p:txBody>
          <a:bodyPr vert="horz" lIns="91440" tIns="45720" rIns="91440" bIns="45720" rtlCol="0" anchor="ctr">
            <a:normAutofit/>
          </a:bodyPr>
          <a:lstStyle/>
          <a:p>
            <a:r>
              <a:rPr lang="en-US"/>
              <a:t>Click to edit Master title style</a:t>
            </a:r>
          </a:p>
        </p:txBody>
      </p:sp>
      <p:pic>
        <p:nvPicPr>
          <p:cNvPr id="7" name="Picture 6">
            <a:extLst>
              <a:ext uri="{FF2B5EF4-FFF2-40B4-BE49-F238E27FC236}">
                <a16:creationId xmlns:a16="http://schemas.microsoft.com/office/drawing/2014/main" id="{46F7BE7C-4801-D541-BC16-3202653A567D}"/>
              </a:ext>
            </a:extLst>
          </p:cNvPr>
          <p:cNvPicPr>
            <a:picLocks noChangeAspect="1"/>
          </p:cNvPicPr>
          <p:nvPr/>
        </p:nvPicPr>
        <p:blipFill>
          <a:blip r:embed="rId2"/>
          <a:srcRect/>
          <a:stretch/>
        </p:blipFill>
        <p:spPr>
          <a:xfrm>
            <a:off x="8160703" y="6427764"/>
            <a:ext cx="746125" cy="263525"/>
          </a:xfrm>
          <a:prstGeom prst="rect">
            <a:avLst/>
          </a:prstGeom>
        </p:spPr>
      </p:pic>
    </p:spTree>
    <p:extLst>
      <p:ext uri="{BB962C8B-B14F-4D97-AF65-F5344CB8AC3E}">
        <p14:creationId xmlns:p14="http://schemas.microsoft.com/office/powerpoint/2010/main" val="3933981152"/>
      </p:ext>
    </p:extLst>
  </p:cSld>
  <p:clrMap bg1="lt1" tx1="dk1" bg2="lt2" tx2="dk2" accent1="accent1" accent2="accent2" accent3="accent3" accent4="accent4" accent5="accent5" accent6="accent6" hlink="hlink" folHlink="folHlink"/>
  <p:hf sldNum="0" hdr="0" ftr="0" dt="0"/>
  <p:txStyles>
    <p:titleStyle>
      <a:lvl1pPr algn="l" defTabSz="308603" rtl="0" eaLnBrk="1" latinLnBrk="0" hangingPunct="1">
        <a:spcBef>
          <a:spcPct val="0"/>
        </a:spcBef>
        <a:buNone/>
        <a:defRPr sz="2430" kern="1200">
          <a:solidFill>
            <a:schemeClr val="tx1"/>
          </a:solidFill>
          <a:latin typeface="+mj-lt"/>
          <a:ea typeface="+mj-ea"/>
          <a:cs typeface="+mj-cs"/>
        </a:defRPr>
      </a:lvl1pPr>
    </p:titleStyle>
    <p:bodyStyle>
      <a:lvl1pPr marL="0" indent="0" algn="l" defTabSz="308603" rtl="0" eaLnBrk="1" latinLnBrk="0" hangingPunct="1">
        <a:spcBef>
          <a:spcPct val="20000"/>
        </a:spcBef>
        <a:buFont typeface="Arial"/>
        <a:buNone/>
        <a:defRPr sz="2160" kern="1200">
          <a:solidFill>
            <a:schemeClr val="tx1"/>
          </a:solidFill>
          <a:latin typeface="+mn-lt"/>
          <a:ea typeface="+mn-ea"/>
          <a:cs typeface="+mn-cs"/>
        </a:defRPr>
      </a:lvl1pPr>
      <a:lvl2pPr marL="501479" indent="-192878" algn="l" defTabSz="308603" rtl="0" eaLnBrk="1" latinLnBrk="0" hangingPunct="1">
        <a:spcBef>
          <a:spcPct val="20000"/>
        </a:spcBef>
        <a:buFont typeface="Arial"/>
        <a:buChar char="–"/>
        <a:defRPr sz="1890" kern="1200">
          <a:solidFill>
            <a:schemeClr val="bg1">
              <a:lumMod val="50000"/>
            </a:schemeClr>
          </a:solidFill>
          <a:latin typeface="+mn-lt"/>
          <a:ea typeface="+mn-ea"/>
          <a:cs typeface="+mn-cs"/>
        </a:defRPr>
      </a:lvl2pPr>
      <a:lvl3pPr marL="771506" indent="-154301" algn="l" defTabSz="308603" rtl="0" eaLnBrk="1" latinLnBrk="0" hangingPunct="1">
        <a:spcBef>
          <a:spcPct val="20000"/>
        </a:spcBef>
        <a:buFont typeface="Arial"/>
        <a:buChar char="•"/>
        <a:defRPr sz="1620" kern="1200">
          <a:solidFill>
            <a:schemeClr val="tx1"/>
          </a:solidFill>
          <a:latin typeface="Arial"/>
          <a:ea typeface="+mn-ea"/>
          <a:cs typeface="+mn-cs"/>
        </a:defRPr>
      </a:lvl3pPr>
      <a:lvl4pPr marL="1080108" indent="-154301" algn="l" defTabSz="308603" rtl="0" eaLnBrk="1" latinLnBrk="0" hangingPunct="1">
        <a:spcBef>
          <a:spcPct val="20000"/>
        </a:spcBef>
        <a:buFont typeface="Arial"/>
        <a:buChar char="–"/>
        <a:defRPr sz="1350" kern="1200">
          <a:solidFill>
            <a:schemeClr val="tx1"/>
          </a:solidFill>
          <a:latin typeface="Arial"/>
          <a:ea typeface="+mn-ea"/>
          <a:cs typeface="+mn-cs"/>
        </a:defRPr>
      </a:lvl4pPr>
      <a:lvl5pPr marL="1388711" indent="-154301" algn="l" defTabSz="308603" rtl="0" eaLnBrk="1" latinLnBrk="0" hangingPunct="1">
        <a:spcBef>
          <a:spcPct val="20000"/>
        </a:spcBef>
        <a:buFont typeface="Arial"/>
        <a:buChar char="»"/>
        <a:defRPr sz="1350" kern="1200">
          <a:solidFill>
            <a:schemeClr val="tx1"/>
          </a:solidFill>
          <a:latin typeface="Arial"/>
          <a:ea typeface="+mn-ea"/>
          <a:cs typeface="+mn-cs"/>
        </a:defRPr>
      </a:lvl5pPr>
      <a:lvl6pPr marL="1697313" indent="-154301" algn="l" defTabSz="308603" rtl="0" eaLnBrk="1" latinLnBrk="0" hangingPunct="1">
        <a:spcBef>
          <a:spcPct val="20000"/>
        </a:spcBef>
        <a:buFont typeface="Arial"/>
        <a:buChar char="•"/>
        <a:defRPr sz="1350" kern="1200">
          <a:solidFill>
            <a:schemeClr val="tx1"/>
          </a:solidFill>
          <a:latin typeface="+mn-lt"/>
          <a:ea typeface="+mn-ea"/>
          <a:cs typeface="+mn-cs"/>
        </a:defRPr>
      </a:lvl6pPr>
      <a:lvl7pPr marL="2005916" indent="-154301" algn="l" defTabSz="308603" rtl="0" eaLnBrk="1" latinLnBrk="0" hangingPunct="1">
        <a:spcBef>
          <a:spcPct val="20000"/>
        </a:spcBef>
        <a:buFont typeface="Arial"/>
        <a:buChar char="•"/>
        <a:defRPr sz="1350" kern="1200">
          <a:solidFill>
            <a:schemeClr val="tx1"/>
          </a:solidFill>
          <a:latin typeface="+mn-lt"/>
          <a:ea typeface="+mn-ea"/>
          <a:cs typeface="+mn-cs"/>
        </a:defRPr>
      </a:lvl7pPr>
      <a:lvl8pPr marL="2314517" indent="-154301" algn="l" defTabSz="308603" rtl="0" eaLnBrk="1" latinLnBrk="0" hangingPunct="1">
        <a:spcBef>
          <a:spcPct val="20000"/>
        </a:spcBef>
        <a:buFont typeface="Arial"/>
        <a:buChar char="•"/>
        <a:defRPr sz="1350" kern="1200">
          <a:solidFill>
            <a:schemeClr val="tx1"/>
          </a:solidFill>
          <a:latin typeface="+mn-lt"/>
          <a:ea typeface="+mn-ea"/>
          <a:cs typeface="+mn-cs"/>
        </a:defRPr>
      </a:lvl8pPr>
      <a:lvl9pPr marL="2623119" indent="-154301" algn="l" defTabSz="308603" rtl="0" eaLnBrk="1" latinLnBrk="0" hangingPunct="1">
        <a:spcBef>
          <a:spcPct val="20000"/>
        </a:spcBef>
        <a:buFont typeface="Arial"/>
        <a:buChar char="•"/>
        <a:defRPr sz="1350" kern="1200">
          <a:solidFill>
            <a:schemeClr val="tx1"/>
          </a:solidFill>
          <a:latin typeface="+mn-lt"/>
          <a:ea typeface="+mn-ea"/>
          <a:cs typeface="+mn-cs"/>
        </a:defRPr>
      </a:lvl9pPr>
    </p:bodyStyle>
    <p:otherStyle>
      <a:defPPr>
        <a:defRPr lang="en-US"/>
      </a:defPPr>
      <a:lvl1pPr marL="0" algn="l" defTabSz="308603" rtl="0" eaLnBrk="1" latinLnBrk="0" hangingPunct="1">
        <a:defRPr sz="1215" kern="1200">
          <a:solidFill>
            <a:schemeClr val="tx1"/>
          </a:solidFill>
          <a:latin typeface="+mn-lt"/>
          <a:ea typeface="+mn-ea"/>
          <a:cs typeface="+mn-cs"/>
        </a:defRPr>
      </a:lvl1pPr>
      <a:lvl2pPr marL="308603" algn="l" defTabSz="308603" rtl="0" eaLnBrk="1" latinLnBrk="0" hangingPunct="1">
        <a:defRPr sz="1215" kern="1200">
          <a:solidFill>
            <a:schemeClr val="tx1"/>
          </a:solidFill>
          <a:latin typeface="+mn-lt"/>
          <a:ea typeface="+mn-ea"/>
          <a:cs typeface="+mn-cs"/>
        </a:defRPr>
      </a:lvl2pPr>
      <a:lvl3pPr marL="617205" algn="l" defTabSz="308603" rtl="0" eaLnBrk="1" latinLnBrk="0" hangingPunct="1">
        <a:defRPr sz="1215" kern="1200">
          <a:solidFill>
            <a:schemeClr val="tx1"/>
          </a:solidFill>
          <a:latin typeface="+mn-lt"/>
          <a:ea typeface="+mn-ea"/>
          <a:cs typeface="+mn-cs"/>
        </a:defRPr>
      </a:lvl3pPr>
      <a:lvl4pPr marL="925808" algn="l" defTabSz="308603" rtl="0" eaLnBrk="1" latinLnBrk="0" hangingPunct="1">
        <a:defRPr sz="1215" kern="1200">
          <a:solidFill>
            <a:schemeClr val="tx1"/>
          </a:solidFill>
          <a:latin typeface="+mn-lt"/>
          <a:ea typeface="+mn-ea"/>
          <a:cs typeface="+mn-cs"/>
        </a:defRPr>
      </a:lvl4pPr>
      <a:lvl5pPr marL="1234409" algn="l" defTabSz="308603" rtl="0" eaLnBrk="1" latinLnBrk="0" hangingPunct="1">
        <a:defRPr sz="1215" kern="1200">
          <a:solidFill>
            <a:schemeClr val="tx1"/>
          </a:solidFill>
          <a:latin typeface="+mn-lt"/>
          <a:ea typeface="+mn-ea"/>
          <a:cs typeface="+mn-cs"/>
        </a:defRPr>
      </a:lvl5pPr>
      <a:lvl6pPr marL="1543011" algn="l" defTabSz="308603" rtl="0" eaLnBrk="1" latinLnBrk="0" hangingPunct="1">
        <a:defRPr sz="1215" kern="1200">
          <a:solidFill>
            <a:schemeClr val="tx1"/>
          </a:solidFill>
          <a:latin typeface="+mn-lt"/>
          <a:ea typeface="+mn-ea"/>
          <a:cs typeface="+mn-cs"/>
        </a:defRPr>
      </a:lvl6pPr>
      <a:lvl7pPr marL="1851614" algn="l" defTabSz="308603" rtl="0" eaLnBrk="1" latinLnBrk="0" hangingPunct="1">
        <a:defRPr sz="1215" kern="1200">
          <a:solidFill>
            <a:schemeClr val="tx1"/>
          </a:solidFill>
          <a:latin typeface="+mn-lt"/>
          <a:ea typeface="+mn-ea"/>
          <a:cs typeface="+mn-cs"/>
        </a:defRPr>
      </a:lvl7pPr>
      <a:lvl8pPr marL="2160216" algn="l" defTabSz="308603" rtl="0" eaLnBrk="1" latinLnBrk="0" hangingPunct="1">
        <a:defRPr sz="1215" kern="1200">
          <a:solidFill>
            <a:schemeClr val="tx1"/>
          </a:solidFill>
          <a:latin typeface="+mn-lt"/>
          <a:ea typeface="+mn-ea"/>
          <a:cs typeface="+mn-cs"/>
        </a:defRPr>
      </a:lvl8pPr>
      <a:lvl9pPr marL="2468819" algn="l" defTabSz="308603"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654" y="478906"/>
            <a:ext cx="8498542" cy="1615827"/>
          </a:xfrm>
          <a:prstGeom prst="rect">
            <a:avLst/>
          </a:prstGeom>
          <a:noFill/>
        </p:spPr>
        <p:txBody>
          <a:bodyPr wrap="square" rtlCol="0">
            <a:spAutoFit/>
          </a:bodyPr>
          <a:lstStyle/>
          <a:p>
            <a:pPr algn="l" fontAlgn="base"/>
            <a:r>
              <a:rPr lang="en-US" sz="3300" dirty="0">
                <a:solidFill>
                  <a:srgbClr val="004B98"/>
                </a:solidFill>
                <a:latin typeface="+mj-lt"/>
              </a:rPr>
              <a:t>Visualizing Radiation: </a:t>
            </a:r>
          </a:p>
          <a:p>
            <a:pPr algn="l" fontAlgn="base"/>
            <a:r>
              <a:rPr lang="en-US" sz="3300" dirty="0">
                <a:solidFill>
                  <a:srgbClr val="004B98"/>
                </a:solidFill>
                <a:latin typeface="+mj-lt"/>
              </a:rPr>
              <a:t>Making Radiation Real with Cloud Chambers</a:t>
            </a:r>
          </a:p>
        </p:txBody>
      </p:sp>
      <p:pic>
        <p:nvPicPr>
          <p:cNvPr id="3" name="Picture 2" descr="A close-up of a petri dish&#10;&#10;Description automatically generated with medium confidence">
            <a:extLst>
              <a:ext uri="{FF2B5EF4-FFF2-40B4-BE49-F238E27FC236}">
                <a16:creationId xmlns:a16="http://schemas.microsoft.com/office/drawing/2014/main" id="{16778918-0967-8387-9369-30227325FB53}"/>
              </a:ext>
            </a:extLst>
          </p:cNvPr>
          <p:cNvPicPr>
            <a:picLocks noChangeAspect="1"/>
          </p:cNvPicPr>
          <p:nvPr/>
        </p:nvPicPr>
        <p:blipFill rotWithShape="1">
          <a:blip r:embed="rId3">
            <a:extLst>
              <a:ext uri="{28A0092B-C50C-407E-A947-70E740481C1C}">
                <a14:useLocalDpi xmlns:a14="http://schemas.microsoft.com/office/drawing/2010/main" val="0"/>
              </a:ext>
            </a:extLst>
          </a:blip>
          <a:srcRect t="6293"/>
          <a:stretch/>
        </p:blipFill>
        <p:spPr>
          <a:xfrm>
            <a:off x="451436" y="2509702"/>
            <a:ext cx="8010525" cy="3061478"/>
          </a:xfrm>
          <a:prstGeom prst="rect">
            <a:avLst/>
          </a:prstGeom>
        </p:spPr>
      </p:pic>
    </p:spTree>
    <p:extLst>
      <p:ext uri="{BB962C8B-B14F-4D97-AF65-F5344CB8AC3E}">
        <p14:creationId xmlns:p14="http://schemas.microsoft.com/office/powerpoint/2010/main" val="248721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D0B408A8-9117-F4FD-B10B-8AB4301F4A5E}"/>
              </a:ext>
            </a:extLst>
          </p:cNvPr>
          <p:cNvPicPr>
            <a:picLocks noGrp="1" noChangeAspect="1"/>
          </p:cNvPicPr>
          <p:nvPr>
            <p:ph idx="1"/>
          </p:nvPr>
        </p:nvPicPr>
        <p:blipFill>
          <a:blip r:embed="rId2"/>
          <a:stretch>
            <a:fillRect/>
          </a:stretch>
        </p:blipFill>
        <p:spPr>
          <a:xfrm>
            <a:off x="1236458" y="1806934"/>
            <a:ext cx="7122975" cy="3329331"/>
          </a:xfrm>
          <a:prstGeom prst="rect">
            <a:avLst/>
          </a:prstGeom>
        </p:spPr>
      </p:pic>
    </p:spTree>
    <p:extLst>
      <p:ext uri="{BB962C8B-B14F-4D97-AF65-F5344CB8AC3E}">
        <p14:creationId xmlns:p14="http://schemas.microsoft.com/office/powerpoint/2010/main" val="224454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E65EF56-2B50-AFA3-3E8E-ED169E9830F6}"/>
              </a:ext>
            </a:extLst>
          </p:cNvPr>
          <p:cNvPicPr>
            <a:picLocks noGrp="1" noChangeAspect="1"/>
          </p:cNvPicPr>
          <p:nvPr>
            <p:ph idx="1"/>
          </p:nvPr>
        </p:nvPicPr>
        <p:blipFill>
          <a:blip r:embed="rId3"/>
          <a:stretch>
            <a:fillRect/>
          </a:stretch>
        </p:blipFill>
        <p:spPr>
          <a:xfrm>
            <a:off x="1430095" y="1771651"/>
            <a:ext cx="7050257" cy="3232673"/>
          </a:xfrm>
          <a:prstGeom prst="rect">
            <a:avLst/>
          </a:prstGeom>
        </p:spPr>
      </p:pic>
    </p:spTree>
    <p:extLst>
      <p:ext uri="{BB962C8B-B14F-4D97-AF65-F5344CB8AC3E}">
        <p14:creationId xmlns:p14="http://schemas.microsoft.com/office/powerpoint/2010/main" val="365744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63709" y="1940160"/>
            <a:ext cx="7122368" cy="3565263"/>
          </a:xfrm>
          <a:prstGeom prst="rect">
            <a:avLst/>
          </a:prstGeom>
          <a:noFill/>
          <a:ln w="9525">
            <a:noFill/>
            <a:miter lim="800000"/>
            <a:headEnd/>
            <a:tailEnd/>
          </a:ln>
        </p:spPr>
        <p:txBody>
          <a:bodyPr>
            <a:prstTxWarp prst="textNoShape">
              <a:avLst/>
            </a:prstTxWarp>
            <a:noAutofit/>
          </a:bodyPr>
          <a:lstStyle/>
          <a:p>
            <a:pPr marL="175022" indent="-175022">
              <a:lnSpc>
                <a:spcPct val="170000"/>
              </a:lnSpc>
              <a:spcBef>
                <a:spcPct val="20000"/>
              </a:spcBef>
              <a:buClr>
                <a:srgbClr val="0C2D83"/>
              </a:buClr>
              <a:buFont typeface="Arial" pitchFamily="26" charset="0"/>
              <a:buChar char="•"/>
            </a:pPr>
            <a:r>
              <a:rPr lang="en-US" sz="1050" dirty="0"/>
              <a:t>Since the top of the chamber is at room temperature, the alcohol evaporates from the wick and slowly sinks downwards.</a:t>
            </a:r>
          </a:p>
          <a:p>
            <a:pPr marL="175022" indent="-175022">
              <a:lnSpc>
                <a:spcPct val="170000"/>
              </a:lnSpc>
              <a:spcBef>
                <a:spcPct val="20000"/>
              </a:spcBef>
              <a:buClr>
                <a:srgbClr val="0C2D83"/>
              </a:buClr>
              <a:buFont typeface="Arial" pitchFamily="26" charset="0"/>
              <a:buChar char="•"/>
            </a:pPr>
            <a:r>
              <a:rPr lang="en-US" sz="1050" dirty="0"/>
              <a:t>The dry ice keeps the bottom extremely cold – so the vapor, once it has fallen, is in a super-cooled state.  </a:t>
            </a:r>
          </a:p>
          <a:p>
            <a:pPr marL="175022" lvl="3" indent="-175022">
              <a:lnSpc>
                <a:spcPct val="170000"/>
              </a:lnSpc>
              <a:spcBef>
                <a:spcPct val="20000"/>
              </a:spcBef>
              <a:buClr>
                <a:srgbClr val="0C2D83"/>
              </a:buClr>
              <a:buFont typeface="Arial" pitchFamily="26" charset="0"/>
              <a:buChar char="•"/>
            </a:pPr>
            <a:r>
              <a:rPr lang="en-US" sz="1050" dirty="0"/>
              <a:t>This means that the alcohol is in a vapor form at a temperature that vapor would not normally exist.</a:t>
            </a:r>
          </a:p>
          <a:p>
            <a:pPr marL="175022" indent="-175022">
              <a:lnSpc>
                <a:spcPct val="170000"/>
              </a:lnSpc>
              <a:spcBef>
                <a:spcPct val="20000"/>
              </a:spcBef>
              <a:buClr>
                <a:srgbClr val="0C2D83"/>
              </a:buClr>
              <a:buFont typeface="Arial" pitchFamily="26" charset="0"/>
              <a:buChar char="•"/>
            </a:pPr>
            <a:r>
              <a:rPr lang="en-US" sz="1050" dirty="0"/>
              <a:t>Because there is so much vapor, the chamber becomes super-saturated.</a:t>
            </a:r>
          </a:p>
          <a:p>
            <a:pPr marL="175022" lvl="3" indent="-175022">
              <a:lnSpc>
                <a:spcPct val="170000"/>
              </a:lnSpc>
              <a:spcBef>
                <a:spcPct val="20000"/>
              </a:spcBef>
              <a:buClr>
                <a:srgbClr val="0C2D83"/>
              </a:buClr>
              <a:buFont typeface="Arial" pitchFamily="26" charset="0"/>
              <a:buChar char="•"/>
            </a:pPr>
            <a:r>
              <a:rPr lang="en-US" sz="1050" dirty="0"/>
              <a:t>Super-saturation means that a medium (air) is holding more of a material (alcohol) than could be achieved under normal conditions.</a:t>
            </a:r>
          </a:p>
          <a:p>
            <a:pPr marL="175022" indent="-175022">
              <a:lnSpc>
                <a:spcPct val="170000"/>
              </a:lnSpc>
              <a:spcBef>
                <a:spcPct val="20000"/>
              </a:spcBef>
              <a:buClr>
                <a:srgbClr val="0C2D83"/>
              </a:buClr>
              <a:buFont typeface="Arial" pitchFamily="26" charset="0"/>
              <a:buChar char="•"/>
            </a:pPr>
            <a:r>
              <a:rPr lang="en-US" sz="1050" dirty="0"/>
              <a:t>The super-cooled, super-saturated vapor is very unstable and will condense into liquid with the slightest disturbance.</a:t>
            </a:r>
          </a:p>
          <a:p>
            <a:pPr marL="175022" lvl="1" indent="-175022">
              <a:lnSpc>
                <a:spcPct val="170000"/>
              </a:lnSpc>
              <a:spcBef>
                <a:spcPct val="20000"/>
              </a:spcBef>
              <a:buClr>
                <a:srgbClr val="0C2D83"/>
              </a:buClr>
              <a:buFont typeface="Arial" pitchFamily="26" charset="0"/>
              <a:buChar char="•"/>
            </a:pPr>
            <a:r>
              <a:rPr lang="en-US" sz="1050" dirty="0"/>
              <a:t>In these conditions, a charged particle will ionize molecules in the vapor as it travels through it, causing condensation around the particle track.  It is this condensation trail that is visible in a Cloud Chamber.</a:t>
            </a:r>
          </a:p>
        </p:txBody>
      </p:sp>
      <p:sp>
        <p:nvSpPr>
          <p:cNvPr id="23555" name="Title 5"/>
          <p:cNvSpPr>
            <a:spLocks noGrp="1"/>
          </p:cNvSpPr>
          <p:nvPr>
            <p:ph type="title" idx="4294967295"/>
          </p:nvPr>
        </p:nvSpPr>
        <p:spPr>
          <a:xfrm>
            <a:off x="457201" y="1357453"/>
            <a:ext cx="5350970" cy="488156"/>
          </a:xfrm>
          <a:prstGeom prst="rect">
            <a:avLst/>
          </a:prstGeom>
        </p:spPr>
        <p:txBody>
          <a:bodyPr>
            <a:noAutofit/>
          </a:bodyPr>
          <a:lstStyle/>
          <a:p>
            <a:r>
              <a:rPr lang="en-US" dirty="0">
                <a:ea typeface="ＭＳ Ｐゴシック" pitchFamily="26" charset="-128"/>
                <a:cs typeface="ＭＳ Ｐゴシック" pitchFamily="26" charset="-128"/>
              </a:rPr>
              <a:t>Cloud Chamber Theory</a:t>
            </a:r>
          </a:p>
        </p:txBody>
      </p:sp>
    </p:spTree>
    <p:extLst>
      <p:ext uri="{BB962C8B-B14F-4D97-AF65-F5344CB8AC3E}">
        <p14:creationId xmlns:p14="http://schemas.microsoft.com/office/powerpoint/2010/main" val="2356905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37866"/>
            <a:ext cx="6172200" cy="857250"/>
          </a:xfrm>
        </p:spPr>
        <p:txBody>
          <a:bodyPr>
            <a:normAutofit/>
          </a:bodyPr>
          <a:lstStyle/>
          <a:p>
            <a:pPr eaLnBrk="1" hangingPunct="1"/>
            <a:r>
              <a:rPr lang="en-US" altLang="en-US" dirty="0">
                <a:ea typeface="ＭＳ Ｐゴシック" panose="020B0600070205080204" pitchFamily="34" charset="-128"/>
              </a:rPr>
              <a:t>Credits/Reference</a:t>
            </a:r>
          </a:p>
        </p:txBody>
      </p:sp>
      <p:sp>
        <p:nvSpPr>
          <p:cNvPr id="21507" name="Content Placeholder 2"/>
          <p:cNvSpPr>
            <a:spLocks noGrp="1"/>
          </p:cNvSpPr>
          <p:nvPr>
            <p:ph idx="1"/>
          </p:nvPr>
        </p:nvSpPr>
        <p:spPr>
          <a:xfrm>
            <a:off x="1474470" y="2016668"/>
            <a:ext cx="6000750" cy="3271630"/>
          </a:xfrm>
        </p:spPr>
        <p:txBody>
          <a:bodyPr vert="horz" lIns="68580" tIns="34290" rIns="68580" bIns="34290" rtlCol="0" anchor="t">
            <a:normAutofit/>
          </a:bodyPr>
          <a:lstStyle/>
          <a:p>
            <a:pPr eaLnBrk="1" hangingPunct="1">
              <a:buFontTx/>
              <a:buNone/>
            </a:pPr>
            <a:endParaRPr lang="en-US" altLang="en-US" sz="1350" dirty="0">
              <a:ea typeface="ＭＳ Ｐゴシック" panose="020B0600070205080204" pitchFamily="34" charset="-128"/>
            </a:endParaRPr>
          </a:p>
          <a:p>
            <a:pPr eaLnBrk="1" hangingPunct="1">
              <a:buFontTx/>
              <a:buNone/>
            </a:pPr>
            <a:r>
              <a:rPr lang="en-US" altLang="en-US" sz="1350" dirty="0">
                <a:solidFill>
                  <a:schemeClr val="tx1"/>
                </a:solidFill>
                <a:ea typeface="ＭＳ Ｐゴシック" panose="020B0600070205080204" pitchFamily="34" charset="-128"/>
              </a:rPr>
              <a:t>Contrails</a:t>
            </a:r>
          </a:p>
          <a:p>
            <a:pPr eaLnBrk="1" hangingPunct="1">
              <a:buFontTx/>
              <a:buNone/>
            </a:pPr>
            <a:r>
              <a:rPr lang="en-US" altLang="en-US" sz="1350" dirty="0">
                <a:solidFill>
                  <a:schemeClr val="accent1"/>
                </a:solidFill>
                <a:ea typeface="ＭＳ Ｐゴシック" panose="020B0600070205080204" pitchFamily="34" charset="-128"/>
              </a:rPr>
              <a:t>http://contrailscience.com/category/science/</a:t>
            </a:r>
          </a:p>
          <a:p>
            <a:pPr eaLnBrk="1" hangingPunct="1">
              <a:buFontTx/>
              <a:buNone/>
            </a:pPr>
            <a:endParaRPr lang="en-US" altLang="en-US" sz="1350" dirty="0">
              <a:solidFill>
                <a:schemeClr val="tx1"/>
              </a:solidFill>
              <a:ea typeface="ＭＳ Ｐゴシック" panose="020B0600070205080204" pitchFamily="34" charset="-128"/>
            </a:endParaRPr>
          </a:p>
          <a:p>
            <a:pPr eaLnBrk="1" hangingPunct="1">
              <a:buFontTx/>
              <a:buNone/>
            </a:pPr>
            <a:r>
              <a:rPr lang="en-US" altLang="en-US" sz="1350" dirty="0">
                <a:solidFill>
                  <a:schemeClr val="tx1"/>
                </a:solidFill>
                <a:ea typeface="ＭＳ Ｐゴシック" panose="020B0600070205080204" pitchFamily="34" charset="-128"/>
              </a:rPr>
              <a:t>Video – Large Diffusion Cloud Chamber</a:t>
            </a:r>
          </a:p>
          <a:p>
            <a:r>
              <a:rPr lang="en-US" altLang="en-US" sz="1350" dirty="0">
                <a:solidFill>
                  <a:schemeClr val="tx1"/>
                </a:solidFill>
                <a:ea typeface="ＭＳ Ｐゴシック"/>
                <a:cs typeface="Arial"/>
              </a:rPr>
              <a:t>Advised to mute audio possible language concerns</a:t>
            </a:r>
            <a:endParaRPr lang="en-US" altLang="en-US" sz="1350" dirty="0">
              <a:solidFill>
                <a:schemeClr val="tx1"/>
              </a:solidFill>
              <a:ea typeface="ＭＳ Ｐゴシック"/>
            </a:endParaRPr>
          </a:p>
          <a:p>
            <a:pPr eaLnBrk="1" hangingPunct="1">
              <a:buFontTx/>
              <a:buNone/>
            </a:pPr>
            <a:r>
              <a:rPr lang="en-US" altLang="en-US" sz="1350" dirty="0">
                <a:solidFill>
                  <a:schemeClr val="accent1"/>
                </a:solidFill>
                <a:ea typeface="ＭＳ Ｐゴシック" panose="020B0600070205080204" pitchFamily="34" charset="-128"/>
              </a:rPr>
              <a:t>http://www.youtube.com/watch?v=Efgy1bV2aQo</a:t>
            </a:r>
          </a:p>
          <a:p>
            <a:pPr eaLnBrk="1" hangingPunct="1">
              <a:buFontTx/>
              <a:buNone/>
            </a:pPr>
            <a:endParaRPr lang="en-US" altLang="en-US" sz="1350" dirty="0">
              <a:solidFill>
                <a:schemeClr val="tx1"/>
              </a:solidFill>
              <a:ea typeface="ＭＳ Ｐゴシック" panose="020B0600070205080204" pitchFamily="34" charset="-128"/>
            </a:endParaRPr>
          </a:p>
          <a:p>
            <a:pPr eaLnBrk="1" hangingPunct="1">
              <a:buFontTx/>
              <a:buNone/>
            </a:pPr>
            <a:endParaRPr lang="en-US" altLang="en-US" sz="1350" dirty="0">
              <a:solidFill>
                <a:schemeClr val="tx1"/>
              </a:solidFill>
              <a:ea typeface="ＭＳ Ｐゴシック" panose="020B0600070205080204" pitchFamily="34" charset="-128"/>
            </a:endParaRPr>
          </a:p>
        </p:txBody>
      </p:sp>
      <p:sp>
        <p:nvSpPr>
          <p:cNvPr id="2" name="Slide Number Placeholder 1"/>
          <p:cNvSpPr>
            <a:spLocks noGrp="1"/>
          </p:cNvSpPr>
          <p:nvPr>
            <p:ph type="sldNum" sz="quarter" idx="12"/>
          </p:nvPr>
        </p:nvSpPr>
        <p:spPr>
          <a:xfrm>
            <a:off x="8491259" y="305350"/>
            <a:ext cx="198129" cy="207749"/>
          </a:xfrm>
        </p:spPr>
        <p:txBody>
          <a:bodyPr/>
          <a:lstStyle/>
          <a:p>
            <a:fld id="{C1F14A43-F6F7-684A-A15B-3AABBD13E880}" type="slidenum">
              <a:rPr lang="en-US" dirty="0" smtClean="0"/>
              <a:pPr/>
              <a:t>13</a:t>
            </a:fld>
            <a:endParaRPr lang="en-US" dirty="0"/>
          </a:p>
        </p:txBody>
      </p:sp>
    </p:spTree>
    <p:extLst>
      <p:ext uri="{BB962C8B-B14F-4D97-AF65-F5344CB8AC3E}">
        <p14:creationId xmlns:p14="http://schemas.microsoft.com/office/powerpoint/2010/main" val="373531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483"/>
            <a:ext cx="4618767" cy="993775"/>
          </a:xfrm>
        </p:spPr>
        <p:txBody>
          <a:bodyPr>
            <a:normAutofit/>
          </a:bodyPr>
          <a:lstStyle/>
          <a:p>
            <a:r>
              <a:rPr lang="en-US" dirty="0"/>
              <a:t>Visualizing Radiation</a:t>
            </a:r>
          </a:p>
        </p:txBody>
      </p:sp>
      <p:sp>
        <p:nvSpPr>
          <p:cNvPr id="4" name="TextBox 3"/>
          <p:cNvSpPr txBox="1"/>
          <p:nvPr/>
        </p:nvSpPr>
        <p:spPr>
          <a:xfrm>
            <a:off x="4736989" y="5105013"/>
            <a:ext cx="1053414" cy="323165"/>
          </a:xfrm>
          <a:prstGeom prst="rect">
            <a:avLst/>
          </a:prstGeom>
          <a:noFill/>
        </p:spPr>
        <p:txBody>
          <a:bodyPr wrap="square" rtlCol="0">
            <a:spAutoFit/>
          </a:bodyPr>
          <a:lstStyle/>
          <a:p>
            <a:r>
              <a:rPr lang="en-US" sz="750" i="1" dirty="0"/>
              <a:t>Credit: Royal Institute</a:t>
            </a:r>
          </a:p>
        </p:txBody>
      </p:sp>
      <p:pic>
        <p:nvPicPr>
          <p:cNvPr id="6" name="Picture 5" descr="A screenshot of a video game">
            <a:extLst>
              <a:ext uri="{FF2B5EF4-FFF2-40B4-BE49-F238E27FC236}">
                <a16:creationId xmlns:a16="http://schemas.microsoft.com/office/drawing/2014/main" id="{88F404B7-DEAA-381F-C3D4-41C248559289}"/>
              </a:ext>
            </a:extLst>
          </p:cNvPr>
          <p:cNvPicPr>
            <a:picLocks noChangeAspect="1"/>
          </p:cNvPicPr>
          <p:nvPr/>
        </p:nvPicPr>
        <p:blipFill>
          <a:blip r:embed="rId3"/>
          <a:stretch>
            <a:fillRect/>
          </a:stretch>
        </p:blipFill>
        <p:spPr>
          <a:xfrm>
            <a:off x="2228029" y="2350389"/>
            <a:ext cx="4712597" cy="2650279"/>
          </a:xfrm>
          <a:prstGeom prst="rect">
            <a:avLst/>
          </a:prstGeom>
        </p:spPr>
      </p:pic>
      <p:sp>
        <p:nvSpPr>
          <p:cNvPr id="3" name="TextBox 2">
            <a:extLst>
              <a:ext uri="{FF2B5EF4-FFF2-40B4-BE49-F238E27FC236}">
                <a16:creationId xmlns:a16="http://schemas.microsoft.com/office/drawing/2014/main" id="{9C0EBFC5-04DB-ACA8-4BD4-D74341A75D07}"/>
              </a:ext>
            </a:extLst>
          </p:cNvPr>
          <p:cNvSpPr txBox="1"/>
          <p:nvPr/>
        </p:nvSpPr>
        <p:spPr>
          <a:xfrm>
            <a:off x="2157905" y="5015405"/>
            <a:ext cx="254219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dirty="0">
                <a:cs typeface="Arial"/>
              </a:rPr>
              <a:t>Note Mute Audio - Language</a:t>
            </a:r>
            <a:endParaRPr lang="en-US" sz="1350" dirty="0"/>
          </a:p>
        </p:txBody>
      </p:sp>
    </p:spTree>
    <p:extLst>
      <p:ext uri="{BB962C8B-B14F-4D97-AF65-F5344CB8AC3E}">
        <p14:creationId xmlns:p14="http://schemas.microsoft.com/office/powerpoint/2010/main" val="360353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5"/>
          <p:cNvSpPr>
            <a:spLocks noGrp="1"/>
          </p:cNvSpPr>
          <p:nvPr>
            <p:ph type="title" idx="4294967295"/>
          </p:nvPr>
        </p:nvSpPr>
        <p:spPr>
          <a:xfrm>
            <a:off x="457200" y="1193773"/>
            <a:ext cx="7666434" cy="809167"/>
          </a:xfrm>
          <a:prstGeom prst="rect">
            <a:avLst/>
          </a:prstGeom>
        </p:spPr>
        <p:txBody>
          <a:bodyPr>
            <a:normAutofit/>
          </a:bodyPr>
          <a:lstStyle/>
          <a:p>
            <a:r>
              <a:rPr lang="en-US" dirty="0">
                <a:ea typeface="ＭＳ Ｐゴシック" pitchFamily="26" charset="-128"/>
                <a:cs typeface="ＭＳ Ｐゴシック" pitchFamily="26" charset="-128"/>
              </a:rPr>
              <a:t>What to Expect from the Cloud Chamber</a:t>
            </a:r>
          </a:p>
        </p:txBody>
      </p:sp>
      <p:pic>
        <p:nvPicPr>
          <p:cNvPr id="4" name="Picture 3" descr="A picture containing text&#10;&#10;Description automatically generated">
            <a:extLst>
              <a:ext uri="{FF2B5EF4-FFF2-40B4-BE49-F238E27FC236}">
                <a16:creationId xmlns:a16="http://schemas.microsoft.com/office/drawing/2014/main" id="{E64A1529-5C10-C8EA-7F33-0EFC71B749B2}"/>
              </a:ext>
            </a:extLst>
          </p:cNvPr>
          <p:cNvPicPr>
            <a:picLocks noChangeAspect="1"/>
          </p:cNvPicPr>
          <p:nvPr/>
        </p:nvPicPr>
        <p:blipFill>
          <a:blip r:embed="rId3"/>
          <a:stretch>
            <a:fillRect/>
          </a:stretch>
        </p:blipFill>
        <p:spPr>
          <a:xfrm>
            <a:off x="1977390" y="2161386"/>
            <a:ext cx="5189220" cy="2903397"/>
          </a:xfrm>
          <a:prstGeom prst="rect">
            <a:avLst/>
          </a:prstGeom>
        </p:spPr>
      </p:pic>
    </p:spTree>
    <p:extLst>
      <p:ext uri="{BB962C8B-B14F-4D97-AF65-F5344CB8AC3E}">
        <p14:creationId xmlns:p14="http://schemas.microsoft.com/office/powerpoint/2010/main" val="350194688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9713" y="2171701"/>
            <a:ext cx="4506686" cy="3004457"/>
          </a:xfrm>
          <a:prstGeom prst="rect">
            <a:avLst/>
          </a:prstGeom>
        </p:spPr>
      </p:pic>
      <p:sp>
        <p:nvSpPr>
          <p:cNvPr id="3" name="TextBox 2"/>
          <p:cNvSpPr txBox="1"/>
          <p:nvPr/>
        </p:nvSpPr>
        <p:spPr>
          <a:xfrm>
            <a:off x="411077" y="1336107"/>
            <a:ext cx="6619026" cy="600164"/>
          </a:xfrm>
          <a:prstGeom prst="rect">
            <a:avLst/>
          </a:prstGeom>
          <a:noFill/>
        </p:spPr>
        <p:txBody>
          <a:bodyPr wrap="square" rtlCol="0">
            <a:spAutoFit/>
          </a:bodyPr>
          <a:lstStyle/>
          <a:p>
            <a:r>
              <a:rPr lang="en-US" sz="3300" dirty="0">
                <a:solidFill>
                  <a:srgbClr val="004B98"/>
                </a:solidFill>
              </a:rPr>
              <a:t>The Wilson Cloud Chamber</a:t>
            </a:r>
          </a:p>
        </p:txBody>
      </p:sp>
      <p:sp>
        <p:nvSpPr>
          <p:cNvPr id="4" name="TextBox 3"/>
          <p:cNvSpPr txBox="1"/>
          <p:nvPr/>
        </p:nvSpPr>
        <p:spPr>
          <a:xfrm>
            <a:off x="5632603" y="5187358"/>
            <a:ext cx="1046201" cy="323165"/>
          </a:xfrm>
          <a:prstGeom prst="rect">
            <a:avLst/>
          </a:prstGeom>
          <a:noFill/>
        </p:spPr>
        <p:txBody>
          <a:bodyPr wrap="square" rtlCol="0">
            <a:spAutoFit/>
          </a:bodyPr>
          <a:lstStyle/>
          <a:p>
            <a:r>
              <a:rPr lang="en-US" sz="750" i="1" dirty="0"/>
              <a:t>Wikimedia Commons</a:t>
            </a:r>
          </a:p>
        </p:txBody>
      </p:sp>
      <p:sp>
        <p:nvSpPr>
          <p:cNvPr id="5" name="Slide Number Placeholder 4"/>
          <p:cNvSpPr>
            <a:spLocks noGrp="1"/>
          </p:cNvSpPr>
          <p:nvPr>
            <p:ph type="sldNum" sz="quarter" idx="12"/>
          </p:nvPr>
        </p:nvSpPr>
        <p:spPr>
          <a:xfrm>
            <a:off x="8491259" y="305350"/>
            <a:ext cx="198129" cy="207749"/>
          </a:xfrm>
        </p:spPr>
        <p:txBody>
          <a:bodyPr/>
          <a:lstStyle/>
          <a:p>
            <a:fld id="{C1F14A43-F6F7-684A-A15B-3AABBD13E880}" type="slidenum">
              <a:rPr lang="en-US" smtClean="0"/>
              <a:pPr/>
              <a:t>16</a:t>
            </a:fld>
            <a:endParaRPr lang="en-US" dirty="0"/>
          </a:p>
        </p:txBody>
      </p:sp>
    </p:spTree>
    <p:extLst>
      <p:ext uri="{BB962C8B-B14F-4D97-AF65-F5344CB8AC3E}">
        <p14:creationId xmlns:p14="http://schemas.microsoft.com/office/powerpoint/2010/main" val="301493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0" descr="IMG_0038.JPG">
            <a:extLst>
              <a:ext uri="{FF2B5EF4-FFF2-40B4-BE49-F238E27FC236}">
                <a16:creationId xmlns:a16="http://schemas.microsoft.com/office/drawing/2014/main" id="{0F44B0C5-34E8-490F-57D6-F91F81A9C279}"/>
              </a:ext>
            </a:extLst>
          </p:cNvPr>
          <p:cNvPicPr>
            <a:picLocks noChangeAspect="1"/>
          </p:cNvPicPr>
          <p:nvPr/>
        </p:nvPicPr>
        <p:blipFill rotWithShape="1">
          <a:blip r:embed="rId3"/>
          <a:srcRect l="34" r="38827" b="1"/>
          <a:stretch/>
        </p:blipFill>
        <p:spPr>
          <a:xfrm>
            <a:off x="1426779" y="1671998"/>
            <a:ext cx="3028950" cy="3306910"/>
          </a:xfrm>
          <a:prstGeom prst="rect">
            <a:avLst/>
          </a:prstGeom>
          <a:noFill/>
        </p:spPr>
      </p:pic>
      <p:sp>
        <p:nvSpPr>
          <p:cNvPr id="21507" name="Title 5"/>
          <p:cNvSpPr>
            <a:spLocks noGrp="1"/>
          </p:cNvSpPr>
          <p:nvPr>
            <p:ph sz="half" idx="2"/>
          </p:nvPr>
        </p:nvSpPr>
        <p:spPr>
          <a:xfrm>
            <a:off x="4634077" y="1711411"/>
            <a:ext cx="3028950" cy="3356177"/>
          </a:xfrm>
        </p:spPr>
        <p:txBody>
          <a:bodyPr vert="horz" lIns="68580" tIns="34290" rIns="68580" bIns="34290" rtlCol="0" anchor="t">
            <a:normAutofit/>
          </a:bodyPr>
          <a:lstStyle/>
          <a:p>
            <a:pPr>
              <a:lnSpc>
                <a:spcPct val="150000"/>
              </a:lnSpc>
            </a:pPr>
            <a:r>
              <a:rPr lang="en-US" kern="1200" dirty="0"/>
              <a:t>What do you observe?</a:t>
            </a:r>
          </a:p>
          <a:p>
            <a:pPr>
              <a:lnSpc>
                <a:spcPct val="150000"/>
              </a:lnSpc>
            </a:pPr>
            <a:r>
              <a:rPr lang="en-US" dirty="0">
                <a:cs typeface="Arial"/>
              </a:rPr>
              <a:t>What are the trails?</a:t>
            </a:r>
          </a:p>
          <a:p>
            <a:pPr>
              <a:lnSpc>
                <a:spcPct val="100000"/>
              </a:lnSpc>
            </a:pPr>
            <a:r>
              <a:rPr lang="en-US" dirty="0">
                <a:ea typeface="+mj-lt"/>
                <a:cs typeface="+mj-lt"/>
              </a:rPr>
              <a:t>Where are they originating?</a:t>
            </a:r>
            <a:endParaRPr lang="en-US" dirty="0"/>
          </a:p>
          <a:p>
            <a:pPr>
              <a:lnSpc>
                <a:spcPct val="150000"/>
              </a:lnSpc>
            </a:pPr>
            <a:endParaRPr lang="en-US" dirty="0">
              <a:cs typeface="Arial"/>
            </a:endParaRPr>
          </a:p>
        </p:txBody>
      </p:sp>
      <p:sp>
        <p:nvSpPr>
          <p:cNvPr id="21513" name="Slide Number Placeholder 3" hidden="1">
            <a:extLst>
              <a:ext uri="{FF2B5EF4-FFF2-40B4-BE49-F238E27FC236}">
                <a16:creationId xmlns:a16="http://schemas.microsoft.com/office/drawing/2014/main" id="{93AA1CB5-CDBD-88BB-A825-48AD5312AA7F}"/>
              </a:ext>
            </a:extLst>
          </p:cNvPr>
          <p:cNvSpPr>
            <a:spLocks noGrp="1"/>
          </p:cNvSpPr>
          <p:nvPr>
            <p:ph type="sldNum" sz="quarter" idx="4294967295"/>
          </p:nvPr>
        </p:nvSpPr>
        <p:spPr>
          <a:xfrm>
            <a:off x="7439470" y="1048751"/>
            <a:ext cx="220571" cy="230832"/>
          </a:xfrm>
          <a:prstGeom prst="rect">
            <a:avLst/>
          </a:prstGeom>
        </p:spPr>
        <p:txBody>
          <a:bodyPr/>
          <a:lstStyle/>
          <a:p>
            <a:pPr>
              <a:spcAft>
                <a:spcPts val="450"/>
              </a:spcAft>
            </a:pPr>
            <a:fld id="{C1F14A43-F6F7-684A-A15B-3AABBD13E880}" type="slidenum">
              <a:rPr lang="en-US" smtClean="0"/>
              <a:pPr>
                <a:spcAft>
                  <a:spcPts val="450"/>
                </a:spcAft>
              </a:pPr>
              <a:t>17</a:t>
            </a:fld>
            <a:endParaRPr lang="en-US"/>
          </a:p>
        </p:txBody>
      </p:sp>
      <p:sp>
        <p:nvSpPr>
          <p:cNvPr id="21523" name="Slide Number Placeholder 3" hidden="1">
            <a:extLst>
              <a:ext uri="{FF2B5EF4-FFF2-40B4-BE49-F238E27FC236}">
                <a16:creationId xmlns:a16="http://schemas.microsoft.com/office/drawing/2014/main" id="{BDB2BF66-6451-6B19-83A9-EF7591F0C811}"/>
              </a:ext>
            </a:extLst>
          </p:cNvPr>
          <p:cNvSpPr>
            <a:spLocks noGrp="1"/>
          </p:cNvSpPr>
          <p:nvPr>
            <p:ph type="sldNum" sz="quarter" idx="4294967295"/>
          </p:nvPr>
        </p:nvSpPr>
        <p:spPr>
          <a:xfrm>
            <a:off x="7439470" y="1048751"/>
            <a:ext cx="220571" cy="230832"/>
          </a:xfrm>
          <a:prstGeom prst="rect">
            <a:avLst/>
          </a:prstGeom>
        </p:spPr>
        <p:txBody>
          <a:bodyPr/>
          <a:lstStyle/>
          <a:p>
            <a:pPr>
              <a:spcAft>
                <a:spcPts val="450"/>
              </a:spcAft>
            </a:pPr>
            <a:fld id="{C1F14A43-F6F7-684A-A15B-3AABBD13E880}" type="slidenum">
              <a:rPr lang="en-US" smtClean="0"/>
              <a:pPr>
                <a:spcAft>
                  <a:spcPts val="450"/>
                </a:spcAft>
              </a:pPr>
              <a:t>17</a:t>
            </a:fld>
            <a:endParaRPr lang="en-US"/>
          </a:p>
        </p:txBody>
      </p:sp>
    </p:spTree>
    <p:extLst>
      <p:ext uri="{BB962C8B-B14F-4D97-AF65-F5344CB8AC3E}">
        <p14:creationId xmlns:p14="http://schemas.microsoft.com/office/powerpoint/2010/main" val="202514484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r>
              <a:rPr lang="en-US" altLang="en-US" dirty="0">
                <a:ea typeface="ＭＳ Ｐゴシック" panose="020B0600070205080204" pitchFamily="34" charset="-128"/>
              </a:rPr>
              <a:t>Introducing the Cloud Chamber</a:t>
            </a:r>
          </a:p>
        </p:txBody>
      </p:sp>
      <p:sp>
        <p:nvSpPr>
          <p:cNvPr id="14340" name="TextBox 3"/>
          <p:cNvSpPr txBox="1">
            <a:spLocks noChangeArrowheads="1"/>
          </p:cNvSpPr>
          <p:nvPr/>
        </p:nvSpPr>
        <p:spPr bwMode="auto">
          <a:xfrm>
            <a:off x="1223686" y="2537383"/>
            <a:ext cx="36294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100" dirty="0"/>
              <a:t>Meet Charles Thomas </a:t>
            </a:r>
            <a:br>
              <a:rPr lang="en-US" altLang="en-US" sz="2100" dirty="0"/>
            </a:br>
            <a:r>
              <a:rPr lang="en-US" altLang="en-US" sz="2100" dirty="0"/>
              <a:t>Rees Wilson</a:t>
            </a:r>
          </a:p>
        </p:txBody>
      </p:sp>
      <p:pic>
        <p:nvPicPr>
          <p:cNvPr id="3" name="Picture 2">
            <a:extLst>
              <a:ext uri="{FF2B5EF4-FFF2-40B4-BE49-F238E27FC236}">
                <a16:creationId xmlns:a16="http://schemas.microsoft.com/office/drawing/2014/main" id="{EDEC36E9-0E3B-C441-9130-06FE0EFEBC56}"/>
              </a:ext>
            </a:extLst>
          </p:cNvPr>
          <p:cNvPicPr>
            <a:picLocks noChangeAspect="1"/>
          </p:cNvPicPr>
          <p:nvPr/>
        </p:nvPicPr>
        <p:blipFill>
          <a:blip r:embed="rId3"/>
          <a:stretch>
            <a:fillRect/>
          </a:stretch>
        </p:blipFill>
        <p:spPr>
          <a:xfrm>
            <a:off x="4950593" y="2120685"/>
            <a:ext cx="2038102" cy="2882459"/>
          </a:xfrm>
          <a:prstGeom prst="rect">
            <a:avLst/>
          </a:prstGeom>
        </p:spPr>
      </p:pic>
      <p:pic>
        <p:nvPicPr>
          <p:cNvPr id="5" name="Picture 4">
            <a:extLst>
              <a:ext uri="{FF2B5EF4-FFF2-40B4-BE49-F238E27FC236}">
                <a16:creationId xmlns:a16="http://schemas.microsoft.com/office/drawing/2014/main" id="{AB21030C-5C3B-4D4B-8A3E-85B25E604CF2}"/>
              </a:ext>
            </a:extLst>
          </p:cNvPr>
          <p:cNvPicPr>
            <a:picLocks noChangeAspect="1"/>
          </p:cNvPicPr>
          <p:nvPr/>
        </p:nvPicPr>
        <p:blipFill>
          <a:blip r:embed="rId4"/>
          <a:stretch>
            <a:fillRect/>
          </a:stretch>
        </p:blipFill>
        <p:spPr>
          <a:xfrm>
            <a:off x="2792425" y="3490331"/>
            <a:ext cx="1992149" cy="1512814"/>
          </a:xfrm>
          <a:prstGeom prst="rect">
            <a:avLst/>
          </a:prstGeom>
        </p:spPr>
      </p:pic>
    </p:spTree>
    <p:extLst>
      <p:ext uri="{BB962C8B-B14F-4D97-AF65-F5344CB8AC3E}">
        <p14:creationId xmlns:p14="http://schemas.microsoft.com/office/powerpoint/2010/main" val="6690459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altLang="en-US" dirty="0">
                <a:ea typeface="ＭＳ Ｐゴシック" panose="020B0600070205080204" pitchFamily="34" charset="-128"/>
              </a:rPr>
              <a:t>Contrails</a:t>
            </a:r>
          </a:p>
        </p:txBody>
      </p:sp>
      <p:pic>
        <p:nvPicPr>
          <p:cNvPr id="15364" name="Picture 3" descr="contrai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6532" y="1918609"/>
            <a:ext cx="3238013" cy="323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0639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32325" y="1902619"/>
            <a:ext cx="6279356" cy="504754"/>
          </a:xfrm>
          <a:prstGeom prst="rect">
            <a:avLst/>
          </a:prstGeom>
          <a:noFill/>
          <a:ln w="9525">
            <a:noFill/>
            <a:miter lim="800000"/>
            <a:headEnd/>
            <a:tailEnd/>
          </a:ln>
        </p:spPr>
        <p:txBody>
          <a:bodyPr wrap="square">
            <a:prstTxWarp prst="textNoShape">
              <a:avLst/>
            </a:prstTxWarp>
            <a:spAutoFit/>
          </a:bodyPr>
          <a:lstStyle/>
          <a:p>
            <a:pPr marL="600075" lvl="1" indent="-257175">
              <a:lnSpc>
                <a:spcPct val="90000"/>
              </a:lnSpc>
              <a:spcBef>
                <a:spcPts val="300"/>
              </a:spcBef>
              <a:buClr>
                <a:srgbClr val="0C2D83"/>
              </a:buClr>
              <a:buFont typeface="Arial" pitchFamily="26" charset="0"/>
              <a:buChar char="●"/>
            </a:pPr>
            <a:endParaRPr lang="en-US" sz="1350"/>
          </a:p>
          <a:p>
            <a:pPr marL="1285875" lvl="3" indent="-257175">
              <a:lnSpc>
                <a:spcPct val="90000"/>
              </a:lnSpc>
              <a:spcBef>
                <a:spcPts val="300"/>
              </a:spcBef>
              <a:buClr>
                <a:srgbClr val="0C2D83"/>
              </a:buClr>
              <a:buFont typeface="Arial" pitchFamily="26" charset="0"/>
              <a:buChar char="●"/>
            </a:pPr>
            <a:endParaRPr lang="en-US" sz="1350"/>
          </a:p>
        </p:txBody>
      </p:sp>
      <p:sp>
        <p:nvSpPr>
          <p:cNvPr id="17411" name="Rectangle 3"/>
          <p:cNvSpPr>
            <a:spLocks noChangeArrowheads="1"/>
          </p:cNvSpPr>
          <p:nvPr/>
        </p:nvSpPr>
        <p:spPr bwMode="auto">
          <a:xfrm>
            <a:off x="1497330" y="2090738"/>
            <a:ext cx="6214350" cy="1104148"/>
          </a:xfrm>
          <a:prstGeom prst="rect">
            <a:avLst/>
          </a:prstGeom>
          <a:noFill/>
          <a:ln w="9525">
            <a:noFill/>
            <a:miter lim="800000"/>
            <a:headEnd/>
            <a:tailEnd/>
          </a:ln>
        </p:spPr>
        <p:txBody>
          <a:bodyPr wrap="square">
            <a:prstTxWarp prst="textNoShape">
              <a:avLst/>
            </a:prstTxWarp>
            <a:spAutoFit/>
          </a:bodyPr>
          <a:lstStyle/>
          <a:p>
            <a:pPr marL="175022" indent="-175022">
              <a:lnSpc>
                <a:spcPct val="90000"/>
              </a:lnSpc>
              <a:spcBef>
                <a:spcPct val="20000"/>
              </a:spcBef>
              <a:buClr>
                <a:srgbClr val="0C2D83"/>
              </a:buClr>
              <a:buFont typeface="Arial" pitchFamily="26" charset="0"/>
              <a:buChar char="•"/>
            </a:pPr>
            <a:r>
              <a:rPr lang="en-US" sz="1350" dirty="0"/>
              <a:t>Cloud chambers allow observers to “see” ionizing radiation.</a:t>
            </a:r>
            <a:endParaRPr lang="en-US" sz="1350" b="1" dirty="0"/>
          </a:p>
          <a:p>
            <a:pPr marL="175022" indent="-175022">
              <a:lnSpc>
                <a:spcPct val="50000"/>
              </a:lnSpc>
              <a:spcBef>
                <a:spcPts val="300"/>
              </a:spcBef>
              <a:buClr>
                <a:srgbClr val="0C2D83"/>
              </a:buClr>
              <a:buFont typeface="Arial" pitchFamily="26" charset="0"/>
              <a:buChar char="•"/>
            </a:pPr>
            <a:endParaRPr lang="en-US" sz="1350" dirty="0"/>
          </a:p>
          <a:p>
            <a:pPr marL="175022" indent="-175022">
              <a:lnSpc>
                <a:spcPct val="90000"/>
              </a:lnSpc>
              <a:spcBef>
                <a:spcPct val="20000"/>
              </a:spcBef>
              <a:buClr>
                <a:srgbClr val="0C2D83"/>
              </a:buClr>
              <a:buFont typeface="Arial" pitchFamily="26" charset="0"/>
              <a:buChar char="•"/>
            </a:pPr>
            <a:r>
              <a:rPr lang="en-US" sz="1350" dirty="0"/>
              <a:t>Helped discover the positron, the first observed form of antimatter.  </a:t>
            </a:r>
          </a:p>
          <a:p>
            <a:pPr>
              <a:lnSpc>
                <a:spcPct val="90000"/>
              </a:lnSpc>
              <a:spcBef>
                <a:spcPct val="20000"/>
              </a:spcBef>
              <a:buClr>
                <a:srgbClr val="0C2D83"/>
              </a:buClr>
            </a:pPr>
            <a:r>
              <a:rPr lang="en-US" sz="1350" b="1" dirty="0"/>
              <a:t>  </a:t>
            </a:r>
            <a:endParaRPr lang="en-US" sz="1350" dirty="0"/>
          </a:p>
          <a:p>
            <a:pPr marL="1285875" lvl="3" indent="-257175">
              <a:lnSpc>
                <a:spcPct val="90000"/>
              </a:lnSpc>
              <a:spcBef>
                <a:spcPts val="300"/>
              </a:spcBef>
              <a:buClr>
                <a:srgbClr val="0C2D83"/>
              </a:buClr>
              <a:buFont typeface="Arial" pitchFamily="26" charset="0"/>
              <a:buChar char="●"/>
            </a:pPr>
            <a:endParaRPr lang="en-US" sz="1350" dirty="0"/>
          </a:p>
        </p:txBody>
      </p:sp>
      <p:grpSp>
        <p:nvGrpSpPr>
          <p:cNvPr id="2" name="Group 20"/>
          <p:cNvGrpSpPr>
            <a:grpSpLocks/>
          </p:cNvGrpSpPr>
          <p:nvPr/>
        </p:nvGrpSpPr>
        <p:grpSpPr bwMode="auto">
          <a:xfrm>
            <a:off x="1565910" y="2974659"/>
            <a:ext cx="6096933" cy="2235994"/>
            <a:chOff x="0" y="0"/>
            <a:chExt cx="8129562" cy="2981325"/>
          </a:xfrm>
        </p:grpSpPr>
        <p:pic>
          <p:nvPicPr>
            <p:cNvPr id="17414" name="Picture 21"/>
            <p:cNvPicPr>
              <a:picLocks noChangeAspect="1" noChangeArrowheads="1"/>
            </p:cNvPicPr>
            <p:nvPr/>
          </p:nvPicPr>
          <p:blipFill>
            <a:blip r:embed="rId3"/>
            <a:srcRect l="1167"/>
            <a:stretch>
              <a:fillRect/>
            </a:stretch>
          </p:blipFill>
          <p:spPr bwMode="auto">
            <a:xfrm>
              <a:off x="1419225" y="885825"/>
              <a:ext cx="4838701" cy="1438275"/>
            </a:xfrm>
            <a:prstGeom prst="rect">
              <a:avLst/>
            </a:prstGeom>
            <a:noFill/>
            <a:ln w="9525">
              <a:noFill/>
              <a:miter lim="800000"/>
              <a:headEnd/>
              <a:tailEnd/>
            </a:ln>
          </p:spPr>
        </p:pic>
        <p:sp>
          <p:nvSpPr>
            <p:cNvPr id="23" name="TextBox 27"/>
            <p:cNvSpPr txBox="1"/>
            <p:nvPr/>
          </p:nvSpPr>
          <p:spPr>
            <a:xfrm>
              <a:off x="4229265" y="0"/>
              <a:ext cx="800131"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a:solidFill>
                    <a:schemeClr val="tx1"/>
                  </a:solidFill>
                  <a:latin typeface="+mj-lt"/>
                </a:rPr>
                <a:t>Petri Dish</a:t>
              </a:r>
            </a:p>
          </p:txBody>
        </p:sp>
        <p:sp>
          <p:nvSpPr>
            <p:cNvPr id="24" name="TextBox 28"/>
            <p:cNvSpPr txBox="1"/>
            <p:nvPr/>
          </p:nvSpPr>
          <p:spPr>
            <a:xfrm>
              <a:off x="438167" y="276225"/>
              <a:ext cx="1028740"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a:solidFill>
                    <a:schemeClr val="tx1"/>
                  </a:solidFill>
                  <a:latin typeface="+mj-lt"/>
                </a:rPr>
                <a:t>Alcohol Wick</a:t>
              </a:r>
            </a:p>
          </p:txBody>
        </p:sp>
        <p:sp>
          <p:nvSpPr>
            <p:cNvPr id="26" name="TextBox 31"/>
            <p:cNvSpPr txBox="1"/>
            <p:nvPr/>
          </p:nvSpPr>
          <p:spPr>
            <a:xfrm>
              <a:off x="0" y="140017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a:solidFill>
                    <a:schemeClr val="tx1"/>
                  </a:solidFill>
                  <a:latin typeface="+mj-lt"/>
                </a:rPr>
                <a:t>Liner</a:t>
              </a:r>
            </a:p>
          </p:txBody>
        </p:sp>
        <p:sp>
          <p:nvSpPr>
            <p:cNvPr id="27" name="TextBox 32"/>
            <p:cNvSpPr txBox="1"/>
            <p:nvPr/>
          </p:nvSpPr>
          <p:spPr>
            <a:xfrm>
              <a:off x="3352931" y="271462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a:solidFill>
                    <a:schemeClr val="tx1"/>
                  </a:solidFill>
                  <a:latin typeface="+mj-lt"/>
                </a:rPr>
                <a:t>Dry Ice</a:t>
              </a:r>
            </a:p>
          </p:txBody>
        </p:sp>
        <p:sp>
          <p:nvSpPr>
            <p:cNvPr id="28" name="TextBox 33"/>
            <p:cNvSpPr txBox="1"/>
            <p:nvPr/>
          </p:nvSpPr>
          <p:spPr>
            <a:xfrm>
              <a:off x="6461406" y="1075058"/>
              <a:ext cx="1668156" cy="944242"/>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lIns="68580" tIns="34290" rIns="68580" bIns="3429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a:solidFill>
                    <a:schemeClr val="tx1"/>
                  </a:solidFill>
                  <a:latin typeface="+mj-lt"/>
                </a:rPr>
                <a:t>Supercooled &gt;90%  (Ethyl Alcohol or Isopropyl </a:t>
              </a:r>
              <a:r>
                <a:rPr lang="en-US" sz="825">
                  <a:solidFill>
                    <a:schemeClr val="tx1"/>
                  </a:solidFill>
                  <a:latin typeface="+mj-lt"/>
                </a:rPr>
                <a:t>Alcohol) </a:t>
              </a:r>
              <a:r>
                <a:rPr lang="en-US" sz="825" dirty="0">
                  <a:solidFill>
                    <a:schemeClr val="tx1"/>
                  </a:solidFill>
                  <a:latin typeface="+mj-lt"/>
                </a:rPr>
                <a:t>Vapor</a:t>
              </a:r>
            </a:p>
          </p:txBody>
        </p:sp>
        <p:cxnSp>
          <p:nvCxnSpPr>
            <p:cNvPr id="29" name="Straight Arrow Connector 35"/>
            <p:cNvCxnSpPr>
              <a:stCxn id="24" idx="3"/>
            </p:cNvCxnSpPr>
            <p:nvPr/>
          </p:nvCxnSpPr>
          <p:spPr>
            <a:xfrm>
              <a:off x="1466907" y="409575"/>
              <a:ext cx="504845" cy="657225"/>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5"/>
            <p:cNvCxnSpPr>
              <a:stCxn id="26" idx="3"/>
            </p:cNvCxnSpPr>
            <p:nvPr/>
          </p:nvCxnSpPr>
          <p:spPr>
            <a:xfrm>
              <a:off x="628675" y="1533525"/>
              <a:ext cx="1095418" cy="485775"/>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0"/>
            </p:cNvCxnSpPr>
            <p:nvPr/>
          </p:nvCxnSpPr>
          <p:spPr>
            <a:xfrm rot="5400000" flipH="1" flipV="1">
              <a:off x="3433112" y="2482057"/>
              <a:ext cx="466725"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46"/>
            <p:cNvCxnSpPr>
              <a:cxnSpLocks/>
            </p:cNvCxnSpPr>
            <p:nvPr/>
          </p:nvCxnSpPr>
          <p:spPr>
            <a:xfrm rot="10800000" flipV="1">
              <a:off x="5913671" y="1250949"/>
              <a:ext cx="715989" cy="365126"/>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3" idx="2"/>
            </p:cNvCxnSpPr>
            <p:nvPr/>
          </p:nvCxnSpPr>
          <p:spPr>
            <a:xfrm rot="5400000">
              <a:off x="4272143" y="576261"/>
              <a:ext cx="666750" cy="4762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13" name="Title 18"/>
          <p:cNvSpPr>
            <a:spLocks noGrp="1"/>
          </p:cNvSpPr>
          <p:nvPr>
            <p:ph type="title" idx="4294967295"/>
          </p:nvPr>
        </p:nvSpPr>
        <p:spPr>
          <a:xfrm>
            <a:off x="486996" y="1293470"/>
            <a:ext cx="7272842" cy="496490"/>
          </a:xfrm>
          <a:prstGeom prst="rect">
            <a:avLst/>
          </a:prstGeom>
        </p:spPr>
        <p:txBody>
          <a:bodyPr>
            <a:noAutofit/>
          </a:bodyPr>
          <a:lstStyle/>
          <a:p>
            <a:r>
              <a:rPr lang="en-US" dirty="0">
                <a:ea typeface="ＭＳ Ｐゴシック" pitchFamily="26" charset="-128"/>
                <a:cs typeface="ＭＳ Ｐゴシック" pitchFamily="26" charset="-128"/>
              </a:rPr>
              <a:t>Activity: The Cloud Chamber</a:t>
            </a:r>
          </a:p>
        </p:txBody>
      </p:sp>
    </p:spTree>
    <p:extLst>
      <p:ext uri="{BB962C8B-B14F-4D97-AF65-F5344CB8AC3E}">
        <p14:creationId xmlns:p14="http://schemas.microsoft.com/office/powerpoint/2010/main" val="34968797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497330" y="2090739"/>
            <a:ext cx="6214350" cy="484748"/>
          </a:xfrm>
          <a:prstGeom prst="rect">
            <a:avLst/>
          </a:prstGeom>
          <a:noFill/>
          <a:ln w="9525">
            <a:noFill/>
            <a:miter lim="800000"/>
            <a:headEnd/>
            <a:tailEnd/>
          </a:ln>
        </p:spPr>
        <p:txBody>
          <a:bodyPr wrap="square" lIns="68580" tIns="34290" rIns="68580" bIns="34290" anchor="t">
            <a:prstTxWarp prst="textNoShape">
              <a:avLst/>
            </a:prstTxWarp>
            <a:spAutoFit/>
          </a:bodyPr>
          <a:lstStyle/>
          <a:p>
            <a:pPr>
              <a:lnSpc>
                <a:spcPct val="90000"/>
              </a:lnSpc>
              <a:spcBef>
                <a:spcPct val="20000"/>
              </a:spcBef>
              <a:buClr>
                <a:srgbClr val="0C2D83"/>
              </a:buClr>
            </a:pPr>
            <a:endParaRPr lang="en-US" sz="1350" dirty="0">
              <a:cs typeface="Arial"/>
            </a:endParaRPr>
          </a:p>
          <a:p>
            <a:pPr>
              <a:lnSpc>
                <a:spcPct val="90000"/>
              </a:lnSpc>
              <a:spcBef>
                <a:spcPct val="20000"/>
              </a:spcBef>
            </a:pPr>
            <a:endParaRPr lang="en-US" sz="1350" dirty="0">
              <a:cs typeface="Arial"/>
            </a:endParaRPr>
          </a:p>
        </p:txBody>
      </p:sp>
      <p:sp>
        <p:nvSpPr>
          <p:cNvPr id="17413" name="Title 18"/>
          <p:cNvSpPr>
            <a:spLocks noGrp="1"/>
          </p:cNvSpPr>
          <p:nvPr>
            <p:ph type="title"/>
          </p:nvPr>
        </p:nvSpPr>
        <p:spPr>
          <a:prstGeom prst="rect">
            <a:avLst/>
          </a:prstGeom>
        </p:spPr>
        <p:txBody>
          <a:bodyPr>
            <a:normAutofit/>
          </a:bodyPr>
          <a:lstStyle/>
          <a:p>
            <a:r>
              <a:rPr lang="en-US" dirty="0">
                <a:ea typeface="ＭＳ Ｐゴシック" pitchFamily="26" charset="-128"/>
                <a:cs typeface="ＭＳ Ｐゴシック" pitchFamily="26" charset="-128"/>
              </a:rPr>
              <a:t>Activity: The Cloud Chamber</a:t>
            </a:r>
          </a:p>
        </p:txBody>
      </p:sp>
      <p:sp>
        <p:nvSpPr>
          <p:cNvPr id="4" name="Content Placeholder 3">
            <a:extLst>
              <a:ext uri="{FF2B5EF4-FFF2-40B4-BE49-F238E27FC236}">
                <a16:creationId xmlns:a16="http://schemas.microsoft.com/office/drawing/2014/main" id="{4E83A34B-02CD-A990-570A-A3BB69C8CC7A}"/>
              </a:ext>
            </a:extLst>
          </p:cNvPr>
          <p:cNvSpPr>
            <a:spLocks noGrp="1"/>
          </p:cNvSpPr>
          <p:nvPr>
            <p:ph type="body" sz="half" idx="4294967295"/>
          </p:nvPr>
        </p:nvSpPr>
        <p:spPr>
          <a:xfrm>
            <a:off x="1024666" y="2080275"/>
            <a:ext cx="6797279" cy="3313509"/>
          </a:xfrm>
          <a:prstGeom prst="rect">
            <a:avLst/>
          </a:prstGeom>
        </p:spPr>
        <p:txBody>
          <a:bodyPr vert="horz" lIns="68580" tIns="34290" rIns="68580" bIns="34290" rtlCol="0" anchor="t">
            <a:normAutofit/>
          </a:bodyPr>
          <a:lstStyle/>
          <a:p>
            <a:pPr marL="0" indent="0">
              <a:buNone/>
            </a:pPr>
            <a:r>
              <a:rPr lang="en-US" b="0" dirty="0">
                <a:cs typeface="Arial"/>
              </a:rPr>
              <a:t>Materials Needed:</a:t>
            </a:r>
          </a:p>
          <a:p>
            <a:pPr lvl="1"/>
            <a:r>
              <a:rPr lang="en-US" b="0" dirty="0">
                <a:solidFill>
                  <a:schemeClr val="tx1"/>
                </a:solidFill>
                <a:cs typeface="Arial"/>
              </a:rPr>
              <a:t>Dry Ice: &gt;2 pounds plus 1 pound/hour </a:t>
            </a:r>
          </a:p>
          <a:p>
            <a:pPr lvl="2">
              <a:buFont typeface="Courier New" panose="02070309020205020404" pitchFamily="49" charset="0"/>
              <a:buChar char="o"/>
            </a:pPr>
            <a:r>
              <a:rPr lang="en-US" sz="1200" dirty="0">
                <a:solidFill>
                  <a:schemeClr val="tx1"/>
                </a:solidFill>
                <a:cs typeface="Arial"/>
              </a:rPr>
              <a:t>Pennsylvania and others – supply-tips</a:t>
            </a:r>
          </a:p>
          <a:p>
            <a:pPr lvl="1"/>
            <a:r>
              <a:rPr lang="en-US" b="0" dirty="0">
                <a:solidFill>
                  <a:schemeClr val="tx1"/>
                </a:solidFill>
                <a:cs typeface="Arial"/>
              </a:rPr>
              <a:t>Alcohol: Ethanol or Isopropyl &gt;90%</a:t>
            </a:r>
          </a:p>
          <a:p>
            <a:pPr lvl="2">
              <a:buFont typeface="Courier New" panose="02070309020205020404" pitchFamily="49" charset="0"/>
              <a:buChar char="o"/>
            </a:pPr>
            <a:r>
              <a:rPr lang="en-US" sz="1200" dirty="0">
                <a:solidFill>
                  <a:schemeClr val="tx1"/>
                </a:solidFill>
                <a:cs typeface="Arial"/>
              </a:rPr>
              <a:t>Note: typical concentration is 70% works OK, but higher concentration works better</a:t>
            </a:r>
          </a:p>
          <a:p>
            <a:pPr lvl="1"/>
            <a:r>
              <a:rPr lang="en-US" b="0" dirty="0">
                <a:solidFill>
                  <a:schemeClr val="tx1"/>
                </a:solidFill>
                <a:cs typeface="Arial"/>
              </a:rPr>
              <a:t>Safety Goggles for Teacher/Students</a:t>
            </a:r>
          </a:p>
          <a:p>
            <a:pPr lvl="1"/>
            <a:r>
              <a:rPr lang="en-US" b="0" dirty="0">
                <a:solidFill>
                  <a:schemeClr val="tx1"/>
                </a:solidFill>
                <a:cs typeface="Arial"/>
              </a:rPr>
              <a:t>Thick Gloves (for handling dry ice)</a:t>
            </a:r>
          </a:p>
          <a:p>
            <a:pPr lvl="1"/>
            <a:endParaRPr lang="en-US" b="0" dirty="0">
              <a:solidFill>
                <a:schemeClr val="tx1"/>
              </a:solidFill>
              <a:cs typeface="Arial"/>
            </a:endParaRPr>
          </a:p>
          <a:p>
            <a:endParaRPr lang="en-US" b="0" dirty="0">
              <a:solidFill>
                <a:schemeClr val="tx1"/>
              </a:solidFill>
              <a:cs typeface="Arial"/>
            </a:endParaRPr>
          </a:p>
        </p:txBody>
      </p:sp>
    </p:spTree>
    <p:extLst>
      <p:ext uri="{BB962C8B-B14F-4D97-AF65-F5344CB8AC3E}">
        <p14:creationId xmlns:p14="http://schemas.microsoft.com/office/powerpoint/2010/main" val="27803277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497330" y="2171421"/>
            <a:ext cx="6214350" cy="484748"/>
          </a:xfrm>
          <a:prstGeom prst="rect">
            <a:avLst/>
          </a:prstGeom>
          <a:noFill/>
          <a:ln w="9525">
            <a:noFill/>
            <a:miter lim="800000"/>
            <a:headEnd/>
            <a:tailEnd/>
          </a:ln>
        </p:spPr>
        <p:txBody>
          <a:bodyPr wrap="square" lIns="68580" tIns="34290" rIns="68580" bIns="34290" anchor="t">
            <a:prstTxWarp prst="textNoShape">
              <a:avLst/>
            </a:prstTxWarp>
            <a:spAutoFit/>
          </a:bodyPr>
          <a:lstStyle/>
          <a:p>
            <a:pPr>
              <a:lnSpc>
                <a:spcPct val="90000"/>
              </a:lnSpc>
              <a:spcBef>
                <a:spcPct val="20000"/>
              </a:spcBef>
              <a:buClr>
                <a:srgbClr val="0C2D83"/>
              </a:buClr>
            </a:pPr>
            <a:endParaRPr lang="en-US" sz="1350" dirty="0">
              <a:cs typeface="Arial"/>
            </a:endParaRPr>
          </a:p>
          <a:p>
            <a:pPr>
              <a:lnSpc>
                <a:spcPct val="90000"/>
              </a:lnSpc>
              <a:spcBef>
                <a:spcPct val="20000"/>
              </a:spcBef>
            </a:pPr>
            <a:endParaRPr lang="en-US" sz="1350" dirty="0">
              <a:cs typeface="Arial"/>
            </a:endParaRPr>
          </a:p>
        </p:txBody>
      </p:sp>
      <p:sp>
        <p:nvSpPr>
          <p:cNvPr id="4" name="Content Placeholder 3">
            <a:extLst>
              <a:ext uri="{FF2B5EF4-FFF2-40B4-BE49-F238E27FC236}">
                <a16:creationId xmlns:a16="http://schemas.microsoft.com/office/drawing/2014/main" id="{4E83A34B-02CD-A990-570A-A3BB69C8CC7A}"/>
              </a:ext>
            </a:extLst>
          </p:cNvPr>
          <p:cNvSpPr>
            <a:spLocks noGrp="1"/>
          </p:cNvSpPr>
          <p:nvPr>
            <p:ph idx="1"/>
          </p:nvPr>
        </p:nvSpPr>
        <p:spPr>
          <a:xfrm>
            <a:off x="1497273" y="2042296"/>
            <a:ext cx="6009084" cy="3261776"/>
          </a:xfrm>
        </p:spPr>
        <p:txBody>
          <a:bodyPr vert="horz" lIns="68580" tIns="34290" rIns="68580" bIns="34290" rtlCol="0" anchor="t">
            <a:normAutofit/>
          </a:bodyPr>
          <a:lstStyle/>
          <a:p>
            <a:pPr marL="0" indent="0">
              <a:buNone/>
            </a:pPr>
            <a:r>
              <a:rPr lang="en-US" sz="1500" dirty="0">
                <a:ea typeface="+mj-lt"/>
                <a:cs typeface="+mj-lt"/>
              </a:rPr>
              <a:t>Materials Needed:</a:t>
            </a:r>
            <a:endParaRPr lang="en-US" sz="1500" dirty="0">
              <a:solidFill>
                <a:schemeClr val="tx1"/>
              </a:solidFill>
              <a:cs typeface="Arial"/>
            </a:endParaRPr>
          </a:p>
          <a:p>
            <a:pPr lvl="1"/>
            <a:r>
              <a:rPr lang="en-US" sz="1500" dirty="0">
                <a:solidFill>
                  <a:schemeClr val="tx1"/>
                </a:solidFill>
                <a:cs typeface="Arial"/>
              </a:rPr>
              <a:t>Plastic boxes with black bottom* or petri dishes with outside bottom painted black</a:t>
            </a:r>
          </a:p>
          <a:p>
            <a:pPr lvl="1"/>
            <a:r>
              <a:rPr lang="en-US" sz="1500" dirty="0">
                <a:solidFill>
                  <a:schemeClr val="tx1"/>
                </a:solidFill>
                <a:cs typeface="Arial"/>
              </a:rPr>
              <a:t>Flashlights* (function check prior)</a:t>
            </a:r>
          </a:p>
          <a:p>
            <a:pPr lvl="1"/>
            <a:r>
              <a:rPr lang="en-US" sz="1500" dirty="0">
                <a:solidFill>
                  <a:schemeClr val="tx1"/>
                </a:solidFill>
                <a:cs typeface="Arial"/>
              </a:rPr>
              <a:t>Bottles* (for alcohol)</a:t>
            </a:r>
          </a:p>
          <a:p>
            <a:pPr lvl="1"/>
            <a:r>
              <a:rPr lang="en-US" sz="1500" dirty="0">
                <a:solidFill>
                  <a:schemeClr val="tx1"/>
                </a:solidFill>
                <a:cs typeface="Arial"/>
              </a:rPr>
              <a:t>Felt*</a:t>
            </a:r>
          </a:p>
          <a:p>
            <a:pPr lvl="1"/>
            <a:r>
              <a:rPr lang="en-US" sz="1500" dirty="0">
                <a:solidFill>
                  <a:schemeClr val="tx1"/>
                </a:solidFill>
                <a:cs typeface="Arial"/>
              </a:rPr>
              <a:t>Thorium lantern mantles and rubber bands*</a:t>
            </a:r>
          </a:p>
          <a:p>
            <a:pPr lvl="1"/>
            <a:r>
              <a:rPr lang="en-US" sz="1500" dirty="0">
                <a:solidFill>
                  <a:schemeClr val="tx1"/>
                </a:solidFill>
                <a:cs typeface="Arial"/>
              </a:rPr>
              <a:t> or other small radioactive items</a:t>
            </a:r>
            <a:endParaRPr lang="en-US" sz="1500" dirty="0">
              <a:solidFill>
                <a:schemeClr val="tx1"/>
              </a:solidFill>
            </a:endParaRPr>
          </a:p>
          <a:p>
            <a:pPr lvl="1"/>
            <a:r>
              <a:rPr lang="en-US" sz="1500" dirty="0">
                <a:solidFill>
                  <a:schemeClr val="tx1"/>
                </a:solidFill>
                <a:cs typeface="Arial"/>
              </a:rPr>
              <a:t>Thick plates or trays*</a:t>
            </a:r>
          </a:p>
          <a:p>
            <a:pPr marL="342900" lvl="1" indent="0">
              <a:buNone/>
            </a:pPr>
            <a:endParaRPr lang="en-US" sz="1500" i="1" dirty="0">
              <a:ea typeface="+mj-lt"/>
              <a:cs typeface="+mj-lt"/>
            </a:endParaRPr>
          </a:p>
          <a:p>
            <a:pPr marL="342900" lvl="1" indent="0">
              <a:buNone/>
            </a:pPr>
            <a:r>
              <a:rPr lang="en-US" sz="1500" i="1" dirty="0">
                <a:ea typeface="+mj-lt"/>
                <a:cs typeface="+mj-lt"/>
              </a:rPr>
              <a:t>*These items are included in the ANS Visualizing Radiation Kit</a:t>
            </a:r>
            <a:endParaRPr lang="en-US" sz="1500" i="1" dirty="0">
              <a:cs typeface="Arial" panose="020B0604020202020204"/>
            </a:endParaRPr>
          </a:p>
          <a:p>
            <a:endParaRPr lang="en-US" sz="1500" dirty="0">
              <a:solidFill>
                <a:schemeClr val="tx1"/>
              </a:solidFill>
              <a:cs typeface="Arial"/>
            </a:endParaRPr>
          </a:p>
          <a:p>
            <a:endParaRPr lang="en-US" sz="1500" dirty="0">
              <a:solidFill>
                <a:schemeClr val="tx1"/>
              </a:solidFill>
              <a:cs typeface="Arial"/>
            </a:endParaRPr>
          </a:p>
          <a:p>
            <a:endParaRPr lang="en-US" sz="1500" dirty="0">
              <a:solidFill>
                <a:schemeClr val="tx1"/>
              </a:solidFill>
              <a:cs typeface="Arial"/>
            </a:endParaRPr>
          </a:p>
        </p:txBody>
      </p:sp>
      <p:sp>
        <p:nvSpPr>
          <p:cNvPr id="17413" name="Title 18"/>
          <p:cNvSpPr>
            <a:spLocks noGrp="1"/>
          </p:cNvSpPr>
          <p:nvPr>
            <p:ph type="title" idx="4294967295"/>
          </p:nvPr>
        </p:nvSpPr>
        <p:spPr>
          <a:xfrm>
            <a:off x="457200" y="1393454"/>
            <a:ext cx="5539979" cy="496491"/>
          </a:xfrm>
          <a:prstGeom prst="rect">
            <a:avLst/>
          </a:prstGeom>
        </p:spPr>
        <p:txBody>
          <a:bodyPr>
            <a:noAutofit/>
          </a:bodyPr>
          <a:lstStyle/>
          <a:p>
            <a:r>
              <a:rPr lang="en-US" dirty="0">
                <a:ea typeface="ＭＳ Ｐゴシック" pitchFamily="26" charset="-128"/>
                <a:cs typeface="ＭＳ Ｐゴシック" pitchFamily="26" charset="-128"/>
              </a:rPr>
              <a:t>Activity: The Cloud Chamber</a:t>
            </a:r>
          </a:p>
        </p:txBody>
      </p:sp>
    </p:spTree>
    <p:extLst>
      <p:ext uri="{BB962C8B-B14F-4D97-AF65-F5344CB8AC3E}">
        <p14:creationId xmlns:p14="http://schemas.microsoft.com/office/powerpoint/2010/main" val="37905540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934766" y="4139411"/>
            <a:ext cx="5875735" cy="1419008"/>
            <a:chOff x="0" y="1063114"/>
            <a:chExt cx="7834619" cy="1892011"/>
          </a:xfrm>
        </p:grpSpPr>
        <p:pic>
          <p:nvPicPr>
            <p:cNvPr id="17414" name="Picture 21"/>
            <p:cNvPicPr>
              <a:picLocks noChangeAspect="1" noChangeArrowheads="1"/>
            </p:cNvPicPr>
            <p:nvPr/>
          </p:nvPicPr>
          <p:blipFill>
            <a:blip r:embed="rId3"/>
            <a:srcRect l="1167"/>
            <a:stretch>
              <a:fillRect/>
            </a:stretch>
          </p:blipFill>
          <p:spPr bwMode="auto">
            <a:xfrm>
              <a:off x="1419225" y="1063114"/>
              <a:ext cx="4838701" cy="1438275"/>
            </a:xfrm>
            <a:prstGeom prst="rect">
              <a:avLst/>
            </a:prstGeom>
            <a:noFill/>
            <a:ln w="9525">
              <a:noFill/>
              <a:miter lim="800000"/>
              <a:headEnd/>
              <a:tailEnd/>
            </a:ln>
          </p:spPr>
        </p:pic>
        <p:sp>
          <p:nvSpPr>
            <p:cNvPr id="26" name="TextBox 31"/>
            <p:cNvSpPr txBox="1"/>
            <p:nvPr/>
          </p:nvSpPr>
          <p:spPr>
            <a:xfrm>
              <a:off x="0" y="140017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a:solidFill>
                    <a:schemeClr val="tx1"/>
                  </a:solidFill>
                  <a:latin typeface="+mj-lt"/>
                </a:rPr>
                <a:t>Liner</a:t>
              </a:r>
            </a:p>
          </p:txBody>
        </p:sp>
        <p:sp>
          <p:nvSpPr>
            <p:cNvPr id="27" name="TextBox 32"/>
            <p:cNvSpPr txBox="1"/>
            <p:nvPr/>
          </p:nvSpPr>
          <p:spPr>
            <a:xfrm>
              <a:off x="3352931" y="268842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a:solidFill>
                    <a:schemeClr val="tx1"/>
                  </a:solidFill>
                  <a:latin typeface="+mj-lt"/>
                </a:rPr>
                <a:t>Dry Ice</a:t>
              </a:r>
            </a:p>
          </p:txBody>
        </p:sp>
        <p:sp>
          <p:nvSpPr>
            <p:cNvPr id="28" name="TextBox 33"/>
            <p:cNvSpPr txBox="1"/>
            <p:nvPr/>
          </p:nvSpPr>
          <p:spPr>
            <a:xfrm>
              <a:off x="6797941" y="1074738"/>
              <a:ext cx="1036678" cy="922337"/>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825" dirty="0" err="1">
                  <a:solidFill>
                    <a:schemeClr val="tx1"/>
                  </a:solidFill>
                  <a:latin typeface="+mj-lt"/>
                </a:rPr>
                <a:t>Supercooled</a:t>
              </a:r>
              <a:r>
                <a:rPr lang="en-US" sz="825" dirty="0">
                  <a:solidFill>
                    <a:schemeClr val="tx1"/>
                  </a:solidFill>
                  <a:latin typeface="+mj-lt"/>
                </a:rPr>
                <a:t> 99% IPA (Isopropyl Alcohol) Vapor</a:t>
              </a:r>
            </a:p>
          </p:txBody>
        </p:sp>
        <p:cxnSp>
          <p:nvCxnSpPr>
            <p:cNvPr id="30" name="Straight Arrow Connector 35"/>
            <p:cNvCxnSpPr>
              <a:stCxn id="26" idx="3"/>
            </p:cNvCxnSpPr>
            <p:nvPr/>
          </p:nvCxnSpPr>
          <p:spPr>
            <a:xfrm>
              <a:off x="628675" y="1533525"/>
              <a:ext cx="1095418" cy="485775"/>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27" idx="0"/>
            </p:cNvCxnSpPr>
            <p:nvPr/>
          </p:nvCxnSpPr>
          <p:spPr>
            <a:xfrm flipH="1" flipV="1">
              <a:off x="3665682" y="2450589"/>
              <a:ext cx="1586" cy="2378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46"/>
            <p:cNvCxnSpPr/>
            <p:nvPr/>
          </p:nvCxnSpPr>
          <p:spPr>
            <a:xfrm rot="10800000" flipV="1">
              <a:off x="5913669" y="1306513"/>
              <a:ext cx="857283" cy="309562"/>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11" name="Rectangle 3"/>
          <p:cNvSpPr>
            <a:spLocks noChangeArrowheads="1"/>
          </p:cNvSpPr>
          <p:nvPr/>
        </p:nvSpPr>
        <p:spPr bwMode="auto">
          <a:xfrm>
            <a:off x="1432325" y="2090738"/>
            <a:ext cx="6279356" cy="872547"/>
          </a:xfrm>
          <a:prstGeom prst="rect">
            <a:avLst/>
          </a:prstGeom>
          <a:noFill/>
          <a:ln w="9525">
            <a:noFill/>
            <a:miter lim="800000"/>
            <a:headEnd/>
            <a:tailEnd/>
          </a:ln>
        </p:spPr>
        <p:txBody>
          <a:bodyPr wrap="square">
            <a:prstTxWarp prst="textNoShape">
              <a:avLst/>
            </a:prstTxWarp>
            <a:spAutoFit/>
          </a:bodyPr>
          <a:lstStyle/>
          <a:p>
            <a:pPr marL="257175" indent="-257175">
              <a:lnSpc>
                <a:spcPct val="90000"/>
              </a:lnSpc>
              <a:spcBef>
                <a:spcPct val="20000"/>
              </a:spcBef>
              <a:buClr>
                <a:srgbClr val="0C2D83"/>
              </a:buClr>
              <a:buFont typeface="Arial" pitchFamily="26" charset="0"/>
              <a:buChar char="•"/>
            </a:pPr>
            <a:endParaRPr lang="en-US" sz="1350" b="1" dirty="0"/>
          </a:p>
          <a:p>
            <a:pPr marL="257175" indent="-257175">
              <a:lnSpc>
                <a:spcPct val="50000"/>
              </a:lnSpc>
              <a:spcBef>
                <a:spcPts val="300"/>
              </a:spcBef>
              <a:buClr>
                <a:srgbClr val="0C2D83"/>
              </a:buClr>
              <a:buFont typeface="Arial" pitchFamily="26" charset="0"/>
              <a:buChar char="•"/>
            </a:pPr>
            <a:endParaRPr lang="en-US" sz="1350" dirty="0"/>
          </a:p>
          <a:p>
            <a:pPr marL="600075" lvl="1" indent="-257175">
              <a:lnSpc>
                <a:spcPct val="90000"/>
              </a:lnSpc>
              <a:spcBef>
                <a:spcPts val="300"/>
              </a:spcBef>
              <a:buClr>
                <a:srgbClr val="0C2D83"/>
              </a:buClr>
              <a:buFont typeface="Arial" pitchFamily="26" charset="0"/>
              <a:buChar char="•"/>
            </a:pPr>
            <a:endParaRPr lang="en-US" sz="1350" dirty="0"/>
          </a:p>
          <a:p>
            <a:pPr marL="1285875" lvl="3" indent="-257175">
              <a:lnSpc>
                <a:spcPct val="90000"/>
              </a:lnSpc>
              <a:spcBef>
                <a:spcPts val="300"/>
              </a:spcBef>
              <a:buClr>
                <a:srgbClr val="0C2D83"/>
              </a:buClr>
              <a:buFont typeface="Arial" pitchFamily="26" charset="0"/>
              <a:buChar char="●"/>
            </a:pPr>
            <a:endParaRPr lang="en-US" sz="1350" dirty="0"/>
          </a:p>
        </p:txBody>
      </p:sp>
      <p:sp>
        <p:nvSpPr>
          <p:cNvPr id="17410" name="Rectangle 2"/>
          <p:cNvSpPr>
            <a:spLocks noChangeArrowheads="1"/>
          </p:cNvSpPr>
          <p:nvPr/>
        </p:nvSpPr>
        <p:spPr bwMode="auto">
          <a:xfrm>
            <a:off x="1143000" y="2090737"/>
            <a:ext cx="6667500" cy="2068259"/>
          </a:xfrm>
          <a:prstGeom prst="rect">
            <a:avLst/>
          </a:prstGeom>
          <a:noFill/>
          <a:ln w="9525">
            <a:noFill/>
            <a:miter lim="800000"/>
            <a:headEnd/>
            <a:tailEnd/>
          </a:ln>
        </p:spPr>
        <p:txBody>
          <a:bodyPr wrap="square">
            <a:prstTxWarp prst="textNoShape">
              <a:avLst/>
            </a:prstTxWarp>
            <a:spAutoFit/>
          </a:bodyPr>
          <a:lstStyle/>
          <a:p>
            <a:pPr marL="600075" lvl="1" indent="-257175">
              <a:lnSpc>
                <a:spcPct val="90000"/>
              </a:lnSpc>
              <a:spcBef>
                <a:spcPts val="300"/>
              </a:spcBef>
              <a:buClr>
                <a:srgbClr val="0C2D83"/>
              </a:buClr>
            </a:pPr>
            <a:r>
              <a:rPr lang="en-US" dirty="0"/>
              <a:t>Helpful hints</a:t>
            </a:r>
          </a:p>
          <a:p>
            <a:pPr marL="600075" lvl="1" indent="-257175">
              <a:lnSpc>
                <a:spcPct val="90000"/>
              </a:lnSpc>
              <a:spcBef>
                <a:spcPts val="300"/>
              </a:spcBef>
              <a:buClr>
                <a:srgbClr val="0C2D83"/>
              </a:buClr>
            </a:pPr>
            <a:endParaRPr lang="en-US" sz="1350" dirty="0"/>
          </a:p>
          <a:p>
            <a:pPr marL="517922" lvl="1" indent="-175022">
              <a:lnSpc>
                <a:spcPct val="90000"/>
              </a:lnSpc>
              <a:spcBef>
                <a:spcPts val="300"/>
              </a:spcBef>
              <a:buClr>
                <a:srgbClr val="0C2D83"/>
              </a:buClr>
              <a:buFont typeface="Arial" panose="020B0604020202020204" pitchFamily="34" charset="0"/>
              <a:buChar char="•"/>
            </a:pPr>
            <a:r>
              <a:rPr lang="en-US" sz="1350" dirty="0"/>
              <a:t>DO NOT TOUCH DRY ICE – leave for a few minutes to supersaturate atmosphere. </a:t>
            </a:r>
          </a:p>
          <a:p>
            <a:pPr marL="517922" lvl="1" indent="-175022">
              <a:lnSpc>
                <a:spcPct val="90000"/>
              </a:lnSpc>
              <a:spcBef>
                <a:spcPts val="300"/>
              </a:spcBef>
              <a:buClr>
                <a:srgbClr val="0C2D83"/>
              </a:buClr>
              <a:buFont typeface="Arial" panose="020B0604020202020204" pitchFamily="34" charset="0"/>
              <a:buChar char="•"/>
            </a:pPr>
            <a:endParaRPr lang="en-US" sz="1350" dirty="0"/>
          </a:p>
          <a:p>
            <a:pPr marL="517922" lvl="1" indent="-175022">
              <a:lnSpc>
                <a:spcPct val="90000"/>
              </a:lnSpc>
              <a:spcBef>
                <a:spcPts val="300"/>
              </a:spcBef>
              <a:buClr>
                <a:srgbClr val="0C2D83"/>
              </a:buClr>
              <a:buFont typeface="Arial" panose="020B0604020202020204" pitchFamily="34" charset="0"/>
              <a:buChar char="•"/>
            </a:pPr>
            <a:r>
              <a:rPr lang="en-US" sz="1350" dirty="0"/>
              <a:t>Rub hands together – place on top of petri dish</a:t>
            </a:r>
          </a:p>
          <a:p>
            <a:pPr marL="517922" lvl="1" indent="-175022">
              <a:lnSpc>
                <a:spcPct val="90000"/>
              </a:lnSpc>
              <a:spcBef>
                <a:spcPts val="300"/>
              </a:spcBef>
              <a:buClr>
                <a:srgbClr val="0C2D83"/>
              </a:buClr>
              <a:buFont typeface="Arial" panose="020B0604020202020204" pitchFamily="34" charset="0"/>
              <a:buChar char="•"/>
            </a:pPr>
            <a:endParaRPr lang="en-US" sz="1350" dirty="0"/>
          </a:p>
          <a:p>
            <a:pPr marL="517922" lvl="1" indent="-175022">
              <a:lnSpc>
                <a:spcPct val="90000"/>
              </a:lnSpc>
              <a:spcBef>
                <a:spcPts val="300"/>
              </a:spcBef>
              <a:buClr>
                <a:srgbClr val="0C2D83"/>
              </a:buClr>
              <a:buFont typeface="Arial" panose="020B0604020202020204" pitchFamily="34" charset="0"/>
              <a:buChar char="•"/>
            </a:pPr>
            <a:r>
              <a:rPr lang="en-US" sz="1350" dirty="0"/>
              <a:t>Remove hand – shine light across – through the side and look down from the top.</a:t>
            </a:r>
          </a:p>
        </p:txBody>
      </p:sp>
      <p:sp>
        <p:nvSpPr>
          <p:cNvPr id="17413" name="Title 18"/>
          <p:cNvSpPr>
            <a:spLocks noGrp="1"/>
          </p:cNvSpPr>
          <p:nvPr>
            <p:ph type="title" idx="4294967295"/>
          </p:nvPr>
        </p:nvSpPr>
        <p:spPr>
          <a:xfrm>
            <a:off x="1503047" y="1452473"/>
            <a:ext cx="6208634" cy="509588"/>
          </a:xfrm>
          <a:prstGeom prst="rect">
            <a:avLst/>
          </a:prstGeom>
        </p:spPr>
        <p:txBody>
          <a:bodyPr>
            <a:noAutofit/>
          </a:bodyPr>
          <a:lstStyle/>
          <a:p>
            <a:r>
              <a:rPr lang="en-US" dirty="0">
                <a:ea typeface="ＭＳ Ｐゴシック" pitchFamily="26" charset="-128"/>
                <a:cs typeface="ＭＳ Ｐゴシック" pitchFamily="26" charset="-128"/>
              </a:rPr>
              <a:t>Activity: The Cloud Chamber</a:t>
            </a:r>
          </a:p>
        </p:txBody>
      </p:sp>
    </p:spTree>
    <p:extLst>
      <p:ext uri="{BB962C8B-B14F-4D97-AF65-F5344CB8AC3E}">
        <p14:creationId xmlns:p14="http://schemas.microsoft.com/office/powerpoint/2010/main" val="10398923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5"/>
          <p:cNvSpPr>
            <a:spLocks noGrp="1"/>
          </p:cNvSpPr>
          <p:nvPr>
            <p:ph type="title"/>
          </p:nvPr>
        </p:nvSpPr>
        <p:spPr>
          <a:xfrm>
            <a:off x="400721" y="1271951"/>
            <a:ext cx="6172200" cy="857250"/>
          </a:xfrm>
        </p:spPr>
        <p:txBody>
          <a:bodyPr lIns="68580" tIns="34290" rIns="68580" bIns="34290" anchor="t">
            <a:normAutofit/>
          </a:bodyPr>
          <a:lstStyle/>
          <a:p>
            <a:r>
              <a:rPr lang="en-US" kern="1200" dirty="0"/>
              <a:t>What do you observe?</a:t>
            </a:r>
          </a:p>
        </p:txBody>
      </p:sp>
      <p:sp>
        <p:nvSpPr>
          <p:cNvPr id="21523" name="Slide Number Placeholder 3">
            <a:extLst>
              <a:ext uri="{FF2B5EF4-FFF2-40B4-BE49-F238E27FC236}">
                <a16:creationId xmlns:a16="http://schemas.microsoft.com/office/drawing/2014/main" id="{BDB2BF66-6451-6B19-83A9-EF7591F0C811}"/>
              </a:ext>
            </a:extLst>
          </p:cNvPr>
          <p:cNvSpPr>
            <a:spLocks noGrp="1"/>
          </p:cNvSpPr>
          <p:nvPr>
            <p:ph type="sldNum" sz="quarter" idx="12"/>
          </p:nvPr>
        </p:nvSpPr>
        <p:spPr>
          <a:xfrm>
            <a:off x="7514810" y="1060294"/>
            <a:ext cx="145231" cy="207749"/>
          </a:xfrm>
        </p:spPr>
        <p:txBody>
          <a:bodyPr/>
          <a:lstStyle/>
          <a:p>
            <a:pPr>
              <a:spcAft>
                <a:spcPts val="450"/>
              </a:spcAft>
            </a:pPr>
            <a:fld id="{C1F14A43-F6F7-684A-A15B-3AABBD13E880}" type="slidenum">
              <a:rPr lang="en-US" smtClean="0"/>
              <a:pPr>
                <a:spcAft>
                  <a:spcPts val="450"/>
                </a:spcAft>
              </a:pPr>
              <a:t>8</a:t>
            </a:fld>
            <a:endParaRPr lang="en-US"/>
          </a:p>
        </p:txBody>
      </p:sp>
      <p:sp>
        <p:nvSpPr>
          <p:cNvPr id="21513" name="Slide Number Placeholder 3" hidden="1">
            <a:extLst>
              <a:ext uri="{FF2B5EF4-FFF2-40B4-BE49-F238E27FC236}">
                <a16:creationId xmlns:a16="http://schemas.microsoft.com/office/drawing/2014/main" id="{93AA1CB5-CDBD-88BB-A825-48AD5312AA7F}"/>
              </a:ext>
            </a:extLst>
          </p:cNvPr>
          <p:cNvSpPr>
            <a:spLocks noGrp="1"/>
          </p:cNvSpPr>
          <p:nvPr>
            <p:ph type="sldNum" sz="quarter" idx="4294967295"/>
          </p:nvPr>
        </p:nvSpPr>
        <p:spPr>
          <a:xfrm>
            <a:off x="7503590" y="1048751"/>
            <a:ext cx="156451" cy="230832"/>
          </a:xfrm>
          <a:prstGeom prst="rect">
            <a:avLst/>
          </a:prstGeom>
        </p:spPr>
        <p:txBody>
          <a:bodyPr/>
          <a:lstStyle/>
          <a:p>
            <a:pPr>
              <a:spcAft>
                <a:spcPts val="450"/>
              </a:spcAft>
            </a:pPr>
            <a:fld id="{C1F14A43-F6F7-684A-A15B-3AABBD13E880}" type="slidenum">
              <a:rPr lang="en-US" smtClean="0"/>
              <a:pPr>
                <a:spcAft>
                  <a:spcPts val="450"/>
                </a:spcAft>
              </a:pPr>
              <a:t>8</a:t>
            </a:fld>
            <a:endParaRPr lang="en-US"/>
          </a:p>
        </p:txBody>
      </p:sp>
      <p:graphicFrame>
        <p:nvGraphicFramePr>
          <p:cNvPr id="21509" name="TextBox 2">
            <a:extLst>
              <a:ext uri="{FF2B5EF4-FFF2-40B4-BE49-F238E27FC236}">
                <a16:creationId xmlns:a16="http://schemas.microsoft.com/office/drawing/2014/main" id="{0366E010-2B2F-FB94-C9B0-05FA4E501862}"/>
              </a:ext>
            </a:extLst>
          </p:cNvPr>
          <p:cNvGraphicFramePr/>
          <p:nvPr/>
        </p:nvGraphicFramePr>
        <p:xfrm>
          <a:off x="1479397" y="2253540"/>
          <a:ext cx="5700221" cy="271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052782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076BD5-E385-6E1D-6B7A-9411C245AC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504" y="1598856"/>
            <a:ext cx="6822548" cy="3752401"/>
          </a:xfrm>
          <a:prstGeom prst="rect">
            <a:avLst/>
          </a:prstGeom>
          <a:noFill/>
          <a:ln>
            <a:noFill/>
          </a:ln>
        </p:spPr>
      </p:pic>
    </p:spTree>
    <p:extLst>
      <p:ext uri="{BB962C8B-B14F-4D97-AF65-F5344CB8AC3E}">
        <p14:creationId xmlns:p14="http://schemas.microsoft.com/office/powerpoint/2010/main" val="994136512"/>
      </p:ext>
    </p:extLst>
  </p:cSld>
  <p:clrMapOvr>
    <a:masterClrMapping/>
  </p:clrMapOvr>
</p:sld>
</file>

<file path=ppt/theme/theme1.xml><?xml version="1.0" encoding="utf-8"?>
<a:theme xmlns:a="http://schemas.openxmlformats.org/drawingml/2006/main" name="ANS Title">
  <a:themeElements>
    <a:clrScheme name="STEM">
      <a:dk1>
        <a:srgbClr val="000000"/>
      </a:dk1>
      <a:lt1>
        <a:srgbClr val="FFFFFF"/>
      </a:lt1>
      <a:dk2>
        <a:srgbClr val="56595C"/>
      </a:dk2>
      <a:lt2>
        <a:srgbClr val="D9D9D9"/>
      </a:lt2>
      <a:accent1>
        <a:srgbClr val="00338D"/>
      </a:accent1>
      <a:accent2>
        <a:srgbClr val="ED7D31"/>
      </a:accent2>
      <a:accent3>
        <a:srgbClr val="A5A5A5"/>
      </a:accent3>
      <a:accent4>
        <a:srgbClr val="613A53"/>
      </a:accent4>
      <a:accent5>
        <a:srgbClr val="49889C"/>
      </a:accent5>
      <a:accent6>
        <a:srgbClr val="57A65D"/>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S 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ebinar slides-plain" id="{728F0356-8300-194C-83AB-FF71A58BC6E9}" vid="{FAC68F40-AE49-5149-A47D-17BB6EFFB3C1}"/>
    </a:ext>
  </a:extLst>
</a:theme>
</file>

<file path=ppt/theme/theme2.xml><?xml version="1.0" encoding="utf-8"?>
<a:theme xmlns:a="http://schemas.openxmlformats.org/drawingml/2006/main" name="ANS slides">
  <a:themeElements>
    <a:clrScheme name="ANS 2021">
      <a:dk1>
        <a:srgbClr val="000000"/>
      </a:dk1>
      <a:lt1>
        <a:srgbClr val="FFFFFF"/>
      </a:lt1>
      <a:dk2>
        <a:srgbClr val="56595C"/>
      </a:dk2>
      <a:lt2>
        <a:srgbClr val="D9D9D9"/>
      </a:lt2>
      <a:accent1>
        <a:srgbClr val="004B98"/>
      </a:accent1>
      <a:accent2>
        <a:srgbClr val="FFDA27"/>
      </a:accent2>
      <a:accent3>
        <a:srgbClr val="81BC00"/>
      </a:accent3>
      <a:accent4>
        <a:srgbClr val="6C3B5E"/>
      </a:accent4>
      <a:accent5>
        <a:srgbClr val="009BDD"/>
      </a:accent5>
      <a:accent6>
        <a:srgbClr val="00833F"/>
      </a:accent6>
      <a:hlink>
        <a:srgbClr val="004C9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S 2021 PP template" id="{B21D17B5-F8F2-1846-9F23-B631BFAB6133}" vid="{F956638D-E202-134C-85E0-ECCED2E4EF9B}"/>
    </a:ext>
  </a:extLst>
</a:theme>
</file>

<file path=ppt/theme/theme3.xml><?xml version="1.0" encoding="utf-8"?>
<a:theme xmlns:a="http://schemas.openxmlformats.org/drawingml/2006/main" name="ANS Title">
  <a:themeElements>
    <a:clrScheme name="ANS Title">
      <a:dk1>
        <a:srgbClr val="000000"/>
      </a:dk1>
      <a:lt1>
        <a:srgbClr val="FFFFFF"/>
      </a:lt1>
      <a:dk2>
        <a:srgbClr val="A7A7A7"/>
      </a:dk2>
      <a:lt2>
        <a:srgbClr val="535353"/>
      </a:lt2>
      <a:accent1>
        <a:srgbClr val="00338D"/>
      </a:accent1>
      <a:accent2>
        <a:srgbClr val="ED7D31"/>
      </a:accent2>
      <a:accent3>
        <a:srgbClr val="A5A5A5"/>
      </a:accent3>
      <a:accent4>
        <a:srgbClr val="BD3632"/>
      </a:accent4>
      <a:accent5>
        <a:srgbClr val="69AAE3"/>
      </a:accent5>
      <a:accent6>
        <a:srgbClr val="697028"/>
      </a:accent6>
      <a:hlink>
        <a:srgbClr val="0000FF"/>
      </a:hlink>
      <a:folHlink>
        <a:srgbClr val="FF00FF"/>
      </a:folHlink>
    </a:clrScheme>
    <a:fontScheme name="ANS Title">
      <a:majorFont>
        <a:latin typeface="Helvetica"/>
        <a:ea typeface="Helvetica"/>
        <a:cs typeface="Helvetica"/>
      </a:majorFont>
      <a:minorFont>
        <a:latin typeface="Arial"/>
        <a:ea typeface="Arial"/>
        <a:cs typeface="Arial"/>
      </a:minorFont>
    </a:fontScheme>
    <a:fmtScheme name="ANS 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1669</Words>
  <Application>Microsoft Office PowerPoint</Application>
  <PresentationFormat>On-screen Show (4:3)</PresentationFormat>
  <Paragraphs>146</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ＭＳ Ｐゴシック</vt:lpstr>
      <vt:lpstr>Arial</vt:lpstr>
      <vt:lpstr>Calibri</vt:lpstr>
      <vt:lpstr>Courier New</vt:lpstr>
      <vt:lpstr>Myriad Pro Semibold</vt:lpstr>
      <vt:lpstr>ANS Title</vt:lpstr>
      <vt:lpstr>ANS slides</vt:lpstr>
      <vt:lpstr>PowerPoint Presentation</vt:lpstr>
      <vt:lpstr>Introducing the Cloud Chamber</vt:lpstr>
      <vt:lpstr>Contrails</vt:lpstr>
      <vt:lpstr>Activity: The Cloud Chamber</vt:lpstr>
      <vt:lpstr>Activity: The Cloud Chamber</vt:lpstr>
      <vt:lpstr>Activity: The Cloud Chamber</vt:lpstr>
      <vt:lpstr>Activity: The Cloud Chamber</vt:lpstr>
      <vt:lpstr>What do you observe?</vt:lpstr>
      <vt:lpstr>PowerPoint Presentation</vt:lpstr>
      <vt:lpstr>PowerPoint Presentation</vt:lpstr>
      <vt:lpstr>PowerPoint Presentation</vt:lpstr>
      <vt:lpstr>Cloud Chamber Theory</vt:lpstr>
      <vt:lpstr>Credits/Reference</vt:lpstr>
      <vt:lpstr>Visualizing Radiation</vt:lpstr>
      <vt:lpstr>What to Expect from the Cloud Chamber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Powering the Future: Fusion &amp; Plasmas, the FESAC Long Range Planning Report</dc:title>
  <dc:creator>Lisa Dagley</dc:creator>
  <cp:lastModifiedBy>Janice Lindegard, MAT</cp:lastModifiedBy>
  <cp:revision>8</cp:revision>
  <dcterms:created xsi:type="dcterms:W3CDTF">2021-01-26T19:16:39Z</dcterms:created>
  <dcterms:modified xsi:type="dcterms:W3CDTF">2024-02-16T22:22:00Z</dcterms:modified>
</cp:coreProperties>
</file>