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7" r:id="rId5"/>
  </p:sldMasterIdLst>
  <p:notesMasterIdLst>
    <p:notesMasterId r:id="rId27"/>
  </p:notesMasterIdLst>
  <p:handoutMasterIdLst>
    <p:handoutMasterId r:id="rId28"/>
  </p:handoutMasterIdLst>
  <p:sldIdLst>
    <p:sldId id="337" r:id="rId6"/>
    <p:sldId id="3086" r:id="rId7"/>
    <p:sldId id="3030" r:id="rId8"/>
    <p:sldId id="3087" r:id="rId9"/>
    <p:sldId id="3088" r:id="rId10"/>
    <p:sldId id="3089" r:id="rId11"/>
    <p:sldId id="3090" r:id="rId12"/>
    <p:sldId id="3091" r:id="rId13"/>
    <p:sldId id="3092" r:id="rId14"/>
    <p:sldId id="3098" r:id="rId15"/>
    <p:sldId id="3099" r:id="rId16"/>
    <p:sldId id="3103" r:id="rId17"/>
    <p:sldId id="3105" r:id="rId18"/>
    <p:sldId id="3104" r:id="rId19"/>
    <p:sldId id="365" r:id="rId20"/>
    <p:sldId id="367" r:id="rId21"/>
    <p:sldId id="368" r:id="rId22"/>
    <p:sldId id="369" r:id="rId23"/>
    <p:sldId id="3107" r:id="rId24"/>
    <p:sldId id="350" r:id="rId25"/>
    <p:sldId id="310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976AF68-8DCE-2305-4306-E0E4F8A26DB1}" name="Stephen Vaughn" initials="SV" userId="S::svaughn@x-energy.com::876662b9-bb91-4aad-9d02-5c5edf7ca54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erine Moshonas-Cole" initials="KM" lastIdx="9" clrIdx="0">
    <p:extLst>
      <p:ext uri="{19B8F6BF-5375-455C-9EA6-DF929625EA0E}">
        <p15:presenceInfo xmlns:p15="http://schemas.microsoft.com/office/powerpoint/2012/main" userId="Katherine Moshonas-Cole" providerId="None"/>
      </p:ext>
    </p:extLst>
  </p:cmAuthor>
  <p:cmAuthor id="2" name="Dustin Berra" initials="DB" lastIdx="19" clrIdx="1">
    <p:extLst>
      <p:ext uri="{19B8F6BF-5375-455C-9EA6-DF929625EA0E}">
        <p15:presenceInfo xmlns:p15="http://schemas.microsoft.com/office/powerpoint/2012/main" userId="S::dustin-dx_ibx-llc.com#ext#@x-energy.com::0b58bd72-0f66-4cef-9017-947dc4733556" providerId="AD"/>
      </p:ext>
    </p:extLst>
  </p:cmAuthor>
  <p:cmAuthor id="3" name="Jeff Harper" initials="JH" lastIdx="3" clrIdx="2">
    <p:extLst>
      <p:ext uri="{19B8F6BF-5375-455C-9EA6-DF929625EA0E}">
        <p15:presenceInfo xmlns:p15="http://schemas.microsoft.com/office/powerpoint/2012/main" userId="S::jharper@x-energy.com::951f4063-b2ea-45f3-8cfb-cc93907c3ada" providerId="AD"/>
      </p:ext>
    </p:extLst>
  </p:cmAuthor>
  <p:cmAuthor id="4" name="ARCHINOFF Glenn - (NS&amp;L) - KINECTRICS" initials="AG-(-K" lastIdx="27" clrIdx="3">
    <p:extLst>
      <p:ext uri="{19B8F6BF-5375-455C-9EA6-DF929625EA0E}">
        <p15:presenceInfo xmlns:p15="http://schemas.microsoft.com/office/powerpoint/2012/main" userId="S::Glenn.ARCHINOFF@kinectrics.com::f96c5f44-eb3a-4a17-b56d-f956da128d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8EE"/>
    <a:srgbClr val="CFE4EB"/>
    <a:srgbClr val="00D1D5"/>
    <a:srgbClr val="89A7AF"/>
    <a:srgbClr val="AB925A"/>
    <a:srgbClr val="95E966"/>
    <a:srgbClr val="5FEBAF"/>
    <a:srgbClr val="85A3D3"/>
    <a:srgbClr val="397250"/>
    <a:srgbClr val="51A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720"/>
  </p:normalViewPr>
  <p:slideViewPr>
    <p:cSldViewPr snapToGrid="0">
      <p:cViewPr varScale="1">
        <p:scale>
          <a:sx n="108" d="100"/>
          <a:sy n="108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19413E-E44E-4F29-90F4-20462F7761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38824C-60AD-423B-8874-C2CFDD5FD5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3D276-3ADB-4B73-91A1-807AC81B8E0A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021030-7F02-4772-A65A-6A43FA72F7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E770C1-67CC-4566-8A80-F997F05845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FC182-1FB9-403C-B931-2DB4BECE7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40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58DD2-C178-41DF-AE02-3B3E9ED61BC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053C-D7F8-4C2F-96F1-E66B5BC0E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43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70DD3-7F1C-47CF-BB40-8D1731C37D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63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053C-D7F8-4C2F-96F1-E66B5BC0E57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8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x-energy.com/" TargetMode="External"/><Relationship Id="rId4" Type="http://schemas.openxmlformats.org/officeDocument/2006/relationships/image" Target="../media/image2.sv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BD8BCD1-9EA3-C343-AB56-F8E4B8B55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90B9A85-4389-1344-98BA-C309140E87D1}"/>
              </a:ext>
            </a:extLst>
          </p:cNvPr>
          <p:cNvSpPr/>
          <p:nvPr userDrawn="1"/>
        </p:nvSpPr>
        <p:spPr>
          <a:xfrm>
            <a:off x="-1" y="6629400"/>
            <a:ext cx="12191999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4ABF679-CDDE-DF49-9A26-79C7AC2AF467}"/>
              </a:ext>
            </a:extLst>
          </p:cNvPr>
          <p:cNvSpPr txBox="1">
            <a:spLocks/>
          </p:cNvSpPr>
          <p:nvPr userDrawn="1"/>
        </p:nvSpPr>
        <p:spPr>
          <a:xfrm>
            <a:off x="5042452" y="6629325"/>
            <a:ext cx="210709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bg1"/>
                </a:solidFill>
                <a:effectLst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700"/>
              <a:t>© 2020 X Energy LLC, all rights reserved</a:t>
            </a:r>
          </a:p>
        </p:txBody>
      </p:sp>
      <p:sp>
        <p:nvSpPr>
          <p:cNvPr id="13" name="Google Shape;36;p16">
            <a:extLst>
              <a:ext uri="{FF2B5EF4-FFF2-40B4-BE49-F238E27FC236}">
                <a16:creationId xmlns:a16="http://schemas.microsoft.com/office/drawing/2014/main" id="{637F5B1C-2C01-C34B-934B-A14F1D8C786F}"/>
              </a:ext>
            </a:extLst>
          </p:cNvPr>
          <p:cNvSpPr txBox="1">
            <a:spLocks/>
          </p:cNvSpPr>
          <p:nvPr userDrawn="1"/>
        </p:nvSpPr>
        <p:spPr>
          <a:xfrm>
            <a:off x="11207979" y="6652185"/>
            <a:ext cx="984019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lvl="0" indent="0" algn="r" defTabSz="914400" rtl="0" eaLnBrk="1" latinLnBrk="0" hangingPunct="1">
              <a:spcBef>
                <a:spcPts val="0"/>
              </a:spcBef>
              <a:buNone/>
              <a:defRPr sz="800" kern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defTabSz="914400" rtl="0" eaLnBrk="1" latinLnBrk="0" hangingPunct="1">
              <a:spcBef>
                <a:spcPts val="0"/>
              </a:spcBef>
              <a:buNone/>
              <a:defRPr sz="800" kern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defTabSz="914400" rtl="0" eaLnBrk="1" latinLnBrk="0" hangingPunct="1">
              <a:spcBef>
                <a:spcPts val="0"/>
              </a:spcBef>
              <a:buNone/>
              <a:defRPr sz="800" kern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defTabSz="914400" rtl="0" eaLnBrk="1" latinLnBrk="0" hangingPunct="1">
              <a:spcBef>
                <a:spcPts val="0"/>
              </a:spcBef>
              <a:buNone/>
              <a:defRPr sz="800" kern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defTabSz="914400" rtl="0" eaLnBrk="1" latinLnBrk="0" hangingPunct="1">
              <a:spcBef>
                <a:spcPts val="0"/>
              </a:spcBef>
              <a:buNone/>
              <a:defRPr sz="800" kern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defTabSz="914400" rtl="0" eaLnBrk="1" latinLnBrk="0" hangingPunct="1">
              <a:spcBef>
                <a:spcPts val="0"/>
              </a:spcBef>
              <a:buNone/>
              <a:defRPr sz="800" kern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defTabSz="914400" rtl="0" eaLnBrk="1" latinLnBrk="0" hangingPunct="1">
              <a:spcBef>
                <a:spcPts val="0"/>
              </a:spcBef>
              <a:buNone/>
              <a:defRPr sz="800" kern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defTabSz="914400" rtl="0" eaLnBrk="1" latinLnBrk="0" hangingPunct="1">
              <a:spcBef>
                <a:spcPts val="0"/>
              </a:spcBef>
              <a:buNone/>
              <a:defRPr sz="800" kern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defTabSz="914400" rtl="0" eaLnBrk="1" latinLnBrk="0" hangingPunct="1">
              <a:spcBef>
                <a:spcPts val="0"/>
              </a:spcBef>
              <a:buNone/>
              <a:defRPr sz="800" kern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8C85BD8-56F8-9144-9549-5240785BD3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890051"/>
            <a:ext cx="7682948" cy="5984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		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42C43E4-5766-834E-A7FF-BF42A43C15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512974"/>
            <a:ext cx="7682948" cy="11162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904232FC-6844-D24E-979C-E3664FB420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82927" y="5501795"/>
            <a:ext cx="3051175" cy="369332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5D281296-E451-4DDB-9B1D-DF70B762B5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179228" y="2813642"/>
            <a:ext cx="3833539" cy="109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84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C1A6DB6-3596-4CBB-AD43-CEC16858DCB4}"/>
              </a:ext>
            </a:extLst>
          </p:cNvPr>
          <p:cNvSpPr/>
          <p:nvPr userDrawn="1"/>
        </p:nvSpPr>
        <p:spPr>
          <a:xfrm rot="10800000">
            <a:off x="0" y="3758"/>
            <a:ext cx="12192000" cy="755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0">
                <a:srgbClr val="51A79A">
                  <a:lumMod val="50000"/>
                  <a:lumOff val="50000"/>
                  <a:alpha val="54000"/>
                </a:srgbClr>
              </a:gs>
              <a:gs pos="6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A0F975-AA3B-4D8F-B73B-1BE673F8F5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4408" y="990605"/>
            <a:ext cx="5430272" cy="42084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D9DDCC2-2A43-4C1F-A44F-D9BCD97A3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39" y="-2464"/>
            <a:ext cx="11445511" cy="906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E8A9D7-DBBB-4689-BACE-429740CF83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112" y="34997"/>
            <a:ext cx="705527" cy="704164"/>
          </a:xfrm>
          <a:prstGeom prst="rect">
            <a:avLst/>
          </a:prstGeom>
        </p:spPr>
      </p:pic>
      <p:sp>
        <p:nvSpPr>
          <p:cNvPr id="9" name="Google Shape;60;p20">
            <a:extLst>
              <a:ext uri="{FF2B5EF4-FFF2-40B4-BE49-F238E27FC236}">
                <a16:creationId xmlns:a16="http://schemas.microsoft.com/office/drawing/2014/main" id="{42EF5BD7-4AE5-42C4-8F0D-02061E1406C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68489" y="998914"/>
            <a:ext cx="5608320" cy="548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–"/>
              <a:defRPr sz="18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8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4pPr>
            <a:lvl5pPr marL="2286000" lvl="4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►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pPr lvl="0"/>
            <a:endParaRPr dirty="0"/>
          </a:p>
        </p:txBody>
      </p:sp>
      <p:pic>
        <p:nvPicPr>
          <p:cNvPr id="8" name="Picture 7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82F90A68-0601-4B49-99FA-8D1728ADFA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7FCFF"/>
              </a:clrFrom>
              <a:clrTo>
                <a:srgbClr val="F7FCFF">
                  <a:alpha val="0"/>
                </a:srgbClr>
              </a:clrTo>
            </a:clrChange>
            <a:alphaModFix amt="10000"/>
          </a:blip>
          <a:stretch>
            <a:fillRect/>
          </a:stretch>
        </p:blipFill>
        <p:spPr>
          <a:xfrm>
            <a:off x="5643649" y="5715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16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C1A6DB6-3596-4CBB-AD43-CEC16858DCB4}"/>
              </a:ext>
            </a:extLst>
          </p:cNvPr>
          <p:cNvSpPr/>
          <p:nvPr userDrawn="1"/>
        </p:nvSpPr>
        <p:spPr>
          <a:xfrm rot="10800000">
            <a:off x="0" y="3758"/>
            <a:ext cx="12192000" cy="755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0">
                <a:srgbClr val="51A79A">
                  <a:lumMod val="50000"/>
                  <a:lumOff val="50000"/>
                  <a:alpha val="54000"/>
                </a:srgbClr>
              </a:gs>
              <a:gs pos="6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A0F975-AA3B-4D8F-B73B-1BE673F8F5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4408" y="990605"/>
            <a:ext cx="5430272" cy="42084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D9DDCC2-2A43-4C1F-A44F-D9BCD97A3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39" y="-2464"/>
            <a:ext cx="11445511" cy="906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E8A9D7-DBBB-4689-BACE-429740CF83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112" y="34997"/>
            <a:ext cx="705527" cy="704164"/>
          </a:xfrm>
          <a:prstGeom prst="rect">
            <a:avLst/>
          </a:prstGeom>
        </p:spPr>
      </p:pic>
      <p:sp>
        <p:nvSpPr>
          <p:cNvPr id="9" name="Google Shape;60;p20">
            <a:extLst>
              <a:ext uri="{FF2B5EF4-FFF2-40B4-BE49-F238E27FC236}">
                <a16:creationId xmlns:a16="http://schemas.microsoft.com/office/drawing/2014/main" id="{42EF5BD7-4AE5-42C4-8F0D-02061E1406C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68489" y="998914"/>
            <a:ext cx="5608320" cy="548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–"/>
              <a:defRPr sz="18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8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4pPr>
            <a:lvl5pPr marL="2286000" lvl="4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►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pPr lvl="0"/>
            <a:endParaRPr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D04DF0-AEAE-4B2D-9B51-0FBA6239A1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6633883" y="1303347"/>
            <a:ext cx="4877531" cy="487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01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D5588F-BC64-4A5D-A838-3C75639C473A}"/>
              </a:ext>
            </a:extLst>
          </p:cNvPr>
          <p:cNvSpPr/>
          <p:nvPr userDrawn="1"/>
        </p:nvSpPr>
        <p:spPr>
          <a:xfrm rot="10800000">
            <a:off x="0" y="3758"/>
            <a:ext cx="12192000" cy="755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0">
                <a:srgbClr val="51A79A">
                  <a:lumMod val="50000"/>
                  <a:lumOff val="50000"/>
                  <a:alpha val="54000"/>
                </a:srgbClr>
              </a:gs>
              <a:gs pos="6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Google Shape;34;p16"/>
          <p:cNvSpPr txBox="1">
            <a:spLocks noGrp="1"/>
          </p:cNvSpPr>
          <p:nvPr>
            <p:ph type="body" idx="1" hasCustomPrompt="1"/>
          </p:nvPr>
        </p:nvSpPr>
        <p:spPr>
          <a:xfrm>
            <a:off x="294409" y="990606"/>
            <a:ext cx="11603184" cy="2438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2545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400"/>
              <a:buFont typeface="Arial" panose="020B0604020202020204" pitchFamily="34" charset="0"/>
              <a:buChar char="•"/>
              <a:defRPr sz="1800">
                <a:latin typeface="+mn-lt"/>
              </a:defRPr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4pPr>
            <a:lvl5pPr marL="2286000" lvl="4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►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r>
              <a:rPr lang="en-US" sz="1800">
                <a:latin typeface="+mn-lt"/>
              </a:rPr>
              <a:t>Bullet</a:t>
            </a:r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A0F975-AA3B-4D8F-B73B-1BE673F8F5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4408" y="3657600"/>
            <a:ext cx="11603184" cy="268356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E4F4BAE-4442-4363-BFA4-6B88A7F03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39" y="-2464"/>
            <a:ext cx="11445511" cy="906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80881B7-A33D-4D8A-84FB-0B8007EB8C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112" y="34997"/>
            <a:ext cx="705527" cy="70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2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1_Two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A5BCBB-E2B7-44DB-8C75-1B9D2B4953EA}"/>
              </a:ext>
            </a:extLst>
          </p:cNvPr>
          <p:cNvSpPr/>
          <p:nvPr userDrawn="1"/>
        </p:nvSpPr>
        <p:spPr>
          <a:xfrm rot="10800000">
            <a:off x="0" y="3758"/>
            <a:ext cx="12192000" cy="755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0">
                <a:srgbClr val="51A79A">
                  <a:lumMod val="50000"/>
                  <a:lumOff val="50000"/>
                  <a:alpha val="54000"/>
                </a:srgbClr>
              </a:gs>
              <a:gs pos="6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2"/>
          </p:nvPr>
        </p:nvSpPr>
        <p:spPr>
          <a:xfrm>
            <a:off x="6268489" y="998914"/>
            <a:ext cx="5608320" cy="548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800">
                <a:latin typeface="+mn-lt"/>
              </a:defRPr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4pPr>
            <a:lvl5pPr marL="2286000" lvl="4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►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09B858A3-2F40-46D6-8CC1-F86277824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39" y="-2464"/>
            <a:ext cx="11445511" cy="906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526347-E5F9-414E-80AF-BB92695107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112" y="34997"/>
            <a:ext cx="705527" cy="7041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A6947F-185C-4E08-98E4-94E732894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29481" y="1903336"/>
            <a:ext cx="3057232" cy="305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36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1_Two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8A0AF9-46E4-488A-9D86-616EFF6E0823}"/>
              </a:ext>
            </a:extLst>
          </p:cNvPr>
          <p:cNvSpPr/>
          <p:nvPr userDrawn="1"/>
        </p:nvSpPr>
        <p:spPr>
          <a:xfrm rot="10800000">
            <a:off x="0" y="3758"/>
            <a:ext cx="12192000" cy="755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0">
                <a:srgbClr val="51A79A">
                  <a:lumMod val="50000"/>
                  <a:lumOff val="50000"/>
                  <a:alpha val="54000"/>
                </a:srgbClr>
              </a:gs>
              <a:gs pos="6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2"/>
          </p:nvPr>
        </p:nvSpPr>
        <p:spPr>
          <a:xfrm>
            <a:off x="6268489" y="998914"/>
            <a:ext cx="5608320" cy="548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–"/>
              <a:defRPr sz="18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8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4pPr>
            <a:lvl5pPr marL="2286000" lvl="4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►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pPr lvl="0"/>
            <a:endParaRPr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09B858A3-2F40-46D6-8CC1-F86277824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39" y="-2464"/>
            <a:ext cx="11445511" cy="906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526347-E5F9-414E-80AF-BB92695107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112" y="34997"/>
            <a:ext cx="705527" cy="7041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2B3F4A-AD9E-440D-8CB1-A0A489A8F4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29666" y="1903336"/>
            <a:ext cx="3051327" cy="305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50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line (earth elem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16;p14">
            <a:extLst>
              <a:ext uri="{FF2B5EF4-FFF2-40B4-BE49-F238E27FC236}">
                <a16:creationId xmlns:a16="http://schemas.microsoft.com/office/drawing/2014/main" id="{21922F3B-283B-DC4B-9526-95E40E06E5D3}"/>
              </a:ext>
            </a:extLst>
          </p:cNvPr>
          <p:cNvCxnSpPr>
            <a:cxnSpLocks/>
          </p:cNvCxnSpPr>
          <p:nvPr userDrawn="1"/>
        </p:nvCxnSpPr>
        <p:spPr>
          <a:xfrm>
            <a:off x="0" y="2769878"/>
            <a:ext cx="12192000" cy="0"/>
          </a:xfrm>
          <a:prstGeom prst="straightConnector1">
            <a:avLst/>
          </a:prstGeom>
          <a:noFill/>
          <a:ln w="63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6330A9A-FDD3-7C43-97D1-E8875D02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368" y="348509"/>
            <a:ext cx="11276782" cy="906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4ABC83-60BF-C04A-928C-146BC76538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404" y="424070"/>
            <a:ext cx="705527" cy="70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81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house, umbrella, tree, clock&#10;&#10;Description automatically generated">
            <a:extLst>
              <a:ext uri="{FF2B5EF4-FFF2-40B4-BE49-F238E27FC236}">
                <a16:creationId xmlns:a16="http://schemas.microsoft.com/office/drawing/2014/main" id="{4A6DF149-9EA5-4AB3-984A-B9CDF90729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BFE"/>
              </a:clrFrom>
              <a:clrTo>
                <a:srgbClr val="F6FB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B522A5C-032E-43D9-9F55-8E98C9AEC4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292262" y="2879526"/>
            <a:ext cx="3833539" cy="109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29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irdhouse, umbrella, tree, clock&#10;&#10;Description automatically generated">
            <a:extLst>
              <a:ext uri="{FF2B5EF4-FFF2-40B4-BE49-F238E27FC236}">
                <a16:creationId xmlns:a16="http://schemas.microsoft.com/office/drawing/2014/main" id="{47A4284A-D6AB-4ACE-8500-132B306F7D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BFE"/>
              </a:clrFrom>
              <a:clrTo>
                <a:srgbClr val="F6FB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93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house, umbrella, tree, clock&#10;&#10;Description automatically generated">
            <a:extLst>
              <a:ext uri="{FF2B5EF4-FFF2-40B4-BE49-F238E27FC236}">
                <a16:creationId xmlns:a16="http://schemas.microsoft.com/office/drawing/2014/main" id="{A093B842-7212-40C7-8172-7D898073C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BFE"/>
              </a:clrFrom>
              <a:clrTo>
                <a:srgbClr val="F6FBFE">
                  <a:alpha val="0"/>
                </a:srgbClr>
              </a:clrTo>
            </a:clrChange>
            <a:alphaModFix amt="10000"/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87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497822D8-1493-4219-A5E1-934E152958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7FCFF"/>
              </a:clrFrom>
              <a:clrTo>
                <a:srgbClr val="F7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28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earth elem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D948A1-45A2-41D7-B80E-A463C6923B10}"/>
              </a:ext>
            </a:extLst>
          </p:cNvPr>
          <p:cNvSpPr/>
          <p:nvPr userDrawn="1"/>
        </p:nvSpPr>
        <p:spPr>
          <a:xfrm rot="10800000">
            <a:off x="0" y="3758"/>
            <a:ext cx="12192000" cy="755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0">
                <a:srgbClr val="51A79A">
                  <a:lumMod val="50000"/>
                  <a:lumOff val="50000"/>
                  <a:alpha val="54000"/>
                </a:srgbClr>
              </a:gs>
              <a:gs pos="6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2BCB5E-8D79-4C10-BB18-5267D94C41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112" y="34997"/>
            <a:ext cx="705527" cy="704164"/>
          </a:xfrm>
          <a:prstGeom prst="rect">
            <a:avLst/>
          </a:prstGeom>
        </p:spPr>
      </p:pic>
      <p:sp>
        <p:nvSpPr>
          <p:cNvPr id="9" name="Google Shape;34;p16">
            <a:extLst>
              <a:ext uri="{FF2B5EF4-FFF2-40B4-BE49-F238E27FC236}">
                <a16:creationId xmlns:a16="http://schemas.microsoft.com/office/drawing/2014/main" id="{D389DD90-14AB-4E4D-B4FC-593A0CAB76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94409" y="990605"/>
            <a:ext cx="11582400" cy="5350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13970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400"/>
              <a:buFont typeface="Arial" panose="020B0604020202020204" pitchFamily="34" charset="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4pPr>
            <a:lvl5pPr marL="2286000" lvl="4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►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999C6FA-BF4A-41F1-9481-422283D18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39" y="-2464"/>
            <a:ext cx="11232361" cy="906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 b="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014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497822D8-1493-4219-A5E1-934E152958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7FCFF"/>
              </a:clrFrom>
              <a:clrTo>
                <a:srgbClr val="F7FCFF">
                  <a:alpha val="0"/>
                </a:srgbClr>
              </a:clrTo>
            </a:clrChange>
            <a:alphaModFix amt="10000"/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93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A545AA-FE46-4513-BBE7-101C904172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2515" y="990234"/>
            <a:ext cx="4886970" cy="487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91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A545AA-FE46-4513-BBE7-101C904172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3652515" y="990234"/>
            <a:ext cx="4886970" cy="487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01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8C4AB5-E291-4D33-A986-BC46B4CE38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234" y="990234"/>
            <a:ext cx="4877531" cy="487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46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8C4AB5-E291-4D33-A986-BC46B4CE38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3657234" y="990234"/>
            <a:ext cx="4877531" cy="487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96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Information" userDrawn="1">
  <p:cSld name="Contact Informa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4FF92F-C478-41F3-B628-B3D52056D2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81853"/>
          </a:xfrm>
          <a:prstGeom prst="rect">
            <a:avLst/>
          </a:prstGeom>
        </p:spPr>
      </p:pic>
      <p:sp>
        <p:nvSpPr>
          <p:cNvPr id="51" name="Google Shape;51;p19"/>
          <p:cNvSpPr/>
          <p:nvPr/>
        </p:nvSpPr>
        <p:spPr>
          <a:xfrm>
            <a:off x="524053" y="4676700"/>
            <a:ext cx="5289096" cy="50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bg1"/>
                </a:solidFill>
                <a:latin typeface="Arial"/>
                <a:ea typeface="Calibri"/>
                <a:cs typeface="Calibri"/>
                <a:sym typeface="Calibri"/>
              </a:rPr>
              <a:t>Phone: 301.358.5600</a:t>
            </a:r>
            <a:endParaRPr lang="en-US" sz="1300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300" dirty="0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rPr>
              <a:t>801 Thompson Avenue • Rockville, MD 20852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7A4EE5-1C75-1A4B-A893-EB2FD4D17B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97717" y="2879526"/>
            <a:ext cx="3833539" cy="1098948"/>
          </a:xfrm>
          <a:prstGeom prst="rect">
            <a:avLst/>
          </a:prstGeom>
        </p:spPr>
      </p:pic>
      <p:sp>
        <p:nvSpPr>
          <p:cNvPr id="25" name="Google Shape;51;p19">
            <a:extLst>
              <a:ext uri="{FF2B5EF4-FFF2-40B4-BE49-F238E27FC236}">
                <a16:creationId xmlns:a16="http://schemas.microsoft.com/office/drawing/2014/main" id="{8073CFFB-4256-A546-AF13-AEB7671F5167}"/>
              </a:ext>
            </a:extLst>
          </p:cNvPr>
          <p:cNvSpPr/>
          <p:nvPr userDrawn="1"/>
        </p:nvSpPr>
        <p:spPr>
          <a:xfrm>
            <a:off x="1834649" y="6186607"/>
            <a:ext cx="640204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2000" b="1" i="0" u="none" dirty="0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x-energy.com</a:t>
            </a:r>
            <a:r>
              <a:rPr lang="en-US" sz="2000" b="1" i="0" u="none" dirty="0">
                <a:solidFill>
                  <a:schemeClr val="bg1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US" sz="2000" i="0" dirty="0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rPr>
              <a:t>@</a:t>
            </a:r>
            <a:r>
              <a:rPr lang="en-US" sz="2000" i="0" dirty="0" err="1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rPr>
              <a:t>xenergynuclear</a:t>
            </a:r>
            <a:endParaRPr lang="en-US" sz="1400" i="0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51;p19">
            <a:extLst>
              <a:ext uri="{FF2B5EF4-FFF2-40B4-BE49-F238E27FC236}">
                <a16:creationId xmlns:a16="http://schemas.microsoft.com/office/drawing/2014/main" id="{CF71123B-67BC-0641-9121-3FA46D6350A5}"/>
              </a:ext>
            </a:extLst>
          </p:cNvPr>
          <p:cNvSpPr/>
          <p:nvPr userDrawn="1"/>
        </p:nvSpPr>
        <p:spPr>
          <a:xfrm>
            <a:off x="524054" y="4308692"/>
            <a:ext cx="362174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1B649"/>
              </a:buClr>
              <a:buSzPts val="2400"/>
              <a:buFont typeface="Calibri"/>
              <a:buNone/>
            </a:pPr>
            <a:r>
              <a:rPr lang="en-US" sz="1600" b="1" dirty="0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rPr>
              <a:t>X Energy, LLC</a:t>
            </a:r>
            <a:endParaRPr sz="1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7172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EDAE28D-6EBE-4673-BAAD-3B3A4786ABD1}"/>
              </a:ext>
            </a:extLst>
          </p:cNvPr>
          <p:cNvSpPr/>
          <p:nvPr userDrawn="1"/>
        </p:nvSpPr>
        <p:spPr>
          <a:xfrm rot="10800000">
            <a:off x="0" y="3758"/>
            <a:ext cx="12192000" cy="755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0">
                <a:srgbClr val="51A79A">
                  <a:lumMod val="50000"/>
                  <a:lumOff val="50000"/>
                  <a:alpha val="54000"/>
                </a:srgbClr>
              </a:gs>
              <a:gs pos="6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A0F975-AA3B-4D8F-B73B-1BE673F8F5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6539" y="1001609"/>
            <a:ext cx="5430272" cy="42084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E441A4A-A6F6-46FF-90CB-3B2F3DECC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39" y="-2463"/>
            <a:ext cx="11445511" cy="7554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26E31D-F0F4-491C-8BB6-0A4E1EFDFC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112" y="34997"/>
            <a:ext cx="705527" cy="704164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3A2C094C-5C08-453D-87C9-C6C9DF32EE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3251" y="992188"/>
            <a:ext cx="5492750" cy="5210175"/>
          </a:xfrm>
          <a:prstGeom prst="rect">
            <a:avLst/>
          </a:prstGeom>
          <a:solidFill>
            <a:srgbClr val="DBE8EE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6D24DA-83F9-4A66-ADC4-95FF5D1E36FB}"/>
              </a:ext>
            </a:extLst>
          </p:cNvPr>
          <p:cNvSpPr/>
          <p:nvPr userDrawn="1"/>
        </p:nvSpPr>
        <p:spPr>
          <a:xfrm>
            <a:off x="903829" y="6643935"/>
            <a:ext cx="681836" cy="179068"/>
          </a:xfrm>
          <a:prstGeom prst="rect">
            <a:avLst/>
          </a:prstGeom>
          <a:solidFill>
            <a:srgbClr val="89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795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C0C642-09AA-0945-8B3A-A952EEB54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C39B17F-5536-F746-AF83-F2A4C96734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029200"/>
            <a:ext cx="264434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8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Headline (earth elem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D948A1-45A2-41D7-B80E-A463C6923B10}"/>
              </a:ext>
            </a:extLst>
          </p:cNvPr>
          <p:cNvSpPr/>
          <p:nvPr userDrawn="1"/>
        </p:nvSpPr>
        <p:spPr>
          <a:xfrm rot="10800000">
            <a:off x="0" y="3758"/>
            <a:ext cx="12192000" cy="755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0">
                <a:srgbClr val="51A79A">
                  <a:lumMod val="50000"/>
                  <a:lumOff val="50000"/>
                  <a:alpha val="54000"/>
                </a:srgbClr>
              </a:gs>
              <a:gs pos="6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CB285D-A3D4-4769-830C-478D4FB83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39" y="-2463"/>
            <a:ext cx="11232361" cy="7554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2BCB5E-8D79-4C10-BB18-5267D94C41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112" y="34997"/>
            <a:ext cx="705527" cy="70416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FB6831-B952-4AF7-8CCD-AF27B185CF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250" y="992188"/>
            <a:ext cx="10990263" cy="5210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24567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584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(earth elem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4599C82-F827-41D2-A4A1-4B4249A1A593}"/>
              </a:ext>
            </a:extLst>
          </p:cNvPr>
          <p:cNvSpPr/>
          <p:nvPr userDrawn="1"/>
        </p:nvSpPr>
        <p:spPr>
          <a:xfrm rot="10800000">
            <a:off x="0" y="3758"/>
            <a:ext cx="12192000" cy="755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0">
                <a:srgbClr val="51A79A">
                  <a:lumMod val="50000"/>
                  <a:lumOff val="50000"/>
                  <a:alpha val="54000"/>
                </a:srgbClr>
              </a:gs>
              <a:gs pos="6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CB285D-A3D4-4769-830C-478D4FB83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39" y="-2464"/>
            <a:ext cx="11232361" cy="906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 b="1"/>
            </a:lvl1pPr>
          </a:lstStyle>
          <a:p>
            <a:endParaRPr lang="en-US" dirty="0"/>
          </a:p>
        </p:txBody>
      </p:sp>
      <p:sp>
        <p:nvSpPr>
          <p:cNvPr id="9" name="Google Shape;34;p16">
            <a:extLst>
              <a:ext uri="{FF2B5EF4-FFF2-40B4-BE49-F238E27FC236}">
                <a16:creationId xmlns:a16="http://schemas.microsoft.com/office/drawing/2014/main" id="{D389DD90-14AB-4E4D-B4FC-593A0CAB76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94409" y="990605"/>
            <a:ext cx="11582400" cy="5350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13970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400"/>
              <a:buFont typeface="Arial" panose="020B0604020202020204" pitchFamily="34" charset="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4pPr>
            <a:lvl5pPr marL="2286000" lvl="4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►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0EF76C-6562-46D1-B23B-4F697C2F5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484" y="34998"/>
            <a:ext cx="704164" cy="70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8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(earth elem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50F097D-AD18-49FF-A4ED-11926254E55B}"/>
              </a:ext>
            </a:extLst>
          </p:cNvPr>
          <p:cNvSpPr/>
          <p:nvPr userDrawn="1"/>
        </p:nvSpPr>
        <p:spPr>
          <a:xfrm rot="10800000">
            <a:off x="0" y="3758"/>
            <a:ext cx="12192000" cy="755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0">
                <a:srgbClr val="51A79A">
                  <a:lumMod val="50000"/>
                  <a:lumOff val="50000"/>
                  <a:alpha val="54000"/>
                </a:srgbClr>
              </a:gs>
              <a:gs pos="6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CB285D-A3D4-4769-830C-478D4FB83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39" y="-2464"/>
            <a:ext cx="11232361" cy="906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 b="1"/>
            </a:lvl1pPr>
          </a:lstStyle>
          <a:p>
            <a:endParaRPr lang="en-US" dirty="0"/>
          </a:p>
        </p:txBody>
      </p:sp>
      <p:sp>
        <p:nvSpPr>
          <p:cNvPr id="9" name="Google Shape;34;p16">
            <a:extLst>
              <a:ext uri="{FF2B5EF4-FFF2-40B4-BE49-F238E27FC236}">
                <a16:creationId xmlns:a16="http://schemas.microsoft.com/office/drawing/2014/main" id="{D389DD90-14AB-4E4D-B4FC-593A0CAB76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94409" y="990605"/>
            <a:ext cx="11582400" cy="5350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13970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400"/>
              <a:buFont typeface="Arial" panose="020B0604020202020204" pitchFamily="34" charset="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8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4pPr>
            <a:lvl5pPr marL="2286000" lvl="4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►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pPr lvl="0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AFED7A-1FD8-41CA-85E4-520410CC82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747" y="34998"/>
            <a:ext cx="704164" cy="70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06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4BA720B-A132-48EA-8AB1-F1E6195903C6}"/>
              </a:ext>
            </a:extLst>
          </p:cNvPr>
          <p:cNvSpPr/>
          <p:nvPr userDrawn="1"/>
        </p:nvSpPr>
        <p:spPr>
          <a:xfrm rot="10800000">
            <a:off x="0" y="3758"/>
            <a:ext cx="12192000" cy="755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0">
                <a:srgbClr val="51A79A">
                  <a:lumMod val="50000"/>
                  <a:lumOff val="50000"/>
                  <a:alpha val="54000"/>
                </a:srgbClr>
              </a:gs>
              <a:gs pos="6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birdhouse, umbrella, tree, clock&#10;&#10;Description automatically generated">
            <a:extLst>
              <a:ext uri="{FF2B5EF4-FFF2-40B4-BE49-F238E27FC236}">
                <a16:creationId xmlns:a16="http://schemas.microsoft.com/office/drawing/2014/main" id="{D329D909-F393-4BE9-A092-019E4CA5A0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BFE"/>
              </a:clrFrom>
              <a:clrTo>
                <a:srgbClr val="F6FBFE">
                  <a:alpha val="0"/>
                </a:srgbClr>
              </a:clrTo>
            </a:clrChange>
            <a:alphaModFix amt="10000"/>
          </a:blip>
          <a:stretch>
            <a:fillRect/>
          </a:stretch>
        </p:blipFill>
        <p:spPr>
          <a:xfrm>
            <a:off x="-233795" y="236887"/>
            <a:ext cx="6858000" cy="6858000"/>
          </a:xfrm>
          <a:prstGeom prst="rect">
            <a:avLst/>
          </a:prstGeom>
        </p:spPr>
      </p:pic>
      <p:cxnSp>
        <p:nvCxnSpPr>
          <p:cNvPr id="9" name="Google Shape;16;p14">
            <a:extLst>
              <a:ext uri="{FF2B5EF4-FFF2-40B4-BE49-F238E27FC236}">
                <a16:creationId xmlns:a16="http://schemas.microsoft.com/office/drawing/2014/main" id="{7C78FECF-1C24-9344-AF0D-49BAD6DC2326}"/>
              </a:ext>
            </a:extLst>
          </p:cNvPr>
          <p:cNvCxnSpPr/>
          <p:nvPr userDrawn="1"/>
        </p:nvCxnSpPr>
        <p:spPr>
          <a:xfrm>
            <a:off x="0" y="906572"/>
            <a:ext cx="12192000" cy="0"/>
          </a:xfrm>
          <a:prstGeom prst="straightConnector1">
            <a:avLst/>
          </a:prstGeom>
          <a:noFill/>
          <a:ln w="6350" cap="flat" cmpd="sng">
            <a:solidFill>
              <a:srgbClr val="DAE6E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A0F975-AA3B-4D8F-B73B-1BE673F8F5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6539" y="1001609"/>
            <a:ext cx="5430272" cy="42084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E441A4A-A6F6-46FF-90CB-3B2F3DECC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39" y="-2464"/>
            <a:ext cx="11445511" cy="906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26E31D-F0F4-491C-8BB6-0A4E1EFDFC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112" y="34997"/>
            <a:ext cx="705527" cy="704164"/>
          </a:xfrm>
          <a:prstGeom prst="rect">
            <a:avLst/>
          </a:prstGeom>
        </p:spPr>
      </p:pic>
      <p:sp>
        <p:nvSpPr>
          <p:cNvPr id="12" name="Google Shape;60;p20">
            <a:extLst>
              <a:ext uri="{FF2B5EF4-FFF2-40B4-BE49-F238E27FC236}">
                <a16:creationId xmlns:a16="http://schemas.microsoft.com/office/drawing/2014/main" id="{6243E601-95C4-4093-BC8E-0BA58F10500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15189" y="904107"/>
            <a:ext cx="5608320" cy="548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–"/>
              <a:defRPr sz="18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8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4pPr>
            <a:lvl5pPr marL="2286000" lvl="4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►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037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4BA720B-A132-48EA-8AB1-F1E6195903C6}"/>
              </a:ext>
            </a:extLst>
          </p:cNvPr>
          <p:cNvSpPr/>
          <p:nvPr userDrawn="1"/>
        </p:nvSpPr>
        <p:spPr>
          <a:xfrm rot="10800000">
            <a:off x="0" y="3758"/>
            <a:ext cx="12192000" cy="755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0">
                <a:srgbClr val="51A79A">
                  <a:lumMod val="50000"/>
                  <a:lumOff val="50000"/>
                  <a:alpha val="54000"/>
                </a:srgbClr>
              </a:gs>
              <a:gs pos="6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Google Shape;16;p14">
            <a:extLst>
              <a:ext uri="{FF2B5EF4-FFF2-40B4-BE49-F238E27FC236}">
                <a16:creationId xmlns:a16="http://schemas.microsoft.com/office/drawing/2014/main" id="{7C78FECF-1C24-9344-AF0D-49BAD6DC2326}"/>
              </a:ext>
            </a:extLst>
          </p:cNvPr>
          <p:cNvCxnSpPr/>
          <p:nvPr userDrawn="1"/>
        </p:nvCxnSpPr>
        <p:spPr>
          <a:xfrm>
            <a:off x="0" y="906572"/>
            <a:ext cx="12192000" cy="0"/>
          </a:xfrm>
          <a:prstGeom prst="straightConnector1">
            <a:avLst/>
          </a:prstGeom>
          <a:noFill/>
          <a:ln w="6350" cap="flat" cmpd="sng">
            <a:solidFill>
              <a:srgbClr val="DAE6E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A0F975-AA3B-4D8F-B73B-1BE673F8F5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6539" y="1001609"/>
            <a:ext cx="5430272" cy="42084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E441A4A-A6F6-46FF-90CB-3B2F3DECC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39" y="-2464"/>
            <a:ext cx="11445511" cy="906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26E31D-F0F4-491C-8BB6-0A4E1EFDFC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112" y="34997"/>
            <a:ext cx="705527" cy="704164"/>
          </a:xfrm>
          <a:prstGeom prst="rect">
            <a:avLst/>
          </a:prstGeom>
        </p:spPr>
      </p:pic>
      <p:sp>
        <p:nvSpPr>
          <p:cNvPr id="12" name="Google Shape;60;p20">
            <a:extLst>
              <a:ext uri="{FF2B5EF4-FFF2-40B4-BE49-F238E27FC236}">
                <a16:creationId xmlns:a16="http://schemas.microsoft.com/office/drawing/2014/main" id="{6243E601-95C4-4093-BC8E-0BA58F10500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15189" y="904107"/>
            <a:ext cx="5608320" cy="548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–"/>
              <a:defRPr sz="18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8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4pPr>
            <a:lvl5pPr marL="2286000" lvl="4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►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pPr lvl="0"/>
            <a:endParaRPr dirty="0"/>
          </a:p>
        </p:txBody>
      </p:sp>
      <p:pic>
        <p:nvPicPr>
          <p:cNvPr id="14" name="Picture 1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325B45D9-0386-4752-B02D-E84E52B4AF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7FCFF"/>
              </a:clrFrom>
              <a:clrTo>
                <a:srgbClr val="F7FCFF">
                  <a:alpha val="0"/>
                </a:srgbClr>
              </a:clrTo>
            </a:clrChange>
            <a:alphaModFix amt="10000"/>
          </a:blip>
          <a:stretch>
            <a:fillRect/>
          </a:stretch>
        </p:blipFill>
        <p:spPr>
          <a:xfrm>
            <a:off x="-309651" y="45082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0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4BA720B-A132-48EA-8AB1-F1E6195903C6}"/>
              </a:ext>
            </a:extLst>
          </p:cNvPr>
          <p:cNvSpPr/>
          <p:nvPr userDrawn="1"/>
        </p:nvSpPr>
        <p:spPr>
          <a:xfrm rot="10800000">
            <a:off x="0" y="3758"/>
            <a:ext cx="12192000" cy="755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0">
                <a:srgbClr val="51A79A">
                  <a:lumMod val="50000"/>
                  <a:lumOff val="50000"/>
                  <a:alpha val="54000"/>
                </a:srgbClr>
              </a:gs>
              <a:gs pos="6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Google Shape;16;p14">
            <a:extLst>
              <a:ext uri="{FF2B5EF4-FFF2-40B4-BE49-F238E27FC236}">
                <a16:creationId xmlns:a16="http://schemas.microsoft.com/office/drawing/2014/main" id="{7C78FECF-1C24-9344-AF0D-49BAD6DC2326}"/>
              </a:ext>
            </a:extLst>
          </p:cNvPr>
          <p:cNvCxnSpPr/>
          <p:nvPr userDrawn="1"/>
        </p:nvCxnSpPr>
        <p:spPr>
          <a:xfrm>
            <a:off x="0" y="906572"/>
            <a:ext cx="12192000" cy="0"/>
          </a:xfrm>
          <a:prstGeom prst="straightConnector1">
            <a:avLst/>
          </a:prstGeom>
          <a:noFill/>
          <a:ln w="6350" cap="flat" cmpd="sng">
            <a:solidFill>
              <a:srgbClr val="DAE6E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A0F975-AA3B-4D8F-B73B-1BE673F8F5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6539" y="1001609"/>
            <a:ext cx="5430272" cy="42084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E441A4A-A6F6-46FF-90CB-3B2F3DECCC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9639" y="-2464"/>
            <a:ext cx="11445511" cy="906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 b="1"/>
            </a:lvl1pPr>
          </a:lstStyle>
          <a:p>
            <a:r>
              <a:rPr lang="en-US" dirty="0"/>
              <a:t>New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26E31D-F0F4-491C-8BB6-0A4E1EFDFC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112" y="34997"/>
            <a:ext cx="705527" cy="704164"/>
          </a:xfrm>
          <a:prstGeom prst="rect">
            <a:avLst/>
          </a:prstGeom>
        </p:spPr>
      </p:pic>
      <p:sp>
        <p:nvSpPr>
          <p:cNvPr id="12" name="Google Shape;60;p20">
            <a:extLst>
              <a:ext uri="{FF2B5EF4-FFF2-40B4-BE49-F238E27FC236}">
                <a16:creationId xmlns:a16="http://schemas.microsoft.com/office/drawing/2014/main" id="{6243E601-95C4-4093-BC8E-0BA58F10500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15189" y="904107"/>
            <a:ext cx="5608320" cy="548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826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–"/>
              <a:defRPr sz="18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8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4pPr>
            <a:lvl5pPr marL="2286000" lvl="4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►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pPr lvl="0"/>
            <a:endParaRPr lang="en-US" dirty="0"/>
          </a:p>
          <a:p>
            <a:pPr lvl="0"/>
            <a:endParaRPr lang="en-US"/>
          </a:p>
          <a:p>
            <a:pPr lvl="0"/>
            <a:endParaRPr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99146E-4E51-4531-819E-72FEC06DB2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680583" y="1360497"/>
            <a:ext cx="4877531" cy="487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68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42A434F-54B4-428A-8A72-B02F7037C333}"/>
              </a:ext>
            </a:extLst>
          </p:cNvPr>
          <p:cNvSpPr/>
          <p:nvPr userDrawn="1"/>
        </p:nvSpPr>
        <p:spPr>
          <a:xfrm rot="10800000">
            <a:off x="0" y="3758"/>
            <a:ext cx="12192000" cy="755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0">
                <a:srgbClr val="51A79A">
                  <a:lumMod val="50000"/>
                  <a:lumOff val="50000"/>
                  <a:alpha val="54000"/>
                </a:srgbClr>
              </a:gs>
              <a:gs pos="6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A0F975-AA3B-4D8F-B73B-1BE673F8F5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4408" y="990605"/>
            <a:ext cx="5430272" cy="42084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D9DDCC2-2A43-4C1F-A44F-D9BCD97A3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39" y="-2464"/>
            <a:ext cx="11445511" cy="906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E8A9D7-DBBB-4689-BACE-429740CF83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112" y="34997"/>
            <a:ext cx="705527" cy="704164"/>
          </a:xfrm>
          <a:prstGeom prst="rect">
            <a:avLst/>
          </a:prstGeom>
        </p:spPr>
      </p:pic>
      <p:sp>
        <p:nvSpPr>
          <p:cNvPr id="14" name="Google Shape;60;p20">
            <a:extLst>
              <a:ext uri="{FF2B5EF4-FFF2-40B4-BE49-F238E27FC236}">
                <a16:creationId xmlns:a16="http://schemas.microsoft.com/office/drawing/2014/main" id="{7E023E7B-6463-4714-87C7-0E61FB71444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68489" y="998914"/>
            <a:ext cx="5608320" cy="5486399"/>
          </a:xfrm>
          <a:prstGeom prst="rect">
            <a:avLst/>
          </a:prstGeom>
          <a:solidFill>
            <a:srgbClr val="DBE8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–"/>
              <a:defRPr sz="18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8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4pPr>
            <a:lvl5pPr marL="2286000" lvl="4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►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1898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C1A6DB6-3596-4CBB-AD43-CEC16858DCB4}"/>
              </a:ext>
            </a:extLst>
          </p:cNvPr>
          <p:cNvSpPr/>
          <p:nvPr userDrawn="1"/>
        </p:nvSpPr>
        <p:spPr>
          <a:xfrm rot="10800000">
            <a:off x="0" y="3758"/>
            <a:ext cx="12192000" cy="755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0">
                <a:srgbClr val="51A79A">
                  <a:lumMod val="50000"/>
                  <a:lumOff val="50000"/>
                  <a:alpha val="54000"/>
                </a:srgbClr>
              </a:gs>
              <a:gs pos="6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birdhouse, umbrella, tree, clock&#10;&#10;Description automatically generated">
            <a:extLst>
              <a:ext uri="{FF2B5EF4-FFF2-40B4-BE49-F238E27FC236}">
                <a16:creationId xmlns:a16="http://schemas.microsoft.com/office/drawing/2014/main" id="{AEBD2E59-01F0-4B0B-84F1-46BB105029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BFE"/>
              </a:clrFrom>
              <a:clrTo>
                <a:srgbClr val="F6FBFE">
                  <a:alpha val="0"/>
                </a:srgbClr>
              </a:clrTo>
            </a:clrChange>
            <a:alphaModFix amt="10000"/>
          </a:blip>
          <a:stretch>
            <a:fillRect/>
          </a:stretch>
        </p:blipFill>
        <p:spPr>
          <a:xfrm>
            <a:off x="5588112" y="236887"/>
            <a:ext cx="6858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A0F975-AA3B-4D8F-B73B-1BE673F8F5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4408" y="990605"/>
            <a:ext cx="5430272" cy="42084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D9DDCC2-2A43-4C1F-A44F-D9BCD97A3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39" y="-2464"/>
            <a:ext cx="11445511" cy="906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E8A9D7-DBBB-4689-BACE-429740CF83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112" y="34997"/>
            <a:ext cx="705527" cy="704164"/>
          </a:xfrm>
          <a:prstGeom prst="rect">
            <a:avLst/>
          </a:prstGeom>
        </p:spPr>
      </p:pic>
      <p:sp>
        <p:nvSpPr>
          <p:cNvPr id="9" name="Google Shape;60;p20">
            <a:extLst>
              <a:ext uri="{FF2B5EF4-FFF2-40B4-BE49-F238E27FC236}">
                <a16:creationId xmlns:a16="http://schemas.microsoft.com/office/drawing/2014/main" id="{42EF5BD7-4AE5-42C4-8F0D-02061E1406C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68489" y="998914"/>
            <a:ext cx="5608320" cy="548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–"/>
              <a:defRPr sz="18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8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4pPr>
            <a:lvl5pPr marL="2286000" lvl="4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►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0535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emf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openxmlformats.org/officeDocument/2006/relationships/image" Target="../media/image12.emf"/><Relationship Id="rId10" Type="http://schemas.openxmlformats.org/officeDocument/2006/relationships/image" Target="../media/image15.png"/><Relationship Id="rId4" Type="http://schemas.openxmlformats.org/officeDocument/2006/relationships/image" Target="../media/image6.emf"/><Relationship Id="rId9" Type="http://schemas.openxmlformats.org/officeDocument/2006/relationships/image" Target="../media/image1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CD70F2A-3A04-CF4D-9787-D3651C1DBD0C}"/>
              </a:ext>
            </a:extLst>
          </p:cNvPr>
          <p:cNvSpPr/>
          <p:nvPr userDrawn="1"/>
        </p:nvSpPr>
        <p:spPr>
          <a:xfrm>
            <a:off x="0" y="6601736"/>
            <a:ext cx="12192000" cy="280614"/>
          </a:xfrm>
          <a:prstGeom prst="rect">
            <a:avLst/>
          </a:prstGeom>
          <a:solidFill>
            <a:srgbClr val="89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7C896C46-5936-4947-A523-67E157BEE5C7}"/>
              </a:ext>
            </a:extLst>
          </p:cNvPr>
          <p:cNvSpPr txBox="1">
            <a:spLocks/>
          </p:cNvSpPr>
          <p:nvPr userDrawn="1"/>
        </p:nvSpPr>
        <p:spPr>
          <a:xfrm>
            <a:off x="9592892" y="6594156"/>
            <a:ext cx="210709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bg1"/>
                </a:solidFill>
                <a:effectLst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700" b="1" dirty="0">
                <a:solidFill>
                  <a:schemeClr val="bg1"/>
                </a:solidFill>
              </a:rPr>
              <a:t>© 2020 X Energy, LLC, all rights reserved</a:t>
            </a:r>
          </a:p>
        </p:txBody>
      </p:sp>
      <p:sp>
        <p:nvSpPr>
          <p:cNvPr id="17" name="Google Shape;36;p16">
            <a:extLst>
              <a:ext uri="{FF2B5EF4-FFF2-40B4-BE49-F238E27FC236}">
                <a16:creationId xmlns:a16="http://schemas.microsoft.com/office/drawing/2014/main" id="{A3C9C197-08C6-9F44-B462-2941C0415EB4}"/>
              </a:ext>
            </a:extLst>
          </p:cNvPr>
          <p:cNvSpPr txBox="1">
            <a:spLocks/>
          </p:cNvSpPr>
          <p:nvPr userDrawn="1"/>
        </p:nvSpPr>
        <p:spPr>
          <a:xfrm>
            <a:off x="11207979" y="6617016"/>
            <a:ext cx="984019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lvl="0" indent="0" algn="r" defTabSz="914400" rtl="0" eaLnBrk="1" latinLnBrk="0" hangingPunct="1">
              <a:spcBef>
                <a:spcPts val="0"/>
              </a:spcBef>
              <a:buNone/>
              <a:defRPr sz="800" kern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defTabSz="914400" rtl="0" eaLnBrk="1" latinLnBrk="0" hangingPunct="1">
              <a:spcBef>
                <a:spcPts val="0"/>
              </a:spcBef>
              <a:buNone/>
              <a:defRPr sz="800" kern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defTabSz="914400" rtl="0" eaLnBrk="1" latinLnBrk="0" hangingPunct="1">
              <a:spcBef>
                <a:spcPts val="0"/>
              </a:spcBef>
              <a:buNone/>
              <a:defRPr sz="800" kern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defTabSz="914400" rtl="0" eaLnBrk="1" latinLnBrk="0" hangingPunct="1">
              <a:spcBef>
                <a:spcPts val="0"/>
              </a:spcBef>
              <a:buNone/>
              <a:defRPr sz="800" kern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defTabSz="914400" rtl="0" eaLnBrk="1" latinLnBrk="0" hangingPunct="1">
              <a:spcBef>
                <a:spcPts val="0"/>
              </a:spcBef>
              <a:buNone/>
              <a:defRPr sz="800" kern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defTabSz="914400" rtl="0" eaLnBrk="1" latinLnBrk="0" hangingPunct="1">
              <a:spcBef>
                <a:spcPts val="0"/>
              </a:spcBef>
              <a:buNone/>
              <a:defRPr sz="800" kern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defTabSz="914400" rtl="0" eaLnBrk="1" latinLnBrk="0" hangingPunct="1">
              <a:spcBef>
                <a:spcPts val="0"/>
              </a:spcBef>
              <a:buNone/>
              <a:defRPr sz="800" kern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defTabSz="914400" rtl="0" eaLnBrk="1" latinLnBrk="0" hangingPunct="1">
              <a:spcBef>
                <a:spcPts val="0"/>
              </a:spcBef>
              <a:buNone/>
              <a:defRPr sz="800" kern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defTabSz="914400" rtl="0" eaLnBrk="1" latinLnBrk="0" hangingPunct="1">
              <a:spcBef>
                <a:spcPts val="0"/>
              </a:spcBef>
              <a:buNone/>
              <a:defRPr sz="800" kern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5736726F-D347-406C-A265-1FF4C9350F3F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/>
        </p:blipFill>
        <p:spPr>
          <a:xfrm>
            <a:off x="106283" y="6636849"/>
            <a:ext cx="771457" cy="22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75" r:id="rId3"/>
    <p:sldLayoutId id="2147483678" r:id="rId4"/>
    <p:sldLayoutId id="2147483676" r:id="rId5"/>
    <p:sldLayoutId id="2147483690" r:id="rId6"/>
    <p:sldLayoutId id="2147483691" r:id="rId7"/>
    <p:sldLayoutId id="2147483667" r:id="rId8"/>
    <p:sldLayoutId id="2147483677" r:id="rId9"/>
    <p:sldLayoutId id="2147483686" r:id="rId10"/>
    <p:sldLayoutId id="2147483689" r:id="rId11"/>
    <p:sldLayoutId id="2147483668" r:id="rId12"/>
    <p:sldLayoutId id="2147483679" r:id="rId13"/>
    <p:sldLayoutId id="2147483680" r:id="rId14"/>
    <p:sldLayoutId id="2147483673" r:id="rId15"/>
    <p:sldLayoutId id="2147483693" r:id="rId16"/>
    <p:sldLayoutId id="2147483692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7" r:id="rId23"/>
    <p:sldLayoutId id="2147483688" r:id="rId24"/>
    <p:sldLayoutId id="2147483666" r:id="rId25"/>
    <p:sldLayoutId id="2147483694" r:id="rId26"/>
    <p:sldLayoutId id="2147483695" r:id="rId27"/>
    <p:sldLayoutId id="2147483696" r:id="rId2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1DCF361-A5FF-FB4F-9456-B57AF45E2BCB}"/>
              </a:ext>
            </a:extLst>
          </p:cNvPr>
          <p:cNvSpPr/>
          <p:nvPr userDrawn="1"/>
        </p:nvSpPr>
        <p:spPr>
          <a:xfrm>
            <a:off x="6944497" y="370703"/>
            <a:ext cx="4868562" cy="48067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ED2A5A-CA7E-B141-9876-49499D3AE3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03585" y="5489806"/>
            <a:ext cx="793794" cy="7937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0667DF-6B2E-9042-AA85-E4BD905A702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5036" y="5476091"/>
            <a:ext cx="807509" cy="8075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84449A-D3B7-E240-B174-DA6BA5B12A9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79429" y="2308256"/>
            <a:ext cx="1031171" cy="10311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A783AC-0F0A-F446-9F0A-0D4BF768FA8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780261" y="772913"/>
            <a:ext cx="1245175" cy="12427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280833-9E10-9846-A774-02F709FB99F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832946" y="2325907"/>
            <a:ext cx="1192490" cy="119249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1F8D6CDB-B7B9-480D-82BD-724A99BF78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497379" y="5218365"/>
            <a:ext cx="3963932" cy="1136328"/>
          </a:xfrm>
          <a:prstGeom prst="rect">
            <a:avLst/>
          </a:prstGeom>
        </p:spPr>
      </p:pic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45861D4E-AACF-422F-B595-99EB765996C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85036" y="2109467"/>
            <a:ext cx="3283487" cy="952211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B04BE0-434B-4423-97EF-4540BC4B55D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273546" y="3518397"/>
            <a:ext cx="3049539" cy="88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9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package" Target="../embeddings/Microsoft_Visio_Drawing.vsdx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1B2361-82B4-447B-87E9-9B38B5732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676295"/>
            <a:ext cx="8948057" cy="598457"/>
          </a:xfrm>
        </p:spPr>
        <p:txBody>
          <a:bodyPr>
            <a:normAutofit fontScale="90000"/>
          </a:bodyPr>
          <a:lstStyle/>
          <a:p>
            <a:r>
              <a:rPr lang="en-US" dirty="0"/>
              <a:t>Overview of the Xe-100 Implementation of NEI 18-04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BE8949-C06A-4D9E-81EC-5EC180A281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Kyle Metzroth, PhD</a:t>
            </a:r>
            <a:br>
              <a:rPr lang="en-US" i="1" dirty="0"/>
            </a:br>
            <a:r>
              <a:rPr lang="en-US" i="1" dirty="0"/>
              <a:t>Xe-100 Safety Analysis Manager</a:t>
            </a:r>
            <a:br>
              <a:rPr lang="en-US" i="1" dirty="0"/>
            </a:br>
            <a:r>
              <a:rPr lang="en-US" i="1" dirty="0"/>
              <a:t>NEI 18-04 Implementation Lead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6C8E7C-F0DE-4974-A40B-1A2B56ECFE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March 31, 2023</a:t>
            </a:r>
          </a:p>
        </p:txBody>
      </p:sp>
    </p:spTree>
    <p:extLst>
      <p:ext uri="{BB962C8B-B14F-4D97-AF65-F5344CB8AC3E}">
        <p14:creationId xmlns:p14="http://schemas.microsoft.com/office/powerpoint/2010/main" val="388389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E4BDC-00EC-2B04-7826-F3D4BAE6D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1CE03-B271-7607-4A29-F1A8C9FE56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0868" y="939553"/>
            <a:ext cx="10990263" cy="5262979"/>
          </a:xfrm>
        </p:spPr>
        <p:txBody>
          <a:bodyPr/>
          <a:lstStyle/>
          <a:p>
            <a:r>
              <a:rPr lang="en-US" b="1" dirty="0"/>
              <a:t>NEI 18-04 process</a:t>
            </a:r>
          </a:p>
          <a:p>
            <a:pPr marL="742950" lvl="1" indent="-285750"/>
            <a:r>
              <a:rPr lang="en-US" b="1" dirty="0"/>
              <a:t>Guideline for execution</a:t>
            </a:r>
          </a:p>
          <a:p>
            <a:pPr marL="742950" lvl="1" indent="-285750"/>
            <a:r>
              <a:rPr lang="en-US" b="1" dirty="0"/>
              <a:t>Overall approach – Implementation team / IDPP</a:t>
            </a:r>
          </a:p>
          <a:p>
            <a:r>
              <a:rPr lang="en-US" b="1" dirty="0"/>
              <a:t>Decomposition of requirements from PRA / safety analysis to system requirements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Alignment with Principal Design Criteria</a:t>
            </a:r>
          </a:p>
          <a:p>
            <a:r>
              <a:rPr lang="en-US" dirty="0"/>
              <a:t>LBE identification – multiple PRA iterations that have corresponded to conceptual and preliminary design phases</a:t>
            </a:r>
          </a:p>
          <a:p>
            <a:r>
              <a:rPr lang="en-US" dirty="0"/>
              <a:t>Multiple safety analysis rounds corresponding with LBEs</a:t>
            </a:r>
          </a:p>
          <a:p>
            <a:pPr marL="742950" lvl="1" indent="-285750"/>
            <a:r>
              <a:rPr lang="en-US" dirty="0"/>
              <a:t>Identifying requirements and performance characteristics for SSCs </a:t>
            </a:r>
          </a:p>
          <a:p>
            <a:r>
              <a:rPr lang="en-US" dirty="0"/>
              <a:t>SSC classification</a:t>
            </a:r>
          </a:p>
          <a:p>
            <a:pPr marL="742950" lvl="1" indent="-285750"/>
            <a:r>
              <a:rPr lang="en-US" dirty="0"/>
              <a:t>Focused on system level</a:t>
            </a:r>
          </a:p>
          <a:p>
            <a:pPr marL="742950" lvl="1" indent="-285750"/>
            <a:r>
              <a:rPr lang="en-US" dirty="0"/>
              <a:t>Planning decomposition to component level over the summer</a:t>
            </a:r>
          </a:p>
          <a:p>
            <a:r>
              <a:rPr lang="en-US" dirty="0"/>
              <a:t>First round of DID adequacy</a:t>
            </a:r>
          </a:p>
          <a:p>
            <a:r>
              <a:rPr lang="en-US" b="1" dirty="0"/>
              <a:t>Reliability and capability targets and special treatments </a:t>
            </a:r>
          </a:p>
        </p:txBody>
      </p:sp>
    </p:spTree>
    <p:extLst>
      <p:ext uri="{BB962C8B-B14F-4D97-AF65-F5344CB8AC3E}">
        <p14:creationId xmlns:p14="http://schemas.microsoft.com/office/powerpoint/2010/main" val="2896985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193F59B-6F18-C12F-D69B-241DB04E1A87}"/>
              </a:ext>
            </a:extLst>
          </p:cNvPr>
          <p:cNvSpPr/>
          <p:nvPr/>
        </p:nvSpPr>
        <p:spPr>
          <a:xfrm>
            <a:off x="3179968" y="5533199"/>
            <a:ext cx="1572387" cy="70944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Operations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D2F04-3629-0900-4916-9D799650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NEI 18-04 Process Development and Implementation Approach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FE42A-4C65-16B2-77CB-BCF941ECDA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1" y="917834"/>
            <a:ext cx="5359729" cy="1938992"/>
          </a:xfrm>
        </p:spPr>
        <p:txBody>
          <a:bodyPr/>
          <a:lstStyle/>
          <a:p>
            <a:r>
              <a:rPr lang="en-US" dirty="0"/>
              <a:t>X-energy has developed an Xe-100 specific implementation of NEI 18-04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Ensure a repeatable approach that produces a consistent documentable basis for all safety decisions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IDPP formed, reviewed and approved initial SSC classification and DID adequacy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FD09A21-2D66-5604-64BC-CA6FB4DD31DC}"/>
              </a:ext>
            </a:extLst>
          </p:cNvPr>
          <p:cNvSpPr/>
          <p:nvPr/>
        </p:nvSpPr>
        <p:spPr>
          <a:xfrm>
            <a:off x="753041" y="5540869"/>
            <a:ext cx="1572387" cy="70944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Safety Analysis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4FC446F-0011-C286-2DBC-A4C793628ABD}"/>
              </a:ext>
            </a:extLst>
          </p:cNvPr>
          <p:cNvSpPr/>
          <p:nvPr/>
        </p:nvSpPr>
        <p:spPr>
          <a:xfrm>
            <a:off x="278249" y="4338501"/>
            <a:ext cx="1101545" cy="70944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PRA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8B71B72-5752-416F-5001-FC214B5F26C8}"/>
              </a:ext>
            </a:extLst>
          </p:cNvPr>
          <p:cNvSpPr/>
          <p:nvPr/>
        </p:nvSpPr>
        <p:spPr>
          <a:xfrm>
            <a:off x="3928405" y="4277047"/>
            <a:ext cx="1281893" cy="70944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Licensing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670EDC-6DE0-DD32-93E4-10283C331722}"/>
              </a:ext>
            </a:extLst>
          </p:cNvPr>
          <p:cNvSpPr/>
          <p:nvPr/>
        </p:nvSpPr>
        <p:spPr>
          <a:xfrm>
            <a:off x="1883963" y="3090540"/>
            <a:ext cx="1572387" cy="70944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Engineering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7AB8C64-33D3-D2F7-CF2D-EC65C0D00529}"/>
              </a:ext>
            </a:extLst>
          </p:cNvPr>
          <p:cNvSpPr/>
          <p:nvPr/>
        </p:nvSpPr>
        <p:spPr>
          <a:xfrm>
            <a:off x="1415420" y="3842260"/>
            <a:ext cx="2476116" cy="167817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NEI 18-04 Implementation Team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4AB8C8-3751-0C36-C13A-F4489A6B0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193" y="1687776"/>
            <a:ext cx="3107489" cy="36766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7DA87D8-C4E1-1574-556C-783BB0416551}"/>
              </a:ext>
            </a:extLst>
          </p:cNvPr>
          <p:cNvSpPr/>
          <p:nvPr/>
        </p:nvSpPr>
        <p:spPr>
          <a:xfrm>
            <a:off x="5808601" y="4084391"/>
            <a:ext cx="2430052" cy="99243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Integrated Decision-Making Process Panel (IDPP)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C0AB7BA-5403-B574-7C26-86CB9904EE33}"/>
              </a:ext>
            </a:extLst>
          </p:cNvPr>
          <p:cNvSpPr/>
          <p:nvPr/>
        </p:nvSpPr>
        <p:spPr>
          <a:xfrm>
            <a:off x="5808601" y="2533668"/>
            <a:ext cx="2430052" cy="99243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Design Safety Review Board (DSRB)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CD06B32-06DF-F189-6A56-A52AF02F4736}"/>
              </a:ext>
            </a:extLst>
          </p:cNvPr>
          <p:cNvSpPr/>
          <p:nvPr/>
        </p:nvSpPr>
        <p:spPr>
          <a:xfrm>
            <a:off x="6375927" y="1557601"/>
            <a:ext cx="1295400" cy="381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CNO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3DD5E37-7242-8AAC-6B45-0DF891443F8D}"/>
              </a:ext>
            </a:extLst>
          </p:cNvPr>
          <p:cNvSpPr/>
          <p:nvPr/>
        </p:nvSpPr>
        <p:spPr>
          <a:xfrm>
            <a:off x="178130" y="3054925"/>
            <a:ext cx="5067795" cy="32766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D14A4B1-910F-3BD3-6AEC-6EC118420828}"/>
              </a:ext>
            </a:extLst>
          </p:cNvPr>
          <p:cNvSpPr/>
          <p:nvPr/>
        </p:nvSpPr>
        <p:spPr>
          <a:xfrm flipH="1">
            <a:off x="5294670" y="4442328"/>
            <a:ext cx="477061" cy="33554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D743E130-3D9F-1634-1298-A564F5F13151}"/>
              </a:ext>
            </a:extLst>
          </p:cNvPr>
          <p:cNvSpPr/>
          <p:nvPr/>
        </p:nvSpPr>
        <p:spPr>
          <a:xfrm rot="16200000" flipH="1">
            <a:off x="6785097" y="3635219"/>
            <a:ext cx="477061" cy="33554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9E233F01-9789-3EAE-2157-FA19FCEB00E5}"/>
              </a:ext>
            </a:extLst>
          </p:cNvPr>
          <p:cNvSpPr/>
          <p:nvPr/>
        </p:nvSpPr>
        <p:spPr>
          <a:xfrm rot="16200000" flipH="1">
            <a:off x="6785098" y="2084497"/>
            <a:ext cx="477061" cy="33554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6C756E0C-B442-416B-6A86-84B6539F0109}"/>
              </a:ext>
            </a:extLst>
          </p:cNvPr>
          <p:cNvSpPr/>
          <p:nvPr/>
        </p:nvSpPr>
        <p:spPr>
          <a:xfrm flipH="1">
            <a:off x="6154245" y="5960130"/>
            <a:ext cx="477061" cy="33554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B91762-52E3-7324-C02F-BAB42C58A195}"/>
              </a:ext>
            </a:extLst>
          </p:cNvPr>
          <p:cNvSpPr txBox="1"/>
          <p:nvPr/>
        </p:nvSpPr>
        <p:spPr>
          <a:xfrm>
            <a:off x="6657767" y="5772834"/>
            <a:ext cx="1369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Direction of oversight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AFFE75-5D86-6374-3E36-DA91DAED29C2}"/>
              </a:ext>
            </a:extLst>
          </p:cNvPr>
          <p:cNvSpPr txBox="1"/>
          <p:nvPr/>
        </p:nvSpPr>
        <p:spPr>
          <a:xfrm>
            <a:off x="3748077" y="3054036"/>
            <a:ext cx="1421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Integrated Decision-Making Process</a:t>
            </a:r>
          </a:p>
        </p:txBody>
      </p:sp>
    </p:spTree>
    <p:extLst>
      <p:ext uri="{BB962C8B-B14F-4D97-AF65-F5344CB8AC3E}">
        <p14:creationId xmlns:p14="http://schemas.microsoft.com/office/powerpoint/2010/main" val="2272950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35FF1-F21A-0DF9-C7A6-47DF52A6F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Decomposition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0DDD1-A75A-8BFC-7F6B-1719225721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027090"/>
            <a:ext cx="7016750" cy="830997"/>
          </a:xfrm>
        </p:spPr>
        <p:txBody>
          <a:bodyPr/>
          <a:lstStyle/>
          <a:p>
            <a:r>
              <a:rPr lang="en-US" dirty="0"/>
              <a:t>Safety functions and design requirements derived from NEI 18-04 must be translated into a systems engineering process to ensure appropriate incorporation in the design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1065B9F-6294-43E2-62B2-2AF48F142171}"/>
              </a:ext>
            </a:extLst>
          </p:cNvPr>
          <p:cNvSpPr/>
          <p:nvPr/>
        </p:nvSpPr>
        <p:spPr>
          <a:xfrm>
            <a:off x="841572" y="2918076"/>
            <a:ext cx="1301749" cy="609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0D9911-CE0E-94B2-2743-6D73C2B5D343}"/>
              </a:ext>
            </a:extLst>
          </p:cNvPr>
          <p:cNvSpPr/>
          <p:nvPr/>
        </p:nvSpPr>
        <p:spPr>
          <a:xfrm>
            <a:off x="841572" y="3680076"/>
            <a:ext cx="1301749" cy="609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Safety Analysis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DCE64E3-770C-37AB-77CA-A48876EA996D}"/>
              </a:ext>
            </a:extLst>
          </p:cNvPr>
          <p:cNvSpPr/>
          <p:nvPr/>
        </p:nvSpPr>
        <p:spPr>
          <a:xfrm>
            <a:off x="841572" y="4442076"/>
            <a:ext cx="1301749" cy="609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Licensing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1E38B91-074B-2D01-47B6-363A80B599EE}"/>
              </a:ext>
            </a:extLst>
          </p:cNvPr>
          <p:cNvSpPr/>
          <p:nvPr/>
        </p:nvSpPr>
        <p:spPr>
          <a:xfrm>
            <a:off x="2587823" y="3733800"/>
            <a:ext cx="1301748" cy="55587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NEI 18-04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D3E90593-EA65-5DE9-C1DD-740ADEDAC921}"/>
              </a:ext>
            </a:extLst>
          </p:cNvPr>
          <p:cNvSpPr/>
          <p:nvPr/>
        </p:nvSpPr>
        <p:spPr>
          <a:xfrm rot="18336590">
            <a:off x="2464048" y="3066049"/>
            <a:ext cx="381000" cy="60960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6B914AA8-1FCC-7510-8A1F-0E8A0A1BCFA4}"/>
              </a:ext>
            </a:extLst>
          </p:cNvPr>
          <p:cNvSpPr/>
          <p:nvPr/>
        </p:nvSpPr>
        <p:spPr>
          <a:xfrm rot="14628822">
            <a:off x="2397322" y="4320929"/>
            <a:ext cx="381000" cy="60960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6D627AA9-C77E-B1F3-FE13-DD9CECE39C58}"/>
              </a:ext>
            </a:extLst>
          </p:cNvPr>
          <p:cNvSpPr/>
          <p:nvPr/>
        </p:nvSpPr>
        <p:spPr>
          <a:xfrm rot="16200000">
            <a:off x="4150863" y="3706938"/>
            <a:ext cx="381000" cy="60960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11FDC85-AB09-030A-F668-5BEFD600139B}"/>
              </a:ext>
            </a:extLst>
          </p:cNvPr>
          <p:cNvSpPr/>
          <p:nvPr/>
        </p:nvSpPr>
        <p:spPr>
          <a:xfrm>
            <a:off x="4691883" y="3680076"/>
            <a:ext cx="1574492" cy="70827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Systems Engineering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54F284-0A4C-1231-75CE-558FE6976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687" y="2042442"/>
            <a:ext cx="4793604" cy="3648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0120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35FF1-F21A-0DF9-C7A6-47DF52A6F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Decomposition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0DDD1-A75A-8BFC-7F6B-1719225721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027090"/>
            <a:ext cx="7016750" cy="830997"/>
          </a:xfrm>
        </p:spPr>
        <p:txBody>
          <a:bodyPr/>
          <a:lstStyle/>
          <a:p>
            <a:r>
              <a:rPr lang="en-US" dirty="0"/>
              <a:t>Safety functions and design requirements derived from NEI 18-04 must be translated into a systems engineering process to ensure appropriate incorporation in the design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1065B9F-6294-43E2-62B2-2AF48F142171}"/>
              </a:ext>
            </a:extLst>
          </p:cNvPr>
          <p:cNvSpPr/>
          <p:nvPr/>
        </p:nvSpPr>
        <p:spPr>
          <a:xfrm>
            <a:off x="3409315" y="2068985"/>
            <a:ext cx="1676400" cy="83099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PRA Safety Functions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681595B-F580-DDEB-F69F-EBEDFD6EAB62}"/>
              </a:ext>
            </a:extLst>
          </p:cNvPr>
          <p:cNvSpPr/>
          <p:nvPr/>
        </p:nvSpPr>
        <p:spPr>
          <a:xfrm>
            <a:off x="1504315" y="2068985"/>
            <a:ext cx="1676400" cy="83099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SSC Classification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535745A-B3A1-FFDF-3281-A07E904C9661}"/>
              </a:ext>
            </a:extLst>
          </p:cNvPr>
          <p:cNvSpPr/>
          <p:nvPr/>
        </p:nvSpPr>
        <p:spPr>
          <a:xfrm>
            <a:off x="1981200" y="3371095"/>
            <a:ext cx="2667000" cy="83099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Plant Level and System Level Reliability and Capability Targets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FE55981-CD95-7728-DADD-B8147852E63B}"/>
              </a:ext>
            </a:extLst>
          </p:cNvPr>
          <p:cNvSpPr/>
          <p:nvPr/>
        </p:nvSpPr>
        <p:spPr>
          <a:xfrm>
            <a:off x="1981200" y="4579204"/>
            <a:ext cx="2667000" cy="83099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Component-Level Reliability and Capability Targets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90B6220E-BF74-9DBE-CAA1-1F8B521EAB5C}"/>
              </a:ext>
            </a:extLst>
          </p:cNvPr>
          <p:cNvCxnSpPr>
            <a:stCxn id="6" idx="2"/>
            <a:endCxn id="11" idx="0"/>
          </p:cNvCxnSpPr>
          <p:nvPr/>
        </p:nvCxnSpPr>
        <p:spPr>
          <a:xfrm rot="16200000" flipH="1">
            <a:off x="2593050" y="2649445"/>
            <a:ext cx="471114" cy="97218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48201979-4AB7-F605-C01F-48A4EDE5ECCC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 rot="5400000">
            <a:off x="3545551" y="2669131"/>
            <a:ext cx="471114" cy="93281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172570D-82C6-987B-C0E4-87A554C32D74}"/>
              </a:ext>
            </a:extLst>
          </p:cNvPr>
          <p:cNvCxnSpPr>
            <a:stCxn id="11" idx="2"/>
            <a:endCxn id="17" idx="0"/>
          </p:cNvCxnSpPr>
          <p:nvPr/>
        </p:nvCxnSpPr>
        <p:spPr>
          <a:xfrm>
            <a:off x="3314700" y="4202091"/>
            <a:ext cx="0" cy="3771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1FFC9F6-8CFA-5371-AEBD-E7334016D5C9}"/>
              </a:ext>
            </a:extLst>
          </p:cNvPr>
          <p:cNvSpPr/>
          <p:nvPr/>
        </p:nvSpPr>
        <p:spPr>
          <a:xfrm>
            <a:off x="5009514" y="2955597"/>
            <a:ext cx="1676400" cy="8309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NEI 18-04 Guidance</a:t>
            </a:r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39354EE9-FCEF-FBF4-602A-035A57A84C52}"/>
              </a:ext>
            </a:extLst>
          </p:cNvPr>
          <p:cNvCxnSpPr>
            <a:cxnSpLocks/>
            <a:stCxn id="25" idx="1"/>
            <a:endCxn id="11" idx="3"/>
          </p:cNvCxnSpPr>
          <p:nvPr/>
        </p:nvCxnSpPr>
        <p:spPr>
          <a:xfrm rot="10800000" flipV="1">
            <a:off x="4648200" y="3371095"/>
            <a:ext cx="361314" cy="41549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00FA85F-CB14-B692-5367-937BD54A926C}"/>
              </a:ext>
            </a:extLst>
          </p:cNvPr>
          <p:cNvSpPr/>
          <p:nvPr/>
        </p:nvSpPr>
        <p:spPr>
          <a:xfrm>
            <a:off x="1320799" y="5702300"/>
            <a:ext cx="1841500" cy="73667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Requirements Management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933A821-BB09-B52E-6B71-A18EB787316E}"/>
              </a:ext>
            </a:extLst>
          </p:cNvPr>
          <p:cNvSpPr/>
          <p:nvPr/>
        </p:nvSpPr>
        <p:spPr>
          <a:xfrm>
            <a:off x="3410585" y="5702300"/>
            <a:ext cx="1841500" cy="73667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Interface Management</a:t>
            </a: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33B89365-06E2-7425-3B1A-1D02CE25F73C}"/>
              </a:ext>
            </a:extLst>
          </p:cNvPr>
          <p:cNvCxnSpPr>
            <a:stCxn id="17" idx="2"/>
            <a:endCxn id="30" idx="0"/>
          </p:cNvCxnSpPr>
          <p:nvPr/>
        </p:nvCxnSpPr>
        <p:spPr>
          <a:xfrm rot="5400000">
            <a:off x="2632075" y="5019675"/>
            <a:ext cx="292100" cy="1073151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08F82970-62CE-E96A-D0D4-19477BB7051E}"/>
              </a:ext>
            </a:extLst>
          </p:cNvPr>
          <p:cNvCxnSpPr>
            <a:stCxn id="17" idx="2"/>
            <a:endCxn id="31" idx="0"/>
          </p:cNvCxnSpPr>
          <p:nvPr/>
        </p:nvCxnSpPr>
        <p:spPr>
          <a:xfrm rot="16200000" flipH="1">
            <a:off x="3676967" y="5047932"/>
            <a:ext cx="292100" cy="101663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3825803-CEEC-26BE-FF95-F9C3EBFF0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687" y="2042442"/>
            <a:ext cx="4793604" cy="3648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1271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5C276-394D-BD7B-2001-0F1552447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 Targets – Starting Point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530B75-9834-60B9-D1FE-881173F6A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897" y="753003"/>
            <a:ext cx="7972206" cy="58404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4DE537-0F4D-BDEB-B561-68638429E6ED}"/>
              </a:ext>
            </a:extLst>
          </p:cNvPr>
          <p:cNvSpPr/>
          <p:nvPr/>
        </p:nvSpPr>
        <p:spPr>
          <a:xfrm>
            <a:off x="4419600" y="2590800"/>
            <a:ext cx="1524000" cy="38862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7447C9-F973-75A0-E7AE-D0500E267827}"/>
              </a:ext>
            </a:extLst>
          </p:cNvPr>
          <p:cNvSpPr/>
          <p:nvPr/>
        </p:nvSpPr>
        <p:spPr>
          <a:xfrm>
            <a:off x="5943600" y="2590800"/>
            <a:ext cx="1676400" cy="7620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804486-6094-A247-6058-7A565F4CF041}"/>
              </a:ext>
            </a:extLst>
          </p:cNvPr>
          <p:cNvSpPr/>
          <p:nvPr/>
        </p:nvSpPr>
        <p:spPr>
          <a:xfrm>
            <a:off x="4419600" y="1611310"/>
            <a:ext cx="3200400" cy="97949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38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00D14-FFA9-4ECF-A3FB-3DA108DFA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39" y="-2464"/>
            <a:ext cx="11232361" cy="9065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Reliability and Capability Targets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C8B40A-218B-8F1E-0B98-82AAC4B12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089" y="904107"/>
            <a:ext cx="6956423" cy="56014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9F4944-03E1-C8A8-CB82-1FC0A9B9C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53" y="1365785"/>
            <a:ext cx="3329416" cy="21797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D30654-F453-3C87-6921-70C19DF4476F}"/>
              </a:ext>
            </a:extLst>
          </p:cNvPr>
          <p:cNvSpPr/>
          <p:nvPr/>
        </p:nvSpPr>
        <p:spPr>
          <a:xfrm>
            <a:off x="3265715" y="1670957"/>
            <a:ext cx="506186" cy="6368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DD4ADF-2B8C-A768-2FC5-2426AF1B54CB}"/>
              </a:ext>
            </a:extLst>
          </p:cNvPr>
          <p:cNvSpPr/>
          <p:nvPr/>
        </p:nvSpPr>
        <p:spPr>
          <a:xfrm>
            <a:off x="2846209" y="3075421"/>
            <a:ext cx="839012" cy="455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73C6A4-949E-24FB-9526-BC89FD013E19}"/>
              </a:ext>
            </a:extLst>
          </p:cNvPr>
          <p:cNvSpPr txBox="1"/>
          <p:nvPr/>
        </p:nvSpPr>
        <p:spPr>
          <a:xfrm>
            <a:off x="1375939" y="996453"/>
            <a:ext cx="160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PRA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A208E9D-D417-E0E3-BD0E-468E5D6C9305}"/>
              </a:ext>
            </a:extLst>
          </p:cNvPr>
          <p:cNvCxnSpPr>
            <a:cxnSpLocks/>
          </p:cNvCxnSpPr>
          <p:nvPr/>
        </p:nvCxnSpPr>
        <p:spPr>
          <a:xfrm>
            <a:off x="3843469" y="2677886"/>
            <a:ext cx="1370788" cy="653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5487DB3C-4B42-FE7E-B577-4F6FE819C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53" y="4786856"/>
            <a:ext cx="3080657" cy="16261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7EEC793-BA78-97E7-C377-459ED0249CCC}"/>
              </a:ext>
            </a:extLst>
          </p:cNvPr>
          <p:cNvSpPr txBox="1"/>
          <p:nvPr/>
        </p:nvSpPr>
        <p:spPr>
          <a:xfrm>
            <a:off x="903514" y="437070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Safety Analysis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933433-91A9-08BA-08E6-85F3B501B7AE}"/>
              </a:ext>
            </a:extLst>
          </p:cNvPr>
          <p:cNvCxnSpPr>
            <a:cxnSpLocks/>
          </p:cNvCxnSpPr>
          <p:nvPr/>
        </p:nvCxnSpPr>
        <p:spPr>
          <a:xfrm>
            <a:off x="3594710" y="5715000"/>
            <a:ext cx="3197975" cy="4789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8804C6A4-4845-6E04-8202-27130D988ACA}"/>
              </a:ext>
            </a:extLst>
          </p:cNvPr>
          <p:cNvSpPr/>
          <p:nvPr/>
        </p:nvSpPr>
        <p:spPr>
          <a:xfrm>
            <a:off x="7505700" y="3151414"/>
            <a:ext cx="103414" cy="979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D7B0843-56AC-FDDA-4849-7873AB6D93E3}"/>
              </a:ext>
            </a:extLst>
          </p:cNvPr>
          <p:cNvSpPr/>
          <p:nvPr/>
        </p:nvSpPr>
        <p:spPr>
          <a:xfrm>
            <a:off x="7703699" y="3429000"/>
            <a:ext cx="103414" cy="979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35687F-B11E-76C8-6D5A-31A8F34F15E1}"/>
              </a:ext>
            </a:extLst>
          </p:cNvPr>
          <p:cNvSpPr txBox="1"/>
          <p:nvPr/>
        </p:nvSpPr>
        <p:spPr>
          <a:xfrm>
            <a:off x="7609114" y="3061900"/>
            <a:ext cx="716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DBE-1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F7D11E-4261-761D-875B-72D03DB4BC56}"/>
              </a:ext>
            </a:extLst>
          </p:cNvPr>
          <p:cNvSpPr txBox="1"/>
          <p:nvPr/>
        </p:nvSpPr>
        <p:spPr>
          <a:xfrm>
            <a:off x="7807113" y="3338899"/>
            <a:ext cx="716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DBE-2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900E033-9489-C085-F515-987779777BB7}"/>
              </a:ext>
            </a:extLst>
          </p:cNvPr>
          <p:cNvCxnSpPr/>
          <p:nvPr/>
        </p:nvCxnSpPr>
        <p:spPr>
          <a:xfrm>
            <a:off x="6096000" y="2824843"/>
            <a:ext cx="5263243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8421D6B-CC9B-24EC-2B66-1DF2A0A32ADA}"/>
              </a:ext>
            </a:extLst>
          </p:cNvPr>
          <p:cNvCxnSpPr/>
          <p:nvPr/>
        </p:nvCxnSpPr>
        <p:spPr>
          <a:xfrm>
            <a:off x="6095999" y="3984172"/>
            <a:ext cx="5263243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9405DE9-A088-8AC9-5377-A774BCA05B9A}"/>
              </a:ext>
            </a:extLst>
          </p:cNvPr>
          <p:cNvSpPr txBox="1"/>
          <p:nvPr/>
        </p:nvSpPr>
        <p:spPr>
          <a:xfrm>
            <a:off x="6237514" y="1556657"/>
            <a:ext cx="968829" cy="370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AOOs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5B7A64-3E2E-13A6-CCD1-B625355CDAD9}"/>
              </a:ext>
            </a:extLst>
          </p:cNvPr>
          <p:cNvSpPr txBox="1"/>
          <p:nvPr/>
        </p:nvSpPr>
        <p:spPr>
          <a:xfrm>
            <a:off x="6237514" y="3549435"/>
            <a:ext cx="968829" cy="370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DBEs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7FBEB8-6490-47BE-8935-9E7606942BC2}"/>
              </a:ext>
            </a:extLst>
          </p:cNvPr>
          <p:cNvSpPr txBox="1"/>
          <p:nvPr/>
        </p:nvSpPr>
        <p:spPr>
          <a:xfrm>
            <a:off x="6193970" y="4969978"/>
            <a:ext cx="968829" cy="370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BDBEs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2F6F797-ABA4-7653-BE3C-17E2AD53E510}"/>
              </a:ext>
            </a:extLst>
          </p:cNvPr>
          <p:cNvCxnSpPr/>
          <p:nvPr/>
        </p:nvCxnSpPr>
        <p:spPr>
          <a:xfrm>
            <a:off x="6047014" y="5312871"/>
            <a:ext cx="5263243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6028FB9-C235-2A2C-C662-4E5A806531B5}"/>
              </a:ext>
            </a:extLst>
          </p:cNvPr>
          <p:cNvSpPr txBox="1"/>
          <p:nvPr/>
        </p:nvSpPr>
        <p:spPr>
          <a:xfrm>
            <a:off x="7807113" y="5329270"/>
            <a:ext cx="2341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Incredible Events</a:t>
            </a:r>
          </a:p>
        </p:txBody>
      </p:sp>
    </p:spTree>
    <p:extLst>
      <p:ext uri="{BB962C8B-B14F-4D97-AF65-F5344CB8AC3E}">
        <p14:creationId xmlns:p14="http://schemas.microsoft.com/office/powerpoint/2010/main" val="82308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00D14-FFA9-4ECF-A3FB-3DA108DFA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39" y="-2464"/>
            <a:ext cx="11232361" cy="9065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Reliability and Capability Targets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C8B40A-218B-8F1E-0B98-82AAC4B12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089" y="904107"/>
            <a:ext cx="6956423" cy="56014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9F4944-03E1-C8A8-CB82-1FC0A9B9C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53" y="1365785"/>
            <a:ext cx="3329416" cy="21797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D30654-F453-3C87-6921-70C19DF4476F}"/>
              </a:ext>
            </a:extLst>
          </p:cNvPr>
          <p:cNvSpPr/>
          <p:nvPr/>
        </p:nvSpPr>
        <p:spPr>
          <a:xfrm>
            <a:off x="3265715" y="1670957"/>
            <a:ext cx="506186" cy="6368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DD4ADF-2B8C-A768-2FC5-2426AF1B54CB}"/>
              </a:ext>
            </a:extLst>
          </p:cNvPr>
          <p:cNvSpPr/>
          <p:nvPr/>
        </p:nvSpPr>
        <p:spPr>
          <a:xfrm>
            <a:off x="2846209" y="3075421"/>
            <a:ext cx="839012" cy="455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73C6A4-949E-24FB-9526-BC89FD013E19}"/>
              </a:ext>
            </a:extLst>
          </p:cNvPr>
          <p:cNvSpPr txBox="1"/>
          <p:nvPr/>
        </p:nvSpPr>
        <p:spPr>
          <a:xfrm>
            <a:off x="1375939" y="996453"/>
            <a:ext cx="160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PRA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A208E9D-D417-E0E3-BD0E-468E5D6C9305}"/>
              </a:ext>
            </a:extLst>
          </p:cNvPr>
          <p:cNvCxnSpPr>
            <a:cxnSpLocks/>
          </p:cNvCxnSpPr>
          <p:nvPr/>
        </p:nvCxnSpPr>
        <p:spPr>
          <a:xfrm>
            <a:off x="3843469" y="2677886"/>
            <a:ext cx="1370788" cy="653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5487DB3C-4B42-FE7E-B577-4F6FE819C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53" y="4786856"/>
            <a:ext cx="3080657" cy="16261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7EEC793-BA78-97E7-C377-459ED0249CCC}"/>
              </a:ext>
            </a:extLst>
          </p:cNvPr>
          <p:cNvSpPr txBox="1"/>
          <p:nvPr/>
        </p:nvSpPr>
        <p:spPr>
          <a:xfrm>
            <a:off x="903514" y="437070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Safety Analysis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933433-91A9-08BA-08E6-85F3B501B7AE}"/>
              </a:ext>
            </a:extLst>
          </p:cNvPr>
          <p:cNvCxnSpPr>
            <a:cxnSpLocks/>
          </p:cNvCxnSpPr>
          <p:nvPr/>
        </p:nvCxnSpPr>
        <p:spPr>
          <a:xfrm>
            <a:off x="3594710" y="5715000"/>
            <a:ext cx="3197975" cy="4789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8804C6A4-4845-6E04-8202-27130D988ACA}"/>
              </a:ext>
            </a:extLst>
          </p:cNvPr>
          <p:cNvSpPr/>
          <p:nvPr/>
        </p:nvSpPr>
        <p:spPr>
          <a:xfrm>
            <a:off x="7505700" y="3151414"/>
            <a:ext cx="103414" cy="979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D7B0843-56AC-FDDA-4849-7873AB6D93E3}"/>
              </a:ext>
            </a:extLst>
          </p:cNvPr>
          <p:cNvSpPr/>
          <p:nvPr/>
        </p:nvSpPr>
        <p:spPr>
          <a:xfrm>
            <a:off x="7703699" y="3429000"/>
            <a:ext cx="103414" cy="979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35687F-B11E-76C8-6D5A-31A8F34F15E1}"/>
              </a:ext>
            </a:extLst>
          </p:cNvPr>
          <p:cNvSpPr txBox="1"/>
          <p:nvPr/>
        </p:nvSpPr>
        <p:spPr>
          <a:xfrm>
            <a:off x="7609114" y="3061900"/>
            <a:ext cx="716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DBE-1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F7D11E-4261-761D-875B-72D03DB4BC56}"/>
              </a:ext>
            </a:extLst>
          </p:cNvPr>
          <p:cNvSpPr txBox="1"/>
          <p:nvPr/>
        </p:nvSpPr>
        <p:spPr>
          <a:xfrm>
            <a:off x="7807113" y="3338899"/>
            <a:ext cx="716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DBE-2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900E033-9489-C085-F515-987779777BB7}"/>
              </a:ext>
            </a:extLst>
          </p:cNvPr>
          <p:cNvCxnSpPr/>
          <p:nvPr/>
        </p:nvCxnSpPr>
        <p:spPr>
          <a:xfrm>
            <a:off x="6096000" y="2824843"/>
            <a:ext cx="5263243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8421D6B-CC9B-24EC-2B66-1DF2A0A32ADA}"/>
              </a:ext>
            </a:extLst>
          </p:cNvPr>
          <p:cNvCxnSpPr/>
          <p:nvPr/>
        </p:nvCxnSpPr>
        <p:spPr>
          <a:xfrm>
            <a:off x="6095999" y="3984172"/>
            <a:ext cx="5263243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9405DE9-A088-8AC9-5377-A774BCA05B9A}"/>
              </a:ext>
            </a:extLst>
          </p:cNvPr>
          <p:cNvSpPr txBox="1"/>
          <p:nvPr/>
        </p:nvSpPr>
        <p:spPr>
          <a:xfrm>
            <a:off x="6237514" y="1556657"/>
            <a:ext cx="968829" cy="370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AOOs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5B7A64-3E2E-13A6-CCD1-B625355CDAD9}"/>
              </a:ext>
            </a:extLst>
          </p:cNvPr>
          <p:cNvSpPr txBox="1"/>
          <p:nvPr/>
        </p:nvSpPr>
        <p:spPr>
          <a:xfrm>
            <a:off x="6237514" y="3549435"/>
            <a:ext cx="968829" cy="370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DBEs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7FBEB8-6490-47BE-8935-9E7606942BC2}"/>
              </a:ext>
            </a:extLst>
          </p:cNvPr>
          <p:cNvSpPr txBox="1"/>
          <p:nvPr/>
        </p:nvSpPr>
        <p:spPr>
          <a:xfrm>
            <a:off x="6193970" y="4969978"/>
            <a:ext cx="968829" cy="370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BDBEs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2F6F797-ABA4-7653-BE3C-17E2AD53E510}"/>
              </a:ext>
            </a:extLst>
          </p:cNvPr>
          <p:cNvCxnSpPr/>
          <p:nvPr/>
        </p:nvCxnSpPr>
        <p:spPr>
          <a:xfrm>
            <a:off x="6047014" y="5312871"/>
            <a:ext cx="5263243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6028FB9-C235-2A2C-C662-4E5A806531B5}"/>
              </a:ext>
            </a:extLst>
          </p:cNvPr>
          <p:cNvSpPr txBox="1"/>
          <p:nvPr/>
        </p:nvSpPr>
        <p:spPr>
          <a:xfrm>
            <a:off x="7807113" y="5329270"/>
            <a:ext cx="2341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Incredible Events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B2379B-43B6-4268-ABE2-FC64835D8C58}"/>
              </a:ext>
            </a:extLst>
          </p:cNvPr>
          <p:cNvSpPr/>
          <p:nvPr/>
        </p:nvSpPr>
        <p:spPr>
          <a:xfrm>
            <a:off x="7298871" y="2971800"/>
            <a:ext cx="1224643" cy="7511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101CA6-1475-4662-E504-C885AFE0C921}"/>
              </a:ext>
            </a:extLst>
          </p:cNvPr>
          <p:cNvSpPr txBox="1"/>
          <p:nvPr/>
        </p:nvSpPr>
        <p:spPr>
          <a:xfrm>
            <a:off x="9086540" y="2964124"/>
            <a:ext cx="2123336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Keep in DBE region (&lt; 1e-2 /</a:t>
            </a:r>
            <a:r>
              <a:rPr lang="en-US" dirty="0" err="1"/>
              <a:t>yr</a:t>
            </a:r>
            <a:r>
              <a:rPr lang="en-US" dirty="0"/>
              <a:t>)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16B4378-7B59-0519-A844-F239D3FE3E69}"/>
              </a:ext>
            </a:extLst>
          </p:cNvPr>
          <p:cNvCxnSpPr>
            <a:stCxn id="10" idx="1"/>
          </p:cNvCxnSpPr>
          <p:nvPr/>
        </p:nvCxnSpPr>
        <p:spPr>
          <a:xfrm flipH="1">
            <a:off x="8498211" y="3287290"/>
            <a:ext cx="588329" cy="248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10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9EE7C2-4A8C-2B57-64DC-8D45CB9F2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 Target Allocation – Function and System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3FE8A3-EE2F-449E-AFFA-25BC5F713978}"/>
              </a:ext>
            </a:extLst>
          </p:cNvPr>
          <p:cNvCxnSpPr>
            <a:cxnSpLocks/>
          </p:cNvCxnSpPr>
          <p:nvPr/>
        </p:nvCxnSpPr>
        <p:spPr>
          <a:xfrm>
            <a:off x="762000" y="3962401"/>
            <a:ext cx="18777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6F8F31C-AFB9-1722-B9CA-09C51CAB1071}"/>
              </a:ext>
            </a:extLst>
          </p:cNvPr>
          <p:cNvCxnSpPr>
            <a:cxnSpLocks/>
          </p:cNvCxnSpPr>
          <p:nvPr/>
        </p:nvCxnSpPr>
        <p:spPr>
          <a:xfrm>
            <a:off x="2656115" y="2846615"/>
            <a:ext cx="0" cy="23774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80C73F-650B-6767-F257-8AC3D07616EB}"/>
              </a:ext>
            </a:extLst>
          </p:cNvPr>
          <p:cNvCxnSpPr>
            <a:cxnSpLocks/>
          </p:cNvCxnSpPr>
          <p:nvPr/>
        </p:nvCxnSpPr>
        <p:spPr>
          <a:xfrm>
            <a:off x="2656115" y="2857501"/>
            <a:ext cx="18777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5BA4A5-48D9-30D1-B626-099BB1232530}"/>
              </a:ext>
            </a:extLst>
          </p:cNvPr>
          <p:cNvCxnSpPr>
            <a:cxnSpLocks/>
          </p:cNvCxnSpPr>
          <p:nvPr/>
        </p:nvCxnSpPr>
        <p:spPr>
          <a:xfrm>
            <a:off x="2639786" y="5213170"/>
            <a:ext cx="18777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99851A-7779-EA25-B6CF-464E1DC00EF6}"/>
              </a:ext>
            </a:extLst>
          </p:cNvPr>
          <p:cNvCxnSpPr>
            <a:cxnSpLocks/>
          </p:cNvCxnSpPr>
          <p:nvPr/>
        </p:nvCxnSpPr>
        <p:spPr>
          <a:xfrm>
            <a:off x="4533901" y="3881302"/>
            <a:ext cx="18777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50DA1E5-6477-778C-51A0-BAB24F6B72A9}"/>
              </a:ext>
            </a:extLst>
          </p:cNvPr>
          <p:cNvCxnSpPr>
            <a:cxnSpLocks/>
          </p:cNvCxnSpPr>
          <p:nvPr/>
        </p:nvCxnSpPr>
        <p:spPr>
          <a:xfrm>
            <a:off x="4533901" y="1797776"/>
            <a:ext cx="0" cy="20976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5D55959-41BF-0F2E-F9A1-417ED2AB5EDB}"/>
              </a:ext>
            </a:extLst>
          </p:cNvPr>
          <p:cNvCxnSpPr>
            <a:cxnSpLocks/>
          </p:cNvCxnSpPr>
          <p:nvPr/>
        </p:nvCxnSpPr>
        <p:spPr>
          <a:xfrm>
            <a:off x="4517572" y="1797776"/>
            <a:ext cx="18777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EF6EE2A-ACE8-3306-CBD0-C9BA98E87641}"/>
              </a:ext>
            </a:extLst>
          </p:cNvPr>
          <p:cNvCxnSpPr>
            <a:cxnSpLocks/>
          </p:cNvCxnSpPr>
          <p:nvPr/>
        </p:nvCxnSpPr>
        <p:spPr>
          <a:xfrm>
            <a:off x="4533901" y="4257947"/>
            <a:ext cx="0" cy="20976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2C5D9C-D625-FDB6-41C7-EA618AAC9CF8}"/>
              </a:ext>
            </a:extLst>
          </p:cNvPr>
          <p:cNvCxnSpPr>
            <a:cxnSpLocks/>
          </p:cNvCxnSpPr>
          <p:nvPr/>
        </p:nvCxnSpPr>
        <p:spPr>
          <a:xfrm>
            <a:off x="4517572" y="4257947"/>
            <a:ext cx="18777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7FB33D0-F542-236E-FB3F-F9F8559CCB26}"/>
              </a:ext>
            </a:extLst>
          </p:cNvPr>
          <p:cNvCxnSpPr>
            <a:cxnSpLocks/>
          </p:cNvCxnSpPr>
          <p:nvPr/>
        </p:nvCxnSpPr>
        <p:spPr>
          <a:xfrm>
            <a:off x="4533901" y="6339840"/>
            <a:ext cx="18777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0B3CE88-AC75-990B-BB20-B4D1DCF8EB75}"/>
              </a:ext>
            </a:extLst>
          </p:cNvPr>
          <p:cNvCxnSpPr>
            <a:cxnSpLocks/>
          </p:cNvCxnSpPr>
          <p:nvPr/>
        </p:nvCxnSpPr>
        <p:spPr>
          <a:xfrm>
            <a:off x="4533901" y="1808662"/>
            <a:ext cx="0" cy="10488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C50EBCD-4AA7-C81A-4453-1E48DE2CB953}"/>
              </a:ext>
            </a:extLst>
          </p:cNvPr>
          <p:cNvCxnSpPr>
            <a:cxnSpLocks/>
          </p:cNvCxnSpPr>
          <p:nvPr/>
        </p:nvCxnSpPr>
        <p:spPr>
          <a:xfrm>
            <a:off x="4533901" y="4257947"/>
            <a:ext cx="0" cy="914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08B2AB0-87C0-5215-2671-F8236EE56847}"/>
              </a:ext>
            </a:extLst>
          </p:cNvPr>
          <p:cNvSpPr txBox="1"/>
          <p:nvPr/>
        </p:nvSpPr>
        <p:spPr>
          <a:xfrm>
            <a:off x="6575818" y="1613110"/>
            <a:ext cx="162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DBE-1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F7301A-D1E4-68FE-4278-159ABC64519C}"/>
              </a:ext>
            </a:extLst>
          </p:cNvPr>
          <p:cNvSpPr txBox="1"/>
          <p:nvPr/>
        </p:nvSpPr>
        <p:spPr>
          <a:xfrm>
            <a:off x="6575817" y="4073281"/>
            <a:ext cx="162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DBE-2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F22149D-15E7-8F64-2144-3127F1810A81}"/>
              </a:ext>
            </a:extLst>
          </p:cNvPr>
          <p:cNvSpPr txBox="1"/>
          <p:nvPr/>
        </p:nvSpPr>
        <p:spPr>
          <a:xfrm>
            <a:off x="7632700" y="1613110"/>
            <a:ext cx="43978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Ensure the frequencies of DBE-1 and DBE-2 stay &lt; 1e-2 /</a:t>
            </a:r>
            <a:r>
              <a:rPr lang="en-US" sz="2000" dirty="0" err="1"/>
              <a:t>yr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Allocate targets for reliability to meet the above goal for: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Initiating event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System 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System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Initiating events and NST SSCs targets </a:t>
            </a:r>
            <a:r>
              <a:rPr lang="en-US" sz="2000" i="1" dirty="0"/>
              <a:t>often</a:t>
            </a:r>
            <a:r>
              <a:rPr lang="en-US" sz="2000" dirty="0"/>
              <a:t> driven by plant owner requirements (i.e., keep the plant running)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NSRST and SR reliability targets come under the purview of the SAR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F02316E-4D71-3F69-57C6-D7C8FBE968EC}"/>
              </a:ext>
            </a:extLst>
          </p:cNvPr>
          <p:cNvSpPr/>
          <p:nvPr/>
        </p:nvSpPr>
        <p:spPr>
          <a:xfrm>
            <a:off x="713014" y="990600"/>
            <a:ext cx="1926772" cy="315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Initiating Event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10DEF85-FD10-B053-7043-8D34B707B159}"/>
              </a:ext>
            </a:extLst>
          </p:cNvPr>
          <p:cNvSpPr/>
          <p:nvPr/>
        </p:nvSpPr>
        <p:spPr>
          <a:xfrm>
            <a:off x="2639786" y="990600"/>
            <a:ext cx="1894115" cy="315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System 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ECED9AC-4880-0934-01C3-B3D660D99FFC}"/>
              </a:ext>
            </a:extLst>
          </p:cNvPr>
          <p:cNvSpPr/>
          <p:nvPr/>
        </p:nvSpPr>
        <p:spPr>
          <a:xfrm>
            <a:off x="4533901" y="990600"/>
            <a:ext cx="1894115" cy="315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System B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8C309DB-32A9-C6B6-A7B7-68745870DE34}"/>
              </a:ext>
            </a:extLst>
          </p:cNvPr>
          <p:cNvSpPr txBox="1"/>
          <p:nvPr/>
        </p:nvSpPr>
        <p:spPr>
          <a:xfrm>
            <a:off x="1094865" y="1306284"/>
            <a:ext cx="1316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Frequency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C47189-2BA8-B0BB-B184-C5563E52C3E0}"/>
              </a:ext>
            </a:extLst>
          </p:cNvPr>
          <p:cNvSpPr txBox="1"/>
          <p:nvPr/>
        </p:nvSpPr>
        <p:spPr>
          <a:xfrm>
            <a:off x="2936849" y="1304892"/>
            <a:ext cx="1316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Probability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61425C3-53FF-2235-2265-B002B7FCF762}"/>
              </a:ext>
            </a:extLst>
          </p:cNvPr>
          <p:cNvSpPr txBox="1"/>
          <p:nvPr/>
        </p:nvSpPr>
        <p:spPr>
          <a:xfrm>
            <a:off x="4825948" y="1289509"/>
            <a:ext cx="1316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Probability</a:t>
            </a:r>
          </a:p>
        </p:txBody>
      </p:sp>
    </p:spTree>
    <p:extLst>
      <p:ext uri="{BB962C8B-B14F-4D97-AF65-F5344CB8AC3E}">
        <p14:creationId xmlns:p14="http://schemas.microsoft.com/office/powerpoint/2010/main" val="2004147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9EE7C2-4A8C-2B57-64DC-8D45CB9F2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 Target Allocation – Component Level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F22149D-15E7-8F64-2144-3127F1810A81}"/>
              </a:ext>
            </a:extLst>
          </p:cNvPr>
          <p:cNvSpPr txBox="1"/>
          <p:nvPr/>
        </p:nvSpPr>
        <p:spPr>
          <a:xfrm>
            <a:off x="7542409" y="807409"/>
            <a:ext cx="43978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Based on system reliability target allocation, allocate targets to important components (i.e., those that drive the reliability)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Reliability drivers could be active or passive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PRA frequencies and probabilities not directly used in developing targets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Used as a “sanity check”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Leverage fault tree logic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Monitoring and other special treatments are used to validate reliability targets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Integral risk metrics are used to track overall risk posture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25AB42F-DA33-1727-5ADA-19074AB1262F}"/>
              </a:ext>
            </a:extLst>
          </p:cNvPr>
          <p:cNvCxnSpPr>
            <a:cxnSpLocks/>
          </p:cNvCxnSpPr>
          <p:nvPr/>
        </p:nvCxnSpPr>
        <p:spPr>
          <a:xfrm>
            <a:off x="762000" y="3962401"/>
            <a:ext cx="18777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510F3B1-3CF4-0970-019F-2E6CFD25379C}"/>
              </a:ext>
            </a:extLst>
          </p:cNvPr>
          <p:cNvCxnSpPr>
            <a:cxnSpLocks/>
          </p:cNvCxnSpPr>
          <p:nvPr/>
        </p:nvCxnSpPr>
        <p:spPr>
          <a:xfrm>
            <a:off x="2656115" y="2846615"/>
            <a:ext cx="0" cy="23774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1326D-95DB-3535-FC93-CFF5EBB2F001}"/>
              </a:ext>
            </a:extLst>
          </p:cNvPr>
          <p:cNvCxnSpPr>
            <a:cxnSpLocks/>
          </p:cNvCxnSpPr>
          <p:nvPr/>
        </p:nvCxnSpPr>
        <p:spPr>
          <a:xfrm>
            <a:off x="2656115" y="2857501"/>
            <a:ext cx="18777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79E2E3-689D-C102-C2B4-F1B94CD37BBA}"/>
              </a:ext>
            </a:extLst>
          </p:cNvPr>
          <p:cNvCxnSpPr>
            <a:cxnSpLocks/>
          </p:cNvCxnSpPr>
          <p:nvPr/>
        </p:nvCxnSpPr>
        <p:spPr>
          <a:xfrm>
            <a:off x="2639786" y="5213170"/>
            <a:ext cx="18777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721E2C-23F5-DDF2-3DD3-6A9E08424BEB}"/>
              </a:ext>
            </a:extLst>
          </p:cNvPr>
          <p:cNvCxnSpPr>
            <a:cxnSpLocks/>
          </p:cNvCxnSpPr>
          <p:nvPr/>
        </p:nvCxnSpPr>
        <p:spPr>
          <a:xfrm>
            <a:off x="4533901" y="3881302"/>
            <a:ext cx="18777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7F7DFC-49C4-6E76-EA9B-1B8F8ADB68C9}"/>
              </a:ext>
            </a:extLst>
          </p:cNvPr>
          <p:cNvCxnSpPr>
            <a:cxnSpLocks/>
          </p:cNvCxnSpPr>
          <p:nvPr/>
        </p:nvCxnSpPr>
        <p:spPr>
          <a:xfrm>
            <a:off x="4533901" y="1797776"/>
            <a:ext cx="0" cy="20976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A5F489E-79A2-261A-1412-0D1242A7EF9A}"/>
              </a:ext>
            </a:extLst>
          </p:cNvPr>
          <p:cNvCxnSpPr>
            <a:cxnSpLocks/>
          </p:cNvCxnSpPr>
          <p:nvPr/>
        </p:nvCxnSpPr>
        <p:spPr>
          <a:xfrm>
            <a:off x="4517572" y="1797776"/>
            <a:ext cx="18777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62CA54-F278-5250-113F-3C00202ACD3B}"/>
              </a:ext>
            </a:extLst>
          </p:cNvPr>
          <p:cNvCxnSpPr>
            <a:cxnSpLocks/>
          </p:cNvCxnSpPr>
          <p:nvPr/>
        </p:nvCxnSpPr>
        <p:spPr>
          <a:xfrm>
            <a:off x="4533901" y="4257947"/>
            <a:ext cx="0" cy="20976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A40DBFF-EFBF-F173-0DA1-9F42F8AA1986}"/>
              </a:ext>
            </a:extLst>
          </p:cNvPr>
          <p:cNvCxnSpPr>
            <a:cxnSpLocks/>
          </p:cNvCxnSpPr>
          <p:nvPr/>
        </p:nvCxnSpPr>
        <p:spPr>
          <a:xfrm>
            <a:off x="4517572" y="4257947"/>
            <a:ext cx="18777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6605CF1-137E-D81C-3B3B-2A0F35956BB7}"/>
              </a:ext>
            </a:extLst>
          </p:cNvPr>
          <p:cNvCxnSpPr>
            <a:cxnSpLocks/>
          </p:cNvCxnSpPr>
          <p:nvPr/>
        </p:nvCxnSpPr>
        <p:spPr>
          <a:xfrm>
            <a:off x="4533901" y="6339840"/>
            <a:ext cx="18777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42473B9-50F2-448D-83A5-3FD687E59242}"/>
              </a:ext>
            </a:extLst>
          </p:cNvPr>
          <p:cNvCxnSpPr>
            <a:cxnSpLocks/>
          </p:cNvCxnSpPr>
          <p:nvPr/>
        </p:nvCxnSpPr>
        <p:spPr>
          <a:xfrm>
            <a:off x="4533901" y="1808662"/>
            <a:ext cx="0" cy="10488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F34C95B-9599-7ECD-21A1-15FE88E3D5B1}"/>
              </a:ext>
            </a:extLst>
          </p:cNvPr>
          <p:cNvCxnSpPr>
            <a:cxnSpLocks/>
          </p:cNvCxnSpPr>
          <p:nvPr/>
        </p:nvCxnSpPr>
        <p:spPr>
          <a:xfrm>
            <a:off x="4533901" y="4257947"/>
            <a:ext cx="0" cy="914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C7FD9C89-9C15-3D87-B92C-241C2D2C65F5}"/>
              </a:ext>
            </a:extLst>
          </p:cNvPr>
          <p:cNvSpPr/>
          <p:nvPr/>
        </p:nvSpPr>
        <p:spPr>
          <a:xfrm>
            <a:off x="713014" y="990600"/>
            <a:ext cx="1926772" cy="315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Initiating Event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D649C6-B551-B520-A594-260F917EC9DE}"/>
              </a:ext>
            </a:extLst>
          </p:cNvPr>
          <p:cNvSpPr/>
          <p:nvPr/>
        </p:nvSpPr>
        <p:spPr>
          <a:xfrm>
            <a:off x="2639786" y="990600"/>
            <a:ext cx="1894115" cy="315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System A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8FFBEA2-AF07-03F1-56FD-B633C262DE53}"/>
              </a:ext>
            </a:extLst>
          </p:cNvPr>
          <p:cNvSpPr/>
          <p:nvPr/>
        </p:nvSpPr>
        <p:spPr>
          <a:xfrm>
            <a:off x="4533901" y="990600"/>
            <a:ext cx="1894115" cy="315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System B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5D6E1BB-0D28-C1E8-21FE-7C5E90B97EA3}"/>
              </a:ext>
            </a:extLst>
          </p:cNvPr>
          <p:cNvSpPr txBox="1"/>
          <p:nvPr/>
        </p:nvSpPr>
        <p:spPr>
          <a:xfrm>
            <a:off x="1094865" y="1306284"/>
            <a:ext cx="1316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Frequency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AA9DA02-F8E1-4FE1-9DEA-F1C973810F70}"/>
              </a:ext>
            </a:extLst>
          </p:cNvPr>
          <p:cNvSpPr txBox="1"/>
          <p:nvPr/>
        </p:nvSpPr>
        <p:spPr>
          <a:xfrm>
            <a:off x="2936849" y="1304892"/>
            <a:ext cx="1316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Probability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9C416B4-7986-F9BD-1D3D-01F91AE726B7}"/>
              </a:ext>
            </a:extLst>
          </p:cNvPr>
          <p:cNvSpPr txBox="1"/>
          <p:nvPr/>
        </p:nvSpPr>
        <p:spPr>
          <a:xfrm>
            <a:off x="4825948" y="1289509"/>
            <a:ext cx="1316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Probability</a:t>
            </a:r>
          </a:p>
        </p:txBody>
      </p:sp>
    </p:spTree>
    <p:extLst>
      <p:ext uri="{BB962C8B-B14F-4D97-AF65-F5344CB8AC3E}">
        <p14:creationId xmlns:p14="http://schemas.microsoft.com/office/powerpoint/2010/main" val="4161942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5D3E56-0525-3B37-E506-1B1A27882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4409" y="990605"/>
            <a:ext cx="6724940" cy="5766455"/>
          </a:xfrm>
        </p:spPr>
        <p:txBody>
          <a:bodyPr>
            <a:normAutofit/>
          </a:bodyPr>
          <a:lstStyle/>
          <a:p>
            <a:r>
              <a:rPr lang="en-US" dirty="0"/>
              <a:t>Its important to have an early approach for interfacing with engineering processes</a:t>
            </a:r>
          </a:p>
          <a:p>
            <a:pPr marL="425450" indent="-285750">
              <a:buFont typeface="Arial" panose="020B0604020202020204" pitchFamily="34" charset="0"/>
              <a:buChar char="•"/>
            </a:pPr>
            <a:r>
              <a:rPr lang="en-US" dirty="0"/>
              <a:t>How to get NEI 18-04-derived requirements into the design process and organization? </a:t>
            </a:r>
          </a:p>
          <a:p>
            <a:pPr marL="4254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Special Treatments</a:t>
            </a:r>
          </a:p>
          <a:p>
            <a:pPr marL="425450" indent="-285750">
              <a:buFont typeface="Arial" panose="020B0604020202020204" pitchFamily="34" charset="0"/>
              <a:buChar char="•"/>
            </a:pPr>
            <a:r>
              <a:rPr lang="en-US" dirty="0"/>
              <a:t>The need to communicate a “negative” result</a:t>
            </a:r>
          </a:p>
          <a:p>
            <a:pPr marL="425450" indent="-285750">
              <a:buFont typeface="Arial" panose="020B0604020202020204" pitchFamily="34" charset="0"/>
              <a:buChar char="•"/>
            </a:pPr>
            <a:r>
              <a:rPr lang="en-US" dirty="0"/>
              <a:t>Avoid overly burdensome design assumptions early on</a:t>
            </a:r>
          </a:p>
          <a:p>
            <a:pPr marL="4254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Construction Permit Application</a:t>
            </a:r>
          </a:p>
          <a:p>
            <a:pPr marL="425450" indent="-285750">
              <a:buFont typeface="Arial" panose="020B0604020202020204" pitchFamily="34" charset="0"/>
              <a:buChar char="•"/>
            </a:pPr>
            <a:r>
              <a:rPr lang="en-US" dirty="0"/>
              <a:t>NEI 21-07 provides a good framework for constructing an NEI 18-04 based SAR, PSAR guidance is more limited</a:t>
            </a:r>
          </a:p>
          <a:p>
            <a:pPr marL="425450" indent="-285750">
              <a:buFont typeface="Arial" panose="020B0604020202020204" pitchFamily="34" charset="0"/>
              <a:buChar char="•"/>
            </a:pPr>
            <a:r>
              <a:rPr lang="en-US" dirty="0"/>
              <a:t>Need to make early decisions on:</a:t>
            </a:r>
          </a:p>
          <a:p>
            <a:pPr marL="1200150" lvl="1" indent="-285750">
              <a:buFont typeface="Arial" panose="020B0604020202020204" pitchFamily="34" charset="0"/>
              <a:buChar char="•"/>
            </a:pPr>
            <a:r>
              <a:rPr lang="en-US" dirty="0"/>
              <a:t>Level of PRA to support the PSAR</a:t>
            </a:r>
          </a:p>
          <a:p>
            <a:pPr marL="1200150" lvl="1" indent="-285750">
              <a:buFont typeface="Arial" panose="020B0604020202020204" pitchFamily="34" charset="0"/>
              <a:buChar char="•"/>
            </a:pPr>
            <a:r>
              <a:rPr lang="en-US" dirty="0"/>
              <a:t>Level of NEI 18-04 implementation </a:t>
            </a:r>
          </a:p>
          <a:p>
            <a:endParaRPr lang="en-US" dirty="0"/>
          </a:p>
          <a:p>
            <a:r>
              <a:rPr lang="en-US" dirty="0"/>
              <a:t>How to interface with other radiological safety considerations?</a:t>
            </a:r>
          </a:p>
          <a:p>
            <a:pPr marL="425450" indent="-285750">
              <a:buFont typeface="Arial" panose="020B0604020202020204" pitchFamily="34" charset="0"/>
              <a:buChar char="•"/>
            </a:pPr>
            <a:r>
              <a:rPr lang="en-US" dirty="0"/>
              <a:t>Normal operations releases</a:t>
            </a:r>
          </a:p>
          <a:p>
            <a:pPr marL="425450" indent="-285750">
              <a:buFont typeface="Arial" panose="020B0604020202020204" pitchFamily="34" charset="0"/>
              <a:buChar char="•"/>
            </a:pPr>
            <a:r>
              <a:rPr lang="en-US" dirty="0"/>
              <a:t>Worker protection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9492EA-F456-3D9F-154D-41BD13F3F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in Implementing NEI 18-04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2A6212-FC95-BBCC-DB27-34312093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349" y="1547849"/>
            <a:ext cx="5172651" cy="393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17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364C43-1875-44A5-A563-845594853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Xe-100 Design Solution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7F088218-5DB7-4AF7-A502-472BC994E6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048" y="819835"/>
            <a:ext cx="3717501" cy="1693457"/>
          </a:xfrm>
          <a:solidFill>
            <a:srgbClr val="D7EFF3"/>
          </a:solidFill>
        </p:spPr>
        <p:txBody>
          <a:bodyPr>
            <a:normAutofit fontScale="92500" lnSpcReduction="20000"/>
          </a:bodyPr>
          <a:lstStyle/>
          <a:p>
            <a:pPr marL="425450" indent="-285750"/>
            <a:r>
              <a:rPr lang="en-US" sz="1400" b="1" dirty="0"/>
              <a:t>Pebble Benefits:</a:t>
            </a:r>
          </a:p>
          <a:p>
            <a:pPr marL="425450" indent="-285750">
              <a:buFont typeface="Arial" panose="020B0604020202020204" pitchFamily="34" charset="0"/>
              <a:buChar char="•"/>
            </a:pPr>
            <a:r>
              <a:rPr lang="en-US" sz="1400" dirty="0"/>
              <a:t>Tested up to 1800 °C</a:t>
            </a:r>
          </a:p>
          <a:p>
            <a:pPr marL="425450" indent="-285750">
              <a:buFont typeface="Arial" panose="020B0604020202020204" pitchFamily="34" charset="0"/>
              <a:buChar char="•"/>
            </a:pPr>
            <a:r>
              <a:rPr lang="en-US" sz="1400" dirty="0"/>
              <a:t>Burnup up to 165,000 </a:t>
            </a:r>
            <a:r>
              <a:rPr lang="en-US" sz="1400" dirty="0" err="1"/>
              <a:t>MWd</a:t>
            </a:r>
            <a:r>
              <a:rPr lang="en-US" sz="1400" dirty="0"/>
              <a:t>/t-hm</a:t>
            </a:r>
          </a:p>
          <a:p>
            <a:pPr marL="425450" indent="-285750">
              <a:buFont typeface="Arial" panose="020B0604020202020204" pitchFamily="34" charset="0"/>
              <a:buChar char="•"/>
            </a:pPr>
            <a:r>
              <a:rPr lang="en-US" sz="1400" dirty="0"/>
              <a:t>Long-term robustness for thousands of years</a:t>
            </a:r>
          </a:p>
          <a:p>
            <a:pPr marL="425450" indent="-285750">
              <a:buFont typeface="Arial" panose="020B0604020202020204" pitchFamily="34" charset="0"/>
              <a:buChar char="•"/>
            </a:pPr>
            <a:r>
              <a:rPr lang="en-US" sz="1400" dirty="0"/>
              <a:t>TRISO particle contains </a:t>
            </a:r>
            <a:r>
              <a:rPr lang="en-US" sz="1400" b="1" dirty="0">
                <a:solidFill>
                  <a:srgbClr val="FF0000"/>
                </a:solidFill>
              </a:rPr>
              <a:t>99.999%</a:t>
            </a:r>
            <a:r>
              <a:rPr lang="en-US" sz="1400" dirty="0"/>
              <a:t> of fission products</a:t>
            </a:r>
          </a:p>
          <a:p>
            <a:pPr marL="425450" indent="-285750"/>
            <a:endParaRPr lang="en-US" sz="1100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2EAB3DF5-098C-4C8B-B3E2-8AF66FEB1F4C}"/>
              </a:ext>
            </a:extLst>
          </p:cNvPr>
          <p:cNvSpPr txBox="1">
            <a:spLocks/>
          </p:cNvSpPr>
          <p:nvPr/>
        </p:nvSpPr>
        <p:spPr>
          <a:xfrm>
            <a:off x="130103" y="2913139"/>
            <a:ext cx="3717501" cy="1693457"/>
          </a:xfrm>
          <a:prstGeom prst="rect">
            <a:avLst/>
          </a:prstGeom>
          <a:solidFill>
            <a:srgbClr val="D7EFF3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normAutofit fontScale="92500" lnSpcReduction="20000"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25450" indent="-285750"/>
            <a:endParaRPr lang="en-US" sz="1400" kern="0" dirty="0"/>
          </a:p>
          <a:p>
            <a:pPr marL="425450" indent="-285750"/>
            <a:r>
              <a:rPr lang="en-US" sz="1400" b="1" kern="0" dirty="0"/>
              <a:t>Pebble</a:t>
            </a:r>
            <a:r>
              <a:rPr lang="en-US" sz="1400" kern="0" dirty="0"/>
              <a:t>: ~19,000 TRISO-coated particles</a:t>
            </a:r>
          </a:p>
          <a:p>
            <a:pPr marL="425450" indent="-285750"/>
            <a:r>
              <a:rPr lang="en-US" sz="1400" b="1" kern="0" dirty="0"/>
              <a:t>Reactor</a:t>
            </a:r>
            <a:r>
              <a:rPr lang="en-US" sz="1400" kern="0" dirty="0"/>
              <a:t>: ~ 220,000 Fuel pebbles</a:t>
            </a:r>
          </a:p>
          <a:p>
            <a:pPr marL="425450" indent="-285750"/>
            <a:r>
              <a:rPr lang="en-US" sz="1400" b="1" kern="0" dirty="0"/>
              <a:t>The primary safety goal</a:t>
            </a:r>
            <a:r>
              <a:rPr lang="en-US" sz="1400" kern="0" dirty="0"/>
              <a:t>: Maintain the geometry of the pebbles, reactor, and reactor building to ensure intrinsic control of heat generation and removal, keeping the fuel particles within their performance envelope and </a:t>
            </a:r>
            <a:r>
              <a:rPr lang="en-US" sz="1400" u="sng" kern="0" dirty="0"/>
              <a:t>assuring fission product retention at the source</a:t>
            </a:r>
            <a:r>
              <a:rPr lang="en-US" sz="1400" kern="0" dirty="0"/>
              <a:t>.</a:t>
            </a:r>
          </a:p>
          <a:p>
            <a:pPr marL="425450" indent="-285750"/>
            <a:endParaRPr lang="en-US" sz="1100" kern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CB0AAF-A8AF-4973-BFB8-FED465E4EAC8}"/>
              </a:ext>
            </a:extLst>
          </p:cNvPr>
          <p:cNvSpPr txBox="1"/>
          <p:nvPr/>
        </p:nvSpPr>
        <p:spPr>
          <a:xfrm>
            <a:off x="91125" y="6262065"/>
            <a:ext cx="10849597" cy="307777"/>
          </a:xfrm>
          <a:prstGeom prst="rect">
            <a:avLst/>
          </a:prstGeom>
          <a:solidFill>
            <a:srgbClr val="00D1D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ln w="0"/>
                <a:solidFill>
                  <a:schemeClr val="tx1"/>
                </a:solidFill>
              </a:rPr>
              <a:t>This fuel allows engineers to think differently about reactor design, ultimate safety and rugged predictable long-term storage  </a:t>
            </a: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08F93545-7DC7-4432-A797-54C8670FDA81}"/>
              </a:ext>
            </a:extLst>
          </p:cNvPr>
          <p:cNvSpPr txBox="1"/>
          <p:nvPr/>
        </p:nvSpPr>
        <p:spPr>
          <a:xfrm>
            <a:off x="5277992" y="6677355"/>
            <a:ext cx="1637664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lang="en-US" sz="700" spc="-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X 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Energy </a:t>
            </a: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LLC,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rights</a:t>
            </a:r>
            <a:r>
              <a:rPr sz="7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reserved</a:t>
            </a:r>
            <a:endParaRPr sz="700" dirty="0">
              <a:latin typeface="Arial"/>
              <a:cs typeface="Arial"/>
            </a:endParaRPr>
          </a:p>
        </p:txBody>
      </p:sp>
      <p:pic>
        <p:nvPicPr>
          <p:cNvPr id="4" name="Picture 3" descr="A close up of a light pole&#10;&#10;Description automatically generated">
            <a:extLst>
              <a:ext uri="{FF2B5EF4-FFF2-40B4-BE49-F238E27FC236}">
                <a16:creationId xmlns:a16="http://schemas.microsoft.com/office/drawing/2014/main" id="{E34462F3-4DF6-40B7-A5E5-0A7D411EB5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1081953"/>
            <a:ext cx="2398702" cy="5072599"/>
          </a:xfrm>
          <a:prstGeom prst="rect">
            <a:avLst/>
          </a:prstGeom>
        </p:spPr>
      </p:pic>
      <p:sp>
        <p:nvSpPr>
          <p:cNvPr id="15" name="Arrow: Curved Down 14">
            <a:extLst>
              <a:ext uri="{FF2B5EF4-FFF2-40B4-BE49-F238E27FC236}">
                <a16:creationId xmlns:a16="http://schemas.microsoft.com/office/drawing/2014/main" id="{BF96C9D6-F572-4DC1-AB73-2BD2173B50E9}"/>
              </a:ext>
            </a:extLst>
          </p:cNvPr>
          <p:cNvSpPr/>
          <p:nvPr/>
        </p:nvSpPr>
        <p:spPr>
          <a:xfrm>
            <a:off x="5867400" y="1524000"/>
            <a:ext cx="4419600" cy="726467"/>
          </a:xfrm>
          <a:prstGeom prst="curvedDownArrow">
            <a:avLst>
              <a:gd name="adj1" fmla="val 39098"/>
              <a:gd name="adj2" fmla="val 96472"/>
              <a:gd name="adj3" fmla="val 368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28474C7-A5C2-4EC6-9C04-8EEDC4937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115693"/>
            <a:ext cx="3886200" cy="41145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ED4C87-694A-48DD-AE19-7010B3790FD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 rot="12416489" flipV="1">
            <a:off x="6963733" y="3447216"/>
            <a:ext cx="1025897" cy="43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9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03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6A9ED-142E-AF58-BB14-383AF9EB7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 of NEI 18-04 and Principal Design Criteria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2559F1-56A9-CB76-039E-E55F56C050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251" y="992188"/>
            <a:ext cx="6772909" cy="5210175"/>
          </a:xfrm>
        </p:spPr>
        <p:txBody>
          <a:bodyPr/>
          <a:lstStyle/>
          <a:p>
            <a:r>
              <a:rPr lang="en-US" dirty="0"/>
              <a:t>X-energy submitted its licensing topical report on Principal Design Criteria in Summer 2022</a:t>
            </a:r>
          </a:p>
          <a:p>
            <a:r>
              <a:rPr lang="en-US" dirty="0"/>
              <a:t>Both NEI 18-04 and RG 1.232 provide frameworks for developing PDCs</a:t>
            </a:r>
          </a:p>
          <a:p>
            <a:pPr lvl="1"/>
            <a:r>
              <a:rPr lang="en-US" dirty="0"/>
              <a:t>NEI 18-04 RSFs/PSFs have many similar qualities to PDCs</a:t>
            </a:r>
          </a:p>
          <a:p>
            <a:pPr lvl="1"/>
            <a:r>
              <a:rPr lang="en-US" dirty="0"/>
              <a:t>NEI 18-04 covers requirements to address LBEs</a:t>
            </a:r>
          </a:p>
          <a:p>
            <a:pPr lvl="1"/>
            <a:r>
              <a:rPr lang="en-US" dirty="0"/>
              <a:t>RG 1.232 covers more than NEI 18-04 including normal operations</a:t>
            </a:r>
          </a:p>
          <a:p>
            <a:r>
              <a:rPr lang="en-US" dirty="0"/>
              <a:t>Xe-100 approach</a:t>
            </a:r>
          </a:p>
          <a:p>
            <a:pPr lvl="1"/>
            <a:r>
              <a:rPr lang="en-US" dirty="0"/>
              <a:t>Utilize NEI 18-04 to develop PDCs addressing performance of SSCs during LBEs</a:t>
            </a:r>
            <a:endParaRPr lang="en-US" strike="sngStrike" dirty="0"/>
          </a:p>
          <a:p>
            <a:pPr lvl="2"/>
            <a:r>
              <a:rPr lang="en-US" dirty="0"/>
              <a:t>Draw guidance from RG 1.232</a:t>
            </a:r>
          </a:p>
          <a:p>
            <a:pPr lvl="1"/>
            <a:r>
              <a:rPr lang="en-US" dirty="0"/>
              <a:t>For PDCs outside of NEI 18-04 purview, leverage RG 1.232</a:t>
            </a:r>
          </a:p>
          <a:p>
            <a:pPr lvl="1"/>
            <a:r>
              <a:rPr lang="en-US" dirty="0"/>
              <a:t>Grouping PDCs based on whether they are based on Required Functional Design Criteria (safety related), Complementary Design Criteria (NSRST), or not safety significant (NST)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C292C6-2B74-53DF-CB03-E9AA6556DB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9"/>
          <a:stretch/>
        </p:blipFill>
        <p:spPr>
          <a:xfrm>
            <a:off x="7837714" y="1194816"/>
            <a:ext cx="4159213" cy="49628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9172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F3FA31B-A758-7E4E-9D22-59F64123612D}"/>
              </a:ext>
            </a:extLst>
          </p:cNvPr>
          <p:cNvSpPr txBox="1"/>
          <p:nvPr/>
        </p:nvSpPr>
        <p:spPr>
          <a:xfrm>
            <a:off x="434277" y="2413337"/>
            <a:ext cx="4814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Licensing Modernization Project (LMP) / NEI 18-04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3F7262-03C2-4E47-8124-9B3A0329B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164" y="1529603"/>
            <a:ext cx="3798794" cy="379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92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779B9-EE67-48B6-9A46-851A05039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NEI 18-04 and Regulatory Guide 1.233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6F0469-CB3C-49AD-A9DE-758C14DF0A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95" y="3915426"/>
            <a:ext cx="8574505" cy="83099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0A2EE5-C076-4753-9848-6D3739CE3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911120"/>
            <a:ext cx="4343400" cy="556889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76D7B68-785F-47B1-8467-CF4CF8A21E2F}"/>
              </a:ext>
            </a:extLst>
          </p:cNvPr>
          <p:cNvSpPr txBox="1">
            <a:spLocks/>
          </p:cNvSpPr>
          <p:nvPr/>
        </p:nvSpPr>
        <p:spPr>
          <a:xfrm>
            <a:off x="76201" y="949220"/>
            <a:ext cx="6477000" cy="4985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Outgrowth of licensing challenges of the U.S. Department of Energy’s Next Generation Nuclear Plant (NGNP) Program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kern="0" dirty="0"/>
              <a:t>What are the licensing-basis events, and how to systematically develop that set and select for analysis?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kern="0" dirty="0"/>
              <a:t>How to classify the structures, systems, and components to credit them appropriately in analyses?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kern="0" dirty="0"/>
              <a:t>How to evaluate the adequacy of defense-in-depth in a clear, logical, systematic, and consistent manner?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kern="0" dirty="0"/>
          </a:p>
          <a:p>
            <a:r>
              <a:rPr lang="en-US" dirty="0"/>
              <a:t>NEI 18-04 </a:t>
            </a:r>
            <a:r>
              <a:rPr lang="en-US" i="1" dirty="0"/>
              <a:t>Risk-Informed Performance-Based Technology Inclusive Guidance for Non-Light Water Reactor Licensing Basis Development</a:t>
            </a:r>
          </a:p>
          <a:p>
            <a:r>
              <a:rPr lang="en-US" dirty="0"/>
              <a:t>https://www.nrc.gov/docs/ML1924/ML19241A472.pdf</a:t>
            </a:r>
          </a:p>
          <a:p>
            <a:endParaRPr lang="en-US" dirty="0"/>
          </a:p>
          <a:p>
            <a:r>
              <a:rPr lang="en-US" dirty="0"/>
              <a:t>RG 1.233 </a:t>
            </a:r>
            <a:r>
              <a:rPr lang="en-US" i="1" dirty="0"/>
              <a:t>Guidance for a Technology-Inclusive, Risk-Informed, and Performance-Based Methodology to Inform the Licensing Basis and Content of Applications for Licenses, Certifications, and Approvals for Non-Light-Water Reactors</a:t>
            </a:r>
          </a:p>
          <a:p>
            <a:r>
              <a:rPr lang="en-US" dirty="0"/>
              <a:t>https://www.nrc.gov/docs/ML2009/ML20091L698.pdf</a:t>
            </a:r>
            <a:endParaRPr lang="en-US" kern="0" dirty="0"/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249EB2D8-6390-4382-9405-6AD86CA987EA}"/>
              </a:ext>
            </a:extLst>
          </p:cNvPr>
          <p:cNvSpPr txBox="1"/>
          <p:nvPr/>
        </p:nvSpPr>
        <p:spPr>
          <a:xfrm>
            <a:off x="5277992" y="6677355"/>
            <a:ext cx="1637664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lang="en-US" sz="700" spc="-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X 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Energy </a:t>
            </a: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LLC,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rights</a:t>
            </a:r>
            <a:r>
              <a:rPr sz="7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reserved</a:t>
            </a:r>
            <a:endParaRPr sz="7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164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779B9-EE67-48B6-9A46-851A05039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Licensing Basis Events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6F0469-CB3C-49AD-A9DE-758C14DF0A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821" y="838200"/>
            <a:ext cx="6324599" cy="2031325"/>
          </a:xfrm>
        </p:spPr>
        <p:txBody>
          <a:bodyPr/>
          <a:lstStyle/>
          <a:p>
            <a:r>
              <a:rPr lang="en-US" dirty="0"/>
              <a:t>Approach that incorporates deterministic and probabilistic methods that is: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sz="1600" dirty="0"/>
              <a:t>Systematic and reproducible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sz="1600" dirty="0"/>
              <a:t>Sufficiently complete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sz="1600" dirty="0"/>
              <a:t>Available for timely input to design decisions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sz="1600" dirty="0"/>
              <a:t>Risk-informed and performance-based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sz="1600" dirty="0"/>
              <a:t>Reactor technology-inclusive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sz="1600" dirty="0"/>
              <a:t>Consistent with applicable regulatory requirements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4C02A9-6A34-479A-A537-871A7DF8A8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63613"/>
            <a:ext cx="4953000" cy="5539740"/>
          </a:xfrm>
          <a:prstGeom prst="rect">
            <a:avLst/>
          </a:prstGeom>
          <a:noFill/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5881AB06-FD8B-4AC3-877C-F496EB2778EB}"/>
              </a:ext>
            </a:extLst>
          </p:cNvPr>
          <p:cNvSpPr/>
          <p:nvPr/>
        </p:nvSpPr>
        <p:spPr>
          <a:xfrm>
            <a:off x="7086600" y="1009650"/>
            <a:ext cx="685800" cy="304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BC6F6B8-F76D-4EAB-BBE1-D7454B46909D}"/>
              </a:ext>
            </a:extLst>
          </p:cNvPr>
          <p:cNvSpPr/>
          <p:nvPr/>
        </p:nvSpPr>
        <p:spPr>
          <a:xfrm>
            <a:off x="7086600" y="3723958"/>
            <a:ext cx="685800" cy="304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F348F84-570B-4785-A990-A768F06226D0}"/>
              </a:ext>
            </a:extLst>
          </p:cNvPr>
          <p:cNvSpPr/>
          <p:nvPr/>
        </p:nvSpPr>
        <p:spPr>
          <a:xfrm>
            <a:off x="7086600" y="4365746"/>
            <a:ext cx="685800" cy="304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7332E8F-5950-4C7D-9738-E832439A0372}"/>
              </a:ext>
            </a:extLst>
          </p:cNvPr>
          <p:cNvSpPr/>
          <p:nvPr/>
        </p:nvSpPr>
        <p:spPr>
          <a:xfrm rot="10800000">
            <a:off x="8724900" y="2209800"/>
            <a:ext cx="685800" cy="304800"/>
          </a:xfrm>
          <a:prstGeom prst="rightArrow">
            <a:avLst/>
          </a:prstGeom>
          <a:solidFill>
            <a:srgbClr val="0070C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221EF43-89B6-48E4-A8E6-77A1C05AF48E}"/>
              </a:ext>
            </a:extLst>
          </p:cNvPr>
          <p:cNvSpPr/>
          <p:nvPr/>
        </p:nvSpPr>
        <p:spPr>
          <a:xfrm rot="10800000">
            <a:off x="10668000" y="4365746"/>
            <a:ext cx="685800" cy="304800"/>
          </a:xfrm>
          <a:prstGeom prst="rightArrow">
            <a:avLst/>
          </a:prstGeom>
          <a:solidFill>
            <a:srgbClr val="0070C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9C63646-3FAA-424C-88AE-8CDB46F05D15}"/>
              </a:ext>
            </a:extLst>
          </p:cNvPr>
          <p:cNvSpPr/>
          <p:nvPr/>
        </p:nvSpPr>
        <p:spPr>
          <a:xfrm rot="10800000">
            <a:off x="10668000" y="2869525"/>
            <a:ext cx="685800" cy="304800"/>
          </a:xfrm>
          <a:prstGeom prst="rightArrow">
            <a:avLst/>
          </a:prstGeom>
          <a:solidFill>
            <a:srgbClr val="0070C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6BE547-44FC-4DC1-BACA-A004274E3484}"/>
              </a:ext>
            </a:extLst>
          </p:cNvPr>
          <p:cNvSpPr txBox="1"/>
          <p:nvPr/>
        </p:nvSpPr>
        <p:spPr>
          <a:xfrm rot="16200000">
            <a:off x="5516360" y="2419260"/>
            <a:ext cx="1906515" cy="369332"/>
          </a:xfrm>
          <a:prstGeom prst="rect">
            <a:avLst/>
          </a:prstGeom>
          <a:solidFill>
            <a:srgbClr val="00B050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DSA-influenced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1E06A4-B056-4FBC-82C4-845D424D3AC9}"/>
              </a:ext>
            </a:extLst>
          </p:cNvPr>
          <p:cNvSpPr txBox="1"/>
          <p:nvPr/>
        </p:nvSpPr>
        <p:spPr>
          <a:xfrm rot="5400000">
            <a:off x="10675913" y="2709122"/>
            <a:ext cx="1955135" cy="369332"/>
          </a:xfrm>
          <a:prstGeom prst="rect">
            <a:avLst/>
          </a:prstGeom>
          <a:solidFill>
            <a:srgbClr val="0070C0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PSA-influenced</a:t>
            </a:r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47EDF25C-6485-4A94-BD92-AACB361AC682}"/>
              </a:ext>
            </a:extLst>
          </p:cNvPr>
          <p:cNvSpPr txBox="1"/>
          <p:nvPr/>
        </p:nvSpPr>
        <p:spPr>
          <a:xfrm>
            <a:off x="5277992" y="6677355"/>
            <a:ext cx="1637664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lang="en-US" sz="700" spc="-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X 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Energy </a:t>
            </a: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LLC,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rights</a:t>
            </a:r>
            <a:r>
              <a:rPr sz="7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reserved</a:t>
            </a:r>
            <a:endParaRPr sz="700" dirty="0">
              <a:latin typeface="Arial"/>
              <a:cs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6E1DFD2-ACBA-B1BC-DF51-817DF257A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131" y="3557184"/>
            <a:ext cx="2877338" cy="289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76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779B9-EE67-48B6-9A46-851A05039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Structures, Systems, and Components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6F0469-CB3C-49AD-A9DE-758C14DF0A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556" y="4941659"/>
            <a:ext cx="6081330" cy="1292662"/>
          </a:xfrm>
        </p:spPr>
        <p:txBody>
          <a:bodyPr/>
          <a:lstStyle/>
          <a:p>
            <a:r>
              <a:rPr lang="en-US" sz="1400" dirty="0"/>
              <a:t>Decomposing the Required Safety Functions across the spectrum of LBEs leads to a systematic process of assigning classifications to the functions &amp; SSCs that perform them.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Safety-related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Non-safety-related, but with special treatment(s) applied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Non-safety related</a:t>
            </a:r>
          </a:p>
        </p:txBody>
      </p:sp>
      <p:grpSp>
        <p:nvGrpSpPr>
          <p:cNvPr id="6" name="Canvas 801">
            <a:extLst>
              <a:ext uri="{FF2B5EF4-FFF2-40B4-BE49-F238E27FC236}">
                <a16:creationId xmlns:a16="http://schemas.microsoft.com/office/drawing/2014/main" id="{03EE5D80-3837-4F95-9CB9-270714F762CF}"/>
              </a:ext>
            </a:extLst>
          </p:cNvPr>
          <p:cNvGrpSpPr/>
          <p:nvPr/>
        </p:nvGrpSpPr>
        <p:grpSpPr>
          <a:xfrm>
            <a:off x="228600" y="880716"/>
            <a:ext cx="4331525" cy="3835729"/>
            <a:chOff x="0" y="0"/>
            <a:chExt cx="5943600" cy="418719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0230DD2-73FA-415C-A385-E39E0C21BCED}"/>
                </a:ext>
              </a:extLst>
            </p:cNvPr>
            <p:cNvSpPr/>
            <p:nvPr/>
          </p:nvSpPr>
          <p:spPr>
            <a:xfrm>
              <a:off x="0" y="0"/>
              <a:ext cx="5943600" cy="418719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8" name="Text Box 55">
              <a:extLst>
                <a:ext uri="{FF2B5EF4-FFF2-40B4-BE49-F238E27FC236}">
                  <a16:creationId xmlns:a16="http://schemas.microsoft.com/office/drawing/2014/main" id="{EBFB6466-F21C-42D9-B4DF-12B666A8B3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2837" y="0"/>
              <a:ext cx="1629162" cy="379959"/>
            </a:xfrm>
            <a:prstGeom prst="rect">
              <a:avLst/>
            </a:prstGeom>
            <a:solidFill>
              <a:srgbClr val="3366FF">
                <a:alpha val="38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65837" tIns="32918" rIns="65837" bIns="32918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Maintain Control of Radionuclide Release</a:t>
              </a:r>
              <a:endParaRPr lang="en-US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9" name="Text Box 56">
              <a:extLst>
                <a:ext uri="{FF2B5EF4-FFF2-40B4-BE49-F238E27FC236}">
                  <a16:creationId xmlns:a16="http://schemas.microsoft.com/office/drawing/2014/main" id="{794B3692-56CF-4555-919E-2A9D6C3C75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7172" y="604640"/>
              <a:ext cx="919364" cy="380547"/>
            </a:xfrm>
            <a:prstGeom prst="rect">
              <a:avLst/>
            </a:prstGeom>
            <a:solidFill>
              <a:srgbClr val="3366FF">
                <a:alpha val="38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65837" tIns="32918" rIns="65837" bIns="32918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Control Radiation</a:t>
              </a:r>
              <a:endParaRPr lang="en-US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0" name="Text Box 57">
              <a:extLst>
                <a:ext uri="{FF2B5EF4-FFF2-40B4-BE49-F238E27FC236}">
                  <a16:creationId xmlns:a16="http://schemas.microsoft.com/office/drawing/2014/main" id="{9F3C9170-3AF3-4522-B075-EF064F089C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6752" y="604640"/>
              <a:ext cx="1470508" cy="38054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rot="0" vert="horz" wrap="square" lIns="65837" tIns="32918" rIns="65837" bIns="32918" anchor="ctr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Control Personnel Access</a:t>
              </a:r>
              <a:endParaRPr lang="en-US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58">
              <a:extLst>
                <a:ext uri="{FF2B5EF4-FFF2-40B4-BE49-F238E27FC236}">
                  <a16:creationId xmlns:a16="http://schemas.microsoft.com/office/drawing/2014/main" id="{7A712EEF-0A32-4C17-9C60-F48A2BF9B7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2036" y="1191046"/>
              <a:ext cx="1240815" cy="37995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rot="0" vert="horz" wrap="square" lIns="65837" tIns="32918" rIns="65837" bIns="32918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Control Radiation from Processes</a:t>
              </a:r>
              <a:endParaRPr lang="en-US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2" name="Text Box 59">
              <a:extLst>
                <a:ext uri="{FF2B5EF4-FFF2-40B4-BE49-F238E27FC236}">
                  <a16:creationId xmlns:a16="http://schemas.microsoft.com/office/drawing/2014/main" id="{B99721B4-87A3-43D4-9ACE-B9818FAE37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2097" y="1199869"/>
              <a:ext cx="1468140" cy="38054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rot="0" vert="horz" wrap="square" lIns="65837" tIns="32918" rIns="65837" bIns="32918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Control Radiation from Storage</a:t>
              </a:r>
              <a:endParaRPr lang="en-US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3" name="Text Box 60">
              <a:extLst>
                <a:ext uri="{FF2B5EF4-FFF2-40B4-BE49-F238E27FC236}">
                  <a16:creationId xmlns:a16="http://schemas.microsoft.com/office/drawing/2014/main" id="{1052A940-1AA4-4320-BAAB-4D8D89EDF7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609" y="1191046"/>
              <a:ext cx="1374014" cy="379959"/>
            </a:xfrm>
            <a:prstGeom prst="rect">
              <a:avLst/>
            </a:prstGeom>
            <a:solidFill>
              <a:srgbClr val="3366FF">
                <a:alpha val="38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65837" tIns="32918" rIns="65837" bIns="32918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Control Radiation from Core</a:t>
              </a:r>
              <a:endParaRPr lang="en-US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4" name="Text Box 61">
              <a:extLst>
                <a:ext uri="{FF2B5EF4-FFF2-40B4-BE49-F238E27FC236}">
                  <a16:creationId xmlns:a16="http://schemas.microsoft.com/office/drawing/2014/main" id="{884104AB-0864-4CC7-9ECE-EC0B4CB664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868" y="1873913"/>
              <a:ext cx="1511948" cy="379959"/>
            </a:xfrm>
            <a:prstGeom prst="rect">
              <a:avLst/>
            </a:prstGeom>
            <a:solidFill>
              <a:srgbClr val="3366FF">
                <a:alpha val="38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65837" tIns="32918" rIns="65837" bIns="32918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Control Radiation Transport</a:t>
              </a:r>
              <a:endParaRPr lang="en-US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5" name="Text Box 62">
              <a:extLst>
                <a:ext uri="{FF2B5EF4-FFF2-40B4-BE49-F238E27FC236}">
                  <a16:creationId xmlns:a16="http://schemas.microsoft.com/office/drawing/2014/main" id="{EB3CC5E9-2A3E-423D-A4AD-C81E19BA1D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373" y="1873913"/>
              <a:ext cx="1012306" cy="37995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rot="0" vert="horz" wrap="square" lIns="65837" tIns="32918" rIns="65837" bIns="32918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Control Direct Radiation</a:t>
              </a:r>
              <a:endParaRPr lang="en-US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63">
              <a:extLst>
                <a:ext uri="{FF2B5EF4-FFF2-40B4-BE49-F238E27FC236}">
                  <a16:creationId xmlns:a16="http://schemas.microsoft.com/office/drawing/2014/main" id="{DF2E73A1-8987-4E76-A65D-F0E0DCB0B3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1954" y="2540311"/>
              <a:ext cx="1266271" cy="37995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rot="0" vert="horz" wrap="square" lIns="65837" tIns="32918" rIns="65837" bIns="32918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Control Transport from Site</a:t>
              </a:r>
              <a:endParaRPr lang="en-US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64">
              <a:extLst>
                <a:ext uri="{FF2B5EF4-FFF2-40B4-BE49-F238E27FC236}">
                  <a16:creationId xmlns:a16="http://schemas.microsoft.com/office/drawing/2014/main" id="{945AA76D-B821-4102-A3D3-0034932C1C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2775" y="2532077"/>
              <a:ext cx="1405981" cy="37995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rot="0" vert="horz" wrap="square" lIns="65837" tIns="32918" rIns="65837" bIns="32918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Control Transport in Reactor Building</a:t>
              </a:r>
              <a:endPara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65">
              <a:extLst>
                <a:ext uri="{FF2B5EF4-FFF2-40B4-BE49-F238E27FC236}">
                  <a16:creationId xmlns:a16="http://schemas.microsoft.com/office/drawing/2014/main" id="{7E8495AD-C973-4C2E-9407-2EB83C80EF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6155" y="2540311"/>
              <a:ext cx="1369870" cy="37995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rot="0" vert="horz" wrap="square" lIns="65837" tIns="32918" rIns="65837" bIns="32918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Control Transport from HPB</a:t>
              </a:r>
              <a:endParaRPr lang="en-US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66">
              <a:extLst>
                <a:ext uri="{FF2B5EF4-FFF2-40B4-BE49-F238E27FC236}">
                  <a16:creationId xmlns:a16="http://schemas.microsoft.com/office/drawing/2014/main" id="{4258D489-D913-4BFD-B0CD-D04F6D7BC2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549134"/>
              <a:ext cx="1318366" cy="380547"/>
            </a:xfrm>
            <a:prstGeom prst="rect">
              <a:avLst/>
            </a:prstGeom>
            <a:solidFill>
              <a:srgbClr val="3366FF">
                <a:alpha val="38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65837" tIns="32918" rIns="65837" bIns="32918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Control Transport from Core</a:t>
              </a:r>
              <a:endParaRPr lang="en-US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67">
              <a:extLst>
                <a:ext uri="{FF2B5EF4-FFF2-40B4-BE49-F238E27FC236}">
                  <a16:creationId xmlns:a16="http://schemas.microsoft.com/office/drawing/2014/main" id="{23A474FB-E9C6-407C-BDC5-B267AD459F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3232" y="3194357"/>
              <a:ext cx="1849975" cy="38054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rot="0" vert="horz" wrap="square" lIns="65837" tIns="32918" rIns="65837" bIns="32918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Retain Radionuclides in Fuel Spheres</a:t>
              </a:r>
              <a:endPara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68">
              <a:extLst>
                <a:ext uri="{FF2B5EF4-FFF2-40B4-BE49-F238E27FC236}">
                  <a16:creationId xmlns:a16="http://schemas.microsoft.com/office/drawing/2014/main" id="{2E28D4A0-AD84-4356-A8F4-98610FFFFF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6" y="3194357"/>
              <a:ext cx="1830439" cy="380547"/>
            </a:xfrm>
            <a:prstGeom prst="rect">
              <a:avLst/>
            </a:prstGeom>
            <a:solidFill>
              <a:srgbClr val="3366FF">
                <a:alpha val="38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65837" tIns="32918" rIns="65837" bIns="32918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Control Radionuclides in Fuel Particles</a:t>
              </a:r>
              <a:endParaRPr lang="en-US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Line 69">
              <a:extLst>
                <a:ext uri="{FF2B5EF4-FFF2-40B4-BE49-F238E27FC236}">
                  <a16:creationId xmlns:a16="http://schemas.microsoft.com/office/drawing/2014/main" id="{8D4B09A2-E2EC-4AFE-B7E6-163433C1855B}"/>
                </a:ext>
              </a:extLst>
            </p:cNvPr>
            <p:cNvCxnSpPr/>
            <p:nvPr/>
          </p:nvCxnSpPr>
          <p:spPr bwMode="auto">
            <a:xfrm>
              <a:off x="2808410" y="388193"/>
              <a:ext cx="0" cy="2211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Line 70">
              <a:extLst>
                <a:ext uri="{FF2B5EF4-FFF2-40B4-BE49-F238E27FC236}">
                  <a16:creationId xmlns:a16="http://schemas.microsoft.com/office/drawing/2014/main" id="{7A85FC06-0AED-4FFB-8349-D36D97700CE7}"/>
                </a:ext>
              </a:extLst>
            </p:cNvPr>
            <p:cNvCxnSpPr/>
            <p:nvPr/>
          </p:nvCxnSpPr>
          <p:spPr bwMode="auto">
            <a:xfrm flipH="1">
              <a:off x="4206103" y="507592"/>
              <a:ext cx="0" cy="864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Line 71">
              <a:extLst>
                <a:ext uri="{FF2B5EF4-FFF2-40B4-BE49-F238E27FC236}">
                  <a16:creationId xmlns:a16="http://schemas.microsoft.com/office/drawing/2014/main" id="{EA393011-AFA4-47F9-B893-8E9E16A80013}"/>
                </a:ext>
              </a:extLst>
            </p:cNvPr>
            <p:cNvCxnSpPr/>
            <p:nvPr/>
          </p:nvCxnSpPr>
          <p:spPr bwMode="auto">
            <a:xfrm>
              <a:off x="1280479" y="1071648"/>
              <a:ext cx="0" cy="1193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Line 72">
              <a:extLst>
                <a:ext uri="{FF2B5EF4-FFF2-40B4-BE49-F238E27FC236}">
                  <a16:creationId xmlns:a16="http://schemas.microsoft.com/office/drawing/2014/main" id="{020B1569-7461-457A-A774-91FBEFCAB358}"/>
                </a:ext>
              </a:extLst>
            </p:cNvPr>
            <p:cNvCxnSpPr/>
            <p:nvPr/>
          </p:nvCxnSpPr>
          <p:spPr bwMode="auto">
            <a:xfrm>
              <a:off x="2808410" y="507592"/>
              <a:ext cx="14000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73">
              <a:extLst>
                <a:ext uri="{FF2B5EF4-FFF2-40B4-BE49-F238E27FC236}">
                  <a16:creationId xmlns:a16="http://schemas.microsoft.com/office/drawing/2014/main" id="{043743BE-59E9-47AC-9602-66DC2424CF24}"/>
                </a:ext>
              </a:extLst>
            </p:cNvPr>
            <p:cNvCxnSpPr/>
            <p:nvPr/>
          </p:nvCxnSpPr>
          <p:spPr bwMode="auto">
            <a:xfrm flipH="1">
              <a:off x="2627261" y="988127"/>
              <a:ext cx="3552" cy="1946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74">
              <a:extLst>
                <a:ext uri="{FF2B5EF4-FFF2-40B4-BE49-F238E27FC236}">
                  <a16:creationId xmlns:a16="http://schemas.microsoft.com/office/drawing/2014/main" id="{1CCAEB5A-F695-4D3D-A33C-5B56DBE34E83}"/>
                </a:ext>
              </a:extLst>
            </p:cNvPr>
            <p:cNvCxnSpPr/>
            <p:nvPr/>
          </p:nvCxnSpPr>
          <p:spPr bwMode="auto">
            <a:xfrm>
              <a:off x="1297647" y="1579239"/>
              <a:ext cx="0" cy="294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Line 75">
              <a:extLst>
                <a:ext uri="{FF2B5EF4-FFF2-40B4-BE49-F238E27FC236}">
                  <a16:creationId xmlns:a16="http://schemas.microsoft.com/office/drawing/2014/main" id="{96EBCC01-9B64-47A5-A65D-1BA79D66DD93}"/>
                </a:ext>
              </a:extLst>
            </p:cNvPr>
            <p:cNvCxnSpPr/>
            <p:nvPr/>
          </p:nvCxnSpPr>
          <p:spPr bwMode="auto">
            <a:xfrm>
              <a:off x="708022" y="2927328"/>
              <a:ext cx="0" cy="2593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Line 76">
              <a:extLst>
                <a:ext uri="{FF2B5EF4-FFF2-40B4-BE49-F238E27FC236}">
                  <a16:creationId xmlns:a16="http://schemas.microsoft.com/office/drawing/2014/main" id="{B34CF24D-22A4-4DD1-A9F2-A683E3B85E6D}"/>
                </a:ext>
              </a:extLst>
            </p:cNvPr>
            <p:cNvCxnSpPr/>
            <p:nvPr/>
          </p:nvCxnSpPr>
          <p:spPr bwMode="auto">
            <a:xfrm>
              <a:off x="1280479" y="1071648"/>
              <a:ext cx="292799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Line 77">
              <a:extLst>
                <a:ext uri="{FF2B5EF4-FFF2-40B4-BE49-F238E27FC236}">
                  <a16:creationId xmlns:a16="http://schemas.microsoft.com/office/drawing/2014/main" id="{98834124-03D6-4A45-9B41-BF225822D683}"/>
                </a:ext>
              </a:extLst>
            </p:cNvPr>
            <p:cNvCxnSpPr/>
            <p:nvPr/>
          </p:nvCxnSpPr>
          <p:spPr bwMode="auto">
            <a:xfrm flipV="1">
              <a:off x="719270" y="2410325"/>
              <a:ext cx="4542355" cy="123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Line 78">
              <a:extLst>
                <a:ext uri="{FF2B5EF4-FFF2-40B4-BE49-F238E27FC236}">
                  <a16:creationId xmlns:a16="http://schemas.microsoft.com/office/drawing/2014/main" id="{924E3618-0420-4036-8276-6CFB09808624}"/>
                </a:ext>
              </a:extLst>
            </p:cNvPr>
            <p:cNvCxnSpPr/>
            <p:nvPr/>
          </p:nvCxnSpPr>
          <p:spPr bwMode="auto">
            <a:xfrm>
              <a:off x="708022" y="3074958"/>
              <a:ext cx="2545566" cy="94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Line 79">
              <a:extLst>
                <a:ext uri="{FF2B5EF4-FFF2-40B4-BE49-F238E27FC236}">
                  <a16:creationId xmlns:a16="http://schemas.microsoft.com/office/drawing/2014/main" id="{63659649-FB11-4D61-8C2A-CE57F81955D5}"/>
                </a:ext>
              </a:extLst>
            </p:cNvPr>
            <p:cNvCxnSpPr/>
            <p:nvPr/>
          </p:nvCxnSpPr>
          <p:spPr bwMode="auto">
            <a:xfrm>
              <a:off x="1297647" y="1745692"/>
              <a:ext cx="14006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Line 80">
              <a:extLst>
                <a:ext uri="{FF2B5EF4-FFF2-40B4-BE49-F238E27FC236}">
                  <a16:creationId xmlns:a16="http://schemas.microsoft.com/office/drawing/2014/main" id="{280E4C1E-EF82-4292-A4A3-49234AD49DA9}"/>
                </a:ext>
              </a:extLst>
            </p:cNvPr>
            <p:cNvCxnSpPr/>
            <p:nvPr/>
          </p:nvCxnSpPr>
          <p:spPr bwMode="auto">
            <a:xfrm>
              <a:off x="4208471" y="1078118"/>
              <a:ext cx="0" cy="1193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Line 81">
              <a:extLst>
                <a:ext uri="{FF2B5EF4-FFF2-40B4-BE49-F238E27FC236}">
                  <a16:creationId xmlns:a16="http://schemas.microsoft.com/office/drawing/2014/main" id="{B4F3732B-0187-43D9-8E2C-A8ECFE400E8F}"/>
                </a:ext>
              </a:extLst>
            </p:cNvPr>
            <p:cNvCxnSpPr/>
            <p:nvPr/>
          </p:nvCxnSpPr>
          <p:spPr bwMode="auto">
            <a:xfrm>
              <a:off x="2690012" y="1745692"/>
              <a:ext cx="0" cy="1188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Line 82">
              <a:extLst>
                <a:ext uri="{FF2B5EF4-FFF2-40B4-BE49-F238E27FC236}">
                  <a16:creationId xmlns:a16="http://schemas.microsoft.com/office/drawing/2014/main" id="{43F5942D-32A8-4879-AD6F-B0C0C13D5A68}"/>
                </a:ext>
              </a:extLst>
            </p:cNvPr>
            <p:cNvCxnSpPr/>
            <p:nvPr/>
          </p:nvCxnSpPr>
          <p:spPr bwMode="auto">
            <a:xfrm>
              <a:off x="724006" y="2428558"/>
              <a:ext cx="0" cy="1205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Line 83">
              <a:extLst>
                <a:ext uri="{FF2B5EF4-FFF2-40B4-BE49-F238E27FC236}">
                  <a16:creationId xmlns:a16="http://schemas.microsoft.com/office/drawing/2014/main" id="{9A7EE6FB-CFC4-4022-A9D9-AB71597FDB12}"/>
                </a:ext>
              </a:extLst>
            </p:cNvPr>
            <p:cNvCxnSpPr/>
            <p:nvPr/>
          </p:nvCxnSpPr>
          <p:spPr bwMode="auto">
            <a:xfrm>
              <a:off x="2179123" y="2423853"/>
              <a:ext cx="0" cy="1205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Line 84">
              <a:extLst>
                <a:ext uri="{FF2B5EF4-FFF2-40B4-BE49-F238E27FC236}">
                  <a16:creationId xmlns:a16="http://schemas.microsoft.com/office/drawing/2014/main" id="{3DE7F9A4-78DA-4D2C-BF7B-C16513239802}"/>
                </a:ext>
              </a:extLst>
            </p:cNvPr>
            <p:cNvCxnSpPr/>
            <p:nvPr/>
          </p:nvCxnSpPr>
          <p:spPr bwMode="auto">
            <a:xfrm>
              <a:off x="3812429" y="2410325"/>
              <a:ext cx="0" cy="1205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Line 85">
              <a:extLst>
                <a:ext uri="{FF2B5EF4-FFF2-40B4-BE49-F238E27FC236}">
                  <a16:creationId xmlns:a16="http://schemas.microsoft.com/office/drawing/2014/main" id="{722D82E5-76C9-4847-A487-CD572AF2762E}"/>
                </a:ext>
              </a:extLst>
            </p:cNvPr>
            <p:cNvCxnSpPr/>
            <p:nvPr/>
          </p:nvCxnSpPr>
          <p:spPr bwMode="auto">
            <a:xfrm>
              <a:off x="5243865" y="2400914"/>
              <a:ext cx="0" cy="1393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Line 86">
              <a:extLst>
                <a:ext uri="{FF2B5EF4-FFF2-40B4-BE49-F238E27FC236}">
                  <a16:creationId xmlns:a16="http://schemas.microsoft.com/office/drawing/2014/main" id="{9EEEF165-49B9-45BC-BFCF-3F38349FA513}"/>
                </a:ext>
              </a:extLst>
            </p:cNvPr>
            <p:cNvCxnSpPr/>
            <p:nvPr/>
          </p:nvCxnSpPr>
          <p:spPr bwMode="auto">
            <a:xfrm>
              <a:off x="2703628" y="2253872"/>
              <a:ext cx="0" cy="1576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Line 87">
              <a:extLst>
                <a:ext uri="{FF2B5EF4-FFF2-40B4-BE49-F238E27FC236}">
                  <a16:creationId xmlns:a16="http://schemas.microsoft.com/office/drawing/2014/main" id="{F5813EB3-0EAD-44BC-A721-28806BDDC5CC}"/>
                </a:ext>
              </a:extLst>
            </p:cNvPr>
            <p:cNvCxnSpPr/>
            <p:nvPr/>
          </p:nvCxnSpPr>
          <p:spPr bwMode="auto">
            <a:xfrm>
              <a:off x="3247668" y="3083193"/>
              <a:ext cx="0" cy="1023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4F3E360-3849-419D-8025-8C206ABEE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0365" y="3410804"/>
              <a:ext cx="623960" cy="157042"/>
            </a:xfrm>
            <a:prstGeom prst="rect">
              <a:avLst/>
            </a:prstGeom>
            <a:solidFill>
              <a:srgbClr val="3366FF">
                <a:alpha val="38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 sz="1400"/>
            </a:p>
          </p:txBody>
        </p:sp>
        <p:sp>
          <p:nvSpPr>
            <p:cNvPr id="42" name="Text Box 89">
              <a:extLst>
                <a:ext uri="{FF2B5EF4-FFF2-40B4-BE49-F238E27FC236}">
                  <a16:creationId xmlns:a16="http://schemas.microsoft.com/office/drawing/2014/main" id="{828DB04B-E72D-49DE-821C-963BC09570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5217" y="3578433"/>
              <a:ext cx="1228383" cy="480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5837" tIns="32918" rIns="65837" bIns="32918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6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Denotes Minimum Functions to Meet 10 CFR 50.34</a:t>
              </a:r>
              <a:endParaRPr lang="en-US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 Box 90">
              <a:extLst>
                <a:ext uri="{FF2B5EF4-FFF2-40B4-BE49-F238E27FC236}">
                  <a16:creationId xmlns:a16="http://schemas.microsoft.com/office/drawing/2014/main" id="{3A39A25E-00BC-4EF8-901A-71CD2356EF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64" y="3807231"/>
              <a:ext cx="1263903" cy="379959"/>
            </a:xfrm>
            <a:prstGeom prst="rect">
              <a:avLst/>
            </a:prstGeom>
            <a:solidFill>
              <a:srgbClr val="3366FF">
                <a:alpha val="38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65837" tIns="32918" rIns="65837" bIns="32918" anchor="ctr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Remove Core Heat </a:t>
              </a:r>
              <a:endParaRPr lang="en-US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 Box 91">
              <a:extLst>
                <a:ext uri="{FF2B5EF4-FFF2-40B4-BE49-F238E27FC236}">
                  <a16:creationId xmlns:a16="http://schemas.microsoft.com/office/drawing/2014/main" id="{EF914007-FB8C-4740-A8E5-F51580BE67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6428" y="3807231"/>
              <a:ext cx="1327246" cy="379959"/>
            </a:xfrm>
            <a:prstGeom prst="rect">
              <a:avLst/>
            </a:prstGeom>
            <a:solidFill>
              <a:srgbClr val="3366FF">
                <a:alpha val="38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65837" tIns="32918" rIns="65837" bIns="32918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Control Core Heat Generation</a:t>
              </a:r>
              <a:endParaRPr lang="en-US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 Box 92">
              <a:extLst>
                <a:ext uri="{FF2B5EF4-FFF2-40B4-BE49-F238E27FC236}">
                  <a16:creationId xmlns:a16="http://schemas.microsoft.com/office/drawing/2014/main" id="{2F240860-56EB-4012-AE85-8484BDAD98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3495" y="3798997"/>
              <a:ext cx="1318366" cy="380547"/>
            </a:xfrm>
            <a:prstGeom prst="rect">
              <a:avLst/>
            </a:prstGeom>
            <a:solidFill>
              <a:srgbClr val="3366FF">
                <a:alpha val="38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65837" tIns="32918" rIns="65837" bIns="32918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Control Chemical Attack</a:t>
              </a:r>
              <a:endParaRPr lang="en-US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6" name="Line 93">
              <a:extLst>
                <a:ext uri="{FF2B5EF4-FFF2-40B4-BE49-F238E27FC236}">
                  <a16:creationId xmlns:a16="http://schemas.microsoft.com/office/drawing/2014/main" id="{9A633FB3-AD4C-465E-A2C4-2AF2216123C2}"/>
                </a:ext>
              </a:extLst>
            </p:cNvPr>
            <p:cNvCxnSpPr/>
            <p:nvPr/>
          </p:nvCxnSpPr>
          <p:spPr bwMode="auto">
            <a:xfrm flipH="1">
              <a:off x="708022" y="3577257"/>
              <a:ext cx="1184" cy="2335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7" name="Line 94">
              <a:extLst>
                <a:ext uri="{FF2B5EF4-FFF2-40B4-BE49-F238E27FC236}">
                  <a16:creationId xmlns:a16="http://schemas.microsoft.com/office/drawing/2014/main" id="{A07C51AF-DAB8-436E-AC93-91E0B265A20C}"/>
                </a:ext>
              </a:extLst>
            </p:cNvPr>
            <p:cNvCxnSpPr/>
            <p:nvPr/>
          </p:nvCxnSpPr>
          <p:spPr bwMode="auto">
            <a:xfrm flipV="1">
              <a:off x="697367" y="3694303"/>
              <a:ext cx="2545566" cy="11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Line 95">
              <a:extLst>
                <a:ext uri="{FF2B5EF4-FFF2-40B4-BE49-F238E27FC236}">
                  <a16:creationId xmlns:a16="http://schemas.microsoft.com/office/drawing/2014/main" id="{E6AC235C-53A1-4D66-9832-5617FD8E1F01}"/>
                </a:ext>
              </a:extLst>
            </p:cNvPr>
            <p:cNvCxnSpPr/>
            <p:nvPr/>
          </p:nvCxnSpPr>
          <p:spPr bwMode="auto">
            <a:xfrm>
              <a:off x="3247076" y="3694303"/>
              <a:ext cx="2960" cy="958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Line 96">
              <a:extLst>
                <a:ext uri="{FF2B5EF4-FFF2-40B4-BE49-F238E27FC236}">
                  <a16:creationId xmlns:a16="http://schemas.microsoft.com/office/drawing/2014/main" id="{6574928A-55EE-461C-A79D-44747A338EEA}"/>
                </a:ext>
              </a:extLst>
            </p:cNvPr>
            <p:cNvCxnSpPr/>
            <p:nvPr/>
          </p:nvCxnSpPr>
          <p:spPr bwMode="auto">
            <a:xfrm flipH="1">
              <a:off x="2176755" y="3696655"/>
              <a:ext cx="2960" cy="109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C053D0B-F9DE-4629-8B34-2754D57B6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4555" y="1058343"/>
            <a:ext cx="55771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BA449A79-65FC-4090-8A49-1E5B63BB4E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349622"/>
              </p:ext>
            </p:extLst>
          </p:nvPr>
        </p:nvGraphicFramePr>
        <p:xfrm>
          <a:off x="4948142" y="880716"/>
          <a:ext cx="7090302" cy="5672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0839600" imgH="7019978" progId="Visio.Drawing.11">
                  <p:embed/>
                </p:oleObj>
              </mc:Choice>
              <mc:Fallback>
                <p:oleObj r:id="rId2" imgW="10839600" imgH="7019978" progId="Visio.Drawing.11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BA449A79-65FC-4090-8A49-1E5B63BB4E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8142" y="880716"/>
                        <a:ext cx="7090302" cy="56724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object 10">
            <a:extLst>
              <a:ext uri="{FF2B5EF4-FFF2-40B4-BE49-F238E27FC236}">
                <a16:creationId xmlns:a16="http://schemas.microsoft.com/office/drawing/2014/main" id="{A01675A1-80F5-40BF-8060-A394AA82BBFF}"/>
              </a:ext>
            </a:extLst>
          </p:cNvPr>
          <p:cNvSpPr txBox="1"/>
          <p:nvPr/>
        </p:nvSpPr>
        <p:spPr>
          <a:xfrm>
            <a:off x="5277992" y="6677355"/>
            <a:ext cx="1637664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lang="en-US" sz="700" spc="-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X 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Energy </a:t>
            </a: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LLC,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rights</a:t>
            </a:r>
            <a:r>
              <a:rPr sz="7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reserved</a:t>
            </a:r>
            <a:endParaRPr sz="7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374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779B9-EE67-48B6-9A46-851A05039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the Adequacy of Defense in Depth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6F0469-CB3C-49AD-A9DE-758C14DF0A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916538"/>
            <a:ext cx="7142533" cy="2554545"/>
          </a:xfrm>
        </p:spPr>
        <p:txBody>
          <a:bodyPr/>
          <a:lstStyle/>
          <a:p>
            <a:r>
              <a:rPr lang="en-US" sz="1600" dirty="0"/>
              <a:t>Outcome: A systematic, reproducible, iterative means of evaluating Defense in Depth and representing that to the regulator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Plant Capability DID—This capability is introduced through systems and features designed to prevent occurrence of undesired LBEs or mitigate the consequences of such events.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Programmatic DID—This capability is introduced through setting design targets and identifying monitoring or operational programs to assure targets are met.</a:t>
            </a:r>
          </a:p>
          <a:p>
            <a:r>
              <a:rPr lang="en-US" sz="1600" dirty="0"/>
              <a:t>These capabilities when combined create layers-of-defense response to plant challenges.</a:t>
            </a:r>
          </a:p>
          <a:p>
            <a:endParaRPr lang="en-US" sz="16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2E3582B-102E-4D35-8358-A6C890059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B735D59-427B-4FB5-A4FE-B118B05F24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05602" y="823912"/>
          <a:ext cx="5334000" cy="574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674816" imgH="12308554" progId="Visio.Drawing.15">
                  <p:embed/>
                </p:oleObj>
              </mc:Choice>
              <mc:Fallback>
                <p:oleObj r:id="rId2" imgW="8674816" imgH="12308554" progId="Visio.Drawing.15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B735D59-427B-4FB5-A4FE-B118B05F24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2" y="823912"/>
                        <a:ext cx="5334000" cy="5743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F104249-B451-4B5D-951B-9504ACB8BF5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39" y="914400"/>
            <a:ext cx="4828602" cy="2974019"/>
          </a:xfrm>
          <a:prstGeom prst="rect">
            <a:avLst/>
          </a:prstGeom>
          <a:noFill/>
        </p:spPr>
      </p:pic>
      <p:sp>
        <p:nvSpPr>
          <p:cNvPr id="8" name="object 10">
            <a:extLst>
              <a:ext uri="{FF2B5EF4-FFF2-40B4-BE49-F238E27FC236}">
                <a16:creationId xmlns:a16="http://schemas.microsoft.com/office/drawing/2014/main" id="{37B2EEDF-16AD-4C71-A54C-6C4F187EFC50}"/>
              </a:ext>
            </a:extLst>
          </p:cNvPr>
          <p:cNvSpPr txBox="1"/>
          <p:nvPr/>
        </p:nvSpPr>
        <p:spPr>
          <a:xfrm>
            <a:off x="5277992" y="6677355"/>
            <a:ext cx="1637664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lang="en-US" sz="700" spc="-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X 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Energy </a:t>
            </a: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LLC,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rights</a:t>
            </a:r>
            <a:r>
              <a:rPr sz="7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reserved</a:t>
            </a:r>
            <a:endParaRPr sz="7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2457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779B9-EE67-48B6-9A46-851A05039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Safety: Frequency-Consequence Curve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6F0469-CB3C-49AD-A9DE-758C14DF0A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399" y="838200"/>
            <a:ext cx="4953001" cy="5262979"/>
          </a:xfrm>
        </p:spPr>
        <p:txBody>
          <a:bodyPr/>
          <a:lstStyle/>
          <a:p>
            <a:r>
              <a:rPr lang="en-US" dirty="0"/>
              <a:t>In formulating the LMP F-C Target, a number of key inputs were considered including:</a:t>
            </a:r>
          </a:p>
          <a:p>
            <a:r>
              <a:rPr lang="en-US" dirty="0"/>
              <a:t>10 CFR 20 which limits public exposures from normal operation and anticipated events to 100 mrem/year</a:t>
            </a:r>
          </a:p>
          <a:p>
            <a:r>
              <a:rPr lang="en-US" dirty="0"/>
              <a:t>The 1-rem EPA Protective Action Guide dose, which if exceeded would lead to offsite protective actions</a:t>
            </a:r>
          </a:p>
          <a:p>
            <a:r>
              <a:rPr lang="en-US" dirty="0"/>
              <a:t>10 CFR 50.34 which limits exposures from the most severe and least likely design basis accidents to 25 rem</a:t>
            </a:r>
          </a:p>
          <a:p>
            <a:r>
              <a:rPr lang="en-US" dirty="0"/>
              <a:t>NRC Safety goal Quantitative Health Objectives which limit the individual risks to the population within 1 mile of the site boundary to 5×10</a:t>
            </a:r>
            <a:r>
              <a:rPr lang="en-US" baseline="30000" dirty="0"/>
              <a:t>-7</a:t>
            </a:r>
            <a:r>
              <a:rPr lang="en-US" dirty="0"/>
              <a:t>/year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/>
              <a:t>Not the complete answer for licensing, but a means of systematically evaluating off-normal and unplanned events throughout plant life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87B0B7-8168-4CC7-9F29-C71091E10C4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992188"/>
            <a:ext cx="7086600" cy="5364163"/>
          </a:xfrm>
          <a:prstGeom prst="rect">
            <a:avLst/>
          </a:prstGeom>
          <a:noFill/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0C8F5EA1-B87A-4A08-969A-748C55C0EEB3}"/>
              </a:ext>
            </a:extLst>
          </p:cNvPr>
          <p:cNvSpPr txBox="1"/>
          <p:nvPr/>
        </p:nvSpPr>
        <p:spPr>
          <a:xfrm>
            <a:off x="5277992" y="6677355"/>
            <a:ext cx="1637664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2020 </a:t>
            </a: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X 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Energy </a:t>
            </a: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LLC,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rights</a:t>
            </a:r>
            <a:r>
              <a:rPr sz="7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reserved</a:t>
            </a:r>
            <a:endParaRPr sz="7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8181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F3FA31B-A758-7E4E-9D22-59F64123612D}"/>
              </a:ext>
            </a:extLst>
          </p:cNvPr>
          <p:cNvSpPr txBox="1"/>
          <p:nvPr/>
        </p:nvSpPr>
        <p:spPr>
          <a:xfrm>
            <a:off x="434276" y="2413337"/>
            <a:ext cx="63475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Current Status and Select Topics in Xe-100 NEI 18-04 Implementation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3F7262-03C2-4E47-8124-9B3A0329B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164" y="1529603"/>
            <a:ext cx="3798794" cy="379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67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ogo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bc0778-b2ef-4fff-b38e-f356b7192932" xsi:nil="true"/>
    <lcf76f155ced4ddcb4097134ff3c332f xmlns="849846e1-bda1-47e0-aa50-8d033053252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461321C1F54446BFD4E987FDA88BEF" ma:contentTypeVersion="16" ma:contentTypeDescription="Create a new document." ma:contentTypeScope="" ma:versionID="2ff1b2637efacf69876befaefa63282f">
  <xsd:schema xmlns:xsd="http://www.w3.org/2001/XMLSchema" xmlns:xs="http://www.w3.org/2001/XMLSchema" xmlns:p="http://schemas.microsoft.com/office/2006/metadata/properties" xmlns:ns2="849846e1-bda1-47e0-aa50-8d0330532529" xmlns:ns3="c0bc0778-b2ef-4fff-b38e-f356b7192932" targetNamespace="http://schemas.microsoft.com/office/2006/metadata/properties" ma:root="true" ma:fieldsID="2842003528e9cec44273930596d2d283" ns2:_="" ns3:_="">
    <xsd:import namespace="849846e1-bda1-47e0-aa50-8d0330532529"/>
    <xsd:import namespace="c0bc0778-b2ef-4fff-b38e-f356b71929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9846e1-bda1-47e0-aa50-8d03305325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a81e856-da4e-4d70-b14e-1ab195ccf8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bc0778-b2ef-4fff-b38e-f356b719293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3da1faf-7e35-49ba-97aa-7f8750a83999}" ma:internalName="TaxCatchAll" ma:showField="CatchAllData" ma:web="c0bc0778-b2ef-4fff-b38e-f356b71929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53687F-0626-48AE-B6AA-51172EC712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862CFC-B0C5-4D9C-A90A-9D063B05F536}">
  <ds:schemaRefs>
    <ds:schemaRef ds:uri="http://purl.org/dc/terms/"/>
    <ds:schemaRef ds:uri="http://purl.org/dc/elements/1.1/"/>
    <ds:schemaRef ds:uri="http://schemas.microsoft.com/office/infopath/2007/PartnerControls"/>
    <ds:schemaRef ds:uri="3c6b49fc-ab5b-4b08-b6d6-f1cf58c9f211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df0d6910-fafc-4d2a-9fae-c9d4dff21d89"/>
  </ds:schemaRefs>
</ds:datastoreItem>
</file>

<file path=customXml/itemProps3.xml><?xml version="1.0" encoding="utf-8"?>
<ds:datastoreItem xmlns:ds="http://schemas.openxmlformats.org/officeDocument/2006/customXml" ds:itemID="{10E92B49-4DD7-451E-870C-87636CE9455C}"/>
</file>

<file path=docProps/app.xml><?xml version="1.0" encoding="utf-8"?>
<Properties xmlns="http://schemas.openxmlformats.org/officeDocument/2006/extended-properties" xmlns:vt="http://schemas.openxmlformats.org/officeDocument/2006/docPropsVTypes">
  <TotalTime>7719</TotalTime>
  <Words>1424</Words>
  <Application>Microsoft Office PowerPoint</Application>
  <PresentationFormat>Widescreen</PresentationFormat>
  <Paragraphs>211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Courier New</vt:lpstr>
      <vt:lpstr>Office Theme</vt:lpstr>
      <vt:lpstr>Logos</vt:lpstr>
      <vt:lpstr>Microsoft Visio 2003-2010 Drawing</vt:lpstr>
      <vt:lpstr>Microsoft Visio Drawing</vt:lpstr>
      <vt:lpstr>Overview of the Xe-100 Implementation of NEI 18-04</vt:lpstr>
      <vt:lpstr>The Xe-100 Design Solution</vt:lpstr>
      <vt:lpstr>PowerPoint Presentation</vt:lpstr>
      <vt:lpstr>NEI 18-04 and Regulatory Guide 1.233</vt:lpstr>
      <vt:lpstr>Licensing Basis Events</vt:lpstr>
      <vt:lpstr>Classification of Structures, Systems, and Components </vt:lpstr>
      <vt:lpstr>Evaluation of the Adequacy of Defense in Depth</vt:lpstr>
      <vt:lpstr>Visualizing Safety: Frequency-Consequence Curve</vt:lpstr>
      <vt:lpstr>PowerPoint Presentation</vt:lpstr>
      <vt:lpstr>Progress</vt:lpstr>
      <vt:lpstr>NEI 18-04 Process Development and Implementation Approach</vt:lpstr>
      <vt:lpstr>Requirements Decomposition</vt:lpstr>
      <vt:lpstr>Requirements Decomposition</vt:lpstr>
      <vt:lpstr>Reliability Targets – Starting Point</vt:lpstr>
      <vt:lpstr>Reliability and Capability Targets</vt:lpstr>
      <vt:lpstr>Reliability and Capability Targets</vt:lpstr>
      <vt:lpstr>Reliability Target Allocation – Function and System Level</vt:lpstr>
      <vt:lpstr>Reliability Target Allocation – Component Level</vt:lpstr>
      <vt:lpstr>Lessons Learned in Implementing NEI 18-04</vt:lpstr>
      <vt:lpstr>PowerPoint Presentation</vt:lpstr>
      <vt:lpstr>Alignment of NEI 18-04 and Principal Design Criteria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Kyle Metzroth - EXT</cp:lastModifiedBy>
  <cp:revision>113</cp:revision>
  <dcterms:created xsi:type="dcterms:W3CDTF">2020-03-24T19:41:00Z</dcterms:created>
  <dcterms:modified xsi:type="dcterms:W3CDTF">2023-03-31T13:28:42Z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0x010100CF4175673554CC4C88498C90191825A5</vt:lpwstr>
  </property>
  <property fmtid="{D5CDD505-2E9C-101B-9397-08002B2CF9AE}" pid="3" name="MediaServiceImageTags">
    <vt:lpwstr/>
  </property>
</Properties>
</file>