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7" r:id="rId2"/>
    <p:sldId id="452" r:id="rId3"/>
    <p:sldId id="385" r:id="rId4"/>
    <p:sldId id="386" r:id="rId5"/>
    <p:sldId id="453" r:id="rId6"/>
    <p:sldId id="454" r:id="rId7"/>
    <p:sldId id="455" r:id="rId8"/>
    <p:sldId id="408" r:id="rId9"/>
    <p:sldId id="387" r:id="rId10"/>
    <p:sldId id="443" r:id="rId11"/>
    <p:sldId id="447" r:id="rId12"/>
    <p:sldId id="448" r:id="rId13"/>
    <p:sldId id="446" r:id="rId14"/>
    <p:sldId id="449" r:id="rId15"/>
    <p:sldId id="444" r:id="rId16"/>
    <p:sldId id="450" r:id="rId17"/>
    <p:sldId id="442" r:id="rId18"/>
    <p:sldId id="451" r:id="rId19"/>
    <p:sldId id="445" r:id="rId20"/>
    <p:sldId id="33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FCC"/>
    <a:srgbClr val="FFFFFF"/>
    <a:srgbClr val="B2B2B2"/>
    <a:srgbClr val="FFCCCC"/>
    <a:srgbClr val="FFCCFF"/>
    <a:srgbClr val="FFFF66"/>
    <a:srgbClr val="990099"/>
    <a:srgbClr val="808080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0" autoAdjust="0"/>
    <p:restoredTop sz="96127" autoAdjust="0"/>
  </p:normalViewPr>
  <p:slideViewPr>
    <p:cSldViewPr>
      <p:cViewPr varScale="1">
        <p:scale>
          <a:sx n="85" d="100"/>
          <a:sy n="85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2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B96FA0C5-D0E6-4144-8D27-4F0C415EA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8989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9B9A-A7D0-4281-B8AE-057FEACA32F4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800" smtClean="0"/>
              <a:t>Describe the organizations that seek to inform the public on the positive attributes of nuclear technologies.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76C81C-CCD9-466A-9F64-6E7630534E22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AC7E52-EF35-4040-B7E4-48ED881484E6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800" dirty="0" smtClean="0"/>
              <a:t>Describe the structure of the atom</a:t>
            </a:r>
          </a:p>
          <a:p>
            <a:r>
              <a:rPr lang="en-US" sz="1800" dirty="0" smtClean="0"/>
              <a:t>	- State that knowledge of the units is not important, just the relationship</a:t>
            </a:r>
          </a:p>
          <a:p>
            <a:r>
              <a:rPr lang="en-US" sz="1800" dirty="0" smtClean="0"/>
              <a:t>	between the atoms parts</a:t>
            </a:r>
          </a:p>
          <a:p>
            <a:r>
              <a:rPr lang="en-US" sz="1800" dirty="0" smtClean="0"/>
              <a:t>		+1 </a:t>
            </a:r>
            <a:r>
              <a:rPr lang="en-US" sz="1800" dirty="0" err="1" smtClean="0"/>
              <a:t>ecu</a:t>
            </a:r>
            <a:r>
              <a:rPr lang="en-US" sz="1800" dirty="0" smtClean="0"/>
              <a:t> to -1 </a:t>
            </a:r>
            <a:r>
              <a:rPr lang="en-US" sz="1800" dirty="0" err="1" smtClean="0"/>
              <a:t>ecu</a:t>
            </a:r>
            <a:endParaRPr lang="en-US" sz="1800" dirty="0" smtClean="0"/>
          </a:p>
          <a:p>
            <a:r>
              <a:rPr lang="en-US" sz="1800" dirty="0" smtClean="0"/>
              <a:t>		1 </a:t>
            </a:r>
            <a:r>
              <a:rPr lang="en-US" sz="1800" dirty="0" err="1" smtClean="0"/>
              <a:t>amu</a:t>
            </a:r>
            <a:r>
              <a:rPr lang="en-US" sz="1800" dirty="0" smtClean="0"/>
              <a:t> to 1/1836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</a:t>
            </a:r>
            <a:r>
              <a:rPr lang="en-US" sz="1800" dirty="0" err="1" smtClean="0"/>
              <a:t>amu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Any Questions?</a:t>
            </a:r>
          </a:p>
          <a:p>
            <a:endParaRPr lang="en-US" sz="1800" dirty="0" smtClean="0"/>
          </a:p>
          <a:p>
            <a:r>
              <a:rPr lang="en-US" sz="1800" dirty="0" smtClean="0"/>
              <a:t>Basics are important</a:t>
            </a:r>
          </a:p>
          <a:p>
            <a:endParaRPr lang="en-US" sz="1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EC3DD3-5847-4C93-B713-EAC3CC853A6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n-US" sz="1800" smtClean="0"/>
              <a:t>Periodic Table</a:t>
            </a:r>
          </a:p>
          <a:p>
            <a:pPr lvl="1">
              <a:buFontTx/>
              <a:buChar char="-"/>
            </a:pPr>
            <a:r>
              <a:rPr lang="en-US" sz="1800" smtClean="0"/>
              <a:t>Describes the chemical properties of elements</a:t>
            </a:r>
          </a:p>
          <a:p>
            <a:pPr lvl="1">
              <a:buFontTx/>
              <a:buChar char="-"/>
            </a:pPr>
            <a:endParaRPr lang="en-US" sz="1800" smtClean="0"/>
          </a:p>
          <a:p>
            <a:pPr lvl="1">
              <a:buFontTx/>
              <a:buChar char="-"/>
            </a:pPr>
            <a:r>
              <a:rPr lang="en-US" sz="1800" smtClean="0"/>
              <a:t>Dependent upon the number of protons (charge)</a:t>
            </a:r>
          </a:p>
          <a:p>
            <a:pPr lvl="1">
              <a:buFontTx/>
              <a:buChar char="-"/>
            </a:pPr>
            <a:endParaRPr lang="en-US" sz="1800" smtClean="0"/>
          </a:p>
          <a:p>
            <a:pPr lvl="1">
              <a:buFontTx/>
              <a:buChar char="-"/>
            </a:pPr>
            <a:r>
              <a:rPr lang="en-US" sz="1800" smtClean="0"/>
              <a:t>Arranged by the number of protons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856A88-ACFB-450B-9FDA-1801C0125C0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800" smtClean="0"/>
              <a:t>ISOTOPES</a:t>
            </a:r>
          </a:p>
          <a:p>
            <a:pPr>
              <a:buFontTx/>
              <a:buChar char="-"/>
            </a:pPr>
            <a:r>
              <a:rPr lang="en-US" sz="1800" smtClean="0"/>
              <a:t>Each element can have a varied number of neutrons</a:t>
            </a:r>
          </a:p>
          <a:p>
            <a:pPr>
              <a:buFontTx/>
              <a:buChar char="-"/>
            </a:pPr>
            <a:r>
              <a:rPr lang="en-US" sz="1800" smtClean="0"/>
              <a:t>This does not change the chemical properties of the element, but it does change the weight of the atom.</a:t>
            </a:r>
          </a:p>
          <a:p>
            <a:pPr>
              <a:buFontTx/>
              <a:buChar char="-"/>
            </a:pPr>
            <a:endParaRPr lang="en-US" sz="1800" smtClean="0"/>
          </a:p>
          <a:p>
            <a:pPr>
              <a:buFontTx/>
              <a:buChar char="-"/>
            </a:pPr>
            <a:r>
              <a:rPr lang="en-US" sz="1800" smtClean="0"/>
              <a:t>Hydrogen – Weighs 1 amu</a:t>
            </a:r>
          </a:p>
          <a:p>
            <a:pPr>
              <a:buFontTx/>
              <a:buChar char="-"/>
            </a:pPr>
            <a:r>
              <a:rPr lang="en-US" sz="1800" smtClean="0"/>
              <a:t>Deuterium – Weighs 2 amu (same chemical properties as Hydrogen)</a:t>
            </a:r>
          </a:p>
          <a:p>
            <a:pPr>
              <a:buFontTx/>
              <a:buChar char="-"/>
            </a:pPr>
            <a:r>
              <a:rPr lang="en-US" sz="1800" smtClean="0"/>
              <a:t>Tritium – Weighs 3 amu (same chemical properties as Hydrogen) (Made at SRS)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457200"/>
            <a:r>
              <a:rPr lang="en-US" sz="1200" b="1" kern="1200" baseline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Pink</a:t>
            </a:r>
            <a:r>
              <a:rPr lang="en-US" sz="1200" b="0" kern="1200" baseline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Element has two or more isotopes that are used to determine its standard atomic weight. The isotopic abundances and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atomic weights vary in natural terrestrial substances. These variations are well known, and the standard atomic weight is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given as lower and upper bounds within square brackets, [ ].</a:t>
            </a:r>
          </a:p>
          <a:p>
            <a:pPr marL="274320" indent="-457200"/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Yellow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Element has two or more isotopes that are used to determine its standard atomic weight. The isotopic abundances and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atomic weights vary in natural terrestrial substances, but upper and lower bounds of the standard atomic weight have not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been assigned by IUPAC or the variations may be too small to affect the standard atomic weight value. Thus, the standard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atomic weight is given as a single value with an uncertainty that includes both measurement uncertainty and uncertainty due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 isotopic abundance variations.</a:t>
            </a:r>
          </a:p>
          <a:p>
            <a:pPr marL="274320" indent="-457200"/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Blue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Element has only one isotope that is used to determine its standard atomic weight. Thus, the standard atomic weight is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invariant and is given as a single value with an IUPAC evaluated measurement uncertainty.</a:t>
            </a:r>
          </a:p>
          <a:p>
            <a:pPr marL="274320" indent="-457200"/>
            <a:r>
              <a:rPr lang="en-US" sz="1200" b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White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Element has no standard atomic weight because all of its isotopes are radioactive and, in natural terrestrial substances, no</a:t>
            </a:r>
          </a:p>
          <a:p>
            <a:pPr marL="274320" indent="-457200"/>
            <a:r>
              <a:rPr lang="en-US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isotope occurs with a characteristic isotopic abundance from which a standard atomic weight can be determined.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FA0C5-D0E6-4144-8D27-4F0C415EA51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Standard Nuclear Notation or Standard Atomic notation is used in chemistry and physics to indicate the atomic number and mass number of an isotope.</a:t>
            </a:r>
          </a:p>
          <a:p>
            <a:endParaRPr lang="en-US" sz="1200" dirty="0" smtClean="0"/>
          </a:p>
          <a:p>
            <a:r>
              <a:rPr lang="en-US" sz="1200" dirty="0" smtClean="0"/>
              <a:t>Nuclear notation is formed by writing an elemental symbol preceded by a subscript indicating its atomic number (number of protons) and a superscript indicating its mass number (number of nucleons). </a:t>
            </a:r>
          </a:p>
          <a:p>
            <a:endParaRPr lang="en-US" sz="1200" dirty="0" smtClean="0"/>
          </a:p>
          <a:p>
            <a:r>
              <a:rPr lang="en-US" sz="1200" dirty="0" smtClean="0"/>
              <a:t>For example, carbon-12 has an atomic </a:t>
            </a:r>
          </a:p>
          <a:p>
            <a:r>
              <a:rPr lang="en-US" sz="1200" dirty="0" smtClean="0"/>
              <a:t>number of 6 and a mass number of 12. </a:t>
            </a:r>
          </a:p>
          <a:p>
            <a:endParaRPr lang="en-US" sz="1200" dirty="0" smtClean="0"/>
          </a:p>
          <a:p>
            <a:r>
              <a:rPr lang="en-US" sz="1200" dirty="0" smtClean="0"/>
              <a:t>It is common to drop the atomic number.  </a:t>
            </a:r>
          </a:p>
          <a:p>
            <a:r>
              <a:rPr lang="en-US" sz="1200" dirty="0" smtClean="0"/>
              <a:t>It is redundant with the symbol.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FA0C5-D0E6-4144-8D27-4F0C415EA5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45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6FA0C5-D0E6-4144-8D27-4F0C415EA51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8645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defRPr/>
            </a:pPr>
            <a:fld id="{E2697AC8-E15B-4282-8A57-70C07C7BDF87}" type="slidenum">
              <a:rPr lang="en-US" sz="1200">
                <a:cs typeface="+mn-cs"/>
              </a:rPr>
              <a:pPr algn="r" eaLnBrk="0" hangingPunct="0">
                <a:defRPr/>
              </a:pPr>
              <a:t>8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0D3CD-D28B-4530-AD7A-9F175CBA372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u="sng" smtClean="0"/>
              <a:t>CHART OF NUCLIDES</a:t>
            </a:r>
          </a:p>
          <a:p>
            <a:pPr>
              <a:buFontTx/>
              <a:buChar char="-"/>
            </a:pPr>
            <a:r>
              <a:rPr lang="en-US" sz="1400" smtClean="0"/>
              <a:t>A different way to look at the Periodic Table.</a:t>
            </a:r>
          </a:p>
          <a:p>
            <a:pPr>
              <a:buFontTx/>
              <a:buChar char="-"/>
            </a:pPr>
            <a:r>
              <a:rPr lang="en-US" sz="1400" smtClean="0"/>
              <a:t>It contains much more detailed information regarding all of the elements/isotopes known to man.</a:t>
            </a:r>
          </a:p>
          <a:p>
            <a:pPr>
              <a:buFontTx/>
              <a:buChar char="-"/>
            </a:pPr>
            <a:r>
              <a:rPr lang="en-US" sz="1400" smtClean="0"/>
              <a:t>Describes the radioactive materials that are known.</a:t>
            </a:r>
          </a:p>
          <a:p>
            <a:pPr>
              <a:buFontTx/>
              <a:buChar char="-"/>
            </a:pPr>
            <a:r>
              <a:rPr lang="en-US" sz="1400" smtClean="0"/>
              <a:t>The details are not important for this lecture, but there is one concept that is important:</a:t>
            </a:r>
          </a:p>
          <a:p>
            <a:pPr lvl="1">
              <a:buFontTx/>
              <a:buChar char="-"/>
            </a:pPr>
            <a:r>
              <a:rPr lang="en-US" sz="1400" smtClean="0"/>
              <a:t>LINE OF STABILITY</a:t>
            </a:r>
          </a:p>
          <a:p>
            <a:pPr>
              <a:buFontTx/>
              <a:buChar char="-"/>
            </a:pPr>
            <a:r>
              <a:rPr lang="en-US" sz="1400" smtClean="0"/>
              <a:t>The chart of nuclides is a graph of protons versus neutrons</a:t>
            </a:r>
          </a:p>
          <a:p>
            <a:pPr>
              <a:buFontTx/>
              <a:buChar char="-"/>
            </a:pPr>
            <a:r>
              <a:rPr lang="en-US" sz="1400" smtClean="0"/>
              <a:t>The stable isotopes (non-radioactive) are shown along the “Line of Stability”</a:t>
            </a:r>
          </a:p>
          <a:p>
            <a:pPr>
              <a:buFontTx/>
              <a:buChar char="-"/>
            </a:pPr>
            <a:r>
              <a:rPr lang="en-US" sz="1400" smtClean="0"/>
              <a:t>Low weight elements tend to balance equal number of protons to neutrons.  The heavier you get the more neutrons you need to keep things together.  </a:t>
            </a:r>
          </a:p>
          <a:p>
            <a:pPr>
              <a:buFontTx/>
              <a:buChar char="-"/>
            </a:pPr>
            <a:r>
              <a:rPr lang="en-US" sz="1400" smtClean="0"/>
              <a:t>The protons all have a “+” charge and they repel each other (like magnets)</a:t>
            </a:r>
          </a:p>
          <a:p>
            <a:pPr>
              <a:buFontTx/>
              <a:buChar char="-"/>
            </a:pPr>
            <a:r>
              <a:rPr lang="en-US" sz="1400" smtClean="0"/>
              <a:t>The neutrons act as glue holding everything together with a strong nuclear force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7D590-9542-4320-BDDE-7762B39C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1AF7E-C87F-47E9-8EEC-745F9F6BF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8903E-E7FA-4B5B-AD8C-5B4095E8E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CC902-E277-4669-B2C4-60EA4937F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D40A-3986-480E-87A9-544BC3FB9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9959-9C8B-4461-87F0-ACB0D909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8E56-EE17-4E9A-AF4B-6939457CE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AC93F-9D1B-43DB-AACA-C46D150D3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FABB2-85B8-40E2-BE31-28D49D108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9A8DA-B437-46B2-9B87-28F7547D5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A0CBF-B2B9-4DB3-88C6-5D3BB0510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8FCE-B2C0-406A-9BE6-495F0A744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CC"/>
            </a:gs>
            <a:gs pos="100000">
              <a:srgbClr val="8ACC8A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E53B599B-4AC4-4DFC-BDEF-9D77C058B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16" y="449266"/>
            <a:ext cx="3212924" cy="33607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29000" y="228600"/>
            <a:ext cx="5486400" cy="48006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Journey to the Center of the Atom!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28600" y="5214768"/>
            <a:ext cx="8724900" cy="152400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231775" marR="0" lvl="0" indent="-231775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Bill </a:t>
            </a:r>
            <a:r>
              <a:rPr kumimoji="0" 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Wabbersen</a:t>
            </a:r>
            <a:endParaRPr kumimoji="0" lang="en-US" sz="2800" b="1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Past-Chairman, American Nuclear Society-Savannah River Section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ctr" defTabSz="914400" rtl="0" eaLnBrk="0" fontAlgn="base" latin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Education Committee, Citizens for Nuclear Technology Awareness</a:t>
            </a:r>
          </a:p>
        </p:txBody>
      </p:sp>
      <p:pic>
        <p:nvPicPr>
          <p:cNvPr id="9" name="Picture 7" descr="cnt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39" y="3962400"/>
            <a:ext cx="3124279" cy="104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4724400" y="1905000"/>
            <a:ext cx="3126953" cy="2955624"/>
            <a:chOff x="2283248" y="1433694"/>
            <a:chExt cx="4577505" cy="4569930"/>
          </a:xfrm>
        </p:grpSpPr>
        <p:grpSp>
          <p:nvGrpSpPr>
            <p:cNvPr id="10" name="Group 9"/>
            <p:cNvGrpSpPr/>
            <p:nvPr/>
          </p:nvGrpSpPr>
          <p:grpSpPr>
            <a:xfrm>
              <a:off x="2283248" y="1433694"/>
              <a:ext cx="4577505" cy="4569930"/>
              <a:chOff x="2661495" y="1295400"/>
              <a:chExt cx="4577505" cy="4569930"/>
            </a:xfrm>
          </p:grpSpPr>
          <p:sp>
            <p:nvSpPr>
              <p:cNvPr id="11" name="Oval 10"/>
              <p:cNvSpPr/>
              <p:nvPr/>
            </p:nvSpPr>
            <p:spPr bwMode="auto">
              <a:xfrm rot="1821210">
                <a:off x="2669070" y="2969439"/>
                <a:ext cx="4569930" cy="1316499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8999617">
                <a:off x="2661495" y="2940533"/>
                <a:ext cx="4569930" cy="1316499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 rot="5400000">
                <a:off x="2655844" y="2922115"/>
                <a:ext cx="4569930" cy="1316499"/>
              </a:xfrm>
              <a:prstGeom prst="ellips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5666793" y="2232377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47000">
                    <a:srgbClr val="6E6E6E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3215759" y="3050261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47000">
                    <a:srgbClr val="6E6E6E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5209593" y="4800599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47000">
                    <a:srgbClr val="6E6E6E"/>
                  </a:gs>
                  <a:gs pos="100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067561" y="3183542"/>
              <a:ext cx="1008878" cy="1070234"/>
              <a:chOff x="4434959" y="3050261"/>
              <a:chExt cx="1008878" cy="1070234"/>
            </a:xfrm>
          </p:grpSpPr>
          <p:sp>
            <p:nvSpPr>
              <p:cNvPr id="18" name="Oval 17"/>
              <p:cNvSpPr/>
              <p:nvPr/>
            </p:nvSpPr>
            <p:spPr bwMode="auto">
              <a:xfrm>
                <a:off x="4986637" y="3206095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6060B6"/>
                  </a:gs>
                  <a:gs pos="0">
                    <a:srgbClr val="FFFFFF"/>
                  </a:gs>
                  <a:gs pos="2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4986637" y="3557786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19000">
                    <a:srgbClr val="FFA2A2"/>
                  </a:gs>
                  <a:gs pos="33000">
                    <a:srgbClr val="FF7C7C"/>
                  </a:gs>
                  <a:gs pos="0">
                    <a:srgbClr val="FFFFFF"/>
                  </a:gs>
                  <a:gs pos="65000">
                    <a:srgbClr val="FF0A0A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725435" y="3663295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6060B6"/>
                  </a:gs>
                  <a:gs pos="0">
                    <a:srgbClr val="FFFFFF"/>
                  </a:gs>
                  <a:gs pos="2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434959" y="3557786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19000">
                    <a:srgbClr val="FFA2A2"/>
                  </a:gs>
                  <a:gs pos="33000">
                    <a:srgbClr val="FF7C7C"/>
                  </a:gs>
                  <a:gs pos="0">
                    <a:srgbClr val="FFFFFF"/>
                  </a:gs>
                  <a:gs pos="65000">
                    <a:srgbClr val="FF0A0A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4434959" y="3205060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6060B6"/>
                  </a:gs>
                  <a:gs pos="0">
                    <a:srgbClr val="FFFFFF"/>
                  </a:gs>
                  <a:gs pos="2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>
                <a:off x="4701659" y="3050261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19000">
                    <a:srgbClr val="FFA2A2"/>
                  </a:gs>
                  <a:gs pos="33000">
                    <a:srgbClr val="FF7C7C"/>
                  </a:gs>
                  <a:gs pos="0">
                    <a:srgbClr val="FFFFFF"/>
                  </a:gs>
                  <a:gs pos="65000">
                    <a:srgbClr val="FF0A0A"/>
                  </a:gs>
                  <a:gs pos="100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4720709" y="3351764"/>
                <a:ext cx="457200" cy="457200"/>
              </a:xfrm>
              <a:prstGeom prst="ellipse">
                <a:avLst/>
              </a:prstGeom>
              <a:gradFill flip="none" rotWithShape="1">
                <a:gsLst>
                  <a:gs pos="45000">
                    <a:srgbClr val="6060B6"/>
                  </a:gs>
                  <a:gs pos="0">
                    <a:srgbClr val="FFFFFF"/>
                  </a:gs>
                  <a:gs pos="28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4648200" cy="3087534"/>
          </a:xfrm>
          <a:prstGeom prst="rect">
            <a:avLst/>
          </a:prstGeom>
        </p:spPr>
      </p:pic>
      <p:pic>
        <p:nvPicPr>
          <p:cNvPr id="3" name="Picture 2" descr="CA-1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4684"/>
            <a:ext cx="4495800" cy="6768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581400"/>
            <a:ext cx="381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Interactive Nucleus </a:t>
            </a:r>
          </a:p>
          <a:p>
            <a:pPr algn="ctr"/>
            <a:r>
              <a:rPr lang="en-US" sz="2800" b="1" dirty="0" smtClean="0"/>
              <a:t>at the </a:t>
            </a:r>
          </a:p>
          <a:p>
            <a:pPr algn="ctr"/>
            <a:r>
              <a:rPr lang="en-US" sz="2800" b="1" dirty="0" smtClean="0"/>
              <a:t>Ruth Patrick Science Education Center </a:t>
            </a:r>
          </a:p>
          <a:p>
            <a:pPr algn="ctr"/>
            <a:r>
              <a:rPr lang="en-US" sz="2800" b="1" dirty="0" smtClean="0"/>
              <a:t>at the </a:t>
            </a:r>
          </a:p>
          <a:p>
            <a:pPr algn="ctr"/>
            <a:r>
              <a:rPr lang="en-US" sz="2800" b="1" dirty="0" smtClean="0"/>
              <a:t>University of South Carolina- Aiken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77724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-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1763"/>
            <a:ext cx="9296400" cy="617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215236"/>
            <a:ext cx="9677400" cy="6427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-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6458"/>
            <a:ext cx="9372600" cy="622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138912"/>
            <a:ext cx="9905999" cy="658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240542"/>
            <a:ext cx="9601200" cy="6376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-79806"/>
            <a:ext cx="4343400" cy="693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-1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01625" cy="3986154"/>
          </a:xfrm>
          <a:prstGeom prst="rect">
            <a:avLst/>
          </a:prstGeom>
        </p:spPr>
      </p:pic>
      <p:pic>
        <p:nvPicPr>
          <p:cNvPr id="3" name="Picture 2" descr="CA-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2491920"/>
            <a:ext cx="4267200" cy="436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447675" y="381000"/>
            <a:ext cx="64103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Structure of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the Atom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Nucleus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152400" y="2043113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Protons - </a:t>
            </a:r>
            <a:r>
              <a:rPr lang="en-US" b="1" dirty="0" smtClean="0"/>
              <a:t>Charge = +1</a:t>
            </a:r>
            <a:endParaRPr lang="en-US" b="1" dirty="0"/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4648200" y="2043113"/>
            <a:ext cx="365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Neutrons - No Charge</a:t>
            </a:r>
          </a:p>
          <a:p>
            <a:pPr>
              <a:spcBef>
                <a:spcPct val="50000"/>
              </a:spcBef>
            </a:pPr>
            <a:r>
              <a:rPr lang="en-US" b="1" dirty="0"/>
              <a:t>	      Mass </a:t>
            </a:r>
            <a:r>
              <a:rPr lang="en-US" b="1" dirty="0" smtClean="0"/>
              <a:t>= 1 </a:t>
            </a:r>
            <a:r>
              <a:rPr lang="en-US" b="1" dirty="0" err="1"/>
              <a:t>amu</a:t>
            </a:r>
            <a:endParaRPr lang="en-US" b="1" dirty="0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228600" y="4114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u="sng"/>
              <a:t>Electron Cloud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152400" y="48006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Electrons - Charge </a:t>
            </a:r>
            <a:r>
              <a:rPr lang="en-US" b="1" dirty="0" smtClean="0"/>
              <a:t>= -1</a:t>
            </a:r>
            <a:endParaRPr lang="en-US" b="1" dirty="0"/>
          </a:p>
          <a:p>
            <a:pPr>
              <a:spcBef>
                <a:spcPct val="50000"/>
              </a:spcBef>
            </a:pPr>
            <a:r>
              <a:rPr lang="en-US" b="1" dirty="0"/>
              <a:t>	       Mass </a:t>
            </a:r>
            <a:r>
              <a:rPr lang="en-US" b="1" dirty="0" smtClean="0"/>
              <a:t>= 1</a:t>
            </a:r>
            <a:r>
              <a:rPr lang="en-US" b="1" dirty="0"/>
              <a:t>/1836 </a:t>
            </a:r>
            <a:r>
              <a:rPr lang="en-US" b="1" dirty="0" err="1"/>
              <a:t>amu</a:t>
            </a:r>
            <a:endParaRPr lang="en-US" b="1" dirty="0"/>
          </a:p>
        </p:txBody>
      </p:sp>
      <p:sp>
        <p:nvSpPr>
          <p:cNvPr id="12299" name="Oval 15"/>
          <p:cNvSpPr>
            <a:spLocks noChangeArrowheads="1"/>
          </p:cNvSpPr>
          <p:nvPr/>
        </p:nvSpPr>
        <p:spPr bwMode="auto">
          <a:xfrm>
            <a:off x="685800" y="5410200"/>
            <a:ext cx="381000" cy="3810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DC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6"/>
          <p:cNvSpPr>
            <a:spLocks noChangeArrowheads="1"/>
          </p:cNvSpPr>
          <p:nvPr/>
        </p:nvSpPr>
        <p:spPr bwMode="auto">
          <a:xfrm>
            <a:off x="838200" y="5562600"/>
            <a:ext cx="381000" cy="381000"/>
          </a:xfrm>
          <a:prstGeom prst="ellipse">
            <a:avLst/>
          </a:prstGeom>
          <a:gradFill rotWithShape="0">
            <a:gsLst>
              <a:gs pos="0">
                <a:srgbClr val="7DDE7D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7"/>
          <p:cNvSpPr>
            <a:spLocks noChangeArrowheads="1"/>
          </p:cNvSpPr>
          <p:nvPr/>
        </p:nvSpPr>
        <p:spPr bwMode="auto">
          <a:xfrm>
            <a:off x="990600" y="5715000"/>
            <a:ext cx="381000" cy="381000"/>
          </a:xfrm>
          <a:prstGeom prst="ellipse">
            <a:avLst/>
          </a:prstGeom>
          <a:gradFill rotWithShape="0">
            <a:gsLst>
              <a:gs pos="0">
                <a:srgbClr val="7676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295400" y="2590800"/>
            <a:ext cx="2819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Mass </a:t>
            </a:r>
            <a:r>
              <a:rPr lang="en-US" b="1" dirty="0" smtClean="0"/>
              <a:t>= 1 </a:t>
            </a:r>
            <a:r>
              <a:rPr lang="en-US" b="1" dirty="0" err="1" smtClean="0"/>
              <a:t>amu</a:t>
            </a:r>
            <a:r>
              <a:rPr lang="en-US" b="1" dirty="0" smtClean="0"/>
              <a:t> </a:t>
            </a:r>
            <a:r>
              <a:rPr lang="en-US" sz="2000" b="1" dirty="0" smtClean="0"/>
              <a:t>(Atomic </a:t>
            </a:r>
            <a:r>
              <a:rPr lang="en-US" sz="2000" b="1" dirty="0"/>
              <a:t>Mass </a:t>
            </a:r>
            <a:r>
              <a:rPr lang="en-US" sz="2000" b="1" dirty="0" smtClean="0"/>
              <a:t>Unit)</a:t>
            </a:r>
            <a:endParaRPr lang="en-US" sz="2000" b="1" dirty="0"/>
          </a:p>
        </p:txBody>
      </p:sp>
      <p:pic>
        <p:nvPicPr>
          <p:cNvPr id="2" name="Picture 1" descr="lithiumRutherfordMode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9333" y="3448072"/>
            <a:ext cx="3486385" cy="3064206"/>
          </a:xfrm>
          <a:prstGeom prst="rect">
            <a:avLst/>
          </a:prstGeom>
        </p:spPr>
      </p:pic>
      <p:pic>
        <p:nvPicPr>
          <p:cNvPr id="3" name="Picture 2" descr="Electron Balls R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296" y="2603161"/>
            <a:ext cx="822960" cy="822960"/>
          </a:xfrm>
          <a:prstGeom prst="rect">
            <a:avLst/>
          </a:prstGeom>
        </p:spPr>
      </p:pic>
      <p:pic>
        <p:nvPicPr>
          <p:cNvPr id="4" name="Picture 3" descr="Electron Balls 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5837" y="2591740"/>
            <a:ext cx="822960" cy="822960"/>
          </a:xfrm>
          <a:prstGeom prst="rect">
            <a:avLst/>
          </a:prstGeom>
        </p:spPr>
      </p:pic>
      <p:pic>
        <p:nvPicPr>
          <p:cNvPr id="23" name="Picture 22" descr="Electron Balls Blu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689" y="2591740"/>
            <a:ext cx="822960" cy="82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/>
          <p:cNvSpPr>
            <a:spLocks noChangeArrowheads="1"/>
          </p:cNvSpPr>
          <p:nvPr/>
        </p:nvSpPr>
        <p:spPr bwMode="auto">
          <a:xfrm>
            <a:off x="0" y="533400"/>
            <a:ext cx="9144000" cy="5791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FF00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0723" name="TextBox 1"/>
          <p:cNvSpPr txBox="1">
            <a:spLocks noChangeArrowheads="1"/>
          </p:cNvSpPr>
          <p:nvPr/>
        </p:nvSpPr>
        <p:spPr bwMode="auto">
          <a:xfrm>
            <a:off x="1257300" y="2921000"/>
            <a:ext cx="6629400" cy="1016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6000" b="1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able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1241425"/>
            <a:ext cx="704850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767013" y="381000"/>
            <a:ext cx="36099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Periodic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soto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7788" y="1931988"/>
            <a:ext cx="64484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128963" y="609600"/>
            <a:ext cx="28860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Isotopes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ic Table Isotop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2968"/>
            <a:ext cx="9144000" cy="6512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/>
              <a:t>Standard Nuclear Notation</a:t>
            </a:r>
            <a:endParaRPr lang="en-US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362200"/>
            <a:ext cx="1066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solidFill>
                  <a:srgbClr val="FF0000"/>
                </a:solidFill>
              </a:rPr>
              <a:t>X</a:t>
            </a:r>
            <a:endParaRPr lang="en-US" sz="1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2114925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7474" y="3421083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Z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 rot="10800000" flipH="1" flipV="1">
            <a:off x="533400" y="1234440"/>
            <a:ext cx="2057400" cy="2194560"/>
          </a:xfrm>
          <a:prstGeom prst="wedgeRectCallout">
            <a:avLst>
              <a:gd name="adj1" fmla="val 89617"/>
              <a:gd name="adj2" fmla="val 33432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3600" dirty="0"/>
              <a:t>Mass Number </a:t>
            </a:r>
          </a:p>
          <a:p>
            <a:pPr algn="ctr" eaLnBrk="0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 </a:t>
            </a:r>
            <a:r>
              <a:rPr lang="en-US" dirty="0"/>
              <a:t>= Z + </a:t>
            </a:r>
            <a:r>
              <a:rPr lang="en-US" dirty="0" smtClean="0"/>
              <a:t>N</a:t>
            </a:r>
          </a:p>
          <a:p>
            <a:pPr algn="ctr" eaLnBrk="0" hangingPunct="0"/>
            <a:r>
              <a:rPr lang="en-US" sz="1800" dirty="0" smtClean="0"/>
              <a:t>(N </a:t>
            </a:r>
            <a:r>
              <a:rPr lang="en-US" sz="1800" dirty="0"/>
              <a:t>= # of Neutrons)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533399" y="3886200"/>
            <a:ext cx="2057400" cy="2194560"/>
          </a:xfrm>
          <a:prstGeom prst="wedgeRectCallout">
            <a:avLst>
              <a:gd name="adj1" fmla="val 88920"/>
              <a:gd name="adj2" fmla="val -3419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/>
              <a:t>Atomic Number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# of Protons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 flipH="1">
            <a:off x="6019800" y="1295400"/>
            <a:ext cx="2743200" cy="1219200"/>
          </a:xfrm>
          <a:prstGeom prst="wedgeRectCallout">
            <a:avLst>
              <a:gd name="adj1" fmla="val 46653"/>
              <a:gd name="adj2" fmla="val 9926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dirty="0" smtClean="0"/>
              <a:t>Chemical Symbol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" name="Group 47"/>
          <p:cNvGrpSpPr/>
          <p:nvPr/>
        </p:nvGrpSpPr>
        <p:grpSpPr>
          <a:xfrm>
            <a:off x="2878662" y="5653850"/>
            <a:ext cx="6073422" cy="978370"/>
            <a:chOff x="2765778" y="5606815"/>
            <a:chExt cx="6073422" cy="978370"/>
          </a:xfrm>
        </p:grpSpPr>
        <p:grpSp>
          <p:nvGrpSpPr>
            <p:cNvPr id="3" name="Group 29"/>
            <p:cNvGrpSpPr/>
            <p:nvPr/>
          </p:nvGrpSpPr>
          <p:grpSpPr>
            <a:xfrm>
              <a:off x="2773315" y="5638799"/>
              <a:ext cx="869719" cy="882704"/>
              <a:chOff x="4572000" y="5638800"/>
              <a:chExt cx="869719" cy="88270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029200" y="5754469"/>
                <a:ext cx="412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572000" y="5638800"/>
                <a:ext cx="564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12</a:t>
                </a:r>
                <a:endParaRPr lang="en-US" sz="28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767432" y="5998284"/>
                <a:ext cx="456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6</a:t>
                </a:r>
                <a:endParaRPr lang="en-US" sz="2800" dirty="0"/>
              </a:p>
            </p:txBody>
          </p:sp>
        </p:grpSp>
        <p:sp>
          <p:nvSpPr>
            <p:cNvPr id="16" name="Rectangle 15"/>
            <p:cNvSpPr/>
            <p:nvPr/>
          </p:nvSpPr>
          <p:spPr bwMode="auto">
            <a:xfrm>
              <a:off x="2765778" y="5606815"/>
              <a:ext cx="6073422" cy="97837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32025" y="5791200"/>
              <a:ext cx="564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2"/>
                  </a:solidFill>
                </a:rPr>
                <a:t>or</a:t>
              </a:r>
              <a:endParaRPr lang="en-US" sz="28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>
              <a:off x="3662544" y="5642274"/>
              <a:ext cx="869719" cy="882704"/>
              <a:chOff x="4572000" y="5638800"/>
              <a:chExt cx="869719" cy="882704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5029200" y="5754469"/>
                <a:ext cx="412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572000" y="5638800"/>
                <a:ext cx="564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13</a:t>
                </a:r>
                <a:endParaRPr lang="en-US" sz="280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767432" y="5998284"/>
                <a:ext cx="456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6</a:t>
                </a:r>
                <a:endParaRPr lang="en-US" sz="2800" dirty="0"/>
              </a:p>
            </p:txBody>
          </p:sp>
        </p:grpSp>
        <p:grpSp>
          <p:nvGrpSpPr>
            <p:cNvPr id="10" name="Group 34"/>
            <p:cNvGrpSpPr/>
            <p:nvPr/>
          </p:nvGrpSpPr>
          <p:grpSpPr>
            <a:xfrm>
              <a:off x="4551772" y="5638799"/>
              <a:ext cx="869719" cy="882704"/>
              <a:chOff x="4572000" y="5638800"/>
              <a:chExt cx="869719" cy="882704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5029200" y="5754469"/>
                <a:ext cx="412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572000" y="5638800"/>
                <a:ext cx="564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14</a:t>
                </a:r>
                <a:endParaRPr lang="en-US" sz="28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767432" y="5998284"/>
                <a:ext cx="4564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6</a:t>
                </a:r>
                <a:endParaRPr lang="en-US" sz="2800" dirty="0"/>
              </a:p>
            </p:txBody>
          </p:sp>
        </p:grpSp>
        <p:grpSp>
          <p:nvGrpSpPr>
            <p:cNvPr id="19" name="Group 38"/>
            <p:cNvGrpSpPr/>
            <p:nvPr/>
          </p:nvGrpSpPr>
          <p:grpSpPr>
            <a:xfrm>
              <a:off x="6052719" y="5638805"/>
              <a:ext cx="869719" cy="762000"/>
              <a:chOff x="6109162" y="5638800"/>
              <a:chExt cx="869719" cy="7620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6566362" y="5754469"/>
                <a:ext cx="412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09162" y="5638800"/>
                <a:ext cx="564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12</a:t>
                </a:r>
                <a:endParaRPr lang="en-US" sz="2800" dirty="0"/>
              </a:p>
            </p:txBody>
          </p:sp>
        </p:grpSp>
        <p:grpSp>
          <p:nvGrpSpPr>
            <p:cNvPr id="22" name="Group 39"/>
            <p:cNvGrpSpPr/>
            <p:nvPr/>
          </p:nvGrpSpPr>
          <p:grpSpPr>
            <a:xfrm>
              <a:off x="6943834" y="5638805"/>
              <a:ext cx="869719" cy="762000"/>
              <a:chOff x="6947362" y="5638800"/>
              <a:chExt cx="869719" cy="76200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404562" y="5754469"/>
                <a:ext cx="412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947362" y="5638800"/>
                <a:ext cx="564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13</a:t>
                </a:r>
                <a:endParaRPr lang="en-US" sz="2800" dirty="0"/>
              </a:p>
            </p:txBody>
          </p:sp>
        </p:grpSp>
        <p:grpSp>
          <p:nvGrpSpPr>
            <p:cNvPr id="25" name="Group 40"/>
            <p:cNvGrpSpPr/>
            <p:nvPr/>
          </p:nvGrpSpPr>
          <p:grpSpPr>
            <a:xfrm>
              <a:off x="7834950" y="5638805"/>
              <a:ext cx="869719" cy="762000"/>
              <a:chOff x="7740881" y="5638800"/>
              <a:chExt cx="869719" cy="76200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198081" y="5754469"/>
                <a:ext cx="4125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C</a:t>
                </a:r>
                <a:endParaRPr lang="en-US" sz="3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740881" y="5638800"/>
                <a:ext cx="564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14</a:t>
                </a:r>
                <a:endParaRPr lang="en-US" sz="2800" dirty="0"/>
              </a:p>
            </p:txBody>
          </p:sp>
        </p:grpSp>
        <p:sp>
          <p:nvSpPr>
            <p:cNvPr id="42" name="Rectangle 41"/>
            <p:cNvSpPr/>
            <p:nvPr/>
          </p:nvSpPr>
          <p:spPr bwMode="auto">
            <a:xfrm>
              <a:off x="2868323" y="5715000"/>
              <a:ext cx="800566" cy="7572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745098" y="5715000"/>
              <a:ext cx="800566" cy="7572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4648200" y="5715000"/>
              <a:ext cx="800566" cy="7572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136451" y="5715000"/>
              <a:ext cx="800566" cy="7572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7039562" y="5715000"/>
              <a:ext cx="800566" cy="7572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933266" y="5715000"/>
              <a:ext cx="800566" cy="75729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/>
          <p:cNvGrpSpPr/>
          <p:nvPr/>
        </p:nvGrpSpPr>
        <p:grpSpPr>
          <a:xfrm>
            <a:off x="152400" y="3886200"/>
            <a:ext cx="4343400" cy="882704"/>
            <a:chOff x="152400" y="3886200"/>
            <a:chExt cx="4343400" cy="882704"/>
          </a:xfrm>
        </p:grpSpPr>
        <p:sp>
          <p:nvSpPr>
            <p:cNvPr id="44" name="TextBox 43"/>
            <p:cNvSpPr txBox="1"/>
            <p:nvPr/>
          </p:nvSpPr>
          <p:spPr>
            <a:xfrm>
              <a:off x="152400" y="4038600"/>
              <a:ext cx="434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How </a:t>
              </a:r>
              <a:r>
                <a:rPr lang="en-US" sz="2000" dirty="0"/>
                <a:t>many Protons are in                </a:t>
              </a:r>
              <a:r>
                <a:rPr lang="en-US" sz="2000" dirty="0" smtClean="0"/>
                <a:t>  ?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429000" y="4001869"/>
              <a:ext cx="41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O</a:t>
              </a:r>
              <a:endParaRPr lang="en-US" sz="36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71800" y="3886200"/>
              <a:ext cx="564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17</a:t>
              </a:r>
              <a:endParaRPr lang="en-US" sz="28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67232" y="4245684"/>
              <a:ext cx="45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8</a:t>
              </a:r>
              <a:endParaRPr lang="en-US" sz="2800" dirty="0"/>
            </a:p>
          </p:txBody>
        </p:sp>
      </p:grpSp>
      <p:grpSp>
        <p:nvGrpSpPr>
          <p:cNvPr id="5" name="Group 56"/>
          <p:cNvGrpSpPr/>
          <p:nvPr/>
        </p:nvGrpSpPr>
        <p:grpSpPr>
          <a:xfrm>
            <a:off x="152400" y="5148504"/>
            <a:ext cx="4343400" cy="904738"/>
            <a:chOff x="152400" y="5148504"/>
            <a:chExt cx="4343400" cy="904738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391090"/>
              <a:ext cx="434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How </a:t>
              </a:r>
              <a:r>
                <a:rPr lang="en-US" sz="2000" dirty="0"/>
                <a:t>many </a:t>
              </a:r>
              <a:r>
                <a:rPr lang="en-US" sz="2000" dirty="0" smtClean="0"/>
                <a:t>Neutrons </a:t>
              </a:r>
              <a:r>
                <a:rPr lang="en-US" sz="2000" dirty="0"/>
                <a:t>are in               </a:t>
              </a:r>
              <a:r>
                <a:rPr lang="en-US" sz="2000" dirty="0" smtClean="0"/>
                <a:t> ?</a:t>
              </a:r>
              <a:endParaRPr 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97481" y="5286207"/>
              <a:ext cx="41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135830" y="5148504"/>
              <a:ext cx="564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35713" y="5530022"/>
              <a:ext cx="45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Let’s Practice using Standard Nuclear Notation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36081" y="2514600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FF0000"/>
                </a:solidFill>
              </a:rPr>
              <a:t>X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5481" y="1924782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755" y="323094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Z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308595" y="1232369"/>
            <a:ext cx="2011680" cy="2011680"/>
          </a:xfrm>
          <a:prstGeom prst="wedgeRectCallout">
            <a:avLst>
              <a:gd name="adj1" fmla="val 70414"/>
              <a:gd name="adj2" fmla="val 2008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Mass Number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A = Z + 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(N = # of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Neutrons)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4308595" y="3581400"/>
            <a:ext cx="2011680" cy="2011680"/>
          </a:xfrm>
          <a:prstGeom prst="wedgeRectCallout">
            <a:avLst>
              <a:gd name="adj1" fmla="val 68185"/>
              <a:gd name="adj2" fmla="val -1985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Atomic Number</a:t>
            </a:r>
            <a:r>
              <a:rPr lang="en-US" dirty="0" smtClean="0"/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# of Protons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7315200" y="1364074"/>
            <a:ext cx="1676400" cy="921926"/>
          </a:xfrm>
          <a:prstGeom prst="wedgeRectCallout">
            <a:avLst>
              <a:gd name="adj1" fmla="val 15103"/>
              <a:gd name="adj2" fmla="val 93088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Chemical Symbol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2057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One</a:t>
            </a:r>
            <a:endParaRPr lang="en-US" sz="3600" dirty="0"/>
          </a:p>
        </p:txBody>
      </p:sp>
      <p:grpSp>
        <p:nvGrpSpPr>
          <p:cNvPr id="10" name="Group 53"/>
          <p:cNvGrpSpPr/>
          <p:nvPr/>
        </p:nvGrpSpPr>
        <p:grpSpPr>
          <a:xfrm>
            <a:off x="152400" y="1295400"/>
            <a:ext cx="4343400" cy="1015663"/>
            <a:chOff x="152400" y="1295400"/>
            <a:chExt cx="4343400" cy="1015663"/>
          </a:xfrm>
        </p:grpSpPr>
        <p:sp>
          <p:nvSpPr>
            <p:cNvPr id="46" name="TextBox 45"/>
            <p:cNvSpPr txBox="1"/>
            <p:nvPr/>
          </p:nvSpPr>
          <p:spPr>
            <a:xfrm>
              <a:off x="152400" y="1295400"/>
              <a:ext cx="4343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000" dirty="0" smtClean="0"/>
            </a:p>
            <a:p>
              <a:r>
                <a:rPr lang="en-US" sz="2000" dirty="0" smtClean="0"/>
                <a:t>How many Protons are in                 ?</a:t>
              </a:r>
            </a:p>
            <a:p>
              <a:endParaRPr lang="en-US" sz="2000" dirty="0" smtClean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05788" y="1518965"/>
              <a:ext cx="412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H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70622" y="1359228"/>
              <a:ext cx="564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1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44020" y="1762780"/>
              <a:ext cx="45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1</a:t>
              </a:r>
              <a:endParaRPr lang="en-US" sz="2800" dirty="0"/>
            </a:p>
          </p:txBody>
        </p:sp>
      </p:grpSp>
      <p:grpSp>
        <p:nvGrpSpPr>
          <p:cNvPr id="13" name="Group 54"/>
          <p:cNvGrpSpPr/>
          <p:nvPr/>
        </p:nvGrpSpPr>
        <p:grpSpPr>
          <a:xfrm>
            <a:off x="152400" y="2667000"/>
            <a:ext cx="4343400" cy="882704"/>
            <a:chOff x="152400" y="2667000"/>
            <a:chExt cx="4343400" cy="882704"/>
          </a:xfrm>
        </p:grpSpPr>
        <p:sp>
          <p:nvSpPr>
            <p:cNvPr id="45" name="TextBox 44"/>
            <p:cNvSpPr txBox="1"/>
            <p:nvPr/>
          </p:nvSpPr>
          <p:spPr>
            <a:xfrm>
              <a:off x="152400" y="2876490"/>
              <a:ext cx="434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How </a:t>
              </a:r>
              <a:r>
                <a:rPr lang="en-US" sz="2000" dirty="0"/>
                <a:t>many </a:t>
              </a:r>
              <a:r>
                <a:rPr lang="en-US" sz="2000" dirty="0" smtClean="0"/>
                <a:t>Neutrons </a:t>
              </a:r>
              <a:r>
                <a:rPr lang="en-US" sz="2000" dirty="0"/>
                <a:t>are in              </a:t>
              </a:r>
              <a:r>
                <a:rPr lang="en-US" sz="2000" dirty="0" smtClean="0"/>
                <a:t>  ?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29000" y="2782669"/>
              <a:ext cx="6411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Li</a:t>
              </a:r>
              <a:endParaRPr lang="en-US" sz="36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71800" y="2667000"/>
              <a:ext cx="5649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  7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67232" y="3026484"/>
              <a:ext cx="4564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3</a:t>
              </a:r>
              <a:endParaRPr lang="en-US" sz="2800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295400" y="329978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Four</a:t>
            </a:r>
            <a:endParaRPr lang="en-US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1295400" y="4549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Eight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1295400" y="58306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Zero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90406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3"/>
          <p:cNvSpPr>
            <a:spLocks noChangeArrowheads="1"/>
          </p:cNvSpPr>
          <p:nvPr/>
        </p:nvSpPr>
        <p:spPr bwMode="auto">
          <a:xfrm>
            <a:off x="0" y="533400"/>
            <a:ext cx="9144000" cy="5791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FFFF00"/>
              </a:gs>
              <a:gs pos="100000">
                <a:srgbClr val="CC00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TextBox 1"/>
          <p:cNvSpPr txBox="1">
            <a:spLocks noChangeArrowheads="1"/>
          </p:cNvSpPr>
          <p:nvPr/>
        </p:nvSpPr>
        <p:spPr bwMode="auto">
          <a:xfrm>
            <a:off x="1257300" y="2565400"/>
            <a:ext cx="6629400" cy="175432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 smtClean="0"/>
              <a:t>Building a 3D Periodic Table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N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9538"/>
            <a:ext cx="81343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nuch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429000"/>
            <a:ext cx="51054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52400" y="4876800"/>
            <a:ext cx="47625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/>
              </a:rPr>
              <a:t>Chart of the Nuclides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E2FF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776</Words>
  <Application>Microsoft Office PowerPoint</Application>
  <PresentationFormat>On-screen Show (4:3)</PresentationFormat>
  <Paragraphs>148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SRS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William Wabbersen</dc:creator>
  <cp:lastModifiedBy>Bill</cp:lastModifiedBy>
  <cp:revision>171</cp:revision>
  <dcterms:created xsi:type="dcterms:W3CDTF">2001-12-14T13:28:50Z</dcterms:created>
  <dcterms:modified xsi:type="dcterms:W3CDTF">2013-11-01T01:22:03Z</dcterms:modified>
</cp:coreProperties>
</file>