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8" r:id="rId11"/>
    <p:sldId id="265" r:id="rId12"/>
    <p:sldId id="278" r:id="rId13"/>
    <p:sldId id="267" r:id="rId14"/>
    <p:sldId id="271" r:id="rId15"/>
    <p:sldId id="269" r:id="rId16"/>
    <p:sldId id="274" r:id="rId17"/>
    <p:sldId id="270" r:id="rId18"/>
    <p:sldId id="279" r:id="rId19"/>
    <p:sldId id="291" r:id="rId20"/>
    <p:sldId id="289" r:id="rId21"/>
    <p:sldId id="290" r:id="rId22"/>
    <p:sldId id="292" r:id="rId23"/>
    <p:sldId id="273" r:id="rId24"/>
    <p:sldId id="280" r:id="rId25"/>
    <p:sldId id="277" r:id="rId26"/>
    <p:sldId id="281" r:id="rId27"/>
    <p:sldId id="283" r:id="rId28"/>
    <p:sldId id="284" r:id="rId29"/>
    <p:sldId id="276" r:id="rId30"/>
    <p:sldId id="286" r:id="rId31"/>
    <p:sldId id="287" r:id="rId32"/>
    <p:sldId id="288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F1264-69AC-5F42-A8B3-AC3CEFF79B6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9E387-B643-F34C-BFB3-9EC44C088B40}">
      <dgm:prSet phldrT="[Text]"/>
      <dgm:spPr/>
      <dgm:t>
        <a:bodyPr/>
        <a:lstStyle/>
        <a:p>
          <a:r>
            <a:rPr lang="en-US" dirty="0" smtClean="0"/>
            <a:t>Used fuel</a:t>
          </a:r>
          <a:endParaRPr lang="en-US" dirty="0"/>
        </a:p>
      </dgm:t>
    </dgm:pt>
    <dgm:pt modelId="{D7FFE929-0590-214F-911E-7D76CDE02F24}" type="parTrans" cxnId="{17C3DBC7-975E-5D4C-8D56-1741AD247DDD}">
      <dgm:prSet/>
      <dgm:spPr/>
      <dgm:t>
        <a:bodyPr/>
        <a:lstStyle/>
        <a:p>
          <a:endParaRPr lang="en-US"/>
        </a:p>
      </dgm:t>
    </dgm:pt>
    <dgm:pt modelId="{B3D161AC-1AA4-B342-9D46-D3F84F6C1663}" type="sibTrans" cxnId="{17C3DBC7-975E-5D4C-8D56-1741AD247DDD}">
      <dgm:prSet/>
      <dgm:spPr/>
      <dgm:t>
        <a:bodyPr/>
        <a:lstStyle/>
        <a:p>
          <a:endParaRPr lang="en-US"/>
        </a:p>
      </dgm:t>
    </dgm:pt>
    <dgm:pt modelId="{F468C860-9975-F04F-BED5-E05099EC311F}">
      <dgm:prSet phldrT="[Text]"/>
      <dgm:spPr/>
      <dgm:t>
        <a:bodyPr/>
        <a:lstStyle/>
        <a:p>
          <a:r>
            <a:rPr lang="en-US" dirty="0" smtClean="0"/>
            <a:t>Re-enrichment</a:t>
          </a:r>
          <a:endParaRPr lang="en-US" dirty="0"/>
        </a:p>
      </dgm:t>
    </dgm:pt>
    <dgm:pt modelId="{572579A6-F84E-CB4B-99ED-84251FDDCBA8}" type="parTrans" cxnId="{315B5E3F-7200-F94A-9CDE-C5B188133A47}">
      <dgm:prSet/>
      <dgm:spPr/>
      <dgm:t>
        <a:bodyPr/>
        <a:lstStyle/>
        <a:p>
          <a:endParaRPr lang="en-US"/>
        </a:p>
      </dgm:t>
    </dgm:pt>
    <dgm:pt modelId="{C2FE23D0-A765-4647-B24B-421C140A5E79}" type="sibTrans" cxnId="{315B5E3F-7200-F94A-9CDE-C5B188133A47}">
      <dgm:prSet/>
      <dgm:spPr/>
      <dgm:t>
        <a:bodyPr/>
        <a:lstStyle/>
        <a:p>
          <a:endParaRPr lang="en-US"/>
        </a:p>
      </dgm:t>
    </dgm:pt>
    <dgm:pt modelId="{02911F2B-29E3-3D43-B3AE-80E77600A54F}">
      <dgm:prSet phldrT="[Text]"/>
      <dgm:spPr/>
      <dgm:t>
        <a:bodyPr/>
        <a:lstStyle/>
        <a:p>
          <a:r>
            <a:rPr lang="en-US" dirty="0" smtClean="0"/>
            <a:t>Fission products and non-</a:t>
          </a:r>
          <a:r>
            <a:rPr lang="en-US" dirty="0" err="1" smtClean="0"/>
            <a:t>Pu</a:t>
          </a:r>
          <a:r>
            <a:rPr lang="en-US" dirty="0" smtClean="0"/>
            <a:t> </a:t>
          </a:r>
          <a:r>
            <a:rPr lang="en-US" dirty="0" err="1" smtClean="0"/>
            <a:t>TRUs</a:t>
          </a:r>
          <a:endParaRPr lang="en-US" dirty="0"/>
        </a:p>
      </dgm:t>
    </dgm:pt>
    <dgm:pt modelId="{B52C0E25-230C-8240-A7AB-B1BEFEC39F48}" type="parTrans" cxnId="{31030FFC-C512-9947-987B-1C49CFC76088}">
      <dgm:prSet/>
      <dgm:spPr/>
      <dgm:t>
        <a:bodyPr/>
        <a:lstStyle/>
        <a:p>
          <a:endParaRPr lang="en-US"/>
        </a:p>
      </dgm:t>
    </dgm:pt>
    <dgm:pt modelId="{C07ACBD9-9237-FE4D-8A60-3EE0AF477C75}" type="sibTrans" cxnId="{31030FFC-C512-9947-987B-1C49CFC76088}">
      <dgm:prSet/>
      <dgm:spPr/>
      <dgm:t>
        <a:bodyPr/>
        <a:lstStyle/>
        <a:p>
          <a:endParaRPr lang="en-US"/>
        </a:p>
      </dgm:t>
    </dgm:pt>
    <dgm:pt modelId="{9E2BD8B6-B104-9B4A-A9E4-B17CECA3A267}">
      <dgm:prSet phldrT="[Text]"/>
      <dgm:spPr/>
      <dgm:t>
        <a:bodyPr/>
        <a:lstStyle/>
        <a:p>
          <a:r>
            <a:rPr lang="en-US" dirty="0" smtClean="0"/>
            <a:t>Vitrified Waste </a:t>
          </a:r>
          <a:endParaRPr lang="en-US" dirty="0"/>
        </a:p>
      </dgm:t>
    </dgm:pt>
    <dgm:pt modelId="{51C56EF3-8DDF-FE4E-9932-01509024FE2A}" type="parTrans" cxnId="{364FAA96-3EB9-964A-A662-A30008D21EBE}">
      <dgm:prSet/>
      <dgm:spPr/>
      <dgm:t>
        <a:bodyPr/>
        <a:lstStyle/>
        <a:p>
          <a:endParaRPr lang="en-US"/>
        </a:p>
      </dgm:t>
    </dgm:pt>
    <dgm:pt modelId="{EB7DD5E9-B765-A041-8A30-BF91292650BE}" type="sibTrans" cxnId="{364FAA96-3EB9-964A-A662-A30008D21EBE}">
      <dgm:prSet/>
      <dgm:spPr/>
      <dgm:t>
        <a:bodyPr/>
        <a:lstStyle/>
        <a:p>
          <a:endParaRPr lang="en-US"/>
        </a:p>
      </dgm:t>
    </dgm:pt>
    <dgm:pt modelId="{53EE4EE5-F387-7940-8797-E2E86B810C58}">
      <dgm:prSet phldrT="[Text]"/>
      <dgm:spPr/>
      <dgm:t>
        <a:bodyPr/>
        <a:lstStyle/>
        <a:p>
          <a:r>
            <a:rPr lang="en-US" dirty="0" smtClean="0"/>
            <a:t>U</a:t>
          </a:r>
          <a:endParaRPr lang="en-US" dirty="0"/>
        </a:p>
      </dgm:t>
    </dgm:pt>
    <dgm:pt modelId="{5AB33CBC-3854-6B43-B54D-F762D9A83BF9}" type="sibTrans" cxnId="{7805EDD6-A058-124E-973E-BAD085E4CF19}">
      <dgm:prSet/>
      <dgm:spPr/>
      <dgm:t>
        <a:bodyPr/>
        <a:lstStyle/>
        <a:p>
          <a:endParaRPr lang="en-US"/>
        </a:p>
      </dgm:t>
    </dgm:pt>
    <dgm:pt modelId="{82511F1E-BE76-414A-9C41-3B4093151A90}" type="parTrans" cxnId="{7805EDD6-A058-124E-973E-BAD085E4CF19}">
      <dgm:prSet/>
      <dgm:spPr/>
      <dgm:t>
        <a:bodyPr/>
        <a:lstStyle/>
        <a:p>
          <a:endParaRPr lang="en-US"/>
        </a:p>
      </dgm:t>
    </dgm:pt>
    <dgm:pt modelId="{EAABED88-C42B-D74E-9595-873B8E3A3053}">
      <dgm:prSet phldrT="[Text]"/>
      <dgm:spPr/>
      <dgm:t>
        <a:bodyPr/>
        <a:lstStyle/>
        <a:p>
          <a:r>
            <a:rPr lang="en-US" dirty="0" err="1" smtClean="0"/>
            <a:t>Pu</a:t>
          </a:r>
          <a:endParaRPr lang="en-US" dirty="0"/>
        </a:p>
      </dgm:t>
    </dgm:pt>
    <dgm:pt modelId="{F2E55073-6F89-394D-BDCC-7A4CF0829C79}" type="parTrans" cxnId="{531508F6-6F6F-F445-8036-EDB2FE35A680}">
      <dgm:prSet/>
      <dgm:spPr/>
      <dgm:t>
        <a:bodyPr/>
        <a:lstStyle/>
        <a:p>
          <a:endParaRPr lang="en-US"/>
        </a:p>
      </dgm:t>
    </dgm:pt>
    <dgm:pt modelId="{CF72C5DB-1696-4348-A4F4-A690EF1B4FC5}" type="sibTrans" cxnId="{531508F6-6F6F-F445-8036-EDB2FE35A680}">
      <dgm:prSet/>
      <dgm:spPr/>
      <dgm:t>
        <a:bodyPr/>
        <a:lstStyle/>
        <a:p>
          <a:endParaRPr lang="en-US"/>
        </a:p>
      </dgm:t>
    </dgm:pt>
    <dgm:pt modelId="{D6AE4B9A-85F5-3046-B430-DB6DAA743CE4}">
      <dgm:prSet phldrT="[Text]"/>
      <dgm:spPr/>
      <dgm:t>
        <a:bodyPr/>
        <a:lstStyle/>
        <a:p>
          <a:r>
            <a:rPr lang="en-US" smtClean="0"/>
            <a:t>New fuel</a:t>
          </a:r>
          <a:endParaRPr lang="en-US" dirty="0"/>
        </a:p>
      </dgm:t>
    </dgm:pt>
    <dgm:pt modelId="{8A150CB7-C773-4640-81D9-0D8FEA86587B}" type="parTrans" cxnId="{A0B799BF-5A6B-5447-9FA7-CB29E96B8AAE}">
      <dgm:prSet/>
      <dgm:spPr/>
      <dgm:t>
        <a:bodyPr/>
        <a:lstStyle/>
        <a:p>
          <a:endParaRPr lang="en-US"/>
        </a:p>
      </dgm:t>
    </dgm:pt>
    <dgm:pt modelId="{A8572BFE-9E62-2443-A1F0-356305AFD655}" type="sibTrans" cxnId="{A0B799BF-5A6B-5447-9FA7-CB29E96B8AAE}">
      <dgm:prSet/>
      <dgm:spPr/>
      <dgm:t>
        <a:bodyPr/>
        <a:lstStyle/>
        <a:p>
          <a:endParaRPr lang="en-US"/>
        </a:p>
      </dgm:t>
    </dgm:pt>
    <dgm:pt modelId="{36F4797E-5B2E-CF45-A097-C48F53EAA013}" type="pres">
      <dgm:prSet presAssocID="{EB9F1264-69AC-5F42-A8B3-AC3CEFF79B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E2AD9-A18A-F643-BAF2-860647DF15A0}" type="pres">
      <dgm:prSet presAssocID="{88C9E387-B643-F34C-BFB3-9EC44C088B40}" presName="hierRoot1" presStyleCnt="0"/>
      <dgm:spPr/>
    </dgm:pt>
    <dgm:pt modelId="{D200F587-94D4-514B-8A07-E3ADDC5C2B40}" type="pres">
      <dgm:prSet presAssocID="{88C9E387-B643-F34C-BFB3-9EC44C088B40}" presName="composite" presStyleCnt="0"/>
      <dgm:spPr/>
    </dgm:pt>
    <dgm:pt modelId="{5071017F-DC11-224A-B68E-41B165CD2197}" type="pres">
      <dgm:prSet presAssocID="{88C9E387-B643-F34C-BFB3-9EC44C088B40}" presName="background" presStyleLbl="node0" presStyleIdx="0" presStyleCnt="1"/>
      <dgm:spPr/>
    </dgm:pt>
    <dgm:pt modelId="{16D4FFBB-FE1F-5E45-BBC3-4E0AF5027E93}" type="pres">
      <dgm:prSet presAssocID="{88C9E387-B643-F34C-BFB3-9EC44C088B4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89428-ED32-7343-B3D5-A02FD788B23A}" type="pres">
      <dgm:prSet presAssocID="{88C9E387-B643-F34C-BFB3-9EC44C088B40}" presName="hierChild2" presStyleCnt="0"/>
      <dgm:spPr/>
    </dgm:pt>
    <dgm:pt modelId="{A1EFEFC0-F9D9-B443-B6F9-A523C8933A55}" type="pres">
      <dgm:prSet presAssocID="{82511F1E-BE76-414A-9C41-3B4093151A9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E98F71-8C5B-0645-8A30-7A52A622502C}" type="pres">
      <dgm:prSet presAssocID="{53EE4EE5-F387-7940-8797-E2E86B810C58}" presName="hierRoot2" presStyleCnt="0"/>
      <dgm:spPr/>
    </dgm:pt>
    <dgm:pt modelId="{49DBD7C9-27DD-3449-ADAF-A013316713F8}" type="pres">
      <dgm:prSet presAssocID="{53EE4EE5-F387-7940-8797-E2E86B810C58}" presName="composite2" presStyleCnt="0"/>
      <dgm:spPr/>
    </dgm:pt>
    <dgm:pt modelId="{B69543E9-3C03-F14F-9440-8F9D05572C02}" type="pres">
      <dgm:prSet presAssocID="{53EE4EE5-F387-7940-8797-E2E86B810C58}" presName="background2" presStyleLbl="node2" presStyleIdx="0" presStyleCnt="3"/>
      <dgm:spPr/>
    </dgm:pt>
    <dgm:pt modelId="{BAB7E551-E34F-0A4A-A929-F4358FE9CAAF}" type="pres">
      <dgm:prSet presAssocID="{53EE4EE5-F387-7940-8797-E2E86B810C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52FCB-BB09-3C42-81F3-A9BF20434228}" type="pres">
      <dgm:prSet presAssocID="{53EE4EE5-F387-7940-8797-E2E86B810C58}" presName="hierChild3" presStyleCnt="0"/>
      <dgm:spPr/>
    </dgm:pt>
    <dgm:pt modelId="{491F0A68-472D-8D48-A4F3-4942E1034C2C}" type="pres">
      <dgm:prSet presAssocID="{572579A6-F84E-CB4B-99ED-84251FDDCBA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DAE2602-3AA1-4742-98D1-0AE574DEF1B8}" type="pres">
      <dgm:prSet presAssocID="{F468C860-9975-F04F-BED5-E05099EC311F}" presName="hierRoot3" presStyleCnt="0"/>
      <dgm:spPr/>
    </dgm:pt>
    <dgm:pt modelId="{134E6886-234E-4846-BF6C-FD0169B95BD1}" type="pres">
      <dgm:prSet presAssocID="{F468C860-9975-F04F-BED5-E05099EC311F}" presName="composite3" presStyleCnt="0"/>
      <dgm:spPr/>
    </dgm:pt>
    <dgm:pt modelId="{B8F15E6C-34E9-454B-BF10-ACC6353E3E66}" type="pres">
      <dgm:prSet presAssocID="{F468C860-9975-F04F-BED5-E05099EC311F}" presName="background3" presStyleLbl="node3" presStyleIdx="0" presStyleCnt="3"/>
      <dgm:spPr/>
    </dgm:pt>
    <dgm:pt modelId="{BA672616-D754-BE4A-A020-618FD0C040E4}" type="pres">
      <dgm:prSet presAssocID="{F468C860-9975-F04F-BED5-E05099EC311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FFB6F-5F38-BE4C-BB45-706A1E0FCB94}" type="pres">
      <dgm:prSet presAssocID="{F468C860-9975-F04F-BED5-E05099EC311F}" presName="hierChild4" presStyleCnt="0"/>
      <dgm:spPr/>
    </dgm:pt>
    <dgm:pt modelId="{99E69EAC-BD17-8F46-878E-0399CE7518E7}" type="pres">
      <dgm:prSet presAssocID="{F2E55073-6F89-394D-BDCC-7A4CF0829C7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741284A-4FBD-1149-860A-1C785FCF4D51}" type="pres">
      <dgm:prSet presAssocID="{EAABED88-C42B-D74E-9595-873B8E3A3053}" presName="hierRoot2" presStyleCnt="0"/>
      <dgm:spPr/>
    </dgm:pt>
    <dgm:pt modelId="{CBDF79DD-D0AE-7841-849C-DE22A32209FB}" type="pres">
      <dgm:prSet presAssocID="{EAABED88-C42B-D74E-9595-873B8E3A3053}" presName="composite2" presStyleCnt="0"/>
      <dgm:spPr/>
    </dgm:pt>
    <dgm:pt modelId="{B0C1265B-8E3E-6541-A8FD-E95049CF88A8}" type="pres">
      <dgm:prSet presAssocID="{EAABED88-C42B-D74E-9595-873B8E3A3053}" presName="background2" presStyleLbl="node2" presStyleIdx="1" presStyleCnt="3"/>
      <dgm:spPr/>
    </dgm:pt>
    <dgm:pt modelId="{36744ADC-18D7-4947-A8D0-0F0CADAE18EB}" type="pres">
      <dgm:prSet presAssocID="{EAABED88-C42B-D74E-9595-873B8E3A30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6AE2A-A688-3D40-BBF2-EA296816291C}" type="pres">
      <dgm:prSet presAssocID="{EAABED88-C42B-D74E-9595-873B8E3A3053}" presName="hierChild3" presStyleCnt="0"/>
      <dgm:spPr/>
    </dgm:pt>
    <dgm:pt modelId="{00993690-89C4-A54C-A0C8-D4EEF380F58E}" type="pres">
      <dgm:prSet presAssocID="{8A150CB7-C773-4640-81D9-0D8FEA86587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0158C7B-0735-7948-9BE5-0A3080E60FD0}" type="pres">
      <dgm:prSet presAssocID="{D6AE4B9A-85F5-3046-B430-DB6DAA743CE4}" presName="hierRoot3" presStyleCnt="0"/>
      <dgm:spPr/>
    </dgm:pt>
    <dgm:pt modelId="{B618D603-2F8D-4B4C-893E-7A3346AF95FD}" type="pres">
      <dgm:prSet presAssocID="{D6AE4B9A-85F5-3046-B430-DB6DAA743CE4}" presName="composite3" presStyleCnt="0"/>
      <dgm:spPr/>
    </dgm:pt>
    <dgm:pt modelId="{BE524B52-3865-314B-A89C-0F585AA2FA48}" type="pres">
      <dgm:prSet presAssocID="{D6AE4B9A-85F5-3046-B430-DB6DAA743CE4}" presName="background3" presStyleLbl="node3" presStyleIdx="1" presStyleCnt="3"/>
      <dgm:spPr/>
    </dgm:pt>
    <dgm:pt modelId="{E58E7A06-7D88-1C4B-B6FC-06A35BDE2896}" type="pres">
      <dgm:prSet presAssocID="{D6AE4B9A-85F5-3046-B430-DB6DAA743CE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0EA95-459C-E84C-93EF-497620E031A2}" type="pres">
      <dgm:prSet presAssocID="{D6AE4B9A-85F5-3046-B430-DB6DAA743CE4}" presName="hierChild4" presStyleCnt="0"/>
      <dgm:spPr/>
    </dgm:pt>
    <dgm:pt modelId="{13238D39-F65C-4545-8F42-2E8C73D37896}" type="pres">
      <dgm:prSet presAssocID="{B52C0E25-230C-8240-A7AB-B1BEFEC39F4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582E21C-6143-3245-B1F2-6DA32CF95077}" type="pres">
      <dgm:prSet presAssocID="{02911F2B-29E3-3D43-B3AE-80E77600A54F}" presName="hierRoot2" presStyleCnt="0"/>
      <dgm:spPr/>
    </dgm:pt>
    <dgm:pt modelId="{7E2C6A95-0535-E04F-84D9-EC48D45C5F0E}" type="pres">
      <dgm:prSet presAssocID="{02911F2B-29E3-3D43-B3AE-80E77600A54F}" presName="composite2" presStyleCnt="0"/>
      <dgm:spPr/>
    </dgm:pt>
    <dgm:pt modelId="{4BA9A375-5C89-3444-A119-96346BDD6D97}" type="pres">
      <dgm:prSet presAssocID="{02911F2B-29E3-3D43-B3AE-80E77600A54F}" presName="background2" presStyleLbl="node2" presStyleIdx="2" presStyleCnt="3"/>
      <dgm:spPr/>
    </dgm:pt>
    <dgm:pt modelId="{45FFD997-E790-7A4E-965B-499377B6D560}" type="pres">
      <dgm:prSet presAssocID="{02911F2B-29E3-3D43-B3AE-80E77600A54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E6980-0330-2944-AE78-2480330AFA2D}" type="pres">
      <dgm:prSet presAssocID="{02911F2B-29E3-3D43-B3AE-80E77600A54F}" presName="hierChild3" presStyleCnt="0"/>
      <dgm:spPr/>
    </dgm:pt>
    <dgm:pt modelId="{5119A7BD-5476-BA44-98D7-30D16B52EB32}" type="pres">
      <dgm:prSet presAssocID="{51C56EF3-8DDF-FE4E-9932-01509024FE2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683ECC5-D003-DF46-82A0-013B8D9A6C94}" type="pres">
      <dgm:prSet presAssocID="{9E2BD8B6-B104-9B4A-A9E4-B17CECA3A267}" presName="hierRoot3" presStyleCnt="0"/>
      <dgm:spPr/>
    </dgm:pt>
    <dgm:pt modelId="{E87D806E-30AC-5947-A330-C4881604686F}" type="pres">
      <dgm:prSet presAssocID="{9E2BD8B6-B104-9B4A-A9E4-B17CECA3A267}" presName="composite3" presStyleCnt="0"/>
      <dgm:spPr/>
    </dgm:pt>
    <dgm:pt modelId="{108DBD6A-2783-DD46-8C47-6B16CF5561DE}" type="pres">
      <dgm:prSet presAssocID="{9E2BD8B6-B104-9B4A-A9E4-B17CECA3A267}" presName="background3" presStyleLbl="node3" presStyleIdx="2" presStyleCnt="3"/>
      <dgm:spPr/>
    </dgm:pt>
    <dgm:pt modelId="{3241BE4B-6A89-3F4A-AB4C-BC57271990D8}" type="pres">
      <dgm:prSet presAssocID="{9E2BD8B6-B104-9B4A-A9E4-B17CECA3A26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7F132-B21B-D54E-8D2A-2C061B1E8FD6}" type="pres">
      <dgm:prSet presAssocID="{9E2BD8B6-B104-9B4A-A9E4-B17CECA3A267}" presName="hierChild4" presStyleCnt="0"/>
      <dgm:spPr/>
    </dgm:pt>
  </dgm:ptLst>
  <dgm:cxnLst>
    <dgm:cxn modelId="{531508F6-6F6F-F445-8036-EDB2FE35A680}" srcId="{88C9E387-B643-F34C-BFB3-9EC44C088B40}" destId="{EAABED88-C42B-D74E-9595-873B8E3A3053}" srcOrd="1" destOrd="0" parTransId="{F2E55073-6F89-394D-BDCC-7A4CF0829C79}" sibTransId="{CF72C5DB-1696-4348-A4F4-A690EF1B4FC5}"/>
    <dgm:cxn modelId="{FE39680D-FDEB-034F-B546-E47AC55C639D}" type="presOf" srcId="{F468C860-9975-F04F-BED5-E05099EC311F}" destId="{BA672616-D754-BE4A-A020-618FD0C040E4}" srcOrd="0" destOrd="0" presId="urn:microsoft.com/office/officeart/2005/8/layout/hierarchy1"/>
    <dgm:cxn modelId="{028FA3C1-E147-3C4D-AF77-72A19C543E49}" type="presOf" srcId="{51C56EF3-8DDF-FE4E-9932-01509024FE2A}" destId="{5119A7BD-5476-BA44-98D7-30D16B52EB32}" srcOrd="0" destOrd="0" presId="urn:microsoft.com/office/officeart/2005/8/layout/hierarchy1"/>
    <dgm:cxn modelId="{17C3DBC7-975E-5D4C-8D56-1741AD247DDD}" srcId="{EB9F1264-69AC-5F42-A8B3-AC3CEFF79B65}" destId="{88C9E387-B643-F34C-BFB3-9EC44C088B40}" srcOrd="0" destOrd="0" parTransId="{D7FFE929-0590-214F-911E-7D76CDE02F24}" sibTransId="{B3D161AC-1AA4-B342-9D46-D3F84F6C1663}"/>
    <dgm:cxn modelId="{84C7C397-3F75-2848-90C9-4906332BAA85}" type="presOf" srcId="{F2E55073-6F89-394D-BDCC-7A4CF0829C79}" destId="{99E69EAC-BD17-8F46-878E-0399CE7518E7}" srcOrd="0" destOrd="0" presId="urn:microsoft.com/office/officeart/2005/8/layout/hierarchy1"/>
    <dgm:cxn modelId="{35E3D1D8-7144-3F43-B809-A77C76D45C06}" type="presOf" srcId="{02911F2B-29E3-3D43-B3AE-80E77600A54F}" destId="{45FFD997-E790-7A4E-965B-499377B6D560}" srcOrd="0" destOrd="0" presId="urn:microsoft.com/office/officeart/2005/8/layout/hierarchy1"/>
    <dgm:cxn modelId="{364FAA96-3EB9-964A-A662-A30008D21EBE}" srcId="{02911F2B-29E3-3D43-B3AE-80E77600A54F}" destId="{9E2BD8B6-B104-9B4A-A9E4-B17CECA3A267}" srcOrd="0" destOrd="0" parTransId="{51C56EF3-8DDF-FE4E-9932-01509024FE2A}" sibTransId="{EB7DD5E9-B765-A041-8A30-BF91292650BE}"/>
    <dgm:cxn modelId="{52A27FC9-6465-C241-9F48-F1789F7538F0}" type="presOf" srcId="{88C9E387-B643-F34C-BFB3-9EC44C088B40}" destId="{16D4FFBB-FE1F-5E45-BBC3-4E0AF5027E93}" srcOrd="0" destOrd="0" presId="urn:microsoft.com/office/officeart/2005/8/layout/hierarchy1"/>
    <dgm:cxn modelId="{0184EF20-AF99-1843-94F3-FB2C6DD2CBDF}" type="presOf" srcId="{572579A6-F84E-CB4B-99ED-84251FDDCBA8}" destId="{491F0A68-472D-8D48-A4F3-4942E1034C2C}" srcOrd="0" destOrd="0" presId="urn:microsoft.com/office/officeart/2005/8/layout/hierarchy1"/>
    <dgm:cxn modelId="{FDFF2345-4202-CB4C-81C9-3BE2B87BFB2F}" type="presOf" srcId="{82511F1E-BE76-414A-9C41-3B4093151A90}" destId="{A1EFEFC0-F9D9-B443-B6F9-A523C8933A55}" srcOrd="0" destOrd="0" presId="urn:microsoft.com/office/officeart/2005/8/layout/hierarchy1"/>
    <dgm:cxn modelId="{B20CED0E-AD01-9343-8BBA-37A4ED30131A}" type="presOf" srcId="{D6AE4B9A-85F5-3046-B430-DB6DAA743CE4}" destId="{E58E7A06-7D88-1C4B-B6FC-06A35BDE2896}" srcOrd="0" destOrd="0" presId="urn:microsoft.com/office/officeart/2005/8/layout/hierarchy1"/>
    <dgm:cxn modelId="{F545A2F8-AFF7-BE4B-9AC5-52D082C25612}" type="presOf" srcId="{8A150CB7-C773-4640-81D9-0D8FEA86587B}" destId="{00993690-89C4-A54C-A0C8-D4EEF380F58E}" srcOrd="0" destOrd="0" presId="urn:microsoft.com/office/officeart/2005/8/layout/hierarchy1"/>
    <dgm:cxn modelId="{315B5E3F-7200-F94A-9CDE-C5B188133A47}" srcId="{53EE4EE5-F387-7940-8797-E2E86B810C58}" destId="{F468C860-9975-F04F-BED5-E05099EC311F}" srcOrd="0" destOrd="0" parTransId="{572579A6-F84E-CB4B-99ED-84251FDDCBA8}" sibTransId="{C2FE23D0-A765-4647-B24B-421C140A5E79}"/>
    <dgm:cxn modelId="{501076E6-2045-9442-9320-EA483CA4CAA6}" type="presOf" srcId="{9E2BD8B6-B104-9B4A-A9E4-B17CECA3A267}" destId="{3241BE4B-6A89-3F4A-AB4C-BC57271990D8}" srcOrd="0" destOrd="0" presId="urn:microsoft.com/office/officeart/2005/8/layout/hierarchy1"/>
    <dgm:cxn modelId="{7805EDD6-A058-124E-973E-BAD085E4CF19}" srcId="{88C9E387-B643-F34C-BFB3-9EC44C088B40}" destId="{53EE4EE5-F387-7940-8797-E2E86B810C58}" srcOrd="0" destOrd="0" parTransId="{82511F1E-BE76-414A-9C41-3B4093151A90}" sibTransId="{5AB33CBC-3854-6B43-B54D-F762D9A83BF9}"/>
    <dgm:cxn modelId="{A0B799BF-5A6B-5447-9FA7-CB29E96B8AAE}" srcId="{EAABED88-C42B-D74E-9595-873B8E3A3053}" destId="{D6AE4B9A-85F5-3046-B430-DB6DAA743CE4}" srcOrd="0" destOrd="0" parTransId="{8A150CB7-C773-4640-81D9-0D8FEA86587B}" sibTransId="{A8572BFE-9E62-2443-A1F0-356305AFD655}"/>
    <dgm:cxn modelId="{31030FFC-C512-9947-987B-1C49CFC76088}" srcId="{88C9E387-B643-F34C-BFB3-9EC44C088B40}" destId="{02911F2B-29E3-3D43-B3AE-80E77600A54F}" srcOrd="2" destOrd="0" parTransId="{B52C0E25-230C-8240-A7AB-B1BEFEC39F48}" sibTransId="{C07ACBD9-9237-FE4D-8A60-3EE0AF477C75}"/>
    <dgm:cxn modelId="{2628FF75-22A0-C148-A306-21B76CECE19B}" type="presOf" srcId="{EAABED88-C42B-D74E-9595-873B8E3A3053}" destId="{36744ADC-18D7-4947-A8D0-0F0CADAE18EB}" srcOrd="0" destOrd="0" presId="urn:microsoft.com/office/officeart/2005/8/layout/hierarchy1"/>
    <dgm:cxn modelId="{FCA32768-E476-1647-A703-EDF68BD5C468}" type="presOf" srcId="{53EE4EE5-F387-7940-8797-E2E86B810C58}" destId="{BAB7E551-E34F-0A4A-A929-F4358FE9CAAF}" srcOrd="0" destOrd="0" presId="urn:microsoft.com/office/officeart/2005/8/layout/hierarchy1"/>
    <dgm:cxn modelId="{F679E4C2-B84C-6048-945E-DAAC90429A9F}" type="presOf" srcId="{EB9F1264-69AC-5F42-A8B3-AC3CEFF79B65}" destId="{36F4797E-5B2E-CF45-A097-C48F53EAA013}" srcOrd="0" destOrd="0" presId="urn:microsoft.com/office/officeart/2005/8/layout/hierarchy1"/>
    <dgm:cxn modelId="{2ACC4DF2-2623-4F40-A836-D3E7B7594889}" type="presOf" srcId="{B52C0E25-230C-8240-A7AB-B1BEFEC39F48}" destId="{13238D39-F65C-4545-8F42-2E8C73D37896}" srcOrd="0" destOrd="0" presId="urn:microsoft.com/office/officeart/2005/8/layout/hierarchy1"/>
    <dgm:cxn modelId="{D628E371-E64B-F946-A355-F553724F13AC}" type="presParOf" srcId="{36F4797E-5B2E-CF45-A097-C48F53EAA013}" destId="{D46E2AD9-A18A-F643-BAF2-860647DF15A0}" srcOrd="0" destOrd="0" presId="urn:microsoft.com/office/officeart/2005/8/layout/hierarchy1"/>
    <dgm:cxn modelId="{EB6DC77F-DFEC-E543-A441-3DF08FD6803F}" type="presParOf" srcId="{D46E2AD9-A18A-F643-BAF2-860647DF15A0}" destId="{D200F587-94D4-514B-8A07-E3ADDC5C2B40}" srcOrd="0" destOrd="0" presId="urn:microsoft.com/office/officeart/2005/8/layout/hierarchy1"/>
    <dgm:cxn modelId="{91CAB5FC-B83A-CC4C-ADB5-CE3837FF1B23}" type="presParOf" srcId="{D200F587-94D4-514B-8A07-E3ADDC5C2B40}" destId="{5071017F-DC11-224A-B68E-41B165CD2197}" srcOrd="0" destOrd="0" presId="urn:microsoft.com/office/officeart/2005/8/layout/hierarchy1"/>
    <dgm:cxn modelId="{811874F9-4AE4-C848-9C62-00540E97C9AC}" type="presParOf" srcId="{D200F587-94D4-514B-8A07-E3ADDC5C2B40}" destId="{16D4FFBB-FE1F-5E45-BBC3-4E0AF5027E93}" srcOrd="1" destOrd="0" presId="urn:microsoft.com/office/officeart/2005/8/layout/hierarchy1"/>
    <dgm:cxn modelId="{3A3D8156-EB78-794F-B92C-D5B827826A97}" type="presParOf" srcId="{D46E2AD9-A18A-F643-BAF2-860647DF15A0}" destId="{CC689428-ED32-7343-B3D5-A02FD788B23A}" srcOrd="1" destOrd="0" presId="urn:microsoft.com/office/officeart/2005/8/layout/hierarchy1"/>
    <dgm:cxn modelId="{85C93796-CD91-5649-B74B-F199AF7C49EE}" type="presParOf" srcId="{CC689428-ED32-7343-B3D5-A02FD788B23A}" destId="{A1EFEFC0-F9D9-B443-B6F9-A523C8933A55}" srcOrd="0" destOrd="0" presId="urn:microsoft.com/office/officeart/2005/8/layout/hierarchy1"/>
    <dgm:cxn modelId="{E03420EE-EE4F-0442-972C-35C38839672F}" type="presParOf" srcId="{CC689428-ED32-7343-B3D5-A02FD788B23A}" destId="{D9E98F71-8C5B-0645-8A30-7A52A622502C}" srcOrd="1" destOrd="0" presId="urn:microsoft.com/office/officeart/2005/8/layout/hierarchy1"/>
    <dgm:cxn modelId="{136F224C-BDC4-5A44-AD2E-3EA06C6D4B23}" type="presParOf" srcId="{D9E98F71-8C5B-0645-8A30-7A52A622502C}" destId="{49DBD7C9-27DD-3449-ADAF-A013316713F8}" srcOrd="0" destOrd="0" presId="urn:microsoft.com/office/officeart/2005/8/layout/hierarchy1"/>
    <dgm:cxn modelId="{EA2D7300-3B0A-A846-A48C-3BAD4DC3CA6D}" type="presParOf" srcId="{49DBD7C9-27DD-3449-ADAF-A013316713F8}" destId="{B69543E9-3C03-F14F-9440-8F9D05572C02}" srcOrd="0" destOrd="0" presId="urn:microsoft.com/office/officeart/2005/8/layout/hierarchy1"/>
    <dgm:cxn modelId="{D58E5B2B-7334-614C-B8B8-30EB0661D862}" type="presParOf" srcId="{49DBD7C9-27DD-3449-ADAF-A013316713F8}" destId="{BAB7E551-E34F-0A4A-A929-F4358FE9CAAF}" srcOrd="1" destOrd="0" presId="urn:microsoft.com/office/officeart/2005/8/layout/hierarchy1"/>
    <dgm:cxn modelId="{124BA983-F646-AC42-B775-5A347CA102C4}" type="presParOf" srcId="{D9E98F71-8C5B-0645-8A30-7A52A622502C}" destId="{B6B52FCB-BB09-3C42-81F3-A9BF20434228}" srcOrd="1" destOrd="0" presId="urn:microsoft.com/office/officeart/2005/8/layout/hierarchy1"/>
    <dgm:cxn modelId="{608373B9-B130-064D-A1EF-8622A234A4E5}" type="presParOf" srcId="{B6B52FCB-BB09-3C42-81F3-A9BF20434228}" destId="{491F0A68-472D-8D48-A4F3-4942E1034C2C}" srcOrd="0" destOrd="0" presId="urn:microsoft.com/office/officeart/2005/8/layout/hierarchy1"/>
    <dgm:cxn modelId="{F1A0EF22-5C31-1A4F-833A-AE83A46F57F1}" type="presParOf" srcId="{B6B52FCB-BB09-3C42-81F3-A9BF20434228}" destId="{5DAE2602-3AA1-4742-98D1-0AE574DEF1B8}" srcOrd="1" destOrd="0" presId="urn:microsoft.com/office/officeart/2005/8/layout/hierarchy1"/>
    <dgm:cxn modelId="{2E0CC5F4-A189-F74C-ADC7-F46D04645C3D}" type="presParOf" srcId="{5DAE2602-3AA1-4742-98D1-0AE574DEF1B8}" destId="{134E6886-234E-4846-BF6C-FD0169B95BD1}" srcOrd="0" destOrd="0" presId="urn:microsoft.com/office/officeart/2005/8/layout/hierarchy1"/>
    <dgm:cxn modelId="{2D0DE955-1E73-474A-A98D-E2F772A5224B}" type="presParOf" srcId="{134E6886-234E-4846-BF6C-FD0169B95BD1}" destId="{B8F15E6C-34E9-454B-BF10-ACC6353E3E66}" srcOrd="0" destOrd="0" presId="urn:microsoft.com/office/officeart/2005/8/layout/hierarchy1"/>
    <dgm:cxn modelId="{B6C51BA1-9CDF-3842-ACD0-9F425CFD5311}" type="presParOf" srcId="{134E6886-234E-4846-BF6C-FD0169B95BD1}" destId="{BA672616-D754-BE4A-A020-618FD0C040E4}" srcOrd="1" destOrd="0" presId="urn:microsoft.com/office/officeart/2005/8/layout/hierarchy1"/>
    <dgm:cxn modelId="{58A25D63-C907-B94D-80CB-FDFA092F3387}" type="presParOf" srcId="{5DAE2602-3AA1-4742-98D1-0AE574DEF1B8}" destId="{7F5FFB6F-5F38-BE4C-BB45-706A1E0FCB94}" srcOrd="1" destOrd="0" presId="urn:microsoft.com/office/officeart/2005/8/layout/hierarchy1"/>
    <dgm:cxn modelId="{6DA81F77-E0F7-C34C-9C67-04A972D4E507}" type="presParOf" srcId="{CC689428-ED32-7343-B3D5-A02FD788B23A}" destId="{99E69EAC-BD17-8F46-878E-0399CE7518E7}" srcOrd="2" destOrd="0" presId="urn:microsoft.com/office/officeart/2005/8/layout/hierarchy1"/>
    <dgm:cxn modelId="{19716737-A95C-9B4F-9A4E-E7E85A89912D}" type="presParOf" srcId="{CC689428-ED32-7343-B3D5-A02FD788B23A}" destId="{E741284A-4FBD-1149-860A-1C785FCF4D51}" srcOrd="3" destOrd="0" presId="urn:microsoft.com/office/officeart/2005/8/layout/hierarchy1"/>
    <dgm:cxn modelId="{22FFF8E7-FD2E-1E4A-B9F6-B46F8948B6BA}" type="presParOf" srcId="{E741284A-4FBD-1149-860A-1C785FCF4D51}" destId="{CBDF79DD-D0AE-7841-849C-DE22A32209FB}" srcOrd="0" destOrd="0" presId="urn:microsoft.com/office/officeart/2005/8/layout/hierarchy1"/>
    <dgm:cxn modelId="{78327C43-24FB-6A49-A7B3-A48C84DE1BD7}" type="presParOf" srcId="{CBDF79DD-D0AE-7841-849C-DE22A32209FB}" destId="{B0C1265B-8E3E-6541-A8FD-E95049CF88A8}" srcOrd="0" destOrd="0" presId="urn:microsoft.com/office/officeart/2005/8/layout/hierarchy1"/>
    <dgm:cxn modelId="{4E5F4CF9-4D2C-8444-A481-FEE2E7698472}" type="presParOf" srcId="{CBDF79DD-D0AE-7841-849C-DE22A32209FB}" destId="{36744ADC-18D7-4947-A8D0-0F0CADAE18EB}" srcOrd="1" destOrd="0" presId="urn:microsoft.com/office/officeart/2005/8/layout/hierarchy1"/>
    <dgm:cxn modelId="{7D670043-8F42-114E-80F9-B89289DEF18A}" type="presParOf" srcId="{E741284A-4FBD-1149-860A-1C785FCF4D51}" destId="{F276AE2A-A688-3D40-BBF2-EA296816291C}" srcOrd="1" destOrd="0" presId="urn:microsoft.com/office/officeart/2005/8/layout/hierarchy1"/>
    <dgm:cxn modelId="{A1559807-E1EA-7A44-9D13-7ECBDFF73529}" type="presParOf" srcId="{F276AE2A-A688-3D40-BBF2-EA296816291C}" destId="{00993690-89C4-A54C-A0C8-D4EEF380F58E}" srcOrd="0" destOrd="0" presId="urn:microsoft.com/office/officeart/2005/8/layout/hierarchy1"/>
    <dgm:cxn modelId="{8A2E8D78-15D6-BE41-AB18-29C3F50061F2}" type="presParOf" srcId="{F276AE2A-A688-3D40-BBF2-EA296816291C}" destId="{F0158C7B-0735-7948-9BE5-0A3080E60FD0}" srcOrd="1" destOrd="0" presId="urn:microsoft.com/office/officeart/2005/8/layout/hierarchy1"/>
    <dgm:cxn modelId="{3906A9A4-4159-B140-B886-3C9C81A9C0C7}" type="presParOf" srcId="{F0158C7B-0735-7948-9BE5-0A3080E60FD0}" destId="{B618D603-2F8D-4B4C-893E-7A3346AF95FD}" srcOrd="0" destOrd="0" presId="urn:microsoft.com/office/officeart/2005/8/layout/hierarchy1"/>
    <dgm:cxn modelId="{DFE694CB-3AAB-BF4A-BA55-DDFB8908F73C}" type="presParOf" srcId="{B618D603-2F8D-4B4C-893E-7A3346AF95FD}" destId="{BE524B52-3865-314B-A89C-0F585AA2FA48}" srcOrd="0" destOrd="0" presId="urn:microsoft.com/office/officeart/2005/8/layout/hierarchy1"/>
    <dgm:cxn modelId="{39F9E40D-E083-D544-9A48-68AFF0BD8417}" type="presParOf" srcId="{B618D603-2F8D-4B4C-893E-7A3346AF95FD}" destId="{E58E7A06-7D88-1C4B-B6FC-06A35BDE2896}" srcOrd="1" destOrd="0" presId="urn:microsoft.com/office/officeart/2005/8/layout/hierarchy1"/>
    <dgm:cxn modelId="{95C53872-D463-3C45-BD30-873F7D9108DA}" type="presParOf" srcId="{F0158C7B-0735-7948-9BE5-0A3080E60FD0}" destId="{6AD0EA95-459C-E84C-93EF-497620E031A2}" srcOrd="1" destOrd="0" presId="urn:microsoft.com/office/officeart/2005/8/layout/hierarchy1"/>
    <dgm:cxn modelId="{20DBC33B-9E86-6C47-A1DE-C9A9168D5D6C}" type="presParOf" srcId="{CC689428-ED32-7343-B3D5-A02FD788B23A}" destId="{13238D39-F65C-4545-8F42-2E8C73D37896}" srcOrd="4" destOrd="0" presId="urn:microsoft.com/office/officeart/2005/8/layout/hierarchy1"/>
    <dgm:cxn modelId="{78397147-2D8C-C443-AA72-4051CC6F2F3A}" type="presParOf" srcId="{CC689428-ED32-7343-B3D5-A02FD788B23A}" destId="{B582E21C-6143-3245-B1F2-6DA32CF95077}" srcOrd="5" destOrd="0" presId="urn:microsoft.com/office/officeart/2005/8/layout/hierarchy1"/>
    <dgm:cxn modelId="{6A2FEC06-966A-084F-910B-28A3B4FF08BA}" type="presParOf" srcId="{B582E21C-6143-3245-B1F2-6DA32CF95077}" destId="{7E2C6A95-0535-E04F-84D9-EC48D45C5F0E}" srcOrd="0" destOrd="0" presId="urn:microsoft.com/office/officeart/2005/8/layout/hierarchy1"/>
    <dgm:cxn modelId="{81E8E3FB-B372-BF4C-B82E-9F3ABD2C0938}" type="presParOf" srcId="{7E2C6A95-0535-E04F-84D9-EC48D45C5F0E}" destId="{4BA9A375-5C89-3444-A119-96346BDD6D97}" srcOrd="0" destOrd="0" presId="urn:microsoft.com/office/officeart/2005/8/layout/hierarchy1"/>
    <dgm:cxn modelId="{FA354650-E670-AE4E-A878-5D20FF0D9E5D}" type="presParOf" srcId="{7E2C6A95-0535-E04F-84D9-EC48D45C5F0E}" destId="{45FFD997-E790-7A4E-965B-499377B6D560}" srcOrd="1" destOrd="0" presId="urn:microsoft.com/office/officeart/2005/8/layout/hierarchy1"/>
    <dgm:cxn modelId="{9D41DC03-EA7D-3E40-9894-817D4A7CCB04}" type="presParOf" srcId="{B582E21C-6143-3245-B1F2-6DA32CF95077}" destId="{BFAE6980-0330-2944-AE78-2480330AFA2D}" srcOrd="1" destOrd="0" presId="urn:microsoft.com/office/officeart/2005/8/layout/hierarchy1"/>
    <dgm:cxn modelId="{A1E9DC2C-CD4E-2544-94D5-87FFD1A32365}" type="presParOf" srcId="{BFAE6980-0330-2944-AE78-2480330AFA2D}" destId="{5119A7BD-5476-BA44-98D7-30D16B52EB32}" srcOrd="0" destOrd="0" presId="urn:microsoft.com/office/officeart/2005/8/layout/hierarchy1"/>
    <dgm:cxn modelId="{C24DBC4B-EF9E-F243-927D-1ACD2DF29EFC}" type="presParOf" srcId="{BFAE6980-0330-2944-AE78-2480330AFA2D}" destId="{8683ECC5-D003-DF46-82A0-013B8D9A6C94}" srcOrd="1" destOrd="0" presId="urn:microsoft.com/office/officeart/2005/8/layout/hierarchy1"/>
    <dgm:cxn modelId="{73CD4DF2-86A9-EE4A-B96C-E2457839B708}" type="presParOf" srcId="{8683ECC5-D003-DF46-82A0-013B8D9A6C94}" destId="{E87D806E-30AC-5947-A330-C4881604686F}" srcOrd="0" destOrd="0" presId="urn:microsoft.com/office/officeart/2005/8/layout/hierarchy1"/>
    <dgm:cxn modelId="{270B22DA-118D-2948-98A9-0CE32E4D4D61}" type="presParOf" srcId="{E87D806E-30AC-5947-A330-C4881604686F}" destId="{108DBD6A-2783-DD46-8C47-6B16CF5561DE}" srcOrd="0" destOrd="0" presId="urn:microsoft.com/office/officeart/2005/8/layout/hierarchy1"/>
    <dgm:cxn modelId="{50F49D2A-F8FD-DC44-AA10-0E2C60C9481E}" type="presParOf" srcId="{E87D806E-30AC-5947-A330-C4881604686F}" destId="{3241BE4B-6A89-3F4A-AB4C-BC57271990D8}" srcOrd="1" destOrd="0" presId="urn:microsoft.com/office/officeart/2005/8/layout/hierarchy1"/>
    <dgm:cxn modelId="{3E6DF399-3581-BA41-8B7C-385A9C33EEA5}" type="presParOf" srcId="{8683ECC5-D003-DF46-82A0-013B8D9A6C94}" destId="{24B7F132-B21B-D54E-8D2A-2C061B1E8F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A7BD-5476-BA44-98D7-30D16B52EB32}">
      <dsp:nvSpPr>
        <dsp:cNvPr id="0" name=""/>
        <dsp:cNvSpPr/>
      </dsp:nvSpPr>
      <dsp:spPr>
        <a:xfrm>
          <a:off x="5533751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38D39-F65C-4545-8F42-2E8C73D37896}">
      <dsp:nvSpPr>
        <dsp:cNvPr id="0" name=""/>
        <dsp:cNvSpPr/>
      </dsp:nvSpPr>
      <dsp:spPr>
        <a:xfrm>
          <a:off x="3337070" y="1167742"/>
          <a:ext cx="2242401" cy="53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25"/>
              </a:lnTo>
              <a:lnTo>
                <a:pt x="2242401" y="363625"/>
              </a:lnTo>
              <a:lnTo>
                <a:pt x="2242401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93690-89C4-A54C-A0C8-D4EEF380F58E}">
      <dsp:nvSpPr>
        <dsp:cNvPr id="0" name=""/>
        <dsp:cNvSpPr/>
      </dsp:nvSpPr>
      <dsp:spPr>
        <a:xfrm>
          <a:off x="3291350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9EAC-BD17-8F46-878E-0399CE7518E7}">
      <dsp:nvSpPr>
        <dsp:cNvPr id="0" name=""/>
        <dsp:cNvSpPr/>
      </dsp:nvSpPr>
      <dsp:spPr>
        <a:xfrm>
          <a:off x="3291350" y="1167742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F0A68-472D-8D48-A4F3-4942E1034C2C}">
      <dsp:nvSpPr>
        <dsp:cNvPr id="0" name=""/>
        <dsp:cNvSpPr/>
      </dsp:nvSpPr>
      <dsp:spPr>
        <a:xfrm>
          <a:off x="1048949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EFC0-F9D9-B443-B6F9-A523C8933A55}">
      <dsp:nvSpPr>
        <dsp:cNvPr id="0" name=""/>
        <dsp:cNvSpPr/>
      </dsp:nvSpPr>
      <dsp:spPr>
        <a:xfrm>
          <a:off x="1094669" y="1167742"/>
          <a:ext cx="2242401" cy="533589"/>
        </a:xfrm>
        <a:custGeom>
          <a:avLst/>
          <a:gdLst/>
          <a:ahLst/>
          <a:cxnLst/>
          <a:rect l="0" t="0" r="0" b="0"/>
          <a:pathLst>
            <a:path>
              <a:moveTo>
                <a:pt x="2242401" y="0"/>
              </a:moveTo>
              <a:lnTo>
                <a:pt x="2242401" y="363625"/>
              </a:lnTo>
              <a:lnTo>
                <a:pt x="0" y="363625"/>
              </a:lnTo>
              <a:lnTo>
                <a:pt x="0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1017F-DC11-224A-B68E-41B165CD2197}">
      <dsp:nvSpPr>
        <dsp:cNvPr id="0" name=""/>
        <dsp:cNvSpPr/>
      </dsp:nvSpPr>
      <dsp:spPr>
        <a:xfrm>
          <a:off x="2419724" y="2712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4FFBB-FE1F-5E45-BBC3-4E0AF5027E93}">
      <dsp:nvSpPr>
        <dsp:cNvPr id="0" name=""/>
        <dsp:cNvSpPr/>
      </dsp:nvSpPr>
      <dsp:spPr>
        <a:xfrm>
          <a:off x="2623579" y="196374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Used fuel</a:t>
          </a:r>
          <a:endParaRPr lang="en-US" sz="2200" kern="1200" dirty="0"/>
        </a:p>
      </dsp:txBody>
      <dsp:txXfrm>
        <a:off x="2657702" y="230497"/>
        <a:ext cx="1766445" cy="1096783"/>
      </dsp:txXfrm>
    </dsp:sp>
    <dsp:sp modelId="{B69543E9-3C03-F14F-9440-8F9D05572C02}">
      <dsp:nvSpPr>
        <dsp:cNvPr id="0" name=""/>
        <dsp:cNvSpPr/>
      </dsp:nvSpPr>
      <dsp:spPr>
        <a:xfrm>
          <a:off x="177323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7E551-E34F-0A4A-A929-F4358FE9CAAF}">
      <dsp:nvSpPr>
        <dsp:cNvPr id="0" name=""/>
        <dsp:cNvSpPr/>
      </dsp:nvSpPr>
      <dsp:spPr>
        <a:xfrm>
          <a:off x="381178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</a:t>
          </a:r>
          <a:endParaRPr lang="en-US" sz="2200" kern="1200" dirty="0"/>
        </a:p>
      </dsp:txBody>
      <dsp:txXfrm>
        <a:off x="415301" y="1929116"/>
        <a:ext cx="1766445" cy="1096783"/>
      </dsp:txXfrm>
    </dsp:sp>
    <dsp:sp modelId="{B8F15E6C-34E9-454B-BF10-ACC6353E3E66}">
      <dsp:nvSpPr>
        <dsp:cNvPr id="0" name=""/>
        <dsp:cNvSpPr/>
      </dsp:nvSpPr>
      <dsp:spPr>
        <a:xfrm>
          <a:off x="177323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72616-D754-BE4A-A020-618FD0C040E4}">
      <dsp:nvSpPr>
        <dsp:cNvPr id="0" name=""/>
        <dsp:cNvSpPr/>
      </dsp:nvSpPr>
      <dsp:spPr>
        <a:xfrm>
          <a:off x="381178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Re-enrichment</a:t>
          </a:r>
          <a:endParaRPr lang="en-US" sz="2200" kern="1200" dirty="0"/>
        </a:p>
      </dsp:txBody>
      <dsp:txXfrm>
        <a:off x="415301" y="3627735"/>
        <a:ext cx="1766445" cy="1096783"/>
      </dsp:txXfrm>
    </dsp:sp>
    <dsp:sp modelId="{B0C1265B-8E3E-6541-A8FD-E95049CF88A8}">
      <dsp:nvSpPr>
        <dsp:cNvPr id="0" name=""/>
        <dsp:cNvSpPr/>
      </dsp:nvSpPr>
      <dsp:spPr>
        <a:xfrm>
          <a:off x="2419724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44ADC-18D7-4947-A8D0-0F0CADAE18EB}">
      <dsp:nvSpPr>
        <dsp:cNvPr id="0" name=""/>
        <dsp:cNvSpPr/>
      </dsp:nvSpPr>
      <dsp:spPr>
        <a:xfrm>
          <a:off x="2623579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Pu</a:t>
          </a:r>
          <a:endParaRPr lang="en-US" sz="2200" kern="1200" dirty="0"/>
        </a:p>
      </dsp:txBody>
      <dsp:txXfrm>
        <a:off x="2657702" y="1929116"/>
        <a:ext cx="1766445" cy="1096783"/>
      </dsp:txXfrm>
    </dsp:sp>
    <dsp:sp modelId="{BE524B52-3865-314B-A89C-0F585AA2FA48}">
      <dsp:nvSpPr>
        <dsp:cNvPr id="0" name=""/>
        <dsp:cNvSpPr/>
      </dsp:nvSpPr>
      <dsp:spPr>
        <a:xfrm>
          <a:off x="2419724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E7A06-7D88-1C4B-B6FC-06A35BDE2896}">
      <dsp:nvSpPr>
        <dsp:cNvPr id="0" name=""/>
        <dsp:cNvSpPr/>
      </dsp:nvSpPr>
      <dsp:spPr>
        <a:xfrm>
          <a:off x="2623579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New fuel</a:t>
          </a:r>
          <a:endParaRPr lang="en-US" sz="2200" kern="1200" dirty="0"/>
        </a:p>
      </dsp:txBody>
      <dsp:txXfrm>
        <a:off x="2657702" y="3627735"/>
        <a:ext cx="1766445" cy="1096783"/>
      </dsp:txXfrm>
    </dsp:sp>
    <dsp:sp modelId="{4BA9A375-5C89-3444-A119-96346BDD6D97}">
      <dsp:nvSpPr>
        <dsp:cNvPr id="0" name=""/>
        <dsp:cNvSpPr/>
      </dsp:nvSpPr>
      <dsp:spPr>
        <a:xfrm>
          <a:off x="4662125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FD997-E790-7A4E-965B-499377B6D560}">
      <dsp:nvSpPr>
        <dsp:cNvPr id="0" name=""/>
        <dsp:cNvSpPr/>
      </dsp:nvSpPr>
      <dsp:spPr>
        <a:xfrm>
          <a:off x="4865980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Fission products and non-</a:t>
          </a:r>
          <a:r>
            <a:rPr lang="en-US" sz="2200" kern="1200" dirty="0" err="1" smtClean="0"/>
            <a:t>Pu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TRUs</a:t>
          </a:r>
          <a:endParaRPr lang="en-US" sz="2200" kern="1200" dirty="0"/>
        </a:p>
      </dsp:txBody>
      <dsp:txXfrm>
        <a:off x="4900103" y="1929116"/>
        <a:ext cx="1766445" cy="1096783"/>
      </dsp:txXfrm>
    </dsp:sp>
    <dsp:sp modelId="{108DBD6A-2783-DD46-8C47-6B16CF5561DE}">
      <dsp:nvSpPr>
        <dsp:cNvPr id="0" name=""/>
        <dsp:cNvSpPr/>
      </dsp:nvSpPr>
      <dsp:spPr>
        <a:xfrm>
          <a:off x="4662125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1BE4B-6A89-3F4A-AB4C-BC57271990D8}">
      <dsp:nvSpPr>
        <dsp:cNvPr id="0" name=""/>
        <dsp:cNvSpPr/>
      </dsp:nvSpPr>
      <dsp:spPr>
        <a:xfrm>
          <a:off x="4865980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Vitrified Waste </a:t>
          </a:r>
          <a:endParaRPr lang="en-US" sz="2200" kern="1200" dirty="0"/>
        </a:p>
      </dsp:txBody>
      <dsp:txXfrm>
        <a:off x="4900103" y="3627735"/>
        <a:ext cx="1766445" cy="109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B515-AB51-E746-93EC-024619C5D6AC}" type="datetimeFigureOut">
              <a:rPr lang="en-US" smtClean="0"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1478-63FC-2444-B19E-99F7A983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4C690-D178-8B49-8CC9-F7620168AA25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entury Schoolbook" pitchFamily="-109" charset="0"/>
                <a:ea typeface="Times New Roman" pitchFamily="-109" charset="0"/>
                <a:cs typeface="Times New Roman" pitchFamily="-109" charset="0"/>
              </a:rPr>
              <a:t>Finally, the uranium hexafluoride is shipped to a fuel fabricator, where it is manufactured into solid ceramic pellets, about the size of the end of a finger.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10D87-01BB-8F46-92A4-F3900C126863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I like to talk about this in a simple way as: things lighter than U  &lt;---&gt;  U  &lt;---&gt; things  heavier  than 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4ADFAC-73D1-8841-9672-FC83E390327C}" type="slidenum">
              <a:rPr lang="en-US" sz="1200">
                <a:latin typeface="Times" charset="0"/>
              </a:rPr>
              <a:pPr/>
              <a:t>33</a:t>
            </a:fld>
            <a:endParaRPr lang="en-US" sz="1200">
              <a:latin typeface="Times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EB7-B7CB-3648-B4CB-CA713B7B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86D8-9E20-E942-A898-F60328653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F555-49BA-1641-9BEA-713C60898001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31700"/>
            <a:ext cx="7772400" cy="1470025"/>
          </a:xfrm>
        </p:spPr>
        <p:txBody>
          <a:bodyPr/>
          <a:lstStyle/>
          <a:p>
            <a:r>
              <a:rPr lang="en-US" dirty="0" smtClean="0"/>
              <a:t>The Nuclear Fuel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98314"/>
          </a:xfrm>
        </p:spPr>
        <p:txBody>
          <a:bodyPr>
            <a:normAutofit/>
          </a:bodyPr>
          <a:lstStyle/>
          <a:p>
            <a:r>
              <a:rPr lang="en-US" dirty="0" smtClean="0"/>
              <a:t>Mary Lou Dunzik-Gougar, PhD</a:t>
            </a:r>
          </a:p>
          <a:p>
            <a:r>
              <a:rPr lang="en-US" dirty="0" smtClean="0"/>
              <a:t>ANS Teachers’ Workshop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1443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884363"/>
            <a:ext cx="4806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uranium dioxide fu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3108325"/>
            <a:ext cx="3810000" cy="335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477838" y="5131135"/>
            <a:ext cx="463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9" charset="0"/>
              </a:rPr>
              <a:t>Uranium Oxide Ceramic Fuel Pellets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1219200"/>
            <a:ext cx="736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Enriched 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gas converted to uranium oxide (UO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solid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Fuel Fabrication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29822"/>
            <a:ext cx="8229600" cy="1184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rods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filled with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ceramic pellets </a:t>
            </a: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lang="en-US" sz="3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grouped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assemblies</a:t>
            </a:r>
          </a:p>
        </p:txBody>
      </p:sp>
      <p:pic>
        <p:nvPicPr>
          <p:cNvPr id="6" name="Picture 1029" descr="assembly, rod, pell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5539" name="Picture 3" descr="moxfuela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32447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pressurized water reactor fuel assembly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Reactors</a:t>
            </a:r>
          </a:p>
        </p:txBody>
      </p:sp>
      <p:pic>
        <p:nvPicPr>
          <p:cNvPr id="68611" name="Picture 3" descr="diablocan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Diablo Canyon nuclear power plant in the U.S.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173082" y="1976438"/>
          <a:ext cx="3251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r:id="rId3" imgW="3251200" imgH="3251200" progId="">
                  <p:embed/>
                </p:oleObj>
              </mc:Choice>
              <mc:Fallback>
                <p:oleObj r:id="rId3" imgW="3251200" imgH="32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082" y="1976438"/>
                        <a:ext cx="32512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 the reactor, </a:t>
            </a:r>
            <a:r>
              <a:rPr lang="en-US" sz="4000" baseline="30000" dirty="0" smtClean="0">
                <a:latin typeface="Arial" pitchFamily="32" charset="0"/>
                <a:ea typeface="+mj-ea"/>
                <a:cs typeface="+mj-cs"/>
              </a:rPr>
              <a:t>235</a:t>
            </a:r>
            <a:r>
              <a:rPr lang="en-US" sz="4000" dirty="0" smtClean="0">
                <a:latin typeface="Arial" pitchFamily="32" charset="0"/>
                <a:ea typeface="+mj-ea"/>
                <a:cs typeface="+mj-cs"/>
              </a:rPr>
              <a:t>U </a:t>
            </a:r>
            <a:r>
              <a:rPr lang="en-US" sz="4000" dirty="0" smtClean="0">
                <a:ea typeface="+mj-ea"/>
                <a:cs typeface="+mj-cs"/>
              </a:rPr>
              <a:t>fissions to produce . . .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9635" name="TextBox 7"/>
          <p:cNvSpPr txBox="1">
            <a:spLocks noChangeArrowheads="1"/>
          </p:cNvSpPr>
          <p:nvPr/>
        </p:nvSpPr>
        <p:spPr bwMode="auto">
          <a:xfrm>
            <a:off x="195263" y="4703763"/>
            <a:ext cx="9058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09" charset="0"/>
              </a:rPr>
              <a:t>Neutrons may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Cause new fissions to occur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Be absorbed to form unstable, radioactive nuclide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14538" y="1169988"/>
            <a:ext cx="6540500" cy="3995737"/>
            <a:chOff x="365125" y="1371600"/>
            <a:chExt cx="8686801" cy="5334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3600" y="2895600"/>
              <a:ext cx="3276600" cy="3810000"/>
              <a:chOff x="1344" y="1920"/>
              <a:chExt cx="2064" cy="2400"/>
            </a:xfrm>
          </p:grpSpPr>
          <p:pic>
            <p:nvPicPr>
              <p:cNvPr id="69657" name="Picture 5" descr="uranium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8" name="Picture 6" descr="fission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9" name="Picture 7" descr="fission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0" name="AutoShape 8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  <p:sp>
            <p:nvSpPr>
              <p:cNvPr id="69661" name="AutoShape 9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81000" y="3962400"/>
              <a:ext cx="1752600" cy="444500"/>
              <a:chOff x="240" y="2496"/>
              <a:chExt cx="1104" cy="280"/>
            </a:xfrm>
          </p:grpSpPr>
          <p:sp>
            <p:nvSpPr>
              <p:cNvPr id="69655" name="AutoShape 16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pic>
            <p:nvPicPr>
              <p:cNvPr id="69656" name="Picture 17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90999" y="3505200"/>
              <a:ext cx="4860925" cy="1816100"/>
              <a:chOff x="2784" y="2400"/>
              <a:chExt cx="3062" cy="1144"/>
            </a:xfrm>
          </p:grpSpPr>
          <p:pic>
            <p:nvPicPr>
              <p:cNvPr id="69648" name="Picture 19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2" y="273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49" name="Picture 20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6" y="3264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0" name="Picture 21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92" y="2400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51" name="Text Box 22"/>
              <p:cNvSpPr txBox="1">
                <a:spLocks noChangeArrowheads="1"/>
              </p:cNvSpPr>
              <p:nvPr/>
            </p:nvSpPr>
            <p:spPr bwMode="auto">
              <a:xfrm>
                <a:off x="4598" y="2809"/>
                <a:ext cx="1248" cy="3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latin typeface="Calibri" pitchFamily="-109" charset="0"/>
                  </a:rPr>
                  <a:t>Neutrons</a:t>
                </a:r>
              </a:p>
            </p:txBody>
          </p:sp>
          <p:sp>
            <p:nvSpPr>
              <p:cNvPr id="69652" name="AutoShape 23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3" name="AutoShape 24"/>
              <p:cNvSpPr>
                <a:spLocks noChangeArrowheads="1"/>
              </p:cNvSpPr>
              <p:nvPr/>
            </p:nvSpPr>
            <p:spPr bwMode="auto">
              <a:xfrm rot="862388">
                <a:off x="2784" y="3024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4" name="AutoShape 25"/>
              <p:cNvSpPr>
                <a:spLocks noChangeArrowheads="1"/>
              </p:cNvSpPr>
              <p:nvPr/>
            </p:nvSpPr>
            <p:spPr bwMode="auto">
              <a:xfrm rot="373968">
                <a:off x="2928" y="2688"/>
                <a:ext cx="1056" cy="144"/>
              </a:xfrm>
              <a:prstGeom prst="rightArrow">
                <a:avLst>
                  <a:gd name="adj1" fmla="val 61454"/>
                  <a:gd name="adj2" fmla="val 10694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810000" y="1371601"/>
              <a:ext cx="1825625" cy="2351089"/>
              <a:chOff x="2464" y="1008"/>
              <a:chExt cx="1150" cy="1481"/>
            </a:xfrm>
          </p:grpSpPr>
          <p:sp>
            <p:nvSpPr>
              <p:cNvPr id="69644" name="AutoShape 33"/>
              <p:cNvSpPr>
                <a:spLocks noChangeArrowheads="1"/>
              </p:cNvSpPr>
              <p:nvPr/>
            </p:nvSpPr>
            <p:spPr bwMode="auto">
              <a:xfrm rot="-2052697">
                <a:off x="2544" y="187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5" name="AutoShape 34"/>
              <p:cNvSpPr>
                <a:spLocks noChangeArrowheads="1"/>
              </p:cNvSpPr>
              <p:nvPr/>
            </p:nvSpPr>
            <p:spPr bwMode="auto">
              <a:xfrm rot="5017621" flipH="1">
                <a:off x="2139" y="168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6" name="AutoShape 35"/>
              <p:cNvSpPr>
                <a:spLocks noChangeArrowheads="1"/>
              </p:cNvSpPr>
              <p:nvPr/>
            </p:nvSpPr>
            <p:spPr bwMode="auto">
              <a:xfrm rot="-3512341">
                <a:off x="2301" y="1539"/>
                <a:ext cx="1481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1248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sz="2400">
                  <a:latin typeface="Calibri" pitchFamily="-109" charset="0"/>
                </a:endParaRPr>
              </a:p>
            </p:txBody>
          </p:sp>
        </p:grpSp>
        <p:sp>
          <p:nvSpPr>
            <p:cNvPr id="69641" name="Text Box 37"/>
            <p:cNvSpPr txBox="1">
              <a:spLocks noChangeArrowheads="1"/>
            </p:cNvSpPr>
            <p:nvPr/>
          </p:nvSpPr>
          <p:spPr bwMode="auto">
            <a:xfrm>
              <a:off x="5333999" y="2133599"/>
              <a:ext cx="1602473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Energy</a:t>
              </a:r>
            </a:p>
          </p:txBody>
        </p:sp>
        <p:sp>
          <p:nvSpPr>
            <p:cNvPr id="69642" name="Text Box 38"/>
            <p:cNvSpPr txBox="1">
              <a:spLocks noChangeArrowheads="1"/>
            </p:cNvSpPr>
            <p:nvPr/>
          </p:nvSpPr>
          <p:spPr bwMode="auto">
            <a:xfrm>
              <a:off x="5470526" y="5830889"/>
              <a:ext cx="3397510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Fission Products</a:t>
              </a:r>
            </a:p>
          </p:txBody>
        </p:sp>
        <p:sp>
          <p:nvSpPr>
            <p:cNvPr id="69643" name="Text Box 39"/>
            <p:cNvSpPr txBox="1">
              <a:spLocks noChangeArrowheads="1"/>
            </p:cNvSpPr>
            <p:nvPr/>
          </p:nvSpPr>
          <p:spPr bwMode="auto">
            <a:xfrm>
              <a:off x="365125" y="4535488"/>
              <a:ext cx="1768475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Neutron</a:t>
              </a: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 indent="0">
              <a:buClr>
                <a:schemeClr val="lt1"/>
              </a:buClr>
              <a:buSzPct val="25000"/>
              <a:buFont typeface="Arial"/>
              <a:buNone/>
            </a:pPr>
            <a:r>
              <a:rPr lang="en"/>
              <a:t>Fuel Consumption in the Reactor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58922" y="1600200"/>
            <a:ext cx="88850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Fuel is in reactor for 4 – 6 years</a:t>
            </a:r>
          </a:p>
          <a:p>
            <a:pPr marL="3429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 consumed, fission products and transuranics (mostly Pu) produced</a:t>
            </a:r>
          </a:p>
        </p:txBody>
      </p:sp>
      <p:sp>
        <p:nvSpPr>
          <p:cNvPr id="514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515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518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525" name="Shape 525"/>
          <p:cNvCxnSpPr>
            <a:stCxn id="520" idx="0"/>
            <a:endCxn id="514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6" name="Shape 526"/>
          <p:cNvCxnSpPr>
            <a:stCxn id="520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7" name="Shape 527"/>
          <p:cNvCxnSpPr>
            <a:stCxn id="521" idx="0"/>
            <a:endCxn id="528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>
            <a:stCxn id="521" idx="2"/>
            <a:endCxn id="519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0" name="Shape 530"/>
          <p:cNvCxnSpPr>
            <a:stCxn id="522" idx="2"/>
            <a:endCxn id="518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1" name="Shape 531"/>
          <p:cNvCxnSpPr>
            <a:stCxn id="523" idx="0"/>
            <a:endCxn id="517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stCxn id="524" idx="0"/>
            <a:endCxn id="516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8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Radioactive Decay Equations</a:t>
            </a:r>
            <a:endParaRPr lang="en-US" sz="4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8"/>
          <p:cNvSpPr>
            <a:spLocks noChangeArrowheads="1"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Alpha Decay</a:t>
            </a: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Beta Decay</a:t>
            </a: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Gamma Decay</a:t>
            </a:r>
            <a:endParaRPr kumimoji="1" lang="en-US" sz="3200" dirty="0"/>
          </a:p>
        </p:txBody>
      </p:sp>
      <p:grpSp>
        <p:nvGrpSpPr>
          <p:cNvPr id="41987" name="Group 52"/>
          <p:cNvGrpSpPr>
            <a:grpSpLocks/>
          </p:cNvGrpSpPr>
          <p:nvPr/>
        </p:nvGrpSpPr>
        <p:grpSpPr bwMode="auto">
          <a:xfrm>
            <a:off x="2057400" y="2209800"/>
            <a:ext cx="6781800" cy="4368801"/>
            <a:chOff x="1296" y="1536"/>
            <a:chExt cx="4272" cy="2752"/>
          </a:xfrm>
        </p:grpSpPr>
        <p:sp>
          <p:nvSpPr>
            <p:cNvPr id="41988" name="Text Box 29"/>
            <p:cNvSpPr txBox="1">
              <a:spLocks noChangeArrowheads="1"/>
            </p:cNvSpPr>
            <p:nvPr/>
          </p:nvSpPr>
          <p:spPr bwMode="auto">
            <a:xfrm>
              <a:off x="1296" y="1594"/>
              <a:ext cx="48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Book Antiqua" charset="0"/>
                </a:rPr>
                <a:t>238</a:t>
              </a:r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tx2"/>
                  </a:solidFill>
                  <a:latin typeface="Book Antiqua" charset="0"/>
                </a:rPr>
                <a:t>92</a:t>
              </a:r>
            </a:p>
          </p:txBody>
        </p:sp>
        <p:sp>
          <p:nvSpPr>
            <p:cNvPr id="41989" name="Text Box 30"/>
            <p:cNvSpPr txBox="1">
              <a:spLocks noChangeArrowheads="1"/>
            </p:cNvSpPr>
            <p:nvPr/>
          </p:nvSpPr>
          <p:spPr bwMode="auto">
            <a:xfrm>
              <a:off x="1680" y="1632"/>
              <a:ext cx="38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Book Antiqua" charset="0"/>
                </a:rPr>
                <a:t>U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0" name="AutoShape 31"/>
            <p:cNvSpPr>
              <a:spLocks noChangeArrowheads="1"/>
            </p:cNvSpPr>
            <p:nvPr/>
          </p:nvSpPr>
          <p:spPr bwMode="auto">
            <a:xfrm>
              <a:off x="2256" y="168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Text Box 32"/>
            <p:cNvSpPr txBox="1">
              <a:spLocks noChangeArrowheads="1"/>
            </p:cNvSpPr>
            <p:nvPr/>
          </p:nvSpPr>
          <p:spPr bwMode="auto">
            <a:xfrm>
              <a:off x="2976" y="1536"/>
              <a:ext cx="48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234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90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2" name="Text Box 33"/>
            <p:cNvSpPr txBox="1">
              <a:spLocks noChangeArrowheads="1"/>
            </p:cNvSpPr>
            <p:nvPr/>
          </p:nvSpPr>
          <p:spPr bwMode="auto">
            <a:xfrm>
              <a:off x="3408" y="1632"/>
              <a:ext cx="124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Book Antiqua" charset="0"/>
                </a:rPr>
                <a:t>Th  +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3" name="Text Box 34"/>
            <p:cNvSpPr txBox="1">
              <a:spLocks noChangeArrowheads="1"/>
            </p:cNvSpPr>
            <p:nvPr/>
          </p:nvSpPr>
          <p:spPr bwMode="auto">
            <a:xfrm>
              <a:off x="4272" y="1536"/>
              <a:ext cx="24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2</a:t>
              </a:r>
            </a:p>
          </p:txBody>
        </p:sp>
        <p:sp>
          <p:nvSpPr>
            <p:cNvPr id="41994" name="Text Box 35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a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1995" name="Text Box 36"/>
            <p:cNvSpPr txBox="1">
              <a:spLocks noChangeArrowheads="1"/>
            </p:cNvSpPr>
            <p:nvPr/>
          </p:nvSpPr>
          <p:spPr bwMode="auto">
            <a:xfrm>
              <a:off x="1368" y="2496"/>
              <a:ext cx="57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90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38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</p:txBody>
        </p:sp>
        <p:sp>
          <p:nvSpPr>
            <p:cNvPr id="41996" name="Text Box 37"/>
            <p:cNvSpPr txBox="1">
              <a:spLocks noChangeArrowheads="1"/>
            </p:cNvSpPr>
            <p:nvPr/>
          </p:nvSpPr>
          <p:spPr bwMode="auto">
            <a:xfrm>
              <a:off x="1680" y="2592"/>
              <a:ext cx="5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err="1" smtClean="0">
                  <a:solidFill>
                    <a:schemeClr val="tx2"/>
                  </a:solidFill>
                  <a:latin typeface="Arial" charset="0"/>
                </a:rPr>
                <a:t>Sr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1997" name="AutoShape 38"/>
            <p:cNvSpPr>
              <a:spLocks noChangeArrowheads="1"/>
            </p:cNvSpPr>
            <p:nvPr/>
          </p:nvSpPr>
          <p:spPr bwMode="auto">
            <a:xfrm>
              <a:off x="2304" y="268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Text Box 39"/>
            <p:cNvSpPr txBox="1">
              <a:spLocks noChangeArrowheads="1"/>
            </p:cNvSpPr>
            <p:nvPr/>
          </p:nvSpPr>
          <p:spPr bwMode="auto">
            <a:xfrm>
              <a:off x="3128" y="2560"/>
              <a:ext cx="57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90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39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</p:txBody>
        </p:sp>
        <p:sp>
          <p:nvSpPr>
            <p:cNvPr id="41999" name="Text Box 40"/>
            <p:cNvSpPr txBox="1">
              <a:spLocks noChangeArrowheads="1"/>
            </p:cNvSpPr>
            <p:nvPr/>
          </p:nvSpPr>
          <p:spPr bwMode="auto">
            <a:xfrm>
              <a:off x="3424" y="2600"/>
              <a:ext cx="10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   </a:t>
              </a:r>
              <a:r>
                <a:rPr lang="en-US" sz="4000" dirty="0" smtClean="0">
                  <a:solidFill>
                    <a:schemeClr val="tx2"/>
                  </a:solidFill>
                  <a:latin typeface="Arial" charset="0"/>
                </a:rPr>
                <a:t>+</a:t>
              </a: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0" name="Text Box 41"/>
            <p:cNvSpPr txBox="1">
              <a:spLocks noChangeArrowheads="1"/>
            </p:cNvSpPr>
            <p:nvPr/>
          </p:nvSpPr>
          <p:spPr bwMode="auto">
            <a:xfrm>
              <a:off x="4320" y="2448"/>
              <a:ext cx="43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charset="0"/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charset="0"/>
                </a:rPr>
                <a:t>-1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1" name="Text Box 42"/>
            <p:cNvSpPr txBox="1">
              <a:spLocks noChangeArrowheads="1"/>
            </p:cNvSpPr>
            <p:nvPr/>
          </p:nvSpPr>
          <p:spPr bwMode="auto">
            <a:xfrm>
              <a:off x="4560" y="2544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b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2" name="Text Box 43"/>
            <p:cNvSpPr txBox="1">
              <a:spLocks noChangeArrowheads="1"/>
            </p:cNvSpPr>
            <p:nvPr/>
          </p:nvSpPr>
          <p:spPr bwMode="auto">
            <a:xfrm>
              <a:off x="1344" y="3552"/>
              <a:ext cx="67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60</a:t>
              </a:r>
              <a:r>
                <a:rPr lang="en-US" dirty="0" smtClean="0">
                  <a:solidFill>
                    <a:schemeClr val="tx2"/>
                  </a:solidFill>
                  <a:latin typeface="Arial" charset="0"/>
                </a:rPr>
                <a:t>m</a:t>
              </a:r>
              <a:endParaRPr lang="en-US" dirty="0">
                <a:solidFill>
                  <a:schemeClr val="tx2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56</a:t>
              </a:r>
              <a:endParaRPr lang="en-US" dirty="0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3" name="Text Box 44"/>
            <p:cNvSpPr txBox="1">
              <a:spLocks noChangeArrowheads="1"/>
            </p:cNvSpPr>
            <p:nvPr/>
          </p:nvSpPr>
          <p:spPr bwMode="auto">
            <a:xfrm>
              <a:off x="1720" y="3696"/>
              <a:ext cx="5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Co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4" name="AutoShape 45"/>
            <p:cNvSpPr>
              <a:spLocks noChangeArrowheads="1"/>
            </p:cNvSpPr>
            <p:nvPr/>
          </p:nvSpPr>
          <p:spPr bwMode="auto">
            <a:xfrm>
              <a:off x="2304" y="37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Text Box 46"/>
            <p:cNvSpPr txBox="1">
              <a:spLocks noChangeArrowheads="1"/>
            </p:cNvSpPr>
            <p:nvPr/>
          </p:nvSpPr>
          <p:spPr bwMode="auto">
            <a:xfrm>
              <a:off x="3168" y="3648"/>
              <a:ext cx="6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60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Symbol" charset="0"/>
                </a:rPr>
                <a:t>56</a:t>
              </a:r>
              <a:endParaRPr lang="en-US" dirty="0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6" name="Text Box 47"/>
            <p:cNvSpPr txBox="1">
              <a:spLocks noChangeArrowheads="1"/>
            </p:cNvSpPr>
            <p:nvPr/>
          </p:nvSpPr>
          <p:spPr bwMode="auto">
            <a:xfrm>
              <a:off x="3408" y="3696"/>
              <a:ext cx="12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Co  </a:t>
              </a:r>
              <a:r>
                <a:rPr lang="en-US" sz="4000" dirty="0">
                  <a:solidFill>
                    <a:schemeClr val="tx2"/>
                  </a:solidFill>
                  <a:latin typeface="Arial" charset="0"/>
                </a:rPr>
                <a:t>+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7" name="Text Box 48"/>
            <p:cNvSpPr txBox="1">
              <a:spLocks noChangeArrowheads="1"/>
            </p:cNvSpPr>
            <p:nvPr/>
          </p:nvSpPr>
          <p:spPr bwMode="auto">
            <a:xfrm>
              <a:off x="4416" y="3648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g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8" name="Rectangle 49"/>
            <p:cNvSpPr>
              <a:spLocks noChangeArrowheads="1"/>
            </p:cNvSpPr>
            <p:nvPr/>
          </p:nvSpPr>
          <p:spPr bwMode="auto">
            <a:xfrm>
              <a:off x="4848" y="2544"/>
              <a:ext cx="3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tx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2009" name="Text Box 50"/>
            <p:cNvSpPr txBox="1">
              <a:spLocks noChangeArrowheads="1"/>
            </p:cNvSpPr>
            <p:nvPr/>
          </p:nvSpPr>
          <p:spPr bwMode="auto">
            <a:xfrm>
              <a:off x="5232" y="2592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/>
                  </a:solidFill>
                  <a:latin typeface="Symbol" charset="0"/>
                </a:rPr>
                <a:t>n</a:t>
              </a:r>
            </a:p>
          </p:txBody>
        </p:sp>
        <p:sp>
          <p:nvSpPr>
            <p:cNvPr id="42010" name="Line 51"/>
            <p:cNvSpPr>
              <a:spLocks noChangeShapeType="1"/>
            </p:cNvSpPr>
            <p:nvPr/>
          </p:nvSpPr>
          <p:spPr bwMode="auto">
            <a:xfrm>
              <a:off x="5280" y="26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4500" y="2578100"/>
            <a:ext cx="13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Fuel isotope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4500" y="4038600"/>
            <a:ext cx="16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4008" y="5454135"/>
            <a:ext cx="16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9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742950"/>
          </a:xfrm>
        </p:spPr>
        <p:txBody>
          <a:bodyPr/>
          <a:lstStyle/>
          <a:p>
            <a:pPr algn="l"/>
            <a:r>
              <a:rPr lang="en-US" sz="4000" b="1">
                <a:latin typeface="Times New Roman" charset="0"/>
                <a:ea typeface="ＭＳ Ｐゴシック" charset="0"/>
                <a:cs typeface="ＭＳ Ｐゴシック" charset="0"/>
              </a:rPr>
              <a:t>Sources of radiation</a:t>
            </a:r>
          </a:p>
        </p:txBody>
      </p:sp>
      <p:grpSp>
        <p:nvGrpSpPr>
          <p:cNvPr id="35842" name="Group 29"/>
          <p:cNvGrpSpPr>
            <a:grpSpLocks/>
          </p:cNvGrpSpPr>
          <p:nvPr/>
        </p:nvGrpSpPr>
        <p:grpSpPr bwMode="auto">
          <a:xfrm>
            <a:off x="711200" y="1036638"/>
            <a:ext cx="8432800" cy="5521325"/>
            <a:chOff x="711974" y="1037296"/>
            <a:chExt cx="8432026" cy="5520369"/>
          </a:xfrm>
        </p:grpSpPr>
        <p:graphicFrame>
          <p:nvGraphicFramePr>
            <p:cNvPr id="35843" name="Chart 13"/>
            <p:cNvGraphicFramePr>
              <a:graphicFrameLocks/>
            </p:cNvGraphicFramePr>
            <p:nvPr/>
          </p:nvGraphicFramePr>
          <p:xfrm>
            <a:off x="2664578" y="1981200"/>
            <a:ext cx="6098422" cy="402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0" name="Chart" r:id="rId3" imgW="6101592" imgH="4023027" progId="Excel.Chart.8">
                    <p:embed/>
                  </p:oleObj>
                </mc:Choice>
                <mc:Fallback>
                  <p:oleObj name="Chart" r:id="rId3" imgW="6101592" imgH="4023027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578" y="1981200"/>
                          <a:ext cx="6098422" cy="4023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4" name="TextBox 15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563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Source: National Council on Radiation Protection and Measurement Report 160 (2006)</a:t>
              </a:r>
            </a:p>
            <a:p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974" y="4419672"/>
              <a:ext cx="3501701" cy="1569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The average </a:t>
              </a:r>
            </a:p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American receives a </a:t>
              </a:r>
            </a:p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radiation dose of 620 </a:t>
              </a:r>
              <a:r>
                <a:rPr lang="en-US" sz="2400" dirty="0" err="1">
                  <a:solidFill>
                    <a:schemeClr val="tx1"/>
                  </a:solidFill>
                </a:rPr>
                <a:t>millirem</a:t>
              </a:r>
              <a:r>
                <a:rPr lang="en-US" sz="2400" dirty="0">
                  <a:solidFill>
                    <a:schemeClr val="tx1"/>
                  </a:solidFill>
                </a:rPr>
                <a:t> per year.</a:t>
              </a:r>
            </a:p>
          </p:txBody>
        </p:sp>
        <p:sp>
          <p:nvSpPr>
            <p:cNvPr id="35846" name="TextBox 17"/>
            <p:cNvSpPr txBox="1">
              <a:spLocks noChangeArrowheads="1"/>
            </p:cNvSpPr>
            <p:nvPr/>
          </p:nvSpPr>
          <p:spPr bwMode="auto">
            <a:xfrm>
              <a:off x="6898387" y="1574416"/>
              <a:ext cx="186461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Nuclear Power </a:t>
              </a:r>
            </a:p>
            <a:p>
              <a:pPr algn="ctr"/>
              <a:r>
                <a:rPr lang="en-US" sz="2200"/>
                <a:t>(&lt;0.1%)</a:t>
              </a:r>
            </a:p>
          </p:txBody>
        </p:sp>
        <p:sp>
          <p:nvSpPr>
            <p:cNvPr id="35847" name="TextBox 18"/>
            <p:cNvSpPr txBox="1">
              <a:spLocks noChangeArrowheads="1"/>
            </p:cNvSpPr>
            <p:nvPr/>
          </p:nvSpPr>
          <p:spPr bwMode="auto">
            <a:xfrm>
              <a:off x="1221522" y="1959137"/>
              <a:ext cx="165942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Human Body</a:t>
              </a:r>
            </a:p>
            <a:p>
              <a:pPr algn="ctr"/>
              <a:r>
                <a:rPr lang="en-US" sz="2200"/>
                <a:t>(5%)</a:t>
              </a:r>
            </a:p>
          </p:txBody>
        </p:sp>
        <p:sp>
          <p:nvSpPr>
            <p:cNvPr id="35848" name="TextBox 19"/>
            <p:cNvSpPr txBox="1">
              <a:spLocks noChangeArrowheads="1"/>
            </p:cNvSpPr>
            <p:nvPr/>
          </p:nvSpPr>
          <p:spPr bwMode="auto">
            <a:xfrm>
              <a:off x="2629859" y="1422017"/>
              <a:ext cx="16147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Cosmic</a:t>
              </a:r>
            </a:p>
            <a:p>
              <a:pPr algn="ctr"/>
              <a:r>
                <a:rPr lang="en-US" sz="2200"/>
                <a:t>(5%)</a:t>
              </a:r>
            </a:p>
          </p:txBody>
        </p:sp>
        <p:sp>
          <p:nvSpPr>
            <p:cNvPr id="35849" name="TextBox 20"/>
            <p:cNvSpPr txBox="1">
              <a:spLocks noChangeArrowheads="1"/>
            </p:cNvSpPr>
            <p:nvPr/>
          </p:nvSpPr>
          <p:spPr bwMode="auto">
            <a:xfrm>
              <a:off x="3828107" y="1037296"/>
              <a:ext cx="287476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Consumer Products</a:t>
              </a:r>
            </a:p>
            <a:p>
              <a:pPr algn="ctr"/>
              <a:r>
                <a:rPr lang="en-US" sz="2200"/>
                <a:t>(2%)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80305" y="2343582"/>
              <a:ext cx="1539732" cy="32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43829" y="1959473"/>
              <a:ext cx="1185752" cy="631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948656" y="1976919"/>
              <a:ext cx="715838" cy="360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5318" y="2110260"/>
              <a:ext cx="1473064" cy="480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4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939800" y="457200"/>
            <a:ext cx="7213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4400" b="1" dirty="0" smtClean="0">
                <a:solidFill>
                  <a:schemeClr val="tx2"/>
                </a:solidFill>
                <a:latin typeface="Times" charset="0"/>
              </a:rPr>
              <a:t>Units of Dose and Exposure</a:t>
            </a:r>
            <a:endParaRPr kumimoji="1" lang="en-US" sz="44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Roentgen (R)</a:t>
            </a:r>
            <a:r>
              <a:rPr kumimoji="1" lang="en-US" sz="3200" dirty="0">
                <a:latin typeface="Times" charset="0"/>
              </a:rPr>
              <a:t> - unit of exposure - ionization of air by</a:t>
            </a:r>
            <a:r>
              <a:rPr kumimoji="1" lang="en-US" sz="3200" i="1" dirty="0">
                <a:latin typeface="Times" charset="0"/>
              </a:rPr>
              <a:t> x </a:t>
            </a:r>
            <a:r>
              <a:rPr kumimoji="1" lang="en-US" sz="3200" dirty="0">
                <a:latin typeface="Times" charset="0"/>
              </a:rPr>
              <a:t>or gamma rays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RAD (Radiation Absorbed Dose)</a:t>
            </a:r>
            <a:r>
              <a:rPr kumimoji="1" lang="en-US" sz="3200" dirty="0">
                <a:latin typeface="Times" charset="0"/>
              </a:rPr>
              <a:t> - energy deposited in </a:t>
            </a:r>
            <a:r>
              <a:rPr kumimoji="1" lang="en-US" sz="3200" dirty="0" smtClean="0">
                <a:latin typeface="Times" charset="0"/>
              </a:rPr>
              <a:t>material (Gray (</a:t>
            </a:r>
            <a:r>
              <a:rPr kumimoji="1" lang="en-US" sz="3200" dirty="0" err="1" smtClean="0">
                <a:latin typeface="Times" charset="0"/>
              </a:rPr>
              <a:t>Gy</a:t>
            </a:r>
            <a:r>
              <a:rPr kumimoji="1" lang="en-US" sz="3200" dirty="0" smtClean="0">
                <a:latin typeface="Times" charset="0"/>
              </a:rPr>
              <a:t>) is international unit)</a:t>
            </a:r>
            <a:endParaRPr kumimoji="1" lang="en-US" sz="3200" dirty="0">
              <a:latin typeface="Times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rem</a:t>
            </a:r>
            <a:r>
              <a:rPr kumimoji="1" lang="en-US" sz="3200" b="1" dirty="0">
                <a:latin typeface="Times" charset="0"/>
              </a:rPr>
              <a:t> - (</a:t>
            </a:r>
            <a:r>
              <a:rPr kumimoji="1" lang="en-US" sz="3200" b="1" dirty="0" err="1">
                <a:latin typeface="Times" charset="0"/>
              </a:rPr>
              <a:t>Roengten</a:t>
            </a:r>
            <a:r>
              <a:rPr kumimoji="1" lang="en-US" sz="3200" b="1" dirty="0">
                <a:latin typeface="Times" charset="0"/>
              </a:rPr>
              <a:t> Equivalent Man)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3200" dirty="0">
                <a:latin typeface="Times" charset="0"/>
              </a:rPr>
              <a:t>unit of dose </a:t>
            </a:r>
            <a:r>
              <a:rPr kumimoji="1" lang="en-US" sz="3200" dirty="0" smtClean="0">
                <a:latin typeface="Times" charset="0"/>
              </a:rPr>
              <a:t>equivalent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3200" dirty="0" err="1" smtClean="0">
                <a:latin typeface="Times" charset="0"/>
              </a:rPr>
              <a:t>Seivert</a:t>
            </a:r>
            <a:r>
              <a:rPr kumimoji="1" lang="en-US" sz="3200" dirty="0" smtClean="0">
                <a:latin typeface="Times" charset="0"/>
              </a:rPr>
              <a:t> (</a:t>
            </a:r>
            <a:r>
              <a:rPr kumimoji="1" lang="en-US" sz="3200" dirty="0" err="1" smtClean="0">
                <a:latin typeface="Times" charset="0"/>
              </a:rPr>
              <a:t>Sv</a:t>
            </a:r>
            <a:r>
              <a:rPr kumimoji="1" lang="en-US" sz="3200" dirty="0" smtClean="0">
                <a:latin typeface="Times" charset="0"/>
              </a:rPr>
              <a:t>) </a:t>
            </a:r>
            <a:r>
              <a:rPr kumimoji="1" lang="en-US" sz="3200" dirty="0">
                <a:latin typeface="Times" charset="0"/>
              </a:rPr>
              <a:t>is </a:t>
            </a:r>
            <a:r>
              <a:rPr kumimoji="1" lang="en-US" sz="3200">
                <a:latin typeface="Times" charset="0"/>
              </a:rPr>
              <a:t>international </a:t>
            </a:r>
            <a:r>
              <a:rPr kumimoji="1" lang="en-US" sz="3200" smtClean="0">
                <a:latin typeface="Times" charset="0"/>
              </a:rPr>
              <a:t>unit</a:t>
            </a:r>
            <a:endParaRPr kumimoji="1" lang="en-US" sz="3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7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371600" y="381000"/>
            <a:ext cx="67818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4400" b="1" dirty="0">
                <a:solidFill>
                  <a:schemeClr val="tx2"/>
                </a:solidFill>
                <a:latin typeface="Times" charset="0"/>
              </a:rPr>
              <a:t>Units of </a:t>
            </a:r>
            <a:r>
              <a:rPr kumimoji="1" lang="en-US" sz="4400" b="1" dirty="0" smtClean="0">
                <a:solidFill>
                  <a:schemeClr val="tx2"/>
                </a:solidFill>
                <a:latin typeface="Times" charset="0"/>
              </a:rPr>
              <a:t>Radioa</a:t>
            </a:r>
            <a:r>
              <a:rPr kumimoji="1" lang="en-US" altLang="ja-JP" sz="4400" b="1" dirty="0" smtClean="0">
                <a:solidFill>
                  <a:schemeClr val="tx2"/>
                </a:solidFill>
                <a:latin typeface="Times" charset="0"/>
              </a:rPr>
              <a:t>ctivity</a:t>
            </a:r>
            <a:endParaRPr kumimoji="1" lang="en-US" sz="44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143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kumimoji="1" lang="en-US" sz="3200" b="1" u="sng">
                <a:latin typeface="Times" charset="0"/>
              </a:rPr>
              <a:t>Activity</a:t>
            </a:r>
            <a:r>
              <a:rPr kumimoji="1" lang="en-US" sz="3200" b="1">
                <a:latin typeface="Times" charset="0"/>
              </a:rPr>
              <a:t> - </a:t>
            </a:r>
            <a:r>
              <a:rPr kumimoji="1" lang="en-US" sz="3200">
                <a:latin typeface="Times" charset="0"/>
              </a:rPr>
              <a:t>a rate; the number of emissions (of radiation) per unit time.</a:t>
            </a:r>
            <a:r>
              <a:rPr kumimoji="1" lang="en-US" sz="3200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dps - </a:t>
            </a:r>
            <a:r>
              <a:rPr kumimoji="1" lang="en-US" sz="3200">
                <a:latin typeface="Times" charset="0"/>
              </a:rPr>
              <a:t>disintegrations per second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Bequerel = </a:t>
            </a:r>
            <a:r>
              <a:rPr kumimoji="1" lang="en-US" sz="3200">
                <a:latin typeface="Times" charset="0"/>
              </a:rPr>
              <a:t>1 dps</a:t>
            </a:r>
            <a:r>
              <a:rPr kumimoji="1" lang="en-US" sz="3200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Curie = </a:t>
            </a:r>
            <a:r>
              <a:rPr kumimoji="1" lang="en-US" sz="3200">
                <a:latin typeface="Times" charset="0"/>
              </a:rPr>
              <a:t>37,000,000,000 dps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Picocurie = </a:t>
            </a:r>
            <a:r>
              <a:rPr kumimoji="1" lang="en-US" sz="3200">
                <a:latin typeface="Times" charset="0"/>
              </a:rPr>
              <a:t>0.037 dps or 2.2 dpm</a:t>
            </a:r>
          </a:p>
        </p:txBody>
      </p:sp>
    </p:spTree>
    <p:extLst>
      <p:ext uri="{BB962C8B-B14F-4D97-AF65-F5344CB8AC3E}">
        <p14:creationId xmlns:p14="http://schemas.microsoft.com/office/powerpoint/2010/main" val="420050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Nuclear Fuel Storage</a:t>
            </a:r>
          </a:p>
        </p:txBody>
      </p:sp>
      <p:sp>
        <p:nvSpPr>
          <p:cNvPr id="541" name="Shape 541"/>
          <p:cNvSpPr/>
          <p:nvPr/>
        </p:nvSpPr>
        <p:spPr>
          <a:xfrm>
            <a:off x="5691453" y="4290487"/>
            <a:ext cx="3308036" cy="2481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2" name="Shape 542"/>
          <p:cNvSpPr/>
          <p:nvPr/>
        </p:nvSpPr>
        <p:spPr>
          <a:xfrm>
            <a:off x="216616" y="1390607"/>
            <a:ext cx="2446594" cy="38397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922136" y="590729"/>
            <a:ext cx="5764664" cy="3408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fuel first stored in pool at least 5 years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Cooling and shielding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Older fuel can move to dry casks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cools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and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shields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0" y="10287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Fuel recycle/reprocessing</a:t>
            </a:r>
            <a:endParaRPr lang="en-US" dirty="0"/>
          </a:p>
        </p:txBody>
      </p:sp>
      <p:sp>
        <p:nvSpPr>
          <p:cNvPr id="4" name="Shape 744"/>
          <p:cNvSpPr/>
          <p:nvPr/>
        </p:nvSpPr>
        <p:spPr>
          <a:xfrm>
            <a:off x="6305188" y="156494"/>
            <a:ext cx="2838811" cy="28709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6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9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11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12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13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14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15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16" name="Shape 525"/>
          <p:cNvCxnSpPr>
            <a:stCxn id="11" idx="0"/>
            <a:endCxn id="5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26"/>
          <p:cNvCxnSpPr>
            <a:stCxn id="11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27"/>
          <p:cNvCxnSpPr>
            <a:stCxn id="12" idx="0"/>
            <a:endCxn id="23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29"/>
          <p:cNvCxnSpPr>
            <a:stCxn id="12" idx="2"/>
            <a:endCxn id="10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30"/>
          <p:cNvCxnSpPr>
            <a:stCxn id="13" idx="2"/>
            <a:endCxn id="9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31"/>
          <p:cNvCxnSpPr>
            <a:stCxn id="14" idx="0"/>
            <a:endCxn id="8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32"/>
          <p:cNvCxnSpPr>
            <a:stCxn id="15" idx="0"/>
            <a:endCxn id="7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24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25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6999"/>
          <a:ext cx="6877996" cy="476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2396" y="253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Fuel recycle/reprocessing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8229600" cy="927100"/>
          </a:xfrm>
        </p:spPr>
        <p:txBody>
          <a:bodyPr/>
          <a:lstStyle/>
          <a:p>
            <a:pPr algn="l"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Geologic Repository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475" y="998538"/>
            <a:ext cx="4033838" cy="4451350"/>
            <a:chOff x="304800" y="1676400"/>
            <a:chExt cx="3505200" cy="4038600"/>
          </a:xfrm>
        </p:grpSpPr>
        <p:pic>
          <p:nvPicPr>
            <p:cNvPr id="78856" name="Picture 4" descr="IAScutaw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752600"/>
              <a:ext cx="3394075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Rectangle 5"/>
            <p:cNvSpPr>
              <a:spLocks noChangeArrowheads="1"/>
            </p:cNvSpPr>
            <p:nvPr/>
          </p:nvSpPr>
          <p:spPr bwMode="auto">
            <a:xfrm>
              <a:off x="304800" y="1676400"/>
              <a:ext cx="3505200" cy="403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4564063" y="754063"/>
            <a:ext cx="4356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The choice of countries worldwide</a:t>
            </a:r>
          </a:p>
          <a:p>
            <a:endParaRPr lang="en-US" sz="280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U.S. has studied Yucca Mt., Nevada as potential location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57688" y="3224213"/>
            <a:ext cx="4606925" cy="3292475"/>
            <a:chOff x="3928138" y="3174109"/>
            <a:chExt cx="5215861" cy="3683891"/>
          </a:xfrm>
        </p:grpSpPr>
        <p:pic>
          <p:nvPicPr>
            <p:cNvPr id="78854" name="Picture 6" descr="yuccaMountain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1418" y="3454286"/>
              <a:ext cx="4729110" cy="3189400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928138" y="3174109"/>
              <a:ext cx="5215861" cy="368389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56" y="73840"/>
            <a:ext cx="8229600" cy="797485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Mining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327525" y="1484313"/>
            <a:ext cx="405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8609" y="2503276"/>
            <a:ext cx="4198938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2708">
            <a:off x="-594452" y="989345"/>
            <a:ext cx="40830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206682" y="3510519"/>
            <a:ext cx="2466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</a:rPr>
              <a:t>Open </a:t>
            </a: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pit (strip) mining</a:t>
            </a:r>
            <a:endParaRPr lang="en-US" sz="2400" dirty="0">
              <a:latin typeface="Calibri" pitchFamily="-109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26969" y="1784424"/>
            <a:ext cx="5316536" cy="35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0343" y="6283860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Underground mining</a:t>
            </a:r>
            <a:endParaRPr lang="en-US" sz="2400" dirty="0">
              <a:latin typeface="Calibri" pitchFamily="-109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69424" y="6147091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Calibri" pitchFamily="-109" charset="0"/>
              </a:rPr>
              <a:t>In situ </a:t>
            </a:r>
            <a:r>
              <a:rPr lang="en-US" sz="2400" dirty="0" smtClean="0">
                <a:latin typeface="Calibri" pitchFamily="-109" charset="0"/>
              </a:rPr>
              <a:t>leaching</a:t>
            </a:r>
            <a:endParaRPr lang="en-US" sz="2400" dirty="0">
              <a:latin typeface="Calibri" pitchFamily="-109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The Three C's of</a:t>
            </a:r>
            <a:br>
              <a:rPr lang="en" dirty="0"/>
            </a:br>
            <a:r>
              <a:rPr lang="en" dirty="0" smtClean="0"/>
              <a:t>  Used </a:t>
            </a:r>
            <a:r>
              <a:rPr lang="en" dirty="0"/>
              <a:t>Nuclear Fuel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3934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 dirty="0">
                <a:solidFill>
                  <a:srgbClr val="4A86E8"/>
                </a:solidFill>
              </a:rPr>
              <a:t>Compact....</a:t>
            </a:r>
          </a:p>
          <a:p>
            <a:endParaRPr lang="en" b="1" dirty="0">
              <a:solidFill>
                <a:srgbClr val="4A86E8"/>
              </a:solidFill>
            </a:endParaRP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dirty="0" smtClean="0"/>
              <a:t>Suppose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You live for 80 years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All </a:t>
            </a:r>
            <a:r>
              <a:rPr lang="en" dirty="0"/>
              <a:t>electricity is nuclear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Your share of used nuclear fuel</a:t>
            </a:r>
          </a:p>
        </p:txBody>
      </p:sp>
      <p:sp>
        <p:nvSpPr>
          <p:cNvPr id="560" name="Shape 560"/>
          <p:cNvSpPr/>
          <p:nvPr/>
        </p:nvSpPr>
        <p:spPr>
          <a:xfrm>
            <a:off x="7734600" y="144372"/>
            <a:ext cx="1251128" cy="12511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1" name="Shape 561"/>
          <p:cNvSpPr/>
          <p:nvPr/>
        </p:nvSpPr>
        <p:spPr>
          <a:xfrm>
            <a:off x="6446936" y="2236330"/>
            <a:ext cx="2239864" cy="427719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40716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The Three C's of</a:t>
            </a:r>
            <a:br>
              <a:rPr lang="en"/>
            </a:br>
            <a:r>
              <a:rPr lang="en"/>
              <a:t>Used Nuclear Fuel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 dirty="0">
                <a:solidFill>
                  <a:srgbClr val="000000"/>
                </a:solidFill>
              </a:rPr>
              <a:t>Compact....		</a:t>
            </a:r>
            <a:r>
              <a:rPr lang="en" b="1" dirty="0">
                <a:solidFill>
                  <a:srgbClr val="4A86E8"/>
                </a:solidFill>
              </a:rPr>
              <a:t>Contained....</a:t>
            </a:r>
          </a:p>
          <a:p>
            <a:endParaRPr lang="en" b="1" dirty="0">
              <a:solidFill>
                <a:srgbClr val="4A86E8"/>
              </a:solidFill>
            </a:endParaRP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Solid fuel pellet, inside...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Metal fuel rod, inside...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Steel canister, inside...</a:t>
            </a: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Storage or shipping cask</a:t>
            </a:r>
          </a:p>
        </p:txBody>
      </p:sp>
      <p:sp>
        <p:nvSpPr>
          <p:cNvPr id="568" name="Shape 568"/>
          <p:cNvSpPr/>
          <p:nvPr/>
        </p:nvSpPr>
        <p:spPr>
          <a:xfrm>
            <a:off x="7734600" y="144372"/>
            <a:ext cx="1251128" cy="12511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9" name="Shape 569"/>
          <p:cNvSpPr/>
          <p:nvPr/>
        </p:nvSpPr>
        <p:spPr>
          <a:xfrm>
            <a:off x="5851509" y="2158918"/>
            <a:ext cx="3292491" cy="4699082"/>
          </a:xfrm>
          <a:prstGeom prst="rect">
            <a:avLst/>
          </a:prstGeom>
          <a:blipFill>
            <a:blip r:embed="rId4"/>
            <a:srcRect/>
            <a:stretch>
              <a:fillRect t="1" r="-90260" b="-3243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24573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The Three C's of</a:t>
            </a:r>
            <a:br>
              <a:rPr lang="en"/>
            </a:br>
            <a:r>
              <a:rPr lang="en"/>
              <a:t>Used Nuclear Fuel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267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 dirty="0">
                <a:solidFill>
                  <a:srgbClr val="000000"/>
                </a:solidFill>
              </a:rPr>
              <a:t>Compact....	</a:t>
            </a:r>
            <a:r>
              <a:rPr lang="en" b="1" dirty="0" smtClean="0">
                <a:solidFill>
                  <a:srgbClr val="000000"/>
                </a:solidFill>
              </a:rPr>
              <a:t>Contained....</a:t>
            </a:r>
            <a:r>
              <a:rPr lang="en" b="1" dirty="0">
                <a:solidFill>
                  <a:srgbClr val="000000"/>
                </a:solidFill>
              </a:rPr>
              <a:t>	</a:t>
            </a:r>
            <a:r>
              <a:rPr lang="en" b="1" dirty="0">
                <a:solidFill>
                  <a:srgbClr val="4A86E8"/>
                </a:solidFill>
              </a:rPr>
              <a:t>Cared for....</a:t>
            </a:r>
          </a:p>
          <a:p>
            <a:endParaRPr lang="en" b="1" dirty="0">
              <a:solidFill>
                <a:srgbClr val="4A86E8"/>
              </a:solidFill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Carefully tracked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Decades of safe handling experience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Easy to detect and monitor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Paid for in Nuclear Waste Fee</a:t>
            </a:r>
          </a:p>
        </p:txBody>
      </p:sp>
      <p:sp>
        <p:nvSpPr>
          <p:cNvPr id="576" name="Shape 576"/>
          <p:cNvSpPr/>
          <p:nvPr/>
        </p:nvSpPr>
        <p:spPr>
          <a:xfrm>
            <a:off x="7734600" y="144372"/>
            <a:ext cx="1251128" cy="12511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056726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latin typeface="Times New Roman" charset="0"/>
                <a:ea typeface="ＭＳ Ｐゴシック" charset="0"/>
                <a:cs typeface="ＭＳ Ｐゴシック" charset="0"/>
              </a:rPr>
              <a:t>The End . . .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5" descr="hobased_1813_2024885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133600"/>
            <a:ext cx="3019425" cy="3181350"/>
          </a:xfrm>
          <a:noFill/>
        </p:spPr>
      </p:pic>
    </p:spTree>
    <p:extLst>
      <p:ext uri="{BB962C8B-B14F-4D97-AF65-F5344CB8AC3E}">
        <p14:creationId xmlns:p14="http://schemas.microsoft.com/office/powerpoint/2010/main" val="144232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Uranium Milling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68663" y="1179513"/>
            <a:ext cx="3941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Ore is crushed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Uranium is separated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143000"/>
            <a:ext cx="3429000" cy="3352800"/>
            <a:chOff x="152400" y="1981200"/>
            <a:chExt cx="3429000" cy="3352800"/>
          </a:xfrm>
        </p:grpSpPr>
        <p:pic>
          <p:nvPicPr>
            <p:cNvPr id="50183" name="Picture 4" descr="07milli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0"/>
              <a:ext cx="254793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152400" y="1981200"/>
              <a:ext cx="3429000" cy="3352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pic>
        <p:nvPicPr>
          <p:cNvPr id="7" name="Picture 1029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000375"/>
            <a:ext cx="2644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52400" y="5919788"/>
            <a:ext cx="51863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</a:t>
            </a:r>
            <a:r>
              <a:rPr lang="en-US" sz="3200" baseline="-25000">
                <a:latin typeface="Calibri" pitchFamily="-109" charset="0"/>
              </a:rPr>
              <a:t>3</a:t>
            </a:r>
            <a:r>
              <a:rPr lang="en-US" sz="3200">
                <a:latin typeface="Calibri" pitchFamily="-109" charset="0"/>
              </a:rPr>
              <a:t>O</a:t>
            </a:r>
            <a:r>
              <a:rPr lang="en-US" sz="3200" baseline="-25000">
                <a:latin typeface="Calibri" pitchFamily="-109" charset="0"/>
              </a:rPr>
              <a:t>8 </a:t>
            </a:r>
            <a:r>
              <a:rPr lang="en-US" sz="3200">
                <a:latin typeface="Calibri" pitchFamily="-109" charset="0"/>
              </a:rPr>
              <a:t>“yellow cake”</a:t>
            </a:r>
            <a:r>
              <a:rPr lang="en-US" sz="3200" baseline="-25000">
                <a:latin typeface="Calibri" pitchFamily="-109" charset="0"/>
              </a:rPr>
              <a:t> </a:t>
            </a:r>
            <a:r>
              <a:rPr lang="en-US" sz="3200">
                <a:latin typeface="Calibri" pitchFamily="-109" charset="0"/>
              </a:rPr>
              <a:t>produced</a:t>
            </a:r>
          </a:p>
          <a:p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16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Conversion (to UF</a:t>
            </a:r>
            <a:r>
              <a:rPr lang="en-US" sz="4000" baseline="-25000" dirty="0">
                <a:ea typeface="ＭＳ Ｐゴシック" pitchFamily="-109" charset="-128"/>
                <a:cs typeface="ＭＳ Ｐゴシック" pitchFamily="-109" charset="-128"/>
              </a:rPr>
              <a:t>6</a:t>
            </a: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 gas)</a:t>
            </a:r>
            <a:endParaRPr lang="en-US" sz="4000" baseline="-25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74925" y="2551113"/>
            <a:ext cx="443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5486" y="1019870"/>
            <a:ext cx="7298756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endParaRPr lang="en-US" sz="3200" baseline="-250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baseline="-25000" dirty="0">
                <a:latin typeface="Calibri" pitchFamily="-109" charset="0"/>
              </a:rPr>
              <a:t> </a:t>
            </a:r>
            <a:r>
              <a:rPr lang="en-US" sz="3200" dirty="0">
                <a:latin typeface="Calibri" pitchFamily="-109" charset="0"/>
              </a:rPr>
              <a:t>Impurities removed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Uranium </a:t>
            </a:r>
            <a:r>
              <a:rPr lang="en-US" sz="3200" dirty="0">
                <a:latin typeface="Calibri" pitchFamily="-109" charset="0"/>
              </a:rPr>
              <a:t>combined with </a:t>
            </a:r>
            <a:r>
              <a:rPr lang="en-US" sz="3200" dirty="0" smtClean="0">
                <a:latin typeface="Calibri" pitchFamily="-109" charset="0"/>
              </a:rPr>
              <a:t>fluorine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UF</a:t>
            </a:r>
            <a:r>
              <a:rPr lang="en-US" sz="3200" baseline="-25000" dirty="0" smtClean="0">
                <a:latin typeface="Calibri" pitchFamily="-109" charset="0"/>
              </a:rPr>
              <a:t>6</a:t>
            </a:r>
            <a:r>
              <a:rPr lang="en-US" sz="3200" dirty="0" smtClean="0">
                <a:latin typeface="Calibri" pitchFamily="-109" charset="0"/>
              </a:rPr>
              <a:t> gas produced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- Gaseous form facilitates 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enrichment</a:t>
            </a: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6396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41250" y="6025314"/>
            <a:ext cx="202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UF</a:t>
            </a:r>
            <a:r>
              <a:rPr lang="en-US" sz="2000" dirty="0" smtClean="0"/>
              <a:t>6</a:t>
            </a:r>
            <a:r>
              <a:rPr lang="en-US" sz="2400" dirty="0" smtClean="0"/>
              <a:t> containers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229600" cy="7540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09" charset="-128"/>
                <a:cs typeface="ＭＳ Ｐゴシック" pitchFamily="-109" charset="-128"/>
              </a:rPr>
              <a:t>U Enrichment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400" y="733425"/>
            <a:ext cx="7947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 Natural U is &gt; 99%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 and only ~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Separation of </a:t>
            </a:r>
            <a:r>
              <a:rPr lang="en-US" sz="28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and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 </a:t>
            </a:r>
            <a:r>
              <a:rPr lang="en-US" sz="2800">
                <a:latin typeface="Calibri" pitchFamily="-109" charset="0"/>
              </a:rPr>
              <a:t>based on (very small) mass difference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enriched from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to 3%-5%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</a:t>
            </a:r>
          </a:p>
        </p:txBody>
      </p:sp>
      <p:pic>
        <p:nvPicPr>
          <p:cNvPr id="57348" name="Picture 4" descr="gascentrif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08188"/>
            <a:ext cx="341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U Enrich Dif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22525"/>
            <a:ext cx="3910012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1841500" y="5605463"/>
            <a:ext cx="120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Diffusion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5773738" y="5678488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Centrifugation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642</Words>
  <Application>Microsoft Macintosh PowerPoint</Application>
  <PresentationFormat>On-screen Show (4:3)</PresentationFormat>
  <Paragraphs>194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Microsoft Excel Chart</vt:lpstr>
      <vt:lpstr>The Nuclear Fuel Cycle</vt:lpstr>
      <vt:lpstr>PowerPoint Presentation</vt:lpstr>
      <vt:lpstr>Uranium Mining</vt:lpstr>
      <vt:lpstr>PowerPoint Presentation</vt:lpstr>
      <vt:lpstr>Uranium Milling</vt:lpstr>
      <vt:lpstr>PowerPoint Presentation</vt:lpstr>
      <vt:lpstr>Uranium Conversion (to UF6 gas)</vt:lpstr>
      <vt:lpstr>PowerPoint Presentation</vt:lpstr>
      <vt:lpstr>U Enrichment</vt:lpstr>
      <vt:lpstr>PowerPoint Presentation</vt:lpstr>
      <vt:lpstr>Fuel Fabrication</vt:lpstr>
      <vt:lpstr>Fuel Fabrication</vt:lpstr>
      <vt:lpstr>Fuel Fabrication</vt:lpstr>
      <vt:lpstr>PowerPoint Presentation</vt:lpstr>
      <vt:lpstr>Reactors</vt:lpstr>
      <vt:lpstr>PowerPoint Presentation</vt:lpstr>
      <vt:lpstr>In the reactor, 235U fissions to produce . . .</vt:lpstr>
      <vt:lpstr>Fuel Consumption in the Reactor</vt:lpstr>
      <vt:lpstr>Radioactive Decay Equations</vt:lpstr>
      <vt:lpstr>Sources of radiation</vt:lpstr>
      <vt:lpstr>PowerPoint Presentation</vt:lpstr>
      <vt:lpstr>PowerPoint Presentation</vt:lpstr>
      <vt:lpstr>PowerPoint Presentation</vt:lpstr>
      <vt:lpstr>Used Nuclear Fuel Storage</vt:lpstr>
      <vt:lpstr>PowerPoint Presentation</vt:lpstr>
      <vt:lpstr>Fuel recycle/reprocessing</vt:lpstr>
      <vt:lpstr>PowerPoint Presentation</vt:lpstr>
      <vt:lpstr>PowerPoint Presentation</vt:lpstr>
      <vt:lpstr>Geologic Repository</vt:lpstr>
      <vt:lpstr>The Three C's of   Used Nuclear Fuel</vt:lpstr>
      <vt:lpstr>The Three C's of Used Nuclear Fuel</vt:lpstr>
      <vt:lpstr>The Three C's of Used Nuclear Fuel</vt:lpstr>
      <vt:lpstr>The End . . . </vt:lpstr>
    </vt:vector>
  </TitlesOfParts>
  <Company>Idaho State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Nuclear Fuel Cycle</dc:title>
  <dc:creator>Mary Lou Dunzik-Gougar</dc:creator>
  <cp:lastModifiedBy>Mary Lou Dunzik-Gougar</cp:lastModifiedBy>
  <cp:revision>20</cp:revision>
  <dcterms:created xsi:type="dcterms:W3CDTF">2012-06-22T15:34:04Z</dcterms:created>
  <dcterms:modified xsi:type="dcterms:W3CDTF">2013-11-09T16:27:14Z</dcterms:modified>
</cp:coreProperties>
</file>