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3" r:id="rId2"/>
    <p:sldId id="294" r:id="rId3"/>
    <p:sldId id="276" r:id="rId4"/>
    <p:sldId id="292" r:id="rId5"/>
    <p:sldId id="277" r:id="rId6"/>
    <p:sldId id="278" r:id="rId7"/>
    <p:sldId id="293" r:id="rId8"/>
    <p:sldId id="280" r:id="rId9"/>
    <p:sldId id="331" r:id="rId10"/>
    <p:sldId id="332" r:id="rId11"/>
    <p:sldId id="337" r:id="rId12"/>
    <p:sldId id="349" r:id="rId13"/>
    <p:sldId id="339" r:id="rId14"/>
    <p:sldId id="340" r:id="rId15"/>
    <p:sldId id="301" r:id="rId16"/>
    <p:sldId id="341" r:id="rId17"/>
    <p:sldId id="302" r:id="rId18"/>
    <p:sldId id="342" r:id="rId19"/>
    <p:sldId id="303" r:id="rId20"/>
    <p:sldId id="308" r:id="rId21"/>
    <p:sldId id="309" r:id="rId22"/>
    <p:sldId id="319" r:id="rId23"/>
    <p:sldId id="344" r:id="rId24"/>
    <p:sldId id="345" r:id="rId25"/>
    <p:sldId id="346" r:id="rId26"/>
    <p:sldId id="353" r:id="rId27"/>
    <p:sldId id="348" r:id="rId28"/>
    <p:sldId id="351" r:id="rId29"/>
    <p:sldId id="330" r:id="rId30"/>
    <p:sldId id="352" r:id="rId31"/>
    <p:sldId id="321" r:id="rId32"/>
    <p:sldId id="343" r:id="rId33"/>
    <p:sldId id="288" r:id="rId34"/>
    <p:sldId id="350" r:id="rId35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8640" autoAdjust="0"/>
  </p:normalViewPr>
  <p:slideViewPr>
    <p:cSldViewPr>
      <p:cViewPr>
        <p:scale>
          <a:sx n="66" d="100"/>
          <a:sy n="66" d="100"/>
        </p:scale>
        <p:origin x="-1032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val>
            <c:numRef>
              <c:f>Sheet1!$A$3:$B$3</c:f>
              <c:numCache>
                <c:formatCode>0.00E+00</c:formatCode>
                <c:ptCount val="2"/>
                <c:pt idx="0">
                  <c:v>4.000000000000004E-4</c:v>
                </c:pt>
                <c:pt idx="1">
                  <c:v>7.6000000000000061E-3</c:v>
                </c:pt>
              </c:numCache>
            </c:numRef>
          </c:val>
        </c:ser>
        <c:gapWidth val="134"/>
        <c:axId val="45720320"/>
        <c:axId val="45913216"/>
      </c:barChart>
      <c:catAx>
        <c:axId val="45720320"/>
        <c:scaling>
          <c:orientation val="minMax"/>
        </c:scaling>
        <c:axPos val="b"/>
        <c:tickLblPos val="nextTo"/>
        <c:crossAx val="45913216"/>
        <c:crosses val="autoZero"/>
        <c:auto val="1"/>
        <c:lblAlgn val="ctr"/>
        <c:lblOffset val="100"/>
      </c:catAx>
      <c:valAx>
        <c:axId val="45913216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600"/>
                </a:pPr>
                <a:r>
                  <a:rPr lang="en-US" sz="1600" dirty="0" smtClean="0"/>
                  <a:t>Probability</a:t>
                </a:r>
                <a:r>
                  <a:rPr lang="en-US" sz="1600" baseline="0" dirty="0" smtClean="0"/>
                  <a:t> of death per </a:t>
                </a:r>
                <a:r>
                  <a:rPr lang="en-US" sz="1600" baseline="0" dirty="0" err="1" smtClean="0"/>
                  <a:t>yr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555619885749608E-2"/>
              <c:y val="0.27499805579858072"/>
            </c:manualLayout>
          </c:layout>
        </c:title>
        <c:numFmt formatCode="0.E+00" sourceLinked="0"/>
        <c:majorTickMark val="none"/>
        <c:tickLblPos val="nextTo"/>
        <c:crossAx val="45720320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34D6BF-7741-4483-8945-A5A8245C2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80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BB87C9-48B1-4CAC-B8CF-DC0755776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514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A33998-D99A-43FF-833B-133968EEE7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E446E-24C9-463F-9CAB-BED2A22991AA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70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D45D3-9A2E-481D-8464-C677FBA71D94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63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902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F1773-1B6B-4246-92FD-34AFC3F80154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F1773-1B6B-4246-92FD-34AFC3F80154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570C-B770-474F-AA2F-69F710E92414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5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9D4F9-5167-4928-A3F0-8A9B5732052C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873A96-AF44-4936-988C-260D9D9F91B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B940E-665C-4BFF-B140-CEE711EDF7B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Terrestrial and Cosmic Sources account for 16% of our yearly dose.  </a:t>
            </a:r>
          </a:p>
          <a:p>
            <a:pPr marL="228600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There are definitely radioactive materials in the soil causing about 8% of the total (excluding Radon).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Some of these are Potassium, Uranium, and Thorium.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Recall from the previous slide set that the U-238 decay chain is the source of Radon.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This is about 28 mRem per year – not including radon.  </a:t>
            </a:r>
          </a:p>
          <a:p>
            <a:pPr marL="228600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From cosmic radiation, we are well shielded by the atmosphere. 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If the atmosphere weren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t there, we would get a much higher dose than we get today.  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Actually, living at sea level makes the dose lower than for people living at higher altitudes such as in Denver, Colorado.  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 exposure there is almost twice that of Ohio.  </a:t>
            </a:r>
          </a:p>
          <a:p>
            <a:pPr marL="1143000" lvl="2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On average, people living in Colorado receive about 50% more background radiation than the average person in the U.S.</a:t>
            </a:r>
          </a:p>
          <a:p>
            <a:pPr marL="685800" lvl="1" indent="-228600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When you fly in an airplane, you are higher in the atmosphere and you are exposed to more radiation. The added dose from cosmic rays during a coast-to-coast round trip flight in a commercial airplane is about 3 mRem (0.03 mSv).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EC8B5-180F-4213-9ACB-3F5568EC6011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>
                <a:latin typeface="Arial" pitchFamily="34" charset="0"/>
                <a:ea typeface="ＭＳ Ｐゴシック" pitchFamily="34" charset="-128"/>
              </a:rPr>
              <a:t>We ourselves are radioactive.  Your date is radioactive!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We are irradiating ourselves from the inside out.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Potassium-40 enters our body through the food chain naturally.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Bananas are a large source of potassium for us.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It is totally natural and necessary.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Potassium is known to prevent cramps.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Potassium-40 has a very low natural abundance, only 0.01% of all potassium.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Another element that we take in on a daily basis as we breathe and eat is Carbon.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Carbon makes up about 23% of our body weight.  </a:t>
            </a:r>
          </a:p>
          <a:p>
            <a:pPr marL="685800" lvl="1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Carbon-14 is produced in the atmosphere from cosmic radiation and it enters our body through eating and breathing.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The average person receives about 40 mRem per year from being irradiated internally. 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We are actually irradiated by ourselves more than the current regulation permits to the general public from a licensee.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76DE3-3276-4DC3-AC91-62B37064CCE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22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5265809" y="6513910"/>
            <a:ext cx="4026287" cy="341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5720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B322F2-1F50-42A8-9447-8DE703685C77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57200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Text Box 1"/>
          <p:cNvSpPr txBox="1">
            <a:spLocks noChangeArrowheads="1"/>
          </p:cNvSpPr>
          <p:nvPr/>
        </p:nvSpPr>
        <p:spPr bwMode="auto">
          <a:xfrm>
            <a:off x="1549400" y="514350"/>
            <a:ext cx="61976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body"/>
          </p:nvPr>
        </p:nvSpPr>
        <p:spPr>
          <a:xfrm>
            <a:off x="929640" y="3257550"/>
            <a:ext cx="7437120" cy="3087291"/>
          </a:xfrm>
          <a:noFill/>
          <a:ln/>
        </p:spPr>
        <p:txBody>
          <a:bodyPr wrap="none" lIns="90000" tIns="46800" rIns="90000" bIns="46800" anchor="ctr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31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236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42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42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597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769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2ABBD-B6E8-41A3-981A-15174E7AEF1D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873A96-AF44-4936-988C-260D9D9F91B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848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C6B9F5-08CE-419C-953C-88301A74D264}" type="slidenum">
              <a:rPr lang="en-US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848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C7F2C1-B5C7-42D1-A4E6-601930F5282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4B7E87-E991-4998-BA83-4D66E3C79581}" type="slidenum">
              <a:rPr lang="en-US" sz="1200"/>
              <a:pPr algn="r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4B43E-6E37-48ED-BA9C-2BC20785FFA7}" type="slidenum">
              <a:rPr lang="en-US" sz="12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87F164-DEF3-479A-9F65-F8D70D90EBC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01CD44-B7CD-4BBF-AD6F-8BFE22315DA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913B7B-56B9-4F7F-B81A-6C898394ED7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6A060C-09D4-4ACB-AE98-DFA8DF047DB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B9F0E6-42BC-42CC-AA5C-23FA152A7A4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B87C9-48B1-4CAC-B8CF-DC0755776B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31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          		Nuclear Engineering</a:t>
            </a:r>
          </a:p>
          <a:p>
            <a:pPr>
              <a:defRPr/>
            </a:pPr>
            <a:r>
              <a:rPr lang="en-US"/>
              <a:t>        			         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359995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the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495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Reactor Safety I		Nuclear 					Engineering Program</a:t>
            </a:r>
          </a:p>
        </p:txBody>
      </p:sp>
      <p:pic>
        <p:nvPicPr>
          <p:cNvPr id="1030" name="Picture 7" descr="osulogo_c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118225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5/Nuclear_fission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2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229600" cy="4343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Understanding Risk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/>
              <a:t>by</a:t>
            </a:r>
            <a:br>
              <a:rPr lang="en-US" sz="2800" dirty="0" smtClean="0"/>
            </a:br>
            <a:r>
              <a:rPr lang="en-US" sz="2800" dirty="0" smtClean="0"/>
              <a:t>Rich Denning</a:t>
            </a:r>
            <a:br>
              <a:rPr lang="en-US" sz="2800" dirty="0" smtClean="0"/>
            </a:br>
            <a:r>
              <a:rPr lang="en-US" sz="2800" dirty="0" smtClean="0"/>
              <a:t>The Ohio State University</a:t>
            </a:r>
            <a:br>
              <a:rPr lang="en-US" sz="28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November 2013</a:t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7467600"/>
          <a:ext cx="8229600" cy="4533900"/>
        </p:xfrm>
        <a:graphic>
          <a:graphicData uri="http://schemas.openxmlformats.org/presentationml/2006/ole">
            <p:oleObj spid="_x0000_s2069" name="Chart" r:id="rId4" imgW="8229600" imgH="4533900" progId="MSGraph.Chart.8">
              <p:embed followColorScheme="full"/>
            </p:oleObj>
          </a:graphicData>
        </a:graphic>
      </p:graphicFrame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5" cstate="print"/>
          <a:srcRect r="-626" b="-626"/>
          <a:stretch>
            <a:fillRect/>
          </a:stretch>
        </p:blipFill>
        <p:spPr bwMode="auto">
          <a:xfrm>
            <a:off x="77724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smtClean="0"/>
              <a:t>Nuclear Power Basics - Fission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Two isotopes of uranium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aseline="30000" dirty="0" smtClean="0"/>
              <a:t>238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92</a:t>
            </a:r>
            <a:r>
              <a:rPr lang="en-US" sz="2000" dirty="0" smtClean="0"/>
              <a:t> – Not readily fissionable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			99.3% of natural uranium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aseline="30000" dirty="0" smtClean="0"/>
              <a:t>235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92</a:t>
            </a:r>
            <a:r>
              <a:rPr lang="en-US" sz="2000" dirty="0" smtClean="0"/>
              <a:t> – Fissionable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			0.7% of natural uranium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Fission results 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Radioactive</a:t>
            </a:r>
            <a:r>
              <a:rPr lang="en-US" sz="2000" dirty="0" smtClean="0"/>
              <a:t> fission products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</a:t>
            </a:r>
            <a:r>
              <a:rPr lang="en-US" sz="2000" dirty="0" smtClean="0"/>
              <a:t>eutrons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200 MeV of released energy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concentrated nature of nuclear energy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what limits its environmental footprint relative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to competitive sources of energy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  </a:t>
            </a:r>
            <a:r>
              <a:rPr lang="en-US" sz="2400" dirty="0" smtClean="0"/>
              <a:t>			</a:t>
            </a:r>
            <a:endParaRPr lang="en-US" sz="2400" baseline="-25000" dirty="0" smtClean="0"/>
          </a:p>
        </p:txBody>
      </p:sp>
      <p:pic>
        <p:nvPicPr>
          <p:cNvPr id="23555" name="Picture 4" descr="Image:Nuclear fiss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198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Fission Products and Reactor Safety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reactor safety problems are associated with the radioactive fission products.</a:t>
            </a:r>
          </a:p>
          <a:p>
            <a:pPr lvl="1"/>
            <a:r>
              <a:rPr lang="en-US" sz="2400" dirty="0" smtClean="0"/>
              <a:t>Because they are radioactive, they produce heat (decay heat) that must be continually removed to prevent fuel melting.</a:t>
            </a:r>
          </a:p>
          <a:p>
            <a:pPr lvl="1"/>
            <a:r>
              <a:rPr lang="en-US" sz="2400" dirty="0" smtClean="0"/>
              <a:t>Because they are radioactive (emit radiation), if they are release to the environment people can be exposed to the emitted radiation and their health can be affected.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Defense in Depth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Multiple Barrier Concept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1. Fuel matrix (uranium dioxide)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2. Cladding (zirconium alloy)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3. Reactor Coolant System (steel)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4. Containment (steel boundary)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648" y="3314952"/>
            <a:ext cx="2236704" cy="318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687457" y="1219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1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5181600" y="127362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2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390071" y="5181542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4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63382" y="4577329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Barrier 3</a:t>
            </a: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1330182" y="4760685"/>
            <a:ext cx="1247166" cy="5080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1485900" y="5412128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26" name="Picture 2" descr="http://dukenuclear.files.wordpress.com/2011/11/pellet-and-assembly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642" y="1844065"/>
            <a:ext cx="4002709" cy="22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Line 10"/>
          <p:cNvSpPr>
            <a:spLocks noChangeShapeType="1"/>
          </p:cNvSpPr>
          <p:nvPr/>
        </p:nvSpPr>
        <p:spPr bwMode="auto">
          <a:xfrm flipH="1">
            <a:off x="6857995" y="1585913"/>
            <a:ext cx="319311" cy="70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5867400" y="1640342"/>
            <a:ext cx="609600" cy="87425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457732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Although very unlikely, a severe accident can result in the failure of all of </a:t>
            </a:r>
            <a:r>
              <a:rPr lang="en-US" dirty="0" smtClean="0"/>
              <a:t>four </a:t>
            </a:r>
            <a:r>
              <a:rPr lang="en-US" dirty="0"/>
              <a:t>barriers as happened at Fukushima.</a:t>
            </a:r>
          </a:p>
        </p:txBody>
      </p:sp>
    </p:spTree>
    <p:extLst>
      <p:ext uri="{BB962C8B-B14F-4D97-AF65-F5344CB8AC3E}">
        <p14:creationId xmlns:p14="http://schemas.microsoft.com/office/powerpoint/2010/main" xmlns="" val="3486388815"/>
      </p:ext>
    </p:extLst>
  </p:cSld>
  <p:clrMapOvr>
    <a:masterClrMapping/>
  </p:clrMapOvr>
  <p:transition advTm="8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5925"/>
            <a:ext cx="4747752" cy="32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Safety Concern of Severe Accident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en-US" sz="2800" dirty="0" smtClean="0"/>
              <a:t>Accident in which ability to cool the fuel is lost.</a:t>
            </a:r>
          </a:p>
          <a:p>
            <a:r>
              <a:rPr lang="en-US" sz="2800" dirty="0" smtClean="0"/>
              <a:t>Fuel melts and penetrates the reactor coolant system resulting in release of fission products to the air in the containment building.</a:t>
            </a:r>
          </a:p>
          <a:p>
            <a:r>
              <a:rPr lang="en-US" sz="2800" dirty="0" smtClean="0"/>
              <a:t>Containment building fails leading to an airborne release of radioactive material.</a:t>
            </a:r>
          </a:p>
          <a:p>
            <a:r>
              <a:rPr lang="en-US" sz="2800" dirty="0" smtClean="0"/>
              <a:t>People are exposed: </a:t>
            </a:r>
          </a:p>
          <a:p>
            <a:pPr marL="0" indent="0">
              <a:buNone/>
            </a:pPr>
            <a:r>
              <a:rPr lang="en-US" sz="2800" dirty="0" smtClean="0"/>
              <a:t>   external, inhalation or </a:t>
            </a:r>
          </a:p>
          <a:p>
            <a:pPr marL="0" indent="0">
              <a:buNone/>
            </a:pPr>
            <a:r>
              <a:rPr lang="en-US" sz="2800" dirty="0" smtClean="0"/>
              <a:t>   ingestion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Measuring Human Exposure to Radiation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Ionizing radiation damages cells.</a:t>
            </a:r>
          </a:p>
          <a:p>
            <a:r>
              <a:rPr lang="en-US" dirty="0" err="1" smtClean="0"/>
              <a:t>Rem</a:t>
            </a:r>
            <a:r>
              <a:rPr lang="en-US" dirty="0" smtClean="0"/>
              <a:t> is a unit of measure that determines the biological effect of radiation exposure</a:t>
            </a:r>
          </a:p>
          <a:p>
            <a:pPr lvl="1"/>
            <a:r>
              <a:rPr lang="en-US" dirty="0" smtClean="0"/>
              <a:t>It is independent of the type of radiation.</a:t>
            </a:r>
          </a:p>
          <a:p>
            <a:r>
              <a:rPr lang="en-US" dirty="0" err="1" smtClean="0"/>
              <a:t>Sievert</a:t>
            </a:r>
            <a:r>
              <a:rPr lang="en-US" dirty="0" smtClean="0"/>
              <a:t> is the SI unit (=100 </a:t>
            </a:r>
            <a:r>
              <a:rPr lang="en-US" dirty="0" err="1" smtClean="0"/>
              <a:t>rem</a:t>
            </a:r>
            <a:r>
              <a:rPr lang="en-US" dirty="0" smtClean="0"/>
              <a:t>) but historically </a:t>
            </a:r>
            <a:r>
              <a:rPr lang="en-US" dirty="0" err="1" smtClean="0"/>
              <a:t>rem</a:t>
            </a:r>
            <a:r>
              <a:rPr lang="en-US" dirty="0" smtClean="0"/>
              <a:t> has been more commonly used in the U.S.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Health Effects of Exposure – High Dose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Radiation sickness (high doses)</a:t>
            </a: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LD50/30 is the </a:t>
            </a:r>
            <a:r>
              <a:rPr lang="en-US" altLang="en-US" sz="3600" dirty="0" smtClean="0"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lethal dose for 50 percent of the population within 30 days without medical intervention</a:t>
            </a:r>
            <a:r>
              <a:rPr lang="en-US" altLang="en-US" sz="3600" dirty="0" smtClean="0"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Lethal dose LD50/30 = 450 </a:t>
            </a:r>
            <a:r>
              <a:rPr lang="en-US" sz="3600" dirty="0" err="1" smtClean="0">
                <a:latin typeface="Calibri" pitchFamily="34" charset="0"/>
                <a:ea typeface="ＭＳ Ｐゴシック" pitchFamily="34" charset="-128"/>
              </a:rPr>
              <a:t>rem</a:t>
            </a: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 (some variability with age)</a:t>
            </a: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Signs of radiation sickness ~100 </a:t>
            </a:r>
            <a:r>
              <a:rPr lang="en-US" sz="3600" dirty="0" err="1" smtClean="0">
                <a:latin typeface="Calibri" pitchFamily="34" charset="0"/>
                <a:ea typeface="ＭＳ Ｐゴシック" pitchFamily="34" charset="-128"/>
              </a:rPr>
              <a:t>rem</a:t>
            </a:r>
            <a:endParaRPr lang="en-US" sz="36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In risk assessments with modern models, risk to public of early fatality effectively non-existent</a:t>
            </a:r>
          </a:p>
          <a:p>
            <a:pPr eaLnBrk="1" hangingPunct="1">
              <a:lnSpc>
                <a:spcPct val="70000"/>
              </a:lnSpc>
              <a:buNone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41B574-A5D5-4271-ACA7-8CEB33EC7E62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Health Effects of Exposure – Low Dose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Cancer possible at lower doses</a:t>
            </a:r>
          </a:p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Random behavior – radiation can increase probability of getting cancer but can</a:t>
            </a:r>
            <a:r>
              <a:rPr lang="en-US" altLang="en-US" sz="3600" dirty="0" smtClean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t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 say who will get cancer</a:t>
            </a:r>
          </a:p>
          <a:p>
            <a:pPr eaLnBrk="1" hangingPunct="1">
              <a:lnSpc>
                <a:spcPct val="70000"/>
              </a:lnSpc>
            </a:pP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Appear with some delay in time (latency period).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Typically described in terms of </a:t>
            </a:r>
            <a:r>
              <a:rPr lang="en-US" altLang="ja-JP" sz="3600" dirty="0" err="1" smtClean="0">
                <a:latin typeface="Calibri" pitchFamily="34" charset="0"/>
                <a:ea typeface="MS Gothic" pitchFamily="49" charset="-128"/>
              </a:rPr>
              <a:t>mrem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 (1 </a:t>
            </a:r>
            <a:r>
              <a:rPr lang="en-US" altLang="ja-JP" sz="3600" dirty="0" err="1" smtClean="0">
                <a:latin typeface="Calibri" pitchFamily="34" charset="0"/>
                <a:ea typeface="MS Gothic" pitchFamily="49" charset="-128"/>
              </a:rPr>
              <a:t>millirem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 = 0.001 </a:t>
            </a:r>
            <a:r>
              <a:rPr lang="en-US" altLang="ja-JP" sz="3600" dirty="0" err="1" smtClean="0">
                <a:latin typeface="Calibri" pitchFamily="34" charset="0"/>
                <a:ea typeface="MS Gothic" pitchFamily="49" charset="-128"/>
              </a:rPr>
              <a:t>rem</a:t>
            </a:r>
            <a:r>
              <a:rPr lang="en-US" altLang="ja-JP" sz="3600" dirty="0" smtClean="0">
                <a:latin typeface="Calibri" pitchFamily="34" charset="0"/>
                <a:ea typeface="MS Gothic" pitchFamily="49" charset="-128"/>
              </a:rPr>
              <a:t>)</a:t>
            </a:r>
          </a:p>
          <a:p>
            <a:pPr eaLnBrk="1" hangingPunct="1">
              <a:lnSpc>
                <a:spcPct val="70000"/>
              </a:lnSpc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41B574-A5D5-4271-ACA7-8CEB33EC7E62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Background Radiation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Humans are unavoidably exposed to radiation that arises from cosmic rays and the decay of naturally occurring radioactive materials.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 smtClean="0">
                <a:latin typeface="Calibri" pitchFamily="34" charset="0"/>
                <a:ea typeface="ＭＳ Ｐゴシック" pitchFamily="34" charset="-128"/>
              </a:rPr>
              <a:t>Average exposure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 Natural sources of radiation (cosmic rays, house construction) –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320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mrem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per year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 Medical procedures –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320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mrem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3200" dirty="0" smtClean="0">
                <a:latin typeface="Calibri" pitchFamily="34" charset="0"/>
                <a:ea typeface="ＭＳ Ｐゴシック" pitchFamily="34" charset="-128"/>
              </a:rPr>
              <a:t>per year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36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5E72991-D6C9-4AEA-A11D-3EDBC031915C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Low Dose Issue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Does a high background dose of radiation increase the incidence of cancer in a population?</a:t>
            </a:r>
          </a:p>
          <a:p>
            <a:pPr lvl="1"/>
            <a:r>
              <a:rPr lang="en-US" dirty="0" smtClean="0"/>
              <a:t>We don’t know.</a:t>
            </a:r>
          </a:p>
          <a:p>
            <a:pPr lvl="1"/>
            <a:r>
              <a:rPr lang="en-US" dirty="0" smtClean="0"/>
              <a:t>There is no evidence that people living in Denver with a higher background dose of radiation have a higher incidence of cancer than people in Columbus?</a:t>
            </a:r>
          </a:p>
          <a:p>
            <a:pPr lvl="1"/>
            <a:r>
              <a:rPr lang="en-US" dirty="0" smtClean="0"/>
              <a:t>The effect is so small, it is very difficult to measure.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" descr="Screen shot 2011-10-15 at 8.07.56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90650"/>
            <a:ext cx="3657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Screen shot 2011-10-15 at 8.09.27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7635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410200" y="1828800"/>
            <a:ext cx="3549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Linear No-Threshold (high dose rate)</a:t>
            </a:r>
          </a:p>
          <a:p>
            <a:r>
              <a:rPr lang="en-US" sz="1600"/>
              <a:t>Linear No-Threshold (low dose rate)</a:t>
            </a:r>
          </a:p>
          <a:p>
            <a:r>
              <a:rPr lang="en-US" sz="1600"/>
              <a:t>Linear Quadratic Model ( Leukemia)</a:t>
            </a:r>
          </a:p>
          <a:p>
            <a:r>
              <a:rPr lang="en-US" sz="1600"/>
              <a:t>Non linear Model (Threshold)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122918" y="0"/>
            <a:ext cx="7869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libri" pitchFamily="34" charset="0"/>
              </a:rPr>
              <a:t>Dose-Response: Linear no Threshold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itchFamily="34" charset="0"/>
              </a:rPr>
              <a:t>( LNT) </a:t>
            </a:r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</a:rPr>
              <a:t>Versus Threshold Model </a:t>
            </a:r>
            <a:endParaRPr lang="en-US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685800" y="5021263"/>
            <a:ext cx="83058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estimation of cancer risk at very low doses (near background) is highly controversial.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But can be used in establishing conservative regulations.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215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FDC9C00-5377-42F1-93E2-01CB7E5DCECD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Presentation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 November 2006, Time Magazine featured the question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en-US" sz="2400" i="1" dirty="0" smtClean="0"/>
              <a:t>“Why we worry about the things we shouldn’t and ignore the things we should”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In this presentation, we will discuss:</a:t>
            </a:r>
          </a:p>
          <a:p>
            <a:pPr lvl="1" eaLnBrk="1" hangingPunct="1">
              <a:defRPr/>
            </a:pPr>
            <a:r>
              <a:rPr lang="en-US" sz="2400" dirty="0" smtClean="0"/>
              <a:t>What we mean when </a:t>
            </a:r>
            <a:r>
              <a:rPr lang="en-US" sz="2400" smtClean="0"/>
              <a:t>we say </a:t>
            </a:r>
            <a:r>
              <a:rPr lang="en-US" sz="2400" dirty="0" smtClean="0"/>
              <a:t>something is unsafe.</a:t>
            </a:r>
          </a:p>
          <a:p>
            <a:pPr lvl="1" eaLnBrk="1" hangingPunct="1">
              <a:defRPr/>
            </a:pPr>
            <a:r>
              <a:rPr lang="en-US" sz="2400" dirty="0" smtClean="0"/>
              <a:t>The relationship between safety and risk.</a:t>
            </a:r>
          </a:p>
          <a:p>
            <a:pPr lvl="1" eaLnBrk="1" hangingPunct="1">
              <a:defRPr/>
            </a:pPr>
            <a:r>
              <a:rPr lang="en-US" sz="2400" dirty="0" smtClean="0"/>
              <a:t>The major health risks are that we face in our daily lives.</a:t>
            </a:r>
          </a:p>
          <a:p>
            <a:pPr lvl="1" eaLnBrk="1" hangingPunct="1">
              <a:defRPr/>
            </a:pPr>
            <a:r>
              <a:rPr lang="en-US" sz="2400" dirty="0" smtClean="0"/>
              <a:t>The character and magnitude of nuclear power plant accident risk.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marL="914400" lvl="2" indent="0" eaLnBrk="1" hangingPunct="1">
              <a:buFontTx/>
              <a:buNone/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AD1D32-E3F6-4C0E-AF69-8642CDC48091}" type="slidenum">
              <a:rPr lang="en-US" sz="1400" smtClean="0">
                <a:solidFill>
                  <a:schemeClr val="tx1"/>
                </a:solidFill>
                <a:ea typeface="ＭＳ Ｐゴシック" pitchFamily="34" charset="-128"/>
              </a:rPr>
              <a:pPr/>
              <a:t>20</a:t>
            </a:fld>
            <a:endParaRPr lang="en-US" sz="14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37588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Terrestrial and Cosmic Sources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229600" cy="4875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Radioactive minerals in the soil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Potassium - 40</a:t>
            </a: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Decay products of uranium and thorium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Average of 28 </a:t>
            </a: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mrem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/year (not including radon)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Cosmic radiation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Shielded by the atmosphere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Exposure in Denver is about twice as high as in Ohio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Flying in an airplane at high altitude increases exposure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Average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27 </a:t>
            </a: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mrem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/year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9DAB3F5-5816-432F-ACBE-2DF33FB2B24F}" type="slidenum">
              <a:rPr lang="en-US" sz="1400" smtClean="0">
                <a:solidFill>
                  <a:schemeClr val="tx1"/>
                </a:solidFill>
                <a:ea typeface="ＭＳ Ｐゴシック" pitchFamily="34" charset="-128"/>
              </a:rPr>
              <a:pPr/>
              <a:t>21</a:t>
            </a:fld>
            <a:endParaRPr lang="en-US" sz="14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2" y="0"/>
            <a:ext cx="8637588" cy="14319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Internal Radiation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rPr>
              <a:t>We are Naturally Radioactive !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4843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Potassium-40 enters the body through the food chain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 natural and necessary nutrient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Is ~ 0.01% of all potassium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Carbon makes up about 23% of our body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Carbon-14 is produced in the atmosphere by cosmic radiation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It enters our body through the food chain and by breathing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Average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of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~40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mRem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/year from internal radiation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329BBEE-4743-4A61-9A23-994DF83934AC}" type="slidenum">
              <a:rPr lang="en-US" sz="1400" smtClean="0">
                <a:solidFill>
                  <a:schemeClr val="tx1"/>
                </a:solidFill>
                <a:ea typeface="ＭＳ Ｐゴシック" pitchFamily="34" charset="-128"/>
              </a:rPr>
              <a:pPr/>
              <a:t>22</a:t>
            </a:fld>
            <a:endParaRPr lang="en-US" sz="14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06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773113"/>
          </a:xfrm>
        </p:spPr>
        <p:txBody>
          <a:bodyPr vert="horz"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defTabSz="457200" eaLnBrk="1" hangingPunct="1">
              <a:buFont typeface="Charco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harcoal" charset="0"/>
                <a:ea typeface="ＭＳ Ｐゴシック" charset="-128"/>
              </a:rPr>
              <a:t>Radiation And Our Body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066800"/>
            <a:ext cx="7870825" cy="4843462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latin typeface="Arial" pitchFamily="34" charset="0"/>
                <a:ea typeface="ＭＳ Ｐゴシック" pitchFamily="34" charset="-128"/>
              </a:rPr>
              <a:t>Radioactive material in th</a:t>
            </a:r>
            <a:r>
              <a:rPr lang="en-GB" sz="2400" i="1" dirty="0" smtClean="0">
                <a:latin typeface="Arial" pitchFamily="34" charset="0"/>
                <a:ea typeface="ＭＳ Ｐゴシック" pitchFamily="34" charset="-128"/>
              </a:rPr>
              <a:t>e body produces approximately one-half million decays per minute.</a:t>
            </a:r>
            <a:endParaRPr lang="en-GB" sz="2400" dirty="0" smtClean="0">
              <a:latin typeface="Arial" pitchFamily="34" charset="0"/>
              <a:ea typeface="ＭＳ Ｐゴシック" pitchFamily="34" charset="-128"/>
            </a:endParaRP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Plus, it is exposed to radiation from the environment and cosmic rays. 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latin typeface="Arial" pitchFamily="34" charset="0"/>
                <a:ea typeface="ＭＳ Ｐゴシック" pitchFamily="34" charset="-128"/>
              </a:rPr>
              <a:t>Billions of our cells are hit each day.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Nearly all the trillions of cells are hit each year, many more than 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once.</a:t>
            </a:r>
          </a:p>
          <a:p>
            <a:pPr marL="741363" lvl="1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</a:rPr>
              <a:t>Cells have effective repair mechanisms.</a:t>
            </a:r>
          </a:p>
          <a:p>
            <a:pPr marL="741363" lvl="1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</a:rPr>
              <a:t>Cancer is </a:t>
            </a:r>
            <a:r>
              <a:rPr lang="en-GB" sz="2000" dirty="0" smtClean="0">
                <a:latin typeface="Arial" pitchFamily="34" charset="0"/>
                <a:ea typeface="ＭＳ Ｐゴシック" pitchFamily="34" charset="-128"/>
              </a:rPr>
              <a:t>primarily a disease of the aged.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1750"/>
              </a:spcBef>
              <a:buClr>
                <a:srgbClr val="AFEA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However, cancer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CAN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 begin 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with disruption of the DNA 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of a single cell </a:t>
            </a:r>
            <a:r>
              <a:rPr lang="en-GB" sz="2400" dirty="0" smtClean="0">
                <a:latin typeface="Wingdings" pitchFamily="2" charset="2"/>
                <a:ea typeface="ＭＳ Ｐゴシック" pitchFamily="34" charset="-128"/>
              </a:rPr>
              <a:t>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</a:rPr>
              <a:t> minimize radiation exposures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Exposure in Actual Accidents - Chernobyl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Chernobyl was not the same type of reactor as operated in the U.S. and did not have the same level of defense-in-depth.</a:t>
            </a:r>
          </a:p>
          <a:p>
            <a:r>
              <a:rPr lang="en-US" sz="2800" dirty="0" smtClean="0"/>
              <a:t>The release of fission products involved a large fraction of the reactor inventory.</a:t>
            </a:r>
          </a:p>
          <a:p>
            <a:r>
              <a:rPr lang="en-US" sz="2800" dirty="0" smtClean="0"/>
              <a:t>Extensive land contamination occurred.</a:t>
            </a:r>
          </a:p>
          <a:p>
            <a:r>
              <a:rPr lang="en-US" sz="2800" dirty="0" smtClean="0"/>
              <a:t>The only measurable increase in cancer was thyroid cancers in children.</a:t>
            </a:r>
          </a:p>
          <a:p>
            <a:pPr lvl="1"/>
            <a:r>
              <a:rPr lang="en-US" sz="2400" dirty="0" smtClean="0"/>
              <a:t>These consequences would have been avoided if the FSU had admitted that the accident was happening.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Exposure in Actual Accidents – Three Mile Island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Extensive fuel damage occurred and release of fission products from the fuel to the reactor containment building.</a:t>
            </a:r>
          </a:p>
          <a:p>
            <a:r>
              <a:rPr lang="en-US" sz="2800" dirty="0" smtClean="0"/>
              <a:t>Containment maintained its integrity – </a:t>
            </a:r>
            <a:r>
              <a:rPr lang="en-US" sz="2800" dirty="0" smtClean="0">
                <a:solidFill>
                  <a:srgbClr val="FF0000"/>
                </a:solidFill>
              </a:rPr>
              <a:t>as is expected in a severe accident.</a:t>
            </a:r>
          </a:p>
          <a:p>
            <a:r>
              <a:rPr lang="en-US" sz="2800" dirty="0" smtClean="0"/>
              <a:t>Only very small doses to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the public.</a:t>
            </a:r>
          </a:p>
          <a:p>
            <a:r>
              <a:rPr lang="en-US" sz="2800" dirty="0" smtClean="0"/>
              <a:t>No radiation-related </a:t>
            </a:r>
          </a:p>
          <a:p>
            <a:pPr marL="0" indent="0">
              <a:buNone/>
            </a:pPr>
            <a:r>
              <a:rPr lang="en-US" sz="2800" dirty="0" smtClean="0"/>
              <a:t>    health effects.</a:t>
            </a:r>
            <a:endParaRPr lang="en-US" dirty="0"/>
          </a:p>
        </p:txBody>
      </p:sp>
      <p:pic>
        <p:nvPicPr>
          <p:cNvPr id="4" name="Picture 4" descr="Three_Mile_Is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962400"/>
            <a:ext cx="4006767" cy="26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Exposure in Actual Accidents – Fukushima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Loss of capability to remove heat from the reactor resulting from damage caused by tsunami.</a:t>
            </a:r>
          </a:p>
          <a:p>
            <a:r>
              <a:rPr lang="en-US" sz="2800" dirty="0" smtClean="0"/>
              <a:t>Extensive fuel melting and release of fission products to containment .</a:t>
            </a:r>
          </a:p>
          <a:p>
            <a:r>
              <a:rPr lang="en-US" sz="2800" dirty="0" smtClean="0"/>
              <a:t>Containment failure of </a:t>
            </a:r>
          </a:p>
          <a:p>
            <a:pPr marL="0" indent="0">
              <a:buNone/>
            </a:pPr>
            <a:r>
              <a:rPr lang="en-US" sz="2800" dirty="0" smtClean="0"/>
              <a:t>    three reactors.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655" y="3505200"/>
            <a:ext cx="4143375" cy="27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Exposure in Actual Accidents – Fukushima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sz="2800" dirty="0" smtClean="0"/>
              <a:t>Substantial release of fission products but much less than at Chernobyl.</a:t>
            </a:r>
          </a:p>
          <a:p>
            <a:r>
              <a:rPr lang="en-US" sz="2800" dirty="0" smtClean="0"/>
              <a:t>Contamination of a large area and the need to relocate a large number of people.</a:t>
            </a:r>
          </a:p>
          <a:p>
            <a:r>
              <a:rPr lang="en-US" sz="2800" dirty="0"/>
              <a:t>However, the maximum actual exposures </a:t>
            </a:r>
            <a:r>
              <a:rPr lang="en-US" sz="2800" dirty="0" smtClean="0"/>
              <a:t>will be similar to </a:t>
            </a:r>
            <a:r>
              <a:rPr lang="en-US" sz="2800" dirty="0"/>
              <a:t>background radiation. </a:t>
            </a:r>
          </a:p>
          <a:p>
            <a:pPr lvl="1"/>
            <a:r>
              <a:rPr lang="en-US" sz="2400" dirty="0"/>
              <a:t>No member of the public has received or is likely to receive a dose that would significantly increase their likelihood of incurring cancer.</a:t>
            </a:r>
          </a:p>
          <a:p>
            <a:pPr lvl="1"/>
            <a:r>
              <a:rPr lang="en-US" sz="2400" dirty="0"/>
              <a:t>Confirmed by WHO and UNSCEAR.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824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Real Risk of Nuclear Power Plant Accidents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risk of radiation-related health effects to members of the public in a reactor accident is extremely small.</a:t>
            </a:r>
          </a:p>
          <a:p>
            <a:r>
              <a:rPr lang="en-US" sz="2400" dirty="0" smtClean="0"/>
              <a:t>The real risk is a societal risk associated with land contamination, the need for relocation of people, loss of produce, loss of land use, and the cost of decontamination.</a:t>
            </a:r>
          </a:p>
          <a:p>
            <a:r>
              <a:rPr lang="en-US" sz="2400" dirty="0" smtClean="0"/>
              <a:t>It is a significant but </a:t>
            </a:r>
          </a:p>
          <a:p>
            <a:pPr marL="0" indent="0">
              <a:buNone/>
            </a:pPr>
            <a:r>
              <a:rPr lang="en-US" sz="2400" dirty="0" smtClean="0"/>
              <a:t>    manageable risk.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067459124"/>
              </p:ext>
            </p:extLst>
          </p:nvPr>
        </p:nvGraphicFramePr>
        <p:xfrm>
          <a:off x="4724400" y="3810000"/>
          <a:ext cx="3658099" cy="2743200"/>
        </p:xfrm>
        <a:graphic>
          <a:graphicData uri="http://schemas.openxmlformats.org/presentationml/2006/ole">
            <p:oleObj spid="_x0000_s53268" name="Acrobat Document" r:id="rId4" imgW="5760000" imgH="4320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Bother?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Why accept any risk?  Why don’t we just use a safe alternative?</a:t>
            </a:r>
          </a:p>
          <a:p>
            <a:r>
              <a:rPr lang="en-US" sz="2800" dirty="0" smtClean="0"/>
              <a:t>All forms of energy generation have associated health risks: mining deaths, drilling deaths, natural gas explosions, respiratory deaths.</a:t>
            </a:r>
          </a:p>
          <a:p>
            <a:pPr lvl="1"/>
            <a:r>
              <a:rPr lang="en-US" sz="2400" dirty="0" smtClean="0"/>
              <a:t>Must consider the entire life cycle: mining (drilling), transportation, operations, waste disposal.</a:t>
            </a:r>
          </a:p>
          <a:p>
            <a:r>
              <a:rPr lang="en-US" sz="2800" dirty="0" smtClean="0"/>
              <a:t>Per unit of energy produced, nuclear energy is the safest mode of energy production.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6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Total Life Cycle Impacts – </a:t>
            </a:r>
            <a:br>
              <a:rPr lang="en-US" sz="4000" dirty="0" smtClean="0"/>
            </a:br>
            <a:r>
              <a:rPr lang="en-US" sz="4000" dirty="0" smtClean="0"/>
              <a:t>Years of Life Lost per </a:t>
            </a:r>
            <a:r>
              <a:rPr lang="en-US" sz="4000" dirty="0" err="1" smtClean="0"/>
              <a:t>GWh</a:t>
            </a:r>
            <a:endParaRPr lang="en-US" sz="4000" dirty="0" smtClean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447800" y="5564832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Paul </a:t>
            </a:r>
            <a:r>
              <a:rPr lang="en-US" dirty="0" err="1" smtClean="0"/>
              <a:t>Sherrer</a:t>
            </a:r>
            <a:r>
              <a:rPr lang="en-US" dirty="0" smtClean="0"/>
              <a:t> Institute (German data on emissions)</a:t>
            </a:r>
            <a:endParaRPr lang="en-US" dirty="0"/>
          </a:p>
        </p:txBody>
      </p:sp>
      <p:graphicFrame>
        <p:nvGraphicFramePr>
          <p:cNvPr id="9625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52195301"/>
              </p:ext>
            </p:extLst>
          </p:nvPr>
        </p:nvGraphicFramePr>
        <p:xfrm>
          <a:off x="665876" y="1524000"/>
          <a:ext cx="7258924" cy="3886200"/>
        </p:xfrm>
        <a:graphic>
          <a:graphicData uri="http://schemas.openxmlformats.org/presentationml/2006/ole">
            <p:oleObj spid="_x0000_s50198" name="Chart" r:id="rId4" imgW="5724525" imgH="26860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Safety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/>
              <a:t>Is it safe to cross the street?</a:t>
            </a:r>
          </a:p>
          <a:p>
            <a:pPr eaLnBrk="1" hangingPunct="1">
              <a:defRPr/>
            </a:pPr>
            <a:r>
              <a:rPr lang="en-US" sz="2800" dirty="0" smtClean="0"/>
              <a:t>What could happen to you?</a:t>
            </a:r>
          </a:p>
          <a:p>
            <a:pPr lvl="1" eaLnBrk="1" hangingPunct="1">
              <a:defRPr/>
            </a:pPr>
            <a:r>
              <a:rPr lang="en-US" sz="2400" dirty="0" smtClean="0"/>
              <a:t>You could be injured.</a:t>
            </a:r>
          </a:p>
          <a:p>
            <a:pPr lvl="1" eaLnBrk="1" hangingPunct="1">
              <a:defRPr/>
            </a:pPr>
            <a:r>
              <a:rPr lang="en-US" sz="2400" dirty="0" smtClean="0"/>
              <a:t>You could die.</a:t>
            </a:r>
          </a:p>
          <a:p>
            <a:pPr lvl="1" eaLnBrk="1" hangingPunct="1">
              <a:defRPr/>
            </a:pPr>
            <a:r>
              <a:rPr lang="en-US" sz="2400" dirty="0" smtClean="0"/>
              <a:t>Nothing.</a:t>
            </a:r>
          </a:p>
          <a:p>
            <a:pPr eaLnBrk="1" hangingPunct="1">
              <a:defRPr/>
            </a:pPr>
            <a:r>
              <a:rPr lang="en-US" sz="2800" dirty="0" smtClean="0"/>
              <a:t>You look both ways and assess the likelihood of being hit.</a:t>
            </a:r>
          </a:p>
          <a:p>
            <a:pPr eaLnBrk="1" hangingPunct="1">
              <a:defRPr/>
            </a:pPr>
            <a:r>
              <a:rPr lang="en-US" sz="2800" dirty="0" smtClean="0"/>
              <a:t>Safety is not just a question of the potential size of the hazard, it also depends on the likelihood.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marL="914400" lvl="2" indent="0" eaLnBrk="1" hangingPunct="1">
              <a:buFontTx/>
              <a:buNone/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Within the lifespan of the children that we teach, the world will face four converging crises: global warming, inadequate fresh water supply, loss of arable land (and food supply), and the need to replace fossil fuels as an energy source.</a:t>
            </a:r>
          </a:p>
          <a:p>
            <a:r>
              <a:rPr lang="en-US" sz="2800" dirty="0" smtClean="0"/>
              <a:t>Renewables will only be capable of satisfying a fraction of the total energy need.</a:t>
            </a:r>
          </a:p>
          <a:p>
            <a:r>
              <a:rPr lang="en-US" sz="2800" dirty="0" smtClean="0"/>
              <a:t>Nuclear must be a major component of the energy mix.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482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1C4B6-B837-4829-B50B-9D9EF6E215AB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sz="1400" smtClean="0"/>
          </a:p>
        </p:txBody>
      </p:sp>
      <p:pic>
        <p:nvPicPr>
          <p:cNvPr id="17410" name="Picture 5" descr="engle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9525"/>
            <a:ext cx="916781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Reactor Safety I		Nuclear 					Engineering Program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Total Life Cycle Impacts – </a:t>
            </a:r>
            <a:br>
              <a:rPr lang="en-US" sz="4000" smtClean="0"/>
            </a:br>
            <a:r>
              <a:rPr lang="en-US" sz="4000" smtClean="0"/>
              <a:t>Greenhouse Gas Released</a:t>
            </a:r>
          </a:p>
        </p:txBody>
      </p:sp>
      <p:graphicFrame>
        <p:nvGraphicFramePr>
          <p:cNvPr id="1741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1676400"/>
          <a:ext cx="7848600" cy="3952875"/>
        </p:xfrm>
        <a:graphic>
          <a:graphicData uri="http://schemas.openxmlformats.org/presentationml/2006/ole">
            <p:oleObj spid="_x0000_s17430" name="Chart" r:id="rId4" imgW="5334000" imgH="2686050" progId="Excel.Sheet.8">
              <p:embed/>
            </p:oleObj>
          </a:graphicData>
        </a:graphic>
      </p:graphicFrame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066800" y="5715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NEA Report, Risks and Benefits of Nuclear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Pressurized Water Reactor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524000"/>
            <a:ext cx="8302625" cy="5103813"/>
            <a:chOff x="2" y="0"/>
            <a:chExt cx="5758" cy="4319"/>
          </a:xfrm>
        </p:grpSpPr>
        <p:pic>
          <p:nvPicPr>
            <p:cNvPr id="31748" name="Picture 3" descr="pw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2640" y="1545"/>
              <a:ext cx="60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Steam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890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Risk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Definition of risk</a:t>
            </a:r>
          </a:p>
          <a:p>
            <a:pPr marL="400050" lvl="1" indent="0">
              <a:buFontTx/>
              <a:buNone/>
              <a:defRPr/>
            </a:pPr>
            <a:r>
              <a:rPr lang="en-US" sz="2400" dirty="0" smtClean="0"/>
              <a:t>“Risk is the potential for some unwanted event to occur.  Risk is a function of the likelihood of the unwanted event and its consequences.”</a:t>
            </a:r>
          </a:p>
          <a:p>
            <a:pPr marL="400050" lvl="1" indent="0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000" dirty="0" smtClean="0"/>
              <a:t>National Infrastructure Protection Center</a:t>
            </a:r>
          </a:p>
          <a:p>
            <a:pPr>
              <a:defRPr/>
            </a:pPr>
            <a:r>
              <a:rPr lang="en-US" sz="2800" dirty="0" smtClean="0"/>
              <a:t>Risk always has some element of (unwanted) consequence and some element of likelihood</a:t>
            </a:r>
          </a:p>
          <a:p>
            <a:pPr>
              <a:defRPr/>
            </a:pPr>
            <a:r>
              <a:rPr lang="en-US" sz="2800" dirty="0" smtClean="0"/>
              <a:t>Simple measure of risk:</a:t>
            </a:r>
          </a:p>
          <a:p>
            <a:pPr lvl="1">
              <a:defRPr/>
            </a:pPr>
            <a:r>
              <a:rPr lang="en-US" sz="2000" dirty="0" smtClean="0"/>
              <a:t>Probability of an event times its consequences.</a:t>
            </a:r>
          </a:p>
          <a:p>
            <a:pPr>
              <a:defRPr/>
            </a:pPr>
            <a:r>
              <a:rPr lang="en-US" sz="2800" dirty="0" smtClean="0"/>
              <a:t>Risk assessment is a tool that we use to quantify safety.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marL="914400" lvl="2" indent="0" eaLnBrk="1" hangingPunct="1">
              <a:buFontTx/>
              <a:buNone/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/>
          </a:p>
          <a:p>
            <a:pPr lvl="2" eaLnBrk="1" hangingPunct="1">
              <a:defRPr/>
            </a:pPr>
            <a:endParaRPr lang="en-US" i="1" dirty="0" smtClean="0"/>
          </a:p>
          <a:p>
            <a:pPr lvl="2" eaLnBrk="1" hangingPunct="1"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Disease Risks Dominate </a:t>
            </a:r>
            <a:br>
              <a:rPr lang="en-US" sz="4000" smtClean="0"/>
            </a:br>
            <a:r>
              <a:rPr lang="en-US" sz="4000" smtClean="0"/>
              <a:t>Personal Risk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582073189"/>
              </p:ext>
            </p:extLst>
          </p:nvPr>
        </p:nvGraphicFramePr>
        <p:xfrm>
          <a:off x="1676400" y="1752600"/>
          <a:ext cx="579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5638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Accident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638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Accident Risks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</p:nvPr>
        </p:nvGraphicFramePr>
        <p:xfrm>
          <a:off x="1447800" y="1600200"/>
          <a:ext cx="57912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/>
                <a:gridCol w="3291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Fatalities (2010)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Transportation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(motor vehicles)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37,961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Poisoning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33,041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Drowning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3,782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Fire/Smoke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17,284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120,859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76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Risk per year = 120,859/309 million =  0.0004/yr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Disease Risks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</p:nvPr>
        </p:nvGraphicFramePr>
        <p:xfrm>
          <a:off x="1447800" y="1600200"/>
          <a:ext cx="57912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/>
                <a:gridCol w="3291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Fatalities (2010)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Respiratory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Cerebrovascular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Alzheimers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755,000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00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Risk per year = </a:t>
            </a:r>
            <a:r>
              <a:rPr lang="en-US" dirty="0" smtClean="0"/>
              <a:t>2,350,000/309 </a:t>
            </a:r>
            <a:r>
              <a:rPr lang="en-US" dirty="0"/>
              <a:t>million =  </a:t>
            </a:r>
            <a:r>
              <a:rPr lang="en-US" dirty="0" smtClean="0"/>
              <a:t>0.0076/yr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Odds of Dying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Average ~ 8/1,000 per yr</a:t>
            </a:r>
          </a:p>
          <a:p>
            <a:pPr eaLnBrk="1" hangingPunct="1"/>
            <a:r>
              <a:rPr lang="en-US" sz="2800" dirty="0" smtClean="0"/>
              <a:t>Accident risk – 4/10,000 per yr</a:t>
            </a:r>
          </a:p>
          <a:p>
            <a:pPr eaLnBrk="1" hangingPunct="1"/>
            <a:r>
              <a:rPr lang="en-US" sz="2800" dirty="0" smtClean="0"/>
              <a:t>Only period of life in which accident risk is as large as health risk ~1/1000 per yr</a:t>
            </a:r>
          </a:p>
          <a:p>
            <a:pPr lvl="1" eaLnBrk="1" hangingPunct="1"/>
            <a:r>
              <a:rPr lang="en-US" sz="2400" dirty="0" smtClean="0"/>
              <a:t>Men in the period 18 to 20 yr due to automobile accidents</a:t>
            </a:r>
          </a:p>
          <a:p>
            <a:pPr eaLnBrk="1" hangingPunct="1"/>
            <a:r>
              <a:rPr lang="en-US" sz="2800" dirty="0" smtClean="0"/>
              <a:t>Cars kill 100 people per day</a:t>
            </a:r>
          </a:p>
          <a:p>
            <a:pPr eaLnBrk="1" hangingPunct="1"/>
            <a:r>
              <a:rPr lang="en-US" sz="2800" dirty="0" smtClean="0"/>
              <a:t>Smoking kills 1,200 people per day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the Health Risk of a Nuclear Power Plant Accident?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Extremely small.</a:t>
            </a:r>
          </a:p>
          <a:p>
            <a:pPr lvl="1"/>
            <a:r>
              <a:rPr lang="en-US" sz="2400" dirty="0" smtClean="0"/>
              <a:t>Even for a person living next door to a nuclear power plant, the risk of dying prematurely from cancer  from an accident is approximately 1/100,000 </a:t>
            </a:r>
            <a:r>
              <a:rPr lang="en-US" sz="2400" dirty="0" err="1" smtClean="0"/>
              <a:t>th</a:t>
            </a:r>
            <a:r>
              <a:rPr lang="en-US" sz="2400" dirty="0" smtClean="0"/>
              <a:t> the risk of dying from other causes of cancer.</a:t>
            </a:r>
          </a:p>
          <a:p>
            <a:pPr lvl="1"/>
            <a:r>
              <a:rPr lang="en-US" sz="2400" dirty="0" smtClean="0"/>
              <a:t>Based on risk assessment models developed from severe accident research and 15,000 reactor years of world-wide operating experience.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But</a:t>
            </a:r>
            <a:r>
              <a:rPr lang="en-US" sz="2800" dirty="0" smtClean="0"/>
              <a:t> health risk is not the dominant risk of nuclear power plant accidents.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 will explain.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2062</Words>
  <Application>Microsoft Office PowerPoint</Application>
  <PresentationFormat>On-screen Show (4:3)</PresentationFormat>
  <Paragraphs>317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Chart</vt:lpstr>
      <vt:lpstr>Acrobat Document</vt:lpstr>
      <vt:lpstr>Understanding Risk  by Rich Denning The Ohio State University  November 2013 </vt:lpstr>
      <vt:lpstr>Presentation Objectives</vt:lpstr>
      <vt:lpstr>Safety</vt:lpstr>
      <vt:lpstr>Risk</vt:lpstr>
      <vt:lpstr>Disease Risks Dominate  Personal Risk</vt:lpstr>
      <vt:lpstr>Accident Risks</vt:lpstr>
      <vt:lpstr>Disease Risks</vt:lpstr>
      <vt:lpstr>Odds of Dying</vt:lpstr>
      <vt:lpstr>What Is the Health Risk of a Nuclear Power Plant Accident?</vt:lpstr>
      <vt:lpstr>Nuclear Power Basics - Fission</vt:lpstr>
      <vt:lpstr>Fission Products and Reactor Safety</vt:lpstr>
      <vt:lpstr>Defense in Depth</vt:lpstr>
      <vt:lpstr>Safety Concern of Severe Accident</vt:lpstr>
      <vt:lpstr>Measuring Human Exposure to Radiation</vt:lpstr>
      <vt:lpstr>Health Effects of Exposure – High Dose</vt:lpstr>
      <vt:lpstr>Health Effects of Exposure – Low Dose</vt:lpstr>
      <vt:lpstr>Background Radiation</vt:lpstr>
      <vt:lpstr>Low Dose Issue</vt:lpstr>
      <vt:lpstr>Slide 19</vt:lpstr>
      <vt:lpstr>Terrestrial and Cosmic Sources</vt:lpstr>
      <vt:lpstr>Internal Radiation We are Naturally Radioactive !</vt:lpstr>
      <vt:lpstr>Radiation And Our Body</vt:lpstr>
      <vt:lpstr>Public Exposure in Actual Accidents - Chernobyl</vt:lpstr>
      <vt:lpstr>Public Exposure in Actual Accidents – Three Mile Island</vt:lpstr>
      <vt:lpstr>Public Exposure in Actual Accidents – Fukushima</vt:lpstr>
      <vt:lpstr>Public Exposure in Actual Accidents – Fukushima</vt:lpstr>
      <vt:lpstr>The Real Risk of Nuclear Power Plant Accidents</vt:lpstr>
      <vt:lpstr>Why Bother? </vt:lpstr>
      <vt:lpstr>Total Life Cycle Impacts –  Years of Life Lost per GWh</vt:lpstr>
      <vt:lpstr>The Need</vt:lpstr>
      <vt:lpstr>Slide 31</vt:lpstr>
      <vt:lpstr>Backup Slides</vt:lpstr>
      <vt:lpstr>Total Life Cycle Impacts –  Greenhouse Gas Released</vt:lpstr>
      <vt:lpstr>Pressurized Water Reactor</vt:lpstr>
    </vt:vector>
  </TitlesOfParts>
  <Company>CEEGS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Audeen Fentiman</dc:creator>
  <cp:lastModifiedBy>Richard S. Denning </cp:lastModifiedBy>
  <cp:revision>108</cp:revision>
  <dcterms:created xsi:type="dcterms:W3CDTF">2004-10-14T14:15:24Z</dcterms:created>
  <dcterms:modified xsi:type="dcterms:W3CDTF">2013-11-09T13:10:11Z</dcterms:modified>
</cp:coreProperties>
</file>