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notesSlides/notesSlide37.xml" ContentType="application/vnd.openxmlformats-officedocument.presentationml.notesSlide+xml"/>
  <Default Extension="jpeg" ContentType="image/jpeg"/>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handoutMasterIdLst>
    <p:handoutMasterId r:id="rId93"/>
  </p:handoutMasterIdLst>
  <p:sldIdLst>
    <p:sldId id="256" r:id="rId2"/>
    <p:sldId id="257" r:id="rId3"/>
    <p:sldId id="363" r:id="rId4"/>
    <p:sldId id="331" r:id="rId5"/>
    <p:sldId id="341" r:id="rId6"/>
    <p:sldId id="343" r:id="rId7"/>
    <p:sldId id="342" r:id="rId8"/>
    <p:sldId id="344" r:id="rId9"/>
    <p:sldId id="332" r:id="rId10"/>
    <p:sldId id="333" r:id="rId11"/>
    <p:sldId id="325" r:id="rId12"/>
    <p:sldId id="335" r:id="rId13"/>
    <p:sldId id="334" r:id="rId14"/>
    <p:sldId id="336" r:id="rId15"/>
    <p:sldId id="308" r:id="rId16"/>
    <p:sldId id="317" r:id="rId17"/>
    <p:sldId id="316" r:id="rId18"/>
    <p:sldId id="303" r:id="rId19"/>
    <p:sldId id="318" r:id="rId20"/>
    <p:sldId id="319" r:id="rId21"/>
    <p:sldId id="337" r:id="rId22"/>
    <p:sldId id="309" r:id="rId23"/>
    <p:sldId id="310" r:id="rId24"/>
    <p:sldId id="311" r:id="rId25"/>
    <p:sldId id="259" r:id="rId26"/>
    <p:sldId id="260" r:id="rId27"/>
    <p:sldId id="261" r:id="rId28"/>
    <p:sldId id="263" r:id="rId29"/>
    <p:sldId id="262" r:id="rId30"/>
    <p:sldId id="265" r:id="rId31"/>
    <p:sldId id="267" r:id="rId32"/>
    <p:sldId id="269" r:id="rId33"/>
    <p:sldId id="270" r:id="rId34"/>
    <p:sldId id="264" r:id="rId35"/>
    <p:sldId id="271" r:id="rId36"/>
    <p:sldId id="273" r:id="rId37"/>
    <p:sldId id="272" r:id="rId38"/>
    <p:sldId id="360" r:id="rId39"/>
    <p:sldId id="320" r:id="rId40"/>
    <p:sldId id="312" r:id="rId41"/>
    <p:sldId id="313" r:id="rId42"/>
    <p:sldId id="314" r:id="rId43"/>
    <p:sldId id="278" r:id="rId44"/>
    <p:sldId id="277" r:id="rId45"/>
    <p:sldId id="279"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305" r:id="rId59"/>
    <p:sldId id="293" r:id="rId60"/>
    <p:sldId id="304" r:id="rId61"/>
    <p:sldId id="307" r:id="rId62"/>
    <p:sldId id="294" r:id="rId63"/>
    <p:sldId id="295" r:id="rId64"/>
    <p:sldId id="296" r:id="rId65"/>
    <p:sldId id="315" r:id="rId66"/>
    <p:sldId id="297" r:id="rId67"/>
    <p:sldId id="306" r:id="rId68"/>
    <p:sldId id="298" r:id="rId69"/>
    <p:sldId id="299" r:id="rId70"/>
    <p:sldId id="300" r:id="rId71"/>
    <p:sldId id="364" r:id="rId72"/>
    <p:sldId id="365" r:id="rId73"/>
    <p:sldId id="301" r:id="rId74"/>
    <p:sldId id="339" r:id="rId75"/>
    <p:sldId id="340"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FFFF"/>
    <a:srgbClr val="FF00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106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2007_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2007_Workbook3.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45"/>
      <c:perspective val="30"/>
    </c:view3D>
    <c:plotArea>
      <c:layout/>
      <c:pie3DChart>
        <c:varyColors val="1"/>
        <c:ser>
          <c:idx val="0"/>
          <c:order val="0"/>
          <c:tx>
            <c:strRef>
              <c:f>Sheet1!$B$1</c:f>
              <c:strCache>
                <c:ptCount val="1"/>
                <c:pt idx="0">
                  <c:v>Sales</c:v>
                </c:pt>
              </c:strCache>
            </c:strRef>
          </c:tx>
          <c:spPr>
            <a:scene3d>
              <a:camera prst="orthographicFront"/>
              <a:lightRig rig="threePt" dir="t"/>
            </a:scene3d>
            <a:sp3d/>
          </c:spPr>
          <c:dLbls>
            <c:dLbl>
              <c:idx val="4"/>
              <c:layout>
                <c:manualLayout>
                  <c:x val="1.0189696466868105E-2"/>
                  <c:y val="2.3564794682616211E-4"/>
                </c:manualLayout>
              </c:layout>
              <c:showPercent val="1"/>
            </c:dLbl>
            <c:txPr>
              <a:bodyPr/>
              <a:lstStyle/>
              <a:p>
                <a:pPr>
                  <a:defRPr sz="2400"/>
                </a:pPr>
                <a:endParaRPr lang="en-US"/>
              </a:p>
            </c:txPr>
            <c:showPercent val="1"/>
            <c:showLeaderLines val="1"/>
          </c:dLbls>
          <c:cat>
            <c:strRef>
              <c:f>Sheet1!$A$2:$A$7</c:f>
              <c:strCache>
                <c:ptCount val="6"/>
                <c:pt idx="0">
                  <c:v>Coal</c:v>
                </c:pt>
                <c:pt idx="1">
                  <c:v>Petroleum</c:v>
                </c:pt>
                <c:pt idx="2">
                  <c:v>Natural Gas</c:v>
                </c:pt>
                <c:pt idx="3">
                  <c:v>Nuclear</c:v>
                </c:pt>
                <c:pt idx="4">
                  <c:v>Hydroelectric</c:v>
                </c:pt>
                <c:pt idx="5">
                  <c:v>Other Renewables</c:v>
                </c:pt>
              </c:strCache>
            </c:strRef>
          </c:cat>
          <c:val>
            <c:numRef>
              <c:f>Sheet1!$B$2:$B$7</c:f>
              <c:numCache>
                <c:formatCode>General</c:formatCode>
                <c:ptCount val="6"/>
                <c:pt idx="0">
                  <c:v>1873516</c:v>
                </c:pt>
                <c:pt idx="1">
                  <c:v>128800</c:v>
                </c:pt>
                <c:pt idx="2">
                  <c:v>531257</c:v>
                </c:pt>
                <c:pt idx="3">
                  <c:v>673702</c:v>
                </c:pt>
                <c:pt idx="4">
                  <c:v>323336</c:v>
                </c:pt>
                <c:pt idx="5" formatCode="#,##0">
                  <c:v>77088</c:v>
                </c:pt>
              </c:numCache>
            </c:numRef>
          </c:val>
        </c:ser>
        <c:dLbls>
          <c:showPercent val="1"/>
        </c:dLbls>
      </c:pie3DChart>
    </c:plotArea>
    <c:legend>
      <c:legendPos val="r"/>
      <c:txPr>
        <a:bodyPr/>
        <a:lstStyle/>
        <a:p>
          <a:pPr>
            <a:defRPr sz="2000"/>
          </a:pPr>
          <a:endParaRPr lang="en-US"/>
        </a:p>
      </c:txPr>
    </c:legend>
    <c:plotVisOnly val="1"/>
    <c:dispBlanksAs val="zero"/>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45"/>
      <c:perspective val="30"/>
    </c:view3D>
    <c:plotArea>
      <c:layout/>
      <c:pie3DChart>
        <c:varyColors val="1"/>
        <c:ser>
          <c:idx val="0"/>
          <c:order val="0"/>
          <c:tx>
            <c:strRef>
              <c:f>Sheet1!$B$1</c:f>
              <c:strCache>
                <c:ptCount val="1"/>
                <c:pt idx="0">
                  <c:v>Sales</c:v>
                </c:pt>
              </c:strCache>
            </c:strRef>
          </c:tx>
          <c:spPr>
            <a:scene3d>
              <a:camera prst="orthographicFront"/>
              <a:lightRig rig="threePt" dir="t"/>
            </a:scene3d>
            <a:sp3d/>
          </c:spPr>
          <c:dLbls>
            <c:dLbl>
              <c:idx val="4"/>
              <c:layout>
                <c:manualLayout>
                  <c:x val="1.0189696466868105E-2"/>
                  <c:y val="2.3564794682616209E-4"/>
                </c:manualLayout>
              </c:layout>
              <c:showPercent val="1"/>
            </c:dLbl>
            <c:txPr>
              <a:bodyPr/>
              <a:lstStyle/>
              <a:p>
                <a:pPr>
                  <a:defRPr sz="2400"/>
                </a:pPr>
                <a:endParaRPr lang="en-US"/>
              </a:p>
            </c:txPr>
            <c:showPercent val="1"/>
            <c:showLeaderLines val="1"/>
          </c:dLbls>
          <c:cat>
            <c:strRef>
              <c:f>Sheet1!$A$2:$A$7</c:f>
              <c:strCache>
                <c:ptCount val="6"/>
                <c:pt idx="0">
                  <c:v>Coal</c:v>
                </c:pt>
                <c:pt idx="1">
                  <c:v>Petroleum</c:v>
                </c:pt>
                <c:pt idx="2">
                  <c:v>Natural Gas</c:v>
                </c:pt>
                <c:pt idx="3">
                  <c:v>Nuclear</c:v>
                </c:pt>
                <c:pt idx="4">
                  <c:v>Hydroelectric</c:v>
                </c:pt>
                <c:pt idx="5">
                  <c:v>Other Renewables</c:v>
                </c:pt>
              </c:strCache>
            </c:strRef>
          </c:cat>
          <c:val>
            <c:numRef>
              <c:f>Sheet1!$B$2:$B$7</c:f>
              <c:numCache>
                <c:formatCode>General</c:formatCode>
                <c:ptCount val="6"/>
                <c:pt idx="0">
                  <c:v>1847290</c:v>
                </c:pt>
                <c:pt idx="1">
                  <c:v>37061</c:v>
                </c:pt>
                <c:pt idx="2">
                  <c:v>987697</c:v>
                </c:pt>
                <c:pt idx="3">
                  <c:v>806968</c:v>
                </c:pt>
                <c:pt idx="4">
                  <c:v>260203</c:v>
                </c:pt>
                <c:pt idx="5" formatCode="#,##0">
                  <c:v>167173</c:v>
                </c:pt>
              </c:numCache>
            </c:numRef>
          </c:val>
        </c:ser>
        <c:dLbls>
          <c:showPercent val="1"/>
        </c:dLbls>
      </c:pie3DChart>
    </c:plotArea>
    <c:legend>
      <c:legendPos val="r"/>
      <c:txPr>
        <a:bodyPr/>
        <a:lstStyle/>
        <a:p>
          <a:pPr>
            <a:defRPr sz="2000"/>
          </a:pPr>
          <a:endParaRPr lang="en-US"/>
        </a:p>
      </c:txPr>
    </c:legend>
    <c:plotVisOnly val="1"/>
    <c:dispBlanksAs val="zero"/>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view3D>
      <c:rotX val="45"/>
      <c:perspective val="30"/>
    </c:view3D>
    <c:plotArea>
      <c:layout/>
      <c:pie3DChart>
        <c:varyColors val="1"/>
        <c:ser>
          <c:idx val="0"/>
          <c:order val="0"/>
          <c:tx>
            <c:strRef>
              <c:f>Sheet1!$B$1</c:f>
              <c:strCache>
                <c:ptCount val="1"/>
                <c:pt idx="0">
                  <c:v>Sales</c:v>
                </c:pt>
              </c:strCache>
            </c:strRef>
          </c:tx>
          <c:spPr>
            <a:scene3d>
              <a:camera prst="orthographicFront"/>
              <a:lightRig rig="threePt" dir="t"/>
            </a:scene3d>
            <a:sp3d/>
          </c:spPr>
          <c:dLbls>
            <c:dLbl>
              <c:idx val="4"/>
              <c:layout>
                <c:manualLayout>
                  <c:x val="1.0189696466868105E-2"/>
                  <c:y val="2.3564794682616209E-4"/>
                </c:manualLayout>
              </c:layout>
              <c:showPercent val="1"/>
            </c:dLbl>
            <c:txPr>
              <a:bodyPr/>
              <a:lstStyle/>
              <a:p>
                <a:pPr>
                  <a:defRPr sz="2400"/>
                </a:pPr>
                <a:endParaRPr lang="en-US"/>
              </a:p>
            </c:txPr>
            <c:showPercent val="1"/>
            <c:showLeaderLines val="1"/>
          </c:dLbls>
          <c:cat>
            <c:strRef>
              <c:f>Sheet1!$A$2:$A$7</c:f>
              <c:strCache>
                <c:ptCount val="6"/>
                <c:pt idx="0">
                  <c:v>Coal</c:v>
                </c:pt>
                <c:pt idx="1">
                  <c:v>Petroleum</c:v>
                </c:pt>
                <c:pt idx="2">
                  <c:v>Natural Gas</c:v>
                </c:pt>
                <c:pt idx="3">
                  <c:v>Nuclear</c:v>
                </c:pt>
                <c:pt idx="4">
                  <c:v>Hydroelectric</c:v>
                </c:pt>
                <c:pt idx="5">
                  <c:v>Other Renewables</c:v>
                </c:pt>
              </c:strCache>
            </c:strRef>
          </c:cat>
          <c:val>
            <c:numRef>
              <c:f>Sheet1!$B$2:$B$7</c:f>
              <c:numCache>
                <c:formatCode>General</c:formatCode>
                <c:ptCount val="6"/>
                <c:pt idx="0">
                  <c:v>1734265</c:v>
                </c:pt>
                <c:pt idx="1">
                  <c:v>28162</c:v>
                </c:pt>
                <c:pt idx="2">
                  <c:v>1016594.9999999993</c:v>
                </c:pt>
                <c:pt idx="3">
                  <c:v>790225</c:v>
                </c:pt>
                <c:pt idx="4">
                  <c:v>325074</c:v>
                </c:pt>
                <c:pt idx="5" formatCode="#,##0">
                  <c:v>194993</c:v>
                </c:pt>
              </c:numCache>
            </c:numRef>
          </c:val>
        </c:ser>
        <c:dLbls>
          <c:showPercent val="1"/>
        </c:dLbls>
      </c:pie3DChart>
    </c:plotArea>
    <c:legend>
      <c:legendPos val="r"/>
      <c:txPr>
        <a:bodyPr/>
        <a:lstStyle/>
        <a:p>
          <a:pPr>
            <a:defRPr sz="2000"/>
          </a:pPr>
          <a:endParaRPr lang="en-US"/>
        </a:p>
      </c:txPr>
    </c:legend>
    <c:plotVisOnly val="1"/>
    <c:dispBlanksAs val="zero"/>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24E42F-F43E-8449-A9DA-CF008CFA9A69}" type="datetimeFigureOut">
              <a:rPr lang="en-US" smtClean="0"/>
              <a:pPr/>
              <a:t>11/9/2013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F83721-A03C-D143-90A1-CB8F1F3885F5}" type="slidenum">
              <a:rPr lang="en-US" smtClean="0"/>
              <a:pPr/>
              <a:t>‹#›</a:t>
            </a:fld>
            <a:endParaRPr lang="en-US"/>
          </a:p>
        </p:txBody>
      </p:sp>
    </p:spTree>
    <p:extLst>
      <p:ext uri="{BB962C8B-B14F-4D97-AF65-F5344CB8AC3E}">
        <p14:creationId xmlns:p14="http://schemas.microsoft.com/office/powerpoint/2010/main" xmlns="" val="3517454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8417C0-1CC3-CE42-AA48-3D5D71036995}" type="datetimeFigureOut">
              <a:rPr lang="en-US" smtClean="0"/>
              <a:pPr/>
              <a:t>11/9/2013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8F40A9-54A0-204C-8693-F04C4B9BB603}" type="slidenum">
              <a:rPr lang="en-US" smtClean="0"/>
              <a:pPr/>
              <a:t>‹#›</a:t>
            </a:fld>
            <a:endParaRPr lang="en-US"/>
          </a:p>
        </p:txBody>
      </p:sp>
    </p:spTree>
    <p:extLst>
      <p:ext uri="{BB962C8B-B14F-4D97-AF65-F5344CB8AC3E}">
        <p14:creationId xmlns:p14="http://schemas.microsoft.com/office/powerpoint/2010/main" xmlns="" val="373560407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58F40A9-54A0-204C-8693-F04C4B9BB603}" type="slidenum">
              <a:rPr lang="en-US" smtClean="0"/>
              <a:pPr/>
              <a:t>90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4247FF5-6035-BC44-ACE0-A2A5B321E9D8}"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2464F-AD01-8C49-BA60-B8EC26E8A4E6}"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01A06E1-762B-3142-B3BB-40C1C00EB108}"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39A56755-0289-1040-9FCF-A93845C72BCF}"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08848E80-899A-1E49-9808-004B22BB91D1}"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smtClean="0"/>
              <a:t>Click icon to add picture</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6779D65-EA19-2140-A857-1357DDC310EA}"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F4367DD7-F3C4-7C4F-ACD1-98046821DBD4}"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DCDDF820-B3A7-1744-A406-F88D0AE65417}"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7" name="Rectangle 6"/>
          <p:cNvSpPr/>
          <p:nvPr/>
        </p:nvSpPr>
        <p:spPr>
          <a:xfrm rot="5400000">
            <a:off x="-2200635"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rot="10800000">
            <a:off x="364383" y="473075"/>
            <a:ext cx="969264" cy="5921375"/>
          </a:xfrm>
        </p:spPr>
        <p:txBody>
          <a:bodyPr vert="eaVert"/>
          <a:lstStyle>
            <a:lvl1pPr algn="l">
              <a:defRPr sz="3400"/>
            </a:lvl1pPr>
          </a:lstStyle>
          <a:p>
            <a:r>
              <a:rPr lang="en-US" dirty="0" smtClean="0"/>
              <a:t>Click to edit Master title style</a:t>
            </a:r>
            <a:endParaRPr dirty="0"/>
          </a:p>
        </p:txBody>
      </p:sp>
      <p:sp>
        <p:nvSpPr>
          <p:cNvPr id="3" name="Vertical Text Placeholder 2"/>
          <p:cNvSpPr>
            <a:spLocks noGrp="1"/>
          </p:cNvSpPr>
          <p:nvPr>
            <p:ph type="body" orient="vert" idx="1"/>
          </p:nvPr>
        </p:nvSpPr>
        <p:spPr>
          <a:xfrm>
            <a:off x="1808822" y="457200"/>
            <a:ext cx="6497637" cy="5937250"/>
          </a:xfrm>
        </p:spPr>
        <p:txBody>
          <a:bodyPr vert="horz"/>
          <a:lstStyle>
            <a:lvl5pPr algn="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116AC684-5BD8-A540-89DF-636CBF46610A}"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grpSp>
        <p:nvGrpSpPr>
          <p:cNvPr id="12" name="Group 11"/>
          <p:cNvGrpSpPr/>
          <p:nvPr userDrawn="1"/>
        </p:nvGrpSpPr>
        <p:grpSpPr>
          <a:xfrm>
            <a:off x="1333648" y="457200"/>
            <a:ext cx="137412" cy="5934457"/>
            <a:chOff x="7557246" y="457200"/>
            <a:chExt cx="137412" cy="5934457"/>
          </a:xfrm>
        </p:grpSpPr>
        <p:sp>
          <p:nvSpPr>
            <p:cNvPr id="9" name="Rectangle 8"/>
            <p:cNvSpPr/>
            <p:nvPr/>
          </p:nvSpPr>
          <p:spPr>
            <a:xfrm rot="5400000">
              <a:off x="7072320" y="942127"/>
              <a:ext cx="1107265"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rot="5400000">
              <a:off x="6676868" y="2445405"/>
              <a:ext cx="1898168"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rot="5400000">
              <a:off x="6161199" y="4858198"/>
              <a:ext cx="2929506"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xmlns="" val="5135279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Pictures with Caption">
    <p:spTree>
      <p:nvGrpSpPr>
        <p:cNvPr id="1" name=""/>
        <p:cNvGrpSpPr/>
        <p:nvPr/>
      </p:nvGrpSpPr>
      <p:grpSpPr>
        <a:xfrm>
          <a:off x="0" y="0"/>
          <a:ext cx="0" cy="0"/>
          <a:chOff x="0" y="0"/>
          <a:chExt cx="0" cy="0"/>
        </a:xfrm>
      </p:grpSpPr>
      <p:sp>
        <p:nvSpPr>
          <p:cNvPr id="8" name="Rectangle 7"/>
          <p:cNvSpPr/>
          <p:nvPr userDrawn="1"/>
        </p:nvSpPr>
        <p:spPr>
          <a:xfrm>
            <a:off x="278513" y="601632"/>
            <a:ext cx="4342701"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78513" y="45719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284165" y="597170"/>
            <a:ext cx="4337050" cy="1004295"/>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dirty="0" smtClean="0"/>
              <a:t>Click to edit Master title style</a:t>
            </a:r>
            <a:endParaRPr dirty="0"/>
          </a:p>
        </p:txBody>
      </p:sp>
      <p:sp>
        <p:nvSpPr>
          <p:cNvPr id="3" name="Picture Placeholder 2"/>
          <p:cNvSpPr>
            <a:spLocks noGrp="1"/>
          </p:cNvSpPr>
          <p:nvPr>
            <p:ph type="pic" idx="1"/>
          </p:nvPr>
        </p:nvSpPr>
        <p:spPr>
          <a:xfrm>
            <a:off x="278513" y="2055528"/>
            <a:ext cx="4342429"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22309" y="1601465"/>
            <a:ext cx="4298634" cy="367306"/>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E525736-5C7A-CA47-97C5-A8041B25BDDE}"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
        <p:nvSpPr>
          <p:cNvPr id="13" name="Picture Placeholder 2"/>
          <p:cNvSpPr>
            <a:spLocks noGrp="1"/>
          </p:cNvSpPr>
          <p:nvPr>
            <p:ph type="pic" idx="13"/>
          </p:nvPr>
        </p:nvSpPr>
        <p:spPr>
          <a:xfrm>
            <a:off x="4621215" y="601632"/>
            <a:ext cx="4233671" cy="58064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xmlns="" val="787796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A6B8E4CD-0EA9-1348-8800-09E226D8691D}"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A9FE9863-0BEC-4A4B-8C2D-1B23D52EC35D}"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Click icon to add picture</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dirty="0" smtClean="0"/>
              <a:t>Click to edit Master text styles</a:t>
            </a:r>
          </a:p>
        </p:txBody>
      </p:sp>
      <p:sp>
        <p:nvSpPr>
          <p:cNvPr id="4" name="Date Placeholder 3"/>
          <p:cNvSpPr>
            <a:spLocks noGrp="1"/>
          </p:cNvSpPr>
          <p:nvPr>
            <p:ph type="dt" sz="half" idx="10"/>
          </p:nvPr>
        </p:nvSpPr>
        <p:spPr/>
        <p:txBody>
          <a:bodyPr/>
          <a:lstStyle/>
          <a:p>
            <a:fld id="{DA4ED826-F88D-A44E-82CF-630175D0624E}"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smtClean="0"/>
              <a:t>Click icon to add picture</a:t>
            </a:r>
            <a:endParaRPr/>
          </a:p>
        </p:txBody>
      </p:sp>
      <p:sp>
        <p:nvSpPr>
          <p:cNvPr id="4" name="Date Placeholder 3"/>
          <p:cNvSpPr>
            <a:spLocks noGrp="1"/>
          </p:cNvSpPr>
          <p:nvPr>
            <p:ph type="dt" sz="half" idx="10"/>
          </p:nvPr>
        </p:nvSpPr>
        <p:spPr/>
        <p:txBody>
          <a:bodyPr/>
          <a:lstStyle/>
          <a:p>
            <a:fld id="{6FFB8954-81B6-1341-8E25-E771787DD369}"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a:t>
            </a:fld>
            <a:endParaRPr 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76C3E8CF-C3B8-E04D-9EE9-1CD294C614C5}"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DC2529EA-B3A6-B24C-9A58-67919844D66F}" type="datetime1">
              <a:rPr lang="en-US" smtClean="0"/>
              <a:pPr/>
              <a:t>11/9/2013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DDEF532-1CBA-7A4C-9C28-BE2A678D4BBC}"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A7A117-DB10-A64F-BD79-8BBBE45D2334}" type="datetime1">
              <a:rPr lang="en-US" smtClean="0"/>
              <a:pPr/>
              <a:t>11/9/2013</a:t>
            </a:fld>
            <a:endParaRPr lang="en-US"/>
          </a:p>
        </p:txBody>
      </p:sp>
      <p:sp>
        <p:nvSpPr>
          <p:cNvPr id="3" name="Footer Placeholder 2"/>
          <p:cNvSpPr>
            <a:spLocks noGrp="1"/>
          </p:cNvSpPr>
          <p:nvPr>
            <p:ph type="ftr" sz="quarter" idx="11"/>
          </p:nvPr>
        </p:nvSpPr>
        <p:spPr/>
        <p:txBody>
          <a:bodyPr/>
          <a:lstStyle/>
          <a:p>
            <a:r>
              <a:rPr lang="en-US" smtClean="0"/>
              <a:t>ANS Congressional Seminar Series</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a:t>
            </a:fld>
            <a:endParaRPr 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F6D908A7-DFC4-324A-846F-27E6F44202CE}" type="datetime1">
              <a:rPr lang="en-US" smtClean="0"/>
              <a:pPr/>
              <a:t>11/9/2013</a:t>
            </a:fld>
            <a:endParaRPr 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r>
              <a:rPr lang="en-US" smtClean="0"/>
              <a:t>ANS Congressional Seminar Series</a:t>
            </a:r>
            <a:endParaRPr 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5FD889E0-CAB2-4699-909D-B9A88D47ACBE}" type="slidenum">
              <a:rPr lang="en-US" smtClean="0"/>
              <a:pPr/>
              <a:t>‹#›</a:t>
            </a:fld>
            <a:endParaRPr 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iming>
    <p:tnLst>
      <p:par>
        <p:cTn id="1" dur="indefinite" restart="never" nodeType="tmRoot"/>
      </p:par>
    </p:tnLst>
  </p:timing>
  <p:hf hdr="0"/>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gapminder.org/"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hyperlink" Target="http://www.gapminder.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hyperlink" Target="http://www.gapminder.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hyperlink" Target="http://www.gapminder.or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hyperlink" Target="http://www.gapminder.org/"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13.wmf"/><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15.emf"/><Relationship Id="rId4" Type="http://schemas.openxmlformats.org/officeDocument/2006/relationships/image" Target="../media/image13.wmf"/></Relationships>
</file>

<file path=ppt/slides/_rels/slide3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15.emf"/><Relationship Id="rId4" Type="http://schemas.openxmlformats.org/officeDocument/2006/relationships/image" Target="../media/image14.emf"/></Relationships>
</file>

<file path=ppt/slides/_rels/slide3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15.emf"/><Relationship Id="rId4" Type="http://schemas.openxmlformats.org/officeDocument/2006/relationships/image" Target="../media/image14.emf"/></Relationships>
</file>

<file path=ppt/slides/_rels/slide3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15.emf"/><Relationship Id="rId4" Type="http://schemas.openxmlformats.org/officeDocument/2006/relationships/image" Target="../media/image14.emf"/></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15.emf"/><Relationship Id="rId4" Type="http://schemas.openxmlformats.org/officeDocument/2006/relationships/image" Target="../media/image14.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9.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32.emf"/></Relationships>
</file>

<file path=ppt/slides/_rels/slide6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print"/>
          <a:srcRect t="752" b="752"/>
          <a:stretch>
            <a:fillRect/>
          </a:stretch>
        </p:blipFill>
        <p:spPr>
          <a:xfrm>
            <a:off x="284162" y="2156758"/>
            <a:ext cx="8574087" cy="4377391"/>
          </a:xfrm>
        </p:spPr>
      </p:pic>
      <p:sp>
        <p:nvSpPr>
          <p:cNvPr id="5" name="Subtitle 4"/>
          <p:cNvSpPr>
            <a:spLocks noGrp="1"/>
          </p:cNvSpPr>
          <p:nvPr>
            <p:ph type="subTitle" idx="1"/>
          </p:nvPr>
        </p:nvSpPr>
        <p:spPr>
          <a:xfrm>
            <a:off x="472420" y="1210235"/>
            <a:ext cx="7754284" cy="806824"/>
          </a:xfrm>
        </p:spPr>
        <p:txBody>
          <a:bodyPr/>
          <a:lstStyle/>
          <a:p>
            <a:r>
              <a:rPr lang="en-US" dirty="0" smtClean="0"/>
              <a:t>William Arthur (Art) Wharton III</a:t>
            </a:r>
          </a:p>
          <a:p>
            <a:r>
              <a:rPr lang="en-US" dirty="0" smtClean="0"/>
              <a:t>Westinghouse Electric Company LLC</a:t>
            </a:r>
          </a:p>
        </p:txBody>
      </p:sp>
      <p:sp>
        <p:nvSpPr>
          <p:cNvPr id="4" name="Title 3"/>
          <p:cNvSpPr>
            <a:spLocks noGrp="1"/>
          </p:cNvSpPr>
          <p:nvPr>
            <p:ph type="ctrTitle"/>
          </p:nvPr>
        </p:nvSpPr>
        <p:spPr>
          <a:xfrm>
            <a:off x="418633" y="555854"/>
            <a:ext cx="7810967" cy="645978"/>
          </a:xfrm>
        </p:spPr>
        <p:txBody>
          <a:bodyPr>
            <a:noAutofit/>
          </a:bodyPr>
          <a:lstStyle/>
          <a:p>
            <a:r>
              <a:rPr lang="en-US" sz="5400" dirty="0" smtClean="0"/>
              <a:t>Nuclear Energy </a:t>
            </a:r>
            <a:r>
              <a:rPr lang="en-US" sz="5400" dirty="0" smtClean="0">
                <a:latin typeface="+mn-lt"/>
              </a:rPr>
              <a:t>101</a:t>
            </a:r>
            <a:endParaRPr lang="en-US" sz="5400" dirty="0">
              <a:latin typeface="+mn-lt"/>
            </a:endParaRPr>
          </a:p>
        </p:txBody>
      </p:sp>
      <p:sp>
        <p:nvSpPr>
          <p:cNvPr id="8" name="TextBox 7"/>
          <p:cNvSpPr txBox="1"/>
          <p:nvPr/>
        </p:nvSpPr>
        <p:spPr>
          <a:xfrm>
            <a:off x="9890125" y="4397375"/>
            <a:ext cx="184666" cy="369332"/>
          </a:xfrm>
          <a:prstGeom prst="rect">
            <a:avLst/>
          </a:prstGeom>
          <a:noFill/>
        </p:spPr>
        <p:txBody>
          <a:bodyPr wrap="none" rtlCol="0">
            <a:spAutoFit/>
          </a:bodyPr>
          <a:lstStyle/>
          <a:p>
            <a:endParaRPr lang="en-US"/>
          </a:p>
        </p:txBody>
      </p:sp>
      <p:sp>
        <p:nvSpPr>
          <p:cNvPr id="9" name="Date Placeholder 8"/>
          <p:cNvSpPr>
            <a:spLocks noGrp="1"/>
          </p:cNvSpPr>
          <p:nvPr>
            <p:ph type="dt" sz="half" idx="10"/>
          </p:nvPr>
        </p:nvSpPr>
        <p:spPr/>
        <p:txBody>
          <a:bodyPr/>
          <a:lstStyle/>
          <a:p>
            <a:fld id="{1C8BE06F-30F7-9F46-85F7-19E6727E7195}" type="datetime1">
              <a:rPr lang="en-US" smtClean="0"/>
              <a:pPr/>
              <a:t>11/9/2013</a:t>
            </a:fld>
            <a:endParaRPr lang="en-US"/>
          </a:p>
        </p:txBody>
      </p:sp>
      <p:sp>
        <p:nvSpPr>
          <p:cNvPr id="10" name="Footer Placeholder 9"/>
          <p:cNvSpPr>
            <a:spLocks noGrp="1"/>
          </p:cNvSpPr>
          <p:nvPr>
            <p:ph type="ftr" sz="quarter" idx="11"/>
          </p:nvPr>
        </p:nvSpPr>
        <p:spPr/>
        <p:txBody>
          <a:bodyPr/>
          <a:lstStyle/>
          <a:p>
            <a:r>
              <a:rPr lang="en-US" dirty="0" smtClean="0"/>
              <a:t>ANS Congressional Seminar Series</a:t>
            </a:r>
            <a:endParaRPr lang="en-US" dirty="0"/>
          </a:p>
        </p:txBody>
      </p:sp>
      <p:sp>
        <p:nvSpPr>
          <p:cNvPr id="11" name="Slide Number Placeholder 10"/>
          <p:cNvSpPr>
            <a:spLocks noGrp="1"/>
          </p:cNvSpPr>
          <p:nvPr>
            <p:ph type="sldNum" sz="quarter" idx="12"/>
          </p:nvPr>
        </p:nvSpPr>
        <p:spPr/>
        <p:txBody>
          <a:bodyPr/>
          <a:lstStyle/>
          <a:p>
            <a:fld id="{5FD889E0-CAB2-4699-909D-B9A88D47ACBE}" type="slidenum">
              <a:rPr lang="en-US" smtClean="0"/>
              <a:pPr/>
              <a:t>1</a:t>
            </a:fld>
            <a:endParaRPr lang="en-US"/>
          </a:p>
        </p:txBody>
      </p:sp>
      <p:sp>
        <p:nvSpPr>
          <p:cNvPr id="12" name="Rectangle 11"/>
          <p:cNvSpPr/>
          <p:nvPr/>
        </p:nvSpPr>
        <p:spPr>
          <a:xfrm>
            <a:off x="2715491" y="6488668"/>
            <a:ext cx="4572000" cy="369332"/>
          </a:xfrm>
          <a:prstGeom prst="rect">
            <a:avLst/>
          </a:prstGeom>
        </p:spPr>
        <p:txBody>
          <a:bodyPr>
            <a:spAutoFit/>
          </a:bodyPr>
          <a:lstStyle/>
          <a:p>
            <a:r>
              <a:rPr lang="en-US" dirty="0" smtClean="0"/>
              <a:t>Credit: W. D. Pointer, Ph. D</a:t>
            </a:r>
          </a:p>
        </p:txBody>
      </p:sp>
    </p:spTree>
    <p:extLst>
      <p:ext uri="{BB962C8B-B14F-4D97-AF65-F5344CB8AC3E}">
        <p14:creationId xmlns:p14="http://schemas.microsoft.com/office/powerpoint/2010/main" xmlns="" val="3147645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830997"/>
          </a:xfrm>
          <a:prstGeom prst="rect">
            <a:avLst/>
          </a:prstGeom>
        </p:spPr>
        <p:txBody>
          <a:bodyPr wrap="square">
            <a:spAutoFit/>
          </a:bodyPr>
          <a:lstStyle/>
          <a:p>
            <a:pPr algn="ctr"/>
            <a:r>
              <a:rPr lang="en-US" sz="2400" dirty="0" smtClean="0"/>
              <a:t>It’s OK if we don’t have the answers.</a:t>
            </a:r>
          </a:p>
          <a:p>
            <a:pPr algn="ctr"/>
            <a:r>
              <a:rPr lang="en-US" sz="2400" dirty="0" smtClean="0"/>
              <a:t>We’ll engage the scientific method to figure things out.</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10</a:t>
            </a:fld>
            <a:endParaRPr lang="en-US"/>
          </a:p>
        </p:txBody>
      </p:sp>
    </p:spTree>
    <p:extLst>
      <p:ext uri="{BB962C8B-B14F-4D97-AF65-F5344CB8AC3E}">
        <p14:creationId xmlns:p14="http://schemas.microsoft.com/office/powerpoint/2010/main" xmlns="" val="39296505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2755689" y="1188325"/>
            <a:ext cx="4830612" cy="4381507"/>
          </a:xfrm>
          <a:prstGeom prst="rect">
            <a:avLst/>
          </a:prstGeom>
        </p:spPr>
      </p:pic>
    </p:spTree>
    <p:extLst>
      <p:ext uri="{BB962C8B-B14F-4D97-AF65-F5344CB8AC3E}">
        <p14:creationId xmlns:p14="http://schemas.microsoft.com/office/powerpoint/2010/main" xmlns="" val="3389936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A little creativity can make a big difference.</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12</a:t>
            </a:fld>
            <a:endParaRPr lang="en-US"/>
          </a:p>
        </p:txBody>
      </p:sp>
    </p:spTree>
    <p:extLst>
      <p:ext uri="{BB962C8B-B14F-4D97-AF65-F5344CB8AC3E}">
        <p14:creationId xmlns:p14="http://schemas.microsoft.com/office/powerpoint/2010/main" xmlns="" val="3485783847"/>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A7A117-DB10-A64F-BD79-8BBBE45D2334}" type="datetime1">
              <a:rPr lang="en-US" smtClean="0"/>
              <a:pPr/>
              <a:t>11/9/2013</a:t>
            </a:fld>
            <a:endParaRPr lang="en-US"/>
          </a:p>
        </p:txBody>
      </p:sp>
      <p:sp>
        <p:nvSpPr>
          <p:cNvPr id="3" name="Footer Placeholder 2"/>
          <p:cNvSpPr>
            <a:spLocks noGrp="1"/>
          </p:cNvSpPr>
          <p:nvPr>
            <p:ph type="ftr" sz="quarter" idx="11"/>
          </p:nvPr>
        </p:nvSpPr>
        <p:spPr/>
        <p:txBody>
          <a:bodyPr/>
          <a:lstStyle/>
          <a:p>
            <a:r>
              <a:rPr lang="en-US" smtClean="0"/>
              <a:t>ANS Congressional Seminar Series</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13</a:t>
            </a:fld>
            <a:endParaRPr lang="en-US"/>
          </a:p>
        </p:txBody>
      </p:sp>
      <p:pic>
        <p:nvPicPr>
          <p:cNvPr id="5" name="Picture 4"/>
          <p:cNvPicPr>
            <a:picLocks noChangeAspect="1"/>
          </p:cNvPicPr>
          <p:nvPr/>
        </p:nvPicPr>
        <p:blipFill>
          <a:blip r:embed="rId3" cstate="print"/>
          <a:stretch>
            <a:fillRect/>
          </a:stretch>
        </p:blipFill>
        <p:spPr>
          <a:xfrm>
            <a:off x="2629048" y="1171149"/>
            <a:ext cx="3898752" cy="4770238"/>
          </a:xfrm>
          <a:prstGeom prst="rect">
            <a:avLst/>
          </a:prstGeom>
        </p:spPr>
      </p:pic>
    </p:spTree>
    <p:extLst>
      <p:ext uri="{BB962C8B-B14F-4D97-AF65-F5344CB8AC3E}">
        <p14:creationId xmlns:p14="http://schemas.microsoft.com/office/powerpoint/2010/main" xmlns="" val="23561169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Let’s get started</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14</a:t>
            </a:fld>
            <a:endParaRPr lang="en-US"/>
          </a:p>
        </p:txBody>
      </p:sp>
    </p:spTree>
    <p:extLst>
      <p:ext uri="{BB962C8B-B14F-4D97-AF65-F5344CB8AC3E}">
        <p14:creationId xmlns:p14="http://schemas.microsoft.com/office/powerpoint/2010/main" xmlns="" val="391646773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do we need more energy?</a:t>
            </a:r>
            <a:endParaRPr lang="en-US" dirty="0"/>
          </a:p>
        </p:txBody>
      </p:sp>
    </p:spTree>
    <p:extLst>
      <p:ext uri="{BB962C8B-B14F-4D97-AF65-F5344CB8AC3E}">
        <p14:creationId xmlns:p14="http://schemas.microsoft.com/office/powerpoint/2010/main" xmlns="" val="3644142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400" dirty="0" smtClean="0"/>
              <a:t>Electricity Enables Human Development</a:t>
            </a:r>
            <a:endParaRPr lang="en-US" sz="2400" dirty="0"/>
          </a:p>
        </p:txBody>
      </p:sp>
      <p:sp>
        <p:nvSpPr>
          <p:cNvPr id="5" name="Date Placeholder 4"/>
          <p:cNvSpPr>
            <a:spLocks noGrp="1"/>
          </p:cNvSpPr>
          <p:nvPr>
            <p:ph type="dt" sz="half" idx="10"/>
          </p:nvPr>
        </p:nvSpPr>
        <p:spPr/>
        <p:txBody>
          <a:bodyPr/>
          <a:lstStyle/>
          <a:p>
            <a:fld id="{362FC37C-F350-3D4A-AC85-6F5080FCD4C1}"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11" name="TextBox 10"/>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3"/>
              </a:rPr>
              <a:t>www.gapminder.org</a:t>
            </a:r>
            <a:endParaRPr lang="en-US" sz="1100" dirty="0"/>
          </a:p>
        </p:txBody>
      </p:sp>
      <p:pic>
        <p:nvPicPr>
          <p:cNvPr id="8" name="Picture 7"/>
          <p:cNvPicPr>
            <a:picLocks noChangeAspect="1"/>
          </p:cNvPicPr>
          <p:nvPr/>
        </p:nvPicPr>
        <p:blipFill>
          <a:blip r:embed="rId4" cstate="print"/>
          <a:stretch>
            <a:fillRect/>
          </a:stretch>
        </p:blipFill>
        <p:spPr>
          <a:xfrm>
            <a:off x="1650928" y="473075"/>
            <a:ext cx="7380000" cy="5243533"/>
          </a:xfrm>
          <a:prstGeom prst="rect">
            <a:avLst/>
          </a:prstGeom>
        </p:spPr>
      </p:pic>
    </p:spTree>
    <p:extLst>
      <p:ext uri="{BB962C8B-B14F-4D97-AF65-F5344CB8AC3E}">
        <p14:creationId xmlns:p14="http://schemas.microsoft.com/office/powerpoint/2010/main" xmlns="" val="262450922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400" dirty="0" smtClean="0"/>
              <a:t>Electricity Enables Human Development</a:t>
            </a:r>
            <a:endParaRPr lang="en-US" sz="2400" dirty="0"/>
          </a:p>
        </p:txBody>
      </p:sp>
      <p:sp>
        <p:nvSpPr>
          <p:cNvPr id="5" name="Date Placeholder 4"/>
          <p:cNvSpPr>
            <a:spLocks noGrp="1"/>
          </p:cNvSpPr>
          <p:nvPr>
            <p:ph type="dt" sz="half" idx="10"/>
          </p:nvPr>
        </p:nvSpPr>
        <p:spPr/>
        <p:txBody>
          <a:bodyPr/>
          <a:lstStyle/>
          <a:p>
            <a:fld id="{362FC37C-F350-3D4A-AC85-6F5080FCD4C1}"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pic>
        <p:nvPicPr>
          <p:cNvPr id="3" name="Picture 2"/>
          <p:cNvPicPr>
            <a:picLocks noChangeAspect="1"/>
          </p:cNvPicPr>
          <p:nvPr/>
        </p:nvPicPr>
        <p:blipFill>
          <a:blip r:embed="rId3" cstate="print"/>
          <a:stretch>
            <a:fillRect/>
          </a:stretch>
        </p:blipFill>
        <p:spPr>
          <a:xfrm>
            <a:off x="1650101" y="473075"/>
            <a:ext cx="7380000" cy="5249276"/>
          </a:xfrm>
          <a:prstGeom prst="rect">
            <a:avLst/>
          </a:prstGeom>
        </p:spPr>
      </p:pic>
      <p:sp>
        <p:nvSpPr>
          <p:cNvPr id="8" name="TextBox 7"/>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4"/>
              </a:rPr>
              <a:t>www.gapminder.org</a:t>
            </a:r>
            <a:endParaRPr lang="en-US" sz="1100" dirty="0"/>
          </a:p>
        </p:txBody>
      </p:sp>
    </p:spTree>
    <p:extLst>
      <p:ext uri="{BB962C8B-B14F-4D97-AF65-F5344CB8AC3E}">
        <p14:creationId xmlns:p14="http://schemas.microsoft.com/office/powerpoint/2010/main" xmlns="" val="30731526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400" dirty="0" smtClean="0"/>
              <a:t>Electricity Enables Human Development</a:t>
            </a:r>
            <a:endParaRPr lang="en-US" sz="2400" dirty="0"/>
          </a:p>
        </p:txBody>
      </p:sp>
      <p:sp>
        <p:nvSpPr>
          <p:cNvPr id="5" name="Date Placeholder 4"/>
          <p:cNvSpPr>
            <a:spLocks noGrp="1"/>
          </p:cNvSpPr>
          <p:nvPr>
            <p:ph type="dt" sz="half" idx="10"/>
          </p:nvPr>
        </p:nvSpPr>
        <p:spPr/>
        <p:txBody>
          <a:bodyPr/>
          <a:lstStyle/>
          <a:p>
            <a:fld id="{362FC37C-F350-3D4A-AC85-6F5080FCD4C1}"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pic>
        <p:nvPicPr>
          <p:cNvPr id="10" name="Picture 9"/>
          <p:cNvPicPr>
            <a:picLocks noChangeAspect="1"/>
          </p:cNvPicPr>
          <p:nvPr/>
        </p:nvPicPr>
        <p:blipFill>
          <a:blip r:embed="rId3" cstate="print"/>
          <a:stretch>
            <a:fillRect/>
          </a:stretch>
        </p:blipFill>
        <p:spPr>
          <a:xfrm>
            <a:off x="1650928" y="473075"/>
            <a:ext cx="7379173" cy="5232400"/>
          </a:xfrm>
          <a:prstGeom prst="rect">
            <a:avLst/>
          </a:prstGeom>
        </p:spPr>
      </p:pic>
      <p:sp>
        <p:nvSpPr>
          <p:cNvPr id="13" name="TextBox 12"/>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4"/>
              </a:rPr>
              <a:t>www.gapminder.org</a:t>
            </a:r>
            <a:endParaRPr lang="en-US" sz="1100" dirty="0"/>
          </a:p>
        </p:txBody>
      </p:sp>
    </p:spTree>
    <p:extLst>
      <p:ext uri="{BB962C8B-B14F-4D97-AF65-F5344CB8AC3E}">
        <p14:creationId xmlns:p14="http://schemas.microsoft.com/office/powerpoint/2010/main" xmlns="" val="37958200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000" dirty="0" smtClean="0"/>
              <a:t>As nations develop they move up and to the right</a:t>
            </a:r>
            <a:endParaRPr lang="en-US" sz="2000" dirty="0"/>
          </a:p>
        </p:txBody>
      </p:sp>
      <p:sp>
        <p:nvSpPr>
          <p:cNvPr id="5" name="Date Placeholder 4"/>
          <p:cNvSpPr>
            <a:spLocks noGrp="1"/>
          </p:cNvSpPr>
          <p:nvPr>
            <p:ph type="dt" sz="half" idx="10"/>
          </p:nvPr>
        </p:nvSpPr>
        <p:spPr/>
        <p:txBody>
          <a:bodyPr/>
          <a:lstStyle/>
          <a:p>
            <a:fld id="{362FC37C-F350-3D4A-AC85-6F5080FCD4C1}"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pic>
        <p:nvPicPr>
          <p:cNvPr id="3" name="Picture 2"/>
          <p:cNvPicPr>
            <a:picLocks noChangeAspect="1"/>
          </p:cNvPicPr>
          <p:nvPr/>
        </p:nvPicPr>
        <p:blipFill>
          <a:blip r:embed="rId3" cstate="print"/>
          <a:stretch>
            <a:fillRect/>
          </a:stretch>
        </p:blipFill>
        <p:spPr>
          <a:xfrm>
            <a:off x="1650928" y="473075"/>
            <a:ext cx="7380000" cy="5241869"/>
          </a:xfrm>
          <a:prstGeom prst="rect">
            <a:avLst/>
          </a:prstGeom>
        </p:spPr>
      </p:pic>
      <p:sp>
        <p:nvSpPr>
          <p:cNvPr id="8" name="TextBox 7"/>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4"/>
              </a:rPr>
              <a:t>www.gapminder.org</a:t>
            </a:r>
            <a:endParaRPr lang="en-US" sz="1100" dirty="0"/>
          </a:p>
        </p:txBody>
      </p:sp>
    </p:spTree>
    <p:extLst>
      <p:ext uri="{BB962C8B-B14F-4D97-AF65-F5344CB8AC3E}">
        <p14:creationId xmlns:p14="http://schemas.microsoft.com/office/powerpoint/2010/main" xmlns="" val="219944835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ertical Title 4"/>
          <p:cNvSpPr>
            <a:spLocks noGrp="1"/>
          </p:cNvSpPr>
          <p:nvPr>
            <p:ph type="title" orient="vert"/>
          </p:nvPr>
        </p:nvSpPr>
        <p:spPr/>
        <p:txBody>
          <a:bodyPr/>
          <a:lstStyle/>
          <a:p>
            <a:r>
              <a:rPr lang="en-US" dirty="0" smtClean="0"/>
              <a:t>About Me</a:t>
            </a:r>
            <a:endParaRPr lang="en-US" dirty="0"/>
          </a:p>
        </p:txBody>
      </p:sp>
      <p:sp>
        <p:nvSpPr>
          <p:cNvPr id="6" name="Vertical Text Placeholder 5"/>
          <p:cNvSpPr>
            <a:spLocks noGrp="1"/>
          </p:cNvSpPr>
          <p:nvPr>
            <p:ph type="body" orient="vert" idx="1"/>
          </p:nvPr>
        </p:nvSpPr>
        <p:spPr>
          <a:xfrm rot="16200000">
            <a:off x="857250" y="-69850"/>
            <a:ext cx="5943600" cy="7029450"/>
          </a:xfrm>
        </p:spPr>
        <p:txBody>
          <a:bodyPr>
            <a:normAutofit fontScale="85000" lnSpcReduction="20000"/>
          </a:bodyPr>
          <a:lstStyle/>
          <a:p>
            <a:r>
              <a:rPr lang="en-US" dirty="0"/>
              <a:t>Earned a </a:t>
            </a:r>
            <a:r>
              <a:rPr lang="en-US" dirty="0" smtClean="0"/>
              <a:t>Bachelor of Science in Mechanical Engineering </a:t>
            </a:r>
            <a:r>
              <a:rPr lang="en-US" dirty="0"/>
              <a:t>from the University of </a:t>
            </a:r>
            <a:r>
              <a:rPr lang="en-US" dirty="0" smtClean="0"/>
              <a:t>Texas </a:t>
            </a:r>
            <a:r>
              <a:rPr lang="en-US" dirty="0"/>
              <a:t>in </a:t>
            </a:r>
            <a:r>
              <a:rPr lang="en-US" dirty="0" smtClean="0"/>
              <a:t>2006</a:t>
            </a:r>
            <a:endParaRPr lang="en-US" dirty="0"/>
          </a:p>
          <a:p>
            <a:r>
              <a:rPr lang="en-US" dirty="0" smtClean="0"/>
              <a:t>Employed at Westinghouse Electric Company, LLC</a:t>
            </a:r>
            <a:endParaRPr lang="en-US" dirty="0"/>
          </a:p>
          <a:p>
            <a:pPr lvl="1"/>
            <a:r>
              <a:rPr lang="en-US" dirty="0"/>
              <a:t>Lead a </a:t>
            </a:r>
            <a:r>
              <a:rPr lang="en-US" dirty="0" smtClean="0"/>
              <a:t>program to open a Wholly Foreign Owned Entity (WFOE) in Shanghai, China</a:t>
            </a:r>
          </a:p>
          <a:p>
            <a:pPr lvl="1"/>
            <a:r>
              <a:rPr lang="en-US" dirty="0" smtClean="0"/>
              <a:t>Coordination of ~100 managers &amp; executives with differing opinions and strategies</a:t>
            </a:r>
          </a:p>
          <a:p>
            <a:pPr lvl="1"/>
            <a:r>
              <a:rPr lang="en-US" dirty="0" smtClean="0"/>
              <a:t>My job: One Westinghouse</a:t>
            </a:r>
          </a:p>
          <a:p>
            <a:r>
              <a:rPr lang="en-US" dirty="0" smtClean="0"/>
              <a:t>The American Nuclear Society has shaped me as a nuclear technology professional</a:t>
            </a:r>
          </a:p>
          <a:p>
            <a:pPr lvl="1"/>
            <a:r>
              <a:rPr lang="en-US" dirty="0" smtClean="0"/>
              <a:t>Secretary</a:t>
            </a:r>
            <a:r>
              <a:rPr lang="en-US" dirty="0" smtClean="0"/>
              <a:t> </a:t>
            </a:r>
            <a:r>
              <a:rPr lang="en-US" dirty="0" smtClean="0"/>
              <a:t>of the Operations &amp; Power Division</a:t>
            </a:r>
          </a:p>
          <a:p>
            <a:pPr lvl="1"/>
            <a:r>
              <a:rPr lang="en-US" dirty="0" smtClean="0"/>
              <a:t>Member of the Strategic Planning Committee</a:t>
            </a:r>
          </a:p>
          <a:p>
            <a:pPr lvl="1"/>
            <a:r>
              <a:rPr lang="en-US" dirty="0" smtClean="0"/>
              <a:t>Member of Public Policy Committee</a:t>
            </a:r>
          </a:p>
          <a:p>
            <a:pPr lvl="1"/>
            <a:r>
              <a:rPr lang="en-US" dirty="0" smtClean="0"/>
              <a:t>Past Chairman of the Pittsburgh Local Section</a:t>
            </a:r>
            <a:endParaRPr lang="en-US" dirty="0"/>
          </a:p>
          <a:p>
            <a:r>
              <a:rPr lang="en-US" dirty="0" smtClean="0"/>
              <a:t>My dedication to nuclear science and technology stems from my dedication to leaving the world in better condition than I found it and serving my community.</a:t>
            </a:r>
            <a:endParaRPr lang="en-US" dirty="0"/>
          </a:p>
        </p:txBody>
      </p:sp>
      <p:sp>
        <p:nvSpPr>
          <p:cNvPr id="7" name="Date Placeholder 6"/>
          <p:cNvSpPr>
            <a:spLocks noGrp="1"/>
          </p:cNvSpPr>
          <p:nvPr>
            <p:ph type="dt" sz="half" idx="10"/>
          </p:nvPr>
        </p:nvSpPr>
        <p:spPr/>
        <p:txBody>
          <a:bodyPr/>
          <a:lstStyle/>
          <a:p>
            <a:fld id="{DC67E3B4-2A8E-164F-9986-F45BE14648F5}" type="datetime1">
              <a:rPr lang="en-US" smtClean="0"/>
              <a:pPr/>
              <a:t>11/9/2013</a:t>
            </a:fld>
            <a:endParaRPr lang="en-US" dirty="0"/>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2</a:t>
            </a:fld>
            <a:endParaRPr lang="en-US"/>
          </a:p>
        </p:txBody>
      </p:sp>
      <p:graphicFrame>
        <p:nvGraphicFramePr>
          <p:cNvPr id="1026" name="Object 2"/>
          <p:cNvGraphicFramePr>
            <a:graphicFrameLocks noChangeAspect="1"/>
          </p:cNvGraphicFramePr>
          <p:nvPr/>
        </p:nvGraphicFramePr>
        <p:xfrm>
          <a:off x="5721494" y="5660795"/>
          <a:ext cx="1206212" cy="1141362"/>
        </p:xfrm>
        <a:graphic>
          <a:graphicData uri="http://schemas.openxmlformats.org/presentationml/2006/ole">
            <p:oleObj spid="_x0000_s1026" name="Photo Editor Photo" r:id="rId4" imgW="2971429" imgH="2809524" progId="">
              <p:embed/>
            </p:oleObj>
          </a:graphicData>
        </a:graphic>
      </p:graphicFrame>
    </p:spTree>
    <p:extLst>
      <p:ext uri="{BB962C8B-B14F-4D97-AF65-F5344CB8AC3E}">
        <p14:creationId xmlns:p14="http://schemas.microsoft.com/office/powerpoint/2010/main" xmlns="" val="190633161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a:noAutofit/>
          </a:bodyPr>
          <a:lstStyle/>
          <a:p>
            <a:r>
              <a:rPr lang="en-US" sz="2000" dirty="0" smtClean="0"/>
              <a:t>Per Capita Use is Informative, </a:t>
            </a:r>
            <a:r>
              <a:rPr lang="en-US" sz="2000" dirty="0"/>
              <a:t>B</a:t>
            </a:r>
            <a:r>
              <a:rPr lang="en-US" sz="2000" dirty="0" smtClean="0"/>
              <a:t>ut Can </a:t>
            </a:r>
            <a:r>
              <a:rPr lang="en-US" sz="2000" dirty="0"/>
              <a:t>B</a:t>
            </a:r>
            <a:r>
              <a:rPr lang="en-US" sz="2000" dirty="0" smtClean="0"/>
              <a:t>e Misleading</a:t>
            </a:r>
            <a:endParaRPr lang="en-US" sz="2000" dirty="0"/>
          </a:p>
        </p:txBody>
      </p:sp>
      <p:sp>
        <p:nvSpPr>
          <p:cNvPr id="5" name="Date Placeholder 4"/>
          <p:cNvSpPr>
            <a:spLocks noGrp="1"/>
          </p:cNvSpPr>
          <p:nvPr>
            <p:ph type="dt" sz="half" idx="10"/>
          </p:nvPr>
        </p:nvSpPr>
        <p:spPr/>
        <p:txBody>
          <a:bodyPr/>
          <a:lstStyle/>
          <a:p>
            <a:fld id="{362FC37C-F350-3D4A-AC85-6F5080FCD4C1}"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TextBox 6"/>
          <p:cNvSpPr txBox="1"/>
          <p:nvPr/>
        </p:nvSpPr>
        <p:spPr>
          <a:xfrm>
            <a:off x="1650928" y="6006145"/>
            <a:ext cx="7036236" cy="430887"/>
          </a:xfrm>
          <a:prstGeom prst="rect">
            <a:avLst/>
          </a:prstGeom>
          <a:noFill/>
        </p:spPr>
        <p:txBody>
          <a:bodyPr wrap="square" rtlCol="0">
            <a:spAutoFit/>
          </a:bodyPr>
          <a:lstStyle/>
          <a:p>
            <a:r>
              <a:rPr lang="en-US" sz="1100" dirty="0" smtClean="0"/>
              <a:t>Energy use is shown in </a:t>
            </a:r>
            <a:r>
              <a:rPr lang="en-US" sz="1100" dirty="0" err="1" smtClean="0"/>
              <a:t>Tonnes</a:t>
            </a:r>
            <a:r>
              <a:rPr lang="en-US" sz="1100" dirty="0" smtClean="0"/>
              <a:t> of Oil Equivalent (or TOE)</a:t>
            </a:r>
          </a:p>
          <a:p>
            <a:r>
              <a:rPr lang="en-US" sz="1100" dirty="0" smtClean="0"/>
              <a:t>Visualization </a:t>
            </a:r>
            <a:r>
              <a:rPr lang="en-US" sz="1100" dirty="0"/>
              <a:t>from </a:t>
            </a:r>
            <a:r>
              <a:rPr lang="en-US" sz="1100" b="1" dirty="0" err="1"/>
              <a:t>Gapminder</a:t>
            </a:r>
            <a:r>
              <a:rPr lang="en-US" sz="1100" b="1" dirty="0"/>
              <a:t> World</a:t>
            </a:r>
            <a:r>
              <a:rPr lang="en-US" sz="1100" dirty="0"/>
              <a:t>, powered by </a:t>
            </a:r>
            <a:r>
              <a:rPr lang="en-US" sz="1100" dirty="0" err="1"/>
              <a:t>Trendalyzer</a:t>
            </a:r>
            <a:r>
              <a:rPr lang="en-US" sz="1100" dirty="0"/>
              <a:t> from </a:t>
            </a:r>
            <a:r>
              <a:rPr lang="en-US" sz="1100" u="sng" dirty="0">
                <a:hlinkClick r:id="rId3"/>
              </a:rPr>
              <a:t>www.gapminder.org</a:t>
            </a:r>
            <a:endParaRPr lang="en-US" sz="1100" dirty="0"/>
          </a:p>
        </p:txBody>
      </p:sp>
      <p:pic>
        <p:nvPicPr>
          <p:cNvPr id="4" name="Picture 3"/>
          <p:cNvPicPr>
            <a:picLocks noChangeAspect="1"/>
          </p:cNvPicPr>
          <p:nvPr/>
        </p:nvPicPr>
        <p:blipFill>
          <a:blip r:embed="rId4" cstate="print"/>
          <a:stretch>
            <a:fillRect/>
          </a:stretch>
        </p:blipFill>
        <p:spPr>
          <a:xfrm>
            <a:off x="1650928" y="473075"/>
            <a:ext cx="7380000" cy="5223916"/>
          </a:xfrm>
          <a:prstGeom prst="rect">
            <a:avLst/>
          </a:prstGeom>
        </p:spPr>
      </p:pic>
    </p:spTree>
    <p:extLst>
      <p:ext uri="{BB962C8B-B14F-4D97-AF65-F5344CB8AC3E}">
        <p14:creationId xmlns:p14="http://schemas.microsoft.com/office/powerpoint/2010/main" xmlns="" val="1893977494"/>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 we need </a:t>
            </a:r>
            <a:r>
              <a:rPr lang="en-US" i="1" dirty="0" smtClean="0"/>
              <a:t>NUCLEAR</a:t>
            </a:r>
            <a:r>
              <a:rPr lang="en-US" dirty="0" smtClean="0"/>
              <a:t> energy?</a:t>
            </a:r>
            <a:endParaRPr lang="en-US" dirty="0"/>
          </a:p>
        </p:txBody>
      </p:sp>
    </p:spTree>
    <p:extLst>
      <p:ext uri="{BB962C8B-B14F-4D97-AF65-F5344CB8AC3E}">
        <p14:creationId xmlns:p14="http://schemas.microsoft.com/office/powerpoint/2010/main" xmlns="" val="1811389066"/>
      </p:ext>
    </p:extLst>
  </p:cSld>
  <p:clrMapOvr>
    <a:masterClrMapping/>
  </p:clrMapOvr>
  <mc:AlternateContent xmlns:mc="http://schemas.openxmlformats.org/markup-compatibility/2006">
    <mc:Choice xmlns:p14="http://schemas.microsoft.com/office/powerpoint/2010/main" xmlns="" Requires="p14">
      <p:transition spd="slow" p14:dur="4000">
        <p14:vortex dir="u"/>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Electric Generation in </a:t>
            </a:r>
            <a:r>
              <a:rPr lang="en-US" dirty="0" smtClean="0">
                <a:latin typeface="+mn-lt"/>
              </a:rPr>
              <a:t>1998</a:t>
            </a:r>
            <a:endParaRPr lang="en-US"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404119625"/>
              </p:ext>
            </p:extLst>
          </p:nvPr>
        </p:nvGraphicFramePr>
        <p:xfrm>
          <a:off x="539750" y="1756972"/>
          <a:ext cx="7985125" cy="45279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421584" y="6069469"/>
            <a:ext cx="2436666" cy="430887"/>
          </a:xfrm>
          <a:prstGeom prst="rect">
            <a:avLst/>
          </a:prstGeom>
          <a:noFill/>
        </p:spPr>
        <p:txBody>
          <a:bodyPr wrap="none" rtlCol="0">
            <a:spAutoFit/>
          </a:bodyPr>
          <a:lstStyle/>
          <a:p>
            <a:r>
              <a:rPr lang="en-US" sz="1100" dirty="0" smtClean="0"/>
              <a:t>Source: </a:t>
            </a:r>
            <a:r>
              <a:rPr lang="en-US" sz="1100" dirty="0"/>
              <a:t>Electric Power Annual </a:t>
            </a:r>
            <a:r>
              <a:rPr lang="en-US" sz="1100" dirty="0" smtClean="0"/>
              <a:t>2010</a:t>
            </a:r>
          </a:p>
          <a:p>
            <a:r>
              <a:rPr lang="en-US" sz="1100" dirty="0" smtClean="0"/>
              <a:t>U.S. Energy Information Administration</a:t>
            </a:r>
            <a:endParaRPr lang="en-US" sz="1100" dirty="0"/>
          </a:p>
        </p:txBody>
      </p:sp>
      <p:sp>
        <p:nvSpPr>
          <p:cNvPr id="10" name="TextBox 9"/>
          <p:cNvSpPr txBox="1"/>
          <p:nvPr/>
        </p:nvSpPr>
        <p:spPr>
          <a:xfrm>
            <a:off x="5522997" y="1771913"/>
            <a:ext cx="3621003" cy="369332"/>
          </a:xfrm>
          <a:prstGeom prst="rect">
            <a:avLst/>
          </a:prstGeom>
          <a:noFill/>
        </p:spPr>
        <p:txBody>
          <a:bodyPr wrap="none" rtlCol="0">
            <a:spAutoFit/>
          </a:bodyPr>
          <a:lstStyle/>
          <a:p>
            <a:r>
              <a:rPr lang="en-US" dirty="0" smtClean="0"/>
              <a:t>3.620 BILLION  </a:t>
            </a:r>
            <a:r>
              <a:rPr lang="en-US" dirty="0" err="1" smtClean="0"/>
              <a:t>Megawatthours</a:t>
            </a:r>
            <a:r>
              <a:rPr lang="en-US" dirty="0" smtClean="0"/>
              <a:t> Total</a:t>
            </a:r>
            <a:endParaRPr lang="en-US" dirty="0"/>
          </a:p>
        </p:txBody>
      </p:sp>
    </p:spTree>
    <p:extLst>
      <p:ext uri="{BB962C8B-B14F-4D97-AF65-F5344CB8AC3E}">
        <p14:creationId xmlns:p14="http://schemas.microsoft.com/office/powerpoint/2010/main" xmlns="" val="3031701705"/>
      </p:ext>
    </p:extLst>
  </p:cSld>
  <p:clrMapOvr>
    <a:masterClrMapping/>
  </p:clrMapOvr>
  <mc:AlternateContent xmlns:mc="http://schemas.openxmlformats.org/markup-compatibility/2006">
    <mc:Choice xmlns:p14="http://schemas.microsoft.com/office/powerpoint/2010/main" xmlns="" Requires="p14">
      <p:transition spd="slow">
        <p14:prism isInverted="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Electric Generation in </a:t>
            </a:r>
            <a:r>
              <a:rPr lang="en-US" dirty="0" smtClean="0">
                <a:latin typeface="+mn-lt"/>
              </a:rPr>
              <a:t>2010</a:t>
            </a:r>
            <a:endParaRPr lang="en-US"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3233015542"/>
              </p:ext>
            </p:extLst>
          </p:nvPr>
        </p:nvGraphicFramePr>
        <p:xfrm>
          <a:off x="539750" y="1756972"/>
          <a:ext cx="7985125" cy="45279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421584" y="6069469"/>
            <a:ext cx="2436666" cy="430887"/>
          </a:xfrm>
          <a:prstGeom prst="rect">
            <a:avLst/>
          </a:prstGeom>
          <a:noFill/>
        </p:spPr>
        <p:txBody>
          <a:bodyPr wrap="none" rtlCol="0">
            <a:spAutoFit/>
          </a:bodyPr>
          <a:lstStyle/>
          <a:p>
            <a:r>
              <a:rPr lang="en-US" sz="1100" dirty="0" smtClean="0"/>
              <a:t>Source: </a:t>
            </a:r>
            <a:r>
              <a:rPr lang="en-US" sz="1100" dirty="0"/>
              <a:t>Electric Power Annual </a:t>
            </a:r>
            <a:r>
              <a:rPr lang="en-US" sz="1100" dirty="0" smtClean="0"/>
              <a:t>2010</a:t>
            </a:r>
          </a:p>
          <a:p>
            <a:r>
              <a:rPr lang="en-US" sz="1100" dirty="0" smtClean="0"/>
              <a:t>U.S. Energy Information Administration</a:t>
            </a:r>
            <a:endParaRPr lang="en-US" sz="1100" dirty="0"/>
          </a:p>
        </p:txBody>
      </p:sp>
      <p:sp>
        <p:nvSpPr>
          <p:cNvPr id="10" name="TextBox 9"/>
          <p:cNvSpPr txBox="1"/>
          <p:nvPr/>
        </p:nvSpPr>
        <p:spPr>
          <a:xfrm>
            <a:off x="5522997" y="1771913"/>
            <a:ext cx="3621003" cy="369332"/>
          </a:xfrm>
          <a:prstGeom prst="rect">
            <a:avLst/>
          </a:prstGeom>
          <a:noFill/>
        </p:spPr>
        <p:txBody>
          <a:bodyPr wrap="none" rtlCol="0">
            <a:spAutoFit/>
          </a:bodyPr>
          <a:lstStyle/>
          <a:p>
            <a:r>
              <a:rPr lang="en-US" dirty="0" smtClean="0"/>
              <a:t>4.125 BILLION  </a:t>
            </a:r>
            <a:r>
              <a:rPr lang="en-US" dirty="0" err="1" smtClean="0"/>
              <a:t>Megawatthours</a:t>
            </a:r>
            <a:r>
              <a:rPr lang="en-US" dirty="0" smtClean="0"/>
              <a:t> Total</a:t>
            </a:r>
            <a:endParaRPr lang="en-US" dirty="0"/>
          </a:p>
        </p:txBody>
      </p:sp>
    </p:spTree>
    <p:extLst>
      <p:ext uri="{BB962C8B-B14F-4D97-AF65-F5344CB8AC3E}">
        <p14:creationId xmlns:p14="http://schemas.microsoft.com/office/powerpoint/2010/main" xmlns="" val="2527284109"/>
      </p:ext>
    </p:extLst>
  </p:cSld>
  <p:clrMapOvr>
    <a:masterClrMapping/>
  </p:clrMapOvr>
  <mc:AlternateContent xmlns:mc="http://schemas.openxmlformats.org/markup-compatibility/2006">
    <mc:Choice xmlns:p14="http://schemas.microsoft.com/office/powerpoint/2010/main" xmlns="" Requires="p14">
      <p:transition spd="slow">
        <p14:prism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U.S. Electric Generation in </a:t>
            </a:r>
            <a:r>
              <a:rPr lang="en-US" dirty="0" smtClean="0">
                <a:latin typeface="+mn-lt"/>
              </a:rPr>
              <a:t>2011</a:t>
            </a:r>
            <a:endParaRPr lang="en-US"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2248357951"/>
              </p:ext>
            </p:extLst>
          </p:nvPr>
        </p:nvGraphicFramePr>
        <p:xfrm>
          <a:off x="539750" y="1756972"/>
          <a:ext cx="7985125" cy="452794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421584" y="6069469"/>
            <a:ext cx="2436666" cy="430887"/>
          </a:xfrm>
          <a:prstGeom prst="rect">
            <a:avLst/>
          </a:prstGeom>
          <a:noFill/>
        </p:spPr>
        <p:txBody>
          <a:bodyPr wrap="none" rtlCol="0">
            <a:spAutoFit/>
          </a:bodyPr>
          <a:lstStyle/>
          <a:p>
            <a:r>
              <a:rPr lang="en-US" sz="1100" dirty="0" smtClean="0"/>
              <a:t>Source: </a:t>
            </a:r>
            <a:r>
              <a:rPr lang="en-US" sz="1100" dirty="0"/>
              <a:t>Electric Power Annual </a:t>
            </a:r>
            <a:r>
              <a:rPr lang="en-US" sz="1100" dirty="0" smtClean="0"/>
              <a:t>2010</a:t>
            </a:r>
          </a:p>
          <a:p>
            <a:r>
              <a:rPr lang="en-US" sz="1100" dirty="0" smtClean="0"/>
              <a:t>U.S. Energy Information Administration</a:t>
            </a:r>
            <a:endParaRPr lang="en-US" sz="1100" dirty="0"/>
          </a:p>
        </p:txBody>
      </p:sp>
      <p:sp>
        <p:nvSpPr>
          <p:cNvPr id="10" name="TextBox 9"/>
          <p:cNvSpPr txBox="1"/>
          <p:nvPr/>
        </p:nvSpPr>
        <p:spPr>
          <a:xfrm>
            <a:off x="5522997" y="1771913"/>
            <a:ext cx="3621003" cy="369332"/>
          </a:xfrm>
          <a:prstGeom prst="rect">
            <a:avLst/>
          </a:prstGeom>
          <a:noFill/>
        </p:spPr>
        <p:txBody>
          <a:bodyPr wrap="none" rtlCol="0">
            <a:spAutoFit/>
          </a:bodyPr>
          <a:lstStyle/>
          <a:p>
            <a:r>
              <a:rPr lang="en-US" dirty="0" smtClean="0"/>
              <a:t>4.105 BILLION  </a:t>
            </a:r>
            <a:r>
              <a:rPr lang="en-US" dirty="0" err="1" smtClean="0"/>
              <a:t>Megawatthours</a:t>
            </a:r>
            <a:r>
              <a:rPr lang="en-US" dirty="0" smtClean="0"/>
              <a:t> Total</a:t>
            </a:r>
            <a:endParaRPr lang="en-US" dirty="0"/>
          </a:p>
        </p:txBody>
      </p:sp>
      <p:sp>
        <p:nvSpPr>
          <p:cNvPr id="11" name="TextBox 10"/>
          <p:cNvSpPr txBox="1"/>
          <p:nvPr/>
        </p:nvSpPr>
        <p:spPr>
          <a:xfrm>
            <a:off x="5522997" y="2293645"/>
            <a:ext cx="2781080" cy="369332"/>
          </a:xfrm>
          <a:prstGeom prst="rect">
            <a:avLst/>
          </a:prstGeom>
          <a:noFill/>
        </p:spPr>
        <p:txBody>
          <a:bodyPr wrap="none" rtlCol="0">
            <a:spAutoFit/>
          </a:bodyPr>
          <a:lstStyle/>
          <a:p>
            <a:r>
              <a:rPr lang="en-US" dirty="0" smtClean="0"/>
              <a:t>13.4% INCREASE since 1998</a:t>
            </a:r>
            <a:endParaRPr lang="en-US" dirty="0"/>
          </a:p>
        </p:txBody>
      </p:sp>
    </p:spTree>
    <p:extLst>
      <p:ext uri="{BB962C8B-B14F-4D97-AF65-F5344CB8AC3E}">
        <p14:creationId xmlns:p14="http://schemas.microsoft.com/office/powerpoint/2010/main" xmlns="" val="3674690179"/>
      </p:ext>
    </p:extLst>
  </p:cSld>
  <p:clrMapOvr>
    <a:masterClrMapping/>
  </p:clrMapOvr>
  <mc:AlternateContent xmlns:mc="http://schemas.openxmlformats.org/markup-compatibility/2006">
    <mc:Choice xmlns:p14="http://schemas.microsoft.com/office/powerpoint/2010/main" xmlns="" Requires="p14">
      <p:transition spd="slow">
        <p14:prism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a:t>Let’s </a:t>
            </a:r>
            <a:r>
              <a:rPr lang="en-US" sz="2400" dirty="0" smtClean="0"/>
              <a:t>move on to </a:t>
            </a:r>
            <a:r>
              <a:rPr lang="en-US" sz="2400" dirty="0"/>
              <a:t>a truly important </a:t>
            </a:r>
            <a:r>
              <a:rPr lang="en-US" sz="2400" dirty="0" smtClean="0"/>
              <a:t>energy engineering </a:t>
            </a:r>
            <a:r>
              <a:rPr lang="en-US" sz="2400" dirty="0"/>
              <a:t>question.</a:t>
            </a:r>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25</a:t>
            </a:fld>
            <a:endParaRPr lang="en-US"/>
          </a:p>
        </p:txBody>
      </p:sp>
    </p:spTree>
    <p:extLst>
      <p:ext uri="{BB962C8B-B14F-4D97-AF65-F5344CB8AC3E}">
        <p14:creationId xmlns:p14="http://schemas.microsoft.com/office/powerpoint/2010/main" xmlns="" val="1950461951"/>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your coffee pot work?</a:t>
            </a:r>
            <a:endParaRPr lang="en-US" dirty="0"/>
          </a:p>
        </p:txBody>
      </p:sp>
      <p:sp>
        <p:nvSpPr>
          <p:cNvPr id="3" name="Content Placeholder 2"/>
          <p:cNvSpPr>
            <a:spLocks noGrp="1"/>
          </p:cNvSpPr>
          <p:nvPr>
            <p:ph idx="1"/>
          </p:nvPr>
        </p:nvSpPr>
        <p:spPr>
          <a:xfrm>
            <a:off x="3750235" y="2133600"/>
            <a:ext cx="5108015" cy="3992563"/>
          </a:xfrm>
        </p:spPr>
        <p:txBody>
          <a:bodyPr/>
          <a:lstStyle/>
          <a:p>
            <a:r>
              <a:rPr lang="en-US" dirty="0"/>
              <a:t>Why does the water pour out of your coffee pot’s filter basket into the pot below?</a:t>
            </a:r>
          </a:p>
          <a:p>
            <a:r>
              <a:rPr lang="en-US" dirty="0"/>
              <a:t>How does the water you put into your coffeepot go from the tank to the filter basket?</a:t>
            </a:r>
          </a:p>
        </p:txBody>
      </p:sp>
      <p:pic>
        <p:nvPicPr>
          <p:cNvPr id="6" name="Picture 5"/>
          <p:cNvPicPr>
            <a:picLocks noChangeAspect="1"/>
          </p:cNvPicPr>
          <p:nvPr/>
        </p:nvPicPr>
        <p:blipFill>
          <a:blip r:embed="rId3" cstate="print"/>
          <a:stretch>
            <a:fillRect/>
          </a:stretch>
        </p:blipFill>
        <p:spPr>
          <a:xfrm>
            <a:off x="110325" y="2232492"/>
            <a:ext cx="3342355" cy="3893671"/>
          </a:xfrm>
          <a:prstGeom prst="rect">
            <a:avLst/>
          </a:prstGeom>
        </p:spPr>
      </p:pic>
      <p:sp>
        <p:nvSpPr>
          <p:cNvPr id="7" name="Date Placeholder 6"/>
          <p:cNvSpPr>
            <a:spLocks noGrp="1"/>
          </p:cNvSpPr>
          <p:nvPr>
            <p:ph type="dt" sz="half" idx="10"/>
          </p:nvPr>
        </p:nvSpPr>
        <p:spPr/>
        <p:txBody>
          <a:bodyPr/>
          <a:lstStyle/>
          <a:p>
            <a:fld id="{F104AC2B-5C50-9E49-9DE6-DEB6A54C31AA}" type="datetime1">
              <a:rPr lang="en-US" smtClean="0"/>
              <a:pPr/>
              <a:t>11/9/2013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26</a:t>
            </a:fld>
            <a:endParaRPr lang="en-US"/>
          </a:p>
        </p:txBody>
      </p:sp>
    </p:spTree>
    <p:extLst>
      <p:ext uri="{BB962C8B-B14F-4D97-AF65-F5344CB8AC3E}">
        <p14:creationId xmlns:p14="http://schemas.microsoft.com/office/powerpoint/2010/main" xmlns="" val="55409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Coffee Pots: The Naked Truth  </a:t>
            </a:r>
            <a:endParaRPr lang="en-US" dirty="0"/>
          </a:p>
        </p:txBody>
      </p:sp>
      <p:sp>
        <p:nvSpPr>
          <p:cNvPr id="3" name="Content Placeholder 2"/>
          <p:cNvSpPr>
            <a:spLocks noGrp="1"/>
          </p:cNvSpPr>
          <p:nvPr>
            <p:ph idx="1"/>
          </p:nvPr>
        </p:nvSpPr>
        <p:spPr>
          <a:xfrm>
            <a:off x="284163" y="1924159"/>
            <a:ext cx="3770487" cy="3992563"/>
          </a:xfrm>
        </p:spPr>
        <p:txBody>
          <a:bodyPr>
            <a:normAutofit fontScale="92500"/>
          </a:bodyPr>
          <a:lstStyle/>
          <a:p>
            <a:r>
              <a:rPr lang="en-US" dirty="0"/>
              <a:t>Water absorbs </a:t>
            </a:r>
            <a:r>
              <a:rPr lang="en-US" b="1" dirty="0">
                <a:solidFill>
                  <a:schemeClr val="accent1"/>
                </a:solidFill>
              </a:rPr>
              <a:t>energy</a:t>
            </a:r>
          </a:p>
          <a:p>
            <a:r>
              <a:rPr lang="en-US" dirty="0"/>
              <a:t>Water’s </a:t>
            </a:r>
            <a:r>
              <a:rPr lang="en-US" b="1" dirty="0">
                <a:solidFill>
                  <a:schemeClr val="accent2"/>
                </a:solidFill>
              </a:rPr>
              <a:t>density </a:t>
            </a:r>
            <a:r>
              <a:rPr lang="en-US" dirty="0"/>
              <a:t>decreases with temperature</a:t>
            </a:r>
          </a:p>
          <a:p>
            <a:pPr lvl="1"/>
            <a:r>
              <a:rPr lang="en-US" dirty="0"/>
              <a:t>Steam’s density is MUCH lower than liquid water</a:t>
            </a:r>
          </a:p>
          <a:p>
            <a:r>
              <a:rPr lang="en-US" dirty="0"/>
              <a:t>Hot, low density water rises to filter </a:t>
            </a:r>
            <a:r>
              <a:rPr lang="en-US" dirty="0" smtClean="0"/>
              <a:t>basket</a:t>
            </a:r>
          </a:p>
          <a:p>
            <a:pPr lvl="1"/>
            <a:r>
              <a:rPr lang="en-US" dirty="0" smtClean="0"/>
              <a:t>Added energy enables water to do some useful work</a:t>
            </a:r>
            <a:endParaRPr lang="en-US" dirty="0"/>
          </a:p>
        </p:txBody>
      </p:sp>
      <p:grpSp>
        <p:nvGrpSpPr>
          <p:cNvPr id="56" name="Group 55"/>
          <p:cNvGrpSpPr/>
          <p:nvPr/>
        </p:nvGrpSpPr>
        <p:grpSpPr>
          <a:xfrm>
            <a:off x="4236633" y="2014280"/>
            <a:ext cx="4521687" cy="4723810"/>
            <a:chOff x="2922406" y="2130534"/>
            <a:chExt cx="4521687" cy="4723810"/>
          </a:xfrm>
        </p:grpSpPr>
        <p:sp>
          <p:nvSpPr>
            <p:cNvPr id="7" name="Arc 6"/>
            <p:cNvSpPr/>
            <p:nvPr/>
          </p:nvSpPr>
          <p:spPr>
            <a:xfrm>
              <a:off x="5615308" y="4545073"/>
              <a:ext cx="1371600" cy="1371600"/>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 name="Straight Connector 8"/>
            <p:cNvCxnSpPr>
              <a:stCxn id="7" idx="0"/>
            </p:cNvCxnSpPr>
            <p:nvPr/>
          </p:nvCxnSpPr>
          <p:spPr>
            <a:xfrm flipV="1">
              <a:off x="6986893" y="3645081"/>
              <a:ext cx="15" cy="1581202"/>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615308" y="2130534"/>
              <a:ext cx="0" cy="309575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Can 10"/>
            <p:cNvSpPr/>
            <p:nvPr/>
          </p:nvSpPr>
          <p:spPr>
            <a:xfrm>
              <a:off x="6529693" y="3048380"/>
              <a:ext cx="914400" cy="1216152"/>
            </a:xfrm>
            <a:prstGeom prst="can">
              <a:avLst/>
            </a:prstGeom>
            <a:solidFill>
              <a:srgbClr val="3366FF"/>
            </a:solidFill>
            <a:ln>
              <a:noFill/>
            </a:ln>
            <a:effectLst>
              <a:outerShdw blurRad="101600" dist="50800" dir="8100000" algn="tr" rotWithShape="0">
                <a:prstClr val="black">
                  <a:alpha val="9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437164" y="2195040"/>
              <a:ext cx="117814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3812568" y="2476880"/>
              <a:ext cx="1371600" cy="1117776"/>
              <a:chOff x="3812568" y="2476880"/>
              <a:chExt cx="1371600" cy="1117776"/>
            </a:xfrm>
            <a:effectLst>
              <a:outerShdw blurRad="101600" dist="50800" dir="8100000" algn="tr" rotWithShape="0">
                <a:prstClr val="black">
                  <a:alpha val="90000"/>
                </a:prstClr>
              </a:outerShdw>
            </a:effectLst>
          </p:grpSpPr>
          <p:sp>
            <p:nvSpPr>
              <p:cNvPr id="22" name="Trapezoid 21"/>
              <p:cNvSpPr/>
              <p:nvPr/>
            </p:nvSpPr>
            <p:spPr>
              <a:xfrm rot="10800000">
                <a:off x="3812568" y="2591180"/>
                <a:ext cx="1371600" cy="914400"/>
              </a:xfrm>
              <a:prstGeom prst="trapezoid">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812568" y="2476880"/>
                <a:ext cx="1371600" cy="2286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056770" y="3447104"/>
                <a:ext cx="885311" cy="147552"/>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Picture 25"/>
            <p:cNvPicPr>
              <a:picLocks noChangeAspect="1"/>
            </p:cNvPicPr>
            <p:nvPr/>
          </p:nvPicPr>
          <p:blipFill>
            <a:blip r:embed="rId3" cstate="print"/>
            <a:stretch>
              <a:fillRect/>
            </a:stretch>
          </p:blipFill>
          <p:spPr>
            <a:xfrm flipH="1">
              <a:off x="2922406" y="4241342"/>
              <a:ext cx="2539294" cy="2318486"/>
            </a:xfrm>
            <a:prstGeom prst="rect">
              <a:avLst/>
            </a:prstGeom>
          </p:spPr>
        </p:pic>
        <p:cxnSp>
          <p:nvCxnSpPr>
            <p:cNvPr id="19" name="Straight Connector 18"/>
            <p:cNvCxnSpPr>
              <a:stCxn id="23" idx="4"/>
            </p:cNvCxnSpPr>
            <p:nvPr/>
          </p:nvCxnSpPr>
          <p:spPr>
            <a:xfrm flipH="1" flipV="1">
              <a:off x="4497759" y="2150595"/>
              <a:ext cx="609" cy="554885"/>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5798914" y="3228194"/>
              <a:ext cx="0" cy="131687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6808146" y="4376185"/>
              <a:ext cx="0" cy="102453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4313548" y="2130534"/>
              <a:ext cx="0" cy="4606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465948" y="3780696"/>
              <a:ext cx="0" cy="4606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6319138" y="5962570"/>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6556644" y="5718770"/>
              <a:ext cx="783364" cy="674156"/>
              <a:chOff x="6556644" y="5722525"/>
              <a:chExt cx="783364" cy="674156"/>
            </a:xfrm>
          </p:grpSpPr>
          <p:cxnSp>
            <p:nvCxnSpPr>
              <p:cNvPr id="43" name="Straight Arrow Connector 42"/>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flipH="1">
              <a:off x="5255940" y="5718770"/>
              <a:ext cx="783364" cy="674156"/>
              <a:chOff x="6556644" y="5722525"/>
              <a:chExt cx="783364" cy="674156"/>
            </a:xfrm>
          </p:grpSpPr>
          <p:cxnSp>
            <p:nvCxnSpPr>
              <p:cNvPr id="51" name="Straight Arrow Connector 50"/>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5905578" y="6485012"/>
              <a:ext cx="827119" cy="369332"/>
            </a:xfrm>
            <a:prstGeom prst="rect">
              <a:avLst/>
            </a:prstGeom>
            <a:noFill/>
          </p:spPr>
          <p:txBody>
            <a:bodyPr wrap="none" rtlCol="0">
              <a:spAutoFit/>
            </a:bodyPr>
            <a:lstStyle/>
            <a:p>
              <a:r>
                <a:rPr lang="en-US" dirty="0" smtClean="0"/>
                <a:t>Energy</a:t>
              </a:r>
              <a:endParaRPr lang="en-US" dirty="0"/>
            </a:p>
          </p:txBody>
        </p:sp>
      </p:grpSp>
      <p:sp>
        <p:nvSpPr>
          <p:cNvPr id="57" name="TextBox 56"/>
          <p:cNvSpPr txBox="1"/>
          <p:nvPr/>
        </p:nvSpPr>
        <p:spPr>
          <a:xfrm>
            <a:off x="417904" y="5999426"/>
            <a:ext cx="4708891" cy="646331"/>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NATURAL CONVECTION</a:t>
            </a: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8" name="Date Placeholder 57"/>
          <p:cNvSpPr>
            <a:spLocks noGrp="1"/>
          </p:cNvSpPr>
          <p:nvPr>
            <p:ph type="dt" sz="half" idx="10"/>
          </p:nvPr>
        </p:nvSpPr>
        <p:spPr/>
        <p:txBody>
          <a:bodyPr/>
          <a:lstStyle/>
          <a:p>
            <a:fld id="{5ABBB015-4699-5F4E-ADE6-EBBA635D3FAA}" type="datetime1">
              <a:rPr lang="en-US" smtClean="0"/>
              <a:pPr/>
              <a:t>11/9/2013</a:t>
            </a:fld>
            <a:endParaRPr lang="en-US"/>
          </a:p>
        </p:txBody>
      </p:sp>
      <p:sp>
        <p:nvSpPr>
          <p:cNvPr id="59" name="Footer Placeholder 58"/>
          <p:cNvSpPr>
            <a:spLocks noGrp="1"/>
          </p:cNvSpPr>
          <p:nvPr>
            <p:ph type="ftr" sz="quarter" idx="11"/>
          </p:nvPr>
        </p:nvSpPr>
        <p:spPr/>
        <p:txBody>
          <a:bodyPr/>
          <a:lstStyle/>
          <a:p>
            <a:r>
              <a:rPr lang="en-US" smtClean="0"/>
              <a:t>ANS Congressional Seminar Series</a:t>
            </a:r>
            <a:endParaRPr lang="en-US"/>
          </a:p>
        </p:txBody>
      </p:sp>
      <p:sp>
        <p:nvSpPr>
          <p:cNvPr id="60" name="Slide Number Placeholder 59"/>
          <p:cNvSpPr>
            <a:spLocks noGrp="1"/>
          </p:cNvSpPr>
          <p:nvPr>
            <p:ph type="sldNum" sz="quarter" idx="12"/>
          </p:nvPr>
        </p:nvSpPr>
        <p:spPr/>
        <p:txBody>
          <a:bodyPr/>
          <a:lstStyle/>
          <a:p>
            <a:fld id="{5FD889E0-CAB2-4699-909D-B9A88D47ACBE}" type="slidenum">
              <a:rPr lang="en-US" smtClean="0"/>
              <a:pPr/>
              <a:t>27</a:t>
            </a:fld>
            <a:endParaRPr lang="en-US"/>
          </a:p>
        </p:txBody>
      </p:sp>
    </p:spTree>
    <p:extLst>
      <p:ext uri="{BB962C8B-B14F-4D97-AF65-F5344CB8AC3E}">
        <p14:creationId xmlns:p14="http://schemas.microsoft.com/office/powerpoint/2010/main" xmlns="" val="4019733109"/>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3" end="3"/>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1000"/>
                                        <p:tgtEl>
                                          <p:spTgt spid="57"/>
                                        </p:tgtEl>
                                      </p:cBhvr>
                                    </p:animEffect>
                                    <p:anim calcmode="lin" valueType="num">
                                      <p:cBhvr>
                                        <p:cTn id="34" dur="1000" fill="hold"/>
                                        <p:tgtEl>
                                          <p:spTgt spid="57"/>
                                        </p:tgtEl>
                                        <p:attrNameLst>
                                          <p:attrName>ppt_x</p:attrName>
                                        </p:attrNameLst>
                                      </p:cBhvr>
                                      <p:tavLst>
                                        <p:tav tm="0">
                                          <p:val>
                                            <p:strVal val="#ppt_x"/>
                                          </p:val>
                                        </p:tav>
                                        <p:tav tm="100000">
                                          <p:val>
                                            <p:strVal val="#ppt_x"/>
                                          </p:val>
                                        </p:tav>
                                      </p:tavLst>
                                    </p:anim>
                                    <p:anim calcmode="lin" valueType="num">
                                      <p:cBhvr>
                                        <p:cTn id="3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1446550"/>
          </a:xfrm>
          <a:prstGeom prst="rect">
            <a:avLst/>
          </a:prstGeom>
        </p:spPr>
        <p:txBody>
          <a:bodyPr wrap="square">
            <a:spAutoFit/>
          </a:bodyPr>
          <a:lstStyle/>
          <a:p>
            <a:pPr algn="ctr"/>
            <a:r>
              <a:rPr lang="en-US" sz="4400" dirty="0" smtClean="0"/>
              <a:t>What does this have to do with </a:t>
            </a:r>
            <a:r>
              <a:rPr lang="en-US" sz="4400" i="1" dirty="0" smtClean="0"/>
              <a:t>NUCLEAR ENERGY</a:t>
            </a:r>
            <a:r>
              <a:rPr lang="en-US" sz="4400" dirty="0" smtClean="0"/>
              <a:t>?</a:t>
            </a:r>
            <a:endParaRPr lang="en-US" sz="4400" dirty="0"/>
          </a:p>
        </p:txBody>
      </p:sp>
      <p:sp>
        <p:nvSpPr>
          <p:cNvPr id="3" name="Date Placeholder 2"/>
          <p:cNvSpPr>
            <a:spLocks noGrp="1"/>
          </p:cNvSpPr>
          <p:nvPr>
            <p:ph type="dt" sz="half" idx="10"/>
          </p:nvPr>
        </p:nvSpPr>
        <p:spPr/>
        <p:txBody>
          <a:bodyPr/>
          <a:lstStyle/>
          <a:p>
            <a:fld id="{DBBDBE1C-CFA1-614A-9F3D-394AFE1DD684}"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28</a:t>
            </a:fld>
            <a:endParaRPr lang="en-US"/>
          </a:p>
        </p:txBody>
      </p:sp>
    </p:spTree>
    <p:extLst>
      <p:ext uri="{BB962C8B-B14F-4D97-AF65-F5344CB8AC3E}">
        <p14:creationId xmlns:p14="http://schemas.microsoft.com/office/powerpoint/2010/main" xmlns="" val="317416639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This is worth a closer look.</a:t>
            </a:r>
            <a:endParaRPr lang="en-US" dirty="0"/>
          </a:p>
        </p:txBody>
      </p:sp>
      <p:pic>
        <p:nvPicPr>
          <p:cNvPr id="8" name="Picture Placeholder 7"/>
          <p:cNvPicPr>
            <a:picLocks noGrp="1" noChangeAspect="1"/>
          </p:cNvPicPr>
          <p:nvPr>
            <p:ph type="pic" idx="13"/>
          </p:nvPr>
        </p:nvPicPr>
        <p:blipFill>
          <a:blip r:embed="rId3" cstate="print"/>
          <a:srcRect t="-29421" b="-29421"/>
          <a:stretch>
            <a:fillRect/>
          </a:stretch>
        </p:blipFill>
        <p:spPr>
          <a:xfrm>
            <a:off x="284163" y="457200"/>
            <a:ext cx="2736850" cy="2908300"/>
          </a:xfrm>
        </p:spPr>
      </p:pic>
      <p:pic>
        <p:nvPicPr>
          <p:cNvPr id="66" name="Picture Placeholder 65"/>
          <p:cNvPicPr>
            <a:picLocks noGrp="1" noChangeAspect="1"/>
          </p:cNvPicPr>
          <p:nvPr>
            <p:ph type="pic" idx="14"/>
          </p:nvPr>
        </p:nvPicPr>
        <p:blipFill>
          <a:blip r:embed="rId4" cstate="print"/>
          <a:srcRect l="-4996" r="-4996"/>
          <a:stretch>
            <a:fillRect/>
          </a:stretch>
        </p:blipFill>
        <p:spPr>
          <a:xfrm>
            <a:off x="284164" y="3364992"/>
            <a:ext cx="1828800" cy="1936916"/>
          </a:xfrm>
          <a:prstGeom prst="rect">
            <a:avLst/>
          </a:prstGeom>
        </p:spPr>
      </p:pic>
      <p:grpSp>
        <p:nvGrpSpPr>
          <p:cNvPr id="67" name="Group 66"/>
          <p:cNvGrpSpPr/>
          <p:nvPr/>
        </p:nvGrpSpPr>
        <p:grpSpPr>
          <a:xfrm>
            <a:off x="3839883" y="279758"/>
            <a:ext cx="4125914" cy="4382036"/>
            <a:chOff x="2922406" y="2130534"/>
            <a:chExt cx="4521687" cy="4723810"/>
          </a:xfrm>
        </p:grpSpPr>
        <p:sp>
          <p:nvSpPr>
            <p:cNvPr id="68" name="Arc 67"/>
            <p:cNvSpPr/>
            <p:nvPr/>
          </p:nvSpPr>
          <p:spPr>
            <a:xfrm>
              <a:off x="5615308" y="4545073"/>
              <a:ext cx="1371600" cy="1371600"/>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9" name="Straight Connector 68"/>
            <p:cNvCxnSpPr>
              <a:stCxn id="68" idx="0"/>
            </p:cNvCxnSpPr>
            <p:nvPr/>
          </p:nvCxnSpPr>
          <p:spPr>
            <a:xfrm flipV="1">
              <a:off x="6986893" y="3645081"/>
              <a:ext cx="15" cy="1581202"/>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5615308" y="2130534"/>
              <a:ext cx="0" cy="309575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71" name="Can 70"/>
            <p:cNvSpPr/>
            <p:nvPr/>
          </p:nvSpPr>
          <p:spPr>
            <a:xfrm>
              <a:off x="6529693" y="3048380"/>
              <a:ext cx="914400" cy="1216152"/>
            </a:xfrm>
            <a:prstGeom prst="can">
              <a:avLst/>
            </a:prstGeom>
            <a:solidFill>
              <a:srgbClr val="3366FF"/>
            </a:solidFill>
            <a:ln>
              <a:noFill/>
            </a:ln>
            <a:effectLst>
              <a:outerShdw blurRad="101600" dist="50800" dir="8100000" algn="tr" rotWithShape="0">
                <a:prstClr val="black">
                  <a:alpha val="9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4437164" y="2195040"/>
              <a:ext cx="117814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73" name="Group 72"/>
            <p:cNvGrpSpPr/>
            <p:nvPr/>
          </p:nvGrpSpPr>
          <p:grpSpPr>
            <a:xfrm>
              <a:off x="3812568" y="2476880"/>
              <a:ext cx="1371600" cy="1117776"/>
              <a:chOff x="3812568" y="2476880"/>
              <a:chExt cx="1371600" cy="1117776"/>
            </a:xfrm>
            <a:effectLst>
              <a:outerShdw blurRad="101600" dist="50800" dir="8100000" algn="tr" rotWithShape="0">
                <a:prstClr val="black">
                  <a:alpha val="90000"/>
                </a:prstClr>
              </a:outerShdw>
            </a:effectLst>
          </p:grpSpPr>
          <p:sp>
            <p:nvSpPr>
              <p:cNvPr id="92" name="Trapezoid 91"/>
              <p:cNvSpPr/>
              <p:nvPr/>
            </p:nvSpPr>
            <p:spPr>
              <a:xfrm rot="10800000">
                <a:off x="3812568" y="2591180"/>
                <a:ext cx="1371600" cy="914400"/>
              </a:xfrm>
              <a:prstGeom prst="trapezoid">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3812568" y="2476880"/>
                <a:ext cx="1371600" cy="2286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056770" y="3447104"/>
                <a:ext cx="885311" cy="147552"/>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4" name="Picture 73"/>
            <p:cNvPicPr>
              <a:picLocks noChangeAspect="1"/>
            </p:cNvPicPr>
            <p:nvPr/>
          </p:nvPicPr>
          <p:blipFill>
            <a:blip r:embed="rId5" cstate="print"/>
            <a:stretch>
              <a:fillRect/>
            </a:stretch>
          </p:blipFill>
          <p:spPr>
            <a:xfrm flipH="1">
              <a:off x="2922406" y="4241342"/>
              <a:ext cx="2539294" cy="2318486"/>
            </a:xfrm>
            <a:prstGeom prst="rect">
              <a:avLst/>
            </a:prstGeom>
          </p:spPr>
        </p:pic>
        <p:cxnSp>
          <p:nvCxnSpPr>
            <p:cNvPr id="75" name="Straight Connector 74"/>
            <p:cNvCxnSpPr>
              <a:stCxn id="93" idx="4"/>
            </p:cNvCxnSpPr>
            <p:nvPr/>
          </p:nvCxnSpPr>
          <p:spPr>
            <a:xfrm flipH="1" flipV="1">
              <a:off x="4497759" y="2150595"/>
              <a:ext cx="609" cy="554885"/>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5798914" y="3228194"/>
              <a:ext cx="0" cy="1316879"/>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6808146" y="4376185"/>
              <a:ext cx="0" cy="102453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4313548" y="2130534"/>
              <a:ext cx="0" cy="4606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4465948" y="3780696"/>
              <a:ext cx="0" cy="460646"/>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6319138" y="5962570"/>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a:off x="6556644" y="5718770"/>
              <a:ext cx="783364" cy="674156"/>
              <a:chOff x="6556644" y="5722525"/>
              <a:chExt cx="783364" cy="674156"/>
            </a:xfrm>
          </p:grpSpPr>
          <p:cxnSp>
            <p:nvCxnSpPr>
              <p:cNvPr id="88" name="Straight Arrow Connector 87"/>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flipH="1">
              <a:off x="5255940" y="5718770"/>
              <a:ext cx="783364" cy="674156"/>
              <a:chOff x="6556644" y="5722525"/>
              <a:chExt cx="783364" cy="674156"/>
            </a:xfrm>
          </p:grpSpPr>
          <p:cxnSp>
            <p:nvCxnSpPr>
              <p:cNvPr id="84" name="Straight Arrow Connector 83"/>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83" name="TextBox 82"/>
            <p:cNvSpPr txBox="1"/>
            <p:nvPr/>
          </p:nvSpPr>
          <p:spPr>
            <a:xfrm>
              <a:off x="5905578" y="6485012"/>
              <a:ext cx="827119" cy="369332"/>
            </a:xfrm>
            <a:prstGeom prst="rect">
              <a:avLst/>
            </a:prstGeom>
            <a:noFill/>
          </p:spPr>
          <p:txBody>
            <a:bodyPr wrap="none" rtlCol="0">
              <a:spAutoFit/>
            </a:bodyPr>
            <a:lstStyle/>
            <a:p>
              <a:r>
                <a:rPr lang="en-US" dirty="0" smtClean="0"/>
                <a:t>Energy</a:t>
              </a:r>
              <a:endParaRPr lang="en-US" dirty="0"/>
            </a:p>
          </p:txBody>
        </p:sp>
      </p:grpSp>
      <p:sp>
        <p:nvSpPr>
          <p:cNvPr id="96" name="Date Placeholder 95"/>
          <p:cNvSpPr>
            <a:spLocks noGrp="1"/>
          </p:cNvSpPr>
          <p:nvPr>
            <p:ph type="dt" sz="half" idx="10"/>
          </p:nvPr>
        </p:nvSpPr>
        <p:spPr/>
        <p:txBody>
          <a:bodyPr/>
          <a:lstStyle/>
          <a:p>
            <a:fld id="{8D1F0FDA-586F-3340-9CB8-049B46293F02}" type="datetime1">
              <a:rPr lang="en-US" smtClean="0"/>
              <a:pPr/>
              <a:t>11/9/2013</a:t>
            </a:fld>
            <a:endParaRPr lang="en-US"/>
          </a:p>
        </p:txBody>
      </p:sp>
      <p:sp>
        <p:nvSpPr>
          <p:cNvPr id="97" name="Footer Placeholder 96"/>
          <p:cNvSpPr>
            <a:spLocks noGrp="1"/>
          </p:cNvSpPr>
          <p:nvPr>
            <p:ph type="ftr" sz="quarter" idx="11"/>
          </p:nvPr>
        </p:nvSpPr>
        <p:spPr/>
        <p:txBody>
          <a:bodyPr/>
          <a:lstStyle/>
          <a:p>
            <a:r>
              <a:rPr lang="en-US" smtClean="0"/>
              <a:t>ANS Congressional Seminar Series</a:t>
            </a:r>
            <a:endParaRPr lang="en-US"/>
          </a:p>
        </p:txBody>
      </p:sp>
      <p:sp>
        <p:nvSpPr>
          <p:cNvPr id="98" name="Slide Number Placeholder 97"/>
          <p:cNvSpPr>
            <a:spLocks noGrp="1"/>
          </p:cNvSpPr>
          <p:nvPr>
            <p:ph type="sldNum" sz="quarter" idx="12"/>
          </p:nvPr>
        </p:nvSpPr>
        <p:spPr/>
        <p:txBody>
          <a:bodyPr/>
          <a:lstStyle/>
          <a:p>
            <a:fld id="{5FD889E0-CAB2-4699-909D-B9A88D47ACBE}" type="slidenum">
              <a:rPr lang="en-US" smtClean="0"/>
              <a:pPr/>
              <a:t>29</a:t>
            </a:fld>
            <a:endParaRPr lang="en-US"/>
          </a:p>
        </p:txBody>
      </p:sp>
    </p:spTree>
    <p:extLst>
      <p:ext uri="{BB962C8B-B14F-4D97-AF65-F5344CB8AC3E}">
        <p14:creationId xmlns:p14="http://schemas.microsoft.com/office/powerpoint/2010/main" xmlns="" val="3375146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3" cstate="print"/>
          <a:srcRect/>
          <a:stretch>
            <a:fillRect/>
          </a:stretch>
        </p:blipFill>
        <p:spPr>
          <a:xfrm>
            <a:off x="0" y="0"/>
            <a:ext cx="7759700" cy="6858000"/>
          </a:xfrm>
          <a:noFill/>
        </p:spPr>
      </p:pic>
      <p:sp>
        <p:nvSpPr>
          <p:cNvPr id="2" name="Title 1"/>
          <p:cNvSpPr>
            <a:spLocks noGrp="1"/>
          </p:cNvSpPr>
          <p:nvPr>
            <p:ph type="title"/>
          </p:nvPr>
        </p:nvSpPr>
        <p:spPr>
          <a:xfrm>
            <a:off x="7772400" y="0"/>
            <a:ext cx="1371600" cy="6858000"/>
          </a:xfrm>
        </p:spPr>
        <p:txBody>
          <a:bodyPr vert="vert" rtlCol="0">
            <a:normAutofit/>
          </a:bodyPr>
          <a:lstStyle/>
          <a:p>
            <a:pPr eaLnBrk="1" fontAlgn="auto" hangingPunct="1">
              <a:spcAft>
                <a:spcPts val="0"/>
              </a:spcAft>
              <a:defRPr/>
            </a:pPr>
            <a:r>
              <a:rPr lang="en-US" dirty="0" err="1" smtClean="0"/>
              <a:t>Shippingport</a:t>
            </a:r>
            <a:r>
              <a:rPr lang="en-US" dirty="0" smtClean="0"/>
              <a:t> Reactor Vessel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First, we won’t need a coffee pot in a power plant.</a:t>
            </a:r>
            <a:endParaRPr lang="en-US" dirty="0"/>
          </a:p>
        </p:txBody>
      </p:sp>
      <p:pic>
        <p:nvPicPr>
          <p:cNvPr id="8" name="Picture Placeholder 7"/>
          <p:cNvPicPr>
            <a:picLocks noGrp="1" noChangeAspect="1"/>
          </p:cNvPicPr>
          <p:nvPr>
            <p:ph type="pic" idx="13"/>
          </p:nvPr>
        </p:nvPicPr>
        <p:blipFill>
          <a:blip r:embed="rId3" cstate="print"/>
          <a:srcRect t="-29421" b="-29421"/>
          <a:stretch>
            <a:fillRect/>
          </a:stretch>
        </p:blipFill>
        <p:spPr>
          <a:xfrm>
            <a:off x="284163" y="457200"/>
            <a:ext cx="2736850" cy="2908300"/>
          </a:xfrm>
        </p:spPr>
      </p:pic>
      <p:sp>
        <p:nvSpPr>
          <p:cNvPr id="39" name="Can 38"/>
          <p:cNvSpPr/>
          <p:nvPr/>
        </p:nvSpPr>
        <p:spPr>
          <a:xfrm>
            <a:off x="7131432" y="1131197"/>
            <a:ext cx="834365" cy="1128162"/>
          </a:xfrm>
          <a:prstGeom prst="can">
            <a:avLst/>
          </a:prstGeom>
          <a:solidFill>
            <a:srgbClr val="3366FF"/>
          </a:solidFill>
          <a:ln>
            <a:noFill/>
          </a:ln>
          <a:effectLst>
            <a:outerShdw blurRad="101600" dist="50800" dir="8100000" algn="tr" rotWithShape="0">
              <a:prstClr val="black">
                <a:alpha val="9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a:off x="5222058" y="339597"/>
            <a:ext cx="107502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1" name="Group 40"/>
          <p:cNvGrpSpPr/>
          <p:nvPr/>
        </p:nvGrpSpPr>
        <p:grpSpPr>
          <a:xfrm>
            <a:off x="4652131" y="601045"/>
            <a:ext cx="1251547" cy="1036903"/>
            <a:chOff x="3812568" y="2476880"/>
            <a:chExt cx="1371600" cy="1117776"/>
          </a:xfrm>
          <a:effectLst>
            <a:outerShdw blurRad="101600" dist="50800" dir="8100000" algn="tr" rotWithShape="0">
              <a:prstClr val="black">
                <a:alpha val="90000"/>
              </a:prstClr>
            </a:outerShdw>
          </a:effectLst>
        </p:grpSpPr>
        <p:sp>
          <p:nvSpPr>
            <p:cNvPr id="60" name="Trapezoid 59"/>
            <p:cNvSpPr/>
            <p:nvPr/>
          </p:nvSpPr>
          <p:spPr>
            <a:xfrm rot="10800000">
              <a:off x="3812568" y="2591180"/>
              <a:ext cx="1371600" cy="914400"/>
            </a:xfrm>
            <a:prstGeom prst="trapezoid">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812568" y="2476880"/>
              <a:ext cx="1371600" cy="228600"/>
            </a:xfrm>
            <a:prstGeom prst="ellips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4056770" y="3447104"/>
              <a:ext cx="885311" cy="147552"/>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2" name="Picture 41"/>
          <p:cNvPicPr>
            <a:picLocks noChangeAspect="1"/>
          </p:cNvPicPr>
          <p:nvPr/>
        </p:nvPicPr>
        <p:blipFill>
          <a:blip r:embed="rId4" cstate="print"/>
          <a:stretch>
            <a:fillRect/>
          </a:stretch>
        </p:blipFill>
        <p:spPr>
          <a:xfrm flipH="1">
            <a:off x="3839883" y="2237846"/>
            <a:ext cx="2317035" cy="2150740"/>
          </a:xfrm>
          <a:prstGeom prst="rect">
            <a:avLst/>
          </a:prstGeom>
        </p:spPr>
      </p:pic>
      <p:cxnSp>
        <p:nvCxnSpPr>
          <p:cNvPr id="43" name="Straight Connector 42"/>
          <p:cNvCxnSpPr>
            <a:stCxn id="61" idx="4"/>
          </p:cNvCxnSpPr>
          <p:nvPr/>
        </p:nvCxnSpPr>
        <p:spPr>
          <a:xfrm flipH="1" flipV="1">
            <a:off x="5277349" y="298368"/>
            <a:ext cx="556" cy="514738"/>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5109261" y="279758"/>
            <a:ext cx="0" cy="42731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48322" y="1810529"/>
            <a:ext cx="0" cy="42731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5969168" y="279758"/>
            <a:ext cx="1901654" cy="3978904"/>
            <a:chOff x="5969168" y="279758"/>
            <a:chExt cx="1901654" cy="3978904"/>
          </a:xfrm>
        </p:grpSpPr>
        <p:sp>
          <p:nvSpPr>
            <p:cNvPr id="36" name="Arc 35"/>
            <p:cNvSpPr/>
            <p:nvPr/>
          </p:nvSpPr>
          <p:spPr>
            <a:xfrm>
              <a:off x="6297081" y="2519602"/>
              <a:ext cx="1251547" cy="1272363"/>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30000" dirty="0"/>
            </a:p>
          </p:txBody>
        </p:sp>
        <p:cxnSp>
          <p:nvCxnSpPr>
            <p:cNvPr id="37" name="Straight Connector 36"/>
            <p:cNvCxnSpPr>
              <a:stCxn id="36" idx="0"/>
            </p:cNvCxnSpPr>
            <p:nvPr/>
          </p:nvCxnSpPr>
          <p:spPr>
            <a:xfrm flipV="1">
              <a:off x="7548615" y="1684725"/>
              <a:ext cx="14" cy="146680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6297081" y="279758"/>
              <a:ext cx="0" cy="2871768"/>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6464617" y="1298001"/>
              <a:ext cx="0" cy="122160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7385513" y="2362933"/>
              <a:ext cx="0" cy="95041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5969168" y="3608380"/>
              <a:ext cx="1901654" cy="650282"/>
              <a:chOff x="5969168" y="3608380"/>
              <a:chExt cx="1901654" cy="650282"/>
            </a:xfrm>
          </p:grpSpPr>
          <p:cxnSp>
            <p:nvCxnSpPr>
              <p:cNvPr id="48" name="Straight Arrow Connector 47"/>
              <p:cNvCxnSpPr/>
              <p:nvPr/>
            </p:nvCxnSpPr>
            <p:spPr>
              <a:xfrm flipV="1">
                <a:off x="6939307" y="3834541"/>
                <a:ext cx="0" cy="424121"/>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7156024" y="3608380"/>
                <a:ext cx="714798" cy="625380"/>
                <a:chOff x="6556644" y="5722525"/>
                <a:chExt cx="783364" cy="674156"/>
              </a:xfrm>
            </p:grpSpPr>
            <p:cxnSp>
              <p:nvCxnSpPr>
                <p:cNvPr id="56" name="Straight Arrow Connector 55"/>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flipH="1">
                <a:off x="5969168" y="3608380"/>
                <a:ext cx="714798" cy="625380"/>
                <a:chOff x="6556644" y="5722525"/>
                <a:chExt cx="783364" cy="674156"/>
              </a:xfrm>
            </p:grpSpPr>
            <p:cxnSp>
              <p:nvCxnSpPr>
                <p:cNvPr id="52" name="Straight Arrow Connector 51"/>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51" name="TextBox 50"/>
          <p:cNvSpPr txBox="1"/>
          <p:nvPr/>
        </p:nvSpPr>
        <p:spPr>
          <a:xfrm>
            <a:off x="6561945" y="4319184"/>
            <a:ext cx="754723" cy="342610"/>
          </a:xfrm>
          <a:prstGeom prst="rect">
            <a:avLst/>
          </a:prstGeom>
          <a:noFill/>
        </p:spPr>
        <p:txBody>
          <a:bodyPr wrap="none" rtlCol="0">
            <a:spAutoFit/>
          </a:bodyPr>
          <a:lstStyle/>
          <a:p>
            <a:r>
              <a:rPr lang="en-US" dirty="0" smtClean="0"/>
              <a:t>Energy</a:t>
            </a:r>
            <a:endParaRPr lang="en-US" dirty="0"/>
          </a:p>
        </p:txBody>
      </p:sp>
      <p:pic>
        <p:nvPicPr>
          <p:cNvPr id="63" name="Picture Placeholder 65"/>
          <p:cNvPicPr>
            <a:picLocks noGrp="1" noChangeAspect="1"/>
          </p:cNvPicPr>
          <p:nvPr>
            <p:ph type="pic" idx="14"/>
          </p:nvPr>
        </p:nvPicPr>
        <p:blipFill>
          <a:blip r:embed="rId5" cstate="print"/>
          <a:srcRect l="-4996" r="-4996"/>
          <a:stretch>
            <a:fillRect/>
          </a:stretch>
        </p:blipFill>
        <p:spPr>
          <a:xfrm>
            <a:off x="284164" y="3364992"/>
            <a:ext cx="1828800" cy="1936916"/>
          </a:xfrm>
          <a:prstGeom prst="rect">
            <a:avLst/>
          </a:prstGeom>
        </p:spPr>
      </p:pic>
      <p:sp>
        <p:nvSpPr>
          <p:cNvPr id="6" name="Date Placeholder 5"/>
          <p:cNvSpPr>
            <a:spLocks noGrp="1"/>
          </p:cNvSpPr>
          <p:nvPr>
            <p:ph type="dt" sz="half" idx="10"/>
          </p:nvPr>
        </p:nvSpPr>
        <p:spPr/>
        <p:txBody>
          <a:bodyPr/>
          <a:lstStyle/>
          <a:p>
            <a:fld id="{F8A443E6-BBCC-5548-B3F9-7560B5CB6939}" type="datetime1">
              <a:rPr lang="en-US" smtClean="0"/>
              <a:pPr/>
              <a:t>11/9/2013</a:t>
            </a:fld>
            <a:endParaRPr lang="en-US"/>
          </a:p>
        </p:txBody>
      </p:sp>
      <p:sp>
        <p:nvSpPr>
          <p:cNvPr id="7" name="Footer Placeholder 6"/>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30</a:t>
            </a:fld>
            <a:endParaRPr lang="en-US"/>
          </a:p>
        </p:txBody>
      </p:sp>
      <p:sp>
        <p:nvSpPr>
          <p:cNvPr id="64" name="Text Placeholder 4"/>
          <p:cNvSpPr txBox="1">
            <a:spLocks/>
          </p:cNvSpPr>
          <p:nvPr/>
        </p:nvSpPr>
        <p:spPr>
          <a:xfrm>
            <a:off x="3076924" y="5632170"/>
            <a:ext cx="5653507" cy="804862"/>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bg1">
                  <a:lumMod val="65000"/>
                </a:schemeClr>
              </a:buClr>
              <a:buSzPct val="90000"/>
              <a:buFont typeface="Wingdings" pitchFamily="2" charset="2"/>
              <a:buNone/>
              <a:defRPr sz="1400" kern="1200">
                <a:solidFill>
                  <a:schemeClr val="bg1"/>
                </a:solidFill>
                <a:latin typeface="+mn-lt"/>
                <a:ea typeface="+mn-ea"/>
                <a:cs typeface="+mn-cs"/>
              </a:defRPr>
            </a:lvl1pPr>
            <a:lvl2pPr marL="457200" indent="0" algn="l" defTabSz="914400" rtl="0" eaLnBrk="1" latinLnBrk="0" hangingPunct="1">
              <a:spcBef>
                <a:spcPts val="600"/>
              </a:spcBef>
              <a:buClr>
                <a:schemeClr val="tx1">
                  <a:lumMod val="75000"/>
                  <a:lumOff val="25000"/>
                </a:schemeClr>
              </a:buClr>
              <a:buSzPct val="90000"/>
              <a:buFont typeface="Wingdings" pitchFamily="2" charset="2"/>
              <a:buNone/>
              <a:defRPr sz="1200" kern="1200">
                <a:solidFill>
                  <a:schemeClr val="tx1">
                    <a:lumMod val="85000"/>
                    <a:lumOff val="15000"/>
                  </a:schemeClr>
                </a:solidFill>
                <a:latin typeface="+mn-lt"/>
                <a:ea typeface="+mn-ea"/>
                <a:cs typeface="+mn-cs"/>
              </a:defRPr>
            </a:lvl2pPr>
            <a:lvl3pPr marL="914400" indent="0" algn="l" defTabSz="914400" rtl="0" eaLnBrk="1" latinLnBrk="0" hangingPunct="1">
              <a:spcBef>
                <a:spcPts val="600"/>
              </a:spcBef>
              <a:buClr>
                <a:schemeClr val="bg1">
                  <a:lumMod val="65000"/>
                </a:schemeClr>
              </a:buClr>
              <a:buSzPct val="90000"/>
              <a:buFont typeface="Wingdings" pitchFamily="2" charset="2"/>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spcBef>
                <a:spcPts val="600"/>
              </a:spcBef>
              <a:buClr>
                <a:schemeClr val="tx1">
                  <a:lumMod val="75000"/>
                  <a:lumOff val="25000"/>
                </a:schemeClr>
              </a:buClr>
              <a:buSzPct val="90000"/>
              <a:buFont typeface="Wingdings" pitchFamily="2" charset="2"/>
              <a:buNone/>
              <a:defRPr sz="900" kern="1200">
                <a:solidFill>
                  <a:schemeClr val="tx1">
                    <a:lumMod val="85000"/>
                    <a:lumOff val="15000"/>
                  </a:schemeClr>
                </a:solidFill>
                <a:latin typeface="+mn-lt"/>
                <a:ea typeface="+mn-ea"/>
                <a:cs typeface="+mn-cs"/>
              </a:defRPr>
            </a:lvl4pPr>
            <a:lvl5pPr marL="1828800" indent="0" algn="l" defTabSz="914400" rtl="0" eaLnBrk="1" latinLnBrk="0" hangingPunct="1">
              <a:spcBef>
                <a:spcPts val="600"/>
              </a:spcBef>
              <a:buClr>
                <a:schemeClr val="bg1">
                  <a:lumMod val="65000"/>
                </a:schemeClr>
              </a:buClr>
              <a:buSzPct val="90000"/>
              <a:buFont typeface="Wingdings" pitchFamily="2" charset="2"/>
              <a:buNone/>
              <a:defRPr sz="900" kern="1200">
                <a:solidFill>
                  <a:schemeClr val="tx1">
                    <a:lumMod val="85000"/>
                    <a:lumOff val="15000"/>
                  </a:schemeClr>
                </a:solidFill>
                <a:latin typeface="+mn-lt"/>
                <a:ea typeface="+mn-ea"/>
                <a:cs typeface="+mn-cs"/>
              </a:defRPr>
            </a:lvl5pPr>
            <a:lvl6pPr marL="2286000" indent="0" algn="l" defTabSz="914400" rtl="0" eaLnBrk="1" latinLnBrk="0" hangingPunct="1">
              <a:spcBef>
                <a:spcPts val="600"/>
              </a:spcBef>
              <a:buClr>
                <a:schemeClr val="tx1">
                  <a:lumMod val="75000"/>
                  <a:lumOff val="25000"/>
                </a:schemeClr>
              </a:buClr>
              <a:buSzPct val="90000"/>
              <a:buFont typeface="Wingdings" pitchFamily="2" charset="2"/>
              <a:buNone/>
              <a:defRPr lang="en-US" sz="900" kern="1200">
                <a:solidFill>
                  <a:schemeClr val="tx1">
                    <a:lumMod val="85000"/>
                    <a:lumOff val="15000"/>
                  </a:schemeClr>
                </a:solidFill>
                <a:latin typeface="+mn-lt"/>
                <a:ea typeface="+mn-ea"/>
                <a:cs typeface="+mn-cs"/>
              </a:defRPr>
            </a:lvl6pPr>
            <a:lvl7pPr marL="2743200" indent="0" algn="l" defTabSz="914400" rtl="0" eaLnBrk="1" latinLnBrk="0" hangingPunct="1">
              <a:spcBef>
                <a:spcPts val="600"/>
              </a:spcBef>
              <a:buClr>
                <a:schemeClr val="bg1">
                  <a:lumMod val="65000"/>
                </a:schemeClr>
              </a:buClr>
              <a:buSzPct val="90000"/>
              <a:buFont typeface="Wingdings" pitchFamily="2" charset="2"/>
              <a:buNone/>
              <a:defRPr lang="en-US" sz="900" kern="1200">
                <a:solidFill>
                  <a:schemeClr val="tx1">
                    <a:lumMod val="85000"/>
                    <a:lumOff val="15000"/>
                  </a:schemeClr>
                </a:solidFill>
                <a:latin typeface="+mn-lt"/>
                <a:ea typeface="+mn-ea"/>
                <a:cs typeface="+mn-cs"/>
              </a:defRPr>
            </a:lvl7pPr>
            <a:lvl8pPr marL="3200400" indent="0" algn="l" defTabSz="914400" rtl="0" eaLnBrk="1" latinLnBrk="0" hangingPunct="1">
              <a:spcBef>
                <a:spcPts val="600"/>
              </a:spcBef>
              <a:buClr>
                <a:schemeClr val="tx1">
                  <a:lumMod val="75000"/>
                  <a:lumOff val="25000"/>
                </a:schemeClr>
              </a:buClr>
              <a:buSzPct val="90000"/>
              <a:buFont typeface="Wingdings" pitchFamily="2" charset="2"/>
              <a:buNone/>
              <a:defRPr lang="en-US" sz="900" kern="1200">
                <a:solidFill>
                  <a:schemeClr val="tx1">
                    <a:lumMod val="85000"/>
                    <a:lumOff val="15000"/>
                  </a:schemeClr>
                </a:solidFill>
                <a:latin typeface="+mn-lt"/>
                <a:ea typeface="+mn-ea"/>
                <a:cs typeface="+mn-cs"/>
              </a:defRPr>
            </a:lvl8pPr>
            <a:lvl9pPr marL="3657600" indent="0" algn="l" defTabSz="914400" rtl="0" eaLnBrk="1" latinLnBrk="0" hangingPunct="1">
              <a:spcBef>
                <a:spcPts val="600"/>
              </a:spcBef>
              <a:buClr>
                <a:schemeClr val="bg1">
                  <a:lumMod val="65000"/>
                </a:schemeClr>
              </a:buClr>
              <a:buSzPct val="90000"/>
              <a:buFont typeface="Wingdings" pitchFamily="2" charset="2"/>
              <a:buNone/>
              <a:defRPr lang="en-US" sz="900" kern="1200">
                <a:solidFill>
                  <a:schemeClr val="tx1">
                    <a:lumMod val="85000"/>
                    <a:lumOff val="15000"/>
                  </a:schemeClr>
                </a:solidFill>
                <a:latin typeface="+mn-lt"/>
                <a:ea typeface="+mn-ea"/>
                <a:cs typeface="+mn-cs"/>
              </a:defRPr>
            </a:lvl9pPr>
          </a:lstStyle>
          <a:p>
            <a:r>
              <a:rPr lang="en-US" dirty="0" smtClean="0"/>
              <a:t>Next we should probably look at things from a different angle.</a:t>
            </a:r>
            <a:endParaRPr lang="en-US" dirty="0"/>
          </a:p>
        </p:txBody>
      </p:sp>
    </p:spTree>
    <p:extLst>
      <p:ext uri="{BB962C8B-B14F-4D97-AF65-F5344CB8AC3E}">
        <p14:creationId xmlns:p14="http://schemas.microsoft.com/office/powerpoint/2010/main" xmlns="" val="1332176196"/>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0" presetClass="exit" presetSubtype="0" fill="hold" nodeType="afterEffect">
                                  <p:stCondLst>
                                    <p:cond delay="0"/>
                                  </p:stCondLst>
                                  <p:childTnLst>
                                    <p:animEffect transition="out" filter="fade">
                                      <p:cBhvr>
                                        <p:cTn id="13" dur="800" accel="100000">
                                          <p:stCondLst>
                                            <p:cond delay="200"/>
                                          </p:stCondLst>
                                        </p:cTn>
                                        <p:tgtEl>
                                          <p:spTgt spid="42"/>
                                        </p:tgtEl>
                                      </p:cBhvr>
                                    </p:animEffect>
                                    <p:anim calcmode="lin" valueType="num">
                                      <p:cBhvr>
                                        <p:cTn id="14" dur="800" accel="100000">
                                          <p:stCondLst>
                                            <p:cond delay="200"/>
                                          </p:stCondLst>
                                        </p:cTn>
                                        <p:tgtEl>
                                          <p:spTgt spid="42"/>
                                        </p:tgtEl>
                                        <p:attrNameLst>
                                          <p:attrName>style.rotation</p:attrName>
                                        </p:attrNameLst>
                                      </p:cBhvr>
                                      <p:tavLst>
                                        <p:tav tm="0">
                                          <p:val>
                                            <p:fltVal val="0"/>
                                          </p:val>
                                        </p:tav>
                                        <p:tav tm="100000">
                                          <p:val>
                                            <p:fltVal val="-90"/>
                                          </p:val>
                                        </p:tav>
                                      </p:tavLst>
                                    </p:anim>
                                    <p:anim calcmode="lin" valueType="num">
                                      <p:cBhvr>
                                        <p:cTn id="15" dur="200" decel="100000"/>
                                        <p:tgtEl>
                                          <p:spTgt spid="42"/>
                                        </p:tgtEl>
                                        <p:attrNameLst>
                                          <p:attrName>ppt_x</p:attrName>
                                        </p:attrNameLst>
                                      </p:cBhvr>
                                      <p:tavLst>
                                        <p:tav tm="0">
                                          <p:val>
                                            <p:strVal val="ppt_x"/>
                                          </p:val>
                                        </p:tav>
                                        <p:tav tm="100000">
                                          <p:val>
                                            <p:strVal val="ppt_x-0.05"/>
                                          </p:val>
                                        </p:tav>
                                      </p:tavLst>
                                    </p:anim>
                                    <p:anim calcmode="lin" valueType="num">
                                      <p:cBhvr>
                                        <p:cTn id="16" dur="200" decel="100000"/>
                                        <p:tgtEl>
                                          <p:spTgt spid="42"/>
                                        </p:tgtEl>
                                        <p:attrNameLst>
                                          <p:attrName>ppt_y</p:attrName>
                                        </p:attrNameLst>
                                      </p:cBhvr>
                                      <p:tavLst>
                                        <p:tav tm="0">
                                          <p:val>
                                            <p:strVal val="ppt_y"/>
                                          </p:val>
                                        </p:tav>
                                        <p:tav tm="100000">
                                          <p:val>
                                            <p:strVal val="ppt_y+0.1"/>
                                          </p:val>
                                        </p:tav>
                                      </p:tavLst>
                                    </p:anim>
                                    <p:anim calcmode="lin" valueType="num">
                                      <p:cBhvr>
                                        <p:cTn id="17" dur="800" accel="100000">
                                          <p:stCondLst>
                                            <p:cond delay="200"/>
                                          </p:stCondLst>
                                        </p:cTn>
                                        <p:tgtEl>
                                          <p:spTgt spid="42"/>
                                        </p:tgtEl>
                                        <p:attrNameLst>
                                          <p:attrName>ppt_x</p:attrName>
                                        </p:attrNameLst>
                                      </p:cBhvr>
                                      <p:tavLst>
                                        <p:tav tm="0">
                                          <p:val>
                                            <p:strVal val="ppt_x"/>
                                          </p:val>
                                        </p:tav>
                                        <p:tav tm="100000">
                                          <p:val>
                                            <p:strVal val="ppt_x+0.4+0.05"/>
                                          </p:val>
                                        </p:tav>
                                      </p:tavLst>
                                    </p:anim>
                                    <p:anim calcmode="lin" valueType="num">
                                      <p:cBhvr>
                                        <p:cTn id="18" dur="800" accel="100000">
                                          <p:stCondLst>
                                            <p:cond delay="200"/>
                                          </p:stCondLst>
                                        </p:cTn>
                                        <p:tgtEl>
                                          <p:spTgt spid="42"/>
                                        </p:tgtEl>
                                        <p:attrNameLst>
                                          <p:attrName>ppt_y</p:attrName>
                                        </p:attrNameLst>
                                      </p:cBhvr>
                                      <p:tavLst>
                                        <p:tav tm="0">
                                          <p:val>
                                            <p:strVal val="ppt_y"/>
                                          </p:val>
                                        </p:tav>
                                        <p:tav tm="100000">
                                          <p:val>
                                            <p:strVal val="ppt_y-0.4-0.1"/>
                                          </p:val>
                                        </p:tav>
                                      </p:tavLst>
                                    </p:anim>
                                    <p:set>
                                      <p:cBhvr>
                                        <p:cTn id="19" dur="1" fill="hold">
                                          <p:stCondLst>
                                            <p:cond delay="999"/>
                                          </p:stCondLst>
                                        </p:cTn>
                                        <p:tgtEl>
                                          <p:spTgt spid="42"/>
                                        </p:tgtEl>
                                        <p:attrNameLst>
                                          <p:attrName>style.visibility</p:attrName>
                                        </p:attrNameLst>
                                      </p:cBhvr>
                                      <p:to>
                                        <p:strVal val="hidden"/>
                                      </p:to>
                                    </p:set>
                                  </p:childTnLst>
                                </p:cTn>
                              </p:par>
                              <p:par>
                                <p:cTn id="20" presetID="30" presetClass="exit" presetSubtype="0" fill="hold" nodeType="withEffect">
                                  <p:stCondLst>
                                    <p:cond delay="0"/>
                                  </p:stCondLst>
                                  <p:childTnLst>
                                    <p:animEffect transition="out" filter="fade">
                                      <p:cBhvr>
                                        <p:cTn id="21" dur="800" accel="100000">
                                          <p:stCondLst>
                                            <p:cond delay="200"/>
                                          </p:stCondLst>
                                        </p:cTn>
                                        <p:tgtEl>
                                          <p:spTgt spid="47"/>
                                        </p:tgtEl>
                                      </p:cBhvr>
                                    </p:animEffect>
                                    <p:anim calcmode="lin" valueType="num">
                                      <p:cBhvr>
                                        <p:cTn id="22" dur="800" accel="100000">
                                          <p:stCondLst>
                                            <p:cond delay="200"/>
                                          </p:stCondLst>
                                        </p:cTn>
                                        <p:tgtEl>
                                          <p:spTgt spid="47"/>
                                        </p:tgtEl>
                                        <p:attrNameLst>
                                          <p:attrName>style.rotation</p:attrName>
                                        </p:attrNameLst>
                                      </p:cBhvr>
                                      <p:tavLst>
                                        <p:tav tm="0">
                                          <p:val>
                                            <p:fltVal val="0"/>
                                          </p:val>
                                        </p:tav>
                                        <p:tav tm="100000">
                                          <p:val>
                                            <p:fltVal val="-90"/>
                                          </p:val>
                                        </p:tav>
                                      </p:tavLst>
                                    </p:anim>
                                    <p:anim calcmode="lin" valueType="num">
                                      <p:cBhvr>
                                        <p:cTn id="23" dur="200" decel="100000"/>
                                        <p:tgtEl>
                                          <p:spTgt spid="47"/>
                                        </p:tgtEl>
                                        <p:attrNameLst>
                                          <p:attrName>ppt_x</p:attrName>
                                        </p:attrNameLst>
                                      </p:cBhvr>
                                      <p:tavLst>
                                        <p:tav tm="0">
                                          <p:val>
                                            <p:strVal val="ppt_x"/>
                                          </p:val>
                                        </p:tav>
                                        <p:tav tm="100000">
                                          <p:val>
                                            <p:strVal val="ppt_x-0.05"/>
                                          </p:val>
                                        </p:tav>
                                      </p:tavLst>
                                    </p:anim>
                                    <p:anim calcmode="lin" valueType="num">
                                      <p:cBhvr>
                                        <p:cTn id="24" dur="200" decel="100000"/>
                                        <p:tgtEl>
                                          <p:spTgt spid="47"/>
                                        </p:tgtEl>
                                        <p:attrNameLst>
                                          <p:attrName>ppt_y</p:attrName>
                                        </p:attrNameLst>
                                      </p:cBhvr>
                                      <p:tavLst>
                                        <p:tav tm="0">
                                          <p:val>
                                            <p:strVal val="ppt_y"/>
                                          </p:val>
                                        </p:tav>
                                        <p:tav tm="100000">
                                          <p:val>
                                            <p:strVal val="ppt_y+0.1"/>
                                          </p:val>
                                        </p:tav>
                                      </p:tavLst>
                                    </p:anim>
                                    <p:anim calcmode="lin" valueType="num">
                                      <p:cBhvr>
                                        <p:cTn id="25" dur="800" accel="100000">
                                          <p:stCondLst>
                                            <p:cond delay="200"/>
                                          </p:stCondLst>
                                        </p:cTn>
                                        <p:tgtEl>
                                          <p:spTgt spid="47"/>
                                        </p:tgtEl>
                                        <p:attrNameLst>
                                          <p:attrName>ppt_x</p:attrName>
                                        </p:attrNameLst>
                                      </p:cBhvr>
                                      <p:tavLst>
                                        <p:tav tm="0">
                                          <p:val>
                                            <p:strVal val="ppt_x"/>
                                          </p:val>
                                        </p:tav>
                                        <p:tav tm="100000">
                                          <p:val>
                                            <p:strVal val="ppt_x+0.4+0.05"/>
                                          </p:val>
                                        </p:tav>
                                      </p:tavLst>
                                    </p:anim>
                                    <p:anim calcmode="lin" valueType="num">
                                      <p:cBhvr>
                                        <p:cTn id="26" dur="800" accel="100000">
                                          <p:stCondLst>
                                            <p:cond delay="200"/>
                                          </p:stCondLst>
                                        </p:cTn>
                                        <p:tgtEl>
                                          <p:spTgt spid="47"/>
                                        </p:tgtEl>
                                        <p:attrNameLst>
                                          <p:attrName>ppt_y</p:attrName>
                                        </p:attrNameLst>
                                      </p:cBhvr>
                                      <p:tavLst>
                                        <p:tav tm="0">
                                          <p:val>
                                            <p:strVal val="ppt_y"/>
                                          </p:val>
                                        </p:tav>
                                        <p:tav tm="100000">
                                          <p:val>
                                            <p:strVal val="ppt_y-0.4-0.1"/>
                                          </p:val>
                                        </p:tav>
                                      </p:tavLst>
                                    </p:anim>
                                    <p:set>
                                      <p:cBhvr>
                                        <p:cTn id="27" dur="1" fill="hold">
                                          <p:stCondLst>
                                            <p:cond delay="999"/>
                                          </p:stCondLst>
                                        </p:cTn>
                                        <p:tgtEl>
                                          <p:spTgt spid="47"/>
                                        </p:tgtEl>
                                        <p:attrNameLst>
                                          <p:attrName>style.visibility</p:attrName>
                                        </p:attrNameLst>
                                      </p:cBhvr>
                                      <p:to>
                                        <p:strVal val="hidden"/>
                                      </p:to>
                                    </p:set>
                                  </p:childTnLst>
                                </p:cTn>
                              </p:par>
                              <p:par>
                                <p:cTn id="28" presetID="30" presetClass="exit" presetSubtype="0" fill="hold" nodeType="withEffect">
                                  <p:stCondLst>
                                    <p:cond delay="0"/>
                                  </p:stCondLst>
                                  <p:childTnLst>
                                    <p:animEffect transition="out" filter="fade">
                                      <p:cBhvr>
                                        <p:cTn id="29" dur="800" accel="100000">
                                          <p:stCondLst>
                                            <p:cond delay="200"/>
                                          </p:stCondLst>
                                        </p:cTn>
                                        <p:tgtEl>
                                          <p:spTgt spid="41"/>
                                        </p:tgtEl>
                                      </p:cBhvr>
                                    </p:animEffect>
                                    <p:anim calcmode="lin" valueType="num">
                                      <p:cBhvr>
                                        <p:cTn id="30" dur="800" accel="100000">
                                          <p:stCondLst>
                                            <p:cond delay="200"/>
                                          </p:stCondLst>
                                        </p:cTn>
                                        <p:tgtEl>
                                          <p:spTgt spid="41"/>
                                        </p:tgtEl>
                                        <p:attrNameLst>
                                          <p:attrName>style.rotation</p:attrName>
                                        </p:attrNameLst>
                                      </p:cBhvr>
                                      <p:tavLst>
                                        <p:tav tm="0">
                                          <p:val>
                                            <p:fltVal val="0"/>
                                          </p:val>
                                        </p:tav>
                                        <p:tav tm="100000">
                                          <p:val>
                                            <p:fltVal val="-90"/>
                                          </p:val>
                                        </p:tav>
                                      </p:tavLst>
                                    </p:anim>
                                    <p:anim calcmode="lin" valueType="num">
                                      <p:cBhvr>
                                        <p:cTn id="31" dur="200" decel="100000"/>
                                        <p:tgtEl>
                                          <p:spTgt spid="41"/>
                                        </p:tgtEl>
                                        <p:attrNameLst>
                                          <p:attrName>ppt_x</p:attrName>
                                        </p:attrNameLst>
                                      </p:cBhvr>
                                      <p:tavLst>
                                        <p:tav tm="0">
                                          <p:val>
                                            <p:strVal val="ppt_x"/>
                                          </p:val>
                                        </p:tav>
                                        <p:tav tm="100000">
                                          <p:val>
                                            <p:strVal val="ppt_x-0.05"/>
                                          </p:val>
                                        </p:tav>
                                      </p:tavLst>
                                    </p:anim>
                                    <p:anim calcmode="lin" valueType="num">
                                      <p:cBhvr>
                                        <p:cTn id="32" dur="200" decel="100000"/>
                                        <p:tgtEl>
                                          <p:spTgt spid="41"/>
                                        </p:tgtEl>
                                        <p:attrNameLst>
                                          <p:attrName>ppt_y</p:attrName>
                                        </p:attrNameLst>
                                      </p:cBhvr>
                                      <p:tavLst>
                                        <p:tav tm="0">
                                          <p:val>
                                            <p:strVal val="ppt_y"/>
                                          </p:val>
                                        </p:tav>
                                        <p:tav tm="100000">
                                          <p:val>
                                            <p:strVal val="ppt_y+0.1"/>
                                          </p:val>
                                        </p:tav>
                                      </p:tavLst>
                                    </p:anim>
                                    <p:anim calcmode="lin" valueType="num">
                                      <p:cBhvr>
                                        <p:cTn id="33" dur="800" accel="100000">
                                          <p:stCondLst>
                                            <p:cond delay="200"/>
                                          </p:stCondLst>
                                        </p:cTn>
                                        <p:tgtEl>
                                          <p:spTgt spid="41"/>
                                        </p:tgtEl>
                                        <p:attrNameLst>
                                          <p:attrName>ppt_x</p:attrName>
                                        </p:attrNameLst>
                                      </p:cBhvr>
                                      <p:tavLst>
                                        <p:tav tm="0">
                                          <p:val>
                                            <p:strVal val="ppt_x"/>
                                          </p:val>
                                        </p:tav>
                                        <p:tav tm="100000">
                                          <p:val>
                                            <p:strVal val="ppt_x+0.4+0.05"/>
                                          </p:val>
                                        </p:tav>
                                      </p:tavLst>
                                    </p:anim>
                                    <p:anim calcmode="lin" valueType="num">
                                      <p:cBhvr>
                                        <p:cTn id="34" dur="800" accel="100000">
                                          <p:stCondLst>
                                            <p:cond delay="200"/>
                                          </p:stCondLst>
                                        </p:cTn>
                                        <p:tgtEl>
                                          <p:spTgt spid="41"/>
                                        </p:tgtEl>
                                        <p:attrNameLst>
                                          <p:attrName>ppt_y</p:attrName>
                                        </p:attrNameLst>
                                      </p:cBhvr>
                                      <p:tavLst>
                                        <p:tav tm="0">
                                          <p:val>
                                            <p:strVal val="ppt_y"/>
                                          </p:val>
                                        </p:tav>
                                        <p:tav tm="100000">
                                          <p:val>
                                            <p:strVal val="ppt_y-0.4-0.1"/>
                                          </p:val>
                                        </p:tav>
                                      </p:tavLst>
                                    </p:anim>
                                    <p:set>
                                      <p:cBhvr>
                                        <p:cTn id="35" dur="1" fill="hold">
                                          <p:stCondLst>
                                            <p:cond delay="999"/>
                                          </p:stCondLst>
                                        </p:cTn>
                                        <p:tgtEl>
                                          <p:spTgt spid="41"/>
                                        </p:tgtEl>
                                        <p:attrNameLst>
                                          <p:attrName>style.visibility</p:attrName>
                                        </p:attrNameLst>
                                      </p:cBhvr>
                                      <p:to>
                                        <p:strVal val="hidden"/>
                                      </p:to>
                                    </p:set>
                                  </p:childTnLst>
                                </p:cTn>
                              </p:par>
                              <p:par>
                                <p:cTn id="36" presetID="30" presetClass="exit" presetSubtype="0" fill="hold" nodeType="withEffect">
                                  <p:stCondLst>
                                    <p:cond delay="0"/>
                                  </p:stCondLst>
                                  <p:childTnLst>
                                    <p:animEffect transition="out" filter="fade">
                                      <p:cBhvr>
                                        <p:cTn id="37" dur="800" accel="100000">
                                          <p:stCondLst>
                                            <p:cond delay="200"/>
                                          </p:stCondLst>
                                        </p:cTn>
                                        <p:tgtEl>
                                          <p:spTgt spid="46"/>
                                        </p:tgtEl>
                                      </p:cBhvr>
                                    </p:animEffect>
                                    <p:anim calcmode="lin" valueType="num">
                                      <p:cBhvr>
                                        <p:cTn id="38" dur="800" accel="100000">
                                          <p:stCondLst>
                                            <p:cond delay="200"/>
                                          </p:stCondLst>
                                        </p:cTn>
                                        <p:tgtEl>
                                          <p:spTgt spid="46"/>
                                        </p:tgtEl>
                                        <p:attrNameLst>
                                          <p:attrName>style.rotation</p:attrName>
                                        </p:attrNameLst>
                                      </p:cBhvr>
                                      <p:tavLst>
                                        <p:tav tm="0">
                                          <p:val>
                                            <p:fltVal val="0"/>
                                          </p:val>
                                        </p:tav>
                                        <p:tav tm="100000">
                                          <p:val>
                                            <p:fltVal val="-90"/>
                                          </p:val>
                                        </p:tav>
                                      </p:tavLst>
                                    </p:anim>
                                    <p:anim calcmode="lin" valueType="num">
                                      <p:cBhvr>
                                        <p:cTn id="39" dur="200" decel="100000"/>
                                        <p:tgtEl>
                                          <p:spTgt spid="46"/>
                                        </p:tgtEl>
                                        <p:attrNameLst>
                                          <p:attrName>ppt_x</p:attrName>
                                        </p:attrNameLst>
                                      </p:cBhvr>
                                      <p:tavLst>
                                        <p:tav tm="0">
                                          <p:val>
                                            <p:strVal val="ppt_x"/>
                                          </p:val>
                                        </p:tav>
                                        <p:tav tm="100000">
                                          <p:val>
                                            <p:strVal val="ppt_x-0.05"/>
                                          </p:val>
                                        </p:tav>
                                      </p:tavLst>
                                    </p:anim>
                                    <p:anim calcmode="lin" valueType="num">
                                      <p:cBhvr>
                                        <p:cTn id="40" dur="200" decel="100000"/>
                                        <p:tgtEl>
                                          <p:spTgt spid="46"/>
                                        </p:tgtEl>
                                        <p:attrNameLst>
                                          <p:attrName>ppt_y</p:attrName>
                                        </p:attrNameLst>
                                      </p:cBhvr>
                                      <p:tavLst>
                                        <p:tav tm="0">
                                          <p:val>
                                            <p:strVal val="ppt_y"/>
                                          </p:val>
                                        </p:tav>
                                        <p:tav tm="100000">
                                          <p:val>
                                            <p:strVal val="ppt_y+0.1"/>
                                          </p:val>
                                        </p:tav>
                                      </p:tavLst>
                                    </p:anim>
                                    <p:anim calcmode="lin" valueType="num">
                                      <p:cBhvr>
                                        <p:cTn id="41" dur="800" accel="100000">
                                          <p:stCondLst>
                                            <p:cond delay="200"/>
                                          </p:stCondLst>
                                        </p:cTn>
                                        <p:tgtEl>
                                          <p:spTgt spid="46"/>
                                        </p:tgtEl>
                                        <p:attrNameLst>
                                          <p:attrName>ppt_x</p:attrName>
                                        </p:attrNameLst>
                                      </p:cBhvr>
                                      <p:tavLst>
                                        <p:tav tm="0">
                                          <p:val>
                                            <p:strVal val="ppt_x"/>
                                          </p:val>
                                        </p:tav>
                                        <p:tav tm="100000">
                                          <p:val>
                                            <p:strVal val="ppt_x+0.4+0.05"/>
                                          </p:val>
                                        </p:tav>
                                      </p:tavLst>
                                    </p:anim>
                                    <p:anim calcmode="lin" valueType="num">
                                      <p:cBhvr>
                                        <p:cTn id="42" dur="800" accel="100000">
                                          <p:stCondLst>
                                            <p:cond delay="200"/>
                                          </p:stCondLst>
                                        </p:cTn>
                                        <p:tgtEl>
                                          <p:spTgt spid="46"/>
                                        </p:tgtEl>
                                        <p:attrNameLst>
                                          <p:attrName>ppt_y</p:attrName>
                                        </p:attrNameLst>
                                      </p:cBhvr>
                                      <p:tavLst>
                                        <p:tav tm="0">
                                          <p:val>
                                            <p:strVal val="ppt_y"/>
                                          </p:val>
                                        </p:tav>
                                        <p:tav tm="100000">
                                          <p:val>
                                            <p:strVal val="ppt_y-0.4-0.1"/>
                                          </p:val>
                                        </p:tav>
                                      </p:tavLst>
                                    </p:anim>
                                    <p:set>
                                      <p:cBhvr>
                                        <p:cTn id="43" dur="1" fill="hold">
                                          <p:stCondLst>
                                            <p:cond delay="999"/>
                                          </p:stCondLst>
                                        </p:cTn>
                                        <p:tgtEl>
                                          <p:spTgt spid="46"/>
                                        </p:tgtEl>
                                        <p:attrNameLst>
                                          <p:attrName>style.visibility</p:attrName>
                                        </p:attrNameLst>
                                      </p:cBhvr>
                                      <p:to>
                                        <p:strVal val="hidden"/>
                                      </p:to>
                                    </p:set>
                                  </p:childTnLst>
                                </p:cTn>
                              </p:par>
                              <p:par>
                                <p:cTn id="44" presetID="30" presetClass="exit" presetSubtype="0" fill="hold" nodeType="withEffect">
                                  <p:stCondLst>
                                    <p:cond delay="0"/>
                                  </p:stCondLst>
                                  <p:childTnLst>
                                    <p:animEffect transition="out" filter="fade">
                                      <p:cBhvr>
                                        <p:cTn id="45" dur="800" accel="100000">
                                          <p:stCondLst>
                                            <p:cond delay="200"/>
                                          </p:stCondLst>
                                        </p:cTn>
                                        <p:tgtEl>
                                          <p:spTgt spid="43"/>
                                        </p:tgtEl>
                                      </p:cBhvr>
                                    </p:animEffect>
                                    <p:anim calcmode="lin" valueType="num">
                                      <p:cBhvr>
                                        <p:cTn id="46" dur="800" accel="100000">
                                          <p:stCondLst>
                                            <p:cond delay="200"/>
                                          </p:stCondLst>
                                        </p:cTn>
                                        <p:tgtEl>
                                          <p:spTgt spid="43"/>
                                        </p:tgtEl>
                                        <p:attrNameLst>
                                          <p:attrName>style.rotation</p:attrName>
                                        </p:attrNameLst>
                                      </p:cBhvr>
                                      <p:tavLst>
                                        <p:tav tm="0">
                                          <p:val>
                                            <p:fltVal val="0"/>
                                          </p:val>
                                        </p:tav>
                                        <p:tav tm="100000">
                                          <p:val>
                                            <p:fltVal val="-90"/>
                                          </p:val>
                                        </p:tav>
                                      </p:tavLst>
                                    </p:anim>
                                    <p:anim calcmode="lin" valueType="num">
                                      <p:cBhvr>
                                        <p:cTn id="47" dur="200" decel="100000"/>
                                        <p:tgtEl>
                                          <p:spTgt spid="43"/>
                                        </p:tgtEl>
                                        <p:attrNameLst>
                                          <p:attrName>ppt_x</p:attrName>
                                        </p:attrNameLst>
                                      </p:cBhvr>
                                      <p:tavLst>
                                        <p:tav tm="0">
                                          <p:val>
                                            <p:strVal val="ppt_x"/>
                                          </p:val>
                                        </p:tav>
                                        <p:tav tm="100000">
                                          <p:val>
                                            <p:strVal val="ppt_x-0.05"/>
                                          </p:val>
                                        </p:tav>
                                      </p:tavLst>
                                    </p:anim>
                                    <p:anim calcmode="lin" valueType="num">
                                      <p:cBhvr>
                                        <p:cTn id="48" dur="200" decel="100000"/>
                                        <p:tgtEl>
                                          <p:spTgt spid="43"/>
                                        </p:tgtEl>
                                        <p:attrNameLst>
                                          <p:attrName>ppt_y</p:attrName>
                                        </p:attrNameLst>
                                      </p:cBhvr>
                                      <p:tavLst>
                                        <p:tav tm="0">
                                          <p:val>
                                            <p:strVal val="ppt_y"/>
                                          </p:val>
                                        </p:tav>
                                        <p:tav tm="100000">
                                          <p:val>
                                            <p:strVal val="ppt_y+0.1"/>
                                          </p:val>
                                        </p:tav>
                                      </p:tavLst>
                                    </p:anim>
                                    <p:anim calcmode="lin" valueType="num">
                                      <p:cBhvr>
                                        <p:cTn id="49" dur="800" accel="100000">
                                          <p:stCondLst>
                                            <p:cond delay="200"/>
                                          </p:stCondLst>
                                        </p:cTn>
                                        <p:tgtEl>
                                          <p:spTgt spid="43"/>
                                        </p:tgtEl>
                                        <p:attrNameLst>
                                          <p:attrName>ppt_x</p:attrName>
                                        </p:attrNameLst>
                                      </p:cBhvr>
                                      <p:tavLst>
                                        <p:tav tm="0">
                                          <p:val>
                                            <p:strVal val="ppt_x"/>
                                          </p:val>
                                        </p:tav>
                                        <p:tav tm="100000">
                                          <p:val>
                                            <p:strVal val="ppt_x+0.4+0.05"/>
                                          </p:val>
                                        </p:tav>
                                      </p:tavLst>
                                    </p:anim>
                                    <p:anim calcmode="lin" valueType="num">
                                      <p:cBhvr>
                                        <p:cTn id="50" dur="800" accel="100000">
                                          <p:stCondLst>
                                            <p:cond delay="200"/>
                                          </p:stCondLst>
                                        </p:cTn>
                                        <p:tgtEl>
                                          <p:spTgt spid="43"/>
                                        </p:tgtEl>
                                        <p:attrNameLst>
                                          <p:attrName>ppt_y</p:attrName>
                                        </p:attrNameLst>
                                      </p:cBhvr>
                                      <p:tavLst>
                                        <p:tav tm="0">
                                          <p:val>
                                            <p:strVal val="ppt_y"/>
                                          </p:val>
                                        </p:tav>
                                        <p:tav tm="100000">
                                          <p:val>
                                            <p:strVal val="ppt_y-0.4-0.1"/>
                                          </p:val>
                                        </p:tav>
                                      </p:tavLst>
                                    </p:anim>
                                    <p:set>
                                      <p:cBhvr>
                                        <p:cTn id="51" dur="1" fill="hold">
                                          <p:stCondLst>
                                            <p:cond delay="999"/>
                                          </p:stCondLst>
                                        </p:cTn>
                                        <p:tgtEl>
                                          <p:spTgt spid="43"/>
                                        </p:tgtEl>
                                        <p:attrNameLst>
                                          <p:attrName>style.visibility</p:attrName>
                                        </p:attrNameLst>
                                      </p:cBhvr>
                                      <p:to>
                                        <p:strVal val="hidden"/>
                                      </p:to>
                                    </p:set>
                                  </p:childTnLst>
                                </p:cTn>
                              </p:par>
                              <p:par>
                                <p:cTn id="52" presetID="30" presetClass="exit" presetSubtype="0" fill="hold" nodeType="withEffect">
                                  <p:stCondLst>
                                    <p:cond delay="0"/>
                                  </p:stCondLst>
                                  <p:childTnLst>
                                    <p:animEffect transition="out" filter="fade">
                                      <p:cBhvr>
                                        <p:cTn id="53" dur="800" accel="100000">
                                          <p:stCondLst>
                                            <p:cond delay="200"/>
                                          </p:stCondLst>
                                        </p:cTn>
                                        <p:tgtEl>
                                          <p:spTgt spid="40"/>
                                        </p:tgtEl>
                                      </p:cBhvr>
                                    </p:animEffect>
                                    <p:anim calcmode="lin" valueType="num">
                                      <p:cBhvr>
                                        <p:cTn id="54" dur="800" accel="100000">
                                          <p:stCondLst>
                                            <p:cond delay="200"/>
                                          </p:stCondLst>
                                        </p:cTn>
                                        <p:tgtEl>
                                          <p:spTgt spid="40"/>
                                        </p:tgtEl>
                                        <p:attrNameLst>
                                          <p:attrName>style.rotation</p:attrName>
                                        </p:attrNameLst>
                                      </p:cBhvr>
                                      <p:tavLst>
                                        <p:tav tm="0">
                                          <p:val>
                                            <p:fltVal val="0"/>
                                          </p:val>
                                        </p:tav>
                                        <p:tav tm="100000">
                                          <p:val>
                                            <p:fltVal val="-90"/>
                                          </p:val>
                                        </p:tav>
                                      </p:tavLst>
                                    </p:anim>
                                    <p:anim calcmode="lin" valueType="num">
                                      <p:cBhvr>
                                        <p:cTn id="55" dur="200" decel="100000"/>
                                        <p:tgtEl>
                                          <p:spTgt spid="40"/>
                                        </p:tgtEl>
                                        <p:attrNameLst>
                                          <p:attrName>ppt_x</p:attrName>
                                        </p:attrNameLst>
                                      </p:cBhvr>
                                      <p:tavLst>
                                        <p:tav tm="0">
                                          <p:val>
                                            <p:strVal val="ppt_x"/>
                                          </p:val>
                                        </p:tav>
                                        <p:tav tm="100000">
                                          <p:val>
                                            <p:strVal val="ppt_x-0.05"/>
                                          </p:val>
                                        </p:tav>
                                      </p:tavLst>
                                    </p:anim>
                                    <p:anim calcmode="lin" valueType="num">
                                      <p:cBhvr>
                                        <p:cTn id="56" dur="200" decel="100000"/>
                                        <p:tgtEl>
                                          <p:spTgt spid="40"/>
                                        </p:tgtEl>
                                        <p:attrNameLst>
                                          <p:attrName>ppt_y</p:attrName>
                                        </p:attrNameLst>
                                      </p:cBhvr>
                                      <p:tavLst>
                                        <p:tav tm="0">
                                          <p:val>
                                            <p:strVal val="ppt_y"/>
                                          </p:val>
                                        </p:tav>
                                        <p:tav tm="100000">
                                          <p:val>
                                            <p:strVal val="ppt_y+0.1"/>
                                          </p:val>
                                        </p:tav>
                                      </p:tavLst>
                                    </p:anim>
                                    <p:anim calcmode="lin" valueType="num">
                                      <p:cBhvr>
                                        <p:cTn id="57" dur="800" accel="100000">
                                          <p:stCondLst>
                                            <p:cond delay="200"/>
                                          </p:stCondLst>
                                        </p:cTn>
                                        <p:tgtEl>
                                          <p:spTgt spid="40"/>
                                        </p:tgtEl>
                                        <p:attrNameLst>
                                          <p:attrName>ppt_x</p:attrName>
                                        </p:attrNameLst>
                                      </p:cBhvr>
                                      <p:tavLst>
                                        <p:tav tm="0">
                                          <p:val>
                                            <p:strVal val="ppt_x"/>
                                          </p:val>
                                        </p:tav>
                                        <p:tav tm="100000">
                                          <p:val>
                                            <p:strVal val="ppt_x+0.4+0.05"/>
                                          </p:val>
                                        </p:tav>
                                      </p:tavLst>
                                    </p:anim>
                                    <p:anim calcmode="lin" valueType="num">
                                      <p:cBhvr>
                                        <p:cTn id="58" dur="800" accel="100000">
                                          <p:stCondLst>
                                            <p:cond delay="200"/>
                                          </p:stCondLst>
                                        </p:cTn>
                                        <p:tgtEl>
                                          <p:spTgt spid="40"/>
                                        </p:tgtEl>
                                        <p:attrNameLst>
                                          <p:attrName>ppt_y</p:attrName>
                                        </p:attrNameLst>
                                      </p:cBhvr>
                                      <p:tavLst>
                                        <p:tav tm="0">
                                          <p:val>
                                            <p:strVal val="ppt_y"/>
                                          </p:val>
                                        </p:tav>
                                        <p:tav tm="100000">
                                          <p:val>
                                            <p:strVal val="ppt_y-0.4-0.1"/>
                                          </p:val>
                                        </p:tav>
                                      </p:tavLst>
                                    </p:anim>
                                    <p:set>
                                      <p:cBhvr>
                                        <p:cTn id="59" dur="1" fill="hold">
                                          <p:stCondLst>
                                            <p:cond delay="999"/>
                                          </p:stCondLst>
                                        </p:cTn>
                                        <p:tgtEl>
                                          <p:spTgt spid="40"/>
                                        </p:tgtEl>
                                        <p:attrNameLst>
                                          <p:attrName>style.visibility</p:attrName>
                                        </p:attrNameLst>
                                      </p:cBhvr>
                                      <p:to>
                                        <p:strVal val="hidden"/>
                                      </p:to>
                                    </p:set>
                                  </p:childTnLst>
                                </p:cTn>
                              </p:par>
                              <p:par>
                                <p:cTn id="60" presetID="30" presetClass="exit" presetSubtype="0" fill="hold" grpId="0" nodeType="withEffect">
                                  <p:stCondLst>
                                    <p:cond delay="0"/>
                                  </p:stCondLst>
                                  <p:childTnLst>
                                    <p:animEffect transition="out" filter="fade">
                                      <p:cBhvr>
                                        <p:cTn id="61" dur="800" accel="100000">
                                          <p:stCondLst>
                                            <p:cond delay="200"/>
                                          </p:stCondLst>
                                        </p:cTn>
                                        <p:tgtEl>
                                          <p:spTgt spid="39"/>
                                        </p:tgtEl>
                                      </p:cBhvr>
                                    </p:animEffect>
                                    <p:anim calcmode="lin" valueType="num">
                                      <p:cBhvr>
                                        <p:cTn id="62" dur="800" accel="100000">
                                          <p:stCondLst>
                                            <p:cond delay="200"/>
                                          </p:stCondLst>
                                        </p:cTn>
                                        <p:tgtEl>
                                          <p:spTgt spid="39"/>
                                        </p:tgtEl>
                                        <p:attrNameLst>
                                          <p:attrName>style.rotation</p:attrName>
                                        </p:attrNameLst>
                                      </p:cBhvr>
                                      <p:tavLst>
                                        <p:tav tm="0">
                                          <p:val>
                                            <p:fltVal val="0"/>
                                          </p:val>
                                        </p:tav>
                                        <p:tav tm="100000">
                                          <p:val>
                                            <p:fltVal val="-90"/>
                                          </p:val>
                                        </p:tav>
                                      </p:tavLst>
                                    </p:anim>
                                    <p:anim calcmode="lin" valueType="num">
                                      <p:cBhvr>
                                        <p:cTn id="63" dur="200" decel="100000"/>
                                        <p:tgtEl>
                                          <p:spTgt spid="39"/>
                                        </p:tgtEl>
                                        <p:attrNameLst>
                                          <p:attrName>ppt_x</p:attrName>
                                        </p:attrNameLst>
                                      </p:cBhvr>
                                      <p:tavLst>
                                        <p:tav tm="0">
                                          <p:val>
                                            <p:strVal val="ppt_x"/>
                                          </p:val>
                                        </p:tav>
                                        <p:tav tm="100000">
                                          <p:val>
                                            <p:strVal val="ppt_x-0.05"/>
                                          </p:val>
                                        </p:tav>
                                      </p:tavLst>
                                    </p:anim>
                                    <p:anim calcmode="lin" valueType="num">
                                      <p:cBhvr>
                                        <p:cTn id="64" dur="200" decel="100000"/>
                                        <p:tgtEl>
                                          <p:spTgt spid="39"/>
                                        </p:tgtEl>
                                        <p:attrNameLst>
                                          <p:attrName>ppt_y</p:attrName>
                                        </p:attrNameLst>
                                      </p:cBhvr>
                                      <p:tavLst>
                                        <p:tav tm="0">
                                          <p:val>
                                            <p:strVal val="ppt_y"/>
                                          </p:val>
                                        </p:tav>
                                        <p:tav tm="100000">
                                          <p:val>
                                            <p:strVal val="ppt_y+0.1"/>
                                          </p:val>
                                        </p:tav>
                                      </p:tavLst>
                                    </p:anim>
                                    <p:anim calcmode="lin" valueType="num">
                                      <p:cBhvr>
                                        <p:cTn id="65" dur="800" accel="100000">
                                          <p:stCondLst>
                                            <p:cond delay="200"/>
                                          </p:stCondLst>
                                        </p:cTn>
                                        <p:tgtEl>
                                          <p:spTgt spid="39"/>
                                        </p:tgtEl>
                                        <p:attrNameLst>
                                          <p:attrName>ppt_x</p:attrName>
                                        </p:attrNameLst>
                                      </p:cBhvr>
                                      <p:tavLst>
                                        <p:tav tm="0">
                                          <p:val>
                                            <p:strVal val="ppt_x"/>
                                          </p:val>
                                        </p:tav>
                                        <p:tav tm="100000">
                                          <p:val>
                                            <p:strVal val="ppt_x+0.4+0.05"/>
                                          </p:val>
                                        </p:tav>
                                      </p:tavLst>
                                    </p:anim>
                                    <p:anim calcmode="lin" valueType="num">
                                      <p:cBhvr>
                                        <p:cTn id="66" dur="800" accel="100000">
                                          <p:stCondLst>
                                            <p:cond delay="200"/>
                                          </p:stCondLst>
                                        </p:cTn>
                                        <p:tgtEl>
                                          <p:spTgt spid="39"/>
                                        </p:tgtEl>
                                        <p:attrNameLst>
                                          <p:attrName>ppt_y</p:attrName>
                                        </p:attrNameLst>
                                      </p:cBhvr>
                                      <p:tavLst>
                                        <p:tav tm="0">
                                          <p:val>
                                            <p:strVal val="ppt_y"/>
                                          </p:val>
                                        </p:tav>
                                        <p:tav tm="100000">
                                          <p:val>
                                            <p:strVal val="ppt_y-0.4-0.1"/>
                                          </p:val>
                                        </p:tav>
                                      </p:tavLst>
                                    </p:anim>
                                    <p:set>
                                      <p:cBhvr>
                                        <p:cTn id="67" dur="1" fill="hold">
                                          <p:stCondLst>
                                            <p:cond delay="999"/>
                                          </p:stCondLst>
                                        </p:cTn>
                                        <p:tgtEl>
                                          <p:spTgt spid="3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grpId="0" nodeType="click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fade">
                                      <p:cBhvr>
                                        <p:cTn id="72" dur="1000"/>
                                        <p:tgtEl>
                                          <p:spTgt spid="64"/>
                                        </p:tgtEl>
                                      </p:cBhvr>
                                    </p:animEffect>
                                    <p:anim calcmode="lin" valueType="num">
                                      <p:cBhvr>
                                        <p:cTn id="73" dur="1000" fill="hold"/>
                                        <p:tgtEl>
                                          <p:spTgt spid="64"/>
                                        </p:tgtEl>
                                        <p:attrNameLst>
                                          <p:attrName>ppt_x</p:attrName>
                                        </p:attrNameLst>
                                      </p:cBhvr>
                                      <p:tavLst>
                                        <p:tav tm="0">
                                          <p:val>
                                            <p:strVal val="#ppt_x"/>
                                          </p:val>
                                        </p:tav>
                                        <p:tav tm="100000">
                                          <p:val>
                                            <p:strVal val="#ppt_x"/>
                                          </p:val>
                                        </p:tav>
                                      </p:tavLst>
                                    </p:anim>
                                    <p:anim calcmode="lin" valueType="num">
                                      <p:cBhvr>
                                        <p:cTn id="74" dur="900" decel="100000" fill="hold"/>
                                        <p:tgtEl>
                                          <p:spTgt spid="64"/>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64"/>
                                        </p:tgtEl>
                                        <p:attrNameLst>
                                          <p:attrName>ppt_y</p:attrName>
                                        </p:attrNameLst>
                                      </p:cBhvr>
                                      <p:tavLst>
                                        <p:tav tm="0">
                                          <p:val>
                                            <p:strVal val="#ppt_y-.03"/>
                                          </p:val>
                                        </p:tav>
                                        <p:tav tm="100000">
                                          <p:val>
                                            <p:strVal val="#ppt_y"/>
                                          </p:val>
                                        </p:tav>
                                      </p:tavLst>
                                    </p:anim>
                                  </p:childTnLst>
                                </p:cTn>
                              </p:par>
                              <p:par>
                                <p:cTn id="76" presetID="8" presetClass="emph" presetSubtype="0" fill="hold" nodeType="withEffect">
                                  <p:stCondLst>
                                    <p:cond delay="0"/>
                                  </p:stCondLst>
                                  <p:childTnLst>
                                    <p:animRot by="5400000">
                                      <p:cBhvr>
                                        <p:cTn id="77"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9" grpId="0" animBg="1"/>
      <p:bldP spid="6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MM900041072.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70857" y="1543304"/>
            <a:ext cx="1299689" cy="2571725"/>
          </a:xfrm>
          <a:prstGeom prst="rect">
            <a:avLst/>
          </a:prstGeom>
        </p:spPr>
      </p:pic>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We need a bigger heat source than a coffee pot’s hot plate.</a:t>
            </a:r>
          </a:p>
          <a:p>
            <a:r>
              <a:rPr lang="en-US" dirty="0"/>
              <a:t>Now let’s make some electricity!</a:t>
            </a:r>
          </a:p>
          <a:p>
            <a:endParaRPr lang="en-US" dirty="0"/>
          </a:p>
        </p:txBody>
      </p:sp>
      <p:pic>
        <p:nvPicPr>
          <p:cNvPr id="8" name="Picture Placeholder 7"/>
          <p:cNvPicPr>
            <a:picLocks noGrp="1" noChangeAspect="1"/>
          </p:cNvPicPr>
          <p:nvPr>
            <p:ph type="pic" idx="13"/>
          </p:nvPr>
        </p:nvPicPr>
        <p:blipFill>
          <a:blip r:embed="rId4" cstate="print"/>
          <a:srcRect t="-29421" b="-29421"/>
          <a:stretch>
            <a:fillRect/>
          </a:stretch>
        </p:blipFill>
        <p:spPr>
          <a:xfrm>
            <a:off x="284163" y="457200"/>
            <a:ext cx="2736850" cy="2908300"/>
          </a:xfrm>
        </p:spPr>
      </p:pic>
      <p:sp>
        <p:nvSpPr>
          <p:cNvPr id="13" name="Arc 12"/>
          <p:cNvSpPr/>
          <p:nvPr/>
        </p:nvSpPr>
        <p:spPr>
          <a:xfrm rot="5400000">
            <a:off x="4156509" y="1795793"/>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a:stCxn id="13" idx="0"/>
          </p:cNvCxnSpPr>
          <p:nvPr/>
        </p:nvCxnSpPr>
        <p:spPr>
          <a:xfrm rot="5400000" flipV="1">
            <a:off x="6611956" y="2912504"/>
            <a:ext cx="28" cy="2352034"/>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35951" y="1543304"/>
            <a:ext cx="23520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435953" y="1878009"/>
            <a:ext cx="1524002"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6197949" y="2994816"/>
            <a:ext cx="0" cy="152399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660644" y="876438"/>
            <a:ext cx="1042736" cy="3867331"/>
            <a:chOff x="3660644" y="876438"/>
            <a:chExt cx="1042736" cy="3867331"/>
          </a:xfrm>
        </p:grpSpPr>
        <p:cxnSp>
          <p:nvCxnSpPr>
            <p:cNvPr id="19" name="Straight Arrow Connector 18"/>
            <p:cNvCxnSpPr/>
            <p:nvPr/>
          </p:nvCxnSpPr>
          <p:spPr>
            <a:xfrm rot="5400000" flipV="1">
              <a:off x="4000686" y="2509337"/>
              <a:ext cx="0" cy="680084"/>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rot="5400000">
              <a:off x="3475146" y="3515536"/>
              <a:ext cx="1453661" cy="1002806"/>
              <a:chOff x="6556644" y="5722525"/>
              <a:chExt cx="783364" cy="674156"/>
            </a:xfrm>
          </p:grpSpPr>
          <p:cxnSp>
            <p:nvCxnSpPr>
              <p:cNvPr id="27" name="Straight Arrow Connector 26"/>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rot="5400000" flipH="1">
              <a:off x="3475146" y="1101866"/>
              <a:ext cx="1453661" cy="1002806"/>
              <a:chOff x="6556644" y="5722525"/>
              <a:chExt cx="783364" cy="674156"/>
            </a:xfrm>
          </p:grpSpPr>
          <p:cxnSp>
            <p:nvCxnSpPr>
              <p:cNvPr id="23" name="Straight Arrow Connector 22"/>
              <p:cNvCxnSpPr/>
              <p:nvPr/>
            </p:nvCxnSpPr>
            <p:spPr>
              <a:xfrm rot="20700000" flipV="1">
                <a:off x="6556644" y="5939481"/>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9800000" flipV="1">
                <a:off x="6774128" y="5859303"/>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8900000" flipV="1">
                <a:off x="6961916" y="5722525"/>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8000000" flipV="1">
                <a:off x="7111408" y="5547029"/>
                <a:ext cx="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pic>
        <p:nvPicPr>
          <p:cNvPr id="34" name="Picture Placeholder 65"/>
          <p:cNvPicPr>
            <a:picLocks noGrp="1" noChangeAspect="1"/>
          </p:cNvPicPr>
          <p:nvPr>
            <p:ph type="pic" idx="14"/>
          </p:nvPr>
        </p:nvPicPr>
        <p:blipFill>
          <a:blip r:embed="rId5" cstate="print"/>
          <a:srcRect l="-4996" r="-4996"/>
          <a:stretch>
            <a:fillRect/>
          </a:stretch>
        </p:blipFill>
        <p:spPr>
          <a:xfrm>
            <a:off x="284164" y="3364992"/>
            <a:ext cx="1828800" cy="1936916"/>
          </a:xfrm>
          <a:prstGeom prst="rect">
            <a:avLst/>
          </a:prstGeom>
        </p:spPr>
      </p:pic>
      <p:sp>
        <p:nvSpPr>
          <p:cNvPr id="9" name="Date Placeholder 8"/>
          <p:cNvSpPr>
            <a:spLocks noGrp="1"/>
          </p:cNvSpPr>
          <p:nvPr>
            <p:ph type="dt" sz="half" idx="10"/>
          </p:nvPr>
        </p:nvSpPr>
        <p:spPr/>
        <p:txBody>
          <a:bodyPr/>
          <a:lstStyle/>
          <a:p>
            <a:fld id="{82888A20-062F-5147-9DD3-6FEF792387B4}" type="datetime1">
              <a:rPr lang="en-US" smtClean="0"/>
              <a:pPr/>
              <a:t>11/9/2013</a:t>
            </a:fld>
            <a:endParaRPr lang="en-US"/>
          </a:p>
        </p:txBody>
      </p:sp>
      <p:sp>
        <p:nvSpPr>
          <p:cNvPr id="10" name="Footer Placeholder 9"/>
          <p:cNvSpPr>
            <a:spLocks noGrp="1"/>
          </p:cNvSpPr>
          <p:nvPr>
            <p:ph type="ftr" sz="quarter" idx="11"/>
          </p:nvPr>
        </p:nvSpPr>
        <p:spPr/>
        <p:txBody>
          <a:bodyPr/>
          <a:lstStyle/>
          <a:p>
            <a:r>
              <a:rPr lang="en-US" smtClean="0"/>
              <a:t>ANS Congressional Seminar Series</a:t>
            </a:r>
            <a:endParaRPr lang="en-US"/>
          </a:p>
        </p:txBody>
      </p:sp>
      <p:sp>
        <p:nvSpPr>
          <p:cNvPr id="11" name="Slide Number Placeholder 10"/>
          <p:cNvSpPr>
            <a:spLocks noGrp="1"/>
          </p:cNvSpPr>
          <p:nvPr>
            <p:ph type="sldNum" sz="quarter" idx="12"/>
          </p:nvPr>
        </p:nvSpPr>
        <p:spPr/>
        <p:txBody>
          <a:bodyPr/>
          <a:lstStyle/>
          <a:p>
            <a:fld id="{5FD889E0-CAB2-4699-909D-B9A88D47ACBE}" type="slidenum">
              <a:rPr lang="en-US" smtClean="0"/>
              <a:pPr/>
              <a:t>31</a:t>
            </a:fld>
            <a:endParaRPr lang="en-US"/>
          </a:p>
        </p:txBody>
      </p:sp>
    </p:spTree>
    <p:extLst>
      <p:ext uri="{BB962C8B-B14F-4D97-AF65-F5344CB8AC3E}">
        <p14:creationId xmlns:p14="http://schemas.microsoft.com/office/powerpoint/2010/main" xmlns="" val="2933816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9" presetClass="exit" presetSubtype="0" fill="hold" nodeType="withEffect">
                                  <p:stCondLst>
                                    <p:cond delay="0"/>
                                  </p:stCondLst>
                                  <p:childTnLst>
                                    <p:animEffect transition="out" filter="dissolv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1000"/>
                            </p:stCondLst>
                            <p:childTnLst>
                              <p:par>
                                <p:cTn id="15" presetID="26"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80">
                                          <p:stCondLst>
                                            <p:cond delay="0"/>
                                          </p:stCondLst>
                                        </p:cTn>
                                        <p:tgtEl>
                                          <p:spTgt spid="31"/>
                                        </p:tgtEl>
                                      </p:cBhvr>
                                    </p:animEffect>
                                    <p:anim calcmode="lin" valueType="num">
                                      <p:cBhvr>
                                        <p:cTn id="1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23" dur="26">
                                          <p:stCondLst>
                                            <p:cond delay="650"/>
                                          </p:stCondLst>
                                        </p:cTn>
                                        <p:tgtEl>
                                          <p:spTgt spid="31"/>
                                        </p:tgtEl>
                                      </p:cBhvr>
                                      <p:to x="100000" y="60000"/>
                                    </p:animScale>
                                    <p:animScale>
                                      <p:cBhvr>
                                        <p:cTn id="24" dur="166" decel="50000">
                                          <p:stCondLst>
                                            <p:cond delay="676"/>
                                          </p:stCondLst>
                                        </p:cTn>
                                        <p:tgtEl>
                                          <p:spTgt spid="31"/>
                                        </p:tgtEl>
                                      </p:cBhvr>
                                      <p:to x="100000" y="100000"/>
                                    </p:animScale>
                                    <p:animScale>
                                      <p:cBhvr>
                                        <p:cTn id="25" dur="26">
                                          <p:stCondLst>
                                            <p:cond delay="1312"/>
                                          </p:stCondLst>
                                        </p:cTn>
                                        <p:tgtEl>
                                          <p:spTgt spid="31"/>
                                        </p:tgtEl>
                                      </p:cBhvr>
                                      <p:to x="100000" y="80000"/>
                                    </p:animScale>
                                    <p:animScale>
                                      <p:cBhvr>
                                        <p:cTn id="26" dur="166" decel="50000">
                                          <p:stCondLst>
                                            <p:cond delay="1338"/>
                                          </p:stCondLst>
                                        </p:cTn>
                                        <p:tgtEl>
                                          <p:spTgt spid="31"/>
                                        </p:tgtEl>
                                      </p:cBhvr>
                                      <p:to x="100000" y="100000"/>
                                    </p:animScale>
                                    <p:animScale>
                                      <p:cBhvr>
                                        <p:cTn id="27" dur="26">
                                          <p:stCondLst>
                                            <p:cond delay="1642"/>
                                          </p:stCondLst>
                                        </p:cTn>
                                        <p:tgtEl>
                                          <p:spTgt spid="31"/>
                                        </p:tgtEl>
                                      </p:cBhvr>
                                      <p:to x="100000" y="90000"/>
                                    </p:animScale>
                                    <p:animScale>
                                      <p:cBhvr>
                                        <p:cTn id="28" dur="166" decel="50000">
                                          <p:stCondLst>
                                            <p:cond delay="1668"/>
                                          </p:stCondLst>
                                        </p:cTn>
                                        <p:tgtEl>
                                          <p:spTgt spid="31"/>
                                        </p:tgtEl>
                                      </p:cBhvr>
                                      <p:to x="100000" y="100000"/>
                                    </p:animScale>
                                    <p:animScale>
                                      <p:cBhvr>
                                        <p:cTn id="29" dur="26">
                                          <p:stCondLst>
                                            <p:cond delay="1808"/>
                                          </p:stCondLst>
                                        </p:cTn>
                                        <p:tgtEl>
                                          <p:spTgt spid="31"/>
                                        </p:tgtEl>
                                      </p:cBhvr>
                                      <p:to x="100000" y="95000"/>
                                    </p:animScale>
                                    <p:animScale>
                                      <p:cBhvr>
                                        <p:cTn id="30" dur="166" decel="50000">
                                          <p:stCondLst>
                                            <p:cond delay="1834"/>
                                          </p:stCondLst>
                                        </p:cTn>
                                        <p:tgtEl>
                                          <p:spTgt spid="31"/>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000"/>
                                        <p:tgtEl>
                                          <p:spTgt spid="5">
                                            <p:txEl>
                                              <p:pRg st="1" end="1"/>
                                            </p:txEl>
                                          </p:spTgt>
                                        </p:tgtEl>
                                      </p:cBhvr>
                                    </p:animEffect>
                                    <p:anim calcmode="lin" valueType="num">
                                      <p:cBhvr>
                                        <p:cTn id="3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54288" y="3590879"/>
            <a:ext cx="548640" cy="54864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M900041072.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70857" y="1543304"/>
            <a:ext cx="1299689" cy="2571725"/>
          </a:xfrm>
          <a:prstGeom prst="rect">
            <a:avLst/>
          </a:prstGeom>
        </p:spPr>
      </p:pic>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How do we control how much electricity we make?</a:t>
            </a:r>
            <a:endParaRPr lang="en-US" dirty="0"/>
          </a:p>
        </p:txBody>
      </p:sp>
      <p:pic>
        <p:nvPicPr>
          <p:cNvPr id="8" name="Picture Placeholder 7"/>
          <p:cNvPicPr>
            <a:picLocks noGrp="1" noChangeAspect="1"/>
          </p:cNvPicPr>
          <p:nvPr>
            <p:ph type="pic" idx="13"/>
          </p:nvPr>
        </p:nvPicPr>
        <p:blipFill>
          <a:blip r:embed="rId4" cstate="print"/>
          <a:srcRect t="-29421" b="-29421"/>
          <a:stretch>
            <a:fillRect/>
          </a:stretch>
        </p:blipFill>
        <p:spPr>
          <a:xfrm>
            <a:off x="284163" y="457200"/>
            <a:ext cx="2736850" cy="2908300"/>
          </a:xfrm>
        </p:spPr>
      </p:pic>
      <p:sp>
        <p:nvSpPr>
          <p:cNvPr id="13" name="Arc 12"/>
          <p:cNvSpPr/>
          <p:nvPr/>
        </p:nvSpPr>
        <p:spPr>
          <a:xfrm rot="5400000">
            <a:off x="4156509" y="1795793"/>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a:stCxn id="13" idx="0"/>
          </p:cNvCxnSpPr>
          <p:nvPr/>
        </p:nvCxnSpPr>
        <p:spPr>
          <a:xfrm>
            <a:off x="5437641" y="4088490"/>
            <a:ext cx="1522314" cy="17"/>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35951" y="1543304"/>
            <a:ext cx="152400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435953" y="1878009"/>
            <a:ext cx="1524002"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6197949" y="2994816"/>
            <a:ext cx="0" cy="152399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6" name="Arc 15"/>
          <p:cNvSpPr/>
          <p:nvPr/>
        </p:nvSpPr>
        <p:spPr>
          <a:xfrm rot="16200000" flipH="1">
            <a:off x="5687340" y="1795749"/>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7779542" y="3756815"/>
            <a:ext cx="401077"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84671" y="3983920"/>
            <a:ext cx="401077"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49701" y="4105440"/>
            <a:ext cx="969524" cy="307777"/>
          </a:xfrm>
          <a:prstGeom prst="rect">
            <a:avLst/>
          </a:prstGeom>
          <a:noFill/>
        </p:spPr>
        <p:txBody>
          <a:bodyPr wrap="none" rtlCol="0">
            <a:spAutoFit/>
          </a:bodyPr>
          <a:lstStyle/>
          <a:p>
            <a:r>
              <a:rPr lang="en-US" sz="1400" dirty="0" smtClean="0"/>
              <a:t>Condenser</a:t>
            </a:r>
            <a:endParaRPr lang="en-US" sz="1400" dirty="0"/>
          </a:p>
        </p:txBody>
      </p:sp>
      <p:sp>
        <p:nvSpPr>
          <p:cNvPr id="24" name="Trapezoid 23"/>
          <p:cNvSpPr/>
          <p:nvPr/>
        </p:nvSpPr>
        <p:spPr>
          <a:xfrm rot="16200000">
            <a:off x="7590789" y="2118861"/>
            <a:ext cx="640080" cy="45720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Rectangle 25"/>
          <p:cNvSpPr/>
          <p:nvPr/>
        </p:nvSpPr>
        <p:spPr>
          <a:xfrm>
            <a:off x="8305277" y="2027420"/>
            <a:ext cx="548640" cy="640081"/>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7" name="Straight Connector 26"/>
          <p:cNvCxnSpPr>
            <a:stCxn id="24" idx="0"/>
            <a:endCxn id="26" idx="1"/>
          </p:cNvCxnSpPr>
          <p:nvPr/>
        </p:nvCxnSpPr>
        <p:spPr>
          <a:xfrm>
            <a:off x="7682229" y="2347461"/>
            <a:ext cx="623048"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834635" y="1513377"/>
            <a:ext cx="941283" cy="523220"/>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pic>
        <p:nvPicPr>
          <p:cNvPr id="32" name="Picture Placeholder 65"/>
          <p:cNvPicPr>
            <a:picLocks noGrp="1" noChangeAspect="1"/>
          </p:cNvPicPr>
          <p:nvPr>
            <p:ph type="pic" idx="14"/>
          </p:nvPr>
        </p:nvPicPr>
        <p:blipFill>
          <a:blip r:embed="rId5" cstate="print"/>
          <a:srcRect l="-4996" r="-4996"/>
          <a:stretch>
            <a:fillRect/>
          </a:stretch>
        </p:blipFill>
        <p:spPr>
          <a:xfrm>
            <a:off x="284164" y="3364992"/>
            <a:ext cx="1828800" cy="1936916"/>
          </a:xfrm>
          <a:prstGeom prst="rect">
            <a:avLst/>
          </a:prstGeom>
        </p:spPr>
      </p:pic>
      <p:sp>
        <p:nvSpPr>
          <p:cNvPr id="31" name="Date Placeholder 30"/>
          <p:cNvSpPr>
            <a:spLocks noGrp="1"/>
          </p:cNvSpPr>
          <p:nvPr>
            <p:ph type="dt" sz="half" idx="10"/>
          </p:nvPr>
        </p:nvSpPr>
        <p:spPr/>
        <p:txBody>
          <a:bodyPr/>
          <a:lstStyle/>
          <a:p>
            <a:fld id="{E8B50944-D71F-614D-9EF5-3CE505B7E284}" type="datetime1">
              <a:rPr lang="en-US" smtClean="0"/>
              <a:pPr/>
              <a:t>11/9/2013</a:t>
            </a:fld>
            <a:endParaRPr lang="en-US"/>
          </a:p>
        </p:txBody>
      </p:sp>
      <p:sp>
        <p:nvSpPr>
          <p:cNvPr id="33" name="Footer Placeholder 32"/>
          <p:cNvSpPr>
            <a:spLocks noGrp="1"/>
          </p:cNvSpPr>
          <p:nvPr>
            <p:ph type="ftr" sz="quarter" idx="11"/>
          </p:nvPr>
        </p:nvSpPr>
        <p:spPr/>
        <p:txBody>
          <a:bodyPr/>
          <a:lstStyle/>
          <a:p>
            <a:r>
              <a:rPr lang="en-US" smtClean="0"/>
              <a:t>ANS Congressional Seminar Series</a:t>
            </a:r>
            <a:endParaRPr lang="en-US"/>
          </a:p>
        </p:txBody>
      </p:sp>
      <p:sp>
        <p:nvSpPr>
          <p:cNvPr id="34" name="Slide Number Placeholder 33"/>
          <p:cNvSpPr>
            <a:spLocks noGrp="1"/>
          </p:cNvSpPr>
          <p:nvPr>
            <p:ph type="sldNum" sz="quarter" idx="12"/>
          </p:nvPr>
        </p:nvSpPr>
        <p:spPr/>
        <p:txBody>
          <a:bodyPr/>
          <a:lstStyle/>
          <a:p>
            <a:fld id="{5FD889E0-CAB2-4699-909D-B9A88D47ACBE}" type="slidenum">
              <a:rPr lang="en-US" smtClean="0"/>
              <a:pPr/>
              <a:t>32</a:t>
            </a:fld>
            <a:endParaRPr lang="en-US"/>
          </a:p>
        </p:txBody>
      </p:sp>
    </p:spTree>
    <p:extLst>
      <p:ext uri="{BB962C8B-B14F-4D97-AF65-F5344CB8AC3E}">
        <p14:creationId xmlns:p14="http://schemas.microsoft.com/office/powerpoint/2010/main" xmlns="" val="960684099"/>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54288" y="3590879"/>
            <a:ext cx="548640" cy="54864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M900041072.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70857" y="1543304"/>
            <a:ext cx="1299689" cy="2571725"/>
          </a:xfrm>
          <a:prstGeom prst="rect">
            <a:avLst/>
          </a:prstGeom>
        </p:spPr>
      </p:pic>
      <p:sp>
        <p:nvSpPr>
          <p:cNvPr id="2" name="Title 1"/>
          <p:cNvSpPr>
            <a:spLocks noGrp="1"/>
          </p:cNvSpPr>
          <p:nvPr>
            <p:ph type="title"/>
          </p:nvPr>
        </p:nvSpPr>
        <p:spPr/>
        <p:txBody>
          <a:bodyPr>
            <a:normAutofit fontScale="90000"/>
          </a:bodyPr>
          <a:lstStyle/>
          <a:p>
            <a:r>
              <a:rPr lang="en-US" dirty="0" smtClean="0"/>
              <a:t>How is a Power Plant like a Coffee Pot?</a:t>
            </a:r>
            <a:endParaRPr lang="en-US" dirty="0"/>
          </a:p>
        </p:txBody>
      </p:sp>
      <p:sp>
        <p:nvSpPr>
          <p:cNvPr id="5" name="Text Placeholder 4"/>
          <p:cNvSpPr>
            <a:spLocks noGrp="1"/>
          </p:cNvSpPr>
          <p:nvPr>
            <p:ph type="body" sz="half" idx="2"/>
          </p:nvPr>
        </p:nvSpPr>
        <p:spPr/>
        <p:txBody>
          <a:bodyPr/>
          <a:lstStyle/>
          <a:p>
            <a:r>
              <a:rPr lang="en-US" dirty="0" smtClean="0"/>
              <a:t>How do we control how much electricity we make?</a:t>
            </a:r>
            <a:endParaRPr lang="en-US" dirty="0"/>
          </a:p>
        </p:txBody>
      </p:sp>
      <p:pic>
        <p:nvPicPr>
          <p:cNvPr id="8" name="Picture Placeholder 7"/>
          <p:cNvPicPr>
            <a:picLocks noGrp="1" noChangeAspect="1"/>
          </p:cNvPicPr>
          <p:nvPr>
            <p:ph type="pic" idx="13"/>
          </p:nvPr>
        </p:nvPicPr>
        <p:blipFill>
          <a:blip r:embed="rId4" cstate="print"/>
          <a:srcRect t="-29421" b="-29421"/>
          <a:stretch>
            <a:fillRect/>
          </a:stretch>
        </p:blipFill>
        <p:spPr>
          <a:xfrm>
            <a:off x="284163" y="457200"/>
            <a:ext cx="2736850" cy="2908300"/>
          </a:xfrm>
        </p:spPr>
      </p:pic>
      <p:sp>
        <p:nvSpPr>
          <p:cNvPr id="13" name="Arc 12"/>
          <p:cNvSpPr/>
          <p:nvPr/>
        </p:nvSpPr>
        <p:spPr>
          <a:xfrm rot="5400000">
            <a:off x="4156509" y="1795793"/>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a:stCxn id="13" idx="0"/>
          </p:cNvCxnSpPr>
          <p:nvPr/>
        </p:nvCxnSpPr>
        <p:spPr>
          <a:xfrm>
            <a:off x="5437641" y="4088490"/>
            <a:ext cx="1522314" cy="17"/>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35951" y="1543304"/>
            <a:ext cx="1524004"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435953" y="1878009"/>
            <a:ext cx="1524002"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5400000">
            <a:off x="6197949" y="2994816"/>
            <a:ext cx="0" cy="152399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6" name="Arc 15"/>
          <p:cNvSpPr/>
          <p:nvPr/>
        </p:nvSpPr>
        <p:spPr>
          <a:xfrm rot="16200000" flipH="1">
            <a:off x="5687340" y="1795749"/>
            <a:ext cx="2545230" cy="204025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a:off x="7779542" y="3756815"/>
            <a:ext cx="401077"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84671" y="3983920"/>
            <a:ext cx="401077"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149701" y="4105440"/>
            <a:ext cx="969524" cy="307777"/>
          </a:xfrm>
          <a:prstGeom prst="rect">
            <a:avLst/>
          </a:prstGeom>
          <a:noFill/>
        </p:spPr>
        <p:txBody>
          <a:bodyPr wrap="none" rtlCol="0">
            <a:spAutoFit/>
          </a:bodyPr>
          <a:lstStyle/>
          <a:p>
            <a:r>
              <a:rPr lang="en-US" sz="1400" dirty="0" smtClean="0"/>
              <a:t>Condenser</a:t>
            </a:r>
            <a:endParaRPr lang="en-US" sz="1400" dirty="0"/>
          </a:p>
        </p:txBody>
      </p:sp>
      <p:sp>
        <p:nvSpPr>
          <p:cNvPr id="24" name="Trapezoid 23"/>
          <p:cNvSpPr/>
          <p:nvPr/>
        </p:nvSpPr>
        <p:spPr>
          <a:xfrm rot="16200000">
            <a:off x="7590789" y="2118861"/>
            <a:ext cx="640080" cy="45720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6" name="Rectangle 25"/>
          <p:cNvSpPr/>
          <p:nvPr/>
        </p:nvSpPr>
        <p:spPr>
          <a:xfrm>
            <a:off x="8305277" y="2027420"/>
            <a:ext cx="548640" cy="640081"/>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27" name="Straight Connector 26"/>
          <p:cNvCxnSpPr>
            <a:stCxn id="24" idx="0"/>
            <a:endCxn id="26" idx="1"/>
          </p:cNvCxnSpPr>
          <p:nvPr/>
        </p:nvCxnSpPr>
        <p:spPr>
          <a:xfrm>
            <a:off x="7682229" y="2347461"/>
            <a:ext cx="623048"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834635" y="1513377"/>
            <a:ext cx="941283" cy="523220"/>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pic>
        <p:nvPicPr>
          <p:cNvPr id="32" name="Picture Placeholder 65"/>
          <p:cNvPicPr>
            <a:picLocks noGrp="1" noChangeAspect="1"/>
          </p:cNvPicPr>
          <p:nvPr>
            <p:ph type="pic" idx="14"/>
          </p:nvPr>
        </p:nvPicPr>
        <p:blipFill>
          <a:blip r:embed="rId5" cstate="print"/>
          <a:srcRect l="-4996" r="-4996"/>
          <a:stretch>
            <a:fillRect/>
          </a:stretch>
        </p:blipFill>
        <p:spPr>
          <a:xfrm>
            <a:off x="284164" y="3364992"/>
            <a:ext cx="1828800" cy="1936916"/>
          </a:xfrm>
          <a:prstGeom prst="rect">
            <a:avLst/>
          </a:prstGeom>
        </p:spPr>
      </p:pic>
      <p:grpSp>
        <p:nvGrpSpPr>
          <p:cNvPr id="9" name="Group 8"/>
          <p:cNvGrpSpPr/>
          <p:nvPr/>
        </p:nvGrpSpPr>
        <p:grpSpPr>
          <a:xfrm>
            <a:off x="5462408" y="3922724"/>
            <a:ext cx="630151" cy="510698"/>
            <a:chOff x="6074448" y="3983920"/>
            <a:chExt cx="630151" cy="510698"/>
          </a:xfrm>
          <a:effectLst>
            <a:outerShdw blurRad="38100" dist="25400" dir="8100000" algn="tr" rotWithShape="0">
              <a:prstClr val="black">
                <a:alpha val="75000"/>
              </a:prstClr>
            </a:outerShdw>
          </a:effectLst>
        </p:grpSpPr>
        <p:sp>
          <p:nvSpPr>
            <p:cNvPr id="4" name="Oval 3"/>
            <p:cNvSpPr/>
            <p:nvPr/>
          </p:nvSpPr>
          <p:spPr>
            <a:xfrm>
              <a:off x="6193901" y="3983920"/>
              <a:ext cx="510698" cy="510698"/>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Rectangle 5"/>
            <p:cNvSpPr/>
            <p:nvPr/>
          </p:nvSpPr>
          <p:spPr>
            <a:xfrm>
              <a:off x="6074448" y="4006147"/>
              <a:ext cx="374802" cy="215978"/>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25" name="TextBox 24"/>
          <p:cNvSpPr txBox="1"/>
          <p:nvPr/>
        </p:nvSpPr>
        <p:spPr>
          <a:xfrm>
            <a:off x="5490157" y="4411728"/>
            <a:ext cx="609487" cy="307777"/>
          </a:xfrm>
          <a:prstGeom prst="rect">
            <a:avLst/>
          </a:prstGeom>
          <a:noFill/>
        </p:spPr>
        <p:txBody>
          <a:bodyPr wrap="none" rtlCol="0">
            <a:spAutoFit/>
          </a:bodyPr>
          <a:lstStyle/>
          <a:p>
            <a:r>
              <a:rPr lang="en-US" sz="1400" dirty="0" smtClean="0"/>
              <a:t>Pump</a:t>
            </a:r>
            <a:endParaRPr lang="en-US" sz="1400" dirty="0"/>
          </a:p>
        </p:txBody>
      </p:sp>
      <p:sp>
        <p:nvSpPr>
          <p:cNvPr id="10" name="Date Placeholder 9"/>
          <p:cNvSpPr>
            <a:spLocks noGrp="1"/>
          </p:cNvSpPr>
          <p:nvPr>
            <p:ph type="dt" sz="half" idx="10"/>
          </p:nvPr>
        </p:nvSpPr>
        <p:spPr/>
        <p:txBody>
          <a:bodyPr/>
          <a:lstStyle/>
          <a:p>
            <a:fld id="{6CA79C27-9FE2-E044-95EE-F66C2023EADC}" type="datetime1">
              <a:rPr lang="en-US" smtClean="0"/>
              <a:pPr/>
              <a:t>11/9/2013</a:t>
            </a:fld>
            <a:endParaRPr lang="en-US"/>
          </a:p>
        </p:txBody>
      </p:sp>
      <p:sp>
        <p:nvSpPr>
          <p:cNvPr id="11" name="Footer Placeholder 10"/>
          <p:cNvSpPr>
            <a:spLocks noGrp="1"/>
          </p:cNvSpPr>
          <p:nvPr>
            <p:ph type="ftr" sz="quarter" idx="11"/>
          </p:nvPr>
        </p:nvSpPr>
        <p:spPr/>
        <p:txBody>
          <a:bodyPr/>
          <a:lstStyle/>
          <a:p>
            <a:r>
              <a:rPr lang="en-US" smtClean="0"/>
              <a:t>ANS Congressional Seminar Series</a:t>
            </a:r>
            <a:endParaRPr lang="en-US"/>
          </a:p>
        </p:txBody>
      </p:sp>
      <p:sp>
        <p:nvSpPr>
          <p:cNvPr id="12" name="Slide Number Placeholder 11"/>
          <p:cNvSpPr>
            <a:spLocks noGrp="1"/>
          </p:cNvSpPr>
          <p:nvPr>
            <p:ph type="sldNum" sz="quarter" idx="12"/>
          </p:nvPr>
        </p:nvSpPr>
        <p:spPr/>
        <p:txBody>
          <a:bodyPr/>
          <a:lstStyle/>
          <a:p>
            <a:fld id="{5FD889E0-CAB2-4699-909D-B9A88D47ACBE}" type="slidenum">
              <a:rPr lang="en-US" smtClean="0"/>
              <a:pPr/>
              <a:t>33</a:t>
            </a:fld>
            <a:endParaRPr lang="en-US"/>
          </a:p>
        </p:txBody>
      </p:sp>
    </p:spTree>
    <p:extLst>
      <p:ext uri="{BB962C8B-B14F-4D97-AF65-F5344CB8AC3E}">
        <p14:creationId xmlns:p14="http://schemas.microsoft.com/office/powerpoint/2010/main" xmlns="" val="160216702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is a Power Plant like a Coffee Pot?</a:t>
            </a:r>
          </a:p>
        </p:txBody>
      </p:sp>
      <p:sp>
        <p:nvSpPr>
          <p:cNvPr id="4" name="Text Placeholder 3"/>
          <p:cNvSpPr>
            <a:spLocks noGrp="1"/>
          </p:cNvSpPr>
          <p:nvPr>
            <p:ph type="body" sz="half" idx="2"/>
          </p:nvPr>
        </p:nvSpPr>
        <p:spPr/>
        <p:txBody>
          <a:bodyPr/>
          <a:lstStyle/>
          <a:p>
            <a:r>
              <a:rPr lang="en-US" dirty="0" smtClean="0"/>
              <a:t>A closer look at a coal fired power plant.</a:t>
            </a:r>
            <a:endParaRPr lang="en-US" dirty="0"/>
          </a:p>
        </p:txBody>
      </p:sp>
      <p:pic>
        <p:nvPicPr>
          <p:cNvPr id="7" name="Picture Placeholder 64" descr="Coffee Pot Flow Loop.png"/>
          <p:cNvPicPr>
            <a:picLocks noGrp="1" noChangeAspect="1"/>
          </p:cNvPicPr>
          <p:nvPr>
            <p:ph type="pic" idx="13"/>
          </p:nvPr>
        </p:nvPicPr>
        <p:blipFill>
          <a:blip r:embed="rId3" cstate="print">
            <a:extLst>
              <a:ext uri="{28A0092B-C50C-407E-A947-70E740481C1C}">
                <a14:useLocalDpi xmlns:a14="http://schemas.microsoft.com/office/drawing/2010/main" xmlns="" val="0"/>
              </a:ext>
            </a:extLst>
          </a:blip>
          <a:srcRect t="-1617" b="-1617"/>
          <a:stretch>
            <a:fillRect/>
          </a:stretch>
        </p:blipFill>
        <p:spPr/>
      </p:pic>
      <p:pic>
        <p:nvPicPr>
          <p:cNvPr id="9" name="Picture Placeholder 7"/>
          <p:cNvPicPr>
            <a:picLocks noGrp="1" noChangeAspect="1"/>
          </p:cNvPicPr>
          <p:nvPr>
            <p:ph type="pic" idx="1"/>
          </p:nvPr>
        </p:nvPicPr>
        <p:blipFill>
          <a:blip r:embed="rId4" cstate="print"/>
          <a:srcRect t="-5761" b="-5761"/>
          <a:stretch>
            <a:fillRect/>
          </a:stretch>
        </p:blipFill>
        <p:spPr/>
      </p:pic>
      <p:pic>
        <p:nvPicPr>
          <p:cNvPr id="11" name="Picture Placeholder 65"/>
          <p:cNvPicPr>
            <a:picLocks noGrp="1" noChangeAspect="1"/>
          </p:cNvPicPr>
          <p:nvPr>
            <p:ph type="pic" idx="14"/>
          </p:nvPr>
        </p:nvPicPr>
        <p:blipFill>
          <a:blip r:embed="rId5" cstate="print"/>
          <a:srcRect l="-4996" r="-4996"/>
          <a:stretch>
            <a:fillRect/>
          </a:stretch>
        </p:blipFill>
        <p:spPr>
          <a:xfrm>
            <a:off x="284164" y="3364992"/>
            <a:ext cx="1828800" cy="1936916"/>
          </a:xfrm>
          <a:prstGeom prst="rect">
            <a:avLst/>
          </a:prstGeom>
        </p:spPr>
      </p:pic>
      <p:sp>
        <p:nvSpPr>
          <p:cNvPr id="13" name="Date Placeholder 12"/>
          <p:cNvSpPr>
            <a:spLocks noGrp="1"/>
          </p:cNvSpPr>
          <p:nvPr>
            <p:ph type="dt" sz="half" idx="10"/>
          </p:nvPr>
        </p:nvSpPr>
        <p:spPr/>
        <p:txBody>
          <a:bodyPr/>
          <a:lstStyle/>
          <a:p>
            <a:fld id="{15D31814-E527-F141-98CE-8E0A7E109D8E}" type="datetime1">
              <a:rPr lang="en-US" smtClean="0"/>
              <a:pPr/>
              <a:t>11/9/2013</a:t>
            </a:fld>
            <a:endParaRPr lang="en-US"/>
          </a:p>
        </p:txBody>
      </p:sp>
      <p:sp>
        <p:nvSpPr>
          <p:cNvPr id="14" name="Footer Placeholder 13"/>
          <p:cNvSpPr>
            <a:spLocks noGrp="1"/>
          </p:cNvSpPr>
          <p:nvPr>
            <p:ph type="ftr" sz="quarter" idx="11"/>
          </p:nvPr>
        </p:nvSpPr>
        <p:spPr/>
        <p:txBody>
          <a:bodyPr/>
          <a:lstStyle/>
          <a:p>
            <a:r>
              <a:rPr lang="en-US" smtClean="0"/>
              <a:t>ANS Congressional Seminar Series</a:t>
            </a:r>
            <a:endParaRPr lang="en-US"/>
          </a:p>
        </p:txBody>
      </p:sp>
      <p:sp>
        <p:nvSpPr>
          <p:cNvPr id="15" name="Slide Number Placeholder 14"/>
          <p:cNvSpPr>
            <a:spLocks noGrp="1"/>
          </p:cNvSpPr>
          <p:nvPr>
            <p:ph type="sldNum" sz="quarter" idx="12"/>
          </p:nvPr>
        </p:nvSpPr>
        <p:spPr/>
        <p:txBody>
          <a:bodyPr/>
          <a:lstStyle/>
          <a:p>
            <a:fld id="{5FD889E0-CAB2-4699-909D-B9A88D47ACBE}" type="slidenum">
              <a:rPr lang="en-US" smtClean="0"/>
              <a:pPr/>
              <a:t>34</a:t>
            </a:fld>
            <a:endParaRPr lang="en-US"/>
          </a:p>
        </p:txBody>
      </p:sp>
    </p:spTree>
    <p:extLst>
      <p:ext uri="{BB962C8B-B14F-4D97-AF65-F5344CB8AC3E}">
        <p14:creationId xmlns:p14="http://schemas.microsoft.com/office/powerpoint/2010/main" xmlns="" val="2978897099"/>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How is a nuclear power plant different?</a:t>
            </a:r>
            <a:endParaRPr lang="en-US" sz="2400" dirty="0"/>
          </a:p>
        </p:txBody>
      </p:sp>
      <p:sp>
        <p:nvSpPr>
          <p:cNvPr id="3" name="Date Placeholder 2"/>
          <p:cNvSpPr>
            <a:spLocks noGrp="1"/>
          </p:cNvSpPr>
          <p:nvPr>
            <p:ph type="dt" sz="half" idx="10"/>
          </p:nvPr>
        </p:nvSpPr>
        <p:spPr/>
        <p:txBody>
          <a:bodyPr/>
          <a:lstStyle/>
          <a:p>
            <a:fld id="{A3DF97C4-2464-1145-83B1-84563089A387}"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35</a:t>
            </a:fld>
            <a:endParaRPr lang="en-US"/>
          </a:p>
        </p:txBody>
      </p:sp>
    </p:spTree>
    <p:extLst>
      <p:ext uri="{BB962C8B-B14F-4D97-AF65-F5344CB8AC3E}">
        <p14:creationId xmlns:p14="http://schemas.microsoft.com/office/powerpoint/2010/main" xmlns="" val="1018436362"/>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the Fuel!</a:t>
            </a:r>
            <a:endParaRPr lang="en-US" dirty="0"/>
          </a:p>
        </p:txBody>
      </p:sp>
      <p:pic>
        <p:nvPicPr>
          <p:cNvPr id="3" name="Picture 2"/>
          <p:cNvPicPr>
            <a:picLocks noChangeAspect="1"/>
          </p:cNvPicPr>
          <p:nvPr/>
        </p:nvPicPr>
        <p:blipFill>
          <a:blip r:embed="rId3" cstate="print"/>
          <a:stretch>
            <a:fillRect/>
          </a:stretch>
        </p:blipFill>
        <p:spPr>
          <a:xfrm>
            <a:off x="5111053" y="2461957"/>
            <a:ext cx="4323666" cy="2878823"/>
          </a:xfrm>
          <a:prstGeom prst="ellipse">
            <a:avLst/>
          </a:prstGeom>
          <a:ln w="63500" cap="rnd">
            <a:solidFill>
              <a:srgbClr val="333333"/>
            </a:solidFill>
          </a:ln>
          <a:effectLst>
            <a:outerShdw blurRad="76200" dir="13500000" sy="23000" kx="1200000" algn="br" rotWithShape="0">
              <a:prstClr val="black">
                <a:alpha val="20000"/>
              </a:prstClr>
            </a:outerShdw>
          </a:effectLst>
          <a:scene3d>
            <a:camera prst="perspectiveHeroicExtremeRightFacing"/>
            <a:lightRig rig="contrasting" dir="t">
              <a:rot lat="0" lon="0" rev="3000000"/>
            </a:lightRig>
          </a:scene3d>
          <a:sp3d contourW="7620">
            <a:bevelT w="95250" h="114300"/>
            <a:contourClr>
              <a:srgbClr val="333333"/>
            </a:contourClr>
          </a:sp3d>
        </p:spPr>
      </p:pic>
      <p:sp>
        <p:nvSpPr>
          <p:cNvPr id="4" name="TextBox 3"/>
          <p:cNvSpPr txBox="1"/>
          <p:nvPr/>
        </p:nvSpPr>
        <p:spPr>
          <a:xfrm>
            <a:off x="284163" y="3075199"/>
            <a:ext cx="4343399" cy="1938992"/>
          </a:xfrm>
          <a:prstGeom prst="rect">
            <a:avLst/>
          </a:prstGeom>
          <a:noFill/>
        </p:spPr>
        <p:txBody>
          <a:bodyPr wrap="square" rtlCol="0">
            <a:spAutoFit/>
          </a:bodyPr>
          <a:lstStyle/>
          <a:p>
            <a:r>
              <a:rPr lang="en-US" sz="2400" dirty="0"/>
              <a:t>Nuclear power plants use the energy stored in the nucleus of large atoms rather than the energy stored in weaker chemical bonds. </a:t>
            </a:r>
          </a:p>
        </p:txBody>
      </p:sp>
      <p:sp>
        <p:nvSpPr>
          <p:cNvPr id="5" name="Date Placeholder 4"/>
          <p:cNvSpPr>
            <a:spLocks noGrp="1"/>
          </p:cNvSpPr>
          <p:nvPr>
            <p:ph type="dt" sz="half" idx="10"/>
          </p:nvPr>
        </p:nvSpPr>
        <p:spPr/>
        <p:txBody>
          <a:bodyPr/>
          <a:lstStyle/>
          <a:p>
            <a:fld id="{FF7C3243-53B2-8C4D-8F85-48685DD2EF6F}"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36</a:t>
            </a:fld>
            <a:endParaRPr lang="en-US"/>
          </a:p>
        </p:txBody>
      </p:sp>
    </p:spTree>
    <p:extLst>
      <p:ext uri="{BB962C8B-B14F-4D97-AF65-F5344CB8AC3E}">
        <p14:creationId xmlns:p14="http://schemas.microsoft.com/office/powerpoint/2010/main" xmlns="" val="276531942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12" y="593238"/>
            <a:ext cx="4343400" cy="1143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 name="Title 1"/>
          <p:cNvSpPr txBox="1">
            <a:spLocks/>
          </p:cNvSpPr>
          <p:nvPr/>
        </p:nvSpPr>
        <p:spPr>
          <a:xfrm>
            <a:off x="282212" y="602762"/>
            <a:ext cx="4343400" cy="865990"/>
          </a:xfrm>
          <a:prstGeom prst="rect">
            <a:avLst/>
          </a:prstGeom>
          <a:solidFill>
            <a:schemeClr val="tx1">
              <a:lumMod val="85000"/>
              <a:lumOff val="15000"/>
              <a:alpha val="70000"/>
            </a:schemeClr>
          </a:solidFill>
        </p:spPr>
        <p:txBody>
          <a:bodyPr vert="horz" lIns="91440" tIns="45720" rIns="91440" bIns="45720" rtlCol="0" anchor="ctr">
            <a:normAutofit/>
          </a:bodyPr>
          <a:lstStyle>
            <a:lvl1pPr algn="r">
              <a:spcBef>
                <a:spcPct val="0"/>
              </a:spcBef>
              <a:buNone/>
              <a:defRPr sz="4200">
                <a:solidFill>
                  <a:schemeClr val="bg1"/>
                </a:solidFill>
                <a:latin typeface="+mj-lt"/>
                <a:ea typeface="+mj-ea"/>
                <a:cs typeface="+mj-cs"/>
              </a:defRPr>
            </a:lvl1pPr>
          </a:lstStyle>
          <a:p>
            <a:pPr algn="l"/>
            <a:r>
              <a:rPr lang="en-US" dirty="0"/>
              <a:t>It’s the Fuel!</a:t>
            </a:r>
          </a:p>
        </p:txBody>
      </p:sp>
      <p:sp>
        <p:nvSpPr>
          <p:cNvPr id="7" name="Title 1"/>
          <p:cNvSpPr txBox="1">
            <a:spLocks/>
          </p:cNvSpPr>
          <p:nvPr/>
        </p:nvSpPr>
        <p:spPr>
          <a:xfrm>
            <a:off x="4615045" y="908752"/>
            <a:ext cx="4343400" cy="566738"/>
          </a:xfrm>
          <a:prstGeom prst="rect">
            <a:avLst/>
          </a:prstGeo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r" defTabSz="914400" rtl="0" eaLnBrk="1" latinLnBrk="0" hangingPunct="1">
              <a:spcBef>
                <a:spcPct val="0"/>
              </a:spcBef>
              <a:buNone/>
              <a:defRPr sz="4200" kern="1200">
                <a:solidFill>
                  <a:schemeClr val="bg1"/>
                </a:solidFill>
                <a:latin typeface="+mj-lt"/>
                <a:ea typeface="+mj-ea"/>
                <a:cs typeface="+mj-cs"/>
              </a:defRPr>
            </a:lvl1pPr>
          </a:lstStyle>
          <a:p>
            <a:pPr algn="ctr"/>
            <a:r>
              <a:rPr lang="en-US" sz="2800" b="1" cap="all" dirty="0" smtClean="0">
                <a:ln w="0">
                  <a:noFill/>
                </a:ln>
                <a:solidFill>
                  <a:schemeClr val="tx1"/>
                </a:solidFill>
                <a:effectLst/>
              </a:rPr>
              <a:t>To Power </a:t>
            </a:r>
            <a:r>
              <a:rPr lang="en-US" sz="2800" b="1" cap="all" dirty="0" smtClean="0">
                <a:ln w="0">
                  <a:noFill/>
                </a:ln>
                <a:solidFill>
                  <a:schemeClr val="tx1"/>
                </a:solidFill>
                <a:effectLst/>
                <a:latin typeface="+mn-lt"/>
              </a:rPr>
              <a:t>1000</a:t>
            </a:r>
            <a:r>
              <a:rPr lang="en-US" sz="2800" b="1" cap="all" dirty="0" smtClean="0">
                <a:ln w="0">
                  <a:noFill/>
                </a:ln>
                <a:solidFill>
                  <a:schemeClr val="tx1"/>
                </a:solidFill>
                <a:effectLst/>
              </a:rPr>
              <a:t> Homes</a:t>
            </a:r>
            <a:endParaRPr lang="en-US" sz="2800" b="1" cap="all" dirty="0">
              <a:ln w="0">
                <a:noFill/>
              </a:ln>
              <a:solidFill>
                <a:schemeClr val="tx1"/>
              </a:solidFill>
              <a:effectLst/>
            </a:endParaRPr>
          </a:p>
        </p:txBody>
      </p:sp>
      <p:sp>
        <p:nvSpPr>
          <p:cNvPr id="8" name="TextBox 7"/>
          <p:cNvSpPr txBox="1"/>
          <p:nvPr/>
        </p:nvSpPr>
        <p:spPr>
          <a:xfrm>
            <a:off x="5778813" y="2598915"/>
            <a:ext cx="2149221" cy="369332"/>
          </a:xfrm>
          <a:prstGeom prst="rect">
            <a:avLst/>
          </a:prstGeom>
          <a:noFill/>
        </p:spPr>
        <p:txBody>
          <a:bodyPr wrap="none" rtlCol="0">
            <a:spAutoFit/>
          </a:bodyPr>
          <a:lstStyle/>
          <a:p>
            <a:r>
              <a:rPr lang="en-US" dirty="0" smtClean="0"/>
              <a:t>150 Tons of Uranium</a:t>
            </a:r>
            <a:endParaRPr lang="en-US" dirty="0"/>
          </a:p>
        </p:txBody>
      </p:sp>
      <p:sp>
        <p:nvSpPr>
          <p:cNvPr id="9" name="TextBox 8"/>
          <p:cNvSpPr txBox="1"/>
          <p:nvPr/>
        </p:nvSpPr>
        <p:spPr>
          <a:xfrm>
            <a:off x="5692589" y="4378161"/>
            <a:ext cx="2321669" cy="369332"/>
          </a:xfrm>
          <a:prstGeom prst="rect">
            <a:avLst/>
          </a:prstGeom>
          <a:noFill/>
        </p:spPr>
        <p:txBody>
          <a:bodyPr wrap="none" rtlCol="0">
            <a:spAutoFit/>
          </a:bodyPr>
          <a:lstStyle/>
          <a:p>
            <a:r>
              <a:rPr lang="en-US" dirty="0" smtClean="0"/>
              <a:t>2,100,000 Tons of Coal</a:t>
            </a:r>
            <a:endParaRPr lang="en-US" dirty="0"/>
          </a:p>
        </p:txBody>
      </p:sp>
      <p:sp>
        <p:nvSpPr>
          <p:cNvPr id="10" name="TextBox 9"/>
          <p:cNvSpPr txBox="1"/>
          <p:nvPr/>
        </p:nvSpPr>
        <p:spPr>
          <a:xfrm>
            <a:off x="5604167" y="6007202"/>
            <a:ext cx="2498513" cy="369332"/>
          </a:xfrm>
          <a:prstGeom prst="rect">
            <a:avLst/>
          </a:prstGeom>
          <a:noFill/>
        </p:spPr>
        <p:txBody>
          <a:bodyPr wrap="none" rtlCol="0">
            <a:spAutoFit/>
          </a:bodyPr>
          <a:lstStyle/>
          <a:p>
            <a:r>
              <a:rPr lang="en-US" dirty="0" smtClean="0"/>
              <a:t>10,000,000 Barrels of Oil</a:t>
            </a:r>
            <a:endParaRPr lang="en-US" dirty="0"/>
          </a:p>
        </p:txBody>
      </p:sp>
      <p:pic>
        <p:nvPicPr>
          <p:cNvPr id="14" name="Picture 13"/>
          <p:cNvPicPr>
            <a:picLocks noChangeAspect="1"/>
          </p:cNvPicPr>
          <p:nvPr/>
        </p:nvPicPr>
        <p:blipFill>
          <a:blip r:embed="rId3" cstate="print"/>
          <a:stretch>
            <a:fillRect/>
          </a:stretch>
        </p:blipFill>
        <p:spPr>
          <a:xfrm>
            <a:off x="5166262" y="1799371"/>
            <a:ext cx="3200400" cy="891129"/>
          </a:xfrm>
          <a:prstGeom prst="rect">
            <a:avLst/>
          </a:prstGeom>
          <a:effectLst/>
        </p:spPr>
      </p:pic>
      <p:pic>
        <p:nvPicPr>
          <p:cNvPr id="15" name="Picture 14"/>
          <p:cNvPicPr>
            <a:picLocks noChangeAspect="1"/>
          </p:cNvPicPr>
          <p:nvPr/>
        </p:nvPicPr>
        <p:blipFill>
          <a:blip r:embed="rId4" cstate="print"/>
          <a:stretch>
            <a:fillRect/>
          </a:stretch>
        </p:blipFill>
        <p:spPr>
          <a:xfrm>
            <a:off x="5166262" y="3201015"/>
            <a:ext cx="3200400" cy="1163782"/>
          </a:xfrm>
          <a:prstGeom prst="rect">
            <a:avLst/>
          </a:prstGeom>
          <a:effectLst/>
        </p:spPr>
      </p:pic>
      <p:pic>
        <p:nvPicPr>
          <p:cNvPr id="20" name="Picture 19"/>
          <p:cNvPicPr>
            <a:picLocks noChangeAspect="1"/>
          </p:cNvPicPr>
          <p:nvPr/>
        </p:nvPicPr>
        <p:blipFill>
          <a:blip r:embed="rId5" cstate="print"/>
          <a:stretch>
            <a:fillRect/>
          </a:stretch>
        </p:blipFill>
        <p:spPr>
          <a:xfrm>
            <a:off x="5204899" y="4889578"/>
            <a:ext cx="3200400" cy="1302290"/>
          </a:xfrm>
          <a:prstGeom prst="rect">
            <a:avLst/>
          </a:prstGeom>
        </p:spPr>
      </p:pic>
      <p:pic>
        <p:nvPicPr>
          <p:cNvPr id="21" name="Picture 20"/>
          <p:cNvPicPr>
            <a:picLocks noChangeAspect="1"/>
          </p:cNvPicPr>
          <p:nvPr/>
        </p:nvPicPr>
        <p:blipFill>
          <a:blip r:embed="rId6" cstate="print"/>
          <a:stretch>
            <a:fillRect/>
          </a:stretch>
        </p:blipFill>
        <p:spPr>
          <a:xfrm>
            <a:off x="1001340" y="2164275"/>
            <a:ext cx="2686373" cy="4027593"/>
          </a:xfrm>
          <a:prstGeom prst="rect">
            <a:avLst/>
          </a:prstGeom>
        </p:spPr>
      </p:pic>
      <p:sp>
        <p:nvSpPr>
          <p:cNvPr id="22" name="Date Placeholder 21"/>
          <p:cNvSpPr>
            <a:spLocks noGrp="1"/>
          </p:cNvSpPr>
          <p:nvPr>
            <p:ph type="dt" sz="half" idx="10"/>
          </p:nvPr>
        </p:nvSpPr>
        <p:spPr/>
        <p:txBody>
          <a:bodyPr/>
          <a:lstStyle/>
          <a:p>
            <a:fld id="{25E66EBD-1145-E145-83E2-6B39F07481A0}" type="datetime1">
              <a:rPr lang="en-US" smtClean="0"/>
              <a:pPr/>
              <a:t>11/9/2013</a:t>
            </a:fld>
            <a:endParaRPr lang="en-US"/>
          </a:p>
        </p:txBody>
      </p:sp>
      <p:sp>
        <p:nvSpPr>
          <p:cNvPr id="23" name="Footer Placeholder 22"/>
          <p:cNvSpPr>
            <a:spLocks noGrp="1"/>
          </p:cNvSpPr>
          <p:nvPr>
            <p:ph type="ftr" sz="quarter" idx="11"/>
          </p:nvPr>
        </p:nvSpPr>
        <p:spPr/>
        <p:txBody>
          <a:bodyPr/>
          <a:lstStyle/>
          <a:p>
            <a:r>
              <a:rPr lang="en-US" smtClean="0"/>
              <a:t>ANS Congressional Seminar Series</a:t>
            </a:r>
            <a:endParaRPr lang="en-US"/>
          </a:p>
        </p:txBody>
      </p:sp>
      <p:sp>
        <p:nvSpPr>
          <p:cNvPr id="24" name="Slide Number Placeholder 23"/>
          <p:cNvSpPr>
            <a:spLocks noGrp="1"/>
          </p:cNvSpPr>
          <p:nvPr>
            <p:ph type="sldNum" sz="quarter" idx="12"/>
          </p:nvPr>
        </p:nvSpPr>
        <p:spPr/>
        <p:txBody>
          <a:bodyPr/>
          <a:lstStyle/>
          <a:p>
            <a:fld id="{5FD889E0-CAB2-4699-909D-B9A88D47ACBE}" type="slidenum">
              <a:rPr lang="en-US" smtClean="0"/>
              <a:pPr/>
              <a:t>37</a:t>
            </a:fld>
            <a:endParaRPr lang="en-US"/>
          </a:p>
        </p:txBody>
      </p:sp>
    </p:spTree>
    <p:extLst>
      <p:ext uri="{BB962C8B-B14F-4D97-AF65-F5344CB8AC3E}">
        <p14:creationId xmlns:p14="http://schemas.microsoft.com/office/powerpoint/2010/main" xmlns="" val="1561186269"/>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A7A117-DB10-A64F-BD79-8BBBE45D2334}" type="datetime1">
              <a:rPr lang="en-US" smtClean="0"/>
              <a:pPr/>
              <a:t>11/9/2013</a:t>
            </a:fld>
            <a:endParaRPr lang="en-US"/>
          </a:p>
        </p:txBody>
      </p:sp>
      <p:sp>
        <p:nvSpPr>
          <p:cNvPr id="3" name="Footer Placeholder 2"/>
          <p:cNvSpPr>
            <a:spLocks noGrp="1"/>
          </p:cNvSpPr>
          <p:nvPr>
            <p:ph type="ftr" sz="quarter" idx="11"/>
          </p:nvPr>
        </p:nvSpPr>
        <p:spPr/>
        <p:txBody>
          <a:bodyPr/>
          <a:lstStyle/>
          <a:p>
            <a:r>
              <a:rPr lang="en-US" smtClean="0"/>
              <a:t>ANS Congressional Seminar Series</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38</a:t>
            </a:fld>
            <a:endParaRPr lang="en-US"/>
          </a:p>
        </p:txBody>
      </p:sp>
      <p:pic>
        <p:nvPicPr>
          <p:cNvPr id="5" name="Picture 5" descr="InfoGraphic_LandUse"/>
          <p:cNvPicPr>
            <a:picLocks noChangeAspect="1" noChangeArrowheads="1"/>
          </p:cNvPicPr>
          <p:nvPr/>
        </p:nvPicPr>
        <p:blipFill>
          <a:blip r:embed="rId3" cstate="print"/>
          <a:srcRect/>
          <a:stretch>
            <a:fillRect/>
          </a:stretch>
        </p:blipFill>
        <p:spPr bwMode="auto">
          <a:xfrm>
            <a:off x="512084" y="790343"/>
            <a:ext cx="7794375" cy="5683398"/>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12" y="593238"/>
            <a:ext cx="4343400" cy="1143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 name="Title 1"/>
          <p:cNvSpPr txBox="1">
            <a:spLocks/>
          </p:cNvSpPr>
          <p:nvPr/>
        </p:nvSpPr>
        <p:spPr>
          <a:xfrm>
            <a:off x="282212" y="602762"/>
            <a:ext cx="4343400" cy="865990"/>
          </a:xfrm>
          <a:prstGeom prst="rect">
            <a:avLst/>
          </a:prstGeom>
          <a:solidFill>
            <a:schemeClr val="tx1">
              <a:lumMod val="85000"/>
              <a:lumOff val="15000"/>
              <a:alpha val="70000"/>
            </a:schemeClr>
          </a:solidFill>
        </p:spPr>
        <p:txBody>
          <a:bodyPr vert="horz" lIns="91440" tIns="45720" rIns="91440" bIns="45720" rtlCol="0" anchor="ctr">
            <a:normAutofit/>
          </a:bodyPr>
          <a:lstStyle>
            <a:lvl1pPr algn="r">
              <a:spcBef>
                <a:spcPct val="0"/>
              </a:spcBef>
              <a:buNone/>
              <a:defRPr sz="4200">
                <a:solidFill>
                  <a:schemeClr val="bg1"/>
                </a:solidFill>
                <a:latin typeface="+mj-lt"/>
                <a:ea typeface="+mj-ea"/>
                <a:cs typeface="+mj-cs"/>
              </a:defRPr>
            </a:lvl1pPr>
          </a:lstStyle>
          <a:p>
            <a:pPr algn="l"/>
            <a:r>
              <a:rPr lang="en-US" dirty="0"/>
              <a:t>It’s the Fuel!</a:t>
            </a:r>
          </a:p>
        </p:txBody>
      </p:sp>
      <p:sp>
        <p:nvSpPr>
          <p:cNvPr id="22" name="Date Placeholder 21"/>
          <p:cNvSpPr>
            <a:spLocks noGrp="1"/>
          </p:cNvSpPr>
          <p:nvPr>
            <p:ph type="dt" sz="half" idx="10"/>
          </p:nvPr>
        </p:nvSpPr>
        <p:spPr/>
        <p:txBody>
          <a:bodyPr/>
          <a:lstStyle/>
          <a:p>
            <a:fld id="{25E66EBD-1145-E145-83E2-6B39F07481A0}" type="datetime1">
              <a:rPr lang="en-US" smtClean="0"/>
              <a:pPr/>
              <a:t>11/9/2013</a:t>
            </a:fld>
            <a:endParaRPr lang="en-US"/>
          </a:p>
        </p:txBody>
      </p:sp>
      <p:sp>
        <p:nvSpPr>
          <p:cNvPr id="23" name="Footer Placeholder 22"/>
          <p:cNvSpPr>
            <a:spLocks noGrp="1"/>
          </p:cNvSpPr>
          <p:nvPr>
            <p:ph type="ftr" sz="quarter" idx="11"/>
          </p:nvPr>
        </p:nvSpPr>
        <p:spPr/>
        <p:txBody>
          <a:bodyPr/>
          <a:lstStyle/>
          <a:p>
            <a:r>
              <a:rPr lang="en-US" smtClean="0"/>
              <a:t>ANS Congressional Seminar Series</a:t>
            </a:r>
            <a:endParaRPr lang="en-US"/>
          </a:p>
        </p:txBody>
      </p:sp>
      <p:sp>
        <p:nvSpPr>
          <p:cNvPr id="24" name="Slide Number Placeholder 23"/>
          <p:cNvSpPr>
            <a:spLocks noGrp="1"/>
          </p:cNvSpPr>
          <p:nvPr>
            <p:ph type="sldNum" sz="quarter" idx="12"/>
          </p:nvPr>
        </p:nvSpPr>
        <p:spPr/>
        <p:txBody>
          <a:bodyPr/>
          <a:lstStyle/>
          <a:p>
            <a:fld id="{5FD889E0-CAB2-4699-909D-B9A88D47ACBE}" type="slidenum">
              <a:rPr lang="en-US" smtClean="0"/>
              <a:pPr/>
              <a:t>39</a:t>
            </a:fld>
            <a:endParaRPr lang="en-US"/>
          </a:p>
        </p:txBody>
      </p:sp>
      <p:sp>
        <p:nvSpPr>
          <p:cNvPr id="12" name="TextBox 11"/>
          <p:cNvSpPr txBox="1"/>
          <p:nvPr/>
        </p:nvSpPr>
        <p:spPr>
          <a:xfrm>
            <a:off x="282212" y="1979315"/>
            <a:ext cx="3616688" cy="2246769"/>
          </a:xfrm>
          <a:prstGeom prst="rect">
            <a:avLst/>
          </a:prstGeom>
          <a:noFill/>
        </p:spPr>
        <p:txBody>
          <a:bodyPr wrap="square" rtlCol="0">
            <a:spAutoFit/>
          </a:bodyPr>
          <a:lstStyle/>
          <a:p>
            <a:r>
              <a:rPr lang="en-US" sz="2800" dirty="0" smtClean="0"/>
              <a:t>The spent fuel used to generate all of the energy used in one American’s lifetime would fit in here</a:t>
            </a:r>
            <a:endParaRPr lang="en-US" sz="2800" dirty="0"/>
          </a:p>
        </p:txBody>
      </p:sp>
      <p:sp>
        <p:nvSpPr>
          <p:cNvPr id="13" name="Right Arrow 12"/>
          <p:cNvSpPr/>
          <p:nvPr/>
        </p:nvSpPr>
        <p:spPr>
          <a:xfrm>
            <a:off x="1397000" y="4409837"/>
            <a:ext cx="2146300" cy="1320800"/>
          </a:xfrm>
          <a:prstGeom prst="rightArrow">
            <a:avLst/>
          </a:prstGeom>
          <a:effectLst>
            <a:outerShdw blurRad="38100" dist="101600" dir="6600000" sx="101000" sy="101000" rotWithShape="0">
              <a:srgbClr val="000000">
                <a:alpha val="75000"/>
              </a:srgb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6" name="Picture 15" descr="MP900448724.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19072" y="1828800"/>
            <a:ext cx="5137786" cy="4704906"/>
          </a:xfrm>
          <a:prstGeom prst="rect">
            <a:avLst/>
          </a:prstGeom>
        </p:spPr>
      </p:pic>
    </p:spTree>
    <p:extLst>
      <p:ext uri="{BB962C8B-B14F-4D97-AF65-F5344CB8AC3E}">
        <p14:creationId xmlns:p14="http://schemas.microsoft.com/office/powerpoint/2010/main" xmlns="" val="3833356973"/>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4</a:t>
            </a:fld>
            <a:endParaRPr lang="en-US"/>
          </a:p>
        </p:txBody>
      </p:sp>
    </p:spTree>
    <p:extLst>
      <p:ext uri="{BB962C8B-B14F-4D97-AF65-F5344CB8AC3E}">
        <p14:creationId xmlns:p14="http://schemas.microsoft.com/office/powerpoint/2010/main" xmlns="" val="475113935"/>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3883" y="6506297"/>
            <a:ext cx="2664367" cy="184666"/>
          </a:xfrm>
          <a:prstGeom prst="rect">
            <a:avLst/>
          </a:prstGeom>
        </p:spPr>
        <p:txBody>
          <a:bodyPr wrap="square">
            <a:spAutoFit/>
          </a:bodyPr>
          <a:lstStyle/>
          <a:p>
            <a:r>
              <a:rPr lang="en-US" sz="600" dirty="0" smtClean="0"/>
              <a:t>Images:  Original art by Dave Pointer</a:t>
            </a:r>
            <a:endParaRPr lang="en-US" sz="600" dirty="0"/>
          </a:p>
        </p:txBody>
      </p:sp>
      <p:sp>
        <p:nvSpPr>
          <p:cNvPr id="78" name="Title 77"/>
          <p:cNvSpPr>
            <a:spLocks noGrp="1"/>
          </p:cNvSpPr>
          <p:nvPr>
            <p:ph type="title"/>
          </p:nvPr>
        </p:nvSpPr>
        <p:spPr/>
        <p:txBody>
          <a:bodyPr/>
          <a:lstStyle/>
          <a:p>
            <a:r>
              <a:rPr lang="en-US" dirty="0" smtClean="0"/>
              <a:t>What is Nuclear Fission?</a:t>
            </a:r>
            <a:endParaRPr lang="en-US" dirty="0"/>
          </a:p>
        </p:txBody>
      </p:sp>
      <p:sp>
        <p:nvSpPr>
          <p:cNvPr id="79" name="Content Placeholder 78"/>
          <p:cNvSpPr>
            <a:spLocks noGrp="1"/>
          </p:cNvSpPr>
          <p:nvPr>
            <p:ph idx="1"/>
          </p:nvPr>
        </p:nvSpPr>
        <p:spPr>
          <a:xfrm>
            <a:off x="284163" y="2133601"/>
            <a:ext cx="8574087" cy="1990910"/>
          </a:xfrm>
        </p:spPr>
        <p:txBody>
          <a:bodyPr/>
          <a:lstStyle/>
          <a:p>
            <a:r>
              <a:rPr lang="en-US" dirty="0" smtClean="0"/>
              <a:t>If the nucleus of a heavy atom (such as </a:t>
            </a:r>
            <a:r>
              <a:rPr lang="en-US" dirty="0" smtClean="0">
                <a:solidFill>
                  <a:schemeClr val="accent2"/>
                </a:solidFill>
              </a:rPr>
              <a:t>Uranium</a:t>
            </a:r>
            <a:r>
              <a:rPr lang="en-US" dirty="0" smtClean="0"/>
              <a:t>) absorbs a </a:t>
            </a:r>
            <a:r>
              <a:rPr lang="en-US" b="1" dirty="0" smtClean="0">
                <a:solidFill>
                  <a:schemeClr val="accent1"/>
                </a:solidFill>
              </a:rPr>
              <a:t>neutron</a:t>
            </a:r>
            <a:r>
              <a:rPr lang="en-US" dirty="0" smtClean="0"/>
              <a:t>, the nucleus can become unstable and split. </a:t>
            </a:r>
            <a:endParaRPr lang="en-US" dirty="0"/>
          </a:p>
          <a:p>
            <a:r>
              <a:rPr lang="en-US" dirty="0" smtClean="0"/>
              <a:t>This is called </a:t>
            </a:r>
            <a:r>
              <a:rPr lang="en-US" dirty="0" smtClean="0">
                <a:solidFill>
                  <a:schemeClr val="accent1">
                    <a:lumMod val="75000"/>
                  </a:schemeClr>
                </a:solidFill>
              </a:rPr>
              <a:t>NUCLEAR FISSION.</a:t>
            </a:r>
            <a:endParaRPr lang="en-US" dirty="0">
              <a:solidFill>
                <a:schemeClr val="accent1">
                  <a:lumMod val="75000"/>
                </a:schemeClr>
              </a:solidFill>
            </a:endParaRPr>
          </a:p>
        </p:txBody>
      </p:sp>
      <p:grpSp>
        <p:nvGrpSpPr>
          <p:cNvPr id="84" name="Group 83"/>
          <p:cNvGrpSpPr/>
          <p:nvPr/>
        </p:nvGrpSpPr>
        <p:grpSpPr>
          <a:xfrm>
            <a:off x="2487395" y="4859327"/>
            <a:ext cx="1472737" cy="405864"/>
            <a:chOff x="2487395" y="4859327"/>
            <a:chExt cx="1472737" cy="405864"/>
          </a:xfrm>
        </p:grpSpPr>
        <p:sp>
          <p:nvSpPr>
            <p:cNvPr id="76" name="Rectangle 75"/>
            <p:cNvSpPr/>
            <p:nvPr/>
          </p:nvSpPr>
          <p:spPr>
            <a:xfrm flipH="1">
              <a:off x="2487395" y="5114510"/>
              <a:ext cx="1401356" cy="150681"/>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822972" y="510989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2843989" y="4859327"/>
              <a:ext cx="708998" cy="276999"/>
            </a:xfrm>
            <a:prstGeom prst="rect">
              <a:avLst/>
            </a:prstGeom>
            <a:noFill/>
          </p:spPr>
          <p:txBody>
            <a:bodyPr wrap="none" rtlCol="0">
              <a:spAutoFit/>
            </a:bodyPr>
            <a:lstStyle/>
            <a:p>
              <a:r>
                <a:rPr lang="en-US" sz="1200" dirty="0" smtClean="0">
                  <a:solidFill>
                    <a:schemeClr val="accent1"/>
                  </a:solidFill>
                  <a:latin typeface="Gill Sans Light"/>
                  <a:cs typeface="Gill Sans Light"/>
                </a:rPr>
                <a:t>Neutron</a:t>
              </a:r>
              <a:endParaRPr lang="en-US" sz="1200" dirty="0">
                <a:solidFill>
                  <a:schemeClr val="accent1"/>
                </a:solidFill>
                <a:latin typeface="Gill Sans Light"/>
                <a:cs typeface="Gill Sans Light"/>
              </a:endParaRPr>
            </a:p>
          </p:txBody>
        </p:sp>
      </p:grpSp>
      <p:grpSp>
        <p:nvGrpSpPr>
          <p:cNvPr id="83" name="Group 82"/>
          <p:cNvGrpSpPr/>
          <p:nvPr/>
        </p:nvGrpSpPr>
        <p:grpSpPr>
          <a:xfrm>
            <a:off x="4451823" y="4694484"/>
            <a:ext cx="869163" cy="1487905"/>
            <a:chOff x="4451823" y="4694484"/>
            <a:chExt cx="869163" cy="1487905"/>
          </a:xfrm>
        </p:grpSpPr>
        <p:grpSp>
          <p:nvGrpSpPr>
            <p:cNvPr id="75" name="Group 74"/>
            <p:cNvGrpSpPr/>
            <p:nvPr/>
          </p:nvGrpSpPr>
          <p:grpSpPr>
            <a:xfrm>
              <a:off x="4451823" y="4694484"/>
              <a:ext cx="869163" cy="907533"/>
              <a:chOff x="6218543" y="4241650"/>
              <a:chExt cx="869163" cy="907533"/>
            </a:xfrm>
          </p:grpSpPr>
          <p:sp>
            <p:nvSpPr>
              <p:cNvPr id="7" name="Oval 6"/>
              <p:cNvSpPr/>
              <p:nvPr/>
            </p:nvSpPr>
            <p:spPr>
              <a:xfrm>
                <a:off x="6460753" y="426014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297213" y="439730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813386" y="432872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744806" y="426014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50546" y="446588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950546" y="470772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44806" y="4965020"/>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676226" y="4995754"/>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446885" y="498324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392173" y="492366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228633" y="470772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607646" y="424165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Oval 18"/>
              <p:cNvSpPr/>
              <p:nvPr/>
            </p:nvSpPr>
            <p:spPr>
              <a:xfrm>
                <a:off x="6881966" y="440867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0" name="Oval 19"/>
              <p:cNvSpPr/>
              <p:nvPr/>
            </p:nvSpPr>
            <p:spPr>
              <a:xfrm>
                <a:off x="6950546" y="457056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1" name="Oval 20"/>
              <p:cNvSpPr/>
              <p:nvPr/>
            </p:nvSpPr>
            <p:spPr>
              <a:xfrm>
                <a:off x="6933230" y="4805274"/>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2" name="Oval 21"/>
              <p:cNvSpPr/>
              <p:nvPr/>
            </p:nvSpPr>
            <p:spPr>
              <a:xfrm>
                <a:off x="6864650" y="490402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Oval 22"/>
              <p:cNvSpPr/>
              <p:nvPr/>
            </p:nvSpPr>
            <p:spPr>
              <a:xfrm>
                <a:off x="6565277" y="501202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Oval 23"/>
              <p:cNvSpPr/>
              <p:nvPr/>
            </p:nvSpPr>
            <p:spPr>
              <a:xfrm>
                <a:off x="6297213" y="486860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Oval 24"/>
              <p:cNvSpPr/>
              <p:nvPr/>
            </p:nvSpPr>
            <p:spPr>
              <a:xfrm>
                <a:off x="6255013" y="478650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6" name="Oval 25"/>
              <p:cNvSpPr/>
              <p:nvPr/>
            </p:nvSpPr>
            <p:spPr>
              <a:xfrm>
                <a:off x="6218543" y="4603045"/>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7" name="Oval 26"/>
              <p:cNvSpPr/>
              <p:nvPr/>
            </p:nvSpPr>
            <p:spPr>
              <a:xfrm>
                <a:off x="6365793" y="431023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8" name="Oval 27"/>
              <p:cNvSpPr/>
              <p:nvPr/>
            </p:nvSpPr>
            <p:spPr>
              <a:xfrm>
                <a:off x="6245417" y="450198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516331" y="427723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342361" y="442442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287123" y="464934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342361" y="4740500"/>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6539066" y="490385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633857" y="491466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813386" y="4800027"/>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864650" y="471792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881966" y="451547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813386" y="443340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6694994" y="431506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6597913" y="434009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1" name="Oval 40"/>
              <p:cNvSpPr/>
              <p:nvPr/>
            </p:nvSpPr>
            <p:spPr>
              <a:xfrm>
                <a:off x="6460753" y="436482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2" name="Oval 41"/>
              <p:cNvSpPr/>
              <p:nvPr/>
            </p:nvSpPr>
            <p:spPr>
              <a:xfrm>
                <a:off x="6336105" y="449794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3" name="Oval 42"/>
              <p:cNvSpPr/>
              <p:nvPr/>
            </p:nvSpPr>
            <p:spPr>
              <a:xfrm>
                <a:off x="6355703" y="463510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4" name="Oval 43"/>
              <p:cNvSpPr/>
              <p:nvPr/>
            </p:nvSpPr>
            <p:spPr>
              <a:xfrm>
                <a:off x="6442004" y="485019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5" name="Oval 44"/>
              <p:cNvSpPr/>
              <p:nvPr/>
            </p:nvSpPr>
            <p:spPr>
              <a:xfrm>
                <a:off x="6551342" y="484488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6" name="Oval 45"/>
              <p:cNvSpPr/>
              <p:nvPr/>
            </p:nvSpPr>
            <p:spPr>
              <a:xfrm>
                <a:off x="6735073" y="488338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7" name="Oval 46"/>
              <p:cNvSpPr/>
              <p:nvPr/>
            </p:nvSpPr>
            <p:spPr>
              <a:xfrm>
                <a:off x="6796070" y="471792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8" name="Oval 47"/>
              <p:cNvSpPr/>
              <p:nvPr/>
            </p:nvSpPr>
            <p:spPr>
              <a:xfrm>
                <a:off x="6881966" y="4621259"/>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9" name="Oval 48"/>
              <p:cNvSpPr/>
              <p:nvPr/>
            </p:nvSpPr>
            <p:spPr>
              <a:xfrm>
                <a:off x="6813386" y="451547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0" name="Oval 49"/>
              <p:cNvSpPr/>
              <p:nvPr/>
            </p:nvSpPr>
            <p:spPr>
              <a:xfrm>
                <a:off x="6541052" y="4397305"/>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4" name="Oval 53"/>
              <p:cNvSpPr/>
              <p:nvPr/>
            </p:nvSpPr>
            <p:spPr>
              <a:xfrm>
                <a:off x="6460753" y="445222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6718582" y="439899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392173" y="4552679"/>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424283" y="476686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6527110" y="476878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6650002" y="481480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6763574" y="478161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6813386" y="467162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6763574" y="450286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6759761" y="459769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626414" y="443340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8" name="Oval 67"/>
              <p:cNvSpPr/>
              <p:nvPr/>
            </p:nvSpPr>
            <p:spPr>
              <a:xfrm>
                <a:off x="6492863" y="452080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9" name="Oval 68"/>
              <p:cNvSpPr/>
              <p:nvPr/>
            </p:nvSpPr>
            <p:spPr>
              <a:xfrm>
                <a:off x="6475999" y="465705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0" name="Oval 69"/>
              <p:cNvSpPr/>
              <p:nvPr/>
            </p:nvSpPr>
            <p:spPr>
              <a:xfrm>
                <a:off x="6702437" y="4740205"/>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Oval 70"/>
              <p:cNvSpPr/>
              <p:nvPr/>
            </p:nvSpPr>
            <p:spPr>
              <a:xfrm>
                <a:off x="6718582" y="4608084"/>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4" name="Oval 63"/>
              <p:cNvSpPr/>
              <p:nvPr/>
            </p:nvSpPr>
            <p:spPr>
              <a:xfrm>
                <a:off x="6666493" y="451218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595690" y="4689839"/>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6565277" y="457056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6658910" y="4608084"/>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81" name="TextBox 80"/>
            <p:cNvSpPr txBox="1"/>
            <p:nvPr/>
          </p:nvSpPr>
          <p:spPr>
            <a:xfrm>
              <a:off x="4556993" y="5720724"/>
              <a:ext cx="711328" cy="461665"/>
            </a:xfrm>
            <a:prstGeom prst="rect">
              <a:avLst/>
            </a:prstGeom>
            <a:noFill/>
          </p:spPr>
          <p:txBody>
            <a:bodyPr wrap="none" rtlCol="0">
              <a:spAutoFit/>
            </a:bodyPr>
            <a:lstStyle/>
            <a:p>
              <a:r>
                <a:rPr lang="en-US" sz="1200" dirty="0" smtClean="0">
                  <a:solidFill>
                    <a:schemeClr val="accent2"/>
                  </a:solidFill>
                  <a:latin typeface="Gill Sans Light"/>
                  <a:cs typeface="Gill Sans Light"/>
                </a:rPr>
                <a:t>Uranium </a:t>
              </a:r>
            </a:p>
            <a:p>
              <a:r>
                <a:rPr lang="en-US" sz="1200" dirty="0" smtClean="0">
                  <a:solidFill>
                    <a:schemeClr val="accent2"/>
                  </a:solidFill>
                  <a:latin typeface="Gill Sans Light"/>
                  <a:cs typeface="Gill Sans Light"/>
                </a:rPr>
                <a:t>Nucleus</a:t>
              </a:r>
              <a:endParaRPr lang="en-US" sz="1200" dirty="0">
                <a:solidFill>
                  <a:schemeClr val="accent2"/>
                </a:solidFill>
                <a:latin typeface="Gill Sans Light"/>
                <a:cs typeface="Gill Sans Light"/>
              </a:endParaRPr>
            </a:p>
          </p:txBody>
        </p:sp>
      </p:grpSp>
    </p:spTree>
    <p:extLst>
      <p:ext uri="{BB962C8B-B14F-4D97-AF65-F5344CB8AC3E}">
        <p14:creationId xmlns:p14="http://schemas.microsoft.com/office/powerpoint/2010/main" xmlns="" val="2438038238"/>
      </p:ext>
    </p:extLst>
  </p:cSld>
  <p:clrMapOvr>
    <a:masterClrMapping/>
  </p:clrMapOvr>
  <mc:AlternateContent xmlns:mc="http://schemas.openxmlformats.org/markup-compatibility/2006">
    <mc:Choice xmlns:p14="http://schemas.microsoft.com/office/powerpoint/2010/main" xmlns="" Requires="p14">
      <p:transition spd="slow" p14:dur="15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animEffect transition="in" filter="fade">
                                      <p:cBhvr>
                                        <p:cTn id="7" dur="1000"/>
                                        <p:tgtEl>
                                          <p:spTgt spid="79">
                                            <p:txEl>
                                              <p:pRg st="0" end="0"/>
                                            </p:txEl>
                                          </p:spTgt>
                                        </p:tgtEl>
                                      </p:cBhvr>
                                    </p:animEffect>
                                    <p:anim calcmode="lin" valueType="num">
                                      <p:cBhvr>
                                        <p:cTn id="8" dur="100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9">
                                            <p:txEl>
                                              <p:pRg st="0" end="0"/>
                                            </p:txEl>
                                          </p:spTgt>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fade">
                                      <p:cBhvr>
                                        <p:cTn id="14" dur="1000"/>
                                        <p:tgtEl>
                                          <p:spTgt spid="83"/>
                                        </p:tgtEl>
                                      </p:cBhvr>
                                    </p:animEffect>
                                    <p:anim calcmode="lin" valueType="num">
                                      <p:cBhvr>
                                        <p:cTn id="15" dur="1000" fill="hold"/>
                                        <p:tgtEl>
                                          <p:spTgt spid="83"/>
                                        </p:tgtEl>
                                        <p:attrNameLst>
                                          <p:attrName>ppt_x</p:attrName>
                                        </p:attrNameLst>
                                      </p:cBhvr>
                                      <p:tavLst>
                                        <p:tav tm="0">
                                          <p:val>
                                            <p:strVal val="#ppt_x"/>
                                          </p:val>
                                        </p:tav>
                                        <p:tav tm="100000">
                                          <p:val>
                                            <p:strVal val="#ppt_x"/>
                                          </p:val>
                                        </p:tav>
                                      </p:tavLst>
                                    </p:anim>
                                    <p:anim calcmode="lin" valueType="num">
                                      <p:cBhvr>
                                        <p:cTn id="16" dur="900" decel="100000" fill="hold"/>
                                        <p:tgtEl>
                                          <p:spTgt spid="8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1000"/>
                                  </p:stCondLst>
                                  <p:childTnLst>
                                    <p:set>
                                      <p:cBhvr>
                                        <p:cTn id="20" dur="1" fill="hold">
                                          <p:stCondLst>
                                            <p:cond delay="0"/>
                                          </p:stCondLst>
                                        </p:cTn>
                                        <p:tgtEl>
                                          <p:spTgt spid="84"/>
                                        </p:tgtEl>
                                        <p:attrNameLst>
                                          <p:attrName>style.visibility</p:attrName>
                                        </p:attrNameLst>
                                      </p:cBhvr>
                                      <p:to>
                                        <p:strVal val="visible"/>
                                      </p:to>
                                    </p:set>
                                    <p:anim calcmode="lin" valueType="num">
                                      <p:cBhvr additive="base">
                                        <p:cTn id="21" dur="500" fill="hold"/>
                                        <p:tgtEl>
                                          <p:spTgt spid="84"/>
                                        </p:tgtEl>
                                        <p:attrNameLst>
                                          <p:attrName>ppt_x</p:attrName>
                                        </p:attrNameLst>
                                      </p:cBhvr>
                                      <p:tavLst>
                                        <p:tav tm="0">
                                          <p:val>
                                            <p:strVal val="0-#ppt_w/2"/>
                                          </p:val>
                                        </p:tav>
                                        <p:tav tm="100000">
                                          <p:val>
                                            <p:strVal val="#ppt_x"/>
                                          </p:val>
                                        </p:tav>
                                      </p:tavLst>
                                    </p:anim>
                                    <p:anim calcmode="lin" valueType="num">
                                      <p:cBhvr additive="base">
                                        <p:cTn id="22"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79">
                                            <p:txEl>
                                              <p:pRg st="1" end="1"/>
                                            </p:txEl>
                                          </p:spTgt>
                                        </p:tgtEl>
                                        <p:attrNameLst>
                                          <p:attrName>style.visibility</p:attrName>
                                        </p:attrNameLst>
                                      </p:cBhvr>
                                      <p:to>
                                        <p:strVal val="visible"/>
                                      </p:to>
                                    </p:set>
                                    <p:animEffect transition="in" filter="fade">
                                      <p:cBhvr>
                                        <p:cTn id="27" dur="1000"/>
                                        <p:tgtEl>
                                          <p:spTgt spid="79">
                                            <p:txEl>
                                              <p:pRg st="1" end="1"/>
                                            </p:txEl>
                                          </p:spTgt>
                                        </p:tgtEl>
                                      </p:cBhvr>
                                    </p:animEffect>
                                    <p:anim calcmode="lin" valueType="num">
                                      <p:cBhvr>
                                        <p:cTn id="28" dur="1000" fill="hold"/>
                                        <p:tgtEl>
                                          <p:spTgt spid="79">
                                            <p:txEl>
                                              <p:pRg st="1" end="1"/>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79">
                                            <p:txEl>
                                              <p:pRg st="1" end="1"/>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9">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3883" y="6506297"/>
            <a:ext cx="2664367" cy="184666"/>
          </a:xfrm>
          <a:prstGeom prst="rect">
            <a:avLst/>
          </a:prstGeom>
        </p:spPr>
        <p:txBody>
          <a:bodyPr wrap="square">
            <a:spAutoFit/>
          </a:bodyPr>
          <a:lstStyle/>
          <a:p>
            <a:r>
              <a:rPr lang="en-US" sz="600" dirty="0" smtClean="0"/>
              <a:t>Images:  Original art by Dave Pointer</a:t>
            </a:r>
            <a:endParaRPr lang="en-US" sz="600" dirty="0"/>
          </a:p>
        </p:txBody>
      </p:sp>
      <p:sp>
        <p:nvSpPr>
          <p:cNvPr id="78" name="Title 77"/>
          <p:cNvSpPr>
            <a:spLocks noGrp="1"/>
          </p:cNvSpPr>
          <p:nvPr>
            <p:ph type="title"/>
          </p:nvPr>
        </p:nvSpPr>
        <p:spPr/>
        <p:txBody>
          <a:bodyPr/>
          <a:lstStyle/>
          <a:p>
            <a:r>
              <a:rPr lang="en-US" dirty="0" smtClean="0"/>
              <a:t>What is Nuclear Fission?</a:t>
            </a:r>
            <a:endParaRPr lang="en-US" dirty="0"/>
          </a:p>
        </p:txBody>
      </p:sp>
      <p:grpSp>
        <p:nvGrpSpPr>
          <p:cNvPr id="3" name="Group 2"/>
          <p:cNvGrpSpPr/>
          <p:nvPr/>
        </p:nvGrpSpPr>
        <p:grpSpPr>
          <a:xfrm>
            <a:off x="3438379" y="3571584"/>
            <a:ext cx="2972107" cy="3119432"/>
            <a:chOff x="3438379" y="3571584"/>
            <a:chExt cx="2972107" cy="3119432"/>
          </a:xfrm>
        </p:grpSpPr>
        <p:sp>
          <p:nvSpPr>
            <p:cNvPr id="82" name="Rectangle 81"/>
            <p:cNvSpPr/>
            <p:nvPr/>
          </p:nvSpPr>
          <p:spPr>
            <a:xfrm rot="10800000" flipH="1">
              <a:off x="3506960" y="5047119"/>
              <a:ext cx="999909" cy="137161"/>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4677888" y="428587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4567529" y="464698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5030521" y="435445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4961941" y="428587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4847158" y="480202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4802046" y="533458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4996854" y="578741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4928274" y="5818149"/>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4698933" y="5805637"/>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4644221" y="574606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4636109" y="545402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4824781" y="4267377"/>
              <a:ext cx="137160" cy="137160"/>
            </a:xfrm>
            <a:prstGeom prst="ellipse">
              <a:avLst/>
            </a:prstGeom>
            <a:ln>
              <a:noFill/>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5" name="Oval 94"/>
            <p:cNvSpPr/>
            <p:nvPr/>
          </p:nvSpPr>
          <p:spPr>
            <a:xfrm>
              <a:off x="5090960" y="447262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6" name="Oval 95"/>
            <p:cNvSpPr/>
            <p:nvPr/>
          </p:nvSpPr>
          <p:spPr>
            <a:xfrm>
              <a:off x="5030521" y="4682399"/>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7" name="Oval 96"/>
            <p:cNvSpPr/>
            <p:nvPr/>
          </p:nvSpPr>
          <p:spPr>
            <a:xfrm>
              <a:off x="4833470" y="538544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8" name="Oval 97"/>
            <p:cNvSpPr/>
            <p:nvPr/>
          </p:nvSpPr>
          <p:spPr>
            <a:xfrm>
              <a:off x="5030521" y="540759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9" name="Oval 98"/>
            <p:cNvSpPr/>
            <p:nvPr/>
          </p:nvSpPr>
          <p:spPr>
            <a:xfrm>
              <a:off x="4817325" y="5834418"/>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0" name="Oval 99"/>
            <p:cNvSpPr/>
            <p:nvPr/>
          </p:nvSpPr>
          <p:spPr>
            <a:xfrm>
              <a:off x="4567529" y="563719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1" name="Oval 100"/>
            <p:cNvSpPr/>
            <p:nvPr/>
          </p:nvSpPr>
          <p:spPr>
            <a:xfrm>
              <a:off x="4625472" y="5375074"/>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2" name="Oval 101"/>
            <p:cNvSpPr/>
            <p:nvPr/>
          </p:nvSpPr>
          <p:spPr>
            <a:xfrm>
              <a:off x="4726143" y="4797989"/>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3" name="Oval 102"/>
            <p:cNvSpPr/>
            <p:nvPr/>
          </p:nvSpPr>
          <p:spPr>
            <a:xfrm>
              <a:off x="4582928" y="433595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4" name="Oval 103"/>
            <p:cNvSpPr/>
            <p:nvPr/>
          </p:nvSpPr>
          <p:spPr>
            <a:xfrm>
              <a:off x="4802046" y="470239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4733466" y="430295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4559496" y="445015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4706389" y="540316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4594409" y="5562895"/>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4791114" y="5726246"/>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4885905" y="5737057"/>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5065434" y="562242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4908316" y="543550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5065434" y="459984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5030521" y="445912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4912129" y="434079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4815048" y="436581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7" name="Oval 116"/>
            <p:cNvSpPr/>
            <p:nvPr/>
          </p:nvSpPr>
          <p:spPr>
            <a:xfrm>
              <a:off x="4677888" y="4390548"/>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8" name="Oval 117"/>
            <p:cNvSpPr/>
            <p:nvPr/>
          </p:nvSpPr>
          <p:spPr>
            <a:xfrm>
              <a:off x="4553240" y="4523669"/>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9" name="Oval 118"/>
            <p:cNvSpPr/>
            <p:nvPr/>
          </p:nvSpPr>
          <p:spPr>
            <a:xfrm>
              <a:off x="4640699" y="472216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0" name="Oval 119"/>
            <p:cNvSpPr/>
            <p:nvPr/>
          </p:nvSpPr>
          <p:spPr>
            <a:xfrm>
              <a:off x="4694052" y="567259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1" name="Oval 120"/>
            <p:cNvSpPr/>
            <p:nvPr/>
          </p:nvSpPr>
          <p:spPr>
            <a:xfrm>
              <a:off x="4803390" y="5667276"/>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2" name="Oval 121"/>
            <p:cNvSpPr/>
            <p:nvPr/>
          </p:nvSpPr>
          <p:spPr>
            <a:xfrm>
              <a:off x="4987121" y="5705777"/>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3" name="Oval 122"/>
            <p:cNvSpPr/>
            <p:nvPr/>
          </p:nvSpPr>
          <p:spPr>
            <a:xfrm>
              <a:off x="5048118" y="554032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4" name="Oval 123"/>
            <p:cNvSpPr/>
            <p:nvPr/>
          </p:nvSpPr>
          <p:spPr>
            <a:xfrm>
              <a:off x="4934912" y="4733448"/>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5" name="Oval 124"/>
            <p:cNvSpPr/>
            <p:nvPr/>
          </p:nvSpPr>
          <p:spPr>
            <a:xfrm>
              <a:off x="5030521" y="454120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6" name="Oval 125"/>
            <p:cNvSpPr/>
            <p:nvPr/>
          </p:nvSpPr>
          <p:spPr>
            <a:xfrm>
              <a:off x="4758187" y="442303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7" name="Oval 126"/>
            <p:cNvSpPr/>
            <p:nvPr/>
          </p:nvSpPr>
          <p:spPr>
            <a:xfrm>
              <a:off x="4677888" y="447795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p:cNvSpPr/>
            <p:nvPr/>
          </p:nvSpPr>
          <p:spPr>
            <a:xfrm>
              <a:off x="4935717" y="442471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p:cNvSpPr/>
            <p:nvPr/>
          </p:nvSpPr>
          <p:spPr>
            <a:xfrm>
              <a:off x="4691112" y="462744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p:cNvSpPr/>
            <p:nvPr/>
          </p:nvSpPr>
          <p:spPr>
            <a:xfrm>
              <a:off x="4676331" y="558926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p:cNvSpPr/>
            <p:nvPr/>
          </p:nvSpPr>
          <p:spPr>
            <a:xfrm>
              <a:off x="4779158" y="559118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p:cNvSpPr/>
            <p:nvPr/>
          </p:nvSpPr>
          <p:spPr>
            <a:xfrm>
              <a:off x="4902050" y="5637197"/>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p:cNvSpPr/>
            <p:nvPr/>
          </p:nvSpPr>
          <p:spPr>
            <a:xfrm>
              <a:off x="5015622" y="560401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p:cNvSpPr/>
            <p:nvPr/>
          </p:nvSpPr>
          <p:spPr>
            <a:xfrm>
              <a:off x="4896170" y="534071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4980709" y="452859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4976896" y="4623422"/>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4843549" y="4459128"/>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8" name="Oval 137"/>
            <p:cNvSpPr/>
            <p:nvPr/>
          </p:nvSpPr>
          <p:spPr>
            <a:xfrm>
              <a:off x="4709998" y="4546533"/>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9" name="Oval 138"/>
            <p:cNvSpPr/>
            <p:nvPr/>
          </p:nvSpPr>
          <p:spPr>
            <a:xfrm>
              <a:off x="4728047" y="5479452"/>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0" name="Oval 139"/>
            <p:cNvSpPr/>
            <p:nvPr/>
          </p:nvSpPr>
          <p:spPr>
            <a:xfrm>
              <a:off x="4954485" y="5562600"/>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1" name="Oval 140"/>
            <p:cNvSpPr/>
            <p:nvPr/>
          </p:nvSpPr>
          <p:spPr>
            <a:xfrm>
              <a:off x="4935717" y="463381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2" name="Oval 141"/>
            <p:cNvSpPr/>
            <p:nvPr/>
          </p:nvSpPr>
          <p:spPr>
            <a:xfrm>
              <a:off x="4883628" y="4537913"/>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4847738" y="5512234"/>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4782412" y="4596288"/>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4876045" y="4633811"/>
              <a:ext cx="137160" cy="137160"/>
            </a:xfrm>
            <a:prstGeom prst="ellipse">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6" name="Oval 145"/>
            <p:cNvSpPr/>
            <p:nvPr/>
          </p:nvSpPr>
          <p:spPr>
            <a:xfrm>
              <a:off x="3438379" y="504131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ectangle 146"/>
            <p:cNvSpPr/>
            <p:nvPr/>
          </p:nvSpPr>
          <p:spPr>
            <a:xfrm rot="12535345" flipH="1">
              <a:off x="3898502" y="4760805"/>
              <a:ext cx="914400" cy="109728"/>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a:spLocks noChangeAspect="1"/>
            </p:cNvSpPr>
            <p:nvPr/>
          </p:nvSpPr>
          <p:spPr>
            <a:xfrm>
              <a:off x="3914343" y="4547368"/>
              <a:ext cx="109728" cy="109728"/>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ectangle 148"/>
            <p:cNvSpPr/>
            <p:nvPr/>
          </p:nvSpPr>
          <p:spPr>
            <a:xfrm rot="2883032" flipH="1">
              <a:off x="4893067" y="5477758"/>
              <a:ext cx="914400" cy="67634"/>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Oval 149"/>
            <p:cNvSpPr>
              <a:spLocks noChangeAspect="1"/>
            </p:cNvSpPr>
            <p:nvPr/>
          </p:nvSpPr>
          <p:spPr>
            <a:xfrm>
              <a:off x="5611790" y="5803586"/>
              <a:ext cx="91440" cy="9144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Rectangle 150"/>
            <p:cNvSpPr/>
            <p:nvPr/>
          </p:nvSpPr>
          <p:spPr>
            <a:xfrm flipH="1">
              <a:off x="5287560" y="5045930"/>
              <a:ext cx="1054346" cy="132541"/>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2" name="Oval 151"/>
            <p:cNvSpPr/>
            <p:nvPr/>
          </p:nvSpPr>
          <p:spPr>
            <a:xfrm>
              <a:off x="6273326" y="5041311"/>
              <a:ext cx="137160" cy="13716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3" name="Rectangle 152"/>
            <p:cNvSpPr/>
            <p:nvPr/>
          </p:nvSpPr>
          <p:spPr>
            <a:xfrm rot="18296140" flipH="1">
              <a:off x="5107702" y="4358714"/>
              <a:ext cx="914400" cy="182880"/>
            </a:xfrm>
            <a:prstGeom prst="rect">
              <a:avLst/>
            </a:prstGeom>
            <a:gradFill flip="none" rotWithShape="1">
              <a:gsLst>
                <a:gs pos="0">
                  <a:schemeClr val="accent1"/>
                </a:gs>
                <a:gs pos="100000">
                  <a:schemeClr val="bg1"/>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4" name="Oval 153"/>
            <p:cNvSpPr/>
            <p:nvPr/>
          </p:nvSpPr>
          <p:spPr>
            <a:xfrm rot="18296140">
              <a:off x="5726786" y="3987540"/>
              <a:ext cx="182880" cy="182880"/>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5" name="Freeform 154"/>
            <p:cNvSpPr/>
            <p:nvPr/>
          </p:nvSpPr>
          <p:spPr>
            <a:xfrm rot="20700000">
              <a:off x="4549755" y="3607755"/>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6" name="Freeform 155"/>
            <p:cNvSpPr/>
            <p:nvPr/>
          </p:nvSpPr>
          <p:spPr>
            <a:xfrm rot="2100000">
              <a:off x="5349053" y="3710391"/>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7" name="Freeform 156"/>
            <p:cNvSpPr/>
            <p:nvPr/>
          </p:nvSpPr>
          <p:spPr>
            <a:xfrm rot="18600000">
              <a:off x="4183199" y="3891498"/>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8" name="Freeform 157"/>
            <p:cNvSpPr/>
            <p:nvPr/>
          </p:nvSpPr>
          <p:spPr>
            <a:xfrm rot="9900000">
              <a:off x="5117226" y="6031341"/>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9" name="Freeform 158"/>
            <p:cNvSpPr/>
            <p:nvPr/>
          </p:nvSpPr>
          <p:spPr>
            <a:xfrm rot="7200000">
              <a:off x="5431721" y="5735863"/>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0" name="Freeform 159"/>
            <p:cNvSpPr/>
            <p:nvPr/>
          </p:nvSpPr>
          <p:spPr>
            <a:xfrm rot="15000000">
              <a:off x="4138922" y="5348220"/>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1" name="Freeform 160"/>
            <p:cNvSpPr/>
            <p:nvPr/>
          </p:nvSpPr>
          <p:spPr>
            <a:xfrm rot="12600000">
              <a:off x="4444833" y="5932729"/>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2" name="Freeform 161"/>
            <p:cNvSpPr/>
            <p:nvPr/>
          </p:nvSpPr>
          <p:spPr>
            <a:xfrm rot="900000">
              <a:off x="4968531" y="3571584"/>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3" name="TextBox 162"/>
          <p:cNvSpPr txBox="1"/>
          <p:nvPr/>
        </p:nvSpPr>
        <p:spPr>
          <a:xfrm>
            <a:off x="998704" y="4335205"/>
            <a:ext cx="1874112" cy="1938992"/>
          </a:xfrm>
          <a:prstGeom prst="rect">
            <a:avLst/>
          </a:prstGeom>
          <a:noFill/>
        </p:spPr>
        <p:txBody>
          <a:bodyPr wrap="square" rtlCol="0">
            <a:spAutoFit/>
          </a:bodyPr>
          <a:lstStyle/>
          <a:p>
            <a:pPr algn="ctr"/>
            <a:r>
              <a:rPr lang="en-US" sz="2000" dirty="0" smtClean="0">
                <a:latin typeface="Gill Sans Light"/>
                <a:cs typeface="Gill Sans Light"/>
              </a:rPr>
              <a:t>The nucleus splits in two halves and releases some </a:t>
            </a:r>
            <a:r>
              <a:rPr lang="en-US" sz="2000" b="1" dirty="0" smtClean="0">
                <a:solidFill>
                  <a:schemeClr val="accent1"/>
                </a:solidFill>
                <a:latin typeface="Gill Sans Light"/>
                <a:cs typeface="Gill Sans Light"/>
              </a:rPr>
              <a:t>neutrons</a:t>
            </a:r>
            <a:r>
              <a:rPr lang="en-US" sz="2000" dirty="0" smtClean="0">
                <a:latin typeface="Gill Sans Light"/>
                <a:cs typeface="Gill Sans Light"/>
              </a:rPr>
              <a:t>, and radiation</a:t>
            </a:r>
            <a:endParaRPr lang="en-US" sz="2000" dirty="0">
              <a:latin typeface="Gill Sans Light"/>
              <a:cs typeface="Gill Sans Light"/>
            </a:endParaRPr>
          </a:p>
        </p:txBody>
      </p:sp>
    </p:spTree>
    <p:extLst>
      <p:ext uri="{BB962C8B-B14F-4D97-AF65-F5344CB8AC3E}">
        <p14:creationId xmlns:p14="http://schemas.microsoft.com/office/powerpoint/2010/main" xmlns="" val="37903475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3883" y="6506297"/>
            <a:ext cx="2664367" cy="184666"/>
          </a:xfrm>
          <a:prstGeom prst="rect">
            <a:avLst/>
          </a:prstGeom>
        </p:spPr>
        <p:txBody>
          <a:bodyPr wrap="square">
            <a:spAutoFit/>
          </a:bodyPr>
          <a:lstStyle/>
          <a:p>
            <a:r>
              <a:rPr lang="en-US" sz="600" dirty="0" smtClean="0"/>
              <a:t>Images:  Original art by Dave Pointer</a:t>
            </a:r>
            <a:endParaRPr lang="en-US" sz="600" dirty="0"/>
          </a:p>
        </p:txBody>
      </p:sp>
      <p:sp>
        <p:nvSpPr>
          <p:cNvPr id="78" name="Title 77"/>
          <p:cNvSpPr>
            <a:spLocks noGrp="1"/>
          </p:cNvSpPr>
          <p:nvPr>
            <p:ph type="title"/>
          </p:nvPr>
        </p:nvSpPr>
        <p:spPr/>
        <p:txBody>
          <a:bodyPr/>
          <a:lstStyle/>
          <a:p>
            <a:r>
              <a:rPr lang="en-US" dirty="0" smtClean="0"/>
              <a:t>What is Nuclear Fission?</a:t>
            </a:r>
            <a:endParaRPr lang="en-US" dirty="0"/>
          </a:p>
        </p:txBody>
      </p:sp>
      <p:sp>
        <p:nvSpPr>
          <p:cNvPr id="163" name="TextBox 162"/>
          <p:cNvSpPr txBox="1"/>
          <p:nvPr/>
        </p:nvSpPr>
        <p:spPr>
          <a:xfrm>
            <a:off x="6306631" y="4012395"/>
            <a:ext cx="2354969" cy="1938992"/>
          </a:xfrm>
          <a:prstGeom prst="rect">
            <a:avLst/>
          </a:prstGeom>
          <a:noFill/>
        </p:spPr>
        <p:txBody>
          <a:bodyPr wrap="square" rtlCol="0">
            <a:spAutoFit/>
          </a:bodyPr>
          <a:lstStyle/>
          <a:p>
            <a:pPr algn="ctr"/>
            <a:r>
              <a:rPr lang="en-US" sz="2000" dirty="0" smtClean="0">
                <a:latin typeface="Gill Sans Light"/>
                <a:cs typeface="Gill Sans Light"/>
              </a:rPr>
              <a:t>During fission, a small amount of mass is lost.  This mass is transformed into </a:t>
            </a:r>
            <a:r>
              <a:rPr lang="en-US" sz="2000" dirty="0" smtClean="0">
                <a:solidFill>
                  <a:srgbClr val="FF6600"/>
                </a:solidFill>
                <a:latin typeface="Gill Sans Light"/>
                <a:cs typeface="Gill Sans Light"/>
              </a:rPr>
              <a:t>ENERGY</a:t>
            </a:r>
            <a:r>
              <a:rPr lang="en-US" sz="2000" dirty="0" smtClean="0">
                <a:latin typeface="Gill Sans Light"/>
                <a:cs typeface="Gill Sans Light"/>
              </a:rPr>
              <a:t>, which is also released.</a:t>
            </a:r>
            <a:endParaRPr lang="en-US" sz="2000" dirty="0">
              <a:latin typeface="Gill Sans Light"/>
              <a:cs typeface="Gill Sans Light"/>
            </a:endParaRPr>
          </a:p>
        </p:txBody>
      </p:sp>
      <p:grpSp>
        <p:nvGrpSpPr>
          <p:cNvPr id="3" name="Group 2"/>
          <p:cNvGrpSpPr/>
          <p:nvPr/>
        </p:nvGrpSpPr>
        <p:grpSpPr>
          <a:xfrm>
            <a:off x="3527575" y="3901368"/>
            <a:ext cx="2419123" cy="2338265"/>
            <a:chOff x="3527575" y="3901368"/>
            <a:chExt cx="2419123" cy="2338265"/>
          </a:xfrm>
        </p:grpSpPr>
        <p:sp>
          <p:nvSpPr>
            <p:cNvPr id="155" name="Freeform 154"/>
            <p:cNvSpPr/>
            <p:nvPr/>
          </p:nvSpPr>
          <p:spPr>
            <a:xfrm rot="20700000">
              <a:off x="4463649" y="3901368"/>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6" name="Freeform 155"/>
            <p:cNvSpPr/>
            <p:nvPr/>
          </p:nvSpPr>
          <p:spPr>
            <a:xfrm rot="2100000">
              <a:off x="5490975" y="4089650"/>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7" name="Freeform 156"/>
            <p:cNvSpPr/>
            <p:nvPr/>
          </p:nvSpPr>
          <p:spPr>
            <a:xfrm rot="18600000">
              <a:off x="3902748" y="4136621"/>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8" name="Freeform 157"/>
            <p:cNvSpPr/>
            <p:nvPr/>
          </p:nvSpPr>
          <p:spPr>
            <a:xfrm rot="9900000">
              <a:off x="4990110" y="5579958"/>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9" name="Freeform 158"/>
            <p:cNvSpPr/>
            <p:nvPr/>
          </p:nvSpPr>
          <p:spPr>
            <a:xfrm rot="7200000">
              <a:off x="5573642" y="5331166"/>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0" name="Freeform 159"/>
            <p:cNvSpPr/>
            <p:nvPr/>
          </p:nvSpPr>
          <p:spPr>
            <a:xfrm rot="15000000">
              <a:off x="3814194" y="5249617"/>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1" name="Freeform 160"/>
            <p:cNvSpPr/>
            <p:nvPr/>
          </p:nvSpPr>
          <p:spPr>
            <a:xfrm rot="12600000">
              <a:off x="4304651" y="5533514"/>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2" name="Freeform 161"/>
            <p:cNvSpPr/>
            <p:nvPr/>
          </p:nvSpPr>
          <p:spPr>
            <a:xfrm rot="900000">
              <a:off x="5095646" y="3901368"/>
              <a:ext cx="86438" cy="659675"/>
            </a:xfrm>
            <a:custGeom>
              <a:avLst/>
              <a:gdLst>
                <a:gd name="connsiteX0" fmla="*/ 43284 w 86438"/>
                <a:gd name="connsiteY0" fmla="*/ 0 h 659675"/>
                <a:gd name="connsiteX1" fmla="*/ 130 w 86438"/>
                <a:gd name="connsiteY1" fmla="*/ 123303 h 659675"/>
                <a:gd name="connsiteX2" fmla="*/ 55614 w 86438"/>
                <a:gd name="connsiteY2" fmla="*/ 209616 h 659675"/>
                <a:gd name="connsiteX3" fmla="*/ 24790 w 86438"/>
                <a:gd name="connsiteY3" fmla="*/ 308259 h 659675"/>
                <a:gd name="connsiteX4" fmla="*/ 86438 w 86438"/>
                <a:gd name="connsiteY4" fmla="*/ 400737 h 659675"/>
                <a:gd name="connsiteX5" fmla="*/ 24790 w 86438"/>
                <a:gd name="connsiteY5" fmla="*/ 487049 h 659675"/>
                <a:gd name="connsiteX6" fmla="*/ 74108 w 86438"/>
                <a:gd name="connsiteY6" fmla="*/ 567197 h 659675"/>
                <a:gd name="connsiteX7" fmla="*/ 55614 w 86438"/>
                <a:gd name="connsiteY7" fmla="*/ 659675 h 659675"/>
                <a:gd name="connsiteX8" fmla="*/ 55614 w 86438"/>
                <a:gd name="connsiteY8" fmla="*/ 659675 h 65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38" h="659675">
                  <a:moveTo>
                    <a:pt x="43284" y="0"/>
                  </a:moveTo>
                  <a:cubicBezTo>
                    <a:pt x="20679" y="44183"/>
                    <a:pt x="-1925" y="88367"/>
                    <a:pt x="130" y="123303"/>
                  </a:cubicBezTo>
                  <a:cubicBezTo>
                    <a:pt x="2185" y="158239"/>
                    <a:pt x="51504" y="178790"/>
                    <a:pt x="55614" y="209616"/>
                  </a:cubicBezTo>
                  <a:cubicBezTo>
                    <a:pt x="59724" y="240442"/>
                    <a:pt x="19653" y="276406"/>
                    <a:pt x="24790" y="308259"/>
                  </a:cubicBezTo>
                  <a:cubicBezTo>
                    <a:pt x="29927" y="340113"/>
                    <a:pt x="86438" y="370939"/>
                    <a:pt x="86438" y="400737"/>
                  </a:cubicBezTo>
                  <a:cubicBezTo>
                    <a:pt x="86438" y="430535"/>
                    <a:pt x="26845" y="459306"/>
                    <a:pt x="24790" y="487049"/>
                  </a:cubicBezTo>
                  <a:cubicBezTo>
                    <a:pt x="22735" y="514792"/>
                    <a:pt x="68971" y="538426"/>
                    <a:pt x="74108" y="567197"/>
                  </a:cubicBezTo>
                  <a:cubicBezTo>
                    <a:pt x="79245" y="595968"/>
                    <a:pt x="55614" y="659675"/>
                    <a:pt x="55614" y="659675"/>
                  </a:cubicBezTo>
                  <a:lnTo>
                    <a:pt x="55614" y="659675"/>
                  </a:lnTo>
                </a:path>
              </a:pathLst>
            </a:custGeom>
            <a:ln>
              <a:gradFill flip="none" rotWithShape="1">
                <a:gsLst>
                  <a:gs pos="0">
                    <a:schemeClr val="accent3"/>
                  </a:gs>
                  <a:gs pos="100000">
                    <a:srgbClr val="FF6600"/>
                  </a:gs>
                </a:gsLst>
                <a:lin ang="5400000" scaled="0"/>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Rectangle 1"/>
            <p:cNvSpPr/>
            <p:nvPr/>
          </p:nvSpPr>
          <p:spPr>
            <a:xfrm>
              <a:off x="4051347" y="4656590"/>
              <a:ext cx="1666575" cy="769441"/>
            </a:xfrm>
            <a:prstGeom prst="rect">
              <a:avLst/>
            </a:prstGeom>
            <a:noFill/>
          </p:spPr>
          <p:txBody>
            <a:bodyPr wrap="none" lIns="91440" tIns="45720" rIns="91440" bIns="45720">
              <a:spAutoFit/>
            </a:bodyPr>
            <a:lstStyle/>
            <a:p>
              <a:pPr algn="ctr"/>
              <a:r>
                <a:rPr lang="en-US" sz="4400" dirty="0" smtClean="0">
                  <a:ln w="17780" cmpd="sng">
                    <a:solidFill>
                      <a:schemeClr val="accent1"/>
                    </a:solidFill>
                    <a:prstDash val="solid"/>
                    <a:miter lim="800000"/>
                  </a:ln>
                  <a:gradFill>
                    <a:gsLst>
                      <a:gs pos="10000">
                        <a:schemeClr val="accent1">
                          <a:tint val="63000"/>
                          <a:sat val="105000"/>
                        </a:schemeClr>
                      </a:gs>
                      <a:gs pos="90000">
                        <a:schemeClr val="accent1">
                          <a:shade val="50000"/>
                          <a:satMod val="100000"/>
                        </a:schemeClr>
                      </a:gs>
                    </a:gsLst>
                    <a:lin ang="5400000"/>
                  </a:gradFill>
                  <a:effectLst>
                    <a:glow rad="101600">
                      <a:schemeClr val="accent3">
                        <a:satMod val="175000"/>
                        <a:alpha val="40000"/>
                      </a:schemeClr>
                    </a:glow>
                    <a:outerShdw blurRad="55000" dist="50800" dir="5400000" algn="tl">
                      <a:srgbClr val="000000">
                        <a:alpha val="33000"/>
                      </a:srgbClr>
                    </a:outerShdw>
                  </a:effectLst>
                  <a:latin typeface="Gill Sans"/>
                  <a:cs typeface="Gill Sans"/>
                </a:rPr>
                <a:t>E=mc</a:t>
              </a:r>
              <a:r>
                <a:rPr lang="en-US" sz="4400" baseline="30000" dirty="0" smtClean="0">
                  <a:ln w="17780" cmpd="sng">
                    <a:solidFill>
                      <a:schemeClr val="accent1"/>
                    </a:solidFill>
                    <a:prstDash val="solid"/>
                    <a:miter lim="800000"/>
                  </a:ln>
                  <a:gradFill>
                    <a:gsLst>
                      <a:gs pos="10000">
                        <a:schemeClr val="accent1">
                          <a:tint val="63000"/>
                          <a:sat val="105000"/>
                        </a:schemeClr>
                      </a:gs>
                      <a:gs pos="90000">
                        <a:schemeClr val="accent1">
                          <a:shade val="50000"/>
                          <a:satMod val="100000"/>
                        </a:schemeClr>
                      </a:gs>
                    </a:gsLst>
                    <a:lin ang="5400000"/>
                  </a:gradFill>
                  <a:effectLst>
                    <a:glow rad="101600">
                      <a:schemeClr val="accent3">
                        <a:satMod val="175000"/>
                        <a:alpha val="40000"/>
                      </a:schemeClr>
                    </a:glow>
                    <a:outerShdw blurRad="55000" dist="50800" dir="5400000" algn="tl">
                      <a:srgbClr val="000000">
                        <a:alpha val="33000"/>
                      </a:srgbClr>
                    </a:outerShdw>
                  </a:effectLst>
                  <a:latin typeface="Gill Sans"/>
                  <a:cs typeface="Gill Sans"/>
                </a:rPr>
                <a:t>2</a:t>
              </a:r>
              <a:endParaRPr lang="en-US" sz="4400" baseline="30000" dirty="0">
                <a:ln w="17780" cmpd="sng">
                  <a:solidFill>
                    <a:schemeClr val="accent1"/>
                  </a:solidFill>
                  <a:prstDash val="solid"/>
                  <a:miter lim="800000"/>
                </a:ln>
                <a:gradFill>
                  <a:gsLst>
                    <a:gs pos="10000">
                      <a:schemeClr val="accent1">
                        <a:tint val="63000"/>
                        <a:sat val="105000"/>
                      </a:schemeClr>
                    </a:gs>
                    <a:gs pos="90000">
                      <a:schemeClr val="accent1">
                        <a:shade val="50000"/>
                        <a:satMod val="100000"/>
                      </a:schemeClr>
                    </a:gs>
                  </a:gsLst>
                  <a:lin ang="5400000"/>
                </a:gradFill>
                <a:effectLst>
                  <a:glow rad="101600">
                    <a:schemeClr val="accent3">
                      <a:satMod val="175000"/>
                      <a:alpha val="40000"/>
                    </a:schemeClr>
                  </a:glow>
                  <a:outerShdw blurRad="55000" dist="50800" dir="5400000" algn="tl">
                    <a:srgbClr val="000000">
                      <a:alpha val="33000"/>
                    </a:srgbClr>
                  </a:outerShdw>
                </a:effectLst>
                <a:latin typeface="Gill Sans"/>
                <a:cs typeface="Gill Sans"/>
              </a:endParaRPr>
            </a:p>
          </p:txBody>
        </p:sp>
      </p:grpSp>
    </p:spTree>
    <p:extLst>
      <p:ext uri="{BB962C8B-B14F-4D97-AF65-F5344CB8AC3E}">
        <p14:creationId xmlns:p14="http://schemas.microsoft.com/office/powerpoint/2010/main" xmlns="" val="7430681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Let’s Build a Nuclear Power Plant</a:t>
            </a:r>
            <a:endParaRPr lang="en-US" dirty="0"/>
          </a:p>
        </p:txBody>
      </p:sp>
      <p:pic>
        <p:nvPicPr>
          <p:cNvPr id="6" name="Picture Placeholder 6"/>
          <p:cNvPicPr>
            <a:picLocks noGrp="1" noChangeAspect="1"/>
          </p:cNvPicPr>
          <p:nvPr>
            <p:ph type="pic" sz="quarter" idx="13"/>
          </p:nvPr>
        </p:nvPicPr>
        <p:blipFill>
          <a:blip r:embed="rId3" cstate="print"/>
          <a:srcRect t="841" b="841"/>
          <a:stretch>
            <a:fillRect/>
          </a:stretch>
        </p:blipFill>
        <p:spPr/>
      </p:pic>
      <p:sp>
        <p:nvSpPr>
          <p:cNvPr id="7" name="Date Placeholder 6"/>
          <p:cNvSpPr>
            <a:spLocks noGrp="1"/>
          </p:cNvSpPr>
          <p:nvPr>
            <p:ph type="dt" sz="half" idx="10"/>
          </p:nvPr>
        </p:nvSpPr>
        <p:spPr/>
        <p:txBody>
          <a:bodyPr/>
          <a:lstStyle/>
          <a:p>
            <a:fld id="{BCFF8779-B91D-7949-BF43-83458337814A}" type="datetime1">
              <a:rPr lang="en-US" smtClean="0"/>
              <a:pPr/>
              <a:t>11/9/2013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43</a:t>
            </a:fld>
            <a:endParaRPr lang="en-US"/>
          </a:p>
        </p:txBody>
      </p:sp>
    </p:spTree>
    <p:extLst>
      <p:ext uri="{BB962C8B-B14F-4D97-AF65-F5344CB8AC3E}">
        <p14:creationId xmlns:p14="http://schemas.microsoft.com/office/powerpoint/2010/main" xmlns="" val="4095588675"/>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5" name="Can 4"/>
          <p:cNvSpPr/>
          <p:nvPr/>
        </p:nvSpPr>
        <p:spPr>
          <a:xfrm>
            <a:off x="2448090" y="2677412"/>
            <a:ext cx="914400" cy="1216152"/>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TextBox 5"/>
          <p:cNvSpPr txBox="1"/>
          <p:nvPr/>
        </p:nvSpPr>
        <p:spPr>
          <a:xfrm>
            <a:off x="3699810" y="2725185"/>
            <a:ext cx="4428189" cy="830997"/>
          </a:xfrm>
          <a:prstGeom prst="rect">
            <a:avLst/>
          </a:prstGeom>
          <a:noFill/>
        </p:spPr>
        <p:txBody>
          <a:bodyPr wrap="square" rtlCol="0">
            <a:spAutoFit/>
          </a:bodyPr>
          <a:lstStyle/>
          <a:p>
            <a:r>
              <a:rPr lang="en-US" sz="2400" dirty="0" smtClean="0"/>
              <a:t>First, ceramic </a:t>
            </a:r>
            <a:r>
              <a:rPr lang="en-US" sz="2400" b="1" dirty="0"/>
              <a:t>fuel pellets</a:t>
            </a:r>
            <a:r>
              <a:rPr lang="en-US" sz="2400" dirty="0"/>
              <a:t> are </a:t>
            </a:r>
            <a:r>
              <a:rPr lang="en-US" sz="2400" dirty="0" smtClean="0"/>
              <a:t>manufactured from </a:t>
            </a:r>
            <a:r>
              <a:rPr lang="en-US" sz="2400" b="1" dirty="0" smtClean="0"/>
              <a:t>uranium</a:t>
            </a:r>
            <a:r>
              <a:rPr lang="en-US" sz="2400" dirty="0" smtClean="0"/>
              <a:t> ore</a:t>
            </a:r>
            <a:endParaRPr lang="en-US" sz="2400" dirty="0"/>
          </a:p>
        </p:txBody>
      </p:sp>
      <p:sp>
        <p:nvSpPr>
          <p:cNvPr id="7" name="Date Placeholder 6"/>
          <p:cNvSpPr>
            <a:spLocks noGrp="1"/>
          </p:cNvSpPr>
          <p:nvPr>
            <p:ph type="dt" sz="half" idx="10"/>
          </p:nvPr>
        </p:nvSpPr>
        <p:spPr/>
        <p:txBody>
          <a:bodyPr/>
          <a:lstStyle/>
          <a:p>
            <a:fld id="{4DF6BF6C-1F14-BA4E-81EC-1422C0444C8A}" type="datetime1">
              <a:rPr lang="en-US" smtClean="0"/>
              <a:pPr/>
              <a:t>11/9/2013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44</a:t>
            </a:fld>
            <a:endParaRPr lang="en-US"/>
          </a:p>
        </p:txBody>
      </p:sp>
    </p:spTree>
    <p:extLst>
      <p:ext uri="{BB962C8B-B14F-4D97-AF65-F5344CB8AC3E}">
        <p14:creationId xmlns:p14="http://schemas.microsoft.com/office/powerpoint/2010/main" xmlns="" val="1632982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1" nodeType="clickEffect">
                                  <p:stCondLst>
                                    <p:cond delay="0"/>
                                  </p:stCondLst>
                                  <p:childTnLst>
                                    <p:animScale>
                                      <p:cBhvr>
                                        <p:cTn id="17" dur="1000" fill="hold"/>
                                        <p:tgtEl>
                                          <p:spTgt spid="5"/>
                                        </p:tgtEl>
                                      </p:cBhvr>
                                      <p:by x="25000" y="25000"/>
                                    </p:animScale>
                                  </p:childTnLst>
                                </p:cTn>
                              </p:par>
                            </p:childTnLst>
                          </p:cTn>
                        </p:par>
                        <p:par>
                          <p:cTn id="18" fill="hold">
                            <p:stCondLst>
                              <p:cond delay="1000"/>
                            </p:stCondLst>
                            <p:childTnLst>
                              <p:par>
                                <p:cTn id="19" presetID="42" presetClass="exit" presetSubtype="0" fill="hold" grpId="2" nodeType="after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5" name="Can 4"/>
          <p:cNvSpPr>
            <a:spLocks noChangeAspect="1"/>
          </p:cNvSpPr>
          <p:nvPr/>
        </p:nvSpPr>
        <p:spPr>
          <a:xfrm>
            <a:off x="2426988" y="609041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6" name="TextBox 5"/>
          <p:cNvSpPr txBox="1"/>
          <p:nvPr/>
        </p:nvSpPr>
        <p:spPr>
          <a:xfrm>
            <a:off x="3699811" y="2725185"/>
            <a:ext cx="3586814" cy="830997"/>
          </a:xfrm>
          <a:prstGeom prst="rect">
            <a:avLst/>
          </a:prstGeom>
          <a:noFill/>
        </p:spPr>
        <p:txBody>
          <a:bodyPr wrap="square" rtlCol="0">
            <a:spAutoFit/>
          </a:bodyPr>
          <a:lstStyle/>
          <a:p>
            <a:r>
              <a:rPr lang="en-US" sz="2400" dirty="0"/>
              <a:t>The </a:t>
            </a:r>
            <a:r>
              <a:rPr lang="en-US" sz="2400" dirty="0" smtClean="0"/>
              <a:t>ceramic </a:t>
            </a:r>
            <a:r>
              <a:rPr lang="en-US" sz="2400" b="1" dirty="0" smtClean="0"/>
              <a:t>fuel </a:t>
            </a:r>
            <a:r>
              <a:rPr lang="en-US" sz="2400" b="1" dirty="0"/>
              <a:t>pellets</a:t>
            </a:r>
            <a:r>
              <a:rPr lang="en-US" sz="2400" dirty="0"/>
              <a:t> are stacked in a column</a:t>
            </a:r>
          </a:p>
        </p:txBody>
      </p:sp>
      <p:sp>
        <p:nvSpPr>
          <p:cNvPr id="7" name="Can 6"/>
          <p:cNvSpPr>
            <a:spLocks noChangeAspect="1"/>
          </p:cNvSpPr>
          <p:nvPr/>
        </p:nvSpPr>
        <p:spPr>
          <a:xfrm>
            <a:off x="2426988" y="579589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Can 7"/>
          <p:cNvSpPr>
            <a:spLocks noChangeAspect="1"/>
          </p:cNvSpPr>
          <p:nvPr/>
        </p:nvSpPr>
        <p:spPr>
          <a:xfrm>
            <a:off x="2426988" y="4912360"/>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Can 8"/>
          <p:cNvSpPr>
            <a:spLocks noChangeAspect="1"/>
          </p:cNvSpPr>
          <p:nvPr/>
        </p:nvSpPr>
        <p:spPr>
          <a:xfrm>
            <a:off x="2426988" y="5206873"/>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0" name="Can 9"/>
          <p:cNvSpPr>
            <a:spLocks noChangeAspect="1"/>
          </p:cNvSpPr>
          <p:nvPr/>
        </p:nvSpPr>
        <p:spPr>
          <a:xfrm>
            <a:off x="2426988" y="5501386"/>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3" name="Can 12"/>
          <p:cNvSpPr>
            <a:spLocks noChangeAspect="1"/>
          </p:cNvSpPr>
          <p:nvPr/>
        </p:nvSpPr>
        <p:spPr>
          <a:xfrm>
            <a:off x="2426988" y="4617847"/>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0" name="Can 19"/>
          <p:cNvSpPr>
            <a:spLocks noChangeAspect="1"/>
          </p:cNvSpPr>
          <p:nvPr/>
        </p:nvSpPr>
        <p:spPr>
          <a:xfrm>
            <a:off x="2426988" y="4329684"/>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1" name="Can 20"/>
          <p:cNvSpPr>
            <a:spLocks noChangeAspect="1"/>
          </p:cNvSpPr>
          <p:nvPr/>
        </p:nvSpPr>
        <p:spPr>
          <a:xfrm>
            <a:off x="2426988" y="4035171"/>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2" name="Can 21"/>
          <p:cNvSpPr>
            <a:spLocks noChangeAspect="1"/>
          </p:cNvSpPr>
          <p:nvPr/>
        </p:nvSpPr>
        <p:spPr>
          <a:xfrm>
            <a:off x="2426988" y="315163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3" name="Can 22"/>
          <p:cNvSpPr>
            <a:spLocks noChangeAspect="1"/>
          </p:cNvSpPr>
          <p:nvPr/>
        </p:nvSpPr>
        <p:spPr>
          <a:xfrm>
            <a:off x="2426988" y="3446145"/>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4" name="Can 23"/>
          <p:cNvSpPr>
            <a:spLocks noChangeAspect="1"/>
          </p:cNvSpPr>
          <p:nvPr/>
        </p:nvSpPr>
        <p:spPr>
          <a:xfrm>
            <a:off x="2426988" y="3740658"/>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5" name="Can 24"/>
          <p:cNvSpPr>
            <a:spLocks noChangeAspect="1"/>
          </p:cNvSpPr>
          <p:nvPr/>
        </p:nvSpPr>
        <p:spPr>
          <a:xfrm>
            <a:off x="2426988" y="285711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6" name="Can 25"/>
          <p:cNvSpPr>
            <a:spLocks noChangeAspect="1"/>
          </p:cNvSpPr>
          <p:nvPr/>
        </p:nvSpPr>
        <p:spPr>
          <a:xfrm>
            <a:off x="2426988" y="2569591"/>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7" name="Can 26"/>
          <p:cNvSpPr>
            <a:spLocks noChangeAspect="1"/>
          </p:cNvSpPr>
          <p:nvPr/>
        </p:nvSpPr>
        <p:spPr>
          <a:xfrm>
            <a:off x="2426988" y="2275078"/>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8" name="Can 27"/>
          <p:cNvSpPr>
            <a:spLocks noChangeAspect="1"/>
          </p:cNvSpPr>
          <p:nvPr/>
        </p:nvSpPr>
        <p:spPr>
          <a:xfrm>
            <a:off x="2426988" y="1391539"/>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9" name="Can 28"/>
          <p:cNvSpPr>
            <a:spLocks noChangeAspect="1"/>
          </p:cNvSpPr>
          <p:nvPr/>
        </p:nvSpPr>
        <p:spPr>
          <a:xfrm>
            <a:off x="2426988" y="1686052"/>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0" name="Can 29"/>
          <p:cNvSpPr>
            <a:spLocks noChangeAspect="1"/>
          </p:cNvSpPr>
          <p:nvPr/>
        </p:nvSpPr>
        <p:spPr>
          <a:xfrm>
            <a:off x="2426988" y="1980565"/>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31" name="Can 30"/>
          <p:cNvSpPr>
            <a:spLocks noChangeAspect="1"/>
          </p:cNvSpPr>
          <p:nvPr/>
        </p:nvSpPr>
        <p:spPr>
          <a:xfrm>
            <a:off x="2426988" y="1097026"/>
            <a:ext cx="228600" cy="304038"/>
          </a:xfrm>
          <a:prstGeom prst="ca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 name="Can 3"/>
          <p:cNvSpPr/>
          <p:nvPr/>
        </p:nvSpPr>
        <p:spPr>
          <a:xfrm>
            <a:off x="2363488" y="381000"/>
            <a:ext cx="367012" cy="6061075"/>
          </a:xfrm>
          <a:prstGeom prst="can">
            <a:avLst/>
          </a:prstGeom>
          <a:noFill/>
          <a:ln w="381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699811" y="3750183"/>
            <a:ext cx="3872564" cy="1200328"/>
          </a:xfrm>
          <a:prstGeom prst="rect">
            <a:avLst/>
          </a:prstGeom>
          <a:noFill/>
        </p:spPr>
        <p:txBody>
          <a:bodyPr wrap="square" rtlCol="0">
            <a:spAutoFit/>
          </a:bodyPr>
          <a:lstStyle/>
          <a:p>
            <a:r>
              <a:rPr lang="en-US" sz="2400" dirty="0"/>
              <a:t>And sealed inside a metallic alloy case, called the </a:t>
            </a:r>
            <a:r>
              <a:rPr lang="en-US" sz="2400" b="1" dirty="0"/>
              <a:t>cladding</a:t>
            </a:r>
            <a:r>
              <a:rPr lang="en-US" sz="2400" dirty="0"/>
              <a:t>, to form a </a:t>
            </a:r>
            <a:r>
              <a:rPr lang="en-US" sz="2400" b="1" dirty="0"/>
              <a:t>fuel rod</a:t>
            </a:r>
            <a:endParaRPr lang="en-US" sz="2400" dirty="0"/>
          </a:p>
        </p:txBody>
      </p:sp>
      <p:sp>
        <p:nvSpPr>
          <p:cNvPr id="36" name="Date Placeholder 35"/>
          <p:cNvSpPr>
            <a:spLocks noGrp="1"/>
          </p:cNvSpPr>
          <p:nvPr>
            <p:ph type="dt" sz="half" idx="10"/>
          </p:nvPr>
        </p:nvSpPr>
        <p:spPr/>
        <p:txBody>
          <a:bodyPr/>
          <a:lstStyle/>
          <a:p>
            <a:fld id="{597856AD-8963-E047-B6E0-B0898D56DCAD}" type="datetime1">
              <a:rPr lang="en-US" smtClean="0"/>
              <a:pPr/>
              <a:t>11/9/2013</a:t>
            </a:fld>
            <a:endParaRPr lang="en-US"/>
          </a:p>
        </p:txBody>
      </p:sp>
      <p:sp>
        <p:nvSpPr>
          <p:cNvPr id="37" name="Footer Placeholder 36"/>
          <p:cNvSpPr>
            <a:spLocks noGrp="1"/>
          </p:cNvSpPr>
          <p:nvPr>
            <p:ph type="ftr" sz="quarter" idx="11"/>
          </p:nvPr>
        </p:nvSpPr>
        <p:spPr/>
        <p:txBody>
          <a:bodyPr/>
          <a:lstStyle/>
          <a:p>
            <a:r>
              <a:rPr lang="en-US" smtClean="0"/>
              <a:t>ANS Congressional Seminar Series</a:t>
            </a:r>
            <a:endParaRPr lang="en-US"/>
          </a:p>
        </p:txBody>
      </p:sp>
      <p:sp>
        <p:nvSpPr>
          <p:cNvPr id="38" name="Slide Number Placeholder 37"/>
          <p:cNvSpPr>
            <a:spLocks noGrp="1"/>
          </p:cNvSpPr>
          <p:nvPr>
            <p:ph type="sldNum" sz="quarter" idx="12"/>
          </p:nvPr>
        </p:nvSpPr>
        <p:spPr/>
        <p:txBody>
          <a:bodyPr/>
          <a:lstStyle/>
          <a:p>
            <a:fld id="{5FD889E0-CAB2-4699-909D-B9A88D47ACBE}" type="slidenum">
              <a:rPr lang="en-US" smtClean="0"/>
              <a:pPr/>
              <a:t>45</a:t>
            </a:fld>
            <a:endParaRPr lang="en-US"/>
          </a:p>
        </p:txBody>
      </p:sp>
    </p:spTree>
    <p:extLst>
      <p:ext uri="{BB962C8B-B14F-4D97-AF65-F5344CB8AC3E}">
        <p14:creationId xmlns:p14="http://schemas.microsoft.com/office/powerpoint/2010/main" xmlns="" val="233582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
                                        <p:tgtEl>
                                          <p:spTgt spid="7"/>
                                        </p:tgtEl>
                                      </p:cBhvr>
                                    </p:animEffect>
                                    <p:anim calcmode="lin" valueType="num">
                                      <p:cBhvr>
                                        <p:cTn id="14" dur="100" fill="hold"/>
                                        <p:tgtEl>
                                          <p:spTgt spid="7"/>
                                        </p:tgtEl>
                                        <p:attrNameLst>
                                          <p:attrName>ppt_x</p:attrName>
                                        </p:attrNameLst>
                                      </p:cBhvr>
                                      <p:tavLst>
                                        <p:tav tm="0">
                                          <p:val>
                                            <p:strVal val="#ppt_x"/>
                                          </p:val>
                                        </p:tav>
                                        <p:tav tm="100000">
                                          <p:val>
                                            <p:strVal val="#ppt_x"/>
                                          </p:val>
                                        </p:tav>
                                      </p:tavLst>
                                    </p:anim>
                                    <p:anim calcmode="lin" valueType="num">
                                      <p:cBhvr>
                                        <p:cTn id="15" dur="1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600"/>
                            </p:stCondLst>
                            <p:childTnLst>
                              <p:par>
                                <p:cTn id="17" presetID="4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
                                        <p:tgtEl>
                                          <p:spTgt spid="10"/>
                                        </p:tgtEl>
                                      </p:cBhvr>
                                    </p:animEffect>
                                    <p:anim calcmode="lin" valueType="num">
                                      <p:cBhvr>
                                        <p:cTn id="20" dur="100" fill="hold"/>
                                        <p:tgtEl>
                                          <p:spTgt spid="10"/>
                                        </p:tgtEl>
                                        <p:attrNameLst>
                                          <p:attrName>ppt_x</p:attrName>
                                        </p:attrNameLst>
                                      </p:cBhvr>
                                      <p:tavLst>
                                        <p:tav tm="0">
                                          <p:val>
                                            <p:strVal val="#ppt_x"/>
                                          </p:val>
                                        </p:tav>
                                        <p:tav tm="100000">
                                          <p:val>
                                            <p:strVal val="#ppt_x"/>
                                          </p:val>
                                        </p:tav>
                                      </p:tavLst>
                                    </p:anim>
                                    <p:anim calcmode="lin" valueType="num">
                                      <p:cBhvr>
                                        <p:cTn id="21" dur="1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47"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
                                        <p:tgtEl>
                                          <p:spTgt spid="9"/>
                                        </p:tgtEl>
                                      </p:cBhvr>
                                    </p:animEffect>
                                    <p:anim calcmode="lin" valueType="num">
                                      <p:cBhvr>
                                        <p:cTn id="26" dur="100" fill="hold"/>
                                        <p:tgtEl>
                                          <p:spTgt spid="9"/>
                                        </p:tgtEl>
                                        <p:attrNameLst>
                                          <p:attrName>ppt_x</p:attrName>
                                        </p:attrNameLst>
                                      </p:cBhvr>
                                      <p:tavLst>
                                        <p:tav tm="0">
                                          <p:val>
                                            <p:strVal val="#ppt_x"/>
                                          </p:val>
                                        </p:tav>
                                        <p:tav tm="100000">
                                          <p:val>
                                            <p:strVal val="#ppt_x"/>
                                          </p:val>
                                        </p:tav>
                                      </p:tavLst>
                                    </p:anim>
                                    <p:anim calcmode="lin" valueType="num">
                                      <p:cBhvr>
                                        <p:cTn id="27" dur="1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800"/>
                            </p:stCondLst>
                            <p:childTnLst>
                              <p:par>
                                <p:cTn id="29" presetID="47"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
                                        <p:tgtEl>
                                          <p:spTgt spid="8"/>
                                        </p:tgtEl>
                                      </p:cBhvr>
                                    </p:animEffect>
                                    <p:anim calcmode="lin" valueType="num">
                                      <p:cBhvr>
                                        <p:cTn id="32" dur="100" fill="hold"/>
                                        <p:tgtEl>
                                          <p:spTgt spid="8"/>
                                        </p:tgtEl>
                                        <p:attrNameLst>
                                          <p:attrName>ppt_x</p:attrName>
                                        </p:attrNameLst>
                                      </p:cBhvr>
                                      <p:tavLst>
                                        <p:tav tm="0">
                                          <p:val>
                                            <p:strVal val="#ppt_x"/>
                                          </p:val>
                                        </p:tav>
                                        <p:tav tm="100000">
                                          <p:val>
                                            <p:strVal val="#ppt_x"/>
                                          </p:val>
                                        </p:tav>
                                      </p:tavLst>
                                    </p:anim>
                                    <p:anim calcmode="lin" valueType="num">
                                      <p:cBhvr>
                                        <p:cTn id="33" dur="1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900"/>
                            </p:stCondLst>
                            <p:childTnLst>
                              <p:par>
                                <p:cTn id="35" presetID="47"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
                                        <p:tgtEl>
                                          <p:spTgt spid="13"/>
                                        </p:tgtEl>
                                      </p:cBhvr>
                                    </p:animEffect>
                                    <p:anim calcmode="lin" valueType="num">
                                      <p:cBhvr>
                                        <p:cTn id="38" dur="100" fill="hold"/>
                                        <p:tgtEl>
                                          <p:spTgt spid="13"/>
                                        </p:tgtEl>
                                        <p:attrNameLst>
                                          <p:attrName>ppt_x</p:attrName>
                                        </p:attrNameLst>
                                      </p:cBhvr>
                                      <p:tavLst>
                                        <p:tav tm="0">
                                          <p:val>
                                            <p:strVal val="#ppt_x"/>
                                          </p:val>
                                        </p:tav>
                                        <p:tav tm="100000">
                                          <p:val>
                                            <p:strVal val="#ppt_x"/>
                                          </p:val>
                                        </p:tav>
                                      </p:tavLst>
                                    </p:anim>
                                    <p:anim calcmode="lin" valueType="num">
                                      <p:cBhvr>
                                        <p:cTn id="39" dur="100" fill="hold"/>
                                        <p:tgtEl>
                                          <p:spTgt spid="13"/>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7"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
                                        <p:tgtEl>
                                          <p:spTgt spid="20"/>
                                        </p:tgtEl>
                                      </p:cBhvr>
                                    </p:animEffect>
                                    <p:anim calcmode="lin" valueType="num">
                                      <p:cBhvr>
                                        <p:cTn id="44" dur="100" fill="hold"/>
                                        <p:tgtEl>
                                          <p:spTgt spid="20"/>
                                        </p:tgtEl>
                                        <p:attrNameLst>
                                          <p:attrName>ppt_x</p:attrName>
                                        </p:attrNameLst>
                                      </p:cBhvr>
                                      <p:tavLst>
                                        <p:tav tm="0">
                                          <p:val>
                                            <p:strVal val="#ppt_x"/>
                                          </p:val>
                                        </p:tav>
                                        <p:tav tm="100000">
                                          <p:val>
                                            <p:strVal val="#ppt_x"/>
                                          </p:val>
                                        </p:tav>
                                      </p:tavLst>
                                    </p:anim>
                                    <p:anim calcmode="lin" valueType="num">
                                      <p:cBhvr>
                                        <p:cTn id="45" dur="100" fill="hold"/>
                                        <p:tgtEl>
                                          <p:spTgt spid="20"/>
                                        </p:tgtEl>
                                        <p:attrNameLst>
                                          <p:attrName>ppt_y</p:attrName>
                                        </p:attrNameLst>
                                      </p:cBhvr>
                                      <p:tavLst>
                                        <p:tav tm="0">
                                          <p:val>
                                            <p:strVal val="#ppt_y-.1"/>
                                          </p:val>
                                        </p:tav>
                                        <p:tav tm="100000">
                                          <p:val>
                                            <p:strVal val="#ppt_y"/>
                                          </p:val>
                                        </p:tav>
                                      </p:tavLst>
                                    </p:anim>
                                  </p:childTnLst>
                                </p:cTn>
                              </p:par>
                            </p:childTnLst>
                          </p:cTn>
                        </p:par>
                        <p:par>
                          <p:cTn id="46" fill="hold">
                            <p:stCondLst>
                              <p:cond delay="1100"/>
                            </p:stCondLst>
                            <p:childTnLst>
                              <p:par>
                                <p:cTn id="47" presetID="47"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
                                        <p:tgtEl>
                                          <p:spTgt spid="21"/>
                                        </p:tgtEl>
                                      </p:cBhvr>
                                    </p:animEffect>
                                    <p:anim calcmode="lin" valueType="num">
                                      <p:cBhvr>
                                        <p:cTn id="50" dur="100" fill="hold"/>
                                        <p:tgtEl>
                                          <p:spTgt spid="21"/>
                                        </p:tgtEl>
                                        <p:attrNameLst>
                                          <p:attrName>ppt_x</p:attrName>
                                        </p:attrNameLst>
                                      </p:cBhvr>
                                      <p:tavLst>
                                        <p:tav tm="0">
                                          <p:val>
                                            <p:strVal val="#ppt_x"/>
                                          </p:val>
                                        </p:tav>
                                        <p:tav tm="100000">
                                          <p:val>
                                            <p:strVal val="#ppt_x"/>
                                          </p:val>
                                        </p:tav>
                                      </p:tavLst>
                                    </p:anim>
                                    <p:anim calcmode="lin" valueType="num">
                                      <p:cBhvr>
                                        <p:cTn id="51" dur="1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1200"/>
                            </p:stCondLst>
                            <p:childTnLst>
                              <p:par>
                                <p:cTn id="53" presetID="47"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
                                        <p:tgtEl>
                                          <p:spTgt spid="24"/>
                                        </p:tgtEl>
                                      </p:cBhvr>
                                    </p:animEffect>
                                    <p:anim calcmode="lin" valueType="num">
                                      <p:cBhvr>
                                        <p:cTn id="56" dur="100" fill="hold"/>
                                        <p:tgtEl>
                                          <p:spTgt spid="24"/>
                                        </p:tgtEl>
                                        <p:attrNameLst>
                                          <p:attrName>ppt_x</p:attrName>
                                        </p:attrNameLst>
                                      </p:cBhvr>
                                      <p:tavLst>
                                        <p:tav tm="0">
                                          <p:val>
                                            <p:strVal val="#ppt_x"/>
                                          </p:val>
                                        </p:tav>
                                        <p:tav tm="100000">
                                          <p:val>
                                            <p:strVal val="#ppt_x"/>
                                          </p:val>
                                        </p:tav>
                                      </p:tavLst>
                                    </p:anim>
                                    <p:anim calcmode="lin" valueType="num">
                                      <p:cBhvr>
                                        <p:cTn id="57" dur="100" fill="hold"/>
                                        <p:tgtEl>
                                          <p:spTgt spid="24"/>
                                        </p:tgtEl>
                                        <p:attrNameLst>
                                          <p:attrName>ppt_y</p:attrName>
                                        </p:attrNameLst>
                                      </p:cBhvr>
                                      <p:tavLst>
                                        <p:tav tm="0">
                                          <p:val>
                                            <p:strVal val="#ppt_y-.1"/>
                                          </p:val>
                                        </p:tav>
                                        <p:tav tm="100000">
                                          <p:val>
                                            <p:strVal val="#ppt_y"/>
                                          </p:val>
                                        </p:tav>
                                      </p:tavLst>
                                    </p:anim>
                                  </p:childTnLst>
                                </p:cTn>
                              </p:par>
                            </p:childTnLst>
                          </p:cTn>
                        </p:par>
                        <p:par>
                          <p:cTn id="58" fill="hold">
                            <p:stCondLst>
                              <p:cond delay="1300"/>
                            </p:stCondLst>
                            <p:childTnLst>
                              <p:par>
                                <p:cTn id="59" presetID="47"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
                                        <p:tgtEl>
                                          <p:spTgt spid="23"/>
                                        </p:tgtEl>
                                      </p:cBhvr>
                                    </p:animEffect>
                                    <p:anim calcmode="lin" valueType="num">
                                      <p:cBhvr>
                                        <p:cTn id="62" dur="100" fill="hold"/>
                                        <p:tgtEl>
                                          <p:spTgt spid="23"/>
                                        </p:tgtEl>
                                        <p:attrNameLst>
                                          <p:attrName>ppt_x</p:attrName>
                                        </p:attrNameLst>
                                      </p:cBhvr>
                                      <p:tavLst>
                                        <p:tav tm="0">
                                          <p:val>
                                            <p:strVal val="#ppt_x"/>
                                          </p:val>
                                        </p:tav>
                                        <p:tav tm="100000">
                                          <p:val>
                                            <p:strVal val="#ppt_x"/>
                                          </p:val>
                                        </p:tav>
                                      </p:tavLst>
                                    </p:anim>
                                    <p:anim calcmode="lin" valueType="num">
                                      <p:cBhvr>
                                        <p:cTn id="63" dur="10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1800"/>
                            </p:stCondLst>
                            <p:childTnLst>
                              <p:par>
                                <p:cTn id="65" presetID="47"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
                                        <p:tgtEl>
                                          <p:spTgt spid="22"/>
                                        </p:tgtEl>
                                      </p:cBhvr>
                                    </p:animEffect>
                                    <p:anim calcmode="lin" valueType="num">
                                      <p:cBhvr>
                                        <p:cTn id="68" dur="100" fill="hold"/>
                                        <p:tgtEl>
                                          <p:spTgt spid="22"/>
                                        </p:tgtEl>
                                        <p:attrNameLst>
                                          <p:attrName>ppt_x</p:attrName>
                                        </p:attrNameLst>
                                      </p:cBhvr>
                                      <p:tavLst>
                                        <p:tav tm="0">
                                          <p:val>
                                            <p:strVal val="#ppt_x"/>
                                          </p:val>
                                        </p:tav>
                                        <p:tav tm="100000">
                                          <p:val>
                                            <p:strVal val="#ppt_x"/>
                                          </p:val>
                                        </p:tav>
                                      </p:tavLst>
                                    </p:anim>
                                    <p:anim calcmode="lin" valueType="num">
                                      <p:cBhvr>
                                        <p:cTn id="69" dur="100" fill="hold"/>
                                        <p:tgtEl>
                                          <p:spTgt spid="22"/>
                                        </p:tgtEl>
                                        <p:attrNameLst>
                                          <p:attrName>ppt_y</p:attrName>
                                        </p:attrNameLst>
                                      </p:cBhvr>
                                      <p:tavLst>
                                        <p:tav tm="0">
                                          <p:val>
                                            <p:strVal val="#ppt_y-.1"/>
                                          </p:val>
                                        </p:tav>
                                        <p:tav tm="100000">
                                          <p:val>
                                            <p:strVal val="#ppt_y"/>
                                          </p:val>
                                        </p:tav>
                                      </p:tavLst>
                                    </p:anim>
                                  </p:childTnLst>
                                </p:cTn>
                              </p:par>
                            </p:childTnLst>
                          </p:cTn>
                        </p:par>
                        <p:par>
                          <p:cTn id="70" fill="hold">
                            <p:stCondLst>
                              <p:cond delay="1900"/>
                            </p:stCondLst>
                            <p:childTnLst>
                              <p:par>
                                <p:cTn id="71" presetID="47" presetClass="entr" presetSubtype="0"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
                                        <p:tgtEl>
                                          <p:spTgt spid="25"/>
                                        </p:tgtEl>
                                      </p:cBhvr>
                                    </p:animEffect>
                                    <p:anim calcmode="lin" valueType="num">
                                      <p:cBhvr>
                                        <p:cTn id="74" dur="100" fill="hold"/>
                                        <p:tgtEl>
                                          <p:spTgt spid="25"/>
                                        </p:tgtEl>
                                        <p:attrNameLst>
                                          <p:attrName>ppt_x</p:attrName>
                                        </p:attrNameLst>
                                      </p:cBhvr>
                                      <p:tavLst>
                                        <p:tav tm="0">
                                          <p:val>
                                            <p:strVal val="#ppt_x"/>
                                          </p:val>
                                        </p:tav>
                                        <p:tav tm="100000">
                                          <p:val>
                                            <p:strVal val="#ppt_x"/>
                                          </p:val>
                                        </p:tav>
                                      </p:tavLst>
                                    </p:anim>
                                    <p:anim calcmode="lin" valueType="num">
                                      <p:cBhvr>
                                        <p:cTn id="75" dur="100" fill="hold"/>
                                        <p:tgtEl>
                                          <p:spTgt spid="25"/>
                                        </p:tgtEl>
                                        <p:attrNameLst>
                                          <p:attrName>ppt_y</p:attrName>
                                        </p:attrNameLst>
                                      </p:cBhvr>
                                      <p:tavLst>
                                        <p:tav tm="0">
                                          <p:val>
                                            <p:strVal val="#ppt_y-.1"/>
                                          </p:val>
                                        </p:tav>
                                        <p:tav tm="100000">
                                          <p:val>
                                            <p:strVal val="#ppt_y"/>
                                          </p:val>
                                        </p:tav>
                                      </p:tavLst>
                                    </p:anim>
                                  </p:childTnLst>
                                </p:cTn>
                              </p:par>
                            </p:childTnLst>
                          </p:cTn>
                        </p:par>
                        <p:par>
                          <p:cTn id="76" fill="hold">
                            <p:stCondLst>
                              <p:cond delay="2000"/>
                            </p:stCondLst>
                            <p:childTnLst>
                              <p:par>
                                <p:cTn id="77" presetID="47"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100"/>
                                        <p:tgtEl>
                                          <p:spTgt spid="26"/>
                                        </p:tgtEl>
                                      </p:cBhvr>
                                    </p:animEffect>
                                    <p:anim calcmode="lin" valueType="num">
                                      <p:cBhvr>
                                        <p:cTn id="80" dur="100" fill="hold"/>
                                        <p:tgtEl>
                                          <p:spTgt spid="26"/>
                                        </p:tgtEl>
                                        <p:attrNameLst>
                                          <p:attrName>ppt_x</p:attrName>
                                        </p:attrNameLst>
                                      </p:cBhvr>
                                      <p:tavLst>
                                        <p:tav tm="0">
                                          <p:val>
                                            <p:strVal val="#ppt_x"/>
                                          </p:val>
                                        </p:tav>
                                        <p:tav tm="100000">
                                          <p:val>
                                            <p:strVal val="#ppt_x"/>
                                          </p:val>
                                        </p:tav>
                                      </p:tavLst>
                                    </p:anim>
                                    <p:anim calcmode="lin" valueType="num">
                                      <p:cBhvr>
                                        <p:cTn id="81" dur="100" fill="hold"/>
                                        <p:tgtEl>
                                          <p:spTgt spid="26"/>
                                        </p:tgtEl>
                                        <p:attrNameLst>
                                          <p:attrName>ppt_y</p:attrName>
                                        </p:attrNameLst>
                                      </p:cBhvr>
                                      <p:tavLst>
                                        <p:tav tm="0">
                                          <p:val>
                                            <p:strVal val="#ppt_y-.1"/>
                                          </p:val>
                                        </p:tav>
                                        <p:tav tm="100000">
                                          <p:val>
                                            <p:strVal val="#ppt_y"/>
                                          </p:val>
                                        </p:tav>
                                      </p:tavLst>
                                    </p:anim>
                                  </p:childTnLst>
                                </p:cTn>
                              </p:par>
                            </p:childTnLst>
                          </p:cTn>
                        </p:par>
                        <p:par>
                          <p:cTn id="82" fill="hold">
                            <p:stCondLst>
                              <p:cond delay="2100"/>
                            </p:stCondLst>
                            <p:childTnLst>
                              <p:par>
                                <p:cTn id="83" presetID="47" presetClass="entr" presetSubtype="0"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
                                        <p:tgtEl>
                                          <p:spTgt spid="27"/>
                                        </p:tgtEl>
                                      </p:cBhvr>
                                    </p:animEffect>
                                    <p:anim calcmode="lin" valueType="num">
                                      <p:cBhvr>
                                        <p:cTn id="86" dur="100" fill="hold"/>
                                        <p:tgtEl>
                                          <p:spTgt spid="27"/>
                                        </p:tgtEl>
                                        <p:attrNameLst>
                                          <p:attrName>ppt_x</p:attrName>
                                        </p:attrNameLst>
                                      </p:cBhvr>
                                      <p:tavLst>
                                        <p:tav tm="0">
                                          <p:val>
                                            <p:strVal val="#ppt_x"/>
                                          </p:val>
                                        </p:tav>
                                        <p:tav tm="100000">
                                          <p:val>
                                            <p:strVal val="#ppt_x"/>
                                          </p:val>
                                        </p:tav>
                                      </p:tavLst>
                                    </p:anim>
                                    <p:anim calcmode="lin" valueType="num">
                                      <p:cBhvr>
                                        <p:cTn id="87" dur="100" fill="hold"/>
                                        <p:tgtEl>
                                          <p:spTgt spid="27"/>
                                        </p:tgtEl>
                                        <p:attrNameLst>
                                          <p:attrName>ppt_y</p:attrName>
                                        </p:attrNameLst>
                                      </p:cBhvr>
                                      <p:tavLst>
                                        <p:tav tm="0">
                                          <p:val>
                                            <p:strVal val="#ppt_y-.1"/>
                                          </p:val>
                                        </p:tav>
                                        <p:tav tm="100000">
                                          <p:val>
                                            <p:strVal val="#ppt_y"/>
                                          </p:val>
                                        </p:tav>
                                      </p:tavLst>
                                    </p:anim>
                                  </p:childTnLst>
                                </p:cTn>
                              </p:par>
                            </p:childTnLst>
                          </p:cTn>
                        </p:par>
                        <p:par>
                          <p:cTn id="88" fill="hold">
                            <p:stCondLst>
                              <p:cond delay="2200"/>
                            </p:stCondLst>
                            <p:childTnLst>
                              <p:par>
                                <p:cTn id="89" presetID="47"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
                                        <p:tgtEl>
                                          <p:spTgt spid="30"/>
                                        </p:tgtEl>
                                      </p:cBhvr>
                                    </p:animEffect>
                                    <p:anim calcmode="lin" valueType="num">
                                      <p:cBhvr>
                                        <p:cTn id="92" dur="100" fill="hold"/>
                                        <p:tgtEl>
                                          <p:spTgt spid="30"/>
                                        </p:tgtEl>
                                        <p:attrNameLst>
                                          <p:attrName>ppt_x</p:attrName>
                                        </p:attrNameLst>
                                      </p:cBhvr>
                                      <p:tavLst>
                                        <p:tav tm="0">
                                          <p:val>
                                            <p:strVal val="#ppt_x"/>
                                          </p:val>
                                        </p:tav>
                                        <p:tav tm="100000">
                                          <p:val>
                                            <p:strVal val="#ppt_x"/>
                                          </p:val>
                                        </p:tav>
                                      </p:tavLst>
                                    </p:anim>
                                    <p:anim calcmode="lin" valueType="num">
                                      <p:cBhvr>
                                        <p:cTn id="93" dur="100" fill="hold"/>
                                        <p:tgtEl>
                                          <p:spTgt spid="30"/>
                                        </p:tgtEl>
                                        <p:attrNameLst>
                                          <p:attrName>ppt_y</p:attrName>
                                        </p:attrNameLst>
                                      </p:cBhvr>
                                      <p:tavLst>
                                        <p:tav tm="0">
                                          <p:val>
                                            <p:strVal val="#ppt_y-.1"/>
                                          </p:val>
                                        </p:tav>
                                        <p:tav tm="100000">
                                          <p:val>
                                            <p:strVal val="#ppt_y"/>
                                          </p:val>
                                        </p:tav>
                                      </p:tavLst>
                                    </p:anim>
                                  </p:childTnLst>
                                </p:cTn>
                              </p:par>
                            </p:childTnLst>
                          </p:cTn>
                        </p:par>
                        <p:par>
                          <p:cTn id="94" fill="hold">
                            <p:stCondLst>
                              <p:cond delay="2300"/>
                            </p:stCondLst>
                            <p:childTnLst>
                              <p:par>
                                <p:cTn id="95" presetID="47" presetClass="entr" presetSubtype="0"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
                                        <p:tgtEl>
                                          <p:spTgt spid="29"/>
                                        </p:tgtEl>
                                      </p:cBhvr>
                                    </p:animEffect>
                                    <p:anim calcmode="lin" valueType="num">
                                      <p:cBhvr>
                                        <p:cTn id="98" dur="100" fill="hold"/>
                                        <p:tgtEl>
                                          <p:spTgt spid="29"/>
                                        </p:tgtEl>
                                        <p:attrNameLst>
                                          <p:attrName>ppt_x</p:attrName>
                                        </p:attrNameLst>
                                      </p:cBhvr>
                                      <p:tavLst>
                                        <p:tav tm="0">
                                          <p:val>
                                            <p:strVal val="#ppt_x"/>
                                          </p:val>
                                        </p:tav>
                                        <p:tav tm="100000">
                                          <p:val>
                                            <p:strVal val="#ppt_x"/>
                                          </p:val>
                                        </p:tav>
                                      </p:tavLst>
                                    </p:anim>
                                    <p:anim calcmode="lin" valueType="num">
                                      <p:cBhvr>
                                        <p:cTn id="99" dur="100" fill="hold"/>
                                        <p:tgtEl>
                                          <p:spTgt spid="29"/>
                                        </p:tgtEl>
                                        <p:attrNameLst>
                                          <p:attrName>ppt_y</p:attrName>
                                        </p:attrNameLst>
                                      </p:cBhvr>
                                      <p:tavLst>
                                        <p:tav tm="0">
                                          <p:val>
                                            <p:strVal val="#ppt_y-.1"/>
                                          </p:val>
                                        </p:tav>
                                        <p:tav tm="100000">
                                          <p:val>
                                            <p:strVal val="#ppt_y"/>
                                          </p:val>
                                        </p:tav>
                                      </p:tavLst>
                                    </p:anim>
                                  </p:childTnLst>
                                </p:cTn>
                              </p:par>
                            </p:childTnLst>
                          </p:cTn>
                        </p:par>
                        <p:par>
                          <p:cTn id="100" fill="hold">
                            <p:stCondLst>
                              <p:cond delay="2400"/>
                            </p:stCondLst>
                            <p:childTnLst>
                              <p:par>
                                <p:cTn id="101" presetID="47" presetClass="entr" presetSubtype="0" fill="hold" grpId="0" nodeType="afterEffect">
                                  <p:stCondLst>
                                    <p:cond delay="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100"/>
                                        <p:tgtEl>
                                          <p:spTgt spid="28"/>
                                        </p:tgtEl>
                                      </p:cBhvr>
                                    </p:animEffect>
                                    <p:anim calcmode="lin" valueType="num">
                                      <p:cBhvr>
                                        <p:cTn id="104" dur="100" fill="hold"/>
                                        <p:tgtEl>
                                          <p:spTgt spid="28"/>
                                        </p:tgtEl>
                                        <p:attrNameLst>
                                          <p:attrName>ppt_x</p:attrName>
                                        </p:attrNameLst>
                                      </p:cBhvr>
                                      <p:tavLst>
                                        <p:tav tm="0">
                                          <p:val>
                                            <p:strVal val="#ppt_x"/>
                                          </p:val>
                                        </p:tav>
                                        <p:tav tm="100000">
                                          <p:val>
                                            <p:strVal val="#ppt_x"/>
                                          </p:val>
                                        </p:tav>
                                      </p:tavLst>
                                    </p:anim>
                                    <p:anim calcmode="lin" valueType="num">
                                      <p:cBhvr>
                                        <p:cTn id="105" dur="100" fill="hold"/>
                                        <p:tgtEl>
                                          <p:spTgt spid="28"/>
                                        </p:tgtEl>
                                        <p:attrNameLst>
                                          <p:attrName>ppt_y</p:attrName>
                                        </p:attrNameLst>
                                      </p:cBhvr>
                                      <p:tavLst>
                                        <p:tav tm="0">
                                          <p:val>
                                            <p:strVal val="#ppt_y-.1"/>
                                          </p:val>
                                        </p:tav>
                                        <p:tav tm="100000">
                                          <p:val>
                                            <p:strVal val="#ppt_y"/>
                                          </p:val>
                                        </p:tav>
                                      </p:tavLst>
                                    </p:anim>
                                  </p:childTnLst>
                                </p:cTn>
                              </p:par>
                            </p:childTnLst>
                          </p:cTn>
                        </p:par>
                        <p:par>
                          <p:cTn id="106" fill="hold">
                            <p:stCondLst>
                              <p:cond delay="2500"/>
                            </p:stCondLst>
                            <p:childTnLst>
                              <p:par>
                                <p:cTn id="107" presetID="47" presetClass="entr" presetSubtype="0" fill="hold" grpId="0" nodeType="after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
                                        <p:tgtEl>
                                          <p:spTgt spid="31"/>
                                        </p:tgtEl>
                                      </p:cBhvr>
                                    </p:animEffect>
                                    <p:anim calcmode="lin" valueType="num">
                                      <p:cBhvr>
                                        <p:cTn id="110" dur="100" fill="hold"/>
                                        <p:tgtEl>
                                          <p:spTgt spid="31"/>
                                        </p:tgtEl>
                                        <p:attrNameLst>
                                          <p:attrName>ppt_x</p:attrName>
                                        </p:attrNameLst>
                                      </p:cBhvr>
                                      <p:tavLst>
                                        <p:tav tm="0">
                                          <p:val>
                                            <p:strVal val="#ppt_x"/>
                                          </p:val>
                                        </p:tav>
                                        <p:tav tm="100000">
                                          <p:val>
                                            <p:strVal val="#ppt_x"/>
                                          </p:val>
                                        </p:tav>
                                      </p:tavLst>
                                    </p:anim>
                                    <p:anim calcmode="lin" valueType="num">
                                      <p:cBhvr>
                                        <p:cTn id="111" dur="100" fill="hold"/>
                                        <p:tgtEl>
                                          <p:spTgt spid="31"/>
                                        </p:tgtEl>
                                        <p:attrNameLst>
                                          <p:attrName>ppt_y</p:attrName>
                                        </p:attrNameLst>
                                      </p:cBhvr>
                                      <p:tavLst>
                                        <p:tav tm="0">
                                          <p:val>
                                            <p:strVal val="#ppt_y-.1"/>
                                          </p:val>
                                        </p:tav>
                                        <p:tav tm="100000">
                                          <p:val>
                                            <p:strVal val="#ppt_y"/>
                                          </p:val>
                                        </p:tav>
                                      </p:tavLst>
                                    </p:anim>
                                  </p:childTnLst>
                                </p:cTn>
                              </p:par>
                            </p:childTnLst>
                          </p:cTn>
                        </p:par>
                        <p:par>
                          <p:cTn id="112" fill="hold">
                            <p:stCondLst>
                              <p:cond delay="2600"/>
                            </p:stCondLst>
                            <p:childTnLst>
                              <p:par>
                                <p:cTn id="113" presetID="10" presetClass="entr" presetSubtype="0" fill="hold" grpId="0" nodeType="after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fade">
                                      <p:cBhvr>
                                        <p:cTn id="115" dur="1000"/>
                                        <p:tgtEl>
                                          <p:spTgt spid="6"/>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fade">
                                      <p:cBhvr>
                                        <p:cTn id="120" dur="1000"/>
                                        <p:tgtEl>
                                          <p:spTgt spid="33"/>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4"/>
                                        </p:tgtEl>
                                        <p:attrNameLst>
                                          <p:attrName>style.visibility</p:attrName>
                                        </p:attrNameLst>
                                      </p:cBhvr>
                                      <p:to>
                                        <p:strVal val="visible"/>
                                      </p:to>
                                    </p:set>
                                    <p:animEffect transition="in" filter="fade">
                                      <p:cBhvr>
                                        <p:cTn id="123" dur="500"/>
                                        <p:tgtEl>
                                          <p:spTgt spid="4"/>
                                        </p:tgtEl>
                                      </p:cBhvr>
                                    </p:animEffect>
                                    <p:anim calcmode="lin" valueType="num">
                                      <p:cBhvr>
                                        <p:cTn id="124" dur="500" fill="hold"/>
                                        <p:tgtEl>
                                          <p:spTgt spid="4"/>
                                        </p:tgtEl>
                                        <p:attrNameLst>
                                          <p:attrName>ppt_x</p:attrName>
                                        </p:attrNameLst>
                                      </p:cBhvr>
                                      <p:tavLst>
                                        <p:tav tm="0">
                                          <p:val>
                                            <p:strVal val="#ppt_x"/>
                                          </p:val>
                                        </p:tav>
                                        <p:tav tm="100000">
                                          <p:val>
                                            <p:strVal val="#ppt_x"/>
                                          </p:val>
                                        </p:tav>
                                      </p:tavLst>
                                    </p:anim>
                                    <p:anim calcmode="lin" valueType="num">
                                      <p:cBhvr>
                                        <p:cTn id="1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P spid="13"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 grpId="0" animBg="1"/>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6" name="TextBox 5"/>
          <p:cNvSpPr txBox="1"/>
          <p:nvPr/>
        </p:nvSpPr>
        <p:spPr>
          <a:xfrm>
            <a:off x="5604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a:t>
            </a:r>
            <a:r>
              <a:rPr lang="en-US" sz="2400" dirty="0" smtClean="0"/>
              <a:t>grouped together in </a:t>
            </a:r>
            <a:r>
              <a:rPr lang="en-US" sz="2400" dirty="0"/>
              <a:t>a regular </a:t>
            </a:r>
            <a:r>
              <a:rPr lang="en-US" sz="2400" dirty="0" smtClean="0"/>
              <a:t>array or </a:t>
            </a:r>
            <a:r>
              <a:rPr lang="en-US" sz="2400" b="1" dirty="0" smtClean="0"/>
              <a:t>fuel assembly</a:t>
            </a:r>
            <a:endParaRPr lang="en-US" sz="2400" dirty="0"/>
          </a:p>
        </p:txBody>
      </p:sp>
      <p:pic>
        <p:nvPicPr>
          <p:cNvPr id="3" name="Picture 2"/>
          <p:cNvPicPr>
            <a:picLocks noChangeAspect="1"/>
          </p:cNvPicPr>
          <p:nvPr/>
        </p:nvPicPr>
        <p:blipFill>
          <a:blip r:embed="rId3" cstate="print"/>
          <a:stretch>
            <a:fillRect/>
          </a:stretch>
        </p:blipFill>
        <p:spPr>
          <a:xfrm flipH="1">
            <a:off x="2832919" y="1832014"/>
            <a:ext cx="116417" cy="3016250"/>
          </a:xfrm>
          <a:prstGeom prst="rect">
            <a:avLst/>
          </a:prstGeom>
        </p:spPr>
      </p:pic>
      <p:pic>
        <p:nvPicPr>
          <p:cNvPr id="35" name="Picture 34"/>
          <p:cNvPicPr>
            <a:picLocks noChangeAspect="1"/>
          </p:cNvPicPr>
          <p:nvPr/>
        </p:nvPicPr>
        <p:blipFill>
          <a:blip r:embed="rId3" cstate="print"/>
          <a:stretch>
            <a:fillRect/>
          </a:stretch>
        </p:blipFill>
        <p:spPr>
          <a:xfrm flipH="1">
            <a:off x="2725062" y="1832014"/>
            <a:ext cx="116417" cy="3016250"/>
          </a:xfrm>
          <a:prstGeom prst="rect">
            <a:avLst/>
          </a:prstGeom>
        </p:spPr>
      </p:pic>
      <p:pic>
        <p:nvPicPr>
          <p:cNvPr id="36" name="Picture 35"/>
          <p:cNvPicPr>
            <a:picLocks noChangeAspect="1"/>
          </p:cNvPicPr>
          <p:nvPr/>
        </p:nvPicPr>
        <p:blipFill>
          <a:blip r:embed="rId3" cstate="print"/>
          <a:stretch>
            <a:fillRect/>
          </a:stretch>
        </p:blipFill>
        <p:spPr>
          <a:xfrm flipH="1">
            <a:off x="2617204" y="1832014"/>
            <a:ext cx="116417" cy="3016250"/>
          </a:xfrm>
          <a:prstGeom prst="rect">
            <a:avLst/>
          </a:prstGeom>
        </p:spPr>
      </p:pic>
      <p:pic>
        <p:nvPicPr>
          <p:cNvPr id="37" name="Picture 36"/>
          <p:cNvPicPr>
            <a:picLocks noChangeAspect="1"/>
          </p:cNvPicPr>
          <p:nvPr/>
        </p:nvPicPr>
        <p:blipFill>
          <a:blip r:embed="rId3" cstate="print"/>
          <a:stretch>
            <a:fillRect/>
          </a:stretch>
        </p:blipFill>
        <p:spPr>
          <a:xfrm flipH="1">
            <a:off x="2509347" y="1832014"/>
            <a:ext cx="116417" cy="3016250"/>
          </a:xfrm>
          <a:prstGeom prst="rect">
            <a:avLst/>
          </a:prstGeom>
        </p:spPr>
      </p:pic>
      <p:sp>
        <p:nvSpPr>
          <p:cNvPr id="11" name="Rectangle 10"/>
          <p:cNvSpPr/>
          <p:nvPr/>
        </p:nvSpPr>
        <p:spPr>
          <a:xfrm flipH="1">
            <a:off x="2478531" y="19296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flipH="1">
            <a:off x="2478531" y="26153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flipH="1">
            <a:off x="2478531" y="3301094"/>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flipH="1">
            <a:off x="2478531" y="39868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flipH="1">
            <a:off x="2478531" y="46725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Date Placeholder 7"/>
          <p:cNvSpPr>
            <a:spLocks noGrp="1"/>
          </p:cNvSpPr>
          <p:nvPr>
            <p:ph type="dt" sz="half" idx="10"/>
          </p:nvPr>
        </p:nvSpPr>
        <p:spPr/>
        <p:txBody>
          <a:bodyPr/>
          <a:lstStyle/>
          <a:p>
            <a:fld id="{0E648378-E29F-0743-921A-067BB8A9F08D}" type="datetime1">
              <a:rPr lang="en-US" smtClean="0"/>
              <a:pPr/>
              <a:t>11/9/2013</a:t>
            </a:fld>
            <a:endParaRPr lang="en-US"/>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46</a:t>
            </a:fld>
            <a:endParaRPr lang="en-US"/>
          </a:p>
        </p:txBody>
      </p:sp>
    </p:spTree>
    <p:extLst>
      <p:ext uri="{BB962C8B-B14F-4D97-AF65-F5344CB8AC3E}">
        <p14:creationId xmlns:p14="http://schemas.microsoft.com/office/powerpoint/2010/main" xmlns="" val="2875679428"/>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ppt_x</p:attrName>
                                        </p:attrNameLst>
                                      </p:cBhvr>
                                      <p:tavLst>
                                        <p:tav tm="0">
                                          <p:val>
                                            <p:strVal val="#ppt_x"/>
                                          </p:val>
                                        </p:tav>
                                        <p:tav tm="100000">
                                          <p:val>
                                            <p:strVal val="#ppt_x"/>
                                          </p:val>
                                        </p:tav>
                                      </p:tavLst>
                                    </p:anim>
                                    <p:anim calcmode="lin" valueType="num">
                                      <p:cBhvr>
                                        <p:cTn id="13" dur="5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anim calcmode="lin" valueType="num">
                                      <p:cBhvr>
                                        <p:cTn id="18" dur="500" fill="hold"/>
                                        <p:tgtEl>
                                          <p:spTgt spid="35"/>
                                        </p:tgtEl>
                                        <p:attrNameLst>
                                          <p:attrName>ppt_x</p:attrName>
                                        </p:attrNameLst>
                                      </p:cBhvr>
                                      <p:tavLst>
                                        <p:tav tm="0">
                                          <p:val>
                                            <p:strVal val="#ppt_x"/>
                                          </p:val>
                                        </p:tav>
                                        <p:tav tm="100000">
                                          <p:val>
                                            <p:strVal val="#ppt_x"/>
                                          </p:val>
                                        </p:tav>
                                      </p:tavLst>
                                    </p:anim>
                                    <p:anim calcmode="lin" valueType="num">
                                      <p:cBhvr>
                                        <p:cTn id="19" dur="50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anim calcmode="lin" valueType="num">
                                      <p:cBhvr>
                                        <p:cTn id="36" dur="500" fill="hold"/>
                                        <p:tgtEl>
                                          <p:spTgt spid="38"/>
                                        </p:tgtEl>
                                        <p:attrNameLst>
                                          <p:attrName>ppt_x</p:attrName>
                                        </p:attrNameLst>
                                      </p:cBhvr>
                                      <p:tavLst>
                                        <p:tav tm="0">
                                          <p:val>
                                            <p:strVal val="#ppt_x"/>
                                          </p:val>
                                        </p:tav>
                                        <p:tav tm="100000">
                                          <p:val>
                                            <p:strVal val="#ppt_x"/>
                                          </p:val>
                                        </p:tav>
                                      </p:tavLst>
                                    </p:anim>
                                    <p:anim calcmode="lin" valueType="num">
                                      <p:cBhvr>
                                        <p:cTn id="37" dur="500" fill="hold"/>
                                        <p:tgtEl>
                                          <p:spTgt spid="38"/>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anim calcmode="lin" valueType="num">
                                      <p:cBhvr>
                                        <p:cTn id="42" dur="500" fill="hold"/>
                                        <p:tgtEl>
                                          <p:spTgt spid="39"/>
                                        </p:tgtEl>
                                        <p:attrNameLst>
                                          <p:attrName>ppt_x</p:attrName>
                                        </p:attrNameLst>
                                      </p:cBhvr>
                                      <p:tavLst>
                                        <p:tav tm="0">
                                          <p:val>
                                            <p:strVal val="#ppt_x"/>
                                          </p:val>
                                        </p:tav>
                                        <p:tav tm="100000">
                                          <p:val>
                                            <p:strVal val="#ppt_x"/>
                                          </p:val>
                                        </p:tav>
                                      </p:tavLst>
                                    </p:anim>
                                    <p:anim calcmode="lin" valueType="num">
                                      <p:cBhvr>
                                        <p:cTn id="43" dur="500" fill="hold"/>
                                        <p:tgtEl>
                                          <p:spTgt spid="39"/>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anim calcmode="lin" valueType="num">
                                      <p:cBhvr>
                                        <p:cTn id="48" dur="500" fill="hold"/>
                                        <p:tgtEl>
                                          <p:spTgt spid="40"/>
                                        </p:tgtEl>
                                        <p:attrNameLst>
                                          <p:attrName>ppt_x</p:attrName>
                                        </p:attrNameLst>
                                      </p:cBhvr>
                                      <p:tavLst>
                                        <p:tav tm="0">
                                          <p:val>
                                            <p:strVal val="#ppt_x"/>
                                          </p:val>
                                        </p:tav>
                                        <p:tav tm="100000">
                                          <p:val>
                                            <p:strVal val="#ppt_x"/>
                                          </p:val>
                                        </p:tav>
                                      </p:tavLst>
                                    </p:anim>
                                    <p:anim calcmode="lin" valueType="num">
                                      <p:cBhvr>
                                        <p:cTn id="49" dur="500" fill="hold"/>
                                        <p:tgtEl>
                                          <p:spTgt spid="40"/>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anim calcmode="lin" valueType="num">
                                      <p:cBhvr>
                                        <p:cTn id="54" dur="500" fill="hold"/>
                                        <p:tgtEl>
                                          <p:spTgt spid="41"/>
                                        </p:tgtEl>
                                        <p:attrNameLst>
                                          <p:attrName>ppt_x</p:attrName>
                                        </p:attrNameLst>
                                      </p:cBhvr>
                                      <p:tavLst>
                                        <p:tav tm="0">
                                          <p:val>
                                            <p:strVal val="#ppt_x"/>
                                          </p:val>
                                        </p:tav>
                                        <p:tav tm="100000">
                                          <p:val>
                                            <p:strVal val="#ppt_x"/>
                                          </p:val>
                                        </p:tav>
                                      </p:tavLst>
                                    </p:anim>
                                    <p:anim calcmode="lin" valueType="num">
                                      <p:cBhvr>
                                        <p:cTn id="55"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38" grpId="0" animBg="1"/>
      <p:bldP spid="39" grpId="0" animBg="1"/>
      <p:bldP spid="40" grpId="0" animBg="1"/>
      <p:bldP spid="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6" name="TextBox 5"/>
          <p:cNvSpPr txBox="1"/>
          <p:nvPr/>
        </p:nvSpPr>
        <p:spPr>
          <a:xfrm>
            <a:off x="5604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a:t>
            </a:r>
            <a:r>
              <a:rPr lang="en-US" sz="2400" dirty="0" smtClean="0"/>
              <a:t>grouped together in </a:t>
            </a:r>
            <a:r>
              <a:rPr lang="en-US" sz="2400" dirty="0"/>
              <a:t>a regular </a:t>
            </a:r>
            <a:r>
              <a:rPr lang="en-US" sz="2400" dirty="0" smtClean="0"/>
              <a:t>array or </a:t>
            </a:r>
            <a:r>
              <a:rPr lang="en-US" sz="2400" b="1" dirty="0" smtClean="0"/>
              <a:t>fuel assembly</a:t>
            </a:r>
            <a:endParaRPr lang="en-US" sz="2400" dirty="0"/>
          </a:p>
        </p:txBody>
      </p:sp>
      <p:pic>
        <p:nvPicPr>
          <p:cNvPr id="3" name="Picture 2"/>
          <p:cNvPicPr>
            <a:picLocks noChangeAspect="1"/>
          </p:cNvPicPr>
          <p:nvPr/>
        </p:nvPicPr>
        <p:blipFill>
          <a:blip r:embed="rId3" cstate="print"/>
          <a:stretch>
            <a:fillRect/>
          </a:stretch>
        </p:blipFill>
        <p:spPr>
          <a:xfrm flipH="1">
            <a:off x="2832919" y="1832014"/>
            <a:ext cx="116417" cy="3016250"/>
          </a:xfrm>
          <a:prstGeom prst="rect">
            <a:avLst/>
          </a:prstGeom>
        </p:spPr>
      </p:pic>
      <p:pic>
        <p:nvPicPr>
          <p:cNvPr id="35" name="Picture 34"/>
          <p:cNvPicPr>
            <a:picLocks noChangeAspect="1"/>
          </p:cNvPicPr>
          <p:nvPr/>
        </p:nvPicPr>
        <p:blipFill>
          <a:blip r:embed="rId3" cstate="print"/>
          <a:stretch>
            <a:fillRect/>
          </a:stretch>
        </p:blipFill>
        <p:spPr>
          <a:xfrm flipH="1">
            <a:off x="2725062" y="1832014"/>
            <a:ext cx="116417" cy="3016250"/>
          </a:xfrm>
          <a:prstGeom prst="rect">
            <a:avLst/>
          </a:prstGeom>
        </p:spPr>
      </p:pic>
      <p:pic>
        <p:nvPicPr>
          <p:cNvPr id="36" name="Picture 35"/>
          <p:cNvPicPr>
            <a:picLocks noChangeAspect="1"/>
          </p:cNvPicPr>
          <p:nvPr/>
        </p:nvPicPr>
        <p:blipFill>
          <a:blip r:embed="rId3" cstate="print"/>
          <a:stretch>
            <a:fillRect/>
          </a:stretch>
        </p:blipFill>
        <p:spPr>
          <a:xfrm flipH="1">
            <a:off x="2617204" y="1832014"/>
            <a:ext cx="116417" cy="3016250"/>
          </a:xfrm>
          <a:prstGeom prst="rect">
            <a:avLst/>
          </a:prstGeom>
        </p:spPr>
      </p:pic>
      <p:pic>
        <p:nvPicPr>
          <p:cNvPr id="37" name="Picture 36"/>
          <p:cNvPicPr>
            <a:picLocks noChangeAspect="1"/>
          </p:cNvPicPr>
          <p:nvPr/>
        </p:nvPicPr>
        <p:blipFill>
          <a:blip r:embed="rId3" cstate="print"/>
          <a:stretch>
            <a:fillRect/>
          </a:stretch>
        </p:blipFill>
        <p:spPr>
          <a:xfrm flipH="1">
            <a:off x="2509347" y="1832014"/>
            <a:ext cx="116417" cy="3016250"/>
          </a:xfrm>
          <a:prstGeom prst="rect">
            <a:avLst/>
          </a:prstGeom>
        </p:spPr>
      </p:pic>
      <p:sp>
        <p:nvSpPr>
          <p:cNvPr id="11" name="Rectangle 10"/>
          <p:cNvSpPr/>
          <p:nvPr/>
        </p:nvSpPr>
        <p:spPr>
          <a:xfrm flipH="1">
            <a:off x="2478531" y="19296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flipH="1">
            <a:off x="2478531" y="26153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flipH="1">
            <a:off x="2478531" y="3301094"/>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flipH="1">
            <a:off x="2478531" y="3986827"/>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flipH="1">
            <a:off x="2478531" y="467256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2" name="Group 11"/>
          <p:cNvGrpSpPr/>
          <p:nvPr/>
        </p:nvGrpSpPr>
        <p:grpSpPr>
          <a:xfrm flipH="1">
            <a:off x="3012867" y="1832014"/>
            <a:ext cx="493061" cy="3016250"/>
            <a:chOff x="4353861" y="2698750"/>
            <a:chExt cx="914400" cy="3924300"/>
          </a:xfrm>
        </p:grpSpPr>
        <p:pic>
          <p:nvPicPr>
            <p:cNvPr id="42" name="Picture 41"/>
            <p:cNvPicPr>
              <a:picLocks noChangeAspect="1"/>
            </p:cNvPicPr>
            <p:nvPr/>
          </p:nvPicPr>
          <p:blipFill>
            <a:blip r:embed="rId3" cstate="print"/>
            <a:stretch>
              <a:fillRect/>
            </a:stretch>
          </p:blipFill>
          <p:spPr>
            <a:xfrm>
              <a:off x="4395136" y="2698750"/>
              <a:ext cx="215900" cy="3924300"/>
            </a:xfrm>
            <a:prstGeom prst="rect">
              <a:avLst/>
            </a:prstGeom>
          </p:spPr>
        </p:pic>
        <p:pic>
          <p:nvPicPr>
            <p:cNvPr id="43" name="Picture 42"/>
            <p:cNvPicPr>
              <a:picLocks noChangeAspect="1"/>
            </p:cNvPicPr>
            <p:nvPr/>
          </p:nvPicPr>
          <p:blipFill>
            <a:blip r:embed="rId3" cstate="print"/>
            <a:stretch>
              <a:fillRect/>
            </a:stretch>
          </p:blipFill>
          <p:spPr>
            <a:xfrm>
              <a:off x="4595161" y="2698750"/>
              <a:ext cx="215900" cy="3924300"/>
            </a:xfrm>
            <a:prstGeom prst="rect">
              <a:avLst/>
            </a:prstGeom>
          </p:spPr>
        </p:pic>
        <p:pic>
          <p:nvPicPr>
            <p:cNvPr id="44" name="Picture 43"/>
            <p:cNvPicPr>
              <a:picLocks noChangeAspect="1"/>
            </p:cNvPicPr>
            <p:nvPr/>
          </p:nvPicPr>
          <p:blipFill>
            <a:blip r:embed="rId3" cstate="print"/>
            <a:stretch>
              <a:fillRect/>
            </a:stretch>
          </p:blipFill>
          <p:spPr>
            <a:xfrm>
              <a:off x="4795186" y="2698750"/>
              <a:ext cx="215900" cy="3924300"/>
            </a:xfrm>
            <a:prstGeom prst="rect">
              <a:avLst/>
            </a:prstGeom>
          </p:spPr>
        </p:pic>
        <p:pic>
          <p:nvPicPr>
            <p:cNvPr id="45" name="Picture 44"/>
            <p:cNvPicPr>
              <a:picLocks noChangeAspect="1"/>
            </p:cNvPicPr>
            <p:nvPr/>
          </p:nvPicPr>
          <p:blipFill>
            <a:blip r:embed="rId3" cstate="print"/>
            <a:stretch>
              <a:fillRect/>
            </a:stretch>
          </p:blipFill>
          <p:spPr>
            <a:xfrm>
              <a:off x="4995211" y="2698750"/>
              <a:ext cx="215900" cy="3924300"/>
            </a:xfrm>
            <a:prstGeom prst="rect">
              <a:avLst/>
            </a:prstGeom>
          </p:spPr>
        </p:pic>
        <p:sp>
          <p:nvSpPr>
            <p:cNvPr id="46" name="Rectangle 4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Rectangle 4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8" name="Rectangle 4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9" name="Rectangle 4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0" name="Rectangle 4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1" name="Group 50"/>
          <p:cNvGrpSpPr/>
          <p:nvPr/>
        </p:nvGrpSpPr>
        <p:grpSpPr>
          <a:xfrm flipH="1">
            <a:off x="3550378" y="1832014"/>
            <a:ext cx="493061" cy="3016250"/>
            <a:chOff x="4353861" y="2698750"/>
            <a:chExt cx="914400" cy="3924300"/>
          </a:xfrm>
        </p:grpSpPr>
        <p:pic>
          <p:nvPicPr>
            <p:cNvPr id="52" name="Picture 51"/>
            <p:cNvPicPr>
              <a:picLocks noChangeAspect="1"/>
            </p:cNvPicPr>
            <p:nvPr/>
          </p:nvPicPr>
          <p:blipFill>
            <a:blip r:embed="rId3" cstate="print"/>
            <a:stretch>
              <a:fillRect/>
            </a:stretch>
          </p:blipFill>
          <p:spPr>
            <a:xfrm>
              <a:off x="4395136" y="2698750"/>
              <a:ext cx="215900" cy="3924300"/>
            </a:xfrm>
            <a:prstGeom prst="rect">
              <a:avLst/>
            </a:prstGeom>
          </p:spPr>
        </p:pic>
        <p:pic>
          <p:nvPicPr>
            <p:cNvPr id="53" name="Picture 52"/>
            <p:cNvPicPr>
              <a:picLocks noChangeAspect="1"/>
            </p:cNvPicPr>
            <p:nvPr/>
          </p:nvPicPr>
          <p:blipFill>
            <a:blip r:embed="rId3" cstate="print"/>
            <a:stretch>
              <a:fillRect/>
            </a:stretch>
          </p:blipFill>
          <p:spPr>
            <a:xfrm>
              <a:off x="4595161" y="2698750"/>
              <a:ext cx="215900" cy="3924300"/>
            </a:xfrm>
            <a:prstGeom prst="rect">
              <a:avLst/>
            </a:prstGeom>
          </p:spPr>
        </p:pic>
        <p:pic>
          <p:nvPicPr>
            <p:cNvPr id="54" name="Picture 53"/>
            <p:cNvPicPr>
              <a:picLocks noChangeAspect="1"/>
            </p:cNvPicPr>
            <p:nvPr/>
          </p:nvPicPr>
          <p:blipFill>
            <a:blip r:embed="rId3" cstate="print"/>
            <a:stretch>
              <a:fillRect/>
            </a:stretch>
          </p:blipFill>
          <p:spPr>
            <a:xfrm>
              <a:off x="4795186" y="2698750"/>
              <a:ext cx="215900" cy="3924300"/>
            </a:xfrm>
            <a:prstGeom prst="rect">
              <a:avLst/>
            </a:prstGeom>
          </p:spPr>
        </p:pic>
        <p:pic>
          <p:nvPicPr>
            <p:cNvPr id="55" name="Picture 54"/>
            <p:cNvPicPr>
              <a:picLocks noChangeAspect="1"/>
            </p:cNvPicPr>
            <p:nvPr/>
          </p:nvPicPr>
          <p:blipFill>
            <a:blip r:embed="rId3" cstate="print"/>
            <a:stretch>
              <a:fillRect/>
            </a:stretch>
          </p:blipFill>
          <p:spPr>
            <a:xfrm>
              <a:off x="4995211" y="2698750"/>
              <a:ext cx="215900" cy="3924300"/>
            </a:xfrm>
            <a:prstGeom prst="rect">
              <a:avLst/>
            </a:prstGeom>
          </p:spPr>
        </p:pic>
        <p:sp>
          <p:nvSpPr>
            <p:cNvPr id="56" name="Rectangle 5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7" name="Rectangle 5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8" name="Rectangle 5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9" name="Rectangle 5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0" name="Rectangle 5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1" name="Group 60"/>
          <p:cNvGrpSpPr/>
          <p:nvPr/>
        </p:nvGrpSpPr>
        <p:grpSpPr>
          <a:xfrm flipH="1">
            <a:off x="4082260" y="1832014"/>
            <a:ext cx="493061" cy="3016250"/>
            <a:chOff x="4353861" y="2698750"/>
            <a:chExt cx="914400" cy="3924300"/>
          </a:xfrm>
        </p:grpSpPr>
        <p:pic>
          <p:nvPicPr>
            <p:cNvPr id="62" name="Picture 61"/>
            <p:cNvPicPr>
              <a:picLocks noChangeAspect="1"/>
            </p:cNvPicPr>
            <p:nvPr/>
          </p:nvPicPr>
          <p:blipFill>
            <a:blip r:embed="rId3" cstate="print"/>
            <a:stretch>
              <a:fillRect/>
            </a:stretch>
          </p:blipFill>
          <p:spPr>
            <a:xfrm>
              <a:off x="4395136" y="2698750"/>
              <a:ext cx="215900" cy="3924300"/>
            </a:xfrm>
            <a:prstGeom prst="rect">
              <a:avLst/>
            </a:prstGeom>
          </p:spPr>
        </p:pic>
        <p:pic>
          <p:nvPicPr>
            <p:cNvPr id="63" name="Picture 62"/>
            <p:cNvPicPr>
              <a:picLocks noChangeAspect="1"/>
            </p:cNvPicPr>
            <p:nvPr/>
          </p:nvPicPr>
          <p:blipFill>
            <a:blip r:embed="rId3" cstate="print"/>
            <a:stretch>
              <a:fillRect/>
            </a:stretch>
          </p:blipFill>
          <p:spPr>
            <a:xfrm>
              <a:off x="4595161" y="2698750"/>
              <a:ext cx="215900" cy="3924300"/>
            </a:xfrm>
            <a:prstGeom prst="rect">
              <a:avLst/>
            </a:prstGeom>
          </p:spPr>
        </p:pic>
        <p:pic>
          <p:nvPicPr>
            <p:cNvPr id="64" name="Picture 63"/>
            <p:cNvPicPr>
              <a:picLocks noChangeAspect="1"/>
            </p:cNvPicPr>
            <p:nvPr/>
          </p:nvPicPr>
          <p:blipFill>
            <a:blip r:embed="rId3" cstate="print"/>
            <a:stretch>
              <a:fillRect/>
            </a:stretch>
          </p:blipFill>
          <p:spPr>
            <a:xfrm>
              <a:off x="4795186" y="2698750"/>
              <a:ext cx="215900" cy="3924300"/>
            </a:xfrm>
            <a:prstGeom prst="rect">
              <a:avLst/>
            </a:prstGeom>
          </p:spPr>
        </p:pic>
        <p:pic>
          <p:nvPicPr>
            <p:cNvPr id="65" name="Picture 64"/>
            <p:cNvPicPr>
              <a:picLocks noChangeAspect="1"/>
            </p:cNvPicPr>
            <p:nvPr/>
          </p:nvPicPr>
          <p:blipFill>
            <a:blip r:embed="rId3" cstate="print"/>
            <a:stretch>
              <a:fillRect/>
            </a:stretch>
          </p:blipFill>
          <p:spPr>
            <a:xfrm>
              <a:off x="4995211" y="2698750"/>
              <a:ext cx="215900" cy="3924300"/>
            </a:xfrm>
            <a:prstGeom prst="rect">
              <a:avLst/>
            </a:prstGeom>
          </p:spPr>
        </p:pic>
        <p:sp>
          <p:nvSpPr>
            <p:cNvPr id="66" name="Rectangle 6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Rectangle 6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8" name="Rectangle 6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9" name="Rectangle 6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0" name="Rectangle 6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71" name="TextBox 70"/>
          <p:cNvSpPr txBox="1"/>
          <p:nvPr/>
        </p:nvSpPr>
        <p:spPr>
          <a:xfrm>
            <a:off x="5604811" y="2628445"/>
            <a:ext cx="2888314" cy="1569660"/>
          </a:xfrm>
          <a:prstGeom prst="rect">
            <a:avLst/>
          </a:prstGeom>
          <a:noFill/>
        </p:spPr>
        <p:txBody>
          <a:bodyPr wrap="square" rtlCol="0">
            <a:spAutoFit/>
          </a:bodyPr>
          <a:lstStyle/>
          <a:p>
            <a:r>
              <a:rPr lang="en-US" sz="2400" dirty="0"/>
              <a:t>The </a:t>
            </a:r>
            <a:r>
              <a:rPr lang="en-US" sz="2400" b="1" dirty="0"/>
              <a:t>fuel assemblies</a:t>
            </a:r>
            <a:r>
              <a:rPr lang="en-US" sz="2400" dirty="0"/>
              <a:t> are arranged </a:t>
            </a:r>
            <a:r>
              <a:rPr lang="en-US" sz="2400" dirty="0" smtClean="0"/>
              <a:t>in a larger </a:t>
            </a:r>
            <a:r>
              <a:rPr lang="en-US" sz="2400" dirty="0"/>
              <a:t>regular </a:t>
            </a:r>
            <a:r>
              <a:rPr lang="en-US" sz="2400" dirty="0" smtClean="0"/>
              <a:t>array or reactor </a:t>
            </a:r>
            <a:r>
              <a:rPr lang="en-US" sz="2400" b="1" dirty="0" smtClean="0"/>
              <a:t>core</a:t>
            </a:r>
            <a:endParaRPr lang="en-US" sz="2400" dirty="0"/>
          </a:p>
        </p:txBody>
      </p:sp>
      <p:sp>
        <p:nvSpPr>
          <p:cNvPr id="4" name="Date Placeholder 3"/>
          <p:cNvSpPr>
            <a:spLocks noGrp="1"/>
          </p:cNvSpPr>
          <p:nvPr>
            <p:ph type="dt" sz="half" idx="10"/>
          </p:nvPr>
        </p:nvSpPr>
        <p:spPr/>
        <p:txBody>
          <a:bodyPr/>
          <a:lstStyle/>
          <a:p>
            <a:fld id="{9F378871-A17E-7848-A421-75CCFBA098A6}" type="datetime1">
              <a:rPr lang="en-US" smtClean="0"/>
              <a:pPr/>
              <a:t>11/9/2013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47</a:t>
            </a:fld>
            <a:endParaRPr lang="en-US"/>
          </a:p>
        </p:txBody>
      </p:sp>
    </p:spTree>
    <p:extLst>
      <p:ext uri="{BB962C8B-B14F-4D97-AF65-F5344CB8AC3E}">
        <p14:creationId xmlns:p14="http://schemas.microsoft.com/office/powerpoint/2010/main" xmlns="" val="38104621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1000"/>
                                        <p:tgtEl>
                                          <p:spTgt spid="51"/>
                                        </p:tgtEl>
                                      </p:cBhvr>
                                    </p:animEffect>
                                    <p:anim calcmode="lin" valueType="num">
                                      <p:cBhvr>
                                        <p:cTn id="18" dur="1000" fill="hold"/>
                                        <p:tgtEl>
                                          <p:spTgt spid="51"/>
                                        </p:tgtEl>
                                        <p:attrNameLst>
                                          <p:attrName>ppt_x</p:attrName>
                                        </p:attrNameLst>
                                      </p:cBhvr>
                                      <p:tavLst>
                                        <p:tav tm="0">
                                          <p:val>
                                            <p:strVal val="#ppt_x"/>
                                          </p:val>
                                        </p:tav>
                                        <p:tav tm="100000">
                                          <p:val>
                                            <p:strVal val="#ppt_x"/>
                                          </p:val>
                                        </p:tav>
                                      </p:tavLst>
                                    </p:anim>
                                    <p:anim calcmode="lin" valueType="num">
                                      <p:cBhvr>
                                        <p:cTn id="19" dur="1000" fill="hold"/>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6" name="TextBox 5"/>
          <p:cNvSpPr txBox="1"/>
          <p:nvPr/>
        </p:nvSpPr>
        <p:spPr>
          <a:xfrm>
            <a:off x="5604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a:t>
            </a:r>
            <a:r>
              <a:rPr lang="en-US" sz="2400" dirty="0" smtClean="0"/>
              <a:t>grouped together in </a:t>
            </a:r>
            <a:r>
              <a:rPr lang="en-US" sz="2400" dirty="0"/>
              <a:t>a regular </a:t>
            </a:r>
            <a:r>
              <a:rPr lang="en-US" sz="2400" dirty="0" smtClean="0"/>
              <a:t>array or </a:t>
            </a:r>
            <a:r>
              <a:rPr lang="en-US" sz="2400" b="1" dirty="0" smtClean="0"/>
              <a:t>fuel assembly</a:t>
            </a:r>
            <a:endParaRPr lang="en-US" sz="2400" dirty="0"/>
          </a:p>
        </p:txBody>
      </p:sp>
      <p:grpSp>
        <p:nvGrpSpPr>
          <p:cNvPr id="7" name="Group 6"/>
          <p:cNvGrpSpPr/>
          <p:nvPr/>
        </p:nvGrpSpPr>
        <p:grpSpPr>
          <a:xfrm>
            <a:off x="2478531" y="1832014"/>
            <a:ext cx="2096790" cy="3016250"/>
            <a:chOff x="1843739" y="2698750"/>
            <a:chExt cx="2096790" cy="3016250"/>
          </a:xfrm>
        </p:grpSpPr>
        <p:pic>
          <p:nvPicPr>
            <p:cNvPr id="3" name="Picture 2"/>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35" name="Picture 34"/>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36" name="Picture 35"/>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37" name="Picture 36"/>
            <p:cNvPicPr>
              <a:picLocks noChangeAspect="1"/>
            </p:cNvPicPr>
            <p:nvPr/>
          </p:nvPicPr>
          <p:blipFill>
            <a:blip r:embed="rId3" cstate="print"/>
            <a:stretch>
              <a:fillRect/>
            </a:stretch>
          </p:blipFill>
          <p:spPr>
            <a:xfrm flipH="1">
              <a:off x="1874555" y="2698750"/>
              <a:ext cx="116417" cy="3016250"/>
            </a:xfrm>
            <a:prstGeom prst="rect">
              <a:avLst/>
            </a:prstGeom>
          </p:spPr>
        </p:pic>
        <p:sp>
          <p:nvSpPr>
            <p:cNvPr id="11" name="Rectangle 10"/>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2" name="Group 11"/>
            <p:cNvGrpSpPr/>
            <p:nvPr/>
          </p:nvGrpSpPr>
          <p:grpSpPr>
            <a:xfrm flipH="1">
              <a:off x="2378075" y="2698750"/>
              <a:ext cx="493061" cy="3016250"/>
              <a:chOff x="4353861" y="2698750"/>
              <a:chExt cx="914400" cy="3924300"/>
            </a:xfrm>
          </p:grpSpPr>
          <p:pic>
            <p:nvPicPr>
              <p:cNvPr id="42" name="Picture 41"/>
              <p:cNvPicPr>
                <a:picLocks noChangeAspect="1"/>
              </p:cNvPicPr>
              <p:nvPr/>
            </p:nvPicPr>
            <p:blipFill>
              <a:blip r:embed="rId3" cstate="print"/>
              <a:stretch>
                <a:fillRect/>
              </a:stretch>
            </p:blipFill>
            <p:spPr>
              <a:xfrm>
                <a:off x="4395136" y="2698750"/>
                <a:ext cx="215900" cy="3924300"/>
              </a:xfrm>
              <a:prstGeom prst="rect">
                <a:avLst/>
              </a:prstGeom>
            </p:spPr>
          </p:pic>
          <p:pic>
            <p:nvPicPr>
              <p:cNvPr id="43" name="Picture 42"/>
              <p:cNvPicPr>
                <a:picLocks noChangeAspect="1"/>
              </p:cNvPicPr>
              <p:nvPr/>
            </p:nvPicPr>
            <p:blipFill>
              <a:blip r:embed="rId3" cstate="print"/>
              <a:stretch>
                <a:fillRect/>
              </a:stretch>
            </p:blipFill>
            <p:spPr>
              <a:xfrm>
                <a:off x="4595161" y="2698750"/>
                <a:ext cx="215900" cy="3924300"/>
              </a:xfrm>
              <a:prstGeom prst="rect">
                <a:avLst/>
              </a:prstGeom>
            </p:spPr>
          </p:pic>
          <p:pic>
            <p:nvPicPr>
              <p:cNvPr id="44" name="Picture 43"/>
              <p:cNvPicPr>
                <a:picLocks noChangeAspect="1"/>
              </p:cNvPicPr>
              <p:nvPr/>
            </p:nvPicPr>
            <p:blipFill>
              <a:blip r:embed="rId3" cstate="print"/>
              <a:stretch>
                <a:fillRect/>
              </a:stretch>
            </p:blipFill>
            <p:spPr>
              <a:xfrm>
                <a:off x="4795186" y="2698750"/>
                <a:ext cx="215900" cy="3924300"/>
              </a:xfrm>
              <a:prstGeom prst="rect">
                <a:avLst/>
              </a:prstGeom>
            </p:spPr>
          </p:pic>
          <p:pic>
            <p:nvPicPr>
              <p:cNvPr id="45" name="Picture 44"/>
              <p:cNvPicPr>
                <a:picLocks noChangeAspect="1"/>
              </p:cNvPicPr>
              <p:nvPr/>
            </p:nvPicPr>
            <p:blipFill>
              <a:blip r:embed="rId3" cstate="print"/>
              <a:stretch>
                <a:fillRect/>
              </a:stretch>
            </p:blipFill>
            <p:spPr>
              <a:xfrm>
                <a:off x="4995211" y="2698750"/>
                <a:ext cx="215900" cy="3924300"/>
              </a:xfrm>
              <a:prstGeom prst="rect">
                <a:avLst/>
              </a:prstGeom>
            </p:spPr>
          </p:pic>
          <p:sp>
            <p:nvSpPr>
              <p:cNvPr id="46" name="Rectangle 4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Rectangle 4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8" name="Rectangle 4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9" name="Rectangle 4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0" name="Rectangle 4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1" name="Group 50"/>
            <p:cNvGrpSpPr/>
            <p:nvPr/>
          </p:nvGrpSpPr>
          <p:grpSpPr>
            <a:xfrm flipH="1">
              <a:off x="2915586" y="2698750"/>
              <a:ext cx="493061" cy="3016250"/>
              <a:chOff x="4353861" y="2698750"/>
              <a:chExt cx="914400" cy="3924300"/>
            </a:xfrm>
          </p:grpSpPr>
          <p:pic>
            <p:nvPicPr>
              <p:cNvPr id="52" name="Picture 51"/>
              <p:cNvPicPr>
                <a:picLocks noChangeAspect="1"/>
              </p:cNvPicPr>
              <p:nvPr/>
            </p:nvPicPr>
            <p:blipFill>
              <a:blip r:embed="rId3" cstate="print"/>
              <a:stretch>
                <a:fillRect/>
              </a:stretch>
            </p:blipFill>
            <p:spPr>
              <a:xfrm>
                <a:off x="4395136" y="2698750"/>
                <a:ext cx="215900" cy="3924300"/>
              </a:xfrm>
              <a:prstGeom prst="rect">
                <a:avLst/>
              </a:prstGeom>
            </p:spPr>
          </p:pic>
          <p:pic>
            <p:nvPicPr>
              <p:cNvPr id="53" name="Picture 52"/>
              <p:cNvPicPr>
                <a:picLocks noChangeAspect="1"/>
              </p:cNvPicPr>
              <p:nvPr/>
            </p:nvPicPr>
            <p:blipFill>
              <a:blip r:embed="rId3" cstate="print"/>
              <a:stretch>
                <a:fillRect/>
              </a:stretch>
            </p:blipFill>
            <p:spPr>
              <a:xfrm>
                <a:off x="4595161" y="2698750"/>
                <a:ext cx="215900" cy="3924300"/>
              </a:xfrm>
              <a:prstGeom prst="rect">
                <a:avLst/>
              </a:prstGeom>
            </p:spPr>
          </p:pic>
          <p:pic>
            <p:nvPicPr>
              <p:cNvPr id="54" name="Picture 53"/>
              <p:cNvPicPr>
                <a:picLocks noChangeAspect="1"/>
              </p:cNvPicPr>
              <p:nvPr/>
            </p:nvPicPr>
            <p:blipFill>
              <a:blip r:embed="rId3" cstate="print"/>
              <a:stretch>
                <a:fillRect/>
              </a:stretch>
            </p:blipFill>
            <p:spPr>
              <a:xfrm>
                <a:off x="4795186" y="2698750"/>
                <a:ext cx="215900" cy="3924300"/>
              </a:xfrm>
              <a:prstGeom prst="rect">
                <a:avLst/>
              </a:prstGeom>
            </p:spPr>
          </p:pic>
          <p:pic>
            <p:nvPicPr>
              <p:cNvPr id="55" name="Picture 54"/>
              <p:cNvPicPr>
                <a:picLocks noChangeAspect="1"/>
              </p:cNvPicPr>
              <p:nvPr/>
            </p:nvPicPr>
            <p:blipFill>
              <a:blip r:embed="rId3" cstate="print"/>
              <a:stretch>
                <a:fillRect/>
              </a:stretch>
            </p:blipFill>
            <p:spPr>
              <a:xfrm>
                <a:off x="4995211" y="2698750"/>
                <a:ext cx="215900" cy="3924300"/>
              </a:xfrm>
              <a:prstGeom prst="rect">
                <a:avLst/>
              </a:prstGeom>
            </p:spPr>
          </p:pic>
          <p:sp>
            <p:nvSpPr>
              <p:cNvPr id="56" name="Rectangle 5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7" name="Rectangle 5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8" name="Rectangle 5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9" name="Rectangle 5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0" name="Rectangle 5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1" name="Group 60"/>
            <p:cNvGrpSpPr/>
            <p:nvPr/>
          </p:nvGrpSpPr>
          <p:grpSpPr>
            <a:xfrm flipH="1">
              <a:off x="3447468" y="2698750"/>
              <a:ext cx="493061" cy="3016250"/>
              <a:chOff x="4353861" y="2698750"/>
              <a:chExt cx="914400" cy="3924300"/>
            </a:xfrm>
          </p:grpSpPr>
          <p:pic>
            <p:nvPicPr>
              <p:cNvPr id="62" name="Picture 61"/>
              <p:cNvPicPr>
                <a:picLocks noChangeAspect="1"/>
              </p:cNvPicPr>
              <p:nvPr/>
            </p:nvPicPr>
            <p:blipFill>
              <a:blip r:embed="rId3" cstate="print"/>
              <a:stretch>
                <a:fillRect/>
              </a:stretch>
            </p:blipFill>
            <p:spPr>
              <a:xfrm>
                <a:off x="4395136" y="2698750"/>
                <a:ext cx="215900" cy="3924300"/>
              </a:xfrm>
              <a:prstGeom prst="rect">
                <a:avLst/>
              </a:prstGeom>
            </p:spPr>
          </p:pic>
          <p:pic>
            <p:nvPicPr>
              <p:cNvPr id="63" name="Picture 62"/>
              <p:cNvPicPr>
                <a:picLocks noChangeAspect="1"/>
              </p:cNvPicPr>
              <p:nvPr/>
            </p:nvPicPr>
            <p:blipFill>
              <a:blip r:embed="rId3" cstate="print"/>
              <a:stretch>
                <a:fillRect/>
              </a:stretch>
            </p:blipFill>
            <p:spPr>
              <a:xfrm>
                <a:off x="4595161" y="2698750"/>
                <a:ext cx="215900" cy="3924300"/>
              </a:xfrm>
              <a:prstGeom prst="rect">
                <a:avLst/>
              </a:prstGeom>
            </p:spPr>
          </p:pic>
          <p:pic>
            <p:nvPicPr>
              <p:cNvPr id="64" name="Picture 63"/>
              <p:cNvPicPr>
                <a:picLocks noChangeAspect="1"/>
              </p:cNvPicPr>
              <p:nvPr/>
            </p:nvPicPr>
            <p:blipFill>
              <a:blip r:embed="rId3" cstate="print"/>
              <a:stretch>
                <a:fillRect/>
              </a:stretch>
            </p:blipFill>
            <p:spPr>
              <a:xfrm>
                <a:off x="4795186" y="2698750"/>
                <a:ext cx="215900" cy="3924300"/>
              </a:xfrm>
              <a:prstGeom prst="rect">
                <a:avLst/>
              </a:prstGeom>
            </p:spPr>
          </p:pic>
          <p:pic>
            <p:nvPicPr>
              <p:cNvPr id="65" name="Picture 64"/>
              <p:cNvPicPr>
                <a:picLocks noChangeAspect="1"/>
              </p:cNvPicPr>
              <p:nvPr/>
            </p:nvPicPr>
            <p:blipFill>
              <a:blip r:embed="rId3" cstate="print"/>
              <a:stretch>
                <a:fillRect/>
              </a:stretch>
            </p:blipFill>
            <p:spPr>
              <a:xfrm>
                <a:off x="4995211" y="2698750"/>
                <a:ext cx="215900" cy="3924300"/>
              </a:xfrm>
              <a:prstGeom prst="rect">
                <a:avLst/>
              </a:prstGeom>
            </p:spPr>
          </p:pic>
          <p:sp>
            <p:nvSpPr>
              <p:cNvPr id="66" name="Rectangle 6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Rectangle 6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8" name="Rectangle 6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9" name="Rectangle 6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0" name="Rectangle 6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sp>
        <p:nvSpPr>
          <p:cNvPr id="71" name="TextBox 70"/>
          <p:cNvSpPr txBox="1"/>
          <p:nvPr/>
        </p:nvSpPr>
        <p:spPr>
          <a:xfrm>
            <a:off x="5604811" y="2628445"/>
            <a:ext cx="2888314" cy="1569660"/>
          </a:xfrm>
          <a:prstGeom prst="rect">
            <a:avLst/>
          </a:prstGeom>
          <a:noFill/>
        </p:spPr>
        <p:txBody>
          <a:bodyPr wrap="square" rtlCol="0">
            <a:spAutoFit/>
          </a:bodyPr>
          <a:lstStyle/>
          <a:p>
            <a:r>
              <a:rPr lang="en-US" sz="2400" dirty="0"/>
              <a:t>The </a:t>
            </a:r>
            <a:r>
              <a:rPr lang="en-US" sz="2400" b="1" dirty="0"/>
              <a:t>fuel assemblies</a:t>
            </a:r>
            <a:r>
              <a:rPr lang="en-US" sz="2400" dirty="0"/>
              <a:t> are arranged </a:t>
            </a:r>
            <a:r>
              <a:rPr lang="en-US" sz="2400" dirty="0" smtClean="0"/>
              <a:t>in a larger </a:t>
            </a:r>
            <a:r>
              <a:rPr lang="en-US" sz="2400" dirty="0"/>
              <a:t>regular </a:t>
            </a:r>
            <a:r>
              <a:rPr lang="en-US" sz="2400" dirty="0" smtClean="0"/>
              <a:t>array or reactor </a:t>
            </a:r>
            <a:r>
              <a:rPr lang="en-US" sz="2400" b="1" dirty="0" smtClean="0"/>
              <a:t>core</a:t>
            </a:r>
            <a:endParaRPr lang="en-US" sz="2400" dirty="0"/>
          </a:p>
        </p:txBody>
      </p:sp>
      <p:sp>
        <p:nvSpPr>
          <p:cNvPr id="72" name="TextBox 71"/>
          <p:cNvSpPr txBox="1"/>
          <p:nvPr/>
        </p:nvSpPr>
        <p:spPr>
          <a:xfrm>
            <a:off x="5604811" y="4389079"/>
            <a:ext cx="2888314" cy="1569660"/>
          </a:xfrm>
          <a:prstGeom prst="rect">
            <a:avLst/>
          </a:prstGeom>
          <a:noFill/>
        </p:spPr>
        <p:txBody>
          <a:bodyPr wrap="square" rtlCol="0">
            <a:spAutoFit/>
          </a:bodyPr>
          <a:lstStyle/>
          <a:p>
            <a:r>
              <a:rPr lang="en-US" sz="2400" dirty="0"/>
              <a:t>The </a:t>
            </a:r>
            <a:r>
              <a:rPr lang="en-US" sz="2400" dirty="0" smtClean="0"/>
              <a:t>reactor </a:t>
            </a:r>
            <a:r>
              <a:rPr lang="en-US" sz="2400" b="1" dirty="0" smtClean="0"/>
              <a:t>core </a:t>
            </a:r>
            <a:r>
              <a:rPr lang="en-US" sz="2400" dirty="0" smtClean="0"/>
              <a:t>is contained inside a heavy steel </a:t>
            </a:r>
            <a:r>
              <a:rPr lang="en-US" sz="2400" b="1" dirty="0" smtClean="0"/>
              <a:t>reactor pressure vessel (RPV)</a:t>
            </a:r>
            <a:endParaRPr lang="en-US" sz="2400" dirty="0"/>
          </a:p>
        </p:txBody>
      </p:sp>
      <p:sp>
        <p:nvSpPr>
          <p:cNvPr id="4" name="Date Placeholder 3"/>
          <p:cNvSpPr>
            <a:spLocks noGrp="1"/>
          </p:cNvSpPr>
          <p:nvPr>
            <p:ph type="dt" sz="half" idx="10"/>
          </p:nvPr>
        </p:nvSpPr>
        <p:spPr/>
        <p:txBody>
          <a:bodyPr/>
          <a:lstStyle/>
          <a:p>
            <a:fld id="{7E8B1E24-140E-5149-9746-3425CBB45ADF}" type="datetime1">
              <a:rPr lang="en-US" smtClean="0"/>
              <a:pPr/>
              <a:t>11/9/2013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48</a:t>
            </a:fld>
            <a:endParaRPr lang="en-US"/>
          </a:p>
        </p:txBody>
      </p:sp>
    </p:spTree>
    <p:extLst>
      <p:ext uri="{BB962C8B-B14F-4D97-AF65-F5344CB8AC3E}">
        <p14:creationId xmlns:p14="http://schemas.microsoft.com/office/powerpoint/2010/main" xmlns="" val="38104621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childTnLst>
                          </p:cTn>
                        </p:par>
                        <p:par>
                          <p:cTn id="8" fill="hold">
                            <p:stCondLst>
                              <p:cond delay="1000"/>
                            </p:stCondLst>
                            <p:childTnLst>
                              <p:par>
                                <p:cTn id="9" presetID="16" presetClass="entr" presetSubtype="2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4165" y="597171"/>
            <a:ext cx="4337050" cy="736330"/>
          </a:xfrm>
        </p:spPr>
        <p:txBody>
          <a:bodyPr/>
          <a:lstStyle/>
          <a:p>
            <a:r>
              <a:rPr lang="en-US" dirty="0" smtClean="0"/>
              <a:t>A Reality Check</a:t>
            </a:r>
            <a:endParaRPr lang="en-US" dirty="0"/>
          </a:p>
        </p:txBody>
      </p:sp>
      <p:sp>
        <p:nvSpPr>
          <p:cNvPr id="6" name="Text Placeholder 5"/>
          <p:cNvSpPr>
            <a:spLocks noGrp="1"/>
          </p:cNvSpPr>
          <p:nvPr>
            <p:ph type="body" sz="half" idx="2"/>
          </p:nvPr>
        </p:nvSpPr>
        <p:spPr>
          <a:xfrm>
            <a:off x="322309" y="1333501"/>
            <a:ext cx="4298634" cy="635270"/>
          </a:xfrm>
        </p:spPr>
        <p:txBody>
          <a:bodyPr>
            <a:noAutofit/>
          </a:bodyPr>
          <a:lstStyle/>
          <a:p>
            <a:r>
              <a:rPr lang="en-US" sz="1800" dirty="0" smtClean="0"/>
              <a:t>Fuel Assembly and Reactor Core Design are Complex Engineering Challenges</a:t>
            </a:r>
            <a:endParaRPr lang="en-US" sz="1800" dirty="0"/>
          </a:p>
        </p:txBody>
      </p:sp>
      <p:pic>
        <p:nvPicPr>
          <p:cNvPr id="8" name="Picture Placeholder 7"/>
          <p:cNvPicPr>
            <a:picLocks noGrp="1" noChangeAspect="1"/>
          </p:cNvPicPr>
          <p:nvPr>
            <p:ph type="pic" idx="13"/>
          </p:nvPr>
        </p:nvPicPr>
        <p:blipFill>
          <a:blip r:embed="rId3" cstate="print"/>
          <a:srcRect l="-18731" r="-18731"/>
          <a:stretch>
            <a:fillRect/>
          </a:stretch>
        </p:blipFill>
        <p:spPr/>
      </p:pic>
      <p:pic>
        <p:nvPicPr>
          <p:cNvPr id="9" name="Picture Placeholder 8" descr="PWRUO2_group06.png"/>
          <p:cNvPicPr>
            <a:picLocks noGrp="1" noChangeAspect="1"/>
          </p:cNvPicPr>
          <p:nvPr>
            <p:ph type="pic" idx="1"/>
          </p:nvPr>
        </p:nvPicPr>
        <p:blipFill rotWithShape="1">
          <a:blip r:embed="rId4" cstate="print">
            <a:extLst>
              <a:ext uri="{BEBA8EAE-BF5A-486C-A8C5-ECC9F3942E4B}">
                <a14:imgProps xmlns:a14="http://schemas.microsoft.com/office/drawing/2010/main" xmlns="">
                  <a14:imgLayer r:embed="rId5">
                    <a14:imgEffect>
                      <a14:backgroundRemoval t="9961" b="89941" l="9961" r="96875"/>
                    </a14:imgEffect>
                  </a14:imgLayer>
                </a14:imgProps>
              </a:ext>
              <a:ext uri="{28A0092B-C50C-407E-A947-70E740481C1C}">
                <a14:useLocalDpi xmlns:a14="http://schemas.microsoft.com/office/drawing/2010/main" xmlns="" val="0"/>
              </a:ext>
            </a:extLst>
          </a:blip>
          <a:srcRect l="19035" t="9359" r="4336" b="14370"/>
          <a:stretch/>
        </p:blipFill>
        <p:spPr>
          <a:xfrm>
            <a:off x="284165" y="2195983"/>
            <a:ext cx="4336778" cy="4316584"/>
          </a:xfrm>
          <a:prstGeom prst="rect">
            <a:avLst/>
          </a:prstGeom>
        </p:spPr>
      </p:pic>
      <p:sp>
        <p:nvSpPr>
          <p:cNvPr id="10" name="Date Placeholder 9"/>
          <p:cNvSpPr>
            <a:spLocks noGrp="1"/>
          </p:cNvSpPr>
          <p:nvPr>
            <p:ph type="dt" sz="half" idx="10"/>
          </p:nvPr>
        </p:nvSpPr>
        <p:spPr/>
        <p:txBody>
          <a:bodyPr/>
          <a:lstStyle/>
          <a:p>
            <a:fld id="{E4D42D01-1B1B-CB4A-B2AF-ED40FF75ED9A}" type="datetime1">
              <a:rPr lang="en-US" smtClean="0"/>
              <a:pPr/>
              <a:t>11/9/2013</a:t>
            </a:fld>
            <a:endParaRPr lang="en-US"/>
          </a:p>
        </p:txBody>
      </p:sp>
      <p:sp>
        <p:nvSpPr>
          <p:cNvPr id="11" name="Footer Placeholder 10"/>
          <p:cNvSpPr>
            <a:spLocks noGrp="1"/>
          </p:cNvSpPr>
          <p:nvPr>
            <p:ph type="ftr" sz="quarter" idx="11"/>
          </p:nvPr>
        </p:nvSpPr>
        <p:spPr/>
        <p:txBody>
          <a:bodyPr/>
          <a:lstStyle/>
          <a:p>
            <a:r>
              <a:rPr lang="en-US" smtClean="0"/>
              <a:t>ANS Congressional Seminar Series</a:t>
            </a:r>
            <a:endParaRPr lang="en-US"/>
          </a:p>
        </p:txBody>
      </p:sp>
      <p:sp>
        <p:nvSpPr>
          <p:cNvPr id="12" name="Slide Number Placeholder 11"/>
          <p:cNvSpPr>
            <a:spLocks noGrp="1"/>
          </p:cNvSpPr>
          <p:nvPr>
            <p:ph type="sldNum" sz="quarter" idx="12"/>
          </p:nvPr>
        </p:nvSpPr>
        <p:spPr/>
        <p:txBody>
          <a:bodyPr/>
          <a:lstStyle/>
          <a:p>
            <a:fld id="{5FD889E0-CAB2-4699-909D-B9A88D47ACBE}" type="slidenum">
              <a:rPr lang="en-US" smtClean="0"/>
              <a:pPr/>
              <a:t>49</a:t>
            </a:fld>
            <a:endParaRPr lang="en-US"/>
          </a:p>
        </p:txBody>
      </p:sp>
    </p:spTree>
    <p:extLst>
      <p:ext uri="{BB962C8B-B14F-4D97-AF65-F5344CB8AC3E}">
        <p14:creationId xmlns:p14="http://schemas.microsoft.com/office/powerpoint/2010/main" xmlns="" val="342937639"/>
      </p:ext>
    </p:extLst>
  </p:cSld>
  <p:clrMapOvr>
    <a:masterClrMapping/>
  </p:clrMapOvr>
  <mc:AlternateContent xmlns:mc="http://schemas.openxmlformats.org/markup-compatibility/2006">
    <mc:Choice xmlns:p14="http://schemas.microsoft.com/office/powerpoint/2010/main" xmlns="" Requires="p14">
      <p:transition spd="slow" p14:dur="2000">
        <p14:vortex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5</a:t>
            </a:fld>
            <a:endParaRPr lang="en-US"/>
          </a:p>
        </p:txBody>
      </p:sp>
      <p:sp>
        <p:nvSpPr>
          <p:cNvPr id="6" name="Rectangle 5"/>
          <p:cNvSpPr/>
          <p:nvPr/>
        </p:nvSpPr>
        <p:spPr>
          <a:xfrm rot="19577918">
            <a:off x="-1086758" y="1248268"/>
            <a:ext cx="6046238" cy="1862048"/>
          </a:xfrm>
          <a:prstGeom prst="rect">
            <a:avLst/>
          </a:prstGeom>
          <a:noFill/>
        </p:spPr>
        <p:txBody>
          <a:bodyPr wrap="square" lIns="91440" tIns="45720" rIns="91440" bIns="45720">
            <a:spAutoFit/>
          </a:bodyPr>
          <a:lstStyle/>
          <a:p>
            <a:pPr algn="ctr"/>
            <a:r>
              <a:rPr lang="en-US" sz="115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Gill Sans Light"/>
                <a:cs typeface="Gill Sans Light"/>
              </a:rPr>
              <a:t>HOW?</a:t>
            </a:r>
            <a:endParaRPr lang="en-US"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Gill Sans Light"/>
              <a:cs typeface="Gill Sans Light"/>
            </a:endParaRPr>
          </a:p>
        </p:txBody>
      </p:sp>
    </p:spTree>
    <p:extLst>
      <p:ext uri="{BB962C8B-B14F-4D97-AF65-F5344CB8AC3E}">
        <p14:creationId xmlns:p14="http://schemas.microsoft.com/office/powerpoint/2010/main" xmlns="" val="39632264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sp>
        <p:nvSpPr>
          <p:cNvPr id="6" name="TextBox 5"/>
          <p:cNvSpPr txBox="1"/>
          <p:nvPr/>
        </p:nvSpPr>
        <p:spPr>
          <a:xfrm>
            <a:off x="5604811" y="867810"/>
            <a:ext cx="2888314" cy="1569660"/>
          </a:xfrm>
          <a:prstGeom prst="rect">
            <a:avLst/>
          </a:prstGeom>
          <a:noFill/>
        </p:spPr>
        <p:txBody>
          <a:bodyPr wrap="square" rtlCol="0">
            <a:spAutoFit/>
          </a:bodyPr>
          <a:lstStyle/>
          <a:p>
            <a:r>
              <a:rPr lang="en-US" sz="2400" dirty="0"/>
              <a:t>The </a:t>
            </a:r>
            <a:r>
              <a:rPr lang="en-US" sz="2400" b="1" dirty="0"/>
              <a:t>fuel rods</a:t>
            </a:r>
            <a:r>
              <a:rPr lang="en-US" sz="2400" dirty="0"/>
              <a:t> are </a:t>
            </a:r>
            <a:r>
              <a:rPr lang="en-US" sz="2400" dirty="0" smtClean="0"/>
              <a:t>grouped together in </a:t>
            </a:r>
            <a:r>
              <a:rPr lang="en-US" sz="2400" dirty="0"/>
              <a:t>a regular </a:t>
            </a:r>
            <a:r>
              <a:rPr lang="en-US" sz="2400" dirty="0" smtClean="0"/>
              <a:t>array or </a:t>
            </a:r>
            <a:r>
              <a:rPr lang="en-US" sz="2400" b="1" dirty="0" smtClean="0"/>
              <a:t>fuel assembly</a:t>
            </a:r>
            <a:endParaRPr lang="en-US" sz="2400" dirty="0"/>
          </a:p>
        </p:txBody>
      </p:sp>
      <p:grpSp>
        <p:nvGrpSpPr>
          <p:cNvPr id="7" name="Group 6"/>
          <p:cNvGrpSpPr/>
          <p:nvPr/>
        </p:nvGrpSpPr>
        <p:grpSpPr>
          <a:xfrm>
            <a:off x="2478531" y="1832014"/>
            <a:ext cx="2096790" cy="3016250"/>
            <a:chOff x="1843739" y="2698750"/>
            <a:chExt cx="2096790" cy="3016250"/>
          </a:xfrm>
        </p:grpSpPr>
        <p:pic>
          <p:nvPicPr>
            <p:cNvPr id="3" name="Picture 2"/>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35" name="Picture 34"/>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36" name="Picture 35"/>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37" name="Picture 36"/>
            <p:cNvPicPr>
              <a:picLocks noChangeAspect="1"/>
            </p:cNvPicPr>
            <p:nvPr/>
          </p:nvPicPr>
          <p:blipFill>
            <a:blip r:embed="rId3" cstate="print"/>
            <a:stretch>
              <a:fillRect/>
            </a:stretch>
          </p:blipFill>
          <p:spPr>
            <a:xfrm flipH="1">
              <a:off x="1874555" y="2698750"/>
              <a:ext cx="116417" cy="3016250"/>
            </a:xfrm>
            <a:prstGeom prst="rect">
              <a:avLst/>
            </a:prstGeom>
          </p:spPr>
        </p:pic>
        <p:sp>
          <p:nvSpPr>
            <p:cNvPr id="11" name="Rectangle 10"/>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9" name="Rectangle 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0" name="Rectangle 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1" name="Rectangle 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2" name="Group 11"/>
            <p:cNvGrpSpPr/>
            <p:nvPr/>
          </p:nvGrpSpPr>
          <p:grpSpPr>
            <a:xfrm flipH="1">
              <a:off x="2378075" y="2698750"/>
              <a:ext cx="493061" cy="3016250"/>
              <a:chOff x="4353861" y="2698750"/>
              <a:chExt cx="914400" cy="3924300"/>
            </a:xfrm>
          </p:grpSpPr>
          <p:pic>
            <p:nvPicPr>
              <p:cNvPr id="42" name="Picture 41"/>
              <p:cNvPicPr>
                <a:picLocks noChangeAspect="1"/>
              </p:cNvPicPr>
              <p:nvPr/>
            </p:nvPicPr>
            <p:blipFill>
              <a:blip r:embed="rId3" cstate="print"/>
              <a:stretch>
                <a:fillRect/>
              </a:stretch>
            </p:blipFill>
            <p:spPr>
              <a:xfrm>
                <a:off x="4395136" y="2698750"/>
                <a:ext cx="215900" cy="3924300"/>
              </a:xfrm>
              <a:prstGeom prst="rect">
                <a:avLst/>
              </a:prstGeom>
            </p:spPr>
          </p:pic>
          <p:pic>
            <p:nvPicPr>
              <p:cNvPr id="43" name="Picture 42"/>
              <p:cNvPicPr>
                <a:picLocks noChangeAspect="1"/>
              </p:cNvPicPr>
              <p:nvPr/>
            </p:nvPicPr>
            <p:blipFill>
              <a:blip r:embed="rId3" cstate="print"/>
              <a:stretch>
                <a:fillRect/>
              </a:stretch>
            </p:blipFill>
            <p:spPr>
              <a:xfrm>
                <a:off x="4595161" y="2698750"/>
                <a:ext cx="215900" cy="3924300"/>
              </a:xfrm>
              <a:prstGeom prst="rect">
                <a:avLst/>
              </a:prstGeom>
            </p:spPr>
          </p:pic>
          <p:pic>
            <p:nvPicPr>
              <p:cNvPr id="44" name="Picture 43"/>
              <p:cNvPicPr>
                <a:picLocks noChangeAspect="1"/>
              </p:cNvPicPr>
              <p:nvPr/>
            </p:nvPicPr>
            <p:blipFill>
              <a:blip r:embed="rId3" cstate="print"/>
              <a:stretch>
                <a:fillRect/>
              </a:stretch>
            </p:blipFill>
            <p:spPr>
              <a:xfrm>
                <a:off x="4795186" y="2698750"/>
                <a:ext cx="215900" cy="3924300"/>
              </a:xfrm>
              <a:prstGeom prst="rect">
                <a:avLst/>
              </a:prstGeom>
            </p:spPr>
          </p:pic>
          <p:pic>
            <p:nvPicPr>
              <p:cNvPr id="45" name="Picture 44"/>
              <p:cNvPicPr>
                <a:picLocks noChangeAspect="1"/>
              </p:cNvPicPr>
              <p:nvPr/>
            </p:nvPicPr>
            <p:blipFill>
              <a:blip r:embed="rId3" cstate="print"/>
              <a:stretch>
                <a:fillRect/>
              </a:stretch>
            </p:blipFill>
            <p:spPr>
              <a:xfrm>
                <a:off x="4995211" y="2698750"/>
                <a:ext cx="215900" cy="3924300"/>
              </a:xfrm>
              <a:prstGeom prst="rect">
                <a:avLst/>
              </a:prstGeom>
            </p:spPr>
          </p:pic>
          <p:sp>
            <p:nvSpPr>
              <p:cNvPr id="46" name="Rectangle 4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Rectangle 4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8" name="Rectangle 4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9" name="Rectangle 4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0" name="Rectangle 4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51" name="Group 50"/>
            <p:cNvGrpSpPr/>
            <p:nvPr/>
          </p:nvGrpSpPr>
          <p:grpSpPr>
            <a:xfrm flipH="1">
              <a:off x="2915586" y="2698750"/>
              <a:ext cx="493061" cy="3016250"/>
              <a:chOff x="4353861" y="2698750"/>
              <a:chExt cx="914400" cy="3924300"/>
            </a:xfrm>
          </p:grpSpPr>
          <p:pic>
            <p:nvPicPr>
              <p:cNvPr id="52" name="Picture 51"/>
              <p:cNvPicPr>
                <a:picLocks noChangeAspect="1"/>
              </p:cNvPicPr>
              <p:nvPr/>
            </p:nvPicPr>
            <p:blipFill>
              <a:blip r:embed="rId3" cstate="print"/>
              <a:stretch>
                <a:fillRect/>
              </a:stretch>
            </p:blipFill>
            <p:spPr>
              <a:xfrm>
                <a:off x="4395136" y="2698750"/>
                <a:ext cx="215900" cy="3924300"/>
              </a:xfrm>
              <a:prstGeom prst="rect">
                <a:avLst/>
              </a:prstGeom>
            </p:spPr>
          </p:pic>
          <p:pic>
            <p:nvPicPr>
              <p:cNvPr id="53" name="Picture 52"/>
              <p:cNvPicPr>
                <a:picLocks noChangeAspect="1"/>
              </p:cNvPicPr>
              <p:nvPr/>
            </p:nvPicPr>
            <p:blipFill>
              <a:blip r:embed="rId3" cstate="print"/>
              <a:stretch>
                <a:fillRect/>
              </a:stretch>
            </p:blipFill>
            <p:spPr>
              <a:xfrm>
                <a:off x="4595161" y="2698750"/>
                <a:ext cx="215900" cy="3924300"/>
              </a:xfrm>
              <a:prstGeom prst="rect">
                <a:avLst/>
              </a:prstGeom>
            </p:spPr>
          </p:pic>
          <p:pic>
            <p:nvPicPr>
              <p:cNvPr id="54" name="Picture 53"/>
              <p:cNvPicPr>
                <a:picLocks noChangeAspect="1"/>
              </p:cNvPicPr>
              <p:nvPr/>
            </p:nvPicPr>
            <p:blipFill>
              <a:blip r:embed="rId3" cstate="print"/>
              <a:stretch>
                <a:fillRect/>
              </a:stretch>
            </p:blipFill>
            <p:spPr>
              <a:xfrm>
                <a:off x="4795186" y="2698750"/>
                <a:ext cx="215900" cy="3924300"/>
              </a:xfrm>
              <a:prstGeom prst="rect">
                <a:avLst/>
              </a:prstGeom>
            </p:spPr>
          </p:pic>
          <p:pic>
            <p:nvPicPr>
              <p:cNvPr id="55" name="Picture 54"/>
              <p:cNvPicPr>
                <a:picLocks noChangeAspect="1"/>
              </p:cNvPicPr>
              <p:nvPr/>
            </p:nvPicPr>
            <p:blipFill>
              <a:blip r:embed="rId3" cstate="print"/>
              <a:stretch>
                <a:fillRect/>
              </a:stretch>
            </p:blipFill>
            <p:spPr>
              <a:xfrm>
                <a:off x="4995211" y="2698750"/>
                <a:ext cx="215900" cy="3924300"/>
              </a:xfrm>
              <a:prstGeom prst="rect">
                <a:avLst/>
              </a:prstGeom>
            </p:spPr>
          </p:pic>
          <p:sp>
            <p:nvSpPr>
              <p:cNvPr id="56" name="Rectangle 5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7" name="Rectangle 5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8" name="Rectangle 5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9" name="Rectangle 5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0" name="Rectangle 5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61" name="Group 60"/>
            <p:cNvGrpSpPr/>
            <p:nvPr/>
          </p:nvGrpSpPr>
          <p:grpSpPr>
            <a:xfrm flipH="1">
              <a:off x="3447468" y="2698750"/>
              <a:ext cx="493061" cy="3016250"/>
              <a:chOff x="4353861" y="2698750"/>
              <a:chExt cx="914400" cy="3924300"/>
            </a:xfrm>
          </p:grpSpPr>
          <p:pic>
            <p:nvPicPr>
              <p:cNvPr id="62" name="Picture 61"/>
              <p:cNvPicPr>
                <a:picLocks noChangeAspect="1"/>
              </p:cNvPicPr>
              <p:nvPr/>
            </p:nvPicPr>
            <p:blipFill>
              <a:blip r:embed="rId3" cstate="print"/>
              <a:stretch>
                <a:fillRect/>
              </a:stretch>
            </p:blipFill>
            <p:spPr>
              <a:xfrm>
                <a:off x="4395136" y="2698750"/>
                <a:ext cx="215900" cy="3924300"/>
              </a:xfrm>
              <a:prstGeom prst="rect">
                <a:avLst/>
              </a:prstGeom>
            </p:spPr>
          </p:pic>
          <p:pic>
            <p:nvPicPr>
              <p:cNvPr id="63" name="Picture 62"/>
              <p:cNvPicPr>
                <a:picLocks noChangeAspect="1"/>
              </p:cNvPicPr>
              <p:nvPr/>
            </p:nvPicPr>
            <p:blipFill>
              <a:blip r:embed="rId3" cstate="print"/>
              <a:stretch>
                <a:fillRect/>
              </a:stretch>
            </p:blipFill>
            <p:spPr>
              <a:xfrm>
                <a:off x="4595161" y="2698750"/>
                <a:ext cx="215900" cy="3924300"/>
              </a:xfrm>
              <a:prstGeom prst="rect">
                <a:avLst/>
              </a:prstGeom>
            </p:spPr>
          </p:pic>
          <p:pic>
            <p:nvPicPr>
              <p:cNvPr id="64" name="Picture 63"/>
              <p:cNvPicPr>
                <a:picLocks noChangeAspect="1"/>
              </p:cNvPicPr>
              <p:nvPr/>
            </p:nvPicPr>
            <p:blipFill>
              <a:blip r:embed="rId3" cstate="print"/>
              <a:stretch>
                <a:fillRect/>
              </a:stretch>
            </p:blipFill>
            <p:spPr>
              <a:xfrm>
                <a:off x="4795186" y="2698750"/>
                <a:ext cx="215900" cy="3924300"/>
              </a:xfrm>
              <a:prstGeom prst="rect">
                <a:avLst/>
              </a:prstGeom>
            </p:spPr>
          </p:pic>
          <p:pic>
            <p:nvPicPr>
              <p:cNvPr id="65" name="Picture 64"/>
              <p:cNvPicPr>
                <a:picLocks noChangeAspect="1"/>
              </p:cNvPicPr>
              <p:nvPr/>
            </p:nvPicPr>
            <p:blipFill>
              <a:blip r:embed="rId3" cstate="print"/>
              <a:stretch>
                <a:fillRect/>
              </a:stretch>
            </p:blipFill>
            <p:spPr>
              <a:xfrm>
                <a:off x="4995211" y="2698750"/>
                <a:ext cx="215900" cy="3924300"/>
              </a:xfrm>
              <a:prstGeom prst="rect">
                <a:avLst/>
              </a:prstGeom>
            </p:spPr>
          </p:pic>
          <p:sp>
            <p:nvSpPr>
              <p:cNvPr id="66" name="Rectangle 65"/>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Rectangle 66"/>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8" name="Rectangle 67"/>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9" name="Rectangle 68"/>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0" name="Rectangle 69"/>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sp>
        <p:nvSpPr>
          <p:cNvPr id="71" name="TextBox 70"/>
          <p:cNvSpPr txBox="1"/>
          <p:nvPr/>
        </p:nvSpPr>
        <p:spPr>
          <a:xfrm>
            <a:off x="5604811" y="2628445"/>
            <a:ext cx="2888314" cy="1569660"/>
          </a:xfrm>
          <a:prstGeom prst="rect">
            <a:avLst/>
          </a:prstGeom>
          <a:noFill/>
        </p:spPr>
        <p:txBody>
          <a:bodyPr wrap="square" rtlCol="0">
            <a:spAutoFit/>
          </a:bodyPr>
          <a:lstStyle/>
          <a:p>
            <a:r>
              <a:rPr lang="en-US" sz="2400" dirty="0"/>
              <a:t>The </a:t>
            </a:r>
            <a:r>
              <a:rPr lang="en-US" sz="2400" b="1" dirty="0"/>
              <a:t>fuel assemblies</a:t>
            </a:r>
            <a:r>
              <a:rPr lang="en-US" sz="2400" dirty="0"/>
              <a:t> are arranged </a:t>
            </a:r>
            <a:r>
              <a:rPr lang="en-US" sz="2400" dirty="0" smtClean="0"/>
              <a:t>in a larger </a:t>
            </a:r>
            <a:r>
              <a:rPr lang="en-US" sz="2400" dirty="0"/>
              <a:t>regular </a:t>
            </a:r>
            <a:r>
              <a:rPr lang="en-US" sz="2400" dirty="0" smtClean="0"/>
              <a:t>array or </a:t>
            </a:r>
            <a:r>
              <a:rPr lang="en-US" sz="2400" b="1" dirty="0" smtClean="0"/>
              <a:t>reactor</a:t>
            </a:r>
            <a:r>
              <a:rPr lang="en-US" sz="2400" dirty="0" smtClean="0"/>
              <a:t> </a:t>
            </a:r>
            <a:r>
              <a:rPr lang="en-US" sz="2400" b="1" dirty="0" smtClean="0"/>
              <a:t>core</a:t>
            </a:r>
            <a:endParaRPr lang="en-US" sz="2400" dirty="0"/>
          </a:p>
        </p:txBody>
      </p:sp>
      <p:sp>
        <p:nvSpPr>
          <p:cNvPr id="72" name="TextBox 71"/>
          <p:cNvSpPr txBox="1"/>
          <p:nvPr/>
        </p:nvSpPr>
        <p:spPr>
          <a:xfrm>
            <a:off x="5604811" y="4389079"/>
            <a:ext cx="2888314" cy="1569660"/>
          </a:xfrm>
          <a:prstGeom prst="rect">
            <a:avLst/>
          </a:prstGeom>
          <a:noFill/>
        </p:spPr>
        <p:txBody>
          <a:bodyPr wrap="square" rtlCol="0">
            <a:spAutoFit/>
          </a:bodyPr>
          <a:lstStyle/>
          <a:p>
            <a:r>
              <a:rPr lang="en-US" sz="2400" dirty="0"/>
              <a:t>The </a:t>
            </a:r>
            <a:r>
              <a:rPr lang="en-US" sz="2400" dirty="0" smtClean="0"/>
              <a:t>reactor </a:t>
            </a:r>
            <a:r>
              <a:rPr lang="en-US" sz="2400" b="1" dirty="0" smtClean="0"/>
              <a:t>core </a:t>
            </a:r>
            <a:r>
              <a:rPr lang="en-US" sz="2400" dirty="0" smtClean="0"/>
              <a:t>is contained inside a heavy steel </a:t>
            </a:r>
            <a:r>
              <a:rPr lang="en-US" sz="2400" b="1" dirty="0" smtClean="0"/>
              <a:t>reactor pressure vessel (RPV)</a:t>
            </a:r>
            <a:endParaRPr lang="en-US" sz="2400" dirty="0"/>
          </a:p>
        </p:txBody>
      </p:sp>
      <p:sp>
        <p:nvSpPr>
          <p:cNvPr id="4" name="Date Placeholder 3"/>
          <p:cNvSpPr>
            <a:spLocks noGrp="1"/>
          </p:cNvSpPr>
          <p:nvPr>
            <p:ph type="dt" sz="half" idx="10"/>
          </p:nvPr>
        </p:nvSpPr>
        <p:spPr/>
        <p:txBody>
          <a:bodyPr/>
          <a:lstStyle/>
          <a:p>
            <a:fld id="{587A2FA1-B48E-F24B-BDBE-37B668BC1003}" type="datetime1">
              <a:rPr lang="en-US" smtClean="0"/>
              <a:pPr/>
              <a:t>11/9/2013</a:t>
            </a:fld>
            <a:endParaRPr lang="en-US"/>
          </a:p>
        </p:txBody>
      </p:sp>
      <p:sp>
        <p:nvSpPr>
          <p:cNvPr id="8" name="Footer Placeholder 7"/>
          <p:cNvSpPr>
            <a:spLocks noGrp="1"/>
          </p:cNvSpPr>
          <p:nvPr>
            <p:ph type="ftr" sz="quarter" idx="11"/>
          </p:nvPr>
        </p:nvSpPr>
        <p:spPr/>
        <p:txBody>
          <a:bodyPr/>
          <a:lstStyle/>
          <a:p>
            <a:r>
              <a:rPr lang="en-US" smtClean="0"/>
              <a:t>ANS Congressional Seminar Series</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pPr/>
              <a:t>50</a:t>
            </a:fld>
            <a:endParaRPr lang="en-US"/>
          </a:p>
        </p:txBody>
      </p:sp>
    </p:spTree>
    <p:extLst>
      <p:ext uri="{BB962C8B-B14F-4D97-AF65-F5344CB8AC3E}">
        <p14:creationId xmlns:p14="http://schemas.microsoft.com/office/powerpoint/2010/main" xmlns="" val="3514867518"/>
      </p:ext>
    </p:extLst>
  </p:cSld>
  <p:clrMapOvr>
    <a:masterClrMapping/>
  </p:clrMapOvr>
  <mc:AlternateContent xmlns:mc="http://schemas.openxmlformats.org/markup-compatibility/2006">
    <mc:Choice xmlns:p14="http://schemas.microsoft.com/office/powerpoint/2010/main" xmlns="" Requires="p14">
      <p:transition spd="slow" p14:dur="2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1"/>
                                        </p:tgtEl>
                                      </p:cBhvr>
                                    </p:animEffect>
                                    <p:set>
                                      <p:cBhvr>
                                        <p:cTn id="10" dur="1" fill="hold">
                                          <p:stCondLst>
                                            <p:cond delay="499"/>
                                          </p:stCondLst>
                                        </p:cTn>
                                        <p:tgtEl>
                                          <p:spTgt spid="7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par>
                                <p:cTn id="14" presetID="19" presetClass="exit" presetSubtype="10" fill="hold" grpId="0" nodeType="withEffect">
                                  <p:stCondLst>
                                    <p:cond delay="0"/>
                                  </p:stCondLst>
                                  <p:childTnLst>
                                    <p:anim calcmode="lin" valueType="num">
                                      <p:cBhvr>
                                        <p:cTn id="15" dur="1000"/>
                                        <p:tgtEl>
                                          <p:spTgt spid="5"/>
                                        </p:tgtEl>
                                        <p:attrNameLst>
                                          <p:attrName>ppt_h</p:attrName>
                                        </p:attrNameLst>
                                      </p:cBhvr>
                                      <p:tavLst>
                                        <p:tav tm="0">
                                          <p:val>
                                            <p:strVal val="ppt_h"/>
                                          </p:val>
                                        </p:tav>
                                        <p:tav tm="100000">
                                          <p:val>
                                            <p:strVal val="ppt_h"/>
                                          </p:val>
                                        </p:tav>
                                      </p:tavLst>
                                    </p:anim>
                                    <p:anim calcmode="lin" valueType="num">
                                      <p:cBhvr>
                                        <p:cTn id="16" dur="1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7" dur="1" fill="hold">
                                          <p:stCondLst>
                                            <p:cond delay="999"/>
                                          </p:stCondLst>
                                        </p:cTn>
                                        <p:tgtEl>
                                          <p:spTgt spid="5"/>
                                        </p:tgtEl>
                                        <p:attrNameLst>
                                          <p:attrName>style.visibility</p:attrName>
                                        </p:attrNameLst>
                                      </p:cBhvr>
                                      <p:to>
                                        <p:strVal val="hidden"/>
                                      </p:to>
                                    </p:set>
                                  </p:childTnLst>
                                </p:cTn>
                              </p:par>
                              <p:par>
                                <p:cTn id="18" presetID="19" presetClass="exit" presetSubtype="10" fill="hold" nodeType="withEffect">
                                  <p:stCondLst>
                                    <p:cond delay="0"/>
                                  </p:stCondLst>
                                  <p:childTnLst>
                                    <p:anim calcmode="lin" valueType="num">
                                      <p:cBhvr>
                                        <p:cTn id="19" dur="1000"/>
                                        <p:tgtEl>
                                          <p:spTgt spid="7"/>
                                        </p:tgtEl>
                                        <p:attrNameLst>
                                          <p:attrName>ppt_h</p:attrName>
                                        </p:attrNameLst>
                                      </p:cBhvr>
                                      <p:tavLst>
                                        <p:tav tm="0">
                                          <p:val>
                                            <p:strVal val="ppt_h"/>
                                          </p:val>
                                        </p:tav>
                                        <p:tav tm="100000">
                                          <p:val>
                                            <p:strVal val="ppt_h"/>
                                          </p:val>
                                        </p:tav>
                                      </p:tavLst>
                                    </p:anim>
                                    <p:anim calcmode="lin" valueType="num">
                                      <p:cBhvr>
                                        <p:cTn id="20" dur="1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1"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1" grpId="0"/>
      <p:bldP spid="7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grpSp>
        <p:nvGrpSpPr>
          <p:cNvPr id="73" name="Group 72"/>
          <p:cNvGrpSpPr/>
          <p:nvPr/>
        </p:nvGrpSpPr>
        <p:grpSpPr>
          <a:xfrm>
            <a:off x="2511682" y="66340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3"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3"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3"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3"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3"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3"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3"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3"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3"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3"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3"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3"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3"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grpSp>
        <p:nvGrpSpPr>
          <p:cNvPr id="13" name="Group 12"/>
          <p:cNvGrpSpPr/>
          <p:nvPr/>
        </p:nvGrpSpPr>
        <p:grpSpPr>
          <a:xfrm>
            <a:off x="3644245" y="865509"/>
            <a:ext cx="5209673" cy="3822948"/>
            <a:chOff x="3644245" y="865509"/>
            <a:chExt cx="5209673" cy="3822948"/>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TextBox 130"/>
            <p:cNvSpPr txBox="1"/>
            <p:nvPr/>
          </p:nvSpPr>
          <p:spPr>
            <a:xfrm>
              <a:off x="4843012" y="4321467"/>
              <a:ext cx="726745" cy="366990"/>
            </a:xfrm>
            <a:prstGeom prst="rect">
              <a:avLst/>
            </a:prstGeom>
            <a:noFill/>
          </p:spPr>
          <p:txBody>
            <a:bodyPr wrap="none" rtlCol="0">
              <a:spAutoFit/>
            </a:bodyPr>
            <a:lstStyle/>
            <a:p>
              <a:r>
                <a:rPr lang="en-US" sz="1400" dirty="0" smtClean="0"/>
                <a:t>Pump</a:t>
              </a:r>
              <a:endParaRPr lang="en-US" sz="1400" dirty="0"/>
            </a:p>
          </p:txBody>
        </p:sp>
      </p:grpSp>
      <p:sp>
        <p:nvSpPr>
          <p:cNvPr id="132" name="TextBox 131"/>
          <p:cNvSpPr txBox="1"/>
          <p:nvPr/>
        </p:nvSpPr>
        <p:spPr>
          <a:xfrm>
            <a:off x="1705243" y="4944492"/>
            <a:ext cx="4584425" cy="1200328"/>
          </a:xfrm>
          <a:prstGeom prst="rect">
            <a:avLst/>
          </a:prstGeom>
          <a:noFill/>
        </p:spPr>
        <p:txBody>
          <a:bodyPr wrap="square" rtlCol="0">
            <a:spAutoFit/>
          </a:bodyPr>
          <a:lstStyle/>
          <a:p>
            <a:r>
              <a:rPr lang="en-US" sz="2400" dirty="0" smtClean="0"/>
              <a:t>In a nuclear power plant, the </a:t>
            </a:r>
            <a:r>
              <a:rPr lang="en-US" sz="2400" b="1" dirty="0"/>
              <a:t>reactor core </a:t>
            </a:r>
            <a:r>
              <a:rPr lang="en-US" sz="2400" dirty="0"/>
              <a:t>replaces </a:t>
            </a:r>
            <a:r>
              <a:rPr lang="en-US" sz="2400" dirty="0" smtClean="0"/>
              <a:t>the </a:t>
            </a:r>
            <a:r>
              <a:rPr lang="en-US" sz="2400" dirty="0"/>
              <a:t>burning fossil fuel </a:t>
            </a:r>
            <a:r>
              <a:rPr lang="en-US" sz="2400" dirty="0" smtClean="0"/>
              <a:t>as </a:t>
            </a:r>
            <a:r>
              <a:rPr lang="en-US" sz="2400" dirty="0"/>
              <a:t>the energy source</a:t>
            </a:r>
          </a:p>
        </p:txBody>
      </p:sp>
      <p:sp>
        <p:nvSpPr>
          <p:cNvPr id="14" name="Date Placeholder 13"/>
          <p:cNvSpPr>
            <a:spLocks noGrp="1"/>
          </p:cNvSpPr>
          <p:nvPr>
            <p:ph type="dt" sz="half" idx="10"/>
          </p:nvPr>
        </p:nvSpPr>
        <p:spPr/>
        <p:txBody>
          <a:bodyPr/>
          <a:lstStyle/>
          <a:p>
            <a:fld id="{67F90EA8-E773-724E-BB01-AECF07BACFAA}" type="datetime1">
              <a:rPr lang="en-US" smtClean="0"/>
              <a:pPr/>
              <a:t>11/9/2013</a:t>
            </a:fld>
            <a:endParaRPr lang="en-US"/>
          </a:p>
        </p:txBody>
      </p:sp>
      <p:sp>
        <p:nvSpPr>
          <p:cNvPr id="15" name="Footer Placeholder 14"/>
          <p:cNvSpPr>
            <a:spLocks noGrp="1"/>
          </p:cNvSpPr>
          <p:nvPr>
            <p:ph type="ftr" sz="quarter" idx="11"/>
          </p:nvPr>
        </p:nvSpPr>
        <p:spPr/>
        <p:txBody>
          <a:bodyPr/>
          <a:lstStyle/>
          <a:p>
            <a:r>
              <a:rPr lang="en-US" smtClean="0"/>
              <a:t>ANS Congressional Seminar Series</a:t>
            </a:r>
            <a:endParaRPr lang="en-US"/>
          </a:p>
        </p:txBody>
      </p:sp>
      <p:sp>
        <p:nvSpPr>
          <p:cNvPr id="16" name="Slide Number Placeholder 15"/>
          <p:cNvSpPr>
            <a:spLocks noGrp="1"/>
          </p:cNvSpPr>
          <p:nvPr>
            <p:ph type="sldNum" sz="quarter" idx="12"/>
          </p:nvPr>
        </p:nvSpPr>
        <p:spPr/>
        <p:txBody>
          <a:bodyPr/>
          <a:lstStyle/>
          <a:p>
            <a:fld id="{5FD889E0-CAB2-4699-909D-B9A88D47ACBE}" type="slidenum">
              <a:rPr lang="en-US" smtClean="0"/>
              <a:pPr/>
              <a:t>51</a:t>
            </a:fld>
            <a:endParaRPr lang="en-US"/>
          </a:p>
        </p:txBody>
      </p:sp>
    </p:spTree>
    <p:extLst>
      <p:ext uri="{BB962C8B-B14F-4D97-AF65-F5344CB8AC3E}">
        <p14:creationId xmlns:p14="http://schemas.microsoft.com/office/powerpoint/2010/main" xmlns="" val="243602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1000" fill="hold"/>
                                        <p:tgtEl>
                                          <p:spTgt spid="73"/>
                                        </p:tgtEl>
                                        <p:attrNameLst>
                                          <p:attrName>ppt_w</p:attrName>
                                        </p:attrNameLst>
                                      </p:cBhvr>
                                      <p:tavLst>
                                        <p:tav tm="0" fmla="#ppt_w*sin(2.5*pi*$)">
                                          <p:val>
                                            <p:fltVal val="0"/>
                                          </p:val>
                                        </p:tav>
                                        <p:tav tm="100000">
                                          <p:val>
                                            <p:fltVal val="1"/>
                                          </p:val>
                                        </p:tav>
                                      </p:tavLst>
                                    </p:anim>
                                    <p:anim calcmode="lin" valueType="num">
                                      <p:cBhvr>
                                        <p:cTn id="8" dur="1000" fill="hold"/>
                                        <p:tgtEl>
                                          <p:spTgt spid="73"/>
                                        </p:tgtEl>
                                        <p:attrNameLst>
                                          <p:attrName>ppt_h</p:attrName>
                                        </p:attrNameLst>
                                      </p:cBhvr>
                                      <p:tavLst>
                                        <p:tav tm="0">
                                          <p:val>
                                            <p:strVal val="#ppt_h"/>
                                          </p:val>
                                        </p:tav>
                                        <p:tav tm="100000">
                                          <p:val>
                                            <p:strVal val="#ppt_h"/>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500"/>
                                        <p:tgtEl>
                                          <p:spTgt spid="132"/>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grpSp>
        <p:nvGrpSpPr>
          <p:cNvPr id="73" name="Group 72"/>
          <p:cNvGrpSpPr/>
          <p:nvPr/>
        </p:nvGrpSpPr>
        <p:grpSpPr>
          <a:xfrm>
            <a:off x="2511682" y="66340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3"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3"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3"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3"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3"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3"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3"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3"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3"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3"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3"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3"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3"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grpSp>
        <p:nvGrpSpPr>
          <p:cNvPr id="13" name="Group 12"/>
          <p:cNvGrpSpPr/>
          <p:nvPr/>
        </p:nvGrpSpPr>
        <p:grpSpPr>
          <a:xfrm>
            <a:off x="3644245" y="865509"/>
            <a:ext cx="5209673" cy="3822948"/>
            <a:chOff x="3644245" y="865509"/>
            <a:chExt cx="5209673" cy="3822948"/>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TextBox 130"/>
            <p:cNvSpPr txBox="1"/>
            <p:nvPr/>
          </p:nvSpPr>
          <p:spPr>
            <a:xfrm>
              <a:off x="4843012" y="4321467"/>
              <a:ext cx="726745" cy="366990"/>
            </a:xfrm>
            <a:prstGeom prst="rect">
              <a:avLst/>
            </a:prstGeom>
            <a:noFill/>
          </p:spPr>
          <p:txBody>
            <a:bodyPr wrap="none" rtlCol="0">
              <a:spAutoFit/>
            </a:bodyPr>
            <a:lstStyle/>
            <a:p>
              <a:r>
                <a:rPr lang="en-US" sz="1400" dirty="0" smtClean="0"/>
                <a:t>Pump</a:t>
              </a:r>
              <a:endParaRPr lang="en-US" sz="1400" dirty="0"/>
            </a:p>
          </p:txBody>
        </p:sp>
      </p:grpSp>
      <p:sp>
        <p:nvSpPr>
          <p:cNvPr id="132" name="TextBox 131"/>
          <p:cNvSpPr txBox="1"/>
          <p:nvPr/>
        </p:nvSpPr>
        <p:spPr>
          <a:xfrm>
            <a:off x="1705243" y="4944492"/>
            <a:ext cx="4584425" cy="830997"/>
          </a:xfrm>
          <a:prstGeom prst="rect">
            <a:avLst/>
          </a:prstGeom>
          <a:noFill/>
        </p:spPr>
        <p:txBody>
          <a:bodyPr wrap="square" rtlCol="0">
            <a:spAutoFit/>
          </a:bodyPr>
          <a:lstStyle/>
          <a:p>
            <a:r>
              <a:rPr lang="en-US" sz="2400" b="1" dirty="0"/>
              <a:t>Control rods</a:t>
            </a:r>
            <a:r>
              <a:rPr lang="en-US" sz="2400" dirty="0"/>
              <a:t> absorb neutrons and are used to stop/start the reaction</a:t>
            </a:r>
          </a:p>
        </p:txBody>
      </p:sp>
      <p:cxnSp>
        <p:nvCxnSpPr>
          <p:cNvPr id="4" name="Straight Connector 3"/>
          <p:cNvCxnSpPr>
            <a:endCxn id="113" idx="0"/>
          </p:cNvCxnSpPr>
          <p:nvPr/>
        </p:nvCxnSpPr>
        <p:spPr>
          <a:xfrm>
            <a:off x="3348478"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711265"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987834"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072281"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fld id="{E721733B-F1D3-514C-9A20-5C8350D9D879}"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52</a:t>
            </a:fld>
            <a:endParaRPr lang="en-US"/>
          </a:p>
        </p:txBody>
      </p:sp>
    </p:spTree>
    <p:extLst>
      <p:ext uri="{BB962C8B-B14F-4D97-AF65-F5344CB8AC3E}">
        <p14:creationId xmlns:p14="http://schemas.microsoft.com/office/powerpoint/2010/main" xmlns="" val="1950453764"/>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Let’s Build a Nuclear Power Plant</a:t>
            </a:r>
            <a:endParaRPr lang="en-US" dirty="0"/>
          </a:p>
        </p:txBody>
      </p:sp>
      <p:grpSp>
        <p:nvGrpSpPr>
          <p:cNvPr id="73" name="Group 72"/>
          <p:cNvGrpSpPr/>
          <p:nvPr/>
        </p:nvGrpSpPr>
        <p:grpSpPr>
          <a:xfrm>
            <a:off x="2511682" y="66340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3"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3"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3"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3"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3"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3"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3"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3"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3"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3"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3"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3"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3"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grpSp>
        <p:nvGrpSpPr>
          <p:cNvPr id="13" name="Group 12"/>
          <p:cNvGrpSpPr/>
          <p:nvPr/>
        </p:nvGrpSpPr>
        <p:grpSpPr>
          <a:xfrm>
            <a:off x="3644245" y="865509"/>
            <a:ext cx="5209673" cy="3822948"/>
            <a:chOff x="3644245" y="865509"/>
            <a:chExt cx="5209673" cy="3822948"/>
          </a:xfrm>
        </p:grpSpPr>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4778380" y="1300292"/>
              <a:ext cx="1817201"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rot="5400000">
              <a:off x="5686974" y="2631959"/>
              <a:ext cx="0" cy="1817195"/>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TextBox 130"/>
            <p:cNvSpPr txBox="1"/>
            <p:nvPr/>
          </p:nvSpPr>
          <p:spPr>
            <a:xfrm>
              <a:off x="4843012" y="4321467"/>
              <a:ext cx="726745" cy="366990"/>
            </a:xfrm>
            <a:prstGeom prst="rect">
              <a:avLst/>
            </a:prstGeom>
            <a:noFill/>
          </p:spPr>
          <p:txBody>
            <a:bodyPr wrap="none" rtlCol="0">
              <a:spAutoFit/>
            </a:bodyPr>
            <a:lstStyle/>
            <a:p>
              <a:r>
                <a:rPr lang="en-US" sz="1400" dirty="0" smtClean="0"/>
                <a:t>Pump</a:t>
              </a:r>
              <a:endParaRPr lang="en-US" sz="1400" dirty="0"/>
            </a:p>
          </p:txBody>
        </p:sp>
      </p:grpSp>
      <p:sp>
        <p:nvSpPr>
          <p:cNvPr id="132" name="TextBox 131"/>
          <p:cNvSpPr txBox="1"/>
          <p:nvPr/>
        </p:nvSpPr>
        <p:spPr>
          <a:xfrm>
            <a:off x="1705243" y="4944492"/>
            <a:ext cx="4584425" cy="830997"/>
          </a:xfrm>
          <a:prstGeom prst="rect">
            <a:avLst/>
          </a:prstGeom>
          <a:noFill/>
        </p:spPr>
        <p:txBody>
          <a:bodyPr wrap="square" rtlCol="0">
            <a:spAutoFit/>
          </a:bodyPr>
          <a:lstStyle/>
          <a:p>
            <a:r>
              <a:rPr lang="en-US" sz="2400" b="1" dirty="0"/>
              <a:t>Control rods</a:t>
            </a:r>
            <a:r>
              <a:rPr lang="en-US" sz="2400" dirty="0"/>
              <a:t> absorb neutrons and are used to stop/start the reaction</a:t>
            </a:r>
          </a:p>
        </p:txBody>
      </p:sp>
      <p:cxnSp>
        <p:nvCxnSpPr>
          <p:cNvPr id="4" name="Straight Connector 3"/>
          <p:cNvCxnSpPr/>
          <p:nvPr/>
        </p:nvCxnSpPr>
        <p:spPr>
          <a:xfrm>
            <a:off x="3348478"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711265"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987834"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072281"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25F3A9C5-EC41-3142-A0F8-1C094CE7A6BA}"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53</a:t>
            </a:fld>
            <a:endParaRPr lang="en-US"/>
          </a:p>
        </p:txBody>
      </p:sp>
    </p:spTree>
    <p:extLst>
      <p:ext uri="{BB962C8B-B14F-4D97-AF65-F5344CB8AC3E}">
        <p14:creationId xmlns:p14="http://schemas.microsoft.com/office/powerpoint/2010/main" xmlns="" val="409289583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so CRITICAL?</a:t>
            </a:r>
            <a:endParaRPr lang="en-US" dirty="0"/>
          </a:p>
        </p:txBody>
      </p:sp>
      <p:sp>
        <p:nvSpPr>
          <p:cNvPr id="3" name="Content Placeholder 2"/>
          <p:cNvSpPr>
            <a:spLocks noGrp="1"/>
          </p:cNvSpPr>
          <p:nvPr>
            <p:ph idx="1"/>
          </p:nvPr>
        </p:nvSpPr>
        <p:spPr/>
        <p:txBody>
          <a:bodyPr/>
          <a:lstStyle/>
          <a:p>
            <a:r>
              <a:rPr lang="en-US" dirty="0"/>
              <a:t>CRITICAL → k=1</a:t>
            </a:r>
          </a:p>
          <a:p>
            <a:pPr lvl="1"/>
            <a:r>
              <a:rPr lang="en-US" dirty="0" smtClean="0"/>
              <a:t># </a:t>
            </a:r>
            <a:r>
              <a:rPr lang="en-US" dirty="0"/>
              <a:t>of Neutrons Produced = # of Neutrons Absorbed</a:t>
            </a:r>
          </a:p>
          <a:p>
            <a:r>
              <a:rPr lang="en-US" dirty="0"/>
              <a:t>SUB-Critical → k&lt;1</a:t>
            </a:r>
          </a:p>
          <a:p>
            <a:pPr lvl="1"/>
            <a:r>
              <a:rPr lang="en-US" dirty="0" smtClean="0"/>
              <a:t># </a:t>
            </a:r>
            <a:r>
              <a:rPr lang="en-US" dirty="0"/>
              <a:t>of Neutrons Produced &lt; # of Neutrons Absorbed</a:t>
            </a:r>
          </a:p>
          <a:p>
            <a:r>
              <a:rPr lang="en-US" dirty="0"/>
              <a:t>SUPER-Critical → k&gt;</a:t>
            </a:r>
            <a:r>
              <a:rPr lang="en-US" dirty="0" smtClean="0"/>
              <a:t>1</a:t>
            </a:r>
          </a:p>
          <a:p>
            <a:pPr lvl="1"/>
            <a:r>
              <a:rPr lang="en-US" dirty="0"/>
              <a:t># of Neutrons Produced &gt; # of Neutrons Absorbed</a:t>
            </a:r>
          </a:p>
        </p:txBody>
      </p:sp>
      <p:sp>
        <p:nvSpPr>
          <p:cNvPr id="4" name="Date Placeholder 3"/>
          <p:cNvSpPr>
            <a:spLocks noGrp="1"/>
          </p:cNvSpPr>
          <p:nvPr>
            <p:ph type="dt" sz="half" idx="10"/>
          </p:nvPr>
        </p:nvSpPr>
        <p:spPr/>
        <p:txBody>
          <a:bodyPr/>
          <a:lstStyle/>
          <a:p>
            <a:fld id="{AA903D2A-429A-A14B-89E6-836F254F1977}"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54</a:t>
            </a:fld>
            <a:endParaRPr lang="en-US"/>
          </a:p>
        </p:txBody>
      </p:sp>
    </p:spTree>
    <p:extLst>
      <p:ext uri="{BB962C8B-B14F-4D97-AF65-F5344CB8AC3E}">
        <p14:creationId xmlns:p14="http://schemas.microsoft.com/office/powerpoint/2010/main" xmlns="" val="925386168"/>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a:bodyPr>
          <a:lstStyle/>
          <a:p>
            <a:r>
              <a:rPr lang="en-US" dirty="0" smtClean="0"/>
              <a:t>Boiling Water Reactor (BWR)</a:t>
            </a:r>
            <a:endParaRPr lang="en-US" dirty="0"/>
          </a:p>
        </p:txBody>
      </p:sp>
      <p:grpSp>
        <p:nvGrpSpPr>
          <p:cNvPr id="73" name="Group 72"/>
          <p:cNvGrpSpPr/>
          <p:nvPr/>
        </p:nvGrpSpPr>
        <p:grpSpPr>
          <a:xfrm>
            <a:off x="2511682" y="663407"/>
            <a:ext cx="2043516" cy="3480784"/>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3"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3"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3"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3"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3"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3"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3"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3"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3"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3"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3"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3"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3"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sp>
        <p:nvSpPr>
          <p:cNvPr id="115" name="Rectangle 114"/>
          <p:cNvSpPr/>
          <p:nvPr/>
        </p:nvSpPr>
        <p:spPr>
          <a:xfrm>
            <a:off x="6946540" y="3342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3644245" y="3936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644245" y="901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078130" y="1202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572846" y="3540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578962" y="3811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6821832" y="395625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347780"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199726"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456812"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638539"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4952358" y="3738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4809924" y="3764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TextBox 130"/>
          <p:cNvSpPr txBox="1"/>
          <p:nvPr/>
        </p:nvSpPr>
        <p:spPr>
          <a:xfrm>
            <a:off x="4843012" y="4321467"/>
            <a:ext cx="726745" cy="366990"/>
          </a:xfrm>
          <a:prstGeom prst="rect">
            <a:avLst/>
          </a:prstGeom>
          <a:noFill/>
        </p:spPr>
        <p:txBody>
          <a:bodyPr wrap="none" rtlCol="0">
            <a:spAutoFit/>
          </a:bodyPr>
          <a:lstStyle/>
          <a:p>
            <a:r>
              <a:rPr lang="en-US" sz="1400" dirty="0" smtClean="0"/>
              <a:t>Pump</a:t>
            </a:r>
            <a:endParaRPr lang="en-US" sz="1400" dirty="0"/>
          </a:p>
        </p:txBody>
      </p:sp>
      <p:cxnSp>
        <p:nvCxnSpPr>
          <p:cNvPr id="4" name="Straight Connector 3"/>
          <p:cNvCxnSpPr/>
          <p:nvPr/>
        </p:nvCxnSpPr>
        <p:spPr>
          <a:xfrm>
            <a:off x="3348478"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711265"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987834"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072281" y="2109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52884" y="5183300"/>
            <a:ext cx="2948982" cy="1200328"/>
          </a:xfrm>
          <a:prstGeom prst="rect">
            <a:avLst/>
          </a:prstGeom>
          <a:noFill/>
        </p:spPr>
        <p:txBody>
          <a:bodyPr wrap="square" rtlCol="0">
            <a:spAutoFit/>
          </a:bodyPr>
          <a:lstStyle/>
          <a:p>
            <a:r>
              <a:rPr lang="en-US" sz="2400" dirty="0"/>
              <a:t>39 of the 104 nuclear power plants in the U.S. </a:t>
            </a:r>
            <a:r>
              <a:rPr lang="en-US" sz="2400" dirty="0" smtClean="0"/>
              <a:t>look like </a:t>
            </a:r>
            <a:r>
              <a:rPr lang="en-US" sz="2400" dirty="0"/>
              <a:t>this</a:t>
            </a:r>
          </a:p>
        </p:txBody>
      </p:sp>
      <p:sp>
        <p:nvSpPr>
          <p:cNvPr id="69" name="TextBox 68"/>
          <p:cNvSpPr txBox="1"/>
          <p:nvPr/>
        </p:nvSpPr>
        <p:spPr>
          <a:xfrm>
            <a:off x="5130347" y="5194122"/>
            <a:ext cx="2948982" cy="1200328"/>
          </a:xfrm>
          <a:prstGeom prst="rect">
            <a:avLst/>
          </a:prstGeom>
          <a:noFill/>
        </p:spPr>
        <p:txBody>
          <a:bodyPr wrap="square" rtlCol="0">
            <a:spAutoFit/>
          </a:bodyPr>
          <a:lstStyle/>
          <a:p>
            <a:r>
              <a:rPr lang="en-US" sz="2400" dirty="0" smtClean="0"/>
              <a:t>They’re called </a:t>
            </a:r>
            <a:r>
              <a:rPr lang="en-US" sz="2400" b="1" dirty="0" smtClean="0"/>
              <a:t>BWR</a:t>
            </a:r>
            <a:r>
              <a:rPr lang="en-US" sz="2400" dirty="0" smtClean="0"/>
              <a:t>s or </a:t>
            </a:r>
            <a:r>
              <a:rPr lang="en-US" sz="2400" b="1" dirty="0" smtClean="0"/>
              <a:t>Boiling Water Reactors</a:t>
            </a:r>
            <a:endParaRPr lang="en-US" sz="2400" b="1" dirty="0"/>
          </a:p>
        </p:txBody>
      </p:sp>
      <p:sp>
        <p:nvSpPr>
          <p:cNvPr id="3" name="Date Placeholder 2"/>
          <p:cNvSpPr>
            <a:spLocks noGrp="1"/>
          </p:cNvSpPr>
          <p:nvPr>
            <p:ph type="dt" sz="half" idx="10"/>
          </p:nvPr>
        </p:nvSpPr>
        <p:spPr/>
        <p:txBody>
          <a:bodyPr/>
          <a:lstStyle/>
          <a:p>
            <a:fld id="{3DF89338-32C6-8E46-B73C-3C888D447982}"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55</a:t>
            </a:fld>
            <a:endParaRPr lang="en-US"/>
          </a:p>
        </p:txBody>
      </p:sp>
    </p:spTree>
    <p:extLst>
      <p:ext uri="{BB962C8B-B14F-4D97-AF65-F5344CB8AC3E}">
        <p14:creationId xmlns:p14="http://schemas.microsoft.com/office/powerpoint/2010/main" xmlns="" val="130903400"/>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fontScale="90000"/>
          </a:bodyPr>
          <a:lstStyle/>
          <a:p>
            <a:r>
              <a:rPr lang="en-US" dirty="0" smtClean="0"/>
              <a:t>Pressurized Water Reactor (PWR)</a:t>
            </a:r>
            <a:endParaRPr lang="en-US" dirty="0"/>
          </a:p>
        </p:txBody>
      </p:sp>
      <p:grpSp>
        <p:nvGrpSpPr>
          <p:cNvPr id="73" name="Group 72"/>
          <p:cNvGrpSpPr/>
          <p:nvPr/>
        </p:nvGrpSpPr>
        <p:grpSpPr>
          <a:xfrm>
            <a:off x="1879868" y="663407"/>
            <a:ext cx="2043516" cy="3480784"/>
            <a:chOff x="2019588" y="473075"/>
            <a:chExt cx="3027705" cy="5157183"/>
          </a:xfrm>
        </p:grpSpPr>
        <p:sp>
          <p:nvSpPr>
            <p:cNvPr id="74" name="Rounded Rectangle 73"/>
            <p:cNvSpPr/>
            <p:nvPr/>
          </p:nvSpPr>
          <p:spPr>
            <a:xfrm>
              <a:off x="2019588" y="473075"/>
              <a:ext cx="3027705" cy="5157183"/>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2" y="1832014"/>
              <a:ext cx="2096790" cy="3016249"/>
              <a:chOff x="1843739" y="2698750"/>
              <a:chExt cx="2096790" cy="3016250"/>
            </a:xfrm>
          </p:grpSpPr>
          <p:pic>
            <p:nvPicPr>
              <p:cNvPr id="76" name="Picture 75"/>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3"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3"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3"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3"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3"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3"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3"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3"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3"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3"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3"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3"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3"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cxnSp>
        <p:nvCxnSpPr>
          <p:cNvPr id="4" name="Straight Connector 3"/>
          <p:cNvCxnSpPr>
            <a:endCxn id="113" idx="0"/>
          </p:cNvCxnSpPr>
          <p:nvPr/>
        </p:nvCxnSpPr>
        <p:spPr>
          <a:xfrm>
            <a:off x="2716664"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079451"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356020"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440467" y="1300292"/>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Rounded Rectangle 132"/>
          <p:cNvSpPr/>
          <p:nvPr/>
        </p:nvSpPr>
        <p:spPr>
          <a:xfrm>
            <a:off x="4826000" y="679679"/>
            <a:ext cx="1076988" cy="3480784"/>
          </a:xfrm>
          <a:prstGeom prst="roundRect">
            <a:avLst>
              <a:gd name="adj" fmla="val 50000"/>
            </a:avLst>
          </a:prstGeom>
          <a:gradFill>
            <a:gsLst>
              <a:gs pos="0">
                <a:srgbClr val="0000FF"/>
              </a:gs>
              <a:gs pos="100000">
                <a:srgbClr val="FF0080"/>
              </a:gs>
              <a:gs pos="25000">
                <a:srgbClr val="3366FF"/>
              </a:gs>
              <a:gs pos="75000">
                <a:srgbClr val="FF008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085228" y="901194"/>
            <a:ext cx="1439147"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460875" y="901141"/>
            <a:ext cx="0" cy="3446194"/>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5241925" y="1646491"/>
            <a:ext cx="0" cy="2700897"/>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5442694" y="1646438"/>
            <a:ext cx="0" cy="3042019"/>
          </a:xfrm>
          <a:prstGeom prst="line">
            <a:avLst/>
          </a:prstGeom>
          <a:ln w="127000">
            <a:gradFill flip="none" rotWithShape="1">
              <a:gsLst>
                <a:gs pos="0">
                  <a:srgbClr val="FF0000"/>
                </a:gs>
                <a:gs pos="100000">
                  <a:srgbClr val="3366FF"/>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7279915" y="3056947"/>
            <a:ext cx="654192" cy="654192"/>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5553819" y="3824937"/>
            <a:ext cx="1216387" cy="0"/>
          </a:xfrm>
          <a:prstGeom prst="line">
            <a:avLst/>
          </a:prstGeom>
          <a:ln w="1270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553819" y="901194"/>
            <a:ext cx="1216387" cy="0"/>
          </a:xfrm>
          <a:prstGeom prst="line">
            <a:avLst/>
          </a:prstGeom>
          <a:ln w="127000">
            <a:solidFill>
              <a:srgbClr val="FF008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308307" y="1146654"/>
            <a:ext cx="2923797" cy="2432773"/>
          </a:xfrm>
          <a:prstGeom prst="arc">
            <a:avLst>
              <a:gd name="adj1" fmla="val 21576992"/>
              <a:gd name="adj2" fmla="val 10805497"/>
            </a:avLst>
          </a:prstGeom>
          <a:ln w="127000" cmpd="sng">
            <a:gradFill flip="none" rotWithShape="1">
              <a:gsLst>
                <a:gs pos="0">
                  <a:srgbClr val="FF0080"/>
                </a:gs>
                <a:gs pos="100000">
                  <a:srgbClr val="0000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7906221" y="3254807"/>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7918232" y="3586793"/>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7155207" y="3670503"/>
            <a:ext cx="1156049" cy="36699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522405" y="1587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374351" y="1478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631437" y="1860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813164" y="865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6445568" y="3659010"/>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6303134" y="3685513"/>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6428462" y="4226217"/>
            <a:ext cx="726745" cy="366990"/>
          </a:xfrm>
          <a:prstGeom prst="rect">
            <a:avLst/>
          </a:prstGeom>
          <a:noFill/>
        </p:spPr>
        <p:txBody>
          <a:bodyPr wrap="none" rtlCol="0">
            <a:spAutoFit/>
          </a:bodyPr>
          <a:lstStyle/>
          <a:p>
            <a:r>
              <a:rPr lang="en-US" sz="1400" dirty="0" smtClean="0"/>
              <a:t>Pump</a:t>
            </a:r>
            <a:endParaRPr lang="en-US" sz="1400" dirty="0"/>
          </a:p>
        </p:txBody>
      </p:sp>
      <p:sp>
        <p:nvSpPr>
          <p:cNvPr id="20" name="Arc 19"/>
          <p:cNvSpPr/>
          <p:nvPr/>
        </p:nvSpPr>
        <p:spPr>
          <a:xfrm>
            <a:off x="5241925" y="1435300"/>
            <a:ext cx="200769" cy="422275"/>
          </a:xfrm>
          <a:prstGeom prst="arc">
            <a:avLst>
              <a:gd name="adj1" fmla="val 10869024"/>
              <a:gd name="adj2" fmla="val 586122"/>
            </a:avLst>
          </a:prstGeom>
          <a:ln w="1270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6" name="Straight Connector 175"/>
          <p:cNvCxnSpPr/>
          <p:nvPr/>
        </p:nvCxnSpPr>
        <p:spPr>
          <a:xfrm>
            <a:off x="4445000" y="4279686"/>
            <a:ext cx="803275"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4040903" y="4614926"/>
            <a:ext cx="1439147"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4075828" y="3786259"/>
            <a:ext cx="0" cy="902198"/>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3302000" y="3854014"/>
            <a:ext cx="803275"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4524375" y="4473867"/>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1" name="Rectangle 180"/>
          <p:cNvSpPr/>
          <p:nvPr/>
        </p:nvSpPr>
        <p:spPr>
          <a:xfrm>
            <a:off x="4381941" y="4500370"/>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2" name="TextBox 181"/>
          <p:cNvSpPr txBox="1"/>
          <p:nvPr/>
        </p:nvSpPr>
        <p:spPr>
          <a:xfrm>
            <a:off x="4492625" y="4977574"/>
            <a:ext cx="726745" cy="366990"/>
          </a:xfrm>
          <a:prstGeom prst="rect">
            <a:avLst/>
          </a:prstGeom>
          <a:noFill/>
        </p:spPr>
        <p:txBody>
          <a:bodyPr wrap="none" rtlCol="0">
            <a:spAutoFit/>
          </a:bodyPr>
          <a:lstStyle/>
          <a:p>
            <a:r>
              <a:rPr lang="en-US" sz="1400" dirty="0" smtClean="0"/>
              <a:t>Pump</a:t>
            </a:r>
            <a:endParaRPr lang="en-US" sz="1400" dirty="0"/>
          </a:p>
        </p:txBody>
      </p:sp>
      <p:sp>
        <p:nvSpPr>
          <p:cNvPr id="183" name="TextBox 182"/>
          <p:cNvSpPr txBox="1"/>
          <p:nvPr/>
        </p:nvSpPr>
        <p:spPr>
          <a:xfrm>
            <a:off x="1581706" y="4824790"/>
            <a:ext cx="2948982" cy="1569660"/>
          </a:xfrm>
          <a:prstGeom prst="rect">
            <a:avLst/>
          </a:prstGeom>
          <a:noFill/>
        </p:spPr>
        <p:txBody>
          <a:bodyPr wrap="square" rtlCol="0">
            <a:spAutoFit/>
          </a:bodyPr>
          <a:lstStyle/>
          <a:p>
            <a:r>
              <a:rPr lang="en-US" sz="2400" dirty="0"/>
              <a:t>Most U.S. nuclear power plants are </a:t>
            </a:r>
            <a:r>
              <a:rPr lang="en-US" sz="2400" b="1" dirty="0" smtClean="0"/>
              <a:t>PWR</a:t>
            </a:r>
            <a:r>
              <a:rPr lang="en-US" sz="2400" dirty="0" smtClean="0"/>
              <a:t>s or </a:t>
            </a:r>
            <a:r>
              <a:rPr lang="en-US" sz="2400" b="1" dirty="0" smtClean="0"/>
              <a:t>Pressurized Water Reactors</a:t>
            </a:r>
            <a:endParaRPr lang="en-US" sz="2400" b="1" dirty="0"/>
          </a:p>
        </p:txBody>
      </p:sp>
      <p:sp>
        <p:nvSpPr>
          <p:cNvPr id="184" name="TextBox 183"/>
          <p:cNvSpPr txBox="1"/>
          <p:nvPr/>
        </p:nvSpPr>
        <p:spPr>
          <a:xfrm>
            <a:off x="5268069" y="4824790"/>
            <a:ext cx="2948982" cy="1569660"/>
          </a:xfrm>
          <a:prstGeom prst="rect">
            <a:avLst/>
          </a:prstGeom>
          <a:noFill/>
        </p:spPr>
        <p:txBody>
          <a:bodyPr wrap="square" rtlCol="0">
            <a:spAutoFit/>
          </a:bodyPr>
          <a:lstStyle/>
          <a:p>
            <a:r>
              <a:rPr lang="en-US" sz="2400" dirty="0"/>
              <a:t>Steam is made in a </a:t>
            </a:r>
            <a:r>
              <a:rPr lang="en-US" sz="2400" b="1" dirty="0"/>
              <a:t>steam generator </a:t>
            </a:r>
            <a:r>
              <a:rPr lang="en-US" sz="2400" dirty="0"/>
              <a:t>rather than directly in the </a:t>
            </a:r>
            <a:r>
              <a:rPr lang="en-US" sz="2400" b="1" dirty="0" smtClean="0"/>
              <a:t>reactor core</a:t>
            </a:r>
            <a:endParaRPr lang="en-US" sz="2400" b="1" dirty="0"/>
          </a:p>
        </p:txBody>
      </p:sp>
      <p:sp>
        <p:nvSpPr>
          <p:cNvPr id="28" name="Date Placeholder 27"/>
          <p:cNvSpPr>
            <a:spLocks noGrp="1"/>
          </p:cNvSpPr>
          <p:nvPr>
            <p:ph type="dt" sz="half" idx="10"/>
          </p:nvPr>
        </p:nvSpPr>
        <p:spPr/>
        <p:txBody>
          <a:bodyPr/>
          <a:lstStyle/>
          <a:p>
            <a:fld id="{31B9C0BF-7CD5-D147-BA83-31DB7E45A4BB}" type="datetime1">
              <a:rPr lang="en-US" smtClean="0"/>
              <a:pPr/>
              <a:t>11/9/2013</a:t>
            </a:fld>
            <a:endParaRPr lang="en-US"/>
          </a:p>
        </p:txBody>
      </p:sp>
      <p:sp>
        <p:nvSpPr>
          <p:cNvPr id="29" name="Footer Placeholder 28"/>
          <p:cNvSpPr>
            <a:spLocks noGrp="1"/>
          </p:cNvSpPr>
          <p:nvPr>
            <p:ph type="ftr" sz="quarter" idx="11"/>
          </p:nvPr>
        </p:nvSpPr>
        <p:spPr/>
        <p:txBody>
          <a:bodyPr/>
          <a:lstStyle/>
          <a:p>
            <a:r>
              <a:rPr lang="en-US" smtClean="0"/>
              <a:t>ANS Congressional Seminar Series</a:t>
            </a:r>
            <a:endParaRPr lang="en-US"/>
          </a:p>
        </p:txBody>
      </p:sp>
      <p:sp>
        <p:nvSpPr>
          <p:cNvPr id="30" name="Slide Number Placeholder 29"/>
          <p:cNvSpPr>
            <a:spLocks noGrp="1"/>
          </p:cNvSpPr>
          <p:nvPr>
            <p:ph type="sldNum" sz="quarter" idx="12"/>
          </p:nvPr>
        </p:nvSpPr>
        <p:spPr/>
        <p:txBody>
          <a:bodyPr/>
          <a:lstStyle/>
          <a:p>
            <a:fld id="{5FD889E0-CAB2-4699-909D-B9A88D47ACBE}" type="slidenum">
              <a:rPr lang="en-US" smtClean="0"/>
              <a:pPr/>
              <a:t>56</a:t>
            </a:fld>
            <a:endParaRPr lang="en-US"/>
          </a:p>
        </p:txBody>
      </p:sp>
    </p:spTree>
    <p:extLst>
      <p:ext uri="{BB962C8B-B14F-4D97-AF65-F5344CB8AC3E}">
        <p14:creationId xmlns:p14="http://schemas.microsoft.com/office/powerpoint/2010/main" xmlns="" val="2788766397"/>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56330" y="333375"/>
            <a:ext cx="4498420" cy="4921250"/>
          </a:xfrm>
          <a:prstGeom prst="rect">
            <a:avLst/>
          </a:prstGeom>
          <a:noFill/>
          <a:ln w="3048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a:bodyPr>
          <a:lstStyle/>
          <a:p>
            <a:r>
              <a:rPr lang="en-US" dirty="0" smtClean="0"/>
              <a:t>PWR Containment</a:t>
            </a:r>
            <a:endParaRPr lang="en-US" dirty="0"/>
          </a:p>
        </p:txBody>
      </p:sp>
      <p:grpSp>
        <p:nvGrpSpPr>
          <p:cNvPr id="73" name="Group 72"/>
          <p:cNvGrpSpPr/>
          <p:nvPr/>
        </p:nvGrpSpPr>
        <p:grpSpPr>
          <a:xfrm>
            <a:off x="2099301" y="663408"/>
            <a:ext cx="1949023" cy="3319831"/>
            <a:chOff x="2019588" y="473075"/>
            <a:chExt cx="3027705" cy="5157184"/>
          </a:xfrm>
        </p:grpSpPr>
        <p:sp>
          <p:nvSpPr>
            <p:cNvPr id="74" name="Rounded Rectangle 73"/>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a:off x="2478531" y="1832014"/>
              <a:ext cx="2096790" cy="3016250"/>
              <a:chOff x="1843739" y="2698750"/>
              <a:chExt cx="2096790" cy="3016250"/>
            </a:xfrm>
          </p:grpSpPr>
          <p:pic>
            <p:nvPicPr>
              <p:cNvPr id="76" name="Picture 75"/>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77" name="Picture 76"/>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78" name="Picture 77"/>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79" name="Picture 78"/>
              <p:cNvPicPr>
                <a:picLocks noChangeAspect="1"/>
              </p:cNvPicPr>
              <p:nvPr/>
            </p:nvPicPr>
            <p:blipFill>
              <a:blip r:embed="rId3" cstate="print"/>
              <a:stretch>
                <a:fillRect/>
              </a:stretch>
            </p:blipFill>
            <p:spPr>
              <a:xfrm flipH="1">
                <a:off x="1874555" y="2698750"/>
                <a:ext cx="116417" cy="3016250"/>
              </a:xfrm>
              <a:prstGeom prst="rect">
                <a:avLst/>
              </a:prstGeom>
            </p:spPr>
          </p:pic>
          <p:sp>
            <p:nvSpPr>
              <p:cNvPr id="80" name="Rectangle 79"/>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1" name="Rectangle 80"/>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2" name="Rectangle 81"/>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3" name="Rectangle 82"/>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4" name="Rectangle 83"/>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5" name="Group 84"/>
              <p:cNvGrpSpPr/>
              <p:nvPr/>
            </p:nvGrpSpPr>
            <p:grpSpPr>
              <a:xfrm flipH="1">
                <a:off x="2378075" y="2698750"/>
                <a:ext cx="493061" cy="3016250"/>
                <a:chOff x="4353861" y="2698750"/>
                <a:chExt cx="914400" cy="3924300"/>
              </a:xfrm>
            </p:grpSpPr>
            <p:pic>
              <p:nvPicPr>
                <p:cNvPr id="106" name="Picture 105"/>
                <p:cNvPicPr>
                  <a:picLocks noChangeAspect="1"/>
                </p:cNvPicPr>
                <p:nvPr/>
              </p:nvPicPr>
              <p:blipFill>
                <a:blip r:embed="rId3" cstate="print"/>
                <a:stretch>
                  <a:fillRect/>
                </a:stretch>
              </p:blipFill>
              <p:spPr>
                <a:xfrm>
                  <a:off x="4395136" y="2698750"/>
                  <a:ext cx="215900" cy="3924300"/>
                </a:xfrm>
                <a:prstGeom prst="rect">
                  <a:avLst/>
                </a:prstGeom>
              </p:spPr>
            </p:pic>
            <p:pic>
              <p:nvPicPr>
                <p:cNvPr id="107" name="Picture 106"/>
                <p:cNvPicPr>
                  <a:picLocks noChangeAspect="1"/>
                </p:cNvPicPr>
                <p:nvPr/>
              </p:nvPicPr>
              <p:blipFill>
                <a:blip r:embed="rId3" cstate="print"/>
                <a:stretch>
                  <a:fillRect/>
                </a:stretch>
              </p:blipFill>
              <p:spPr>
                <a:xfrm>
                  <a:off x="4595161" y="2698750"/>
                  <a:ext cx="215900" cy="3924300"/>
                </a:xfrm>
                <a:prstGeom prst="rect">
                  <a:avLst/>
                </a:prstGeom>
              </p:spPr>
            </p:pic>
            <p:pic>
              <p:nvPicPr>
                <p:cNvPr id="108" name="Picture 107"/>
                <p:cNvPicPr>
                  <a:picLocks noChangeAspect="1"/>
                </p:cNvPicPr>
                <p:nvPr/>
              </p:nvPicPr>
              <p:blipFill>
                <a:blip r:embed="rId3" cstate="print"/>
                <a:stretch>
                  <a:fillRect/>
                </a:stretch>
              </p:blipFill>
              <p:spPr>
                <a:xfrm>
                  <a:off x="4795186" y="2698750"/>
                  <a:ext cx="215900" cy="3924300"/>
                </a:xfrm>
                <a:prstGeom prst="rect">
                  <a:avLst/>
                </a:prstGeom>
              </p:spPr>
            </p:pic>
            <p:pic>
              <p:nvPicPr>
                <p:cNvPr id="109" name="Picture 108"/>
                <p:cNvPicPr>
                  <a:picLocks noChangeAspect="1"/>
                </p:cNvPicPr>
                <p:nvPr/>
              </p:nvPicPr>
              <p:blipFill>
                <a:blip r:embed="rId3" cstate="print"/>
                <a:stretch>
                  <a:fillRect/>
                </a:stretch>
              </p:blipFill>
              <p:spPr>
                <a:xfrm>
                  <a:off x="4995211" y="2698750"/>
                  <a:ext cx="215900" cy="3924300"/>
                </a:xfrm>
                <a:prstGeom prst="rect">
                  <a:avLst/>
                </a:prstGeom>
              </p:spPr>
            </p:pic>
            <p:sp>
              <p:nvSpPr>
                <p:cNvPr id="110" name="Rectangle 109"/>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1" name="Rectangle 110"/>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2" name="Rectangle 111"/>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3" name="Rectangle 112"/>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4" name="Rectangle 113"/>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6" name="Group 85"/>
              <p:cNvGrpSpPr/>
              <p:nvPr/>
            </p:nvGrpSpPr>
            <p:grpSpPr>
              <a:xfrm flipH="1">
                <a:off x="2915586" y="2698750"/>
                <a:ext cx="493061" cy="3016250"/>
                <a:chOff x="4353861" y="2698750"/>
                <a:chExt cx="914400" cy="3924300"/>
              </a:xfrm>
            </p:grpSpPr>
            <p:pic>
              <p:nvPicPr>
                <p:cNvPr id="97" name="Picture 96"/>
                <p:cNvPicPr>
                  <a:picLocks noChangeAspect="1"/>
                </p:cNvPicPr>
                <p:nvPr/>
              </p:nvPicPr>
              <p:blipFill>
                <a:blip r:embed="rId3" cstate="print"/>
                <a:stretch>
                  <a:fillRect/>
                </a:stretch>
              </p:blipFill>
              <p:spPr>
                <a:xfrm>
                  <a:off x="4395136" y="2698750"/>
                  <a:ext cx="215900" cy="3924300"/>
                </a:xfrm>
                <a:prstGeom prst="rect">
                  <a:avLst/>
                </a:prstGeom>
              </p:spPr>
            </p:pic>
            <p:pic>
              <p:nvPicPr>
                <p:cNvPr id="98" name="Picture 97"/>
                <p:cNvPicPr>
                  <a:picLocks noChangeAspect="1"/>
                </p:cNvPicPr>
                <p:nvPr/>
              </p:nvPicPr>
              <p:blipFill>
                <a:blip r:embed="rId3" cstate="print"/>
                <a:stretch>
                  <a:fillRect/>
                </a:stretch>
              </p:blipFill>
              <p:spPr>
                <a:xfrm>
                  <a:off x="4595161" y="2698750"/>
                  <a:ext cx="215900" cy="3924300"/>
                </a:xfrm>
                <a:prstGeom prst="rect">
                  <a:avLst/>
                </a:prstGeom>
              </p:spPr>
            </p:pic>
            <p:pic>
              <p:nvPicPr>
                <p:cNvPr id="99" name="Picture 98"/>
                <p:cNvPicPr>
                  <a:picLocks noChangeAspect="1"/>
                </p:cNvPicPr>
                <p:nvPr/>
              </p:nvPicPr>
              <p:blipFill>
                <a:blip r:embed="rId3" cstate="print"/>
                <a:stretch>
                  <a:fillRect/>
                </a:stretch>
              </p:blipFill>
              <p:spPr>
                <a:xfrm>
                  <a:off x="4795186" y="2698750"/>
                  <a:ext cx="215900" cy="3924300"/>
                </a:xfrm>
                <a:prstGeom prst="rect">
                  <a:avLst/>
                </a:prstGeom>
              </p:spPr>
            </p:pic>
            <p:pic>
              <p:nvPicPr>
                <p:cNvPr id="100" name="Picture 99"/>
                <p:cNvPicPr>
                  <a:picLocks noChangeAspect="1"/>
                </p:cNvPicPr>
                <p:nvPr/>
              </p:nvPicPr>
              <p:blipFill>
                <a:blip r:embed="rId3" cstate="print"/>
                <a:stretch>
                  <a:fillRect/>
                </a:stretch>
              </p:blipFill>
              <p:spPr>
                <a:xfrm>
                  <a:off x="4995211" y="2698750"/>
                  <a:ext cx="215900" cy="3924300"/>
                </a:xfrm>
                <a:prstGeom prst="rect">
                  <a:avLst/>
                </a:prstGeom>
              </p:spPr>
            </p:pic>
            <p:sp>
              <p:nvSpPr>
                <p:cNvPr id="101" name="Rectangle 100"/>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2" name="Rectangle 101"/>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3" name="Rectangle 102"/>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4" name="Rectangle 103"/>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5" name="Rectangle 104"/>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87" name="Group 86"/>
              <p:cNvGrpSpPr/>
              <p:nvPr/>
            </p:nvGrpSpPr>
            <p:grpSpPr>
              <a:xfrm flipH="1">
                <a:off x="3447468" y="2698750"/>
                <a:ext cx="493061" cy="3016250"/>
                <a:chOff x="4353861" y="2698750"/>
                <a:chExt cx="914400" cy="3924300"/>
              </a:xfrm>
            </p:grpSpPr>
            <p:pic>
              <p:nvPicPr>
                <p:cNvPr id="88" name="Picture 87"/>
                <p:cNvPicPr>
                  <a:picLocks noChangeAspect="1"/>
                </p:cNvPicPr>
                <p:nvPr/>
              </p:nvPicPr>
              <p:blipFill>
                <a:blip r:embed="rId3" cstate="print"/>
                <a:stretch>
                  <a:fillRect/>
                </a:stretch>
              </p:blipFill>
              <p:spPr>
                <a:xfrm>
                  <a:off x="4395136" y="2698750"/>
                  <a:ext cx="215900" cy="3924300"/>
                </a:xfrm>
                <a:prstGeom prst="rect">
                  <a:avLst/>
                </a:prstGeom>
              </p:spPr>
            </p:pic>
            <p:pic>
              <p:nvPicPr>
                <p:cNvPr id="89" name="Picture 88"/>
                <p:cNvPicPr>
                  <a:picLocks noChangeAspect="1"/>
                </p:cNvPicPr>
                <p:nvPr/>
              </p:nvPicPr>
              <p:blipFill>
                <a:blip r:embed="rId3" cstate="print"/>
                <a:stretch>
                  <a:fillRect/>
                </a:stretch>
              </p:blipFill>
              <p:spPr>
                <a:xfrm>
                  <a:off x="4595161" y="2698750"/>
                  <a:ext cx="215900" cy="3924300"/>
                </a:xfrm>
                <a:prstGeom prst="rect">
                  <a:avLst/>
                </a:prstGeom>
              </p:spPr>
            </p:pic>
            <p:pic>
              <p:nvPicPr>
                <p:cNvPr id="90" name="Picture 89"/>
                <p:cNvPicPr>
                  <a:picLocks noChangeAspect="1"/>
                </p:cNvPicPr>
                <p:nvPr/>
              </p:nvPicPr>
              <p:blipFill>
                <a:blip r:embed="rId3" cstate="print"/>
                <a:stretch>
                  <a:fillRect/>
                </a:stretch>
              </p:blipFill>
              <p:spPr>
                <a:xfrm>
                  <a:off x="4795186" y="2698750"/>
                  <a:ext cx="215900" cy="3924300"/>
                </a:xfrm>
                <a:prstGeom prst="rect">
                  <a:avLst/>
                </a:prstGeom>
              </p:spPr>
            </p:pic>
            <p:pic>
              <p:nvPicPr>
                <p:cNvPr id="91" name="Picture 90"/>
                <p:cNvPicPr>
                  <a:picLocks noChangeAspect="1"/>
                </p:cNvPicPr>
                <p:nvPr/>
              </p:nvPicPr>
              <p:blipFill>
                <a:blip r:embed="rId3" cstate="print"/>
                <a:stretch>
                  <a:fillRect/>
                </a:stretch>
              </p:blipFill>
              <p:spPr>
                <a:xfrm>
                  <a:off x="4995211" y="2698750"/>
                  <a:ext cx="215900" cy="3924300"/>
                </a:xfrm>
                <a:prstGeom prst="rect">
                  <a:avLst/>
                </a:prstGeom>
              </p:spPr>
            </p:pic>
            <p:sp>
              <p:nvSpPr>
                <p:cNvPr id="92" name="Rectangle 91"/>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3" name="Rectangle 92"/>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4" name="Rectangle 93"/>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5" name="Rectangle 94"/>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6" name="Rectangle 95"/>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cxnSp>
        <p:nvCxnSpPr>
          <p:cNvPr id="4" name="Straight Connector 3"/>
          <p:cNvCxnSpPr>
            <a:endCxn id="113" idx="0"/>
          </p:cNvCxnSpPr>
          <p:nvPr/>
        </p:nvCxnSpPr>
        <p:spPr>
          <a:xfrm>
            <a:off x="2897403"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243415"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553436"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587737" y="1270843"/>
            <a:ext cx="0" cy="165447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3" name="Rounded Rectangle 132"/>
          <p:cNvSpPr/>
          <p:nvPr/>
        </p:nvSpPr>
        <p:spPr>
          <a:xfrm>
            <a:off x="4909203" y="678928"/>
            <a:ext cx="1027188" cy="3319831"/>
          </a:xfrm>
          <a:prstGeom prst="roundRect">
            <a:avLst>
              <a:gd name="adj" fmla="val 50000"/>
            </a:avLst>
          </a:prstGeom>
          <a:gradFill>
            <a:gsLst>
              <a:gs pos="0">
                <a:srgbClr val="0000FF"/>
              </a:gs>
              <a:gs pos="100000">
                <a:srgbClr val="FF0080"/>
              </a:gs>
              <a:gs pos="25000">
                <a:srgbClr val="3366FF"/>
              </a:gs>
              <a:gs pos="75000">
                <a:srgbClr val="FF008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248925" y="890200"/>
            <a:ext cx="1372600"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560961" y="890149"/>
            <a:ext cx="0" cy="328684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5305895" y="1601034"/>
            <a:ext cx="0" cy="2576006"/>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5497380" y="1600983"/>
            <a:ext cx="0" cy="2901355"/>
          </a:xfrm>
          <a:prstGeom prst="line">
            <a:avLst/>
          </a:prstGeom>
          <a:ln w="127000">
            <a:gradFill flip="none" rotWithShape="1">
              <a:gsLst>
                <a:gs pos="0">
                  <a:srgbClr val="FF0000"/>
                </a:gs>
                <a:gs pos="100000">
                  <a:srgbClr val="3366FF"/>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115" name="Rectangle 114"/>
          <p:cNvSpPr/>
          <p:nvPr/>
        </p:nvSpPr>
        <p:spPr>
          <a:xfrm>
            <a:off x="7408397" y="2946270"/>
            <a:ext cx="623942" cy="623942"/>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a:off x="5762116" y="3678747"/>
            <a:ext cx="1160142" cy="0"/>
          </a:xfrm>
          <a:prstGeom prst="line">
            <a:avLst/>
          </a:prstGeom>
          <a:ln w="1270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533009" y="890200"/>
            <a:ext cx="1389249" cy="0"/>
          </a:xfrm>
          <a:prstGeom prst="line">
            <a:avLst/>
          </a:prstGeom>
          <a:ln w="127000">
            <a:solidFill>
              <a:srgbClr val="FF0080"/>
            </a:solidFill>
          </a:ln>
        </p:spPr>
        <p:style>
          <a:lnRef idx="2">
            <a:schemeClr val="accent1"/>
          </a:lnRef>
          <a:fillRef idx="0">
            <a:schemeClr val="accent1"/>
          </a:fillRef>
          <a:effectRef idx="1">
            <a:schemeClr val="accent1"/>
          </a:effectRef>
          <a:fontRef idx="minor">
            <a:schemeClr val="tx1"/>
          </a:fontRef>
        </p:style>
      </p:cxnSp>
      <p:sp>
        <p:nvSpPr>
          <p:cNvPr id="120" name="Arc 119"/>
          <p:cNvSpPr/>
          <p:nvPr/>
        </p:nvSpPr>
        <p:spPr>
          <a:xfrm rot="16200000" flipH="1">
            <a:off x="5527957" y="1124309"/>
            <a:ext cx="2788599" cy="2320280"/>
          </a:xfrm>
          <a:prstGeom prst="arc">
            <a:avLst>
              <a:gd name="adj1" fmla="val 21576992"/>
              <a:gd name="adj2" fmla="val 10805497"/>
            </a:avLst>
          </a:prstGeom>
          <a:ln w="127000" cmpd="sng">
            <a:gradFill flip="none" rotWithShape="1">
              <a:gsLst>
                <a:gs pos="0">
                  <a:srgbClr val="FF0080"/>
                </a:gs>
                <a:gs pos="100000">
                  <a:srgbClr val="0000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1" name="Straight Connector 120"/>
          <p:cNvCxnSpPr/>
          <p:nvPr/>
        </p:nvCxnSpPr>
        <p:spPr>
          <a:xfrm>
            <a:off x="8005743" y="3134980"/>
            <a:ext cx="456125"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8017198" y="3451615"/>
            <a:ext cx="456125"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7289456" y="3531454"/>
            <a:ext cx="1102593" cy="350020"/>
          </a:xfrm>
          <a:prstGeom prst="rect">
            <a:avLst/>
          </a:prstGeom>
          <a:noFill/>
        </p:spPr>
        <p:txBody>
          <a:bodyPr wrap="none" rtlCol="0">
            <a:spAutoFit/>
          </a:bodyPr>
          <a:lstStyle/>
          <a:p>
            <a:r>
              <a:rPr lang="en-US" sz="1400" dirty="0" smtClean="0"/>
              <a:t>Condenser</a:t>
            </a:r>
            <a:endParaRPr lang="en-US" sz="1400" dirty="0"/>
          </a:p>
        </p:txBody>
      </p:sp>
      <p:sp>
        <p:nvSpPr>
          <p:cNvPr id="124" name="Trapezoid 123"/>
          <p:cNvSpPr/>
          <p:nvPr/>
        </p:nvSpPr>
        <p:spPr>
          <a:xfrm rot="16200000">
            <a:off x="7639675" y="1544752"/>
            <a:ext cx="727932" cy="519952"/>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5" name="Rectangle 124"/>
          <p:cNvSpPr/>
          <p:nvPr/>
        </p:nvSpPr>
        <p:spPr>
          <a:xfrm>
            <a:off x="8452226" y="1440761"/>
            <a:ext cx="623942" cy="727933"/>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26" name="Straight Connector 125"/>
          <p:cNvCxnSpPr>
            <a:stCxn id="124" idx="0"/>
            <a:endCxn id="125" idx="1"/>
          </p:cNvCxnSpPr>
          <p:nvPr/>
        </p:nvCxnSpPr>
        <p:spPr>
          <a:xfrm>
            <a:off x="7743665" y="1804728"/>
            <a:ext cx="708562"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7916989" y="856165"/>
            <a:ext cx="1070475" cy="595032"/>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29" name="Oval 128"/>
          <p:cNvSpPr/>
          <p:nvPr/>
        </p:nvSpPr>
        <p:spPr>
          <a:xfrm>
            <a:off x="6612631" y="3520493"/>
            <a:ext cx="580792" cy="580792"/>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Rectangle 129"/>
          <p:cNvSpPr/>
          <p:nvPr/>
        </p:nvSpPr>
        <p:spPr>
          <a:xfrm>
            <a:off x="6476783" y="3545770"/>
            <a:ext cx="426244" cy="245622"/>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131" name="TextBox 130"/>
          <p:cNvSpPr txBox="1"/>
          <p:nvPr/>
        </p:nvSpPr>
        <p:spPr>
          <a:xfrm>
            <a:off x="6596316" y="4061472"/>
            <a:ext cx="693140" cy="350020"/>
          </a:xfrm>
          <a:prstGeom prst="rect">
            <a:avLst/>
          </a:prstGeom>
          <a:noFill/>
        </p:spPr>
        <p:txBody>
          <a:bodyPr wrap="none" rtlCol="0">
            <a:spAutoFit/>
          </a:bodyPr>
          <a:lstStyle/>
          <a:p>
            <a:r>
              <a:rPr lang="en-US" sz="1400" dirty="0" smtClean="0"/>
              <a:t>Pump</a:t>
            </a:r>
            <a:endParaRPr lang="en-US" sz="1400" dirty="0"/>
          </a:p>
        </p:txBody>
      </p:sp>
      <p:sp>
        <p:nvSpPr>
          <p:cNvPr id="20" name="Arc 19"/>
          <p:cNvSpPr/>
          <p:nvPr/>
        </p:nvSpPr>
        <p:spPr>
          <a:xfrm>
            <a:off x="5305895" y="1399608"/>
            <a:ext cx="191485" cy="402749"/>
          </a:xfrm>
          <a:prstGeom prst="arc">
            <a:avLst>
              <a:gd name="adj1" fmla="val 10869024"/>
              <a:gd name="adj2" fmla="val 586122"/>
            </a:avLst>
          </a:prstGeom>
          <a:ln w="1270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6" name="Straight Connector 175"/>
          <p:cNvCxnSpPr/>
          <p:nvPr/>
        </p:nvCxnSpPr>
        <p:spPr>
          <a:xfrm>
            <a:off x="4545820" y="4112468"/>
            <a:ext cx="766131"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4160409" y="4432207"/>
            <a:ext cx="1372600"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4193719" y="3641858"/>
            <a:ext cx="0" cy="86048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3455673" y="3706480"/>
            <a:ext cx="766131"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4621525" y="4297670"/>
            <a:ext cx="580792" cy="580792"/>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1" name="Rectangle 180"/>
          <p:cNvSpPr/>
          <p:nvPr/>
        </p:nvSpPr>
        <p:spPr>
          <a:xfrm>
            <a:off x="4485677" y="4322948"/>
            <a:ext cx="426244" cy="245622"/>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82" name="TextBox 181"/>
          <p:cNvSpPr txBox="1"/>
          <p:nvPr/>
        </p:nvSpPr>
        <p:spPr>
          <a:xfrm>
            <a:off x="4591243" y="4778086"/>
            <a:ext cx="693140" cy="350020"/>
          </a:xfrm>
          <a:prstGeom prst="rect">
            <a:avLst/>
          </a:prstGeom>
          <a:noFill/>
        </p:spPr>
        <p:txBody>
          <a:bodyPr wrap="none" rtlCol="0">
            <a:spAutoFit/>
          </a:bodyPr>
          <a:lstStyle/>
          <a:p>
            <a:r>
              <a:rPr lang="en-US" sz="1400" dirty="0" smtClean="0"/>
              <a:t>Pump</a:t>
            </a:r>
            <a:endParaRPr lang="en-US" sz="1400" dirty="0"/>
          </a:p>
        </p:txBody>
      </p:sp>
      <p:sp>
        <p:nvSpPr>
          <p:cNvPr id="183" name="TextBox 182"/>
          <p:cNvSpPr txBox="1"/>
          <p:nvPr/>
        </p:nvSpPr>
        <p:spPr>
          <a:xfrm>
            <a:off x="1581705" y="5523290"/>
            <a:ext cx="5580751" cy="830997"/>
          </a:xfrm>
          <a:prstGeom prst="rect">
            <a:avLst/>
          </a:prstGeom>
          <a:noFill/>
        </p:spPr>
        <p:txBody>
          <a:bodyPr wrap="square" rtlCol="0">
            <a:spAutoFit/>
          </a:bodyPr>
          <a:lstStyle/>
          <a:p>
            <a:r>
              <a:rPr lang="en-US" sz="2400" dirty="0"/>
              <a:t>The entire reactor sits inside a large concrete and steel </a:t>
            </a:r>
            <a:r>
              <a:rPr lang="en-US" sz="2400" b="1" dirty="0"/>
              <a:t>containment building</a:t>
            </a:r>
          </a:p>
        </p:txBody>
      </p:sp>
      <p:sp>
        <p:nvSpPr>
          <p:cNvPr id="10" name="Date Placeholder 9"/>
          <p:cNvSpPr>
            <a:spLocks noGrp="1"/>
          </p:cNvSpPr>
          <p:nvPr>
            <p:ph type="dt" sz="half" idx="10"/>
          </p:nvPr>
        </p:nvSpPr>
        <p:spPr/>
        <p:txBody>
          <a:bodyPr/>
          <a:lstStyle/>
          <a:p>
            <a:fld id="{FB9AC39B-18A8-7E4C-B3AF-9A9D31A15B62}" type="datetime1">
              <a:rPr lang="en-US" smtClean="0"/>
              <a:pPr/>
              <a:t>11/9/2013</a:t>
            </a:fld>
            <a:endParaRPr lang="en-US"/>
          </a:p>
        </p:txBody>
      </p:sp>
      <p:sp>
        <p:nvSpPr>
          <p:cNvPr id="11" name="Footer Placeholder 10"/>
          <p:cNvSpPr>
            <a:spLocks noGrp="1"/>
          </p:cNvSpPr>
          <p:nvPr>
            <p:ph type="ftr" sz="quarter" idx="11"/>
          </p:nvPr>
        </p:nvSpPr>
        <p:spPr/>
        <p:txBody>
          <a:bodyPr/>
          <a:lstStyle/>
          <a:p>
            <a:r>
              <a:rPr lang="en-US" smtClean="0"/>
              <a:t>ANS Congressional Seminar Series</a:t>
            </a:r>
            <a:endParaRPr lang="en-US"/>
          </a:p>
        </p:txBody>
      </p:sp>
      <p:sp>
        <p:nvSpPr>
          <p:cNvPr id="13" name="Slide Number Placeholder 12"/>
          <p:cNvSpPr>
            <a:spLocks noGrp="1"/>
          </p:cNvSpPr>
          <p:nvPr>
            <p:ph type="sldNum" sz="quarter" idx="12"/>
          </p:nvPr>
        </p:nvSpPr>
        <p:spPr/>
        <p:txBody>
          <a:bodyPr/>
          <a:lstStyle/>
          <a:p>
            <a:fld id="{5FD889E0-CAB2-4699-909D-B9A88D47ACBE}" type="slidenum">
              <a:rPr lang="en-US" smtClean="0"/>
              <a:pPr/>
              <a:t>57</a:t>
            </a:fld>
            <a:endParaRPr lang="en-US"/>
          </a:p>
        </p:txBody>
      </p:sp>
    </p:spTree>
    <p:extLst>
      <p:ext uri="{BB962C8B-B14F-4D97-AF65-F5344CB8AC3E}">
        <p14:creationId xmlns:p14="http://schemas.microsoft.com/office/powerpoint/2010/main" xmlns="" val="3665223762"/>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Pressurized Water Reactor</a:t>
            </a:r>
            <a:endParaRPr lang="en-US" dirty="0"/>
          </a:p>
        </p:txBody>
      </p:sp>
      <p:sp>
        <p:nvSpPr>
          <p:cNvPr id="4" name="Date Placeholder 3"/>
          <p:cNvSpPr>
            <a:spLocks noGrp="1"/>
          </p:cNvSpPr>
          <p:nvPr>
            <p:ph type="dt" sz="half" idx="10"/>
          </p:nvPr>
        </p:nvSpPr>
        <p:spPr/>
        <p:txBody>
          <a:bodyPr/>
          <a:lstStyle/>
          <a:p>
            <a:fld id="{A6B8E4CD-0EA9-1348-8800-09E226D8691D}"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58</a:t>
            </a:fld>
            <a:endParaRPr lang="en-US"/>
          </a:p>
        </p:txBody>
      </p:sp>
      <p:pic>
        <p:nvPicPr>
          <p:cNvPr id="8" name="Picture 4" descr="article490140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807770"/>
            <a:ext cx="9144000" cy="4723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32620409"/>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1062" y="333375"/>
            <a:ext cx="2942670" cy="4921250"/>
          </a:xfrm>
          <a:prstGeom prst="rect">
            <a:avLst/>
          </a:prstGeom>
          <a:noFill/>
          <a:ln w="3048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a:bodyPr>
          <a:lstStyle/>
          <a:p>
            <a:r>
              <a:rPr lang="en-US" dirty="0" smtClean="0"/>
              <a:t>BWR Containment</a:t>
            </a:r>
            <a:endParaRPr lang="en-US" dirty="0"/>
          </a:p>
        </p:txBody>
      </p:sp>
      <p:sp>
        <p:nvSpPr>
          <p:cNvPr id="183" name="TextBox 182"/>
          <p:cNvSpPr txBox="1"/>
          <p:nvPr/>
        </p:nvSpPr>
        <p:spPr>
          <a:xfrm>
            <a:off x="1581705" y="5523290"/>
            <a:ext cx="5580751" cy="830997"/>
          </a:xfrm>
          <a:prstGeom prst="rect">
            <a:avLst/>
          </a:prstGeom>
          <a:noFill/>
        </p:spPr>
        <p:txBody>
          <a:bodyPr wrap="square" rtlCol="0">
            <a:spAutoFit/>
          </a:bodyPr>
          <a:lstStyle/>
          <a:p>
            <a:r>
              <a:rPr lang="en-US" sz="2400" dirty="0"/>
              <a:t>The entire reactor sits inside a large concrete and steel </a:t>
            </a:r>
            <a:r>
              <a:rPr lang="en-US" sz="2400" b="1" dirty="0"/>
              <a:t>containment building</a:t>
            </a:r>
          </a:p>
        </p:txBody>
      </p:sp>
      <p:grpSp>
        <p:nvGrpSpPr>
          <p:cNvPr id="118" name="Group 117"/>
          <p:cNvGrpSpPr/>
          <p:nvPr/>
        </p:nvGrpSpPr>
        <p:grpSpPr>
          <a:xfrm>
            <a:off x="2741026" y="1044407"/>
            <a:ext cx="2043516" cy="3480784"/>
            <a:chOff x="2019588" y="473075"/>
            <a:chExt cx="3027705" cy="5157184"/>
          </a:xfrm>
        </p:grpSpPr>
        <p:sp>
          <p:nvSpPr>
            <p:cNvPr id="119" name="Rounded Rectangle 118"/>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8" name="Group 127"/>
            <p:cNvGrpSpPr/>
            <p:nvPr/>
          </p:nvGrpSpPr>
          <p:grpSpPr>
            <a:xfrm>
              <a:off x="2478531" y="1832014"/>
              <a:ext cx="2096790" cy="3016250"/>
              <a:chOff x="1843739" y="2698750"/>
              <a:chExt cx="2096790" cy="3016250"/>
            </a:xfrm>
          </p:grpSpPr>
          <p:pic>
            <p:nvPicPr>
              <p:cNvPr id="132" name="Picture 131"/>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134" name="Picture 133"/>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135" name="Picture 134"/>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136" name="Picture 135"/>
              <p:cNvPicPr>
                <a:picLocks noChangeAspect="1"/>
              </p:cNvPicPr>
              <p:nvPr/>
            </p:nvPicPr>
            <p:blipFill>
              <a:blip r:embed="rId3" cstate="print"/>
              <a:stretch>
                <a:fillRect/>
              </a:stretch>
            </p:blipFill>
            <p:spPr>
              <a:xfrm flipH="1">
                <a:off x="1874555" y="2698750"/>
                <a:ext cx="116417" cy="3016250"/>
              </a:xfrm>
              <a:prstGeom prst="rect">
                <a:avLst/>
              </a:prstGeom>
            </p:spPr>
          </p:pic>
          <p:sp>
            <p:nvSpPr>
              <p:cNvPr id="137" name="Rectangle 136"/>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8" name="Rectangle 1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9" name="Rectangle 1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0" name="Rectangle 1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1" name="Rectangle 1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42" name="Group 141"/>
              <p:cNvGrpSpPr/>
              <p:nvPr/>
            </p:nvGrpSpPr>
            <p:grpSpPr>
              <a:xfrm flipH="1">
                <a:off x="2378075" y="2698750"/>
                <a:ext cx="493061" cy="3016250"/>
                <a:chOff x="4353861" y="2698750"/>
                <a:chExt cx="914400" cy="3924300"/>
              </a:xfrm>
            </p:grpSpPr>
            <p:pic>
              <p:nvPicPr>
                <p:cNvPr id="163" name="Picture 162"/>
                <p:cNvPicPr>
                  <a:picLocks noChangeAspect="1"/>
                </p:cNvPicPr>
                <p:nvPr/>
              </p:nvPicPr>
              <p:blipFill>
                <a:blip r:embed="rId3" cstate="print"/>
                <a:stretch>
                  <a:fillRect/>
                </a:stretch>
              </p:blipFill>
              <p:spPr>
                <a:xfrm>
                  <a:off x="4395136" y="2698750"/>
                  <a:ext cx="215900" cy="3924300"/>
                </a:xfrm>
                <a:prstGeom prst="rect">
                  <a:avLst/>
                </a:prstGeom>
              </p:spPr>
            </p:pic>
            <p:pic>
              <p:nvPicPr>
                <p:cNvPr id="164" name="Picture 163"/>
                <p:cNvPicPr>
                  <a:picLocks noChangeAspect="1"/>
                </p:cNvPicPr>
                <p:nvPr/>
              </p:nvPicPr>
              <p:blipFill>
                <a:blip r:embed="rId3" cstate="print"/>
                <a:stretch>
                  <a:fillRect/>
                </a:stretch>
              </p:blipFill>
              <p:spPr>
                <a:xfrm>
                  <a:off x="4595161" y="2698750"/>
                  <a:ext cx="215900" cy="3924300"/>
                </a:xfrm>
                <a:prstGeom prst="rect">
                  <a:avLst/>
                </a:prstGeom>
              </p:spPr>
            </p:pic>
            <p:pic>
              <p:nvPicPr>
                <p:cNvPr id="165" name="Picture 164"/>
                <p:cNvPicPr>
                  <a:picLocks noChangeAspect="1"/>
                </p:cNvPicPr>
                <p:nvPr/>
              </p:nvPicPr>
              <p:blipFill>
                <a:blip r:embed="rId3" cstate="print"/>
                <a:stretch>
                  <a:fillRect/>
                </a:stretch>
              </p:blipFill>
              <p:spPr>
                <a:xfrm>
                  <a:off x="4795186" y="2698750"/>
                  <a:ext cx="215900" cy="3924300"/>
                </a:xfrm>
                <a:prstGeom prst="rect">
                  <a:avLst/>
                </a:prstGeom>
              </p:spPr>
            </p:pic>
            <p:pic>
              <p:nvPicPr>
                <p:cNvPr id="166" name="Picture 165"/>
                <p:cNvPicPr>
                  <a:picLocks noChangeAspect="1"/>
                </p:cNvPicPr>
                <p:nvPr/>
              </p:nvPicPr>
              <p:blipFill>
                <a:blip r:embed="rId3" cstate="print"/>
                <a:stretch>
                  <a:fillRect/>
                </a:stretch>
              </p:blipFill>
              <p:spPr>
                <a:xfrm>
                  <a:off x="4995211" y="2698750"/>
                  <a:ext cx="215900" cy="3924300"/>
                </a:xfrm>
                <a:prstGeom prst="rect">
                  <a:avLst/>
                </a:prstGeom>
              </p:spPr>
            </p:pic>
            <p:sp>
              <p:nvSpPr>
                <p:cNvPr id="167" name="Rectangle 166"/>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8" name="Rectangle 167"/>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9" name="Rectangle 168"/>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0" name="Rectangle 169"/>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1" name="Rectangle 170"/>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43" name="Group 142"/>
              <p:cNvGrpSpPr/>
              <p:nvPr/>
            </p:nvGrpSpPr>
            <p:grpSpPr>
              <a:xfrm flipH="1">
                <a:off x="2915586" y="2698750"/>
                <a:ext cx="493061" cy="3016250"/>
                <a:chOff x="4353861" y="2698750"/>
                <a:chExt cx="914400" cy="3924300"/>
              </a:xfrm>
            </p:grpSpPr>
            <p:pic>
              <p:nvPicPr>
                <p:cNvPr id="154" name="Picture 153"/>
                <p:cNvPicPr>
                  <a:picLocks noChangeAspect="1"/>
                </p:cNvPicPr>
                <p:nvPr/>
              </p:nvPicPr>
              <p:blipFill>
                <a:blip r:embed="rId3" cstate="print"/>
                <a:stretch>
                  <a:fillRect/>
                </a:stretch>
              </p:blipFill>
              <p:spPr>
                <a:xfrm>
                  <a:off x="4395136" y="2698750"/>
                  <a:ext cx="215900" cy="3924300"/>
                </a:xfrm>
                <a:prstGeom prst="rect">
                  <a:avLst/>
                </a:prstGeom>
              </p:spPr>
            </p:pic>
            <p:pic>
              <p:nvPicPr>
                <p:cNvPr id="155" name="Picture 154"/>
                <p:cNvPicPr>
                  <a:picLocks noChangeAspect="1"/>
                </p:cNvPicPr>
                <p:nvPr/>
              </p:nvPicPr>
              <p:blipFill>
                <a:blip r:embed="rId3" cstate="print"/>
                <a:stretch>
                  <a:fillRect/>
                </a:stretch>
              </p:blipFill>
              <p:spPr>
                <a:xfrm>
                  <a:off x="4595161" y="2698750"/>
                  <a:ext cx="215900" cy="3924300"/>
                </a:xfrm>
                <a:prstGeom prst="rect">
                  <a:avLst/>
                </a:prstGeom>
              </p:spPr>
            </p:pic>
            <p:pic>
              <p:nvPicPr>
                <p:cNvPr id="156" name="Picture 155"/>
                <p:cNvPicPr>
                  <a:picLocks noChangeAspect="1"/>
                </p:cNvPicPr>
                <p:nvPr/>
              </p:nvPicPr>
              <p:blipFill>
                <a:blip r:embed="rId3" cstate="print"/>
                <a:stretch>
                  <a:fillRect/>
                </a:stretch>
              </p:blipFill>
              <p:spPr>
                <a:xfrm>
                  <a:off x="4795186" y="2698750"/>
                  <a:ext cx="215900" cy="3924300"/>
                </a:xfrm>
                <a:prstGeom prst="rect">
                  <a:avLst/>
                </a:prstGeom>
              </p:spPr>
            </p:pic>
            <p:pic>
              <p:nvPicPr>
                <p:cNvPr id="157" name="Picture 156"/>
                <p:cNvPicPr>
                  <a:picLocks noChangeAspect="1"/>
                </p:cNvPicPr>
                <p:nvPr/>
              </p:nvPicPr>
              <p:blipFill>
                <a:blip r:embed="rId3" cstate="print"/>
                <a:stretch>
                  <a:fillRect/>
                </a:stretch>
              </p:blipFill>
              <p:spPr>
                <a:xfrm>
                  <a:off x="4995211" y="2698750"/>
                  <a:ext cx="215900" cy="3924300"/>
                </a:xfrm>
                <a:prstGeom prst="rect">
                  <a:avLst/>
                </a:prstGeom>
              </p:spPr>
            </p:pic>
            <p:sp>
              <p:nvSpPr>
                <p:cNvPr id="158" name="Rectangle 157"/>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9" name="Rectangle 158"/>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0" name="Rectangle 159"/>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1" name="Rectangle 160"/>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2" name="Rectangle 161"/>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44" name="Group 143"/>
              <p:cNvGrpSpPr/>
              <p:nvPr/>
            </p:nvGrpSpPr>
            <p:grpSpPr>
              <a:xfrm flipH="1">
                <a:off x="3447468" y="2698750"/>
                <a:ext cx="493061" cy="3016250"/>
                <a:chOff x="4353861" y="2698750"/>
                <a:chExt cx="914400" cy="3924300"/>
              </a:xfrm>
            </p:grpSpPr>
            <p:pic>
              <p:nvPicPr>
                <p:cNvPr id="145" name="Picture 144"/>
                <p:cNvPicPr>
                  <a:picLocks noChangeAspect="1"/>
                </p:cNvPicPr>
                <p:nvPr/>
              </p:nvPicPr>
              <p:blipFill>
                <a:blip r:embed="rId3" cstate="print"/>
                <a:stretch>
                  <a:fillRect/>
                </a:stretch>
              </p:blipFill>
              <p:spPr>
                <a:xfrm>
                  <a:off x="4395136" y="2698750"/>
                  <a:ext cx="215900" cy="3924300"/>
                </a:xfrm>
                <a:prstGeom prst="rect">
                  <a:avLst/>
                </a:prstGeom>
              </p:spPr>
            </p:pic>
            <p:pic>
              <p:nvPicPr>
                <p:cNvPr id="146" name="Picture 145"/>
                <p:cNvPicPr>
                  <a:picLocks noChangeAspect="1"/>
                </p:cNvPicPr>
                <p:nvPr/>
              </p:nvPicPr>
              <p:blipFill>
                <a:blip r:embed="rId3" cstate="print"/>
                <a:stretch>
                  <a:fillRect/>
                </a:stretch>
              </p:blipFill>
              <p:spPr>
                <a:xfrm>
                  <a:off x="4595161" y="2698750"/>
                  <a:ext cx="215900" cy="3924300"/>
                </a:xfrm>
                <a:prstGeom prst="rect">
                  <a:avLst/>
                </a:prstGeom>
              </p:spPr>
            </p:pic>
            <p:pic>
              <p:nvPicPr>
                <p:cNvPr id="147" name="Picture 146"/>
                <p:cNvPicPr>
                  <a:picLocks noChangeAspect="1"/>
                </p:cNvPicPr>
                <p:nvPr/>
              </p:nvPicPr>
              <p:blipFill>
                <a:blip r:embed="rId3" cstate="print"/>
                <a:stretch>
                  <a:fillRect/>
                </a:stretch>
              </p:blipFill>
              <p:spPr>
                <a:xfrm>
                  <a:off x="4795186" y="2698750"/>
                  <a:ext cx="215900" cy="3924300"/>
                </a:xfrm>
                <a:prstGeom prst="rect">
                  <a:avLst/>
                </a:prstGeom>
              </p:spPr>
            </p:pic>
            <p:pic>
              <p:nvPicPr>
                <p:cNvPr id="148" name="Picture 147"/>
                <p:cNvPicPr>
                  <a:picLocks noChangeAspect="1"/>
                </p:cNvPicPr>
                <p:nvPr/>
              </p:nvPicPr>
              <p:blipFill>
                <a:blip r:embed="rId3" cstate="print"/>
                <a:stretch>
                  <a:fillRect/>
                </a:stretch>
              </p:blipFill>
              <p:spPr>
                <a:xfrm>
                  <a:off x="4995211" y="2698750"/>
                  <a:ext cx="215900" cy="3924300"/>
                </a:xfrm>
                <a:prstGeom prst="rect">
                  <a:avLst/>
                </a:prstGeom>
              </p:spPr>
            </p:pic>
            <p:sp>
              <p:nvSpPr>
                <p:cNvPr id="149" name="Rectangle 148"/>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0" name="Rectangle 149"/>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1" name="Rectangle 150"/>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2" name="Rectangle 151"/>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3" name="Rectangle 152"/>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sp>
        <p:nvSpPr>
          <p:cNvPr id="172" name="Rectangle 171"/>
          <p:cNvSpPr/>
          <p:nvPr/>
        </p:nvSpPr>
        <p:spPr>
          <a:xfrm>
            <a:off x="7175884" y="3723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3" name="Straight Connector 172"/>
          <p:cNvCxnSpPr/>
          <p:nvPr/>
        </p:nvCxnSpPr>
        <p:spPr>
          <a:xfrm>
            <a:off x="3873589" y="4317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3873589" y="1282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85" name="Arc 184"/>
          <p:cNvSpPr/>
          <p:nvPr/>
        </p:nvSpPr>
        <p:spPr>
          <a:xfrm rot="16200000" flipH="1">
            <a:off x="5307474" y="1583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6" name="Straight Connector 185"/>
          <p:cNvCxnSpPr/>
          <p:nvPr/>
        </p:nvCxnSpPr>
        <p:spPr>
          <a:xfrm>
            <a:off x="7802190" y="3921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7808306" y="4192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7051176" y="4337253"/>
            <a:ext cx="1156049" cy="366990"/>
          </a:xfrm>
          <a:prstGeom prst="rect">
            <a:avLst/>
          </a:prstGeom>
          <a:noFill/>
        </p:spPr>
        <p:txBody>
          <a:bodyPr wrap="none" rtlCol="0">
            <a:spAutoFit/>
          </a:bodyPr>
          <a:lstStyle/>
          <a:p>
            <a:r>
              <a:rPr lang="en-US" sz="1400" dirty="0" smtClean="0"/>
              <a:t>Condenser</a:t>
            </a:r>
            <a:endParaRPr lang="en-US" sz="1400" dirty="0"/>
          </a:p>
        </p:txBody>
      </p:sp>
      <p:sp>
        <p:nvSpPr>
          <p:cNvPr id="189" name="Trapezoid 188"/>
          <p:cNvSpPr/>
          <p:nvPr/>
        </p:nvSpPr>
        <p:spPr>
          <a:xfrm rot="16200000">
            <a:off x="7577124" y="1968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0" name="Rectangle 189"/>
          <p:cNvSpPr/>
          <p:nvPr/>
        </p:nvSpPr>
        <p:spPr>
          <a:xfrm>
            <a:off x="8429070" y="1859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91" name="Straight Connector 190"/>
          <p:cNvCxnSpPr>
            <a:stCxn id="189" idx="0"/>
            <a:endCxn id="190" idx="1"/>
          </p:cNvCxnSpPr>
          <p:nvPr/>
        </p:nvCxnSpPr>
        <p:spPr>
          <a:xfrm>
            <a:off x="7686156" y="2241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7867883" y="1246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93" name="Oval 192"/>
          <p:cNvSpPr/>
          <p:nvPr/>
        </p:nvSpPr>
        <p:spPr>
          <a:xfrm>
            <a:off x="5899998" y="4119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4" name="Rectangle 193"/>
          <p:cNvSpPr/>
          <p:nvPr/>
        </p:nvSpPr>
        <p:spPr>
          <a:xfrm>
            <a:off x="5757564" y="4145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5" name="TextBox 194"/>
          <p:cNvSpPr txBox="1"/>
          <p:nvPr/>
        </p:nvSpPr>
        <p:spPr>
          <a:xfrm>
            <a:off x="5790652" y="4702467"/>
            <a:ext cx="726745" cy="366990"/>
          </a:xfrm>
          <a:prstGeom prst="rect">
            <a:avLst/>
          </a:prstGeom>
          <a:noFill/>
        </p:spPr>
        <p:txBody>
          <a:bodyPr wrap="none" rtlCol="0">
            <a:spAutoFit/>
          </a:bodyPr>
          <a:lstStyle/>
          <a:p>
            <a:r>
              <a:rPr lang="en-US" sz="1400" dirty="0" smtClean="0"/>
              <a:t>Pump</a:t>
            </a:r>
            <a:endParaRPr lang="en-US" sz="1400" dirty="0"/>
          </a:p>
        </p:txBody>
      </p:sp>
      <p:cxnSp>
        <p:nvCxnSpPr>
          <p:cNvPr id="196" name="Straight Connector 195"/>
          <p:cNvCxnSpPr/>
          <p:nvPr/>
        </p:nvCxnSpPr>
        <p:spPr>
          <a:xfrm>
            <a:off x="3577822"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3940609"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217178"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4301625"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fld id="{276B3E38-F35E-1741-B55A-82C435C1B67E}"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59</a:t>
            </a:fld>
            <a:endParaRPr lang="en-US"/>
          </a:p>
        </p:txBody>
      </p:sp>
    </p:spTree>
    <p:extLst>
      <p:ext uri="{BB962C8B-B14F-4D97-AF65-F5344CB8AC3E}">
        <p14:creationId xmlns:p14="http://schemas.microsoft.com/office/powerpoint/2010/main" xmlns="" val="1797652863"/>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6</a:t>
            </a:fld>
            <a:endParaRPr lang="en-US"/>
          </a:p>
        </p:txBody>
      </p:sp>
      <p:sp>
        <p:nvSpPr>
          <p:cNvPr id="6" name="Rectangle 5"/>
          <p:cNvSpPr/>
          <p:nvPr/>
        </p:nvSpPr>
        <p:spPr>
          <a:xfrm>
            <a:off x="1968501" y="3786552"/>
            <a:ext cx="6960036" cy="1862048"/>
          </a:xfrm>
          <a:prstGeom prst="rect">
            <a:avLst/>
          </a:prstGeom>
          <a:noFill/>
        </p:spPr>
        <p:txBody>
          <a:bodyPr wrap="square" lIns="91440" tIns="45720" rIns="91440" bIns="45720">
            <a:spAutoFit/>
          </a:bodyPr>
          <a:lstStyle/>
          <a:p>
            <a:pPr algn="ctr"/>
            <a:r>
              <a:rPr lang="en-US" sz="115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entury Gothic"/>
                <a:cs typeface="Century Gothic"/>
              </a:rPr>
              <a:t>What if?</a:t>
            </a:r>
            <a:endParaRPr lang="en-US" sz="115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entury Gothic"/>
              <a:cs typeface="Century Gothic"/>
            </a:endParaRPr>
          </a:p>
        </p:txBody>
      </p:sp>
    </p:spTree>
    <p:extLst>
      <p:ext uri="{BB962C8B-B14F-4D97-AF65-F5344CB8AC3E}">
        <p14:creationId xmlns:p14="http://schemas.microsoft.com/office/powerpoint/2010/main" xmlns="" val="39632264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Boiling Water Reactor</a:t>
            </a:r>
            <a:endParaRPr lang="en-US" dirty="0"/>
          </a:p>
        </p:txBody>
      </p:sp>
      <p:sp>
        <p:nvSpPr>
          <p:cNvPr id="4" name="Date Placeholder 3"/>
          <p:cNvSpPr>
            <a:spLocks noGrp="1"/>
          </p:cNvSpPr>
          <p:nvPr>
            <p:ph type="dt" sz="half" idx="10"/>
          </p:nvPr>
        </p:nvSpPr>
        <p:spPr/>
        <p:txBody>
          <a:bodyPr/>
          <a:lstStyle/>
          <a:p>
            <a:fld id="{A6B8E4CD-0EA9-1348-8800-09E226D8691D}"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60</a:t>
            </a:fld>
            <a:endParaRPr lang="en-US"/>
          </a:p>
        </p:txBody>
      </p:sp>
      <p:pic>
        <p:nvPicPr>
          <p:cNvPr id="7" name="Picture 5" descr="student-bw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762325"/>
            <a:ext cx="9144000" cy="478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23620104"/>
      </p:ext>
    </p:extLst>
  </p:cSld>
  <p:clrMapOvr>
    <a:masterClrMapping/>
  </p:clrMapOvr>
  <p:transition spd="slow">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 QUIZ!!!</a:t>
            </a:r>
            <a:endParaRPr lang="en-US" dirty="0"/>
          </a:p>
        </p:txBody>
      </p:sp>
      <p:sp>
        <p:nvSpPr>
          <p:cNvPr id="3" name="Date Placeholder 2"/>
          <p:cNvSpPr>
            <a:spLocks noGrp="1"/>
          </p:cNvSpPr>
          <p:nvPr>
            <p:ph type="dt" sz="half" idx="10"/>
          </p:nvPr>
        </p:nvSpPr>
        <p:spPr/>
        <p:txBody>
          <a:bodyPr/>
          <a:lstStyle/>
          <a:p>
            <a:fld id="{1DDEF532-1CBA-7A4C-9C28-BE2A678D4BBC}"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61</a:t>
            </a:fld>
            <a:endParaRPr lang="en-US"/>
          </a:p>
        </p:txBody>
      </p:sp>
      <p:grpSp>
        <p:nvGrpSpPr>
          <p:cNvPr id="78" name="Group 77"/>
          <p:cNvGrpSpPr/>
          <p:nvPr/>
        </p:nvGrpSpPr>
        <p:grpSpPr>
          <a:xfrm flipH="1">
            <a:off x="863524" y="2084545"/>
            <a:ext cx="7148675" cy="4419410"/>
            <a:chOff x="963138" y="2084545"/>
            <a:chExt cx="7148675" cy="4419410"/>
          </a:xfrm>
        </p:grpSpPr>
        <p:grpSp>
          <p:nvGrpSpPr>
            <p:cNvPr id="6" name="Group 5"/>
            <p:cNvGrpSpPr/>
            <p:nvPr/>
          </p:nvGrpSpPr>
          <p:grpSpPr>
            <a:xfrm>
              <a:off x="963138" y="2084545"/>
              <a:ext cx="2043516" cy="3480784"/>
              <a:chOff x="2019588" y="473075"/>
              <a:chExt cx="3027705" cy="5157183"/>
            </a:xfrm>
          </p:grpSpPr>
          <p:sp>
            <p:nvSpPr>
              <p:cNvPr id="7" name="Rounded Rectangle 6"/>
              <p:cNvSpPr/>
              <p:nvPr/>
            </p:nvSpPr>
            <p:spPr>
              <a:xfrm>
                <a:off x="2019588" y="473075"/>
                <a:ext cx="3027705" cy="5157183"/>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2478532" y="1832014"/>
                <a:ext cx="2096790" cy="3016249"/>
                <a:chOff x="1843739" y="2698750"/>
                <a:chExt cx="2096790" cy="3016250"/>
              </a:xfrm>
            </p:grpSpPr>
            <p:pic>
              <p:nvPicPr>
                <p:cNvPr id="9" name="Picture 8"/>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10" name="Picture 9"/>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11" name="Picture 10"/>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12" name="Picture 11"/>
                <p:cNvPicPr>
                  <a:picLocks noChangeAspect="1"/>
                </p:cNvPicPr>
                <p:nvPr/>
              </p:nvPicPr>
              <p:blipFill>
                <a:blip r:embed="rId3" cstate="print"/>
                <a:stretch>
                  <a:fillRect/>
                </a:stretch>
              </p:blipFill>
              <p:spPr>
                <a:xfrm flipH="1">
                  <a:off x="1874555" y="2698750"/>
                  <a:ext cx="116417" cy="3016250"/>
                </a:xfrm>
                <a:prstGeom prst="rect">
                  <a:avLst/>
                </a:prstGeom>
              </p:spPr>
            </p:pic>
            <p:sp>
              <p:nvSpPr>
                <p:cNvPr id="13" name="Rectangle 12"/>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 name="Rectangle 13"/>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Rectangle 14"/>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Rectangle 15"/>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Rectangle 16"/>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8" name="Group 17"/>
                <p:cNvGrpSpPr/>
                <p:nvPr/>
              </p:nvGrpSpPr>
              <p:grpSpPr>
                <a:xfrm flipH="1">
                  <a:off x="2378075" y="2698750"/>
                  <a:ext cx="493061" cy="3016250"/>
                  <a:chOff x="4353861" y="2698750"/>
                  <a:chExt cx="914400" cy="3924300"/>
                </a:xfrm>
              </p:grpSpPr>
              <p:pic>
                <p:nvPicPr>
                  <p:cNvPr id="39" name="Picture 38"/>
                  <p:cNvPicPr>
                    <a:picLocks noChangeAspect="1"/>
                  </p:cNvPicPr>
                  <p:nvPr/>
                </p:nvPicPr>
                <p:blipFill>
                  <a:blip r:embed="rId3" cstate="print"/>
                  <a:stretch>
                    <a:fillRect/>
                  </a:stretch>
                </p:blipFill>
                <p:spPr>
                  <a:xfrm>
                    <a:off x="4395136" y="2698750"/>
                    <a:ext cx="215900" cy="3924300"/>
                  </a:xfrm>
                  <a:prstGeom prst="rect">
                    <a:avLst/>
                  </a:prstGeom>
                </p:spPr>
              </p:pic>
              <p:pic>
                <p:nvPicPr>
                  <p:cNvPr id="40" name="Picture 39"/>
                  <p:cNvPicPr>
                    <a:picLocks noChangeAspect="1"/>
                  </p:cNvPicPr>
                  <p:nvPr/>
                </p:nvPicPr>
                <p:blipFill>
                  <a:blip r:embed="rId3" cstate="print"/>
                  <a:stretch>
                    <a:fillRect/>
                  </a:stretch>
                </p:blipFill>
                <p:spPr>
                  <a:xfrm>
                    <a:off x="4595161" y="2698750"/>
                    <a:ext cx="215900" cy="3924300"/>
                  </a:xfrm>
                  <a:prstGeom prst="rect">
                    <a:avLst/>
                  </a:prstGeom>
                </p:spPr>
              </p:pic>
              <p:pic>
                <p:nvPicPr>
                  <p:cNvPr id="41" name="Picture 40"/>
                  <p:cNvPicPr>
                    <a:picLocks noChangeAspect="1"/>
                  </p:cNvPicPr>
                  <p:nvPr/>
                </p:nvPicPr>
                <p:blipFill>
                  <a:blip r:embed="rId3" cstate="print"/>
                  <a:stretch>
                    <a:fillRect/>
                  </a:stretch>
                </p:blipFill>
                <p:spPr>
                  <a:xfrm>
                    <a:off x="4795186" y="2698750"/>
                    <a:ext cx="215900" cy="3924300"/>
                  </a:xfrm>
                  <a:prstGeom prst="rect">
                    <a:avLst/>
                  </a:prstGeom>
                </p:spPr>
              </p:pic>
              <p:pic>
                <p:nvPicPr>
                  <p:cNvPr id="42" name="Picture 41"/>
                  <p:cNvPicPr>
                    <a:picLocks noChangeAspect="1"/>
                  </p:cNvPicPr>
                  <p:nvPr/>
                </p:nvPicPr>
                <p:blipFill>
                  <a:blip r:embed="rId3" cstate="print"/>
                  <a:stretch>
                    <a:fillRect/>
                  </a:stretch>
                </p:blipFill>
                <p:spPr>
                  <a:xfrm>
                    <a:off x="4995211" y="2698750"/>
                    <a:ext cx="215900" cy="3924300"/>
                  </a:xfrm>
                  <a:prstGeom prst="rect">
                    <a:avLst/>
                  </a:prstGeom>
                </p:spPr>
              </p:pic>
              <p:sp>
                <p:nvSpPr>
                  <p:cNvPr id="43" name="Rectangle 42"/>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4" name="Rectangle 43"/>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5" name="Rectangle 44"/>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6" name="Rectangle 45"/>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7" name="Rectangle 46"/>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9" name="Group 18"/>
                <p:cNvGrpSpPr/>
                <p:nvPr/>
              </p:nvGrpSpPr>
              <p:grpSpPr>
                <a:xfrm flipH="1">
                  <a:off x="2915586" y="2698750"/>
                  <a:ext cx="493061" cy="3016250"/>
                  <a:chOff x="4353861" y="2698750"/>
                  <a:chExt cx="914400" cy="3924300"/>
                </a:xfrm>
              </p:grpSpPr>
              <p:pic>
                <p:nvPicPr>
                  <p:cNvPr id="30" name="Picture 29"/>
                  <p:cNvPicPr>
                    <a:picLocks noChangeAspect="1"/>
                  </p:cNvPicPr>
                  <p:nvPr/>
                </p:nvPicPr>
                <p:blipFill>
                  <a:blip r:embed="rId3" cstate="print"/>
                  <a:stretch>
                    <a:fillRect/>
                  </a:stretch>
                </p:blipFill>
                <p:spPr>
                  <a:xfrm>
                    <a:off x="4395136" y="2698750"/>
                    <a:ext cx="215900" cy="3924300"/>
                  </a:xfrm>
                  <a:prstGeom prst="rect">
                    <a:avLst/>
                  </a:prstGeom>
                </p:spPr>
              </p:pic>
              <p:pic>
                <p:nvPicPr>
                  <p:cNvPr id="31" name="Picture 30"/>
                  <p:cNvPicPr>
                    <a:picLocks noChangeAspect="1"/>
                  </p:cNvPicPr>
                  <p:nvPr/>
                </p:nvPicPr>
                <p:blipFill>
                  <a:blip r:embed="rId3" cstate="print"/>
                  <a:stretch>
                    <a:fillRect/>
                  </a:stretch>
                </p:blipFill>
                <p:spPr>
                  <a:xfrm>
                    <a:off x="4595161" y="2698750"/>
                    <a:ext cx="215900" cy="3924300"/>
                  </a:xfrm>
                  <a:prstGeom prst="rect">
                    <a:avLst/>
                  </a:prstGeom>
                </p:spPr>
              </p:pic>
              <p:pic>
                <p:nvPicPr>
                  <p:cNvPr id="32" name="Picture 31"/>
                  <p:cNvPicPr>
                    <a:picLocks noChangeAspect="1"/>
                  </p:cNvPicPr>
                  <p:nvPr/>
                </p:nvPicPr>
                <p:blipFill>
                  <a:blip r:embed="rId3" cstate="print"/>
                  <a:stretch>
                    <a:fillRect/>
                  </a:stretch>
                </p:blipFill>
                <p:spPr>
                  <a:xfrm>
                    <a:off x="4795186" y="2698750"/>
                    <a:ext cx="215900" cy="3924300"/>
                  </a:xfrm>
                  <a:prstGeom prst="rect">
                    <a:avLst/>
                  </a:prstGeom>
                </p:spPr>
              </p:pic>
              <p:pic>
                <p:nvPicPr>
                  <p:cNvPr id="33" name="Picture 32"/>
                  <p:cNvPicPr>
                    <a:picLocks noChangeAspect="1"/>
                  </p:cNvPicPr>
                  <p:nvPr/>
                </p:nvPicPr>
                <p:blipFill>
                  <a:blip r:embed="rId3" cstate="print"/>
                  <a:stretch>
                    <a:fillRect/>
                  </a:stretch>
                </p:blipFill>
                <p:spPr>
                  <a:xfrm>
                    <a:off x="4995211" y="2698750"/>
                    <a:ext cx="215900" cy="3924300"/>
                  </a:xfrm>
                  <a:prstGeom prst="rect">
                    <a:avLst/>
                  </a:prstGeom>
                </p:spPr>
              </p:pic>
              <p:sp>
                <p:nvSpPr>
                  <p:cNvPr id="34" name="Rectangle 33"/>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5" name="Rectangle 34"/>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6" name="Rectangle 35"/>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7" name="Rectangle 36"/>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8" name="Rectangle 37"/>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20" name="Group 19"/>
                <p:cNvGrpSpPr/>
                <p:nvPr/>
              </p:nvGrpSpPr>
              <p:grpSpPr>
                <a:xfrm flipH="1">
                  <a:off x="3447468" y="2698750"/>
                  <a:ext cx="493061" cy="3016250"/>
                  <a:chOff x="4353861" y="2698750"/>
                  <a:chExt cx="914400" cy="3924300"/>
                </a:xfrm>
              </p:grpSpPr>
              <p:pic>
                <p:nvPicPr>
                  <p:cNvPr id="21" name="Picture 20"/>
                  <p:cNvPicPr>
                    <a:picLocks noChangeAspect="1"/>
                  </p:cNvPicPr>
                  <p:nvPr/>
                </p:nvPicPr>
                <p:blipFill>
                  <a:blip r:embed="rId3" cstate="print"/>
                  <a:stretch>
                    <a:fillRect/>
                  </a:stretch>
                </p:blipFill>
                <p:spPr>
                  <a:xfrm>
                    <a:off x="4395136" y="2698750"/>
                    <a:ext cx="215900" cy="3924300"/>
                  </a:xfrm>
                  <a:prstGeom prst="rect">
                    <a:avLst/>
                  </a:prstGeom>
                </p:spPr>
              </p:pic>
              <p:pic>
                <p:nvPicPr>
                  <p:cNvPr id="22" name="Picture 21"/>
                  <p:cNvPicPr>
                    <a:picLocks noChangeAspect="1"/>
                  </p:cNvPicPr>
                  <p:nvPr/>
                </p:nvPicPr>
                <p:blipFill>
                  <a:blip r:embed="rId3" cstate="print"/>
                  <a:stretch>
                    <a:fillRect/>
                  </a:stretch>
                </p:blipFill>
                <p:spPr>
                  <a:xfrm>
                    <a:off x="4595161" y="2698750"/>
                    <a:ext cx="215900" cy="3924300"/>
                  </a:xfrm>
                  <a:prstGeom prst="rect">
                    <a:avLst/>
                  </a:prstGeom>
                </p:spPr>
              </p:pic>
              <p:pic>
                <p:nvPicPr>
                  <p:cNvPr id="23" name="Picture 22"/>
                  <p:cNvPicPr>
                    <a:picLocks noChangeAspect="1"/>
                  </p:cNvPicPr>
                  <p:nvPr/>
                </p:nvPicPr>
                <p:blipFill>
                  <a:blip r:embed="rId3" cstate="print"/>
                  <a:stretch>
                    <a:fillRect/>
                  </a:stretch>
                </p:blipFill>
                <p:spPr>
                  <a:xfrm>
                    <a:off x="4795186" y="2698750"/>
                    <a:ext cx="215900" cy="3924300"/>
                  </a:xfrm>
                  <a:prstGeom prst="rect">
                    <a:avLst/>
                  </a:prstGeom>
                </p:spPr>
              </p:pic>
              <p:pic>
                <p:nvPicPr>
                  <p:cNvPr id="24" name="Picture 23"/>
                  <p:cNvPicPr>
                    <a:picLocks noChangeAspect="1"/>
                  </p:cNvPicPr>
                  <p:nvPr/>
                </p:nvPicPr>
                <p:blipFill>
                  <a:blip r:embed="rId3" cstate="print"/>
                  <a:stretch>
                    <a:fillRect/>
                  </a:stretch>
                </p:blipFill>
                <p:spPr>
                  <a:xfrm>
                    <a:off x="4995211" y="2698750"/>
                    <a:ext cx="215900" cy="3924300"/>
                  </a:xfrm>
                  <a:prstGeom prst="rect">
                    <a:avLst/>
                  </a:prstGeom>
                </p:spPr>
              </p:pic>
              <p:sp>
                <p:nvSpPr>
                  <p:cNvPr id="25" name="Rectangle 24"/>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6" name="Rectangle 25"/>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7" name="Rectangle 26"/>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8" name="Rectangle 27"/>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9" name="Rectangle 28"/>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cxnSp>
          <p:nvCxnSpPr>
            <p:cNvPr id="48" name="Straight Connector 47"/>
            <p:cNvCxnSpPr>
              <a:endCxn id="46" idx="0"/>
            </p:cNvCxnSpPr>
            <p:nvPr/>
          </p:nvCxnSpPr>
          <p:spPr>
            <a:xfrm>
              <a:off x="1799934" y="2721430"/>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162721" y="2721430"/>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439290" y="2721430"/>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2523737" y="2721430"/>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Rounded Rectangle 51"/>
            <p:cNvSpPr/>
            <p:nvPr/>
          </p:nvSpPr>
          <p:spPr>
            <a:xfrm>
              <a:off x="3909270" y="2100817"/>
              <a:ext cx="1076988" cy="3480784"/>
            </a:xfrm>
            <a:prstGeom prst="roundRect">
              <a:avLst>
                <a:gd name="adj" fmla="val 50000"/>
              </a:avLst>
            </a:prstGeom>
            <a:gradFill>
              <a:gsLst>
                <a:gs pos="0">
                  <a:srgbClr val="0000FF"/>
                </a:gs>
                <a:gs pos="100000">
                  <a:srgbClr val="FF0080"/>
                </a:gs>
                <a:gs pos="25000">
                  <a:srgbClr val="3366FF"/>
                </a:gs>
                <a:gs pos="75000">
                  <a:srgbClr val="FF008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2168498" y="2322332"/>
              <a:ext cx="1439147"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544145" y="2322279"/>
              <a:ext cx="0" cy="3446194"/>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4325195" y="3067629"/>
              <a:ext cx="0" cy="2700897"/>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525964" y="3067576"/>
              <a:ext cx="0" cy="3042019"/>
            </a:xfrm>
            <a:prstGeom prst="line">
              <a:avLst/>
            </a:prstGeom>
            <a:ln w="127000">
              <a:gradFill flip="none" rotWithShape="1">
                <a:gsLst>
                  <a:gs pos="0">
                    <a:srgbClr val="FF0000"/>
                  </a:gs>
                  <a:gs pos="100000">
                    <a:srgbClr val="3366FF"/>
                  </a:gs>
                </a:gsLst>
                <a:lin ang="5400000" scaled="0"/>
                <a:tileRect/>
              </a:gradFill>
            </a:ln>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6363185" y="4478085"/>
              <a:ext cx="654192" cy="654192"/>
            </a:xfrm>
            <a:prstGeom prst="rect">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4637089" y="5246075"/>
              <a:ext cx="1216387" cy="0"/>
            </a:xfrm>
            <a:prstGeom prst="line">
              <a:avLst/>
            </a:prstGeom>
            <a:ln w="127000">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637089" y="2322332"/>
              <a:ext cx="1216387" cy="0"/>
            </a:xfrm>
            <a:prstGeom prst="line">
              <a:avLst/>
            </a:prstGeom>
            <a:ln w="127000">
              <a:solidFill>
                <a:srgbClr val="FF0080"/>
              </a:solidFill>
            </a:ln>
          </p:spPr>
          <p:style>
            <a:lnRef idx="2">
              <a:schemeClr val="accent1"/>
            </a:lnRef>
            <a:fillRef idx="0">
              <a:schemeClr val="accent1"/>
            </a:fillRef>
            <a:effectRef idx="1">
              <a:schemeClr val="accent1"/>
            </a:effectRef>
            <a:fontRef idx="minor">
              <a:schemeClr val="tx1"/>
            </a:fontRef>
          </p:style>
        </p:cxnSp>
        <p:sp>
          <p:nvSpPr>
            <p:cNvPr id="60" name="Arc 59"/>
            <p:cNvSpPr/>
            <p:nvPr/>
          </p:nvSpPr>
          <p:spPr>
            <a:xfrm rot="16200000" flipH="1">
              <a:off x="4391577" y="2567792"/>
              <a:ext cx="2923797" cy="2432773"/>
            </a:xfrm>
            <a:prstGeom prst="arc">
              <a:avLst>
                <a:gd name="adj1" fmla="val 21576992"/>
                <a:gd name="adj2" fmla="val 10805497"/>
              </a:avLst>
            </a:prstGeom>
            <a:ln w="127000" cmpd="sng">
              <a:gradFill flip="none" rotWithShape="1">
                <a:gsLst>
                  <a:gs pos="0">
                    <a:srgbClr val="FF0080"/>
                  </a:gs>
                  <a:gs pos="100000">
                    <a:srgbClr val="0000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1" name="Straight Connector 60"/>
            <p:cNvCxnSpPr/>
            <p:nvPr/>
          </p:nvCxnSpPr>
          <p:spPr>
            <a:xfrm>
              <a:off x="6989491" y="4675945"/>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7001502" y="5007931"/>
              <a:ext cx="478239" cy="0"/>
            </a:xfrm>
            <a:prstGeom prst="line">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64" name="Trapezoid 63"/>
            <p:cNvSpPr/>
            <p:nvPr/>
          </p:nvSpPr>
          <p:spPr>
            <a:xfrm rot="16200000">
              <a:off x="6605675" y="3008619"/>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5" name="Rectangle 64"/>
            <p:cNvSpPr/>
            <p:nvPr/>
          </p:nvSpPr>
          <p:spPr>
            <a:xfrm>
              <a:off x="7457621" y="2899586"/>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66" name="Straight Connector 65"/>
            <p:cNvCxnSpPr>
              <a:stCxn id="64" idx="0"/>
              <a:endCxn id="65" idx="1"/>
            </p:cNvCxnSpPr>
            <p:nvPr/>
          </p:nvCxnSpPr>
          <p:spPr>
            <a:xfrm>
              <a:off x="6714707" y="3281199"/>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68" name="Oval 67"/>
            <p:cNvSpPr/>
            <p:nvPr/>
          </p:nvSpPr>
          <p:spPr>
            <a:xfrm>
              <a:off x="5528838" y="5080148"/>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9" name="Rectangle 68"/>
            <p:cNvSpPr/>
            <p:nvPr/>
          </p:nvSpPr>
          <p:spPr>
            <a:xfrm>
              <a:off x="5386404" y="5106651"/>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71" name="Arc 70"/>
            <p:cNvSpPr/>
            <p:nvPr/>
          </p:nvSpPr>
          <p:spPr>
            <a:xfrm>
              <a:off x="4325195" y="2856438"/>
              <a:ext cx="200769" cy="422275"/>
            </a:xfrm>
            <a:prstGeom prst="arc">
              <a:avLst>
                <a:gd name="adj1" fmla="val 10869024"/>
                <a:gd name="adj2" fmla="val 586122"/>
              </a:avLst>
            </a:prstGeom>
            <a:ln w="1270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2" name="Straight Connector 71"/>
            <p:cNvCxnSpPr/>
            <p:nvPr/>
          </p:nvCxnSpPr>
          <p:spPr>
            <a:xfrm>
              <a:off x="3528270" y="5700824"/>
              <a:ext cx="803275"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124173" y="6036064"/>
              <a:ext cx="1439147"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159098" y="5207397"/>
              <a:ext cx="0" cy="902198"/>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2385270" y="5275152"/>
              <a:ext cx="803275"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sp>
          <p:nvSpPr>
            <p:cNvPr id="76" name="Oval 75"/>
            <p:cNvSpPr/>
            <p:nvPr/>
          </p:nvSpPr>
          <p:spPr>
            <a:xfrm>
              <a:off x="3607645" y="589500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77" name="Rectangle 76"/>
            <p:cNvSpPr/>
            <p:nvPr/>
          </p:nvSpPr>
          <p:spPr>
            <a:xfrm>
              <a:off x="3465211" y="592150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xmlns="" val="3127901571"/>
      </p:ext>
    </p:extLst>
  </p:cSld>
  <p:clrMapOvr>
    <a:masterClrMapping/>
  </p:clrMapOvr>
  <mc:AlternateContent xmlns:mc="http://schemas.openxmlformats.org/markup-compatibility/2006">
    <mc:Choice xmlns:p14="http://schemas.microsoft.com/office/powerpoint/2010/main" xmlns="" Requires="p14">
      <p:transition spd="slow" p14:dur="2000">
        <p14:vortex dir="r"/>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338959"/>
            <a:ext cx="9144000" cy="6180083"/>
          </a:xfrm>
          <a:prstGeom prst="rect">
            <a:avLst/>
          </a:prstGeom>
        </p:spPr>
      </p:pic>
      <p:sp>
        <p:nvSpPr>
          <p:cNvPr id="3" name="TextBox 2"/>
          <p:cNvSpPr txBox="1"/>
          <p:nvPr/>
        </p:nvSpPr>
        <p:spPr>
          <a:xfrm>
            <a:off x="0" y="677916"/>
            <a:ext cx="9144000" cy="1015663"/>
          </a:xfrm>
          <a:prstGeom prst="rect">
            <a:avLst/>
          </a:prstGeom>
          <a:solidFill>
            <a:schemeClr val="accent2">
              <a:alpha val="56000"/>
            </a:schemeClr>
          </a:solidFill>
        </p:spPr>
        <p:txBody>
          <a:bodyPr wrap="square" rtlCol="0" anchor="ctr">
            <a:spAutoFit/>
          </a:bodyPr>
          <a:lstStyle/>
          <a:p>
            <a:pPr algn="ctr"/>
            <a:r>
              <a:rPr lang="en-US" sz="6000" b="1" dirty="0" smtClean="0">
                <a:ln>
                  <a:solidFill>
                    <a:schemeClr val="accent2"/>
                  </a:solidFill>
                </a:ln>
                <a:solidFill>
                  <a:schemeClr val="bg1"/>
                </a:solidFill>
              </a:rPr>
              <a:t>Where is the Reactor?</a:t>
            </a:r>
            <a:endParaRPr lang="en-US" sz="6000" b="1" dirty="0">
              <a:ln>
                <a:solidFill>
                  <a:schemeClr val="accent2"/>
                </a:solidFill>
              </a:ln>
              <a:solidFill>
                <a:schemeClr val="bg1"/>
              </a:solidFill>
            </a:endParaRPr>
          </a:p>
        </p:txBody>
      </p:sp>
      <p:sp>
        <p:nvSpPr>
          <p:cNvPr id="5" name="Date Placeholder 4"/>
          <p:cNvSpPr>
            <a:spLocks noGrp="1"/>
          </p:cNvSpPr>
          <p:nvPr>
            <p:ph type="dt" sz="half" idx="10"/>
          </p:nvPr>
        </p:nvSpPr>
        <p:spPr/>
        <p:txBody>
          <a:bodyPr/>
          <a:lstStyle/>
          <a:p>
            <a:fld id="{3334DC9C-D0E6-1647-A6EF-2AEDA16FECEA}" type="datetime1">
              <a:rPr lang="en-US" smtClean="0"/>
              <a:pPr/>
              <a:t>11/9/2013</a:t>
            </a:fld>
            <a:endParaRPr lang="en-US"/>
          </a:p>
        </p:txBody>
      </p:sp>
      <p:sp>
        <p:nvSpPr>
          <p:cNvPr id="6" name="Footer Placeholder 5"/>
          <p:cNvSpPr>
            <a:spLocks noGrp="1"/>
          </p:cNvSpPr>
          <p:nvPr>
            <p:ph type="ftr" sz="quarter" idx="11"/>
          </p:nvPr>
        </p:nvSpPr>
        <p:spPr/>
        <p:txBody>
          <a:bodyPr/>
          <a:lstStyle/>
          <a:p>
            <a:r>
              <a:rPr lang="en-US" smtClean="0"/>
              <a:t>ANS Congressional Seminar Series</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pPr/>
              <a:t>62</a:t>
            </a:fld>
            <a:endParaRPr lang="en-US"/>
          </a:p>
        </p:txBody>
      </p:sp>
    </p:spTree>
    <p:extLst>
      <p:ext uri="{BB962C8B-B14F-4D97-AF65-F5344CB8AC3E}">
        <p14:creationId xmlns:p14="http://schemas.microsoft.com/office/powerpoint/2010/main" xmlns="" val="2297187166"/>
      </p:ext>
    </p:extLst>
  </p:cSld>
  <p:clrMapOvr>
    <a:masterClrMapping/>
  </p:clrMapOvr>
  <mc:AlternateContent xmlns:mc="http://schemas.openxmlformats.org/markup-compatibility/2006">
    <mc:Choice xmlns:p14="http://schemas.microsoft.com/office/powerpoint/2010/main" xmlns="" Requires="p14">
      <p:transition spd="slow">
        <p14:vortex dir="r"/>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338959"/>
            <a:ext cx="9144000" cy="6180083"/>
          </a:xfrm>
          <a:prstGeom prst="rect">
            <a:avLst/>
          </a:prstGeom>
        </p:spPr>
      </p:pic>
      <p:sp>
        <p:nvSpPr>
          <p:cNvPr id="3" name="TextBox 2"/>
          <p:cNvSpPr txBox="1"/>
          <p:nvPr/>
        </p:nvSpPr>
        <p:spPr>
          <a:xfrm>
            <a:off x="0" y="677916"/>
            <a:ext cx="9144000" cy="1015663"/>
          </a:xfrm>
          <a:prstGeom prst="rect">
            <a:avLst/>
          </a:prstGeom>
          <a:solidFill>
            <a:schemeClr val="accent2">
              <a:alpha val="56000"/>
            </a:schemeClr>
          </a:solidFill>
        </p:spPr>
        <p:txBody>
          <a:bodyPr wrap="square" rtlCol="0" anchor="ctr">
            <a:spAutoFit/>
          </a:bodyPr>
          <a:lstStyle/>
          <a:p>
            <a:pPr algn="ctr"/>
            <a:r>
              <a:rPr lang="en-US" sz="6000" b="1" dirty="0" smtClean="0">
                <a:ln>
                  <a:solidFill>
                    <a:schemeClr val="accent2"/>
                  </a:solidFill>
                </a:ln>
                <a:solidFill>
                  <a:schemeClr val="bg1"/>
                </a:solidFill>
              </a:rPr>
              <a:t>Where is the Reactor?</a:t>
            </a:r>
            <a:endParaRPr lang="en-US" sz="6000" b="1" dirty="0">
              <a:ln>
                <a:solidFill>
                  <a:schemeClr val="accent2"/>
                </a:solidFill>
              </a:ln>
              <a:solidFill>
                <a:schemeClr val="bg1"/>
              </a:solidFill>
            </a:endParaRPr>
          </a:p>
        </p:txBody>
      </p:sp>
      <p:pic>
        <p:nvPicPr>
          <p:cNvPr id="65" name="Picture 64"/>
          <p:cNvPicPr>
            <a:picLocks noChangeAspect="1"/>
          </p:cNvPicPr>
          <p:nvPr/>
        </p:nvPicPr>
        <p:blipFill>
          <a:blip r:embed="rId4" cstate="print"/>
          <a:stretch>
            <a:fillRect/>
          </a:stretch>
        </p:blipFill>
        <p:spPr>
          <a:xfrm>
            <a:off x="2698314" y="3659187"/>
            <a:ext cx="965818" cy="1047751"/>
          </a:xfrm>
          <a:prstGeom prst="rect">
            <a:avLst/>
          </a:prstGeom>
        </p:spPr>
      </p:pic>
      <p:pic>
        <p:nvPicPr>
          <p:cNvPr id="66" name="Picture 65"/>
          <p:cNvPicPr>
            <a:picLocks noChangeAspect="1"/>
          </p:cNvPicPr>
          <p:nvPr/>
        </p:nvPicPr>
        <p:blipFill>
          <a:blip r:embed="rId4" cstate="print"/>
          <a:stretch>
            <a:fillRect/>
          </a:stretch>
        </p:blipFill>
        <p:spPr>
          <a:xfrm>
            <a:off x="4406464" y="3659187"/>
            <a:ext cx="965818" cy="1047751"/>
          </a:xfrm>
          <a:prstGeom prst="rect">
            <a:avLst/>
          </a:prstGeom>
        </p:spPr>
      </p:pic>
      <p:sp>
        <p:nvSpPr>
          <p:cNvPr id="67" name="Date Placeholder 66"/>
          <p:cNvSpPr>
            <a:spLocks noGrp="1"/>
          </p:cNvSpPr>
          <p:nvPr>
            <p:ph type="dt" sz="half" idx="10"/>
          </p:nvPr>
        </p:nvSpPr>
        <p:spPr/>
        <p:txBody>
          <a:bodyPr/>
          <a:lstStyle/>
          <a:p>
            <a:fld id="{5511427B-6C95-9744-9485-D47305513C1A}" type="datetime1">
              <a:rPr lang="en-US" smtClean="0"/>
              <a:pPr/>
              <a:t>11/9/2013</a:t>
            </a:fld>
            <a:endParaRPr lang="en-US"/>
          </a:p>
        </p:txBody>
      </p:sp>
      <p:sp>
        <p:nvSpPr>
          <p:cNvPr id="68" name="Footer Placeholder 67"/>
          <p:cNvSpPr>
            <a:spLocks noGrp="1"/>
          </p:cNvSpPr>
          <p:nvPr>
            <p:ph type="ftr" sz="quarter" idx="11"/>
          </p:nvPr>
        </p:nvSpPr>
        <p:spPr/>
        <p:txBody>
          <a:bodyPr/>
          <a:lstStyle/>
          <a:p>
            <a:r>
              <a:rPr lang="en-US" smtClean="0"/>
              <a:t>ANS Congressional Seminar Series</a:t>
            </a:r>
            <a:endParaRPr lang="en-US"/>
          </a:p>
        </p:txBody>
      </p:sp>
      <p:sp>
        <p:nvSpPr>
          <p:cNvPr id="69" name="Slide Number Placeholder 68"/>
          <p:cNvSpPr>
            <a:spLocks noGrp="1"/>
          </p:cNvSpPr>
          <p:nvPr>
            <p:ph type="sldNum" sz="quarter" idx="12"/>
          </p:nvPr>
        </p:nvSpPr>
        <p:spPr/>
        <p:txBody>
          <a:bodyPr/>
          <a:lstStyle/>
          <a:p>
            <a:fld id="{5FD889E0-CAB2-4699-909D-B9A88D47ACBE}" type="slidenum">
              <a:rPr lang="en-US" smtClean="0"/>
              <a:pPr/>
              <a:t>63</a:t>
            </a:fld>
            <a:endParaRPr lang="en-US"/>
          </a:p>
        </p:txBody>
      </p:sp>
    </p:spTree>
    <p:extLst>
      <p:ext uri="{BB962C8B-B14F-4D97-AF65-F5344CB8AC3E}">
        <p14:creationId xmlns:p14="http://schemas.microsoft.com/office/powerpoint/2010/main" xmlns="" val="2419657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228600"/>
            <a:ext cx="9144000" cy="6398026"/>
          </a:xfrm>
          <a:prstGeom prst="rect">
            <a:avLst/>
          </a:prstGeom>
        </p:spPr>
      </p:pic>
      <p:sp>
        <p:nvSpPr>
          <p:cNvPr id="3" name="TextBox 2"/>
          <p:cNvSpPr txBox="1"/>
          <p:nvPr/>
        </p:nvSpPr>
        <p:spPr>
          <a:xfrm>
            <a:off x="0" y="2921169"/>
            <a:ext cx="9144000" cy="1015663"/>
          </a:xfrm>
          <a:prstGeom prst="rect">
            <a:avLst/>
          </a:prstGeom>
          <a:solidFill>
            <a:schemeClr val="accent2">
              <a:alpha val="56000"/>
            </a:schemeClr>
          </a:solidFill>
        </p:spPr>
        <p:txBody>
          <a:bodyPr wrap="square" rtlCol="0" anchor="ctr">
            <a:spAutoFit/>
          </a:bodyPr>
          <a:lstStyle/>
          <a:p>
            <a:pPr algn="ctr"/>
            <a:r>
              <a:rPr lang="en-US" sz="6000" b="1" dirty="0" smtClean="0">
                <a:ln>
                  <a:solidFill>
                    <a:schemeClr val="accent2"/>
                  </a:solidFill>
                </a:ln>
                <a:solidFill>
                  <a:schemeClr val="bg1"/>
                </a:solidFill>
              </a:rPr>
              <a:t>Then what are these?</a:t>
            </a:r>
            <a:endParaRPr lang="en-US" sz="6000" b="1" dirty="0">
              <a:ln>
                <a:solidFill>
                  <a:schemeClr val="accent2"/>
                </a:solidFill>
              </a:ln>
              <a:solidFill>
                <a:schemeClr val="bg1"/>
              </a:solidFill>
            </a:endParaRPr>
          </a:p>
        </p:txBody>
      </p:sp>
      <p:sp>
        <p:nvSpPr>
          <p:cNvPr id="4" name="Date Placeholder 3"/>
          <p:cNvSpPr>
            <a:spLocks noGrp="1"/>
          </p:cNvSpPr>
          <p:nvPr>
            <p:ph type="dt" sz="half" idx="10"/>
          </p:nvPr>
        </p:nvSpPr>
        <p:spPr/>
        <p:txBody>
          <a:bodyPr/>
          <a:lstStyle/>
          <a:p>
            <a:fld id="{D929C396-7103-1B45-8DC8-3AF20FF8F5CB}"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64</a:t>
            </a:fld>
            <a:endParaRPr lang="en-US"/>
          </a:p>
        </p:txBody>
      </p:sp>
    </p:spTree>
    <p:extLst>
      <p:ext uri="{BB962C8B-B14F-4D97-AF65-F5344CB8AC3E}">
        <p14:creationId xmlns:p14="http://schemas.microsoft.com/office/powerpoint/2010/main" xmlns="" val="3856540843"/>
      </p:ext>
    </p:extLst>
  </p:cSld>
  <p:clrMapOvr>
    <a:masterClrMapping/>
  </p:clrMapOvr>
  <mc:AlternateContent xmlns:mc="http://schemas.openxmlformats.org/markup-compatibility/2006">
    <mc:Choice xmlns:p14="http://schemas.microsoft.com/office/powerpoint/2010/main" xmlns="" Requires="p14">
      <p:transition spd="slow" p14:dur="1500">
        <p14:glitter/>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228600"/>
            <a:ext cx="9144000" cy="6398026"/>
          </a:xfrm>
          <a:prstGeom prst="rect">
            <a:avLst/>
          </a:prstGeom>
        </p:spPr>
      </p:pic>
      <p:sp>
        <p:nvSpPr>
          <p:cNvPr id="3" name="TextBox 2"/>
          <p:cNvSpPr txBox="1"/>
          <p:nvPr/>
        </p:nvSpPr>
        <p:spPr>
          <a:xfrm>
            <a:off x="0" y="2705724"/>
            <a:ext cx="9144000" cy="1446550"/>
          </a:xfrm>
          <a:prstGeom prst="rect">
            <a:avLst/>
          </a:prstGeom>
          <a:solidFill>
            <a:schemeClr val="accent2">
              <a:alpha val="56000"/>
            </a:schemeClr>
          </a:solidFill>
        </p:spPr>
        <p:txBody>
          <a:bodyPr wrap="square" rtlCol="0" anchor="ctr">
            <a:spAutoFit/>
          </a:bodyPr>
          <a:lstStyle/>
          <a:p>
            <a:pPr algn="ctr"/>
            <a:r>
              <a:rPr lang="en-US" sz="6000" b="1" dirty="0" smtClean="0">
                <a:ln>
                  <a:solidFill>
                    <a:schemeClr val="accent2"/>
                  </a:solidFill>
                </a:ln>
                <a:solidFill>
                  <a:schemeClr val="bg1"/>
                </a:solidFill>
              </a:rPr>
              <a:t>Cooling Towers</a:t>
            </a:r>
          </a:p>
          <a:p>
            <a:pPr algn="ctr"/>
            <a:r>
              <a:rPr lang="en-US" sz="2800" b="1" dirty="0" smtClean="0">
                <a:ln>
                  <a:solidFill>
                    <a:schemeClr val="accent2"/>
                  </a:solidFill>
                </a:ln>
                <a:solidFill>
                  <a:schemeClr val="bg1"/>
                </a:solidFill>
              </a:rPr>
              <a:t>They chill the cold water used by the condenser.</a:t>
            </a:r>
            <a:endParaRPr lang="en-US" sz="2800" b="1" dirty="0">
              <a:ln>
                <a:solidFill>
                  <a:schemeClr val="accent2"/>
                </a:solidFill>
              </a:ln>
              <a:solidFill>
                <a:schemeClr val="bg1"/>
              </a:solidFill>
            </a:endParaRPr>
          </a:p>
        </p:txBody>
      </p:sp>
    </p:spTree>
    <p:extLst>
      <p:ext uri="{BB962C8B-B14F-4D97-AF65-F5344CB8AC3E}">
        <p14:creationId xmlns:p14="http://schemas.microsoft.com/office/powerpoint/2010/main" xmlns="" val="2158493210"/>
      </p:ext>
    </p:extLst>
  </p:cSld>
  <p:clrMapOvr>
    <a:masterClrMapping/>
  </p:clrMapOvr>
  <mc:AlternateContent xmlns:mc="http://schemas.openxmlformats.org/markup-compatibility/2006">
    <mc:Choice xmlns:p14="http://schemas.microsoft.com/office/powerpoint/2010/main" xmlns="" Requires="p14">
      <p:transition spd="slow" p14:dur="1500">
        <p14:glitter/>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1062" y="333375"/>
            <a:ext cx="2942670" cy="4921250"/>
          </a:xfrm>
          <a:prstGeom prst="rect">
            <a:avLst/>
          </a:prstGeom>
          <a:noFill/>
          <a:ln w="3048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orient="vert"/>
          </p:nvPr>
        </p:nvSpPr>
        <p:spPr/>
        <p:txBody>
          <a:bodyPr>
            <a:normAutofit/>
          </a:bodyPr>
          <a:lstStyle/>
          <a:p>
            <a:r>
              <a:rPr lang="en-US" dirty="0" smtClean="0"/>
              <a:t>BWR Containment</a:t>
            </a:r>
            <a:endParaRPr lang="en-US" dirty="0"/>
          </a:p>
        </p:txBody>
      </p:sp>
      <p:sp>
        <p:nvSpPr>
          <p:cNvPr id="183" name="TextBox 182"/>
          <p:cNvSpPr txBox="1"/>
          <p:nvPr/>
        </p:nvSpPr>
        <p:spPr>
          <a:xfrm>
            <a:off x="1581705" y="5523290"/>
            <a:ext cx="5580751" cy="830997"/>
          </a:xfrm>
          <a:prstGeom prst="rect">
            <a:avLst/>
          </a:prstGeom>
          <a:noFill/>
        </p:spPr>
        <p:txBody>
          <a:bodyPr wrap="square" rtlCol="0">
            <a:spAutoFit/>
          </a:bodyPr>
          <a:lstStyle/>
          <a:p>
            <a:r>
              <a:rPr lang="en-US" sz="2400" dirty="0"/>
              <a:t>The entire reactor sits inside a large concrete and steel </a:t>
            </a:r>
            <a:r>
              <a:rPr lang="en-US" sz="2400" b="1" dirty="0"/>
              <a:t>containment building</a:t>
            </a:r>
          </a:p>
        </p:txBody>
      </p:sp>
      <p:grpSp>
        <p:nvGrpSpPr>
          <p:cNvPr id="118" name="Group 117"/>
          <p:cNvGrpSpPr/>
          <p:nvPr/>
        </p:nvGrpSpPr>
        <p:grpSpPr>
          <a:xfrm>
            <a:off x="2741026" y="1044407"/>
            <a:ext cx="2043516" cy="3480784"/>
            <a:chOff x="2019588" y="473075"/>
            <a:chExt cx="3027705" cy="5157184"/>
          </a:xfrm>
        </p:grpSpPr>
        <p:sp>
          <p:nvSpPr>
            <p:cNvPr id="119" name="Rounded Rectangle 118"/>
            <p:cNvSpPr/>
            <p:nvPr/>
          </p:nvSpPr>
          <p:spPr>
            <a:xfrm>
              <a:off x="2019588" y="473075"/>
              <a:ext cx="3027705" cy="5157184"/>
            </a:xfrm>
            <a:prstGeom prst="roundRect">
              <a:avLst>
                <a:gd name="adj" fmla="val 50000"/>
              </a:avLst>
            </a:prstGeom>
            <a:gradFill>
              <a:gsLst>
                <a:gs pos="0">
                  <a:srgbClr val="3366FF"/>
                </a:gs>
                <a:gs pos="100000">
                  <a:srgbClr val="FF0000"/>
                </a:gs>
                <a:gs pos="25000">
                  <a:srgbClr val="3366FF"/>
                </a:gs>
                <a:gs pos="75000">
                  <a:srgbClr val="FF0000"/>
                </a:gs>
              </a:gsLst>
            </a:gradFill>
            <a:ln w="203200">
              <a:solidFill>
                <a:schemeClr val="accent4"/>
              </a:solidFill>
            </a:ln>
            <a:effectLst>
              <a:outerShdw blurRad="127000" dist="76200" dir="6600000" sx="101000" sy="101000" rotWithShape="0">
                <a:srgbClr val="000000">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8" name="Group 127"/>
            <p:cNvGrpSpPr/>
            <p:nvPr/>
          </p:nvGrpSpPr>
          <p:grpSpPr>
            <a:xfrm>
              <a:off x="2478531" y="1832014"/>
              <a:ext cx="2096790" cy="3016250"/>
              <a:chOff x="1843739" y="2698750"/>
              <a:chExt cx="2096790" cy="3016250"/>
            </a:xfrm>
          </p:grpSpPr>
          <p:pic>
            <p:nvPicPr>
              <p:cNvPr id="132" name="Picture 131"/>
              <p:cNvPicPr>
                <a:picLocks noChangeAspect="1"/>
              </p:cNvPicPr>
              <p:nvPr/>
            </p:nvPicPr>
            <p:blipFill>
              <a:blip r:embed="rId3" cstate="print"/>
              <a:stretch>
                <a:fillRect/>
              </a:stretch>
            </p:blipFill>
            <p:spPr>
              <a:xfrm flipH="1">
                <a:off x="2198127" y="2698750"/>
                <a:ext cx="116417" cy="3016250"/>
              </a:xfrm>
              <a:prstGeom prst="rect">
                <a:avLst/>
              </a:prstGeom>
            </p:spPr>
          </p:pic>
          <p:pic>
            <p:nvPicPr>
              <p:cNvPr id="134" name="Picture 133"/>
              <p:cNvPicPr>
                <a:picLocks noChangeAspect="1"/>
              </p:cNvPicPr>
              <p:nvPr/>
            </p:nvPicPr>
            <p:blipFill>
              <a:blip r:embed="rId3" cstate="print"/>
              <a:stretch>
                <a:fillRect/>
              </a:stretch>
            </p:blipFill>
            <p:spPr>
              <a:xfrm flipH="1">
                <a:off x="2090270" y="2698750"/>
                <a:ext cx="116417" cy="3016250"/>
              </a:xfrm>
              <a:prstGeom prst="rect">
                <a:avLst/>
              </a:prstGeom>
            </p:spPr>
          </p:pic>
          <p:pic>
            <p:nvPicPr>
              <p:cNvPr id="135" name="Picture 134"/>
              <p:cNvPicPr>
                <a:picLocks noChangeAspect="1"/>
              </p:cNvPicPr>
              <p:nvPr/>
            </p:nvPicPr>
            <p:blipFill>
              <a:blip r:embed="rId3" cstate="print"/>
              <a:stretch>
                <a:fillRect/>
              </a:stretch>
            </p:blipFill>
            <p:spPr>
              <a:xfrm flipH="1">
                <a:off x="1982412" y="2698750"/>
                <a:ext cx="116417" cy="3016250"/>
              </a:xfrm>
              <a:prstGeom prst="rect">
                <a:avLst/>
              </a:prstGeom>
            </p:spPr>
          </p:pic>
          <p:pic>
            <p:nvPicPr>
              <p:cNvPr id="136" name="Picture 135"/>
              <p:cNvPicPr>
                <a:picLocks noChangeAspect="1"/>
              </p:cNvPicPr>
              <p:nvPr/>
            </p:nvPicPr>
            <p:blipFill>
              <a:blip r:embed="rId3" cstate="print"/>
              <a:stretch>
                <a:fillRect/>
              </a:stretch>
            </p:blipFill>
            <p:spPr>
              <a:xfrm flipH="1">
                <a:off x="1874555" y="2698750"/>
                <a:ext cx="116417" cy="3016250"/>
              </a:xfrm>
              <a:prstGeom prst="rect">
                <a:avLst/>
              </a:prstGeom>
            </p:spPr>
          </p:pic>
          <p:sp>
            <p:nvSpPr>
              <p:cNvPr id="137" name="Rectangle 136"/>
              <p:cNvSpPr/>
              <p:nvPr/>
            </p:nvSpPr>
            <p:spPr>
              <a:xfrm flipH="1">
                <a:off x="1843739" y="27963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8" name="Rectangle 137"/>
              <p:cNvSpPr/>
              <p:nvPr/>
            </p:nvSpPr>
            <p:spPr>
              <a:xfrm flipH="1">
                <a:off x="1843739" y="34820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39" name="Rectangle 138"/>
              <p:cNvSpPr/>
              <p:nvPr/>
            </p:nvSpPr>
            <p:spPr>
              <a:xfrm flipH="1">
                <a:off x="1843739" y="4167830"/>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0" name="Rectangle 139"/>
              <p:cNvSpPr/>
              <p:nvPr/>
            </p:nvSpPr>
            <p:spPr>
              <a:xfrm flipH="1">
                <a:off x="1843739" y="4853563"/>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41" name="Rectangle 140"/>
              <p:cNvSpPr/>
              <p:nvPr/>
            </p:nvSpPr>
            <p:spPr>
              <a:xfrm flipH="1">
                <a:off x="1843739" y="5539296"/>
                <a:ext cx="493061" cy="7028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42" name="Group 141"/>
              <p:cNvGrpSpPr/>
              <p:nvPr/>
            </p:nvGrpSpPr>
            <p:grpSpPr>
              <a:xfrm flipH="1">
                <a:off x="2378075" y="2698750"/>
                <a:ext cx="493061" cy="3016250"/>
                <a:chOff x="4353861" y="2698750"/>
                <a:chExt cx="914400" cy="3924300"/>
              </a:xfrm>
            </p:grpSpPr>
            <p:pic>
              <p:nvPicPr>
                <p:cNvPr id="163" name="Picture 162"/>
                <p:cNvPicPr>
                  <a:picLocks noChangeAspect="1"/>
                </p:cNvPicPr>
                <p:nvPr/>
              </p:nvPicPr>
              <p:blipFill>
                <a:blip r:embed="rId3" cstate="print"/>
                <a:stretch>
                  <a:fillRect/>
                </a:stretch>
              </p:blipFill>
              <p:spPr>
                <a:xfrm>
                  <a:off x="4395136" y="2698750"/>
                  <a:ext cx="215900" cy="3924300"/>
                </a:xfrm>
                <a:prstGeom prst="rect">
                  <a:avLst/>
                </a:prstGeom>
              </p:spPr>
            </p:pic>
            <p:pic>
              <p:nvPicPr>
                <p:cNvPr id="164" name="Picture 163"/>
                <p:cNvPicPr>
                  <a:picLocks noChangeAspect="1"/>
                </p:cNvPicPr>
                <p:nvPr/>
              </p:nvPicPr>
              <p:blipFill>
                <a:blip r:embed="rId3" cstate="print"/>
                <a:stretch>
                  <a:fillRect/>
                </a:stretch>
              </p:blipFill>
              <p:spPr>
                <a:xfrm>
                  <a:off x="4595161" y="2698750"/>
                  <a:ext cx="215900" cy="3924300"/>
                </a:xfrm>
                <a:prstGeom prst="rect">
                  <a:avLst/>
                </a:prstGeom>
              </p:spPr>
            </p:pic>
            <p:pic>
              <p:nvPicPr>
                <p:cNvPr id="165" name="Picture 164"/>
                <p:cNvPicPr>
                  <a:picLocks noChangeAspect="1"/>
                </p:cNvPicPr>
                <p:nvPr/>
              </p:nvPicPr>
              <p:blipFill>
                <a:blip r:embed="rId3" cstate="print"/>
                <a:stretch>
                  <a:fillRect/>
                </a:stretch>
              </p:blipFill>
              <p:spPr>
                <a:xfrm>
                  <a:off x="4795186" y="2698750"/>
                  <a:ext cx="215900" cy="3924300"/>
                </a:xfrm>
                <a:prstGeom prst="rect">
                  <a:avLst/>
                </a:prstGeom>
              </p:spPr>
            </p:pic>
            <p:pic>
              <p:nvPicPr>
                <p:cNvPr id="166" name="Picture 165"/>
                <p:cNvPicPr>
                  <a:picLocks noChangeAspect="1"/>
                </p:cNvPicPr>
                <p:nvPr/>
              </p:nvPicPr>
              <p:blipFill>
                <a:blip r:embed="rId3" cstate="print"/>
                <a:stretch>
                  <a:fillRect/>
                </a:stretch>
              </p:blipFill>
              <p:spPr>
                <a:xfrm>
                  <a:off x="4995211" y="2698750"/>
                  <a:ext cx="215900" cy="3924300"/>
                </a:xfrm>
                <a:prstGeom prst="rect">
                  <a:avLst/>
                </a:prstGeom>
              </p:spPr>
            </p:pic>
            <p:sp>
              <p:nvSpPr>
                <p:cNvPr id="167" name="Rectangle 166"/>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8" name="Rectangle 167"/>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9" name="Rectangle 168"/>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0" name="Rectangle 169"/>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1" name="Rectangle 170"/>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43" name="Group 142"/>
              <p:cNvGrpSpPr/>
              <p:nvPr/>
            </p:nvGrpSpPr>
            <p:grpSpPr>
              <a:xfrm flipH="1">
                <a:off x="2915586" y="2698750"/>
                <a:ext cx="493061" cy="3016250"/>
                <a:chOff x="4353861" y="2698750"/>
                <a:chExt cx="914400" cy="3924300"/>
              </a:xfrm>
            </p:grpSpPr>
            <p:pic>
              <p:nvPicPr>
                <p:cNvPr id="154" name="Picture 153"/>
                <p:cNvPicPr>
                  <a:picLocks noChangeAspect="1"/>
                </p:cNvPicPr>
                <p:nvPr/>
              </p:nvPicPr>
              <p:blipFill>
                <a:blip r:embed="rId3" cstate="print"/>
                <a:stretch>
                  <a:fillRect/>
                </a:stretch>
              </p:blipFill>
              <p:spPr>
                <a:xfrm>
                  <a:off x="4395136" y="2698750"/>
                  <a:ext cx="215900" cy="3924300"/>
                </a:xfrm>
                <a:prstGeom prst="rect">
                  <a:avLst/>
                </a:prstGeom>
              </p:spPr>
            </p:pic>
            <p:pic>
              <p:nvPicPr>
                <p:cNvPr id="155" name="Picture 154"/>
                <p:cNvPicPr>
                  <a:picLocks noChangeAspect="1"/>
                </p:cNvPicPr>
                <p:nvPr/>
              </p:nvPicPr>
              <p:blipFill>
                <a:blip r:embed="rId3" cstate="print"/>
                <a:stretch>
                  <a:fillRect/>
                </a:stretch>
              </p:blipFill>
              <p:spPr>
                <a:xfrm>
                  <a:off x="4595161" y="2698750"/>
                  <a:ext cx="215900" cy="3924300"/>
                </a:xfrm>
                <a:prstGeom prst="rect">
                  <a:avLst/>
                </a:prstGeom>
              </p:spPr>
            </p:pic>
            <p:pic>
              <p:nvPicPr>
                <p:cNvPr id="156" name="Picture 155"/>
                <p:cNvPicPr>
                  <a:picLocks noChangeAspect="1"/>
                </p:cNvPicPr>
                <p:nvPr/>
              </p:nvPicPr>
              <p:blipFill>
                <a:blip r:embed="rId3" cstate="print"/>
                <a:stretch>
                  <a:fillRect/>
                </a:stretch>
              </p:blipFill>
              <p:spPr>
                <a:xfrm>
                  <a:off x="4795186" y="2698750"/>
                  <a:ext cx="215900" cy="3924300"/>
                </a:xfrm>
                <a:prstGeom prst="rect">
                  <a:avLst/>
                </a:prstGeom>
              </p:spPr>
            </p:pic>
            <p:pic>
              <p:nvPicPr>
                <p:cNvPr id="157" name="Picture 156"/>
                <p:cNvPicPr>
                  <a:picLocks noChangeAspect="1"/>
                </p:cNvPicPr>
                <p:nvPr/>
              </p:nvPicPr>
              <p:blipFill>
                <a:blip r:embed="rId3" cstate="print"/>
                <a:stretch>
                  <a:fillRect/>
                </a:stretch>
              </p:blipFill>
              <p:spPr>
                <a:xfrm>
                  <a:off x="4995211" y="2698750"/>
                  <a:ext cx="215900" cy="3924300"/>
                </a:xfrm>
                <a:prstGeom prst="rect">
                  <a:avLst/>
                </a:prstGeom>
              </p:spPr>
            </p:pic>
            <p:sp>
              <p:nvSpPr>
                <p:cNvPr id="158" name="Rectangle 157"/>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9" name="Rectangle 158"/>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0" name="Rectangle 159"/>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1" name="Rectangle 160"/>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2" name="Rectangle 161"/>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nvGrpSpPr>
              <p:cNvPr id="144" name="Group 143"/>
              <p:cNvGrpSpPr/>
              <p:nvPr/>
            </p:nvGrpSpPr>
            <p:grpSpPr>
              <a:xfrm flipH="1">
                <a:off x="3447468" y="2698750"/>
                <a:ext cx="493061" cy="3016250"/>
                <a:chOff x="4353861" y="2698750"/>
                <a:chExt cx="914400" cy="3924300"/>
              </a:xfrm>
            </p:grpSpPr>
            <p:pic>
              <p:nvPicPr>
                <p:cNvPr id="145" name="Picture 144"/>
                <p:cNvPicPr>
                  <a:picLocks noChangeAspect="1"/>
                </p:cNvPicPr>
                <p:nvPr/>
              </p:nvPicPr>
              <p:blipFill>
                <a:blip r:embed="rId3" cstate="print"/>
                <a:stretch>
                  <a:fillRect/>
                </a:stretch>
              </p:blipFill>
              <p:spPr>
                <a:xfrm>
                  <a:off x="4395136" y="2698750"/>
                  <a:ext cx="215900" cy="3924300"/>
                </a:xfrm>
                <a:prstGeom prst="rect">
                  <a:avLst/>
                </a:prstGeom>
              </p:spPr>
            </p:pic>
            <p:pic>
              <p:nvPicPr>
                <p:cNvPr id="146" name="Picture 145"/>
                <p:cNvPicPr>
                  <a:picLocks noChangeAspect="1"/>
                </p:cNvPicPr>
                <p:nvPr/>
              </p:nvPicPr>
              <p:blipFill>
                <a:blip r:embed="rId3" cstate="print"/>
                <a:stretch>
                  <a:fillRect/>
                </a:stretch>
              </p:blipFill>
              <p:spPr>
                <a:xfrm>
                  <a:off x="4595161" y="2698750"/>
                  <a:ext cx="215900" cy="3924300"/>
                </a:xfrm>
                <a:prstGeom prst="rect">
                  <a:avLst/>
                </a:prstGeom>
              </p:spPr>
            </p:pic>
            <p:pic>
              <p:nvPicPr>
                <p:cNvPr id="147" name="Picture 146"/>
                <p:cNvPicPr>
                  <a:picLocks noChangeAspect="1"/>
                </p:cNvPicPr>
                <p:nvPr/>
              </p:nvPicPr>
              <p:blipFill>
                <a:blip r:embed="rId3" cstate="print"/>
                <a:stretch>
                  <a:fillRect/>
                </a:stretch>
              </p:blipFill>
              <p:spPr>
                <a:xfrm>
                  <a:off x="4795186" y="2698750"/>
                  <a:ext cx="215900" cy="3924300"/>
                </a:xfrm>
                <a:prstGeom prst="rect">
                  <a:avLst/>
                </a:prstGeom>
              </p:spPr>
            </p:pic>
            <p:pic>
              <p:nvPicPr>
                <p:cNvPr id="148" name="Picture 147"/>
                <p:cNvPicPr>
                  <a:picLocks noChangeAspect="1"/>
                </p:cNvPicPr>
                <p:nvPr/>
              </p:nvPicPr>
              <p:blipFill>
                <a:blip r:embed="rId3" cstate="print"/>
                <a:stretch>
                  <a:fillRect/>
                </a:stretch>
              </p:blipFill>
              <p:spPr>
                <a:xfrm>
                  <a:off x="4995211" y="2698750"/>
                  <a:ext cx="215900" cy="3924300"/>
                </a:xfrm>
                <a:prstGeom prst="rect">
                  <a:avLst/>
                </a:prstGeom>
              </p:spPr>
            </p:pic>
            <p:sp>
              <p:nvSpPr>
                <p:cNvPr id="149" name="Rectangle 148"/>
                <p:cNvSpPr/>
                <p:nvPr/>
              </p:nvSpPr>
              <p:spPr>
                <a:xfrm>
                  <a:off x="4353861" y="28257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0" name="Rectangle 149"/>
                <p:cNvSpPr/>
                <p:nvPr/>
              </p:nvSpPr>
              <p:spPr>
                <a:xfrm>
                  <a:off x="4353861" y="371792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1" name="Rectangle 150"/>
                <p:cNvSpPr/>
                <p:nvPr/>
              </p:nvSpPr>
              <p:spPr>
                <a:xfrm>
                  <a:off x="4353861" y="461010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2" name="Rectangle 151"/>
                <p:cNvSpPr/>
                <p:nvPr/>
              </p:nvSpPr>
              <p:spPr>
                <a:xfrm>
                  <a:off x="4353861" y="5502275"/>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3" name="Rectangle 152"/>
                <p:cNvSpPr/>
                <p:nvPr/>
              </p:nvSpPr>
              <p:spPr>
                <a:xfrm>
                  <a:off x="4353861" y="6394450"/>
                  <a:ext cx="914400" cy="9144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grpSp>
      </p:grpSp>
      <p:sp>
        <p:nvSpPr>
          <p:cNvPr id="172" name="Rectangle 171"/>
          <p:cNvSpPr/>
          <p:nvPr/>
        </p:nvSpPr>
        <p:spPr>
          <a:xfrm>
            <a:off x="7175884" y="3723697"/>
            <a:ext cx="654192" cy="654192"/>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3" name="Straight Connector 172"/>
          <p:cNvCxnSpPr/>
          <p:nvPr/>
        </p:nvCxnSpPr>
        <p:spPr>
          <a:xfrm>
            <a:off x="3873589" y="4317062"/>
            <a:ext cx="2951336" cy="0"/>
          </a:xfrm>
          <a:prstGeom prst="line">
            <a:avLst/>
          </a:prstGeom>
          <a:ln w="127000">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a:off x="3873589" y="1282194"/>
            <a:ext cx="2951336" cy="0"/>
          </a:xfrm>
          <a:prstGeom prst="line">
            <a:avLst/>
          </a:prstGeom>
          <a:ln w="127000">
            <a:solidFill>
              <a:srgbClr val="FF0000"/>
            </a:solidFill>
          </a:ln>
        </p:spPr>
        <p:style>
          <a:lnRef idx="2">
            <a:schemeClr val="accent1"/>
          </a:lnRef>
          <a:fillRef idx="0">
            <a:schemeClr val="accent1"/>
          </a:fillRef>
          <a:effectRef idx="1">
            <a:schemeClr val="accent1"/>
          </a:effectRef>
          <a:fontRef idx="minor">
            <a:schemeClr val="tx1"/>
          </a:fontRef>
        </p:style>
      </p:cxnSp>
      <p:sp>
        <p:nvSpPr>
          <p:cNvPr id="185" name="Arc 184"/>
          <p:cNvSpPr/>
          <p:nvPr/>
        </p:nvSpPr>
        <p:spPr>
          <a:xfrm rot="16200000" flipH="1">
            <a:off x="5307474" y="1583206"/>
            <a:ext cx="3034901" cy="2432772"/>
          </a:xfrm>
          <a:prstGeom prst="arc">
            <a:avLst>
              <a:gd name="adj1" fmla="val 21576992"/>
              <a:gd name="adj2" fmla="val 10805497"/>
            </a:avLst>
          </a:prstGeom>
          <a:ln w="127000" cmpd="sng">
            <a:gradFill flip="none" rotWithShape="1">
              <a:gsLst>
                <a:gs pos="0">
                  <a:srgbClr val="FF0000"/>
                </a:gs>
                <a:gs pos="100000">
                  <a:srgbClr val="3366FF"/>
                </a:gs>
              </a:gsLst>
              <a:lin ang="0" scaled="1"/>
              <a:tileRect/>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6" name="Straight Connector 185"/>
          <p:cNvCxnSpPr/>
          <p:nvPr/>
        </p:nvCxnSpPr>
        <p:spPr>
          <a:xfrm>
            <a:off x="7802190" y="3921557"/>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7808306" y="4192354"/>
            <a:ext cx="478239" cy="0"/>
          </a:xfrm>
          <a:prstGeom prst="line">
            <a:avLst/>
          </a:prstGeom>
          <a:ln w="381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7051176" y="4337253"/>
            <a:ext cx="1156049" cy="366990"/>
          </a:xfrm>
          <a:prstGeom prst="rect">
            <a:avLst/>
          </a:prstGeom>
          <a:noFill/>
        </p:spPr>
        <p:txBody>
          <a:bodyPr wrap="none" rtlCol="0">
            <a:spAutoFit/>
          </a:bodyPr>
          <a:lstStyle/>
          <a:p>
            <a:r>
              <a:rPr lang="en-US" sz="1400" dirty="0" smtClean="0"/>
              <a:t>Condenser</a:t>
            </a:r>
            <a:endParaRPr lang="en-US" sz="1400" dirty="0"/>
          </a:p>
        </p:txBody>
      </p:sp>
      <p:sp>
        <p:nvSpPr>
          <p:cNvPr id="189" name="Trapezoid 188"/>
          <p:cNvSpPr/>
          <p:nvPr/>
        </p:nvSpPr>
        <p:spPr>
          <a:xfrm rot="16200000">
            <a:off x="7577124" y="1968481"/>
            <a:ext cx="763224" cy="545160"/>
          </a:xfrm>
          <a:prstGeom prst="trapezoid">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0" name="Rectangle 189"/>
          <p:cNvSpPr/>
          <p:nvPr/>
        </p:nvSpPr>
        <p:spPr>
          <a:xfrm>
            <a:off x="8429070" y="1859448"/>
            <a:ext cx="654192" cy="763225"/>
          </a:xfrm>
          <a:prstGeom prst="rect">
            <a:avLst/>
          </a:prstGeom>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cxnSp>
        <p:nvCxnSpPr>
          <p:cNvPr id="191" name="Straight Connector 190"/>
          <p:cNvCxnSpPr>
            <a:stCxn id="189" idx="0"/>
            <a:endCxn id="190" idx="1"/>
          </p:cNvCxnSpPr>
          <p:nvPr/>
        </p:nvCxnSpPr>
        <p:spPr>
          <a:xfrm>
            <a:off x="7686156" y="2241061"/>
            <a:ext cx="742915" cy="0"/>
          </a:xfrm>
          <a:prstGeom prst="line">
            <a:avLst/>
          </a:prstGeom>
          <a:ln w="1270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a:off x="7867883" y="1246509"/>
            <a:ext cx="1122374" cy="623881"/>
          </a:xfrm>
          <a:prstGeom prst="rect">
            <a:avLst/>
          </a:prstGeom>
          <a:noFill/>
        </p:spPr>
        <p:txBody>
          <a:bodyPr wrap="none" rtlCol="0">
            <a:spAutoFit/>
          </a:bodyPr>
          <a:lstStyle/>
          <a:p>
            <a:r>
              <a:rPr lang="en-US" sz="1400" dirty="0" smtClean="0"/>
              <a:t>Turbine/</a:t>
            </a:r>
          </a:p>
          <a:p>
            <a:r>
              <a:rPr lang="en-US" sz="1400" dirty="0" smtClean="0"/>
              <a:t>Generator</a:t>
            </a:r>
            <a:endParaRPr lang="en-US" sz="1400" dirty="0"/>
          </a:p>
        </p:txBody>
      </p:sp>
      <p:sp>
        <p:nvSpPr>
          <p:cNvPr id="193" name="Oval 192"/>
          <p:cNvSpPr/>
          <p:nvPr/>
        </p:nvSpPr>
        <p:spPr>
          <a:xfrm>
            <a:off x="5899998" y="4119385"/>
            <a:ext cx="608950" cy="608950"/>
          </a:xfrm>
          <a:prstGeom prst="ellipse">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4" name="Rectangle 193"/>
          <p:cNvSpPr/>
          <p:nvPr/>
        </p:nvSpPr>
        <p:spPr>
          <a:xfrm>
            <a:off x="5757564" y="4145888"/>
            <a:ext cx="446909" cy="257530"/>
          </a:xfrm>
          <a:prstGeom prst="rect">
            <a:avLst/>
          </a:prstGeom>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5" name="TextBox 194"/>
          <p:cNvSpPr txBox="1"/>
          <p:nvPr/>
        </p:nvSpPr>
        <p:spPr>
          <a:xfrm>
            <a:off x="5790652" y="4702467"/>
            <a:ext cx="726745" cy="366990"/>
          </a:xfrm>
          <a:prstGeom prst="rect">
            <a:avLst/>
          </a:prstGeom>
          <a:noFill/>
        </p:spPr>
        <p:txBody>
          <a:bodyPr wrap="none" rtlCol="0">
            <a:spAutoFit/>
          </a:bodyPr>
          <a:lstStyle/>
          <a:p>
            <a:r>
              <a:rPr lang="en-US" sz="1400" dirty="0" smtClean="0"/>
              <a:t>Pump</a:t>
            </a:r>
            <a:endParaRPr lang="en-US" sz="1400" dirty="0"/>
          </a:p>
        </p:txBody>
      </p:sp>
      <p:cxnSp>
        <p:nvCxnSpPr>
          <p:cNvPr id="196" name="Straight Connector 195"/>
          <p:cNvCxnSpPr/>
          <p:nvPr/>
        </p:nvCxnSpPr>
        <p:spPr>
          <a:xfrm>
            <a:off x="3577822"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3940609"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a:off x="3217178"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4301625" y="2490319"/>
            <a:ext cx="0" cy="173468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65" name="Picture 64"/>
          <p:cNvPicPr>
            <a:picLocks noChangeAspect="1"/>
          </p:cNvPicPr>
          <p:nvPr/>
        </p:nvPicPr>
        <p:blipFill>
          <a:blip r:embed="rId4" cstate="print"/>
          <a:stretch>
            <a:fillRect/>
          </a:stretch>
        </p:blipFill>
        <p:spPr>
          <a:xfrm>
            <a:off x="8041312" y="3723697"/>
            <a:ext cx="971452" cy="679722"/>
          </a:xfrm>
          <a:prstGeom prst="rect">
            <a:avLst/>
          </a:prstGeom>
        </p:spPr>
      </p:pic>
      <p:sp>
        <p:nvSpPr>
          <p:cNvPr id="3" name="Date Placeholder 2"/>
          <p:cNvSpPr>
            <a:spLocks noGrp="1"/>
          </p:cNvSpPr>
          <p:nvPr>
            <p:ph type="dt" sz="half" idx="10"/>
          </p:nvPr>
        </p:nvSpPr>
        <p:spPr/>
        <p:txBody>
          <a:bodyPr/>
          <a:lstStyle/>
          <a:p>
            <a:fld id="{D629DA48-E112-694A-AC12-90B7977488B4}"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66</a:t>
            </a:fld>
            <a:endParaRPr lang="en-US"/>
          </a:p>
        </p:txBody>
      </p:sp>
    </p:spTree>
    <p:extLst>
      <p:ext uri="{BB962C8B-B14F-4D97-AF65-F5344CB8AC3E}">
        <p14:creationId xmlns:p14="http://schemas.microsoft.com/office/powerpoint/2010/main" xmlns="" val="1284541585"/>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Boiling Water Reactor</a:t>
            </a:r>
            <a:endParaRPr lang="en-US" dirty="0"/>
          </a:p>
        </p:txBody>
      </p:sp>
      <p:sp>
        <p:nvSpPr>
          <p:cNvPr id="4" name="Date Placeholder 3"/>
          <p:cNvSpPr>
            <a:spLocks noGrp="1"/>
          </p:cNvSpPr>
          <p:nvPr>
            <p:ph type="dt" sz="half" idx="10"/>
          </p:nvPr>
        </p:nvSpPr>
        <p:spPr/>
        <p:txBody>
          <a:bodyPr/>
          <a:lstStyle/>
          <a:p>
            <a:fld id="{A6B8E4CD-0EA9-1348-8800-09E226D8691D}"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ANS Congressional Seminar Series</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67</a:t>
            </a:fld>
            <a:endParaRPr lang="en-US"/>
          </a:p>
        </p:txBody>
      </p:sp>
      <p:pic>
        <p:nvPicPr>
          <p:cNvPr id="7" name="Picture 5" descr="student-bw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762325"/>
            <a:ext cx="9144000" cy="478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print"/>
          <a:stretch>
            <a:fillRect/>
          </a:stretch>
        </p:blipFill>
        <p:spPr>
          <a:xfrm>
            <a:off x="7685078" y="5071287"/>
            <a:ext cx="1452210" cy="1016107"/>
          </a:xfrm>
          <a:prstGeom prst="rect">
            <a:avLst/>
          </a:prstGeom>
        </p:spPr>
      </p:pic>
    </p:spTree>
    <p:extLst>
      <p:ext uri="{BB962C8B-B14F-4D97-AF65-F5344CB8AC3E}">
        <p14:creationId xmlns:p14="http://schemas.microsoft.com/office/powerpoint/2010/main" xmlns="" val="827015290"/>
      </p:ext>
    </p:extLst>
  </p:cSld>
  <p:clrMapOvr>
    <a:masterClrMapping/>
  </p:clrMapOvr>
  <p:transition spd="slow">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b="4593"/>
          <a:stretch/>
        </p:blipFill>
        <p:spPr>
          <a:xfrm>
            <a:off x="440753" y="1749426"/>
            <a:ext cx="1886658" cy="1371600"/>
          </a:xfrm>
          <a:prstGeom prst="rect">
            <a:avLst/>
          </a:prstGeom>
        </p:spPr>
      </p:pic>
      <p:pic>
        <p:nvPicPr>
          <p:cNvPr id="4" name="Picture 3"/>
          <p:cNvPicPr>
            <a:picLocks noChangeAspect="1"/>
          </p:cNvPicPr>
          <p:nvPr/>
        </p:nvPicPr>
        <p:blipFill>
          <a:blip r:embed="rId4" cstate="print"/>
          <a:stretch>
            <a:fillRect/>
          </a:stretch>
        </p:blipFill>
        <p:spPr>
          <a:xfrm>
            <a:off x="440753" y="3121026"/>
            <a:ext cx="2094614" cy="1371600"/>
          </a:xfrm>
          <a:prstGeom prst="rect">
            <a:avLst/>
          </a:prstGeom>
        </p:spPr>
      </p:pic>
      <p:pic>
        <p:nvPicPr>
          <p:cNvPr id="5" name="Picture 4"/>
          <p:cNvPicPr>
            <a:picLocks noChangeAspect="1"/>
          </p:cNvPicPr>
          <p:nvPr/>
        </p:nvPicPr>
        <p:blipFill>
          <a:blip r:embed="rId5" cstate="print"/>
          <a:stretch>
            <a:fillRect/>
          </a:stretch>
        </p:blipFill>
        <p:spPr>
          <a:xfrm>
            <a:off x="440753" y="4492626"/>
            <a:ext cx="2176491" cy="1371600"/>
          </a:xfrm>
          <a:prstGeom prst="rect">
            <a:avLst/>
          </a:prstGeom>
        </p:spPr>
      </p:pic>
      <p:sp>
        <p:nvSpPr>
          <p:cNvPr id="6" name="Title 5"/>
          <p:cNvSpPr>
            <a:spLocks noGrp="1"/>
          </p:cNvSpPr>
          <p:nvPr>
            <p:ph type="title"/>
          </p:nvPr>
        </p:nvSpPr>
        <p:spPr/>
        <p:txBody>
          <a:bodyPr/>
          <a:lstStyle/>
          <a:p>
            <a:r>
              <a:rPr lang="en-US" dirty="0" smtClean="0"/>
              <a:t>What have we left out?</a:t>
            </a:r>
            <a:endParaRPr lang="en-US" dirty="0"/>
          </a:p>
        </p:txBody>
      </p:sp>
      <p:sp>
        <p:nvSpPr>
          <p:cNvPr id="7" name="Content Placeholder 6"/>
          <p:cNvSpPr>
            <a:spLocks noGrp="1"/>
          </p:cNvSpPr>
          <p:nvPr>
            <p:ph idx="1"/>
          </p:nvPr>
        </p:nvSpPr>
        <p:spPr>
          <a:xfrm>
            <a:off x="2774951" y="1914525"/>
            <a:ext cx="6083300" cy="3992563"/>
          </a:xfrm>
        </p:spPr>
        <p:txBody>
          <a:bodyPr>
            <a:normAutofit lnSpcReduction="10000"/>
          </a:bodyPr>
          <a:lstStyle/>
          <a:p>
            <a:r>
              <a:rPr lang="en-US" dirty="0" smtClean="0"/>
              <a:t>Instrumentation</a:t>
            </a:r>
          </a:p>
          <a:p>
            <a:r>
              <a:rPr lang="en-US" dirty="0" smtClean="0"/>
              <a:t>Systems for optimizing efficiency</a:t>
            </a:r>
          </a:p>
          <a:p>
            <a:pPr lvl="1"/>
            <a:r>
              <a:rPr lang="en-US" dirty="0" smtClean="0"/>
              <a:t>Control </a:t>
            </a:r>
            <a:r>
              <a:rPr lang="en-US" dirty="0"/>
              <a:t>s</a:t>
            </a:r>
            <a:r>
              <a:rPr lang="en-US" dirty="0" smtClean="0"/>
              <a:t>ystem components used by operators </a:t>
            </a:r>
          </a:p>
          <a:p>
            <a:pPr lvl="1"/>
            <a:r>
              <a:rPr lang="en-US" dirty="0" smtClean="0"/>
              <a:t>Steam system components for thermodynamic efficiency</a:t>
            </a:r>
          </a:p>
          <a:p>
            <a:r>
              <a:rPr lang="en-US" dirty="0" smtClean="0"/>
              <a:t>Equipment to support outages and refueling</a:t>
            </a:r>
          </a:p>
          <a:p>
            <a:r>
              <a:rPr lang="en-US" dirty="0" smtClean="0"/>
              <a:t>Safety Systems </a:t>
            </a:r>
            <a:endParaRPr lang="en-US" dirty="0"/>
          </a:p>
        </p:txBody>
      </p:sp>
      <p:sp>
        <p:nvSpPr>
          <p:cNvPr id="8" name="Date Placeholder 7"/>
          <p:cNvSpPr>
            <a:spLocks noGrp="1"/>
          </p:cNvSpPr>
          <p:nvPr>
            <p:ph type="dt" sz="half" idx="10"/>
          </p:nvPr>
        </p:nvSpPr>
        <p:spPr/>
        <p:txBody>
          <a:bodyPr/>
          <a:lstStyle/>
          <a:p>
            <a:fld id="{968F9C49-B747-F646-A781-66097B50DEF4}" type="datetime1">
              <a:rPr lang="en-US" smtClean="0"/>
              <a:pPr/>
              <a:t>11/9/2013</a:t>
            </a:fld>
            <a:endParaRPr lang="en-US" dirty="0"/>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68</a:t>
            </a:fld>
            <a:endParaRPr lang="en-US"/>
          </a:p>
        </p:txBody>
      </p:sp>
    </p:spTree>
    <p:extLst>
      <p:ext uri="{BB962C8B-B14F-4D97-AF65-F5344CB8AC3E}">
        <p14:creationId xmlns:p14="http://schemas.microsoft.com/office/powerpoint/2010/main" xmlns="" val="3030465517"/>
      </p:ext>
    </p:extLst>
  </p:cSld>
  <p:clrMapOvr>
    <a:masterClrMapping/>
  </p:clrMapOvr>
  <p:transition spd="slow">
    <p:push/>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words about SAFETY</a:t>
            </a:r>
            <a:endParaRPr lang="en-US" dirty="0"/>
          </a:p>
        </p:txBody>
      </p:sp>
      <p:sp>
        <p:nvSpPr>
          <p:cNvPr id="3" name="Content Placeholder 2"/>
          <p:cNvSpPr>
            <a:spLocks noGrp="1"/>
          </p:cNvSpPr>
          <p:nvPr>
            <p:ph idx="1"/>
          </p:nvPr>
        </p:nvSpPr>
        <p:spPr>
          <a:xfrm>
            <a:off x="4651374" y="1873250"/>
            <a:ext cx="4206875" cy="4778375"/>
          </a:xfrm>
        </p:spPr>
        <p:txBody>
          <a:bodyPr>
            <a:normAutofit fontScale="92500" lnSpcReduction="20000"/>
          </a:bodyPr>
          <a:lstStyle/>
          <a:p>
            <a:r>
              <a:rPr lang="en-US" dirty="0" smtClean="0"/>
              <a:t>Two primary safety functions</a:t>
            </a:r>
          </a:p>
          <a:p>
            <a:r>
              <a:rPr lang="en-US" dirty="0" smtClean="0"/>
              <a:t>Contain radioactive material to protect the public</a:t>
            </a:r>
          </a:p>
          <a:p>
            <a:pPr lvl="1"/>
            <a:r>
              <a:rPr lang="en-US" dirty="0" smtClean="0"/>
              <a:t>Many layers of containment</a:t>
            </a:r>
          </a:p>
          <a:p>
            <a:r>
              <a:rPr lang="en-US" dirty="0" smtClean="0"/>
              <a:t>Maintain ability to cool the fuel</a:t>
            </a:r>
          </a:p>
          <a:p>
            <a:pPr lvl="1"/>
            <a:r>
              <a:rPr lang="en-US" dirty="0" smtClean="0"/>
              <a:t>Emergency Core Cooling Systems to move additional cooling water through the core during accident scenarios</a:t>
            </a:r>
          </a:p>
          <a:p>
            <a:pPr lvl="1"/>
            <a:r>
              <a:rPr lang="en-US" dirty="0" smtClean="0"/>
              <a:t>Pumps driven by offsite power</a:t>
            </a:r>
          </a:p>
          <a:p>
            <a:pPr lvl="2"/>
            <a:r>
              <a:rPr lang="en-US" dirty="0" smtClean="0"/>
              <a:t>Backup battery power</a:t>
            </a:r>
          </a:p>
          <a:p>
            <a:pPr lvl="2"/>
            <a:r>
              <a:rPr lang="en-US" dirty="0" smtClean="0"/>
              <a:t>Backup diesel generators</a:t>
            </a:r>
            <a:endParaRPr lang="en-US" dirty="0"/>
          </a:p>
        </p:txBody>
      </p:sp>
      <p:pic>
        <p:nvPicPr>
          <p:cNvPr id="9" name="Picture 8"/>
          <p:cNvPicPr>
            <a:picLocks noChangeAspect="1"/>
          </p:cNvPicPr>
          <p:nvPr/>
        </p:nvPicPr>
        <p:blipFill>
          <a:blip r:embed="rId3" cstate="print"/>
          <a:stretch>
            <a:fillRect/>
          </a:stretch>
        </p:blipFill>
        <p:spPr>
          <a:xfrm>
            <a:off x="774423" y="2091239"/>
            <a:ext cx="3476634" cy="4345793"/>
          </a:xfrm>
          <a:prstGeom prst="roundRect">
            <a:avLst>
              <a:gd name="adj" fmla="val 5367"/>
            </a:avLst>
          </a:prstGeom>
          <a:ln w="63500" cap="rnd">
            <a:solidFill>
              <a:srgbClr val="333333"/>
            </a:solidFill>
          </a:ln>
          <a:effectLst>
            <a:reflection blurRad="6350" stA="50000" endA="275" endPos="40000" dist="228600" dir="5400000" sy="-100000" algn="bl" rotWithShape="0"/>
          </a:effectLst>
          <a:scene3d>
            <a:camera prst="isometricOffAxis2Left"/>
            <a:lightRig rig="contrasting" dir="t">
              <a:rot lat="0" lon="0" rev="3000000"/>
            </a:lightRig>
          </a:scene3d>
          <a:sp3d extrusionH="127000" contourW="127000" prstMaterial="matte">
            <a:bevelT w="95250" h="31750"/>
            <a:contourClr>
              <a:schemeClr val="accent6">
                <a:lumMod val="50000"/>
              </a:schemeClr>
            </a:contourClr>
          </a:sp3d>
        </p:spPr>
      </p:pic>
      <p:sp>
        <p:nvSpPr>
          <p:cNvPr id="10" name="Date Placeholder 9"/>
          <p:cNvSpPr>
            <a:spLocks noGrp="1"/>
          </p:cNvSpPr>
          <p:nvPr>
            <p:ph type="dt" sz="half" idx="10"/>
          </p:nvPr>
        </p:nvSpPr>
        <p:spPr/>
        <p:txBody>
          <a:bodyPr/>
          <a:lstStyle/>
          <a:p>
            <a:fld id="{6096A6E7-AA96-214F-AFAD-C96BEA18B65C}" type="datetime1">
              <a:rPr lang="en-US" smtClean="0"/>
              <a:pPr/>
              <a:t>11/9/2013</a:t>
            </a:fld>
            <a:endParaRPr lang="en-US"/>
          </a:p>
        </p:txBody>
      </p:sp>
      <p:sp>
        <p:nvSpPr>
          <p:cNvPr id="11" name="Footer Placeholder 10"/>
          <p:cNvSpPr>
            <a:spLocks noGrp="1"/>
          </p:cNvSpPr>
          <p:nvPr>
            <p:ph type="ftr" sz="quarter" idx="11"/>
          </p:nvPr>
        </p:nvSpPr>
        <p:spPr/>
        <p:txBody>
          <a:bodyPr/>
          <a:lstStyle/>
          <a:p>
            <a:r>
              <a:rPr lang="en-US" smtClean="0"/>
              <a:t>ANS Congressional Seminar Series</a:t>
            </a:r>
            <a:endParaRPr lang="en-US"/>
          </a:p>
        </p:txBody>
      </p:sp>
      <p:sp>
        <p:nvSpPr>
          <p:cNvPr id="12" name="Slide Number Placeholder 11"/>
          <p:cNvSpPr>
            <a:spLocks noGrp="1"/>
          </p:cNvSpPr>
          <p:nvPr>
            <p:ph type="sldNum" sz="quarter" idx="12"/>
          </p:nvPr>
        </p:nvSpPr>
        <p:spPr/>
        <p:txBody>
          <a:bodyPr/>
          <a:lstStyle/>
          <a:p>
            <a:fld id="{5FD889E0-CAB2-4699-909D-B9A88D47ACBE}" type="slidenum">
              <a:rPr lang="en-US" smtClean="0"/>
              <a:pPr/>
              <a:t>69</a:t>
            </a:fld>
            <a:endParaRPr lang="en-US"/>
          </a:p>
        </p:txBody>
      </p:sp>
    </p:spTree>
    <p:extLst>
      <p:ext uri="{BB962C8B-B14F-4D97-AF65-F5344CB8AC3E}">
        <p14:creationId xmlns:p14="http://schemas.microsoft.com/office/powerpoint/2010/main" xmlns="" val="134562582"/>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7</a:t>
            </a:fld>
            <a:endParaRPr lang="en-US"/>
          </a:p>
        </p:txBody>
      </p:sp>
      <p:sp>
        <p:nvSpPr>
          <p:cNvPr id="6" name="Rectangle 5"/>
          <p:cNvSpPr/>
          <p:nvPr/>
        </p:nvSpPr>
        <p:spPr>
          <a:xfrm rot="1876540">
            <a:off x="-667657" y="3993578"/>
            <a:ext cx="6046238" cy="1862048"/>
          </a:xfrm>
          <a:prstGeom prst="rect">
            <a:avLst/>
          </a:prstGeom>
          <a:noFill/>
        </p:spPr>
        <p:txBody>
          <a:bodyPr wrap="square" lIns="91440" tIns="45720" rIns="91440" bIns="45720">
            <a:spAutoFit/>
          </a:bodyPr>
          <a:lstStyle/>
          <a:p>
            <a:pPr algn="ctr"/>
            <a:r>
              <a:rPr lang="en-US" sz="115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pple Chancery"/>
                <a:cs typeface="Apple Chancery"/>
              </a:rPr>
              <a:t>When?</a:t>
            </a:r>
            <a:endParaRPr lang="en-US" sz="11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pple Chancery"/>
              <a:cs typeface="Apple Chancery"/>
            </a:endParaRPr>
          </a:p>
        </p:txBody>
      </p:sp>
    </p:spTree>
    <p:extLst>
      <p:ext uri="{BB962C8B-B14F-4D97-AF65-F5344CB8AC3E}">
        <p14:creationId xmlns:p14="http://schemas.microsoft.com/office/powerpoint/2010/main" xmlns="" val="39632264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Reactors</a:t>
            </a:r>
            <a:endParaRPr lang="en-US" dirty="0"/>
          </a:p>
        </p:txBody>
      </p:sp>
      <p:sp>
        <p:nvSpPr>
          <p:cNvPr id="3" name="Content Placeholder 2"/>
          <p:cNvSpPr>
            <a:spLocks noGrp="1"/>
          </p:cNvSpPr>
          <p:nvPr>
            <p:ph idx="1"/>
          </p:nvPr>
        </p:nvSpPr>
        <p:spPr>
          <a:xfrm>
            <a:off x="396875" y="1777331"/>
            <a:ext cx="8461375" cy="1670734"/>
          </a:xfrm>
        </p:spPr>
        <p:txBody>
          <a:bodyPr>
            <a:normAutofit fontScale="92500" lnSpcReduction="10000"/>
          </a:bodyPr>
          <a:lstStyle/>
          <a:p>
            <a:r>
              <a:rPr lang="en-US" dirty="0" smtClean="0"/>
              <a:t>Generation III+ reactors have more safety systems that are driven by natural forces like gravity and natural convection.</a:t>
            </a:r>
          </a:p>
          <a:p>
            <a:pPr lvl="1"/>
            <a:r>
              <a:rPr lang="en-US" dirty="0" smtClean="0"/>
              <a:t>Less susceptible to interruptions in offsite power and less reliant on backup diesel generators  </a:t>
            </a:r>
          </a:p>
          <a:p>
            <a:pPr lvl="1"/>
            <a:r>
              <a:rPr lang="en-US" dirty="0" smtClean="0"/>
              <a:t>Small Modular Reactors</a:t>
            </a:r>
            <a:endParaRPr lang="en-US" dirty="0"/>
          </a:p>
        </p:txBody>
      </p:sp>
      <p:pic>
        <p:nvPicPr>
          <p:cNvPr id="4" name="Picture 3"/>
          <p:cNvPicPr>
            <a:picLocks noChangeAspect="1"/>
          </p:cNvPicPr>
          <p:nvPr/>
        </p:nvPicPr>
        <p:blipFill>
          <a:blip r:embed="rId3" cstate="print"/>
          <a:stretch>
            <a:fillRect/>
          </a:stretch>
        </p:blipFill>
        <p:spPr>
          <a:xfrm>
            <a:off x="218767" y="3680414"/>
            <a:ext cx="4048125" cy="2901071"/>
          </a:xfrm>
          <a:prstGeom prst="rect">
            <a:avLst/>
          </a:prstGeom>
        </p:spPr>
      </p:pic>
      <p:sp>
        <p:nvSpPr>
          <p:cNvPr id="5" name="Content Placeholder 2"/>
          <p:cNvSpPr txBox="1">
            <a:spLocks/>
          </p:cNvSpPr>
          <p:nvPr/>
        </p:nvSpPr>
        <p:spPr>
          <a:xfrm>
            <a:off x="4127501" y="3486765"/>
            <a:ext cx="4730750" cy="2893350"/>
          </a:xfrm>
          <a:prstGeom prst="rect">
            <a:avLst/>
          </a:prstGeom>
        </p:spPr>
        <p:txBody>
          <a:bodyPr vert="horz" lIns="91440" tIns="45720" rIns="91440" bIns="45720" rtlCol="0">
            <a:normAutofit fontScale="92500"/>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r>
              <a:rPr lang="en-US" dirty="0" smtClean="0"/>
              <a:t>Generation IV reactors use alternative coolants such as helium, liquid metals, or molten salts.</a:t>
            </a:r>
          </a:p>
          <a:p>
            <a:pPr lvl="1"/>
            <a:r>
              <a:rPr lang="en-US" dirty="0" smtClean="0"/>
              <a:t>Operate at higher temperatures and offer improved efficiency </a:t>
            </a:r>
          </a:p>
          <a:p>
            <a:pPr lvl="1"/>
            <a:r>
              <a:rPr lang="en-US" dirty="0" smtClean="0"/>
              <a:t>Stronger passive safety features which rely on natural forces</a:t>
            </a:r>
          </a:p>
          <a:p>
            <a:pPr lvl="1"/>
            <a:r>
              <a:rPr lang="en-US" dirty="0" smtClean="0"/>
              <a:t>Enable alternative fuel cycles</a:t>
            </a:r>
            <a:endParaRPr lang="en-US" dirty="0"/>
          </a:p>
        </p:txBody>
      </p:sp>
      <p:sp>
        <p:nvSpPr>
          <p:cNvPr id="6" name="Date Placeholder 5"/>
          <p:cNvSpPr>
            <a:spLocks noGrp="1"/>
          </p:cNvSpPr>
          <p:nvPr>
            <p:ph type="dt" sz="half" idx="10"/>
          </p:nvPr>
        </p:nvSpPr>
        <p:spPr/>
        <p:txBody>
          <a:bodyPr/>
          <a:lstStyle/>
          <a:p>
            <a:fld id="{55AE8AE3-A956-E54C-B1AF-1CAD3B8D46EE}" type="datetime1">
              <a:rPr lang="en-US" smtClean="0"/>
              <a:pPr/>
              <a:t>11/9/2013</a:t>
            </a:fld>
            <a:endParaRPr lang="en-US" dirty="0"/>
          </a:p>
        </p:txBody>
      </p:sp>
      <p:sp>
        <p:nvSpPr>
          <p:cNvPr id="7" name="Footer Placeholder 6"/>
          <p:cNvSpPr>
            <a:spLocks noGrp="1"/>
          </p:cNvSpPr>
          <p:nvPr>
            <p:ph type="ftr" sz="quarter" idx="11"/>
          </p:nvPr>
        </p:nvSpPr>
        <p:spPr/>
        <p:txBody>
          <a:bodyPr/>
          <a:lstStyle/>
          <a:p>
            <a:r>
              <a:rPr lang="en-US" smtClean="0"/>
              <a:t>ANS Congressional Seminar Series</a:t>
            </a:r>
            <a:endParaRPr lang="en-US"/>
          </a:p>
        </p:txBody>
      </p:sp>
      <p:sp>
        <p:nvSpPr>
          <p:cNvPr id="8" name="Slide Number Placeholder 7"/>
          <p:cNvSpPr>
            <a:spLocks noGrp="1"/>
          </p:cNvSpPr>
          <p:nvPr>
            <p:ph type="sldNum" sz="quarter" idx="12"/>
          </p:nvPr>
        </p:nvSpPr>
        <p:spPr/>
        <p:txBody>
          <a:bodyPr/>
          <a:lstStyle/>
          <a:p>
            <a:fld id="{5FD889E0-CAB2-4699-909D-B9A88D47ACBE}" type="slidenum">
              <a:rPr lang="en-US" smtClean="0"/>
              <a:pPr/>
              <a:t>70</a:t>
            </a:fld>
            <a:endParaRPr lang="en-US"/>
          </a:p>
        </p:txBody>
      </p:sp>
    </p:spTree>
    <p:extLst>
      <p:ext uri="{BB962C8B-B14F-4D97-AF65-F5344CB8AC3E}">
        <p14:creationId xmlns:p14="http://schemas.microsoft.com/office/powerpoint/2010/main" xmlns="" val="1060750764"/>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0898" name="Picture 2"/>
          <p:cNvPicPr>
            <a:picLocks noChangeAspect="1" noChangeArrowheads="1"/>
          </p:cNvPicPr>
          <p:nvPr/>
        </p:nvPicPr>
        <p:blipFill>
          <a:blip r:embed="rId3" cstate="print"/>
          <a:srcRect/>
          <a:stretch>
            <a:fillRect/>
          </a:stretch>
        </p:blipFill>
        <p:spPr bwMode="auto">
          <a:xfrm>
            <a:off x="-457200" y="0"/>
            <a:ext cx="10289574" cy="6858000"/>
          </a:xfrm>
          <a:prstGeom prst="rect">
            <a:avLst/>
          </a:prstGeom>
          <a:noFill/>
          <a:ln w="9525">
            <a:noFill/>
            <a:miter lim="800000"/>
            <a:headEnd/>
            <a:tailEnd/>
          </a:ln>
        </p:spPr>
      </p:pic>
      <p:sp>
        <p:nvSpPr>
          <p:cNvPr id="5" name="Rectangle 2"/>
          <p:cNvSpPr txBox="1">
            <a:spLocks noChangeArrowheads="1"/>
          </p:cNvSpPr>
          <p:nvPr/>
        </p:nvSpPr>
        <p:spPr bwMode="auto">
          <a:xfrm>
            <a:off x="533400" y="144607"/>
            <a:ext cx="8305800" cy="971550"/>
          </a:xfrm>
          <a:prstGeom prst="rect">
            <a:avLst/>
          </a:prstGeom>
          <a:noFill/>
          <a:ln w="12700">
            <a:noFill/>
            <a:miter lim="800000"/>
            <a:headEnd/>
            <a:tailEnd/>
          </a:ln>
        </p:spPr>
        <p:txBody>
          <a:bodyPr vert="horz" wrap="square" lIns="0" tIns="0" rIns="0" bIns="0" numCol="1" anchor="ctr" anchorCtr="0" compatLnSpc="1">
            <a:prstTxWarp prst="textNoShape">
              <a:avLst/>
            </a:prstTxWarp>
          </a:bodyPr>
          <a:lstStyle/>
          <a:p>
            <a:pPr marL="0" marR="0" lvl="0" indent="0" algn="l" defTabSz="681038" rtl="0" eaLnBrk="1" fontAlgn="base" latinLnBrk="0" hangingPunct="1">
              <a:lnSpc>
                <a:spcPts val="3600"/>
              </a:lnSpc>
              <a:spcBef>
                <a:spcPct val="0"/>
              </a:spcBef>
              <a:spcAft>
                <a:spcPct val="0"/>
              </a:spcAft>
              <a:buClrTx/>
              <a:buSzTx/>
              <a:buFontTx/>
              <a:buNone/>
              <a:tabLst/>
              <a:defRPr/>
            </a:pPr>
            <a:r>
              <a:rPr kumimoji="0" lang="en-US" sz="3200" b="0" i="0" u="none" strike="noStrike" kern="0" cap="none" spc="0" normalizeH="0" baseline="0" noProof="0" dirty="0" smtClean="0">
                <a:ln>
                  <a:noFill/>
                </a:ln>
                <a:effectLst/>
                <a:uLnTx/>
                <a:uFillTx/>
                <a:latin typeface="+mj-lt"/>
                <a:ea typeface="+mj-ea"/>
                <a:cs typeface="+mj-cs"/>
              </a:rPr>
              <a:t>Progress in China – January 29 Photo</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1140" name="Picture 4"/>
          <p:cNvPicPr>
            <a:picLocks noChangeAspect="1" noChangeArrowheads="1"/>
          </p:cNvPicPr>
          <p:nvPr/>
        </p:nvPicPr>
        <p:blipFill>
          <a:blip r:embed="rId3" cstate="print"/>
          <a:srcRect/>
          <a:stretch>
            <a:fillRect/>
          </a:stretch>
        </p:blipFill>
        <p:spPr bwMode="auto">
          <a:xfrm>
            <a:off x="0" y="759901"/>
            <a:ext cx="9144000" cy="6098099"/>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a:stretch>
            <a:fillRect/>
          </a:stretch>
        </p:blipFill>
        <p:spPr bwMode="auto">
          <a:xfrm>
            <a:off x="4572000" y="228600"/>
            <a:ext cx="4572000" cy="3047832"/>
          </a:xfrm>
          <a:prstGeom prst="rect">
            <a:avLst/>
          </a:prstGeom>
          <a:noFill/>
          <a:ln w="9525">
            <a:noFill/>
            <a:miter lim="800000"/>
            <a:headEnd/>
            <a:tailEnd/>
          </a:ln>
        </p:spPr>
      </p:pic>
      <p:pic>
        <p:nvPicPr>
          <p:cNvPr id="91141" name="Picture 5"/>
          <p:cNvPicPr>
            <a:picLocks noChangeAspect="1" noChangeArrowheads="1"/>
          </p:cNvPicPr>
          <p:nvPr/>
        </p:nvPicPr>
        <p:blipFill>
          <a:blip r:embed="rId5" cstate="print"/>
          <a:srcRect/>
          <a:stretch>
            <a:fillRect/>
          </a:stretch>
        </p:blipFill>
        <p:spPr bwMode="auto">
          <a:xfrm>
            <a:off x="0" y="228600"/>
            <a:ext cx="4572000" cy="2806986"/>
          </a:xfrm>
          <a:prstGeom prst="rect">
            <a:avLst/>
          </a:prstGeom>
          <a:noFill/>
          <a:ln w="9525">
            <a:noFill/>
            <a:miter lim="800000"/>
            <a:headEnd/>
            <a:tailEnd/>
          </a:ln>
        </p:spPr>
      </p:pic>
      <p:sp>
        <p:nvSpPr>
          <p:cNvPr id="8" name="Rectangle 7"/>
          <p:cNvSpPr/>
          <p:nvPr/>
        </p:nvSpPr>
        <p:spPr>
          <a:xfrm>
            <a:off x="0" y="304800"/>
            <a:ext cx="3964547" cy="369332"/>
          </a:xfrm>
          <a:prstGeom prst="rect">
            <a:avLst/>
          </a:prstGeom>
        </p:spPr>
        <p:txBody>
          <a:bodyPr wrap="none">
            <a:spAutoFit/>
          </a:bodyPr>
          <a:lstStyle/>
          <a:p>
            <a:r>
              <a:rPr lang="en-US" sz="1800" b="1" kern="0" dirty="0" smtClean="0">
                <a:solidFill>
                  <a:srgbClr val="FF0000"/>
                </a:solidFill>
              </a:rPr>
              <a:t>Progress in USA – VC Summer &amp; </a:t>
            </a:r>
            <a:r>
              <a:rPr lang="en-US" sz="1800" b="1" kern="0" dirty="0" err="1" smtClean="0">
                <a:solidFill>
                  <a:srgbClr val="FF0000"/>
                </a:solidFill>
              </a:rPr>
              <a:t>Vogtle</a:t>
            </a:r>
            <a:r>
              <a:rPr lang="en-US" sz="1800" b="1" kern="0" dirty="0" smtClean="0">
                <a:solidFill>
                  <a:srgbClr val="FF0000"/>
                </a:solidFill>
              </a:rPr>
              <a:t> </a:t>
            </a:r>
            <a:endParaRPr lang="en-US" sz="1800" b="1" dirty="0">
              <a:solidFill>
                <a:srgbClr val="FF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Nuclear Energy </a:t>
            </a:r>
            <a:r>
              <a:rPr lang="en-US" dirty="0">
                <a:latin typeface="+mn-lt"/>
              </a:rPr>
              <a:t>101</a:t>
            </a:r>
          </a:p>
        </p:txBody>
      </p:sp>
      <p:sp>
        <p:nvSpPr>
          <p:cNvPr id="5" name="Text Placeholder 4"/>
          <p:cNvSpPr>
            <a:spLocks noGrp="1"/>
          </p:cNvSpPr>
          <p:nvPr>
            <p:ph type="body" idx="1"/>
          </p:nvPr>
        </p:nvSpPr>
        <p:spPr/>
        <p:txBody>
          <a:bodyPr/>
          <a:lstStyle/>
          <a:p>
            <a:r>
              <a:rPr lang="en-US" dirty="0" smtClean="0"/>
              <a:t>Questions?</a:t>
            </a:r>
            <a:endParaRPr lang="en-US" dirty="0"/>
          </a:p>
        </p:txBody>
      </p:sp>
      <p:sp>
        <p:nvSpPr>
          <p:cNvPr id="8" name="Date Placeholder 7"/>
          <p:cNvSpPr>
            <a:spLocks noGrp="1"/>
          </p:cNvSpPr>
          <p:nvPr>
            <p:ph type="dt" sz="half" idx="10"/>
          </p:nvPr>
        </p:nvSpPr>
        <p:spPr/>
        <p:txBody>
          <a:bodyPr/>
          <a:lstStyle/>
          <a:p>
            <a:fld id="{F17208F3-6C5B-494C-ACD5-E2DBD5E3A9A4}" type="datetime1">
              <a:rPr lang="en-US" smtClean="0"/>
              <a:pPr/>
              <a:t>11/9/2013</a:t>
            </a:fld>
            <a:endParaRPr lang="en-US"/>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73</a:t>
            </a:fld>
            <a:endParaRPr lang="en-US"/>
          </a:p>
        </p:txBody>
      </p:sp>
      <p:pic>
        <p:nvPicPr>
          <p:cNvPr id="11" name="Picture Placeholder 10"/>
          <p:cNvPicPr>
            <a:picLocks noGrp="1" noChangeAspect="1"/>
          </p:cNvPicPr>
          <p:nvPr>
            <p:ph type="pic" sz="quarter" idx="13"/>
          </p:nvPr>
        </p:nvPicPr>
        <p:blipFill>
          <a:blip r:embed="rId3" cstate="print"/>
          <a:srcRect t="4675" b="4675"/>
          <a:stretch>
            <a:fillRect/>
          </a:stretch>
        </p:blipFill>
        <p:spPr/>
      </p:pic>
    </p:spTree>
    <p:extLst>
      <p:ext uri="{BB962C8B-B14F-4D97-AF65-F5344CB8AC3E}">
        <p14:creationId xmlns:p14="http://schemas.microsoft.com/office/powerpoint/2010/main" xmlns="" val="3110778656"/>
      </p:ext>
    </p:extLst>
  </p:cSld>
  <p:clrMapOvr>
    <a:masterClrMapping/>
  </p:clrMapOvr>
  <mc:AlternateContent xmlns:mc="http://schemas.openxmlformats.org/markup-compatibility/2006">
    <mc:Choice xmlns:p14="http://schemas.microsoft.com/office/powerpoint/2010/main" xmlns="" Requires="p14">
      <p:transition spd="slow" p14:dur="1500">
        <p14:shred pattern="rectangle"/>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Nuclear Energy </a:t>
            </a:r>
            <a:r>
              <a:rPr lang="en-US" dirty="0">
                <a:latin typeface="+mn-lt"/>
              </a:rPr>
              <a:t>101</a:t>
            </a:r>
          </a:p>
        </p:txBody>
      </p:sp>
      <p:sp>
        <p:nvSpPr>
          <p:cNvPr id="5" name="Text Placeholder 4"/>
          <p:cNvSpPr>
            <a:spLocks noGrp="1"/>
          </p:cNvSpPr>
          <p:nvPr>
            <p:ph type="body" idx="1"/>
          </p:nvPr>
        </p:nvSpPr>
        <p:spPr/>
        <p:txBody>
          <a:bodyPr/>
          <a:lstStyle/>
          <a:p>
            <a:r>
              <a:rPr lang="en-US" dirty="0" smtClean="0"/>
              <a:t>Questions?</a:t>
            </a:r>
            <a:endParaRPr lang="en-US" dirty="0"/>
          </a:p>
        </p:txBody>
      </p:sp>
      <p:sp>
        <p:nvSpPr>
          <p:cNvPr id="8" name="Date Placeholder 7"/>
          <p:cNvSpPr>
            <a:spLocks noGrp="1"/>
          </p:cNvSpPr>
          <p:nvPr>
            <p:ph type="dt" sz="half" idx="10"/>
          </p:nvPr>
        </p:nvSpPr>
        <p:spPr/>
        <p:txBody>
          <a:bodyPr/>
          <a:lstStyle/>
          <a:p>
            <a:fld id="{F17208F3-6C5B-494C-ACD5-E2DBD5E3A9A4}" type="datetime1">
              <a:rPr lang="en-US" smtClean="0"/>
              <a:pPr/>
              <a:t>11/9/2013</a:t>
            </a:fld>
            <a:endParaRPr lang="en-US"/>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74</a:t>
            </a:fld>
            <a:endParaRPr lang="en-US"/>
          </a:p>
        </p:txBody>
      </p:sp>
      <p:pic>
        <p:nvPicPr>
          <p:cNvPr id="3" name="Picture Placeholder 2"/>
          <p:cNvPicPr>
            <a:picLocks noGrp="1" noChangeAspect="1"/>
          </p:cNvPicPr>
          <p:nvPr>
            <p:ph type="pic" sz="quarter" idx="13"/>
          </p:nvPr>
        </p:nvPicPr>
        <p:blipFill rotWithShape="1">
          <a:blip r:embed="rId3" cstate="print"/>
          <a:srcRect l="-820" t="33706" r="820" b="32324"/>
          <a:stretch/>
        </p:blipFill>
        <p:spPr/>
      </p:pic>
    </p:spTree>
    <p:extLst>
      <p:ext uri="{BB962C8B-B14F-4D97-AF65-F5344CB8AC3E}">
        <p14:creationId xmlns:p14="http://schemas.microsoft.com/office/powerpoint/2010/main" xmlns="" val="1015688473"/>
      </p:ext>
    </p:extLst>
  </p:cSld>
  <p:clrMapOvr>
    <a:masterClrMapping/>
  </p:clrMapOvr>
  <mc:AlternateContent xmlns:mc="http://schemas.openxmlformats.org/markup-compatibility/2006">
    <mc:Choice xmlns:p14="http://schemas.microsoft.com/office/powerpoint/2010/main" xmlns="" Requires="p14">
      <p:transition spd="slow" p14:dur="3900" advClick="0" advTm="10000">
        <p14:glitter pattern="hexagon"/>
      </p:transition>
    </mc:Choice>
    <mc:Fallback>
      <p:transition spd="slow" advClick="0" advTm="10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print"/>
          <a:srcRect t="11785" b="11785"/>
          <a:stretch>
            <a:fillRect/>
          </a:stretch>
        </p:blipFill>
        <p:spPr>
          <a:xfrm>
            <a:off x="284163" y="444500"/>
            <a:ext cx="8574087" cy="4368800"/>
          </a:xfrm>
        </p:spPr>
      </p:pic>
      <p:sp>
        <p:nvSpPr>
          <p:cNvPr id="4" name="Title 3"/>
          <p:cNvSpPr>
            <a:spLocks noGrp="1"/>
          </p:cNvSpPr>
          <p:nvPr>
            <p:ph type="title"/>
          </p:nvPr>
        </p:nvSpPr>
        <p:spPr/>
        <p:txBody>
          <a:bodyPr/>
          <a:lstStyle/>
          <a:p>
            <a:r>
              <a:rPr lang="en-US" dirty="0"/>
              <a:t>Nuclear Energy </a:t>
            </a:r>
            <a:r>
              <a:rPr lang="en-US" dirty="0">
                <a:latin typeface="+mn-lt"/>
              </a:rPr>
              <a:t>101</a:t>
            </a:r>
          </a:p>
        </p:txBody>
      </p:sp>
      <p:sp>
        <p:nvSpPr>
          <p:cNvPr id="5" name="Text Placeholder 4"/>
          <p:cNvSpPr>
            <a:spLocks noGrp="1"/>
          </p:cNvSpPr>
          <p:nvPr>
            <p:ph type="body" idx="1"/>
          </p:nvPr>
        </p:nvSpPr>
        <p:spPr/>
        <p:txBody>
          <a:bodyPr/>
          <a:lstStyle/>
          <a:p>
            <a:r>
              <a:rPr lang="en-US" dirty="0" smtClean="0"/>
              <a:t>Questions?</a:t>
            </a:r>
            <a:endParaRPr lang="en-US" dirty="0"/>
          </a:p>
        </p:txBody>
      </p:sp>
      <p:sp>
        <p:nvSpPr>
          <p:cNvPr id="8" name="Date Placeholder 7"/>
          <p:cNvSpPr>
            <a:spLocks noGrp="1"/>
          </p:cNvSpPr>
          <p:nvPr>
            <p:ph type="dt" sz="half" idx="10"/>
          </p:nvPr>
        </p:nvSpPr>
        <p:spPr/>
        <p:txBody>
          <a:bodyPr/>
          <a:lstStyle/>
          <a:p>
            <a:fld id="{F17208F3-6C5B-494C-ACD5-E2DBD5E3A9A4}" type="datetime1">
              <a:rPr lang="en-US" smtClean="0"/>
              <a:pPr/>
              <a:t>11/9/2013</a:t>
            </a:fld>
            <a:endParaRPr lang="en-US"/>
          </a:p>
        </p:txBody>
      </p:sp>
      <p:sp>
        <p:nvSpPr>
          <p:cNvPr id="9" name="Footer Placeholder 8"/>
          <p:cNvSpPr>
            <a:spLocks noGrp="1"/>
          </p:cNvSpPr>
          <p:nvPr>
            <p:ph type="ftr" sz="quarter" idx="11"/>
          </p:nvPr>
        </p:nvSpPr>
        <p:spPr/>
        <p:txBody>
          <a:bodyPr/>
          <a:lstStyle/>
          <a:p>
            <a:r>
              <a:rPr lang="en-US" smtClean="0"/>
              <a:t>ANS Congressional Seminar Series</a:t>
            </a:r>
            <a:endParaRPr lang="en-US"/>
          </a:p>
        </p:txBody>
      </p:sp>
      <p:sp>
        <p:nvSpPr>
          <p:cNvPr id="10" name="Slide Number Placeholder 9"/>
          <p:cNvSpPr>
            <a:spLocks noGrp="1"/>
          </p:cNvSpPr>
          <p:nvPr>
            <p:ph type="sldNum" sz="quarter" idx="12"/>
          </p:nvPr>
        </p:nvSpPr>
        <p:spPr/>
        <p:txBody>
          <a:bodyPr/>
          <a:lstStyle/>
          <a:p>
            <a:fld id="{5FD889E0-CAB2-4699-909D-B9A88D47ACBE}" type="slidenum">
              <a:rPr lang="en-US" smtClean="0"/>
              <a:pPr/>
              <a:t>75</a:t>
            </a:fld>
            <a:endParaRPr lang="en-US"/>
          </a:p>
        </p:txBody>
      </p:sp>
    </p:spTree>
    <p:extLst>
      <p:ext uri="{BB962C8B-B14F-4D97-AF65-F5344CB8AC3E}">
        <p14:creationId xmlns:p14="http://schemas.microsoft.com/office/powerpoint/2010/main" xmlns="" val="1015688473"/>
      </p:ext>
    </p:extLst>
  </p:cSld>
  <p:clrMapOvr>
    <a:masterClrMapping/>
  </p:clrMapOvr>
  <mc:AlternateContent xmlns:mc="http://schemas.openxmlformats.org/markup-compatibility/2006">
    <mc:Choice xmlns:p14="http://schemas.microsoft.com/office/powerpoint/2010/main" xmlns="" Requires="p14">
      <p:transition spd="slow" p14:dur="3900" advClick="0" advTm="10000">
        <p14:glitter pattern="hexagon"/>
      </p:transition>
    </mc:Choice>
    <mc:Fallback>
      <p:transition spd="slow" advClick="0" advTm="10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B8954-81B6-1341-8E25-E771787DD369}"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76</a:t>
            </a:fld>
            <a:endParaRPr lang="en-US"/>
          </a:p>
        </p:txBody>
      </p:sp>
    </p:spTree>
    <p:extLst>
      <p:ext uri="{BB962C8B-B14F-4D97-AF65-F5344CB8AC3E}">
        <p14:creationId xmlns:p14="http://schemas.microsoft.com/office/powerpoint/2010/main" xmlns="" val="29320720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Additional Slides</a:t>
            </a:r>
            <a:endParaRPr lang="en-US" dirty="0"/>
          </a:p>
        </p:txBody>
      </p:sp>
      <p:sp>
        <p:nvSpPr>
          <p:cNvPr id="2" name="Date Placeholder 1"/>
          <p:cNvSpPr>
            <a:spLocks noGrp="1"/>
          </p:cNvSpPr>
          <p:nvPr>
            <p:ph type="dt" sz="half" idx="10"/>
          </p:nvPr>
        </p:nvSpPr>
        <p:spPr/>
        <p:txBody>
          <a:bodyPr/>
          <a:lstStyle/>
          <a:p>
            <a:fld id="{C4A7A117-DB10-A64F-BD79-8BBBE45D2334}" type="datetime1">
              <a:rPr lang="en-US" smtClean="0"/>
              <a:pPr/>
              <a:t>11/9/2013</a:t>
            </a:fld>
            <a:endParaRPr lang="en-US"/>
          </a:p>
        </p:txBody>
      </p:sp>
      <p:sp>
        <p:nvSpPr>
          <p:cNvPr id="3" name="Footer Placeholder 2"/>
          <p:cNvSpPr>
            <a:spLocks noGrp="1"/>
          </p:cNvSpPr>
          <p:nvPr>
            <p:ph type="ftr" sz="quarter" idx="11"/>
          </p:nvPr>
        </p:nvSpPr>
        <p:spPr/>
        <p:txBody>
          <a:bodyPr/>
          <a:lstStyle/>
          <a:p>
            <a:r>
              <a:rPr lang="en-US" smtClean="0"/>
              <a:t>ANS Congressional Seminar Series</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pPr/>
              <a:t>77</a:t>
            </a:fld>
            <a:endParaRPr lang="en-US"/>
          </a:p>
        </p:txBody>
      </p:sp>
    </p:spTree>
    <p:extLst>
      <p:ext uri="{BB962C8B-B14F-4D97-AF65-F5344CB8AC3E}">
        <p14:creationId xmlns:p14="http://schemas.microsoft.com/office/powerpoint/2010/main" xmlns="" val="11059560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Whiffle Ball Power Plant</a:t>
            </a:r>
            <a:endParaRPr lang="en-US" dirty="0"/>
          </a:p>
        </p:txBody>
      </p:sp>
      <p:sp>
        <p:nvSpPr>
          <p:cNvPr id="3" name="Date Placeholder 2"/>
          <p:cNvSpPr>
            <a:spLocks noGrp="1"/>
          </p:cNvSpPr>
          <p:nvPr>
            <p:ph type="dt" sz="half" idx="10"/>
          </p:nvPr>
        </p:nvSpPr>
        <p:spPr/>
        <p:txBody>
          <a:bodyPr/>
          <a:lstStyle/>
          <a:p>
            <a:fld id="{674FF8A1-2436-304C-912A-ECB3BB4A91E1}"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2012 ANS Teacher Workshop - Chicago, IL</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78</a:t>
            </a:fld>
            <a:endParaRPr lang="en-US"/>
          </a:p>
        </p:txBody>
      </p:sp>
    </p:spTree>
    <p:extLst>
      <p:ext uri="{BB962C8B-B14F-4D97-AF65-F5344CB8AC3E}">
        <p14:creationId xmlns:p14="http://schemas.microsoft.com/office/powerpoint/2010/main" xmlns="" val="176492358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lstStyle/>
          <a:p>
            <a:r>
              <a:rPr lang="en-US" dirty="0" smtClean="0"/>
              <a:t>Materials Required</a:t>
            </a:r>
            <a:endParaRPr lang="en-US" dirty="0"/>
          </a:p>
        </p:txBody>
      </p:sp>
      <p:sp>
        <p:nvSpPr>
          <p:cNvPr id="7" name="Content Placeholder 6"/>
          <p:cNvSpPr>
            <a:spLocks noGrp="1"/>
          </p:cNvSpPr>
          <p:nvPr>
            <p:ph type="body" orient="vert" idx="1"/>
          </p:nvPr>
        </p:nvSpPr>
        <p:spPr/>
        <p:txBody>
          <a:bodyPr>
            <a:noAutofit/>
          </a:bodyPr>
          <a:lstStyle/>
          <a:p>
            <a:r>
              <a:rPr lang="en-US" sz="2000" dirty="0"/>
              <a:t>10 signs that students can wear around their neck to identify which component they represent (boiler, steam pipe, turbine, generator, condenser, inlet pump, reactor, steam generator, hot water pipe, feed water pump)</a:t>
            </a:r>
          </a:p>
          <a:p>
            <a:r>
              <a:rPr lang="en-US" sz="2000" dirty="0"/>
              <a:t>30 balls in three colors </a:t>
            </a:r>
            <a:endParaRPr lang="en-US" sz="2000" dirty="0" smtClean="0"/>
          </a:p>
          <a:p>
            <a:pPr lvl="1"/>
            <a:r>
              <a:rPr lang="en-US" sz="1800" dirty="0" smtClean="0"/>
              <a:t>red</a:t>
            </a:r>
            <a:r>
              <a:rPr lang="en-US" sz="1800" dirty="0"/>
              <a:t>, white and blue are relatively easy to find at sporting goods </a:t>
            </a:r>
            <a:r>
              <a:rPr lang="en-US" sz="1800" dirty="0" smtClean="0"/>
              <a:t>stores </a:t>
            </a:r>
          </a:p>
          <a:p>
            <a:pPr lvl="1"/>
            <a:r>
              <a:rPr lang="en-US" sz="1800" dirty="0" smtClean="0"/>
              <a:t>you can also by foam pool noodles and cut them into small pieces</a:t>
            </a:r>
            <a:endParaRPr lang="en-US" sz="1800" dirty="0"/>
          </a:p>
          <a:p>
            <a:r>
              <a:rPr lang="en-US" sz="2000" dirty="0"/>
              <a:t> 3 bags (preferably reusable </a:t>
            </a:r>
            <a:r>
              <a:rPr lang="en-US" sz="2000" dirty="0" smtClean="0"/>
              <a:t>bags)</a:t>
            </a:r>
            <a:endParaRPr lang="en-US" sz="2000" dirty="0"/>
          </a:p>
          <a:p>
            <a:r>
              <a:rPr lang="en-US" sz="2000" dirty="0"/>
              <a:t>Pinwheel</a:t>
            </a:r>
          </a:p>
          <a:p>
            <a:r>
              <a:rPr lang="en-US" sz="2000" dirty="0"/>
              <a:t>Flashlight (the hand crank kind work great!)</a:t>
            </a:r>
          </a:p>
          <a:p>
            <a:r>
              <a:rPr lang="en-US" sz="2000" dirty="0"/>
              <a:t>Paper towel tube</a:t>
            </a:r>
          </a:p>
        </p:txBody>
      </p:sp>
      <p:sp>
        <p:nvSpPr>
          <p:cNvPr id="3" name="Date Placeholder 2"/>
          <p:cNvSpPr>
            <a:spLocks noGrp="1"/>
          </p:cNvSpPr>
          <p:nvPr>
            <p:ph type="dt" sz="half" idx="10"/>
          </p:nvPr>
        </p:nvSpPr>
        <p:spPr/>
        <p:txBody>
          <a:bodyPr/>
          <a:lstStyle/>
          <a:p>
            <a:fld id="{872570D6-943F-5A47-A593-E254392D223E}"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2012 ANS Teacher Workshop - Chicago, IL</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79</a:t>
            </a:fld>
            <a:endParaRPr lang="en-US"/>
          </a:p>
        </p:txBody>
      </p:sp>
    </p:spTree>
    <p:extLst>
      <p:ext uri="{BB962C8B-B14F-4D97-AF65-F5344CB8AC3E}">
        <p14:creationId xmlns:p14="http://schemas.microsoft.com/office/powerpoint/2010/main" xmlns="" val="165268932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05835"/>
            <a:ext cx="9144000" cy="461665"/>
          </a:xfrm>
          <a:prstGeom prst="rect">
            <a:avLst/>
          </a:prstGeom>
        </p:spPr>
        <p:txBody>
          <a:bodyPr wrap="square">
            <a:spAutoFit/>
          </a:bodyPr>
          <a:lstStyle/>
          <a:p>
            <a:pPr algn="ctr"/>
            <a:r>
              <a:rPr lang="en-US" sz="2400" dirty="0" smtClean="0"/>
              <a:t>We’re going to wrestle with some big questions</a:t>
            </a:r>
            <a:endParaRPr lang="en-US" sz="2400" dirty="0"/>
          </a:p>
        </p:txBody>
      </p:sp>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8</a:t>
            </a:fld>
            <a:endParaRPr lang="en-US"/>
          </a:p>
        </p:txBody>
      </p:sp>
      <p:sp>
        <p:nvSpPr>
          <p:cNvPr id="6" name="Rectangle 5"/>
          <p:cNvSpPr/>
          <p:nvPr/>
        </p:nvSpPr>
        <p:spPr>
          <a:xfrm>
            <a:off x="0" y="582872"/>
            <a:ext cx="9144000" cy="2646878"/>
          </a:xfrm>
          <a:prstGeom prst="rect">
            <a:avLst/>
          </a:prstGeom>
          <a:noFill/>
        </p:spPr>
        <p:txBody>
          <a:bodyPr wrap="square" lIns="91440" tIns="45720" rIns="91440" bIns="45720">
            <a:spAutoFit/>
          </a:bodyPr>
          <a:lstStyle/>
          <a:p>
            <a:pPr algn="ctr"/>
            <a:r>
              <a:rPr lang="en-US" sz="1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venir Black"/>
                <a:cs typeface="Avenir Black"/>
              </a:rPr>
              <a:t>WHY?</a:t>
            </a:r>
            <a:endParaRPr lang="en-US" sz="1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venir Black"/>
              <a:cs typeface="Avenir Black"/>
            </a:endParaRPr>
          </a:p>
        </p:txBody>
      </p:sp>
    </p:spTree>
    <p:extLst>
      <p:ext uri="{BB962C8B-B14F-4D97-AF65-F5344CB8AC3E}">
        <p14:creationId xmlns:p14="http://schemas.microsoft.com/office/powerpoint/2010/main" xmlns="" val="9908036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ACT 1 – Fossil Fueled</a:t>
            </a:r>
          </a:p>
        </p:txBody>
      </p:sp>
      <p:sp>
        <p:nvSpPr>
          <p:cNvPr id="8" name="Content Placeholder 7"/>
          <p:cNvSpPr>
            <a:spLocks noGrp="1"/>
          </p:cNvSpPr>
          <p:nvPr>
            <p:ph idx="1"/>
          </p:nvPr>
        </p:nvSpPr>
        <p:spPr>
          <a:xfrm>
            <a:off x="284163" y="1797819"/>
            <a:ext cx="8574087" cy="3992563"/>
          </a:xfrm>
        </p:spPr>
        <p:txBody>
          <a:bodyPr>
            <a:noAutofit/>
          </a:bodyPr>
          <a:lstStyle/>
          <a:p>
            <a:r>
              <a:rPr lang="en-US" sz="1600" dirty="0"/>
              <a:t>Provide one sign to each of 6 volunteers (boiler, steam pipe, turbine, generator, condenser, inlet pump). As you arrange the components as they would be placed in a plant schematic, ask each volunteer what sound they think the component they represent would make.</a:t>
            </a:r>
          </a:p>
          <a:p>
            <a:r>
              <a:rPr lang="en-US" sz="1600" dirty="0"/>
              <a:t>Provide a bag of white balls to the boiler, a bag of blue balls to the condenser, the pinwheel to the turbine and the flashlight to the generator.</a:t>
            </a:r>
          </a:p>
          <a:p>
            <a:r>
              <a:rPr lang="en-US" sz="1600" dirty="0"/>
              <a:t>Instruct the volunteers to simulate a boiler’s operation by passing water (blue balls) from the condenser to the pump, and from the pump to the boiler. The boiler converts the water (blue balls) to steam (white balls) and passes the steam to the steam line. The steam line passes the steam (white balls) to the turbine, who must make the pinwheel spin and pass the steam (white balls) to the condenser where it is converted back to water (blue balls). Whenever the turbine turns, the generator should provide electricity to the flashlight and light the lamp.</a:t>
            </a:r>
          </a:p>
          <a:p>
            <a:r>
              <a:rPr lang="en-US" sz="1600" dirty="0"/>
              <a:t>Start the demonstration by “igniting” the fossil fuel (tough the boiler) and continue until all balls have been converted from blue to white. Be sure to remind the volunteers to make the sounds their components would make during the demo. If possible, playing background music that accelerates in tempo during the demonstration increases the entertainment value for those in the audience.</a:t>
            </a:r>
          </a:p>
        </p:txBody>
      </p:sp>
      <p:sp>
        <p:nvSpPr>
          <p:cNvPr id="4" name="Date Placeholder 3"/>
          <p:cNvSpPr>
            <a:spLocks noGrp="1"/>
          </p:cNvSpPr>
          <p:nvPr>
            <p:ph type="dt" sz="half" idx="10"/>
          </p:nvPr>
        </p:nvSpPr>
        <p:spPr/>
        <p:txBody>
          <a:bodyPr/>
          <a:lstStyle/>
          <a:p>
            <a:fld id="{5910AF99-9FD0-C34B-8F4F-EEDB51113F89}"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80</a:t>
            </a:fld>
            <a:endParaRPr lang="en-US"/>
          </a:p>
        </p:txBody>
      </p:sp>
    </p:spTree>
    <p:extLst>
      <p:ext uri="{BB962C8B-B14F-4D97-AF65-F5344CB8AC3E}">
        <p14:creationId xmlns:p14="http://schemas.microsoft.com/office/powerpoint/2010/main" xmlns="" val="2926202221"/>
      </p:ext>
    </p:extLst>
  </p:cSld>
  <p:clrMapOvr>
    <a:masterClrMapping/>
  </p:clrMapOvr>
  <p:transition spd="slow">
    <p:push/>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81</a:t>
            </a:fld>
            <a:endParaRPr lang="en-US"/>
          </a:p>
        </p:txBody>
      </p:sp>
      <p:sp>
        <p:nvSpPr>
          <p:cNvPr id="7" name="Title 6"/>
          <p:cNvSpPr>
            <a:spLocks noGrp="1"/>
          </p:cNvSpPr>
          <p:nvPr>
            <p:ph type="title"/>
          </p:nvPr>
        </p:nvSpPr>
        <p:spPr/>
        <p:txBody>
          <a:bodyPr/>
          <a:lstStyle/>
          <a:p>
            <a:r>
              <a:rPr lang="en-US" dirty="0" smtClean="0"/>
              <a:t>The Whiffle Ball Power Plant</a:t>
            </a:r>
            <a:endParaRPr lang="en-US" dirty="0"/>
          </a:p>
        </p:txBody>
      </p:sp>
      <p:sp>
        <p:nvSpPr>
          <p:cNvPr id="8" name="Text Placeholder 7"/>
          <p:cNvSpPr>
            <a:spLocks noGrp="1"/>
          </p:cNvSpPr>
          <p:nvPr>
            <p:ph type="body" idx="1"/>
          </p:nvPr>
        </p:nvSpPr>
        <p:spPr/>
        <p:txBody>
          <a:bodyPr/>
          <a:lstStyle/>
          <a:p>
            <a:r>
              <a:rPr lang="en-US" dirty="0" smtClean="0"/>
              <a:t>Act 1- Fossil Fueled</a:t>
            </a:r>
          </a:p>
        </p:txBody>
      </p:sp>
      <p:sp>
        <p:nvSpPr>
          <p:cNvPr id="12" name="Rectangle 11"/>
          <p:cNvSpPr/>
          <p:nvPr/>
        </p:nvSpPr>
        <p:spPr>
          <a:xfrm>
            <a:off x="1649606"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Boiler</a:t>
            </a:r>
          </a:p>
        </p:txBody>
      </p:sp>
      <p:sp>
        <p:nvSpPr>
          <p:cNvPr id="15" name="Rectangle 14"/>
          <p:cNvSpPr/>
          <p:nvPr/>
        </p:nvSpPr>
        <p:spPr>
          <a:xfrm>
            <a:off x="3587650" y="277880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3587650" y="950007"/>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5424782" y="950007"/>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5232921" y="2921231"/>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6794936" y="1073208"/>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2564006" y="23216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2564006" y="14072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8" idx="1"/>
            <a:endCxn id="15" idx="3"/>
          </p:cNvCxnSpPr>
          <p:nvPr/>
        </p:nvCxnSpPr>
        <p:spPr>
          <a:xfrm flipH="1">
            <a:off x="4502050" y="3226031"/>
            <a:ext cx="730871" cy="99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7" idx="1"/>
          </p:cNvCxnSpPr>
          <p:nvPr/>
        </p:nvCxnSpPr>
        <p:spPr>
          <a:xfrm>
            <a:off x="4502050" y="1407207"/>
            <a:ext cx="9227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5881982" y="1864407"/>
            <a:ext cx="0" cy="105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799941014"/>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82</a:t>
            </a:fld>
            <a:endParaRPr lang="en-US"/>
          </a:p>
        </p:txBody>
      </p:sp>
      <p:sp>
        <p:nvSpPr>
          <p:cNvPr id="7" name="Title 6"/>
          <p:cNvSpPr>
            <a:spLocks noGrp="1"/>
          </p:cNvSpPr>
          <p:nvPr>
            <p:ph type="title"/>
          </p:nvPr>
        </p:nvSpPr>
        <p:spPr/>
        <p:txBody>
          <a:bodyPr/>
          <a:lstStyle/>
          <a:p>
            <a:r>
              <a:rPr lang="en-US" dirty="0" smtClean="0"/>
              <a:t>The Whiffle Ball Power Plant</a:t>
            </a:r>
            <a:endParaRPr lang="en-US" dirty="0"/>
          </a:p>
        </p:txBody>
      </p:sp>
      <p:sp>
        <p:nvSpPr>
          <p:cNvPr id="8" name="Text Placeholder 7"/>
          <p:cNvSpPr>
            <a:spLocks noGrp="1"/>
          </p:cNvSpPr>
          <p:nvPr>
            <p:ph type="body" idx="1"/>
          </p:nvPr>
        </p:nvSpPr>
        <p:spPr/>
        <p:txBody>
          <a:bodyPr/>
          <a:lstStyle/>
          <a:p>
            <a:r>
              <a:rPr lang="en-US" dirty="0" smtClean="0"/>
              <a:t>Act 1- Fossil Fueled</a:t>
            </a:r>
          </a:p>
        </p:txBody>
      </p:sp>
      <p:pic>
        <p:nvPicPr>
          <p:cNvPr id="20" name="Picture Placeholder 7"/>
          <p:cNvPicPr>
            <a:picLocks noGrp="1" noChangeAspect="1"/>
          </p:cNvPicPr>
          <p:nvPr>
            <p:ph type="pic" idx="1"/>
          </p:nvPr>
        </p:nvPicPr>
        <p:blipFill>
          <a:blip r:embed="rId3" cstate="print"/>
          <a:srcRect t="-5761" b="-5761"/>
          <a:stretch>
            <a:fillRect/>
          </a:stretch>
        </p:blipFill>
        <p:spPr>
          <a:xfrm>
            <a:off x="1655064" y="167347"/>
            <a:ext cx="5833872" cy="4352544"/>
          </a:xfrm>
        </p:spPr>
      </p:pic>
    </p:spTree>
    <p:extLst>
      <p:ext uri="{BB962C8B-B14F-4D97-AF65-F5344CB8AC3E}">
        <p14:creationId xmlns:p14="http://schemas.microsoft.com/office/powerpoint/2010/main" xmlns="" val="4029717950"/>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83</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2- Boiling Water Reactor</a:t>
            </a:r>
          </a:p>
        </p:txBody>
      </p:sp>
      <p:pic>
        <p:nvPicPr>
          <p:cNvPr id="2" name="Picture 1"/>
          <p:cNvPicPr>
            <a:picLocks noChangeAspect="1"/>
          </p:cNvPicPr>
          <p:nvPr/>
        </p:nvPicPr>
        <p:blipFill>
          <a:blip r:embed="rId3" cstate="print"/>
          <a:stretch>
            <a:fillRect/>
          </a:stretch>
        </p:blipFill>
        <p:spPr>
          <a:xfrm>
            <a:off x="1991342" y="2373481"/>
            <a:ext cx="4333258" cy="1889502"/>
          </a:xfrm>
          <a:prstGeom prst="rect">
            <a:avLst/>
          </a:prstGeom>
        </p:spPr>
      </p:pic>
      <p:sp>
        <p:nvSpPr>
          <p:cNvPr id="36" name="Title 6"/>
          <p:cNvSpPr txBox="1">
            <a:spLocks/>
          </p:cNvSpPr>
          <p:nvPr/>
        </p:nvSpPr>
        <p:spPr>
          <a:xfrm>
            <a:off x="582706" y="718064"/>
            <a:ext cx="7772400" cy="1048871"/>
          </a:xfrm>
          <a:prstGeom prst="rect">
            <a:avLst/>
          </a:prstGeom>
          <a:noFill/>
        </p:spPr>
        <p:txBody>
          <a:bodyPr vert="horz" lIns="91440" tIns="45720" rIns="91440" bIns="45720" rtlCol="0" anchor="b" anchorCtr="0">
            <a:normAutofit fontScale="92500" lnSpcReduction="20000"/>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dirty="0" smtClean="0">
                <a:solidFill>
                  <a:schemeClr val="accent4"/>
                </a:solidFill>
              </a:rPr>
              <a:t>What changes if we use uranium instead of coal?</a:t>
            </a:r>
            <a:endParaRPr lang="en-US" dirty="0">
              <a:solidFill>
                <a:schemeClr val="accent4"/>
              </a:solidFill>
            </a:endParaRPr>
          </a:p>
        </p:txBody>
      </p:sp>
    </p:spTree>
    <p:extLst>
      <p:ext uri="{BB962C8B-B14F-4D97-AF65-F5344CB8AC3E}">
        <p14:creationId xmlns:p14="http://schemas.microsoft.com/office/powerpoint/2010/main" xmlns="" val="3474641963"/>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84</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2- Boiling Water Reactor</a:t>
            </a:r>
          </a:p>
        </p:txBody>
      </p:sp>
      <p:sp>
        <p:nvSpPr>
          <p:cNvPr id="12" name="Rectangle 11"/>
          <p:cNvSpPr/>
          <p:nvPr/>
        </p:nvSpPr>
        <p:spPr>
          <a:xfrm>
            <a:off x="1649606"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Reactor</a:t>
            </a:r>
          </a:p>
        </p:txBody>
      </p:sp>
      <p:sp>
        <p:nvSpPr>
          <p:cNvPr id="15" name="Rectangle 14"/>
          <p:cNvSpPr/>
          <p:nvPr/>
        </p:nvSpPr>
        <p:spPr>
          <a:xfrm>
            <a:off x="3587650" y="277880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3587650" y="950007"/>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5424782" y="950007"/>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5232921" y="2921231"/>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6794936" y="1073208"/>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2564006" y="23216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2564006" y="14072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8" idx="1"/>
            <a:endCxn id="15" idx="3"/>
          </p:cNvCxnSpPr>
          <p:nvPr/>
        </p:nvCxnSpPr>
        <p:spPr>
          <a:xfrm flipH="1">
            <a:off x="4502050" y="3226031"/>
            <a:ext cx="730871" cy="99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7" idx="1"/>
          </p:cNvCxnSpPr>
          <p:nvPr/>
        </p:nvCxnSpPr>
        <p:spPr>
          <a:xfrm>
            <a:off x="4502050" y="1407207"/>
            <a:ext cx="9227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5881982" y="1864407"/>
            <a:ext cx="0" cy="105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264160989"/>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85</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2- Boiling Water Reactor</a:t>
            </a:r>
          </a:p>
        </p:txBody>
      </p:sp>
      <p:sp>
        <p:nvSpPr>
          <p:cNvPr id="12" name="Rectangle 11"/>
          <p:cNvSpPr/>
          <p:nvPr/>
        </p:nvSpPr>
        <p:spPr>
          <a:xfrm>
            <a:off x="1649606"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Reactor</a:t>
            </a:r>
          </a:p>
        </p:txBody>
      </p:sp>
      <p:sp>
        <p:nvSpPr>
          <p:cNvPr id="15" name="Rectangle 14"/>
          <p:cNvSpPr/>
          <p:nvPr/>
        </p:nvSpPr>
        <p:spPr>
          <a:xfrm>
            <a:off x="3587650" y="277880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3587650" y="950007"/>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5424782" y="950007"/>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5232921" y="2921231"/>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6794936" y="1073208"/>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2564006" y="23216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2564006" y="14072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8" idx="1"/>
            <a:endCxn id="15" idx="3"/>
          </p:cNvCxnSpPr>
          <p:nvPr/>
        </p:nvCxnSpPr>
        <p:spPr>
          <a:xfrm flipH="1">
            <a:off x="4502050" y="3226031"/>
            <a:ext cx="730871" cy="99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7" idx="1"/>
          </p:cNvCxnSpPr>
          <p:nvPr/>
        </p:nvCxnSpPr>
        <p:spPr>
          <a:xfrm>
            <a:off x="4502050" y="1407207"/>
            <a:ext cx="9227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5881982" y="1864407"/>
            <a:ext cx="0" cy="105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189309859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86</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2 – Boiling Water Reactor</a:t>
            </a:r>
          </a:p>
        </p:txBody>
      </p:sp>
      <p:pic>
        <p:nvPicPr>
          <p:cNvPr id="9" name="Picture 5" descr="student-bw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2838" y="527107"/>
            <a:ext cx="8078325" cy="42256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34773474"/>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991342" y="2389907"/>
            <a:ext cx="4295589" cy="1873076"/>
          </a:xfrm>
          <a:prstGeom prst="rect">
            <a:avLst/>
          </a:prstGeom>
        </p:spPr>
      </p:pic>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87</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3- Pressurized Water Reactor</a:t>
            </a:r>
          </a:p>
        </p:txBody>
      </p:sp>
      <p:sp>
        <p:nvSpPr>
          <p:cNvPr id="36" name="Title 6"/>
          <p:cNvSpPr txBox="1">
            <a:spLocks/>
          </p:cNvSpPr>
          <p:nvPr/>
        </p:nvSpPr>
        <p:spPr>
          <a:xfrm>
            <a:off x="582706" y="718064"/>
            <a:ext cx="7772400" cy="1048871"/>
          </a:xfrm>
          <a:prstGeom prst="rect">
            <a:avLst/>
          </a:prstGeom>
          <a:noFill/>
        </p:spPr>
        <p:txBody>
          <a:bodyPr vert="horz" lIns="91440" tIns="45720" rIns="91440" bIns="45720" rtlCol="0" anchor="b" anchorCtr="0">
            <a:normAutofit fontScale="92500" lnSpcReduction="20000"/>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dirty="0" smtClean="0">
                <a:solidFill>
                  <a:schemeClr val="accent4"/>
                </a:solidFill>
              </a:rPr>
              <a:t>What changes if we build a PWR instead?</a:t>
            </a:r>
            <a:endParaRPr lang="en-US" dirty="0">
              <a:solidFill>
                <a:schemeClr val="accent4"/>
              </a:solidFill>
            </a:endParaRPr>
          </a:p>
        </p:txBody>
      </p:sp>
    </p:spTree>
    <p:extLst>
      <p:ext uri="{BB962C8B-B14F-4D97-AF65-F5344CB8AC3E}">
        <p14:creationId xmlns:p14="http://schemas.microsoft.com/office/powerpoint/2010/main" xmlns="" val="322688280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88</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normAutofit/>
          </a:bodyPr>
          <a:lstStyle/>
          <a:p>
            <a:r>
              <a:rPr lang="en-US" dirty="0" smtClean="0"/>
              <a:t>Act 3 – Pressurized Water Reactor</a:t>
            </a:r>
          </a:p>
        </p:txBody>
      </p:sp>
      <p:sp>
        <p:nvSpPr>
          <p:cNvPr id="12" name="Rectangle 11"/>
          <p:cNvSpPr/>
          <p:nvPr/>
        </p:nvSpPr>
        <p:spPr>
          <a:xfrm>
            <a:off x="1649606"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Reactor</a:t>
            </a:r>
          </a:p>
        </p:txBody>
      </p:sp>
      <p:sp>
        <p:nvSpPr>
          <p:cNvPr id="15" name="Rectangle 14"/>
          <p:cNvSpPr/>
          <p:nvPr/>
        </p:nvSpPr>
        <p:spPr>
          <a:xfrm>
            <a:off x="3587650" y="277880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3587650" y="950007"/>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5424782" y="950007"/>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5232921" y="2921231"/>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6794936" y="1073208"/>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2564006" y="23216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2564006" y="1407207"/>
            <a:ext cx="1023644"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8" idx="1"/>
            <a:endCxn id="15" idx="3"/>
          </p:cNvCxnSpPr>
          <p:nvPr/>
        </p:nvCxnSpPr>
        <p:spPr>
          <a:xfrm flipH="1">
            <a:off x="4502050" y="3226031"/>
            <a:ext cx="730871" cy="997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7" idx="1"/>
          </p:cNvCxnSpPr>
          <p:nvPr/>
        </p:nvCxnSpPr>
        <p:spPr>
          <a:xfrm>
            <a:off x="4502050" y="1407207"/>
            <a:ext cx="922732"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5881982" y="1864407"/>
            <a:ext cx="0" cy="105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3658162793"/>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89</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3 – Pressurized Water Reactor</a:t>
            </a:r>
          </a:p>
        </p:txBody>
      </p:sp>
      <p:sp>
        <p:nvSpPr>
          <p:cNvPr id="12" name="Rectangle 11"/>
          <p:cNvSpPr/>
          <p:nvPr/>
        </p:nvSpPr>
        <p:spPr>
          <a:xfrm>
            <a:off x="321188" y="1864407"/>
            <a:ext cx="914400"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Reactor</a:t>
            </a:r>
          </a:p>
        </p:txBody>
      </p:sp>
      <p:sp>
        <p:nvSpPr>
          <p:cNvPr id="15" name="Rectangle 14"/>
          <p:cNvSpPr/>
          <p:nvPr/>
        </p:nvSpPr>
        <p:spPr>
          <a:xfrm>
            <a:off x="1792087" y="283448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16" name="Rectangle 15"/>
          <p:cNvSpPr/>
          <p:nvPr/>
        </p:nvSpPr>
        <p:spPr>
          <a:xfrm>
            <a:off x="1792087" y="977583"/>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sp>
        <p:nvSpPr>
          <p:cNvPr id="17" name="Rectangle 16"/>
          <p:cNvSpPr/>
          <p:nvPr/>
        </p:nvSpPr>
        <p:spPr>
          <a:xfrm>
            <a:off x="6260260" y="977583"/>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Turbine</a:t>
            </a:r>
          </a:p>
        </p:txBody>
      </p:sp>
      <p:sp>
        <p:nvSpPr>
          <p:cNvPr id="18" name="Rectangle 17"/>
          <p:cNvSpPr/>
          <p:nvPr/>
        </p:nvSpPr>
        <p:spPr>
          <a:xfrm>
            <a:off x="6068399" y="2986887"/>
            <a:ext cx="1298122" cy="6096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Condenser</a:t>
            </a:r>
          </a:p>
        </p:txBody>
      </p:sp>
      <p:sp>
        <p:nvSpPr>
          <p:cNvPr id="19" name="Rectangle 18"/>
          <p:cNvSpPr/>
          <p:nvPr/>
        </p:nvSpPr>
        <p:spPr>
          <a:xfrm>
            <a:off x="7630414" y="1129983"/>
            <a:ext cx="1298122" cy="609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Generator</a:t>
            </a:r>
          </a:p>
        </p:txBody>
      </p:sp>
      <p:cxnSp>
        <p:nvCxnSpPr>
          <p:cNvPr id="21" name="Straight Arrow Connector 20"/>
          <p:cNvCxnSpPr>
            <a:stCxn id="15" idx="1"/>
            <a:endCxn id="12" idx="3"/>
          </p:cNvCxnSpPr>
          <p:nvPr/>
        </p:nvCxnSpPr>
        <p:spPr>
          <a:xfrm flipH="1" flipV="1">
            <a:off x="1235588" y="2321607"/>
            <a:ext cx="556499" cy="97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2" idx="3"/>
            <a:endCxn id="16" idx="1"/>
          </p:cNvCxnSpPr>
          <p:nvPr/>
        </p:nvCxnSpPr>
        <p:spPr>
          <a:xfrm flipV="1">
            <a:off x="1235588" y="1434783"/>
            <a:ext cx="556499" cy="88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20" idx="1"/>
            <a:endCxn id="15" idx="3"/>
          </p:cNvCxnSpPr>
          <p:nvPr/>
        </p:nvCxnSpPr>
        <p:spPr>
          <a:xfrm flipH="1">
            <a:off x="2706487" y="2321607"/>
            <a:ext cx="373750" cy="97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20" idx="1"/>
          </p:cNvCxnSpPr>
          <p:nvPr/>
        </p:nvCxnSpPr>
        <p:spPr>
          <a:xfrm>
            <a:off x="2706487" y="1434783"/>
            <a:ext cx="373750" cy="88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2"/>
            <a:endCxn id="18" idx="0"/>
          </p:cNvCxnSpPr>
          <p:nvPr/>
        </p:nvCxnSpPr>
        <p:spPr>
          <a:xfrm>
            <a:off x="6717460" y="1891983"/>
            <a:ext cx="0" cy="10949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Rectangle 19"/>
          <p:cNvSpPr/>
          <p:nvPr/>
        </p:nvSpPr>
        <p:spPr>
          <a:xfrm>
            <a:off x="3080237" y="1864407"/>
            <a:ext cx="1197059" cy="9144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Steam Generator</a:t>
            </a:r>
          </a:p>
        </p:txBody>
      </p:sp>
      <p:sp>
        <p:nvSpPr>
          <p:cNvPr id="22" name="Rectangle 21"/>
          <p:cNvSpPr/>
          <p:nvPr/>
        </p:nvSpPr>
        <p:spPr>
          <a:xfrm>
            <a:off x="4654476" y="2834487"/>
            <a:ext cx="914400" cy="914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Pump</a:t>
            </a:r>
          </a:p>
        </p:txBody>
      </p:sp>
      <p:sp>
        <p:nvSpPr>
          <p:cNvPr id="23" name="Rectangle 22"/>
          <p:cNvSpPr/>
          <p:nvPr/>
        </p:nvSpPr>
        <p:spPr>
          <a:xfrm>
            <a:off x="4654476" y="977583"/>
            <a:ext cx="914400" cy="914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Steam Line</a:t>
            </a:r>
          </a:p>
        </p:txBody>
      </p:sp>
      <p:cxnSp>
        <p:nvCxnSpPr>
          <p:cNvPr id="25" name="Straight Arrow Connector 24"/>
          <p:cNvCxnSpPr>
            <a:stCxn id="22" idx="1"/>
            <a:endCxn id="20" idx="3"/>
          </p:cNvCxnSpPr>
          <p:nvPr/>
        </p:nvCxnSpPr>
        <p:spPr>
          <a:xfrm flipH="1" flipV="1">
            <a:off x="4277296" y="2321607"/>
            <a:ext cx="377180" cy="97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20" idx="3"/>
            <a:endCxn id="23" idx="1"/>
          </p:cNvCxnSpPr>
          <p:nvPr/>
        </p:nvCxnSpPr>
        <p:spPr>
          <a:xfrm flipV="1">
            <a:off x="4277296" y="1434783"/>
            <a:ext cx="377180" cy="88682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23" idx="3"/>
            <a:endCxn id="17" idx="1"/>
          </p:cNvCxnSpPr>
          <p:nvPr/>
        </p:nvCxnSpPr>
        <p:spPr>
          <a:xfrm>
            <a:off x="5568876" y="1434783"/>
            <a:ext cx="6913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7" name="Straight Arrow Connector 46"/>
          <p:cNvCxnSpPr>
            <a:stCxn id="18" idx="1"/>
            <a:endCxn id="22" idx="3"/>
          </p:cNvCxnSpPr>
          <p:nvPr/>
        </p:nvCxnSpPr>
        <p:spPr>
          <a:xfrm flipH="1">
            <a:off x="5568876" y="3291687"/>
            <a:ext cx="49952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xmlns="" val="4144957631"/>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DDE9C79-3980-8A44-97D0-3FBD6DF7AE0D}" type="datetime1">
              <a:rPr lang="en-US" smtClean="0"/>
              <a:pPr/>
              <a:t>11/9/2013</a:t>
            </a:fld>
            <a:endParaRPr lang="en-US"/>
          </a:p>
        </p:txBody>
      </p:sp>
      <p:sp>
        <p:nvSpPr>
          <p:cNvPr id="4" name="Footer Placeholder 3"/>
          <p:cNvSpPr>
            <a:spLocks noGrp="1"/>
          </p:cNvSpPr>
          <p:nvPr>
            <p:ph type="ftr" sz="quarter" idx="11"/>
          </p:nvPr>
        </p:nvSpPr>
        <p:spPr/>
        <p:txBody>
          <a:bodyPr/>
          <a:lstStyle/>
          <a:p>
            <a:r>
              <a:rPr lang="en-US" smtClean="0"/>
              <a:t>ANS Congressional Seminar Series</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pPr/>
              <a:t>9</a:t>
            </a:fld>
            <a:endParaRPr lang="en-US"/>
          </a:p>
        </p:txBody>
      </p:sp>
      <p:pic>
        <p:nvPicPr>
          <p:cNvPr id="6" name="Picture 5" descr="philosophy.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3132" y="2992297"/>
            <a:ext cx="9182532" cy="2929303"/>
          </a:xfrm>
          <a:prstGeom prst="rect">
            <a:avLst/>
          </a:prstGeom>
        </p:spPr>
      </p:pic>
      <p:sp>
        <p:nvSpPr>
          <p:cNvPr id="7" name="Rectangle 6"/>
          <p:cNvSpPr/>
          <p:nvPr/>
        </p:nvSpPr>
        <p:spPr>
          <a:xfrm>
            <a:off x="0" y="582872"/>
            <a:ext cx="9144000" cy="2646878"/>
          </a:xfrm>
          <a:prstGeom prst="rect">
            <a:avLst/>
          </a:prstGeom>
          <a:noFill/>
        </p:spPr>
        <p:txBody>
          <a:bodyPr wrap="square" lIns="91440" tIns="45720" rIns="91440" bIns="45720">
            <a:spAutoFit/>
          </a:bodyPr>
          <a:lstStyle/>
          <a:p>
            <a:pPr algn="ctr"/>
            <a:r>
              <a:rPr lang="en-US" sz="16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venir Black"/>
                <a:cs typeface="Avenir Black"/>
              </a:rPr>
              <a:t>WHY?</a:t>
            </a:r>
            <a:endParaRPr lang="en-US" sz="16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venir Black"/>
              <a:cs typeface="Avenir Black"/>
            </a:endParaRPr>
          </a:p>
        </p:txBody>
      </p:sp>
    </p:spTree>
    <p:extLst>
      <p:ext uri="{BB962C8B-B14F-4D97-AF65-F5344CB8AC3E}">
        <p14:creationId xmlns:p14="http://schemas.microsoft.com/office/powerpoint/2010/main" xmlns="" val="3241162073"/>
      </p:ext>
    </p:extLst>
  </p:cSld>
  <p:clrMapOvr>
    <a:masterClrMapping/>
  </p:clrMapOvr>
  <p:transition spd="slow">
    <p:push di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0F174C9-C415-CB4B-8538-940FE92C488F}" type="datetime1">
              <a:rPr lang="en-US" smtClean="0"/>
              <a:pPr/>
              <a:t>11/9/2013</a:t>
            </a:fld>
            <a:endParaRPr lang="en-US"/>
          </a:p>
        </p:txBody>
      </p:sp>
      <p:sp>
        <p:nvSpPr>
          <p:cNvPr id="5" name="Footer Placeholder 4"/>
          <p:cNvSpPr>
            <a:spLocks noGrp="1"/>
          </p:cNvSpPr>
          <p:nvPr>
            <p:ph type="ftr" sz="quarter" idx="11"/>
          </p:nvPr>
        </p:nvSpPr>
        <p:spPr/>
        <p:txBody>
          <a:bodyPr/>
          <a:lstStyle/>
          <a:p>
            <a:r>
              <a:rPr lang="en-US" smtClean="0"/>
              <a:t>2012 ANS Teacher Workshop - Chicago, IL</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pPr/>
              <a:t>90</a:t>
            </a:fld>
            <a:endParaRPr lang="en-US"/>
          </a:p>
        </p:txBody>
      </p:sp>
      <p:sp>
        <p:nvSpPr>
          <p:cNvPr id="7" name="Title 6"/>
          <p:cNvSpPr>
            <a:spLocks noGrp="1"/>
          </p:cNvSpPr>
          <p:nvPr>
            <p:ph type="title"/>
          </p:nvPr>
        </p:nvSpPr>
        <p:spPr/>
        <p:txBody>
          <a:bodyPr/>
          <a:lstStyle/>
          <a:p>
            <a:r>
              <a:rPr lang="en-US" dirty="0" smtClean="0"/>
              <a:t>The Whiffle Ball Reactor</a:t>
            </a:r>
            <a:endParaRPr lang="en-US" dirty="0"/>
          </a:p>
        </p:txBody>
      </p:sp>
      <p:sp>
        <p:nvSpPr>
          <p:cNvPr id="8" name="Text Placeholder 7"/>
          <p:cNvSpPr>
            <a:spLocks noGrp="1"/>
          </p:cNvSpPr>
          <p:nvPr>
            <p:ph type="body" idx="1"/>
          </p:nvPr>
        </p:nvSpPr>
        <p:spPr/>
        <p:txBody>
          <a:bodyPr/>
          <a:lstStyle/>
          <a:p>
            <a:r>
              <a:rPr lang="en-US" dirty="0" smtClean="0"/>
              <a:t>Act 3 – Pressurized Water Reactor</a:t>
            </a:r>
          </a:p>
        </p:txBody>
      </p:sp>
      <p:pic>
        <p:nvPicPr>
          <p:cNvPr id="30" name="Picture 4" descr="article490140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7702" y="423378"/>
            <a:ext cx="8308596" cy="429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1982389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Spectrum">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1263</TotalTime>
  <Words>2713</Words>
  <Application>Microsoft Office PowerPoint</Application>
  <PresentationFormat>On-screen Show (4:3)</PresentationFormat>
  <Paragraphs>629</Paragraphs>
  <Slides>90</Slides>
  <Notes>90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92" baseType="lpstr">
      <vt:lpstr>Spectrum</vt:lpstr>
      <vt:lpstr>Photo Editor Photo</vt:lpstr>
      <vt:lpstr>Nuclear Energy 101</vt:lpstr>
      <vt:lpstr>About Me</vt:lpstr>
      <vt:lpstr>Shippingport Reactor Vessel</vt:lpstr>
      <vt:lpstr>Slide 4</vt:lpstr>
      <vt:lpstr>Slide 5</vt:lpstr>
      <vt:lpstr>Slide 6</vt:lpstr>
      <vt:lpstr>Slide 7</vt:lpstr>
      <vt:lpstr>Slide 8</vt:lpstr>
      <vt:lpstr>Slide 9</vt:lpstr>
      <vt:lpstr>Slide 10</vt:lpstr>
      <vt:lpstr>Slide 11</vt:lpstr>
      <vt:lpstr>Slide 12</vt:lpstr>
      <vt:lpstr>Slide 13</vt:lpstr>
      <vt:lpstr>Slide 14</vt:lpstr>
      <vt:lpstr>Why do we need more energy?</vt:lpstr>
      <vt:lpstr>Electricity Enables Human Development</vt:lpstr>
      <vt:lpstr>Electricity Enables Human Development</vt:lpstr>
      <vt:lpstr>Electricity Enables Human Development</vt:lpstr>
      <vt:lpstr>As nations develop they move up and to the right</vt:lpstr>
      <vt:lpstr>Per Capita Use is Informative, But Can Be Misleading</vt:lpstr>
      <vt:lpstr>Why do we need NUCLEAR energy?</vt:lpstr>
      <vt:lpstr>U.S. Electric Generation in 1998</vt:lpstr>
      <vt:lpstr>U.S. Electric Generation in 2010</vt:lpstr>
      <vt:lpstr>U.S. Electric Generation in 2011</vt:lpstr>
      <vt:lpstr>Slide 25</vt:lpstr>
      <vt:lpstr>How does your coffee pot work?</vt:lpstr>
      <vt:lpstr>Coffee Pots: The Naked Truth  </vt:lpstr>
      <vt:lpstr>Slide 28</vt:lpstr>
      <vt:lpstr>How is a Power Plant like a Coffee Pot?</vt:lpstr>
      <vt:lpstr>How is a Power Plant like a Coffee Pot?</vt:lpstr>
      <vt:lpstr>How is a Power Plant like a Coffee Pot?</vt:lpstr>
      <vt:lpstr>How is a Power Plant like a Coffee Pot?</vt:lpstr>
      <vt:lpstr>How is a Power Plant like a Coffee Pot?</vt:lpstr>
      <vt:lpstr>How is a Power Plant like a Coffee Pot?</vt:lpstr>
      <vt:lpstr>Slide 35</vt:lpstr>
      <vt:lpstr>It’s the Fuel!</vt:lpstr>
      <vt:lpstr>Slide 37</vt:lpstr>
      <vt:lpstr>Slide 38</vt:lpstr>
      <vt:lpstr>Slide 39</vt:lpstr>
      <vt:lpstr>What is Nuclear Fission?</vt:lpstr>
      <vt:lpstr>What is Nuclear Fission?</vt:lpstr>
      <vt:lpstr>What is Nuclear Fission?</vt:lpstr>
      <vt:lpstr>Let’s Build a Nuclear Power Plant</vt:lpstr>
      <vt:lpstr>Let’s Build a Nuclear Power Plant</vt:lpstr>
      <vt:lpstr>Let’s Build a Nuclear Power Plant</vt:lpstr>
      <vt:lpstr>Let’s Build a Nuclear Power Plant</vt:lpstr>
      <vt:lpstr>Let’s Build a Nuclear Power Plant</vt:lpstr>
      <vt:lpstr>Let’s Build a Nuclear Power Plant</vt:lpstr>
      <vt:lpstr>A Reality Check</vt:lpstr>
      <vt:lpstr>Let’s Build a Nuclear Power Plant</vt:lpstr>
      <vt:lpstr>Let’s Build a Nuclear Power Plant</vt:lpstr>
      <vt:lpstr>Let’s Build a Nuclear Power Plant</vt:lpstr>
      <vt:lpstr>Let’s Build a Nuclear Power Plant</vt:lpstr>
      <vt:lpstr>What’s so CRITICAL?</vt:lpstr>
      <vt:lpstr>Boiling Water Reactor (BWR)</vt:lpstr>
      <vt:lpstr>Pressurized Water Reactor (PWR)</vt:lpstr>
      <vt:lpstr>PWR Containment</vt:lpstr>
      <vt:lpstr>Pressurized Water Reactor</vt:lpstr>
      <vt:lpstr>BWR Containment</vt:lpstr>
      <vt:lpstr>Boiling Water Reactor</vt:lpstr>
      <vt:lpstr>POP QUIZ!!!</vt:lpstr>
      <vt:lpstr>Slide 62</vt:lpstr>
      <vt:lpstr>Slide 63</vt:lpstr>
      <vt:lpstr>Slide 64</vt:lpstr>
      <vt:lpstr>Slide 65</vt:lpstr>
      <vt:lpstr>BWR Containment</vt:lpstr>
      <vt:lpstr>Boiling Water Reactor</vt:lpstr>
      <vt:lpstr>What have we left out?</vt:lpstr>
      <vt:lpstr>A few words about SAFETY</vt:lpstr>
      <vt:lpstr>Advanced Reactors</vt:lpstr>
      <vt:lpstr>Slide 71</vt:lpstr>
      <vt:lpstr>Slide 72</vt:lpstr>
      <vt:lpstr>Nuclear Energy 101</vt:lpstr>
      <vt:lpstr>Nuclear Energy 101</vt:lpstr>
      <vt:lpstr>Nuclear Energy 101</vt:lpstr>
      <vt:lpstr>Slide 76</vt:lpstr>
      <vt:lpstr>Additional Slides</vt:lpstr>
      <vt:lpstr>The Whiffle Ball Power Plant</vt:lpstr>
      <vt:lpstr>Materials Required</vt:lpstr>
      <vt:lpstr>ACT 1 – Fossil Fueled</vt:lpstr>
      <vt:lpstr>The Whiffle Ball Power Plant</vt:lpstr>
      <vt:lpstr>The Whiffle Ball Power Plant</vt:lpstr>
      <vt:lpstr>The Whiffle Ball Reactor</vt:lpstr>
      <vt:lpstr>The Whiffle Ball Reactor</vt:lpstr>
      <vt:lpstr>The Whiffle Ball Reactor</vt:lpstr>
      <vt:lpstr>The Whiffle Ball Reactor</vt:lpstr>
      <vt:lpstr>The Whiffle Ball Reactor</vt:lpstr>
      <vt:lpstr>The Whiffle Ball Reactor</vt:lpstr>
      <vt:lpstr>The Whiffle Ball Reactor</vt:lpstr>
      <vt:lpstr>The Whiffle Ball Reactor</vt:lpstr>
    </vt:vector>
  </TitlesOfParts>
  <Company>Argonne National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Energy 101</dc:title>
  <dc:creator>David Pointer</dc:creator>
  <cp:lastModifiedBy>Jamie Wharton</cp:lastModifiedBy>
  <cp:revision>79</cp:revision>
  <dcterms:created xsi:type="dcterms:W3CDTF">2012-03-07T19:49:52Z</dcterms:created>
  <dcterms:modified xsi:type="dcterms:W3CDTF">2013-11-09T16:44:36Z</dcterms:modified>
</cp:coreProperties>
</file>