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9" r:id="rId2"/>
  </p:sldMasterIdLst>
  <p:notesMasterIdLst>
    <p:notesMasterId r:id="rId39"/>
  </p:notesMasterIdLst>
  <p:sldIdLst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5" r:id="rId32"/>
    <p:sldId id="290" r:id="rId33"/>
    <p:sldId id="291" r:id="rId34"/>
    <p:sldId id="292" r:id="rId35"/>
    <p:sldId id="293" r:id="rId36"/>
    <p:sldId id="294" r:id="rId37"/>
    <p:sldId id="260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33F"/>
    <a:srgbClr val="66B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 snapToGrid="0" snapToObjects="1">
      <p:cViewPr>
        <p:scale>
          <a:sx n="108" d="100"/>
          <a:sy n="108" d="100"/>
        </p:scale>
        <p:origin x="-90" y="-72"/>
      </p:cViewPr>
      <p:guideLst>
        <p:guide orient="horz" pos="2303"/>
        <p:guide pos="28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val>
            <c:numRef>
              <c:f>Sheet1!$A$3:$B$3</c:f>
              <c:numCache>
                <c:formatCode>0.00E+00</c:formatCode>
                <c:ptCount val="2"/>
                <c:pt idx="0">
                  <c:v>4.0000000000000099E-4</c:v>
                </c:pt>
                <c:pt idx="1">
                  <c:v>7.6000000000000121E-3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4"/>
        <c:axId val="26029440"/>
        <c:axId val="26121344"/>
      </c:barChart>
      <c:catAx>
        <c:axId val="26029440"/>
        <c:scaling>
          <c:orientation val="minMax"/>
        </c:scaling>
        <c:delete val="0"/>
        <c:axPos val="b"/>
        <c:majorTickMark val="out"/>
        <c:minorTickMark val="none"/>
        <c:tickLblPos val="nextTo"/>
        <c:crossAx val="26121344"/>
        <c:crosses val="autoZero"/>
        <c:auto val="1"/>
        <c:lblAlgn val="ctr"/>
        <c:lblOffset val="100"/>
        <c:noMultiLvlLbl val="0"/>
      </c:catAx>
      <c:valAx>
        <c:axId val="26121344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 sz="1600"/>
                </a:pPr>
                <a:r>
                  <a:rPr lang="en-US" sz="1600" dirty="0" smtClean="0"/>
                  <a:t>Probability</a:t>
                </a:r>
                <a:r>
                  <a:rPr lang="en-US" sz="1600" baseline="0" dirty="0" smtClean="0"/>
                  <a:t> of death per </a:t>
                </a:r>
                <a:r>
                  <a:rPr lang="en-US" sz="1600" baseline="0" dirty="0" err="1" smtClean="0"/>
                  <a:t>yr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1.9908033482394963E-2"/>
              <c:y val="0.10324177322239361"/>
            </c:manualLayout>
          </c:layout>
          <c:overlay val="0"/>
        </c:title>
        <c:numFmt formatCode="0.E+00" sourceLinked="0"/>
        <c:majorTickMark val="none"/>
        <c:minorTickMark val="none"/>
        <c:tickLblPos val="nextTo"/>
        <c:crossAx val="260294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DC099-1FAD-4007-9A06-8C4F45AAD872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43C87-3FA5-40C6-9699-C3151AA5E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65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A33998-D99A-43FF-833B-133968EEE73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1E446E-24C9-463F-9CAB-BED2A22991AA}" type="slidenum">
              <a:rPr lang="en-US" sz="12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BB87C9-48B1-4CAC-B8CF-DC0755776BD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03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CD45D3-9A2E-481D-8464-C677FBA71D94}" type="slidenum">
              <a:rPr lang="en-US"/>
              <a:pPr eaLnBrk="1" hangingPunct="1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BB87C9-48B1-4CAC-B8CF-DC0755776BD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32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BB87C9-48B1-4CAC-B8CF-DC0755776BD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02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8F1773-1B6B-4246-92FD-34AFC3F80154}" type="slidenum">
              <a:rPr lang="en-US" smtClean="0">
                <a:ea typeface="ＭＳ Ｐゴシック" pitchFamily="34" charset="-128"/>
              </a:rPr>
              <a:pPr/>
              <a:t>15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8F1773-1B6B-4246-92FD-34AFC3F80154}" type="slidenum">
              <a:rPr lang="en-US" smtClean="0">
                <a:ea typeface="ＭＳ Ｐゴシック" pitchFamily="34" charset="-128"/>
              </a:rPr>
              <a:pPr/>
              <a:t>16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69570C-B770-474F-AA2F-69F710E92414}" type="slidenum">
              <a:rPr lang="en-US" smtClean="0">
                <a:ea typeface="ＭＳ Ｐゴシック" pitchFamily="34" charset="-128"/>
              </a:rPr>
              <a:pPr/>
              <a:t>17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BB87C9-48B1-4CAC-B8CF-DC0755776BD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59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19D4F9-5167-4928-A3F0-8A9B5732052C}" type="slidenum">
              <a:rPr lang="en-US" smtClean="0">
                <a:ea typeface="ＭＳ Ｐゴシック" pitchFamily="34" charset="-128"/>
              </a:rPr>
              <a:pPr/>
              <a:t>19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7873A96-AF44-4936-988C-260D9D9F91B6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9B940E-665C-4BFF-B140-CEE711EDF7B1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20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lnSpc>
                <a:spcPct val="90000"/>
              </a:lnSpc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Terrestrial and Cosmic Sources account for 16% of our yearly dose.  </a:t>
            </a:r>
          </a:p>
          <a:p>
            <a:pPr marL="228600" indent="-228600">
              <a:lnSpc>
                <a:spcPct val="90000"/>
              </a:lnSpc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There are definitely radioactive materials in the soil causing about 8% of the total (excluding Radon).</a:t>
            </a:r>
          </a:p>
          <a:p>
            <a:pPr marL="685800" lvl="1" indent="-228600">
              <a:lnSpc>
                <a:spcPct val="90000"/>
              </a:lnSpc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Some of these are Potassium, Uranium, and Thorium. </a:t>
            </a:r>
          </a:p>
          <a:p>
            <a:pPr marL="685800" lvl="1" indent="-228600">
              <a:lnSpc>
                <a:spcPct val="90000"/>
              </a:lnSpc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Recall from the previous slide set that the U-238 decay chain is the source of Radon. </a:t>
            </a:r>
          </a:p>
          <a:p>
            <a:pPr marL="685800" lvl="1" indent="-228600">
              <a:lnSpc>
                <a:spcPct val="90000"/>
              </a:lnSpc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This is about 28 mRem per year – not including radon.  </a:t>
            </a:r>
          </a:p>
          <a:p>
            <a:pPr marL="228600" indent="-228600">
              <a:lnSpc>
                <a:spcPct val="90000"/>
              </a:lnSpc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From cosmic radiation, we are well shielded by the atmosphere.  </a:t>
            </a:r>
          </a:p>
          <a:p>
            <a:pPr marL="685800" lvl="1" indent="-228600">
              <a:lnSpc>
                <a:spcPct val="90000"/>
              </a:lnSpc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If the atmosphere weren</a:t>
            </a:r>
            <a:r>
              <a:rPr lang="ja-JP" altLang="en-US" smtClean="0">
                <a:latin typeface="Arial" pitchFamily="34" charset="0"/>
                <a:ea typeface="ＭＳ Ｐゴシック" pitchFamily="34" charset="-128"/>
              </a:rPr>
              <a:t>’</a:t>
            </a:r>
            <a:r>
              <a:rPr lang="en-US" altLang="ja-JP" smtClean="0">
                <a:latin typeface="Arial" pitchFamily="34" charset="0"/>
                <a:ea typeface="ＭＳ Ｐゴシック" pitchFamily="34" charset="-128"/>
              </a:rPr>
              <a:t>t there, we would get a much higher dose than we get today.  </a:t>
            </a:r>
          </a:p>
          <a:p>
            <a:pPr marL="685800" lvl="1" indent="-228600">
              <a:lnSpc>
                <a:spcPct val="90000"/>
              </a:lnSpc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Actually, living at sea level makes the dose lower than for people living at higher altitudes such as in Denver, Colorado.  </a:t>
            </a:r>
          </a:p>
          <a:p>
            <a:pPr marL="1143000" lvl="2" indent="-228600">
              <a:lnSpc>
                <a:spcPct val="90000"/>
              </a:lnSpc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The exposure there is almost twice that of Ohio.  </a:t>
            </a:r>
          </a:p>
          <a:p>
            <a:pPr marL="1143000" lvl="2" indent="-228600">
              <a:lnSpc>
                <a:spcPct val="90000"/>
              </a:lnSpc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On average, people living in Colorado receive about 50% more background radiation than the average person in the U.S.</a:t>
            </a:r>
          </a:p>
          <a:p>
            <a:pPr marL="685800" lvl="1" indent="-228600">
              <a:lnSpc>
                <a:spcPct val="90000"/>
              </a:lnSpc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When you fly in an airplane, you are higher in the atmosphere and you are exposed to more radiation. The added dose from cosmic rays during a coast-to-coast round trip flight in a commercial airplane is about 3 mRem (0.03 mSv).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EC8B5-180F-4213-9ACB-3F5568EC6011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21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r>
              <a:rPr lang="en-US" smtClean="0">
                <a:latin typeface="Arial" pitchFamily="34" charset="0"/>
                <a:ea typeface="ＭＳ Ｐゴシック" pitchFamily="34" charset="-128"/>
              </a:rPr>
              <a:t>We ourselves are radioactive.  Your date is radioactive!</a:t>
            </a:r>
          </a:p>
          <a:p>
            <a:pPr marL="228600" indent="-228600"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We are irradiating ourselves from the inside out.  </a:t>
            </a:r>
          </a:p>
          <a:p>
            <a:pPr marL="228600" indent="-228600"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Potassium-40 enters our body through the food chain naturally.  </a:t>
            </a:r>
          </a:p>
          <a:p>
            <a:pPr marL="685800" lvl="1" indent="-228600"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Bananas are a large source of potassium for us.  </a:t>
            </a:r>
          </a:p>
          <a:p>
            <a:pPr marL="685800" lvl="1" indent="-228600"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It is totally natural and necessary.  </a:t>
            </a:r>
          </a:p>
          <a:p>
            <a:pPr marL="685800" lvl="1" indent="-228600"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Potassium is known to prevent cramps.  </a:t>
            </a:r>
          </a:p>
          <a:p>
            <a:pPr marL="685800" lvl="1" indent="-228600"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Potassium-40 has a very low natural abundance, only 0.01% of all potassium.  </a:t>
            </a:r>
          </a:p>
          <a:p>
            <a:pPr marL="228600" indent="-228600"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Another element that we take in on a daily basis as we breathe and eat is Carbon.  </a:t>
            </a:r>
          </a:p>
          <a:p>
            <a:pPr marL="685800" lvl="1" indent="-228600"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Carbon makes up about 23% of our body weight.  </a:t>
            </a:r>
          </a:p>
          <a:p>
            <a:pPr marL="685800" lvl="1" indent="-228600"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Carbon-14 is produced in the atmosphere from cosmic radiation and it enters our body through eating and breathing.  </a:t>
            </a:r>
          </a:p>
          <a:p>
            <a:pPr marL="228600" indent="-228600"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The average person receives about 40 mRem per year from being irradiated internally.  </a:t>
            </a:r>
          </a:p>
          <a:p>
            <a:pPr marL="228600" indent="-228600"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We are actually irradiated by ourselves more than the current regulation permits to the general public from a licensee.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F76DE3-3276-4DC3-AC91-62B37064CCE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22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8307" name="Rectangle 7"/>
          <p:cNvSpPr txBox="1">
            <a:spLocks noGrp="1" noChangeArrowheads="1"/>
          </p:cNvSpPr>
          <p:nvPr/>
        </p:nvSpPr>
        <p:spPr bwMode="auto">
          <a:xfrm>
            <a:off x="3884613" y="8685214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57200" hangingPunct="0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D5B322F2-1F50-42A8-9447-8DE703685C77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57200" hangingPunct="0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22</a:t>
            </a:fld>
            <a:endParaRPr lang="en-GB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830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0" hangingPunct="0">
              <a:lnSpc>
                <a:spcPct val="93000"/>
              </a:lnSpc>
              <a:buClr>
                <a:srgbClr val="FFFFFF"/>
              </a:buClr>
              <a:buSzPct val="100000"/>
              <a:buFont typeface="Arial" pitchFamily="34" charset="0"/>
              <a:buNone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9830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1"/>
            <a:ext cx="5486400" cy="4116388"/>
          </a:xfrm>
          <a:noFill/>
          <a:ln/>
        </p:spPr>
        <p:txBody>
          <a:bodyPr wrap="none" lIns="90000" tIns="46800" rIns="90000" bIns="46800" anchor="ctr"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BB87C9-48B1-4CAC-B8CF-DC0755776BD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16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BB87C9-48B1-4CAC-B8CF-DC0755776BD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361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BB87C9-48B1-4CAC-B8CF-DC0755776BD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25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BB87C9-48B1-4CAC-B8CF-DC0755776BD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25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BB87C9-48B1-4CAC-B8CF-DC0755776BD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975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BB87C9-48B1-4CAC-B8CF-DC0755776BD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693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Source: http://www.psi.ch/ta/IlkEN/Hirschberg_etal_2006.pdf </a:t>
            </a:r>
            <a:endParaRPr lang="en-US" dirty="0" smtClean="0"/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42ABBD-B6E8-41A3-981A-15174E7AEF1D}" type="slidenum">
              <a:rPr lang="en-US" sz="12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7873A96-AF44-4936-988C-260D9D9F91B6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smtClean="0"/>
              <a:t>The Human Cost of Energy </a:t>
            </a:r>
          </a:p>
          <a:p>
            <a:r>
              <a:rPr lang="en-US" dirty="0" smtClean="0"/>
              <a:t>Fossil fuels exact the biggest toll in terms of lives lost </a:t>
            </a:r>
          </a:p>
          <a:p>
            <a:pPr eaLnBrk="1" hangingPunct="1"/>
            <a:r>
              <a:rPr lang="en-US" dirty="0" smtClean="0"/>
              <a:t>http://www.scientificamerican.com/article/the-human-cost-of-energy/</a:t>
            </a:r>
          </a:p>
          <a:p>
            <a:pPr eaLnBrk="1" hangingPunct="1"/>
            <a:r>
              <a:rPr lang="en-US" i="1" dirty="0" smtClean="0"/>
              <a:t>Graphic by Jen Christiansen; Sources: Paul </a:t>
            </a:r>
            <a:r>
              <a:rPr lang="en-US" i="1" dirty="0" err="1" smtClean="0"/>
              <a:t>Scherrer</a:t>
            </a:r>
            <a:r>
              <a:rPr lang="en-US" i="1" dirty="0" smtClean="0"/>
              <a:t> Institute (deaths); Organization for Economic Co-operation and Development (health burden) 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42ABBD-B6E8-41A3-981A-15174E7AEF1D}" type="slidenum">
              <a:rPr lang="en-US" sz="12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BB87C9-48B1-4CAC-B8CF-DC0755776BD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483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C6B9F5-08CE-419C-953C-88301A74D264}" type="slidenum">
              <a:rPr lang="en-US" sz="12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sz="1200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BB87C9-48B1-4CAC-B8CF-DC0755776BD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483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C7F2C1-B5C7-42D1-A4E6-601930F52821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78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3" name="Slide Number Placeholder 3"/>
          <p:cNvSpPr txBox="1">
            <a:spLocks noGrp="1"/>
          </p:cNvSpPr>
          <p:nvPr/>
        </p:nvSpPr>
        <p:spPr bwMode="auto">
          <a:xfrm>
            <a:off x="3884561" y="8684684"/>
            <a:ext cx="297226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A4B7E87-E991-4998-BA83-4D66E3C79581}" type="slidenum">
              <a:rPr lang="en-US" sz="1200"/>
              <a:pPr algn="r"/>
              <a:t>34</a:t>
            </a:fld>
            <a:endParaRPr lang="en-US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14B43E-6E37-48ED-BA9C-2BC20785FFA7}" type="slidenum">
              <a:rPr lang="en-US" sz="1200" smtClean="0">
                <a:solidFill>
                  <a:prstClr val="black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43C87-3FA5-40C6-9699-C3151AA5E72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687F164-DEF3-479A-9F65-F8D70D90EBC8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101CD44-B7CD-4BBF-AD6F-8BFE22315DA4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9913B7B-56B9-4F7F-B81A-6C898394ED7D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6A060C-09D4-4ACB-AE98-DFA8DF047DBE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5B9F0E6-42BC-42CC-AA5C-23FA152A7A4A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BB87C9-48B1-4CAC-B8CF-DC0755776BD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13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6997" y="2130425"/>
            <a:ext cx="7431202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995" y="3886200"/>
            <a:ext cx="7431203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1EE-C3D8-694F-97FF-F68C7832F9E8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314-900F-3548-907F-397C26204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8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Reactor Safety I		Nuclear 					Engineering Program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Reactor Safety I		Nuclear 					Engineering Program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Reactor Safety I Nuclear Engineering Program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	                 		Nuclear Engineering</a:t>
            </a:r>
          </a:p>
          <a:p>
            <a:pPr>
              <a:defRPr/>
            </a:pPr>
            <a:r>
              <a:rPr lang="en-US"/>
              <a:t>        			          Program</a:t>
            </a:r>
          </a:p>
        </p:txBody>
      </p:sp>
    </p:spTree>
    <p:extLst>
      <p:ext uri="{BB962C8B-B14F-4D97-AF65-F5344CB8AC3E}">
        <p14:creationId xmlns:p14="http://schemas.microsoft.com/office/powerpoint/2010/main" val="3599952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ce-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92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090" y="1763990"/>
            <a:ext cx="7425110" cy="43621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1EE-C3D8-694F-97FF-F68C7832F9E8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314-900F-3548-907F-397C262044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49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6950"/>
            <a:ext cx="4038600" cy="4409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6950"/>
            <a:ext cx="4038600" cy="4409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1EE-C3D8-694F-97FF-F68C7832F9E8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314-900F-3548-907F-397C26204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2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Georgia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1EE-C3D8-694F-97FF-F68C7832F9E8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314-900F-3548-907F-397C26204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70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 Background"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4B981EE-C3D8-694F-97FF-F68C7832F9E8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314-900F-3548-907F-397C262044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450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110"/>
            <a:ext cx="3008313" cy="73734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3288" y="1709110"/>
            <a:ext cx="4821400" cy="4417053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63666"/>
            <a:ext cx="3008313" cy="35624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1EE-C3D8-694F-97FF-F68C7832F9E8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314-900F-3548-907F-397C26204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58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4837" y="1615030"/>
            <a:ext cx="7416332" cy="39434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4837" y="5762366"/>
            <a:ext cx="7416332" cy="409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1EE-C3D8-694F-97FF-F68C7832F9E8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314-900F-3548-907F-397C26204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13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4837" y="1615030"/>
            <a:ext cx="7416332" cy="3943497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4837" y="5762366"/>
            <a:ext cx="7416332" cy="40983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1EE-C3D8-694F-97FF-F68C7832F9E8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282314-900F-3548-907F-397C262044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05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Reactor Safety I		Nuclear 					Engineering Program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3090" y="1763990"/>
            <a:ext cx="7425110" cy="4362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981EE-C3D8-694F-97FF-F68C7832F9E8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82314-900F-3548-907F-397C262044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rot="5400000">
            <a:off x="3877107" y="-3490126"/>
            <a:ext cx="1051276" cy="8805488"/>
          </a:xfrm>
          <a:prstGeom prst="round2Same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646" y="660814"/>
            <a:ext cx="1403554" cy="51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4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5787764" y="3302972"/>
            <a:ext cx="2853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smtClean="0">
                <a:solidFill>
                  <a:schemeClr val="bg1"/>
                </a:solidFill>
                <a:latin typeface="TradeGothic"/>
                <a:cs typeface="TradeGothic"/>
              </a:rPr>
              <a:t>American Nuclear Society</a:t>
            </a:r>
            <a:endParaRPr lang="en-US" b="1" i="0" dirty="0">
              <a:solidFill>
                <a:schemeClr val="bg1"/>
              </a:solidFill>
              <a:latin typeface="TradeGothic"/>
              <a:cs typeface="TradeGothic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alphaModFix amt="9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625"/>
            <a:ext cx="6858000" cy="660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9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1/15/Nuclear_fission.sv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10233F"/>
                </a:solidFill>
              </a:rPr>
              <a:t>Understanding Risk</a:t>
            </a:r>
            <a:br>
              <a:rPr lang="en-US" sz="4000" dirty="0" smtClean="0">
                <a:solidFill>
                  <a:srgbClr val="10233F"/>
                </a:solidFill>
              </a:rPr>
            </a:br>
            <a:endParaRPr lang="en-US" sz="2800" dirty="0" smtClean="0">
              <a:solidFill>
                <a:srgbClr val="10233F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 Teacher Workshop</a:t>
            </a:r>
          </a:p>
          <a:p>
            <a:r>
              <a:rPr lang="en-US" dirty="0" smtClean="0"/>
              <a:t>Reno, NV</a:t>
            </a:r>
          </a:p>
          <a:p>
            <a:r>
              <a:rPr lang="en-US" dirty="0"/>
              <a:t>June 2014</a:t>
            </a:r>
          </a:p>
        </p:txBody>
      </p:sp>
      <p:graphicFrame>
        <p:nvGraphicFramePr>
          <p:cNvPr id="2051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914400" y="7467600"/>
          <a:ext cx="8229600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hart" r:id="rId4" imgW="8229600" imgH="4533990" progId="MSGraph.Chart.8">
                  <p:embed followColorScheme="full"/>
                </p:oleObj>
              </mc:Choice>
              <mc:Fallback>
                <p:oleObj name="Chart" r:id="rId4" imgW="8229600" imgH="4533990" progId="MSGraph.Chart.8">
                  <p:embed followColorScheme="full"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7467600"/>
                        <a:ext cx="8229600" cy="453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1515" y="6092190"/>
            <a:ext cx="87303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Slides adapted from material originally made by Rich Denning, Ohio State university</a:t>
            </a:r>
          </a:p>
          <a:p>
            <a:pPr algn="r"/>
            <a:endParaRPr lang="en-US" sz="11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370114" y="1763990"/>
            <a:ext cx="8088086" cy="436217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Two isotopes of uranium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aseline="30000" dirty="0" smtClean="0"/>
              <a:t>238</a:t>
            </a:r>
            <a:r>
              <a:rPr lang="en-US" sz="2000" dirty="0" smtClean="0"/>
              <a:t>U</a:t>
            </a:r>
            <a:r>
              <a:rPr lang="en-US" sz="2000" baseline="-25000" dirty="0" smtClean="0"/>
              <a:t>92</a:t>
            </a:r>
            <a:r>
              <a:rPr lang="en-US" sz="2000" dirty="0" smtClean="0"/>
              <a:t> – Not readily fissionable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 smtClean="0"/>
              <a:t>			99.3% of natural uranium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aseline="30000" dirty="0" smtClean="0"/>
              <a:t>235</a:t>
            </a:r>
            <a:r>
              <a:rPr lang="en-US" sz="2000" dirty="0" smtClean="0"/>
              <a:t>U</a:t>
            </a:r>
            <a:r>
              <a:rPr lang="en-US" sz="2000" baseline="-25000" dirty="0" smtClean="0"/>
              <a:t>92</a:t>
            </a:r>
            <a:r>
              <a:rPr lang="en-US" sz="2000" dirty="0" smtClean="0"/>
              <a:t> – Fissionable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 smtClean="0"/>
              <a:t>			0.7% of natural uranium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Fission results in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Radioactive</a:t>
            </a:r>
            <a:r>
              <a:rPr lang="en-US" sz="2000" dirty="0" smtClean="0"/>
              <a:t> fission products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</a:t>
            </a:r>
            <a:r>
              <a:rPr lang="en-US" sz="2000" dirty="0" smtClean="0"/>
              <a:t>eutrons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200 MeV of released energy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concentrated nature of nuclear energy is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	what limits its environmental footprint relative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	to competitive sources of energy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	  </a:t>
            </a:r>
            <a:r>
              <a:rPr lang="en-US" sz="2400" dirty="0" smtClean="0"/>
              <a:t>			</a:t>
            </a:r>
            <a:endParaRPr lang="en-US" sz="2400" baseline="-25000" dirty="0" smtClean="0"/>
          </a:p>
        </p:txBody>
      </p:sp>
      <p:sp>
        <p:nvSpPr>
          <p:cNvPr id="2355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34486" y="489857"/>
            <a:ext cx="6854144" cy="870857"/>
          </a:xfrm>
          <a:prstGeom prst="rect">
            <a:avLst/>
          </a:prstGeom>
        </p:spPr>
        <p:txBody>
          <a:bodyPr anchor="ctr"/>
          <a:lstStyle/>
          <a:p>
            <a:pPr algn="l"/>
            <a:r>
              <a:rPr lang="en-US" sz="3600" dirty="0" smtClean="0"/>
              <a:t>Nuclear Power Basics - Fission</a:t>
            </a:r>
          </a:p>
        </p:txBody>
      </p:sp>
      <p:pic>
        <p:nvPicPr>
          <p:cNvPr id="23555" name="Picture 4" descr="Image:Nuclear fission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046" y="1915912"/>
            <a:ext cx="21986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All reactor safety problems are associated with the radioactive fission products.</a:t>
            </a:r>
          </a:p>
          <a:p>
            <a:pPr lvl="1"/>
            <a:r>
              <a:rPr lang="en-US" sz="2400" dirty="0" smtClean="0"/>
              <a:t>Because they are radioactive, they produce heat (decay heat) that must be continually removed to prevent fuel melting.</a:t>
            </a:r>
          </a:p>
          <a:p>
            <a:pPr lvl="1"/>
            <a:r>
              <a:rPr lang="en-US" sz="2400" dirty="0" smtClean="0"/>
              <a:t>Because they are radioactive (emit radiation), if they are release to the environment people can be exposed to the emitted radiation and their health can be affected.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8913" y="435430"/>
            <a:ext cx="7431087" cy="979714"/>
          </a:xfrm>
          <a:prstGeom prst="rect">
            <a:avLst/>
          </a:prstGeom>
        </p:spPr>
        <p:txBody>
          <a:bodyPr anchor="ctr"/>
          <a:lstStyle/>
          <a:p>
            <a:pPr algn="l"/>
            <a:r>
              <a:rPr lang="en-US" sz="3200" dirty="0" smtClean="0"/>
              <a:t>Fission Products and Reactor Safety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263382" y="1585913"/>
            <a:ext cx="7425110" cy="4362173"/>
          </a:xfrm>
        </p:spPr>
        <p:txBody>
          <a:bodyPr/>
          <a:lstStyle/>
          <a:p>
            <a:pPr eaLnBrk="1" hangingPunct="1"/>
            <a:r>
              <a:rPr lang="en-US" sz="1800" dirty="0" smtClean="0"/>
              <a:t>Multiple Barrier Concept</a:t>
            </a:r>
          </a:p>
          <a:p>
            <a:pPr marL="457200" lvl="1" indent="0" eaLnBrk="1" hangingPunct="1">
              <a:buNone/>
            </a:pPr>
            <a:r>
              <a:rPr lang="en-US" sz="1800" dirty="0" smtClean="0"/>
              <a:t>1. Fuel matrix (uranium dioxide)</a:t>
            </a:r>
          </a:p>
          <a:p>
            <a:pPr marL="457200" lvl="1" indent="0" eaLnBrk="1" hangingPunct="1">
              <a:buNone/>
            </a:pPr>
            <a:r>
              <a:rPr lang="en-US" sz="1800" dirty="0" smtClean="0"/>
              <a:t>2. Cladding (zirconium alloy)</a:t>
            </a:r>
          </a:p>
          <a:p>
            <a:pPr marL="457200" lvl="1" indent="0" eaLnBrk="1" hangingPunct="1">
              <a:buNone/>
            </a:pPr>
            <a:r>
              <a:rPr lang="en-US" sz="1800" dirty="0" smtClean="0"/>
              <a:t>3. Reactor Coolant System (steel)</a:t>
            </a:r>
          </a:p>
          <a:p>
            <a:pPr marL="457200" lvl="1" indent="0" eaLnBrk="1" hangingPunct="1">
              <a:buNone/>
            </a:pPr>
            <a:r>
              <a:rPr lang="en-US" sz="1800" dirty="0" smtClean="0"/>
              <a:t>4. Containment (steel boundary)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63382" y="484188"/>
            <a:ext cx="6594613" cy="941842"/>
          </a:xfrm>
          <a:prstGeom prst="rect">
            <a:avLst/>
          </a:prstGeom>
        </p:spPr>
        <p:txBody>
          <a:bodyPr anchor="ctr"/>
          <a:lstStyle/>
          <a:p>
            <a:pPr algn="l" eaLnBrk="1" hangingPunct="1"/>
            <a:r>
              <a:rPr lang="en-US" sz="4000" dirty="0" smtClean="0"/>
              <a:t>Defense in Depth</a:t>
            </a:r>
          </a:p>
        </p:txBody>
      </p:sp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472" y="3521786"/>
            <a:ext cx="2236704" cy="318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6578597" y="149135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Barrier 1</a:t>
            </a:r>
          </a:p>
        </p:txBody>
      </p:sp>
      <p:sp>
        <p:nvSpPr>
          <p:cNvPr id="12296" name="Text Box 7"/>
          <p:cNvSpPr txBox="1">
            <a:spLocks noChangeArrowheads="1"/>
          </p:cNvSpPr>
          <p:nvPr/>
        </p:nvSpPr>
        <p:spPr bwMode="auto">
          <a:xfrm>
            <a:off x="5072740" y="1545779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Barrier 2</a:t>
            </a:r>
          </a:p>
        </p:txBody>
      </p:sp>
      <p:sp>
        <p:nvSpPr>
          <p:cNvPr id="12297" name="Text Box 8"/>
          <p:cNvSpPr txBox="1">
            <a:spLocks noChangeArrowheads="1"/>
          </p:cNvSpPr>
          <p:nvPr/>
        </p:nvSpPr>
        <p:spPr bwMode="auto">
          <a:xfrm>
            <a:off x="215895" y="5388376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Barrier 4</a:t>
            </a:r>
          </a:p>
        </p:txBody>
      </p:sp>
      <p:sp>
        <p:nvSpPr>
          <p:cNvPr id="12298" name="Text Box 9"/>
          <p:cNvSpPr txBox="1">
            <a:spLocks noChangeArrowheads="1"/>
          </p:cNvSpPr>
          <p:nvPr/>
        </p:nvSpPr>
        <p:spPr bwMode="auto">
          <a:xfrm>
            <a:off x="89206" y="4784163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Barrier 3</a:t>
            </a:r>
          </a:p>
        </p:txBody>
      </p:sp>
      <p:sp>
        <p:nvSpPr>
          <p:cNvPr id="12301" name="Line 12"/>
          <p:cNvSpPr>
            <a:spLocks noChangeShapeType="1"/>
          </p:cNvSpPr>
          <p:nvPr/>
        </p:nvSpPr>
        <p:spPr bwMode="auto">
          <a:xfrm>
            <a:off x="1156006" y="4967519"/>
            <a:ext cx="1247166" cy="50800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Line 13"/>
          <p:cNvSpPr>
            <a:spLocks noChangeShapeType="1"/>
          </p:cNvSpPr>
          <p:nvPr/>
        </p:nvSpPr>
        <p:spPr bwMode="auto">
          <a:xfrm>
            <a:off x="1311724" y="5618962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2226" name="Picture 2" descr="http://dukenuclear.files.wordpress.com/2011/11/pellet-and-assembly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782" y="2116215"/>
            <a:ext cx="4002709" cy="228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9" name="Line 10"/>
          <p:cNvSpPr>
            <a:spLocks noChangeShapeType="1"/>
          </p:cNvSpPr>
          <p:nvPr/>
        </p:nvSpPr>
        <p:spPr bwMode="auto">
          <a:xfrm flipH="1">
            <a:off x="6749135" y="1858063"/>
            <a:ext cx="319311" cy="700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1"/>
          <p:cNvSpPr>
            <a:spLocks noChangeShapeType="1"/>
          </p:cNvSpPr>
          <p:nvPr/>
        </p:nvSpPr>
        <p:spPr bwMode="auto">
          <a:xfrm>
            <a:off x="5758540" y="1912492"/>
            <a:ext cx="609600" cy="87425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0" y="4577329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Although very unlikely, a severe accident can result in the failure of all of </a:t>
            </a:r>
            <a:r>
              <a:rPr lang="en-US" dirty="0" smtClean="0"/>
              <a:t>four </a:t>
            </a:r>
            <a:r>
              <a:rPr lang="en-US" dirty="0"/>
              <a:t>barriers as happened at Fukushima.</a:t>
            </a:r>
          </a:p>
        </p:txBody>
      </p:sp>
    </p:spTree>
    <p:extLst>
      <p:ext uri="{BB962C8B-B14F-4D97-AF65-F5344CB8AC3E}">
        <p14:creationId xmlns:p14="http://schemas.microsoft.com/office/powerpoint/2010/main" val="3486388815"/>
      </p:ext>
    </p:extLst>
  </p:cSld>
  <p:clrMapOvr>
    <a:masterClrMapping/>
  </p:clrMapOvr>
  <p:transition advTm="86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662" y="3710355"/>
            <a:ext cx="4747752" cy="323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044" y="1763990"/>
            <a:ext cx="8219242" cy="43621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Accident in which ability to cool the fuel is lost.</a:t>
            </a:r>
          </a:p>
          <a:p>
            <a:r>
              <a:rPr lang="en-US" sz="2400" dirty="0" smtClean="0"/>
              <a:t>Fuel melts and penetrates the reactor coolant system resulting in release of fission products to the air in the containment building.</a:t>
            </a:r>
          </a:p>
          <a:p>
            <a:r>
              <a:rPr lang="en-US" sz="2400" dirty="0" smtClean="0"/>
              <a:t>Containment building fails leading to an airborne release of radioactive material.</a:t>
            </a:r>
          </a:p>
          <a:p>
            <a:r>
              <a:rPr lang="en-US" sz="2400" dirty="0" smtClean="0"/>
              <a:t>People are exposed: </a:t>
            </a:r>
          </a:p>
          <a:p>
            <a:pPr marL="0" indent="0">
              <a:buNone/>
            </a:pPr>
            <a:r>
              <a:rPr lang="en-US" sz="2400" dirty="0" smtClean="0"/>
              <a:t>   external, inhalation or </a:t>
            </a:r>
          </a:p>
          <a:p>
            <a:pPr marL="0" indent="0">
              <a:buNone/>
            </a:pPr>
            <a:r>
              <a:rPr lang="en-US" sz="2400" dirty="0" smtClean="0"/>
              <a:t>   ingestion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6257" y="446314"/>
            <a:ext cx="6843258" cy="957943"/>
          </a:xfrm>
          <a:prstGeom prst="rect">
            <a:avLst/>
          </a:prstGeom>
        </p:spPr>
        <p:txBody>
          <a:bodyPr anchor="ctr"/>
          <a:lstStyle/>
          <a:p>
            <a:pPr algn="l"/>
            <a:r>
              <a:rPr lang="en-US" sz="3200" dirty="0" smtClean="0"/>
              <a:t>Safety Concern of Severe Accident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85" y="1632858"/>
            <a:ext cx="8479971" cy="4931228"/>
          </a:xfrm>
        </p:spPr>
        <p:txBody>
          <a:bodyPr>
            <a:normAutofit/>
          </a:bodyPr>
          <a:lstStyle/>
          <a:p>
            <a:r>
              <a:rPr lang="en-US" dirty="0" smtClean="0"/>
              <a:t>Ionizing radiation damages cells.</a:t>
            </a:r>
          </a:p>
          <a:p>
            <a:r>
              <a:rPr lang="en-US" dirty="0" err="1" smtClean="0"/>
              <a:t>Rem</a:t>
            </a:r>
            <a:r>
              <a:rPr lang="en-US" dirty="0" smtClean="0"/>
              <a:t> is a unit of measure that determines the biological effect of radiation exposure</a:t>
            </a:r>
          </a:p>
          <a:p>
            <a:pPr lvl="1"/>
            <a:r>
              <a:rPr lang="en-US" dirty="0" smtClean="0"/>
              <a:t>It is independent of the type of radiation.</a:t>
            </a:r>
          </a:p>
          <a:p>
            <a:r>
              <a:rPr lang="en-US" dirty="0" err="1" smtClean="0"/>
              <a:t>Sievert</a:t>
            </a:r>
            <a:r>
              <a:rPr lang="en-US" dirty="0" smtClean="0"/>
              <a:t> is the SI unit (=100 </a:t>
            </a:r>
            <a:r>
              <a:rPr lang="en-US" dirty="0" err="1" smtClean="0"/>
              <a:t>rem</a:t>
            </a:r>
            <a:r>
              <a:rPr lang="en-US" dirty="0" smtClean="0"/>
              <a:t>) but historically </a:t>
            </a:r>
            <a:r>
              <a:rPr lang="en-US" dirty="0" err="1" smtClean="0"/>
              <a:t>rem</a:t>
            </a:r>
            <a:r>
              <a:rPr lang="en-US" dirty="0" smtClean="0"/>
              <a:t> has been more commonly used in the U.S.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67142" y="446314"/>
            <a:ext cx="6734402" cy="968829"/>
          </a:xfrm>
          <a:prstGeom prst="rect">
            <a:avLst/>
          </a:prstGeom>
        </p:spPr>
        <p:txBody>
          <a:bodyPr anchor="ctr"/>
          <a:lstStyle/>
          <a:p>
            <a:pPr algn="l"/>
            <a:r>
              <a:rPr lang="en-US" sz="3600" dirty="0" smtClean="0"/>
              <a:t>Measuring Human Exposure </a:t>
            </a:r>
            <a:br>
              <a:rPr lang="en-US" sz="3600" dirty="0" smtClean="0"/>
            </a:br>
            <a:r>
              <a:rPr lang="en-US" sz="3600" dirty="0" smtClean="0"/>
              <a:t>to Radiation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59229" y="1589314"/>
            <a:ext cx="8501742" cy="5040086"/>
          </a:xfrm>
        </p:spPr>
        <p:txBody>
          <a:bodyPr vert="horz" lIns="91440" tIns="45720" rIns="91440" bIns="91440" rtlCol="0"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Radiation sickness (high doses)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LD50/30 is the </a:t>
            </a:r>
            <a:r>
              <a:rPr lang="en-US" altLang="en-US" dirty="0" smtClean="0"/>
              <a:t>“</a:t>
            </a:r>
            <a:r>
              <a:rPr lang="en-US" dirty="0" smtClean="0"/>
              <a:t>lethal dose for 50 percent of the population within 30 days without medical intervention</a:t>
            </a:r>
            <a:r>
              <a:rPr lang="en-US" altLang="en-US" dirty="0" smtClean="0"/>
              <a:t>”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Lethal dose LD50/30 = 450 </a:t>
            </a:r>
            <a:r>
              <a:rPr lang="en-US" dirty="0" err="1" smtClean="0"/>
              <a:t>rem</a:t>
            </a:r>
            <a:r>
              <a:rPr lang="en-US" dirty="0" smtClean="0"/>
              <a:t> (some variability with age)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Signs of radiation sickness ~100 </a:t>
            </a:r>
            <a:r>
              <a:rPr lang="en-US" dirty="0" err="1" smtClean="0"/>
              <a:t>rem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In risk assessments with modern models, risk to public of early fatality effectively non-existent</a:t>
            </a:r>
          </a:p>
          <a:p>
            <a:pPr>
              <a:lnSpc>
                <a:spcPct val="120000"/>
              </a:lnSpc>
              <a:buFont typeface="Arial"/>
              <a:buNone/>
            </a:pPr>
            <a:endParaRPr lang="en-US" dirty="0" smtClean="0"/>
          </a:p>
        </p:txBody>
      </p:sp>
      <p:sp>
        <p:nvSpPr>
          <p:cNvPr id="82945" name="Title 1"/>
          <p:cNvSpPr>
            <a:spLocks noGrp="1"/>
          </p:cNvSpPr>
          <p:nvPr>
            <p:ph type="ctrTitle" idx="4294967295"/>
          </p:nvPr>
        </p:nvSpPr>
        <p:spPr>
          <a:xfrm>
            <a:off x="134485" y="435429"/>
            <a:ext cx="6799715" cy="925285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n-US" sz="3600" dirty="0" smtClean="0"/>
              <a:t>Health Effects of Exposure – </a:t>
            </a:r>
            <a:br>
              <a:rPr lang="en-US" sz="3600" dirty="0" smtClean="0"/>
            </a:br>
            <a:r>
              <a:rPr lang="en-US" sz="3600" dirty="0" smtClean="0"/>
              <a:t>High Dose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58174" y="1763990"/>
            <a:ext cx="8187111" cy="459236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3600" dirty="0" smtClean="0">
                <a:latin typeface="Calibri" pitchFamily="34" charset="0"/>
                <a:ea typeface="ＭＳ Ｐゴシック" pitchFamily="34" charset="-128"/>
              </a:rPr>
              <a:t>Cancer possible at lower doses</a:t>
            </a:r>
          </a:p>
          <a:p>
            <a:pPr eaLnBrk="1" hangingPunct="1">
              <a:lnSpc>
                <a:spcPct val="70000"/>
              </a:lnSpc>
            </a:pPr>
            <a:r>
              <a:rPr lang="en-US" sz="3600" dirty="0" smtClean="0">
                <a:latin typeface="Calibri" pitchFamily="34" charset="0"/>
                <a:ea typeface="ＭＳ Ｐゴシック" pitchFamily="34" charset="-128"/>
              </a:rPr>
              <a:t>Random behavior – radiation can increase probability of getting cancer but can</a:t>
            </a:r>
            <a:r>
              <a:rPr lang="en-US" altLang="en-US" sz="3600" dirty="0" smtClean="0">
                <a:latin typeface="Calibri" pitchFamily="34" charset="0"/>
                <a:ea typeface="ＭＳ Ｐゴシック" pitchFamily="34" charset="-128"/>
              </a:rPr>
              <a:t>’</a:t>
            </a:r>
            <a:r>
              <a:rPr lang="en-US" sz="3600" dirty="0" smtClean="0">
                <a:latin typeface="Calibri" pitchFamily="34" charset="0"/>
                <a:ea typeface="ＭＳ Ｐゴシック" pitchFamily="34" charset="-128"/>
              </a:rPr>
              <a:t>t</a:t>
            </a:r>
            <a:r>
              <a:rPr lang="en-US" altLang="ja-JP" sz="3600" dirty="0" smtClean="0">
                <a:latin typeface="Calibri" pitchFamily="34" charset="0"/>
                <a:ea typeface="MS Gothic" pitchFamily="49" charset="-128"/>
              </a:rPr>
              <a:t> say who will get cancer</a:t>
            </a:r>
          </a:p>
          <a:p>
            <a:pPr eaLnBrk="1" hangingPunct="1">
              <a:lnSpc>
                <a:spcPct val="70000"/>
              </a:lnSpc>
            </a:pPr>
            <a:r>
              <a:rPr lang="en-US" altLang="ja-JP" sz="3600" dirty="0" smtClean="0">
                <a:latin typeface="Calibri" pitchFamily="34" charset="0"/>
                <a:ea typeface="MS Gothic" pitchFamily="49" charset="-128"/>
              </a:rPr>
              <a:t>Appear with some delay in time (latency period).</a:t>
            </a:r>
          </a:p>
          <a:p>
            <a:pPr eaLnBrk="1" hangingPunct="1">
              <a:lnSpc>
                <a:spcPct val="70000"/>
              </a:lnSpc>
            </a:pPr>
            <a:r>
              <a:rPr lang="en-US" altLang="ja-JP" sz="3600" dirty="0" smtClean="0">
                <a:latin typeface="Calibri" pitchFamily="34" charset="0"/>
                <a:ea typeface="MS Gothic" pitchFamily="49" charset="-128"/>
              </a:rPr>
              <a:t>Typically described in terms of </a:t>
            </a:r>
            <a:r>
              <a:rPr lang="en-US" altLang="ja-JP" sz="3600" dirty="0" err="1" smtClean="0">
                <a:latin typeface="Calibri" pitchFamily="34" charset="0"/>
                <a:ea typeface="MS Gothic" pitchFamily="49" charset="-128"/>
              </a:rPr>
              <a:t>mrem</a:t>
            </a:r>
            <a:r>
              <a:rPr lang="en-US" altLang="ja-JP" sz="3600" dirty="0" smtClean="0">
                <a:latin typeface="Calibri" pitchFamily="34" charset="0"/>
                <a:ea typeface="MS Gothic" pitchFamily="49" charset="-128"/>
              </a:rPr>
              <a:t> (1 </a:t>
            </a:r>
            <a:r>
              <a:rPr lang="en-US" altLang="ja-JP" sz="3600" dirty="0" err="1" smtClean="0">
                <a:latin typeface="Calibri" pitchFamily="34" charset="0"/>
                <a:ea typeface="MS Gothic" pitchFamily="49" charset="-128"/>
              </a:rPr>
              <a:t>millirem</a:t>
            </a:r>
            <a:r>
              <a:rPr lang="en-US" altLang="ja-JP" sz="3600" dirty="0" smtClean="0">
                <a:latin typeface="Calibri" pitchFamily="34" charset="0"/>
                <a:ea typeface="MS Gothic" pitchFamily="49" charset="-128"/>
              </a:rPr>
              <a:t> = 0.001 </a:t>
            </a:r>
            <a:r>
              <a:rPr lang="en-US" altLang="ja-JP" sz="3600" dirty="0" err="1" smtClean="0">
                <a:latin typeface="Calibri" pitchFamily="34" charset="0"/>
                <a:ea typeface="MS Gothic" pitchFamily="49" charset="-128"/>
              </a:rPr>
              <a:t>rem</a:t>
            </a:r>
            <a:r>
              <a:rPr lang="en-US" altLang="ja-JP" sz="3600" dirty="0" smtClean="0">
                <a:latin typeface="Calibri" pitchFamily="34" charset="0"/>
                <a:ea typeface="MS Gothic" pitchFamily="49" charset="-128"/>
              </a:rPr>
              <a:t>)</a:t>
            </a:r>
          </a:p>
          <a:p>
            <a:pPr eaLnBrk="1" hangingPunct="1">
              <a:lnSpc>
                <a:spcPct val="70000"/>
              </a:lnSpc>
            </a:pPr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82945" name="Title 1"/>
          <p:cNvSpPr>
            <a:spLocks noGrp="1"/>
          </p:cNvSpPr>
          <p:nvPr>
            <p:ph type="ctrTitle" idx="4294967295"/>
          </p:nvPr>
        </p:nvSpPr>
        <p:spPr>
          <a:xfrm>
            <a:off x="167142" y="478972"/>
            <a:ext cx="6897687" cy="936172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n-US" sz="3600" dirty="0" smtClean="0"/>
              <a:t>Health Effects of Exposure – Low Dose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1571" y="1632857"/>
            <a:ext cx="8291058" cy="451757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3600" dirty="0" smtClean="0">
                <a:latin typeface="Calibri" pitchFamily="34" charset="0"/>
                <a:ea typeface="ＭＳ Ｐゴシック" pitchFamily="34" charset="-128"/>
              </a:rPr>
              <a:t>Humans are unavoidably exposed to radiation that arises from cosmic rays and the decay of naturally occurring radioactive materials.</a:t>
            </a:r>
          </a:p>
          <a:p>
            <a:pPr eaLnBrk="1" hangingPunct="1">
              <a:lnSpc>
                <a:spcPct val="110000"/>
              </a:lnSpc>
            </a:pPr>
            <a:r>
              <a:rPr lang="en-US" sz="3600" dirty="0" smtClean="0">
                <a:latin typeface="Calibri" pitchFamily="34" charset="0"/>
                <a:ea typeface="ＭＳ Ｐゴシック" pitchFamily="34" charset="-128"/>
              </a:rPr>
              <a:t>Average exposure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3200" dirty="0" smtClean="0">
                <a:latin typeface="Calibri" pitchFamily="34" charset="0"/>
                <a:ea typeface="ＭＳ Ｐゴシック" pitchFamily="34" charset="-128"/>
              </a:rPr>
              <a:t> Natural sources of radiation (cosmic rays, house construction) – 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320 </a:t>
            </a:r>
            <a:r>
              <a:rPr lang="en-US" sz="3200" dirty="0" err="1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mrem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3200" dirty="0" smtClean="0">
                <a:latin typeface="Calibri" pitchFamily="34" charset="0"/>
                <a:ea typeface="ＭＳ Ｐゴシック" pitchFamily="34" charset="-128"/>
              </a:rPr>
              <a:t>per year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3200" dirty="0" smtClean="0">
                <a:latin typeface="Calibri" pitchFamily="34" charset="0"/>
                <a:ea typeface="ＭＳ Ｐゴシック" pitchFamily="34" charset="-128"/>
              </a:rPr>
              <a:t> Medical procedures – 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320 </a:t>
            </a:r>
            <a:r>
              <a:rPr lang="en-US" sz="3200" dirty="0" err="1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mrem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3200" dirty="0" smtClean="0">
                <a:latin typeface="Calibri" pitchFamily="34" charset="0"/>
                <a:ea typeface="ＭＳ Ｐゴシック" pitchFamily="34" charset="-128"/>
              </a:rPr>
              <a:t>per year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sz="3600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8499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1571" y="446314"/>
            <a:ext cx="6625544" cy="947057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n-US" sz="3600" dirty="0" smtClean="0"/>
              <a:t>Background Radiation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71" y="1763990"/>
            <a:ext cx="8186058" cy="463681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Does a high background dose of radiation increase the incidence of cancer in a population?</a:t>
            </a:r>
          </a:p>
          <a:p>
            <a:pPr lvl="1"/>
            <a:r>
              <a:rPr lang="en-US" dirty="0" smtClean="0"/>
              <a:t>We don’t know.</a:t>
            </a:r>
          </a:p>
          <a:p>
            <a:pPr lvl="1"/>
            <a:r>
              <a:rPr lang="en-US" dirty="0" smtClean="0"/>
              <a:t>There is no evidence that people living in Denver with a higher background dose of radiation have a higher incidence of cancer than people in Columbus?</a:t>
            </a:r>
          </a:p>
          <a:p>
            <a:pPr lvl="1"/>
            <a:r>
              <a:rPr lang="en-US" dirty="0" smtClean="0"/>
              <a:t>The effect is so small, it is very difficult to measure.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67140" y="464453"/>
            <a:ext cx="7431087" cy="907148"/>
          </a:xfrm>
          <a:prstGeom prst="rect">
            <a:avLst/>
          </a:prstGeom>
        </p:spPr>
        <p:txBody>
          <a:bodyPr anchor="ctr"/>
          <a:lstStyle/>
          <a:p>
            <a:pPr algn="l"/>
            <a:r>
              <a:rPr lang="en-US" sz="4000" dirty="0" smtClean="0"/>
              <a:t>Low Dose Issue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1" descr="Screen shot 2011-10-15 at 8.07.56 A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134" y="1673686"/>
            <a:ext cx="36576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Screen shot 2011-10-15 at 8.09.27 A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819424"/>
            <a:ext cx="7635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5410200" y="2743224"/>
            <a:ext cx="35496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Linear No-Threshold (high dose rate)</a:t>
            </a:r>
          </a:p>
          <a:p>
            <a:r>
              <a:rPr lang="en-US" sz="1600" dirty="0"/>
              <a:t>Linear No-Threshold (low dose rate)</a:t>
            </a:r>
          </a:p>
          <a:p>
            <a:r>
              <a:rPr lang="en-US" sz="1600" dirty="0"/>
              <a:t>Linear Quadratic Model ( Leukemia)</a:t>
            </a:r>
          </a:p>
          <a:p>
            <a:r>
              <a:rPr lang="en-US" sz="1600" dirty="0"/>
              <a:t>Non linear Model (Threshold)</a:t>
            </a:r>
          </a:p>
        </p:txBody>
      </p:sp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185058" y="457201"/>
            <a:ext cx="671648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Dose-Response: Linear no Threshold </a:t>
            </a:r>
          </a:p>
          <a:p>
            <a:r>
              <a:rPr lang="en-US" sz="2800" dirty="0"/>
              <a:t>( LNT) </a:t>
            </a:r>
            <a:r>
              <a:rPr lang="en-US" sz="2800" dirty="0" smtClean="0"/>
              <a:t>Versus Threshold Model </a:t>
            </a:r>
            <a:endParaRPr lang="en-US" sz="2800" dirty="0"/>
          </a:p>
        </p:txBody>
      </p:sp>
      <p:sp>
        <p:nvSpPr>
          <p:cNvPr id="76806" name="Rectangle 2"/>
          <p:cNvSpPr>
            <a:spLocks noChangeArrowheads="1"/>
          </p:cNvSpPr>
          <p:nvPr/>
        </p:nvSpPr>
        <p:spPr bwMode="auto">
          <a:xfrm>
            <a:off x="380992" y="5293413"/>
            <a:ext cx="8305800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The estimation of cancer risk at very low doses (near background) is highly controversial.</a:t>
            </a: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But can be used in establishing conservative regulations.</a:t>
            </a: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endParaRPr lang="en-US" sz="2400" dirty="0">
              <a:latin typeface="Calibri" pitchFamily="34" charset="0"/>
            </a:endParaRPr>
          </a:p>
        </p:txBody>
      </p:sp>
      <p:sp>
        <p:nvSpPr>
          <p:cNvPr id="21512" name="Slide Number Placeholder 1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FDC9C00-5377-42F1-93E2-01CB7E5DCECD}" type="slidenum">
              <a:rPr lang="en-US" smtClean="0">
                <a:ea typeface="ＭＳ Ｐゴシック" pitchFamily="34" charset="-128"/>
              </a:rPr>
              <a:pPr/>
              <a:t>19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2800" dirty="0" smtClean="0"/>
              <a:t>In November 2006, Time Magazine featured the question</a:t>
            </a:r>
          </a:p>
          <a:p>
            <a:pPr marL="0" lvl="1" indent="0" eaLnBrk="1" hangingPunct="1">
              <a:buFontTx/>
              <a:buNone/>
              <a:defRPr/>
            </a:pPr>
            <a:r>
              <a:rPr lang="en-US" sz="2400" i="1" dirty="0" smtClean="0"/>
              <a:t>“Why we worry about the things we shouldn’t and ignore the things we should”</a:t>
            </a:r>
            <a:endParaRPr lang="en-US" sz="2400" dirty="0" smtClean="0"/>
          </a:p>
          <a:p>
            <a:pPr eaLnBrk="1" hangingPunct="1">
              <a:defRPr/>
            </a:pPr>
            <a:r>
              <a:rPr lang="en-US" sz="2800" dirty="0" smtClean="0"/>
              <a:t>In this presentation, we will discuss:</a:t>
            </a:r>
          </a:p>
          <a:p>
            <a:pPr lvl="1" eaLnBrk="1" hangingPunct="1">
              <a:defRPr/>
            </a:pPr>
            <a:r>
              <a:rPr lang="en-US" sz="2400" dirty="0" smtClean="0"/>
              <a:t>What we mean when we say something is unsafe.</a:t>
            </a:r>
          </a:p>
          <a:p>
            <a:pPr lvl="1" eaLnBrk="1" hangingPunct="1">
              <a:defRPr/>
            </a:pPr>
            <a:r>
              <a:rPr lang="en-US" sz="2400" dirty="0" smtClean="0"/>
              <a:t>The relationship between safety and risk.</a:t>
            </a:r>
          </a:p>
          <a:p>
            <a:pPr lvl="1" eaLnBrk="1" hangingPunct="1">
              <a:defRPr/>
            </a:pPr>
            <a:r>
              <a:rPr lang="en-US" sz="2400" dirty="0" smtClean="0"/>
              <a:t>The major health risks are that we face in our daily lives.</a:t>
            </a:r>
          </a:p>
          <a:p>
            <a:pPr lvl="1" eaLnBrk="1" hangingPunct="1">
              <a:defRPr/>
            </a:pPr>
            <a:r>
              <a:rPr lang="en-US" sz="2400" dirty="0" smtClean="0"/>
              <a:t>The character and magnitude of nuclear power plant accident risk.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endParaRPr lang="en-US" i="1" dirty="0" smtClean="0"/>
          </a:p>
          <a:p>
            <a:pPr lvl="2" eaLnBrk="1" hangingPunct="1">
              <a:defRPr/>
            </a:pPr>
            <a:endParaRPr lang="en-US" i="1" dirty="0"/>
          </a:p>
          <a:p>
            <a:pPr marL="914400" lvl="2" indent="0" eaLnBrk="1" hangingPunct="1">
              <a:buFontTx/>
              <a:buNone/>
              <a:defRPr/>
            </a:pPr>
            <a:endParaRPr lang="en-US" i="1" dirty="0" smtClean="0"/>
          </a:p>
          <a:p>
            <a:pPr lvl="2" eaLnBrk="1" hangingPunct="1">
              <a:defRPr/>
            </a:pPr>
            <a:endParaRPr lang="en-US" i="1" dirty="0"/>
          </a:p>
          <a:p>
            <a:pPr lvl="2" eaLnBrk="1" hangingPunct="1">
              <a:defRPr/>
            </a:pPr>
            <a:endParaRPr lang="en-US" i="1" dirty="0" smtClean="0"/>
          </a:p>
          <a:p>
            <a:pPr lvl="2" eaLnBrk="1" hangingPunct="1">
              <a:defRPr/>
            </a:pPr>
            <a:endParaRPr lang="en-US" i="1" dirty="0"/>
          </a:p>
          <a:p>
            <a:pPr lvl="2" eaLnBrk="1" hangingPunct="1">
              <a:defRPr/>
            </a:pPr>
            <a:endParaRPr lang="en-US" i="1" dirty="0" smtClean="0"/>
          </a:p>
          <a:p>
            <a:pPr lvl="2" eaLnBrk="1" hangingPunct="1">
              <a:defRPr/>
            </a:pPr>
            <a:endParaRPr lang="en-US" i="1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1454" y="478972"/>
            <a:ext cx="6397060" cy="849086"/>
          </a:xfrm>
          <a:prstGeom prst="rect">
            <a:avLst/>
          </a:prstGeo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Arial" pitchFamily="34" charset="0"/>
                <a:ea typeface="ＭＳ Ｐゴシック" pitchFamily="34" charset="-128"/>
              </a:rPr>
              <a:t>Radioactive minerals in the soil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Arial" pitchFamily="34" charset="0"/>
                <a:ea typeface="ＭＳ Ｐゴシック" pitchFamily="34" charset="-128"/>
              </a:rPr>
              <a:t>Potassium - 40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Arial" pitchFamily="34" charset="0"/>
                <a:ea typeface="ＭＳ Ｐゴシック" pitchFamily="34" charset="-128"/>
              </a:rPr>
              <a:t>Decay products of uranium and thorium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rPr>
              <a:t>Average of 28 </a:t>
            </a:r>
            <a:r>
              <a:rPr lang="en-US" sz="2400" dirty="0" err="1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rPr>
              <a:t>mrem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rPr>
              <a:t>/year (not including radon)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Arial" pitchFamily="34" charset="0"/>
                <a:ea typeface="ＭＳ Ｐゴシック" pitchFamily="34" charset="-128"/>
              </a:rPr>
              <a:t>Cosmic radiation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Arial" pitchFamily="34" charset="0"/>
                <a:ea typeface="ＭＳ Ｐゴシック" pitchFamily="34" charset="-128"/>
              </a:rPr>
              <a:t>Shielded by the atmosphere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Arial" pitchFamily="34" charset="0"/>
                <a:ea typeface="ＭＳ Ｐゴシック" pitchFamily="34" charset="-128"/>
              </a:rPr>
              <a:t>Exposure in Denver is about twice as high as in Ohio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Arial" pitchFamily="34" charset="0"/>
                <a:ea typeface="ＭＳ Ｐゴシック" pitchFamily="34" charset="-128"/>
              </a:rPr>
              <a:t>Flying in an airplane at high altitude increases exposure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rPr>
              <a:t>Average of 27 </a:t>
            </a:r>
            <a:r>
              <a:rPr lang="en-US" sz="2400" dirty="0" err="1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rPr>
              <a:t>mrem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rPr>
              <a:t>/year</a:t>
            </a:r>
            <a:r>
              <a:rPr lang="en-US" sz="2400" dirty="0" smtClean="0">
                <a:latin typeface="Arial" pitchFamily="34" charset="0"/>
                <a:ea typeface="ＭＳ Ｐゴシック" pitchFamily="34" charset="-128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BAD1D32-E3F6-4C0E-AF69-8642CDC48091}" type="slidenum">
              <a:rPr lang="en-US" sz="1400" smtClean="0">
                <a:solidFill>
                  <a:schemeClr val="tx1"/>
                </a:solidFill>
                <a:ea typeface="ＭＳ Ｐゴシック" pitchFamily="34" charset="-128"/>
              </a:rPr>
              <a:pPr/>
              <a:t>20</a:t>
            </a:fld>
            <a:endParaRPr lang="en-US" sz="140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34485" y="500744"/>
            <a:ext cx="6788829" cy="90351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rPr>
              <a:t>Terrestrial and Cosmic Sources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390832" y="1763990"/>
            <a:ext cx="8295967" cy="459236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  <a:ea typeface="ＭＳ Ｐゴシック" pitchFamily="34" charset="-128"/>
              </a:rPr>
              <a:t>Potassium-40 enters the body through the food chain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A natural and necessary nutrient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Is ~ 0.01% of all potassium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  <a:ea typeface="ＭＳ Ｐゴシック" pitchFamily="34" charset="-128"/>
              </a:rPr>
              <a:t>Carbon makes up about 23% of our body weight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Carbon-14 is produced in the atmosphere by cosmic radiation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It enters our body through the food chain and by breathing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rPr>
              <a:t>Average of ~40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rPr>
              <a:t>mRem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rPr>
              <a:t>/year from internal radiation</a:t>
            </a:r>
            <a:endParaRPr lang="en-US" sz="2400" dirty="0" smtClean="0">
              <a:solidFill>
                <a:schemeClr val="tx2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6257" y="522514"/>
            <a:ext cx="6777944" cy="82731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rPr>
              <a:t>Internal Radiation</a:t>
            </a:r>
            <a:b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rPr>
              <a:t>We are Naturally Radioactive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369062" y="1632857"/>
            <a:ext cx="8317738" cy="4723493"/>
          </a:xfrm>
        </p:spPr>
        <p:txBody>
          <a:bodyPr lIns="90000" tIns="46800" rIns="90000" bIns="46800">
            <a:normAutofit lnSpcReduction="10000"/>
          </a:bodyPr>
          <a:lstStyle/>
          <a:p>
            <a:pPr marL="341313" indent="-341313" defTabSz="457200" eaLnBrk="1" hangingPunct="1">
              <a:lnSpc>
                <a:spcPct val="90000"/>
              </a:lnSpc>
              <a:spcBef>
                <a:spcPts val="1750"/>
              </a:spcBef>
              <a:buClr>
                <a:srgbClr val="AFEA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i="1" dirty="0" smtClean="0">
                <a:latin typeface="Arial" pitchFamily="34" charset="0"/>
                <a:ea typeface="ＭＳ Ｐゴシック" pitchFamily="34" charset="-128"/>
              </a:rPr>
              <a:t>Radioactive material in the body produces approximately one-half million decays per minute.</a:t>
            </a:r>
            <a:endParaRPr lang="en-GB" sz="2400" dirty="0" smtClean="0">
              <a:latin typeface="Arial" pitchFamily="34" charset="0"/>
              <a:ea typeface="ＭＳ Ｐゴシック" pitchFamily="34" charset="-128"/>
            </a:endParaRPr>
          </a:p>
          <a:p>
            <a:pPr marL="341313" indent="-341313" defTabSz="457200" eaLnBrk="1" hangingPunct="1">
              <a:lnSpc>
                <a:spcPct val="90000"/>
              </a:lnSpc>
              <a:spcBef>
                <a:spcPts val="1750"/>
              </a:spcBef>
              <a:buClr>
                <a:srgbClr val="AFEA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latin typeface="Arial" pitchFamily="34" charset="0"/>
                <a:ea typeface="ＭＳ Ｐゴシック" pitchFamily="34" charset="-128"/>
              </a:rPr>
              <a:t>Plus, it is exposed to radiation from the environment and cosmic rays. </a:t>
            </a:r>
          </a:p>
          <a:p>
            <a:pPr marL="341313" indent="-341313" defTabSz="457200" eaLnBrk="1" hangingPunct="1">
              <a:lnSpc>
                <a:spcPct val="90000"/>
              </a:lnSpc>
              <a:spcBef>
                <a:spcPts val="1750"/>
              </a:spcBef>
              <a:buClr>
                <a:srgbClr val="AFEA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i="1" dirty="0" smtClean="0">
                <a:latin typeface="Arial" pitchFamily="34" charset="0"/>
                <a:ea typeface="ＭＳ Ｐゴシック" pitchFamily="34" charset="-128"/>
              </a:rPr>
              <a:t>Billions of our cells are hit each day.</a:t>
            </a:r>
          </a:p>
          <a:p>
            <a:pPr marL="341313" indent="-341313" defTabSz="457200" eaLnBrk="1" hangingPunct="1">
              <a:lnSpc>
                <a:spcPct val="90000"/>
              </a:lnSpc>
              <a:spcBef>
                <a:spcPts val="1750"/>
              </a:spcBef>
              <a:buClr>
                <a:srgbClr val="AFEA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latin typeface="Arial" pitchFamily="34" charset="0"/>
                <a:ea typeface="ＭＳ Ｐゴシック" pitchFamily="34" charset="-128"/>
              </a:rPr>
              <a:t>Nearly all the trillions of cells are hit each year, many more than once.</a:t>
            </a:r>
          </a:p>
          <a:p>
            <a:pPr marL="741363" lvl="1" indent="-341313" defTabSz="457200" eaLnBrk="1" hangingPunct="1">
              <a:lnSpc>
                <a:spcPct val="90000"/>
              </a:lnSpc>
              <a:spcBef>
                <a:spcPts val="1750"/>
              </a:spcBef>
              <a:buClr>
                <a:srgbClr val="AFEA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latin typeface="Arial" pitchFamily="34" charset="0"/>
                <a:ea typeface="ＭＳ Ｐゴシック" pitchFamily="34" charset="-128"/>
              </a:rPr>
              <a:t>Cells have effective repair mechanisms.</a:t>
            </a:r>
          </a:p>
          <a:p>
            <a:pPr marL="741363" lvl="1" indent="-341313" defTabSz="457200" eaLnBrk="1" hangingPunct="1">
              <a:lnSpc>
                <a:spcPct val="90000"/>
              </a:lnSpc>
              <a:spcBef>
                <a:spcPts val="1750"/>
              </a:spcBef>
              <a:buClr>
                <a:srgbClr val="AFEA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latin typeface="Arial" pitchFamily="34" charset="0"/>
                <a:ea typeface="ＭＳ Ｐゴシック" pitchFamily="34" charset="-128"/>
              </a:rPr>
              <a:t>Cancer is primarily a disease of the aged.</a:t>
            </a:r>
          </a:p>
          <a:p>
            <a:pPr marL="341313" indent="-341313" defTabSz="457200" eaLnBrk="1" hangingPunct="1">
              <a:lnSpc>
                <a:spcPct val="90000"/>
              </a:lnSpc>
              <a:spcBef>
                <a:spcPts val="1750"/>
              </a:spcBef>
              <a:buClr>
                <a:srgbClr val="AFEA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latin typeface="Arial" pitchFamily="34" charset="0"/>
                <a:ea typeface="ＭＳ Ｐゴシック" pitchFamily="34" charset="-128"/>
              </a:rPr>
              <a:t>However, cancer </a:t>
            </a: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CAN</a:t>
            </a:r>
            <a:r>
              <a:rPr lang="en-GB" sz="2400" dirty="0" smtClean="0">
                <a:latin typeface="Arial" pitchFamily="34" charset="0"/>
                <a:ea typeface="ＭＳ Ｐゴシック" pitchFamily="34" charset="-128"/>
              </a:rPr>
              <a:t> begin with disruption of the DNA of a single cell </a:t>
            </a:r>
            <a:r>
              <a:rPr lang="en-GB" sz="2400" dirty="0" smtClean="0">
                <a:latin typeface="Wingdings" pitchFamily="2" charset="2"/>
                <a:ea typeface="ＭＳ Ｐゴシック" pitchFamily="34" charset="-128"/>
              </a:rPr>
              <a:t></a:t>
            </a:r>
            <a:r>
              <a:rPr lang="en-GB" sz="2400" dirty="0" smtClean="0">
                <a:latin typeface="Arial" pitchFamily="34" charset="0"/>
                <a:ea typeface="ＭＳ Ｐゴシック" pitchFamily="34" charset="-128"/>
              </a:rPr>
              <a:t> minimize radiation exposures</a:t>
            </a:r>
          </a:p>
        </p:txBody>
      </p:sp>
      <p:sp>
        <p:nvSpPr>
          <p:cNvPr id="70659" name="Rectangle 1"/>
          <p:cNvSpPr>
            <a:spLocks noGrp="1" noChangeArrowheads="1"/>
          </p:cNvSpPr>
          <p:nvPr>
            <p:ph type="ctrTitle" idx="4294967295"/>
          </p:nvPr>
        </p:nvSpPr>
        <p:spPr>
          <a:xfrm>
            <a:off x="210685" y="489857"/>
            <a:ext cx="7431087" cy="1470025"/>
          </a:xfrm>
          <a:prstGeom prst="rect">
            <a:avLst/>
          </a:prstGeom>
        </p:spPr>
        <p:txBody>
          <a:bodyPr vert="horz" wrap="square" lIns="90000" tIns="46800" rIns="90000" bIns="46800" numCol="1" anchorCtr="0" compatLnSpc="1">
            <a:prstTxWarp prst="textNoShape">
              <a:avLst/>
            </a:prstTxWarp>
          </a:bodyPr>
          <a:lstStyle/>
          <a:p>
            <a:pPr defTabSz="457200" eaLnBrk="1" hangingPunct="1">
              <a:buFont typeface="Charco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harcoal" charset="0"/>
                <a:ea typeface="ＭＳ Ｐゴシック" charset="-128"/>
              </a:rPr>
              <a:t>Radiation And Our Body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517" y="1600200"/>
            <a:ext cx="8187111" cy="473528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Chernobyl was not the same type of reactor as operated in the U.S. and did not have the same level of defense-in-depth.</a:t>
            </a:r>
          </a:p>
          <a:p>
            <a:r>
              <a:rPr lang="en-US" sz="2800" dirty="0" smtClean="0"/>
              <a:t>The release of fission products involved a large fraction of the reactor inventory.</a:t>
            </a:r>
          </a:p>
          <a:p>
            <a:r>
              <a:rPr lang="en-US" sz="2800" dirty="0" smtClean="0"/>
              <a:t>Extensive land contamination occurred.</a:t>
            </a:r>
          </a:p>
          <a:p>
            <a:r>
              <a:rPr lang="en-US" sz="2800" dirty="0" smtClean="0"/>
              <a:t>The only measurable increase in cancer was thyroid cancers in children.</a:t>
            </a:r>
          </a:p>
          <a:p>
            <a:pPr lvl="1"/>
            <a:r>
              <a:rPr lang="en-US" sz="2400" dirty="0" smtClean="0"/>
              <a:t>These consequences would have been avoided if the FSU had admitted that the accident was happening.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5370" y="457201"/>
            <a:ext cx="6832373" cy="990600"/>
          </a:xfrm>
          <a:prstGeom prst="rect">
            <a:avLst/>
          </a:prstGeom>
        </p:spPr>
        <p:txBody>
          <a:bodyPr anchor="ctr"/>
          <a:lstStyle/>
          <a:p>
            <a:r>
              <a:rPr lang="en-US" sz="3200" dirty="0" smtClean="0"/>
              <a:t>Public Exposure in Actual Accidents - Chernobyl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947" y="1621971"/>
            <a:ext cx="7425110" cy="4362173"/>
          </a:xfrm>
        </p:spPr>
        <p:txBody>
          <a:bodyPr/>
          <a:lstStyle/>
          <a:p>
            <a:r>
              <a:rPr lang="en-US" sz="2800" dirty="0" smtClean="0"/>
              <a:t>Extensive fuel damage occurred and release of fission products from the fuel to the reactor containment building.</a:t>
            </a:r>
          </a:p>
          <a:p>
            <a:r>
              <a:rPr lang="en-US" sz="2800" dirty="0" smtClean="0"/>
              <a:t>Containment maintained its integrity – </a:t>
            </a:r>
            <a:r>
              <a:rPr lang="en-US" sz="2800" dirty="0" smtClean="0">
                <a:solidFill>
                  <a:srgbClr val="FF0000"/>
                </a:solidFill>
              </a:rPr>
              <a:t>as is expected in a severe accident.</a:t>
            </a:r>
          </a:p>
          <a:p>
            <a:r>
              <a:rPr lang="en-US" sz="2800" dirty="0" smtClean="0"/>
              <a:t>Only very small doses to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the public.</a:t>
            </a:r>
          </a:p>
          <a:p>
            <a:r>
              <a:rPr lang="en-US" sz="2800" dirty="0" smtClean="0"/>
              <a:t>No radiation-related </a:t>
            </a:r>
          </a:p>
          <a:p>
            <a:pPr marL="0" indent="0">
              <a:buNone/>
            </a:pPr>
            <a:r>
              <a:rPr lang="en-US" sz="2800" dirty="0" smtClean="0"/>
              <a:t>    health effects.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99799" y="511630"/>
            <a:ext cx="6745287" cy="816428"/>
          </a:xfrm>
          <a:prstGeom prst="rect">
            <a:avLst/>
          </a:prstGeom>
        </p:spPr>
        <p:txBody>
          <a:bodyPr anchor="ctr"/>
          <a:lstStyle/>
          <a:p>
            <a:r>
              <a:rPr lang="en-US" sz="3200" dirty="0" smtClean="0"/>
              <a:t>Public Exposure in Actual Accidents – Three Mile Island</a:t>
            </a:r>
            <a:endParaRPr lang="en-US" sz="3200" dirty="0"/>
          </a:p>
        </p:txBody>
      </p:sp>
      <p:pic>
        <p:nvPicPr>
          <p:cNvPr id="4" name="Picture 4" descr="Three_Mile_Isl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3962400"/>
            <a:ext cx="4006767" cy="265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029" y="1611086"/>
            <a:ext cx="8160428" cy="4362173"/>
          </a:xfrm>
        </p:spPr>
        <p:txBody>
          <a:bodyPr/>
          <a:lstStyle/>
          <a:p>
            <a:r>
              <a:rPr lang="en-US" sz="2800" dirty="0" smtClean="0"/>
              <a:t>Loss of capability to remove heat from the reactor resulting from damage caused by tsunami.</a:t>
            </a:r>
          </a:p>
          <a:p>
            <a:r>
              <a:rPr lang="en-US" sz="2800" dirty="0" smtClean="0"/>
              <a:t>Extensive fuel melting and release of fission products to containment .</a:t>
            </a:r>
          </a:p>
          <a:p>
            <a:r>
              <a:rPr lang="en-US" sz="2800" dirty="0" smtClean="0"/>
              <a:t>Containment failure of </a:t>
            </a:r>
          </a:p>
          <a:p>
            <a:pPr marL="0" indent="0">
              <a:buNone/>
            </a:pPr>
            <a:r>
              <a:rPr lang="en-US" sz="2800" dirty="0" smtClean="0"/>
              <a:t>    three reactors.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78029" y="468086"/>
            <a:ext cx="6832372" cy="925285"/>
          </a:xfrm>
          <a:prstGeom prst="rect">
            <a:avLst/>
          </a:prstGeom>
        </p:spPr>
        <p:txBody>
          <a:bodyPr anchor="ctr"/>
          <a:lstStyle/>
          <a:p>
            <a:r>
              <a:rPr lang="en-US" sz="3200" dirty="0" smtClean="0"/>
              <a:t>Public Exposure in Actual Accidents – Fukushima</a:t>
            </a: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655" y="3864438"/>
            <a:ext cx="4143375" cy="277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747" y="1611086"/>
            <a:ext cx="8415710" cy="496388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Substantial release of fission products but much less than at Chernobyl.</a:t>
            </a:r>
          </a:p>
          <a:p>
            <a:r>
              <a:rPr lang="en-US" sz="2800" dirty="0" smtClean="0"/>
              <a:t>Contamination of a large area and the need to relocate a large number of people.</a:t>
            </a:r>
          </a:p>
          <a:p>
            <a:r>
              <a:rPr lang="en-US" sz="2800" dirty="0"/>
              <a:t>However, the maximum actual exposures </a:t>
            </a:r>
            <a:r>
              <a:rPr lang="en-US" sz="2800" dirty="0" smtClean="0"/>
              <a:t>will be similar to </a:t>
            </a:r>
            <a:r>
              <a:rPr lang="en-US" sz="2800" dirty="0"/>
              <a:t>background radiation. </a:t>
            </a:r>
          </a:p>
          <a:p>
            <a:pPr lvl="1"/>
            <a:r>
              <a:rPr lang="en-US" sz="2400" dirty="0"/>
              <a:t>No member of the public has received or is likely to receive a dose that would significantly increase their likelihood of incurring cancer.</a:t>
            </a:r>
          </a:p>
          <a:p>
            <a:pPr lvl="1"/>
            <a:r>
              <a:rPr lang="en-US" sz="2400" dirty="0"/>
              <a:t>Confirmed by WHO and UNSCEAR.</a:t>
            </a:r>
          </a:p>
          <a:p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6256" y="511629"/>
            <a:ext cx="6679974" cy="849085"/>
          </a:xfrm>
          <a:prstGeom prst="rect">
            <a:avLst/>
          </a:prstGeom>
        </p:spPr>
        <p:txBody>
          <a:bodyPr anchor="ctr"/>
          <a:lstStyle/>
          <a:p>
            <a:r>
              <a:rPr lang="en-US" sz="3200" dirty="0" smtClean="0"/>
              <a:t>Public Exposure in Actual Accidents – Fukushima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8248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75" y="1628913"/>
            <a:ext cx="8426595" cy="4362173"/>
          </a:xfrm>
        </p:spPr>
        <p:txBody>
          <a:bodyPr/>
          <a:lstStyle/>
          <a:p>
            <a:r>
              <a:rPr lang="en-US" sz="2400" dirty="0" smtClean="0"/>
              <a:t>The risk of radiation-related health effects to members of the public in a reactor accident is extremely small.</a:t>
            </a:r>
          </a:p>
          <a:p>
            <a:r>
              <a:rPr lang="en-US" sz="2400" dirty="0" smtClean="0"/>
              <a:t>The real risk is a societal risk associated with land contamination, the need for relocation of people, loss of produce, loss of land use, and the cost of decontamination.</a:t>
            </a:r>
          </a:p>
          <a:p>
            <a:r>
              <a:rPr lang="en-US" sz="2400" dirty="0" smtClean="0"/>
              <a:t>It is a significant but </a:t>
            </a:r>
          </a:p>
          <a:p>
            <a:pPr marL="0" indent="0">
              <a:buNone/>
            </a:pPr>
            <a:r>
              <a:rPr lang="en-US" sz="2400" dirty="0" smtClean="0"/>
              <a:t>    manageable risk.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34485" y="478972"/>
            <a:ext cx="6799716" cy="947057"/>
          </a:xfrm>
          <a:prstGeom prst="rect">
            <a:avLst/>
          </a:prstGeom>
        </p:spPr>
        <p:txBody>
          <a:bodyPr anchor="ctr"/>
          <a:lstStyle/>
          <a:p>
            <a:pPr algn="l"/>
            <a:r>
              <a:rPr lang="en-US" sz="3600" dirty="0" smtClean="0"/>
              <a:t>The Real Risk of </a:t>
            </a:r>
            <a:br>
              <a:rPr lang="en-US" sz="3600" dirty="0" smtClean="0"/>
            </a:br>
            <a:r>
              <a:rPr lang="en-US" sz="3600" dirty="0" smtClean="0"/>
              <a:t>Nuclear Power Plant Accidents</a:t>
            </a:r>
            <a:endParaRPr lang="en-US" sz="3600" dirty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67459124"/>
              </p:ext>
            </p:extLst>
          </p:nvPr>
        </p:nvGraphicFramePr>
        <p:xfrm>
          <a:off x="5290457" y="3940629"/>
          <a:ext cx="3658099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crobat Document" r:id="rId4" imgW="5760000" imgH="4320000" progId="AcroExch.Document.7">
                  <p:embed/>
                </p:oleObj>
              </mc:Choice>
              <mc:Fallback>
                <p:oleObj name="Acrobat Document" r:id="rId4" imgW="5760000" imgH="4320000" progId="AcroExch.Document.7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0457" y="3940629"/>
                        <a:ext cx="3658099" cy="274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633" y="1763990"/>
            <a:ext cx="8426596" cy="47347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Why accept any risk?  Why don’t we just use a safe alternative?</a:t>
            </a:r>
          </a:p>
          <a:p>
            <a:r>
              <a:rPr lang="en-US" sz="2800" dirty="0" smtClean="0"/>
              <a:t>All forms of energy generation have associated health risks: mining deaths, drilling deaths, natural gas explosions, respiratory deaths.</a:t>
            </a:r>
          </a:p>
          <a:p>
            <a:pPr lvl="1"/>
            <a:r>
              <a:rPr lang="en-US" sz="2400" dirty="0" smtClean="0"/>
              <a:t>Must consider the entire life cycle: mining (drilling), transportation, operations, waste disposal.</a:t>
            </a:r>
          </a:p>
          <a:p>
            <a:r>
              <a:rPr lang="en-US" sz="2800" dirty="0" smtClean="0"/>
              <a:t>Per unit of energy produced, nuclear energy is the safest mode of energy production.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67143" y="500743"/>
            <a:ext cx="6777944" cy="870857"/>
          </a:xfrm>
          <a:prstGeom prst="rect">
            <a:avLst/>
          </a:prstGeom>
        </p:spPr>
        <p:txBody>
          <a:bodyPr anchor="ctr"/>
          <a:lstStyle/>
          <a:p>
            <a:pPr algn="l"/>
            <a:r>
              <a:rPr lang="en-US" sz="4000" dirty="0" smtClean="0"/>
              <a:t>Why Bother?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5962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8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195301"/>
              </p:ext>
            </p:extLst>
          </p:nvPr>
        </p:nvGraphicFramePr>
        <p:xfrm>
          <a:off x="213501" y="1817914"/>
          <a:ext cx="8451528" cy="3820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hart" r:id="rId5" imgW="5724525" imgH="2686050" progId="Excel.Sheet.8">
                  <p:embed/>
                </p:oleObj>
              </mc:Choice>
              <mc:Fallback>
                <p:oleObj name="Chart" r:id="rId5" imgW="5724525" imgH="2686050" progId="Excel.Sheet.8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01" y="1817914"/>
                        <a:ext cx="8451528" cy="38208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7801" y="435429"/>
            <a:ext cx="6745513" cy="1001485"/>
          </a:xfrm>
          <a:prstGeom prst="rect">
            <a:avLst/>
          </a:prstGeom>
        </p:spPr>
        <p:txBody>
          <a:bodyPr anchor="ctr"/>
          <a:lstStyle/>
          <a:p>
            <a:pPr algn="l" eaLnBrk="1" hangingPunct="1"/>
            <a:r>
              <a:rPr lang="en-US" sz="3600" dirty="0" smtClean="0"/>
              <a:t>Total Life Cycle Impacts – </a:t>
            </a:r>
            <a:br>
              <a:rPr lang="en-US" sz="3600" dirty="0" smtClean="0"/>
            </a:br>
            <a:r>
              <a:rPr lang="en-US" sz="3600" dirty="0" smtClean="0"/>
              <a:t>Years of Life Lost per </a:t>
            </a:r>
            <a:r>
              <a:rPr lang="en-US" sz="3600" dirty="0" err="1" smtClean="0"/>
              <a:t>GWh</a:t>
            </a:r>
            <a:endParaRPr lang="en-US" sz="3600" dirty="0" smtClean="0"/>
          </a:p>
        </p:txBody>
      </p:sp>
      <p:sp>
        <p:nvSpPr>
          <p:cNvPr id="9626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712913" y="3886200"/>
            <a:ext cx="7431087" cy="175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 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1447800" y="6026497"/>
            <a:ext cx="685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/>
              <a:t> Paul </a:t>
            </a:r>
            <a:r>
              <a:rPr lang="en-US" dirty="0" err="1" smtClean="0"/>
              <a:t>Sherrer</a:t>
            </a:r>
            <a:r>
              <a:rPr lang="en-US" dirty="0" smtClean="0"/>
              <a:t> Institute (German data on emissions)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i="1" dirty="0" smtClean="0"/>
              <a:t>Is it safe to cross the street?</a:t>
            </a:r>
          </a:p>
          <a:p>
            <a:pPr eaLnBrk="1" hangingPunct="1">
              <a:defRPr/>
            </a:pPr>
            <a:r>
              <a:rPr lang="en-US" sz="2800" dirty="0" smtClean="0"/>
              <a:t>What could happen to you?</a:t>
            </a:r>
          </a:p>
          <a:p>
            <a:pPr lvl="1" eaLnBrk="1" hangingPunct="1">
              <a:defRPr/>
            </a:pPr>
            <a:r>
              <a:rPr lang="en-US" sz="2400" dirty="0" smtClean="0"/>
              <a:t>You could be injured.</a:t>
            </a:r>
          </a:p>
          <a:p>
            <a:pPr lvl="1" eaLnBrk="1" hangingPunct="1">
              <a:defRPr/>
            </a:pPr>
            <a:r>
              <a:rPr lang="en-US" sz="2400" dirty="0" smtClean="0"/>
              <a:t>You could die.</a:t>
            </a:r>
          </a:p>
          <a:p>
            <a:pPr lvl="1" eaLnBrk="1" hangingPunct="1">
              <a:defRPr/>
            </a:pPr>
            <a:r>
              <a:rPr lang="en-US" sz="2400" dirty="0" smtClean="0"/>
              <a:t>Nothing.</a:t>
            </a:r>
          </a:p>
          <a:p>
            <a:pPr eaLnBrk="1" hangingPunct="1">
              <a:defRPr/>
            </a:pPr>
            <a:r>
              <a:rPr lang="en-US" sz="2800" dirty="0" smtClean="0"/>
              <a:t>You look both ways and assess the likelihood of being hit.</a:t>
            </a:r>
          </a:p>
          <a:p>
            <a:pPr eaLnBrk="1" hangingPunct="1">
              <a:defRPr/>
            </a:pPr>
            <a:r>
              <a:rPr lang="en-US" sz="2800" dirty="0" smtClean="0"/>
              <a:t>Safety is not just a question of the potential size of the hazard, it also depends on the likelihood.</a:t>
            </a:r>
          </a:p>
          <a:p>
            <a:pPr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i="1" dirty="0"/>
          </a:p>
          <a:p>
            <a:pPr lvl="2" eaLnBrk="1" hangingPunct="1">
              <a:defRPr/>
            </a:pPr>
            <a:endParaRPr lang="en-US" i="1" dirty="0" smtClean="0"/>
          </a:p>
          <a:p>
            <a:pPr lvl="2" eaLnBrk="1" hangingPunct="1">
              <a:defRPr/>
            </a:pPr>
            <a:endParaRPr lang="en-US" i="1" dirty="0"/>
          </a:p>
          <a:p>
            <a:pPr marL="914400" lvl="2" indent="0" eaLnBrk="1" hangingPunct="1">
              <a:buFontTx/>
              <a:buNone/>
              <a:defRPr/>
            </a:pPr>
            <a:endParaRPr lang="en-US" i="1" dirty="0" smtClean="0"/>
          </a:p>
          <a:p>
            <a:pPr lvl="2" eaLnBrk="1" hangingPunct="1">
              <a:defRPr/>
            </a:pPr>
            <a:endParaRPr lang="en-US" i="1" dirty="0"/>
          </a:p>
          <a:p>
            <a:pPr lvl="2" eaLnBrk="1" hangingPunct="1">
              <a:defRPr/>
            </a:pPr>
            <a:endParaRPr lang="en-US" i="1" dirty="0" smtClean="0"/>
          </a:p>
          <a:p>
            <a:pPr lvl="2" eaLnBrk="1" hangingPunct="1">
              <a:defRPr/>
            </a:pPr>
            <a:endParaRPr lang="en-US" i="1" dirty="0"/>
          </a:p>
          <a:p>
            <a:pPr lvl="2" eaLnBrk="1" hangingPunct="1">
              <a:defRPr/>
            </a:pPr>
            <a:endParaRPr lang="en-US" i="1" dirty="0" smtClean="0"/>
          </a:p>
          <a:p>
            <a:pPr lvl="2" eaLnBrk="1" hangingPunct="1">
              <a:defRPr/>
            </a:pPr>
            <a:endParaRPr lang="en-US" i="1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67141" y="478972"/>
            <a:ext cx="6701745" cy="8382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sz="4000" dirty="0" smtClean="0"/>
              <a:t>Safety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7802" y="435429"/>
            <a:ext cx="3497384" cy="1657140"/>
          </a:xfrm>
          <a:prstGeom prst="rect">
            <a:avLst/>
          </a:prstGeom>
        </p:spPr>
        <p:txBody>
          <a:bodyPr anchor="ctr"/>
          <a:lstStyle/>
          <a:p>
            <a:pPr algn="l"/>
            <a:r>
              <a:rPr lang="en-US" sz="3600" b="1" dirty="0"/>
              <a:t>The Human Cost of Energy </a:t>
            </a:r>
            <a:br>
              <a:rPr lang="en-US" sz="3600" b="1" dirty="0"/>
            </a:br>
            <a:endParaRPr lang="en-US" sz="3600" dirty="0" smtClean="0"/>
          </a:p>
        </p:txBody>
      </p:sp>
      <p:sp>
        <p:nvSpPr>
          <p:cNvPr id="9626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712913" y="3886200"/>
            <a:ext cx="7431087" cy="175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326" y="79131"/>
            <a:ext cx="5273674" cy="6778869"/>
          </a:xfrm>
        </p:spPr>
      </p:pic>
    </p:spTree>
    <p:extLst>
      <p:ext uri="{BB962C8B-B14F-4D97-AF65-F5344CB8AC3E}">
        <p14:creationId xmlns:p14="http://schemas.microsoft.com/office/powerpoint/2010/main" val="299481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5" y="1763990"/>
            <a:ext cx="8316685" cy="470212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Within the lifespan of the children that we teach, the world will face four converging crises: climate change, inadequate fresh water supply, loss of arable land (and food supply), and the need to replace fossil fuels as an energy source.</a:t>
            </a:r>
          </a:p>
          <a:p>
            <a:r>
              <a:rPr lang="en-US" sz="2800" dirty="0" smtClean="0"/>
              <a:t>Renewables will only be capable of satisfying a fraction of the total energy need.</a:t>
            </a:r>
          </a:p>
          <a:p>
            <a:r>
              <a:rPr lang="en-US" sz="2800" dirty="0" smtClean="0"/>
              <a:t>Nuclear must be a major component of the energy mix.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10685" y="489857"/>
            <a:ext cx="6658202" cy="892629"/>
          </a:xfrm>
          <a:prstGeom prst="rect">
            <a:avLst/>
          </a:prstGeom>
        </p:spPr>
        <p:txBody>
          <a:bodyPr anchor="ctr"/>
          <a:lstStyle/>
          <a:p>
            <a:pPr algn="l"/>
            <a:r>
              <a:rPr lang="en-US" dirty="0" smtClean="0"/>
              <a:t>The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29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09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A1C4B6-B837-4829-B50B-9D9EF6E215AB}" type="slidenum">
              <a:rPr lang="en-US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sz="1400" smtClean="0"/>
          </a:p>
        </p:txBody>
      </p:sp>
      <p:pic>
        <p:nvPicPr>
          <p:cNvPr id="17410" name="Picture 5" descr="engleh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9525"/>
            <a:ext cx="9167813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0114" y="1763990"/>
            <a:ext cx="8088086" cy="436217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6257" y="478972"/>
            <a:ext cx="6538458" cy="9144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 smtClean="0"/>
              <a:t>Backup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2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326608" y="1719943"/>
          <a:ext cx="8371078" cy="4215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Chart" r:id="rId5" imgW="5334000" imgH="2686050" progId="Excel.Sheet.8">
                  <p:embed/>
                </p:oleObj>
              </mc:Choice>
              <mc:Fallback>
                <p:oleObj name="Chart" r:id="rId5" imgW="5334000" imgH="2686050" progId="Excel.Sheet.8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608" y="1719943"/>
                        <a:ext cx="8371078" cy="42154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8025" y="457199"/>
            <a:ext cx="7431087" cy="979715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sz="3200" dirty="0" smtClean="0"/>
              <a:t>Total Life Cycle Impacts – </a:t>
            </a:r>
            <a:br>
              <a:rPr lang="en-US" sz="3200" dirty="0" smtClean="0"/>
            </a:br>
            <a:r>
              <a:rPr lang="en-US" sz="3200" dirty="0" smtClean="0"/>
              <a:t>Greenhouse Gas Released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1066800" y="5976264"/>
            <a:ext cx="716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NEA Report, Risks and Benefits of Nuclear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74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37660" y="446315"/>
            <a:ext cx="6850970" cy="925286"/>
          </a:xfrm>
          <a:prstGeom prst="rect">
            <a:avLst/>
          </a:prstGeom>
        </p:spPr>
        <p:txBody>
          <a:bodyPr anchor="ctr"/>
          <a:lstStyle/>
          <a:p>
            <a:pPr algn="l"/>
            <a:r>
              <a:rPr lang="en-US" sz="4000" dirty="0" smtClean="0"/>
              <a:t>Pressurized Water Reactor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" y="1524000"/>
            <a:ext cx="8302625" cy="5103813"/>
            <a:chOff x="2" y="0"/>
            <a:chExt cx="5758" cy="4319"/>
          </a:xfrm>
        </p:grpSpPr>
        <p:pic>
          <p:nvPicPr>
            <p:cNvPr id="31748" name="Picture 3" descr="pw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5758" cy="4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49" name="Text Box 4"/>
            <p:cNvSpPr txBox="1">
              <a:spLocks noChangeArrowheads="1"/>
            </p:cNvSpPr>
            <p:nvPr/>
          </p:nvSpPr>
          <p:spPr bwMode="auto">
            <a:xfrm>
              <a:off x="2640" y="1545"/>
              <a:ext cx="603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rgbClr val="000000"/>
                  </a:solidFill>
                  <a:latin typeface="Arial" pitchFamily="34" charset="0"/>
                </a:rPr>
                <a:t>Steam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909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85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370114" y="1763990"/>
            <a:ext cx="8088086" cy="436217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2800" dirty="0" smtClean="0"/>
              <a:t>Definition of risk</a:t>
            </a:r>
          </a:p>
          <a:p>
            <a:pPr marL="400050" lvl="1" indent="0">
              <a:buFontTx/>
              <a:buNone/>
              <a:defRPr/>
            </a:pPr>
            <a:r>
              <a:rPr lang="en-US" sz="2400" dirty="0" smtClean="0"/>
              <a:t>“Risk is the potential for some unwanted event to occur.  Risk is a function of the likelihood of the unwanted event and its consequences.”</a:t>
            </a:r>
          </a:p>
          <a:p>
            <a:pPr marL="400050" lvl="1" indent="0">
              <a:buFontTx/>
              <a:buNone/>
              <a:defRPr/>
            </a:pPr>
            <a:r>
              <a:rPr lang="en-US" sz="2400" dirty="0"/>
              <a:t>	</a:t>
            </a:r>
            <a:r>
              <a:rPr lang="en-US" sz="2400" dirty="0" smtClean="0"/>
              <a:t>		</a:t>
            </a:r>
            <a:r>
              <a:rPr lang="en-US" sz="2000" dirty="0" smtClean="0"/>
              <a:t>National Infrastructure Protection Center</a:t>
            </a:r>
          </a:p>
          <a:p>
            <a:pPr>
              <a:defRPr/>
            </a:pPr>
            <a:r>
              <a:rPr lang="en-US" sz="2800" dirty="0" smtClean="0"/>
              <a:t>Risk always has some element of (unwanted) consequence and some element of likelihood</a:t>
            </a:r>
          </a:p>
          <a:p>
            <a:pPr>
              <a:defRPr/>
            </a:pPr>
            <a:r>
              <a:rPr lang="en-US" sz="2800" dirty="0" smtClean="0"/>
              <a:t>Simple measure of risk:</a:t>
            </a:r>
          </a:p>
          <a:p>
            <a:pPr lvl="1">
              <a:defRPr/>
            </a:pPr>
            <a:r>
              <a:rPr lang="en-US" sz="2000" dirty="0" smtClean="0"/>
              <a:t>Probability of an event times its consequences.</a:t>
            </a:r>
          </a:p>
          <a:p>
            <a:pPr>
              <a:defRPr/>
            </a:pPr>
            <a:r>
              <a:rPr lang="en-US" sz="2800" dirty="0" smtClean="0"/>
              <a:t>Risk assessment is a tool that we use to quantify safety.</a:t>
            </a:r>
            <a:endParaRPr lang="en-US" i="1" dirty="0"/>
          </a:p>
          <a:p>
            <a:pPr marL="914400" lvl="2" indent="0" eaLnBrk="1" hangingPunct="1">
              <a:buFontTx/>
              <a:buNone/>
              <a:defRPr/>
            </a:pPr>
            <a:endParaRPr lang="en-US" i="1" dirty="0" smtClean="0"/>
          </a:p>
          <a:p>
            <a:pPr lvl="2" eaLnBrk="1" hangingPunct="1">
              <a:defRPr/>
            </a:pPr>
            <a:endParaRPr lang="en-US" i="1" dirty="0"/>
          </a:p>
          <a:p>
            <a:pPr lvl="2" eaLnBrk="1" hangingPunct="1">
              <a:defRPr/>
            </a:pPr>
            <a:endParaRPr lang="en-US" i="1" dirty="0" smtClean="0"/>
          </a:p>
          <a:p>
            <a:pPr lvl="2" eaLnBrk="1" hangingPunct="1">
              <a:defRPr/>
            </a:pPr>
            <a:endParaRPr lang="en-US" i="1" dirty="0"/>
          </a:p>
          <a:p>
            <a:pPr lvl="2" eaLnBrk="1" hangingPunct="1">
              <a:defRPr/>
            </a:pPr>
            <a:endParaRPr lang="en-US" i="1" dirty="0" smtClean="0"/>
          </a:p>
          <a:p>
            <a:pPr lvl="2" eaLnBrk="1" hangingPunct="1">
              <a:defRPr/>
            </a:pPr>
            <a:endParaRPr lang="en-US" i="1" dirty="0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6257" y="478971"/>
            <a:ext cx="6690858" cy="827315"/>
          </a:xfrm>
          <a:prstGeom prst="rect">
            <a:avLst/>
          </a:prstGeom>
        </p:spPr>
        <p:txBody>
          <a:bodyPr anchor="ctr"/>
          <a:lstStyle/>
          <a:p>
            <a:pPr algn="l" eaLnBrk="1" hangingPunct="1"/>
            <a:r>
              <a:rPr lang="en-US" sz="4000" dirty="0" smtClean="0"/>
              <a:t>Risk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57200"/>
            <a:ext cx="7467600" cy="871538"/>
          </a:xfrm>
          <a:prstGeom prst="rect">
            <a:avLst/>
          </a:prstGeom>
        </p:spPr>
        <p:txBody>
          <a:bodyPr anchor="ctr"/>
          <a:lstStyle/>
          <a:p>
            <a:pPr algn="l" eaLnBrk="1" hangingPunct="1"/>
            <a:r>
              <a:rPr lang="en-US" sz="3100" dirty="0" smtClean="0"/>
              <a:t>Disease Risks Dominate Personal Risk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582073189"/>
              </p:ext>
            </p:extLst>
          </p:nvPr>
        </p:nvGraphicFramePr>
        <p:xfrm>
          <a:off x="326571" y="1752599"/>
          <a:ext cx="8349343" cy="4757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30286" y="645525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Accident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70186" y="645525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Disease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2"/>
          <p:cNvGraphicFramePr>
            <a:graphicFrameLocks noGrp="1"/>
          </p:cNvGraphicFramePr>
          <p:nvPr>
            <p:ph idx="1"/>
          </p:nvPr>
        </p:nvGraphicFramePr>
        <p:xfrm>
          <a:off x="1033463" y="1763713"/>
          <a:ext cx="7424738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360"/>
                <a:gridCol w="42203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17233" marR="1172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Annual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Fatalities (2010)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17233" marR="117233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Transportation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(motor vehicles)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17233" marR="1172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37,961</a:t>
                      </a:r>
                      <a:endParaRPr lang="en-US" dirty="0"/>
                    </a:p>
                  </a:txBody>
                  <a:tcPr marL="117233" marR="117233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Falls</a:t>
                      </a:r>
                    </a:p>
                  </a:txBody>
                  <a:tcPr marL="117233" marR="1172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26,009</a:t>
                      </a:r>
                      <a:endParaRPr lang="en-US" dirty="0"/>
                    </a:p>
                  </a:txBody>
                  <a:tcPr marL="117233" marR="117233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Poisoning</a:t>
                      </a:r>
                      <a:endParaRPr lang="en-US" dirty="0"/>
                    </a:p>
                  </a:txBody>
                  <a:tcPr marL="117233" marR="1172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33,041</a:t>
                      </a:r>
                      <a:endParaRPr lang="en-US" dirty="0"/>
                    </a:p>
                  </a:txBody>
                  <a:tcPr marL="117233" marR="117233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Drowning</a:t>
                      </a:r>
                      <a:endParaRPr lang="en-US" dirty="0"/>
                    </a:p>
                  </a:txBody>
                  <a:tcPr marL="117233" marR="1172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3,782</a:t>
                      </a:r>
                      <a:endParaRPr lang="en-US" dirty="0"/>
                    </a:p>
                  </a:txBody>
                  <a:tcPr marL="117233" marR="117233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Fire/Smoke</a:t>
                      </a:r>
                      <a:endParaRPr lang="en-US" dirty="0"/>
                    </a:p>
                  </a:txBody>
                  <a:tcPr marL="117233" marR="1172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2,782</a:t>
                      </a:r>
                      <a:endParaRPr lang="en-US" dirty="0"/>
                    </a:p>
                  </a:txBody>
                  <a:tcPr marL="117233" marR="117233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 marL="117233" marR="1172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17,284</a:t>
                      </a:r>
                      <a:endParaRPr lang="en-US" dirty="0"/>
                    </a:p>
                  </a:txBody>
                  <a:tcPr marL="117233" marR="117233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 marL="117233" marR="1172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120,859</a:t>
                      </a:r>
                      <a:endParaRPr lang="en-US" dirty="0"/>
                    </a:p>
                  </a:txBody>
                  <a:tcPr marL="117233" marR="117233"/>
                </a:tc>
              </a:tr>
            </a:tbl>
          </a:graphicData>
        </a:graphic>
      </p:graphicFrame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45370" y="446314"/>
            <a:ext cx="6756173" cy="957943"/>
          </a:xfrm>
          <a:prstGeom prst="rect">
            <a:avLst/>
          </a:prstGeom>
        </p:spPr>
        <p:txBody>
          <a:bodyPr anchor="ctr"/>
          <a:lstStyle/>
          <a:p>
            <a:pPr algn="l" eaLnBrk="1" hangingPunct="1"/>
            <a:r>
              <a:rPr lang="en-US" dirty="0" smtClean="0"/>
              <a:t>Accident Risks</a:t>
            </a:r>
          </a:p>
        </p:txBody>
      </p:sp>
      <p:sp>
        <p:nvSpPr>
          <p:cNvPr id="6176" name="TextBox 3"/>
          <p:cNvSpPr txBox="1">
            <a:spLocks noChangeArrowheads="1"/>
          </p:cNvSpPr>
          <p:nvPr/>
        </p:nvSpPr>
        <p:spPr bwMode="auto">
          <a:xfrm>
            <a:off x="838200" y="5181600"/>
            <a:ext cx="632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/>
              <a:t>Risk per year = 120,859/309 million =  0.0004/yr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2"/>
          <p:cNvGraphicFramePr>
            <a:graphicFrameLocks noGrp="1"/>
          </p:cNvGraphicFramePr>
          <p:nvPr>
            <p:ph idx="1"/>
          </p:nvPr>
        </p:nvGraphicFramePr>
        <p:xfrm>
          <a:off x="1033463" y="1763713"/>
          <a:ext cx="742473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360"/>
                <a:gridCol w="42203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17233" marR="1172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Annual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Fatalities (2010)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17233" marR="11723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 marL="117233" marR="1172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2,350,000</a:t>
                      </a:r>
                      <a:endParaRPr lang="en-US" dirty="0"/>
                    </a:p>
                  </a:txBody>
                  <a:tcPr marL="117233" marR="117233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Heart</a:t>
                      </a:r>
                    </a:p>
                  </a:txBody>
                  <a:tcPr marL="117233" marR="1172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600,000</a:t>
                      </a:r>
                      <a:endParaRPr lang="en-US" dirty="0"/>
                    </a:p>
                  </a:txBody>
                  <a:tcPr marL="117233" marR="117233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Cancer</a:t>
                      </a:r>
                    </a:p>
                  </a:txBody>
                  <a:tcPr marL="117233" marR="1172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575,000</a:t>
                      </a:r>
                      <a:endParaRPr lang="en-US" dirty="0"/>
                    </a:p>
                  </a:txBody>
                  <a:tcPr marL="117233" marR="117233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Respiratory</a:t>
                      </a:r>
                      <a:endParaRPr lang="en-US" dirty="0"/>
                    </a:p>
                  </a:txBody>
                  <a:tcPr marL="117233" marR="1172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138,000</a:t>
                      </a:r>
                      <a:endParaRPr lang="en-US" dirty="0"/>
                    </a:p>
                  </a:txBody>
                  <a:tcPr marL="117233" marR="117233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Cerebrovascular</a:t>
                      </a:r>
                      <a:endParaRPr lang="en-US" dirty="0"/>
                    </a:p>
                  </a:txBody>
                  <a:tcPr marL="117233" marR="1172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129,000</a:t>
                      </a:r>
                      <a:endParaRPr lang="en-US" dirty="0"/>
                    </a:p>
                  </a:txBody>
                  <a:tcPr marL="117233" marR="117233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Alzheimers</a:t>
                      </a:r>
                      <a:endParaRPr lang="en-US" dirty="0"/>
                    </a:p>
                  </a:txBody>
                  <a:tcPr marL="117233" marR="1172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83,000</a:t>
                      </a:r>
                      <a:endParaRPr lang="en-US" dirty="0"/>
                    </a:p>
                  </a:txBody>
                  <a:tcPr marL="117233" marR="117233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Diabetes</a:t>
                      </a:r>
                      <a:endParaRPr lang="en-US" dirty="0"/>
                    </a:p>
                  </a:txBody>
                  <a:tcPr marL="117233" marR="1172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69,000</a:t>
                      </a:r>
                      <a:endParaRPr lang="en-US" dirty="0"/>
                    </a:p>
                  </a:txBody>
                  <a:tcPr marL="117233" marR="117233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 marL="117233" marR="1172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755,000</a:t>
                      </a:r>
                      <a:endParaRPr lang="en-US" dirty="0"/>
                    </a:p>
                  </a:txBody>
                  <a:tcPr marL="117233" marR="117233"/>
                </a:tc>
              </a:tr>
            </a:tbl>
          </a:graphicData>
        </a:graphic>
      </p:graphicFrame>
      <p:sp>
        <p:nvSpPr>
          <p:cNvPr id="71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4171" y="424543"/>
            <a:ext cx="6792686" cy="957943"/>
          </a:xfrm>
          <a:prstGeom prst="rect">
            <a:avLst/>
          </a:prstGeom>
        </p:spPr>
        <p:txBody>
          <a:bodyPr anchor="ctr"/>
          <a:lstStyle/>
          <a:p>
            <a:pPr algn="l" eaLnBrk="1" hangingPunct="1"/>
            <a:r>
              <a:rPr lang="en-US" dirty="0" smtClean="0"/>
              <a:t>Disease Risks</a:t>
            </a:r>
          </a:p>
        </p:txBody>
      </p:sp>
      <p:sp>
        <p:nvSpPr>
          <p:cNvPr id="7200" name="TextBox 3"/>
          <p:cNvSpPr txBox="1">
            <a:spLocks noChangeArrowheads="1"/>
          </p:cNvSpPr>
          <p:nvPr/>
        </p:nvSpPr>
        <p:spPr bwMode="auto">
          <a:xfrm>
            <a:off x="838200" y="5181600"/>
            <a:ext cx="632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Risk per year = </a:t>
            </a:r>
            <a:r>
              <a:rPr lang="en-US" dirty="0" smtClean="0"/>
              <a:t>2,350,000/309 </a:t>
            </a:r>
            <a:r>
              <a:rPr lang="en-US" dirty="0"/>
              <a:t>million =  </a:t>
            </a:r>
            <a:r>
              <a:rPr lang="en-US" dirty="0" smtClean="0"/>
              <a:t>0.0076/yr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Average ~ 8/1,000 per yr</a:t>
            </a:r>
          </a:p>
          <a:p>
            <a:pPr eaLnBrk="1" hangingPunct="1"/>
            <a:r>
              <a:rPr lang="en-US" sz="2800" dirty="0" smtClean="0"/>
              <a:t>Accident risk – 4/10,000 per yr</a:t>
            </a:r>
          </a:p>
          <a:p>
            <a:pPr eaLnBrk="1" hangingPunct="1"/>
            <a:r>
              <a:rPr lang="en-US" sz="2800" dirty="0" smtClean="0"/>
              <a:t>Only period of life in which accident risk is as large as health risk ~1/1000 per yr</a:t>
            </a:r>
          </a:p>
          <a:p>
            <a:pPr lvl="1" eaLnBrk="1" hangingPunct="1"/>
            <a:r>
              <a:rPr lang="en-US" sz="2400" dirty="0" smtClean="0"/>
              <a:t>Men in the period 18 to 20 yr due to automobile accidents</a:t>
            </a:r>
          </a:p>
          <a:p>
            <a:pPr eaLnBrk="1" hangingPunct="1"/>
            <a:r>
              <a:rPr lang="en-US" sz="2800" dirty="0" smtClean="0"/>
              <a:t>Cars kill 100 people per day</a:t>
            </a:r>
          </a:p>
          <a:p>
            <a:pPr eaLnBrk="1" hangingPunct="1"/>
            <a:r>
              <a:rPr lang="en-US" sz="2800" dirty="0" smtClean="0"/>
              <a:t>Smoking kills 1,200 people per day</a:t>
            </a:r>
          </a:p>
          <a:p>
            <a:pPr eaLnBrk="1" hangingPunct="1">
              <a:buNone/>
            </a:pPr>
            <a:endParaRPr lang="en-US" sz="2800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67141" y="500743"/>
            <a:ext cx="7431087" cy="870857"/>
          </a:xfrm>
          <a:prstGeom prst="rect">
            <a:avLst/>
          </a:prstGeom>
        </p:spPr>
        <p:txBody>
          <a:bodyPr anchor="ctr"/>
          <a:lstStyle/>
          <a:p>
            <a:pPr algn="l" eaLnBrk="1" hangingPunct="1"/>
            <a:r>
              <a:rPr lang="en-US" sz="4000" dirty="0" smtClean="0"/>
              <a:t>Odds of Dying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43" y="1763990"/>
            <a:ext cx="7881257" cy="4362173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Extremely small.</a:t>
            </a:r>
          </a:p>
          <a:p>
            <a:pPr lvl="1"/>
            <a:r>
              <a:rPr lang="en-US" sz="2400" dirty="0" smtClean="0"/>
              <a:t>Even for a person living next door to a nuclear power plant, the risk of dying prematurely from cancer  from an accident is approximately 1/100,000 </a:t>
            </a:r>
            <a:r>
              <a:rPr lang="en-US" sz="2400" dirty="0" err="1" smtClean="0"/>
              <a:t>th</a:t>
            </a:r>
            <a:r>
              <a:rPr lang="en-US" sz="2400" dirty="0" smtClean="0"/>
              <a:t> the risk of dying from other causes of cancer.</a:t>
            </a:r>
          </a:p>
          <a:p>
            <a:pPr lvl="1"/>
            <a:r>
              <a:rPr lang="en-US" sz="2400" dirty="0" smtClean="0"/>
              <a:t>Based on risk assessment models developed from severe accident research and 15,000 reactor years of world-wide operating experience.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But</a:t>
            </a:r>
            <a:r>
              <a:rPr lang="en-US" sz="2800" dirty="0" smtClean="0"/>
              <a:t> health risk is not the dominant risk of nuclear power plant accidents.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I will explain.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5370" y="326568"/>
            <a:ext cx="6886801" cy="90351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3600" dirty="0" smtClean="0"/>
              <a:t>What Is the Health Risk of a Nuclear Power Plant Accident?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S-PP-template">
  <a:themeElements>
    <a:clrScheme name="Custom 1">
      <a:dk1>
        <a:sysClr val="windowText" lastClr="000000"/>
      </a:dk1>
      <a:lt1>
        <a:sysClr val="window" lastClr="FFFFFF"/>
      </a:lt1>
      <a:dk2>
        <a:srgbClr val="10233F"/>
      </a:dk2>
      <a:lt2>
        <a:srgbClr val="B3B3B3"/>
      </a:lt2>
      <a:accent1>
        <a:srgbClr val="4F81BD"/>
      </a:accent1>
      <a:accent2>
        <a:srgbClr val="C0504D"/>
      </a:accent2>
      <a:accent3>
        <a:srgbClr val="7D9646"/>
      </a:accent3>
      <a:accent4>
        <a:srgbClr val="8064A2"/>
      </a:accent4>
      <a:accent5>
        <a:srgbClr val="4BACC6"/>
      </a:accent5>
      <a:accent6>
        <a:srgbClr val="E1AC3F"/>
      </a:accent6>
      <a:hlink>
        <a:srgbClr val="3271C9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pace-Divid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2124</Words>
  <Application>Microsoft Office PowerPoint</Application>
  <PresentationFormat>On-screen Show (4:3)</PresentationFormat>
  <Paragraphs>319</Paragraphs>
  <Slides>36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ANS-PP-template</vt:lpstr>
      <vt:lpstr>Space-Divider slide</vt:lpstr>
      <vt:lpstr>Chart</vt:lpstr>
      <vt:lpstr>Acrobat Document</vt:lpstr>
      <vt:lpstr>Understanding Risk </vt:lpstr>
      <vt:lpstr>PowerPoint Presentation</vt:lpstr>
      <vt:lpstr>Safety</vt:lpstr>
      <vt:lpstr>Risk</vt:lpstr>
      <vt:lpstr>Disease Risks Dominate Personal Risk</vt:lpstr>
      <vt:lpstr>Accident Risks</vt:lpstr>
      <vt:lpstr>Disease Risks</vt:lpstr>
      <vt:lpstr>Odds of Dying</vt:lpstr>
      <vt:lpstr>What Is the Health Risk of a Nuclear Power Plant Accident?</vt:lpstr>
      <vt:lpstr>Nuclear Power Basics - Fission</vt:lpstr>
      <vt:lpstr>Fission Products and Reactor Safety</vt:lpstr>
      <vt:lpstr>Defense in Depth</vt:lpstr>
      <vt:lpstr>Safety Concern of Severe Accident</vt:lpstr>
      <vt:lpstr>Measuring Human Exposure  to Radiation</vt:lpstr>
      <vt:lpstr>Health Effects of Exposure –  High Dose</vt:lpstr>
      <vt:lpstr>Health Effects of Exposure – Low Dose</vt:lpstr>
      <vt:lpstr>Background Radiation</vt:lpstr>
      <vt:lpstr>Low Dose Issue</vt:lpstr>
      <vt:lpstr>PowerPoint Presentation</vt:lpstr>
      <vt:lpstr>Terrestrial and Cosmic Sources</vt:lpstr>
      <vt:lpstr>Internal Radiation We are Naturally Radioactive !</vt:lpstr>
      <vt:lpstr>Radiation And Our Body</vt:lpstr>
      <vt:lpstr>Public Exposure in Actual Accidents - Chernobyl</vt:lpstr>
      <vt:lpstr>Public Exposure in Actual Accidents – Three Mile Island</vt:lpstr>
      <vt:lpstr>Public Exposure in Actual Accidents – Fukushima</vt:lpstr>
      <vt:lpstr>Public Exposure in Actual Accidents – Fukushima</vt:lpstr>
      <vt:lpstr>The Real Risk of  Nuclear Power Plant Accidents</vt:lpstr>
      <vt:lpstr>Why Bother? </vt:lpstr>
      <vt:lpstr>Total Life Cycle Impacts –  Years of Life Lost per GWh</vt:lpstr>
      <vt:lpstr>The Human Cost of Energy  </vt:lpstr>
      <vt:lpstr>The Need</vt:lpstr>
      <vt:lpstr>PowerPoint Presentation</vt:lpstr>
      <vt:lpstr>Backup Slides</vt:lpstr>
      <vt:lpstr>Total Life Cycle Impacts –  Greenhouse Gas Released</vt:lpstr>
      <vt:lpstr>Pressurized Water Reactor</vt:lpstr>
      <vt:lpstr>PowerPoint Presentation</vt:lpstr>
    </vt:vector>
  </TitlesOfParts>
  <Company>ANS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Lisa Dagley</dc:creator>
  <cp:lastModifiedBy>Tracy Coyle</cp:lastModifiedBy>
  <cp:revision>32</cp:revision>
  <cp:lastPrinted>2013-05-28T14:59:39Z</cp:lastPrinted>
  <dcterms:created xsi:type="dcterms:W3CDTF">2013-05-07T18:17:41Z</dcterms:created>
  <dcterms:modified xsi:type="dcterms:W3CDTF">2014-09-30T18:57:00Z</dcterms:modified>
</cp:coreProperties>
</file>