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16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33F"/>
    <a:srgbClr val="66B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90" y="102"/>
      </p:cViewPr>
      <p:guideLst>
        <p:guide orient="horz" pos="2303"/>
        <p:guide pos="28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Median</a:t>
            </a:r>
            <a:r>
              <a:rPr lang="en-US" baseline="0" dirty="0" smtClean="0"/>
              <a:t> Salary as of 2010</a:t>
            </a:r>
            <a:endParaRPr lang="en-US" dirty="0"/>
          </a:p>
        </c:rich>
      </c:tx>
      <c:layout>
        <c:manualLayout>
          <c:xMode val="edge"/>
          <c:yMode val="edge"/>
          <c:x val="0.391012874468278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741898849182341"/>
          <c:y val="0.10218066491688507"/>
          <c:w val="0.65020517867958927"/>
          <c:h val="0.770185039370079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Nuclear Engineer</c:v>
                </c:pt>
                <c:pt idx="1">
                  <c:v>U S Mean Annual Wage</c:v>
                </c:pt>
                <c:pt idx="2">
                  <c:v>Minimum Wage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101930</c:v>
                </c:pt>
                <c:pt idx="1">
                  <c:v>45230</c:v>
                </c:pt>
                <c:pt idx="2">
                  <c:v>15080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76608"/>
        <c:axId val="39507072"/>
      </c:barChart>
      <c:catAx>
        <c:axId val="394766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9507072"/>
        <c:crosses val="autoZero"/>
        <c:auto val="1"/>
        <c:lblAlgn val="ctr"/>
        <c:lblOffset val="100"/>
        <c:noMultiLvlLbl val="0"/>
      </c:catAx>
      <c:valAx>
        <c:axId val="39507072"/>
        <c:scaling>
          <c:orientation val="minMax"/>
        </c:scaling>
        <c:delete val="0"/>
        <c:axPos val="b"/>
        <c:majorGridlines/>
        <c:numFmt formatCode="#,##0" sourceLinked="1"/>
        <c:majorTickMark val="out"/>
        <c:minorTickMark val="none"/>
        <c:tickLblPos val="nextTo"/>
        <c:crossAx val="39476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1D927-07F5-4FE3-9D4E-12F5DACD50CE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53B0B-A69E-44F4-804C-56C146C34F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3B0B-A69E-44F4-804C-56C146C34F4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53B0B-A69E-44F4-804C-56C146C34F4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7F576-0D56-4028-B428-035C832BCF8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997" y="2130425"/>
            <a:ext cx="7431202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995" y="3886200"/>
            <a:ext cx="743120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8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-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090" y="1763990"/>
            <a:ext cx="7425110" cy="43621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9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6950"/>
            <a:ext cx="4038600" cy="4409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Georgia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7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k Background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5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110"/>
            <a:ext cx="3008313" cy="7373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3288" y="1709110"/>
            <a:ext cx="4821400" cy="4417053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63666"/>
            <a:ext cx="3008313" cy="35624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5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1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4837" y="1615030"/>
            <a:ext cx="7416332" cy="3943497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4837" y="5762366"/>
            <a:ext cx="7416332" cy="40983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81EE-C3D8-694F-97FF-F68C7832F9E8}" type="datetimeFigureOut">
              <a:rPr lang="en-US" smtClean="0"/>
              <a:pPr/>
              <a:t>6/9/2014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5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3E615-48F7-459A-B33C-B45FBA488D83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43C71-8025-442C-9F89-CD23CF1806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090" y="1763990"/>
            <a:ext cx="7425110" cy="436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81EE-C3D8-694F-97FF-F68C7832F9E8}" type="datetimeFigureOut">
              <a:rPr lang="en-US" smtClean="0"/>
              <a:pPr/>
              <a:t>6/9/2014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82314-900F-3548-907F-397C26204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70" r:id="rId9"/>
    <p:sldLayoutId id="214748367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87764" y="3302972"/>
            <a:ext cx="2853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smtClean="0">
                <a:solidFill>
                  <a:schemeClr val="bg1"/>
                </a:solidFill>
                <a:latin typeface="TradeGothic"/>
                <a:cs typeface="TradeGothic"/>
              </a:rPr>
              <a:t>American Nuclear Society</a:t>
            </a:r>
            <a:endParaRPr lang="en-US" b="1" i="0" dirty="0">
              <a:solidFill>
                <a:schemeClr val="bg1"/>
              </a:solidFill>
              <a:latin typeface="TradeGothic"/>
              <a:cs typeface="TradeGothic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9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625"/>
            <a:ext cx="6858000" cy="660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9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/>
          <p:cNvSpPr/>
          <p:nvPr/>
        </p:nvSpPr>
        <p:spPr>
          <a:xfrm rot="5400000">
            <a:off x="3877107" y="-3490126"/>
            <a:ext cx="1051276" cy="8805488"/>
          </a:xfrm>
          <a:prstGeom prst="round2Same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3089" y="1988965"/>
            <a:ext cx="7425111" cy="963245"/>
          </a:xfrm>
        </p:spPr>
        <p:txBody>
          <a:bodyPr/>
          <a:lstStyle/>
          <a:p>
            <a:pPr algn="l"/>
            <a:r>
              <a:rPr lang="en-US" spc="100" dirty="0" smtClean="0">
                <a:cs typeface="TradeGothic"/>
              </a:rPr>
              <a:t>Careers In Nuclear Science &amp; Technology</a:t>
            </a:r>
            <a:endParaRPr lang="en-US" spc="100" dirty="0">
              <a:cs typeface="TradeGothic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6632" y="3375780"/>
            <a:ext cx="7728857" cy="13812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ANS </a:t>
            </a:r>
            <a:r>
              <a:rPr lang="en-US" dirty="0" smtClean="0"/>
              <a:t>Teacher Workshop</a:t>
            </a:r>
          </a:p>
          <a:p>
            <a:r>
              <a:rPr lang="en-US" dirty="0" smtClean="0"/>
              <a:t>Reno, </a:t>
            </a:r>
            <a:r>
              <a:rPr lang="en-US" dirty="0" smtClean="0"/>
              <a:t>NV</a:t>
            </a:r>
          </a:p>
          <a:p>
            <a:r>
              <a:rPr lang="en-US" dirty="0"/>
              <a:t>June 2014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46" y="660814"/>
            <a:ext cx="1403554" cy="5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0" y="424554"/>
            <a:ext cx="6519015" cy="1001475"/>
          </a:xfrm>
        </p:spPr>
        <p:txBody>
          <a:bodyPr anchor="ctr"/>
          <a:lstStyle/>
          <a:p>
            <a:pPr algn="l"/>
            <a:r>
              <a:rPr lang="en-US" sz="3600" dirty="0" smtClean="0"/>
              <a:t>Nuclear Energy &amp; Research</a:t>
            </a:r>
            <a:endParaRPr lang="en-US" sz="36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0" y="4920354"/>
            <a:ext cx="1676400" cy="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0" y="5072754"/>
            <a:ext cx="206814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9140" y="57585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3740" y="57585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9140" y="26343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pic>
        <p:nvPicPr>
          <p:cNvPr id="4098" name="Picture 2" descr="http://www.region2000.org/assets/images/edc/Investor%20Logos/AREV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1540" y="1643754"/>
            <a:ext cx="1633846" cy="990600"/>
          </a:xfrm>
          <a:prstGeom prst="rect">
            <a:avLst/>
          </a:prstGeom>
          <a:noFill/>
        </p:spPr>
      </p:pic>
      <p:pic>
        <p:nvPicPr>
          <p:cNvPr id="4100" name="Picture 4" descr="http://www.mountainhighappliance.com/wp-content/uploads/ge-logo-300x3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5340" y="3091554"/>
            <a:ext cx="1143000" cy="1143000"/>
          </a:xfrm>
          <a:prstGeom prst="rect">
            <a:avLst/>
          </a:prstGeom>
          <a:noFill/>
        </p:spPr>
      </p:pic>
      <p:pic>
        <p:nvPicPr>
          <p:cNvPr id="4102" name="Picture 6" descr="https://encrypted-tbn0.gstatic.com/images?q=tbn:ANd9GcR8UG3K9M95ZsT8hjrJAsjRAYFUY7r2VJYn3h6nrGTpfUuuWuyt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9340" y="3091554"/>
            <a:ext cx="1088335" cy="1143000"/>
          </a:xfrm>
          <a:prstGeom prst="rect">
            <a:avLst/>
          </a:prstGeom>
          <a:noFill/>
        </p:spPr>
      </p:pic>
      <p:pic>
        <p:nvPicPr>
          <p:cNvPr id="4104" name="Picture 8" descr="http://www.bmpc.com/assets/BMPC_titl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940" y="1796154"/>
            <a:ext cx="2682239" cy="685800"/>
          </a:xfrm>
          <a:prstGeom prst="rect">
            <a:avLst/>
          </a:prstGeom>
          <a:noFill/>
        </p:spPr>
      </p:pic>
      <p:pic>
        <p:nvPicPr>
          <p:cNvPr id="4106" name="Picture 10" descr="http://img.photobucket.com/albums/v436/passion4architecture/Logo%20and%20Corporate%20Identity%203/Logo_Exelon_NEW-LOGO_US-1.jpg"/>
          <p:cNvPicPr>
            <a:picLocks noChangeAspect="1" noChangeArrowheads="1"/>
          </p:cNvPicPr>
          <p:nvPr/>
        </p:nvPicPr>
        <p:blipFill>
          <a:blip r:embed="rId9" cstate="print"/>
          <a:srcRect t="23810" b="28571"/>
          <a:stretch>
            <a:fillRect/>
          </a:stretch>
        </p:blipFill>
        <p:spPr bwMode="auto">
          <a:xfrm>
            <a:off x="4005940" y="4920354"/>
            <a:ext cx="1828800" cy="870857"/>
          </a:xfrm>
          <a:prstGeom prst="rect">
            <a:avLst/>
          </a:prstGeom>
          <a:noFill/>
        </p:spPr>
      </p:pic>
      <p:pic>
        <p:nvPicPr>
          <p:cNvPr id="4108" name="Picture 12" descr="http://nuclearstreet.com/resized-image.ashx/__size/550x0/__key/communityserver-blogs-components-weblogfiles/00-00-00-00-34/4834.southern_2D00_compan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4540" y="1796154"/>
            <a:ext cx="1828800" cy="792000"/>
          </a:xfrm>
          <a:prstGeom prst="rect">
            <a:avLst/>
          </a:prstGeom>
          <a:noFill/>
        </p:spPr>
      </p:pic>
      <p:pic>
        <p:nvPicPr>
          <p:cNvPr id="4110" name="Picture 14" descr="http://www.mifflinburgpa.com/wp-content/uploads/2013/02/PPL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53740" y="3243954"/>
            <a:ext cx="1413615" cy="11103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158340" y="575855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3740" y="43869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63140" y="26343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Utility Company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34340" y="431075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8340" y="4320934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Utility Provider and Research Company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186540" y="248195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Contractor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4" y="446315"/>
            <a:ext cx="7924800" cy="1028856"/>
          </a:xfrm>
        </p:spPr>
        <p:txBody>
          <a:bodyPr anchor="ctr"/>
          <a:lstStyle/>
          <a:p>
            <a:pPr algn="l"/>
            <a:r>
              <a:rPr lang="en-US" dirty="0" smtClean="0"/>
              <a:t>Government agencies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30" y="1588109"/>
            <a:ext cx="1683884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6" y="1611853"/>
            <a:ext cx="1746258" cy="17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97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29" y="1475170"/>
            <a:ext cx="1946842" cy="19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4772" y="3251389"/>
            <a:ext cx="219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Monitor and control safety regulations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5619" y="3358111"/>
            <a:ext cx="183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Foreign Intelligence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424" y="3328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Labs</a:t>
            </a:r>
            <a:endParaRPr lang="en-US" dirty="0"/>
          </a:p>
        </p:txBody>
      </p:sp>
      <p:pic>
        <p:nvPicPr>
          <p:cNvPr id="1026" name="Picture 2" descr="http://image.spreadshirt.com/image-server/v1/compositions/3521451/views/1,width=280,height=280,appearanceId=2.png/homeland-security-logo_design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024" y="3877026"/>
            <a:ext cx="1946842" cy="19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ToV0_C8q6Oi-yEpWzm5LSWe2gtvwJu2E7E73Z2vDDBXD2IopXQyQ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9778" y1="17333" x2="37333" y2="889"/>
                        <a14:backgroundMark x1="14667" y1="14222" x2="444" y2="3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3" y="3947036"/>
            <a:ext cx="1876832" cy="187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icklethewire.com/wp-content/uploads/2009/11/fbi-logo-lar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37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23" y="3904716"/>
            <a:ext cx="2237097" cy="207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424" y="591173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Provide Military </a:t>
            </a:r>
            <a:r>
              <a:rPr lang="en-US" dirty="0"/>
              <a:t>F</a:t>
            </a:r>
            <a:r>
              <a:rPr lang="en-US" dirty="0" smtClean="0"/>
              <a:t>orces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6305" y="5900068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 Intelligence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6624" y="5747668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Protect </a:t>
            </a:r>
            <a:r>
              <a:rPr lang="en-US" dirty="0"/>
              <a:t>a</a:t>
            </a:r>
            <a:r>
              <a:rPr lang="en-US" dirty="0" smtClean="0"/>
              <a:t>gainst terrorism and 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3087515"/>
              </p:ext>
            </p:extLst>
          </p:nvPr>
        </p:nvGraphicFramePr>
        <p:xfrm>
          <a:off x="0" y="1447800"/>
          <a:ext cx="910346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1900" y="250371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$15,080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88246" y="391885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$45,230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4702" y="525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$101,930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85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5212737"/>
            <a:ext cx="2743200" cy="639762"/>
          </a:xfrm>
        </p:spPr>
        <p:txBody>
          <a:bodyPr/>
          <a:lstStyle/>
          <a:p>
            <a:r>
              <a:rPr lang="en-US" dirty="0"/>
              <a:t>Blow ourselves up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69684" y="5394936"/>
            <a:ext cx="2413831" cy="639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Glow green in the dark.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3092" y="434975"/>
            <a:ext cx="6945923" cy="982663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4000" dirty="0" smtClean="0"/>
              <a:t>What is nuclear engineering?</a:t>
            </a:r>
            <a:endParaRPr lang="en-US" sz="4000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3529769" y="5315433"/>
            <a:ext cx="2743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Wear Hazmat suits to work. 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326179" y="2324588"/>
            <a:ext cx="2637692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eorgi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969" y="2895597"/>
            <a:ext cx="22479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2351"/>
          <a:stretch/>
        </p:blipFill>
        <p:spPr bwMode="auto">
          <a:xfrm>
            <a:off x="3739417" y="2895597"/>
            <a:ext cx="216559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81024" y="1784035"/>
            <a:ext cx="810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  <a:ea typeface="+mj-ea"/>
                <a:cs typeface="+mj-cs"/>
              </a:rPr>
              <a:t>What people think nuclear engineers do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0" y="2895597"/>
            <a:ext cx="2807079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10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36" y="446326"/>
            <a:ext cx="6603107" cy="936160"/>
          </a:xfrm>
        </p:spPr>
        <p:txBody>
          <a:bodyPr anchor="ctr"/>
          <a:lstStyle/>
          <a:p>
            <a:pPr algn="l"/>
            <a:r>
              <a:rPr lang="en-US" sz="3600" dirty="0" smtClean="0"/>
              <a:t>What </a:t>
            </a:r>
            <a:r>
              <a:rPr lang="en-US" sz="3600" dirty="0" smtClean="0"/>
              <a:t>is nuclear engineering?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4637" y="1817926"/>
            <a:ext cx="3164829" cy="4114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What they actually </a:t>
            </a:r>
            <a:r>
              <a:rPr lang="en-US" dirty="0"/>
              <a:t>do: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-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Nuclear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engineers harness the power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atom to help solve large and difficult problems facing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humanity.</a:t>
            </a:r>
          </a:p>
          <a:p>
            <a:r>
              <a:rPr lang="en-US" dirty="0" smtClean="0"/>
              <a:t>Problems such as: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Pollution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Diseases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Medical diagnostics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Security for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adioactive materials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Clean energy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www.bls.gov/ooh/images/p08-to-p09/p082-1-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47" y="1928236"/>
            <a:ext cx="228028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obs.xcelenergy.com/sites/xcel/images/sp-nuclear-engineering-i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20" y="1928236"/>
            <a:ext cx="2462753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ehowcdn.com/article-new/ehow/images/a01/v4/ej/become-body-imaging-radiologist-800x8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0"/>
          <a:stretch/>
        </p:blipFill>
        <p:spPr bwMode="auto">
          <a:xfrm>
            <a:off x="6423847" y="3717032"/>
            <a:ext cx="2458527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rtofcoupeville.org/data/energy/images/nuclear-power-plant-diagra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771" y="3717032"/>
            <a:ext cx="2473205" cy="178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40" y="511642"/>
            <a:ext cx="6681649" cy="861879"/>
          </a:xfrm>
        </p:spPr>
        <p:txBody>
          <a:bodyPr/>
          <a:lstStyle/>
          <a:p>
            <a:r>
              <a:rPr lang="en-US" dirty="0" smtClean="0"/>
              <a:t>How do you get there?</a:t>
            </a:r>
            <a:endParaRPr lang="en-US" dirty="0"/>
          </a:p>
        </p:txBody>
      </p:sp>
      <p:pic>
        <p:nvPicPr>
          <p:cNvPr id="1026" name="Picture 2" descr="http://teach.com/wp-content/uploads/2011/09/high-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3227043"/>
            <a:ext cx="1960413" cy="247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40" y="2020093"/>
            <a:ext cx="2983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Prepare with math and physics courses in high school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206551">
            <a:off x="2696029" y="4459452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097676">
            <a:off x="2697677" y="3612820"/>
            <a:ext cx="801948" cy="39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64428" y="4368490"/>
            <a:ext cx="252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“Nuclear” Navy </a:t>
            </a:r>
            <a:endParaRPr lang="en-US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28" y="4836675"/>
            <a:ext cx="1545371" cy="147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88228" y="1950166"/>
            <a:ext cx="3024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Accredited college programs</a:t>
            </a:r>
            <a:endParaRPr lang="en-US" dirty="0"/>
          </a:p>
        </p:txBody>
      </p:sp>
      <p:pic>
        <p:nvPicPr>
          <p:cNvPr id="1043" name="Picture 19" descr="http://hqwalls.org/walls/us_navy_wallpaper-norm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4836676"/>
            <a:ext cx="1648234" cy="14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rved Right Arrow 12"/>
          <p:cNvSpPr/>
          <p:nvPr/>
        </p:nvSpPr>
        <p:spPr>
          <a:xfrm rot="10800000">
            <a:off x="7674427" y="2858636"/>
            <a:ext cx="514982" cy="24325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39135" y="1482381"/>
            <a:ext cx="258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naval programs pay for further schooling as well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2"/>
          </p:cNvCxnSpPr>
          <p:nvPr/>
        </p:nvCxnSpPr>
        <p:spPr>
          <a:xfrm>
            <a:off x="7931917" y="2128712"/>
            <a:ext cx="0" cy="83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3" name="Picture 29" descr="http://help.palcs.org/guidance/wp-content/uploads/2010/10/29_colleges_and_universiti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8" y="2593750"/>
            <a:ext cx="3334078" cy="148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ttp://www.sports-logos-screensavers.com/user/PennStateNittanyLion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0346" y="1642236"/>
            <a:ext cx="3061639" cy="24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459700"/>
            <a:ext cx="6553201" cy="966329"/>
          </a:xfrm>
        </p:spPr>
        <p:txBody>
          <a:bodyPr anchor="ctr"/>
          <a:lstStyle/>
          <a:p>
            <a:pPr algn="l"/>
            <a:r>
              <a:rPr lang="en-US" dirty="0" smtClean="0"/>
              <a:t>Accredited Universities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304799" y="1666785"/>
            <a:ext cx="3844290" cy="41148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Most companies require at least a bachelor’s degree in Nuclear Engineering from an accredited university. </a:t>
            </a:r>
          </a:p>
          <a:p>
            <a:r>
              <a:rPr lang="en-US" dirty="0" smtClean="0"/>
              <a:t>Universities that offer accredited (ABET) nuclear engineering programs:</a:t>
            </a:r>
            <a:br>
              <a:rPr lang="en-US" dirty="0" smtClean="0"/>
            </a:br>
            <a:r>
              <a:rPr lang="en-US" dirty="0" smtClean="0"/>
              <a:t>- Penn State University! </a:t>
            </a:r>
            <a:br>
              <a:rPr lang="en-US" dirty="0" smtClean="0"/>
            </a:br>
            <a:r>
              <a:rPr lang="en-US" dirty="0" smtClean="0"/>
              <a:t>- Michigan University</a:t>
            </a:r>
            <a:br>
              <a:rPr lang="en-US" dirty="0" smtClean="0"/>
            </a:br>
            <a:r>
              <a:rPr lang="en-US" dirty="0" smtClean="0"/>
              <a:t>- North Carolina State University</a:t>
            </a:r>
            <a:br>
              <a:rPr lang="en-US" dirty="0" smtClean="0"/>
            </a:br>
            <a:r>
              <a:rPr lang="en-US" dirty="0" smtClean="0"/>
              <a:t>- Oregon State University</a:t>
            </a:r>
            <a:br>
              <a:rPr lang="en-US" dirty="0" smtClean="0"/>
            </a:br>
            <a:r>
              <a:rPr lang="en-US" dirty="0" smtClean="0"/>
              <a:t>- Georgia Tech University</a:t>
            </a:r>
            <a:br>
              <a:rPr lang="en-US" dirty="0" smtClean="0"/>
            </a:br>
            <a:r>
              <a:rPr lang="en-US" dirty="0" smtClean="0"/>
              <a:t>- University of New Mexico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http://www.optics.unm.edu/sbahae/UNM%20Logo%20Sp%20Vert%20Col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098" y="3151405"/>
            <a:ext cx="1235075" cy="10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bredators.gatech.edu/images/GTShort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155" y="4724703"/>
            <a:ext cx="1006475" cy="10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http://pharmacy.umich.edu/pkcore/files/university-of-michigan-logo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6" y="4163485"/>
            <a:ext cx="929640" cy="93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www.cof.orst.edu/cof/wse/faculty/simonsen/NEW%20LOGO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13" y="5291414"/>
            <a:ext cx="1006475" cy="66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cvm.ncsu.edu/emd/cvm_logos/NCSU%20LOGO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38" y="4593609"/>
            <a:ext cx="1333499" cy="4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3656"/>
            <a:ext cx="6455229" cy="1003981"/>
          </a:xfrm>
        </p:spPr>
        <p:txBody>
          <a:bodyPr anchor="ctr"/>
          <a:lstStyle/>
          <a:p>
            <a:pPr algn="l"/>
            <a:r>
              <a:rPr lang="en-US" sz="3200" dirty="0" smtClean="0"/>
              <a:t>Engineering:</a:t>
            </a:r>
            <a:br>
              <a:rPr lang="en-US" sz="3200" dirty="0" smtClean="0"/>
            </a:br>
            <a:r>
              <a:rPr lang="en-US" sz="3200" dirty="0" smtClean="0"/>
              <a:t>Research, design, and operation</a:t>
            </a:r>
            <a:endParaRPr lang="en-US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619375" cy="398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6943" y="1752600"/>
            <a:ext cx="5029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Design power plants that create a greener form of energy compared to other energy sources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design, production, handling, and use of nuclear fuel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Safe disposal of waste produced by the generation of nuclear energy</a:t>
            </a:r>
          </a:p>
          <a:p>
            <a:endParaRPr lang="en-US" dirty="0" smtClean="0"/>
          </a:p>
          <a:p>
            <a:r>
              <a:rPr lang="en-US" dirty="0" smtClean="0"/>
              <a:t>New nuclear applications and detecting radioactive materials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30" y="413656"/>
            <a:ext cx="6520542" cy="1003981"/>
          </a:xfrm>
        </p:spPr>
        <p:txBody>
          <a:bodyPr anchor="ctr"/>
          <a:lstStyle/>
          <a:p>
            <a:pPr algn="l"/>
            <a:r>
              <a:rPr lang="en-US" sz="3600" dirty="0" smtClean="0"/>
              <a:t>Non-weaponry military applications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9231" y="1600200"/>
            <a:ext cx="8512626" cy="25146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Nuclear Navy</a:t>
            </a:r>
            <a:br>
              <a:rPr lang="en-US" dirty="0" smtClean="0"/>
            </a:br>
            <a:r>
              <a:rPr lang="en-US" dirty="0" smtClean="0"/>
              <a:t>-A global force for good! The Navy protects our country using nuclear technology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-Nuclear Aircraft Carriers	    -Nuclear Submarines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4" y="4114830"/>
            <a:ext cx="36204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48" y="4114830"/>
            <a:ext cx="3048000" cy="264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8086"/>
            <a:ext cx="6672943" cy="949552"/>
          </a:xfrm>
        </p:spPr>
        <p:txBody>
          <a:bodyPr anchor="ctr"/>
          <a:lstStyle/>
          <a:p>
            <a:pPr algn="l"/>
            <a:r>
              <a:rPr lang="en-US" dirty="0" smtClean="0"/>
              <a:t>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3998"/>
            <a:ext cx="8697686" cy="25723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 machines that image the human body</a:t>
            </a:r>
          </a:p>
          <a:p>
            <a:r>
              <a:rPr lang="en-US" dirty="0" smtClean="0"/>
              <a:t>Radiation therapy to treat different types of cancer</a:t>
            </a:r>
            <a:endParaRPr lang="en-US" dirty="0"/>
          </a:p>
          <a:p>
            <a:r>
              <a:rPr lang="en-US" dirty="0" smtClean="0"/>
              <a:t>Sterilize medical equipment such as rubber gloves, gauze, and bandages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31309"/>
            <a:ext cx="3071812" cy="25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72526"/>
            <a:ext cx="4075012" cy="25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0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map of Pennsylvania cit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39885"/>
            <a:ext cx="698956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hotograph of Beaver Valley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" y="4632553"/>
            <a:ext cx="1807033" cy="122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Photograph of Limerick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81" y="4680683"/>
            <a:ext cx="1875874" cy="124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Photograph of Susquehanna Unit 1 Steam Electric St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81" y="1439885"/>
            <a:ext cx="1945619" cy="13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6" idx="0"/>
          </p:cNvCxnSpPr>
          <p:nvPr/>
        </p:nvCxnSpPr>
        <p:spPr>
          <a:xfrm flipV="1">
            <a:off x="1153885" y="3737169"/>
            <a:ext cx="236550" cy="8953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1"/>
          </p:cNvCxnSpPr>
          <p:nvPr/>
        </p:nvCxnSpPr>
        <p:spPr>
          <a:xfrm flipH="1" flipV="1">
            <a:off x="6607630" y="4397830"/>
            <a:ext cx="590751" cy="90514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37" idx="2"/>
          </p:cNvCxnSpPr>
          <p:nvPr/>
        </p:nvCxnSpPr>
        <p:spPr>
          <a:xfrm>
            <a:off x="6139307" y="2501714"/>
            <a:ext cx="549048" cy="571352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6" descr="http://www.exeloncorp.com/assets/energy/powerplants/images/ThreeMileIslan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" y="1439885"/>
            <a:ext cx="2286000" cy="16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>
          <a:xfrm>
            <a:off x="3058886" y="2501714"/>
            <a:ext cx="2579914" cy="1896116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8" descr="http://cache.daylife.com/imageserve/06N55eqeMw59l/610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4648201"/>
            <a:ext cx="1882306" cy="130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>
            <a:stCxn id="34" idx="3"/>
          </p:cNvCxnSpPr>
          <p:nvPr/>
        </p:nvCxnSpPr>
        <p:spPr>
          <a:xfrm flipV="1">
            <a:off x="4549307" y="5007431"/>
            <a:ext cx="1394293" cy="295547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96885" y="1439885"/>
            <a:ext cx="1524000" cy="10618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Three Mile Island Nuclear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(Middletown,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1974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786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2030" y="1439885"/>
            <a:ext cx="2074554" cy="106182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Susquehanna Steam Electric </a:t>
            </a:r>
            <a:r>
              <a:rPr lang="en-US" sz="1050" dirty="0" smtClean="0">
                <a:solidFill>
                  <a:schemeClr val="bg1"/>
                </a:solidFill>
              </a:rPr>
              <a:t>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(Luzerne County,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1982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  <a:br>
              <a:rPr lang="en-US" sz="1050" dirty="0" smtClean="0">
                <a:solidFill>
                  <a:schemeClr val="bg1"/>
                </a:solidFill>
              </a:rPr>
            </a:br>
            <a:r>
              <a:rPr lang="en-US" sz="1050" dirty="0" smtClean="0">
                <a:solidFill>
                  <a:schemeClr val="bg1"/>
                </a:solidFill>
              </a:rPr>
              <a:t>Output: 1149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0030" y="5930893"/>
            <a:ext cx="2318029" cy="90024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Limerick Generating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(Limerick,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1985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1134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1" y="5873575"/>
            <a:ext cx="1676400" cy="1015663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Beaver Valley Power Station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(</a:t>
            </a:r>
            <a:r>
              <a:rPr lang="en-US" sz="1000" dirty="0" err="1" smtClean="0">
                <a:solidFill>
                  <a:schemeClr val="bg1"/>
                </a:solidFill>
              </a:rPr>
              <a:t>Shippingport</a:t>
            </a:r>
            <a:r>
              <a:rPr lang="en-US" sz="1000" dirty="0" smtClean="0">
                <a:solidFill>
                  <a:schemeClr val="bg1"/>
                </a:solidFill>
              </a:rPr>
              <a:t>, PA)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EST: 1976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Type: PWR</a:t>
            </a:r>
          </a:p>
          <a:p>
            <a:r>
              <a:rPr lang="en-US" sz="1000" dirty="0" smtClean="0">
                <a:solidFill>
                  <a:schemeClr val="bg1"/>
                </a:solidFill>
              </a:rPr>
              <a:t>Output: 892 </a:t>
            </a:r>
            <a:r>
              <a:rPr lang="en-US" sz="1000" dirty="0" err="1" smtClean="0">
                <a:solidFill>
                  <a:schemeClr val="bg1"/>
                </a:solidFill>
              </a:rPr>
              <a:t>MWe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67000" y="5957754"/>
            <a:ext cx="2435030" cy="90024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Peach Bottom Atomic Power Station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(Delta, PA)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EST: 1973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Type: BWR</a:t>
            </a:r>
          </a:p>
          <a:p>
            <a:r>
              <a:rPr lang="en-US" sz="1050" dirty="0" smtClean="0">
                <a:solidFill>
                  <a:schemeClr val="bg1"/>
                </a:solidFill>
              </a:rPr>
              <a:t>Output: 1112 </a:t>
            </a:r>
            <a:r>
              <a:rPr lang="en-US" sz="1050" dirty="0" err="1" smtClean="0">
                <a:solidFill>
                  <a:schemeClr val="bg1"/>
                </a:solidFill>
              </a:rPr>
              <a:t>MWe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0170" y="538301"/>
            <a:ext cx="331580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Map of Operating Power Reactors in Pennsylvania</a:t>
            </a:r>
            <a:endParaRPr lang="en-US" sz="2000" dirty="0"/>
          </a:p>
        </p:txBody>
      </p:sp>
      <p:pic>
        <p:nvPicPr>
          <p:cNvPr id="42" name="Picture 2" descr="http://standupforamerica.files.wordpress.com/2009/10/psu-logo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07" y="3359645"/>
            <a:ext cx="437603" cy="3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lowchart: Connector 42"/>
          <p:cNvSpPr/>
          <p:nvPr/>
        </p:nvSpPr>
        <p:spPr>
          <a:xfrm flipH="1" flipV="1">
            <a:off x="3984664" y="3388161"/>
            <a:ext cx="104501" cy="912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50368" y="603617"/>
            <a:ext cx="3249674" cy="57708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33% of net electricity generated in PA came from Nuclear Power (Energy information Administration, July 2012).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-PP-template">
  <a:themeElements>
    <a:clrScheme name="Custom 1">
      <a:dk1>
        <a:sysClr val="windowText" lastClr="000000"/>
      </a:dk1>
      <a:lt1>
        <a:sysClr val="window" lastClr="FFFFFF"/>
      </a:lt1>
      <a:dk2>
        <a:srgbClr val="10233F"/>
      </a:dk2>
      <a:lt2>
        <a:srgbClr val="B3B3B3"/>
      </a:lt2>
      <a:accent1>
        <a:srgbClr val="4F81BD"/>
      </a:accent1>
      <a:accent2>
        <a:srgbClr val="C0504D"/>
      </a:accent2>
      <a:accent3>
        <a:srgbClr val="7D9646"/>
      </a:accent3>
      <a:accent4>
        <a:srgbClr val="8064A2"/>
      </a:accent4>
      <a:accent5>
        <a:srgbClr val="4BACC6"/>
      </a:accent5>
      <a:accent6>
        <a:srgbClr val="E1AC3F"/>
      </a:accent6>
      <a:hlink>
        <a:srgbClr val="3271C9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pace-Divid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391</Words>
  <Application>Microsoft Office PowerPoint</Application>
  <PresentationFormat>On-screen Show (4:3)</PresentationFormat>
  <Paragraphs>96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ANS-PP-template</vt:lpstr>
      <vt:lpstr>Space-Divider slide</vt:lpstr>
      <vt:lpstr>Careers In Nuclear Science &amp; Technology</vt:lpstr>
      <vt:lpstr>What is nuclear engineering?</vt:lpstr>
      <vt:lpstr>What is nuclear engineering?</vt:lpstr>
      <vt:lpstr>How do you get there?</vt:lpstr>
      <vt:lpstr>Accredited Universities</vt:lpstr>
      <vt:lpstr>Engineering: Research, design, and operation</vt:lpstr>
      <vt:lpstr>Non-weaponry military applications</vt:lpstr>
      <vt:lpstr>Medicine</vt:lpstr>
      <vt:lpstr>PowerPoint Presentation</vt:lpstr>
      <vt:lpstr>Nuclear Energy &amp; Research</vt:lpstr>
      <vt:lpstr>Government agencies</vt:lpstr>
      <vt:lpstr>PowerPoint Presentation</vt:lpstr>
      <vt:lpstr>PowerPoint Presentation</vt:lpstr>
    </vt:vector>
  </TitlesOfParts>
  <Company>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Lisa Dagley</dc:creator>
  <cp:lastModifiedBy>Tracy Coyle</cp:lastModifiedBy>
  <cp:revision>34</cp:revision>
  <cp:lastPrinted>2013-05-28T14:59:39Z</cp:lastPrinted>
  <dcterms:created xsi:type="dcterms:W3CDTF">2013-05-07T18:17:41Z</dcterms:created>
  <dcterms:modified xsi:type="dcterms:W3CDTF">2014-06-09T14:48:40Z</dcterms:modified>
</cp:coreProperties>
</file>