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9" r:id="rId2"/>
  </p:sldMasterIdLst>
  <p:notesMasterIdLst>
    <p:notesMasterId r:id="rId65"/>
  </p:notesMasterIdLst>
  <p:sldIdLst>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260"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33F"/>
    <a:srgbClr val="66B6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660"/>
  </p:normalViewPr>
  <p:slideViewPr>
    <p:cSldViewPr snapToGrid="0" snapToObjects="1">
      <p:cViewPr>
        <p:scale>
          <a:sx n="108" d="100"/>
          <a:sy n="108" d="100"/>
        </p:scale>
        <p:origin x="-90" y="-72"/>
      </p:cViewPr>
      <p:guideLst>
        <p:guide orient="horz" pos="2303"/>
        <p:guide pos="289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39D2D6-A1FE-4235-BACC-DDB39ADBBA77}" type="datetimeFigureOut">
              <a:rPr lang="en-US" smtClean="0"/>
              <a:t>6/9/2014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F2A299-472E-4192-83AA-2217A8A39603}" type="slidenum">
              <a:rPr lang="en-US" smtClean="0"/>
              <a:t>‹#›</a:t>
            </a:fld>
            <a:endParaRPr lang="en-US"/>
          </a:p>
        </p:txBody>
      </p:sp>
    </p:spTree>
    <p:extLst>
      <p:ext uri="{BB962C8B-B14F-4D97-AF65-F5344CB8AC3E}">
        <p14:creationId xmlns:p14="http://schemas.microsoft.com/office/powerpoint/2010/main" val="866462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4EE15C-F436-4D8B-9B1B-E8139F31F23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4EE15C-F436-4D8B-9B1B-E8139F31F23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4EE15C-F436-4D8B-9B1B-E8139F31F23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4EE15C-F436-4D8B-9B1B-E8139F31F23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4EE15C-F436-4D8B-9B1B-E8139F31F23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4EE15C-F436-4D8B-9B1B-E8139F31F23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en-US" smtClean="0">
              <a:latin typeface="Times New Roman" pitchFamily="-108" charset="0"/>
              <a:ea typeface="ＭＳ Ｐゴシック" pitchFamily="-108"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n-US" smtClean="0">
              <a:latin typeface="Times New Roman" pitchFamily="-108" charset="0"/>
              <a:ea typeface="ＭＳ Ｐゴシック" pitchFamily="-108"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smtClean="0">
              <a:latin typeface="Times New Roman" pitchFamily="-108" charset="0"/>
              <a:ea typeface="ＭＳ Ｐゴシック" pitchFamily="-108"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en-US" smtClean="0">
              <a:latin typeface="Times New Roman" pitchFamily="-108" charset="0"/>
              <a:ea typeface="ＭＳ Ｐゴシック" pitchFamily="-108"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endParaRPr lang="en-US" smtClean="0">
              <a:latin typeface="Times New Roman" pitchFamily="-108" charset="0"/>
              <a:ea typeface="ＭＳ Ｐゴシック" pitchFamily="-108"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4EE15C-F436-4D8B-9B1B-E8139F31F23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latin typeface="Times New Roman" pitchFamily="-108" charset="0"/>
              <a:ea typeface="ＭＳ Ｐゴシック" pitchFamily="-108"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endParaRPr lang="en-US" smtClean="0">
              <a:latin typeface="Times New Roman" pitchFamily="-108" charset="0"/>
              <a:ea typeface="ＭＳ Ｐゴシック" pitchFamily="-108"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smtClean="0">
              <a:latin typeface="Times New Roman" pitchFamily="-108" charset="0"/>
              <a:ea typeface="ＭＳ Ｐゴシック" pitchFamily="-108"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endParaRPr lang="en-US" smtClean="0">
              <a:latin typeface="Times New Roman" pitchFamily="-108" charset="0"/>
              <a:ea typeface="ＭＳ Ｐゴシック" pitchFamily="-108"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en-US" smtClean="0">
              <a:latin typeface="Times New Roman" pitchFamily="-108" charset="0"/>
              <a:ea typeface="ＭＳ Ｐゴシック" pitchFamily="-108"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en-US" smtClean="0">
              <a:latin typeface="Times New Roman" pitchFamily="-108" charset="0"/>
              <a:ea typeface="ＭＳ Ｐゴシック" pitchFamily="-108"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4EE15C-F436-4D8B-9B1B-E8139F31F236}"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4EE15C-F436-4D8B-9B1B-E8139F31F236}"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4EE15C-F436-4D8B-9B1B-E8139F31F236}"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4EE15C-F436-4D8B-9B1B-E8139F31F236}"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4EE15C-F436-4D8B-9B1B-E8139F31F236}"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4EE15C-F436-4D8B-9B1B-E8139F31F236}"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4EE15C-F436-4D8B-9B1B-E8139F31F236}"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4EE15C-F436-4D8B-9B1B-E8139F31F236}"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4EE15C-F436-4D8B-9B1B-E8139F31F236}"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4EE15C-F436-4D8B-9B1B-E8139F31F236}"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4EE15C-F436-4D8B-9B1B-E8139F31F236}"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4EE15C-F436-4D8B-9B1B-E8139F31F236}"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4EE15C-F436-4D8B-9B1B-E8139F31F236}"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4EE15C-F436-4D8B-9B1B-E8139F31F236}"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AD9C8687-2E09-41D4-B402-DCA920107171}" type="slidenum">
              <a:rPr lang="en-US"/>
              <a:pPr/>
              <a:t>39</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US" smtClean="0">
              <a:latin typeface="Times New Roman" pitchFamily="-108" charset="0"/>
              <a:ea typeface="ＭＳ Ｐゴシック" pitchFamily="-108"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4EE15C-F436-4D8B-9B1B-E8139F31F236}"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4EE15C-F436-4D8B-9B1B-E8139F31F236}"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4EE15C-F436-4D8B-9B1B-E8139F31F236}"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CD7DE038-25F5-4D01-A33A-B865354D9009}" type="slidenum">
              <a:rPr lang="en-US"/>
              <a:pPr/>
              <a:t>42</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latin typeface="Times New Roman" pitchFamily="-108" charset="0"/>
              <a:ea typeface="ＭＳ Ｐゴシック" pitchFamily="-108"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4EE15C-F436-4D8B-9B1B-E8139F31F236}"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4EE15C-F436-4D8B-9B1B-E8139F31F236}"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2304CF20-55F6-400A-B178-33F479B85B6A}" type="slidenum">
              <a:rPr lang="en-US"/>
              <a:pPr/>
              <a:t>45</a:t>
            </a:fld>
            <a:endParaRPr lang="en-US"/>
          </a:p>
        </p:txBody>
      </p:sp>
      <p:sp>
        <p:nvSpPr>
          <p:cNvPr id="77827" name="Rectangle 2"/>
          <p:cNvSpPr>
            <a:spLocks noGrp="1" noRot="1" noChangeAspect="1" noChangeArrowheads="1" noTextEdit="1"/>
          </p:cNvSpPr>
          <p:nvPr>
            <p:ph type="sldImg"/>
          </p:nvPr>
        </p:nvSpPr>
        <p:spPr>
          <a:xfrm>
            <a:off x="1154113" y="688975"/>
            <a:ext cx="4554537" cy="3417888"/>
          </a:xfrm>
          <a:ln w="12700" cap="flat">
            <a:solidFill>
              <a:schemeClr val="tx1"/>
            </a:solidFill>
          </a:ln>
        </p:spPr>
      </p:sp>
      <p:sp>
        <p:nvSpPr>
          <p:cNvPr id="77828" name="Rectangle 3"/>
          <p:cNvSpPr>
            <a:spLocks noGrp="1" noChangeArrowheads="1"/>
          </p:cNvSpPr>
          <p:nvPr>
            <p:ph type="body" idx="1"/>
          </p:nvPr>
        </p:nvSpPr>
        <p:spPr>
          <a:xfrm>
            <a:off x="297701" y="4272942"/>
            <a:ext cx="6268835" cy="4573565"/>
          </a:xfrm>
          <a:noFill/>
          <a:ln/>
        </p:spPr>
        <p:txBody>
          <a:bodyPr lIns="77774" tIns="38093" rIns="77774" bIns="38093"/>
          <a:lstStyle/>
          <a:p>
            <a:pPr marL="225011" indent="-225011" defTabSz="742224"/>
            <a:r>
              <a:rPr lang="en-US" b="1" dirty="0" smtClean="0">
                <a:latin typeface="Times New Roman" pitchFamily="-108" charset="0"/>
                <a:ea typeface="ＭＳ Ｐゴシック" pitchFamily="-108" charset="-128"/>
              </a:rPr>
              <a:t>7.	Radiation Doses and Dose Limits</a:t>
            </a:r>
          </a:p>
          <a:p>
            <a:pPr marL="225011" indent="-225011" defTabSz="742224">
              <a:buFontTx/>
              <a:buChar char="•"/>
            </a:pPr>
            <a:endParaRPr lang="en-US" dirty="0" smtClean="0">
              <a:latin typeface="Times New Roman" pitchFamily="-108" charset="0"/>
              <a:ea typeface="ＭＳ Ｐゴシック" pitchFamily="-108" charset="-128"/>
            </a:endParaRPr>
          </a:p>
          <a:p>
            <a:pPr marL="225011" indent="-225011" defTabSz="742224">
              <a:buFontTx/>
              <a:buChar char="•"/>
            </a:pPr>
            <a:r>
              <a:rPr lang="en-US" dirty="0" smtClean="0">
                <a:latin typeface="Times New Roman" pitchFamily="-108" charset="0"/>
                <a:ea typeface="ＭＳ Ｐゴシック" pitchFamily="-108" charset="-128"/>
              </a:rPr>
              <a:t>Radioactive material has always been a natural part of the earth.  It has existed for millions of years in the crust of the earth, in building materials, in the food we eat, the air we breathe, and in nearly everything that surrounds us.  Radiation from these materials, as well as cosmic radiation from the sun and universe, makes up the natural background radiation to which we are constantly exposed.  On the average, persons are exposed to about 300 </a:t>
            </a:r>
            <a:r>
              <a:rPr lang="en-US" dirty="0" err="1" smtClean="0">
                <a:latin typeface="Times New Roman" pitchFamily="-108" charset="0"/>
                <a:ea typeface="ＭＳ Ｐゴシック" pitchFamily="-108" charset="-128"/>
              </a:rPr>
              <a:t>millirem</a:t>
            </a:r>
            <a:r>
              <a:rPr lang="en-US" dirty="0" smtClean="0">
                <a:latin typeface="Times New Roman" pitchFamily="-108" charset="0"/>
                <a:ea typeface="ＭＳ Ｐゴシック" pitchFamily="-108" charset="-128"/>
              </a:rPr>
              <a:t> per year from natural sources.</a:t>
            </a:r>
          </a:p>
          <a:p>
            <a:pPr marL="225011" indent="-225011" defTabSz="742224">
              <a:buFontTx/>
              <a:buChar char="•"/>
            </a:pPr>
            <a:endParaRPr lang="en-US" dirty="0" smtClean="0">
              <a:latin typeface="Times New Roman" pitchFamily="-108" charset="0"/>
              <a:ea typeface="ＭＳ Ｐゴシック" pitchFamily="-108" charset="-128"/>
            </a:endParaRPr>
          </a:p>
          <a:p>
            <a:pPr marL="225011" indent="-225011" defTabSz="742224">
              <a:buFontTx/>
              <a:buChar char="•"/>
            </a:pPr>
            <a:r>
              <a:rPr lang="en-US" dirty="0" smtClean="0">
                <a:latin typeface="Times New Roman" pitchFamily="-108" charset="0"/>
                <a:ea typeface="ＭＳ Ｐゴシック" pitchFamily="-108" charset="-128"/>
              </a:rPr>
              <a:t>The guidance from NCRP Report No. 116, </a:t>
            </a:r>
            <a:r>
              <a:rPr lang="en-US" i="1" dirty="0" smtClean="0">
                <a:latin typeface="Times New Roman" pitchFamily="-108" charset="0"/>
                <a:ea typeface="ＭＳ Ｐゴシック" pitchFamily="-108" charset="-128"/>
              </a:rPr>
              <a:t>Limitation of Exposure to Ionizing Radiation</a:t>
            </a:r>
            <a:r>
              <a:rPr lang="en-US" dirty="0" smtClean="0">
                <a:latin typeface="Times New Roman" pitchFamily="-108" charset="0"/>
                <a:ea typeface="ＭＳ Ｐゴシック" pitchFamily="-108" charset="-128"/>
              </a:rPr>
              <a:t>, states that for life saving or equivalent purposes, workers may approach or exceed 50,000 </a:t>
            </a:r>
            <a:r>
              <a:rPr lang="en-US" dirty="0" err="1" smtClean="0">
                <a:latin typeface="Times New Roman" pitchFamily="-108" charset="0"/>
                <a:ea typeface="ＭＳ Ｐゴシック" pitchFamily="-108" charset="-128"/>
              </a:rPr>
              <a:t>mrem</a:t>
            </a:r>
            <a:r>
              <a:rPr lang="en-US" dirty="0" smtClean="0">
                <a:latin typeface="Times New Roman" pitchFamily="-108" charset="0"/>
                <a:ea typeface="ＭＳ Ｐゴシック" pitchFamily="-108" charset="-128"/>
              </a:rPr>
              <a:t> to a large portion of the body.  Emergency exposures are considered once-in-a-lifetime.  This is below the threshold for the acute radiation syndrome, discussed later.</a:t>
            </a:r>
          </a:p>
          <a:p>
            <a:pPr marL="225011" indent="-225011" defTabSz="742224"/>
            <a:endParaRPr lang="en-US" dirty="0" smtClean="0">
              <a:latin typeface="Times New Roman" pitchFamily="-108" charset="0"/>
              <a:ea typeface="ＭＳ Ｐゴシック" pitchFamily="-108" charset="-128"/>
            </a:endParaRPr>
          </a:p>
          <a:p>
            <a:pPr marL="225011" indent="-225011" defTabSz="742224">
              <a:buFontTx/>
              <a:buChar char="•"/>
            </a:pPr>
            <a:r>
              <a:rPr lang="en-US" dirty="0" smtClean="0">
                <a:latin typeface="Times New Roman" pitchFamily="-108" charset="0"/>
                <a:ea typeface="ＭＳ Ｐゴシック" pitchFamily="-108" charset="-128"/>
              </a:rPr>
              <a:t>If an individual is exposed to more than 100 </a:t>
            </a:r>
            <a:r>
              <a:rPr lang="en-US" dirty="0" err="1" smtClean="0">
                <a:latin typeface="Times New Roman" pitchFamily="-108" charset="0"/>
                <a:ea typeface="ＭＳ Ｐゴシック" pitchFamily="-108" charset="-128"/>
              </a:rPr>
              <a:t>rem</a:t>
            </a:r>
            <a:r>
              <a:rPr lang="en-US" dirty="0" smtClean="0">
                <a:latin typeface="Times New Roman" pitchFamily="-108" charset="0"/>
                <a:ea typeface="ＭＳ Ｐゴシック" pitchFamily="-108" charset="-128"/>
              </a:rPr>
              <a:t> at one time, predictable signs and symptoms will develop within a few hours, days, or weeks depending on the magnitude of the dose.  About half of all people exposed to a single dose of 350 </a:t>
            </a:r>
            <a:r>
              <a:rPr lang="en-US" dirty="0" err="1" smtClean="0">
                <a:latin typeface="Times New Roman" pitchFamily="-108" charset="0"/>
                <a:ea typeface="ＭＳ Ｐゴシック" pitchFamily="-108" charset="-128"/>
              </a:rPr>
              <a:t>rem</a:t>
            </a:r>
            <a:r>
              <a:rPr lang="en-US" dirty="0" smtClean="0">
                <a:latin typeface="Times New Roman" pitchFamily="-108" charset="0"/>
                <a:ea typeface="ＭＳ Ｐゴシック" pitchFamily="-108" charset="-128"/>
              </a:rPr>
              <a:t> will die within 60 days (LD</a:t>
            </a:r>
            <a:r>
              <a:rPr lang="en-US" baseline="-25000" dirty="0" smtClean="0">
                <a:latin typeface="Times New Roman" pitchFamily="-108" charset="0"/>
                <a:ea typeface="ＭＳ Ｐゴシック" pitchFamily="-108" charset="-128"/>
              </a:rPr>
              <a:t>50/60</a:t>
            </a:r>
            <a:r>
              <a:rPr lang="en-US" dirty="0" smtClean="0">
                <a:latin typeface="Times New Roman" pitchFamily="-108" charset="0"/>
                <a:ea typeface="ＭＳ Ｐゴシック" pitchFamily="-108" charset="-128"/>
              </a:rPr>
              <a:t>)</a:t>
            </a:r>
            <a:r>
              <a:rPr lang="en-US" baseline="-25000" dirty="0" smtClean="0">
                <a:latin typeface="Times New Roman" pitchFamily="-108" charset="0"/>
                <a:ea typeface="ＭＳ Ｐゴシック" pitchFamily="-108" charset="-128"/>
              </a:rPr>
              <a:t> </a:t>
            </a:r>
            <a:r>
              <a:rPr lang="en-US" dirty="0" smtClean="0">
                <a:latin typeface="Times New Roman" pitchFamily="-108" charset="0"/>
                <a:ea typeface="ＭＳ Ｐゴシック" pitchFamily="-108" charset="-128"/>
              </a:rPr>
              <a:t>without medical intervention.  The large doses used in medicine for radiation therapy, while higher than this dose, are given to only part of the body and are typically given over a period of weeks. </a:t>
            </a:r>
          </a:p>
          <a:p>
            <a:pPr marL="225011" indent="-225011" defTabSz="742224"/>
            <a:endParaRPr lang="en-US" dirty="0" smtClean="0">
              <a:latin typeface="Times New Roman" pitchFamily="-108" charset="0"/>
              <a:ea typeface="ＭＳ Ｐゴシック" pitchFamily="-108" charset="-128"/>
            </a:endParaRPr>
          </a:p>
          <a:p>
            <a:pPr marL="225011" indent="-225011" defTabSz="742224">
              <a:buFontTx/>
              <a:buChar char="•"/>
            </a:pPr>
            <a:r>
              <a:rPr lang="en-US" dirty="0" smtClean="0">
                <a:latin typeface="Times New Roman" pitchFamily="-108" charset="0"/>
                <a:ea typeface="ＭＳ Ｐゴシック" pitchFamily="-108" charset="-128"/>
              </a:rPr>
              <a:t>The dose limits are highlighted in orange.</a:t>
            </a:r>
          </a:p>
          <a:p>
            <a:pPr marL="225011" indent="-225011" defTabSz="742224"/>
            <a:endParaRPr lang="en-US" dirty="0" smtClean="0">
              <a:latin typeface="Times New Roman" pitchFamily="-108" charset="0"/>
              <a:ea typeface="ＭＳ Ｐゴシック" pitchFamily="-108"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4EE15C-F436-4D8B-9B1B-E8139F31F236}"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4EE15C-F436-4D8B-9B1B-E8139F31F236}"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4EE15C-F436-4D8B-9B1B-E8139F31F236}"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4EE15C-F436-4D8B-9B1B-E8139F31F236}"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4EE15C-F436-4D8B-9B1B-E8139F31F236}"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4EE15C-F436-4D8B-9B1B-E8139F31F236}"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4EE15C-F436-4D8B-9B1B-E8139F31F236}"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4EE15C-F436-4D8B-9B1B-E8139F31F236}"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4EE15C-F436-4D8B-9B1B-E8139F31F236}"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4EE15C-F436-4D8B-9B1B-E8139F31F236}"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4EE15C-F436-4D8B-9B1B-E8139F31F236}"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4EE15C-F436-4D8B-9B1B-E8139F31F236}"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4EE15C-F436-4D8B-9B1B-E8139F31F236}"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4EE15C-F436-4D8B-9B1B-E8139F31F236}"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4EE15C-F436-4D8B-9B1B-E8139F31F236}"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4EE15C-F436-4D8B-9B1B-E8139F31F236}"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4EE15C-F436-4D8B-9B1B-E8139F31F236}"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4EE15C-F436-4D8B-9B1B-E8139F31F236}"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F2A299-472E-4192-83AA-2217A8A39603}" type="slidenum">
              <a:rPr lang="en-US" smtClean="0"/>
              <a:t>62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4EE15C-F436-4D8B-9B1B-E8139F31F23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4EE15C-F436-4D8B-9B1B-E8139F31F23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4EE15C-F436-4D8B-9B1B-E8139F31F23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6997" y="2130425"/>
            <a:ext cx="7431202" cy="1470025"/>
          </a:xfrm>
          <a:prstGeom prst="rect">
            <a:avLst/>
          </a:prstGeo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1026995" y="3886200"/>
            <a:ext cx="7431203"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4B981EE-C3D8-694F-97FF-F68C7832F9E8}" type="datetimeFigureOut">
              <a:rPr lang="en-US" smtClean="0"/>
              <a:pPr/>
              <a:t>6/9/2014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82314-900F-3548-907F-397C26204449}" type="slidenum">
              <a:rPr lang="en-US" smtClean="0"/>
              <a:pPr/>
              <a:t>‹#›</a:t>
            </a:fld>
            <a:endParaRPr lang="en-US"/>
          </a:p>
        </p:txBody>
      </p:sp>
    </p:spTree>
    <p:extLst>
      <p:ext uri="{BB962C8B-B14F-4D97-AF65-F5344CB8AC3E}">
        <p14:creationId xmlns:p14="http://schemas.microsoft.com/office/powerpoint/2010/main" val="3494988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F0604C9-07C5-46E2-A764-36F960A8582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DDB659A-0EBB-4909-A685-DB4860F3839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C4C7B93-FE64-4E1D-A7A0-CB08B9A442D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79BED85-BD37-461B-A5C5-0ADE38296D3B}"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D01DAAE-C954-4A6B-B0F2-C7CD218980C9}"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295400"/>
            <a:ext cx="43815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295400"/>
            <a:ext cx="43815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0" y="6661150"/>
            <a:ext cx="2133600" cy="1968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689725"/>
            <a:ext cx="2895600" cy="168275"/>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7010400" y="6689725"/>
            <a:ext cx="2133600" cy="136525"/>
          </a:xfrm>
        </p:spPr>
        <p:txBody>
          <a:bodyPr/>
          <a:lstStyle>
            <a:lvl1pPr>
              <a:defRPr/>
            </a:lvl1pPr>
          </a:lstStyle>
          <a:p>
            <a:fld id="{E6667052-8A66-424F-A31D-6E8549E2D9F6}" type="slidenum">
              <a:rPr lang="en-US"/>
              <a:pPr/>
              <a:t>‹#›</a:t>
            </a:fld>
            <a:endParaRPr lang="en-US"/>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295400"/>
            <a:ext cx="43815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2500" y="1295400"/>
            <a:ext cx="43815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2500" y="4000500"/>
            <a:ext cx="43815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0" y="6661150"/>
            <a:ext cx="2133600" cy="1968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689725"/>
            <a:ext cx="2895600" cy="168275"/>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7010400" y="6689725"/>
            <a:ext cx="2133600" cy="136525"/>
          </a:xfrm>
        </p:spPr>
        <p:txBody>
          <a:bodyPr/>
          <a:lstStyle>
            <a:lvl1pPr>
              <a:defRPr/>
            </a:lvl1pPr>
          </a:lstStyle>
          <a:p>
            <a:fld id="{DE649B70-0CD0-4B33-885D-8EF383B5695E}" type="slidenum">
              <a:rPr lang="en-US"/>
              <a:pPr/>
              <a:t>‹#›</a:t>
            </a:fld>
            <a:endParaRPr lang="en-US"/>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pace-Divid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920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3090" y="1763990"/>
            <a:ext cx="7425110" cy="43621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B981EE-C3D8-694F-97FF-F68C7832F9E8}" type="datetimeFigureOut">
              <a:rPr lang="en-US" smtClean="0"/>
              <a:pPr/>
              <a:t>6/9/2014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82314-900F-3548-907F-397C26204449}" type="slidenum">
              <a:rPr lang="en-US" smtClean="0"/>
              <a:pPr/>
              <a:t>‹#›</a:t>
            </a:fld>
            <a:endParaRPr lang="en-US"/>
          </a:p>
        </p:txBody>
      </p:sp>
    </p:spTree>
    <p:extLst>
      <p:ext uri="{BB962C8B-B14F-4D97-AF65-F5344CB8AC3E}">
        <p14:creationId xmlns:p14="http://schemas.microsoft.com/office/powerpoint/2010/main" val="1379495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6950"/>
            <a:ext cx="4038600" cy="4409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6950"/>
            <a:ext cx="4038600" cy="4409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B981EE-C3D8-694F-97FF-F68C7832F9E8}" type="datetimeFigureOut">
              <a:rPr lang="en-US" smtClean="0"/>
              <a:pPr/>
              <a:t>6/9/2014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82314-900F-3548-907F-397C26204449}" type="slidenum">
              <a:rPr lang="en-US" smtClean="0"/>
              <a:pPr/>
              <a:t>‹#›</a:t>
            </a:fld>
            <a:endParaRPr lang="en-US"/>
          </a:p>
        </p:txBody>
      </p:sp>
    </p:spTree>
    <p:extLst>
      <p:ext uri="{BB962C8B-B14F-4D97-AF65-F5344CB8AC3E}">
        <p14:creationId xmlns:p14="http://schemas.microsoft.com/office/powerpoint/2010/main" val="602222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atin typeface="Georgia"/>
              </a:defRPr>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B981EE-C3D8-694F-97FF-F68C7832F9E8}" type="datetimeFigureOut">
              <a:rPr lang="en-US" smtClean="0"/>
              <a:pPr/>
              <a:t>6/9/2014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282314-900F-3548-907F-397C26204449}" type="slidenum">
              <a:rPr lang="en-US" smtClean="0"/>
              <a:pPr/>
              <a:t>‹#›</a:t>
            </a:fld>
            <a:endParaRPr lang="en-US"/>
          </a:p>
        </p:txBody>
      </p:sp>
    </p:spTree>
    <p:extLst>
      <p:ext uri="{BB962C8B-B14F-4D97-AF65-F5344CB8AC3E}">
        <p14:creationId xmlns:p14="http://schemas.microsoft.com/office/powerpoint/2010/main" val="3203470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k Background">
    <p:bg>
      <p:bgPr>
        <a:solidFill>
          <a:srgbClr val="10233F"/>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lumMod val="65000"/>
                  </a:schemeClr>
                </a:solidFill>
              </a:defRPr>
            </a:lvl1pPr>
          </a:lstStyle>
          <a:p>
            <a:fld id="{14B981EE-C3D8-694F-97FF-F68C7832F9E8}" type="datetimeFigureOut">
              <a:rPr lang="en-US" smtClean="0"/>
              <a:pPr/>
              <a:t>6/9/2014</a:t>
            </a:fld>
            <a:endParaRPr lang="en-US" dirty="0"/>
          </a:p>
        </p:txBody>
      </p:sp>
      <p:sp>
        <p:nvSpPr>
          <p:cNvPr id="4" name="Footer Placeholder 3"/>
          <p:cNvSpPr>
            <a:spLocks noGrp="1"/>
          </p:cNvSpPr>
          <p:nvPr>
            <p:ph type="ftr" sz="quarter" idx="11"/>
          </p:nvPr>
        </p:nvSpPr>
        <p:spPr/>
        <p:txBody>
          <a:bodyPr/>
          <a:lstStyle>
            <a:lvl1pPr>
              <a:defRPr>
                <a:solidFill>
                  <a:schemeClr val="bg1">
                    <a:lumMod val="65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40282314-900F-3548-907F-397C26204449}" type="slidenum">
              <a:rPr lang="en-US" smtClean="0"/>
              <a:pPr/>
              <a:t>‹#›</a:t>
            </a:fld>
            <a:endParaRPr lang="en-US" dirty="0"/>
          </a:p>
        </p:txBody>
      </p:sp>
    </p:spTree>
    <p:extLst>
      <p:ext uri="{BB962C8B-B14F-4D97-AF65-F5344CB8AC3E}">
        <p14:creationId xmlns:p14="http://schemas.microsoft.com/office/powerpoint/2010/main" val="1646450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09110"/>
            <a:ext cx="3008313" cy="737344"/>
          </a:xfrm>
          <a:prstGeom prst="rect">
            <a:avLst/>
          </a:prstGeo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653288" y="1709110"/>
            <a:ext cx="4821400" cy="4417053"/>
          </a:xfrm>
        </p:spPr>
        <p:txBody>
          <a:bodyPr/>
          <a:lstStyle>
            <a:lvl1pPr>
              <a:defRPr sz="3200"/>
            </a:lvl1pPr>
            <a:lvl2pPr>
              <a:defRPr sz="2800">
                <a:solidFill>
                  <a:schemeClr val="bg1">
                    <a:lumMod val="50000"/>
                  </a:schemeClr>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563666"/>
            <a:ext cx="3008313" cy="35624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B981EE-C3D8-694F-97FF-F68C7832F9E8}" type="datetimeFigureOut">
              <a:rPr lang="en-US" smtClean="0"/>
              <a:pPr/>
              <a:t>6/9/2014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82314-900F-3548-907F-397C26204449}" type="slidenum">
              <a:rPr lang="en-US" smtClean="0"/>
              <a:pPr/>
              <a:t>‹#›</a:t>
            </a:fld>
            <a:endParaRPr lang="en-US"/>
          </a:p>
        </p:txBody>
      </p:sp>
    </p:spTree>
    <p:extLst>
      <p:ext uri="{BB962C8B-B14F-4D97-AF65-F5344CB8AC3E}">
        <p14:creationId xmlns:p14="http://schemas.microsoft.com/office/powerpoint/2010/main" val="1417958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034837" y="1615030"/>
            <a:ext cx="7416332" cy="39434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034837" y="5762366"/>
            <a:ext cx="7416332" cy="409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B981EE-C3D8-694F-97FF-F68C7832F9E8}" type="datetimeFigureOut">
              <a:rPr lang="en-US" smtClean="0"/>
              <a:pPr/>
              <a:t>6/9/2014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82314-900F-3548-907F-397C26204449}" type="slidenum">
              <a:rPr lang="en-US" smtClean="0"/>
              <a:pPr/>
              <a:t>‹#›</a:t>
            </a:fld>
            <a:endParaRPr lang="en-US"/>
          </a:p>
        </p:txBody>
      </p:sp>
    </p:spTree>
    <p:extLst>
      <p:ext uri="{BB962C8B-B14F-4D97-AF65-F5344CB8AC3E}">
        <p14:creationId xmlns:p14="http://schemas.microsoft.com/office/powerpoint/2010/main" val="1250113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rgbClr val="10233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034837" y="1615030"/>
            <a:ext cx="7416332" cy="3943497"/>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034837" y="5762366"/>
            <a:ext cx="7416332" cy="40983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B981EE-C3D8-694F-97FF-F68C7832F9E8}" type="datetimeFigureOut">
              <a:rPr lang="en-US" smtClean="0"/>
              <a:pPr/>
              <a:t>6/9/2014</a:t>
            </a:fld>
            <a:endParaRPr lang="en-US" dirty="0"/>
          </a:p>
        </p:txBody>
      </p:sp>
      <p:sp>
        <p:nvSpPr>
          <p:cNvPr id="6" name="Footer Placeholder 5"/>
          <p:cNvSpPr>
            <a:spLocks noGrp="1"/>
          </p:cNvSpPr>
          <p:nvPr>
            <p:ph type="ftr" sz="quarter" idx="11"/>
          </p:nvPr>
        </p:nvSpPr>
        <p:spPr/>
        <p:txBody>
          <a:bodyPr/>
          <a:lstStyle>
            <a:lvl1pPr>
              <a:defRPr>
                <a:solidFill>
                  <a:schemeClr val="bg1">
                    <a:lumMod val="6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lumMod val="65000"/>
                  </a:schemeClr>
                </a:solidFill>
              </a:defRPr>
            </a:lvl1pPr>
          </a:lstStyle>
          <a:p>
            <a:fld id="{40282314-900F-3548-907F-397C26204449}" type="slidenum">
              <a:rPr lang="en-US" smtClean="0"/>
              <a:pPr/>
              <a:t>‹#›</a:t>
            </a:fld>
            <a:endParaRPr lang="en-US" dirty="0"/>
          </a:p>
        </p:txBody>
      </p:sp>
    </p:spTree>
    <p:extLst>
      <p:ext uri="{BB962C8B-B14F-4D97-AF65-F5344CB8AC3E}">
        <p14:creationId xmlns:p14="http://schemas.microsoft.com/office/powerpoint/2010/main" val="1174053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3FA5C45-F321-4C44-8FCC-738326511CD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33090" y="1763990"/>
            <a:ext cx="7425110" cy="43621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981EE-C3D8-694F-97FF-F68C7832F9E8}" type="datetimeFigureOut">
              <a:rPr lang="en-US" smtClean="0"/>
              <a:pPr/>
              <a:t>6/9/2014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282314-900F-3548-907F-397C26204449}" type="slidenum">
              <a:rPr lang="en-US" smtClean="0"/>
              <a:pPr/>
              <a:t>‹#›</a:t>
            </a:fld>
            <a:endParaRPr lang="en-US"/>
          </a:p>
        </p:txBody>
      </p:sp>
      <p:sp>
        <p:nvSpPr>
          <p:cNvPr id="7" name="Round Same Side Corner Rectangle 6"/>
          <p:cNvSpPr/>
          <p:nvPr/>
        </p:nvSpPr>
        <p:spPr>
          <a:xfrm rot="5400000">
            <a:off x="3877107" y="-3490126"/>
            <a:ext cx="1051276" cy="8805488"/>
          </a:xfrm>
          <a:prstGeom prst="round2SameRect">
            <a:avLst/>
          </a:prstGeom>
          <a:gradFill>
            <a:gsLst>
              <a:gs pos="0">
                <a:schemeClr val="tx1">
                  <a:lumMod val="50000"/>
                  <a:lumOff val="50000"/>
                </a:schemeClr>
              </a:gs>
              <a:gs pos="100000">
                <a:schemeClr val="bg1">
                  <a:lumMod val="85000"/>
                </a:schemeClr>
              </a:gs>
            </a:gsLst>
          </a:gradFill>
          <a:ln>
            <a:noFill/>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0" name="Picture 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054646" y="660814"/>
            <a:ext cx="1403554" cy="518049"/>
          </a:xfrm>
          <a:prstGeom prst="rect">
            <a:avLst/>
          </a:prstGeom>
        </p:spPr>
      </p:pic>
    </p:spTree>
    <p:extLst>
      <p:ext uri="{BB962C8B-B14F-4D97-AF65-F5344CB8AC3E}">
        <p14:creationId xmlns:p14="http://schemas.microsoft.com/office/powerpoint/2010/main" val="3699746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 id="2147483658"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0233F"/>
        </a:solidFill>
        <a:effectLst/>
      </p:bgPr>
    </p:bg>
    <p:spTree>
      <p:nvGrpSpPr>
        <p:cNvPr id="1" name=""/>
        <p:cNvGrpSpPr/>
        <p:nvPr/>
      </p:nvGrpSpPr>
      <p:grpSpPr>
        <a:xfrm>
          <a:off x="0" y="0"/>
          <a:ext cx="0" cy="0"/>
          <a:chOff x="0" y="0"/>
          <a:chExt cx="0" cy="0"/>
        </a:xfrm>
      </p:grpSpPr>
      <p:sp>
        <p:nvSpPr>
          <p:cNvPr id="8" name="TextBox 7"/>
          <p:cNvSpPr txBox="1"/>
          <p:nvPr userDrawn="1"/>
        </p:nvSpPr>
        <p:spPr>
          <a:xfrm>
            <a:off x="5787764" y="3302972"/>
            <a:ext cx="2853077" cy="369332"/>
          </a:xfrm>
          <a:prstGeom prst="rect">
            <a:avLst/>
          </a:prstGeom>
          <a:noFill/>
        </p:spPr>
        <p:txBody>
          <a:bodyPr wrap="none" rtlCol="0">
            <a:spAutoFit/>
          </a:bodyPr>
          <a:lstStyle/>
          <a:p>
            <a:r>
              <a:rPr lang="en-US" b="1" i="0" dirty="0" smtClean="0">
                <a:solidFill>
                  <a:schemeClr val="bg1"/>
                </a:solidFill>
                <a:latin typeface="TradeGothic"/>
                <a:cs typeface="TradeGothic"/>
              </a:rPr>
              <a:t>American Nuclear Society</a:t>
            </a:r>
            <a:endParaRPr lang="en-US" b="1" i="0" dirty="0">
              <a:solidFill>
                <a:schemeClr val="bg1"/>
              </a:solidFill>
              <a:latin typeface="TradeGothic"/>
              <a:cs typeface="TradeGothic"/>
            </a:endParaRPr>
          </a:p>
        </p:txBody>
      </p:sp>
      <p:pic>
        <p:nvPicPr>
          <p:cNvPr id="11" name="Picture 10"/>
          <p:cNvPicPr>
            <a:picLocks noChangeAspect="1"/>
          </p:cNvPicPr>
          <p:nvPr userDrawn="1"/>
        </p:nvPicPr>
        <p:blipFill>
          <a:blip r:embed="rId3">
            <a:alphaModFix amt="92000"/>
            <a:extLst>
              <a:ext uri="{28A0092B-C50C-407E-A947-70E740481C1C}">
                <a14:useLocalDpi xmlns:a14="http://schemas.microsoft.com/office/drawing/2010/main" val="0"/>
              </a:ext>
            </a:extLst>
          </a:blip>
          <a:stretch>
            <a:fillRect/>
          </a:stretch>
        </p:blipFill>
        <p:spPr>
          <a:xfrm>
            <a:off x="0" y="250625"/>
            <a:ext cx="6858000" cy="6607375"/>
          </a:xfrm>
          <a:prstGeom prst="rect">
            <a:avLst/>
          </a:prstGeom>
        </p:spPr>
      </p:pic>
    </p:spTree>
    <p:extLst>
      <p:ext uri="{BB962C8B-B14F-4D97-AF65-F5344CB8AC3E}">
        <p14:creationId xmlns:p14="http://schemas.microsoft.com/office/powerpoint/2010/main" val="3507199422"/>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10.xml"/><Relationship Id="rId7" Type="http://schemas.openxmlformats.org/officeDocument/2006/relationships/image" Target="../media/image13.w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13.bin"/><Relationship Id="rId5" Type="http://schemas.openxmlformats.org/officeDocument/2006/relationships/image" Target="../media/image12.wmf"/><Relationship Id="rId10" Type="http://schemas.openxmlformats.org/officeDocument/2006/relationships/image" Target="../media/image15.png"/><Relationship Id="rId4" Type="http://schemas.openxmlformats.org/officeDocument/2006/relationships/oleObject" Target="../embeddings/oleObject12.bin"/><Relationship Id="rId9" Type="http://schemas.openxmlformats.org/officeDocument/2006/relationships/image" Target="../media/image14.wmf"/></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9.xml"/><Relationship Id="rId1" Type="http://schemas.openxmlformats.org/officeDocument/2006/relationships/video" Target="\Volumes\PATRIOT\Radiography\Colorized_517m%20_Mag1_130_5fps_1MW_10sec_ramp_80C_0.625A_Stac.avi" TargetMode="Externa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video" Target="file:///C:\Documents%20and%20Settings\Marie%20Curie\Desktop\medicalppt\g_ant_rest_50%25.avi" TargetMode="Externa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video" Target="file:///C:\Documents%20and%20Settings\Marie%20Curie\Desktop\medicalppt\bone2.avi" TargetMode="Externa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9.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9.xml"/><Relationship Id="rId1" Type="http://schemas.openxmlformats.org/officeDocument/2006/relationships/slideLayout" Target="../slideLayouts/slideLayout9.xml"/><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xml"/><Relationship Id="rId7" Type="http://schemas.openxmlformats.org/officeDocument/2006/relationships/image" Target="../media/image4.wmf"/><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6.wmf"/><Relationship Id="rId5" Type="http://schemas.openxmlformats.org/officeDocument/2006/relationships/image" Target="../media/image3.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5.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9.xml"/><Relationship Id="rId4" Type="http://schemas.openxmlformats.org/officeDocument/2006/relationships/image" Target="../media/image48.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5.xml"/><Relationship Id="rId1" Type="http://schemas.openxmlformats.org/officeDocument/2006/relationships/vmlDrawing" Target="../drawings/vmlDrawing6.vml"/><Relationship Id="rId5" Type="http://schemas.openxmlformats.org/officeDocument/2006/relationships/image" Target="../media/image49.wmf"/><Relationship Id="rId4" Type="http://schemas.openxmlformats.org/officeDocument/2006/relationships/oleObject" Target="../embeddings/oleObject15.bin"/></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52.xml"/><Relationship Id="rId1" Type="http://schemas.openxmlformats.org/officeDocument/2006/relationships/slideLayout" Target="../slideLayouts/slideLayout14.xml"/><Relationship Id="rId4" Type="http://schemas.openxmlformats.org/officeDocument/2006/relationships/image" Target="../media/image53.w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oleObject" Target="../embeddings/oleObject7.bin"/><Relationship Id="rId2" Type="http://schemas.openxmlformats.org/officeDocument/2006/relationships/slideLayout" Target="../slideLayouts/slideLayout9.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7.wmf"/><Relationship Id="rId4" Type="http://schemas.openxmlformats.org/officeDocument/2006/relationships/oleObject" Target="../embeddings/oleObject5.bin"/></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0.xml"/><Relationship Id="rId1" Type="http://schemas.openxmlformats.org/officeDocument/2006/relationships/slideLayout" Target="../slideLayouts/slideLayout15.xml"/><Relationship Id="rId4" Type="http://schemas.openxmlformats.org/officeDocument/2006/relationships/image" Target="../media/image61.png"/></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1.xml"/><Relationship Id="rId1" Type="http://schemas.openxmlformats.org/officeDocument/2006/relationships/slideLayout" Target="../slideLayouts/slideLayout16.xml"/><Relationship Id="rId4" Type="http://schemas.openxmlformats.org/officeDocument/2006/relationships/image" Target="../media/image63.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7.xml"/><Relationship Id="rId7" Type="http://schemas.openxmlformats.org/officeDocument/2006/relationships/image" Target="../media/image9.wmf"/><Relationship Id="rId2" Type="http://schemas.openxmlformats.org/officeDocument/2006/relationships/slideLayout" Target="../slideLayouts/slideLayout10.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image" Target="../media/image8.wmf"/><Relationship Id="rId4" Type="http://schemas.openxmlformats.org/officeDocument/2006/relationships/oleObject" Target="../embeddings/oleObject8.bin"/><Relationship Id="rId9"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vmlDrawing" Target="../drawings/vmlDrawing4.vml"/><Relationship Id="rId6" Type="http://schemas.openxmlformats.org/officeDocument/2006/relationships/image" Target="../media/image7.wmf"/><Relationship Id="rId5" Type="http://schemas.openxmlformats.org/officeDocument/2006/relationships/oleObject" Target="../embeddings/oleObject11.bin"/><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idx="4294967295"/>
          </p:nvPr>
        </p:nvSpPr>
        <p:spPr>
          <a:xfrm>
            <a:off x="667885" y="3004457"/>
            <a:ext cx="7431087" cy="1470025"/>
          </a:xfrm>
          <a:prstGeom prst="rect">
            <a:avLst/>
          </a:prstGeom>
        </p:spPr>
        <p:txBody>
          <a:bodyPr/>
          <a:lstStyle/>
          <a:p>
            <a:r>
              <a:rPr lang="en-US" dirty="0" smtClean="0">
                <a:solidFill>
                  <a:schemeClr val="bg1"/>
                </a:solidFill>
                <a:ea typeface="ＭＳ Ｐゴシック" pitchFamily="-108" charset="-128"/>
              </a:rPr>
              <a:t>Applications of Radiation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itle 4"/>
          <p:cNvSpPr>
            <a:spLocks noGrp="1"/>
          </p:cNvSpPr>
          <p:nvPr>
            <p:ph type="title"/>
          </p:nvPr>
        </p:nvSpPr>
        <p:spPr>
          <a:xfrm>
            <a:off x="228592" y="489854"/>
            <a:ext cx="7772400" cy="1143000"/>
          </a:xfrm>
        </p:spPr>
        <p:txBody>
          <a:bodyPr/>
          <a:lstStyle/>
          <a:p>
            <a:pPr algn="l"/>
            <a:r>
              <a:rPr lang="en-US" dirty="0" smtClean="0">
                <a:ea typeface="ＭＳ Ｐゴシック" pitchFamily="-108" charset="-128"/>
              </a:rPr>
              <a:t>Uses for Gamma radiation</a:t>
            </a:r>
          </a:p>
        </p:txBody>
      </p:sp>
      <p:sp>
        <p:nvSpPr>
          <p:cNvPr id="27655" name="Rectangle 2"/>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eaLnBrk="1" hangingPunct="1"/>
            <a:endParaRPr lang="en-US" sz="4400">
              <a:solidFill>
                <a:schemeClr val="tx2"/>
              </a:solidFill>
              <a:ea typeface="MS Pゴシック" pitchFamily="-92" charset="-128"/>
            </a:endParaRPr>
          </a:p>
        </p:txBody>
      </p:sp>
      <p:sp>
        <p:nvSpPr>
          <p:cNvPr id="27656" name="Rectangle 3"/>
          <p:cNvSpPr>
            <a:spLocks noChangeArrowheads="1"/>
          </p:cNvSpPr>
          <p:nvPr/>
        </p:nvSpPr>
        <p:spPr bwMode="auto">
          <a:xfrm>
            <a:off x="337448" y="1981200"/>
            <a:ext cx="7772400" cy="1752600"/>
          </a:xfrm>
          <a:prstGeom prst="rect">
            <a:avLst/>
          </a:prstGeom>
          <a:noFill/>
          <a:ln w="9525">
            <a:noFill/>
            <a:miter lim="800000"/>
            <a:headEnd/>
            <a:tailEnd/>
          </a:ln>
        </p:spPr>
        <p:txBody>
          <a:bodyPr/>
          <a:lstStyle/>
          <a:p>
            <a:pPr marL="342900" indent="-342900" eaLnBrk="1" hangingPunct="1">
              <a:lnSpc>
                <a:spcPct val="90000"/>
              </a:lnSpc>
              <a:spcBef>
                <a:spcPct val="20000"/>
              </a:spcBef>
              <a:buFont typeface="Wingdings" pitchFamily="-108" charset="2"/>
              <a:buChar char="§"/>
            </a:pPr>
            <a:r>
              <a:rPr lang="en-US" sz="2800" dirty="0">
                <a:ea typeface="MS Pゴシック" pitchFamily="-92" charset="-128"/>
              </a:rPr>
              <a:t>Food irradiation</a:t>
            </a:r>
          </a:p>
          <a:p>
            <a:pPr marL="342900" indent="-342900" eaLnBrk="1" hangingPunct="1">
              <a:lnSpc>
                <a:spcPct val="90000"/>
              </a:lnSpc>
              <a:spcBef>
                <a:spcPct val="20000"/>
              </a:spcBef>
              <a:buFont typeface="Wingdings" pitchFamily="-108" charset="2"/>
              <a:buChar char="§"/>
            </a:pPr>
            <a:r>
              <a:rPr lang="en-US" sz="2800" dirty="0">
                <a:ea typeface="MS Pゴシック" pitchFamily="-92" charset="-128"/>
              </a:rPr>
              <a:t>Sterilization of medical equipment</a:t>
            </a:r>
          </a:p>
          <a:p>
            <a:pPr marL="342900" indent="-342900" eaLnBrk="1" hangingPunct="1">
              <a:lnSpc>
                <a:spcPct val="90000"/>
              </a:lnSpc>
              <a:spcBef>
                <a:spcPct val="20000"/>
              </a:spcBef>
              <a:buFont typeface="Wingdings" pitchFamily="-108" charset="2"/>
              <a:buChar char="§"/>
            </a:pPr>
            <a:r>
              <a:rPr lang="en-US" sz="2800" dirty="0">
                <a:ea typeface="MS Pゴシック" pitchFamily="-92" charset="-128"/>
              </a:rPr>
              <a:t>Creation of different varieties of flowers</a:t>
            </a:r>
          </a:p>
          <a:p>
            <a:pPr marL="342900" indent="-342900" eaLnBrk="1" hangingPunct="1">
              <a:lnSpc>
                <a:spcPct val="90000"/>
              </a:lnSpc>
              <a:spcBef>
                <a:spcPct val="20000"/>
              </a:spcBef>
              <a:buFont typeface="Wingdings" pitchFamily="-108" charset="2"/>
              <a:buChar char="§"/>
            </a:pPr>
            <a:r>
              <a:rPr lang="en-US" sz="2800" dirty="0">
                <a:ea typeface="MS Pゴシック" pitchFamily="-92" charset="-128"/>
              </a:rPr>
              <a:t>Inspect bridges, vessel welds and Statue Of Liberty.</a:t>
            </a:r>
          </a:p>
        </p:txBody>
      </p:sp>
      <p:graphicFrame>
        <p:nvGraphicFramePr>
          <p:cNvPr id="27650" name="Object 2"/>
          <p:cNvGraphicFramePr>
            <a:graphicFrameLocks noChangeAspect="1"/>
          </p:cNvGraphicFramePr>
          <p:nvPr/>
        </p:nvGraphicFramePr>
        <p:xfrm>
          <a:off x="990600" y="5105400"/>
          <a:ext cx="2057400" cy="990600"/>
        </p:xfrm>
        <a:graphic>
          <a:graphicData uri="http://schemas.openxmlformats.org/presentationml/2006/ole">
            <mc:AlternateContent xmlns:mc="http://schemas.openxmlformats.org/markup-compatibility/2006">
              <mc:Choice xmlns:v="urn:schemas-microsoft-com:vml" Requires="v">
                <p:oleObj spid="_x0000_s5131" name="Microsoft ClipArt Gallery" r:id="rId4" imgW="844296" imgH="463296" progId="MS_ClipArt_Gallery">
                  <p:embed/>
                </p:oleObj>
              </mc:Choice>
              <mc:Fallback>
                <p:oleObj name="Microsoft ClipArt Gallery" r:id="rId4" imgW="844296" imgH="463296" progId="MS_ClipArt_Gallery">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5105400"/>
                        <a:ext cx="20574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1" name="Object 3"/>
          <p:cNvGraphicFramePr>
            <a:graphicFrameLocks noChangeAspect="1"/>
          </p:cNvGraphicFramePr>
          <p:nvPr/>
        </p:nvGraphicFramePr>
        <p:xfrm>
          <a:off x="6324600" y="4114800"/>
          <a:ext cx="1676400" cy="2465388"/>
        </p:xfrm>
        <a:graphic>
          <a:graphicData uri="http://schemas.openxmlformats.org/presentationml/2006/ole">
            <mc:AlternateContent xmlns:mc="http://schemas.openxmlformats.org/markup-compatibility/2006">
              <mc:Choice xmlns:v="urn:schemas-microsoft-com:vml" Requires="v">
                <p:oleObj spid="_x0000_s5132" name="Microsoft ClipArt Gallery" r:id="rId6" imgW="1405128" imgH="2542032" progId="MS_ClipArt_Gallery">
                  <p:embed/>
                </p:oleObj>
              </mc:Choice>
              <mc:Fallback>
                <p:oleObj name="Microsoft ClipArt Gallery" r:id="rId6" imgW="1405128" imgH="2542032" progId="MS_ClipArt_Gallery">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4114800"/>
                        <a:ext cx="1676400" cy="2465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2" name="Object 4"/>
          <p:cNvGraphicFramePr>
            <a:graphicFrameLocks noChangeAspect="1"/>
          </p:cNvGraphicFramePr>
          <p:nvPr/>
        </p:nvGraphicFramePr>
        <p:xfrm>
          <a:off x="6934200" y="1752600"/>
          <a:ext cx="1371600" cy="1384300"/>
        </p:xfrm>
        <a:graphic>
          <a:graphicData uri="http://schemas.openxmlformats.org/presentationml/2006/ole">
            <mc:AlternateContent xmlns:mc="http://schemas.openxmlformats.org/markup-compatibility/2006">
              <mc:Choice xmlns:v="urn:schemas-microsoft-com:vml" Requires="v">
                <p:oleObj spid="_x0000_s5133" name="Microsoft ClipArt Gallery" r:id="rId8" imgW="2921000" imgH="3060700" progId="MS_ClipArt_Gallery">
                  <p:embed/>
                </p:oleObj>
              </mc:Choice>
              <mc:Fallback>
                <p:oleObj name="Microsoft ClipArt Gallery" r:id="rId8" imgW="2921000" imgH="3060700" progId="MS_ClipArt_Gallery">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4200" y="1752600"/>
                        <a:ext cx="1371600" cy="1384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 name="Picture 8"/>
          <p:cNvPicPr>
            <a:picLocks noChangeAspect="1" noChangeArrowheads="1"/>
          </p:cNvPicPr>
          <p:nvPr/>
        </p:nvPicPr>
        <p:blipFill>
          <a:blip r:embed="rId10"/>
          <a:srcRect/>
          <a:stretch>
            <a:fillRect/>
          </a:stretch>
        </p:blipFill>
        <p:spPr bwMode="auto">
          <a:xfrm>
            <a:off x="3657600" y="4114800"/>
            <a:ext cx="2133600" cy="213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0" fill="hold"/>
                                        <p:tgtEl>
                                          <p:spTgt spid="14"/>
                                        </p:tgtEl>
                                        <p:attrNameLst>
                                          <p:attrName>ppt_w</p:attrName>
                                        </p:attrNameLst>
                                      </p:cBhvr>
                                      <p:tavLst>
                                        <p:tav tm="0" fmla="#ppt_w*sin(2.5*pi*$)">
                                          <p:val>
                                            <p:fltVal val="0"/>
                                          </p:val>
                                        </p:tav>
                                        <p:tav tm="100000">
                                          <p:val>
                                            <p:fltVal val="1"/>
                                          </p:val>
                                        </p:tav>
                                      </p:tavLst>
                                    </p:anim>
                                    <p:anim calcmode="lin" valueType="num">
                                      <p:cBhvr>
                                        <p:cTn id="8" dur="5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85800" y="609600"/>
            <a:ext cx="3810000" cy="2667000"/>
          </a:xfrm>
        </p:spPr>
        <p:txBody>
          <a:bodyPr/>
          <a:lstStyle/>
          <a:p>
            <a:pPr algn="l"/>
            <a:r>
              <a:rPr lang="en-US" smtClean="0">
                <a:ea typeface="ＭＳ Ｐゴシック" pitchFamily="-108" charset="-128"/>
              </a:rPr>
              <a:t>Nitrogen-14</a:t>
            </a:r>
            <a:br>
              <a:rPr lang="en-US" smtClean="0">
                <a:ea typeface="ＭＳ Ｐゴシック" pitchFamily="-108" charset="-128"/>
              </a:rPr>
            </a:br>
            <a:r>
              <a:rPr lang="en-US" smtClean="0">
                <a:ea typeface="ＭＳ Ｐゴシック" pitchFamily="-108" charset="-128"/>
              </a:rPr>
              <a:t>Carbon-14</a:t>
            </a:r>
            <a:br>
              <a:rPr lang="en-US" smtClean="0">
                <a:ea typeface="ＭＳ Ｐゴシック" pitchFamily="-108" charset="-128"/>
              </a:rPr>
            </a:br>
            <a:r>
              <a:rPr lang="en-US" smtClean="0">
                <a:ea typeface="ＭＳ Ｐゴシック" pitchFamily="-108" charset="-128"/>
              </a:rPr>
              <a:t> Cycle</a:t>
            </a:r>
          </a:p>
        </p:txBody>
      </p:sp>
      <p:sp>
        <p:nvSpPr>
          <p:cNvPr id="28675" name="Rectangle 3"/>
          <p:cNvSpPr>
            <a:spLocks noChangeArrowheads="1"/>
          </p:cNvSpPr>
          <p:nvPr/>
        </p:nvSpPr>
        <p:spPr bwMode="auto">
          <a:xfrm>
            <a:off x="533400" y="3810000"/>
            <a:ext cx="3657600" cy="1570038"/>
          </a:xfrm>
          <a:prstGeom prst="rect">
            <a:avLst/>
          </a:prstGeom>
          <a:noFill/>
          <a:ln w="9525">
            <a:noFill/>
            <a:miter lim="800000"/>
            <a:headEnd/>
            <a:tailEnd/>
          </a:ln>
        </p:spPr>
        <p:txBody>
          <a:bodyPr>
            <a:spAutoFit/>
          </a:bodyPr>
          <a:lstStyle/>
          <a:p>
            <a:r>
              <a:rPr lang="en-US"/>
              <a:t>http://science.howstuffworks.com/environmental/earth/geology/carbon-141.htm</a:t>
            </a:r>
          </a:p>
        </p:txBody>
      </p:sp>
      <p:pic>
        <p:nvPicPr>
          <p:cNvPr id="28676" name="Picture 4" descr="carbon-14.gif"/>
          <p:cNvPicPr>
            <a:picLocks noChangeAspect="1"/>
          </p:cNvPicPr>
          <p:nvPr/>
        </p:nvPicPr>
        <p:blipFill>
          <a:blip r:embed="rId3"/>
          <a:srcRect/>
          <a:stretch>
            <a:fillRect/>
          </a:stretch>
        </p:blipFill>
        <p:spPr bwMode="auto">
          <a:xfrm>
            <a:off x="4572000" y="0"/>
            <a:ext cx="4572000" cy="6858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290146" y="389792"/>
            <a:ext cx="6400800" cy="1143000"/>
          </a:xfrm>
        </p:spPr>
        <p:txBody>
          <a:bodyPr/>
          <a:lstStyle/>
          <a:p>
            <a:r>
              <a:rPr lang="en-US" sz="4000" dirty="0" smtClean="0">
                <a:ea typeface="ＭＳ Ｐゴシック" pitchFamily="-108" charset="-128"/>
              </a:rPr>
              <a:t>What were original uses of mysterious rays?</a:t>
            </a:r>
          </a:p>
        </p:txBody>
      </p:sp>
      <p:sp>
        <p:nvSpPr>
          <p:cNvPr id="281603" name="Rectangle 3"/>
          <p:cNvSpPr>
            <a:spLocks noGrp="1" noChangeArrowheads="1"/>
          </p:cNvSpPr>
          <p:nvPr>
            <p:ph type="body" idx="1"/>
          </p:nvPr>
        </p:nvSpPr>
        <p:spPr>
          <a:xfrm>
            <a:off x="1033090" y="2101362"/>
            <a:ext cx="7425110" cy="4024801"/>
          </a:xfrm>
        </p:spPr>
        <p:txBody>
          <a:bodyPr/>
          <a:lstStyle/>
          <a:p>
            <a:r>
              <a:rPr lang="en-US" dirty="0" smtClean="0">
                <a:ea typeface="ＭＳ Ｐゴシック" pitchFamily="-108" charset="-128"/>
              </a:rPr>
              <a:t>Becquerel’s discovery</a:t>
            </a:r>
          </a:p>
          <a:p>
            <a:r>
              <a:rPr lang="en-US" dirty="0" smtClean="0">
                <a:ea typeface="ＭＳ Ｐゴシック" pitchFamily="-108" charset="-128"/>
              </a:rPr>
              <a:t>Roentgen X-ray of Wife’s hand</a:t>
            </a:r>
          </a:p>
          <a:p>
            <a:r>
              <a:rPr lang="en-US" dirty="0" smtClean="0">
                <a:ea typeface="ＭＳ Ｐゴシック" pitchFamily="-108" charset="-128"/>
              </a:rPr>
              <a:t>Marie Curie – WWI – x-ray unit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1602"/>
                                        </p:tgtEl>
                                        <p:attrNameLst>
                                          <p:attrName>style.visibility</p:attrName>
                                        </p:attrNameLst>
                                      </p:cBhvr>
                                      <p:to>
                                        <p:strVal val="visible"/>
                                      </p:to>
                                    </p:set>
                                    <p:animEffect transition="in" filter="fade">
                                      <p:cBhvr>
                                        <p:cTn id="7" dur="2000"/>
                                        <p:tgtEl>
                                          <p:spTgt spid="2816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1603">
                                            <p:txEl>
                                              <p:pRg st="0" end="0"/>
                                            </p:txEl>
                                          </p:spTgt>
                                        </p:tgtEl>
                                        <p:attrNameLst>
                                          <p:attrName>style.visibility</p:attrName>
                                        </p:attrNameLst>
                                      </p:cBhvr>
                                      <p:to>
                                        <p:strVal val="visible"/>
                                      </p:to>
                                    </p:set>
                                    <p:animEffect transition="in" filter="fade">
                                      <p:cBhvr>
                                        <p:cTn id="12" dur="2000"/>
                                        <p:tgtEl>
                                          <p:spTgt spid="2816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1603">
                                            <p:txEl>
                                              <p:pRg st="1" end="1"/>
                                            </p:txEl>
                                          </p:spTgt>
                                        </p:tgtEl>
                                        <p:attrNameLst>
                                          <p:attrName>style.visibility</p:attrName>
                                        </p:attrNameLst>
                                      </p:cBhvr>
                                      <p:to>
                                        <p:strVal val="visible"/>
                                      </p:to>
                                    </p:set>
                                    <p:animEffect transition="in" filter="fade">
                                      <p:cBhvr>
                                        <p:cTn id="17" dur="2000"/>
                                        <p:tgtEl>
                                          <p:spTgt spid="28160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1603">
                                            <p:txEl>
                                              <p:pRg st="2" end="2"/>
                                            </p:txEl>
                                          </p:spTgt>
                                        </p:tgtEl>
                                        <p:attrNameLst>
                                          <p:attrName>style.visibility</p:attrName>
                                        </p:attrNameLst>
                                      </p:cBhvr>
                                      <p:to>
                                        <p:strVal val="visible"/>
                                      </p:to>
                                    </p:set>
                                    <p:animEffect transition="in" filter="fade">
                                      <p:cBhvr>
                                        <p:cTn id="22" dur="2000"/>
                                        <p:tgtEl>
                                          <p:spTgt spid="2816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2" grpId="0"/>
      <p:bldP spid="28160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prstGeom prst="rect">
            <a:avLst/>
          </a:prstGeom>
        </p:spPr>
        <p:txBody>
          <a:bodyPr/>
          <a:lstStyle/>
          <a:p>
            <a:r>
              <a:rPr lang="en-US" sz="4000" dirty="0" smtClean="0">
                <a:ea typeface="ＭＳ Ｐゴシック" pitchFamily="-108" charset="-128"/>
              </a:rPr>
              <a:t>Early </a:t>
            </a:r>
            <a:r>
              <a:rPr lang="en-US" sz="4000" dirty="0" smtClean="0">
                <a:ea typeface="ＭＳ Ｐゴシック" pitchFamily="-108" charset="-128"/>
              </a:rPr>
              <a:t>X-ray</a:t>
            </a:r>
            <a:endParaRPr lang="en-US" sz="1800" dirty="0" smtClean="0">
              <a:ea typeface="ＭＳ Ｐゴシック" pitchFamily="-108" charset="-128"/>
            </a:endParaRPr>
          </a:p>
        </p:txBody>
      </p:sp>
      <p:sp>
        <p:nvSpPr>
          <p:cNvPr id="3" name="Text Placeholder 2"/>
          <p:cNvSpPr>
            <a:spLocks noGrp="1"/>
          </p:cNvSpPr>
          <p:nvPr>
            <p:ph type="body" sz="half" idx="2"/>
          </p:nvPr>
        </p:nvSpPr>
        <p:spPr/>
        <p:txBody>
          <a:bodyPr/>
          <a:lstStyle/>
          <a:p>
            <a:r>
              <a:rPr lang="en-US" dirty="0" smtClean="0">
                <a:solidFill>
                  <a:schemeClr val="bg1">
                    <a:lumMod val="50000"/>
                  </a:schemeClr>
                </a:solidFill>
                <a:ea typeface="ＭＳ Ｐゴシック" pitchFamily="-108" charset="-128"/>
              </a:rPr>
              <a:t>Source: http</a:t>
            </a:r>
            <a:r>
              <a:rPr lang="en-US" dirty="0">
                <a:solidFill>
                  <a:schemeClr val="bg1">
                    <a:lumMod val="50000"/>
                  </a:schemeClr>
                </a:solidFill>
                <a:ea typeface="ＭＳ Ｐゴシック" pitchFamily="-108" charset="-128"/>
              </a:rPr>
              <a:t>://www.uihealthcare.com/depts/medmuseum/galleryexhibits/collectingfrompast/xray/xray.html</a:t>
            </a:r>
            <a:endParaRPr lang="en-US" dirty="0">
              <a:solidFill>
                <a:schemeClr val="bg1">
                  <a:lumMod val="50000"/>
                </a:schemeClr>
              </a:solidFill>
            </a:endParaRPr>
          </a:p>
        </p:txBody>
      </p:sp>
      <p:pic>
        <p:nvPicPr>
          <p:cNvPr id="6" name="Picture 8" descr="handxray"/>
          <p:cNvPicPr>
            <a:picLocks noGrp="1" noChangeAspect="1" noChangeArrowheads="1"/>
          </p:cNvPicPr>
          <p:nvPr>
            <p:ph idx="1"/>
          </p:nvPr>
        </p:nvPicPr>
        <p:blipFill>
          <a:blip r:embed="rId3"/>
          <a:srcRect/>
          <a:stretch>
            <a:fillRect/>
          </a:stretch>
        </p:blipFill>
        <p:spPr bwMode="auto">
          <a:xfrm>
            <a:off x="4606852" y="1709738"/>
            <a:ext cx="2913209" cy="4416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685800" y="323850"/>
            <a:ext cx="7772400" cy="1123950"/>
          </a:xfrm>
          <a:prstGeom prst="rect">
            <a:avLst/>
          </a:prstGeom>
          <a:noFill/>
          <a:ln w="12700">
            <a:noFill/>
            <a:miter lim="800000"/>
            <a:headEnd/>
            <a:tailEnd/>
          </a:ln>
        </p:spPr>
        <p:txBody>
          <a:bodyPr lIns="90487" tIns="44450" rIns="90487" bIns="44450" anchor="ctr"/>
          <a:lstStyle/>
          <a:p>
            <a:pPr algn="ctr"/>
            <a:r>
              <a:rPr lang="en-US" sz="4400">
                <a:solidFill>
                  <a:schemeClr val="tx2"/>
                </a:solidFill>
              </a:rPr>
              <a:t>Radiographs</a:t>
            </a:r>
          </a:p>
        </p:txBody>
      </p:sp>
      <p:sp>
        <p:nvSpPr>
          <p:cNvPr id="31747" name="Rectangle 3"/>
          <p:cNvSpPr>
            <a:spLocks noChangeArrowheads="1"/>
          </p:cNvSpPr>
          <p:nvPr/>
        </p:nvSpPr>
        <p:spPr bwMode="auto">
          <a:xfrm>
            <a:off x="4648200" y="1981200"/>
            <a:ext cx="3810000" cy="4114800"/>
          </a:xfrm>
          <a:prstGeom prst="rect">
            <a:avLst/>
          </a:prstGeom>
          <a:noFill/>
          <a:ln w="12700">
            <a:noFill/>
            <a:miter lim="800000"/>
            <a:headEnd/>
            <a:tailEnd/>
          </a:ln>
        </p:spPr>
        <p:txBody>
          <a:bodyPr lIns="90487" tIns="44450" rIns="90487" bIns="44450"/>
          <a:lstStyle/>
          <a:p>
            <a:pPr marL="342900" indent="-342900">
              <a:spcBef>
                <a:spcPct val="20000"/>
              </a:spcBef>
              <a:buFontTx/>
              <a:buChar char="•"/>
            </a:pPr>
            <a:r>
              <a:rPr lang="en-US" sz="2800"/>
              <a:t>Radiograph - radiation energy passes through object</a:t>
            </a:r>
          </a:p>
          <a:p>
            <a:pPr marL="342900" indent="-342900">
              <a:spcBef>
                <a:spcPct val="20000"/>
              </a:spcBef>
            </a:pPr>
            <a:r>
              <a:rPr lang="en-US" sz="2800"/>
              <a:t> </a:t>
            </a:r>
          </a:p>
          <a:p>
            <a:pPr marL="342900" indent="-342900">
              <a:spcBef>
                <a:spcPct val="20000"/>
              </a:spcBef>
              <a:buFontTx/>
              <a:buChar char="•"/>
            </a:pPr>
            <a:r>
              <a:rPr lang="en-US" sz="2800"/>
              <a:t>Autoradiograph -  use radiation from object itself</a:t>
            </a:r>
          </a:p>
          <a:p>
            <a:pPr marL="342900" indent="-342900">
              <a:spcBef>
                <a:spcPct val="20000"/>
              </a:spcBef>
              <a:buFontTx/>
              <a:buChar char="•"/>
            </a:pPr>
            <a:endParaRPr lang="en-US" sz="2800"/>
          </a:p>
        </p:txBody>
      </p:sp>
      <p:sp>
        <p:nvSpPr>
          <p:cNvPr id="31748" name="Oval 4"/>
          <p:cNvSpPr>
            <a:spLocks noChangeArrowheads="1"/>
          </p:cNvSpPr>
          <p:nvPr/>
        </p:nvSpPr>
        <p:spPr bwMode="auto">
          <a:xfrm>
            <a:off x="1828800" y="2514600"/>
            <a:ext cx="228600" cy="2286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31749" name="Line 5"/>
          <p:cNvSpPr>
            <a:spLocks noChangeShapeType="1"/>
          </p:cNvSpPr>
          <p:nvPr/>
        </p:nvSpPr>
        <p:spPr bwMode="auto">
          <a:xfrm flipV="1">
            <a:off x="2057400" y="2362200"/>
            <a:ext cx="152400" cy="76200"/>
          </a:xfrm>
          <a:prstGeom prst="line">
            <a:avLst/>
          </a:prstGeom>
          <a:noFill/>
          <a:ln w="12700">
            <a:solidFill>
              <a:schemeClr val="tx1"/>
            </a:solidFill>
            <a:round/>
            <a:headEnd/>
            <a:tailEnd/>
          </a:ln>
        </p:spPr>
        <p:txBody>
          <a:bodyPr wrap="none" anchor="ctr"/>
          <a:lstStyle/>
          <a:p>
            <a:endParaRPr lang="en-US"/>
          </a:p>
        </p:txBody>
      </p:sp>
      <p:sp>
        <p:nvSpPr>
          <p:cNvPr id="31750" name="Line 6"/>
          <p:cNvSpPr>
            <a:spLocks noChangeShapeType="1"/>
          </p:cNvSpPr>
          <p:nvPr/>
        </p:nvSpPr>
        <p:spPr bwMode="auto">
          <a:xfrm>
            <a:off x="2057400" y="2590800"/>
            <a:ext cx="304800" cy="0"/>
          </a:xfrm>
          <a:prstGeom prst="line">
            <a:avLst/>
          </a:prstGeom>
          <a:noFill/>
          <a:ln w="12700">
            <a:solidFill>
              <a:schemeClr val="tx1"/>
            </a:solidFill>
            <a:round/>
            <a:headEnd/>
            <a:tailEnd/>
          </a:ln>
        </p:spPr>
        <p:txBody>
          <a:bodyPr wrap="none" anchor="ctr"/>
          <a:lstStyle/>
          <a:p>
            <a:endParaRPr lang="en-US"/>
          </a:p>
        </p:txBody>
      </p:sp>
      <p:sp>
        <p:nvSpPr>
          <p:cNvPr id="31751" name="Line 7"/>
          <p:cNvSpPr>
            <a:spLocks noChangeShapeType="1"/>
          </p:cNvSpPr>
          <p:nvPr/>
        </p:nvSpPr>
        <p:spPr bwMode="auto">
          <a:xfrm>
            <a:off x="1981200" y="2819400"/>
            <a:ext cx="76200" cy="228600"/>
          </a:xfrm>
          <a:prstGeom prst="line">
            <a:avLst/>
          </a:prstGeom>
          <a:noFill/>
          <a:ln w="12700">
            <a:solidFill>
              <a:schemeClr val="tx1"/>
            </a:solidFill>
            <a:round/>
            <a:headEnd/>
            <a:tailEnd/>
          </a:ln>
        </p:spPr>
        <p:txBody>
          <a:bodyPr wrap="none" anchor="ctr"/>
          <a:lstStyle/>
          <a:p>
            <a:endParaRPr lang="en-US"/>
          </a:p>
        </p:txBody>
      </p:sp>
      <p:sp>
        <p:nvSpPr>
          <p:cNvPr id="31752" name="Line 8"/>
          <p:cNvSpPr>
            <a:spLocks noChangeShapeType="1"/>
          </p:cNvSpPr>
          <p:nvPr/>
        </p:nvSpPr>
        <p:spPr bwMode="auto">
          <a:xfrm flipH="1">
            <a:off x="1600200" y="2667000"/>
            <a:ext cx="152400" cy="152400"/>
          </a:xfrm>
          <a:prstGeom prst="line">
            <a:avLst/>
          </a:prstGeom>
          <a:noFill/>
          <a:ln w="12700">
            <a:solidFill>
              <a:schemeClr val="tx1"/>
            </a:solidFill>
            <a:round/>
            <a:headEnd/>
            <a:tailEnd/>
          </a:ln>
        </p:spPr>
        <p:txBody>
          <a:bodyPr wrap="none" anchor="ctr"/>
          <a:lstStyle/>
          <a:p>
            <a:endParaRPr lang="en-US"/>
          </a:p>
        </p:txBody>
      </p:sp>
      <p:sp>
        <p:nvSpPr>
          <p:cNvPr id="31753" name="Line 9"/>
          <p:cNvSpPr>
            <a:spLocks noChangeShapeType="1"/>
          </p:cNvSpPr>
          <p:nvPr/>
        </p:nvSpPr>
        <p:spPr bwMode="auto">
          <a:xfrm flipH="1" flipV="1">
            <a:off x="1524000" y="2438400"/>
            <a:ext cx="304800" cy="152400"/>
          </a:xfrm>
          <a:prstGeom prst="line">
            <a:avLst/>
          </a:prstGeom>
          <a:noFill/>
          <a:ln w="12700">
            <a:solidFill>
              <a:schemeClr val="tx1"/>
            </a:solidFill>
            <a:round/>
            <a:headEnd/>
            <a:tailEnd/>
          </a:ln>
        </p:spPr>
        <p:txBody>
          <a:bodyPr wrap="none" anchor="ctr"/>
          <a:lstStyle/>
          <a:p>
            <a:endParaRPr lang="en-US"/>
          </a:p>
        </p:txBody>
      </p:sp>
      <p:sp>
        <p:nvSpPr>
          <p:cNvPr id="31754" name="Line 10"/>
          <p:cNvSpPr>
            <a:spLocks noChangeShapeType="1"/>
          </p:cNvSpPr>
          <p:nvPr/>
        </p:nvSpPr>
        <p:spPr bwMode="auto">
          <a:xfrm flipV="1">
            <a:off x="1905000" y="2057400"/>
            <a:ext cx="0" cy="457200"/>
          </a:xfrm>
          <a:prstGeom prst="line">
            <a:avLst/>
          </a:prstGeom>
          <a:noFill/>
          <a:ln w="12700">
            <a:solidFill>
              <a:schemeClr val="tx1"/>
            </a:solidFill>
            <a:round/>
            <a:headEnd/>
            <a:tailEnd/>
          </a:ln>
        </p:spPr>
        <p:txBody>
          <a:bodyPr wrap="none" anchor="ctr"/>
          <a:lstStyle/>
          <a:p>
            <a:endParaRPr lang="en-US"/>
          </a:p>
        </p:txBody>
      </p:sp>
      <p:sp>
        <p:nvSpPr>
          <p:cNvPr id="31755" name="Line 11"/>
          <p:cNvSpPr>
            <a:spLocks noChangeShapeType="1"/>
          </p:cNvSpPr>
          <p:nvPr/>
        </p:nvSpPr>
        <p:spPr bwMode="auto">
          <a:xfrm flipH="1">
            <a:off x="1752600" y="2743200"/>
            <a:ext cx="152400" cy="228600"/>
          </a:xfrm>
          <a:prstGeom prst="line">
            <a:avLst/>
          </a:prstGeom>
          <a:noFill/>
          <a:ln w="12700">
            <a:solidFill>
              <a:schemeClr val="tx1"/>
            </a:solidFill>
            <a:round/>
            <a:headEnd/>
            <a:tailEnd/>
          </a:ln>
        </p:spPr>
        <p:txBody>
          <a:bodyPr wrap="none" anchor="ctr"/>
          <a:lstStyle/>
          <a:p>
            <a:endParaRPr lang="en-US"/>
          </a:p>
        </p:txBody>
      </p:sp>
      <p:sp>
        <p:nvSpPr>
          <p:cNvPr id="31756" name="Line 12"/>
          <p:cNvSpPr>
            <a:spLocks noChangeShapeType="1"/>
          </p:cNvSpPr>
          <p:nvPr/>
        </p:nvSpPr>
        <p:spPr bwMode="auto">
          <a:xfrm>
            <a:off x="2057400" y="2743200"/>
            <a:ext cx="228600" cy="76200"/>
          </a:xfrm>
          <a:prstGeom prst="line">
            <a:avLst/>
          </a:prstGeom>
          <a:noFill/>
          <a:ln w="12700">
            <a:solidFill>
              <a:schemeClr val="tx1"/>
            </a:solidFill>
            <a:round/>
            <a:headEnd/>
            <a:tailEnd/>
          </a:ln>
        </p:spPr>
        <p:txBody>
          <a:bodyPr wrap="none" anchor="ctr"/>
          <a:lstStyle/>
          <a:p>
            <a:endParaRPr lang="en-US"/>
          </a:p>
        </p:txBody>
      </p:sp>
      <p:sp>
        <p:nvSpPr>
          <p:cNvPr id="31757" name="Rectangle 13" descr="25%"/>
          <p:cNvSpPr>
            <a:spLocks noChangeArrowheads="1"/>
          </p:cNvSpPr>
          <p:nvPr/>
        </p:nvSpPr>
        <p:spPr bwMode="auto">
          <a:xfrm>
            <a:off x="1219200" y="2819400"/>
            <a:ext cx="685800" cy="152400"/>
          </a:xfrm>
          <a:prstGeom prst="rect">
            <a:avLst/>
          </a:prstGeom>
          <a:pattFill prst="pct25">
            <a:fgClr>
              <a:schemeClr val="accent1"/>
            </a:fgClr>
            <a:bgClr>
              <a:srgbClr val="9900CC"/>
            </a:bgClr>
          </a:pattFill>
          <a:ln w="12700">
            <a:solidFill>
              <a:schemeClr val="tx1"/>
            </a:solidFill>
            <a:miter lim="800000"/>
            <a:headEnd/>
            <a:tailEnd/>
          </a:ln>
        </p:spPr>
        <p:txBody>
          <a:bodyPr wrap="none" anchor="ctr"/>
          <a:lstStyle/>
          <a:p>
            <a:endParaRPr lang="en-US"/>
          </a:p>
        </p:txBody>
      </p:sp>
      <p:sp>
        <p:nvSpPr>
          <p:cNvPr id="31758" name="Rectangle 14" descr="25%"/>
          <p:cNvSpPr>
            <a:spLocks noChangeArrowheads="1"/>
          </p:cNvSpPr>
          <p:nvPr/>
        </p:nvSpPr>
        <p:spPr bwMode="auto">
          <a:xfrm>
            <a:off x="2057400" y="2819400"/>
            <a:ext cx="685800" cy="152400"/>
          </a:xfrm>
          <a:prstGeom prst="rect">
            <a:avLst/>
          </a:prstGeom>
          <a:pattFill prst="pct25">
            <a:fgClr>
              <a:schemeClr val="accent1"/>
            </a:fgClr>
            <a:bgClr>
              <a:srgbClr val="9900CC"/>
            </a:bgClr>
          </a:pattFill>
          <a:ln w="12700">
            <a:solidFill>
              <a:schemeClr val="tx1"/>
            </a:solidFill>
            <a:miter lim="800000"/>
            <a:headEnd/>
            <a:tailEnd/>
          </a:ln>
        </p:spPr>
        <p:txBody>
          <a:bodyPr wrap="none" anchor="ctr"/>
          <a:lstStyle/>
          <a:p>
            <a:endParaRPr lang="en-US"/>
          </a:p>
        </p:txBody>
      </p:sp>
      <p:sp>
        <p:nvSpPr>
          <p:cNvPr id="31759" name="Line 15"/>
          <p:cNvSpPr>
            <a:spLocks noChangeShapeType="1"/>
          </p:cNvSpPr>
          <p:nvPr/>
        </p:nvSpPr>
        <p:spPr bwMode="auto">
          <a:xfrm>
            <a:off x="1981200" y="2743200"/>
            <a:ext cx="76200" cy="609600"/>
          </a:xfrm>
          <a:prstGeom prst="line">
            <a:avLst/>
          </a:prstGeom>
          <a:noFill/>
          <a:ln w="12700">
            <a:solidFill>
              <a:schemeClr val="tx1"/>
            </a:solidFill>
            <a:round/>
            <a:headEnd/>
            <a:tailEnd/>
          </a:ln>
        </p:spPr>
        <p:txBody>
          <a:bodyPr wrap="none" anchor="ctr"/>
          <a:lstStyle/>
          <a:p>
            <a:endParaRPr lang="en-US"/>
          </a:p>
        </p:txBody>
      </p:sp>
      <p:sp>
        <p:nvSpPr>
          <p:cNvPr id="31760" name="Line 16"/>
          <p:cNvSpPr>
            <a:spLocks noChangeShapeType="1"/>
          </p:cNvSpPr>
          <p:nvPr/>
        </p:nvSpPr>
        <p:spPr bwMode="auto">
          <a:xfrm flipH="1">
            <a:off x="1905000" y="2743200"/>
            <a:ext cx="76200" cy="533400"/>
          </a:xfrm>
          <a:prstGeom prst="line">
            <a:avLst/>
          </a:prstGeom>
          <a:noFill/>
          <a:ln w="12700">
            <a:solidFill>
              <a:schemeClr val="tx1"/>
            </a:solidFill>
            <a:round/>
            <a:headEnd/>
            <a:tailEnd/>
          </a:ln>
        </p:spPr>
        <p:txBody>
          <a:bodyPr wrap="none" anchor="ctr"/>
          <a:lstStyle/>
          <a:p>
            <a:endParaRPr lang="en-US"/>
          </a:p>
        </p:txBody>
      </p:sp>
      <p:sp>
        <p:nvSpPr>
          <p:cNvPr id="31761" name="Line 17"/>
          <p:cNvSpPr>
            <a:spLocks noChangeShapeType="1"/>
          </p:cNvSpPr>
          <p:nvPr/>
        </p:nvSpPr>
        <p:spPr bwMode="auto">
          <a:xfrm flipH="1">
            <a:off x="1752600" y="2743200"/>
            <a:ext cx="152400" cy="76200"/>
          </a:xfrm>
          <a:prstGeom prst="line">
            <a:avLst/>
          </a:prstGeom>
          <a:noFill/>
          <a:ln w="12700">
            <a:solidFill>
              <a:schemeClr val="tx1"/>
            </a:solidFill>
            <a:round/>
            <a:headEnd/>
            <a:tailEnd/>
          </a:ln>
        </p:spPr>
        <p:txBody>
          <a:bodyPr wrap="none" anchor="ctr"/>
          <a:lstStyle/>
          <a:p>
            <a:endParaRPr lang="en-US"/>
          </a:p>
        </p:txBody>
      </p:sp>
      <p:sp>
        <p:nvSpPr>
          <p:cNvPr id="31762" name="Line 18"/>
          <p:cNvSpPr>
            <a:spLocks noChangeShapeType="1"/>
          </p:cNvSpPr>
          <p:nvPr/>
        </p:nvSpPr>
        <p:spPr bwMode="auto">
          <a:xfrm flipV="1">
            <a:off x="2362200" y="2667000"/>
            <a:ext cx="381000" cy="152400"/>
          </a:xfrm>
          <a:prstGeom prst="line">
            <a:avLst/>
          </a:prstGeom>
          <a:noFill/>
          <a:ln w="12700">
            <a:solidFill>
              <a:schemeClr val="tx1"/>
            </a:solidFill>
            <a:round/>
            <a:headEnd/>
            <a:tailEnd/>
          </a:ln>
        </p:spPr>
        <p:txBody>
          <a:bodyPr wrap="none" anchor="ctr"/>
          <a:lstStyle/>
          <a:p>
            <a:endParaRPr lang="en-US"/>
          </a:p>
        </p:txBody>
      </p:sp>
      <p:sp>
        <p:nvSpPr>
          <p:cNvPr id="31763" name="Line 19"/>
          <p:cNvSpPr>
            <a:spLocks noChangeShapeType="1"/>
          </p:cNvSpPr>
          <p:nvPr/>
        </p:nvSpPr>
        <p:spPr bwMode="auto">
          <a:xfrm flipH="1" flipV="1">
            <a:off x="1371600" y="2667000"/>
            <a:ext cx="152400" cy="228600"/>
          </a:xfrm>
          <a:prstGeom prst="line">
            <a:avLst/>
          </a:prstGeom>
          <a:noFill/>
          <a:ln w="12700">
            <a:solidFill>
              <a:schemeClr val="tx1"/>
            </a:solidFill>
            <a:round/>
            <a:headEnd/>
            <a:tailEnd/>
          </a:ln>
        </p:spPr>
        <p:txBody>
          <a:bodyPr wrap="none" anchor="ctr"/>
          <a:lstStyle/>
          <a:p>
            <a:endParaRPr lang="en-US"/>
          </a:p>
        </p:txBody>
      </p:sp>
      <p:sp>
        <p:nvSpPr>
          <p:cNvPr id="31764" name="Line 20"/>
          <p:cNvSpPr>
            <a:spLocks noChangeShapeType="1"/>
          </p:cNvSpPr>
          <p:nvPr/>
        </p:nvSpPr>
        <p:spPr bwMode="auto">
          <a:xfrm flipH="1">
            <a:off x="1295400" y="2971800"/>
            <a:ext cx="152400" cy="152400"/>
          </a:xfrm>
          <a:prstGeom prst="line">
            <a:avLst/>
          </a:prstGeom>
          <a:noFill/>
          <a:ln w="12700">
            <a:solidFill>
              <a:schemeClr val="tx1"/>
            </a:solidFill>
            <a:round/>
            <a:headEnd/>
            <a:tailEnd/>
          </a:ln>
        </p:spPr>
        <p:txBody>
          <a:bodyPr wrap="none" anchor="ctr"/>
          <a:lstStyle/>
          <a:p>
            <a:endParaRPr lang="en-US"/>
          </a:p>
        </p:txBody>
      </p:sp>
      <p:sp>
        <p:nvSpPr>
          <p:cNvPr id="31765" name="Line 21"/>
          <p:cNvSpPr>
            <a:spLocks noChangeShapeType="1"/>
          </p:cNvSpPr>
          <p:nvPr/>
        </p:nvSpPr>
        <p:spPr bwMode="auto">
          <a:xfrm>
            <a:off x="1981200" y="2667000"/>
            <a:ext cx="457200" cy="457200"/>
          </a:xfrm>
          <a:prstGeom prst="line">
            <a:avLst/>
          </a:prstGeom>
          <a:noFill/>
          <a:ln w="12700">
            <a:solidFill>
              <a:schemeClr val="tx1"/>
            </a:solidFill>
            <a:round/>
            <a:headEnd/>
            <a:tailEnd/>
          </a:ln>
        </p:spPr>
        <p:txBody>
          <a:bodyPr wrap="none" anchor="ctr"/>
          <a:lstStyle/>
          <a:p>
            <a:endParaRPr lang="en-US"/>
          </a:p>
        </p:txBody>
      </p:sp>
      <p:sp>
        <p:nvSpPr>
          <p:cNvPr id="31766" name="Line 22"/>
          <p:cNvSpPr>
            <a:spLocks noChangeShapeType="1"/>
          </p:cNvSpPr>
          <p:nvPr/>
        </p:nvSpPr>
        <p:spPr bwMode="auto">
          <a:xfrm>
            <a:off x="1905000" y="2667000"/>
            <a:ext cx="228600" cy="685800"/>
          </a:xfrm>
          <a:prstGeom prst="line">
            <a:avLst/>
          </a:prstGeom>
          <a:noFill/>
          <a:ln w="12700">
            <a:solidFill>
              <a:schemeClr val="tx1"/>
            </a:solidFill>
            <a:round/>
            <a:headEnd/>
            <a:tailEnd/>
          </a:ln>
        </p:spPr>
        <p:txBody>
          <a:bodyPr wrap="none" anchor="ctr"/>
          <a:lstStyle/>
          <a:p>
            <a:endParaRPr lang="en-US"/>
          </a:p>
        </p:txBody>
      </p:sp>
      <p:sp>
        <p:nvSpPr>
          <p:cNvPr id="31767" name="Line 23"/>
          <p:cNvSpPr>
            <a:spLocks noChangeShapeType="1"/>
          </p:cNvSpPr>
          <p:nvPr/>
        </p:nvSpPr>
        <p:spPr bwMode="auto">
          <a:xfrm flipH="1">
            <a:off x="1828800" y="2743200"/>
            <a:ext cx="228600" cy="533400"/>
          </a:xfrm>
          <a:prstGeom prst="line">
            <a:avLst/>
          </a:prstGeom>
          <a:noFill/>
          <a:ln w="12700">
            <a:solidFill>
              <a:schemeClr val="tx1"/>
            </a:solidFill>
            <a:round/>
            <a:headEnd/>
            <a:tailEnd/>
          </a:ln>
        </p:spPr>
        <p:txBody>
          <a:bodyPr wrap="none" anchor="ctr"/>
          <a:lstStyle/>
          <a:p>
            <a:endParaRPr lang="en-US"/>
          </a:p>
        </p:txBody>
      </p:sp>
      <p:sp>
        <p:nvSpPr>
          <p:cNvPr id="31768" name="Rectangle 24"/>
          <p:cNvSpPr>
            <a:spLocks noChangeArrowheads="1"/>
          </p:cNvSpPr>
          <p:nvPr/>
        </p:nvSpPr>
        <p:spPr bwMode="auto">
          <a:xfrm>
            <a:off x="1295400" y="3276600"/>
            <a:ext cx="1447800" cy="76200"/>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31769" name="Rectangle 25"/>
          <p:cNvSpPr>
            <a:spLocks noChangeArrowheads="1"/>
          </p:cNvSpPr>
          <p:nvPr/>
        </p:nvSpPr>
        <p:spPr bwMode="auto">
          <a:xfrm>
            <a:off x="3276600" y="2514600"/>
            <a:ext cx="762000" cy="990600"/>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31770" name="Rectangle 26"/>
          <p:cNvSpPr>
            <a:spLocks noChangeArrowheads="1"/>
          </p:cNvSpPr>
          <p:nvPr/>
        </p:nvSpPr>
        <p:spPr bwMode="auto">
          <a:xfrm>
            <a:off x="3505200" y="2667000"/>
            <a:ext cx="152400" cy="3048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31771" name="Rectangle 27"/>
          <p:cNvSpPr>
            <a:spLocks noChangeArrowheads="1"/>
          </p:cNvSpPr>
          <p:nvPr/>
        </p:nvSpPr>
        <p:spPr bwMode="auto">
          <a:xfrm>
            <a:off x="3505200" y="3048000"/>
            <a:ext cx="152400" cy="3048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31772" name="Oval 28"/>
          <p:cNvSpPr>
            <a:spLocks noChangeArrowheads="1"/>
          </p:cNvSpPr>
          <p:nvPr/>
        </p:nvSpPr>
        <p:spPr bwMode="auto">
          <a:xfrm>
            <a:off x="1752600" y="4343400"/>
            <a:ext cx="533400" cy="2286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31773" name="Oval 29"/>
          <p:cNvSpPr>
            <a:spLocks noChangeArrowheads="1"/>
          </p:cNvSpPr>
          <p:nvPr/>
        </p:nvSpPr>
        <p:spPr bwMode="auto">
          <a:xfrm>
            <a:off x="2133600" y="4343400"/>
            <a:ext cx="304800" cy="1524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31774" name="Oval 30"/>
          <p:cNvSpPr>
            <a:spLocks noChangeArrowheads="1"/>
          </p:cNvSpPr>
          <p:nvPr/>
        </p:nvSpPr>
        <p:spPr bwMode="auto">
          <a:xfrm>
            <a:off x="2133600" y="4495800"/>
            <a:ext cx="457200" cy="762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31775" name="Rectangle 31" descr="70%"/>
          <p:cNvSpPr>
            <a:spLocks noChangeArrowheads="1"/>
          </p:cNvSpPr>
          <p:nvPr/>
        </p:nvSpPr>
        <p:spPr bwMode="auto">
          <a:xfrm>
            <a:off x="1905000" y="4572000"/>
            <a:ext cx="457200" cy="152400"/>
          </a:xfrm>
          <a:prstGeom prst="rect">
            <a:avLst/>
          </a:prstGeom>
          <a:pattFill prst="pct70">
            <a:fgClr>
              <a:srgbClr val="9900CC"/>
            </a:fgClr>
            <a:bgClr>
              <a:srgbClr val="FFFFFF"/>
            </a:bgClr>
          </a:pattFill>
          <a:ln w="12700">
            <a:solidFill>
              <a:schemeClr val="tx1"/>
            </a:solidFill>
            <a:miter lim="800000"/>
            <a:headEnd/>
            <a:tailEnd/>
          </a:ln>
        </p:spPr>
        <p:txBody>
          <a:bodyPr wrap="none" anchor="ctr"/>
          <a:lstStyle/>
          <a:p>
            <a:endParaRPr lang="en-US"/>
          </a:p>
        </p:txBody>
      </p:sp>
      <p:sp>
        <p:nvSpPr>
          <p:cNvPr id="31776" name="Line 32"/>
          <p:cNvSpPr>
            <a:spLocks noChangeShapeType="1"/>
          </p:cNvSpPr>
          <p:nvPr/>
        </p:nvSpPr>
        <p:spPr bwMode="auto">
          <a:xfrm flipH="1" flipV="1">
            <a:off x="1676400" y="4267200"/>
            <a:ext cx="304800" cy="228600"/>
          </a:xfrm>
          <a:prstGeom prst="line">
            <a:avLst/>
          </a:prstGeom>
          <a:noFill/>
          <a:ln w="12700">
            <a:solidFill>
              <a:schemeClr val="tx1"/>
            </a:solidFill>
            <a:round/>
            <a:headEnd/>
            <a:tailEnd/>
          </a:ln>
        </p:spPr>
        <p:txBody>
          <a:bodyPr wrap="none" anchor="ctr"/>
          <a:lstStyle/>
          <a:p>
            <a:endParaRPr lang="en-US"/>
          </a:p>
        </p:txBody>
      </p:sp>
      <p:sp>
        <p:nvSpPr>
          <p:cNvPr id="31777" name="Line 33"/>
          <p:cNvSpPr>
            <a:spLocks noChangeShapeType="1"/>
          </p:cNvSpPr>
          <p:nvPr/>
        </p:nvSpPr>
        <p:spPr bwMode="auto">
          <a:xfrm flipV="1">
            <a:off x="2057400" y="4191000"/>
            <a:ext cx="0" cy="304800"/>
          </a:xfrm>
          <a:prstGeom prst="line">
            <a:avLst/>
          </a:prstGeom>
          <a:noFill/>
          <a:ln w="12700">
            <a:solidFill>
              <a:schemeClr val="tx1"/>
            </a:solidFill>
            <a:round/>
            <a:headEnd/>
            <a:tailEnd/>
          </a:ln>
        </p:spPr>
        <p:txBody>
          <a:bodyPr wrap="none" anchor="ctr"/>
          <a:lstStyle/>
          <a:p>
            <a:endParaRPr lang="en-US"/>
          </a:p>
        </p:txBody>
      </p:sp>
      <p:sp>
        <p:nvSpPr>
          <p:cNvPr id="31778" name="Line 34"/>
          <p:cNvSpPr>
            <a:spLocks noChangeShapeType="1"/>
          </p:cNvSpPr>
          <p:nvPr/>
        </p:nvSpPr>
        <p:spPr bwMode="auto">
          <a:xfrm flipH="1">
            <a:off x="1600200" y="4572000"/>
            <a:ext cx="228600" cy="152400"/>
          </a:xfrm>
          <a:prstGeom prst="line">
            <a:avLst/>
          </a:prstGeom>
          <a:noFill/>
          <a:ln w="12700">
            <a:solidFill>
              <a:schemeClr val="tx1"/>
            </a:solidFill>
            <a:round/>
            <a:headEnd/>
            <a:tailEnd/>
          </a:ln>
        </p:spPr>
        <p:txBody>
          <a:bodyPr wrap="none" anchor="ctr"/>
          <a:lstStyle/>
          <a:p>
            <a:endParaRPr lang="en-US"/>
          </a:p>
        </p:txBody>
      </p:sp>
      <p:sp>
        <p:nvSpPr>
          <p:cNvPr id="31779" name="Line 35"/>
          <p:cNvSpPr>
            <a:spLocks noChangeShapeType="1"/>
          </p:cNvSpPr>
          <p:nvPr/>
        </p:nvSpPr>
        <p:spPr bwMode="auto">
          <a:xfrm>
            <a:off x="2362200" y="4572000"/>
            <a:ext cx="152400" cy="228600"/>
          </a:xfrm>
          <a:prstGeom prst="line">
            <a:avLst/>
          </a:prstGeom>
          <a:noFill/>
          <a:ln w="12700">
            <a:solidFill>
              <a:schemeClr val="tx1"/>
            </a:solidFill>
            <a:round/>
            <a:headEnd/>
            <a:tailEnd/>
          </a:ln>
        </p:spPr>
        <p:txBody>
          <a:bodyPr wrap="none" anchor="ctr"/>
          <a:lstStyle/>
          <a:p>
            <a:endParaRPr lang="en-US"/>
          </a:p>
        </p:txBody>
      </p:sp>
      <p:sp>
        <p:nvSpPr>
          <p:cNvPr id="31780" name="Line 36"/>
          <p:cNvSpPr>
            <a:spLocks noChangeShapeType="1"/>
          </p:cNvSpPr>
          <p:nvPr/>
        </p:nvSpPr>
        <p:spPr bwMode="auto">
          <a:xfrm flipH="1">
            <a:off x="1828800" y="4648200"/>
            <a:ext cx="76200" cy="304800"/>
          </a:xfrm>
          <a:prstGeom prst="line">
            <a:avLst/>
          </a:prstGeom>
          <a:noFill/>
          <a:ln w="12700">
            <a:solidFill>
              <a:schemeClr val="tx1"/>
            </a:solidFill>
            <a:round/>
            <a:headEnd/>
            <a:tailEnd/>
          </a:ln>
        </p:spPr>
        <p:txBody>
          <a:bodyPr wrap="none" anchor="ctr"/>
          <a:lstStyle/>
          <a:p>
            <a:endParaRPr lang="en-US"/>
          </a:p>
        </p:txBody>
      </p:sp>
      <p:sp>
        <p:nvSpPr>
          <p:cNvPr id="31781" name="Line 37"/>
          <p:cNvSpPr>
            <a:spLocks noChangeShapeType="1"/>
          </p:cNvSpPr>
          <p:nvPr/>
        </p:nvSpPr>
        <p:spPr bwMode="auto">
          <a:xfrm flipH="1">
            <a:off x="2362200" y="4495800"/>
            <a:ext cx="76200" cy="533400"/>
          </a:xfrm>
          <a:prstGeom prst="line">
            <a:avLst/>
          </a:prstGeom>
          <a:noFill/>
          <a:ln w="12700">
            <a:solidFill>
              <a:schemeClr val="tx1"/>
            </a:solidFill>
            <a:round/>
            <a:headEnd/>
            <a:tailEnd/>
          </a:ln>
        </p:spPr>
        <p:txBody>
          <a:bodyPr wrap="none" anchor="ctr"/>
          <a:lstStyle/>
          <a:p>
            <a:endParaRPr lang="en-US"/>
          </a:p>
        </p:txBody>
      </p:sp>
      <p:sp>
        <p:nvSpPr>
          <p:cNvPr id="31782" name="Line 38"/>
          <p:cNvSpPr>
            <a:spLocks noChangeShapeType="1"/>
          </p:cNvSpPr>
          <p:nvPr/>
        </p:nvSpPr>
        <p:spPr bwMode="auto">
          <a:xfrm>
            <a:off x="1828800" y="4495800"/>
            <a:ext cx="152400" cy="457200"/>
          </a:xfrm>
          <a:prstGeom prst="line">
            <a:avLst/>
          </a:prstGeom>
          <a:noFill/>
          <a:ln w="12700">
            <a:solidFill>
              <a:schemeClr val="tx1"/>
            </a:solidFill>
            <a:round/>
            <a:headEnd/>
            <a:tailEnd/>
          </a:ln>
        </p:spPr>
        <p:txBody>
          <a:bodyPr wrap="none" anchor="ctr"/>
          <a:lstStyle/>
          <a:p>
            <a:endParaRPr lang="en-US"/>
          </a:p>
        </p:txBody>
      </p:sp>
      <p:sp>
        <p:nvSpPr>
          <p:cNvPr id="31783" name="Line 39"/>
          <p:cNvSpPr>
            <a:spLocks noChangeShapeType="1"/>
          </p:cNvSpPr>
          <p:nvPr/>
        </p:nvSpPr>
        <p:spPr bwMode="auto">
          <a:xfrm flipV="1">
            <a:off x="2286000" y="4267200"/>
            <a:ext cx="152400" cy="228600"/>
          </a:xfrm>
          <a:prstGeom prst="line">
            <a:avLst/>
          </a:prstGeom>
          <a:noFill/>
          <a:ln w="12700">
            <a:solidFill>
              <a:schemeClr val="tx1"/>
            </a:solidFill>
            <a:round/>
            <a:headEnd/>
            <a:tailEnd/>
          </a:ln>
        </p:spPr>
        <p:txBody>
          <a:bodyPr wrap="none" anchor="ctr"/>
          <a:lstStyle/>
          <a:p>
            <a:endParaRPr lang="en-US"/>
          </a:p>
        </p:txBody>
      </p:sp>
      <p:sp>
        <p:nvSpPr>
          <p:cNvPr id="31784" name="Rectangle 40"/>
          <p:cNvSpPr>
            <a:spLocks noChangeArrowheads="1"/>
          </p:cNvSpPr>
          <p:nvPr/>
        </p:nvSpPr>
        <p:spPr bwMode="auto">
          <a:xfrm>
            <a:off x="1371600" y="4876800"/>
            <a:ext cx="1447800" cy="76200"/>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31785" name="Rectangle 41"/>
          <p:cNvSpPr>
            <a:spLocks noChangeArrowheads="1"/>
          </p:cNvSpPr>
          <p:nvPr/>
        </p:nvSpPr>
        <p:spPr bwMode="auto">
          <a:xfrm>
            <a:off x="3276600" y="4495800"/>
            <a:ext cx="762000" cy="990600"/>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31786" name="Oval 42"/>
          <p:cNvSpPr>
            <a:spLocks noChangeArrowheads="1"/>
          </p:cNvSpPr>
          <p:nvPr/>
        </p:nvSpPr>
        <p:spPr bwMode="auto">
          <a:xfrm>
            <a:off x="3581400" y="4724400"/>
            <a:ext cx="152400" cy="228600"/>
          </a:xfrm>
          <a:prstGeom prst="ellipse">
            <a:avLst/>
          </a:prstGeom>
          <a:solidFill>
            <a:schemeClr val="tx1"/>
          </a:solidFill>
          <a:ln w="12700">
            <a:solidFill>
              <a:schemeClr val="tx1"/>
            </a:solidFill>
            <a:round/>
            <a:headEnd/>
            <a:tailEnd/>
          </a:ln>
        </p:spPr>
        <p:txBody>
          <a:bodyPr wrap="none" anchor="ctr"/>
          <a:lstStyle/>
          <a:p>
            <a:endParaRPr lang="en-US"/>
          </a:p>
        </p:txBody>
      </p:sp>
      <p:sp>
        <p:nvSpPr>
          <p:cNvPr id="31787" name="Oval 43"/>
          <p:cNvSpPr>
            <a:spLocks noChangeArrowheads="1"/>
          </p:cNvSpPr>
          <p:nvPr/>
        </p:nvSpPr>
        <p:spPr bwMode="auto">
          <a:xfrm flipV="1">
            <a:off x="3657600" y="4876800"/>
            <a:ext cx="228600" cy="152400"/>
          </a:xfrm>
          <a:prstGeom prst="ellipse">
            <a:avLst/>
          </a:prstGeom>
          <a:solidFill>
            <a:schemeClr val="tx1"/>
          </a:solidFill>
          <a:ln w="12700">
            <a:solidFill>
              <a:schemeClr val="tx1"/>
            </a:solidFill>
            <a:round/>
            <a:headEnd/>
            <a:tailEnd/>
          </a:ln>
        </p:spPr>
        <p:txBody>
          <a:bodyPr wrap="none" anchor="ctr"/>
          <a:lstStyle/>
          <a:p>
            <a:endParaRPr lang="en-US"/>
          </a:p>
        </p:txBody>
      </p:sp>
      <p:sp>
        <p:nvSpPr>
          <p:cNvPr id="31788" name="Oval 44"/>
          <p:cNvSpPr>
            <a:spLocks noChangeArrowheads="1"/>
          </p:cNvSpPr>
          <p:nvPr/>
        </p:nvSpPr>
        <p:spPr bwMode="auto">
          <a:xfrm>
            <a:off x="3505200" y="4876800"/>
            <a:ext cx="152400" cy="381000"/>
          </a:xfrm>
          <a:prstGeom prst="ellipse">
            <a:avLst/>
          </a:prstGeom>
          <a:solidFill>
            <a:schemeClr val="tx1"/>
          </a:solidFill>
          <a:ln w="12700">
            <a:solidFill>
              <a:schemeClr val="tx1"/>
            </a:solidFill>
            <a:round/>
            <a:headEnd/>
            <a:tailEnd/>
          </a:ln>
        </p:spPr>
        <p:txBody>
          <a:bodyPr wrap="none" anchor="ctr"/>
          <a:lstStyle/>
          <a:p>
            <a:endParaRPr lang="en-US"/>
          </a:p>
        </p:txBody>
      </p:sp>
      <p:sp>
        <p:nvSpPr>
          <p:cNvPr id="31789" name="Oval 45"/>
          <p:cNvSpPr>
            <a:spLocks noChangeArrowheads="1"/>
          </p:cNvSpPr>
          <p:nvPr/>
        </p:nvSpPr>
        <p:spPr bwMode="auto">
          <a:xfrm>
            <a:off x="3657600" y="4953000"/>
            <a:ext cx="152400" cy="228600"/>
          </a:xfrm>
          <a:prstGeom prst="ellipse">
            <a:avLst/>
          </a:prstGeom>
          <a:solidFill>
            <a:schemeClr val="tx1"/>
          </a:solidFill>
          <a:ln w="12700">
            <a:solidFill>
              <a:schemeClr val="tx1"/>
            </a:solidFill>
            <a:round/>
            <a:headEnd/>
            <a:tailEnd/>
          </a:ln>
        </p:spPr>
        <p:txBody>
          <a:bodyPr wrap="none" anchor="ctr"/>
          <a:lstStyle/>
          <a:p>
            <a:endParaRPr lang="en-US"/>
          </a:p>
        </p:txBody>
      </p:sp>
      <p:sp>
        <p:nvSpPr>
          <p:cNvPr id="31790" name="Oval 46"/>
          <p:cNvSpPr>
            <a:spLocks noChangeArrowheads="1"/>
          </p:cNvSpPr>
          <p:nvPr/>
        </p:nvSpPr>
        <p:spPr bwMode="auto">
          <a:xfrm>
            <a:off x="3581400" y="4953000"/>
            <a:ext cx="228600" cy="152400"/>
          </a:xfrm>
          <a:prstGeom prst="ellipse">
            <a:avLst/>
          </a:prstGeom>
          <a:solidFill>
            <a:schemeClr val="bg2"/>
          </a:solidFill>
          <a:ln w="12700">
            <a:solidFill>
              <a:schemeClr val="tx1"/>
            </a:solidFill>
            <a:round/>
            <a:headEnd/>
            <a:tailEnd/>
          </a:ln>
        </p:spPr>
        <p:txBody>
          <a:bodyPr wrap="none" anchor="ctr"/>
          <a:lstStyle/>
          <a:p>
            <a:endParaRPr lang="en-US"/>
          </a:p>
        </p:txBody>
      </p:sp>
      <p:sp>
        <p:nvSpPr>
          <p:cNvPr id="31791" name="Text Box 47"/>
          <p:cNvSpPr txBox="1">
            <a:spLocks noChangeArrowheads="1"/>
          </p:cNvSpPr>
          <p:nvPr/>
        </p:nvSpPr>
        <p:spPr bwMode="auto">
          <a:xfrm>
            <a:off x="3048000" y="1981200"/>
            <a:ext cx="990600" cy="457200"/>
          </a:xfrm>
          <a:prstGeom prst="rect">
            <a:avLst/>
          </a:prstGeom>
          <a:noFill/>
          <a:ln w="12700">
            <a:noFill/>
            <a:miter lim="800000"/>
            <a:headEnd/>
            <a:tailEnd/>
          </a:ln>
        </p:spPr>
        <p:txBody>
          <a:bodyPr>
            <a:spAutoFit/>
          </a:bodyPr>
          <a:lstStyle/>
          <a:p>
            <a:pPr>
              <a:spcBef>
                <a:spcPct val="50000"/>
              </a:spcBef>
            </a:pPr>
            <a:r>
              <a:rPr lang="en-US" b="1">
                <a:latin typeface="Arial" charset="0"/>
              </a:rPr>
              <a:t>X-ray</a:t>
            </a:r>
            <a:endParaRPr lang="en-US" sz="2000">
              <a:latin typeface="Arial" charset="0"/>
            </a:endParaRPr>
          </a:p>
        </p:txBody>
      </p:sp>
      <p:sp>
        <p:nvSpPr>
          <p:cNvPr id="31792" name="Text Box 48"/>
          <p:cNvSpPr txBox="1">
            <a:spLocks noChangeArrowheads="1"/>
          </p:cNvSpPr>
          <p:nvPr/>
        </p:nvSpPr>
        <p:spPr bwMode="auto">
          <a:xfrm>
            <a:off x="2667000" y="3886200"/>
            <a:ext cx="1905000" cy="457200"/>
          </a:xfrm>
          <a:prstGeom prst="rect">
            <a:avLst/>
          </a:prstGeom>
          <a:noFill/>
          <a:ln w="12700">
            <a:noFill/>
            <a:miter lim="800000"/>
            <a:headEnd/>
            <a:tailEnd/>
          </a:ln>
        </p:spPr>
        <p:txBody>
          <a:bodyPr>
            <a:spAutoFit/>
          </a:bodyPr>
          <a:lstStyle/>
          <a:p>
            <a:pPr>
              <a:spcBef>
                <a:spcPct val="50000"/>
              </a:spcBef>
            </a:pPr>
            <a:r>
              <a:rPr lang="en-US" b="1">
                <a:latin typeface="Arial" charset="0"/>
              </a:rPr>
              <a:t>Photo-Film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attenuation_fix"/>
          <p:cNvPicPr>
            <a:picLocks noChangeAspect="1" noChangeArrowheads="1"/>
          </p:cNvPicPr>
          <p:nvPr/>
        </p:nvPicPr>
        <p:blipFill>
          <a:blip r:embed="rId3"/>
          <a:srcRect/>
          <a:stretch>
            <a:fillRect/>
          </a:stretch>
        </p:blipFill>
        <p:spPr bwMode="auto">
          <a:xfrm>
            <a:off x="0" y="863600"/>
            <a:ext cx="9144000" cy="5537200"/>
          </a:xfrm>
          <a:prstGeom prst="rect">
            <a:avLst/>
          </a:prstGeom>
          <a:noFill/>
          <a:ln w="9525">
            <a:noFill/>
            <a:miter lim="800000"/>
            <a:headEnd/>
            <a:tailEnd/>
          </a:ln>
        </p:spPr>
      </p:pic>
      <p:sp>
        <p:nvSpPr>
          <p:cNvPr id="19462" name="Line 6"/>
          <p:cNvSpPr>
            <a:spLocks noChangeShapeType="1"/>
          </p:cNvSpPr>
          <p:nvPr/>
        </p:nvSpPr>
        <p:spPr bwMode="auto">
          <a:xfrm flipH="1">
            <a:off x="838200" y="4495800"/>
            <a:ext cx="7924800" cy="0"/>
          </a:xfrm>
          <a:prstGeom prst="line">
            <a:avLst/>
          </a:prstGeom>
          <a:noFill/>
          <a:ln w="25400">
            <a:solidFill>
              <a:srgbClr val="00FF00"/>
            </a:solidFill>
            <a:prstDash val="dash"/>
            <a:round/>
            <a:headEnd/>
            <a:tailEnd type="triangle" w="med" len="lg"/>
          </a:ln>
        </p:spPr>
        <p:txBody>
          <a:bodyPr/>
          <a:lstStyle/>
          <a:p>
            <a:endParaRPr lang="en-US"/>
          </a:p>
        </p:txBody>
      </p:sp>
      <p:sp>
        <p:nvSpPr>
          <p:cNvPr id="32772" name="Rectangle 7"/>
          <p:cNvSpPr>
            <a:spLocks noChangeArrowheads="1"/>
          </p:cNvSpPr>
          <p:nvPr/>
        </p:nvSpPr>
        <p:spPr bwMode="auto">
          <a:xfrm>
            <a:off x="2387600" y="6080125"/>
            <a:ext cx="736600" cy="244475"/>
          </a:xfrm>
          <a:prstGeom prst="rect">
            <a:avLst/>
          </a:prstGeom>
          <a:noFill/>
          <a:ln w="9525">
            <a:noFill/>
            <a:miter lim="800000"/>
            <a:headEnd/>
            <a:tailEnd/>
          </a:ln>
        </p:spPr>
        <p:txBody>
          <a:bodyPr anchor="ctr">
            <a:spAutoFit/>
          </a:bodyPr>
          <a:lstStyle/>
          <a:p>
            <a:r>
              <a:rPr lang="en-US" sz="1000"/>
              <a:t>(0.025 eV)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wipe(right)">
                                      <p:cBhvr>
                                        <p:cTn id="7"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05508" y="468923"/>
            <a:ext cx="7772400" cy="1143000"/>
          </a:xfrm>
        </p:spPr>
        <p:txBody>
          <a:bodyPr/>
          <a:lstStyle/>
          <a:p>
            <a:pPr algn="l" eaLnBrk="1" hangingPunct="1"/>
            <a:r>
              <a:rPr lang="en-US" sz="4000" u="sng" dirty="0" smtClean="0">
                <a:ea typeface="ＭＳ Ｐゴシック" pitchFamily="-108" charset="-128"/>
              </a:rPr>
              <a:t>Compare Different Materials</a:t>
            </a:r>
          </a:p>
        </p:txBody>
      </p:sp>
      <p:sp>
        <p:nvSpPr>
          <p:cNvPr id="34819" name="Rectangle 3"/>
          <p:cNvSpPr>
            <a:spLocks noGrp="1" noChangeArrowheads="1"/>
          </p:cNvSpPr>
          <p:nvPr>
            <p:ph type="body" idx="1"/>
          </p:nvPr>
        </p:nvSpPr>
        <p:spPr>
          <a:xfrm>
            <a:off x="609600" y="2362200"/>
            <a:ext cx="7772400" cy="4114800"/>
          </a:xfrm>
        </p:spPr>
        <p:txBody>
          <a:bodyPr/>
          <a:lstStyle/>
          <a:p>
            <a:pPr algn="ctr" eaLnBrk="1" hangingPunct="1"/>
            <a:r>
              <a:rPr lang="en-US" b="1" dirty="0" smtClean="0">
                <a:solidFill>
                  <a:srgbClr val="CA545A"/>
                </a:solidFill>
                <a:ea typeface="ＭＳ Ｐゴシック" pitchFamily="-108" charset="-128"/>
              </a:rPr>
              <a:t>Cadmium ( Cd )</a:t>
            </a:r>
            <a:endParaRPr lang="en-US" b="1" dirty="0" smtClean="0">
              <a:ea typeface="ＭＳ Ｐゴシック" pitchFamily="-108" charset="-128"/>
            </a:endParaRPr>
          </a:p>
          <a:p>
            <a:pPr algn="ctr" eaLnBrk="1" hangingPunct="1"/>
            <a:endParaRPr lang="en-US" b="1" dirty="0" smtClean="0">
              <a:ea typeface="ＭＳ Ｐゴシック" pitchFamily="-108" charset="-128"/>
            </a:endParaRPr>
          </a:p>
          <a:p>
            <a:pPr algn="ctr" eaLnBrk="1" hangingPunct="1"/>
            <a:r>
              <a:rPr lang="en-US" b="1" dirty="0" smtClean="0">
                <a:ea typeface="ＭＳ Ｐゴシック" pitchFamily="-108" charset="-128"/>
              </a:rPr>
              <a:t>Lead ( </a:t>
            </a:r>
            <a:r>
              <a:rPr lang="en-US" b="1" dirty="0" err="1" smtClean="0">
                <a:ea typeface="ＭＳ Ｐゴシック" pitchFamily="-108" charset="-128"/>
              </a:rPr>
              <a:t>Pb</a:t>
            </a:r>
            <a:r>
              <a:rPr lang="en-US" b="1" dirty="0" smtClean="0">
                <a:ea typeface="ＭＳ Ｐゴシック" pitchFamily="-108" charset="-128"/>
              </a:rPr>
              <a:t> )</a:t>
            </a:r>
          </a:p>
          <a:p>
            <a:pPr algn="ctr" eaLnBrk="1" hangingPunct="1"/>
            <a:endParaRPr lang="en-US" b="1" dirty="0" smtClean="0">
              <a:solidFill>
                <a:schemeClr val="folHlink"/>
              </a:solidFill>
              <a:ea typeface="ＭＳ Ｐゴシック" pitchFamily="-108" charset="-128"/>
            </a:endParaRPr>
          </a:p>
          <a:p>
            <a:pPr algn="ctr" eaLnBrk="1" hangingPunct="1"/>
            <a:r>
              <a:rPr lang="en-US" b="1" dirty="0" smtClean="0">
                <a:solidFill>
                  <a:schemeClr val="folHlink"/>
                </a:solidFill>
                <a:ea typeface="ＭＳ Ｐゴシック" pitchFamily="-108" charset="-128"/>
              </a:rPr>
              <a:t>Polyethylene ( (CH</a:t>
            </a:r>
            <a:r>
              <a:rPr lang="en-US" b="1" baseline="-25000" dirty="0" smtClean="0">
                <a:solidFill>
                  <a:schemeClr val="folHlink"/>
                </a:solidFill>
                <a:ea typeface="ＭＳ Ｐゴシック" pitchFamily="-108" charset="-128"/>
              </a:rPr>
              <a:t>3</a:t>
            </a:r>
            <a:r>
              <a:rPr lang="en-US" b="1" dirty="0" smtClean="0">
                <a:solidFill>
                  <a:schemeClr val="folHlink"/>
                </a:solidFill>
                <a:ea typeface="ＭＳ Ｐゴシック" pitchFamily="-108" charset="-128"/>
              </a:rPr>
              <a:t>)</a:t>
            </a:r>
            <a:r>
              <a:rPr lang="en-US" b="1" baseline="-25000" dirty="0" smtClean="0">
                <a:solidFill>
                  <a:schemeClr val="folHlink"/>
                </a:solidFill>
                <a:ea typeface="ＭＳ Ｐゴシック" pitchFamily="-108" charset="-128"/>
              </a:rPr>
              <a:t>n</a:t>
            </a:r>
            <a:r>
              <a:rPr lang="en-US" baseline="-25000" dirty="0" smtClean="0">
                <a:solidFill>
                  <a:schemeClr val="folHlink"/>
                </a:solidFill>
                <a:ea typeface="ＭＳ Ｐゴシック" pitchFamily="-108" charset="-128"/>
              </a:rPr>
              <a:t> </a:t>
            </a:r>
            <a:r>
              <a:rPr lang="en-US" b="1" dirty="0" smtClean="0">
                <a:solidFill>
                  <a:schemeClr val="folHlink"/>
                </a:solidFill>
                <a:ea typeface="ＭＳ Ｐゴシック" pitchFamily="-108" charset="-128"/>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ea typeface="ＭＳ Ｐゴシック" pitchFamily="-108" charset="-128"/>
              </a:rPr>
              <a:t>CODE Box</a:t>
            </a:r>
          </a:p>
        </p:txBody>
      </p:sp>
      <p:pic>
        <p:nvPicPr>
          <p:cNvPr id="36867" name="Picture 4" descr="CODE1"/>
          <p:cNvPicPr>
            <a:picLocks noGrp="1" noChangeAspect="1" noChangeArrowheads="1"/>
          </p:cNvPicPr>
          <p:nvPr>
            <p:ph sz="half" idx="1"/>
          </p:nvPr>
        </p:nvPicPr>
        <p:blipFill>
          <a:blip r:embed="rId3"/>
          <a:srcRect/>
          <a:stretch>
            <a:fillRect/>
          </a:stretch>
        </p:blipFill>
        <p:spPr>
          <a:xfrm>
            <a:off x="0" y="2105025"/>
            <a:ext cx="4506913" cy="3381375"/>
          </a:xfrm>
          <a:noFill/>
        </p:spPr>
      </p:pic>
      <p:pic>
        <p:nvPicPr>
          <p:cNvPr id="36868" name="Picture 6" descr="CODE2"/>
          <p:cNvPicPr>
            <a:picLocks noGrp="1" noChangeAspect="1" noChangeArrowheads="1"/>
          </p:cNvPicPr>
          <p:nvPr>
            <p:ph sz="half" idx="2"/>
          </p:nvPr>
        </p:nvPicPr>
        <p:blipFill>
          <a:blip r:embed="rId4"/>
          <a:srcRect/>
          <a:stretch>
            <a:fillRect/>
          </a:stretch>
        </p:blipFill>
        <p:spPr>
          <a:xfrm>
            <a:off x="4637088" y="2105025"/>
            <a:ext cx="4506912" cy="3381375"/>
          </a:xfrm>
          <a:noFill/>
        </p:spPr>
      </p:pic>
      <p:sp>
        <p:nvSpPr>
          <p:cNvPr id="36869" name="Text Box 8"/>
          <p:cNvSpPr txBox="1">
            <a:spLocks noChangeArrowheads="1"/>
          </p:cNvSpPr>
          <p:nvPr/>
        </p:nvSpPr>
        <p:spPr bwMode="auto">
          <a:xfrm>
            <a:off x="762000" y="1524000"/>
            <a:ext cx="7618413" cy="457200"/>
          </a:xfrm>
          <a:prstGeom prst="rect">
            <a:avLst/>
          </a:prstGeom>
          <a:noFill/>
          <a:ln w="9525">
            <a:noFill/>
            <a:miter lim="800000"/>
            <a:headEnd/>
            <a:tailEnd/>
          </a:ln>
        </p:spPr>
        <p:txBody>
          <a:bodyPr wrap="none">
            <a:spAutoFit/>
          </a:bodyPr>
          <a:lstStyle/>
          <a:p>
            <a:r>
              <a:rPr lang="en-US"/>
              <a:t>Student Project to Demonstrate X-Ray/Neutron Radiography</a:t>
            </a:r>
          </a:p>
        </p:txBody>
      </p:sp>
      <p:sp>
        <p:nvSpPr>
          <p:cNvPr id="36870" name="Text Box 9"/>
          <p:cNvSpPr txBox="1">
            <a:spLocks noChangeArrowheads="1"/>
          </p:cNvSpPr>
          <p:nvPr/>
        </p:nvSpPr>
        <p:spPr bwMode="auto">
          <a:xfrm>
            <a:off x="332643" y="5665177"/>
            <a:ext cx="7867650" cy="366713"/>
          </a:xfrm>
          <a:prstGeom prst="rect">
            <a:avLst/>
          </a:prstGeom>
          <a:noFill/>
          <a:ln w="9525">
            <a:noFill/>
            <a:miter lim="800000"/>
            <a:headEnd/>
            <a:tailEnd/>
          </a:ln>
        </p:spPr>
        <p:txBody>
          <a:bodyPr wrap="none">
            <a:spAutoFit/>
          </a:bodyPr>
          <a:lstStyle/>
          <a:p>
            <a:r>
              <a:rPr lang="en-US" sz="1800" dirty="0"/>
              <a:t>Was originally in cardboard shoe box, but was replaced by more durable aluminum.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7"/>
          <p:cNvSpPr>
            <a:spLocks noChangeArrowheads="1"/>
          </p:cNvSpPr>
          <p:nvPr/>
        </p:nvSpPr>
        <p:spPr bwMode="auto">
          <a:xfrm>
            <a:off x="2895600" y="3581400"/>
            <a:ext cx="4648200" cy="17526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10242" name="Rectangle 2"/>
          <p:cNvSpPr>
            <a:spLocks noChangeArrowheads="1"/>
          </p:cNvSpPr>
          <p:nvPr/>
        </p:nvSpPr>
        <p:spPr bwMode="auto">
          <a:xfrm>
            <a:off x="2514600" y="1365250"/>
            <a:ext cx="1990725" cy="1311275"/>
          </a:xfrm>
          <a:prstGeom prst="rect">
            <a:avLst/>
          </a:prstGeom>
          <a:noFill/>
          <a:ln w="9525">
            <a:noFill/>
            <a:miter lim="800000"/>
            <a:headEnd/>
            <a:tailEnd/>
          </a:ln>
        </p:spPr>
        <p:txBody>
          <a:bodyPr wrap="none">
            <a:spAutoFit/>
          </a:bodyPr>
          <a:lstStyle/>
          <a:p>
            <a:r>
              <a:rPr lang="en-US" sz="8000" b="1">
                <a:solidFill>
                  <a:srgbClr val="CA545A"/>
                </a:solidFill>
                <a:latin typeface="Arial" charset="0"/>
              </a:rPr>
              <a:t>C O</a:t>
            </a:r>
          </a:p>
        </p:txBody>
      </p:sp>
      <p:sp>
        <p:nvSpPr>
          <p:cNvPr id="10246" name="Rectangle 6"/>
          <p:cNvSpPr>
            <a:spLocks noChangeArrowheads="1"/>
          </p:cNvSpPr>
          <p:nvPr/>
        </p:nvSpPr>
        <p:spPr bwMode="auto">
          <a:xfrm>
            <a:off x="4495800" y="1371600"/>
            <a:ext cx="1878013" cy="1311275"/>
          </a:xfrm>
          <a:prstGeom prst="rect">
            <a:avLst/>
          </a:prstGeom>
          <a:noFill/>
          <a:ln w="9525">
            <a:noFill/>
            <a:miter lim="800000"/>
            <a:headEnd/>
            <a:tailEnd/>
          </a:ln>
        </p:spPr>
        <p:txBody>
          <a:bodyPr wrap="none">
            <a:spAutoFit/>
          </a:bodyPr>
          <a:lstStyle/>
          <a:p>
            <a:r>
              <a:rPr lang="en-US" sz="8000" b="1">
                <a:latin typeface="Arial" charset="0"/>
              </a:rPr>
              <a:t>D E</a:t>
            </a:r>
          </a:p>
        </p:txBody>
      </p:sp>
      <p:sp>
        <p:nvSpPr>
          <p:cNvPr id="10248" name="Rectangle 8"/>
          <p:cNvSpPr>
            <a:spLocks noChangeArrowheads="1"/>
          </p:cNvSpPr>
          <p:nvPr/>
        </p:nvSpPr>
        <p:spPr bwMode="auto">
          <a:xfrm>
            <a:off x="228600" y="974725"/>
            <a:ext cx="1341438" cy="396875"/>
          </a:xfrm>
          <a:prstGeom prst="rect">
            <a:avLst/>
          </a:prstGeom>
          <a:noFill/>
          <a:ln w="9525">
            <a:noFill/>
            <a:miter lim="800000"/>
            <a:headEnd/>
            <a:tailEnd/>
          </a:ln>
        </p:spPr>
        <p:txBody>
          <a:bodyPr wrap="none">
            <a:spAutoFit/>
          </a:bodyPr>
          <a:lstStyle/>
          <a:p>
            <a:r>
              <a:rPr lang="en-US" sz="2000" b="1">
                <a:solidFill>
                  <a:srgbClr val="CA545A"/>
                </a:solidFill>
                <a:latin typeface="Arial" charset="0"/>
              </a:rPr>
              <a:t>Cadmium</a:t>
            </a:r>
          </a:p>
        </p:txBody>
      </p:sp>
      <p:sp>
        <p:nvSpPr>
          <p:cNvPr id="10250" name="Rectangle 10"/>
          <p:cNvSpPr>
            <a:spLocks noChangeArrowheads="1"/>
          </p:cNvSpPr>
          <p:nvPr/>
        </p:nvSpPr>
        <p:spPr bwMode="auto">
          <a:xfrm>
            <a:off x="228600" y="1431925"/>
            <a:ext cx="776288" cy="396875"/>
          </a:xfrm>
          <a:prstGeom prst="rect">
            <a:avLst/>
          </a:prstGeom>
          <a:noFill/>
          <a:ln w="9525">
            <a:noFill/>
            <a:miter lim="800000"/>
            <a:headEnd/>
            <a:tailEnd/>
          </a:ln>
        </p:spPr>
        <p:txBody>
          <a:bodyPr wrap="none">
            <a:spAutoFit/>
          </a:bodyPr>
          <a:lstStyle/>
          <a:p>
            <a:r>
              <a:rPr lang="en-US" sz="2000" b="1">
                <a:latin typeface="Arial" charset="0"/>
              </a:rPr>
              <a:t>Lead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2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animBg="1"/>
      <p:bldP spid="10242" grpId="0"/>
      <p:bldP spid="10246" grpId="0"/>
      <p:bldP spid="10248" grpId="0"/>
      <p:bldP spid="102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0"/>
            <a:ext cx="7772400" cy="838200"/>
          </a:xfrm>
        </p:spPr>
        <p:txBody>
          <a:bodyPr/>
          <a:lstStyle/>
          <a:p>
            <a:pPr eaLnBrk="1" hangingPunct="1"/>
            <a:r>
              <a:rPr lang="en-US" dirty="0" smtClean="0">
                <a:ea typeface="ＭＳ Ｐゴシック" pitchFamily="-108" charset="-128"/>
              </a:rPr>
              <a:t>X-Ray Image</a:t>
            </a:r>
          </a:p>
        </p:txBody>
      </p:sp>
      <p:pic>
        <p:nvPicPr>
          <p:cNvPr id="40963" name="Picture 4" descr="CODE x-ray"/>
          <p:cNvPicPr>
            <a:picLocks noGrp="1" noChangeAspect="1" noChangeArrowheads="1"/>
          </p:cNvPicPr>
          <p:nvPr>
            <p:ph idx="1"/>
          </p:nvPr>
        </p:nvPicPr>
        <p:blipFill>
          <a:blip r:embed="rId3"/>
          <a:srcRect/>
          <a:stretch>
            <a:fillRect/>
          </a:stretch>
        </p:blipFill>
        <p:spPr>
          <a:xfrm>
            <a:off x="0" y="865188"/>
            <a:ext cx="9144000" cy="6069012"/>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smtClean="0">
                <a:ea typeface="ＭＳ Ｐゴシック" pitchFamily="-108" charset="-128"/>
              </a:rPr>
              <a:t>Overview</a:t>
            </a:r>
          </a:p>
        </p:txBody>
      </p:sp>
      <p:sp>
        <p:nvSpPr>
          <p:cNvPr id="19459" name="Rectangle 3"/>
          <p:cNvSpPr>
            <a:spLocks noGrp="1" noChangeArrowheads="1"/>
          </p:cNvSpPr>
          <p:nvPr>
            <p:ph type="body" idx="1"/>
          </p:nvPr>
        </p:nvSpPr>
        <p:spPr/>
        <p:txBody>
          <a:bodyPr/>
          <a:lstStyle/>
          <a:p>
            <a:r>
              <a:rPr lang="en-US" smtClean="0">
                <a:ea typeface="ＭＳ Ｐゴシック" pitchFamily="-108" charset="-128"/>
              </a:rPr>
              <a:t>General applications by radiation type</a:t>
            </a:r>
          </a:p>
          <a:p>
            <a:r>
              <a:rPr lang="en-US" smtClean="0">
                <a:ea typeface="ＭＳ Ｐゴシック" pitchFamily="-108" charset="-128"/>
              </a:rPr>
              <a:t>Radiography - process</a:t>
            </a:r>
          </a:p>
          <a:p>
            <a:r>
              <a:rPr lang="en-US" smtClean="0">
                <a:ea typeface="ＭＳ Ｐゴシック" pitchFamily="-108" charset="-128"/>
              </a:rPr>
              <a:t>Medical Research</a:t>
            </a:r>
          </a:p>
          <a:p>
            <a:r>
              <a:rPr lang="en-US" smtClean="0">
                <a:ea typeface="ＭＳ Ｐゴシック" pitchFamily="-108" charset="-128"/>
              </a:rPr>
              <a:t>Medical Applications</a:t>
            </a:r>
          </a:p>
          <a:p>
            <a:r>
              <a:rPr lang="en-US" smtClean="0">
                <a:ea typeface="ＭＳ Ｐゴシック" pitchFamily="-108" charset="-128"/>
              </a:rPr>
              <a:t>Space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2514600" y="1365250"/>
            <a:ext cx="1990725" cy="1311275"/>
          </a:xfrm>
          <a:prstGeom prst="rect">
            <a:avLst/>
          </a:prstGeom>
          <a:noFill/>
          <a:ln w="9525">
            <a:noFill/>
            <a:miter lim="800000"/>
            <a:headEnd/>
            <a:tailEnd/>
          </a:ln>
        </p:spPr>
        <p:txBody>
          <a:bodyPr wrap="none">
            <a:spAutoFit/>
          </a:bodyPr>
          <a:lstStyle/>
          <a:p>
            <a:r>
              <a:rPr lang="en-US" sz="8000" b="1">
                <a:solidFill>
                  <a:srgbClr val="CA545A"/>
                </a:solidFill>
                <a:latin typeface="Arial" charset="0"/>
              </a:rPr>
              <a:t>C O</a:t>
            </a:r>
          </a:p>
        </p:txBody>
      </p:sp>
      <p:sp>
        <p:nvSpPr>
          <p:cNvPr id="29699" name="Rectangle 3"/>
          <p:cNvSpPr>
            <a:spLocks noChangeArrowheads="1"/>
          </p:cNvSpPr>
          <p:nvPr/>
        </p:nvSpPr>
        <p:spPr bwMode="auto">
          <a:xfrm>
            <a:off x="3128962" y="1989137"/>
            <a:ext cx="381000" cy="76200"/>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29700" name="Rectangle 4"/>
          <p:cNvSpPr>
            <a:spLocks noChangeArrowheads="1"/>
          </p:cNvSpPr>
          <p:nvPr/>
        </p:nvSpPr>
        <p:spPr bwMode="auto">
          <a:xfrm>
            <a:off x="3292475" y="3722688"/>
            <a:ext cx="3686175" cy="1311275"/>
          </a:xfrm>
          <a:prstGeom prst="rect">
            <a:avLst/>
          </a:prstGeom>
          <a:noFill/>
          <a:ln w="9525">
            <a:noFill/>
            <a:miter lim="800000"/>
            <a:headEnd/>
            <a:tailEnd/>
          </a:ln>
        </p:spPr>
        <p:txBody>
          <a:bodyPr wrap="none">
            <a:spAutoFit/>
          </a:bodyPr>
          <a:lstStyle/>
          <a:p>
            <a:r>
              <a:rPr lang="en-US" sz="8000" b="1">
                <a:solidFill>
                  <a:schemeClr val="folHlink"/>
                </a:solidFill>
                <a:latin typeface="Arial" charset="0"/>
              </a:rPr>
              <a:t> P  S  U</a:t>
            </a:r>
          </a:p>
        </p:txBody>
      </p:sp>
      <p:sp>
        <p:nvSpPr>
          <p:cNvPr id="29701" name="Rectangle 5"/>
          <p:cNvSpPr>
            <a:spLocks noChangeArrowheads="1"/>
          </p:cNvSpPr>
          <p:nvPr/>
        </p:nvSpPr>
        <p:spPr bwMode="auto">
          <a:xfrm>
            <a:off x="4495800" y="1371600"/>
            <a:ext cx="1878013" cy="1311275"/>
          </a:xfrm>
          <a:prstGeom prst="rect">
            <a:avLst/>
          </a:prstGeom>
          <a:noFill/>
          <a:ln w="9525">
            <a:noFill/>
            <a:miter lim="800000"/>
            <a:headEnd/>
            <a:tailEnd/>
          </a:ln>
        </p:spPr>
        <p:txBody>
          <a:bodyPr wrap="none">
            <a:spAutoFit/>
          </a:bodyPr>
          <a:lstStyle/>
          <a:p>
            <a:r>
              <a:rPr lang="en-US" sz="8000" b="1">
                <a:latin typeface="Arial" charset="0"/>
              </a:rPr>
              <a:t>D E</a:t>
            </a:r>
          </a:p>
        </p:txBody>
      </p:sp>
      <p:sp>
        <p:nvSpPr>
          <p:cNvPr id="29702" name="Rectangle 6"/>
          <p:cNvSpPr>
            <a:spLocks noChangeArrowheads="1"/>
          </p:cNvSpPr>
          <p:nvPr/>
        </p:nvSpPr>
        <p:spPr bwMode="auto">
          <a:xfrm>
            <a:off x="2895600" y="3581400"/>
            <a:ext cx="4648200" cy="17526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43015" name="Rectangle 7"/>
          <p:cNvSpPr>
            <a:spLocks noChangeArrowheads="1"/>
          </p:cNvSpPr>
          <p:nvPr/>
        </p:nvSpPr>
        <p:spPr bwMode="auto">
          <a:xfrm>
            <a:off x="228600" y="974725"/>
            <a:ext cx="1341438" cy="396875"/>
          </a:xfrm>
          <a:prstGeom prst="rect">
            <a:avLst/>
          </a:prstGeom>
          <a:noFill/>
          <a:ln w="9525">
            <a:noFill/>
            <a:miter lim="800000"/>
            <a:headEnd/>
            <a:tailEnd/>
          </a:ln>
        </p:spPr>
        <p:txBody>
          <a:bodyPr wrap="none">
            <a:spAutoFit/>
          </a:bodyPr>
          <a:lstStyle/>
          <a:p>
            <a:r>
              <a:rPr lang="en-US" sz="2000" b="1">
                <a:solidFill>
                  <a:srgbClr val="CA545A"/>
                </a:solidFill>
                <a:latin typeface="Arial" charset="0"/>
              </a:rPr>
              <a:t>Cadmium</a:t>
            </a:r>
          </a:p>
        </p:txBody>
      </p:sp>
      <p:sp>
        <p:nvSpPr>
          <p:cNvPr id="29705" name="Rectangle 9"/>
          <p:cNvSpPr>
            <a:spLocks noChangeArrowheads="1"/>
          </p:cNvSpPr>
          <p:nvPr/>
        </p:nvSpPr>
        <p:spPr bwMode="auto">
          <a:xfrm>
            <a:off x="228600" y="1431925"/>
            <a:ext cx="777875" cy="396875"/>
          </a:xfrm>
          <a:prstGeom prst="rect">
            <a:avLst/>
          </a:prstGeom>
          <a:noFill/>
          <a:ln w="9525">
            <a:noFill/>
            <a:miter lim="800000"/>
            <a:headEnd/>
            <a:tailEnd/>
          </a:ln>
        </p:spPr>
        <p:txBody>
          <a:bodyPr wrap="none">
            <a:spAutoFit/>
          </a:bodyPr>
          <a:lstStyle/>
          <a:p>
            <a:r>
              <a:rPr lang="en-US" sz="2000" b="1">
                <a:latin typeface="Arial" charset="0"/>
              </a:rPr>
              <a:t>Lead</a:t>
            </a:r>
          </a:p>
        </p:txBody>
      </p:sp>
      <p:sp>
        <p:nvSpPr>
          <p:cNvPr id="29706" name="Rectangle 10"/>
          <p:cNvSpPr>
            <a:spLocks noChangeArrowheads="1"/>
          </p:cNvSpPr>
          <p:nvPr/>
        </p:nvSpPr>
        <p:spPr bwMode="auto">
          <a:xfrm>
            <a:off x="228600" y="1889125"/>
            <a:ext cx="1751013" cy="396875"/>
          </a:xfrm>
          <a:prstGeom prst="rect">
            <a:avLst/>
          </a:prstGeom>
          <a:noFill/>
          <a:ln w="9525">
            <a:noFill/>
            <a:miter lim="800000"/>
            <a:headEnd/>
            <a:tailEnd/>
          </a:ln>
        </p:spPr>
        <p:txBody>
          <a:bodyPr wrap="none">
            <a:spAutoFit/>
          </a:bodyPr>
          <a:lstStyle/>
          <a:p>
            <a:r>
              <a:rPr lang="en-US" sz="2000" b="1">
                <a:solidFill>
                  <a:schemeClr val="folHlink"/>
                </a:solidFill>
                <a:latin typeface="Arial" charset="0"/>
              </a:rPr>
              <a:t>Polyethylene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9705"/>
                                        </p:tgtEl>
                                      </p:cBhvr>
                                    </p:animEffect>
                                    <p:set>
                                      <p:cBhvr>
                                        <p:cTn id="7" dur="1" fill="hold">
                                          <p:stCondLst>
                                            <p:cond delay="499"/>
                                          </p:stCondLst>
                                        </p:cTn>
                                        <p:tgtEl>
                                          <p:spTgt spid="29705"/>
                                        </p:tgtEl>
                                        <p:attrNameLst>
                                          <p:attrName>style.visibility</p:attrName>
                                        </p:attrNameLst>
                                      </p:cBhvr>
                                      <p:to>
                                        <p:strVal val="hidden"/>
                                      </p:to>
                                    </p:set>
                                  </p:childTnLst>
                                </p:cTn>
                              </p:par>
                            </p:childTnLst>
                          </p:cTn>
                        </p:par>
                        <p:par>
                          <p:cTn id="8" fill="hold">
                            <p:stCondLst>
                              <p:cond delay="500"/>
                            </p:stCondLst>
                            <p:childTnLst>
                              <p:par>
                                <p:cTn id="9" presetID="9" presetClass="exit" presetSubtype="0" fill="hold" grpId="0" nodeType="afterEffect">
                                  <p:stCondLst>
                                    <p:cond delay="0"/>
                                  </p:stCondLst>
                                  <p:childTnLst>
                                    <p:animEffect transition="out" filter="dissolve">
                                      <p:cBhvr>
                                        <p:cTn id="10" dur="500"/>
                                        <p:tgtEl>
                                          <p:spTgt spid="29701"/>
                                        </p:tgtEl>
                                      </p:cBhvr>
                                    </p:animEffect>
                                    <p:set>
                                      <p:cBhvr>
                                        <p:cTn id="11" dur="1" fill="hold">
                                          <p:stCondLst>
                                            <p:cond delay="499"/>
                                          </p:stCondLst>
                                        </p:cTn>
                                        <p:tgtEl>
                                          <p:spTgt spid="29701"/>
                                        </p:tgtEl>
                                        <p:attrNameLst>
                                          <p:attrName>style.visibility</p:attrName>
                                        </p:attrNameLst>
                                      </p:cBhvr>
                                      <p:to>
                                        <p:strVal val="hidden"/>
                                      </p:to>
                                    </p:set>
                                  </p:childTnLst>
                                </p:cTn>
                              </p:par>
                            </p:childTnLst>
                          </p:cTn>
                        </p:par>
                        <p:par>
                          <p:cTn id="12" fill="hold">
                            <p:stCondLst>
                              <p:cond delay="1000"/>
                            </p:stCondLst>
                            <p:childTnLst>
                              <p:par>
                                <p:cTn id="13" presetID="9" presetClass="exit" presetSubtype="0" fill="hold" grpId="0" nodeType="afterEffect">
                                  <p:stCondLst>
                                    <p:cond delay="0"/>
                                  </p:stCondLst>
                                  <p:childTnLst>
                                    <p:animEffect transition="out" filter="dissolve">
                                      <p:cBhvr>
                                        <p:cTn id="14" dur="500"/>
                                        <p:tgtEl>
                                          <p:spTgt spid="29702"/>
                                        </p:tgtEl>
                                      </p:cBhvr>
                                    </p:animEffect>
                                    <p:set>
                                      <p:cBhvr>
                                        <p:cTn id="15" dur="1" fill="hold">
                                          <p:stCondLst>
                                            <p:cond delay="499"/>
                                          </p:stCondLst>
                                        </p:cTn>
                                        <p:tgtEl>
                                          <p:spTgt spid="2970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29706"/>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499"/>
                                          </p:stCondLst>
                                        </p:cTn>
                                        <p:tgtEl>
                                          <p:spTgt spid="29699"/>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grpId="0" nodeType="afterEffect">
                                  <p:stCondLst>
                                    <p:cond delay="0"/>
                                  </p:stCondLst>
                                  <p:childTnLst>
                                    <p:set>
                                      <p:cBhvr>
                                        <p:cTn id="25" dur="1" fill="hold">
                                          <p:stCondLst>
                                            <p:cond delay="499"/>
                                          </p:stCondLst>
                                        </p:cTn>
                                        <p:tgtEl>
                                          <p:spTgt spid="29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autoUpdateAnimBg="0"/>
      <p:bldP spid="29700" grpId="0" autoUpdateAnimBg="0"/>
      <p:bldP spid="29701" grpId="0" autoUpdateAnimBg="0"/>
      <p:bldP spid="29702" grpId="0" animBg="1" autoUpdateAnimBg="0"/>
      <p:bldP spid="29705" grpId="0" autoUpdateAnimBg="0"/>
      <p:bldP spid="2970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8" descr="codebox"/>
          <p:cNvPicPr>
            <a:picLocks noGrp="1" noChangeAspect="1" noChangeArrowheads="1"/>
          </p:cNvPicPr>
          <p:nvPr>
            <p:ph idx="1"/>
          </p:nvPr>
        </p:nvPicPr>
        <p:blipFill>
          <a:blip r:embed="rId3"/>
          <a:srcRect/>
          <a:stretch>
            <a:fillRect/>
          </a:stretch>
        </p:blipFill>
        <p:spPr>
          <a:xfrm>
            <a:off x="0" y="814388"/>
            <a:ext cx="9144000" cy="6272212"/>
          </a:xfrm>
        </p:spPr>
      </p:pic>
      <p:sp>
        <p:nvSpPr>
          <p:cNvPr id="45059" name="Rectangle 9"/>
          <p:cNvSpPr>
            <a:spLocks noGrp="1" noChangeArrowheads="1"/>
          </p:cNvSpPr>
          <p:nvPr>
            <p:ph type="title"/>
          </p:nvPr>
        </p:nvSpPr>
        <p:spPr>
          <a:xfrm>
            <a:off x="990600" y="0"/>
            <a:ext cx="7772400" cy="838200"/>
          </a:xfrm>
          <a:noFill/>
        </p:spPr>
        <p:txBody>
          <a:bodyPr/>
          <a:lstStyle/>
          <a:p>
            <a:pPr eaLnBrk="1" hangingPunct="1"/>
            <a:r>
              <a:rPr lang="en-US" smtClean="0">
                <a:ea typeface="ＭＳ Ｐゴシック" pitchFamily="-108" charset="-128"/>
              </a:rPr>
              <a:t>Neutron Radiograph</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title"/>
          </p:nvPr>
        </p:nvSpPr>
        <p:spPr>
          <a:xfrm>
            <a:off x="70338" y="381000"/>
            <a:ext cx="6893170" cy="1143000"/>
          </a:xfrm>
        </p:spPr>
        <p:txBody>
          <a:bodyPr/>
          <a:lstStyle/>
          <a:p>
            <a:pPr eaLnBrk="1" hangingPunct="1"/>
            <a:r>
              <a:rPr lang="en-US" sz="4000" dirty="0" smtClean="0">
                <a:ea typeface="ＭＳ Ｐゴシック" pitchFamily="-108" charset="-128"/>
              </a:rPr>
              <a:t>Hydrogen Fuel Cell Imaging</a:t>
            </a:r>
          </a:p>
        </p:txBody>
      </p:sp>
      <p:pic>
        <p:nvPicPr>
          <p:cNvPr id="47107" name="Picture 13" descr="fuelcell-ext"/>
          <p:cNvPicPr>
            <a:picLocks noGrp="1" noChangeAspect="1" noChangeArrowheads="1"/>
          </p:cNvPicPr>
          <p:nvPr>
            <p:ph sz="half" idx="1"/>
          </p:nvPr>
        </p:nvPicPr>
        <p:blipFill>
          <a:blip r:embed="rId3"/>
          <a:srcRect/>
          <a:stretch>
            <a:fillRect/>
          </a:stretch>
        </p:blipFill>
        <p:spPr>
          <a:xfrm>
            <a:off x="914400" y="1304925"/>
            <a:ext cx="7086600" cy="3495675"/>
          </a:xfrm>
          <a:noFill/>
        </p:spPr>
      </p:pic>
      <p:pic>
        <p:nvPicPr>
          <p:cNvPr id="47108" name="Picture 15" descr="Fuel Cell int"/>
          <p:cNvPicPr>
            <a:picLocks noGrp="1" noChangeAspect="1" noChangeArrowheads="1"/>
          </p:cNvPicPr>
          <p:nvPr>
            <p:ph sz="half" idx="2"/>
          </p:nvPr>
        </p:nvPicPr>
        <p:blipFill>
          <a:blip r:embed="rId4"/>
          <a:srcRect/>
          <a:stretch>
            <a:fillRect/>
          </a:stretch>
        </p:blipFill>
        <p:spPr>
          <a:xfrm>
            <a:off x="1905000" y="4800600"/>
            <a:ext cx="5181600" cy="2044700"/>
          </a:xfrm>
          <a:noFill/>
        </p:spPr>
      </p:pic>
      <p:sp>
        <p:nvSpPr>
          <p:cNvPr id="47109" name="Text Box 17"/>
          <p:cNvSpPr txBox="1">
            <a:spLocks noChangeArrowheads="1"/>
          </p:cNvSpPr>
          <p:nvPr/>
        </p:nvSpPr>
        <p:spPr bwMode="auto">
          <a:xfrm>
            <a:off x="7391400" y="6248400"/>
            <a:ext cx="1524000" cy="457200"/>
          </a:xfrm>
          <a:prstGeom prst="rect">
            <a:avLst/>
          </a:prstGeom>
          <a:noFill/>
          <a:ln w="9525">
            <a:noFill/>
            <a:miter lim="800000"/>
            <a:headEnd/>
            <a:tailEnd/>
          </a:ln>
        </p:spPr>
        <p:txBody>
          <a:bodyPr>
            <a:spAutoFit/>
          </a:bodyPr>
          <a:lstStyle/>
          <a:p>
            <a:pPr>
              <a:spcBef>
                <a:spcPct val="50000"/>
              </a:spcBef>
            </a:pPr>
            <a:r>
              <a:rPr lang="en-US" sz="1200"/>
              <a:t>Fuel Cell research conducted at RSEC</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6200" y="433753"/>
            <a:ext cx="7265377" cy="1143000"/>
          </a:xfrm>
        </p:spPr>
        <p:txBody>
          <a:bodyPr/>
          <a:lstStyle/>
          <a:p>
            <a:pPr eaLnBrk="1" hangingPunct="1"/>
            <a:r>
              <a:rPr lang="en-US" sz="4000" dirty="0" smtClean="0">
                <a:ea typeface="ＭＳ Ｐゴシック" pitchFamily="-108" charset="-128"/>
              </a:rPr>
              <a:t>Hydrogen Fuel Cell Imaging</a:t>
            </a:r>
          </a:p>
        </p:txBody>
      </p:sp>
      <p:pic>
        <p:nvPicPr>
          <p:cNvPr id="49155" name="Picture 7" descr="Mag1_5fps_130_0"/>
          <p:cNvPicPr>
            <a:picLocks noGrp="1" noChangeAspect="1" noChangeArrowheads="1"/>
          </p:cNvPicPr>
          <p:nvPr>
            <p:ph sz="half" idx="1"/>
          </p:nvPr>
        </p:nvPicPr>
        <p:blipFill>
          <a:blip r:embed="rId3"/>
          <a:srcRect/>
          <a:stretch>
            <a:fillRect/>
          </a:stretch>
        </p:blipFill>
        <p:spPr>
          <a:xfrm>
            <a:off x="3962400" y="1828800"/>
            <a:ext cx="4724400" cy="4724400"/>
          </a:xfrm>
          <a:noFill/>
        </p:spPr>
      </p:pic>
      <p:pic>
        <p:nvPicPr>
          <p:cNvPr id="49156" name="Picture 9" descr="fuel cell cal wedge"/>
          <p:cNvPicPr>
            <a:picLocks noGrp="1" noChangeAspect="1" noChangeArrowheads="1"/>
          </p:cNvPicPr>
          <p:nvPr>
            <p:ph sz="half" idx="2"/>
          </p:nvPr>
        </p:nvPicPr>
        <p:blipFill>
          <a:blip r:embed="rId4"/>
          <a:srcRect l="8000" r="6000"/>
          <a:stretch>
            <a:fillRect/>
          </a:stretch>
        </p:blipFill>
        <p:spPr>
          <a:xfrm>
            <a:off x="304800" y="1828800"/>
            <a:ext cx="3581400" cy="3122613"/>
          </a:xfrm>
          <a:noFill/>
        </p:spPr>
      </p:pic>
      <p:sp>
        <p:nvSpPr>
          <p:cNvPr id="49157" name="Text Box 11"/>
          <p:cNvSpPr txBox="1">
            <a:spLocks noChangeArrowheads="1"/>
          </p:cNvSpPr>
          <p:nvPr/>
        </p:nvSpPr>
        <p:spPr bwMode="auto">
          <a:xfrm>
            <a:off x="228600" y="5105400"/>
            <a:ext cx="3657600" cy="457200"/>
          </a:xfrm>
          <a:prstGeom prst="rect">
            <a:avLst/>
          </a:prstGeom>
          <a:noFill/>
          <a:ln w="9525">
            <a:noFill/>
            <a:miter lim="800000"/>
            <a:headEnd/>
            <a:tailEnd/>
          </a:ln>
        </p:spPr>
        <p:txBody>
          <a:bodyPr>
            <a:spAutoFit/>
          </a:bodyPr>
          <a:lstStyle/>
          <a:p>
            <a:pPr algn="ctr">
              <a:spcBef>
                <a:spcPct val="50000"/>
              </a:spcBef>
            </a:pPr>
            <a:r>
              <a:rPr lang="en-US"/>
              <a:t>Water Calibration Wedge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87922" y="433754"/>
            <a:ext cx="6928339" cy="1143000"/>
          </a:xfrm>
        </p:spPr>
        <p:txBody>
          <a:bodyPr/>
          <a:lstStyle/>
          <a:p>
            <a:pPr eaLnBrk="1" hangingPunct="1"/>
            <a:r>
              <a:rPr lang="en-US" sz="4000" dirty="0" smtClean="0">
                <a:ea typeface="ＭＳ Ｐゴシック" pitchFamily="-108" charset="-128"/>
              </a:rPr>
              <a:t>Hydrogen Fuel Cell Imaging</a:t>
            </a:r>
          </a:p>
        </p:txBody>
      </p:sp>
      <p:pic>
        <p:nvPicPr>
          <p:cNvPr id="51203" name="Picture 3" descr="Colorized_517m _Mag1_5fps_130_0"/>
          <p:cNvPicPr>
            <a:picLocks noGrp="1" noChangeAspect="1" noChangeArrowheads="1"/>
          </p:cNvPicPr>
          <p:nvPr>
            <p:ph idx="1"/>
          </p:nvPr>
        </p:nvPicPr>
        <p:blipFill>
          <a:blip r:embed="rId3"/>
          <a:srcRect/>
          <a:stretch>
            <a:fillRect/>
          </a:stretch>
        </p:blipFill>
        <p:spPr>
          <a:xfrm>
            <a:off x="2057400" y="1600200"/>
            <a:ext cx="5105400" cy="5105400"/>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79131" y="442546"/>
            <a:ext cx="7772400" cy="1143000"/>
          </a:xfrm>
        </p:spPr>
        <p:txBody>
          <a:bodyPr/>
          <a:lstStyle/>
          <a:p>
            <a:pPr algn="l" eaLnBrk="1" hangingPunct="1"/>
            <a:r>
              <a:rPr lang="en-US" sz="4000" dirty="0" smtClean="0">
                <a:ea typeface="ＭＳ Ｐゴシック" pitchFamily="-108" charset="-128"/>
              </a:rPr>
              <a:t>Hydrogen Fuel Cell Imaging</a:t>
            </a:r>
          </a:p>
        </p:txBody>
      </p:sp>
      <p:pic>
        <p:nvPicPr>
          <p:cNvPr id="53251" name="Colorized_517m _Mag1_130_5fps_1MW_10sec_ramp_80C_0.625A_Stac.avi" descr="/Users/candacedavison/Documents/Radiography/Colorized_517m _Mag1_130_5fps_1MW_10sec_ramp_80C_0.625A_Stac.avi">
            <a:hlinkClick r:id="" action="ppaction://media"/>
          </p:cNvPr>
          <p:cNvPicPr>
            <a:picLocks noGrp="1" noChangeAspect="1" noChangeArrowheads="1"/>
          </p:cNvPicPr>
          <p:nvPr>
            <p:ph idx="1"/>
            <a:quickTimeFile r:link="rId1"/>
          </p:nvPr>
        </p:nvPicPr>
        <p:blipFill>
          <a:blip r:embed="rId4"/>
          <a:srcRect/>
          <a:stretch>
            <a:fillRect/>
          </a:stretch>
        </p:blipFill>
        <p:spPr>
          <a:xfrm>
            <a:off x="685800" y="3409950"/>
            <a:ext cx="7772400" cy="12573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856" fill="hold"/>
                                        <p:tgtEl>
                                          <p:spTgt spid="5325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3251"/>
                </p:tgtEl>
              </p:cMediaNode>
            </p:video>
            <p:seq concurrent="1" nextAc="seek">
              <p:cTn id="8" restart="whenNotActive" fill="hold" evtFilter="cancelBubble" nodeType="interactiveSeq">
                <p:stCondLst>
                  <p:cond evt="onClick" delay="0">
                    <p:tgtEl>
                      <p:spTgt spid="5325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3251"/>
                                        </p:tgtEl>
                                      </p:cBhvr>
                                    </p:cmd>
                                  </p:childTnLst>
                                </p:cTn>
                              </p:par>
                            </p:childTnLst>
                          </p:cTn>
                        </p:par>
                      </p:childTnLst>
                    </p:cTn>
                  </p:par>
                </p:childTnLst>
              </p:cTn>
              <p:nextCondLst>
                <p:cond evt="onClick" delay="0">
                  <p:tgtEl>
                    <p:spTgt spid="53251"/>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idx="4294967295"/>
          </p:nvPr>
        </p:nvSpPr>
        <p:spPr>
          <a:xfrm>
            <a:off x="-1" y="2285999"/>
            <a:ext cx="8784771" cy="2242457"/>
          </a:xfrm>
          <a:prstGeom prst="rect">
            <a:avLst/>
          </a:prstGeom>
        </p:spPr>
        <p:txBody>
          <a:bodyPr/>
          <a:lstStyle/>
          <a:p>
            <a:r>
              <a:rPr lang="en-US" sz="5400" dirty="0" smtClean="0">
                <a:solidFill>
                  <a:schemeClr val="bg1"/>
                </a:solidFill>
                <a:ea typeface="ＭＳ Ｐゴシック" pitchFamily="-108" charset="-128"/>
              </a:rPr>
              <a:t>Clinical Uses </a:t>
            </a:r>
            <a:br>
              <a:rPr lang="en-US" sz="5400" dirty="0" smtClean="0">
                <a:solidFill>
                  <a:schemeClr val="bg1"/>
                </a:solidFill>
                <a:ea typeface="ＭＳ Ｐゴシック" pitchFamily="-108" charset="-128"/>
              </a:rPr>
            </a:br>
            <a:r>
              <a:rPr lang="en-US" sz="5400" dirty="0" smtClean="0">
                <a:solidFill>
                  <a:schemeClr val="bg1"/>
                </a:solidFill>
                <a:ea typeface="ＭＳ Ｐゴシック" pitchFamily="-108" charset="-128"/>
              </a:rPr>
              <a:t>of </a:t>
            </a:r>
            <a:br>
              <a:rPr lang="en-US" sz="5400" dirty="0" smtClean="0">
                <a:solidFill>
                  <a:schemeClr val="bg1"/>
                </a:solidFill>
                <a:ea typeface="ＭＳ Ｐゴシック" pitchFamily="-108" charset="-128"/>
              </a:rPr>
            </a:br>
            <a:r>
              <a:rPr lang="en-US" sz="5400" dirty="0" smtClean="0">
                <a:solidFill>
                  <a:schemeClr val="bg1"/>
                </a:solidFill>
                <a:ea typeface="ＭＳ Ｐゴシック" pitchFamily="-108" charset="-128"/>
              </a:rPr>
              <a:t>Radioactive Materials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22"/>
          <p:cNvPicPr>
            <a:picLocks noChangeAspect="1" noChangeArrowheads="1"/>
          </p:cNvPicPr>
          <p:nvPr/>
        </p:nvPicPr>
        <p:blipFill>
          <a:blip r:embed="rId3"/>
          <a:srcRect/>
          <a:stretch>
            <a:fillRect/>
          </a:stretch>
        </p:blipFill>
        <p:spPr bwMode="auto">
          <a:xfrm>
            <a:off x="381000" y="1545774"/>
            <a:ext cx="8305800" cy="3275013"/>
          </a:xfrm>
          <a:prstGeom prst="rect">
            <a:avLst/>
          </a:prstGeom>
          <a:noFill/>
          <a:ln w="9525">
            <a:noFill/>
            <a:miter lim="800000"/>
            <a:headEnd/>
            <a:tailEnd/>
          </a:ln>
        </p:spPr>
      </p:pic>
      <p:sp>
        <p:nvSpPr>
          <p:cNvPr id="56323" name="Rectangle 3"/>
          <p:cNvSpPr>
            <a:spLocks noGrp="1" noChangeArrowheads="1"/>
          </p:cNvSpPr>
          <p:nvPr>
            <p:ph type="title"/>
          </p:nvPr>
        </p:nvSpPr>
        <p:spPr>
          <a:xfrm>
            <a:off x="228600" y="468086"/>
            <a:ext cx="7772400" cy="838200"/>
          </a:xfrm>
        </p:spPr>
        <p:txBody>
          <a:bodyPr anchor="ctr"/>
          <a:lstStyle/>
          <a:p>
            <a:pPr algn="l"/>
            <a:r>
              <a:rPr lang="en-US" sz="3600" dirty="0" smtClean="0">
                <a:ea typeface="ＭＳ Ｐゴシック" pitchFamily="-108" charset="-128"/>
              </a:rPr>
              <a:t>Understanding the Replication Process of the HIV Retrovirus</a:t>
            </a:r>
          </a:p>
        </p:txBody>
      </p:sp>
      <p:sp>
        <p:nvSpPr>
          <p:cNvPr id="56324" name="Rectangle 4"/>
          <p:cNvSpPr>
            <a:spLocks noGrp="1" noChangeArrowheads="1"/>
          </p:cNvSpPr>
          <p:nvPr>
            <p:ph type="body" idx="1"/>
          </p:nvPr>
        </p:nvSpPr>
        <p:spPr>
          <a:xfrm>
            <a:off x="381000" y="4953000"/>
            <a:ext cx="8305800" cy="1524000"/>
          </a:xfrm>
        </p:spPr>
        <p:txBody>
          <a:bodyPr/>
          <a:lstStyle/>
          <a:p>
            <a:r>
              <a:rPr lang="en-US" sz="2800" smtClean="0">
                <a:ea typeface="ＭＳ Ｐゴシック" pitchFamily="-108" charset="-128"/>
              </a:rPr>
              <a:t>DNA sequencing, using </a:t>
            </a:r>
            <a:r>
              <a:rPr lang="en-US" sz="2800" baseline="30000" smtClean="0">
                <a:ea typeface="ＭＳ Ｐゴシック" pitchFamily="-108" charset="-128"/>
              </a:rPr>
              <a:t>35</a:t>
            </a:r>
            <a:r>
              <a:rPr lang="en-US" sz="2800" smtClean="0">
                <a:ea typeface="ＭＳ Ｐゴシック" pitchFamily="-108" charset="-128"/>
              </a:rPr>
              <a:t>S and </a:t>
            </a:r>
            <a:r>
              <a:rPr lang="en-US" sz="2800" baseline="30000" smtClean="0">
                <a:ea typeface="ＭＳ Ｐゴシック" pitchFamily="-108" charset="-128"/>
              </a:rPr>
              <a:t>32</a:t>
            </a:r>
            <a:r>
              <a:rPr lang="en-US" sz="2800" smtClean="0">
                <a:ea typeface="ＭＳ Ｐゴシック" pitchFamily="-108" charset="-128"/>
              </a:rPr>
              <a:t>P, is used to investigate the process by which new viruses “bud” or form from host cells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23"/>
          <p:cNvPicPr>
            <a:picLocks noChangeAspect="1" noChangeArrowheads="1"/>
          </p:cNvPicPr>
          <p:nvPr/>
        </p:nvPicPr>
        <p:blipFill>
          <a:blip r:embed="rId3">
            <a:lum bright="12000" contrast="6000"/>
          </a:blip>
          <a:srcRect/>
          <a:stretch>
            <a:fillRect/>
          </a:stretch>
        </p:blipFill>
        <p:spPr bwMode="auto">
          <a:xfrm>
            <a:off x="609600" y="1513116"/>
            <a:ext cx="4343400" cy="2835275"/>
          </a:xfrm>
          <a:prstGeom prst="rect">
            <a:avLst/>
          </a:prstGeom>
          <a:noFill/>
          <a:ln w="9525">
            <a:noFill/>
            <a:miter lim="800000"/>
            <a:headEnd/>
            <a:tailEnd/>
          </a:ln>
        </p:spPr>
      </p:pic>
      <p:sp>
        <p:nvSpPr>
          <p:cNvPr id="57347" name="Rectangle 3"/>
          <p:cNvSpPr>
            <a:spLocks noGrp="1" noChangeArrowheads="1"/>
          </p:cNvSpPr>
          <p:nvPr>
            <p:ph type="title"/>
          </p:nvPr>
        </p:nvSpPr>
        <p:spPr>
          <a:xfrm>
            <a:off x="152400" y="457200"/>
            <a:ext cx="7772400" cy="990600"/>
          </a:xfrm>
        </p:spPr>
        <p:txBody>
          <a:bodyPr anchor="ctr"/>
          <a:lstStyle/>
          <a:p>
            <a:pPr algn="l"/>
            <a:r>
              <a:rPr lang="en-US" sz="2800" dirty="0" smtClean="0">
                <a:ea typeface="ＭＳ Ｐゴシック" pitchFamily="-108" charset="-128"/>
              </a:rPr>
              <a:t>5000 Premature Infants Die Annually from Respiratory Distress/SIDS</a:t>
            </a:r>
          </a:p>
        </p:txBody>
      </p:sp>
      <p:sp>
        <p:nvSpPr>
          <p:cNvPr id="57348" name="Rectangle 6"/>
          <p:cNvSpPr>
            <a:spLocks noGrp="1" noChangeArrowheads="1"/>
          </p:cNvSpPr>
          <p:nvPr>
            <p:ph type="body" sz="half" idx="1"/>
          </p:nvPr>
        </p:nvSpPr>
        <p:spPr>
          <a:xfrm>
            <a:off x="152400" y="4343400"/>
            <a:ext cx="5410198" cy="2209800"/>
          </a:xfrm>
        </p:spPr>
        <p:txBody>
          <a:bodyPr>
            <a:normAutofit/>
          </a:bodyPr>
          <a:lstStyle/>
          <a:p>
            <a:pPr>
              <a:lnSpc>
                <a:spcPct val="90000"/>
              </a:lnSpc>
            </a:pPr>
            <a:r>
              <a:rPr lang="en-US" sz="2000" dirty="0" smtClean="0">
                <a:ea typeface="ＭＳ Ｐゴシック" pitchFamily="-108" charset="-128"/>
              </a:rPr>
              <a:t>The infant lacks a protein which produces a surfactant in the lung alveoli</a:t>
            </a:r>
          </a:p>
          <a:p>
            <a:pPr>
              <a:lnSpc>
                <a:spcPct val="90000"/>
              </a:lnSpc>
            </a:pPr>
            <a:r>
              <a:rPr lang="en-US" sz="2000" dirty="0" smtClean="0">
                <a:ea typeface="ＭＳ Ｐゴシック" pitchFamily="-108" charset="-128"/>
              </a:rPr>
              <a:t>Without the surfactant, there is too much surface tension – the lung is too weak to expand.  A respirator is needed.</a:t>
            </a:r>
          </a:p>
          <a:p>
            <a:pPr>
              <a:lnSpc>
                <a:spcPct val="90000"/>
              </a:lnSpc>
            </a:pPr>
            <a:r>
              <a:rPr lang="en-US" sz="2000" baseline="30000" dirty="0" smtClean="0">
                <a:ea typeface="ＭＳ Ｐゴシック" pitchFamily="-108" charset="-128"/>
              </a:rPr>
              <a:t>32</a:t>
            </a:r>
            <a:r>
              <a:rPr lang="en-US" sz="2000" dirty="0" smtClean="0">
                <a:ea typeface="ＭＳ Ｐゴシック" pitchFamily="-108" charset="-128"/>
              </a:rPr>
              <a:t>P-research identified the missing protein</a:t>
            </a:r>
          </a:p>
          <a:p>
            <a:pPr>
              <a:lnSpc>
                <a:spcPct val="90000"/>
              </a:lnSpc>
            </a:pPr>
            <a:r>
              <a:rPr lang="en-US" sz="2000" dirty="0" smtClean="0">
                <a:ea typeface="ＭＳ Ｐゴシック" pitchFamily="-108" charset="-128"/>
              </a:rPr>
              <a:t>Gene therapy may one day be available</a:t>
            </a:r>
          </a:p>
        </p:txBody>
      </p:sp>
      <p:pic>
        <p:nvPicPr>
          <p:cNvPr id="57349" name="Picture 5" descr="25"/>
          <p:cNvPicPr>
            <a:picLocks noChangeAspect="1" noChangeArrowheads="1"/>
          </p:cNvPicPr>
          <p:nvPr/>
        </p:nvPicPr>
        <p:blipFill>
          <a:blip r:embed="rId4"/>
          <a:srcRect/>
          <a:stretch>
            <a:fillRect/>
          </a:stretch>
        </p:blipFill>
        <p:spPr bwMode="auto">
          <a:xfrm>
            <a:off x="5562598" y="1534890"/>
            <a:ext cx="3254375" cy="4991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PS Medicine"/>
          <p:cNvPicPr>
            <a:picLocks noChangeAspect="1" noChangeArrowheads="1"/>
          </p:cNvPicPr>
          <p:nvPr/>
        </p:nvPicPr>
        <p:blipFill>
          <a:blip r:embed="rId3"/>
          <a:srcRect/>
          <a:stretch>
            <a:fillRect/>
          </a:stretch>
        </p:blipFill>
        <p:spPr bwMode="auto">
          <a:xfrm>
            <a:off x="4572000" y="457200"/>
            <a:ext cx="4378325" cy="5919788"/>
          </a:xfrm>
          <a:prstGeom prst="rect">
            <a:avLst/>
          </a:prstGeom>
          <a:noFill/>
          <a:ln w="9525">
            <a:noFill/>
            <a:miter lim="800000"/>
            <a:headEnd/>
            <a:tailEnd/>
          </a:ln>
        </p:spPr>
      </p:pic>
      <p:sp>
        <p:nvSpPr>
          <p:cNvPr id="58371" name="Rectangle 4"/>
          <p:cNvSpPr>
            <a:spLocks noGrp="1" noChangeArrowheads="1"/>
          </p:cNvSpPr>
          <p:nvPr>
            <p:ph type="title" idx="4294967295"/>
          </p:nvPr>
        </p:nvSpPr>
        <p:spPr>
          <a:xfrm>
            <a:off x="228600" y="457200"/>
            <a:ext cx="4191000" cy="990600"/>
          </a:xfrm>
          <a:prstGeom prst="rect">
            <a:avLst/>
          </a:prstGeom>
        </p:spPr>
        <p:txBody>
          <a:bodyPr anchor="ctr"/>
          <a:lstStyle/>
          <a:p>
            <a:r>
              <a:rPr lang="en-US" sz="2800" b="1" dirty="0" smtClean="0">
                <a:solidFill>
                  <a:schemeClr val="tx1"/>
                </a:solidFill>
                <a:ea typeface="ＭＳ Ｐゴシック" pitchFamily="-108" charset="-128"/>
              </a:rPr>
              <a:t>Benefits from</a:t>
            </a:r>
            <a:br>
              <a:rPr lang="en-US" sz="2800" b="1" dirty="0" smtClean="0">
                <a:solidFill>
                  <a:schemeClr val="tx1"/>
                </a:solidFill>
                <a:ea typeface="ＭＳ Ｐゴシック" pitchFamily="-108" charset="-128"/>
              </a:rPr>
            </a:br>
            <a:r>
              <a:rPr lang="en-US" sz="2800" b="1" dirty="0" smtClean="0">
                <a:solidFill>
                  <a:schemeClr val="tx1"/>
                </a:solidFill>
                <a:ea typeface="ＭＳ Ｐゴシック" pitchFamily="-108" charset="-128"/>
              </a:rPr>
              <a:t>Radioisotope Research</a:t>
            </a:r>
            <a:endParaRPr lang="en-US" sz="3600" dirty="0" smtClean="0">
              <a:ea typeface="ＭＳ Ｐゴシック" pitchFamily="-108" charset="-128"/>
            </a:endParaRPr>
          </a:p>
        </p:txBody>
      </p:sp>
      <p:pic>
        <p:nvPicPr>
          <p:cNvPr id="58372" name="Picture 5" descr="PSU Heart"/>
          <p:cNvPicPr>
            <a:picLocks noChangeAspect="1" noChangeArrowheads="1"/>
          </p:cNvPicPr>
          <p:nvPr/>
        </p:nvPicPr>
        <p:blipFill>
          <a:blip r:embed="rId4"/>
          <a:srcRect l="5882" r="13235" b="377"/>
          <a:stretch>
            <a:fillRect/>
          </a:stretch>
        </p:blipFill>
        <p:spPr bwMode="auto">
          <a:xfrm>
            <a:off x="228600" y="2057400"/>
            <a:ext cx="4191000" cy="3810000"/>
          </a:xfrm>
          <a:prstGeom prst="rect">
            <a:avLst/>
          </a:prstGeom>
          <a:noFill/>
          <a:ln w="9525">
            <a:noFill/>
            <a:miter lim="800000"/>
            <a:headEnd/>
            <a:tailEnd/>
          </a:ln>
        </p:spPr>
      </p:pic>
      <p:sp>
        <p:nvSpPr>
          <p:cNvPr id="58373" name="Text Box 6"/>
          <p:cNvSpPr txBox="1">
            <a:spLocks noChangeArrowheads="1"/>
          </p:cNvSpPr>
          <p:nvPr/>
        </p:nvSpPr>
        <p:spPr bwMode="auto">
          <a:xfrm>
            <a:off x="304800" y="6019800"/>
            <a:ext cx="3970338" cy="457200"/>
          </a:xfrm>
          <a:prstGeom prst="rect">
            <a:avLst/>
          </a:prstGeom>
          <a:noFill/>
          <a:ln w="9525">
            <a:noFill/>
            <a:miter lim="800000"/>
            <a:headEnd/>
            <a:tailEnd/>
          </a:ln>
        </p:spPr>
        <p:txBody>
          <a:bodyPr wrap="none">
            <a:spAutoFit/>
          </a:bodyPr>
          <a:lstStyle/>
          <a:p>
            <a:r>
              <a:rPr lang="en-US"/>
              <a:t>The Penn State Artificial Heart</a:t>
            </a: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386" y="446310"/>
            <a:ext cx="7772400" cy="1143000"/>
          </a:xfrm>
        </p:spPr>
        <p:txBody>
          <a:bodyPr/>
          <a:lstStyle/>
          <a:p>
            <a:pPr algn="l"/>
            <a:r>
              <a:rPr lang="en-US" dirty="0" smtClean="0">
                <a:ea typeface="ＭＳ Ｐゴシック" pitchFamily="-108" charset="-128"/>
              </a:rPr>
              <a:t>Alpha Radiation</a:t>
            </a:r>
          </a:p>
        </p:txBody>
      </p:sp>
      <p:sp>
        <p:nvSpPr>
          <p:cNvPr id="20483" name="Line 3"/>
          <p:cNvSpPr>
            <a:spLocks noChangeShapeType="1"/>
          </p:cNvSpPr>
          <p:nvPr/>
        </p:nvSpPr>
        <p:spPr bwMode="auto">
          <a:xfrm>
            <a:off x="0" y="1524000"/>
            <a:ext cx="9144000" cy="0"/>
          </a:xfrm>
          <a:prstGeom prst="line">
            <a:avLst/>
          </a:prstGeom>
          <a:noFill/>
          <a:ln w="9525">
            <a:solidFill>
              <a:schemeClr val="accent2"/>
            </a:solidFill>
            <a:round/>
            <a:headEnd/>
            <a:tailEnd/>
          </a:ln>
        </p:spPr>
        <p:txBody>
          <a:bodyPr wrap="none" anchor="ctr"/>
          <a:lstStyle/>
          <a:p>
            <a:endParaRPr lang="en-US"/>
          </a:p>
        </p:txBody>
      </p:sp>
      <p:sp>
        <p:nvSpPr>
          <p:cNvPr id="20484" name="Rectangle 4"/>
          <p:cNvSpPr>
            <a:spLocks noGrp="1" noChangeArrowheads="1"/>
          </p:cNvSpPr>
          <p:nvPr>
            <p:ph type="body" idx="1"/>
          </p:nvPr>
        </p:nvSpPr>
        <p:spPr>
          <a:xfrm>
            <a:off x="609600" y="1981200"/>
            <a:ext cx="7772400" cy="1447800"/>
          </a:xfrm>
        </p:spPr>
        <p:txBody>
          <a:bodyPr/>
          <a:lstStyle/>
          <a:p>
            <a:r>
              <a:rPr lang="en-US" smtClean="0">
                <a:ea typeface="ＭＳ Ｐゴシック" pitchFamily="-108" charset="-128"/>
              </a:rPr>
              <a:t>Highly ionizing</a:t>
            </a:r>
          </a:p>
          <a:p>
            <a:r>
              <a:rPr lang="en-US" smtClean="0">
                <a:ea typeface="ＭＳ Ｐゴシック" pitchFamily="-108" charset="-128"/>
              </a:rPr>
              <a:t>Removes Static Charge</a:t>
            </a:r>
          </a:p>
        </p:txBody>
      </p:sp>
      <p:sp>
        <p:nvSpPr>
          <p:cNvPr id="20485" name="Oval 5"/>
          <p:cNvSpPr>
            <a:spLocks noChangeArrowheads="1"/>
          </p:cNvSpPr>
          <p:nvPr/>
        </p:nvSpPr>
        <p:spPr bwMode="auto">
          <a:xfrm>
            <a:off x="838200" y="44958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486" name="Oval 6"/>
          <p:cNvSpPr>
            <a:spLocks noChangeArrowheads="1"/>
          </p:cNvSpPr>
          <p:nvPr/>
        </p:nvSpPr>
        <p:spPr bwMode="auto">
          <a:xfrm>
            <a:off x="1066800" y="44958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487" name="Oval 7"/>
          <p:cNvSpPr>
            <a:spLocks noChangeArrowheads="1"/>
          </p:cNvSpPr>
          <p:nvPr/>
        </p:nvSpPr>
        <p:spPr bwMode="auto">
          <a:xfrm>
            <a:off x="990600" y="4686300"/>
            <a:ext cx="228600" cy="228600"/>
          </a:xfrm>
          <a:prstGeom prst="ellipse">
            <a:avLst/>
          </a:prstGeom>
          <a:noFill/>
          <a:ln w="9525">
            <a:solidFill>
              <a:schemeClr val="tx1"/>
            </a:solidFill>
            <a:round/>
            <a:headEnd/>
            <a:tailEnd/>
          </a:ln>
        </p:spPr>
        <p:txBody>
          <a:bodyPr wrap="none" anchor="ctr"/>
          <a:lstStyle/>
          <a:p>
            <a:endParaRPr lang="en-US"/>
          </a:p>
        </p:txBody>
      </p:sp>
      <p:sp>
        <p:nvSpPr>
          <p:cNvPr id="20488" name="Oval 8"/>
          <p:cNvSpPr>
            <a:spLocks noChangeArrowheads="1"/>
          </p:cNvSpPr>
          <p:nvPr/>
        </p:nvSpPr>
        <p:spPr bwMode="auto">
          <a:xfrm>
            <a:off x="952500" y="4305300"/>
            <a:ext cx="228600" cy="228600"/>
          </a:xfrm>
          <a:prstGeom prst="ellipse">
            <a:avLst/>
          </a:prstGeom>
          <a:noFill/>
          <a:ln w="9525">
            <a:solidFill>
              <a:schemeClr val="tx1"/>
            </a:solidFill>
            <a:round/>
            <a:headEnd/>
            <a:tailEnd/>
          </a:ln>
        </p:spPr>
        <p:txBody>
          <a:bodyPr wrap="none" anchor="ctr"/>
          <a:lstStyle/>
          <a:p>
            <a:endParaRPr lang="en-US"/>
          </a:p>
        </p:txBody>
      </p:sp>
      <p:sp>
        <p:nvSpPr>
          <p:cNvPr id="20489" name="Rectangle 9"/>
          <p:cNvSpPr>
            <a:spLocks noChangeArrowheads="1"/>
          </p:cNvSpPr>
          <p:nvPr/>
        </p:nvSpPr>
        <p:spPr bwMode="auto">
          <a:xfrm>
            <a:off x="2362200" y="4267200"/>
            <a:ext cx="76200" cy="5334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0490" name="Rectangle 10"/>
          <p:cNvSpPr>
            <a:spLocks noChangeArrowheads="1"/>
          </p:cNvSpPr>
          <p:nvPr/>
        </p:nvSpPr>
        <p:spPr bwMode="auto">
          <a:xfrm>
            <a:off x="2133600" y="4495800"/>
            <a:ext cx="533400" cy="762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20491" name="AutoShape 11"/>
          <p:cNvSpPr>
            <a:spLocks noChangeArrowheads="1"/>
          </p:cNvSpPr>
          <p:nvPr/>
        </p:nvSpPr>
        <p:spPr bwMode="auto">
          <a:xfrm>
            <a:off x="3048000" y="4191000"/>
            <a:ext cx="1066800" cy="914400"/>
          </a:xfrm>
          <a:prstGeom prst="parallelogram">
            <a:avLst>
              <a:gd name="adj" fmla="val 29167"/>
            </a:avLst>
          </a:prstGeom>
          <a:solidFill>
            <a:schemeClr val="bg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1"/>
            </a:extrusionClr>
          </a:sp3d>
        </p:spPr>
        <p:txBody>
          <a:bodyPr wrap="none" anchor="ctr">
            <a:flatTx/>
          </a:bodyPr>
          <a:lstStyle/>
          <a:p>
            <a:endParaRPr lang="en-US"/>
          </a:p>
        </p:txBody>
      </p:sp>
      <p:sp>
        <p:nvSpPr>
          <p:cNvPr id="20492" name="AutoShape 12"/>
          <p:cNvSpPr>
            <a:spLocks noChangeArrowheads="1"/>
          </p:cNvSpPr>
          <p:nvPr/>
        </p:nvSpPr>
        <p:spPr bwMode="auto">
          <a:xfrm>
            <a:off x="2819400" y="3886200"/>
            <a:ext cx="609600" cy="457200"/>
          </a:xfrm>
          <a:prstGeom prst="lightningBolt">
            <a:avLst/>
          </a:prstGeom>
          <a:solidFill>
            <a:srgbClr val="FFFF66"/>
          </a:solidFill>
          <a:ln w="9525">
            <a:solidFill>
              <a:schemeClr val="tx1"/>
            </a:solidFill>
            <a:miter lim="800000"/>
            <a:headEnd/>
            <a:tailEnd/>
          </a:ln>
        </p:spPr>
        <p:txBody>
          <a:bodyPr wrap="none" anchor="ctr"/>
          <a:lstStyle/>
          <a:p>
            <a:endParaRPr lang="en-US"/>
          </a:p>
        </p:txBody>
      </p:sp>
      <p:sp>
        <p:nvSpPr>
          <p:cNvPr id="20493" name="AutoShape 13"/>
          <p:cNvSpPr>
            <a:spLocks noChangeArrowheads="1"/>
          </p:cNvSpPr>
          <p:nvPr/>
        </p:nvSpPr>
        <p:spPr bwMode="auto">
          <a:xfrm>
            <a:off x="3429000" y="4114800"/>
            <a:ext cx="533400" cy="304800"/>
          </a:xfrm>
          <a:prstGeom prst="lightningBolt">
            <a:avLst/>
          </a:prstGeom>
          <a:solidFill>
            <a:srgbClr val="FFFF66"/>
          </a:solidFill>
          <a:ln w="9525">
            <a:solidFill>
              <a:schemeClr val="tx1"/>
            </a:solidFill>
            <a:miter lim="800000"/>
            <a:headEnd/>
            <a:tailEnd/>
          </a:ln>
        </p:spPr>
        <p:txBody>
          <a:bodyPr wrap="none" anchor="ctr"/>
          <a:lstStyle/>
          <a:p>
            <a:endParaRPr lang="en-US"/>
          </a:p>
        </p:txBody>
      </p:sp>
      <p:sp>
        <p:nvSpPr>
          <p:cNvPr id="20494" name="AutoShape 14"/>
          <p:cNvSpPr>
            <a:spLocks noChangeArrowheads="1"/>
          </p:cNvSpPr>
          <p:nvPr/>
        </p:nvSpPr>
        <p:spPr bwMode="auto">
          <a:xfrm>
            <a:off x="3352800" y="4495800"/>
            <a:ext cx="304800" cy="838200"/>
          </a:xfrm>
          <a:prstGeom prst="lightningBolt">
            <a:avLst/>
          </a:prstGeom>
          <a:solidFill>
            <a:srgbClr val="FFFF66"/>
          </a:solidFill>
          <a:ln w="9525">
            <a:solidFill>
              <a:schemeClr val="tx1"/>
            </a:solidFill>
            <a:miter lim="800000"/>
            <a:headEnd/>
            <a:tailEnd/>
          </a:ln>
        </p:spPr>
        <p:txBody>
          <a:bodyPr wrap="none" anchor="ctr"/>
          <a:lstStyle/>
          <a:p>
            <a:endParaRPr lang="en-US"/>
          </a:p>
        </p:txBody>
      </p:sp>
      <p:sp>
        <p:nvSpPr>
          <p:cNvPr id="20495" name="AutoShape 15"/>
          <p:cNvSpPr>
            <a:spLocks noChangeArrowheads="1"/>
          </p:cNvSpPr>
          <p:nvPr/>
        </p:nvSpPr>
        <p:spPr bwMode="auto">
          <a:xfrm>
            <a:off x="2819400" y="4572000"/>
            <a:ext cx="533400" cy="457200"/>
          </a:xfrm>
          <a:prstGeom prst="lightningBolt">
            <a:avLst/>
          </a:prstGeom>
          <a:solidFill>
            <a:srgbClr val="FFFF66"/>
          </a:solidFill>
          <a:ln w="9525">
            <a:solidFill>
              <a:schemeClr val="tx1"/>
            </a:solidFill>
            <a:miter lim="800000"/>
            <a:headEnd/>
            <a:tailEnd/>
          </a:ln>
        </p:spPr>
        <p:txBody>
          <a:bodyPr wrap="none" anchor="ctr"/>
          <a:lstStyle/>
          <a:p>
            <a:endParaRPr lang="en-US"/>
          </a:p>
        </p:txBody>
      </p:sp>
      <p:sp>
        <p:nvSpPr>
          <p:cNvPr id="20496" name="AutoShape 16"/>
          <p:cNvSpPr>
            <a:spLocks noChangeArrowheads="1"/>
          </p:cNvSpPr>
          <p:nvPr/>
        </p:nvSpPr>
        <p:spPr bwMode="auto">
          <a:xfrm>
            <a:off x="3505200" y="4419600"/>
            <a:ext cx="381000" cy="533400"/>
          </a:xfrm>
          <a:prstGeom prst="lightningBolt">
            <a:avLst/>
          </a:prstGeom>
          <a:solidFill>
            <a:srgbClr val="FFFF66"/>
          </a:solidFill>
          <a:ln w="9525">
            <a:solidFill>
              <a:schemeClr val="tx1"/>
            </a:solidFill>
            <a:miter lim="800000"/>
            <a:headEnd/>
            <a:tailEnd/>
          </a:ln>
        </p:spPr>
        <p:txBody>
          <a:bodyPr wrap="none" anchor="ctr"/>
          <a:lstStyle/>
          <a:p>
            <a:endParaRPr lang="en-US"/>
          </a:p>
        </p:txBody>
      </p:sp>
      <p:sp>
        <p:nvSpPr>
          <p:cNvPr id="20497" name="AutoShape 17"/>
          <p:cNvSpPr>
            <a:spLocks noChangeArrowheads="1"/>
          </p:cNvSpPr>
          <p:nvPr/>
        </p:nvSpPr>
        <p:spPr bwMode="auto">
          <a:xfrm>
            <a:off x="3429000" y="3657600"/>
            <a:ext cx="533400" cy="533400"/>
          </a:xfrm>
          <a:prstGeom prst="lightningBolt">
            <a:avLst/>
          </a:prstGeom>
          <a:solidFill>
            <a:srgbClr val="FFFF66"/>
          </a:solidFill>
          <a:ln w="9525">
            <a:solidFill>
              <a:schemeClr val="tx1"/>
            </a:solidFill>
            <a:miter lim="800000"/>
            <a:headEnd/>
            <a:tailEnd/>
          </a:ln>
        </p:spPr>
        <p:txBody>
          <a:bodyPr wrap="none" anchor="ctr"/>
          <a:lstStyle/>
          <a:p>
            <a:endParaRPr lang="en-US"/>
          </a:p>
        </p:txBody>
      </p:sp>
      <p:sp>
        <p:nvSpPr>
          <p:cNvPr id="20498" name="AutoShape 18"/>
          <p:cNvSpPr>
            <a:spLocks noChangeArrowheads="1"/>
          </p:cNvSpPr>
          <p:nvPr/>
        </p:nvSpPr>
        <p:spPr bwMode="auto">
          <a:xfrm>
            <a:off x="4495800" y="4343400"/>
            <a:ext cx="990600" cy="304800"/>
          </a:xfrm>
          <a:prstGeom prst="rightArrow">
            <a:avLst>
              <a:gd name="adj1" fmla="val 50000"/>
              <a:gd name="adj2" fmla="val 81250"/>
            </a:avLst>
          </a:prstGeom>
          <a:solidFill>
            <a:schemeClr val="tx2"/>
          </a:solidFill>
          <a:ln w="9525">
            <a:solidFill>
              <a:schemeClr val="tx1"/>
            </a:solidFill>
            <a:miter lim="800000"/>
            <a:headEnd/>
            <a:tailEnd/>
          </a:ln>
        </p:spPr>
        <p:txBody>
          <a:bodyPr wrap="none" anchor="ctr"/>
          <a:lstStyle/>
          <a:p>
            <a:endParaRPr lang="en-US"/>
          </a:p>
        </p:txBody>
      </p:sp>
      <p:sp>
        <p:nvSpPr>
          <p:cNvPr id="20499" name="Oval 19"/>
          <p:cNvSpPr>
            <a:spLocks noChangeArrowheads="1"/>
          </p:cNvSpPr>
          <p:nvPr/>
        </p:nvSpPr>
        <p:spPr bwMode="auto">
          <a:xfrm>
            <a:off x="6172200" y="4038600"/>
            <a:ext cx="228600" cy="228600"/>
          </a:xfrm>
          <a:prstGeom prst="ellipse">
            <a:avLst/>
          </a:prstGeom>
          <a:noFill/>
          <a:ln w="9525">
            <a:solidFill>
              <a:schemeClr val="tx1"/>
            </a:solidFill>
            <a:round/>
            <a:headEnd/>
            <a:tailEnd/>
          </a:ln>
        </p:spPr>
        <p:txBody>
          <a:bodyPr wrap="none" anchor="ctr"/>
          <a:lstStyle/>
          <a:p>
            <a:endParaRPr lang="en-US"/>
          </a:p>
        </p:txBody>
      </p:sp>
      <p:sp>
        <p:nvSpPr>
          <p:cNvPr id="20500" name="Oval 20"/>
          <p:cNvSpPr>
            <a:spLocks noChangeArrowheads="1"/>
          </p:cNvSpPr>
          <p:nvPr/>
        </p:nvSpPr>
        <p:spPr bwMode="auto">
          <a:xfrm>
            <a:off x="6477000" y="4191000"/>
            <a:ext cx="228600" cy="228600"/>
          </a:xfrm>
          <a:prstGeom prst="ellipse">
            <a:avLst/>
          </a:prstGeom>
          <a:noFill/>
          <a:ln w="9525">
            <a:solidFill>
              <a:schemeClr val="tx1"/>
            </a:solidFill>
            <a:round/>
            <a:headEnd/>
            <a:tailEnd/>
          </a:ln>
        </p:spPr>
        <p:txBody>
          <a:bodyPr wrap="none" anchor="ctr"/>
          <a:lstStyle/>
          <a:p>
            <a:endParaRPr lang="en-US"/>
          </a:p>
        </p:txBody>
      </p:sp>
      <p:sp>
        <p:nvSpPr>
          <p:cNvPr id="20501" name="Oval 21"/>
          <p:cNvSpPr>
            <a:spLocks noChangeArrowheads="1"/>
          </p:cNvSpPr>
          <p:nvPr/>
        </p:nvSpPr>
        <p:spPr bwMode="auto">
          <a:xfrm>
            <a:off x="6248400" y="41910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02" name="Oval 22"/>
          <p:cNvSpPr>
            <a:spLocks noChangeArrowheads="1"/>
          </p:cNvSpPr>
          <p:nvPr/>
        </p:nvSpPr>
        <p:spPr bwMode="auto">
          <a:xfrm>
            <a:off x="6400800" y="40386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03" name="AutoShape 23"/>
          <p:cNvSpPr>
            <a:spLocks noChangeArrowheads="1"/>
          </p:cNvSpPr>
          <p:nvPr/>
        </p:nvSpPr>
        <p:spPr bwMode="auto">
          <a:xfrm>
            <a:off x="7696200" y="4114800"/>
            <a:ext cx="1066800" cy="914400"/>
          </a:xfrm>
          <a:prstGeom prst="parallelogram">
            <a:avLst>
              <a:gd name="adj" fmla="val 29167"/>
            </a:avLst>
          </a:prstGeom>
          <a:solidFill>
            <a:schemeClr val="bg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1"/>
            </a:extrusionClr>
          </a:sp3d>
        </p:spPr>
        <p:txBody>
          <a:bodyPr wrap="none" anchor="ctr">
            <a:flatTx/>
          </a:bodyPr>
          <a:lstStyle/>
          <a:p>
            <a:endParaRPr lang="en-US"/>
          </a:p>
        </p:txBody>
      </p:sp>
      <p:sp>
        <p:nvSpPr>
          <p:cNvPr id="20504" name="AutoShape 24"/>
          <p:cNvSpPr>
            <a:spLocks noChangeArrowheads="1"/>
          </p:cNvSpPr>
          <p:nvPr/>
        </p:nvSpPr>
        <p:spPr bwMode="auto">
          <a:xfrm rot="-8931661">
            <a:off x="6324600" y="4495800"/>
            <a:ext cx="533400" cy="533400"/>
          </a:xfrm>
          <a:prstGeom prst="lightningBolt">
            <a:avLst/>
          </a:prstGeom>
          <a:solidFill>
            <a:srgbClr val="FFFF66"/>
          </a:solidFill>
          <a:ln w="9525">
            <a:solidFill>
              <a:schemeClr val="tx1"/>
            </a:solidFill>
            <a:miter lim="800000"/>
            <a:headEnd/>
            <a:tailEnd/>
          </a:ln>
        </p:spPr>
        <p:txBody>
          <a:bodyPr wrap="none" anchor="ctr"/>
          <a:lstStyle/>
          <a:p>
            <a:endParaRPr lang="en-US"/>
          </a:p>
        </p:txBody>
      </p:sp>
      <p:sp>
        <p:nvSpPr>
          <p:cNvPr id="20505" name="AutoShape 25"/>
          <p:cNvSpPr>
            <a:spLocks noChangeArrowheads="1"/>
          </p:cNvSpPr>
          <p:nvPr/>
        </p:nvSpPr>
        <p:spPr bwMode="auto">
          <a:xfrm rot="-4274481">
            <a:off x="5715000" y="4343400"/>
            <a:ext cx="533400" cy="533400"/>
          </a:xfrm>
          <a:prstGeom prst="lightningBolt">
            <a:avLst/>
          </a:prstGeom>
          <a:solidFill>
            <a:srgbClr val="FFFF66"/>
          </a:solidFill>
          <a:ln w="9525">
            <a:solidFill>
              <a:schemeClr val="tx1"/>
            </a:solidFill>
            <a:miter lim="800000"/>
            <a:headEnd/>
            <a:tailEnd/>
          </a:ln>
        </p:spPr>
        <p:txBody>
          <a:bodyPr wrap="none" anchor="ctr"/>
          <a:lstStyle/>
          <a:p>
            <a:endParaRPr lang="en-US"/>
          </a:p>
        </p:txBody>
      </p:sp>
      <p:sp>
        <p:nvSpPr>
          <p:cNvPr id="20506" name="AutoShape 26"/>
          <p:cNvSpPr>
            <a:spLocks noChangeArrowheads="1"/>
          </p:cNvSpPr>
          <p:nvPr/>
        </p:nvSpPr>
        <p:spPr bwMode="auto">
          <a:xfrm rot="1759229">
            <a:off x="6096000" y="3429000"/>
            <a:ext cx="533400" cy="533400"/>
          </a:xfrm>
          <a:prstGeom prst="lightningBolt">
            <a:avLst/>
          </a:prstGeom>
          <a:solidFill>
            <a:srgbClr val="FFFF66"/>
          </a:solidFill>
          <a:ln w="9525">
            <a:solidFill>
              <a:schemeClr val="tx1"/>
            </a:solidFill>
            <a:miter lim="800000"/>
            <a:headEnd/>
            <a:tailEnd/>
          </a:ln>
        </p:spPr>
        <p:txBody>
          <a:bodyPr wrap="none" anchor="ctr"/>
          <a:lstStyle/>
          <a:p>
            <a:endParaRPr lang="en-US"/>
          </a:p>
        </p:txBody>
      </p:sp>
      <p:sp>
        <p:nvSpPr>
          <p:cNvPr id="20507" name="AutoShape 27"/>
          <p:cNvSpPr>
            <a:spLocks noChangeArrowheads="1"/>
          </p:cNvSpPr>
          <p:nvPr/>
        </p:nvSpPr>
        <p:spPr bwMode="auto">
          <a:xfrm>
            <a:off x="5638800" y="3733800"/>
            <a:ext cx="533400" cy="533400"/>
          </a:xfrm>
          <a:prstGeom prst="lightningBolt">
            <a:avLst/>
          </a:prstGeom>
          <a:solidFill>
            <a:srgbClr val="FFFF66"/>
          </a:solidFill>
          <a:ln w="9525">
            <a:solidFill>
              <a:schemeClr val="tx1"/>
            </a:solidFill>
            <a:miter lim="800000"/>
            <a:headEnd/>
            <a:tailEnd/>
          </a:ln>
        </p:spPr>
        <p:txBody>
          <a:bodyPr wrap="none" anchor="ctr"/>
          <a:lstStyle/>
          <a:p>
            <a:endParaRPr lang="en-US"/>
          </a:p>
        </p:txBody>
      </p:sp>
      <p:sp>
        <p:nvSpPr>
          <p:cNvPr id="20508" name="AutoShape 28"/>
          <p:cNvSpPr>
            <a:spLocks noChangeArrowheads="1"/>
          </p:cNvSpPr>
          <p:nvPr/>
        </p:nvSpPr>
        <p:spPr bwMode="auto">
          <a:xfrm rot="4209756">
            <a:off x="6553200" y="3657600"/>
            <a:ext cx="533400" cy="533400"/>
          </a:xfrm>
          <a:prstGeom prst="lightningBolt">
            <a:avLst/>
          </a:prstGeom>
          <a:solidFill>
            <a:srgbClr val="FFFF66"/>
          </a:solidFill>
          <a:ln w="9525">
            <a:solidFill>
              <a:schemeClr val="tx1"/>
            </a:solidFill>
            <a:miter lim="800000"/>
            <a:headEnd/>
            <a:tailEnd/>
          </a:ln>
        </p:spPr>
        <p:txBody>
          <a:bodyPr wrap="none" anchor="ctr"/>
          <a:lstStyle/>
          <a:p>
            <a:endParaRPr lang="en-US"/>
          </a:p>
        </p:txBody>
      </p:sp>
      <p:sp>
        <p:nvSpPr>
          <p:cNvPr id="20509" name="AutoShape 29"/>
          <p:cNvSpPr>
            <a:spLocks noChangeArrowheads="1"/>
          </p:cNvSpPr>
          <p:nvPr/>
        </p:nvSpPr>
        <p:spPr bwMode="auto">
          <a:xfrm>
            <a:off x="3886200" y="5867400"/>
            <a:ext cx="533400" cy="533400"/>
          </a:xfrm>
          <a:prstGeom prst="lightningBolt">
            <a:avLst/>
          </a:prstGeom>
          <a:solidFill>
            <a:srgbClr val="FFFF66"/>
          </a:solidFill>
          <a:ln w="9525">
            <a:solidFill>
              <a:schemeClr val="tx1"/>
            </a:solidFill>
            <a:miter lim="800000"/>
            <a:headEnd/>
            <a:tailEnd/>
          </a:ln>
          <a:effectLst>
            <a:prstShdw prst="shdw13" dist="53882" dir="13500000">
              <a:schemeClr val="bg2">
                <a:alpha val="74997"/>
              </a:schemeClr>
            </a:prstShdw>
          </a:effectLst>
        </p:spPr>
        <p:txBody>
          <a:bodyPr wrap="none" anchor="ctr"/>
          <a:lstStyle/>
          <a:p>
            <a:endParaRPr lang="en-US"/>
          </a:p>
        </p:txBody>
      </p:sp>
      <p:sp>
        <p:nvSpPr>
          <p:cNvPr id="20510" name="AutoShape 30"/>
          <p:cNvSpPr>
            <a:spLocks noChangeArrowheads="1"/>
          </p:cNvSpPr>
          <p:nvPr/>
        </p:nvSpPr>
        <p:spPr bwMode="auto">
          <a:xfrm>
            <a:off x="3581400" y="3810000"/>
            <a:ext cx="533400" cy="533400"/>
          </a:xfrm>
          <a:prstGeom prst="lightningBolt">
            <a:avLst/>
          </a:prstGeom>
          <a:solidFill>
            <a:srgbClr val="FFFF66"/>
          </a:solidFill>
          <a:ln w="9525">
            <a:solidFill>
              <a:schemeClr val="tx1"/>
            </a:solidFill>
            <a:miter lim="800000"/>
            <a:headEnd/>
            <a:tailEnd/>
          </a:ln>
        </p:spPr>
        <p:txBody>
          <a:bodyPr wrap="none" anchor="ctr"/>
          <a:lstStyle/>
          <a:p>
            <a:endParaRPr lang="en-US"/>
          </a:p>
        </p:txBody>
      </p:sp>
      <p:sp>
        <p:nvSpPr>
          <p:cNvPr id="20511" name="Oval 31"/>
          <p:cNvSpPr>
            <a:spLocks noChangeArrowheads="1"/>
          </p:cNvSpPr>
          <p:nvPr/>
        </p:nvSpPr>
        <p:spPr bwMode="auto">
          <a:xfrm>
            <a:off x="266700" y="5905500"/>
            <a:ext cx="228600" cy="228600"/>
          </a:xfrm>
          <a:prstGeom prst="ellipse">
            <a:avLst/>
          </a:prstGeom>
          <a:noFill/>
          <a:ln w="9525">
            <a:solidFill>
              <a:schemeClr val="tx1"/>
            </a:solidFill>
            <a:round/>
            <a:headEnd/>
            <a:tailEnd/>
          </a:ln>
        </p:spPr>
        <p:txBody>
          <a:bodyPr wrap="none" anchor="ctr"/>
          <a:lstStyle/>
          <a:p>
            <a:endParaRPr lang="en-US"/>
          </a:p>
        </p:txBody>
      </p:sp>
      <p:sp>
        <p:nvSpPr>
          <p:cNvPr id="20512" name="Oval 32"/>
          <p:cNvSpPr>
            <a:spLocks noChangeArrowheads="1"/>
          </p:cNvSpPr>
          <p:nvPr/>
        </p:nvSpPr>
        <p:spPr bwMode="auto">
          <a:xfrm>
            <a:off x="609600" y="6096000"/>
            <a:ext cx="228600" cy="228600"/>
          </a:xfrm>
          <a:prstGeom prst="ellipse">
            <a:avLst/>
          </a:prstGeom>
          <a:noFill/>
          <a:ln w="9525">
            <a:solidFill>
              <a:schemeClr val="tx1"/>
            </a:solidFill>
            <a:round/>
            <a:headEnd/>
            <a:tailEnd/>
          </a:ln>
        </p:spPr>
        <p:txBody>
          <a:bodyPr wrap="none" anchor="ctr"/>
          <a:lstStyle/>
          <a:p>
            <a:endParaRPr lang="en-US"/>
          </a:p>
        </p:txBody>
      </p:sp>
      <p:sp>
        <p:nvSpPr>
          <p:cNvPr id="20513" name="Oval 33"/>
          <p:cNvSpPr>
            <a:spLocks noChangeArrowheads="1"/>
          </p:cNvSpPr>
          <p:nvPr/>
        </p:nvSpPr>
        <p:spPr bwMode="auto">
          <a:xfrm>
            <a:off x="381000" y="60960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14" name="Oval 34"/>
          <p:cNvSpPr>
            <a:spLocks noChangeArrowheads="1"/>
          </p:cNvSpPr>
          <p:nvPr/>
        </p:nvSpPr>
        <p:spPr bwMode="auto">
          <a:xfrm>
            <a:off x="495300" y="59055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15" name="Text Box 35"/>
          <p:cNvSpPr txBox="1">
            <a:spLocks noChangeArrowheads="1"/>
          </p:cNvSpPr>
          <p:nvPr/>
        </p:nvSpPr>
        <p:spPr bwMode="auto">
          <a:xfrm>
            <a:off x="4419600" y="5943600"/>
            <a:ext cx="2438400" cy="457200"/>
          </a:xfrm>
          <a:prstGeom prst="rect">
            <a:avLst/>
          </a:prstGeom>
          <a:noFill/>
          <a:ln w="9525">
            <a:noFill/>
            <a:miter lim="800000"/>
            <a:headEnd/>
            <a:tailEnd/>
          </a:ln>
        </p:spPr>
        <p:txBody>
          <a:bodyPr>
            <a:spAutoFit/>
          </a:bodyPr>
          <a:lstStyle/>
          <a:p>
            <a:pPr>
              <a:spcBef>
                <a:spcPct val="50000"/>
              </a:spcBef>
            </a:pPr>
            <a:r>
              <a:rPr lang="en-US">
                <a:latin typeface="Times" pitchFamily="-108" charset="0"/>
              </a:rPr>
              <a:t>Static Charge</a:t>
            </a:r>
          </a:p>
        </p:txBody>
      </p:sp>
      <p:sp>
        <p:nvSpPr>
          <p:cNvPr id="20516" name="Text Box 36"/>
          <p:cNvSpPr txBox="1">
            <a:spLocks noChangeArrowheads="1"/>
          </p:cNvSpPr>
          <p:nvPr/>
        </p:nvSpPr>
        <p:spPr bwMode="auto">
          <a:xfrm>
            <a:off x="914400" y="6019800"/>
            <a:ext cx="2590800" cy="457200"/>
          </a:xfrm>
          <a:prstGeom prst="rect">
            <a:avLst/>
          </a:prstGeom>
          <a:noFill/>
          <a:ln w="9525">
            <a:noFill/>
            <a:miter lim="800000"/>
            <a:headEnd/>
            <a:tailEnd/>
          </a:ln>
        </p:spPr>
        <p:txBody>
          <a:bodyPr>
            <a:spAutoFit/>
          </a:bodyPr>
          <a:lstStyle/>
          <a:p>
            <a:pPr>
              <a:spcBef>
                <a:spcPct val="50000"/>
              </a:spcBef>
            </a:pPr>
            <a:r>
              <a:rPr lang="en-US">
                <a:latin typeface="Times" pitchFamily="-108" charset="0"/>
              </a:rPr>
              <a:t>Alpha Particle </a:t>
            </a:r>
          </a:p>
        </p:txBody>
      </p:sp>
      <p:sp>
        <p:nvSpPr>
          <p:cNvPr id="270373" name="Text Box 37"/>
          <p:cNvSpPr txBox="1">
            <a:spLocks noChangeArrowheads="1"/>
          </p:cNvSpPr>
          <p:nvPr/>
        </p:nvSpPr>
        <p:spPr bwMode="auto">
          <a:xfrm>
            <a:off x="6210286" y="217710"/>
            <a:ext cx="685800" cy="1311275"/>
          </a:xfrm>
          <a:prstGeom prst="rect">
            <a:avLst/>
          </a:prstGeom>
          <a:noFill/>
          <a:ln w="9525">
            <a:noFill/>
            <a:miter lim="800000"/>
            <a:headEnd/>
            <a:tailEnd/>
          </a:ln>
          <a:effectLst/>
        </p:spPr>
        <p:txBody>
          <a:bodyPr>
            <a:spAutoFit/>
          </a:bodyPr>
          <a:lstStyle/>
          <a:p>
            <a:pPr>
              <a:spcBef>
                <a:spcPct val="50000"/>
              </a:spcBef>
            </a:pPr>
            <a:r>
              <a:rPr lang="en-US" sz="8000">
                <a:solidFill>
                  <a:srgbClr val="FF00FF"/>
                </a:solidFill>
                <a:effectLst>
                  <a:outerShdw blurRad="38100" dist="38100" dir="2700000" algn="tl">
                    <a:srgbClr val="000000"/>
                  </a:outerShdw>
                </a:effectLst>
                <a:latin typeface="Times" pitchFamily="-108" charset="0"/>
                <a:sym typeface="Symbol" pitchFamily="-108" charset="2"/>
              </a:rPr>
              <a:t></a:t>
            </a:r>
            <a:endParaRPr lang="en-US" sz="4400">
              <a:solidFill>
                <a:srgbClr val="00FFFF"/>
              </a:solidFill>
              <a:effectLst>
                <a:outerShdw blurRad="38100" dist="38100" dir="2700000" algn="tl">
                  <a:srgbClr val="000000"/>
                </a:outerShdw>
              </a:effectLst>
              <a:latin typeface="Times" pitchFamily="-108" charset="0"/>
            </a:endParaRPr>
          </a:p>
        </p:txBody>
      </p:sp>
      <p:sp>
        <p:nvSpPr>
          <p:cNvPr id="20518" name="Rectangle 38"/>
          <p:cNvSpPr>
            <a:spLocks noChangeArrowheads="1"/>
          </p:cNvSpPr>
          <p:nvPr/>
        </p:nvSpPr>
        <p:spPr bwMode="auto">
          <a:xfrm>
            <a:off x="7086600" y="4191000"/>
            <a:ext cx="76200" cy="609600"/>
          </a:xfrm>
          <a:prstGeom prst="rect">
            <a:avLst/>
          </a:prstGeom>
          <a:solidFill>
            <a:schemeClr val="tx2"/>
          </a:solidFill>
          <a:ln w="9525">
            <a:noFill/>
            <a:miter lim="800000"/>
            <a:headEnd/>
            <a:tailEnd/>
          </a:ln>
        </p:spPr>
        <p:txBody>
          <a:bodyPr wrap="none" anchor="ctr"/>
          <a:lstStyle/>
          <a:p>
            <a:endParaRPr lang="en-US"/>
          </a:p>
        </p:txBody>
      </p:sp>
      <p:sp>
        <p:nvSpPr>
          <p:cNvPr id="20519" name="Rectangle 39"/>
          <p:cNvSpPr>
            <a:spLocks noChangeArrowheads="1"/>
          </p:cNvSpPr>
          <p:nvPr/>
        </p:nvSpPr>
        <p:spPr bwMode="auto">
          <a:xfrm>
            <a:off x="6858000" y="4419600"/>
            <a:ext cx="533400" cy="76200"/>
          </a:xfrm>
          <a:prstGeom prst="rect">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74172" y="457200"/>
            <a:ext cx="7772400" cy="990600"/>
          </a:xfrm>
        </p:spPr>
        <p:txBody>
          <a:bodyPr anchor="ctr"/>
          <a:lstStyle/>
          <a:p>
            <a:pPr algn="l"/>
            <a:r>
              <a:rPr lang="en-US" dirty="0" smtClean="0">
                <a:ea typeface="ＭＳ Ｐゴシック" pitchFamily="-108" charset="-128"/>
              </a:rPr>
              <a:t>RIA (</a:t>
            </a:r>
            <a:r>
              <a:rPr lang="en-US" sz="3600" dirty="0" smtClean="0">
                <a:ea typeface="ＭＳ Ｐゴシック" pitchFamily="-108" charset="-128"/>
              </a:rPr>
              <a:t>Radio</a:t>
            </a:r>
            <a:r>
              <a:rPr lang="en-US" dirty="0" smtClean="0">
                <a:ea typeface="ＭＳ Ｐゴシック" pitchFamily="-108" charset="-128"/>
              </a:rPr>
              <a:t> </a:t>
            </a:r>
            <a:r>
              <a:rPr lang="en-US" dirty="0" err="1" smtClean="0">
                <a:ea typeface="ＭＳ Ｐゴシック" pitchFamily="-108" charset="-128"/>
              </a:rPr>
              <a:t>Immuno</a:t>
            </a:r>
            <a:r>
              <a:rPr lang="en-US" dirty="0" smtClean="0">
                <a:ea typeface="ＭＳ Ｐゴシック" pitchFamily="-108" charset="-128"/>
              </a:rPr>
              <a:t> Assay)</a:t>
            </a:r>
          </a:p>
        </p:txBody>
      </p:sp>
      <p:sp>
        <p:nvSpPr>
          <p:cNvPr id="59395" name="Rectangle 3"/>
          <p:cNvSpPr>
            <a:spLocks noGrp="1" noChangeArrowheads="1"/>
          </p:cNvSpPr>
          <p:nvPr>
            <p:ph type="body" idx="1"/>
          </p:nvPr>
        </p:nvSpPr>
        <p:spPr>
          <a:xfrm>
            <a:off x="337456" y="1556660"/>
            <a:ext cx="8305800" cy="5029200"/>
          </a:xfrm>
        </p:spPr>
        <p:txBody>
          <a:bodyPr/>
          <a:lstStyle/>
          <a:p>
            <a:r>
              <a:rPr lang="en-US" sz="2400" dirty="0" smtClean="0">
                <a:solidFill>
                  <a:schemeClr val="tx2"/>
                </a:solidFill>
                <a:ea typeface="ＭＳ Ｐゴシック" pitchFamily="-108" charset="-128"/>
              </a:rPr>
              <a:t>Extremely sensitive test for the presence of </a:t>
            </a:r>
            <a:r>
              <a:rPr lang="en-US" sz="2400" dirty="0" err="1" smtClean="0">
                <a:solidFill>
                  <a:schemeClr val="tx2"/>
                </a:solidFill>
                <a:ea typeface="ＭＳ Ｐゴシック" pitchFamily="-108" charset="-128"/>
              </a:rPr>
              <a:t>radiolabeled</a:t>
            </a:r>
            <a:r>
              <a:rPr lang="en-US" sz="2400" dirty="0" smtClean="0">
                <a:solidFill>
                  <a:schemeClr val="tx2"/>
                </a:solidFill>
                <a:ea typeface="ＭＳ Ｐゴシック" pitchFamily="-108" charset="-128"/>
              </a:rPr>
              <a:t> antibodies in blood serum samples</a:t>
            </a:r>
            <a:endParaRPr lang="en-US" sz="2000" dirty="0" smtClean="0">
              <a:solidFill>
                <a:schemeClr val="tx2"/>
              </a:solidFill>
              <a:ea typeface="ＭＳ Ｐゴシック" pitchFamily="-108" charset="-128"/>
            </a:endParaRPr>
          </a:p>
          <a:p>
            <a:r>
              <a:rPr lang="en-US" sz="2400" dirty="0" smtClean="0">
                <a:solidFill>
                  <a:schemeClr val="tx2"/>
                </a:solidFill>
                <a:ea typeface="ＭＳ Ｐゴシック" pitchFamily="-108" charset="-128"/>
              </a:rPr>
              <a:t>Dr. Rosalyn Yalow developed the technique ca. 1961, won 1977 Nobel Prize</a:t>
            </a:r>
            <a:endParaRPr lang="en-US" sz="2000" dirty="0" smtClean="0">
              <a:solidFill>
                <a:schemeClr val="tx2"/>
              </a:solidFill>
              <a:ea typeface="ＭＳ Ｐゴシック" pitchFamily="-108" charset="-128"/>
            </a:endParaRPr>
          </a:p>
          <a:p>
            <a:endParaRPr lang="en-US" sz="2400" dirty="0" smtClean="0">
              <a:solidFill>
                <a:schemeClr val="tx2"/>
              </a:solidFill>
              <a:ea typeface="ＭＳ Ｐゴシック" pitchFamily="-108" charset="-128"/>
            </a:endParaRPr>
          </a:p>
          <a:p>
            <a:r>
              <a:rPr lang="en-US" sz="2400" dirty="0" smtClean="0">
                <a:solidFill>
                  <a:schemeClr val="tx2"/>
                </a:solidFill>
                <a:ea typeface="ＭＳ Ｐゴシック" pitchFamily="-108" charset="-128"/>
              </a:rPr>
              <a:t>Many tests exist for:</a:t>
            </a:r>
            <a:endParaRPr lang="en-US" sz="2000" dirty="0" smtClean="0">
              <a:solidFill>
                <a:schemeClr val="tx2"/>
              </a:solidFill>
              <a:ea typeface="ＭＳ Ｐゴシック" pitchFamily="-108" charset="-128"/>
            </a:endParaRPr>
          </a:p>
          <a:p>
            <a:pPr lvl="1"/>
            <a:r>
              <a:rPr lang="en-US" sz="2400" dirty="0" smtClean="0">
                <a:solidFill>
                  <a:schemeClr val="tx2"/>
                </a:solidFill>
                <a:ea typeface="ＭＳ Ｐゴシック" pitchFamily="-108" charset="-128"/>
              </a:rPr>
              <a:t>Adrenal Function	       	Reproductive Hormones</a:t>
            </a:r>
          </a:p>
          <a:p>
            <a:pPr lvl="1"/>
            <a:r>
              <a:rPr lang="en-US" sz="2400" dirty="0" smtClean="0">
                <a:solidFill>
                  <a:schemeClr val="tx2"/>
                </a:solidFill>
                <a:ea typeface="ＭＳ Ｐゴシック" pitchFamily="-108" charset="-128"/>
              </a:rPr>
              <a:t>Anemia				</a:t>
            </a:r>
            <a:r>
              <a:rPr lang="en-US" sz="2400" dirty="0" smtClean="0">
                <a:solidFill>
                  <a:schemeClr val="tx2"/>
                </a:solidFill>
                <a:ea typeface="ＭＳ Ｐゴシック" pitchFamily="-108" charset="-128"/>
              </a:rPr>
              <a:t>		Therapeutic </a:t>
            </a:r>
            <a:r>
              <a:rPr lang="en-US" sz="2400" dirty="0" smtClean="0">
                <a:solidFill>
                  <a:schemeClr val="tx2"/>
                </a:solidFill>
                <a:ea typeface="ＭＳ Ｐゴシック" pitchFamily="-108" charset="-128"/>
              </a:rPr>
              <a:t>Drugs</a:t>
            </a:r>
          </a:p>
          <a:p>
            <a:pPr lvl="1"/>
            <a:r>
              <a:rPr lang="en-US" sz="2400" dirty="0" smtClean="0">
                <a:solidFill>
                  <a:schemeClr val="tx2"/>
                </a:solidFill>
                <a:ea typeface="ＭＳ Ｐゴシック" pitchFamily="-108" charset="-128"/>
              </a:rPr>
              <a:t>Diabetes - Related		Thyroid Function</a:t>
            </a:r>
          </a:p>
          <a:p>
            <a:pPr lvl="1"/>
            <a:r>
              <a:rPr lang="en-US" sz="2400" dirty="0" smtClean="0">
                <a:solidFill>
                  <a:schemeClr val="tx2"/>
                </a:solidFill>
                <a:ea typeface="ＭＳ Ｐゴシック" pitchFamily="-108" charset="-128"/>
              </a:rPr>
              <a:t>Drugs of Abuse   		</a:t>
            </a:r>
            <a:r>
              <a:rPr lang="en-US" sz="2400" dirty="0" smtClean="0">
                <a:solidFill>
                  <a:schemeClr val="tx2"/>
                </a:solidFill>
                <a:ea typeface="ＭＳ Ｐゴシック" pitchFamily="-108" charset="-128"/>
              </a:rPr>
              <a:t>	Tumor </a:t>
            </a:r>
            <a:r>
              <a:rPr lang="en-US" sz="2400" dirty="0" smtClean="0">
                <a:solidFill>
                  <a:schemeClr val="tx2"/>
                </a:solidFill>
                <a:ea typeface="ＭＳ Ｐゴシック" pitchFamily="-108" charset="-128"/>
              </a:rPr>
              <a:t>Markers</a:t>
            </a:r>
          </a:p>
          <a:p>
            <a:pPr lvl="1"/>
            <a:r>
              <a:rPr lang="en-US" sz="2400" dirty="0" smtClean="0">
                <a:solidFill>
                  <a:schemeClr val="tx2"/>
                </a:solidFill>
                <a:ea typeface="ＭＳ Ｐゴシック" pitchFamily="-108" charset="-128"/>
              </a:rPr>
              <a:t>Newborn Screening		Veterinary Tests</a:t>
            </a:r>
            <a:endParaRPr lang="en-US" sz="2000" b="1" dirty="0" smtClean="0">
              <a:solidFill>
                <a:schemeClr val="tx2"/>
              </a:solidFill>
              <a:ea typeface="ＭＳ Ｐゴシック" pitchFamily="-108"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RIA Kit"/>
          <p:cNvPicPr>
            <a:picLocks noChangeAspect="1" noChangeArrowheads="1"/>
          </p:cNvPicPr>
          <p:nvPr/>
        </p:nvPicPr>
        <p:blipFill>
          <a:blip r:embed="rId3">
            <a:lum bright="12000"/>
          </a:blip>
          <a:srcRect l="7619" t="19048" b="15237"/>
          <a:stretch>
            <a:fillRect/>
          </a:stretch>
        </p:blipFill>
        <p:spPr bwMode="auto">
          <a:xfrm>
            <a:off x="3810000" y="1665524"/>
            <a:ext cx="5029200" cy="4768850"/>
          </a:xfrm>
          <a:prstGeom prst="rect">
            <a:avLst/>
          </a:prstGeom>
          <a:noFill/>
          <a:ln w="9525">
            <a:noFill/>
            <a:miter lim="800000"/>
            <a:headEnd/>
            <a:tailEnd/>
          </a:ln>
        </p:spPr>
      </p:pic>
      <p:sp>
        <p:nvSpPr>
          <p:cNvPr id="60419" name="Rectangle 3"/>
          <p:cNvSpPr>
            <a:spLocks noGrp="1" noChangeArrowheads="1"/>
          </p:cNvSpPr>
          <p:nvPr>
            <p:ph type="title"/>
          </p:nvPr>
        </p:nvSpPr>
        <p:spPr>
          <a:xfrm>
            <a:off x="195942" y="533400"/>
            <a:ext cx="7772400" cy="762000"/>
          </a:xfrm>
        </p:spPr>
        <p:txBody>
          <a:bodyPr/>
          <a:lstStyle/>
          <a:p>
            <a:pPr algn="l"/>
            <a:r>
              <a:rPr lang="en-US" sz="3600" dirty="0" smtClean="0">
                <a:ea typeface="ＭＳ Ｐゴシック" pitchFamily="-108" charset="-128"/>
              </a:rPr>
              <a:t>RIA Kit</a:t>
            </a:r>
          </a:p>
        </p:txBody>
      </p:sp>
      <p:sp>
        <p:nvSpPr>
          <p:cNvPr id="60420" name="Rectangle 4"/>
          <p:cNvSpPr>
            <a:spLocks noGrp="1" noChangeArrowheads="1"/>
          </p:cNvSpPr>
          <p:nvPr>
            <p:ph type="body" idx="1"/>
          </p:nvPr>
        </p:nvSpPr>
        <p:spPr>
          <a:xfrm>
            <a:off x="457200" y="1600200"/>
            <a:ext cx="2971800" cy="5257800"/>
          </a:xfrm>
        </p:spPr>
        <p:txBody>
          <a:bodyPr>
            <a:normAutofit lnSpcReduction="10000"/>
          </a:bodyPr>
          <a:lstStyle/>
          <a:p>
            <a:r>
              <a:rPr lang="en-US" sz="2800" dirty="0" smtClean="0">
                <a:ea typeface="ＭＳ Ｐゴシック" pitchFamily="-108" charset="-128"/>
              </a:rPr>
              <a:t>A standard test kit includes reagents, antigens, and a minute amount of radioactivity</a:t>
            </a:r>
          </a:p>
          <a:p>
            <a:endParaRPr lang="en-US" sz="2800" dirty="0" smtClean="0">
              <a:ea typeface="ＭＳ Ｐゴシック" pitchFamily="-108" charset="-128"/>
            </a:endParaRPr>
          </a:p>
          <a:p>
            <a:r>
              <a:rPr lang="en-US" sz="2800" dirty="0" smtClean="0">
                <a:ea typeface="ＭＳ Ｐゴシック" pitchFamily="-108" charset="-128"/>
              </a:rPr>
              <a:t>One kit can be used to test 100 to 500 patient serum samples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29"/>
          <p:cNvPicPr>
            <a:picLocks noChangeAspect="1" noChangeArrowheads="1"/>
          </p:cNvPicPr>
          <p:nvPr/>
        </p:nvPicPr>
        <p:blipFill>
          <a:blip r:embed="rId3"/>
          <a:srcRect b="10974"/>
          <a:stretch>
            <a:fillRect/>
          </a:stretch>
        </p:blipFill>
        <p:spPr bwMode="auto">
          <a:xfrm>
            <a:off x="1447800" y="2569030"/>
            <a:ext cx="6400800" cy="4146550"/>
          </a:xfrm>
          <a:prstGeom prst="rect">
            <a:avLst/>
          </a:prstGeom>
          <a:noFill/>
          <a:ln w="9525">
            <a:noFill/>
            <a:miter lim="800000"/>
            <a:headEnd/>
            <a:tailEnd/>
          </a:ln>
        </p:spPr>
      </p:pic>
      <p:sp>
        <p:nvSpPr>
          <p:cNvPr id="61443" name="Text Box 3"/>
          <p:cNvSpPr txBox="1">
            <a:spLocks noChangeArrowheads="1"/>
          </p:cNvSpPr>
          <p:nvPr/>
        </p:nvSpPr>
        <p:spPr bwMode="auto">
          <a:xfrm>
            <a:off x="152400" y="549275"/>
            <a:ext cx="8229600" cy="641350"/>
          </a:xfrm>
          <a:prstGeom prst="rect">
            <a:avLst/>
          </a:prstGeom>
          <a:noFill/>
          <a:ln w="9525">
            <a:noFill/>
            <a:miter lim="800000"/>
            <a:headEnd/>
            <a:tailEnd/>
          </a:ln>
        </p:spPr>
        <p:txBody>
          <a:bodyPr>
            <a:spAutoFit/>
          </a:bodyPr>
          <a:lstStyle/>
          <a:p>
            <a:r>
              <a:rPr lang="en-US" sz="3600" baseline="30000" dirty="0">
                <a:latin typeface="+mj-lt"/>
                <a:ea typeface="ＭＳ Ｐゴシック" pitchFamily="-108" charset="-128"/>
                <a:cs typeface="+mj-cs"/>
              </a:rPr>
              <a:t>14</a:t>
            </a:r>
            <a:r>
              <a:rPr lang="en-US" sz="3600" dirty="0">
                <a:latin typeface="+mj-lt"/>
                <a:ea typeface="ＭＳ Ｐゴシック" pitchFamily="-108" charset="-128"/>
                <a:cs typeface="+mj-cs"/>
              </a:rPr>
              <a:t>C Test for Helicobacter pylori</a:t>
            </a:r>
          </a:p>
        </p:txBody>
      </p:sp>
      <p:sp>
        <p:nvSpPr>
          <p:cNvPr id="61444" name="Rectangle 5"/>
          <p:cNvSpPr>
            <a:spLocks noGrp="1" noChangeArrowheads="1"/>
          </p:cNvSpPr>
          <p:nvPr>
            <p:ph type="body" idx="1"/>
          </p:nvPr>
        </p:nvSpPr>
        <p:spPr>
          <a:xfrm>
            <a:off x="304800" y="1469584"/>
            <a:ext cx="8610600" cy="1143000"/>
          </a:xfrm>
        </p:spPr>
        <p:txBody>
          <a:bodyPr>
            <a:normAutofit fontScale="92500"/>
          </a:bodyPr>
          <a:lstStyle/>
          <a:p>
            <a:pPr>
              <a:lnSpc>
                <a:spcPct val="90000"/>
              </a:lnSpc>
            </a:pPr>
            <a:r>
              <a:rPr lang="en-US" sz="2400" dirty="0" smtClean="0">
                <a:ea typeface="ＭＳ Ｐゴシック" pitchFamily="-108" charset="-128"/>
              </a:rPr>
              <a:t>H. pylori is often implicated in Gastric Reflux Disease</a:t>
            </a:r>
          </a:p>
          <a:p>
            <a:pPr>
              <a:lnSpc>
                <a:spcPct val="90000"/>
              </a:lnSpc>
            </a:pPr>
            <a:r>
              <a:rPr lang="en-US" sz="2400" dirty="0" smtClean="0">
                <a:ea typeface="ＭＳ Ｐゴシック" pitchFamily="-108" charset="-128"/>
              </a:rPr>
              <a:t>If present, a specific antibiotic can be prescribed to eliminate it</a:t>
            </a:r>
          </a:p>
          <a:p>
            <a:pPr>
              <a:lnSpc>
                <a:spcPct val="90000"/>
              </a:lnSpc>
            </a:pPr>
            <a:r>
              <a:rPr lang="en-US" sz="2400" dirty="0" smtClean="0">
                <a:ea typeface="ＭＳ Ｐゴシック" pitchFamily="-108" charset="-128"/>
              </a:rPr>
              <a:t>The use of radioactive </a:t>
            </a:r>
            <a:r>
              <a:rPr lang="en-US" sz="2400" baseline="30000" dirty="0" smtClean="0">
                <a:ea typeface="ＭＳ Ｐゴシック" pitchFamily="-108" charset="-128"/>
              </a:rPr>
              <a:t>14</a:t>
            </a:r>
            <a:r>
              <a:rPr lang="en-US" sz="2400" dirty="0" smtClean="0">
                <a:ea typeface="ＭＳ Ｐゴシック" pitchFamily="-108" charset="-128"/>
              </a:rPr>
              <a:t>C provides a simple and sure test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55"/>
          <p:cNvPicPr>
            <a:picLocks noChangeAspect="1" noChangeArrowheads="1"/>
          </p:cNvPicPr>
          <p:nvPr/>
        </p:nvPicPr>
        <p:blipFill>
          <a:blip r:embed="rId3">
            <a:lum bright="18000" contrast="-18000"/>
          </a:blip>
          <a:srcRect r="16841"/>
          <a:stretch>
            <a:fillRect/>
          </a:stretch>
        </p:blipFill>
        <p:spPr bwMode="auto">
          <a:xfrm>
            <a:off x="370114" y="1371600"/>
            <a:ext cx="2913063" cy="5486400"/>
          </a:xfrm>
          <a:prstGeom prst="rect">
            <a:avLst/>
          </a:prstGeom>
          <a:noFill/>
          <a:ln w="9525">
            <a:noFill/>
            <a:miter lim="800000"/>
            <a:headEnd/>
            <a:tailEnd/>
          </a:ln>
        </p:spPr>
      </p:pic>
      <p:sp>
        <p:nvSpPr>
          <p:cNvPr id="62467" name="Rectangle 3"/>
          <p:cNvSpPr>
            <a:spLocks noGrp="1" noChangeArrowheads="1"/>
          </p:cNvSpPr>
          <p:nvPr>
            <p:ph type="title"/>
          </p:nvPr>
        </p:nvSpPr>
        <p:spPr>
          <a:xfrm>
            <a:off x="76200" y="571500"/>
            <a:ext cx="5181600" cy="685800"/>
          </a:xfrm>
        </p:spPr>
        <p:txBody>
          <a:bodyPr/>
          <a:lstStyle/>
          <a:p>
            <a:r>
              <a:rPr lang="en-US" sz="3600" baseline="30000" dirty="0" smtClean="0">
                <a:ea typeface="ＭＳ Ｐゴシック" pitchFamily="-108" charset="-128"/>
              </a:rPr>
              <a:t>137</a:t>
            </a:r>
            <a:r>
              <a:rPr lang="en-US" sz="3600" dirty="0" smtClean="0">
                <a:ea typeface="ＭＳ Ｐゴシック" pitchFamily="-108" charset="-128"/>
              </a:rPr>
              <a:t>Cs Blood Irradiator</a:t>
            </a:r>
            <a:endParaRPr lang="en-US" sz="4800" dirty="0" smtClean="0">
              <a:ea typeface="ＭＳ Ｐゴシック" pitchFamily="-108" charset="-128"/>
            </a:endParaRPr>
          </a:p>
        </p:txBody>
      </p:sp>
      <p:sp>
        <p:nvSpPr>
          <p:cNvPr id="62468" name="Rectangle 4"/>
          <p:cNvSpPr>
            <a:spLocks noGrp="1" noChangeArrowheads="1"/>
          </p:cNvSpPr>
          <p:nvPr>
            <p:ph type="body" idx="1"/>
          </p:nvPr>
        </p:nvSpPr>
        <p:spPr>
          <a:xfrm>
            <a:off x="3635829" y="1611086"/>
            <a:ext cx="5203371" cy="2122714"/>
          </a:xfrm>
        </p:spPr>
        <p:txBody>
          <a:bodyPr>
            <a:normAutofit fontScale="85000" lnSpcReduction="20000"/>
          </a:bodyPr>
          <a:lstStyle/>
          <a:p>
            <a:r>
              <a:rPr lang="en-US" sz="2800" dirty="0" smtClean="0">
                <a:ea typeface="ＭＳ Ｐゴシック" pitchFamily="-108" charset="-128"/>
              </a:rPr>
              <a:t>Delivers 2500 </a:t>
            </a:r>
            <a:r>
              <a:rPr lang="en-US" sz="2800" dirty="0" err="1" smtClean="0">
                <a:ea typeface="ＭＳ Ｐゴシック" pitchFamily="-108" charset="-128"/>
              </a:rPr>
              <a:t>rads</a:t>
            </a:r>
            <a:r>
              <a:rPr lang="en-US" sz="2800" dirty="0" smtClean="0">
                <a:ea typeface="ＭＳ Ｐゴシック" pitchFamily="-108" charset="-128"/>
              </a:rPr>
              <a:t> to blood products</a:t>
            </a:r>
          </a:p>
          <a:p>
            <a:r>
              <a:rPr lang="en-US" sz="2800" dirty="0" smtClean="0">
                <a:ea typeface="ＭＳ Ｐゴシック" pitchFamily="-108" charset="-128"/>
              </a:rPr>
              <a:t>Reduces potential for Graft-</a:t>
            </a:r>
            <a:r>
              <a:rPr lang="en-US" sz="2800" dirty="0" err="1" smtClean="0">
                <a:ea typeface="ＭＳ Ｐゴシック" pitchFamily="-108" charset="-128"/>
              </a:rPr>
              <a:t>vs</a:t>
            </a:r>
            <a:r>
              <a:rPr lang="en-US" sz="2800" dirty="0" smtClean="0">
                <a:ea typeface="ＭＳ Ｐゴシック" pitchFamily="-108" charset="-128"/>
              </a:rPr>
              <a:t>-Host Disease</a:t>
            </a:r>
          </a:p>
          <a:p>
            <a:r>
              <a:rPr lang="en-US" sz="2800" dirty="0" smtClean="0">
                <a:ea typeface="ＭＳ Ｐゴシック" pitchFamily="-108" charset="-128"/>
              </a:rPr>
              <a:t>Essential for bone marrow transplants</a:t>
            </a:r>
            <a:endParaRPr lang="en-US" dirty="0" smtClean="0">
              <a:ea typeface="ＭＳ Ｐゴシック" pitchFamily="-108" charset="-128"/>
            </a:endParaRPr>
          </a:p>
        </p:txBody>
      </p:sp>
      <p:pic>
        <p:nvPicPr>
          <p:cNvPr id="62469" name="Picture 5" descr="56"/>
          <p:cNvPicPr>
            <a:picLocks noChangeAspect="1" noChangeArrowheads="1"/>
          </p:cNvPicPr>
          <p:nvPr/>
        </p:nvPicPr>
        <p:blipFill>
          <a:blip r:embed="rId4">
            <a:lum bright="12000"/>
          </a:blip>
          <a:srcRect t="10649" r="14999"/>
          <a:stretch>
            <a:fillRect/>
          </a:stretch>
        </p:blipFill>
        <p:spPr bwMode="auto">
          <a:xfrm>
            <a:off x="5181600" y="3733800"/>
            <a:ext cx="3657600" cy="2887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37456" y="489857"/>
            <a:ext cx="7587343" cy="892629"/>
          </a:xfrm>
        </p:spPr>
        <p:txBody>
          <a:bodyPr anchor="ctr"/>
          <a:lstStyle/>
          <a:p>
            <a:pPr algn="l"/>
            <a:r>
              <a:rPr lang="en-US" sz="3600" dirty="0" smtClean="0">
                <a:ea typeface="ＭＳ Ｐゴシック" pitchFamily="-108" charset="-128"/>
              </a:rPr>
              <a:t>Diagnostic  Radiology</a:t>
            </a:r>
            <a:br>
              <a:rPr lang="en-US" sz="3600" dirty="0" smtClean="0">
                <a:ea typeface="ＭＳ Ｐゴシック" pitchFamily="-108" charset="-128"/>
              </a:rPr>
            </a:br>
            <a:r>
              <a:rPr lang="en-US" sz="3600" dirty="0" smtClean="0">
                <a:ea typeface="ＭＳ Ｐゴシック" pitchFamily="-108" charset="-128"/>
              </a:rPr>
              <a:t>Modalities</a:t>
            </a:r>
          </a:p>
        </p:txBody>
      </p:sp>
      <p:sp>
        <p:nvSpPr>
          <p:cNvPr id="63491" name="Rectangle 3"/>
          <p:cNvSpPr>
            <a:spLocks noGrp="1" noChangeArrowheads="1"/>
          </p:cNvSpPr>
          <p:nvPr>
            <p:ph type="body" idx="1"/>
          </p:nvPr>
        </p:nvSpPr>
        <p:spPr>
          <a:xfrm>
            <a:off x="620485" y="1698171"/>
            <a:ext cx="7794171" cy="4833258"/>
          </a:xfrm>
        </p:spPr>
        <p:txBody>
          <a:bodyPr/>
          <a:lstStyle/>
          <a:p>
            <a:r>
              <a:rPr lang="en-US" dirty="0" smtClean="0">
                <a:ea typeface="ＭＳ Ｐゴシック" pitchFamily="-108" charset="-128"/>
              </a:rPr>
              <a:t>X-Ray (</a:t>
            </a:r>
            <a:r>
              <a:rPr lang="en-US" dirty="0" err="1" smtClean="0">
                <a:ea typeface="ＭＳ Ｐゴシック" pitchFamily="-108" charset="-128"/>
              </a:rPr>
              <a:t>Roentgenology</a:t>
            </a:r>
            <a:r>
              <a:rPr lang="en-US" dirty="0" smtClean="0">
                <a:ea typeface="ＭＳ Ｐゴシック" pitchFamily="-108" charset="-128"/>
              </a:rPr>
              <a:t>)</a:t>
            </a:r>
          </a:p>
          <a:p>
            <a:pPr lvl="1"/>
            <a:r>
              <a:rPr lang="en-US" dirty="0" smtClean="0">
                <a:ea typeface="ＭＳ Ｐゴシック" pitchFamily="-108" charset="-128"/>
              </a:rPr>
              <a:t>Radiography</a:t>
            </a:r>
          </a:p>
          <a:p>
            <a:pPr lvl="1"/>
            <a:r>
              <a:rPr lang="en-US" dirty="0" smtClean="0">
                <a:ea typeface="ＭＳ Ｐゴシック" pitchFamily="-108" charset="-128"/>
              </a:rPr>
              <a:t>Fluoroscopy</a:t>
            </a:r>
          </a:p>
          <a:p>
            <a:pPr lvl="1"/>
            <a:r>
              <a:rPr lang="en-US" dirty="0" smtClean="0">
                <a:ea typeface="ＭＳ Ｐゴシック" pitchFamily="-108" charset="-128"/>
              </a:rPr>
              <a:t>CT (Computed Tomography)</a:t>
            </a:r>
          </a:p>
          <a:p>
            <a:pPr lvl="1"/>
            <a:r>
              <a:rPr lang="en-US" dirty="0" smtClean="0">
                <a:ea typeface="ＭＳ Ｐゴシック" pitchFamily="-108" charset="-128"/>
              </a:rPr>
              <a:t>Interventional Radiology</a:t>
            </a:r>
          </a:p>
          <a:p>
            <a:pPr lvl="2"/>
            <a:r>
              <a:rPr lang="en-US" dirty="0" smtClean="0">
                <a:ea typeface="ＭＳ Ｐゴシック" pitchFamily="-108" charset="-128"/>
              </a:rPr>
              <a:t>Angiography</a:t>
            </a:r>
          </a:p>
          <a:p>
            <a:pPr lvl="2"/>
            <a:r>
              <a:rPr lang="en-US" dirty="0" smtClean="0">
                <a:ea typeface="ＭＳ Ｐゴシック" pitchFamily="-108" charset="-128"/>
              </a:rPr>
              <a:t>Cardiac Catheterization</a:t>
            </a:r>
          </a:p>
          <a:p>
            <a:pPr lvl="2"/>
            <a:r>
              <a:rPr lang="en-US" dirty="0" err="1" smtClean="0">
                <a:ea typeface="ＭＳ Ｐゴシック" pitchFamily="-108" charset="-128"/>
              </a:rPr>
              <a:t>Neuro</a:t>
            </a:r>
            <a:r>
              <a:rPr lang="en-US" dirty="0" smtClean="0">
                <a:ea typeface="ＭＳ Ｐゴシック" pitchFamily="-108" charset="-128"/>
              </a:rPr>
              <a:t>-Interventional</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4"/>
          <p:cNvSpPr>
            <a:spLocks noGrp="1" noChangeArrowheads="1"/>
          </p:cNvSpPr>
          <p:nvPr>
            <p:ph sz="half" idx="1"/>
          </p:nvPr>
        </p:nvSpPr>
        <p:spPr/>
        <p:txBody>
          <a:bodyPr/>
          <a:lstStyle/>
          <a:p>
            <a:pPr>
              <a:lnSpc>
                <a:spcPct val="90000"/>
              </a:lnSpc>
            </a:pPr>
            <a:r>
              <a:rPr lang="en-US" sz="2800" dirty="0" smtClean="0">
                <a:ea typeface="ＭＳ Ｐゴシック" pitchFamily="-108" charset="-128"/>
              </a:rPr>
              <a:t>Gated study of </a:t>
            </a:r>
            <a:r>
              <a:rPr lang="en-US" sz="2800" dirty="0" err="1" smtClean="0">
                <a:ea typeface="ＭＳ Ｐゴシック" pitchFamily="-108" charset="-128"/>
              </a:rPr>
              <a:t>radiolabeled</a:t>
            </a:r>
            <a:r>
              <a:rPr lang="en-US" sz="2800" dirty="0" smtClean="0">
                <a:ea typeface="ＭＳ Ｐゴシック" pitchFamily="-108" charset="-128"/>
              </a:rPr>
              <a:t> cardiac muscle</a:t>
            </a:r>
          </a:p>
          <a:p>
            <a:pPr>
              <a:lnSpc>
                <a:spcPct val="90000"/>
              </a:lnSpc>
            </a:pPr>
            <a:r>
              <a:rPr lang="en-US" sz="2800" dirty="0" smtClean="0">
                <a:ea typeface="ＭＳ Ｐゴシック" pitchFamily="-108" charset="-128"/>
              </a:rPr>
              <a:t>Allows visualization of heart tissue viability</a:t>
            </a:r>
          </a:p>
        </p:txBody>
      </p:sp>
      <p:sp>
        <p:nvSpPr>
          <p:cNvPr id="64514" name="Rectangle 2"/>
          <p:cNvSpPr>
            <a:spLocks noGrp="1" noChangeArrowheads="1"/>
          </p:cNvSpPr>
          <p:nvPr>
            <p:ph type="title" idx="4294967295"/>
          </p:nvPr>
        </p:nvSpPr>
        <p:spPr>
          <a:xfrm>
            <a:off x="254977" y="533400"/>
            <a:ext cx="7082448" cy="784225"/>
          </a:xfrm>
          <a:prstGeom prst="rect">
            <a:avLst/>
          </a:prstGeom>
        </p:spPr>
        <p:txBody>
          <a:bodyPr anchor="ctr"/>
          <a:lstStyle/>
          <a:p>
            <a:pPr algn="l"/>
            <a:r>
              <a:rPr lang="en-US" sz="3600" dirty="0" smtClean="0">
                <a:ea typeface="ＭＳ Ｐゴシック" pitchFamily="-108" charset="-128"/>
              </a:rPr>
              <a:t>Heart Image</a:t>
            </a:r>
          </a:p>
        </p:txBody>
      </p:sp>
      <p:pic>
        <p:nvPicPr>
          <p:cNvPr id="6" name="g_ant_rest_50%.avi" descr="Untitled:medicahersheylppt:g_ant_rest_50%.avi">
            <a:hlinkClick r:id="" action="ppaction://media"/>
          </p:cNvPr>
          <p:cNvPicPr>
            <a:picLocks noGrp="1" noRot="1" noChangeAspect="1" noChangeArrowheads="1"/>
          </p:cNvPicPr>
          <p:nvPr>
            <p:ph sz="half" idx="2"/>
            <a:quickTimeFile r:link="rId1"/>
          </p:nvPr>
        </p:nvPicPr>
        <p:blipFill>
          <a:blip r:embed="rId4"/>
          <a:srcRect/>
          <a:stretch>
            <a:fillRect/>
          </a:stretch>
        </p:blipFill>
        <p:spPr bwMode="auto">
          <a:xfrm>
            <a:off x="4648200" y="1902619"/>
            <a:ext cx="4038600" cy="403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4"/>
          <p:cNvSpPr>
            <a:spLocks noGrp="1" noChangeArrowheads="1"/>
          </p:cNvSpPr>
          <p:nvPr>
            <p:ph sz="half" idx="1"/>
          </p:nvPr>
        </p:nvSpPr>
        <p:spPr/>
        <p:txBody>
          <a:bodyPr>
            <a:normAutofit/>
          </a:bodyPr>
          <a:lstStyle/>
          <a:p>
            <a:pPr>
              <a:lnSpc>
                <a:spcPct val="90000"/>
              </a:lnSpc>
            </a:pPr>
            <a:r>
              <a:rPr lang="en-US" dirty="0" smtClean="0">
                <a:ea typeface="ＭＳ Ｐゴシック" pitchFamily="-108" charset="-128"/>
              </a:rPr>
              <a:t>Active bone surface is labeled</a:t>
            </a:r>
          </a:p>
          <a:p>
            <a:pPr>
              <a:lnSpc>
                <a:spcPct val="90000"/>
              </a:lnSpc>
            </a:pPr>
            <a:r>
              <a:rPr lang="en-US" dirty="0" smtClean="0">
                <a:ea typeface="ＭＳ Ｐゴシック" pitchFamily="-108" charset="-128"/>
              </a:rPr>
              <a:t>Note “hot spots” and kidneys</a:t>
            </a:r>
          </a:p>
        </p:txBody>
      </p:sp>
      <p:sp>
        <p:nvSpPr>
          <p:cNvPr id="65538" name="Rectangle 2"/>
          <p:cNvSpPr>
            <a:spLocks noGrp="1" noChangeArrowheads="1"/>
          </p:cNvSpPr>
          <p:nvPr>
            <p:ph type="title" idx="4294967295"/>
          </p:nvPr>
        </p:nvSpPr>
        <p:spPr>
          <a:xfrm>
            <a:off x="0" y="609600"/>
            <a:ext cx="7566025" cy="609600"/>
          </a:xfrm>
          <a:prstGeom prst="rect">
            <a:avLst/>
          </a:prstGeom>
        </p:spPr>
        <p:txBody>
          <a:bodyPr/>
          <a:lstStyle/>
          <a:p>
            <a:pPr algn="l"/>
            <a:r>
              <a:rPr lang="en-US" sz="3600" dirty="0" smtClean="0">
                <a:ea typeface="ＭＳ Ｐゴシック" pitchFamily="-108" charset="-128"/>
              </a:rPr>
              <a:t>Bone Scan with </a:t>
            </a:r>
            <a:r>
              <a:rPr lang="en-US" sz="3600" baseline="30000" dirty="0" smtClean="0">
                <a:ea typeface="ＭＳ Ｐゴシック" pitchFamily="-108" charset="-128"/>
              </a:rPr>
              <a:t>99m</a:t>
            </a:r>
            <a:r>
              <a:rPr lang="en-US" sz="3600" dirty="0" smtClean="0">
                <a:ea typeface="ＭＳ Ｐゴシック" pitchFamily="-108" charset="-128"/>
              </a:rPr>
              <a:t>Tc-HDP</a:t>
            </a:r>
          </a:p>
        </p:txBody>
      </p:sp>
      <p:pic>
        <p:nvPicPr>
          <p:cNvPr id="6" name="bone2.avi" descr="Untitled:medicahersheylppt:bone2.avi">
            <a:hlinkClick r:id="" action="ppaction://media"/>
          </p:cNvPr>
          <p:cNvPicPr>
            <a:picLocks noGrp="1" noRot="1" noChangeAspect="1" noChangeArrowheads="1"/>
          </p:cNvPicPr>
          <p:nvPr>
            <p:ph sz="half" idx="2"/>
            <a:quickTimeFile r:link="rId1"/>
          </p:nvPr>
        </p:nvPicPr>
        <p:blipFill>
          <a:blip r:embed="rId4"/>
          <a:srcRect/>
          <a:stretch>
            <a:fillRect/>
          </a:stretch>
        </p:blipFill>
        <p:spPr bwMode="auto">
          <a:xfrm>
            <a:off x="4740915" y="1995854"/>
            <a:ext cx="3805208" cy="34428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ChangeArrowheads="1"/>
          </p:cNvSpPr>
          <p:nvPr>
            <p:ph type="body" idx="1"/>
          </p:nvPr>
        </p:nvSpPr>
        <p:spPr/>
        <p:txBody>
          <a:bodyPr>
            <a:normAutofit fontScale="85000" lnSpcReduction="10000"/>
          </a:bodyPr>
          <a:lstStyle/>
          <a:p>
            <a:pPr>
              <a:lnSpc>
                <a:spcPct val="90000"/>
              </a:lnSpc>
            </a:pPr>
            <a:r>
              <a:rPr lang="en-US" sz="2400" dirty="0" smtClean="0">
                <a:ea typeface="ＭＳ Ｐゴシック" pitchFamily="-108" charset="-128"/>
              </a:rPr>
              <a:t>Metabolic hotspots highlighted – possibly cancerous</a:t>
            </a:r>
          </a:p>
        </p:txBody>
      </p:sp>
      <p:sp>
        <p:nvSpPr>
          <p:cNvPr id="66565" name="Rectangle 5"/>
          <p:cNvSpPr>
            <a:spLocks noGrp="1" noChangeArrowheads="1"/>
          </p:cNvSpPr>
          <p:nvPr>
            <p:ph type="body" sz="quarter" idx="3"/>
          </p:nvPr>
        </p:nvSpPr>
        <p:spPr/>
        <p:txBody>
          <a:bodyPr>
            <a:normAutofit fontScale="85000" lnSpcReduction="10000"/>
          </a:bodyPr>
          <a:lstStyle/>
          <a:p>
            <a:pPr>
              <a:lnSpc>
                <a:spcPct val="90000"/>
              </a:lnSpc>
            </a:pPr>
            <a:r>
              <a:rPr lang="en-US" sz="2400" dirty="0" smtClean="0">
                <a:ea typeface="ＭＳ Ｐゴシック" pitchFamily="-108" charset="-128"/>
              </a:rPr>
              <a:t>X-ray image shows break, but no metabolic information</a:t>
            </a:r>
          </a:p>
        </p:txBody>
      </p:sp>
      <p:sp>
        <p:nvSpPr>
          <p:cNvPr id="66563" name="Rectangle 3"/>
          <p:cNvSpPr>
            <a:spLocks noGrp="1" noChangeArrowheads="1"/>
          </p:cNvSpPr>
          <p:nvPr>
            <p:ph type="title" idx="4294967295"/>
          </p:nvPr>
        </p:nvSpPr>
        <p:spPr>
          <a:xfrm>
            <a:off x="0" y="571500"/>
            <a:ext cx="8686800" cy="685800"/>
          </a:xfrm>
          <a:prstGeom prst="rect">
            <a:avLst/>
          </a:prstGeom>
        </p:spPr>
        <p:txBody>
          <a:bodyPr anchor="ctr"/>
          <a:lstStyle/>
          <a:p>
            <a:pPr algn="l"/>
            <a:r>
              <a:rPr lang="en-US" sz="2400" dirty="0" err="1">
                <a:ea typeface="ＭＳ Ｐゴシック" pitchFamily="-108" charset="-128"/>
              </a:rPr>
              <a:t>Nuc</a:t>
            </a:r>
            <a:r>
              <a:rPr lang="en-US" sz="2400" dirty="0">
                <a:ea typeface="ＭＳ Ｐゴシック" pitchFamily="-108" charset="-128"/>
              </a:rPr>
              <a:t> Med &amp; Radiographic Images Compared</a:t>
            </a:r>
          </a:p>
        </p:txBody>
      </p:sp>
      <p:pic>
        <p:nvPicPr>
          <p:cNvPr id="8" name="Picture 2" descr="40"/>
          <p:cNvPicPr>
            <a:picLocks noGrp="1" noChangeAspect="1" noChangeArrowheads="1"/>
          </p:cNvPicPr>
          <p:nvPr>
            <p:ph sz="half" idx="2"/>
          </p:nvPr>
        </p:nvPicPr>
        <p:blipFill rotWithShape="1">
          <a:blip r:embed="rId3">
            <a:lum bright="18000" contrast="-6000"/>
          </a:blip>
          <a:srcRect r="46030"/>
          <a:stretch/>
        </p:blipFill>
        <p:spPr bwMode="auto">
          <a:xfrm>
            <a:off x="457200" y="2802335"/>
            <a:ext cx="2866292" cy="3544417"/>
          </a:xfrm>
          <a:prstGeom prst="rect">
            <a:avLst/>
          </a:prstGeom>
          <a:noFill/>
          <a:ln w="9525">
            <a:noFill/>
            <a:miter lim="800000"/>
            <a:headEnd/>
            <a:tailEnd/>
          </a:ln>
        </p:spPr>
      </p:pic>
      <p:pic>
        <p:nvPicPr>
          <p:cNvPr id="9" name="Picture 2" descr="40"/>
          <p:cNvPicPr>
            <a:picLocks noGrp="1" noChangeAspect="1" noChangeArrowheads="1"/>
          </p:cNvPicPr>
          <p:nvPr>
            <p:ph sz="quarter" idx="4"/>
          </p:nvPr>
        </p:nvPicPr>
        <p:blipFill rotWithShape="1">
          <a:blip r:embed="rId3">
            <a:lum bright="18000" contrast="-6000"/>
          </a:blip>
          <a:srcRect l="53447"/>
          <a:stretch/>
        </p:blipFill>
        <p:spPr bwMode="auto">
          <a:xfrm>
            <a:off x="5143500" y="2652336"/>
            <a:ext cx="2708031" cy="3882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p:cNvSpPr>
            <a:spLocks noGrp="1" noChangeArrowheads="1"/>
          </p:cNvSpPr>
          <p:nvPr>
            <p:ph type="title"/>
          </p:nvPr>
        </p:nvSpPr>
        <p:spPr>
          <a:xfrm>
            <a:off x="276225" y="533400"/>
            <a:ext cx="7772400" cy="816429"/>
          </a:xfrm>
        </p:spPr>
        <p:txBody>
          <a:bodyPr anchor="ctr"/>
          <a:lstStyle/>
          <a:p>
            <a:pPr algn="l"/>
            <a:r>
              <a:rPr lang="en-US" sz="3200" dirty="0" smtClean="0">
                <a:ea typeface="ＭＳ Ｐゴシック" pitchFamily="-108" charset="-128"/>
              </a:rPr>
              <a:t>The New(</a:t>
            </a:r>
            <a:r>
              <a:rPr lang="en-US" sz="3200" dirty="0" err="1" smtClean="0">
                <a:ea typeface="ＭＳ Ｐゴシック" pitchFamily="-108" charset="-128"/>
              </a:rPr>
              <a:t>er</a:t>
            </a:r>
            <a:r>
              <a:rPr lang="en-US" sz="3200" dirty="0" smtClean="0">
                <a:ea typeface="ＭＳ Ｐゴシック" pitchFamily="-108" charset="-128"/>
              </a:rPr>
              <a:t>) Kid on the Block:  PET  Positron Emission Tomography</a:t>
            </a:r>
          </a:p>
        </p:txBody>
      </p:sp>
      <p:sp>
        <p:nvSpPr>
          <p:cNvPr id="67587" name="Rectangle 8"/>
          <p:cNvSpPr>
            <a:spLocks noGrp="1" noChangeArrowheads="1"/>
          </p:cNvSpPr>
          <p:nvPr>
            <p:ph type="body" idx="1"/>
          </p:nvPr>
        </p:nvSpPr>
        <p:spPr>
          <a:xfrm>
            <a:off x="990600" y="5486400"/>
            <a:ext cx="7620000" cy="1371600"/>
          </a:xfrm>
        </p:spPr>
        <p:txBody>
          <a:bodyPr>
            <a:normAutofit fontScale="92500"/>
          </a:bodyPr>
          <a:lstStyle/>
          <a:p>
            <a:r>
              <a:rPr lang="en-US" sz="2800" baseline="30000" dirty="0" smtClean="0">
                <a:ea typeface="ＭＳ Ｐゴシック" pitchFamily="-108" charset="-128"/>
              </a:rPr>
              <a:t>18</a:t>
            </a:r>
            <a:r>
              <a:rPr lang="en-US" sz="2800" dirty="0" smtClean="0">
                <a:ea typeface="ＭＳ Ｐゴシック" pitchFamily="-108" charset="-128"/>
              </a:rPr>
              <a:t>FDG Images of a normal </a:t>
            </a:r>
            <a:r>
              <a:rPr lang="en-US" sz="2800" dirty="0" err="1" smtClean="0">
                <a:ea typeface="ＭＳ Ｐゴシック" pitchFamily="-108" charset="-128"/>
              </a:rPr>
              <a:t>vs</a:t>
            </a:r>
            <a:r>
              <a:rPr lang="en-US" sz="2800" dirty="0" smtClean="0">
                <a:ea typeface="ＭＳ Ｐゴシック" pitchFamily="-108" charset="-128"/>
              </a:rPr>
              <a:t> an epileptic brain</a:t>
            </a:r>
          </a:p>
          <a:p>
            <a:r>
              <a:rPr lang="en-US" sz="2800" dirty="0" smtClean="0">
                <a:ea typeface="ＭＳ Ｐゴシック" pitchFamily="-108" charset="-128"/>
              </a:rPr>
              <a:t>Rapidly growing in popularity for tumor imaging</a:t>
            </a:r>
          </a:p>
        </p:txBody>
      </p:sp>
      <p:pic>
        <p:nvPicPr>
          <p:cNvPr id="67588" name="Picture 4"/>
          <p:cNvPicPr>
            <a:picLocks noChangeAspect="1" noChangeArrowheads="1"/>
          </p:cNvPicPr>
          <p:nvPr/>
        </p:nvPicPr>
        <p:blipFill>
          <a:blip r:embed="rId3"/>
          <a:srcRect/>
          <a:stretch>
            <a:fillRect/>
          </a:stretch>
        </p:blipFill>
        <p:spPr bwMode="auto">
          <a:xfrm>
            <a:off x="990600" y="1676400"/>
            <a:ext cx="3171825" cy="3478395"/>
          </a:xfrm>
          <a:prstGeom prst="rect">
            <a:avLst/>
          </a:prstGeom>
          <a:noFill/>
          <a:ln w="9525">
            <a:noFill/>
            <a:miter lim="800000"/>
            <a:headEnd/>
            <a:tailEnd/>
          </a:ln>
        </p:spPr>
      </p:pic>
      <p:pic>
        <p:nvPicPr>
          <p:cNvPr id="67589" name="Picture 5"/>
          <p:cNvPicPr>
            <a:picLocks noChangeAspect="1" noChangeArrowheads="1"/>
          </p:cNvPicPr>
          <p:nvPr/>
        </p:nvPicPr>
        <p:blipFill>
          <a:blip r:embed="rId4"/>
          <a:srcRect/>
          <a:stretch>
            <a:fillRect/>
          </a:stretch>
        </p:blipFill>
        <p:spPr bwMode="auto">
          <a:xfrm>
            <a:off x="5257799" y="1676399"/>
            <a:ext cx="3069771" cy="347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a:xfrm>
            <a:off x="1219200" y="1524000"/>
            <a:ext cx="7010400" cy="1752600"/>
          </a:xfrm>
        </p:spPr>
        <p:txBody>
          <a:bodyPr/>
          <a:lstStyle/>
          <a:p>
            <a:r>
              <a:rPr lang="en-US" sz="2400" dirty="0" smtClean="0">
                <a:ea typeface="ＭＳ Ｐゴシック" pitchFamily="-108" charset="-128"/>
              </a:rPr>
              <a:t>p</a:t>
            </a:r>
            <a:r>
              <a:rPr lang="en-US" sz="2400" baseline="30000" dirty="0" smtClean="0">
                <a:latin typeface="Tahoma" pitchFamily="-108" charset="0"/>
                <a:ea typeface="ＭＳ Ｐゴシック" pitchFamily="-108" charset="-128"/>
              </a:rPr>
              <a:t>+</a:t>
            </a:r>
            <a:r>
              <a:rPr lang="en-US" sz="2400" dirty="0" smtClean="0">
                <a:latin typeface="Tahoma" pitchFamily="-108" charset="0"/>
                <a:ea typeface="ＭＳ Ｐゴシック" pitchFamily="-108" charset="-128"/>
              </a:rPr>
              <a:t> </a:t>
            </a:r>
            <a:r>
              <a:rPr lang="en-US" sz="2400" dirty="0" smtClean="0">
                <a:latin typeface="Wingdings" pitchFamily="-108" charset="2"/>
                <a:ea typeface="ＭＳ Ｐゴシック" pitchFamily="-108" charset="-128"/>
              </a:rPr>
              <a:t>à</a:t>
            </a:r>
            <a:r>
              <a:rPr lang="en-US" sz="2400" dirty="0" smtClean="0">
                <a:latin typeface="Tahoma" pitchFamily="-108" charset="0"/>
                <a:ea typeface="ＭＳ Ｐゴシック" pitchFamily="-108" charset="-128"/>
              </a:rPr>
              <a:t> </a:t>
            </a:r>
            <a:r>
              <a:rPr lang="en-US" sz="2400" dirty="0" smtClean="0">
                <a:ea typeface="ＭＳ Ｐゴシック" pitchFamily="-108" charset="-128"/>
              </a:rPr>
              <a:t>n</a:t>
            </a:r>
            <a:r>
              <a:rPr lang="en-US" sz="2400" baseline="30000" dirty="0" smtClean="0">
                <a:ea typeface="ＭＳ Ｐゴシック" pitchFamily="-108" charset="-128"/>
              </a:rPr>
              <a:t>0</a:t>
            </a:r>
            <a:r>
              <a:rPr lang="en-US" sz="2400" dirty="0" smtClean="0">
                <a:latin typeface="Tahoma" pitchFamily="-108" charset="0"/>
                <a:ea typeface="ＭＳ Ｐゴシック" pitchFamily="-108" charset="-128"/>
              </a:rPr>
              <a:t> + </a:t>
            </a:r>
            <a:r>
              <a:rPr lang="en-US" sz="2400" dirty="0" smtClean="0">
                <a:ea typeface="ＭＳ Ｐゴシック" pitchFamily="-108" charset="-128"/>
              </a:rPr>
              <a:t>e</a:t>
            </a:r>
            <a:r>
              <a:rPr lang="en-US" sz="2400" baseline="30000" dirty="0" smtClean="0">
                <a:latin typeface="Tahoma" pitchFamily="-108" charset="0"/>
                <a:ea typeface="ＭＳ Ｐゴシック" pitchFamily="-108" charset="-128"/>
              </a:rPr>
              <a:t>+</a:t>
            </a:r>
            <a:r>
              <a:rPr lang="en-US" sz="2400" dirty="0" smtClean="0">
                <a:latin typeface="Tahoma" pitchFamily="-108" charset="0"/>
                <a:ea typeface="ＭＳ Ｐゴシック" pitchFamily="-108" charset="-128"/>
              </a:rPr>
              <a:t> + </a:t>
            </a:r>
            <a:r>
              <a:rPr lang="en-US" sz="2400" dirty="0" smtClean="0">
                <a:latin typeface="Symbol" pitchFamily="-108" charset="2"/>
                <a:ea typeface="ＭＳ Ｐゴシック" pitchFamily="-108" charset="-128"/>
              </a:rPr>
              <a:t>n</a:t>
            </a:r>
            <a:endParaRPr lang="en-US" sz="2400" dirty="0" smtClean="0">
              <a:latin typeface="Tahoma" pitchFamily="-108" charset="0"/>
              <a:ea typeface="ＭＳ Ｐゴシック" pitchFamily="-108" charset="-128"/>
            </a:endParaRPr>
          </a:p>
          <a:p>
            <a:r>
              <a:rPr lang="en-US" sz="2400" dirty="0" smtClean="0">
                <a:ea typeface="ＭＳ Ｐゴシック" pitchFamily="-108" charset="-128"/>
              </a:rPr>
              <a:t>Positron escapes the nucleus</a:t>
            </a:r>
          </a:p>
          <a:p>
            <a:r>
              <a:rPr lang="en-US" sz="2400" dirty="0" smtClean="0">
                <a:ea typeface="ＭＳ Ｐゴシック" pitchFamily="-108" charset="-128"/>
              </a:rPr>
              <a:t>Two oppositely directed photons result from the annihilation of the positron with an electron</a:t>
            </a:r>
          </a:p>
        </p:txBody>
      </p:sp>
      <p:sp>
        <p:nvSpPr>
          <p:cNvPr id="68611" name="Rectangle 3"/>
          <p:cNvSpPr>
            <a:spLocks noGrp="1" noChangeArrowheads="1"/>
          </p:cNvSpPr>
          <p:nvPr>
            <p:ph type="title"/>
          </p:nvPr>
        </p:nvSpPr>
        <p:spPr>
          <a:xfrm>
            <a:off x="304800" y="511628"/>
            <a:ext cx="8534400" cy="859971"/>
          </a:xfrm>
        </p:spPr>
        <p:txBody>
          <a:bodyPr anchor="ctr"/>
          <a:lstStyle/>
          <a:p>
            <a:pPr algn="l"/>
            <a:r>
              <a:rPr lang="en-US" sz="3200" dirty="0" smtClean="0">
                <a:ea typeface="ＭＳ Ｐゴシック" pitchFamily="-108" charset="-128"/>
              </a:rPr>
              <a:t>Positron Decay</a:t>
            </a:r>
            <a:br>
              <a:rPr lang="en-US" sz="3200" dirty="0" smtClean="0">
                <a:ea typeface="ＭＳ Ｐゴシック" pitchFamily="-108" charset="-128"/>
              </a:rPr>
            </a:br>
            <a:r>
              <a:rPr lang="en-US" sz="3200" dirty="0" smtClean="0">
                <a:ea typeface="ＭＳ Ｐゴシック" pitchFamily="-108" charset="-128"/>
              </a:rPr>
              <a:t> and Coincidence Photon Detection</a:t>
            </a:r>
          </a:p>
        </p:txBody>
      </p:sp>
      <p:pic>
        <p:nvPicPr>
          <p:cNvPr id="68612" name="Picture 4" descr="PET Annihilation Radiation"/>
          <p:cNvPicPr>
            <a:picLocks noChangeAspect="1" noChangeArrowheads="1"/>
          </p:cNvPicPr>
          <p:nvPr/>
        </p:nvPicPr>
        <p:blipFill>
          <a:blip r:embed="rId3"/>
          <a:srcRect l="6351" r="4440"/>
          <a:stretch>
            <a:fillRect/>
          </a:stretch>
        </p:blipFill>
        <p:spPr bwMode="auto">
          <a:xfrm>
            <a:off x="228600" y="3276600"/>
            <a:ext cx="4724400" cy="2714625"/>
          </a:xfrm>
          <a:prstGeom prst="rect">
            <a:avLst/>
          </a:prstGeom>
          <a:noFill/>
          <a:ln w="9525">
            <a:noFill/>
            <a:miter lim="800000"/>
            <a:headEnd/>
            <a:tailEnd/>
          </a:ln>
        </p:spPr>
      </p:pic>
      <p:pic>
        <p:nvPicPr>
          <p:cNvPr id="68613" name="Picture 5" descr="PET True Coincidence"/>
          <p:cNvPicPr>
            <a:picLocks noChangeAspect="1" noChangeArrowheads="1"/>
          </p:cNvPicPr>
          <p:nvPr/>
        </p:nvPicPr>
        <p:blipFill>
          <a:blip r:embed="rId4"/>
          <a:srcRect l="7788" t="8327" r="11249" b="13777"/>
          <a:stretch>
            <a:fillRect/>
          </a:stretch>
        </p:blipFill>
        <p:spPr bwMode="auto">
          <a:xfrm>
            <a:off x="5181600" y="3276600"/>
            <a:ext cx="3730625" cy="2743200"/>
          </a:xfrm>
          <a:prstGeom prst="rect">
            <a:avLst/>
          </a:prstGeom>
          <a:noFill/>
          <a:ln w="9525">
            <a:noFill/>
            <a:miter lim="800000"/>
            <a:headEnd/>
            <a:tailEnd/>
          </a:ln>
        </p:spPr>
      </p:pic>
      <p:sp>
        <p:nvSpPr>
          <p:cNvPr id="68614" name="Text Box 6"/>
          <p:cNvSpPr txBox="1">
            <a:spLocks noChangeArrowheads="1"/>
          </p:cNvSpPr>
          <p:nvPr/>
        </p:nvSpPr>
        <p:spPr bwMode="auto">
          <a:xfrm>
            <a:off x="4495800" y="6122988"/>
            <a:ext cx="4622800" cy="457200"/>
          </a:xfrm>
          <a:prstGeom prst="rect">
            <a:avLst/>
          </a:prstGeom>
          <a:noFill/>
          <a:ln w="9525">
            <a:noFill/>
            <a:miter lim="800000"/>
            <a:headEnd/>
            <a:tailEnd/>
          </a:ln>
        </p:spPr>
        <p:txBody>
          <a:bodyPr wrap="none">
            <a:spAutoFit/>
          </a:bodyPr>
          <a:lstStyle/>
          <a:p>
            <a:r>
              <a:rPr lang="en-US"/>
              <a:t>PET Scanner Coincidence Detectors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2"/>
          <p:cNvSpPr>
            <a:spLocks noGrp="1" noChangeArrowheads="1"/>
          </p:cNvSpPr>
          <p:nvPr>
            <p:ph type="title"/>
          </p:nvPr>
        </p:nvSpPr>
        <p:spPr>
          <a:xfrm>
            <a:off x="381000" y="457200"/>
            <a:ext cx="8091488" cy="990600"/>
          </a:xfrm>
        </p:spPr>
        <p:txBody>
          <a:bodyPr/>
          <a:lstStyle/>
          <a:p>
            <a:pPr algn="l"/>
            <a:r>
              <a:rPr lang="en-US" dirty="0" smtClean="0">
                <a:ea typeface="ＭＳ Ｐゴシック" pitchFamily="-108" charset="-128"/>
              </a:rPr>
              <a:t>Uses of Alpha Radiation</a:t>
            </a:r>
          </a:p>
        </p:txBody>
      </p:sp>
      <p:graphicFrame>
        <p:nvGraphicFramePr>
          <p:cNvPr id="21506" name="Object 2"/>
          <p:cNvGraphicFramePr>
            <a:graphicFrameLocks noGrp="1" noChangeAspect="1"/>
          </p:cNvGraphicFramePr>
          <p:nvPr>
            <p:ph type="clipArt" sz="half" idx="2"/>
          </p:nvPr>
        </p:nvGraphicFramePr>
        <p:xfrm>
          <a:off x="4108450" y="1920875"/>
          <a:ext cx="2438400" cy="1308100"/>
        </p:xfrm>
        <a:graphic>
          <a:graphicData uri="http://schemas.openxmlformats.org/presentationml/2006/ole">
            <mc:AlternateContent xmlns:mc="http://schemas.openxmlformats.org/markup-compatibility/2006">
              <mc:Choice xmlns:v="urn:schemas-microsoft-com:vml" Requires="v">
                <p:oleObj spid="_x0000_s1038" name="Microsoft ClipArt Gallery" r:id="rId4" imgW="2487168" imgH="1252728" progId="MS_ClipArt_Gallery">
                  <p:embed/>
                </p:oleObj>
              </mc:Choice>
              <mc:Fallback>
                <p:oleObj name="Microsoft ClipArt Gallery" r:id="rId4" imgW="2487168" imgH="1252728" progId="MS_ClipArt_Gallery">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8450" y="1920875"/>
                        <a:ext cx="2438400" cy="1308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2" name="Text Box 5"/>
          <p:cNvSpPr txBox="1">
            <a:spLocks noChangeArrowheads="1"/>
          </p:cNvSpPr>
          <p:nvPr/>
        </p:nvSpPr>
        <p:spPr bwMode="auto">
          <a:xfrm>
            <a:off x="381000" y="1600200"/>
            <a:ext cx="4114800" cy="4906963"/>
          </a:xfrm>
          <a:prstGeom prst="rect">
            <a:avLst/>
          </a:prstGeom>
          <a:noFill/>
          <a:ln w="9525">
            <a:noFill/>
            <a:miter lim="800000"/>
            <a:headEnd/>
            <a:tailEnd/>
          </a:ln>
        </p:spPr>
        <p:txBody>
          <a:bodyPr>
            <a:spAutoFit/>
          </a:bodyPr>
          <a:lstStyle/>
          <a:p>
            <a:pPr>
              <a:spcBef>
                <a:spcPct val="50000"/>
              </a:spcBef>
            </a:pPr>
            <a:r>
              <a:rPr lang="en-US" sz="4000">
                <a:latin typeface="Times" pitchFamily="-108" charset="0"/>
              </a:rPr>
              <a:t>• Pacemakers</a:t>
            </a:r>
            <a:r>
              <a:rPr lang="en-US" sz="1400">
                <a:latin typeface="Times" pitchFamily="-108" charset="0"/>
              </a:rPr>
              <a:t> (Older models)</a:t>
            </a:r>
            <a:endParaRPr lang="en-US" sz="4000">
              <a:latin typeface="Times" pitchFamily="-108" charset="0"/>
            </a:endParaRPr>
          </a:p>
          <a:p>
            <a:pPr>
              <a:spcBef>
                <a:spcPct val="50000"/>
              </a:spcBef>
            </a:pPr>
            <a:r>
              <a:rPr lang="en-US" sz="4000">
                <a:latin typeface="Times" pitchFamily="-108" charset="0"/>
              </a:rPr>
              <a:t>• Airplanes</a:t>
            </a:r>
          </a:p>
          <a:p>
            <a:pPr>
              <a:spcBef>
                <a:spcPct val="50000"/>
              </a:spcBef>
            </a:pPr>
            <a:r>
              <a:rPr lang="en-US" sz="4000">
                <a:latin typeface="Times" pitchFamily="-108" charset="0"/>
              </a:rPr>
              <a:t>• Copy Machines</a:t>
            </a:r>
          </a:p>
          <a:p>
            <a:pPr>
              <a:spcBef>
                <a:spcPct val="50000"/>
              </a:spcBef>
            </a:pPr>
            <a:r>
              <a:rPr lang="en-US" sz="4000">
                <a:latin typeface="Times" pitchFamily="-108" charset="0"/>
              </a:rPr>
              <a:t>•Smoke Detectors</a:t>
            </a:r>
          </a:p>
          <a:p>
            <a:pPr>
              <a:spcBef>
                <a:spcPct val="50000"/>
              </a:spcBef>
            </a:pPr>
            <a:r>
              <a:rPr lang="en-US" sz="4000">
                <a:latin typeface="Times" pitchFamily="-108" charset="0"/>
              </a:rPr>
              <a:t>•Space exploration</a:t>
            </a:r>
            <a:endParaRPr lang="en-US">
              <a:latin typeface="Times" pitchFamily="-108" charset="0"/>
            </a:endParaRPr>
          </a:p>
          <a:p>
            <a:pPr>
              <a:spcBef>
                <a:spcPct val="50000"/>
              </a:spcBef>
            </a:pPr>
            <a:r>
              <a:rPr lang="en-US">
                <a:latin typeface="Times" pitchFamily="-108" charset="0"/>
              </a:rPr>
              <a:t> </a:t>
            </a:r>
          </a:p>
        </p:txBody>
      </p:sp>
      <p:graphicFrame>
        <p:nvGraphicFramePr>
          <p:cNvPr id="21507" name="Object 3"/>
          <p:cNvGraphicFramePr>
            <a:graphicFrameLocks noChangeAspect="1"/>
          </p:cNvGraphicFramePr>
          <p:nvPr/>
        </p:nvGraphicFramePr>
        <p:xfrm>
          <a:off x="6858000" y="1676400"/>
          <a:ext cx="1905000" cy="1609725"/>
        </p:xfrm>
        <a:graphic>
          <a:graphicData uri="http://schemas.openxmlformats.org/presentationml/2006/ole">
            <mc:AlternateContent xmlns:mc="http://schemas.openxmlformats.org/markup-compatibility/2006">
              <mc:Choice xmlns:v="urn:schemas-microsoft-com:vml" Requires="v">
                <p:oleObj spid="_x0000_s1039" name="Microsoft ClipArt Gallery" r:id="rId6" imgW="1219200" imgH="1228344" progId="MS_ClipArt_Gallery">
                  <p:embed/>
                </p:oleObj>
              </mc:Choice>
              <mc:Fallback>
                <p:oleObj name="Microsoft ClipArt Gallery" r:id="rId6" imgW="1219200" imgH="1228344" progId="MS_ClipArt_Gallery">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1676400"/>
                        <a:ext cx="1905000" cy="160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8" name="Object 4"/>
          <p:cNvGraphicFramePr>
            <a:graphicFrameLocks noChangeAspect="1"/>
          </p:cNvGraphicFramePr>
          <p:nvPr/>
        </p:nvGraphicFramePr>
        <p:xfrm>
          <a:off x="6546850" y="4343400"/>
          <a:ext cx="2438400" cy="2133600"/>
        </p:xfrm>
        <a:graphic>
          <a:graphicData uri="http://schemas.openxmlformats.org/presentationml/2006/ole">
            <mc:AlternateContent xmlns:mc="http://schemas.openxmlformats.org/markup-compatibility/2006">
              <mc:Choice xmlns:v="urn:schemas-microsoft-com:vml" Requires="v">
                <p:oleObj spid="_x0000_s1040" name="Microsoft ClipArt Gallery" r:id="rId8" imgW="2882900" imgH="3416300" progId="MS_ClipArt_Gallery">
                  <p:embed/>
                </p:oleObj>
              </mc:Choice>
              <mc:Fallback>
                <p:oleObj name="Microsoft ClipArt Gallery" r:id="rId8" imgW="2882900" imgH="3416300" progId="MS_ClipArt_Gallery">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46850" y="4343400"/>
                        <a:ext cx="2438400" cy="213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9" name="Object 5"/>
          <p:cNvGraphicFramePr>
            <a:graphicFrameLocks noChangeAspect="1"/>
          </p:cNvGraphicFramePr>
          <p:nvPr/>
        </p:nvGraphicFramePr>
        <p:xfrm>
          <a:off x="4648200" y="3228975"/>
          <a:ext cx="1600200" cy="1755775"/>
        </p:xfrm>
        <a:graphic>
          <a:graphicData uri="http://schemas.openxmlformats.org/presentationml/2006/ole">
            <mc:AlternateContent xmlns:mc="http://schemas.openxmlformats.org/markup-compatibility/2006">
              <mc:Choice xmlns:v="urn:schemas-microsoft-com:vml" Requires="v">
                <p:oleObj spid="_x0000_s1041" name="Microsoft ClipArt Gallery" r:id="rId10" imgW="4813300" imgH="4102100" progId="MS_ClipArt_Gallery">
                  <p:embed/>
                </p:oleObj>
              </mc:Choice>
              <mc:Fallback>
                <p:oleObj name="Microsoft ClipArt Gallery" r:id="rId10" imgW="4813300" imgH="4102100" progId="MS_ClipArt_Gallery">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8200" y="3228975"/>
                        <a:ext cx="1600200" cy="175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3" name="AutoShape 9"/>
          <p:cNvSpPr>
            <a:spLocks noChangeArrowheads="1"/>
          </p:cNvSpPr>
          <p:nvPr/>
        </p:nvSpPr>
        <p:spPr bwMode="auto">
          <a:xfrm>
            <a:off x="4648200" y="3200400"/>
            <a:ext cx="1600200" cy="1752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562" y="15926"/>
                </a:moveTo>
                <a:cubicBezTo>
                  <a:pt x="18680" y="14451"/>
                  <a:pt x="19286" y="12651"/>
                  <a:pt x="19286" y="10800"/>
                </a:cubicBezTo>
                <a:cubicBezTo>
                  <a:pt x="19286" y="6113"/>
                  <a:pt x="15486" y="2314"/>
                  <a:pt x="10800" y="2314"/>
                </a:cubicBezTo>
                <a:cubicBezTo>
                  <a:pt x="8948" y="2313"/>
                  <a:pt x="7148" y="2919"/>
                  <a:pt x="5673" y="4037"/>
                </a:cubicBezTo>
                <a:close/>
                <a:moveTo>
                  <a:pt x="4037" y="5673"/>
                </a:moveTo>
                <a:cubicBezTo>
                  <a:pt x="2919" y="7148"/>
                  <a:pt x="2313" y="8948"/>
                  <a:pt x="2313" y="10799"/>
                </a:cubicBezTo>
                <a:cubicBezTo>
                  <a:pt x="2314" y="15486"/>
                  <a:pt x="6113" y="19286"/>
                  <a:pt x="10800" y="19286"/>
                </a:cubicBezTo>
                <a:cubicBezTo>
                  <a:pt x="12651" y="19286"/>
                  <a:pt x="14451" y="18680"/>
                  <a:pt x="15926" y="17562"/>
                </a:cubicBezTo>
                <a:close/>
              </a:path>
            </a:pathLst>
          </a:custGeom>
          <a:noFill/>
          <a:ln w="38100">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17714" y="533400"/>
            <a:ext cx="7772400" cy="838200"/>
          </a:xfrm>
        </p:spPr>
        <p:txBody>
          <a:bodyPr/>
          <a:lstStyle/>
          <a:p>
            <a:pPr algn="l"/>
            <a:r>
              <a:rPr lang="en-US" sz="4000" baseline="30000" dirty="0" smtClean="0">
                <a:ea typeface="ＭＳ Ｐゴシック" pitchFamily="-108" charset="-128"/>
              </a:rPr>
              <a:t>18</a:t>
            </a:r>
            <a:r>
              <a:rPr lang="en-US" sz="4000" dirty="0" smtClean="0">
                <a:ea typeface="ＭＳ Ｐゴシック" pitchFamily="-108" charset="-128"/>
              </a:rPr>
              <a:t>FDG</a:t>
            </a:r>
          </a:p>
        </p:txBody>
      </p:sp>
      <p:sp>
        <p:nvSpPr>
          <p:cNvPr id="70659" name="Rectangle 3"/>
          <p:cNvSpPr>
            <a:spLocks noGrp="1" noChangeArrowheads="1"/>
          </p:cNvSpPr>
          <p:nvPr>
            <p:ph type="body" idx="1"/>
          </p:nvPr>
        </p:nvSpPr>
        <p:spPr>
          <a:xfrm>
            <a:off x="685800" y="1600200"/>
            <a:ext cx="7772400" cy="4495800"/>
          </a:xfrm>
        </p:spPr>
        <p:txBody>
          <a:bodyPr>
            <a:normAutofit fontScale="92500"/>
          </a:bodyPr>
          <a:lstStyle/>
          <a:p>
            <a:pPr>
              <a:lnSpc>
                <a:spcPct val="90000"/>
              </a:lnSpc>
            </a:pPr>
            <a:r>
              <a:rPr lang="en-US" u="sng" dirty="0" err="1" smtClean="0">
                <a:ea typeface="ＭＳ Ｐゴシック" pitchFamily="-108" charset="-128"/>
              </a:rPr>
              <a:t>F</a:t>
            </a:r>
            <a:r>
              <a:rPr lang="en-US" dirty="0" err="1" smtClean="0">
                <a:ea typeface="ＭＳ Ｐゴシック" pitchFamily="-108" charset="-128"/>
              </a:rPr>
              <a:t>luoro</a:t>
            </a:r>
            <a:r>
              <a:rPr lang="en-US" u="sng" dirty="0" err="1" smtClean="0">
                <a:ea typeface="ＭＳ Ｐゴシック" pitchFamily="-108" charset="-128"/>
              </a:rPr>
              <a:t>d</a:t>
            </a:r>
            <a:r>
              <a:rPr lang="en-US" dirty="0" err="1" smtClean="0">
                <a:ea typeface="ＭＳ Ｐゴシック" pitchFamily="-108" charset="-128"/>
              </a:rPr>
              <a:t>eoxy</a:t>
            </a:r>
            <a:r>
              <a:rPr lang="en-US" u="sng" dirty="0" err="1" smtClean="0">
                <a:ea typeface="ＭＳ Ｐゴシック" pitchFamily="-108" charset="-128"/>
              </a:rPr>
              <a:t>g</a:t>
            </a:r>
            <a:r>
              <a:rPr lang="en-US" dirty="0" err="1" smtClean="0">
                <a:ea typeface="ＭＳ Ｐゴシック" pitchFamily="-108" charset="-128"/>
              </a:rPr>
              <a:t>lucose</a:t>
            </a:r>
            <a:endParaRPr lang="en-US" dirty="0" smtClean="0">
              <a:ea typeface="ＭＳ Ｐゴシック" pitchFamily="-108" charset="-128"/>
            </a:endParaRPr>
          </a:p>
          <a:p>
            <a:pPr>
              <a:lnSpc>
                <a:spcPct val="90000"/>
              </a:lnSpc>
            </a:pPr>
            <a:endParaRPr lang="en-US" dirty="0" smtClean="0">
              <a:ea typeface="ＭＳ Ｐゴシック" pitchFamily="-108" charset="-128"/>
            </a:endParaRPr>
          </a:p>
          <a:p>
            <a:pPr>
              <a:lnSpc>
                <a:spcPct val="90000"/>
              </a:lnSpc>
            </a:pPr>
            <a:r>
              <a:rPr lang="en-US" dirty="0" smtClean="0">
                <a:ea typeface="ＭＳ Ｐゴシック" pitchFamily="-108" charset="-128"/>
              </a:rPr>
              <a:t>Most commonly used PET </a:t>
            </a:r>
            <a:r>
              <a:rPr lang="en-US" dirty="0" err="1" smtClean="0">
                <a:ea typeface="ＭＳ Ｐゴシック" pitchFamily="-108" charset="-128"/>
              </a:rPr>
              <a:t>radiocompound</a:t>
            </a:r>
            <a:endParaRPr lang="en-US" dirty="0" smtClean="0">
              <a:ea typeface="ＭＳ Ｐゴシック" pitchFamily="-108" charset="-128"/>
            </a:endParaRPr>
          </a:p>
          <a:p>
            <a:pPr>
              <a:lnSpc>
                <a:spcPct val="90000"/>
              </a:lnSpc>
            </a:pPr>
            <a:endParaRPr lang="en-US" dirty="0" smtClean="0">
              <a:ea typeface="ＭＳ Ｐゴシック" pitchFamily="-108" charset="-128"/>
            </a:endParaRPr>
          </a:p>
          <a:p>
            <a:pPr>
              <a:lnSpc>
                <a:spcPct val="90000"/>
              </a:lnSpc>
            </a:pPr>
            <a:r>
              <a:rPr lang="en-US" dirty="0" smtClean="0">
                <a:ea typeface="ＭＳ Ｐゴシック" pitchFamily="-108" charset="-128"/>
              </a:rPr>
              <a:t>A glucose analog, useful for</a:t>
            </a:r>
          </a:p>
          <a:p>
            <a:pPr lvl="1">
              <a:lnSpc>
                <a:spcPct val="90000"/>
              </a:lnSpc>
            </a:pPr>
            <a:r>
              <a:rPr lang="en-US" dirty="0" smtClean="0">
                <a:ea typeface="ＭＳ Ｐゴシック" pitchFamily="-108" charset="-128"/>
              </a:rPr>
              <a:t>Differentiating malignant from benign tumors</a:t>
            </a:r>
          </a:p>
          <a:p>
            <a:pPr lvl="1">
              <a:lnSpc>
                <a:spcPct val="90000"/>
              </a:lnSpc>
            </a:pPr>
            <a:r>
              <a:rPr lang="en-US" dirty="0" smtClean="0">
                <a:ea typeface="ＭＳ Ｐゴシック" pitchFamily="-108" charset="-128"/>
              </a:rPr>
              <a:t>Differentiating scar from viable myocardial tissue</a:t>
            </a:r>
          </a:p>
          <a:p>
            <a:pPr lvl="1">
              <a:lnSpc>
                <a:spcPct val="90000"/>
              </a:lnSpc>
            </a:pPr>
            <a:r>
              <a:rPr lang="en-US" dirty="0" smtClean="0">
                <a:ea typeface="ＭＳ Ｐゴシック" pitchFamily="-108" charset="-128"/>
              </a:rPr>
              <a:t>Brain function studies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57843" y="517525"/>
            <a:ext cx="7772400" cy="717550"/>
          </a:xfrm>
        </p:spPr>
        <p:txBody>
          <a:bodyPr/>
          <a:lstStyle/>
          <a:p>
            <a:pPr algn="l"/>
            <a:r>
              <a:rPr lang="en-US" sz="3600" dirty="0" smtClean="0">
                <a:ea typeface="ＭＳ Ｐゴシック" pitchFamily="-108" charset="-128"/>
              </a:rPr>
              <a:t>Cerebral Glucose Metabolism</a:t>
            </a:r>
          </a:p>
        </p:txBody>
      </p:sp>
      <p:sp>
        <p:nvSpPr>
          <p:cNvPr id="71683" name="Rectangle 3"/>
          <p:cNvSpPr>
            <a:spLocks noGrp="1" noChangeArrowheads="1"/>
          </p:cNvSpPr>
          <p:nvPr>
            <p:ph type="body" idx="1"/>
          </p:nvPr>
        </p:nvSpPr>
        <p:spPr>
          <a:xfrm>
            <a:off x="411163" y="5416556"/>
            <a:ext cx="8410575" cy="1460500"/>
          </a:xfrm>
        </p:spPr>
        <p:txBody>
          <a:bodyPr>
            <a:normAutofit fontScale="92500" lnSpcReduction="10000"/>
          </a:bodyPr>
          <a:lstStyle/>
          <a:p>
            <a:r>
              <a:rPr lang="en-US" sz="2000" dirty="0" smtClean="0">
                <a:ea typeface="ＭＳ Ｐゴシック" pitchFamily="-108" charset="-128"/>
              </a:rPr>
              <a:t>Brain tumor diagnosed</a:t>
            </a:r>
          </a:p>
          <a:p>
            <a:r>
              <a:rPr lang="en-US" sz="2000" dirty="0" smtClean="0">
                <a:ea typeface="ＭＳ Ｐゴシック" pitchFamily="-108" charset="-128"/>
              </a:rPr>
              <a:t>MRI scan suspicious for low-grade </a:t>
            </a:r>
            <a:r>
              <a:rPr lang="en-US" sz="2000" dirty="0" err="1" smtClean="0">
                <a:ea typeface="ＭＳ Ｐゴシック" pitchFamily="-108" charset="-128"/>
              </a:rPr>
              <a:t>astrocytoma</a:t>
            </a:r>
            <a:endParaRPr lang="en-US" sz="2000" dirty="0" smtClean="0">
              <a:ea typeface="ＭＳ Ｐゴシック" pitchFamily="-108" charset="-128"/>
            </a:endParaRPr>
          </a:p>
          <a:p>
            <a:r>
              <a:rPr lang="en-US" sz="2000" dirty="0" smtClean="0">
                <a:ea typeface="ＭＳ Ｐゴシック" pitchFamily="-108" charset="-128"/>
              </a:rPr>
              <a:t>PET/CT scan shows large hypo-metabolic are in left posterior temporal lobe</a:t>
            </a:r>
          </a:p>
          <a:p>
            <a:pPr>
              <a:buFontTx/>
              <a:buNone/>
            </a:pPr>
            <a:r>
              <a:rPr lang="en-US" sz="1200" dirty="0" smtClean="0">
                <a:ea typeface="ＭＳ Ｐゴシック" pitchFamily="-108" charset="-128"/>
              </a:rPr>
              <a:t>						Siemens Clinical Solutions, www.medical.siemens.com</a:t>
            </a:r>
          </a:p>
          <a:p>
            <a:endParaRPr lang="en-US" sz="2000" dirty="0" smtClean="0">
              <a:ea typeface="ＭＳ Ｐゴシック" pitchFamily="-108" charset="-128"/>
            </a:endParaRPr>
          </a:p>
        </p:txBody>
      </p:sp>
      <p:pic>
        <p:nvPicPr>
          <p:cNvPr id="71684" name="Picture 4" descr="Untitled-1c copy"/>
          <p:cNvPicPr>
            <a:picLocks noChangeAspect="1" noChangeArrowheads="1"/>
          </p:cNvPicPr>
          <p:nvPr/>
        </p:nvPicPr>
        <p:blipFill>
          <a:blip r:embed="rId3"/>
          <a:srcRect/>
          <a:stretch>
            <a:fillRect/>
          </a:stretch>
        </p:blipFill>
        <p:spPr bwMode="auto">
          <a:xfrm>
            <a:off x="971550" y="1557047"/>
            <a:ext cx="6670221" cy="3907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a:xfrm>
            <a:off x="413657" y="1709057"/>
            <a:ext cx="8382000" cy="4865914"/>
          </a:xfrm>
        </p:spPr>
        <p:txBody>
          <a:bodyPr/>
          <a:lstStyle/>
          <a:p>
            <a:pPr>
              <a:lnSpc>
                <a:spcPct val="90000"/>
              </a:lnSpc>
            </a:pPr>
            <a:r>
              <a:rPr lang="en-US" sz="2800" dirty="0" smtClean="0">
                <a:ea typeface="ＭＳ Ｐゴシック" pitchFamily="-108" charset="-128"/>
              </a:rPr>
              <a:t>Neurological studies</a:t>
            </a:r>
          </a:p>
          <a:p>
            <a:pPr lvl="1">
              <a:lnSpc>
                <a:spcPct val="90000"/>
              </a:lnSpc>
            </a:pPr>
            <a:r>
              <a:rPr lang="en-US" sz="2400" dirty="0" smtClean="0">
                <a:ea typeface="ＭＳ Ｐゴシック" pitchFamily="-108" charset="-128"/>
              </a:rPr>
              <a:t>Epilepsy</a:t>
            </a:r>
          </a:p>
          <a:p>
            <a:pPr lvl="1">
              <a:lnSpc>
                <a:spcPct val="90000"/>
              </a:lnSpc>
            </a:pPr>
            <a:r>
              <a:rPr lang="en-US" sz="2400" dirty="0" err="1" smtClean="0">
                <a:ea typeface="ＭＳ Ｐゴシック" pitchFamily="-108" charset="-128"/>
              </a:rPr>
              <a:t>Alzheimers</a:t>
            </a:r>
            <a:endParaRPr lang="en-US" sz="2400" dirty="0" smtClean="0">
              <a:ea typeface="ＭＳ Ｐゴシック" pitchFamily="-108" charset="-128"/>
            </a:endParaRPr>
          </a:p>
          <a:p>
            <a:pPr lvl="1">
              <a:lnSpc>
                <a:spcPct val="90000"/>
              </a:lnSpc>
            </a:pPr>
            <a:r>
              <a:rPr lang="en-US" sz="2400" dirty="0" smtClean="0">
                <a:ea typeface="ＭＳ Ｐゴシック" pitchFamily="-108" charset="-128"/>
              </a:rPr>
              <a:t>Parkinson’s Disease</a:t>
            </a:r>
          </a:p>
          <a:p>
            <a:pPr lvl="1">
              <a:lnSpc>
                <a:spcPct val="90000"/>
              </a:lnSpc>
            </a:pPr>
            <a:r>
              <a:rPr lang="en-US" sz="2400" dirty="0" smtClean="0">
                <a:ea typeface="ＭＳ Ｐゴシック" pitchFamily="-108" charset="-128"/>
              </a:rPr>
              <a:t>Addictions</a:t>
            </a:r>
          </a:p>
          <a:p>
            <a:pPr>
              <a:lnSpc>
                <a:spcPct val="90000"/>
              </a:lnSpc>
            </a:pPr>
            <a:endParaRPr lang="en-US" sz="2800" dirty="0" smtClean="0">
              <a:ea typeface="ＭＳ Ｐゴシック" pitchFamily="-108" charset="-128"/>
            </a:endParaRPr>
          </a:p>
          <a:p>
            <a:pPr>
              <a:lnSpc>
                <a:spcPct val="90000"/>
              </a:lnSpc>
            </a:pPr>
            <a:r>
              <a:rPr lang="en-US" sz="2800" dirty="0" smtClean="0">
                <a:ea typeface="ＭＳ Ｐゴシック" pitchFamily="-108" charset="-128"/>
              </a:rPr>
              <a:t>Cancer imaging and localization</a:t>
            </a:r>
          </a:p>
          <a:p>
            <a:pPr lvl="1">
              <a:lnSpc>
                <a:spcPct val="90000"/>
              </a:lnSpc>
            </a:pPr>
            <a:r>
              <a:rPr lang="en-US" sz="2400" dirty="0" smtClean="0">
                <a:ea typeface="ＭＳ Ｐゴシック" pitchFamily="-108" charset="-128"/>
              </a:rPr>
              <a:t>In demand by Oncologists</a:t>
            </a:r>
          </a:p>
          <a:p>
            <a:pPr lvl="1">
              <a:lnSpc>
                <a:spcPct val="90000"/>
              </a:lnSpc>
            </a:pPr>
            <a:endParaRPr lang="en-US" sz="2400" dirty="0" smtClean="0">
              <a:ea typeface="ＭＳ Ｐゴシック" pitchFamily="-108" charset="-128"/>
            </a:endParaRPr>
          </a:p>
          <a:p>
            <a:pPr>
              <a:lnSpc>
                <a:spcPct val="90000"/>
              </a:lnSpc>
            </a:pPr>
            <a:r>
              <a:rPr lang="en-US" sz="2800" dirty="0" smtClean="0">
                <a:ea typeface="ＭＳ Ｐゴシック" pitchFamily="-108" charset="-128"/>
              </a:rPr>
              <a:t>Cardiology studies</a:t>
            </a:r>
          </a:p>
        </p:txBody>
      </p:sp>
      <p:sp>
        <p:nvSpPr>
          <p:cNvPr id="72707" name="Rectangle 3"/>
          <p:cNvSpPr>
            <a:spLocks noGrp="1" noChangeArrowheads="1"/>
          </p:cNvSpPr>
          <p:nvPr>
            <p:ph type="title"/>
          </p:nvPr>
        </p:nvSpPr>
        <p:spPr>
          <a:xfrm>
            <a:off x="260125" y="522514"/>
            <a:ext cx="7772400" cy="655638"/>
          </a:xfrm>
        </p:spPr>
        <p:txBody>
          <a:bodyPr/>
          <a:lstStyle/>
          <a:p>
            <a:pPr algn="l"/>
            <a:r>
              <a:rPr lang="en-US" sz="3600" dirty="0" smtClean="0">
                <a:ea typeface="ＭＳ Ｐゴシック" pitchFamily="-108" charset="-128"/>
              </a:rPr>
              <a:t>Other PET Applications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Grp="1" noChangeArrowheads="1"/>
          </p:cNvSpPr>
          <p:nvPr>
            <p:ph type="title"/>
          </p:nvPr>
        </p:nvSpPr>
        <p:spPr>
          <a:xfrm>
            <a:off x="348343" y="304800"/>
            <a:ext cx="6966857" cy="1143000"/>
          </a:xfrm>
        </p:spPr>
        <p:txBody>
          <a:bodyPr anchor="ctr"/>
          <a:lstStyle/>
          <a:p>
            <a:pPr algn="l"/>
            <a:r>
              <a:rPr lang="en-US" sz="3200" dirty="0" smtClean="0">
                <a:ea typeface="ＭＳ Ｐゴシック" pitchFamily="-108" charset="-128"/>
              </a:rPr>
              <a:t>The ‘Historical’ Problem in Modern Radiology</a:t>
            </a:r>
          </a:p>
        </p:txBody>
      </p:sp>
      <p:sp>
        <p:nvSpPr>
          <p:cNvPr id="74755" name="Rectangle 6"/>
          <p:cNvSpPr>
            <a:spLocks noGrp="1" noChangeArrowheads="1"/>
          </p:cNvSpPr>
          <p:nvPr>
            <p:ph type="body" idx="1"/>
          </p:nvPr>
        </p:nvSpPr>
        <p:spPr>
          <a:xfrm>
            <a:off x="348342" y="1763990"/>
            <a:ext cx="8338457" cy="4691239"/>
          </a:xfrm>
        </p:spPr>
        <p:txBody>
          <a:bodyPr/>
          <a:lstStyle/>
          <a:p>
            <a:pPr>
              <a:lnSpc>
                <a:spcPct val="90000"/>
              </a:lnSpc>
            </a:pPr>
            <a:r>
              <a:rPr lang="en-US" sz="2800" dirty="0" smtClean="0">
                <a:ea typeface="ＭＳ Ｐゴシック" pitchFamily="-108" charset="-128"/>
              </a:rPr>
              <a:t>Images obtained from Nuclear Medicine were obtained on a computer platform different from those obtained from CT, and also from MRI, Ultrasound, etc.</a:t>
            </a:r>
          </a:p>
          <a:p>
            <a:pPr>
              <a:lnSpc>
                <a:spcPct val="90000"/>
              </a:lnSpc>
            </a:pPr>
            <a:endParaRPr lang="en-US" sz="2800" dirty="0" smtClean="0">
              <a:ea typeface="ＭＳ Ｐゴシック" pitchFamily="-108" charset="-128"/>
            </a:endParaRPr>
          </a:p>
          <a:p>
            <a:pPr>
              <a:lnSpc>
                <a:spcPct val="90000"/>
              </a:lnSpc>
            </a:pPr>
            <a:r>
              <a:rPr lang="en-US" sz="2800" dirty="0" smtClean="0">
                <a:ea typeface="ＭＳ Ｐゴシック" pitchFamily="-108" charset="-128"/>
              </a:rPr>
              <a:t>Thus, images could not be easily overlaid</a:t>
            </a:r>
          </a:p>
          <a:p>
            <a:pPr>
              <a:lnSpc>
                <a:spcPct val="90000"/>
              </a:lnSpc>
            </a:pPr>
            <a:endParaRPr lang="en-US" sz="2800" dirty="0" smtClean="0">
              <a:ea typeface="ＭＳ Ｐゴシック" pitchFamily="-108" charset="-128"/>
            </a:endParaRPr>
          </a:p>
          <a:p>
            <a:pPr>
              <a:lnSpc>
                <a:spcPct val="90000"/>
              </a:lnSpc>
            </a:pPr>
            <a:r>
              <a:rPr lang="en-US" sz="2800" dirty="0" smtClean="0">
                <a:ea typeface="ＭＳ Ｐゴシック" pitchFamily="-108" charset="-128"/>
              </a:rPr>
              <a:t>A common software was needed to make best use of the information from each modality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pslogo"/>
          <p:cNvPicPr>
            <a:picLocks noChangeAspect="1" noChangeArrowheads="1"/>
          </p:cNvPicPr>
          <p:nvPr/>
        </p:nvPicPr>
        <p:blipFill>
          <a:blip r:embed="rId3"/>
          <a:srcRect/>
          <a:stretch>
            <a:fillRect/>
          </a:stretch>
        </p:blipFill>
        <p:spPr bwMode="auto">
          <a:xfrm>
            <a:off x="7075714" y="4084905"/>
            <a:ext cx="1545999" cy="2163495"/>
          </a:xfrm>
          <a:prstGeom prst="rect">
            <a:avLst/>
          </a:prstGeom>
          <a:noFill/>
          <a:ln w="28575">
            <a:solidFill>
              <a:srgbClr val="0000FF"/>
            </a:solidFill>
            <a:miter lim="800000"/>
            <a:headEnd/>
            <a:tailEnd/>
          </a:ln>
        </p:spPr>
      </p:pic>
      <p:sp>
        <p:nvSpPr>
          <p:cNvPr id="75779" name="Rectangle 3"/>
          <p:cNvSpPr>
            <a:spLocks noGrp="1" noChangeArrowheads="1"/>
          </p:cNvSpPr>
          <p:nvPr>
            <p:ph type="title"/>
          </p:nvPr>
        </p:nvSpPr>
        <p:spPr>
          <a:xfrm>
            <a:off x="304800" y="370115"/>
            <a:ext cx="6379029" cy="1077686"/>
          </a:xfrm>
        </p:spPr>
        <p:txBody>
          <a:bodyPr anchor="ctr"/>
          <a:lstStyle/>
          <a:p>
            <a:pPr algn="l"/>
            <a:r>
              <a:rPr lang="en-US" sz="3200" dirty="0" smtClean="0">
                <a:ea typeface="ＭＳ Ｐゴシック" pitchFamily="-108" charset="-128"/>
              </a:rPr>
              <a:t>Radiation Doses from Some Medical X-ray Exams</a:t>
            </a:r>
          </a:p>
        </p:txBody>
      </p:sp>
      <p:sp>
        <p:nvSpPr>
          <p:cNvPr id="75780" name="Rectangle 4"/>
          <p:cNvSpPr>
            <a:spLocks noGrp="1" noChangeArrowheads="1"/>
          </p:cNvSpPr>
          <p:nvPr>
            <p:ph type="body" idx="1"/>
          </p:nvPr>
        </p:nvSpPr>
        <p:spPr>
          <a:xfrm>
            <a:off x="468086" y="1763990"/>
            <a:ext cx="7990114" cy="4362173"/>
          </a:xfrm>
        </p:spPr>
        <p:txBody>
          <a:bodyPr/>
          <a:lstStyle/>
          <a:p>
            <a:r>
              <a:rPr lang="en-US" sz="2800" dirty="0" smtClean="0">
                <a:ea typeface="ＭＳ Ｐゴシック" pitchFamily="-108" charset="-128"/>
              </a:rPr>
              <a:t>Medical Radiation   (Effective Whole Body              Dose Equivalent)</a:t>
            </a:r>
          </a:p>
          <a:p>
            <a:pPr lvl="1"/>
            <a:r>
              <a:rPr lang="en-US" sz="2400" dirty="0" smtClean="0">
                <a:ea typeface="ＭＳ Ｐゴシック" pitchFamily="-108" charset="-128"/>
              </a:rPr>
              <a:t>Chest X-ray: 8 </a:t>
            </a:r>
            <a:r>
              <a:rPr lang="en-US" sz="2400" dirty="0" err="1" smtClean="0">
                <a:ea typeface="ＭＳ Ｐゴシック" pitchFamily="-108" charset="-128"/>
              </a:rPr>
              <a:t>mrem</a:t>
            </a:r>
            <a:r>
              <a:rPr lang="en-US" sz="2400" dirty="0" smtClean="0">
                <a:ea typeface="ＭＳ Ｐゴシック" pitchFamily="-108" charset="-128"/>
              </a:rPr>
              <a:t> (0.08 </a:t>
            </a:r>
            <a:r>
              <a:rPr lang="en-US" sz="2400" dirty="0" err="1" smtClean="0">
                <a:ea typeface="ＭＳ Ｐゴシック" pitchFamily="-108" charset="-128"/>
              </a:rPr>
              <a:t>mSv</a:t>
            </a:r>
            <a:r>
              <a:rPr lang="en-US" sz="2400" dirty="0" smtClean="0">
                <a:ea typeface="ＭＳ Ｐゴシック" pitchFamily="-108" charset="-128"/>
              </a:rPr>
              <a:t>)</a:t>
            </a:r>
          </a:p>
          <a:p>
            <a:pPr lvl="1"/>
            <a:r>
              <a:rPr lang="en-US" sz="2400" dirty="0" smtClean="0">
                <a:ea typeface="ＭＳ Ｐゴシック" pitchFamily="-108" charset="-128"/>
              </a:rPr>
              <a:t>Head CT scan: 111 </a:t>
            </a:r>
            <a:r>
              <a:rPr lang="en-US" sz="2400" dirty="0" err="1" smtClean="0">
                <a:ea typeface="ＭＳ Ｐゴシック" pitchFamily="-108" charset="-128"/>
              </a:rPr>
              <a:t>mrem</a:t>
            </a:r>
            <a:r>
              <a:rPr lang="en-US" sz="2400" dirty="0" smtClean="0">
                <a:ea typeface="ＭＳ Ｐゴシック" pitchFamily="-108" charset="-128"/>
              </a:rPr>
              <a:t> (1.11 </a:t>
            </a:r>
            <a:r>
              <a:rPr lang="en-US" sz="2400" dirty="0" err="1" smtClean="0">
                <a:ea typeface="ＭＳ Ｐゴシック" pitchFamily="-108" charset="-128"/>
              </a:rPr>
              <a:t>mSv</a:t>
            </a:r>
            <a:r>
              <a:rPr lang="en-US" sz="2400" dirty="0" smtClean="0">
                <a:ea typeface="ＭＳ Ｐゴシック" pitchFamily="-108" charset="-128"/>
              </a:rPr>
              <a:t>)</a:t>
            </a:r>
          </a:p>
          <a:p>
            <a:pPr lvl="1"/>
            <a:r>
              <a:rPr lang="en-US" sz="2400" dirty="0" smtClean="0">
                <a:ea typeface="ＭＳ Ｐゴシック" pitchFamily="-108" charset="-128"/>
              </a:rPr>
              <a:t>Barium Enema: 406 </a:t>
            </a:r>
            <a:r>
              <a:rPr lang="en-US" sz="2400" dirty="0" err="1" smtClean="0">
                <a:ea typeface="ＭＳ Ｐゴシック" pitchFamily="-108" charset="-128"/>
              </a:rPr>
              <a:t>mrem</a:t>
            </a:r>
            <a:r>
              <a:rPr lang="en-US" sz="2400" dirty="0" smtClean="0">
                <a:ea typeface="ＭＳ Ｐゴシック" pitchFamily="-108" charset="-128"/>
              </a:rPr>
              <a:t> (4.06 </a:t>
            </a:r>
            <a:r>
              <a:rPr lang="en-US" sz="2400" dirty="0" err="1" smtClean="0">
                <a:ea typeface="ＭＳ Ｐゴシック" pitchFamily="-108" charset="-128"/>
              </a:rPr>
              <a:t>mSv</a:t>
            </a:r>
            <a:r>
              <a:rPr lang="en-US" sz="2400" dirty="0" smtClean="0">
                <a:ea typeface="ＭＳ Ｐゴシック" pitchFamily="-108" charset="-128"/>
              </a:rPr>
              <a:t>)</a:t>
            </a:r>
          </a:p>
          <a:p>
            <a:pPr lvl="1"/>
            <a:r>
              <a:rPr lang="en-US" sz="2400" dirty="0" smtClean="0">
                <a:ea typeface="ＭＳ Ｐゴシック" pitchFamily="-108" charset="-128"/>
              </a:rPr>
              <a:t>Extremity X-ray: 1 </a:t>
            </a:r>
            <a:r>
              <a:rPr lang="en-US" sz="2400" dirty="0" err="1" smtClean="0">
                <a:ea typeface="ＭＳ Ｐゴシック" pitchFamily="-108" charset="-128"/>
              </a:rPr>
              <a:t>mrem</a:t>
            </a:r>
            <a:r>
              <a:rPr lang="en-US" sz="2400" dirty="0" smtClean="0">
                <a:ea typeface="ＭＳ Ｐゴシック" pitchFamily="-108" charset="-128"/>
              </a:rPr>
              <a:t> (0.01 </a:t>
            </a:r>
            <a:r>
              <a:rPr lang="en-US" sz="2400" dirty="0" err="1" smtClean="0">
                <a:ea typeface="ＭＳ Ｐゴシック" pitchFamily="-108" charset="-128"/>
              </a:rPr>
              <a:t>mSv</a:t>
            </a:r>
            <a:r>
              <a:rPr lang="en-US" sz="2400" dirty="0" smtClean="0">
                <a:ea typeface="ＭＳ Ｐゴシック" pitchFamily="-108" charset="-128"/>
              </a:rPr>
              <a:t>)</a:t>
            </a:r>
          </a:p>
          <a:p>
            <a:pPr lvl="4"/>
            <a:r>
              <a:rPr lang="en-US" sz="1800" dirty="0" smtClean="0">
                <a:ea typeface="ＭＳ Ｐゴシック" pitchFamily="-108" charset="-128"/>
              </a:rPr>
              <a:t>Source: NCRP Report 100</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81000" y="457200"/>
            <a:ext cx="6553201" cy="925286"/>
          </a:xfrm>
          <a:noFill/>
        </p:spPr>
        <p:txBody>
          <a:bodyPr lIns="90488" tIns="44450" rIns="90488" bIns="44450" anchor="ctr"/>
          <a:lstStyle/>
          <a:p>
            <a:pPr algn="l"/>
            <a:r>
              <a:rPr lang="en-US" sz="3600" dirty="0" smtClean="0">
                <a:ea typeface="ＭＳ Ｐゴシック" pitchFamily="-108" charset="-128"/>
              </a:rPr>
              <a:t>Radiation Doses and </a:t>
            </a:r>
            <a:br>
              <a:rPr lang="en-US" sz="3600" dirty="0" smtClean="0">
                <a:ea typeface="ＭＳ Ｐゴシック" pitchFamily="-108" charset="-128"/>
              </a:rPr>
            </a:br>
            <a:r>
              <a:rPr lang="en-US" sz="3600" dirty="0" smtClean="0">
                <a:solidFill>
                  <a:srgbClr val="10233F"/>
                </a:solidFill>
                <a:ea typeface="ＭＳ Ｐゴシック" pitchFamily="-108" charset="-128"/>
              </a:rPr>
              <a:t>Dose Limits</a:t>
            </a:r>
          </a:p>
        </p:txBody>
      </p:sp>
      <p:sp>
        <p:nvSpPr>
          <p:cNvPr id="76803" name="Rectangle 3"/>
          <p:cNvSpPr>
            <a:spLocks noGrp="1" noChangeArrowheads="1"/>
          </p:cNvSpPr>
          <p:nvPr>
            <p:ph type="body" idx="1"/>
          </p:nvPr>
        </p:nvSpPr>
        <p:spPr>
          <a:xfrm>
            <a:off x="381000" y="1687286"/>
            <a:ext cx="8229600" cy="4757057"/>
          </a:xfrm>
          <a:noFill/>
        </p:spPr>
        <p:txBody>
          <a:bodyPr lIns="90488" tIns="44450" rIns="90488" bIns="44450"/>
          <a:lstStyle/>
          <a:p>
            <a:pPr>
              <a:lnSpc>
                <a:spcPct val="80000"/>
              </a:lnSpc>
              <a:spcBef>
                <a:spcPct val="40000"/>
              </a:spcBef>
              <a:buFontTx/>
              <a:buNone/>
              <a:tabLst>
                <a:tab pos="4286250" algn="l"/>
                <a:tab pos="7942263" algn="r"/>
              </a:tabLst>
            </a:pPr>
            <a:r>
              <a:rPr lang="en-US" sz="2000" dirty="0" smtClean="0">
                <a:solidFill>
                  <a:schemeClr val="bg1">
                    <a:lumMod val="65000"/>
                  </a:schemeClr>
                </a:solidFill>
                <a:ea typeface="ＭＳ Ｐゴシック" pitchFamily="-108" charset="-128"/>
              </a:rPr>
              <a:t>Flight from Los Angeles to London		         5 </a:t>
            </a:r>
            <a:r>
              <a:rPr lang="en-US" sz="2000" dirty="0" err="1" smtClean="0">
                <a:solidFill>
                  <a:schemeClr val="bg1">
                    <a:lumMod val="65000"/>
                  </a:schemeClr>
                </a:solidFill>
                <a:ea typeface="ＭＳ Ｐゴシック" pitchFamily="-108" charset="-128"/>
              </a:rPr>
              <a:t>mrem</a:t>
            </a:r>
            <a:endParaRPr lang="en-US" sz="2000" dirty="0" smtClean="0">
              <a:solidFill>
                <a:schemeClr val="bg1">
                  <a:lumMod val="65000"/>
                </a:schemeClr>
              </a:solidFill>
              <a:ea typeface="ＭＳ Ｐゴシック" pitchFamily="-108" charset="-128"/>
            </a:endParaRPr>
          </a:p>
          <a:p>
            <a:pPr>
              <a:lnSpc>
                <a:spcPct val="80000"/>
              </a:lnSpc>
              <a:spcBef>
                <a:spcPct val="40000"/>
              </a:spcBef>
              <a:buFontTx/>
              <a:buNone/>
              <a:tabLst>
                <a:tab pos="4286250" algn="l"/>
                <a:tab pos="7942263" algn="r"/>
              </a:tabLst>
            </a:pPr>
            <a:r>
              <a:rPr lang="en-US" sz="2000" b="1" dirty="0" smtClean="0">
                <a:solidFill>
                  <a:srgbClr val="10233F"/>
                </a:solidFill>
                <a:ea typeface="ＭＳ Ｐゴシック" pitchFamily="-108" charset="-128"/>
              </a:rPr>
              <a:t>Annual public dose limit           		                    100 </a:t>
            </a:r>
            <a:r>
              <a:rPr lang="en-US" sz="2000" b="1" dirty="0" err="1" smtClean="0">
                <a:solidFill>
                  <a:srgbClr val="10233F"/>
                </a:solidFill>
                <a:ea typeface="ＭＳ Ｐゴシック" pitchFamily="-108" charset="-128"/>
              </a:rPr>
              <a:t>mrem</a:t>
            </a:r>
            <a:endParaRPr lang="en-US" sz="2000" b="1" dirty="0" smtClean="0">
              <a:solidFill>
                <a:srgbClr val="10233F"/>
              </a:solidFill>
              <a:ea typeface="ＭＳ Ｐゴシック" pitchFamily="-108" charset="-128"/>
            </a:endParaRPr>
          </a:p>
          <a:p>
            <a:pPr>
              <a:lnSpc>
                <a:spcPct val="80000"/>
              </a:lnSpc>
              <a:spcBef>
                <a:spcPct val="40000"/>
              </a:spcBef>
              <a:buFontTx/>
              <a:buNone/>
              <a:tabLst>
                <a:tab pos="4286250" algn="l"/>
                <a:tab pos="7942263" algn="r"/>
              </a:tabLst>
            </a:pPr>
            <a:r>
              <a:rPr lang="en-US" sz="2000" dirty="0" smtClean="0">
                <a:solidFill>
                  <a:schemeClr val="bg1">
                    <a:lumMod val="65000"/>
                  </a:schemeClr>
                </a:solidFill>
                <a:ea typeface="ＭＳ Ｐゴシック" pitchFamily="-108" charset="-128"/>
              </a:rPr>
              <a:t>Annual natural background   		     300 </a:t>
            </a:r>
            <a:r>
              <a:rPr lang="en-US" sz="2000" dirty="0" err="1" smtClean="0">
                <a:solidFill>
                  <a:schemeClr val="bg1">
                    <a:lumMod val="65000"/>
                  </a:schemeClr>
                </a:solidFill>
                <a:ea typeface="ＭＳ Ｐゴシック" pitchFamily="-108" charset="-128"/>
              </a:rPr>
              <a:t>mrem</a:t>
            </a:r>
            <a:endParaRPr lang="en-US" sz="2000" dirty="0" smtClean="0">
              <a:solidFill>
                <a:schemeClr val="bg1">
                  <a:lumMod val="65000"/>
                </a:schemeClr>
              </a:solidFill>
              <a:ea typeface="ＭＳ Ｐゴシック" pitchFamily="-108" charset="-128"/>
            </a:endParaRPr>
          </a:p>
          <a:p>
            <a:pPr>
              <a:lnSpc>
                <a:spcPct val="80000"/>
              </a:lnSpc>
              <a:spcBef>
                <a:spcPct val="40000"/>
              </a:spcBef>
              <a:buFontTx/>
              <a:buNone/>
              <a:tabLst>
                <a:tab pos="4286250" algn="l"/>
                <a:tab pos="7942263" algn="r"/>
              </a:tabLst>
            </a:pPr>
            <a:r>
              <a:rPr lang="en-US" sz="2000" b="1" dirty="0" smtClean="0">
                <a:solidFill>
                  <a:srgbClr val="10233F"/>
                </a:solidFill>
                <a:ea typeface="ＭＳ Ｐゴシック" pitchFamily="-108" charset="-128"/>
              </a:rPr>
              <a:t>Fetal dose limit 		500 </a:t>
            </a:r>
            <a:r>
              <a:rPr lang="en-US" sz="2000" b="1" dirty="0" err="1" smtClean="0">
                <a:solidFill>
                  <a:srgbClr val="10233F"/>
                </a:solidFill>
                <a:ea typeface="ＭＳ Ｐゴシック" pitchFamily="-108" charset="-128"/>
              </a:rPr>
              <a:t>mrem</a:t>
            </a:r>
            <a:endParaRPr lang="en-US" sz="2000" b="1" dirty="0" smtClean="0">
              <a:solidFill>
                <a:srgbClr val="10233F"/>
              </a:solidFill>
              <a:ea typeface="ＭＳ Ｐゴシック" pitchFamily="-108" charset="-128"/>
            </a:endParaRPr>
          </a:p>
          <a:p>
            <a:pPr>
              <a:lnSpc>
                <a:spcPct val="80000"/>
              </a:lnSpc>
              <a:spcBef>
                <a:spcPct val="40000"/>
              </a:spcBef>
              <a:buFontTx/>
              <a:buNone/>
              <a:tabLst>
                <a:tab pos="4286250" algn="l"/>
                <a:tab pos="7942263" algn="r"/>
              </a:tabLst>
            </a:pPr>
            <a:r>
              <a:rPr lang="en-US" sz="2000" dirty="0" smtClean="0">
                <a:solidFill>
                  <a:schemeClr val="bg1">
                    <a:lumMod val="65000"/>
                  </a:schemeClr>
                </a:solidFill>
                <a:ea typeface="ＭＳ Ｐゴシック" pitchFamily="-108" charset="-128"/>
              </a:rPr>
              <a:t>Barium enema 	                  	          870mrem</a:t>
            </a:r>
          </a:p>
          <a:p>
            <a:pPr>
              <a:lnSpc>
                <a:spcPct val="80000"/>
              </a:lnSpc>
              <a:spcBef>
                <a:spcPct val="40000"/>
              </a:spcBef>
              <a:buFontTx/>
              <a:buNone/>
              <a:tabLst>
                <a:tab pos="4286250" algn="l"/>
                <a:tab pos="7942263" algn="r"/>
              </a:tabLst>
            </a:pPr>
            <a:r>
              <a:rPr lang="en-US" sz="2000" b="1" dirty="0" smtClean="0">
                <a:solidFill>
                  <a:srgbClr val="10233F"/>
                </a:solidFill>
                <a:ea typeface="ＭＳ Ｐゴシック" pitchFamily="-108" charset="-128"/>
              </a:rPr>
              <a:t>Annual radiation worker dose limit		5,000 </a:t>
            </a:r>
            <a:r>
              <a:rPr lang="en-US" sz="2000" b="1" dirty="0" err="1" smtClean="0">
                <a:solidFill>
                  <a:srgbClr val="10233F"/>
                </a:solidFill>
                <a:ea typeface="ＭＳ Ｐゴシック" pitchFamily="-108" charset="-128"/>
              </a:rPr>
              <a:t>mrem</a:t>
            </a:r>
            <a:endParaRPr lang="en-US" sz="2000" b="1" dirty="0" smtClean="0">
              <a:solidFill>
                <a:srgbClr val="10233F"/>
              </a:solidFill>
              <a:ea typeface="ＭＳ Ｐゴシック" pitchFamily="-108" charset="-128"/>
            </a:endParaRPr>
          </a:p>
          <a:p>
            <a:pPr>
              <a:lnSpc>
                <a:spcPct val="80000"/>
              </a:lnSpc>
              <a:spcBef>
                <a:spcPct val="40000"/>
              </a:spcBef>
              <a:buFontTx/>
              <a:buNone/>
              <a:tabLst>
                <a:tab pos="4286250" algn="l"/>
                <a:tab pos="7942263" algn="r"/>
              </a:tabLst>
            </a:pPr>
            <a:r>
              <a:rPr lang="en-US" sz="2000" dirty="0" smtClean="0">
                <a:solidFill>
                  <a:schemeClr val="bg1">
                    <a:lumMod val="65000"/>
                  </a:schemeClr>
                </a:solidFill>
                <a:ea typeface="ＭＳ Ｐゴシック" pitchFamily="-108" charset="-128"/>
              </a:rPr>
              <a:t>Heart catheterization		    45,000 </a:t>
            </a:r>
            <a:r>
              <a:rPr lang="en-US" sz="2000" dirty="0" err="1" smtClean="0">
                <a:solidFill>
                  <a:schemeClr val="bg1">
                    <a:lumMod val="65000"/>
                  </a:schemeClr>
                </a:solidFill>
                <a:ea typeface="ＭＳ Ｐゴシック" pitchFamily="-108" charset="-128"/>
              </a:rPr>
              <a:t>mrem</a:t>
            </a:r>
            <a:endParaRPr lang="en-US" sz="2000" dirty="0" smtClean="0">
              <a:solidFill>
                <a:schemeClr val="bg1">
                  <a:lumMod val="65000"/>
                </a:schemeClr>
              </a:solidFill>
              <a:ea typeface="ＭＳ Ｐゴシック" pitchFamily="-108" charset="-128"/>
            </a:endParaRPr>
          </a:p>
          <a:p>
            <a:pPr>
              <a:lnSpc>
                <a:spcPct val="80000"/>
              </a:lnSpc>
              <a:spcBef>
                <a:spcPct val="40000"/>
              </a:spcBef>
              <a:buFontTx/>
              <a:buNone/>
              <a:tabLst>
                <a:tab pos="4286250" algn="l"/>
                <a:tab pos="7942263" algn="r"/>
              </a:tabLst>
            </a:pPr>
            <a:r>
              <a:rPr lang="en-US" sz="2000" dirty="0" smtClean="0">
                <a:solidFill>
                  <a:schemeClr val="bg1">
                    <a:lumMod val="65000"/>
                  </a:schemeClr>
                </a:solidFill>
                <a:ea typeface="ＭＳ Ｐゴシック" pitchFamily="-108" charset="-128"/>
              </a:rPr>
              <a:t>Life saving actions guidance (NCRP-116)                         	 50,000 </a:t>
            </a:r>
            <a:r>
              <a:rPr lang="en-US" sz="2000" dirty="0" err="1" smtClean="0">
                <a:solidFill>
                  <a:schemeClr val="bg1">
                    <a:lumMod val="65000"/>
                  </a:schemeClr>
                </a:solidFill>
                <a:ea typeface="ＭＳ Ｐゴシック" pitchFamily="-108" charset="-128"/>
              </a:rPr>
              <a:t>mrem</a:t>
            </a:r>
            <a:endParaRPr lang="en-US" sz="2000" dirty="0" smtClean="0">
              <a:solidFill>
                <a:schemeClr val="bg1">
                  <a:lumMod val="65000"/>
                </a:schemeClr>
              </a:solidFill>
              <a:ea typeface="ＭＳ Ｐゴシック" pitchFamily="-108" charset="-128"/>
            </a:endParaRPr>
          </a:p>
          <a:p>
            <a:pPr>
              <a:lnSpc>
                <a:spcPct val="80000"/>
              </a:lnSpc>
              <a:spcBef>
                <a:spcPct val="40000"/>
              </a:spcBef>
              <a:buFontTx/>
              <a:buNone/>
              <a:tabLst>
                <a:tab pos="4286250" algn="l"/>
                <a:tab pos="7942263" algn="r"/>
              </a:tabLst>
            </a:pPr>
            <a:r>
              <a:rPr lang="en-US" sz="2000" dirty="0" smtClean="0">
                <a:solidFill>
                  <a:schemeClr val="bg1">
                    <a:lumMod val="65000"/>
                  </a:schemeClr>
                </a:solidFill>
                <a:ea typeface="ＭＳ Ｐゴシック" pitchFamily="-108" charset="-128"/>
              </a:rPr>
              <a:t>Mild acute radiation syndrome            	    	200,000 </a:t>
            </a:r>
            <a:r>
              <a:rPr lang="en-US" sz="2000" dirty="0" err="1" smtClean="0">
                <a:solidFill>
                  <a:schemeClr val="bg1">
                    <a:lumMod val="65000"/>
                  </a:schemeClr>
                </a:solidFill>
                <a:ea typeface="ＭＳ Ｐゴシック" pitchFamily="-108" charset="-128"/>
              </a:rPr>
              <a:t>mrem</a:t>
            </a:r>
            <a:endParaRPr lang="en-US" sz="2000" dirty="0" smtClean="0">
              <a:solidFill>
                <a:schemeClr val="bg1">
                  <a:lumMod val="65000"/>
                </a:schemeClr>
              </a:solidFill>
              <a:ea typeface="ＭＳ Ｐゴシック" pitchFamily="-108" charset="-128"/>
            </a:endParaRPr>
          </a:p>
          <a:p>
            <a:pPr>
              <a:lnSpc>
                <a:spcPct val="80000"/>
              </a:lnSpc>
              <a:spcBef>
                <a:spcPct val="40000"/>
              </a:spcBef>
              <a:buFontTx/>
              <a:buNone/>
              <a:tabLst>
                <a:tab pos="4286250" algn="l"/>
                <a:tab pos="7942263" algn="r"/>
              </a:tabLst>
            </a:pPr>
            <a:r>
              <a:rPr lang="en-US" sz="2000" dirty="0" smtClean="0">
                <a:solidFill>
                  <a:schemeClr val="bg1">
                    <a:lumMod val="65000"/>
                  </a:schemeClr>
                </a:solidFill>
                <a:ea typeface="ＭＳ Ｐゴシック" pitchFamily="-108" charset="-128"/>
              </a:rPr>
              <a:t>LD</a:t>
            </a:r>
            <a:r>
              <a:rPr lang="en-US" sz="2000" baseline="-25000" dirty="0" smtClean="0">
                <a:solidFill>
                  <a:schemeClr val="bg1">
                    <a:lumMod val="65000"/>
                  </a:schemeClr>
                </a:solidFill>
                <a:ea typeface="ＭＳ Ｐゴシック" pitchFamily="-108" charset="-128"/>
              </a:rPr>
              <a:t>50/60</a:t>
            </a:r>
            <a:r>
              <a:rPr lang="en-US" sz="2000" dirty="0" smtClean="0">
                <a:solidFill>
                  <a:schemeClr val="bg1">
                    <a:lumMod val="65000"/>
                  </a:schemeClr>
                </a:solidFill>
                <a:ea typeface="ＭＳ Ｐゴシック" pitchFamily="-108" charset="-128"/>
              </a:rPr>
              <a:t> for humans (bone marrow dose)               	 350,000 </a:t>
            </a:r>
            <a:r>
              <a:rPr lang="en-US" sz="2000" dirty="0" err="1" smtClean="0">
                <a:solidFill>
                  <a:schemeClr val="bg1">
                    <a:lumMod val="65000"/>
                  </a:schemeClr>
                </a:solidFill>
                <a:ea typeface="ＭＳ Ｐゴシック" pitchFamily="-108" charset="-128"/>
              </a:rPr>
              <a:t>mrem</a:t>
            </a:r>
            <a:endParaRPr lang="en-US" sz="2000" dirty="0" smtClean="0">
              <a:solidFill>
                <a:schemeClr val="bg1">
                  <a:lumMod val="65000"/>
                </a:schemeClr>
              </a:solidFill>
              <a:ea typeface="ＭＳ Ｐゴシック" pitchFamily="-108" charset="-128"/>
            </a:endParaRPr>
          </a:p>
          <a:p>
            <a:pPr>
              <a:lnSpc>
                <a:spcPct val="80000"/>
              </a:lnSpc>
              <a:buFontTx/>
              <a:buNone/>
              <a:tabLst>
                <a:tab pos="4286250" algn="l"/>
                <a:tab pos="7942263" algn="r"/>
              </a:tabLst>
            </a:pPr>
            <a:r>
              <a:rPr lang="en-US" sz="2000" dirty="0" smtClean="0">
                <a:solidFill>
                  <a:schemeClr val="bg1">
                    <a:lumMod val="65000"/>
                  </a:schemeClr>
                </a:solidFill>
                <a:ea typeface="ＭＳ Ｐゴシック" pitchFamily="-108" charset="-128"/>
              </a:rPr>
              <a:t>Radiation therapy (localized &amp; fractionated)     	  6,000,000 </a:t>
            </a:r>
            <a:r>
              <a:rPr lang="en-US" sz="2000" dirty="0" err="1" smtClean="0">
                <a:solidFill>
                  <a:schemeClr val="bg1">
                    <a:lumMod val="65000"/>
                  </a:schemeClr>
                </a:solidFill>
                <a:ea typeface="ＭＳ Ｐゴシック" pitchFamily="-108" charset="-128"/>
              </a:rPr>
              <a:t>mrem</a:t>
            </a:r>
            <a:endParaRPr lang="en-US" sz="2000" dirty="0" smtClean="0">
              <a:solidFill>
                <a:schemeClr val="bg1">
                  <a:lumMod val="65000"/>
                </a:schemeClr>
              </a:solidFill>
              <a:ea typeface="ＭＳ Ｐゴシック" pitchFamily="-108" charset="-128"/>
            </a:endParaRPr>
          </a:p>
        </p:txBody>
      </p:sp>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idx="4294967295"/>
          </p:nvPr>
        </p:nvSpPr>
        <p:spPr>
          <a:xfrm>
            <a:off x="0" y="2057400"/>
            <a:ext cx="7772400" cy="2133600"/>
          </a:xfrm>
          <a:prstGeom prst="rect">
            <a:avLst/>
          </a:prstGeom>
        </p:spPr>
        <p:txBody>
          <a:bodyPr/>
          <a:lstStyle/>
          <a:p>
            <a:r>
              <a:rPr lang="en-US" sz="6000" dirty="0" smtClean="0">
                <a:solidFill>
                  <a:schemeClr val="bg1"/>
                </a:solidFill>
                <a:ea typeface="ＭＳ Ｐゴシック" pitchFamily="-108" charset="-128"/>
              </a:rPr>
              <a:t>MRI:</a:t>
            </a:r>
            <a:br>
              <a:rPr lang="en-US" sz="6000" dirty="0" smtClean="0">
                <a:solidFill>
                  <a:schemeClr val="bg1"/>
                </a:solidFill>
                <a:ea typeface="ＭＳ Ｐゴシック" pitchFamily="-108" charset="-128"/>
              </a:rPr>
            </a:br>
            <a:r>
              <a:rPr lang="en-US" sz="6000" dirty="0" smtClean="0">
                <a:solidFill>
                  <a:schemeClr val="bg1"/>
                </a:solidFill>
                <a:ea typeface="ＭＳ Ｐゴシック" pitchFamily="-108" charset="-128"/>
              </a:rPr>
              <a:t>Radio Waves  &amp; </a:t>
            </a:r>
            <a:br>
              <a:rPr lang="en-US" sz="6000" dirty="0" smtClean="0">
                <a:solidFill>
                  <a:schemeClr val="bg1"/>
                </a:solidFill>
                <a:ea typeface="ＭＳ Ｐゴシック" pitchFamily="-108" charset="-128"/>
              </a:rPr>
            </a:br>
            <a:r>
              <a:rPr lang="en-US" sz="6000" dirty="0" smtClean="0">
                <a:solidFill>
                  <a:schemeClr val="bg1"/>
                </a:solidFill>
                <a:ea typeface="ＭＳ Ｐゴシック" pitchFamily="-108" charset="-128"/>
              </a:rPr>
              <a:t>Magnetic Fields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228600" y="489863"/>
            <a:ext cx="6629400" cy="783763"/>
          </a:xfrm>
        </p:spPr>
        <p:txBody>
          <a:bodyPr anchor="ctr"/>
          <a:lstStyle/>
          <a:p>
            <a:pPr algn="l"/>
            <a:r>
              <a:rPr lang="en-US" sz="3600" dirty="0" smtClean="0">
                <a:ea typeface="ＭＳ Ｐゴシック" pitchFamily="-108" charset="-128"/>
              </a:rPr>
              <a:t>MRI – Magnetic Resonance Imaging</a:t>
            </a:r>
          </a:p>
        </p:txBody>
      </p:sp>
      <p:sp>
        <p:nvSpPr>
          <p:cNvPr id="79875" name="Rectangle 3"/>
          <p:cNvSpPr>
            <a:spLocks noGrp="1" noChangeArrowheads="1"/>
          </p:cNvSpPr>
          <p:nvPr>
            <p:ph type="body" idx="1"/>
          </p:nvPr>
        </p:nvSpPr>
        <p:spPr>
          <a:xfrm>
            <a:off x="685800" y="1534900"/>
            <a:ext cx="7772400" cy="1219200"/>
          </a:xfrm>
        </p:spPr>
        <p:txBody>
          <a:bodyPr>
            <a:normAutofit fontScale="92500"/>
          </a:bodyPr>
          <a:lstStyle/>
          <a:p>
            <a:pPr>
              <a:lnSpc>
                <a:spcPct val="90000"/>
              </a:lnSpc>
            </a:pPr>
            <a:r>
              <a:rPr lang="en-US" sz="2400" dirty="0" smtClean="0">
                <a:ea typeface="ＭＳ Ｐゴシック" pitchFamily="-108" charset="-128"/>
              </a:rPr>
              <a:t>Utilizes magnetic fields and RF (radio-frequency) energy to gain information via Nuclear Magnetic Resonance</a:t>
            </a:r>
          </a:p>
          <a:p>
            <a:pPr>
              <a:lnSpc>
                <a:spcPct val="90000"/>
              </a:lnSpc>
            </a:pPr>
            <a:r>
              <a:rPr lang="en-US" sz="2400" dirty="0" smtClean="0">
                <a:ea typeface="ＭＳ Ｐゴシック" pitchFamily="-108" charset="-128"/>
              </a:rPr>
              <a:t>No ionizing radiation is used in this process</a:t>
            </a:r>
          </a:p>
        </p:txBody>
      </p:sp>
      <p:pic>
        <p:nvPicPr>
          <p:cNvPr id="79876" name="Picture 4" descr="73"/>
          <p:cNvPicPr>
            <a:picLocks noChangeAspect="1" noChangeArrowheads="1"/>
          </p:cNvPicPr>
          <p:nvPr/>
        </p:nvPicPr>
        <p:blipFill>
          <a:blip r:embed="rId3">
            <a:lum bright="12000"/>
          </a:blip>
          <a:srcRect r="21127"/>
          <a:stretch>
            <a:fillRect/>
          </a:stretch>
        </p:blipFill>
        <p:spPr bwMode="auto">
          <a:xfrm>
            <a:off x="228600" y="2688780"/>
            <a:ext cx="4267200" cy="4114800"/>
          </a:xfrm>
          <a:prstGeom prst="rect">
            <a:avLst/>
          </a:prstGeom>
          <a:noFill/>
          <a:ln w="9525">
            <a:noFill/>
            <a:miter lim="800000"/>
            <a:headEnd/>
            <a:tailEnd/>
          </a:ln>
        </p:spPr>
      </p:pic>
      <p:pic>
        <p:nvPicPr>
          <p:cNvPr id="79877" name="Picture 5" descr="74"/>
          <p:cNvPicPr>
            <a:picLocks noChangeAspect="1" noChangeArrowheads="1"/>
          </p:cNvPicPr>
          <p:nvPr/>
        </p:nvPicPr>
        <p:blipFill>
          <a:blip r:embed="rId4">
            <a:lum bright="12000"/>
          </a:blip>
          <a:srcRect r="24243"/>
          <a:stretch>
            <a:fillRect/>
          </a:stretch>
        </p:blipFill>
        <p:spPr bwMode="auto">
          <a:xfrm>
            <a:off x="4800600" y="2688780"/>
            <a:ext cx="4062413" cy="4114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ChangeArrowheads="1"/>
          </p:cNvSpPr>
          <p:nvPr>
            <p:ph type="title"/>
          </p:nvPr>
        </p:nvSpPr>
        <p:spPr>
          <a:xfrm>
            <a:off x="-903538" y="500756"/>
            <a:ext cx="9144000" cy="762000"/>
          </a:xfrm>
        </p:spPr>
        <p:txBody>
          <a:bodyPr/>
          <a:lstStyle/>
          <a:p>
            <a:r>
              <a:rPr lang="en-US" sz="3600" dirty="0">
                <a:ea typeface="ＭＳ Ｐゴシック" pitchFamily="-108" charset="-128"/>
              </a:rPr>
              <a:t>Electricity in Space - RTG</a:t>
            </a:r>
          </a:p>
        </p:txBody>
      </p:sp>
      <p:sp>
        <p:nvSpPr>
          <p:cNvPr id="80900" name="Rectangle 3"/>
          <p:cNvSpPr>
            <a:spLocks noGrp="1" noChangeArrowheads="1"/>
          </p:cNvSpPr>
          <p:nvPr>
            <p:ph type="body" sz="half" idx="1"/>
          </p:nvPr>
        </p:nvSpPr>
        <p:spPr>
          <a:xfrm>
            <a:off x="174170" y="1719954"/>
            <a:ext cx="8667750" cy="3717925"/>
          </a:xfrm>
        </p:spPr>
        <p:txBody>
          <a:bodyPr/>
          <a:lstStyle/>
          <a:p>
            <a:pPr marL="0" indent="0"/>
            <a:r>
              <a:rPr lang="en-US" sz="2800" u="sng" dirty="0" smtClean="0">
                <a:ea typeface="ＭＳ Ｐゴシック" pitchFamily="-108" charset="-128"/>
              </a:rPr>
              <a:t>Nuclear Options:</a:t>
            </a:r>
          </a:p>
          <a:p>
            <a:pPr marL="457200" lvl="1" indent="0"/>
            <a:r>
              <a:rPr lang="en-US" sz="2400" dirty="0" smtClean="0">
                <a:ea typeface="ＭＳ Ｐゴシック" pitchFamily="-108" charset="-128"/>
              </a:rPr>
              <a:t>Radioisotope Thermoelectric Generators (RTG)</a:t>
            </a:r>
          </a:p>
          <a:p>
            <a:pPr marL="914400" lvl="2" indent="0"/>
            <a:r>
              <a:rPr lang="en-US" sz="1800" dirty="0" smtClean="0">
                <a:ea typeface="ＭＳ Ｐゴシック" pitchFamily="-108" charset="-128"/>
              </a:rPr>
              <a:t>Work on the principle of radioactive decay.</a:t>
            </a:r>
          </a:p>
          <a:p>
            <a:pPr marL="914400" lvl="2" indent="0"/>
            <a:r>
              <a:rPr lang="en-US" sz="1800" dirty="0" smtClean="0">
                <a:ea typeface="ＭＳ Ｐゴシック" pitchFamily="-108" charset="-128"/>
              </a:rPr>
              <a:t>Energy is proportional to activity.</a:t>
            </a:r>
          </a:p>
          <a:p>
            <a:pPr marL="914400" lvl="2" indent="0"/>
            <a:r>
              <a:rPr lang="en-US" sz="1800" dirty="0" smtClean="0">
                <a:ea typeface="ＭＳ Ｐゴシック" pitchFamily="-108" charset="-128"/>
              </a:rPr>
              <a:t>Activity is proportional to half-life and amount of material.</a:t>
            </a:r>
          </a:p>
          <a:p>
            <a:pPr marL="914400" lvl="2" indent="0"/>
            <a:r>
              <a:rPr lang="en-US" sz="1800" dirty="0" smtClean="0">
                <a:ea typeface="ＭＳ Ｐゴシック" pitchFamily="-108" charset="-128"/>
              </a:rPr>
              <a:t>More material and shorter half-life means more power.</a:t>
            </a:r>
          </a:p>
          <a:p>
            <a:pPr marL="914400" lvl="2" indent="0"/>
            <a:r>
              <a:rPr lang="en-US" sz="1800" dirty="0" smtClean="0">
                <a:ea typeface="ＭＳ Ｐゴシック" pitchFamily="-108" charset="-128"/>
              </a:rPr>
              <a:t>Shorter half-life runs out sooner.</a:t>
            </a:r>
          </a:p>
          <a:p>
            <a:pPr marL="914400" lvl="2" indent="0"/>
            <a:r>
              <a:rPr lang="en-US" sz="1800" dirty="0" smtClean="0">
                <a:ea typeface="ＭＳ Ｐゴシック" pitchFamily="-108" charset="-128"/>
              </a:rPr>
              <a:t>Must balance energy supply and mission length.</a:t>
            </a:r>
          </a:p>
          <a:p>
            <a:pPr marL="914400" lvl="2" indent="0"/>
            <a:endParaRPr lang="en-US" sz="1800" dirty="0" smtClean="0">
              <a:ea typeface="ＭＳ Ｐゴシック" pitchFamily="-108" charset="-128"/>
            </a:endParaRPr>
          </a:p>
        </p:txBody>
      </p:sp>
      <p:graphicFrame>
        <p:nvGraphicFramePr>
          <p:cNvPr id="80898" name="Object 2"/>
          <p:cNvGraphicFramePr>
            <a:graphicFrameLocks noGrp="1" noChangeAspect="1"/>
          </p:cNvGraphicFramePr>
          <p:nvPr>
            <p:ph sz="half" idx="2"/>
          </p:nvPr>
        </p:nvGraphicFramePr>
        <p:xfrm>
          <a:off x="1295400" y="4876800"/>
          <a:ext cx="6203950" cy="1427163"/>
        </p:xfrm>
        <a:graphic>
          <a:graphicData uri="http://schemas.openxmlformats.org/presentationml/2006/ole">
            <mc:AlternateContent xmlns:mc="http://schemas.openxmlformats.org/markup-compatibility/2006">
              <mc:Choice xmlns:v="urn:schemas-microsoft-com:vml" Requires="v">
                <p:oleObj spid="_x0000_s6149" name="Equation" r:id="rId4" imgW="1600200" imgH="342720" progId="Equation.3">
                  <p:embed/>
                </p:oleObj>
              </mc:Choice>
              <mc:Fallback>
                <p:oleObj name="Equation" r:id="rId4" imgW="1600200" imgH="34272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4876800"/>
                        <a:ext cx="6203950" cy="1427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914424" y="500756"/>
            <a:ext cx="9144000" cy="762000"/>
          </a:xfrm>
        </p:spPr>
        <p:txBody>
          <a:bodyPr/>
          <a:lstStyle/>
          <a:p>
            <a:r>
              <a:rPr lang="en-US" sz="3600" dirty="0">
                <a:ea typeface="ＭＳ Ｐゴシック" pitchFamily="-108" charset="-128"/>
              </a:rPr>
              <a:t>RTGs in Space - Theory</a:t>
            </a:r>
          </a:p>
        </p:txBody>
      </p:sp>
      <p:sp>
        <p:nvSpPr>
          <p:cNvPr id="81923" name="Rectangle 3"/>
          <p:cNvSpPr>
            <a:spLocks noGrp="1" noChangeArrowheads="1"/>
          </p:cNvSpPr>
          <p:nvPr>
            <p:ph type="body" sz="half" idx="1"/>
          </p:nvPr>
        </p:nvSpPr>
        <p:spPr>
          <a:xfrm>
            <a:off x="457200" y="1556662"/>
            <a:ext cx="8001000" cy="914400"/>
          </a:xfrm>
        </p:spPr>
        <p:txBody>
          <a:bodyPr/>
          <a:lstStyle/>
          <a:p>
            <a:pPr marL="0" indent="0">
              <a:lnSpc>
                <a:spcPct val="90000"/>
              </a:lnSpc>
            </a:pPr>
            <a:r>
              <a:rPr lang="en-US" sz="2800" smtClean="0">
                <a:ea typeface="ＭＳ Ｐゴシック" pitchFamily="-108" charset="-128"/>
              </a:rPr>
              <a:t>Works on the thermoelectric principle also known as the ‘Seebeck Effect’.</a:t>
            </a:r>
          </a:p>
        </p:txBody>
      </p:sp>
      <p:pic>
        <p:nvPicPr>
          <p:cNvPr id="81924" name="Picture 6"/>
          <p:cNvPicPr>
            <a:picLocks noGrp="1" noChangeAspect="1" noChangeArrowheads="1"/>
          </p:cNvPicPr>
          <p:nvPr>
            <p:ph sz="half" idx="2"/>
          </p:nvPr>
        </p:nvPicPr>
        <p:blipFill>
          <a:blip r:embed="rId3"/>
          <a:srcRect/>
          <a:stretch>
            <a:fillRect/>
          </a:stretch>
        </p:blipFill>
        <p:spPr>
          <a:xfrm>
            <a:off x="1384300" y="2366287"/>
            <a:ext cx="5695950" cy="4195763"/>
          </a:xfrm>
          <a:noFill/>
        </p:spPr>
      </p:pic>
      <p:sp>
        <p:nvSpPr>
          <p:cNvPr id="81925" name="Text Box 8"/>
          <p:cNvSpPr txBox="1">
            <a:spLocks noChangeArrowheads="1"/>
          </p:cNvSpPr>
          <p:nvPr/>
        </p:nvSpPr>
        <p:spPr bwMode="auto">
          <a:xfrm>
            <a:off x="1431925" y="6404665"/>
            <a:ext cx="2914650" cy="366712"/>
          </a:xfrm>
          <a:prstGeom prst="rect">
            <a:avLst/>
          </a:prstGeom>
          <a:noFill/>
          <a:ln w="9525">
            <a:noFill/>
            <a:miter lim="800000"/>
            <a:headEnd/>
            <a:tailEnd/>
          </a:ln>
        </p:spPr>
        <p:txBody>
          <a:bodyPr wrap="none">
            <a:spAutoFit/>
          </a:bodyPr>
          <a:lstStyle/>
          <a:p>
            <a:pPr eaLnBrk="1" hangingPunct="1"/>
            <a:r>
              <a:rPr lang="en-US" dirty="0">
                <a:latin typeface="Arial" charset="0"/>
              </a:rPr>
              <a:t>This is about 10% efficient.</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304800"/>
            <a:ext cx="7772400" cy="1143000"/>
          </a:xfrm>
        </p:spPr>
        <p:txBody>
          <a:bodyPr anchor="ctr"/>
          <a:lstStyle/>
          <a:p>
            <a:pPr algn="l"/>
            <a:r>
              <a:rPr lang="en-US" dirty="0" smtClean="0">
                <a:ea typeface="ＭＳ Ｐゴシック" pitchFamily="-108" charset="-128"/>
              </a:rPr>
              <a:t>Beta Radiation      </a:t>
            </a:r>
          </a:p>
        </p:txBody>
      </p:sp>
      <p:sp>
        <p:nvSpPr>
          <p:cNvPr id="22531" name="Rectangle 3"/>
          <p:cNvSpPr>
            <a:spLocks noGrp="1" noChangeArrowheads="1"/>
          </p:cNvSpPr>
          <p:nvPr>
            <p:ph type="body" idx="1"/>
          </p:nvPr>
        </p:nvSpPr>
        <p:spPr/>
        <p:txBody>
          <a:bodyPr/>
          <a:lstStyle/>
          <a:p>
            <a:r>
              <a:rPr lang="en-US" smtClean="0">
                <a:ea typeface="ＭＳ Ｐゴシック" pitchFamily="-108" charset="-128"/>
              </a:rPr>
              <a:t>Small electron particle</a:t>
            </a:r>
          </a:p>
          <a:p>
            <a:r>
              <a:rPr lang="en-US" smtClean="0">
                <a:ea typeface="ＭＳ Ｐゴシック" pitchFamily="-108" charset="-128"/>
              </a:rPr>
              <a:t>More penetrating than alpha</a:t>
            </a:r>
          </a:p>
          <a:p>
            <a:endParaRPr lang="en-US" smtClean="0">
              <a:ea typeface="ＭＳ Ｐゴシック" pitchFamily="-108" charset="-128"/>
            </a:endParaRPr>
          </a:p>
        </p:txBody>
      </p:sp>
      <p:sp>
        <p:nvSpPr>
          <p:cNvPr id="272389" name="Text Box 5"/>
          <p:cNvSpPr txBox="1">
            <a:spLocks noChangeArrowheads="1"/>
          </p:cNvSpPr>
          <p:nvPr/>
        </p:nvSpPr>
        <p:spPr bwMode="auto">
          <a:xfrm>
            <a:off x="2286000" y="3429000"/>
            <a:ext cx="2419350" cy="1920875"/>
          </a:xfrm>
          <a:prstGeom prst="rect">
            <a:avLst/>
          </a:prstGeom>
          <a:noFill/>
          <a:ln w="9525">
            <a:noFill/>
            <a:miter lim="800000"/>
            <a:headEnd/>
            <a:tailEnd/>
          </a:ln>
          <a:effectLst/>
        </p:spPr>
        <p:txBody>
          <a:bodyPr>
            <a:spAutoFit/>
          </a:bodyPr>
          <a:lstStyle/>
          <a:p>
            <a:pPr>
              <a:spcBef>
                <a:spcPct val="50000"/>
              </a:spcBef>
            </a:pPr>
            <a:r>
              <a:rPr lang="en-US" sz="12000">
                <a:solidFill>
                  <a:srgbClr val="00FFFF"/>
                </a:solidFill>
                <a:effectLst>
                  <a:outerShdw blurRad="38100" dist="38100" dir="2700000" algn="tl">
                    <a:srgbClr val="000000"/>
                  </a:outerShdw>
                </a:effectLst>
                <a:latin typeface="Times" pitchFamily="-108" charset="0"/>
                <a:sym typeface="Symbol" pitchFamily="-108" charset="2"/>
              </a:rPr>
              <a:t></a:t>
            </a:r>
            <a:endParaRPr lang="en-US" sz="9600">
              <a:latin typeface="Times" pitchFamily="-108" charset="0"/>
            </a:endParaRPr>
          </a:p>
        </p:txBody>
      </p:sp>
      <p:sp>
        <p:nvSpPr>
          <p:cNvPr id="22534" name="Oval 6"/>
          <p:cNvSpPr>
            <a:spLocks noChangeArrowheads="1"/>
          </p:cNvSpPr>
          <p:nvPr/>
        </p:nvSpPr>
        <p:spPr bwMode="auto">
          <a:xfrm>
            <a:off x="4191000" y="4038600"/>
            <a:ext cx="838200" cy="838200"/>
          </a:xfrm>
          <a:prstGeom prst="ellipse">
            <a:avLst/>
          </a:prstGeom>
          <a:solidFill>
            <a:srgbClr val="FFFF66"/>
          </a:solidFill>
          <a:ln w="9525">
            <a:solidFill>
              <a:schemeClr val="tx1"/>
            </a:solidFill>
            <a:round/>
            <a:headEnd/>
            <a:tailEnd/>
          </a:ln>
        </p:spPr>
        <p:txBody>
          <a:bodyPr wrap="none" anchor="ctr"/>
          <a:lstStyle/>
          <a:p>
            <a:pPr algn="ctr"/>
            <a:endParaRPr lang="en-US" b="1">
              <a:solidFill>
                <a:srgbClr val="FFFF66"/>
              </a:solidFill>
              <a:latin typeface="Times" pitchFamily="-108" charset="0"/>
            </a:endParaRPr>
          </a:p>
        </p:txBody>
      </p:sp>
      <p:sp>
        <p:nvSpPr>
          <p:cNvPr id="22535" name="Line 7"/>
          <p:cNvSpPr>
            <a:spLocks noChangeShapeType="1"/>
          </p:cNvSpPr>
          <p:nvPr/>
        </p:nvSpPr>
        <p:spPr bwMode="auto">
          <a:xfrm>
            <a:off x="4953000" y="3962400"/>
            <a:ext cx="457200" cy="0"/>
          </a:xfrm>
          <a:prstGeom prst="line">
            <a:avLst/>
          </a:prstGeom>
          <a:noFill/>
          <a:ln w="127000">
            <a:solidFill>
              <a:schemeClr val="tx1"/>
            </a:solidFill>
            <a:round/>
            <a:headEnd/>
            <a:tailEnd/>
          </a:ln>
        </p:spPr>
        <p:txBody>
          <a:bodyPr wrap="none" anchor="ctr"/>
          <a:lstStyle/>
          <a:p>
            <a:endParaRPr lang="en-US"/>
          </a:p>
        </p:txBody>
      </p:sp>
      <p:sp>
        <p:nvSpPr>
          <p:cNvPr id="22536" name="Text Box 8"/>
          <p:cNvSpPr txBox="1">
            <a:spLocks noChangeArrowheads="1"/>
          </p:cNvSpPr>
          <p:nvPr/>
        </p:nvSpPr>
        <p:spPr bwMode="auto">
          <a:xfrm>
            <a:off x="4343400" y="4191000"/>
            <a:ext cx="609600" cy="579438"/>
          </a:xfrm>
          <a:prstGeom prst="rect">
            <a:avLst/>
          </a:prstGeom>
          <a:noFill/>
          <a:ln w="9525">
            <a:noFill/>
            <a:miter lim="800000"/>
            <a:headEnd/>
            <a:tailEnd/>
          </a:ln>
        </p:spPr>
        <p:txBody>
          <a:bodyPr>
            <a:spAutoFit/>
          </a:bodyPr>
          <a:lstStyle/>
          <a:p>
            <a:pPr>
              <a:spcBef>
                <a:spcPct val="50000"/>
              </a:spcBef>
            </a:pPr>
            <a:r>
              <a:rPr lang="en-US" b="1">
                <a:latin typeface="Times" pitchFamily="-108" charset="0"/>
              </a:rPr>
              <a:t> </a:t>
            </a:r>
            <a:r>
              <a:rPr lang="en-US" sz="3200" b="1">
                <a:latin typeface="Times" pitchFamily="-108" charset="0"/>
              </a:rPr>
              <a:t>e</a:t>
            </a:r>
            <a:r>
              <a:rPr lang="en-US" sz="3200" b="1" baseline="30000">
                <a:latin typeface="Times" pitchFamily="-108" charset="0"/>
              </a:rPr>
              <a:t>-</a:t>
            </a:r>
            <a:endParaRPr lang="en-US" b="1">
              <a:latin typeface="Times" pitchFamily="-10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03538" y="478984"/>
            <a:ext cx="9144000" cy="762000"/>
          </a:xfrm>
        </p:spPr>
        <p:txBody>
          <a:bodyPr/>
          <a:lstStyle/>
          <a:p>
            <a:r>
              <a:rPr lang="en-US" sz="3600" dirty="0">
                <a:ea typeface="ＭＳ Ｐゴシック" pitchFamily="-108" charset="-128"/>
              </a:rPr>
              <a:t>RTGs in Space – Half-Life</a:t>
            </a:r>
          </a:p>
        </p:txBody>
      </p:sp>
      <p:sp>
        <p:nvSpPr>
          <p:cNvPr id="82947" name="Rectangle 3"/>
          <p:cNvSpPr>
            <a:spLocks noGrp="1" noChangeArrowheads="1"/>
          </p:cNvSpPr>
          <p:nvPr>
            <p:ph type="body" sz="half" idx="1"/>
          </p:nvPr>
        </p:nvSpPr>
        <p:spPr>
          <a:xfrm>
            <a:off x="228600" y="1534892"/>
            <a:ext cx="4375150" cy="5257800"/>
          </a:xfrm>
        </p:spPr>
        <p:txBody>
          <a:bodyPr/>
          <a:lstStyle/>
          <a:p>
            <a:pPr marL="0" indent="0"/>
            <a:r>
              <a:rPr lang="en-US" sz="2800" dirty="0" smtClean="0">
                <a:ea typeface="ＭＳ Ｐゴシック" pitchFamily="-108" charset="-128"/>
              </a:rPr>
              <a:t>US RTGs use Pu</a:t>
            </a:r>
            <a:r>
              <a:rPr lang="en-US" sz="2800" baseline="30000" dirty="0" smtClean="0">
                <a:ea typeface="ＭＳ Ｐゴシック" pitchFamily="-108" charset="-128"/>
              </a:rPr>
              <a:t>238</a:t>
            </a:r>
            <a:r>
              <a:rPr lang="en-US" sz="2800" dirty="0" smtClean="0">
                <a:ea typeface="ＭＳ Ｐゴシック" pitchFamily="-108" charset="-128"/>
              </a:rPr>
              <a:t> as the radioactive material.</a:t>
            </a:r>
          </a:p>
          <a:p>
            <a:pPr marL="457200" lvl="1" indent="0"/>
            <a:r>
              <a:rPr lang="en-US" sz="2400" dirty="0" smtClean="0">
                <a:ea typeface="ＭＳ Ｐゴシック" pitchFamily="-108" charset="-128"/>
              </a:rPr>
              <a:t>Half-Life of 87.7 years.</a:t>
            </a:r>
          </a:p>
          <a:p>
            <a:pPr marL="457200" lvl="1" indent="0"/>
            <a:r>
              <a:rPr lang="en-US" sz="2400" dirty="0" smtClean="0">
                <a:ea typeface="ＭＳ Ｐゴシック" pitchFamily="-108" charset="-128"/>
              </a:rPr>
              <a:t>96% of energy (activity) after 5 years</a:t>
            </a:r>
          </a:p>
          <a:p>
            <a:pPr marL="457200" lvl="1" indent="0"/>
            <a:r>
              <a:rPr lang="en-US" sz="2400" dirty="0" smtClean="0">
                <a:ea typeface="ＭＳ Ｐゴシック" pitchFamily="-108" charset="-128"/>
              </a:rPr>
              <a:t>50% of energy after 87.7 years</a:t>
            </a:r>
          </a:p>
          <a:p>
            <a:pPr marL="0" indent="0"/>
            <a:r>
              <a:rPr lang="en-US" sz="2800" dirty="0" smtClean="0">
                <a:ea typeface="ＭＳ Ｐゴシック" pitchFamily="-108" charset="-128"/>
              </a:rPr>
              <a:t>Old US and Russian RTGs used Po</a:t>
            </a:r>
            <a:r>
              <a:rPr lang="en-US" sz="2800" baseline="30000" dirty="0" smtClean="0">
                <a:ea typeface="ＭＳ Ｐゴシック" pitchFamily="-108" charset="-128"/>
              </a:rPr>
              <a:t>210</a:t>
            </a:r>
            <a:r>
              <a:rPr lang="en-US" sz="2800" dirty="0" smtClean="0">
                <a:ea typeface="ＭＳ Ｐゴシック" pitchFamily="-108" charset="-128"/>
              </a:rPr>
              <a:t>.</a:t>
            </a:r>
          </a:p>
          <a:p>
            <a:pPr marL="457200" lvl="1" indent="0"/>
            <a:r>
              <a:rPr lang="en-US" sz="2400" dirty="0" smtClean="0">
                <a:ea typeface="ＭＳ Ｐゴシック" pitchFamily="-108" charset="-128"/>
              </a:rPr>
              <a:t>Half-Life of 138 days.</a:t>
            </a:r>
          </a:p>
        </p:txBody>
      </p:sp>
      <p:pic>
        <p:nvPicPr>
          <p:cNvPr id="82948" name="Picture 4"/>
          <p:cNvPicPr>
            <a:picLocks noGrp="1" noChangeAspect="1" noChangeArrowheads="1"/>
          </p:cNvPicPr>
          <p:nvPr>
            <p:ph sz="half" idx="2"/>
          </p:nvPr>
        </p:nvPicPr>
        <p:blipFill>
          <a:blip r:embed="rId3"/>
          <a:srcRect/>
          <a:stretch>
            <a:fillRect/>
          </a:stretch>
        </p:blipFill>
        <p:spPr>
          <a:xfrm>
            <a:off x="4419600" y="2286000"/>
            <a:ext cx="4648200" cy="2733675"/>
          </a:xfrm>
          <a:noFill/>
        </p:spPr>
      </p:pic>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41536" y="511626"/>
            <a:ext cx="7772400" cy="1143000"/>
          </a:xfrm>
        </p:spPr>
        <p:txBody>
          <a:bodyPr/>
          <a:lstStyle/>
          <a:p>
            <a:r>
              <a:rPr lang="en-US" sz="3600" dirty="0">
                <a:ea typeface="ＭＳ Ｐゴシック" pitchFamily="-108" charset="-128"/>
              </a:rPr>
              <a:t>RTGs in Space - Radiation</a:t>
            </a:r>
          </a:p>
        </p:txBody>
      </p:sp>
      <p:sp>
        <p:nvSpPr>
          <p:cNvPr id="83971" name="Rectangle 3"/>
          <p:cNvSpPr>
            <a:spLocks noGrp="1" noChangeArrowheads="1"/>
          </p:cNvSpPr>
          <p:nvPr>
            <p:ph type="body" idx="1"/>
          </p:nvPr>
        </p:nvSpPr>
        <p:spPr/>
        <p:txBody>
          <a:bodyPr>
            <a:normAutofit fontScale="92500"/>
          </a:bodyPr>
          <a:lstStyle/>
          <a:p>
            <a:r>
              <a:rPr lang="en-US" smtClean="0">
                <a:ea typeface="ＭＳ Ｐゴシック" pitchFamily="-108" charset="-128"/>
              </a:rPr>
              <a:t>Pu-238 and Po</a:t>
            </a:r>
            <a:r>
              <a:rPr lang="en-US" baseline="30000" smtClean="0">
                <a:ea typeface="ＭＳ Ｐゴシック" pitchFamily="-108" charset="-128"/>
              </a:rPr>
              <a:t>210 </a:t>
            </a:r>
            <a:r>
              <a:rPr lang="en-US" smtClean="0">
                <a:ea typeface="ＭＳ Ｐゴシック" pitchFamily="-108" charset="-128"/>
              </a:rPr>
              <a:t>are alpha (</a:t>
            </a:r>
            <a:r>
              <a:rPr lang="el-GR" smtClean="0">
                <a:ea typeface="ＭＳ Ｐゴシック" pitchFamily="-108" charset="-128"/>
                <a:cs typeface="Arial" charset="0"/>
              </a:rPr>
              <a:t>α</a:t>
            </a:r>
            <a:r>
              <a:rPr lang="en-US" smtClean="0">
                <a:ea typeface="ＭＳ Ｐゴシック" pitchFamily="-108" charset="-128"/>
              </a:rPr>
              <a:t>) emitters.</a:t>
            </a:r>
          </a:p>
          <a:p>
            <a:r>
              <a:rPr lang="en-US" smtClean="0">
                <a:ea typeface="ＭＳ Ｐゴシック" pitchFamily="-108" charset="-128"/>
              </a:rPr>
              <a:t>Alpha radiation cannot penetrate very far.</a:t>
            </a:r>
          </a:p>
          <a:p>
            <a:pPr lvl="1"/>
            <a:r>
              <a:rPr lang="en-US" smtClean="0">
                <a:ea typeface="ＭＳ Ｐゴシック" pitchFamily="-108" charset="-128"/>
              </a:rPr>
              <a:t>Stopped by a sheet of paper or 10cm of air.</a:t>
            </a:r>
          </a:p>
          <a:p>
            <a:pPr lvl="1"/>
            <a:r>
              <a:rPr lang="en-US" smtClean="0">
                <a:ea typeface="ＭＳ Ｐゴシック" pitchFamily="-108" charset="-128"/>
              </a:rPr>
              <a:t>Turns into heat in the RTG material.</a:t>
            </a:r>
          </a:p>
          <a:p>
            <a:pPr lvl="1"/>
            <a:r>
              <a:rPr lang="en-US" smtClean="0">
                <a:ea typeface="ＭＳ Ｐゴシック" pitchFamily="-108" charset="-128"/>
              </a:rPr>
              <a:t>Very little radiation gets out of the shielding.</a:t>
            </a:r>
          </a:p>
          <a:p>
            <a:pPr lvl="1"/>
            <a:r>
              <a:rPr lang="en-US" smtClean="0">
                <a:ea typeface="ＭＳ Ｐゴシック" pitchFamily="-108" charset="-128"/>
              </a:rPr>
              <a:t>Not ‘weapons grade’ material.</a:t>
            </a:r>
          </a:p>
          <a:p>
            <a:pPr lvl="1"/>
            <a:r>
              <a:rPr lang="en-US" smtClean="0">
                <a:ea typeface="ＭＳ Ｐゴシック" pitchFamily="-108" charset="-128"/>
              </a:rPr>
              <a:t>Ceramic form that is very heat and impact resistant.</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1000" y="457200"/>
            <a:ext cx="7391400" cy="1143000"/>
          </a:xfrm>
        </p:spPr>
        <p:txBody>
          <a:bodyPr/>
          <a:lstStyle/>
          <a:p>
            <a:r>
              <a:rPr lang="en-US" sz="3600" dirty="0">
                <a:ea typeface="ＭＳ Ｐゴシック" pitchFamily="-108" charset="-128"/>
              </a:rPr>
              <a:t>RTGs in Space - History</a:t>
            </a:r>
          </a:p>
        </p:txBody>
      </p:sp>
      <p:pic>
        <p:nvPicPr>
          <p:cNvPr id="84995" name="Picture 4"/>
          <p:cNvPicPr>
            <a:picLocks noGrp="1" noChangeAspect="1" noChangeArrowheads="1"/>
          </p:cNvPicPr>
          <p:nvPr>
            <p:ph sz="half" idx="1"/>
          </p:nvPr>
        </p:nvPicPr>
        <p:blipFill>
          <a:blip r:embed="rId3"/>
          <a:srcRect/>
          <a:stretch>
            <a:fillRect/>
          </a:stretch>
        </p:blipFill>
        <p:spPr>
          <a:xfrm>
            <a:off x="381000" y="3886200"/>
            <a:ext cx="4038600" cy="2644775"/>
          </a:xfrm>
          <a:noFill/>
        </p:spPr>
      </p:pic>
      <p:sp>
        <p:nvSpPr>
          <p:cNvPr id="84996" name="Text Box 6"/>
          <p:cNvSpPr txBox="1">
            <a:spLocks noChangeArrowheads="1"/>
          </p:cNvSpPr>
          <p:nvPr/>
        </p:nvSpPr>
        <p:spPr bwMode="auto">
          <a:xfrm>
            <a:off x="762000" y="1600200"/>
            <a:ext cx="3352800" cy="1465263"/>
          </a:xfrm>
          <a:prstGeom prst="rect">
            <a:avLst/>
          </a:prstGeom>
          <a:noFill/>
          <a:ln w="9525">
            <a:noFill/>
            <a:miter lim="800000"/>
            <a:headEnd/>
            <a:tailEnd/>
          </a:ln>
        </p:spPr>
        <p:txBody>
          <a:bodyPr>
            <a:spAutoFit/>
          </a:bodyPr>
          <a:lstStyle/>
          <a:p>
            <a:pPr eaLnBrk="1" hangingPunct="1"/>
            <a:r>
              <a:rPr lang="en-US">
                <a:latin typeface="Arial" charset="0"/>
              </a:rPr>
              <a:t>1959: Atomic Energy Commission members show President </a:t>
            </a:r>
          </a:p>
          <a:p>
            <a:pPr eaLnBrk="1" hangingPunct="1"/>
            <a:r>
              <a:rPr lang="en-US">
                <a:latin typeface="Arial" charset="0"/>
              </a:rPr>
              <a:t>Eisenhower the new ‘nuclear battery’ for use in US satellites.</a:t>
            </a:r>
          </a:p>
        </p:txBody>
      </p:sp>
      <p:pic>
        <p:nvPicPr>
          <p:cNvPr id="84997" name="Picture 7"/>
          <p:cNvPicPr>
            <a:picLocks noGrp="1" noChangeAspect="1" noChangeArrowheads="1"/>
          </p:cNvPicPr>
          <p:nvPr>
            <p:ph sz="half" idx="2"/>
          </p:nvPr>
        </p:nvPicPr>
        <p:blipFill>
          <a:blip r:embed="rId4"/>
          <a:srcRect/>
          <a:stretch>
            <a:fillRect/>
          </a:stretch>
        </p:blipFill>
        <p:spPr>
          <a:xfrm>
            <a:off x="4724404" y="1556662"/>
            <a:ext cx="3897313" cy="4876800"/>
          </a:xfrm>
          <a:noFill/>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body" idx="1"/>
          </p:nvPr>
        </p:nvSpPr>
        <p:spPr/>
        <p:txBody>
          <a:bodyPr/>
          <a:lstStyle/>
          <a:p>
            <a:pPr>
              <a:lnSpc>
                <a:spcPct val="90000"/>
              </a:lnSpc>
            </a:pPr>
            <a:r>
              <a:rPr lang="en-US" smtClean="0">
                <a:ea typeface="ＭＳ Ｐゴシック" pitchFamily="-108" charset="-128"/>
              </a:rPr>
              <a:t>Original RTG is space was for a US Navy navigation satellite.</a:t>
            </a:r>
          </a:p>
          <a:p>
            <a:pPr lvl="1">
              <a:lnSpc>
                <a:spcPct val="90000"/>
              </a:lnSpc>
            </a:pPr>
            <a:r>
              <a:rPr lang="en-US" smtClean="0">
                <a:ea typeface="ＭＳ Ｐゴシック" pitchFamily="-108" charset="-128"/>
              </a:rPr>
              <a:t>1961 SNAP-3 unit (Space Nuclear Auxiliary Power)</a:t>
            </a:r>
          </a:p>
          <a:p>
            <a:pPr lvl="1">
              <a:lnSpc>
                <a:spcPct val="90000"/>
              </a:lnSpc>
            </a:pPr>
            <a:r>
              <a:rPr lang="en-US" smtClean="0">
                <a:ea typeface="ＭＳ Ｐゴシック" pitchFamily="-108" charset="-128"/>
              </a:rPr>
              <a:t>2.7 watts of electrical power.</a:t>
            </a:r>
          </a:p>
          <a:p>
            <a:pPr lvl="1">
              <a:lnSpc>
                <a:spcPct val="90000"/>
              </a:lnSpc>
            </a:pPr>
            <a:r>
              <a:rPr lang="en-US" smtClean="0">
                <a:ea typeface="ＭＳ Ｐゴシック" pitchFamily="-108" charset="-128"/>
              </a:rPr>
              <a:t>Lasted for 15 years.</a:t>
            </a:r>
          </a:p>
          <a:p>
            <a:pPr>
              <a:lnSpc>
                <a:spcPct val="90000"/>
              </a:lnSpc>
            </a:pPr>
            <a:r>
              <a:rPr lang="en-US" smtClean="0">
                <a:ea typeface="ＭＳ Ｐゴシック" pitchFamily="-108" charset="-128"/>
              </a:rPr>
              <a:t>RTGs were used in 25 other missions from 1961 to 2005 from military satellites to the Apollo missions.</a:t>
            </a:r>
          </a:p>
        </p:txBody>
      </p:sp>
      <p:sp>
        <p:nvSpPr>
          <p:cNvPr id="4" name="Rectangle 2"/>
          <p:cNvSpPr txBox="1">
            <a:spLocks noChangeArrowheads="1"/>
          </p:cNvSpPr>
          <p:nvPr/>
        </p:nvSpPr>
        <p:spPr>
          <a:xfrm>
            <a:off x="391886" y="533400"/>
            <a:ext cx="7187083" cy="762000"/>
          </a:xfrm>
          <a:prstGeom prst="rect">
            <a:avLst/>
          </a:prstGeom>
        </p:spPr>
        <p:txBody>
          <a:bodyPr anchor="ct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3600" dirty="0">
                <a:latin typeface="+mj-lt"/>
                <a:ea typeface="ＭＳ Ｐゴシック" pitchFamily="-108" charset="-128"/>
                <a:cs typeface="+mj-cs"/>
              </a:rPr>
              <a:t>RTGs in Space - History</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body" sz="half" idx="1"/>
          </p:nvPr>
        </p:nvSpPr>
        <p:spPr>
          <a:xfrm>
            <a:off x="228599" y="1502234"/>
            <a:ext cx="4593771" cy="5257800"/>
          </a:xfrm>
        </p:spPr>
        <p:txBody>
          <a:bodyPr/>
          <a:lstStyle/>
          <a:p>
            <a:pPr marL="0" indent="0"/>
            <a:r>
              <a:rPr lang="en-US" sz="2800" dirty="0" smtClean="0">
                <a:ea typeface="ＭＳ Ｐゴシック" pitchFamily="-108" charset="-128"/>
              </a:rPr>
              <a:t>1972: Pioneer 10 &amp; 11 launched to explore the outer planets.  </a:t>
            </a:r>
          </a:p>
          <a:p>
            <a:pPr marL="457200" lvl="1" indent="0"/>
            <a:r>
              <a:rPr lang="en-US" sz="2400" dirty="0" smtClean="0">
                <a:ea typeface="ＭＳ Ｐゴシック" pitchFamily="-108" charset="-128"/>
              </a:rPr>
              <a:t>Both survived the high radiation around Jupiter.</a:t>
            </a:r>
          </a:p>
          <a:p>
            <a:pPr marL="457200" lvl="1" indent="0"/>
            <a:r>
              <a:rPr lang="en-US" sz="2400" dirty="0" smtClean="0">
                <a:ea typeface="ＭＳ Ｐゴシック" pitchFamily="-108" charset="-128"/>
              </a:rPr>
              <a:t>Both crafts left the solar system after their mission was performed and continued to send back data for 17 years.</a:t>
            </a:r>
          </a:p>
          <a:p>
            <a:pPr marL="457200" lvl="1" indent="0"/>
            <a:r>
              <a:rPr lang="en-US" sz="2400" dirty="0" smtClean="0">
                <a:ea typeface="ＭＳ Ｐゴシック" pitchFamily="-108" charset="-128"/>
              </a:rPr>
              <a:t>Still in contact with crafts.</a:t>
            </a:r>
          </a:p>
        </p:txBody>
      </p:sp>
      <p:pic>
        <p:nvPicPr>
          <p:cNvPr id="87044" name="Picture 4"/>
          <p:cNvPicPr>
            <a:picLocks noGrp="1" noChangeAspect="1" noChangeArrowheads="1"/>
          </p:cNvPicPr>
          <p:nvPr>
            <p:ph sz="half" idx="2"/>
          </p:nvPr>
        </p:nvPicPr>
        <p:blipFill>
          <a:blip r:embed="rId3"/>
          <a:srcRect/>
          <a:stretch>
            <a:fillRect/>
          </a:stretch>
        </p:blipFill>
        <p:spPr>
          <a:xfrm>
            <a:off x="5213350" y="1502234"/>
            <a:ext cx="3790950" cy="5257800"/>
          </a:xfrm>
          <a:noFill/>
        </p:spPr>
      </p:pic>
      <p:sp>
        <p:nvSpPr>
          <p:cNvPr id="5" name="Rectangle 2"/>
          <p:cNvSpPr txBox="1">
            <a:spLocks noChangeArrowheads="1"/>
          </p:cNvSpPr>
          <p:nvPr/>
        </p:nvSpPr>
        <p:spPr>
          <a:xfrm>
            <a:off x="391886" y="533400"/>
            <a:ext cx="6650752" cy="762000"/>
          </a:xfrm>
          <a:prstGeom prst="rect">
            <a:avLst/>
          </a:prstGeom>
        </p:spPr>
        <p:txBody>
          <a:bodyPr anchor="ct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3600" dirty="0">
                <a:latin typeface="+mj-lt"/>
                <a:ea typeface="ＭＳ Ｐゴシック" pitchFamily="-108" charset="-128"/>
                <a:cs typeface="+mj-cs"/>
              </a:rPr>
              <a:t>RTGs in Space - History</a:t>
            </a:r>
          </a:p>
        </p:txBody>
      </p:sp>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body" sz="half" idx="1"/>
          </p:nvPr>
        </p:nvSpPr>
        <p:spPr>
          <a:xfrm>
            <a:off x="141512" y="1524006"/>
            <a:ext cx="4375150" cy="5257800"/>
          </a:xfrm>
        </p:spPr>
        <p:txBody>
          <a:bodyPr/>
          <a:lstStyle/>
          <a:p>
            <a:pPr marL="0" indent="0">
              <a:lnSpc>
                <a:spcPct val="90000"/>
              </a:lnSpc>
            </a:pPr>
            <a:r>
              <a:rPr lang="en-US" sz="2800" dirty="0" smtClean="0">
                <a:ea typeface="ＭＳ Ｐゴシック" pitchFamily="-108" charset="-128"/>
              </a:rPr>
              <a:t>1977: Voyager 1&amp;2 launched to explore the outer planets.  </a:t>
            </a:r>
          </a:p>
          <a:p>
            <a:pPr marL="457200" lvl="1" indent="0">
              <a:lnSpc>
                <a:spcPct val="90000"/>
              </a:lnSpc>
            </a:pPr>
            <a:r>
              <a:rPr lang="en-US" sz="2400" dirty="0" smtClean="0">
                <a:ea typeface="ＭＳ Ｐゴシック" pitchFamily="-108" charset="-128"/>
              </a:rPr>
              <a:t>Transmitted high speed data and first high-quality pictures.</a:t>
            </a:r>
          </a:p>
          <a:p>
            <a:pPr marL="457200" lvl="1" indent="0">
              <a:lnSpc>
                <a:spcPct val="90000"/>
              </a:lnSpc>
            </a:pPr>
            <a:r>
              <a:rPr lang="en-US" sz="2400" dirty="0" smtClean="0">
                <a:ea typeface="ＭＳ Ｐゴシック" pitchFamily="-108" charset="-128"/>
              </a:rPr>
              <a:t>Both crafts left the solar system after their mission was performed and continue to send back data.</a:t>
            </a:r>
          </a:p>
          <a:p>
            <a:pPr marL="457200" lvl="1" indent="0">
              <a:lnSpc>
                <a:spcPct val="90000"/>
              </a:lnSpc>
            </a:pPr>
            <a:endParaRPr lang="en-US" sz="2400" dirty="0" smtClean="0">
              <a:ea typeface="ＭＳ Ｐゴシック" pitchFamily="-108" charset="-128"/>
            </a:endParaRPr>
          </a:p>
        </p:txBody>
      </p:sp>
      <p:pic>
        <p:nvPicPr>
          <p:cNvPr id="88068" name="Picture 5"/>
          <p:cNvPicPr>
            <a:picLocks noGrp="1" noChangeAspect="1" noChangeArrowheads="1"/>
          </p:cNvPicPr>
          <p:nvPr>
            <p:ph sz="half" idx="2"/>
          </p:nvPr>
        </p:nvPicPr>
        <p:blipFill>
          <a:blip r:embed="rId3"/>
          <a:srcRect/>
          <a:stretch>
            <a:fillRect/>
          </a:stretch>
        </p:blipFill>
        <p:spPr>
          <a:xfrm>
            <a:off x="4681762" y="1524006"/>
            <a:ext cx="4375150" cy="5257800"/>
          </a:xfrm>
        </p:spPr>
      </p:pic>
      <p:sp>
        <p:nvSpPr>
          <p:cNvPr id="6" name="Rectangle 2"/>
          <p:cNvSpPr txBox="1">
            <a:spLocks noChangeArrowheads="1"/>
          </p:cNvSpPr>
          <p:nvPr/>
        </p:nvSpPr>
        <p:spPr>
          <a:xfrm>
            <a:off x="391886" y="533400"/>
            <a:ext cx="6650752" cy="762000"/>
          </a:xfrm>
          <a:prstGeom prst="rect">
            <a:avLst/>
          </a:prstGeom>
        </p:spPr>
        <p:txBody>
          <a:bodyPr anchor="ct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3600" dirty="0">
                <a:latin typeface="+mj-lt"/>
                <a:ea typeface="ＭＳ Ｐゴシック" pitchFamily="-108" charset="-128"/>
                <a:cs typeface="+mj-cs"/>
              </a:rPr>
              <a:t>RTGs in Space - History</a:t>
            </a:r>
          </a:p>
        </p:txBody>
      </p:sp>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body" sz="half" idx="1"/>
          </p:nvPr>
        </p:nvSpPr>
        <p:spPr>
          <a:xfrm>
            <a:off x="108854" y="1491348"/>
            <a:ext cx="4375150" cy="5257800"/>
          </a:xfrm>
        </p:spPr>
        <p:txBody>
          <a:bodyPr/>
          <a:lstStyle/>
          <a:p>
            <a:pPr marL="0" indent="0">
              <a:lnSpc>
                <a:spcPct val="90000"/>
              </a:lnSpc>
            </a:pPr>
            <a:r>
              <a:rPr lang="en-US" sz="2800" dirty="0" smtClean="0">
                <a:ea typeface="ＭＳ Ｐゴシック" pitchFamily="-108" charset="-128"/>
              </a:rPr>
              <a:t>1990: Ulysses launched to explore the top and bottom of the sun.  </a:t>
            </a:r>
          </a:p>
          <a:p>
            <a:pPr marL="457200" lvl="1" indent="0">
              <a:lnSpc>
                <a:spcPct val="90000"/>
              </a:lnSpc>
            </a:pPr>
            <a:r>
              <a:rPr lang="en-US" sz="2400" dirty="0" smtClean="0">
                <a:ea typeface="ＭＳ Ｐゴシック" pitchFamily="-108" charset="-128"/>
              </a:rPr>
              <a:t>Mission extended after initial successes.</a:t>
            </a:r>
          </a:p>
          <a:p>
            <a:pPr marL="457200" lvl="1" indent="0">
              <a:lnSpc>
                <a:spcPct val="90000"/>
              </a:lnSpc>
            </a:pPr>
            <a:r>
              <a:rPr lang="en-US" sz="2400" dirty="0" smtClean="0">
                <a:ea typeface="ＭＳ Ｐゴシック" pitchFamily="-108" charset="-128"/>
              </a:rPr>
              <a:t>First mission to explore solar system outside the ‘disk’ of the planets.</a:t>
            </a:r>
          </a:p>
          <a:p>
            <a:pPr marL="457200" lvl="1" indent="0">
              <a:lnSpc>
                <a:spcPct val="90000"/>
              </a:lnSpc>
            </a:pPr>
            <a:r>
              <a:rPr lang="en-US" sz="2400" dirty="0" smtClean="0">
                <a:ea typeface="ＭＳ Ｐゴシック" pitchFamily="-108" charset="-128"/>
              </a:rPr>
              <a:t>Find the RTG.</a:t>
            </a:r>
          </a:p>
        </p:txBody>
      </p:sp>
      <p:pic>
        <p:nvPicPr>
          <p:cNvPr id="89092" name="Picture 6"/>
          <p:cNvPicPr>
            <a:picLocks noGrp="1" noChangeAspect="1" noChangeArrowheads="1"/>
          </p:cNvPicPr>
          <p:nvPr>
            <p:ph sz="half" idx="2"/>
          </p:nvPr>
        </p:nvPicPr>
        <p:blipFill>
          <a:blip r:embed="rId3"/>
          <a:srcRect/>
          <a:stretch>
            <a:fillRect/>
          </a:stretch>
        </p:blipFill>
        <p:spPr>
          <a:xfrm>
            <a:off x="4484004" y="1491348"/>
            <a:ext cx="4540250" cy="5257800"/>
          </a:xfrm>
        </p:spPr>
      </p:pic>
      <p:sp>
        <p:nvSpPr>
          <p:cNvPr id="6" name="Rectangle 2"/>
          <p:cNvSpPr txBox="1">
            <a:spLocks noChangeArrowheads="1"/>
          </p:cNvSpPr>
          <p:nvPr/>
        </p:nvSpPr>
        <p:spPr>
          <a:xfrm>
            <a:off x="391886" y="533400"/>
            <a:ext cx="6650752" cy="762000"/>
          </a:xfrm>
          <a:prstGeom prst="rect">
            <a:avLst/>
          </a:prstGeom>
        </p:spPr>
        <p:txBody>
          <a:bodyPr anchor="ct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3600" dirty="0">
                <a:latin typeface="+mj-lt"/>
                <a:ea typeface="ＭＳ Ｐゴシック" pitchFamily="-108" charset="-128"/>
                <a:cs typeface="+mj-cs"/>
              </a:rPr>
              <a:t>RTGs in Space - History</a:t>
            </a:r>
          </a:p>
        </p:txBody>
      </p:sp>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body" sz="half" idx="1"/>
          </p:nvPr>
        </p:nvSpPr>
        <p:spPr>
          <a:xfrm>
            <a:off x="119740" y="1491348"/>
            <a:ext cx="4375150" cy="5257800"/>
          </a:xfrm>
        </p:spPr>
        <p:txBody>
          <a:bodyPr/>
          <a:lstStyle/>
          <a:p>
            <a:pPr marL="0" indent="0"/>
            <a:r>
              <a:rPr lang="en-US" sz="2400" dirty="0" smtClean="0">
                <a:ea typeface="ＭＳ Ｐゴシック" pitchFamily="-108" charset="-128"/>
              </a:rPr>
              <a:t>1989: Galileo launched to explore Jupiter and her moons.</a:t>
            </a:r>
          </a:p>
          <a:p>
            <a:pPr marL="457200" lvl="1" indent="0"/>
            <a:r>
              <a:rPr lang="en-US" sz="2000" dirty="0" smtClean="0">
                <a:ea typeface="ＭＳ Ｐゴシック" pitchFamily="-108" charset="-128"/>
              </a:rPr>
              <a:t>Took the long-way to Jupiter; by Venus and Earth twice.</a:t>
            </a:r>
          </a:p>
          <a:p>
            <a:pPr marL="457200" lvl="1" indent="0"/>
            <a:r>
              <a:rPr lang="en-US" sz="2000" dirty="0" smtClean="0">
                <a:ea typeface="ＭＳ Ｐゴシック" pitchFamily="-108" charset="-128"/>
              </a:rPr>
              <a:t>Required a long-lived power supply to make the 4-year flight.</a:t>
            </a:r>
          </a:p>
          <a:p>
            <a:pPr marL="457200" lvl="1" indent="0"/>
            <a:r>
              <a:rPr lang="en-US" sz="2000" dirty="0" smtClean="0">
                <a:ea typeface="ＭＳ Ｐゴシック" pitchFamily="-108" charset="-128"/>
              </a:rPr>
              <a:t>Operated for 14 years.</a:t>
            </a:r>
          </a:p>
          <a:p>
            <a:pPr marL="457200" lvl="1" indent="0"/>
            <a:r>
              <a:rPr lang="en-US" sz="2000" dirty="0" smtClean="0">
                <a:ea typeface="ＭＳ Ｐゴシック" pitchFamily="-108" charset="-128"/>
              </a:rPr>
              <a:t>Find the RTG.</a:t>
            </a:r>
          </a:p>
        </p:txBody>
      </p:sp>
      <p:pic>
        <p:nvPicPr>
          <p:cNvPr id="90116" name="Picture 5"/>
          <p:cNvPicPr>
            <a:picLocks noGrp="1" noChangeAspect="1" noChangeArrowheads="1"/>
          </p:cNvPicPr>
          <p:nvPr>
            <p:ph sz="half" idx="2"/>
          </p:nvPr>
        </p:nvPicPr>
        <p:blipFill>
          <a:blip r:embed="rId3"/>
          <a:srcRect/>
          <a:stretch>
            <a:fillRect/>
          </a:stretch>
        </p:blipFill>
        <p:spPr>
          <a:xfrm>
            <a:off x="4659990" y="1491348"/>
            <a:ext cx="4375150" cy="5257800"/>
          </a:xfrm>
        </p:spPr>
      </p:pic>
      <p:sp>
        <p:nvSpPr>
          <p:cNvPr id="6" name="Rectangle 2"/>
          <p:cNvSpPr txBox="1">
            <a:spLocks noChangeArrowheads="1"/>
          </p:cNvSpPr>
          <p:nvPr/>
        </p:nvSpPr>
        <p:spPr>
          <a:xfrm>
            <a:off x="391886" y="533400"/>
            <a:ext cx="6650752" cy="762000"/>
          </a:xfrm>
          <a:prstGeom prst="rect">
            <a:avLst/>
          </a:prstGeom>
        </p:spPr>
        <p:txBody>
          <a:bodyPr anchor="ct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3600" dirty="0">
                <a:latin typeface="+mj-lt"/>
                <a:ea typeface="ＭＳ Ｐゴシック" pitchFamily="-108" charset="-128"/>
                <a:cs typeface="+mj-cs"/>
              </a:rPr>
              <a:t>RTGs in Space - History</a:t>
            </a:r>
          </a:p>
        </p:txBody>
      </p:sp>
    </p:spTree>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type="body" sz="half" idx="1"/>
          </p:nvPr>
        </p:nvSpPr>
        <p:spPr>
          <a:xfrm>
            <a:off x="141512" y="1534892"/>
            <a:ext cx="4375150" cy="5257800"/>
          </a:xfrm>
        </p:spPr>
        <p:txBody>
          <a:bodyPr/>
          <a:lstStyle/>
          <a:p>
            <a:pPr marL="0" indent="0">
              <a:lnSpc>
                <a:spcPct val="90000"/>
              </a:lnSpc>
            </a:pPr>
            <a:r>
              <a:rPr lang="en-US" sz="2800" dirty="0" smtClean="0">
                <a:ea typeface="ＭＳ Ｐゴシック" pitchFamily="-108" charset="-128"/>
              </a:rPr>
              <a:t>Galileo also needed heat for its long mission.</a:t>
            </a:r>
          </a:p>
          <a:p>
            <a:pPr marL="0" indent="0">
              <a:lnSpc>
                <a:spcPct val="90000"/>
              </a:lnSpc>
            </a:pPr>
            <a:r>
              <a:rPr lang="en-US" sz="2800" dirty="0" smtClean="0">
                <a:ea typeface="ＭＳ Ｐゴシック" pitchFamily="-108" charset="-128"/>
              </a:rPr>
              <a:t>120 - 1watt Radioactive Heater Units (RHU) placed all over the spacecraft.</a:t>
            </a:r>
          </a:p>
          <a:p>
            <a:pPr marL="0" indent="0">
              <a:lnSpc>
                <a:spcPct val="90000"/>
              </a:lnSpc>
            </a:pPr>
            <a:r>
              <a:rPr lang="en-US" sz="2800" dirty="0" smtClean="0">
                <a:ea typeface="ＭＳ Ｐゴシック" pitchFamily="-108" charset="-128"/>
              </a:rPr>
              <a:t>Safety design is similar to RTGs.</a:t>
            </a:r>
          </a:p>
          <a:p>
            <a:pPr marL="0" indent="0">
              <a:lnSpc>
                <a:spcPct val="90000"/>
              </a:lnSpc>
            </a:pPr>
            <a:endParaRPr lang="en-US" sz="2800" dirty="0" smtClean="0">
              <a:ea typeface="ＭＳ Ｐゴシック" pitchFamily="-108" charset="-128"/>
            </a:endParaRPr>
          </a:p>
          <a:p>
            <a:pPr marL="0" indent="0">
              <a:lnSpc>
                <a:spcPct val="90000"/>
              </a:lnSpc>
            </a:pPr>
            <a:endParaRPr lang="en-US" sz="2800" dirty="0" smtClean="0">
              <a:ea typeface="ＭＳ Ｐゴシック" pitchFamily="-108" charset="-128"/>
            </a:endParaRPr>
          </a:p>
        </p:txBody>
      </p:sp>
      <p:pic>
        <p:nvPicPr>
          <p:cNvPr id="91140" name="Picture 5"/>
          <p:cNvPicPr>
            <a:picLocks noGrp="1" noChangeAspect="1" noChangeArrowheads="1"/>
          </p:cNvPicPr>
          <p:nvPr>
            <p:ph sz="half" idx="2"/>
          </p:nvPr>
        </p:nvPicPr>
        <p:blipFill>
          <a:blip r:embed="rId3"/>
          <a:srcRect/>
          <a:stretch>
            <a:fillRect/>
          </a:stretch>
        </p:blipFill>
        <p:spPr>
          <a:xfrm>
            <a:off x="4681762" y="1534892"/>
            <a:ext cx="4375150" cy="5257800"/>
          </a:xfrm>
        </p:spPr>
      </p:pic>
      <p:sp>
        <p:nvSpPr>
          <p:cNvPr id="6" name="Rectangle 2"/>
          <p:cNvSpPr txBox="1">
            <a:spLocks noChangeArrowheads="1"/>
          </p:cNvSpPr>
          <p:nvPr/>
        </p:nvSpPr>
        <p:spPr>
          <a:xfrm>
            <a:off x="391886" y="533400"/>
            <a:ext cx="6650752" cy="762000"/>
          </a:xfrm>
          <a:prstGeom prst="rect">
            <a:avLst/>
          </a:prstGeom>
        </p:spPr>
        <p:txBody>
          <a:bodyPr anchor="ct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3600" dirty="0">
                <a:latin typeface="+mj-lt"/>
                <a:ea typeface="ＭＳ Ｐゴシック" pitchFamily="-108" charset="-128"/>
                <a:cs typeface="+mj-cs"/>
              </a:rPr>
              <a:t>RTGs in Space - History</a:t>
            </a:r>
          </a:p>
        </p:txBody>
      </p:sp>
    </p:spTree>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type="body" sz="half" idx="1"/>
          </p:nvPr>
        </p:nvSpPr>
        <p:spPr>
          <a:xfrm>
            <a:off x="228600" y="1502234"/>
            <a:ext cx="4375150" cy="5257800"/>
          </a:xfrm>
        </p:spPr>
        <p:txBody>
          <a:bodyPr/>
          <a:lstStyle/>
          <a:p>
            <a:pPr marL="0" indent="0"/>
            <a:r>
              <a:rPr lang="en-US" sz="2400" dirty="0" smtClean="0">
                <a:ea typeface="ＭＳ Ｐゴシック" pitchFamily="-108" charset="-128"/>
              </a:rPr>
              <a:t>1997 -Cassini Mission to Saturn and moons.</a:t>
            </a:r>
          </a:p>
          <a:p>
            <a:pPr marL="457200" lvl="1" indent="0"/>
            <a:r>
              <a:rPr lang="en-US" sz="2000" dirty="0" smtClean="0">
                <a:ea typeface="ＭＳ Ｐゴシック" pitchFamily="-108" charset="-128"/>
              </a:rPr>
              <a:t>Three General Purpose Heat Source RTGs. (current generation)</a:t>
            </a:r>
          </a:p>
          <a:p>
            <a:pPr marL="457200" lvl="1" indent="0"/>
            <a:r>
              <a:rPr lang="en-US" sz="2000" dirty="0" smtClean="0">
                <a:ea typeface="ＭＳ Ｐゴシック" pitchFamily="-108" charset="-128"/>
              </a:rPr>
              <a:t>Four-year mission once the craft gets to Saturn.</a:t>
            </a:r>
          </a:p>
          <a:p>
            <a:pPr marL="457200" lvl="1" indent="0"/>
            <a:r>
              <a:rPr lang="en-US" sz="2000" dirty="0" smtClean="0">
                <a:ea typeface="ＭＳ Ｐゴシック" pitchFamily="-108" charset="-128"/>
              </a:rPr>
              <a:t>Great results coming back from craft.</a:t>
            </a:r>
          </a:p>
          <a:p>
            <a:pPr marL="457200" lvl="1" indent="0"/>
            <a:r>
              <a:rPr lang="en-US" sz="2000" dirty="0" smtClean="0">
                <a:ea typeface="ＭＳ Ｐゴシック" pitchFamily="-108" charset="-128"/>
              </a:rPr>
              <a:t>Just discovered new moon of Saturn.</a:t>
            </a:r>
          </a:p>
          <a:p>
            <a:pPr marL="0" indent="0"/>
            <a:endParaRPr lang="en-US" sz="2400" dirty="0" smtClean="0">
              <a:ea typeface="ＭＳ Ｐゴシック" pitchFamily="-108" charset="-128"/>
            </a:endParaRPr>
          </a:p>
        </p:txBody>
      </p:sp>
      <p:pic>
        <p:nvPicPr>
          <p:cNvPr id="92164" name="Picture 5"/>
          <p:cNvPicPr>
            <a:picLocks noGrp="1" noChangeAspect="1" noChangeArrowheads="1"/>
          </p:cNvPicPr>
          <p:nvPr>
            <p:ph sz="half" idx="2"/>
          </p:nvPr>
        </p:nvPicPr>
        <p:blipFill>
          <a:blip r:embed="rId3"/>
          <a:srcRect/>
          <a:stretch>
            <a:fillRect/>
          </a:stretch>
        </p:blipFill>
        <p:spPr>
          <a:xfrm>
            <a:off x="4445000" y="1578434"/>
            <a:ext cx="4241800" cy="4754563"/>
          </a:xfrm>
        </p:spPr>
      </p:pic>
      <p:sp>
        <p:nvSpPr>
          <p:cNvPr id="6" name="Rectangle 2"/>
          <p:cNvSpPr txBox="1">
            <a:spLocks noChangeArrowheads="1"/>
          </p:cNvSpPr>
          <p:nvPr/>
        </p:nvSpPr>
        <p:spPr>
          <a:xfrm>
            <a:off x="391886" y="533400"/>
            <a:ext cx="6650752" cy="762000"/>
          </a:xfrm>
          <a:prstGeom prst="rect">
            <a:avLst/>
          </a:prstGeom>
        </p:spPr>
        <p:txBody>
          <a:bodyPr anchor="ct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3600" dirty="0">
                <a:latin typeface="+mj-lt"/>
                <a:ea typeface="ＭＳ Ｐゴシック" pitchFamily="-108" charset="-128"/>
                <a:cs typeface="+mj-cs"/>
              </a:rPr>
              <a:t>RTGs in Space - History</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a:xfrm>
            <a:off x="190500" y="381000"/>
            <a:ext cx="7772400" cy="1143000"/>
          </a:xfrm>
        </p:spPr>
        <p:txBody>
          <a:bodyPr anchor="ctr"/>
          <a:lstStyle/>
          <a:p>
            <a:pPr algn="l"/>
            <a:r>
              <a:rPr lang="en-US" sz="3200" dirty="0" smtClean="0">
                <a:ea typeface="ＭＳ Ｐゴシック" pitchFamily="-108" charset="-128"/>
              </a:rPr>
              <a:t>Beta Radiation is used in </a:t>
            </a:r>
            <a:br>
              <a:rPr lang="en-US" sz="3200" dirty="0" smtClean="0">
                <a:ea typeface="ＭＳ Ｐゴシック" pitchFamily="-108" charset="-128"/>
              </a:rPr>
            </a:br>
            <a:r>
              <a:rPr lang="en-US" sz="3200" dirty="0" smtClean="0">
                <a:ea typeface="ＭＳ Ｐゴシック" pitchFamily="-108" charset="-128"/>
              </a:rPr>
              <a:t>thickness gauging</a:t>
            </a:r>
          </a:p>
        </p:txBody>
      </p:sp>
      <p:sp>
        <p:nvSpPr>
          <p:cNvPr id="23558" name="Rectangle 3"/>
          <p:cNvSpPr>
            <a:spLocks noChangeArrowheads="1"/>
          </p:cNvSpPr>
          <p:nvPr/>
        </p:nvSpPr>
        <p:spPr bwMode="auto">
          <a:xfrm>
            <a:off x="740229" y="4038600"/>
            <a:ext cx="1545771" cy="457200"/>
          </a:xfrm>
          <a:prstGeom prst="rect">
            <a:avLst/>
          </a:prstGeom>
          <a:solidFill>
            <a:schemeClr val="accent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sp>
        <p:nvSpPr>
          <p:cNvPr id="23559" name="Rectangle 4"/>
          <p:cNvSpPr>
            <a:spLocks noChangeArrowheads="1"/>
          </p:cNvSpPr>
          <p:nvPr/>
        </p:nvSpPr>
        <p:spPr bwMode="auto">
          <a:xfrm>
            <a:off x="3048000" y="3657600"/>
            <a:ext cx="1915886" cy="838200"/>
          </a:xfrm>
          <a:prstGeom prst="rect">
            <a:avLst/>
          </a:prstGeom>
          <a:solidFill>
            <a:schemeClr val="accent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sp>
        <p:nvSpPr>
          <p:cNvPr id="23560" name="Rectangle 5"/>
          <p:cNvSpPr>
            <a:spLocks noChangeArrowheads="1"/>
          </p:cNvSpPr>
          <p:nvPr/>
        </p:nvSpPr>
        <p:spPr bwMode="auto">
          <a:xfrm>
            <a:off x="5802086" y="3352800"/>
            <a:ext cx="1970314" cy="1143000"/>
          </a:xfrm>
          <a:prstGeom prst="rect">
            <a:avLst/>
          </a:prstGeom>
          <a:solidFill>
            <a:schemeClr val="accent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sp>
        <p:nvSpPr>
          <p:cNvPr id="23561" name="Line 6"/>
          <p:cNvSpPr>
            <a:spLocks noChangeShapeType="1"/>
          </p:cNvSpPr>
          <p:nvPr/>
        </p:nvSpPr>
        <p:spPr bwMode="auto">
          <a:xfrm>
            <a:off x="1447800" y="3200400"/>
            <a:ext cx="0" cy="838200"/>
          </a:xfrm>
          <a:prstGeom prst="line">
            <a:avLst/>
          </a:prstGeom>
          <a:noFill/>
          <a:ln w="76200">
            <a:solidFill>
              <a:schemeClr val="tx1"/>
            </a:solidFill>
            <a:round/>
            <a:headEnd/>
            <a:tailEnd type="triangle" w="med" len="med"/>
          </a:ln>
        </p:spPr>
        <p:txBody>
          <a:bodyPr wrap="none" anchor="ctr"/>
          <a:lstStyle/>
          <a:p>
            <a:endParaRPr lang="en-US"/>
          </a:p>
        </p:txBody>
      </p:sp>
      <p:sp>
        <p:nvSpPr>
          <p:cNvPr id="23562" name="Line 7"/>
          <p:cNvSpPr>
            <a:spLocks noChangeShapeType="1"/>
          </p:cNvSpPr>
          <p:nvPr/>
        </p:nvSpPr>
        <p:spPr bwMode="auto">
          <a:xfrm>
            <a:off x="1447800" y="4495800"/>
            <a:ext cx="0" cy="533400"/>
          </a:xfrm>
          <a:prstGeom prst="line">
            <a:avLst/>
          </a:prstGeom>
          <a:noFill/>
          <a:ln w="9525">
            <a:solidFill>
              <a:schemeClr val="tx1"/>
            </a:solidFill>
            <a:round/>
            <a:headEnd/>
            <a:tailEnd type="triangle" w="med" len="med"/>
          </a:ln>
        </p:spPr>
        <p:txBody>
          <a:bodyPr wrap="none" anchor="ctr"/>
          <a:lstStyle/>
          <a:p>
            <a:endParaRPr lang="en-US"/>
          </a:p>
        </p:txBody>
      </p:sp>
      <p:sp>
        <p:nvSpPr>
          <p:cNvPr id="23563" name="Line 8"/>
          <p:cNvSpPr>
            <a:spLocks noChangeShapeType="1"/>
          </p:cNvSpPr>
          <p:nvPr/>
        </p:nvSpPr>
        <p:spPr bwMode="auto">
          <a:xfrm>
            <a:off x="1447800" y="3162300"/>
            <a:ext cx="0" cy="838200"/>
          </a:xfrm>
          <a:prstGeom prst="line">
            <a:avLst/>
          </a:prstGeom>
          <a:noFill/>
          <a:ln w="76200">
            <a:pattFill prst="sphere">
              <a:fgClr>
                <a:schemeClr val="tx1"/>
              </a:fgClr>
              <a:bgClr>
                <a:srgbClr val="FFFFFF"/>
              </a:bgClr>
            </a:pattFill>
            <a:round/>
            <a:headEnd/>
            <a:tailEnd type="triangle" w="med" len="med"/>
          </a:ln>
        </p:spPr>
        <p:txBody>
          <a:bodyPr wrap="none" anchor="ctr"/>
          <a:lstStyle/>
          <a:p>
            <a:endParaRPr lang="en-US"/>
          </a:p>
        </p:txBody>
      </p:sp>
      <p:sp>
        <p:nvSpPr>
          <p:cNvPr id="23564" name="Line 9"/>
          <p:cNvSpPr>
            <a:spLocks noChangeShapeType="1"/>
          </p:cNvSpPr>
          <p:nvPr/>
        </p:nvSpPr>
        <p:spPr bwMode="auto">
          <a:xfrm flipH="1">
            <a:off x="1143000" y="4495800"/>
            <a:ext cx="304800" cy="457200"/>
          </a:xfrm>
          <a:prstGeom prst="line">
            <a:avLst/>
          </a:prstGeom>
          <a:noFill/>
          <a:ln w="9525">
            <a:solidFill>
              <a:schemeClr val="tx1"/>
            </a:solidFill>
            <a:prstDash val="sysDot"/>
            <a:round/>
            <a:headEnd/>
            <a:tailEnd type="triangle" w="med" len="med"/>
          </a:ln>
        </p:spPr>
        <p:txBody>
          <a:bodyPr wrap="none" anchor="ctr"/>
          <a:lstStyle/>
          <a:p>
            <a:endParaRPr lang="en-US"/>
          </a:p>
        </p:txBody>
      </p:sp>
      <p:sp>
        <p:nvSpPr>
          <p:cNvPr id="23565" name="Line 10"/>
          <p:cNvSpPr>
            <a:spLocks noChangeShapeType="1"/>
          </p:cNvSpPr>
          <p:nvPr/>
        </p:nvSpPr>
        <p:spPr bwMode="auto">
          <a:xfrm>
            <a:off x="1447800" y="4495800"/>
            <a:ext cx="609600" cy="76200"/>
          </a:xfrm>
          <a:prstGeom prst="line">
            <a:avLst/>
          </a:prstGeom>
          <a:noFill/>
          <a:ln w="9525">
            <a:solidFill>
              <a:schemeClr val="tx1"/>
            </a:solidFill>
            <a:prstDash val="sysDot"/>
            <a:round/>
            <a:headEnd/>
            <a:tailEnd type="triangle" w="med" len="med"/>
          </a:ln>
        </p:spPr>
        <p:txBody>
          <a:bodyPr wrap="none" anchor="ctr"/>
          <a:lstStyle/>
          <a:p>
            <a:endParaRPr lang="en-US"/>
          </a:p>
        </p:txBody>
      </p:sp>
      <p:sp>
        <p:nvSpPr>
          <p:cNvPr id="23566" name="Line 11"/>
          <p:cNvSpPr>
            <a:spLocks noChangeShapeType="1"/>
          </p:cNvSpPr>
          <p:nvPr/>
        </p:nvSpPr>
        <p:spPr bwMode="auto">
          <a:xfrm>
            <a:off x="1447800" y="4572000"/>
            <a:ext cx="381000" cy="457200"/>
          </a:xfrm>
          <a:prstGeom prst="line">
            <a:avLst/>
          </a:prstGeom>
          <a:noFill/>
          <a:ln w="9525">
            <a:solidFill>
              <a:schemeClr val="tx1"/>
            </a:solidFill>
            <a:round/>
            <a:headEnd/>
            <a:tailEnd type="triangle" w="med" len="med"/>
          </a:ln>
        </p:spPr>
        <p:txBody>
          <a:bodyPr wrap="none" anchor="ctr"/>
          <a:lstStyle/>
          <a:p>
            <a:endParaRPr lang="en-US"/>
          </a:p>
        </p:txBody>
      </p:sp>
      <p:sp>
        <p:nvSpPr>
          <p:cNvPr id="23567" name="Line 12"/>
          <p:cNvSpPr>
            <a:spLocks noChangeShapeType="1"/>
          </p:cNvSpPr>
          <p:nvPr/>
        </p:nvSpPr>
        <p:spPr bwMode="auto">
          <a:xfrm>
            <a:off x="1447800" y="4495800"/>
            <a:ext cx="0" cy="457200"/>
          </a:xfrm>
          <a:prstGeom prst="line">
            <a:avLst/>
          </a:prstGeom>
          <a:noFill/>
          <a:ln w="9525">
            <a:solidFill>
              <a:schemeClr val="tx1"/>
            </a:solidFill>
            <a:round/>
            <a:headEnd/>
            <a:tailEnd type="triangle" w="med" len="med"/>
          </a:ln>
        </p:spPr>
        <p:txBody>
          <a:bodyPr wrap="none" anchor="ctr"/>
          <a:lstStyle/>
          <a:p>
            <a:endParaRPr lang="en-US"/>
          </a:p>
        </p:txBody>
      </p:sp>
      <p:sp>
        <p:nvSpPr>
          <p:cNvPr id="23568" name="Line 13"/>
          <p:cNvSpPr>
            <a:spLocks noChangeShapeType="1"/>
          </p:cNvSpPr>
          <p:nvPr/>
        </p:nvSpPr>
        <p:spPr bwMode="auto">
          <a:xfrm>
            <a:off x="1600200" y="4495800"/>
            <a:ext cx="228600" cy="457200"/>
          </a:xfrm>
          <a:prstGeom prst="line">
            <a:avLst/>
          </a:prstGeom>
          <a:noFill/>
          <a:ln w="9525">
            <a:solidFill>
              <a:schemeClr val="tx1"/>
            </a:solidFill>
            <a:round/>
            <a:headEnd/>
            <a:tailEnd type="triangle" w="med" len="med"/>
          </a:ln>
        </p:spPr>
        <p:txBody>
          <a:bodyPr wrap="none" anchor="ctr"/>
          <a:lstStyle/>
          <a:p>
            <a:endParaRPr lang="en-US"/>
          </a:p>
        </p:txBody>
      </p:sp>
      <p:sp>
        <p:nvSpPr>
          <p:cNvPr id="23569" name="Line 14"/>
          <p:cNvSpPr>
            <a:spLocks noChangeShapeType="1"/>
          </p:cNvSpPr>
          <p:nvPr/>
        </p:nvSpPr>
        <p:spPr bwMode="auto">
          <a:xfrm flipH="1">
            <a:off x="3352800" y="4495800"/>
            <a:ext cx="228600" cy="533400"/>
          </a:xfrm>
          <a:prstGeom prst="line">
            <a:avLst/>
          </a:prstGeom>
          <a:noFill/>
          <a:ln w="9525" cap="rnd">
            <a:solidFill>
              <a:schemeClr val="tx1"/>
            </a:solidFill>
            <a:prstDash val="sysDot"/>
            <a:round/>
            <a:headEnd/>
            <a:tailEnd type="triangle" w="med" len="med"/>
          </a:ln>
        </p:spPr>
        <p:txBody>
          <a:bodyPr wrap="none" anchor="ctr"/>
          <a:lstStyle/>
          <a:p>
            <a:endParaRPr lang="en-US"/>
          </a:p>
        </p:txBody>
      </p:sp>
      <p:sp>
        <p:nvSpPr>
          <p:cNvPr id="23570" name="Line 15"/>
          <p:cNvSpPr>
            <a:spLocks noChangeShapeType="1"/>
          </p:cNvSpPr>
          <p:nvPr/>
        </p:nvSpPr>
        <p:spPr bwMode="auto">
          <a:xfrm>
            <a:off x="3810000" y="4495800"/>
            <a:ext cx="0" cy="533400"/>
          </a:xfrm>
          <a:prstGeom prst="line">
            <a:avLst/>
          </a:prstGeom>
          <a:noFill/>
          <a:ln w="9525" cap="rnd">
            <a:solidFill>
              <a:schemeClr val="tx1"/>
            </a:solidFill>
            <a:prstDash val="sysDot"/>
            <a:round/>
            <a:headEnd/>
            <a:tailEnd type="triangle" w="med" len="med"/>
          </a:ln>
        </p:spPr>
        <p:txBody>
          <a:bodyPr wrap="none" anchor="ctr"/>
          <a:lstStyle/>
          <a:p>
            <a:endParaRPr lang="en-US"/>
          </a:p>
        </p:txBody>
      </p:sp>
      <p:sp>
        <p:nvSpPr>
          <p:cNvPr id="23571" name="Line 16"/>
          <p:cNvSpPr>
            <a:spLocks noChangeShapeType="1"/>
          </p:cNvSpPr>
          <p:nvPr/>
        </p:nvSpPr>
        <p:spPr bwMode="auto">
          <a:xfrm>
            <a:off x="4343400" y="4495800"/>
            <a:ext cx="228600" cy="533400"/>
          </a:xfrm>
          <a:prstGeom prst="line">
            <a:avLst/>
          </a:prstGeom>
          <a:noFill/>
          <a:ln w="9525" cap="rnd">
            <a:solidFill>
              <a:schemeClr val="tx1"/>
            </a:solidFill>
            <a:prstDash val="sysDot"/>
            <a:round/>
            <a:headEnd/>
            <a:tailEnd type="triangle" w="med" len="med"/>
          </a:ln>
        </p:spPr>
        <p:txBody>
          <a:bodyPr wrap="none" anchor="ctr"/>
          <a:lstStyle/>
          <a:p>
            <a:endParaRPr lang="en-US"/>
          </a:p>
        </p:txBody>
      </p:sp>
      <p:sp>
        <p:nvSpPr>
          <p:cNvPr id="23572" name="Line 17"/>
          <p:cNvSpPr>
            <a:spLocks noChangeShapeType="1"/>
          </p:cNvSpPr>
          <p:nvPr/>
        </p:nvSpPr>
        <p:spPr bwMode="auto">
          <a:xfrm>
            <a:off x="6629400" y="4495800"/>
            <a:ext cx="0" cy="381000"/>
          </a:xfrm>
          <a:prstGeom prst="line">
            <a:avLst/>
          </a:prstGeom>
          <a:noFill/>
          <a:ln w="9525" cap="rnd">
            <a:solidFill>
              <a:schemeClr val="tx1"/>
            </a:solidFill>
            <a:prstDash val="sysDot"/>
            <a:round/>
            <a:headEnd/>
            <a:tailEnd type="triangle" w="med" len="med"/>
          </a:ln>
        </p:spPr>
        <p:txBody>
          <a:bodyPr wrap="none" anchor="ctr"/>
          <a:lstStyle/>
          <a:p>
            <a:endParaRPr lang="en-US"/>
          </a:p>
        </p:txBody>
      </p:sp>
      <p:sp>
        <p:nvSpPr>
          <p:cNvPr id="23573" name="Line 18"/>
          <p:cNvSpPr>
            <a:spLocks noChangeShapeType="1"/>
          </p:cNvSpPr>
          <p:nvPr/>
        </p:nvSpPr>
        <p:spPr bwMode="auto">
          <a:xfrm flipH="1">
            <a:off x="914400" y="4495800"/>
            <a:ext cx="533400" cy="76200"/>
          </a:xfrm>
          <a:prstGeom prst="line">
            <a:avLst/>
          </a:prstGeom>
          <a:noFill/>
          <a:ln w="9525" cap="rnd">
            <a:solidFill>
              <a:schemeClr val="tx1"/>
            </a:solidFill>
            <a:prstDash val="sysDot"/>
            <a:round/>
            <a:headEnd/>
            <a:tailEnd type="triangle" w="med" len="med"/>
          </a:ln>
        </p:spPr>
        <p:txBody>
          <a:bodyPr wrap="none" anchor="ctr"/>
          <a:lstStyle/>
          <a:p>
            <a:endParaRPr lang="en-US"/>
          </a:p>
        </p:txBody>
      </p:sp>
      <p:sp>
        <p:nvSpPr>
          <p:cNvPr id="23574" name="Line 19"/>
          <p:cNvSpPr>
            <a:spLocks noChangeShapeType="1"/>
          </p:cNvSpPr>
          <p:nvPr/>
        </p:nvSpPr>
        <p:spPr bwMode="auto">
          <a:xfrm flipH="1">
            <a:off x="1028700" y="4495800"/>
            <a:ext cx="228600" cy="533400"/>
          </a:xfrm>
          <a:prstGeom prst="line">
            <a:avLst/>
          </a:prstGeom>
          <a:noFill/>
          <a:ln w="9525">
            <a:solidFill>
              <a:schemeClr val="tx1"/>
            </a:solidFill>
            <a:round/>
            <a:headEnd/>
            <a:tailEnd type="triangle" w="med" len="med"/>
          </a:ln>
        </p:spPr>
        <p:txBody>
          <a:bodyPr wrap="none" anchor="ctr"/>
          <a:lstStyle/>
          <a:p>
            <a:endParaRPr lang="en-US"/>
          </a:p>
        </p:txBody>
      </p:sp>
      <p:sp>
        <p:nvSpPr>
          <p:cNvPr id="273428" name="Rectangle 20"/>
          <p:cNvSpPr>
            <a:spLocks noChangeArrowheads="1"/>
          </p:cNvSpPr>
          <p:nvPr/>
        </p:nvSpPr>
        <p:spPr bwMode="auto">
          <a:xfrm>
            <a:off x="3695700" y="2163763"/>
            <a:ext cx="533400" cy="823912"/>
          </a:xfrm>
          <a:prstGeom prst="rect">
            <a:avLst/>
          </a:prstGeom>
          <a:noFill/>
          <a:ln w="9525">
            <a:noFill/>
            <a:miter lim="800000"/>
            <a:headEnd/>
            <a:tailEnd/>
          </a:ln>
          <a:effectLst/>
        </p:spPr>
        <p:txBody>
          <a:bodyPr>
            <a:spAutoFit/>
          </a:bodyPr>
          <a:lstStyle/>
          <a:p>
            <a:pPr>
              <a:defRPr/>
            </a:pPr>
            <a:r>
              <a:rPr lang="en-US" sz="4800">
                <a:solidFill>
                  <a:srgbClr val="00FFFF"/>
                </a:solidFill>
                <a:effectLst>
                  <a:outerShdw blurRad="38100" dist="38100" dir="2700000" algn="tl">
                    <a:srgbClr val="000000"/>
                  </a:outerShdw>
                </a:effectLst>
                <a:latin typeface="Times" pitchFamily="-108" charset="0"/>
                <a:ea typeface="+mn-ea"/>
                <a:sym typeface="Symbol" pitchFamily="-108" charset="2"/>
              </a:rPr>
              <a:t> </a:t>
            </a:r>
          </a:p>
        </p:txBody>
      </p:sp>
      <p:sp>
        <p:nvSpPr>
          <p:cNvPr id="23576" name="Line 21"/>
          <p:cNvSpPr>
            <a:spLocks noChangeShapeType="1"/>
          </p:cNvSpPr>
          <p:nvPr/>
        </p:nvSpPr>
        <p:spPr bwMode="auto">
          <a:xfrm>
            <a:off x="6781800" y="2438400"/>
            <a:ext cx="0" cy="990600"/>
          </a:xfrm>
          <a:prstGeom prst="line">
            <a:avLst/>
          </a:prstGeom>
          <a:noFill/>
          <a:ln w="76200">
            <a:pattFill prst="sphere">
              <a:fgClr>
                <a:schemeClr val="tx1"/>
              </a:fgClr>
              <a:bgClr>
                <a:srgbClr val="FFFFFF"/>
              </a:bgClr>
            </a:pattFill>
            <a:round/>
            <a:headEnd/>
            <a:tailEnd type="triangle" w="med" len="med"/>
          </a:ln>
        </p:spPr>
        <p:txBody>
          <a:bodyPr wrap="none" anchor="ctr"/>
          <a:lstStyle/>
          <a:p>
            <a:endParaRPr lang="en-US"/>
          </a:p>
        </p:txBody>
      </p:sp>
      <p:sp>
        <p:nvSpPr>
          <p:cNvPr id="23577" name="Line 22"/>
          <p:cNvSpPr>
            <a:spLocks noChangeShapeType="1"/>
          </p:cNvSpPr>
          <p:nvPr/>
        </p:nvSpPr>
        <p:spPr bwMode="auto">
          <a:xfrm>
            <a:off x="3962400" y="2819400"/>
            <a:ext cx="0" cy="838200"/>
          </a:xfrm>
          <a:prstGeom prst="line">
            <a:avLst/>
          </a:prstGeom>
          <a:noFill/>
          <a:ln w="76200">
            <a:pattFill prst="sphere">
              <a:fgClr>
                <a:schemeClr val="tx1"/>
              </a:fgClr>
              <a:bgClr>
                <a:srgbClr val="FFFFFF"/>
              </a:bgClr>
            </a:pattFill>
            <a:round/>
            <a:headEnd/>
            <a:tailEnd type="triangle" w="med" len="med"/>
          </a:ln>
        </p:spPr>
        <p:txBody>
          <a:bodyPr wrap="none" anchor="ctr"/>
          <a:lstStyle/>
          <a:p>
            <a:endParaRPr lang="en-US"/>
          </a:p>
        </p:txBody>
      </p:sp>
      <p:sp>
        <p:nvSpPr>
          <p:cNvPr id="23578" name="Text Box 23"/>
          <p:cNvSpPr txBox="1">
            <a:spLocks noChangeArrowheads="1"/>
          </p:cNvSpPr>
          <p:nvPr/>
        </p:nvSpPr>
        <p:spPr bwMode="auto">
          <a:xfrm>
            <a:off x="1600200" y="5440363"/>
            <a:ext cx="6362700" cy="646331"/>
          </a:xfrm>
          <a:prstGeom prst="rect">
            <a:avLst/>
          </a:prstGeom>
          <a:noFill/>
          <a:ln w="9525">
            <a:noFill/>
            <a:miter lim="800000"/>
            <a:headEnd/>
            <a:tailEnd/>
          </a:ln>
        </p:spPr>
        <p:txBody>
          <a:bodyPr>
            <a:spAutoFit/>
          </a:bodyPr>
          <a:lstStyle/>
          <a:p>
            <a:pPr>
              <a:spcBef>
                <a:spcPct val="50000"/>
              </a:spcBef>
            </a:pPr>
            <a:r>
              <a:rPr lang="en-US" dirty="0">
                <a:latin typeface="Arial" charset="0"/>
              </a:rPr>
              <a:t>The thicker the </a:t>
            </a:r>
            <a:r>
              <a:rPr lang="en-US" dirty="0" smtClean="0">
                <a:latin typeface="Arial" charset="0"/>
              </a:rPr>
              <a:t>material, </a:t>
            </a:r>
            <a:r>
              <a:rPr lang="en-US" dirty="0">
                <a:latin typeface="Arial" charset="0"/>
              </a:rPr>
              <a:t>the less radiation will pass through the material</a:t>
            </a:r>
            <a:r>
              <a:rPr lang="en-US" dirty="0">
                <a:latin typeface="Times" pitchFamily="-108" charset="0"/>
              </a:rPr>
              <a:t>.</a:t>
            </a:r>
          </a:p>
        </p:txBody>
      </p:sp>
      <p:sp>
        <p:nvSpPr>
          <p:cNvPr id="23579" name="Line 24"/>
          <p:cNvSpPr>
            <a:spLocks noChangeShapeType="1"/>
          </p:cNvSpPr>
          <p:nvPr/>
        </p:nvSpPr>
        <p:spPr bwMode="auto">
          <a:xfrm>
            <a:off x="7010400" y="4495800"/>
            <a:ext cx="0" cy="457200"/>
          </a:xfrm>
          <a:prstGeom prst="line">
            <a:avLst/>
          </a:prstGeom>
          <a:noFill/>
          <a:ln w="9525" cap="rnd">
            <a:solidFill>
              <a:schemeClr val="tx1"/>
            </a:solidFill>
            <a:prstDash val="sysDot"/>
            <a:round/>
            <a:headEnd/>
            <a:tailEnd type="triangle" w="med" len="med"/>
          </a:ln>
        </p:spPr>
        <p:txBody>
          <a:bodyPr wrap="none" anchor="ctr"/>
          <a:lstStyle/>
          <a:p>
            <a:endParaRPr lang="en-US"/>
          </a:p>
        </p:txBody>
      </p:sp>
      <p:sp>
        <p:nvSpPr>
          <p:cNvPr id="23581" name="Line 26"/>
          <p:cNvSpPr>
            <a:spLocks noChangeShapeType="1"/>
          </p:cNvSpPr>
          <p:nvPr/>
        </p:nvSpPr>
        <p:spPr bwMode="auto">
          <a:xfrm>
            <a:off x="4114800" y="4495800"/>
            <a:ext cx="0" cy="533400"/>
          </a:xfrm>
          <a:prstGeom prst="line">
            <a:avLst/>
          </a:prstGeom>
          <a:noFill/>
          <a:ln w="9525" cap="rnd">
            <a:solidFill>
              <a:schemeClr val="tx1"/>
            </a:solidFill>
            <a:prstDash val="sysDot"/>
            <a:round/>
            <a:headEnd/>
            <a:tailEnd type="triangle" w="med" len="med"/>
          </a:ln>
        </p:spPr>
        <p:txBody>
          <a:bodyPr wrap="none" anchor="ctr"/>
          <a:lstStyle/>
          <a:p>
            <a:endParaRPr lang="en-US"/>
          </a:p>
        </p:txBody>
      </p:sp>
      <p:graphicFrame>
        <p:nvGraphicFramePr>
          <p:cNvPr id="23554" name="Object 2"/>
          <p:cNvGraphicFramePr>
            <a:graphicFrameLocks noChangeAspect="1"/>
          </p:cNvGraphicFramePr>
          <p:nvPr/>
        </p:nvGraphicFramePr>
        <p:xfrm>
          <a:off x="6477000" y="1752600"/>
          <a:ext cx="609600" cy="663575"/>
        </p:xfrm>
        <a:graphic>
          <a:graphicData uri="http://schemas.openxmlformats.org/presentationml/2006/ole">
            <mc:AlternateContent xmlns:mc="http://schemas.openxmlformats.org/markup-compatibility/2006">
              <mc:Choice xmlns:v="urn:schemas-microsoft-com:vml" Requires="v">
                <p:oleObj spid="_x0000_s2059" name="Clip" r:id="rId4" imgW="701040" imgH="740664" progId="MS_ClipArt_Gallery.2">
                  <p:embed/>
                </p:oleObj>
              </mc:Choice>
              <mc:Fallback>
                <p:oleObj name="Clip" r:id="rId4" imgW="701040" imgH="740664" progId="MS_ClipArt_Gallery.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1752600"/>
                        <a:ext cx="609600" cy="663575"/>
                      </a:xfrm>
                      <a:prstGeom prst="rect">
                        <a:avLst/>
                      </a:prstGeom>
                      <a:solidFill>
                        <a:schemeClr val="hlink">
                          <a:alpha val="50000"/>
                        </a:schemeClr>
                      </a:solidFill>
                    </p:spPr>
                  </p:pic>
                </p:oleObj>
              </mc:Fallback>
            </mc:AlternateContent>
          </a:graphicData>
        </a:graphic>
      </p:graphicFrame>
      <p:graphicFrame>
        <p:nvGraphicFramePr>
          <p:cNvPr id="23555" name="Object 3"/>
          <p:cNvGraphicFramePr>
            <a:graphicFrameLocks noChangeAspect="1"/>
          </p:cNvGraphicFramePr>
          <p:nvPr/>
        </p:nvGraphicFramePr>
        <p:xfrm>
          <a:off x="3657600" y="2057400"/>
          <a:ext cx="609600" cy="663575"/>
        </p:xfrm>
        <a:graphic>
          <a:graphicData uri="http://schemas.openxmlformats.org/presentationml/2006/ole">
            <mc:AlternateContent xmlns:mc="http://schemas.openxmlformats.org/markup-compatibility/2006">
              <mc:Choice xmlns:v="urn:schemas-microsoft-com:vml" Requires="v">
                <p:oleObj spid="_x0000_s2060" name="Clip" r:id="rId6" imgW="701040" imgH="740664" progId="MS_ClipArt_Gallery.2">
                  <p:embed/>
                </p:oleObj>
              </mc:Choice>
              <mc:Fallback>
                <p:oleObj name="Clip" r:id="rId6" imgW="701040" imgH="740664" progId="MS_ClipArt_Gallery.2">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057400"/>
                        <a:ext cx="609600" cy="663575"/>
                      </a:xfrm>
                      <a:prstGeom prst="rect">
                        <a:avLst/>
                      </a:prstGeom>
                      <a:solidFill>
                        <a:schemeClr val="hlink">
                          <a:alpha val="50000"/>
                        </a:schemeClr>
                      </a:solidFill>
                    </p:spPr>
                  </p:pic>
                </p:oleObj>
              </mc:Fallback>
            </mc:AlternateContent>
          </a:graphicData>
        </a:graphic>
      </p:graphicFrame>
      <p:graphicFrame>
        <p:nvGraphicFramePr>
          <p:cNvPr id="23556" name="Object 4"/>
          <p:cNvGraphicFramePr>
            <a:graphicFrameLocks noChangeAspect="1"/>
          </p:cNvGraphicFramePr>
          <p:nvPr/>
        </p:nvGraphicFramePr>
        <p:xfrm>
          <a:off x="1219200" y="2438400"/>
          <a:ext cx="609600" cy="663575"/>
        </p:xfrm>
        <a:graphic>
          <a:graphicData uri="http://schemas.openxmlformats.org/presentationml/2006/ole">
            <mc:AlternateContent xmlns:mc="http://schemas.openxmlformats.org/markup-compatibility/2006">
              <mc:Choice xmlns:v="urn:schemas-microsoft-com:vml" Requires="v">
                <p:oleObj spid="_x0000_s2061" name="Clip" r:id="rId7" imgW="701040" imgH="740664" progId="MS_ClipArt_Gallery.2">
                  <p:embed/>
                </p:oleObj>
              </mc:Choice>
              <mc:Fallback>
                <p:oleObj name="Clip" r:id="rId7" imgW="701040" imgH="740664" progId="MS_ClipArt_Gallery.2">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438400"/>
                        <a:ext cx="609600" cy="663575"/>
                      </a:xfrm>
                      <a:prstGeom prst="rect">
                        <a:avLst/>
                      </a:prstGeom>
                      <a:solidFill>
                        <a:schemeClr val="hlink">
                          <a:alpha val="50000"/>
                        </a:schemeClr>
                      </a:solidFill>
                    </p:spPr>
                  </p:pic>
                </p:oleObj>
              </mc:Fallback>
            </mc:AlternateContent>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type="body" sz="half" idx="1"/>
          </p:nvPr>
        </p:nvSpPr>
        <p:spPr>
          <a:xfrm>
            <a:off x="228600" y="1502234"/>
            <a:ext cx="4375150" cy="5257800"/>
          </a:xfrm>
        </p:spPr>
        <p:txBody>
          <a:bodyPr/>
          <a:lstStyle/>
          <a:p>
            <a:pPr marL="0" indent="0"/>
            <a:r>
              <a:rPr lang="en-US" sz="2400" dirty="0" smtClean="0">
                <a:ea typeface="ＭＳ Ｐゴシック" pitchFamily="-108" charset="-128"/>
              </a:rPr>
              <a:t>January 2006</a:t>
            </a:r>
          </a:p>
          <a:p>
            <a:pPr marL="0" indent="0"/>
            <a:r>
              <a:rPr lang="en-US" sz="2400" dirty="0" smtClean="0">
                <a:ea typeface="ＭＳ Ｐゴシック" pitchFamily="-108" charset="-128"/>
              </a:rPr>
              <a:t>New Horizons Mission</a:t>
            </a:r>
          </a:p>
          <a:p>
            <a:pPr marL="457200" lvl="1" indent="0"/>
            <a:r>
              <a:rPr lang="en-US" sz="2000" dirty="0" smtClean="0">
                <a:ea typeface="ＭＳ Ｐゴシック" pitchFamily="-108" charset="-128"/>
              </a:rPr>
              <a:t>Pluto &amp; </a:t>
            </a:r>
            <a:r>
              <a:rPr lang="en-US" sz="2000" dirty="0" err="1" smtClean="0">
                <a:ea typeface="ＭＳ Ｐゴシック" pitchFamily="-108" charset="-128"/>
              </a:rPr>
              <a:t>Charon</a:t>
            </a:r>
            <a:endParaRPr lang="en-US" sz="2000" dirty="0" smtClean="0">
              <a:ea typeface="ＭＳ Ｐゴシック" pitchFamily="-108" charset="-128"/>
            </a:endParaRPr>
          </a:p>
          <a:p>
            <a:pPr marL="457200" lvl="1" indent="0"/>
            <a:r>
              <a:rPr lang="en-US" sz="2000" dirty="0" err="1" smtClean="0">
                <a:ea typeface="ＭＳ Ｐゴシック" pitchFamily="-108" charset="-128"/>
              </a:rPr>
              <a:t>Kuiper</a:t>
            </a:r>
            <a:r>
              <a:rPr lang="en-US" sz="2000" dirty="0" smtClean="0">
                <a:ea typeface="ＭＳ Ｐゴシック" pitchFamily="-108" charset="-128"/>
              </a:rPr>
              <a:t> Belt Objects</a:t>
            </a:r>
          </a:p>
          <a:p>
            <a:pPr marL="0" indent="0"/>
            <a:endParaRPr lang="en-US" sz="2400" dirty="0" smtClean="0">
              <a:ea typeface="ＭＳ Ｐゴシック" pitchFamily="-108" charset="-128"/>
            </a:endParaRPr>
          </a:p>
        </p:txBody>
      </p:sp>
      <p:pic>
        <p:nvPicPr>
          <p:cNvPr id="93188" name="Picture 6"/>
          <p:cNvPicPr>
            <a:picLocks noChangeAspect="1" noChangeArrowheads="1"/>
          </p:cNvPicPr>
          <p:nvPr/>
        </p:nvPicPr>
        <p:blipFill>
          <a:blip r:embed="rId3"/>
          <a:srcRect/>
          <a:stretch>
            <a:fillRect/>
          </a:stretch>
        </p:blipFill>
        <p:spPr bwMode="auto">
          <a:xfrm>
            <a:off x="5290462" y="1632870"/>
            <a:ext cx="3143250" cy="4724400"/>
          </a:xfrm>
          <a:prstGeom prst="rect">
            <a:avLst/>
          </a:prstGeom>
          <a:noFill/>
          <a:ln w="9525">
            <a:noFill/>
            <a:miter lim="800000"/>
            <a:headEnd/>
            <a:tailEnd/>
          </a:ln>
        </p:spPr>
      </p:pic>
      <p:pic>
        <p:nvPicPr>
          <p:cNvPr id="93189" name="Picture 7"/>
          <p:cNvPicPr>
            <a:picLocks noChangeAspect="1" noChangeArrowheads="1"/>
          </p:cNvPicPr>
          <p:nvPr/>
        </p:nvPicPr>
        <p:blipFill>
          <a:blip r:embed="rId4"/>
          <a:srcRect/>
          <a:stretch>
            <a:fillRect/>
          </a:stretch>
        </p:blipFill>
        <p:spPr bwMode="auto">
          <a:xfrm>
            <a:off x="609600" y="3048000"/>
            <a:ext cx="4048125" cy="3324225"/>
          </a:xfrm>
          <a:prstGeom prst="rect">
            <a:avLst/>
          </a:prstGeom>
          <a:noFill/>
          <a:ln w="9525">
            <a:noFill/>
            <a:miter lim="800000"/>
            <a:headEnd/>
            <a:tailEnd/>
          </a:ln>
        </p:spPr>
      </p:pic>
      <p:sp>
        <p:nvSpPr>
          <p:cNvPr id="7" name="Rectangle 2"/>
          <p:cNvSpPr txBox="1">
            <a:spLocks noChangeArrowheads="1"/>
          </p:cNvSpPr>
          <p:nvPr/>
        </p:nvSpPr>
        <p:spPr>
          <a:xfrm>
            <a:off x="391886" y="533400"/>
            <a:ext cx="6650752" cy="762000"/>
          </a:xfrm>
          <a:prstGeom prst="rect">
            <a:avLst/>
          </a:prstGeom>
        </p:spPr>
        <p:txBody>
          <a:bodyPr anchor="ct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3600" dirty="0">
                <a:latin typeface="+mj-lt"/>
                <a:ea typeface="ＭＳ Ｐゴシック" pitchFamily="-108" charset="-128"/>
                <a:cs typeface="+mj-cs"/>
              </a:rPr>
              <a:t>RTGs in Space - History</a:t>
            </a:r>
          </a:p>
        </p:txBody>
      </p:sp>
    </p:spTree>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type="body" sz="half" idx="1"/>
          </p:nvPr>
        </p:nvSpPr>
        <p:spPr>
          <a:xfrm>
            <a:off x="228600" y="1502234"/>
            <a:ext cx="4800600" cy="5257800"/>
          </a:xfrm>
        </p:spPr>
        <p:txBody>
          <a:bodyPr/>
          <a:lstStyle/>
          <a:p>
            <a:pPr marL="0" indent="0"/>
            <a:r>
              <a:rPr lang="en-US" sz="2800" dirty="0" smtClean="0">
                <a:ea typeface="ＭＳ Ｐゴシック" pitchFamily="-108" charset="-128"/>
              </a:rPr>
              <a:t>Viking Landers- 1975</a:t>
            </a:r>
          </a:p>
          <a:p>
            <a:pPr marL="457200" lvl="1" indent="0"/>
            <a:r>
              <a:rPr lang="en-US" sz="2400" dirty="0" smtClean="0">
                <a:ea typeface="ＭＳ Ｐゴシック" pitchFamily="-108" charset="-128"/>
              </a:rPr>
              <a:t>Used RTGs for power</a:t>
            </a:r>
          </a:p>
          <a:p>
            <a:pPr marL="457200" lvl="1" indent="0"/>
            <a:r>
              <a:rPr lang="en-US" sz="2400" dirty="0" smtClean="0">
                <a:ea typeface="ＭＳ Ｐゴシック" pitchFamily="-108" charset="-128"/>
              </a:rPr>
              <a:t>Six Years on Nuclear Power</a:t>
            </a:r>
          </a:p>
          <a:p>
            <a:pPr marL="457200" lvl="1" indent="0"/>
            <a:endParaRPr lang="en-US" sz="2400" dirty="0" smtClean="0">
              <a:ea typeface="ＭＳ Ｐゴシック" pitchFamily="-108" charset="-128"/>
            </a:endParaRPr>
          </a:p>
          <a:p>
            <a:pPr marL="457200" lvl="1" indent="0"/>
            <a:endParaRPr lang="en-US" sz="2400" dirty="0" smtClean="0">
              <a:ea typeface="ＭＳ Ｐゴシック" pitchFamily="-108" charset="-128"/>
            </a:endParaRPr>
          </a:p>
          <a:p>
            <a:pPr marL="457200" lvl="1" indent="0"/>
            <a:endParaRPr lang="en-US" sz="2400" dirty="0" smtClean="0">
              <a:ea typeface="ＭＳ Ｐゴシック" pitchFamily="-108" charset="-128"/>
            </a:endParaRPr>
          </a:p>
          <a:p>
            <a:pPr marL="0" indent="0"/>
            <a:r>
              <a:rPr lang="en-US" sz="2800" dirty="0" smtClean="0">
                <a:ea typeface="ＭＳ Ｐゴシック" pitchFamily="-108" charset="-128"/>
              </a:rPr>
              <a:t>Mars Pathfinder-1997</a:t>
            </a:r>
          </a:p>
          <a:p>
            <a:pPr marL="457200" lvl="1" indent="0"/>
            <a:r>
              <a:rPr lang="en-US" sz="2400" dirty="0" smtClean="0">
                <a:ea typeface="ＭＳ Ｐゴシック" pitchFamily="-108" charset="-128"/>
              </a:rPr>
              <a:t>Rover used RHUs for heat.</a:t>
            </a:r>
          </a:p>
          <a:p>
            <a:pPr marL="457200" lvl="1" indent="0"/>
            <a:r>
              <a:rPr lang="en-US" sz="2400" dirty="0" smtClean="0">
                <a:ea typeface="ＭＳ Ｐゴシック" pitchFamily="-108" charset="-128"/>
              </a:rPr>
              <a:t>Three months on solar power</a:t>
            </a:r>
          </a:p>
        </p:txBody>
      </p:sp>
      <p:pic>
        <p:nvPicPr>
          <p:cNvPr id="94212" name="Picture 5"/>
          <p:cNvPicPr>
            <a:picLocks noGrp="1" noChangeAspect="1" noChangeArrowheads="1"/>
          </p:cNvPicPr>
          <p:nvPr>
            <p:ph sz="quarter" idx="2"/>
          </p:nvPr>
        </p:nvPicPr>
        <p:blipFill>
          <a:blip r:embed="rId3"/>
          <a:srcRect/>
          <a:stretch>
            <a:fillRect/>
          </a:stretch>
        </p:blipFill>
        <p:spPr>
          <a:xfrm>
            <a:off x="5747205" y="3713397"/>
            <a:ext cx="2297113" cy="3071813"/>
          </a:xfrm>
        </p:spPr>
      </p:pic>
      <p:pic>
        <p:nvPicPr>
          <p:cNvPr id="94213" name="Picture 6"/>
          <p:cNvPicPr>
            <a:picLocks noGrp="1" noChangeAspect="1" noChangeArrowheads="1"/>
          </p:cNvPicPr>
          <p:nvPr>
            <p:ph sz="quarter" idx="3"/>
          </p:nvPr>
        </p:nvPicPr>
        <p:blipFill>
          <a:blip r:embed="rId4"/>
          <a:srcRect/>
          <a:stretch>
            <a:fillRect/>
          </a:stretch>
        </p:blipFill>
        <p:spPr>
          <a:xfrm>
            <a:off x="5029200" y="1556666"/>
            <a:ext cx="3536950" cy="2187575"/>
          </a:xfrm>
          <a:noFill/>
        </p:spPr>
      </p:pic>
      <p:sp>
        <p:nvSpPr>
          <p:cNvPr id="7" name="Rectangle 2"/>
          <p:cNvSpPr txBox="1">
            <a:spLocks noChangeArrowheads="1"/>
          </p:cNvSpPr>
          <p:nvPr/>
        </p:nvSpPr>
        <p:spPr>
          <a:xfrm>
            <a:off x="391886" y="533400"/>
            <a:ext cx="6650752" cy="762000"/>
          </a:xfrm>
          <a:prstGeom prst="rect">
            <a:avLst/>
          </a:prstGeom>
        </p:spPr>
        <p:txBody>
          <a:bodyPr anchor="ct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3600" dirty="0">
                <a:latin typeface="+mj-lt"/>
                <a:ea typeface="ＭＳ Ｐゴシック" pitchFamily="-108" charset="-128"/>
                <a:cs typeface="+mj-cs"/>
              </a:rPr>
              <a:t>RTGs in Space - History</a:t>
            </a:r>
          </a:p>
        </p:txBody>
      </p:sp>
    </p:spTree>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385498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117475" y="402771"/>
            <a:ext cx="7772400" cy="1143000"/>
          </a:xfrm>
        </p:spPr>
        <p:txBody>
          <a:bodyPr/>
          <a:lstStyle/>
          <a:p>
            <a:pPr algn="l"/>
            <a:r>
              <a:rPr lang="en-US" dirty="0" smtClean="0">
                <a:ea typeface="ＭＳ Ｐゴシック" pitchFamily="-108" charset="-128"/>
              </a:rPr>
              <a:t>Gauging is used to:</a:t>
            </a:r>
          </a:p>
        </p:txBody>
      </p:sp>
      <p:sp>
        <p:nvSpPr>
          <p:cNvPr id="24582" name="Rectangle 3"/>
          <p:cNvSpPr>
            <a:spLocks noGrp="1" noChangeArrowheads="1"/>
          </p:cNvSpPr>
          <p:nvPr>
            <p:ph type="body" sz="half" idx="1"/>
          </p:nvPr>
        </p:nvSpPr>
        <p:spPr>
          <a:xfrm>
            <a:off x="326572" y="1616075"/>
            <a:ext cx="4702628" cy="5029200"/>
          </a:xfrm>
        </p:spPr>
        <p:txBody>
          <a:bodyPr>
            <a:normAutofit lnSpcReduction="10000"/>
          </a:bodyPr>
          <a:lstStyle/>
          <a:p>
            <a:r>
              <a:rPr lang="en-US" sz="2800" dirty="0" smtClean="0">
                <a:ea typeface="ＭＳ Ｐゴシック" pitchFamily="-108" charset="-128"/>
              </a:rPr>
              <a:t>Measure and control thickness of paper, plastic, and aluminum.</a:t>
            </a:r>
          </a:p>
          <a:p>
            <a:r>
              <a:rPr lang="en-US" sz="2800" dirty="0" smtClean="0">
                <a:ea typeface="ＭＳ Ｐゴシック" pitchFamily="-108" charset="-128"/>
              </a:rPr>
              <a:t>Measure the amount of glue placed on a postage stamp</a:t>
            </a:r>
          </a:p>
          <a:p>
            <a:r>
              <a:rPr lang="en-US" sz="2800" dirty="0" smtClean="0">
                <a:ea typeface="ＭＳ Ｐゴシック" pitchFamily="-108" charset="-128"/>
              </a:rPr>
              <a:t>Measure the amount of air whipped into ice cream.</a:t>
            </a:r>
          </a:p>
          <a:p>
            <a:r>
              <a:rPr lang="en-US" sz="2800" dirty="0" smtClean="0">
                <a:ea typeface="ＭＳ Ｐゴシック" pitchFamily="-108" charset="-128"/>
              </a:rPr>
              <a:t>Measure the density of the road during construction.</a:t>
            </a:r>
          </a:p>
        </p:txBody>
      </p:sp>
      <p:graphicFrame>
        <p:nvGraphicFramePr>
          <p:cNvPr id="24578" name="Object 2"/>
          <p:cNvGraphicFramePr>
            <a:graphicFrameLocks noChangeAspect="1"/>
          </p:cNvGraphicFramePr>
          <p:nvPr/>
        </p:nvGraphicFramePr>
        <p:xfrm>
          <a:off x="5029200" y="1676400"/>
          <a:ext cx="1487488" cy="2438400"/>
        </p:xfrm>
        <a:graphic>
          <a:graphicData uri="http://schemas.openxmlformats.org/presentationml/2006/ole">
            <mc:AlternateContent xmlns:mc="http://schemas.openxmlformats.org/markup-compatibility/2006">
              <mc:Choice xmlns:v="urn:schemas-microsoft-com:vml" Requires="v">
                <p:oleObj spid="_x0000_s3083" name="Microsoft ClipArt Gallery" r:id="rId4" imgW="652272" imgH="1274064" progId="MS_ClipArt_Gallery">
                  <p:embed/>
                </p:oleObj>
              </mc:Choice>
              <mc:Fallback>
                <p:oleObj name="Microsoft ClipArt Gallery" r:id="rId4" imgW="652272" imgH="1274064" progId="MS_ClipArt_Gallery">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676400"/>
                        <a:ext cx="1487488" cy="243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79" name="Object 3"/>
          <p:cNvGraphicFramePr>
            <a:graphicFrameLocks noChangeAspect="1"/>
          </p:cNvGraphicFramePr>
          <p:nvPr/>
        </p:nvGraphicFramePr>
        <p:xfrm>
          <a:off x="7010400" y="2895600"/>
          <a:ext cx="2133600" cy="1235075"/>
        </p:xfrm>
        <a:graphic>
          <a:graphicData uri="http://schemas.openxmlformats.org/presentationml/2006/ole">
            <mc:AlternateContent xmlns:mc="http://schemas.openxmlformats.org/markup-compatibility/2006">
              <mc:Choice xmlns:v="urn:schemas-microsoft-com:vml" Requires="v">
                <p:oleObj spid="_x0000_s3084" name="Microsoft ClipArt Gallery" r:id="rId6" imgW="1545336" imgH="1115568" progId="MS_ClipArt_Gallery">
                  <p:embed/>
                </p:oleObj>
              </mc:Choice>
              <mc:Fallback>
                <p:oleObj name="Microsoft ClipArt Gallery" r:id="rId6" imgW="1545336" imgH="1115568" progId="MS_ClipArt_Gallery">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2895600"/>
                        <a:ext cx="2133600" cy="1235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0" name="Object 4"/>
          <p:cNvGraphicFramePr>
            <a:graphicFrameLocks noChangeAspect="1"/>
          </p:cNvGraphicFramePr>
          <p:nvPr/>
        </p:nvGraphicFramePr>
        <p:xfrm>
          <a:off x="5029200" y="4876800"/>
          <a:ext cx="2860675" cy="1233488"/>
        </p:xfrm>
        <a:graphic>
          <a:graphicData uri="http://schemas.openxmlformats.org/presentationml/2006/ole">
            <mc:AlternateContent xmlns:mc="http://schemas.openxmlformats.org/markup-compatibility/2006">
              <mc:Choice xmlns:v="urn:schemas-microsoft-com:vml" Requires="v">
                <p:oleObj spid="_x0000_s3085" name="Microsoft ClipArt Gallery" r:id="rId8" imgW="1682496" imgH="655320" progId="MS_ClipArt_Gallery">
                  <p:embed/>
                </p:oleObj>
              </mc:Choice>
              <mc:Fallback>
                <p:oleObj name="Microsoft ClipArt Gallery" r:id="rId8" imgW="1682496" imgH="655320" progId="MS_ClipArt_Gallery">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9200" y="4876800"/>
                        <a:ext cx="2860675" cy="1233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152398" y="413656"/>
            <a:ext cx="7772400" cy="1143000"/>
          </a:xfrm>
        </p:spPr>
        <p:txBody>
          <a:bodyPr/>
          <a:lstStyle/>
          <a:p>
            <a:pPr algn="l"/>
            <a:r>
              <a:rPr lang="en-US" dirty="0" smtClean="0">
                <a:ea typeface="ＭＳ Ｐゴシック" pitchFamily="-108" charset="-128"/>
              </a:rPr>
              <a:t>Back Scattering</a:t>
            </a:r>
          </a:p>
        </p:txBody>
      </p:sp>
      <p:sp>
        <p:nvSpPr>
          <p:cNvPr id="25605" name="Rectangle 4" descr="Sand"/>
          <p:cNvSpPr>
            <a:spLocks noChangeArrowheads="1"/>
          </p:cNvSpPr>
          <p:nvPr/>
        </p:nvSpPr>
        <p:spPr bwMode="auto">
          <a:xfrm>
            <a:off x="4038598" y="2013856"/>
            <a:ext cx="2514600" cy="2514600"/>
          </a:xfrm>
          <a:prstGeom prst="rect">
            <a:avLst/>
          </a:prstGeom>
          <a:blipFill dpi="0" rotWithShape="0">
            <a:blip r:embed="rId4"/>
            <a:srcRect/>
            <a:tile tx="0" ty="0" sx="100000" sy="100000" flip="none" algn="tl"/>
          </a:blipFill>
          <a:ln w="9525">
            <a:miter lim="800000"/>
            <a:headEnd/>
            <a:tailEnd/>
          </a:ln>
          <a:scene3d>
            <a:camera prst="legacyPerspectiveTopRight"/>
            <a:lightRig rig="legacyFlat3" dir="b"/>
          </a:scene3d>
          <a:sp3d extrusionH="887400" prstMaterial="legacyMatte">
            <a:bevelT w="13500" h="13500" prst="angle"/>
            <a:bevelB w="13500" h="13500" prst="angle"/>
            <a:extrusionClr>
              <a:srgbClr val="C0C0C0"/>
            </a:extrusionClr>
          </a:sp3d>
        </p:spPr>
        <p:txBody>
          <a:bodyPr wrap="none" anchor="ctr">
            <a:flatTx/>
          </a:bodyPr>
          <a:lstStyle/>
          <a:p>
            <a:endParaRPr lang="en-US"/>
          </a:p>
        </p:txBody>
      </p:sp>
      <p:graphicFrame>
        <p:nvGraphicFramePr>
          <p:cNvPr id="25602" name="Object 2"/>
          <p:cNvGraphicFramePr>
            <a:graphicFrameLocks noChangeAspect="1"/>
          </p:cNvGraphicFramePr>
          <p:nvPr/>
        </p:nvGraphicFramePr>
        <p:xfrm>
          <a:off x="3809998" y="5595256"/>
          <a:ext cx="1371600" cy="1219200"/>
        </p:xfrm>
        <a:graphic>
          <a:graphicData uri="http://schemas.openxmlformats.org/presentationml/2006/ole">
            <mc:AlternateContent xmlns:mc="http://schemas.openxmlformats.org/markup-compatibility/2006">
              <mc:Choice xmlns:v="urn:schemas-microsoft-com:vml" Requires="v">
                <p:oleObj spid="_x0000_s4101" name="Clip" r:id="rId5" imgW="701040" imgH="740664" progId="MS_ClipArt_Gallery.2">
                  <p:embed/>
                </p:oleObj>
              </mc:Choice>
              <mc:Fallback>
                <p:oleObj name="Clip" r:id="rId5" imgW="701040" imgH="740664" progId="MS_ClipArt_Gallery.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9998" y="5595256"/>
                        <a:ext cx="1371600" cy="1219200"/>
                      </a:xfrm>
                      <a:prstGeom prst="rect">
                        <a:avLst/>
                      </a:prstGeom>
                      <a:solidFill>
                        <a:schemeClr val="hlink">
                          <a:alpha val="50000"/>
                        </a:schemeClr>
                      </a:solidFill>
                    </p:spPr>
                  </p:pic>
                </p:oleObj>
              </mc:Fallback>
            </mc:AlternateContent>
          </a:graphicData>
        </a:graphic>
      </p:graphicFrame>
      <p:sp>
        <p:nvSpPr>
          <p:cNvPr id="25606" name="Line 6"/>
          <p:cNvSpPr>
            <a:spLocks noChangeShapeType="1"/>
          </p:cNvSpPr>
          <p:nvPr/>
        </p:nvSpPr>
        <p:spPr bwMode="auto">
          <a:xfrm flipH="1">
            <a:off x="3352798" y="3842656"/>
            <a:ext cx="1714500" cy="228600"/>
          </a:xfrm>
          <a:prstGeom prst="line">
            <a:avLst/>
          </a:prstGeom>
          <a:noFill/>
          <a:ln w="76200">
            <a:solidFill>
              <a:schemeClr val="tx1"/>
            </a:solidFill>
            <a:round/>
            <a:headEnd/>
            <a:tailEnd type="triangle" w="med" len="med"/>
          </a:ln>
        </p:spPr>
        <p:txBody>
          <a:bodyPr wrap="none" anchor="ctr"/>
          <a:lstStyle/>
          <a:p>
            <a:endParaRPr lang="en-US"/>
          </a:p>
        </p:txBody>
      </p:sp>
      <p:sp>
        <p:nvSpPr>
          <p:cNvPr id="25607" name="Line 7"/>
          <p:cNvSpPr>
            <a:spLocks noChangeShapeType="1"/>
          </p:cNvSpPr>
          <p:nvPr/>
        </p:nvSpPr>
        <p:spPr bwMode="auto">
          <a:xfrm flipH="1">
            <a:off x="3124198" y="4033156"/>
            <a:ext cx="1890713" cy="495300"/>
          </a:xfrm>
          <a:prstGeom prst="line">
            <a:avLst/>
          </a:prstGeom>
          <a:noFill/>
          <a:ln w="76200">
            <a:solidFill>
              <a:schemeClr val="tx1"/>
            </a:solidFill>
            <a:round/>
            <a:headEnd/>
            <a:tailEnd type="triangle" w="med" len="med"/>
          </a:ln>
        </p:spPr>
        <p:txBody>
          <a:bodyPr wrap="none" anchor="ctr"/>
          <a:lstStyle/>
          <a:p>
            <a:endParaRPr lang="en-US"/>
          </a:p>
        </p:txBody>
      </p:sp>
      <p:sp>
        <p:nvSpPr>
          <p:cNvPr id="25608" name="Line 8"/>
          <p:cNvSpPr>
            <a:spLocks noChangeShapeType="1"/>
          </p:cNvSpPr>
          <p:nvPr/>
        </p:nvSpPr>
        <p:spPr bwMode="auto">
          <a:xfrm flipH="1">
            <a:off x="3200398" y="4318906"/>
            <a:ext cx="2057400" cy="438150"/>
          </a:xfrm>
          <a:prstGeom prst="line">
            <a:avLst/>
          </a:prstGeom>
          <a:noFill/>
          <a:ln w="76200">
            <a:solidFill>
              <a:schemeClr val="tx1"/>
            </a:solidFill>
            <a:round/>
            <a:headEnd/>
            <a:tailEnd type="triangle" w="med" len="med"/>
          </a:ln>
        </p:spPr>
        <p:txBody>
          <a:bodyPr wrap="none" anchor="ctr"/>
          <a:lstStyle/>
          <a:p>
            <a:endParaRPr lang="en-US"/>
          </a:p>
        </p:txBody>
      </p:sp>
      <p:sp>
        <p:nvSpPr>
          <p:cNvPr id="25609" name="Oval 9"/>
          <p:cNvSpPr>
            <a:spLocks noChangeArrowheads="1"/>
          </p:cNvSpPr>
          <p:nvPr/>
        </p:nvSpPr>
        <p:spPr bwMode="auto">
          <a:xfrm>
            <a:off x="1904998" y="3690256"/>
            <a:ext cx="1295400" cy="1524000"/>
          </a:xfrm>
          <a:prstGeom prst="ellipse">
            <a:avLst/>
          </a:prstGeom>
          <a:solidFill>
            <a:srgbClr val="FFFFFF"/>
          </a:solidFill>
          <a:ln w="9525">
            <a:solidFill>
              <a:schemeClr val="tx1"/>
            </a:solidFill>
            <a:round/>
            <a:headEnd/>
            <a:tailEnd/>
          </a:ln>
        </p:spPr>
        <p:txBody>
          <a:bodyPr wrap="none" anchor="ctr"/>
          <a:lstStyle/>
          <a:p>
            <a:endParaRPr lang="en-US"/>
          </a:p>
        </p:txBody>
      </p:sp>
      <p:sp>
        <p:nvSpPr>
          <p:cNvPr id="25610" name="Text Box 10"/>
          <p:cNvSpPr txBox="1">
            <a:spLocks noChangeArrowheads="1"/>
          </p:cNvSpPr>
          <p:nvPr/>
        </p:nvSpPr>
        <p:spPr bwMode="auto">
          <a:xfrm>
            <a:off x="1981198" y="4071256"/>
            <a:ext cx="1627188" cy="1004888"/>
          </a:xfrm>
          <a:prstGeom prst="rect">
            <a:avLst/>
          </a:prstGeom>
          <a:noFill/>
          <a:ln w="9525">
            <a:noFill/>
            <a:miter lim="800000"/>
            <a:headEnd/>
            <a:tailEnd/>
          </a:ln>
        </p:spPr>
        <p:txBody>
          <a:bodyPr>
            <a:spAutoFit/>
          </a:bodyPr>
          <a:lstStyle/>
          <a:p>
            <a:pPr>
              <a:spcBef>
                <a:spcPct val="50000"/>
              </a:spcBef>
            </a:pPr>
            <a:r>
              <a:rPr lang="en-US" b="1">
                <a:latin typeface="Times" pitchFamily="-108" charset="0"/>
              </a:rPr>
              <a:t>Detector</a:t>
            </a:r>
          </a:p>
          <a:p>
            <a:pPr>
              <a:spcBef>
                <a:spcPct val="50000"/>
              </a:spcBef>
            </a:pPr>
            <a:endParaRPr lang="en-US" b="1">
              <a:latin typeface="Times" pitchFamily="-108" charset="0"/>
            </a:endParaRPr>
          </a:p>
        </p:txBody>
      </p:sp>
      <p:sp>
        <p:nvSpPr>
          <p:cNvPr id="25611" name="AutoShape 11"/>
          <p:cNvSpPr>
            <a:spLocks noChangeArrowheads="1"/>
          </p:cNvSpPr>
          <p:nvPr/>
        </p:nvSpPr>
        <p:spPr bwMode="auto">
          <a:xfrm>
            <a:off x="4876798" y="3614056"/>
            <a:ext cx="1447800" cy="781050"/>
          </a:xfrm>
          <a:prstGeom prst="irregularSeal1">
            <a:avLst/>
          </a:prstGeom>
          <a:solidFill>
            <a:srgbClr val="C0C0C0"/>
          </a:solidFill>
          <a:ln w="9525">
            <a:solidFill>
              <a:schemeClr val="tx1"/>
            </a:solidFill>
            <a:miter lim="800000"/>
            <a:headEnd/>
            <a:tailEnd/>
          </a:ln>
        </p:spPr>
        <p:txBody>
          <a:bodyPr wrap="none" anchor="ctr"/>
          <a:lstStyle/>
          <a:p>
            <a:endParaRPr lang="en-US"/>
          </a:p>
        </p:txBody>
      </p:sp>
      <p:sp>
        <p:nvSpPr>
          <p:cNvPr id="25612" name="Line 12"/>
          <p:cNvSpPr>
            <a:spLocks noChangeShapeType="1"/>
          </p:cNvSpPr>
          <p:nvPr/>
        </p:nvSpPr>
        <p:spPr bwMode="auto">
          <a:xfrm flipV="1">
            <a:off x="6553198" y="2166256"/>
            <a:ext cx="1143000" cy="685800"/>
          </a:xfrm>
          <a:prstGeom prst="line">
            <a:avLst/>
          </a:prstGeom>
          <a:noFill/>
          <a:ln w="38100">
            <a:solidFill>
              <a:schemeClr val="tx1"/>
            </a:solidFill>
            <a:round/>
            <a:headEnd/>
            <a:tailEnd type="triangle" w="med" len="med"/>
          </a:ln>
        </p:spPr>
        <p:txBody>
          <a:bodyPr wrap="none" anchor="ctr"/>
          <a:lstStyle/>
          <a:p>
            <a:endParaRPr lang="en-US"/>
          </a:p>
        </p:txBody>
      </p:sp>
      <p:sp>
        <p:nvSpPr>
          <p:cNvPr id="25613" name="Line 13"/>
          <p:cNvSpPr>
            <a:spLocks noChangeShapeType="1"/>
          </p:cNvSpPr>
          <p:nvPr/>
        </p:nvSpPr>
        <p:spPr bwMode="auto">
          <a:xfrm flipV="1">
            <a:off x="6705598" y="2699656"/>
            <a:ext cx="685800" cy="685800"/>
          </a:xfrm>
          <a:prstGeom prst="line">
            <a:avLst/>
          </a:prstGeom>
          <a:noFill/>
          <a:ln w="28575">
            <a:solidFill>
              <a:schemeClr val="tx1"/>
            </a:solidFill>
            <a:round/>
            <a:headEnd/>
            <a:tailEnd type="triangle" w="med" len="med"/>
          </a:ln>
        </p:spPr>
        <p:txBody>
          <a:bodyPr wrap="none" anchor="ctr"/>
          <a:lstStyle/>
          <a:p>
            <a:endParaRPr lang="en-US"/>
          </a:p>
        </p:txBody>
      </p:sp>
      <p:sp>
        <p:nvSpPr>
          <p:cNvPr id="25614" name="Line 14"/>
          <p:cNvSpPr>
            <a:spLocks noChangeShapeType="1"/>
          </p:cNvSpPr>
          <p:nvPr/>
        </p:nvSpPr>
        <p:spPr bwMode="auto">
          <a:xfrm flipV="1">
            <a:off x="6476998" y="1556656"/>
            <a:ext cx="842963" cy="381000"/>
          </a:xfrm>
          <a:prstGeom prst="line">
            <a:avLst/>
          </a:prstGeom>
          <a:noFill/>
          <a:ln w="38100">
            <a:solidFill>
              <a:schemeClr val="tx1"/>
            </a:solidFill>
            <a:round/>
            <a:headEnd/>
            <a:tailEnd type="triangle" w="med" len="med"/>
          </a:ln>
        </p:spPr>
        <p:txBody>
          <a:bodyPr wrap="none" anchor="ctr"/>
          <a:lstStyle/>
          <a:p>
            <a:endParaRPr lang="en-US"/>
          </a:p>
        </p:txBody>
      </p:sp>
      <p:sp>
        <p:nvSpPr>
          <p:cNvPr id="25615" name="AutoShape 15" descr="Sphere"/>
          <p:cNvSpPr>
            <a:spLocks noChangeArrowheads="1"/>
          </p:cNvSpPr>
          <p:nvPr/>
        </p:nvSpPr>
        <p:spPr bwMode="auto">
          <a:xfrm rot="-3437367">
            <a:off x="4399754" y="4395900"/>
            <a:ext cx="1773238" cy="819150"/>
          </a:xfrm>
          <a:prstGeom prst="rightArrow">
            <a:avLst>
              <a:gd name="adj1" fmla="val 41333"/>
              <a:gd name="adj2" fmla="val 57015"/>
            </a:avLst>
          </a:prstGeom>
          <a:pattFill prst="sphere">
            <a:fgClr>
              <a:schemeClr val="tx1"/>
            </a:fgClr>
            <a:bgClr>
              <a:srgbClr val="FFFFFF"/>
            </a:bgClr>
          </a:patt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06829" y="468086"/>
            <a:ext cx="8175171" cy="979714"/>
          </a:xfrm>
        </p:spPr>
        <p:txBody>
          <a:bodyPr/>
          <a:lstStyle/>
          <a:p>
            <a:pPr algn="l"/>
            <a:r>
              <a:rPr lang="en-US" dirty="0" smtClean="0">
                <a:ea typeface="ＭＳ Ｐゴシック" pitchFamily="-108" charset="-128"/>
              </a:rPr>
              <a:t>Gamma Radiation</a:t>
            </a:r>
          </a:p>
        </p:txBody>
      </p:sp>
      <p:sp>
        <p:nvSpPr>
          <p:cNvPr id="276483" name="Text Box 3"/>
          <p:cNvSpPr txBox="1">
            <a:spLocks noChangeArrowheads="1"/>
          </p:cNvSpPr>
          <p:nvPr/>
        </p:nvSpPr>
        <p:spPr bwMode="auto">
          <a:xfrm>
            <a:off x="5486400" y="136525"/>
            <a:ext cx="762000" cy="1311275"/>
          </a:xfrm>
          <a:prstGeom prst="rect">
            <a:avLst/>
          </a:prstGeom>
          <a:noFill/>
          <a:ln w="9525">
            <a:noFill/>
            <a:miter lim="800000"/>
            <a:headEnd/>
            <a:tailEnd/>
          </a:ln>
          <a:effectLst/>
        </p:spPr>
        <p:txBody>
          <a:bodyPr>
            <a:spAutoFit/>
          </a:bodyPr>
          <a:lstStyle/>
          <a:p>
            <a:pPr>
              <a:spcBef>
                <a:spcPct val="50000"/>
              </a:spcBef>
            </a:pPr>
            <a:r>
              <a:rPr lang="en-US" sz="8000" b="1">
                <a:solidFill>
                  <a:schemeClr val="accent1"/>
                </a:solidFill>
                <a:effectLst>
                  <a:outerShdw blurRad="38100" dist="38100" dir="2700000" algn="tl">
                    <a:srgbClr val="000000"/>
                  </a:outerShdw>
                </a:effectLst>
                <a:latin typeface="Times" pitchFamily="-108" charset="0"/>
                <a:sym typeface="Symbol" pitchFamily="-108" charset="2"/>
              </a:rPr>
              <a:t></a:t>
            </a:r>
            <a:endParaRPr lang="en-US" b="1">
              <a:effectLst>
                <a:outerShdw blurRad="38100" dist="38100" dir="2700000" algn="tl">
                  <a:srgbClr val="000000"/>
                </a:outerShdw>
              </a:effectLst>
              <a:latin typeface="Times" pitchFamily="-108" charset="0"/>
            </a:endParaRPr>
          </a:p>
        </p:txBody>
      </p:sp>
      <p:sp>
        <p:nvSpPr>
          <p:cNvPr id="26628" name="Text Box 4"/>
          <p:cNvSpPr txBox="1">
            <a:spLocks noChangeArrowheads="1"/>
          </p:cNvSpPr>
          <p:nvPr/>
        </p:nvSpPr>
        <p:spPr bwMode="auto">
          <a:xfrm>
            <a:off x="609600" y="4114800"/>
            <a:ext cx="8229600" cy="914400"/>
          </a:xfrm>
          <a:prstGeom prst="rect">
            <a:avLst/>
          </a:prstGeom>
          <a:noFill/>
          <a:ln w="9525">
            <a:noFill/>
            <a:miter lim="800000"/>
            <a:headEnd/>
            <a:tailEnd/>
          </a:ln>
        </p:spPr>
        <p:txBody>
          <a:bodyPr>
            <a:spAutoFit/>
          </a:bodyPr>
          <a:lstStyle/>
          <a:p>
            <a:pPr algn="ctr">
              <a:spcBef>
                <a:spcPct val="50000"/>
              </a:spcBef>
            </a:pPr>
            <a:r>
              <a:rPr lang="en-US" sz="5400" b="1" dirty="0">
                <a:latin typeface="Times" pitchFamily="-108" charset="0"/>
              </a:rPr>
              <a:t>A penetrating wave </a:t>
            </a:r>
          </a:p>
        </p:txBody>
      </p:sp>
      <p:sp>
        <p:nvSpPr>
          <p:cNvPr id="26629" name="Freeform 5"/>
          <p:cNvSpPr>
            <a:spLocks/>
          </p:cNvSpPr>
          <p:nvPr/>
        </p:nvSpPr>
        <p:spPr bwMode="auto">
          <a:xfrm>
            <a:off x="533400" y="2654300"/>
            <a:ext cx="2819400" cy="546100"/>
          </a:xfrm>
          <a:custGeom>
            <a:avLst/>
            <a:gdLst>
              <a:gd name="T0" fmla="*/ 0 w 1776"/>
              <a:gd name="T1" fmla="*/ 2147483647 h 344"/>
              <a:gd name="T2" fmla="*/ 2147483647 w 1776"/>
              <a:gd name="T3" fmla="*/ 2147483647 h 344"/>
              <a:gd name="T4" fmla="*/ 2147483647 w 1776"/>
              <a:gd name="T5" fmla="*/ 2147483647 h 344"/>
              <a:gd name="T6" fmla="*/ 2147483647 w 1776"/>
              <a:gd name="T7" fmla="*/ 2147483647 h 344"/>
              <a:gd name="T8" fmla="*/ 2147483647 w 1776"/>
              <a:gd name="T9" fmla="*/ 2147483647 h 344"/>
              <a:gd name="T10" fmla="*/ 2147483647 w 1776"/>
              <a:gd name="T11" fmla="*/ 2147483647 h 344"/>
              <a:gd name="T12" fmla="*/ 0 60000 65536"/>
              <a:gd name="T13" fmla="*/ 0 60000 65536"/>
              <a:gd name="T14" fmla="*/ 0 60000 65536"/>
              <a:gd name="T15" fmla="*/ 0 60000 65536"/>
              <a:gd name="T16" fmla="*/ 0 60000 65536"/>
              <a:gd name="T17" fmla="*/ 0 60000 65536"/>
              <a:gd name="T18" fmla="*/ 0 w 1776"/>
              <a:gd name="T19" fmla="*/ 0 h 344"/>
              <a:gd name="T20" fmla="*/ 1776 w 177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776" h="344">
                <a:moveTo>
                  <a:pt x="0" y="344"/>
                </a:moveTo>
                <a:cubicBezTo>
                  <a:pt x="112" y="179"/>
                  <a:pt x="224" y="15"/>
                  <a:pt x="336" y="8"/>
                </a:cubicBezTo>
                <a:cubicBezTo>
                  <a:pt x="447" y="0"/>
                  <a:pt x="544" y="296"/>
                  <a:pt x="672" y="296"/>
                </a:cubicBezTo>
                <a:cubicBezTo>
                  <a:pt x="800" y="296"/>
                  <a:pt x="976" y="8"/>
                  <a:pt x="1104" y="8"/>
                </a:cubicBezTo>
                <a:cubicBezTo>
                  <a:pt x="1232" y="8"/>
                  <a:pt x="1328" y="296"/>
                  <a:pt x="1440" y="296"/>
                </a:cubicBezTo>
                <a:cubicBezTo>
                  <a:pt x="1552" y="296"/>
                  <a:pt x="1720" y="64"/>
                  <a:pt x="1776" y="8"/>
                </a:cubicBezTo>
              </a:path>
            </a:pathLst>
          </a:custGeom>
          <a:noFill/>
          <a:ln w="9525">
            <a:solidFill>
              <a:srgbClr val="FFFF66"/>
            </a:solidFill>
            <a:round/>
            <a:headEnd/>
            <a:tailEnd/>
          </a:ln>
          <a:scene3d>
            <a:camera prst="legacyObliqueTopRight"/>
            <a:lightRig rig="legacyFlat3" dir="b"/>
          </a:scene3d>
          <a:sp3d extrusionH="430200" prstMaterial="legacyMatte">
            <a:bevelT w="13500" h="13500" prst="angle"/>
            <a:bevelB w="13500" h="13500" prst="angle"/>
            <a:extrusionClr>
              <a:srgbClr val="FFFF66"/>
            </a:extrusionClr>
          </a:sp3d>
        </p:spPr>
        <p:txBody>
          <a:bodyPr wrap="none" anchor="ctr">
            <a:flatTx/>
          </a:bodyPr>
          <a:lstStyle/>
          <a:p>
            <a:endParaRPr lang="en-US"/>
          </a:p>
        </p:txBody>
      </p:sp>
      <p:sp>
        <p:nvSpPr>
          <p:cNvPr id="26630" name="Freeform 6"/>
          <p:cNvSpPr>
            <a:spLocks/>
          </p:cNvSpPr>
          <p:nvPr/>
        </p:nvSpPr>
        <p:spPr bwMode="auto">
          <a:xfrm>
            <a:off x="3048000" y="2514600"/>
            <a:ext cx="2819400" cy="546100"/>
          </a:xfrm>
          <a:custGeom>
            <a:avLst/>
            <a:gdLst>
              <a:gd name="T0" fmla="*/ 0 w 1776"/>
              <a:gd name="T1" fmla="*/ 2147483647 h 344"/>
              <a:gd name="T2" fmla="*/ 2147483647 w 1776"/>
              <a:gd name="T3" fmla="*/ 2147483647 h 344"/>
              <a:gd name="T4" fmla="*/ 2147483647 w 1776"/>
              <a:gd name="T5" fmla="*/ 2147483647 h 344"/>
              <a:gd name="T6" fmla="*/ 2147483647 w 1776"/>
              <a:gd name="T7" fmla="*/ 2147483647 h 344"/>
              <a:gd name="T8" fmla="*/ 2147483647 w 1776"/>
              <a:gd name="T9" fmla="*/ 2147483647 h 344"/>
              <a:gd name="T10" fmla="*/ 2147483647 w 1776"/>
              <a:gd name="T11" fmla="*/ 2147483647 h 344"/>
              <a:gd name="T12" fmla="*/ 0 60000 65536"/>
              <a:gd name="T13" fmla="*/ 0 60000 65536"/>
              <a:gd name="T14" fmla="*/ 0 60000 65536"/>
              <a:gd name="T15" fmla="*/ 0 60000 65536"/>
              <a:gd name="T16" fmla="*/ 0 60000 65536"/>
              <a:gd name="T17" fmla="*/ 0 60000 65536"/>
              <a:gd name="T18" fmla="*/ 0 w 1776"/>
              <a:gd name="T19" fmla="*/ 0 h 344"/>
              <a:gd name="T20" fmla="*/ 1776 w 177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776" h="344">
                <a:moveTo>
                  <a:pt x="0" y="344"/>
                </a:moveTo>
                <a:cubicBezTo>
                  <a:pt x="112" y="179"/>
                  <a:pt x="224" y="15"/>
                  <a:pt x="336" y="8"/>
                </a:cubicBezTo>
                <a:cubicBezTo>
                  <a:pt x="447" y="0"/>
                  <a:pt x="544" y="296"/>
                  <a:pt x="672" y="296"/>
                </a:cubicBezTo>
                <a:cubicBezTo>
                  <a:pt x="800" y="296"/>
                  <a:pt x="976" y="8"/>
                  <a:pt x="1104" y="8"/>
                </a:cubicBezTo>
                <a:cubicBezTo>
                  <a:pt x="1232" y="8"/>
                  <a:pt x="1328" y="296"/>
                  <a:pt x="1440" y="296"/>
                </a:cubicBezTo>
                <a:cubicBezTo>
                  <a:pt x="1552" y="296"/>
                  <a:pt x="1720" y="64"/>
                  <a:pt x="1776" y="8"/>
                </a:cubicBezTo>
              </a:path>
            </a:pathLst>
          </a:custGeom>
          <a:noFill/>
          <a:ln w="9525">
            <a:solidFill>
              <a:srgbClr val="FFFF66"/>
            </a:solidFill>
            <a:round/>
            <a:headEnd/>
            <a:tailEnd/>
          </a:ln>
          <a:scene3d>
            <a:camera prst="legacyObliqueTopRight"/>
            <a:lightRig rig="legacyFlat3" dir="b"/>
          </a:scene3d>
          <a:sp3d extrusionH="430200" prstMaterial="legacyMatte">
            <a:bevelT w="13500" h="13500" prst="angle"/>
            <a:bevelB w="13500" h="13500" prst="angle"/>
            <a:extrusionClr>
              <a:srgbClr val="FFFF66"/>
            </a:extrusionClr>
          </a:sp3d>
        </p:spPr>
        <p:txBody>
          <a:bodyPr wrap="none" anchor="ctr">
            <a:flatTx/>
          </a:bodyPr>
          <a:lstStyle/>
          <a:p>
            <a:endParaRPr lang="en-US"/>
          </a:p>
        </p:txBody>
      </p:sp>
      <p:sp>
        <p:nvSpPr>
          <p:cNvPr id="26631" name="Freeform 7"/>
          <p:cNvSpPr>
            <a:spLocks/>
          </p:cNvSpPr>
          <p:nvPr/>
        </p:nvSpPr>
        <p:spPr bwMode="auto">
          <a:xfrm rot="275804">
            <a:off x="5486400" y="2590800"/>
            <a:ext cx="2819400" cy="546100"/>
          </a:xfrm>
          <a:custGeom>
            <a:avLst/>
            <a:gdLst>
              <a:gd name="T0" fmla="*/ 0 w 1776"/>
              <a:gd name="T1" fmla="*/ 2147483647 h 344"/>
              <a:gd name="T2" fmla="*/ 2147483647 w 1776"/>
              <a:gd name="T3" fmla="*/ 2147483647 h 344"/>
              <a:gd name="T4" fmla="*/ 2147483647 w 1776"/>
              <a:gd name="T5" fmla="*/ 2147483647 h 344"/>
              <a:gd name="T6" fmla="*/ 2147483647 w 1776"/>
              <a:gd name="T7" fmla="*/ 2147483647 h 344"/>
              <a:gd name="T8" fmla="*/ 2147483647 w 1776"/>
              <a:gd name="T9" fmla="*/ 2147483647 h 344"/>
              <a:gd name="T10" fmla="*/ 2147483647 w 1776"/>
              <a:gd name="T11" fmla="*/ 2147483647 h 344"/>
              <a:gd name="T12" fmla="*/ 0 60000 65536"/>
              <a:gd name="T13" fmla="*/ 0 60000 65536"/>
              <a:gd name="T14" fmla="*/ 0 60000 65536"/>
              <a:gd name="T15" fmla="*/ 0 60000 65536"/>
              <a:gd name="T16" fmla="*/ 0 60000 65536"/>
              <a:gd name="T17" fmla="*/ 0 60000 65536"/>
              <a:gd name="T18" fmla="*/ 0 w 1776"/>
              <a:gd name="T19" fmla="*/ 0 h 344"/>
              <a:gd name="T20" fmla="*/ 1776 w 177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776" h="344">
                <a:moveTo>
                  <a:pt x="0" y="344"/>
                </a:moveTo>
                <a:cubicBezTo>
                  <a:pt x="112" y="179"/>
                  <a:pt x="224" y="15"/>
                  <a:pt x="336" y="8"/>
                </a:cubicBezTo>
                <a:cubicBezTo>
                  <a:pt x="447" y="0"/>
                  <a:pt x="544" y="296"/>
                  <a:pt x="672" y="296"/>
                </a:cubicBezTo>
                <a:cubicBezTo>
                  <a:pt x="800" y="296"/>
                  <a:pt x="976" y="8"/>
                  <a:pt x="1104" y="8"/>
                </a:cubicBezTo>
                <a:cubicBezTo>
                  <a:pt x="1232" y="8"/>
                  <a:pt x="1328" y="296"/>
                  <a:pt x="1440" y="296"/>
                </a:cubicBezTo>
                <a:cubicBezTo>
                  <a:pt x="1552" y="296"/>
                  <a:pt x="1720" y="64"/>
                  <a:pt x="1776" y="8"/>
                </a:cubicBezTo>
              </a:path>
            </a:pathLst>
          </a:custGeom>
          <a:noFill/>
          <a:ln w="9525">
            <a:solidFill>
              <a:srgbClr val="FFFF66"/>
            </a:solidFill>
            <a:round/>
            <a:headEnd/>
            <a:tailEnd/>
          </a:ln>
          <a:scene3d>
            <a:camera prst="legacyObliqueTopRight"/>
            <a:lightRig rig="legacyFlat3" dir="b"/>
          </a:scene3d>
          <a:sp3d extrusionH="430200" prstMaterial="legacyMatte">
            <a:bevelT w="13500" h="13500" prst="angle"/>
            <a:bevelB w="13500" h="13500" prst="angle"/>
            <a:extrusionClr>
              <a:srgbClr val="FFFF66"/>
            </a:extrusionClr>
          </a:sp3d>
        </p:spPr>
        <p:txBody>
          <a:bodyPr wrap="none" anchor="ctr">
            <a:flatTx/>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NS-PP-template">
  <a:themeElements>
    <a:clrScheme name="Custom 1">
      <a:dk1>
        <a:sysClr val="windowText" lastClr="000000"/>
      </a:dk1>
      <a:lt1>
        <a:sysClr val="window" lastClr="FFFFFF"/>
      </a:lt1>
      <a:dk2>
        <a:srgbClr val="10233F"/>
      </a:dk2>
      <a:lt2>
        <a:srgbClr val="B3B3B3"/>
      </a:lt2>
      <a:accent1>
        <a:srgbClr val="4F81BD"/>
      </a:accent1>
      <a:accent2>
        <a:srgbClr val="C0504D"/>
      </a:accent2>
      <a:accent3>
        <a:srgbClr val="7D9646"/>
      </a:accent3>
      <a:accent4>
        <a:srgbClr val="8064A2"/>
      </a:accent4>
      <a:accent5>
        <a:srgbClr val="4BACC6"/>
      </a:accent5>
      <a:accent6>
        <a:srgbClr val="E1AC3F"/>
      </a:accent6>
      <a:hlink>
        <a:srgbClr val="3271C9"/>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pace-Divid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396</TotalTime>
  <Words>1544</Words>
  <Application>Microsoft Office PowerPoint</Application>
  <PresentationFormat>On-screen Show (4:3)</PresentationFormat>
  <Paragraphs>338</Paragraphs>
  <Slides>62</Slides>
  <Notes>62</Notes>
  <HiddenSlides>0</HiddenSlides>
  <MMClips>3</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62</vt:i4>
      </vt:variant>
    </vt:vector>
  </HeadingPairs>
  <TitlesOfParts>
    <vt:vector size="67" baseType="lpstr">
      <vt:lpstr>ANS-PP-template</vt:lpstr>
      <vt:lpstr>Space-Divider slide</vt:lpstr>
      <vt:lpstr>Microsoft ClipArt Gallery</vt:lpstr>
      <vt:lpstr>Clip</vt:lpstr>
      <vt:lpstr>Equation</vt:lpstr>
      <vt:lpstr>Applications of Radiation</vt:lpstr>
      <vt:lpstr>Overview</vt:lpstr>
      <vt:lpstr>Alpha Radiation</vt:lpstr>
      <vt:lpstr>Uses of Alpha Radiation</vt:lpstr>
      <vt:lpstr>Beta Radiation      </vt:lpstr>
      <vt:lpstr>Beta Radiation is used in  thickness gauging</vt:lpstr>
      <vt:lpstr>Gauging is used to:</vt:lpstr>
      <vt:lpstr>Back Scattering</vt:lpstr>
      <vt:lpstr>Gamma Radiation</vt:lpstr>
      <vt:lpstr>Uses for Gamma radiation</vt:lpstr>
      <vt:lpstr>Nitrogen-14 Carbon-14  Cycle</vt:lpstr>
      <vt:lpstr>What were original uses of mysterious rays?</vt:lpstr>
      <vt:lpstr>Early X-ray</vt:lpstr>
      <vt:lpstr>PowerPoint Presentation</vt:lpstr>
      <vt:lpstr>PowerPoint Presentation</vt:lpstr>
      <vt:lpstr>Compare Different Materials</vt:lpstr>
      <vt:lpstr>CODE Box</vt:lpstr>
      <vt:lpstr>PowerPoint Presentation</vt:lpstr>
      <vt:lpstr>X-Ray Image</vt:lpstr>
      <vt:lpstr>PowerPoint Presentation</vt:lpstr>
      <vt:lpstr>Neutron Radiograph</vt:lpstr>
      <vt:lpstr>Hydrogen Fuel Cell Imaging</vt:lpstr>
      <vt:lpstr>Hydrogen Fuel Cell Imaging</vt:lpstr>
      <vt:lpstr>Hydrogen Fuel Cell Imaging</vt:lpstr>
      <vt:lpstr>Hydrogen Fuel Cell Imaging</vt:lpstr>
      <vt:lpstr>Clinical Uses  of  Radioactive Materials</vt:lpstr>
      <vt:lpstr>Understanding the Replication Process of the HIV Retrovirus</vt:lpstr>
      <vt:lpstr>5000 Premature Infants Die Annually from Respiratory Distress/SIDS</vt:lpstr>
      <vt:lpstr>Benefits from Radioisotope Research</vt:lpstr>
      <vt:lpstr>RIA (Radio Immuno Assay)</vt:lpstr>
      <vt:lpstr>RIA Kit</vt:lpstr>
      <vt:lpstr>PowerPoint Presentation</vt:lpstr>
      <vt:lpstr>137Cs Blood Irradiator</vt:lpstr>
      <vt:lpstr>Diagnostic  Radiology Modalities</vt:lpstr>
      <vt:lpstr>Heart Image</vt:lpstr>
      <vt:lpstr>Bone Scan with 99mTc-HDP</vt:lpstr>
      <vt:lpstr>Nuc Med &amp; Radiographic Images Compared</vt:lpstr>
      <vt:lpstr>The New(er) Kid on the Block:  PET  Positron Emission Tomography</vt:lpstr>
      <vt:lpstr>Positron Decay  and Coincidence Photon Detection</vt:lpstr>
      <vt:lpstr>18FDG</vt:lpstr>
      <vt:lpstr>Cerebral Glucose Metabolism</vt:lpstr>
      <vt:lpstr>Other PET Applications</vt:lpstr>
      <vt:lpstr>The ‘Historical’ Problem in Modern Radiology</vt:lpstr>
      <vt:lpstr>Radiation Doses from Some Medical X-ray Exams</vt:lpstr>
      <vt:lpstr>Radiation Doses and  Dose Limits</vt:lpstr>
      <vt:lpstr>MRI: Radio Waves  &amp;  Magnetic Fields</vt:lpstr>
      <vt:lpstr>MRI – Magnetic Resonance Imaging</vt:lpstr>
      <vt:lpstr>Electricity in Space - RTG</vt:lpstr>
      <vt:lpstr>RTGs in Space - Theory</vt:lpstr>
      <vt:lpstr>RTGs in Space – Half-Life</vt:lpstr>
      <vt:lpstr>RTGs in Space - Radiation</vt:lpstr>
      <vt:lpstr>RTGs in Space -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Lisa Dagley</dc:creator>
  <cp:lastModifiedBy>Tracy Coyle</cp:lastModifiedBy>
  <cp:revision>35</cp:revision>
  <cp:lastPrinted>2013-05-28T14:59:39Z</cp:lastPrinted>
  <dcterms:created xsi:type="dcterms:W3CDTF">2013-05-07T18:17:41Z</dcterms:created>
  <dcterms:modified xsi:type="dcterms:W3CDTF">2014-06-09T13:53:37Z</dcterms:modified>
</cp:coreProperties>
</file>