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51"/>
  </p:notesMasterIdLst>
  <p:handoutMasterIdLst>
    <p:handoutMasterId r:id="rId52"/>
  </p:handoutMasterIdLst>
  <p:sldIdLst>
    <p:sldId id="256" r:id="rId2"/>
    <p:sldId id="316" r:id="rId3"/>
    <p:sldId id="271" r:id="rId4"/>
    <p:sldId id="273" r:id="rId5"/>
    <p:sldId id="264" r:id="rId6"/>
    <p:sldId id="272" r:id="rId7"/>
    <p:sldId id="269" r:id="rId8"/>
    <p:sldId id="270" r:id="rId9"/>
    <p:sldId id="263" r:id="rId10"/>
    <p:sldId id="267" r:id="rId11"/>
    <p:sldId id="268" r:id="rId12"/>
    <p:sldId id="265" r:id="rId13"/>
    <p:sldId id="259" r:id="rId14"/>
    <p:sldId id="286" r:id="rId15"/>
    <p:sldId id="288" r:id="rId16"/>
    <p:sldId id="289" r:id="rId17"/>
    <p:sldId id="290" r:id="rId18"/>
    <p:sldId id="291" r:id="rId19"/>
    <p:sldId id="292" r:id="rId20"/>
    <p:sldId id="293" r:id="rId21"/>
    <p:sldId id="294" r:id="rId22"/>
    <p:sldId id="295" r:id="rId23"/>
    <p:sldId id="296" r:id="rId24"/>
    <p:sldId id="298" r:id="rId25"/>
    <p:sldId id="299" r:id="rId26"/>
    <p:sldId id="300" r:id="rId27"/>
    <p:sldId id="301" r:id="rId28"/>
    <p:sldId id="302" r:id="rId29"/>
    <p:sldId id="304" r:id="rId30"/>
    <p:sldId id="305" r:id="rId31"/>
    <p:sldId id="306" r:id="rId32"/>
    <p:sldId id="307" r:id="rId33"/>
    <p:sldId id="308" r:id="rId34"/>
    <p:sldId id="309" r:id="rId35"/>
    <p:sldId id="310" r:id="rId36"/>
    <p:sldId id="311" r:id="rId37"/>
    <p:sldId id="312" r:id="rId38"/>
    <p:sldId id="313" r:id="rId39"/>
    <p:sldId id="314" r:id="rId40"/>
    <p:sldId id="266" r:id="rId41"/>
    <p:sldId id="274" r:id="rId42"/>
    <p:sldId id="275" r:id="rId43"/>
    <p:sldId id="276" r:id="rId44"/>
    <p:sldId id="277" r:id="rId45"/>
    <p:sldId id="278" r:id="rId46"/>
    <p:sldId id="279" r:id="rId47"/>
    <p:sldId id="280" r:id="rId48"/>
    <p:sldId id="281" r:id="rId49"/>
    <p:sldId id="315"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928" y="-112"/>
      </p:cViewPr>
      <p:guideLst>
        <p:guide orient="horz" pos="2160"/>
        <p:guide pos="2880"/>
      </p:guideLst>
    </p:cSldViewPr>
  </p:slideViewPr>
  <p:notesTextViewPr>
    <p:cViewPr>
      <p:scale>
        <a:sx n="1" d="1"/>
        <a:sy n="1" d="1"/>
      </p:scale>
      <p:origin x="0" y="0"/>
    </p:cViewPr>
  </p:notesTextViewPr>
  <p:sorterViewPr>
    <p:cViewPr>
      <p:scale>
        <a:sx n="175" d="100"/>
        <a:sy n="175" d="100"/>
      </p:scale>
      <p:origin x="0" y="4432"/>
    </p:cViewPr>
  </p:sorterViewPr>
  <p:notesViewPr>
    <p:cSldViewPr>
      <p:cViewPr varScale="1">
        <p:scale>
          <a:sx n="80" d="100"/>
          <a:sy n="80" d="100"/>
        </p:scale>
        <p:origin x="-210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NJones</a:t>
            </a: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D59FCA-C870-449D-8A4B-3954280A5BB3}" type="datetimeFigureOut">
              <a:rPr lang="en-US" smtClean="0"/>
              <a:pPr/>
              <a:t>3/13/15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558CE8-4FF3-4B72-A43E-A42AB61B69A0}" type="slidenum">
              <a:rPr lang="en-US" smtClean="0"/>
              <a:pPr/>
              <a:t>‹#›</a:t>
            </a:fld>
            <a:endParaRPr lang="en-US"/>
          </a:p>
        </p:txBody>
      </p:sp>
    </p:spTree>
    <p:extLst>
      <p:ext uri="{BB962C8B-B14F-4D97-AF65-F5344CB8AC3E}">
        <p14:creationId xmlns:p14="http://schemas.microsoft.com/office/powerpoint/2010/main" val="130183885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NJones</a:t>
            </a: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3C52A2-A200-4106-AFB9-0225AD18A282}" type="datetimeFigureOut">
              <a:rPr lang="en-US" smtClean="0"/>
              <a:pPr/>
              <a:t>3/13/15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54660F-8EFC-4315-A0EB-80696823081C}" type="slidenum">
              <a:rPr lang="en-US" smtClean="0"/>
              <a:pPr/>
              <a:t>‹#›</a:t>
            </a:fld>
            <a:endParaRPr lang="en-US"/>
          </a:p>
        </p:txBody>
      </p:sp>
    </p:spTree>
    <p:extLst>
      <p:ext uri="{BB962C8B-B14F-4D97-AF65-F5344CB8AC3E}">
        <p14:creationId xmlns:p14="http://schemas.microsoft.com/office/powerpoint/2010/main" val="235467186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Mansel: USE POINTER</a:t>
            </a:r>
          </a:p>
          <a:p>
            <a:pPr eaLnBrk="1" hangingPunct="1">
              <a:spcBef>
                <a:spcPct val="0"/>
              </a:spcBef>
            </a:pPr>
            <a:r>
              <a:rPr lang="en-US">
                <a:latin typeface="Calibri" charset="0"/>
              </a:rPr>
              <a:t>Radon is the decay product from Uranium as shown in this chart.  The precursors to radon are all solid, so it is difficult for them to move around.  Once radium decays to radon, radon is a gas and can move around.  Another factor to consider is the short half life of radon and its daughters.  Within a short amount of time there are several decays, each releasing radiation that can lead to damage in the lungs.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28FF60B-18F6-B241-9D0A-F3C353D2D72E}" type="slidenum">
              <a:rPr lang="en-US" sz="1200"/>
              <a:pPr/>
              <a:t>8</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bg1"/>
                </a:solidFill>
                <a:effectLst>
                  <a:outerShdw blurRad="38100" dist="25400" dir="5400000" algn="tl" rotWithShape="0">
                    <a:srgbClr val="000000">
                      <a:alpha val="43000"/>
                    </a:srgbClr>
                  </a:outerShdw>
                </a:effectLst>
                <a:latin typeface="+mj-lt"/>
                <a:ea typeface="+mj-ea"/>
                <a:cs typeface="+mj-cs"/>
              </a:defRPr>
            </a:lvl1pPr>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34A3BCE-77F6-A64B-B18B-8F3A88EAF424}" type="datetime1">
              <a:rPr lang="en-US" smtClean="0"/>
              <a:t>3/13/15</a:t>
            </a:fld>
            <a:endParaRPr lang="en-US"/>
          </a:p>
        </p:txBody>
      </p:sp>
      <p:sp>
        <p:nvSpPr>
          <p:cNvPr id="19" name="Footer Placeholder 18"/>
          <p:cNvSpPr>
            <a:spLocks noGrp="1"/>
          </p:cNvSpPr>
          <p:nvPr>
            <p:ph type="ftr" sz="quarter" idx="11"/>
          </p:nvPr>
        </p:nvSpPr>
        <p:spPr>
          <a:xfrm>
            <a:off x="457200" y="6324600"/>
            <a:ext cx="3352800" cy="365125"/>
          </a:xfrm>
          <a:prstGeom prst="rect">
            <a:avLst/>
          </a:prstGeom>
        </p:spPr>
        <p:txBody>
          <a:bodyPr/>
          <a:lstStyle/>
          <a:p>
            <a:r>
              <a:rPr lang="en-US" smtClean="0"/>
              <a:t>nau.edu/iaqtc</a:t>
            </a:r>
            <a:endParaRPr lang="en-US"/>
          </a:p>
        </p:txBody>
      </p:sp>
      <p:sp>
        <p:nvSpPr>
          <p:cNvPr id="27" name="Slide Number Placeholder 26"/>
          <p:cNvSpPr>
            <a:spLocks noGrp="1"/>
          </p:cNvSpPr>
          <p:nvPr>
            <p:ph type="sldNum" sz="quarter" idx="12"/>
          </p:nvPr>
        </p:nvSpPr>
        <p:spPr/>
        <p:txBody>
          <a:bodyPr/>
          <a:lstStyle/>
          <a:p>
            <a:fld id="{44E7423E-7520-41E8-B13B-31DF6016C65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1CB6ABB-9393-6549-93DD-6E207AF5CFA9}" type="datetime1">
              <a:rPr lang="en-US" smtClean="0"/>
              <a:t>3/13/15</a:t>
            </a:fld>
            <a:endParaRPr lang="en-US"/>
          </a:p>
        </p:txBody>
      </p:sp>
      <p:sp>
        <p:nvSpPr>
          <p:cNvPr id="5" name="Footer Placeholder 4"/>
          <p:cNvSpPr>
            <a:spLocks noGrp="1"/>
          </p:cNvSpPr>
          <p:nvPr>
            <p:ph type="ftr" sz="quarter" idx="11"/>
          </p:nvPr>
        </p:nvSpPr>
        <p:spPr>
          <a:xfrm>
            <a:off x="457200" y="6324600"/>
            <a:ext cx="3352800" cy="365125"/>
          </a:xfrm>
          <a:prstGeom prst="rect">
            <a:avLst/>
          </a:prstGeom>
        </p:spPr>
        <p:txBody>
          <a:bodyPr/>
          <a:lstStyle/>
          <a:p>
            <a:r>
              <a:rPr lang="en-US" smtClean="0"/>
              <a:t>nau.edu/iaqtc</a:t>
            </a:r>
            <a:endParaRPr lang="en-US"/>
          </a:p>
        </p:txBody>
      </p:sp>
      <p:sp>
        <p:nvSpPr>
          <p:cNvPr id="6" name="Slide Number Placeholder 5"/>
          <p:cNvSpPr>
            <a:spLocks noGrp="1"/>
          </p:cNvSpPr>
          <p:nvPr>
            <p:ph type="sldNum" sz="quarter" idx="12"/>
          </p:nvPr>
        </p:nvSpPr>
        <p:spPr/>
        <p:txBody>
          <a:bodyPr/>
          <a:lstStyle/>
          <a:p>
            <a:fld id="{44E7423E-7520-41E8-B13B-31DF6016C65F}"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D339E53-0D9F-054A-A75B-43E7F79C3E88}" type="datetime1">
              <a:rPr lang="en-US" smtClean="0"/>
              <a:t>3/13/15</a:t>
            </a:fld>
            <a:endParaRPr lang="en-US"/>
          </a:p>
        </p:txBody>
      </p:sp>
      <p:sp>
        <p:nvSpPr>
          <p:cNvPr id="5" name="Footer Placeholder 4"/>
          <p:cNvSpPr>
            <a:spLocks noGrp="1"/>
          </p:cNvSpPr>
          <p:nvPr>
            <p:ph type="ftr" sz="quarter" idx="11"/>
          </p:nvPr>
        </p:nvSpPr>
        <p:spPr>
          <a:xfrm>
            <a:off x="457200" y="6324600"/>
            <a:ext cx="3352800" cy="365125"/>
          </a:xfrm>
          <a:prstGeom prst="rect">
            <a:avLst/>
          </a:prstGeom>
        </p:spPr>
        <p:txBody>
          <a:bodyPr/>
          <a:lstStyle/>
          <a:p>
            <a:r>
              <a:rPr lang="en-US" smtClean="0"/>
              <a:t>nau.edu/iaqtc</a:t>
            </a:r>
            <a:endParaRPr lang="en-US"/>
          </a:p>
        </p:txBody>
      </p:sp>
      <p:sp>
        <p:nvSpPr>
          <p:cNvPr id="6" name="Slide Number Placeholder 5"/>
          <p:cNvSpPr>
            <a:spLocks noGrp="1"/>
          </p:cNvSpPr>
          <p:nvPr>
            <p:ph type="sldNum" sz="quarter" idx="12"/>
          </p:nvPr>
        </p:nvSpPr>
        <p:spPr/>
        <p:txBody>
          <a:bodyPr/>
          <a:lstStyle/>
          <a:p>
            <a:fld id="{44E7423E-7520-41E8-B13B-31DF6016C65F}"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50000"/>
                  </a:schemeClr>
                </a:solidFill>
              </a:defRPr>
            </a:lvl1pPr>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C74955F1-0B8C-AD44-B3B3-AEAE4F2B3104}" type="datetime1">
              <a:rPr lang="en-US" smtClean="0"/>
              <a:t>3/13/15</a:t>
            </a:fld>
            <a:endParaRPr lang="en-US" dirty="0"/>
          </a:p>
        </p:txBody>
      </p:sp>
      <p:sp>
        <p:nvSpPr>
          <p:cNvPr id="5" name="Footer Placeholder 4"/>
          <p:cNvSpPr>
            <a:spLocks noGrp="1"/>
          </p:cNvSpPr>
          <p:nvPr>
            <p:ph type="ftr" sz="quarter" idx="11"/>
          </p:nvPr>
        </p:nvSpPr>
        <p:spPr>
          <a:xfrm>
            <a:off x="457200" y="6400800"/>
            <a:ext cx="3352800" cy="288925"/>
          </a:xfrm>
          <a:prstGeom prst="rect">
            <a:avLst/>
          </a:prstGeom>
        </p:spPr>
        <p:txBody>
          <a:bodyPr/>
          <a:lstStyle>
            <a:lvl1pPr>
              <a:defRPr sz="1400">
                <a:latin typeface="Cambria" pitchFamily="18" charset="0"/>
              </a:defRPr>
            </a:lvl1pPr>
          </a:lstStyle>
          <a:p>
            <a:r>
              <a:rPr lang="en-US" dirty="0" smtClean="0"/>
              <a:t>nau.edu/</a:t>
            </a:r>
            <a:r>
              <a:rPr lang="en-US" dirty="0" err="1" smtClean="0"/>
              <a:t>iaqtc</a:t>
            </a:r>
            <a:endParaRPr lang="en-US" dirty="0"/>
          </a:p>
        </p:txBody>
      </p:sp>
      <p:sp>
        <p:nvSpPr>
          <p:cNvPr id="6" name="Slide Number Placeholder 5"/>
          <p:cNvSpPr>
            <a:spLocks noGrp="1"/>
          </p:cNvSpPr>
          <p:nvPr>
            <p:ph type="sldNum" sz="quarter" idx="12"/>
          </p:nvPr>
        </p:nvSpPr>
        <p:spPr/>
        <p:txBody>
          <a:bodyPr/>
          <a:lstStyle/>
          <a:p>
            <a:fld id="{44E7423E-7520-41E8-B13B-31DF6016C65F}"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4B35B66-268C-F447-B2E3-397705190B95}" type="datetime1">
              <a:rPr lang="en-US" smtClean="0"/>
              <a:t>3/13/15</a:t>
            </a:fld>
            <a:endParaRPr lang="en-US"/>
          </a:p>
        </p:txBody>
      </p:sp>
      <p:sp>
        <p:nvSpPr>
          <p:cNvPr id="5" name="Footer Placeholder 4"/>
          <p:cNvSpPr>
            <a:spLocks noGrp="1"/>
          </p:cNvSpPr>
          <p:nvPr>
            <p:ph type="ftr" sz="quarter" idx="11"/>
          </p:nvPr>
        </p:nvSpPr>
        <p:spPr>
          <a:xfrm>
            <a:off x="457200" y="6324600"/>
            <a:ext cx="3352800" cy="365125"/>
          </a:xfrm>
          <a:prstGeom prst="rect">
            <a:avLst/>
          </a:prstGeom>
        </p:spPr>
        <p:txBody>
          <a:bodyPr/>
          <a:lstStyle/>
          <a:p>
            <a:r>
              <a:rPr lang="en-US" smtClean="0"/>
              <a:t>nau.edu/iaqtc</a:t>
            </a:r>
            <a:endParaRPr lang="en-US"/>
          </a:p>
        </p:txBody>
      </p:sp>
      <p:sp>
        <p:nvSpPr>
          <p:cNvPr id="6" name="Slide Number Placeholder 5"/>
          <p:cNvSpPr>
            <a:spLocks noGrp="1"/>
          </p:cNvSpPr>
          <p:nvPr>
            <p:ph type="sldNum" sz="quarter" idx="12"/>
          </p:nvPr>
        </p:nvSpPr>
        <p:spPr/>
        <p:txBody>
          <a:bodyPr/>
          <a:lstStyle/>
          <a:p>
            <a:fld id="{44E7423E-7520-41E8-B13B-31DF6016C65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0D4D53C-907F-3540-BAA0-34F8EC79DD14}" type="datetime1">
              <a:rPr lang="en-US" smtClean="0"/>
              <a:t>3/13/15</a:t>
            </a:fld>
            <a:endParaRPr lang="en-US"/>
          </a:p>
        </p:txBody>
      </p:sp>
      <p:sp>
        <p:nvSpPr>
          <p:cNvPr id="6" name="Footer Placeholder 5"/>
          <p:cNvSpPr>
            <a:spLocks noGrp="1"/>
          </p:cNvSpPr>
          <p:nvPr>
            <p:ph type="ftr" sz="quarter" idx="11"/>
          </p:nvPr>
        </p:nvSpPr>
        <p:spPr>
          <a:xfrm>
            <a:off x="457200" y="6324600"/>
            <a:ext cx="3352800" cy="365125"/>
          </a:xfrm>
          <a:prstGeom prst="rect">
            <a:avLst/>
          </a:prstGeom>
        </p:spPr>
        <p:txBody>
          <a:bodyPr/>
          <a:lstStyle/>
          <a:p>
            <a:r>
              <a:rPr lang="en-US" smtClean="0"/>
              <a:t>nau.edu/iaqtc</a:t>
            </a:r>
            <a:endParaRPr lang="en-US"/>
          </a:p>
        </p:txBody>
      </p:sp>
      <p:sp>
        <p:nvSpPr>
          <p:cNvPr id="7" name="Slide Number Placeholder 6"/>
          <p:cNvSpPr>
            <a:spLocks noGrp="1"/>
          </p:cNvSpPr>
          <p:nvPr>
            <p:ph type="sldNum" sz="quarter" idx="12"/>
          </p:nvPr>
        </p:nvSpPr>
        <p:spPr/>
        <p:txBody>
          <a:bodyPr/>
          <a:lstStyle/>
          <a:p>
            <a:fld id="{44E7423E-7520-41E8-B13B-31DF6016C65F}"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C34D92C-EB37-844E-A81C-3405F530EC53}" type="datetime1">
              <a:rPr lang="en-US" smtClean="0"/>
              <a:t>3/13/15</a:t>
            </a:fld>
            <a:endParaRPr lang="en-US"/>
          </a:p>
        </p:txBody>
      </p:sp>
      <p:sp>
        <p:nvSpPr>
          <p:cNvPr id="8" name="Footer Placeholder 7"/>
          <p:cNvSpPr>
            <a:spLocks noGrp="1"/>
          </p:cNvSpPr>
          <p:nvPr>
            <p:ph type="ftr" sz="quarter" idx="11"/>
          </p:nvPr>
        </p:nvSpPr>
        <p:spPr>
          <a:xfrm>
            <a:off x="457200" y="6324600"/>
            <a:ext cx="3352800" cy="365125"/>
          </a:xfrm>
          <a:prstGeom prst="rect">
            <a:avLst/>
          </a:prstGeom>
        </p:spPr>
        <p:txBody>
          <a:bodyPr/>
          <a:lstStyle/>
          <a:p>
            <a:r>
              <a:rPr lang="en-US" smtClean="0"/>
              <a:t>nau.edu/iaqtc</a:t>
            </a:r>
            <a:endParaRPr lang="en-US"/>
          </a:p>
        </p:txBody>
      </p:sp>
      <p:sp>
        <p:nvSpPr>
          <p:cNvPr id="9" name="Slide Number Placeholder 8"/>
          <p:cNvSpPr>
            <a:spLocks noGrp="1"/>
          </p:cNvSpPr>
          <p:nvPr>
            <p:ph type="sldNum" sz="quarter" idx="12"/>
          </p:nvPr>
        </p:nvSpPr>
        <p:spPr/>
        <p:txBody>
          <a:bodyPr/>
          <a:lstStyle/>
          <a:p>
            <a:fld id="{44E7423E-7520-41E8-B13B-31DF6016C65F}"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A97AF87-97C4-534A-A685-B828B6EB37E7}" type="datetime1">
              <a:rPr lang="en-US" smtClean="0"/>
              <a:t>3/13/15</a:t>
            </a:fld>
            <a:endParaRPr lang="en-US"/>
          </a:p>
        </p:txBody>
      </p:sp>
      <p:sp>
        <p:nvSpPr>
          <p:cNvPr id="4" name="Footer Placeholder 3"/>
          <p:cNvSpPr>
            <a:spLocks noGrp="1"/>
          </p:cNvSpPr>
          <p:nvPr>
            <p:ph type="ftr" sz="quarter" idx="11"/>
          </p:nvPr>
        </p:nvSpPr>
        <p:spPr>
          <a:xfrm>
            <a:off x="457200" y="6324600"/>
            <a:ext cx="3352800" cy="365125"/>
          </a:xfrm>
          <a:prstGeom prst="rect">
            <a:avLst/>
          </a:prstGeom>
        </p:spPr>
        <p:txBody>
          <a:bodyPr/>
          <a:lstStyle/>
          <a:p>
            <a:r>
              <a:rPr lang="en-US" smtClean="0"/>
              <a:t>nau.edu/iaqtc</a:t>
            </a:r>
            <a:endParaRPr lang="en-US"/>
          </a:p>
        </p:txBody>
      </p:sp>
      <p:sp>
        <p:nvSpPr>
          <p:cNvPr id="5" name="Slide Number Placeholder 4"/>
          <p:cNvSpPr>
            <a:spLocks noGrp="1"/>
          </p:cNvSpPr>
          <p:nvPr>
            <p:ph type="sldNum" sz="quarter" idx="12"/>
          </p:nvPr>
        </p:nvSpPr>
        <p:spPr/>
        <p:txBody>
          <a:bodyPr/>
          <a:lstStyle/>
          <a:p>
            <a:fld id="{44E7423E-7520-41E8-B13B-31DF6016C65F}"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0B3E68-9BF7-4B4B-BE22-3CEA4AA6C172}" type="datetime1">
              <a:rPr lang="en-US" smtClean="0"/>
              <a:t>3/13/15</a:t>
            </a:fld>
            <a:endParaRPr lang="en-US"/>
          </a:p>
        </p:txBody>
      </p:sp>
      <p:sp>
        <p:nvSpPr>
          <p:cNvPr id="3" name="Footer Placeholder 2"/>
          <p:cNvSpPr>
            <a:spLocks noGrp="1"/>
          </p:cNvSpPr>
          <p:nvPr>
            <p:ph type="ftr" sz="quarter" idx="11"/>
          </p:nvPr>
        </p:nvSpPr>
        <p:spPr>
          <a:xfrm>
            <a:off x="457200" y="6324600"/>
            <a:ext cx="3352800" cy="365125"/>
          </a:xfrm>
          <a:prstGeom prst="rect">
            <a:avLst/>
          </a:prstGeom>
        </p:spPr>
        <p:txBody>
          <a:bodyPr/>
          <a:lstStyle/>
          <a:p>
            <a:r>
              <a:rPr lang="en-US" smtClean="0"/>
              <a:t>nau.edu/iaqtc</a:t>
            </a:r>
            <a:endParaRPr lang="en-US"/>
          </a:p>
        </p:txBody>
      </p:sp>
      <p:sp>
        <p:nvSpPr>
          <p:cNvPr id="4" name="Slide Number Placeholder 3"/>
          <p:cNvSpPr>
            <a:spLocks noGrp="1"/>
          </p:cNvSpPr>
          <p:nvPr>
            <p:ph type="sldNum" sz="quarter" idx="12"/>
          </p:nvPr>
        </p:nvSpPr>
        <p:spPr/>
        <p:txBody>
          <a:bodyPr/>
          <a:lstStyle/>
          <a:p>
            <a:fld id="{44E7423E-7520-41E8-B13B-31DF6016C65F}"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B953C0A-6874-2D45-9D4C-FFFB89489ED9}" type="datetime1">
              <a:rPr lang="en-US" smtClean="0"/>
              <a:t>3/13/15</a:t>
            </a:fld>
            <a:endParaRPr lang="en-US"/>
          </a:p>
        </p:txBody>
      </p:sp>
      <p:sp>
        <p:nvSpPr>
          <p:cNvPr id="6" name="Footer Placeholder 5"/>
          <p:cNvSpPr>
            <a:spLocks noGrp="1"/>
          </p:cNvSpPr>
          <p:nvPr>
            <p:ph type="ftr" sz="quarter" idx="11"/>
          </p:nvPr>
        </p:nvSpPr>
        <p:spPr>
          <a:xfrm>
            <a:off x="457200" y="6324600"/>
            <a:ext cx="3352800" cy="365125"/>
          </a:xfrm>
          <a:prstGeom prst="rect">
            <a:avLst/>
          </a:prstGeom>
        </p:spPr>
        <p:txBody>
          <a:bodyPr/>
          <a:lstStyle/>
          <a:p>
            <a:r>
              <a:rPr lang="en-US" smtClean="0"/>
              <a:t>nau.edu/iaqtc</a:t>
            </a:r>
            <a:endParaRPr lang="en-US"/>
          </a:p>
        </p:txBody>
      </p:sp>
      <p:sp>
        <p:nvSpPr>
          <p:cNvPr id="7" name="Slide Number Placeholder 6"/>
          <p:cNvSpPr>
            <a:spLocks noGrp="1"/>
          </p:cNvSpPr>
          <p:nvPr>
            <p:ph type="sldNum" sz="quarter" idx="12"/>
          </p:nvPr>
        </p:nvSpPr>
        <p:spPr/>
        <p:txBody>
          <a:bodyPr/>
          <a:lstStyle/>
          <a:p>
            <a:fld id="{44E7423E-7520-41E8-B13B-31DF6016C65F}"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B74D9BC-FF7A-3E43-8E56-37ADD25C0D58}" type="datetime1">
              <a:rPr lang="en-US" smtClean="0"/>
              <a:t>3/13/15</a:t>
            </a:fld>
            <a:endParaRPr lang="en-US"/>
          </a:p>
        </p:txBody>
      </p:sp>
      <p:sp>
        <p:nvSpPr>
          <p:cNvPr id="6" name="Footer Placeholder 5"/>
          <p:cNvSpPr>
            <a:spLocks noGrp="1"/>
          </p:cNvSpPr>
          <p:nvPr>
            <p:ph type="ftr" sz="quarter" idx="11"/>
          </p:nvPr>
        </p:nvSpPr>
        <p:spPr>
          <a:xfrm>
            <a:off x="457200" y="6324600"/>
            <a:ext cx="3352800" cy="365125"/>
          </a:xfrm>
          <a:prstGeom prst="rect">
            <a:avLst/>
          </a:prstGeom>
        </p:spPr>
        <p:txBody>
          <a:bodyPr/>
          <a:lstStyle/>
          <a:p>
            <a:r>
              <a:rPr lang="en-US" smtClean="0"/>
              <a:t>nau.edu/iaqtc</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44E7423E-7520-41E8-B13B-31DF6016C65F}"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gif"/><Relationship Id="rId14" Type="http://schemas.openxmlformats.org/officeDocument/2006/relationships/image" Target="../media/image3.png"/><Relationship Id="rId15"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533400" y="190500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Garamond" pitchFamily="18" charset="0"/>
              </a:defRPr>
            </a:lvl1pPr>
          </a:lstStyle>
          <a:p>
            <a:fld id="{2F9AE8A7-11A8-2246-BBAC-2987CB727542}" type="datetime1">
              <a:rPr lang="en-US" smtClean="0"/>
              <a:t>3/13/15</a:t>
            </a:fld>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4E7423E-7520-41E8-B13B-31DF6016C65F}"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3" name="Picture 2"/>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597743" y="5334000"/>
            <a:ext cx="1317658" cy="1229814"/>
          </a:xfrm>
          <a:prstGeom prst="rect">
            <a:avLst/>
          </a:prstGeom>
        </p:spPr>
      </p:pic>
      <p:pic>
        <p:nvPicPr>
          <p:cNvPr id="4" name="Picture 3"/>
          <p:cNvPicPr>
            <a:picLocks noChangeAspect="1"/>
          </p:cNvPicPr>
          <p:nvPr userDrawn="1"/>
        </p:nvPicPr>
        <p:blipFill>
          <a:blip r:embed="rId14" cstate="screen">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57200" y="5638800"/>
            <a:ext cx="731309" cy="831033"/>
          </a:xfrm>
          <a:prstGeom prst="rect">
            <a:avLst/>
          </a:prstGeom>
        </p:spPr>
      </p:pic>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iming>
    <p:tnLst>
      <p:par>
        <p:cTn xmlns:p14="http://schemas.microsoft.com/office/powerpoint/2010/main" id="1" dur="indefinite" restart="never" nodeType="tmRoot"/>
      </p:par>
    </p:tnLst>
  </p:timing>
  <p:hf hdr="0" dt="0"/>
  <p:txStyles>
    <p:titleStyle>
      <a:lvl1pPr algn="l" rtl="0" eaLnBrk="1" latinLnBrk="0" hangingPunct="1">
        <a:spcBef>
          <a:spcPct val="0"/>
        </a:spcBef>
        <a:buNone/>
        <a:defRPr kumimoji="0" sz="5000" b="0" kern="1200">
          <a:ln>
            <a:noFill/>
          </a:ln>
          <a:solidFill>
            <a:schemeClr val="accent2">
              <a:lumMod val="50000"/>
            </a:schemeClr>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5.tiff"/><Relationship Id="rId5" Type="http://schemas.openxmlformats.org/officeDocument/2006/relationships/image" Target="../media/image6.g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 Id="rId3"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jpeg"/><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 Id="rId3" Type="http://schemas.openxmlformats.org/officeDocument/2006/relationships/image" Target="../media/image4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kyrs.org/" TargetMode="External"/><Relationship Id="rId3" Type="http://schemas.openxmlformats.org/officeDocument/2006/relationships/image" Target="../media/image5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0"/>
            <a:ext cx="8232648" cy="1828800"/>
          </a:xfrm>
        </p:spPr>
        <p:txBody>
          <a:bodyPr/>
          <a:lstStyle/>
          <a:p>
            <a:pPr algn="ctr"/>
            <a:r>
              <a:rPr lang="en-US" dirty="0" smtClean="0">
                <a:solidFill>
                  <a:schemeClr val="bg2">
                    <a:lumMod val="75000"/>
                  </a:schemeClr>
                </a:solidFill>
              </a:rPr>
              <a:t>Radon</a:t>
            </a:r>
            <a:r>
              <a:rPr lang="en-US" dirty="0" smtClean="0"/>
              <a:t/>
            </a:r>
            <a:br>
              <a:rPr lang="en-US" dirty="0" smtClean="0"/>
            </a:br>
            <a:endParaRPr lang="en-US" dirty="0"/>
          </a:p>
        </p:txBody>
      </p:sp>
      <p:sp>
        <p:nvSpPr>
          <p:cNvPr id="3" name="Subtitle 2"/>
          <p:cNvSpPr>
            <a:spLocks noGrp="1"/>
          </p:cNvSpPr>
          <p:nvPr>
            <p:ph type="subTitle" idx="1"/>
          </p:nvPr>
        </p:nvSpPr>
        <p:spPr>
          <a:xfrm>
            <a:off x="990600" y="2514600"/>
            <a:ext cx="7467600" cy="1752600"/>
          </a:xfrm>
        </p:spPr>
        <p:txBody>
          <a:bodyPr>
            <a:normAutofit/>
          </a:bodyPr>
          <a:lstStyle/>
          <a:p>
            <a:pPr algn="l"/>
            <a:endParaRPr lang="en-US" dirty="0" smtClean="0">
              <a:solidFill>
                <a:schemeClr val="bg1"/>
              </a:solidFill>
              <a:latin typeface="Arial" pitchFamily="34" charset="0"/>
              <a:cs typeface="Arial" pitchFamily="34" charset="0"/>
            </a:endParaRPr>
          </a:p>
          <a:p>
            <a:pPr algn="ctr"/>
            <a:r>
              <a:rPr lang="en-US" dirty="0" smtClean="0">
                <a:solidFill>
                  <a:schemeClr val="bg1"/>
                </a:solidFill>
                <a:latin typeface="Arial" pitchFamily="34" charset="0"/>
                <a:cs typeface="Arial" pitchFamily="34" charset="0"/>
              </a:rPr>
              <a:t>Indoor Air Quality in Tribal Communities</a:t>
            </a:r>
          </a:p>
          <a:p>
            <a:pPr algn="ctr"/>
            <a:r>
              <a:rPr lang="en-US" dirty="0" smtClean="0">
                <a:solidFill>
                  <a:schemeClr val="bg1"/>
                </a:solidFill>
                <a:latin typeface="Arial" pitchFamily="34" charset="0"/>
                <a:cs typeface="Arial" pitchFamily="34" charset="0"/>
              </a:rPr>
              <a:t>Institute for Tribal Environmental Professionals</a:t>
            </a:r>
          </a:p>
        </p:txBody>
      </p:sp>
      <p:sp>
        <p:nvSpPr>
          <p:cNvPr id="4" name="Footer Placeholder 3"/>
          <p:cNvSpPr>
            <a:spLocks noGrp="1"/>
          </p:cNvSpPr>
          <p:nvPr>
            <p:ph type="ftr" sz="quarter" idx="11"/>
          </p:nvPr>
        </p:nvSpPr>
        <p:spPr/>
        <p:txBody>
          <a:bodyPr/>
          <a:lstStyle/>
          <a:p>
            <a:r>
              <a:rPr lang="en-US" dirty="0" err="1" smtClean="0"/>
              <a:t>nau.edu</a:t>
            </a:r>
            <a:r>
              <a:rPr lang="en-US" smtClean="0"/>
              <a:t>/iaqtc</a:t>
            </a:r>
            <a:endParaRPr lang="en-US"/>
          </a:p>
        </p:txBody>
      </p:sp>
      <p:pic>
        <p:nvPicPr>
          <p:cNvPr id="5" name="Picture 4" descr="School.gif"/>
          <p:cNvPicPr>
            <a:picLocks noChangeAspect="1"/>
          </p:cNvPicPr>
          <p:nvPr/>
        </p:nvPicPr>
        <p:blipFill>
          <a:blip r:embed="rId3"/>
          <a:stretch>
            <a:fillRect/>
          </a:stretch>
        </p:blipFill>
        <p:spPr>
          <a:xfrm>
            <a:off x="228600" y="5562600"/>
            <a:ext cx="1143000" cy="1143000"/>
          </a:xfrm>
          <a:prstGeom prst="rect">
            <a:avLst/>
          </a:prstGeom>
        </p:spPr>
      </p:pic>
      <p:pic>
        <p:nvPicPr>
          <p:cNvPr id="6" name="Picture 5" descr="Border.tif"/>
          <p:cNvPicPr>
            <a:picLocks noChangeAspect="1"/>
          </p:cNvPicPr>
          <p:nvPr/>
        </p:nvPicPr>
        <p:blipFill>
          <a:blip r:embed="rId4"/>
          <a:stretch>
            <a:fillRect/>
          </a:stretch>
        </p:blipFill>
        <p:spPr>
          <a:xfrm>
            <a:off x="0" y="5334000"/>
            <a:ext cx="9144000" cy="1524000"/>
          </a:xfrm>
          <a:prstGeom prst="rect">
            <a:avLst/>
          </a:prstGeom>
        </p:spPr>
      </p:pic>
      <p:pic>
        <p:nvPicPr>
          <p:cNvPr id="9" name="Picture 8" descr="IAQ.gif"/>
          <p:cNvPicPr>
            <a:picLocks noChangeAspect="1"/>
          </p:cNvPicPr>
          <p:nvPr/>
        </p:nvPicPr>
        <p:blipFill>
          <a:blip r:embed="rId5"/>
          <a:stretch>
            <a:fillRect/>
          </a:stretch>
        </p:blipFill>
        <p:spPr>
          <a:xfrm>
            <a:off x="6477000" y="4269827"/>
            <a:ext cx="2057400" cy="2207173"/>
          </a:xfrm>
          <a:prstGeom prst="rect">
            <a:avLst/>
          </a:prstGeom>
        </p:spPr>
      </p:pic>
      <p:sp>
        <p:nvSpPr>
          <p:cNvPr id="7" name="Slide Number Placeholder 6"/>
          <p:cNvSpPr>
            <a:spLocks noGrp="1"/>
          </p:cNvSpPr>
          <p:nvPr>
            <p:ph type="sldNum" sz="quarter" idx="12"/>
          </p:nvPr>
        </p:nvSpPr>
        <p:spPr/>
        <p:txBody>
          <a:bodyPr/>
          <a:lstStyle/>
          <a:p>
            <a:fld id="{44E7423E-7520-41E8-B13B-31DF6016C65F}" type="slidenum">
              <a:rPr lang="en-US" smtClean="0"/>
              <a:pPr/>
              <a:t>1</a:t>
            </a:fld>
            <a:endParaRPr lang="en-US"/>
          </a:p>
        </p:txBody>
      </p:sp>
    </p:spTree>
    <p:extLst>
      <p:ext uri="{BB962C8B-B14F-4D97-AF65-F5344CB8AC3E}">
        <p14:creationId xmlns:p14="http://schemas.microsoft.com/office/powerpoint/2010/main" val="40031401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Grp="1" noChangeAspect="1" noChangeArrowheads="1"/>
          </p:cNvPicPr>
          <p:nvPr>
            <p:ph type="body" idx="1"/>
          </p:nvPr>
        </p:nvPicPr>
        <p:blipFill>
          <a:blip r:embed="rId2"/>
          <a:srcRect l="15741" t="20636" r="13350" b="11719"/>
          <a:stretch>
            <a:fillRect/>
          </a:stretch>
        </p:blipFill>
        <p:spPr>
          <a:xfrm>
            <a:off x="47625" y="228600"/>
            <a:ext cx="9096375" cy="6232525"/>
          </a:xfrm>
        </p:spPr>
      </p:pic>
      <p:sp>
        <p:nvSpPr>
          <p:cNvPr id="37891" name="Line 4"/>
          <p:cNvSpPr>
            <a:spLocks noChangeShapeType="1"/>
          </p:cNvSpPr>
          <p:nvPr/>
        </p:nvSpPr>
        <p:spPr bwMode="auto">
          <a:xfrm>
            <a:off x="152400" y="3962400"/>
            <a:ext cx="8686800" cy="0"/>
          </a:xfrm>
          <a:prstGeom prst="line">
            <a:avLst/>
          </a:prstGeom>
          <a:noFill/>
          <a:ln w="9525">
            <a:solidFill>
              <a:schemeClr val="tx1"/>
            </a:solidFill>
            <a:round/>
            <a:headEnd/>
            <a:tailEnd/>
          </a:ln>
        </p:spPr>
        <p:txBody>
          <a:bodyPr/>
          <a:lstStyle/>
          <a:p>
            <a:endParaRPr lang="en-US"/>
          </a:p>
        </p:txBody>
      </p:sp>
      <p:sp>
        <p:nvSpPr>
          <p:cNvPr id="37892" name="Line 5"/>
          <p:cNvSpPr>
            <a:spLocks noChangeShapeType="1"/>
          </p:cNvSpPr>
          <p:nvPr/>
        </p:nvSpPr>
        <p:spPr bwMode="auto">
          <a:xfrm>
            <a:off x="152400" y="4572000"/>
            <a:ext cx="8686800" cy="0"/>
          </a:xfrm>
          <a:prstGeom prst="line">
            <a:avLst/>
          </a:prstGeom>
          <a:noFill/>
          <a:ln w="9525">
            <a:solidFill>
              <a:schemeClr val="tx1"/>
            </a:solidFill>
            <a:round/>
            <a:headEnd/>
            <a:tailEnd/>
          </a:ln>
        </p:spPr>
        <p:txBody>
          <a:bodyPr/>
          <a:lstStyle/>
          <a:p>
            <a:endParaRPr lang="en-US"/>
          </a:p>
        </p:txBody>
      </p:sp>
      <p:sp>
        <p:nvSpPr>
          <p:cNvPr id="37893" name="Line 6"/>
          <p:cNvSpPr>
            <a:spLocks noChangeShapeType="1"/>
          </p:cNvSpPr>
          <p:nvPr/>
        </p:nvSpPr>
        <p:spPr bwMode="auto">
          <a:xfrm>
            <a:off x="152400" y="3962400"/>
            <a:ext cx="0" cy="609600"/>
          </a:xfrm>
          <a:prstGeom prst="line">
            <a:avLst/>
          </a:prstGeom>
          <a:noFill/>
          <a:ln w="9525">
            <a:solidFill>
              <a:schemeClr val="tx1"/>
            </a:solidFill>
            <a:round/>
            <a:headEnd/>
            <a:tailEnd/>
          </a:ln>
        </p:spPr>
        <p:txBody>
          <a:bodyPr/>
          <a:lstStyle/>
          <a:p>
            <a:endParaRPr lang="en-US"/>
          </a:p>
        </p:txBody>
      </p:sp>
      <p:sp>
        <p:nvSpPr>
          <p:cNvPr id="37894" name="Line 7"/>
          <p:cNvSpPr>
            <a:spLocks noChangeShapeType="1"/>
          </p:cNvSpPr>
          <p:nvPr/>
        </p:nvSpPr>
        <p:spPr bwMode="auto">
          <a:xfrm>
            <a:off x="8839200" y="3962400"/>
            <a:ext cx="0" cy="609600"/>
          </a:xfrm>
          <a:prstGeom prst="line">
            <a:avLst/>
          </a:prstGeom>
          <a:noFill/>
          <a:ln w="9525">
            <a:solidFill>
              <a:schemeClr val="tx1"/>
            </a:solidFill>
            <a:round/>
            <a:headEnd/>
            <a:tailEnd/>
          </a:ln>
        </p:spPr>
        <p:txBody>
          <a:bodyPr/>
          <a:lstStyle/>
          <a:p>
            <a:endParaRPr lang="en-US"/>
          </a:p>
        </p:txBody>
      </p:sp>
      <p:sp>
        <p:nvSpPr>
          <p:cNvPr id="2" name="Footer Placeholder 1"/>
          <p:cNvSpPr>
            <a:spLocks noGrp="1"/>
          </p:cNvSpPr>
          <p:nvPr>
            <p:ph type="ftr" sz="quarter" idx="11"/>
          </p:nvPr>
        </p:nvSpPr>
        <p:spPr/>
        <p:txBody>
          <a:bodyPr/>
          <a:lstStyle/>
          <a:p>
            <a:r>
              <a:rPr lang="en-US" smtClean="0"/>
              <a:t>nau.edu/iaqtc</a:t>
            </a:r>
            <a:endParaRPr lang="en-US" dirty="0"/>
          </a:p>
        </p:txBody>
      </p:sp>
      <p:sp>
        <p:nvSpPr>
          <p:cNvPr id="3" name="Slide Number Placeholder 2"/>
          <p:cNvSpPr>
            <a:spLocks noGrp="1"/>
          </p:cNvSpPr>
          <p:nvPr>
            <p:ph type="sldNum" sz="quarter" idx="12"/>
          </p:nvPr>
        </p:nvSpPr>
        <p:spPr/>
        <p:txBody>
          <a:bodyPr/>
          <a:lstStyle/>
          <a:p>
            <a:fld id="{44E7423E-7520-41E8-B13B-31DF6016C65F}" type="slidenum">
              <a:rPr lang="en-US" smtClean="0"/>
              <a:pPr/>
              <a:t>10</a:t>
            </a:fld>
            <a:endParaRPr lang="en-US"/>
          </a:p>
        </p:txBody>
      </p:sp>
    </p:spTree>
    <p:extLst>
      <p:ext uri="{BB962C8B-B14F-4D97-AF65-F5344CB8AC3E}">
        <p14:creationId xmlns:p14="http://schemas.microsoft.com/office/powerpoint/2010/main" val="3600165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7"/>
          <p:cNvPicPr>
            <a:picLocks noChangeAspect="1" noChangeArrowheads="1"/>
          </p:cNvPicPr>
          <p:nvPr/>
        </p:nvPicPr>
        <p:blipFill>
          <a:blip r:embed="rId2"/>
          <a:srcRect l="15645" t="22356" r="13945" b="12743"/>
          <a:stretch>
            <a:fillRect/>
          </a:stretch>
        </p:blipFill>
        <p:spPr bwMode="auto">
          <a:xfrm>
            <a:off x="-11113" y="152400"/>
            <a:ext cx="9155113" cy="6400800"/>
          </a:xfrm>
          <a:prstGeom prst="rect">
            <a:avLst/>
          </a:prstGeom>
          <a:noFill/>
          <a:ln w="9525">
            <a:noFill/>
            <a:miter lim="800000"/>
            <a:headEnd/>
            <a:tailEnd/>
          </a:ln>
        </p:spPr>
      </p:pic>
      <p:sp>
        <p:nvSpPr>
          <p:cNvPr id="38915" name="Line 10"/>
          <p:cNvSpPr>
            <a:spLocks noChangeShapeType="1"/>
          </p:cNvSpPr>
          <p:nvPr/>
        </p:nvSpPr>
        <p:spPr bwMode="auto">
          <a:xfrm>
            <a:off x="381000" y="3962400"/>
            <a:ext cx="8534400" cy="0"/>
          </a:xfrm>
          <a:prstGeom prst="line">
            <a:avLst/>
          </a:prstGeom>
          <a:noFill/>
          <a:ln w="9525">
            <a:solidFill>
              <a:schemeClr val="tx1"/>
            </a:solidFill>
            <a:round/>
            <a:headEnd/>
            <a:tailEnd/>
          </a:ln>
        </p:spPr>
        <p:txBody>
          <a:bodyPr/>
          <a:lstStyle/>
          <a:p>
            <a:endParaRPr lang="en-US"/>
          </a:p>
        </p:txBody>
      </p:sp>
      <p:sp>
        <p:nvSpPr>
          <p:cNvPr id="38916" name="Line 11"/>
          <p:cNvSpPr>
            <a:spLocks noChangeShapeType="1"/>
          </p:cNvSpPr>
          <p:nvPr/>
        </p:nvSpPr>
        <p:spPr bwMode="auto">
          <a:xfrm flipV="1">
            <a:off x="381000" y="4648200"/>
            <a:ext cx="8534400" cy="76200"/>
          </a:xfrm>
          <a:prstGeom prst="line">
            <a:avLst/>
          </a:prstGeom>
          <a:noFill/>
          <a:ln w="9525">
            <a:solidFill>
              <a:schemeClr val="tx1"/>
            </a:solidFill>
            <a:round/>
            <a:headEnd/>
            <a:tailEnd/>
          </a:ln>
        </p:spPr>
        <p:txBody>
          <a:bodyPr/>
          <a:lstStyle/>
          <a:p>
            <a:endParaRPr lang="en-US"/>
          </a:p>
        </p:txBody>
      </p:sp>
      <p:sp>
        <p:nvSpPr>
          <p:cNvPr id="38917" name="Line 12"/>
          <p:cNvSpPr>
            <a:spLocks noChangeShapeType="1"/>
          </p:cNvSpPr>
          <p:nvPr/>
        </p:nvSpPr>
        <p:spPr bwMode="auto">
          <a:xfrm>
            <a:off x="381000" y="3962400"/>
            <a:ext cx="0" cy="762000"/>
          </a:xfrm>
          <a:prstGeom prst="line">
            <a:avLst/>
          </a:prstGeom>
          <a:noFill/>
          <a:ln w="9525">
            <a:solidFill>
              <a:schemeClr val="tx1"/>
            </a:solidFill>
            <a:round/>
            <a:headEnd/>
            <a:tailEnd/>
          </a:ln>
        </p:spPr>
        <p:txBody>
          <a:bodyPr/>
          <a:lstStyle/>
          <a:p>
            <a:endParaRPr lang="en-US"/>
          </a:p>
        </p:txBody>
      </p:sp>
      <p:sp>
        <p:nvSpPr>
          <p:cNvPr id="38918" name="Line 13"/>
          <p:cNvSpPr>
            <a:spLocks noChangeShapeType="1"/>
          </p:cNvSpPr>
          <p:nvPr/>
        </p:nvSpPr>
        <p:spPr bwMode="auto">
          <a:xfrm>
            <a:off x="8915400" y="3962400"/>
            <a:ext cx="0" cy="685800"/>
          </a:xfrm>
          <a:prstGeom prst="line">
            <a:avLst/>
          </a:prstGeom>
          <a:noFill/>
          <a:ln w="9525">
            <a:solidFill>
              <a:schemeClr val="tx1"/>
            </a:solidFill>
            <a:round/>
            <a:headEnd/>
            <a:tailEnd/>
          </a:ln>
        </p:spPr>
        <p:txBody>
          <a:bodyPr/>
          <a:lstStyle/>
          <a:p>
            <a:endParaRPr lang="en-US"/>
          </a:p>
        </p:txBody>
      </p:sp>
      <p:sp>
        <p:nvSpPr>
          <p:cNvPr id="2" name="Footer Placeholder 1"/>
          <p:cNvSpPr>
            <a:spLocks noGrp="1"/>
          </p:cNvSpPr>
          <p:nvPr>
            <p:ph type="ftr" sz="quarter" idx="11"/>
          </p:nvPr>
        </p:nvSpPr>
        <p:spPr/>
        <p:txBody>
          <a:bodyPr/>
          <a:lstStyle/>
          <a:p>
            <a:r>
              <a:rPr lang="en-US" smtClean="0"/>
              <a:t>nau.edu/iaqtc</a:t>
            </a:r>
            <a:endParaRPr lang="en-US" dirty="0"/>
          </a:p>
        </p:txBody>
      </p:sp>
      <p:sp>
        <p:nvSpPr>
          <p:cNvPr id="3" name="Slide Number Placeholder 2"/>
          <p:cNvSpPr>
            <a:spLocks noGrp="1"/>
          </p:cNvSpPr>
          <p:nvPr>
            <p:ph type="sldNum" sz="quarter" idx="12"/>
          </p:nvPr>
        </p:nvSpPr>
        <p:spPr/>
        <p:txBody>
          <a:bodyPr/>
          <a:lstStyle/>
          <a:p>
            <a:fld id="{44E7423E-7520-41E8-B13B-31DF6016C65F}" type="slidenum">
              <a:rPr lang="en-US" smtClean="0"/>
              <a:pPr/>
              <a:t>11</a:t>
            </a:fld>
            <a:endParaRPr lang="en-US"/>
          </a:p>
        </p:txBody>
      </p:sp>
    </p:spTree>
    <p:extLst>
      <p:ext uri="{BB962C8B-B14F-4D97-AF65-F5344CB8AC3E}">
        <p14:creationId xmlns:p14="http://schemas.microsoft.com/office/powerpoint/2010/main" val="454518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nau.edu/iaqtc</a:t>
            </a:r>
            <a:endParaRPr lang="en-US"/>
          </a:p>
        </p:txBody>
      </p:sp>
      <p:sp>
        <p:nvSpPr>
          <p:cNvPr id="35843" name="Rectangle 2"/>
          <p:cNvSpPr>
            <a:spLocks noGrp="1" noChangeArrowheads="1"/>
          </p:cNvSpPr>
          <p:nvPr>
            <p:ph type="title"/>
          </p:nvPr>
        </p:nvSpPr>
        <p:spPr>
          <a:xfrm>
            <a:off x="76200" y="685800"/>
            <a:ext cx="8077200" cy="1143000"/>
          </a:xfrm>
        </p:spPr>
        <p:txBody>
          <a:bodyPr/>
          <a:lstStyle/>
          <a:p>
            <a:r>
              <a:rPr lang="en-US" smtClean="0">
                <a:solidFill>
                  <a:schemeClr val="tx1"/>
                </a:solidFill>
              </a:rPr>
              <a:t>Radon Testing</a:t>
            </a:r>
            <a:endParaRPr lang="en-US" sz="3200" smtClean="0">
              <a:solidFill>
                <a:schemeClr val="bg2"/>
              </a:solidFill>
            </a:endParaRPr>
          </a:p>
        </p:txBody>
      </p:sp>
      <p:pic>
        <p:nvPicPr>
          <p:cNvPr id="35844" name="Picture 3" descr="K550(1)"/>
          <p:cNvPicPr>
            <a:picLocks noChangeAspect="1" noChangeArrowheads="1"/>
          </p:cNvPicPr>
          <p:nvPr/>
        </p:nvPicPr>
        <p:blipFill>
          <a:blip r:embed="rId2"/>
          <a:srcRect/>
          <a:stretch>
            <a:fillRect/>
          </a:stretch>
        </p:blipFill>
        <p:spPr bwMode="auto">
          <a:xfrm>
            <a:off x="304800" y="2819400"/>
            <a:ext cx="4343400" cy="2847975"/>
          </a:xfrm>
          <a:prstGeom prst="rect">
            <a:avLst/>
          </a:prstGeom>
          <a:noFill/>
          <a:ln w="9525">
            <a:noFill/>
            <a:miter lim="800000"/>
            <a:headEnd/>
            <a:tailEnd/>
          </a:ln>
        </p:spPr>
      </p:pic>
      <p:pic>
        <p:nvPicPr>
          <p:cNvPr id="35845" name="Picture 4" descr="deq-dwrpd-radon_test1_5082_7"/>
          <p:cNvPicPr>
            <a:picLocks noChangeAspect="1" noChangeArrowheads="1"/>
          </p:cNvPicPr>
          <p:nvPr/>
        </p:nvPicPr>
        <p:blipFill>
          <a:blip r:embed="rId3"/>
          <a:srcRect/>
          <a:stretch>
            <a:fillRect/>
          </a:stretch>
        </p:blipFill>
        <p:spPr bwMode="auto">
          <a:xfrm>
            <a:off x="4876800" y="2819400"/>
            <a:ext cx="4114800" cy="288766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44E7423E-7520-41E8-B13B-31DF6016C65F}" type="slidenum">
              <a:rPr lang="en-US" smtClean="0"/>
              <a:pPr/>
              <a:t>12</a:t>
            </a:fld>
            <a:endParaRPr lang="en-US"/>
          </a:p>
        </p:txBody>
      </p:sp>
    </p:spTree>
    <p:extLst>
      <p:ext uri="{BB962C8B-B14F-4D97-AF65-F5344CB8AC3E}">
        <p14:creationId xmlns:p14="http://schemas.microsoft.com/office/powerpoint/2010/main" val="965194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nau.edu/iaqtc</a:t>
            </a:r>
            <a:endParaRPr lang="en-US"/>
          </a:p>
        </p:txBody>
      </p:sp>
      <p:sp>
        <p:nvSpPr>
          <p:cNvPr id="29699" name="Rectangle 2"/>
          <p:cNvSpPr>
            <a:spLocks noGrp="1" noChangeArrowheads="1"/>
          </p:cNvSpPr>
          <p:nvPr>
            <p:ph type="title"/>
          </p:nvPr>
        </p:nvSpPr>
        <p:spPr>
          <a:xfrm>
            <a:off x="152400" y="609600"/>
            <a:ext cx="8915400" cy="1143000"/>
          </a:xfrm>
        </p:spPr>
        <p:txBody>
          <a:bodyPr/>
          <a:lstStyle/>
          <a:p>
            <a:r>
              <a:rPr lang="en-US" sz="4800" dirty="0" smtClean="0"/>
              <a:t>Radon Levels</a:t>
            </a:r>
          </a:p>
        </p:txBody>
      </p:sp>
      <p:sp>
        <p:nvSpPr>
          <p:cNvPr id="29700" name="Rectangle 3"/>
          <p:cNvSpPr>
            <a:spLocks noGrp="1" noChangeArrowheads="1"/>
          </p:cNvSpPr>
          <p:nvPr>
            <p:ph type="body" idx="1"/>
          </p:nvPr>
        </p:nvSpPr>
        <p:spPr>
          <a:xfrm>
            <a:off x="457200" y="1981200"/>
            <a:ext cx="8610600" cy="4114800"/>
          </a:xfrm>
        </p:spPr>
        <p:txBody>
          <a:bodyPr/>
          <a:lstStyle/>
          <a:p>
            <a:r>
              <a:rPr lang="en-US" smtClean="0"/>
              <a:t>Red alert - radon level above 4 pCi/L (pico Curies per Liter) </a:t>
            </a:r>
          </a:p>
          <a:p>
            <a:r>
              <a:rPr lang="en-US" smtClean="0"/>
              <a:t>Yellow alert - radon levels between 2 pCi/L and 4 pCi/L </a:t>
            </a:r>
          </a:p>
          <a:p>
            <a:r>
              <a:rPr lang="en-US" smtClean="0"/>
              <a:t>Average radon indoor air about 1.3 pCi/L </a:t>
            </a:r>
          </a:p>
          <a:p>
            <a:endParaRPr lang="en-US" smtClean="0"/>
          </a:p>
        </p:txBody>
      </p:sp>
      <p:sp>
        <p:nvSpPr>
          <p:cNvPr id="2" name="Slide Number Placeholder 1"/>
          <p:cNvSpPr>
            <a:spLocks noGrp="1"/>
          </p:cNvSpPr>
          <p:nvPr>
            <p:ph type="sldNum" sz="quarter" idx="12"/>
          </p:nvPr>
        </p:nvSpPr>
        <p:spPr/>
        <p:txBody>
          <a:bodyPr/>
          <a:lstStyle/>
          <a:p>
            <a:fld id="{44E7423E-7520-41E8-B13B-31DF6016C65F}" type="slidenum">
              <a:rPr lang="en-US" smtClean="0"/>
              <a:pPr/>
              <a:t>13</a:t>
            </a:fld>
            <a:endParaRPr lang="en-US"/>
          </a:p>
        </p:txBody>
      </p:sp>
    </p:spTree>
    <p:extLst>
      <p:ext uri="{BB962C8B-B14F-4D97-AF65-F5344CB8AC3E}">
        <p14:creationId xmlns:p14="http://schemas.microsoft.com/office/powerpoint/2010/main" val="382705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52400"/>
            <a:ext cx="7498080" cy="685800"/>
          </a:xfrm>
        </p:spPr>
        <p:txBody>
          <a:bodyPr>
            <a:normAutofit fontScale="90000"/>
          </a:bodyPr>
          <a:lstStyle/>
          <a:p>
            <a:r>
              <a:rPr lang="en-US" dirty="0" smtClean="0"/>
              <a:t>www.epa.gov/radon</a:t>
            </a:r>
            <a:endParaRPr lang="en-US"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349" t="10731" r="33125" b="8235"/>
          <a:stretch/>
        </p:blipFill>
        <p:spPr bwMode="auto">
          <a:xfrm rot="5400000">
            <a:off x="2059717" y="-51935"/>
            <a:ext cx="5938968" cy="7620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US" smtClean="0"/>
              <a:t>nau.edu/iaqtc</a:t>
            </a:r>
            <a:endParaRPr lang="en-US" dirty="0"/>
          </a:p>
        </p:txBody>
      </p:sp>
      <p:sp>
        <p:nvSpPr>
          <p:cNvPr id="4" name="Slide Number Placeholder 3"/>
          <p:cNvSpPr>
            <a:spLocks noGrp="1"/>
          </p:cNvSpPr>
          <p:nvPr>
            <p:ph type="sldNum" sz="quarter" idx="12"/>
          </p:nvPr>
        </p:nvSpPr>
        <p:spPr/>
        <p:txBody>
          <a:bodyPr/>
          <a:lstStyle/>
          <a:p>
            <a:fld id="{44E7423E-7520-41E8-B13B-31DF6016C65F}" type="slidenum">
              <a:rPr lang="en-US" smtClean="0"/>
              <a:pPr/>
              <a:t>14</a:t>
            </a:fld>
            <a:endParaRPr lang="en-US"/>
          </a:p>
        </p:txBody>
      </p:sp>
    </p:spTree>
    <p:extLst>
      <p:ext uri="{BB962C8B-B14F-4D97-AF65-F5344CB8AC3E}">
        <p14:creationId xmlns:p14="http://schemas.microsoft.com/office/powerpoint/2010/main" val="6174775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5689" b="16405"/>
          <a:stretch/>
        </p:blipFill>
        <p:spPr bwMode="auto">
          <a:xfrm>
            <a:off x="6730014" y="685800"/>
            <a:ext cx="2219325" cy="226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81000"/>
            <a:ext cx="8229600" cy="914400"/>
          </a:xfrm>
        </p:spPr>
        <p:txBody>
          <a:bodyPr>
            <a:normAutofit/>
          </a:bodyPr>
          <a:lstStyle/>
          <a:p>
            <a:r>
              <a:rPr lang="en-US" dirty="0" smtClean="0"/>
              <a:t>Initial Test: 2-7 days</a:t>
            </a:r>
            <a:endParaRPr lang="en-US" dirty="0"/>
          </a:p>
        </p:txBody>
      </p:sp>
      <p:sp>
        <p:nvSpPr>
          <p:cNvPr id="4" name="Content Placeholder 3"/>
          <p:cNvSpPr>
            <a:spLocks noGrp="1"/>
          </p:cNvSpPr>
          <p:nvPr>
            <p:ph idx="1"/>
          </p:nvPr>
        </p:nvSpPr>
        <p:spPr>
          <a:xfrm>
            <a:off x="990600" y="1524000"/>
            <a:ext cx="5943600" cy="1828800"/>
          </a:xfrm>
        </p:spPr>
        <p:txBody>
          <a:bodyPr/>
          <a:lstStyle/>
          <a:p>
            <a:r>
              <a:rPr lang="en-US" dirty="0"/>
              <a:t>Non-real </a:t>
            </a:r>
            <a:r>
              <a:rPr lang="en-US" dirty="0" smtClean="0"/>
              <a:t>estate: Lowest lived in</a:t>
            </a:r>
          </a:p>
          <a:p>
            <a:r>
              <a:rPr lang="en-US" dirty="0"/>
              <a:t>Real </a:t>
            </a:r>
            <a:r>
              <a:rPr lang="en-US" dirty="0" smtClean="0"/>
              <a:t>Estate: Lowest suitable for Occupancy w/o Renovation</a:t>
            </a:r>
            <a:endParaRPr lang="en-US"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05200"/>
            <a:ext cx="4495800" cy="3132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81400" y="5181600"/>
            <a:ext cx="609600" cy="307777"/>
          </a:xfrm>
          <a:prstGeom prst="rect">
            <a:avLst/>
          </a:prstGeom>
          <a:noFill/>
        </p:spPr>
        <p:txBody>
          <a:bodyPr wrap="square" rtlCol="0">
            <a:spAutoFit/>
          </a:bodyPr>
          <a:lstStyle/>
          <a:p>
            <a:r>
              <a:rPr lang="en-US" sz="1400" dirty="0" smtClean="0">
                <a:solidFill>
                  <a:srgbClr val="FF0000"/>
                </a:solidFill>
              </a:rPr>
              <a:t>NO</a:t>
            </a:r>
            <a:endParaRPr lang="en-US" sz="1400" dirty="0">
              <a:solidFill>
                <a:srgbClr val="FF0000"/>
              </a:solidFill>
            </a:endParaRPr>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5186100"/>
            <a:ext cx="6286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886200"/>
            <a:ext cx="628650" cy="38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648200"/>
            <a:ext cx="6286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938814" y="3768923"/>
            <a:ext cx="609600" cy="307777"/>
          </a:xfrm>
          <a:prstGeom prst="rect">
            <a:avLst/>
          </a:prstGeom>
          <a:noFill/>
        </p:spPr>
        <p:txBody>
          <a:bodyPr wrap="square" rtlCol="0">
            <a:spAutoFit/>
          </a:bodyPr>
          <a:lstStyle/>
          <a:p>
            <a:r>
              <a:rPr lang="en-US" sz="1400" dirty="0" smtClean="0">
                <a:solidFill>
                  <a:srgbClr val="FF0000"/>
                </a:solidFill>
              </a:rPr>
              <a:t>YES</a:t>
            </a:r>
            <a:endParaRPr lang="en-US" sz="1400" dirty="0">
              <a:solidFill>
                <a:srgbClr val="FF0000"/>
              </a:solidFill>
            </a:endParaRPr>
          </a:p>
        </p:txBody>
      </p:sp>
      <p:sp>
        <p:nvSpPr>
          <p:cNvPr id="16" name="TextBox 15"/>
          <p:cNvSpPr txBox="1"/>
          <p:nvPr/>
        </p:nvSpPr>
        <p:spPr>
          <a:xfrm>
            <a:off x="609600" y="5334378"/>
            <a:ext cx="609600" cy="307777"/>
          </a:xfrm>
          <a:prstGeom prst="rect">
            <a:avLst/>
          </a:prstGeom>
          <a:noFill/>
        </p:spPr>
        <p:txBody>
          <a:bodyPr wrap="square" rtlCol="0">
            <a:spAutoFit/>
          </a:bodyPr>
          <a:lstStyle/>
          <a:p>
            <a:r>
              <a:rPr lang="en-US" sz="1400" dirty="0" smtClean="0">
                <a:solidFill>
                  <a:srgbClr val="FF0000"/>
                </a:solidFill>
              </a:rPr>
              <a:t>YES</a:t>
            </a:r>
            <a:endParaRPr lang="en-US" sz="1400" dirty="0">
              <a:solidFill>
                <a:srgbClr val="FF0000"/>
              </a:solidFill>
            </a:endParaRPr>
          </a:p>
        </p:txBody>
      </p:sp>
      <p:sp>
        <p:nvSpPr>
          <p:cNvPr id="6" name="TextBox 5"/>
          <p:cNvSpPr txBox="1"/>
          <p:nvPr/>
        </p:nvSpPr>
        <p:spPr>
          <a:xfrm>
            <a:off x="4876799" y="3505200"/>
            <a:ext cx="4072539" cy="3108543"/>
          </a:xfrm>
          <a:prstGeom prst="rect">
            <a:avLst/>
          </a:prstGeom>
          <a:noFill/>
        </p:spPr>
        <p:txBody>
          <a:bodyPr wrap="square" rtlCol="0">
            <a:spAutoFit/>
          </a:bodyPr>
          <a:lstStyle/>
          <a:p>
            <a:pPr marL="457200" indent="-457200">
              <a:buFont typeface="Arial" pitchFamily="34" charset="0"/>
              <a:buChar char="•"/>
            </a:pPr>
            <a:r>
              <a:rPr lang="en-US" sz="2800" dirty="0" smtClean="0"/>
              <a:t>Test in livable and frequently occupied room.</a:t>
            </a:r>
          </a:p>
          <a:p>
            <a:pPr marL="457200" indent="-457200">
              <a:buFont typeface="Arial" pitchFamily="34" charset="0"/>
              <a:buChar char="•"/>
            </a:pPr>
            <a:r>
              <a:rPr lang="en-US" sz="2800" dirty="0" smtClean="0"/>
              <a:t>Keep away from drafts and moisture. No bathrooms, kitchen, crawlspace.</a:t>
            </a:r>
            <a:endParaRPr lang="en-US" sz="2800" dirty="0"/>
          </a:p>
        </p:txBody>
      </p:sp>
      <p:sp>
        <p:nvSpPr>
          <p:cNvPr id="3" name="Footer Placeholder 2"/>
          <p:cNvSpPr>
            <a:spLocks noGrp="1"/>
          </p:cNvSpPr>
          <p:nvPr>
            <p:ph type="ftr" sz="quarter" idx="11"/>
          </p:nvPr>
        </p:nvSpPr>
        <p:spPr/>
        <p:txBody>
          <a:bodyPr/>
          <a:lstStyle/>
          <a:p>
            <a:r>
              <a:rPr lang="en-US" smtClean="0"/>
              <a:t>nau.edu/iaqtc</a:t>
            </a:r>
            <a:endParaRPr lang="en-US" dirty="0"/>
          </a:p>
        </p:txBody>
      </p:sp>
      <p:sp>
        <p:nvSpPr>
          <p:cNvPr id="7" name="Slide Number Placeholder 6"/>
          <p:cNvSpPr>
            <a:spLocks noGrp="1"/>
          </p:cNvSpPr>
          <p:nvPr>
            <p:ph type="sldNum" sz="quarter" idx="12"/>
          </p:nvPr>
        </p:nvSpPr>
        <p:spPr/>
        <p:txBody>
          <a:bodyPr/>
          <a:lstStyle/>
          <a:p>
            <a:fld id="{44E7423E-7520-41E8-B13B-31DF6016C65F}" type="slidenum">
              <a:rPr lang="en-US" smtClean="0"/>
              <a:pPr/>
              <a:t>15</a:t>
            </a:fld>
            <a:endParaRPr lang="en-US"/>
          </a:p>
        </p:txBody>
      </p:sp>
    </p:spTree>
    <p:extLst>
      <p:ext uri="{BB962C8B-B14F-4D97-AF65-F5344CB8AC3E}">
        <p14:creationId xmlns:p14="http://schemas.microsoft.com/office/powerpoint/2010/main" val="2627874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 of Device in Room</a:t>
            </a:r>
            <a:endParaRPr lang="en-US" dirty="0"/>
          </a:p>
        </p:txBody>
      </p:sp>
      <p:sp>
        <p:nvSpPr>
          <p:cNvPr id="3" name="Content Placeholder 2"/>
          <p:cNvSpPr>
            <a:spLocks noGrp="1"/>
          </p:cNvSpPr>
          <p:nvPr>
            <p:ph idx="1"/>
          </p:nvPr>
        </p:nvSpPr>
        <p:spPr/>
        <p:txBody>
          <a:bodyPr/>
          <a:lstStyle/>
          <a:p>
            <a:r>
              <a:rPr lang="en-US" dirty="0" smtClean="0"/>
              <a:t>In a room with low traffic, where it will not be disturbed</a:t>
            </a:r>
          </a:p>
          <a:p>
            <a:r>
              <a:rPr lang="en-US" dirty="0" smtClean="0"/>
              <a:t>Away from drafts</a:t>
            </a:r>
          </a:p>
          <a:p>
            <a:r>
              <a:rPr lang="en-US" dirty="0" smtClean="0"/>
              <a:t>Away from extreme heat and areas of high humidity.</a:t>
            </a:r>
          </a:p>
          <a:p>
            <a:r>
              <a:rPr lang="en-US" dirty="0" smtClean="0"/>
              <a:t>Avoid direct sunlight.</a:t>
            </a:r>
          </a:p>
          <a:p>
            <a:r>
              <a:rPr lang="en-US" dirty="0" smtClean="0"/>
              <a:t>At least </a:t>
            </a:r>
            <a:r>
              <a:rPr lang="en-US" b="1" dirty="0" smtClean="0"/>
              <a:t>20 inches </a:t>
            </a:r>
            <a:r>
              <a:rPr lang="en-US" dirty="0" smtClean="0"/>
              <a:t>from floor.</a:t>
            </a:r>
            <a:endParaRPr lang="en-US" dirty="0"/>
          </a:p>
        </p:txBody>
      </p:sp>
      <p:sp>
        <p:nvSpPr>
          <p:cNvPr id="4" name="Footer Placeholder 3"/>
          <p:cNvSpPr>
            <a:spLocks noGrp="1"/>
          </p:cNvSpPr>
          <p:nvPr>
            <p:ph type="ftr" sz="quarter" idx="11"/>
          </p:nvPr>
        </p:nvSpPr>
        <p:spPr/>
        <p:txBody>
          <a:bodyPr/>
          <a:lstStyle/>
          <a:p>
            <a:r>
              <a:rPr lang="en-US" smtClean="0"/>
              <a:t>nau.edu/iaqtc</a:t>
            </a:r>
            <a:endParaRPr lang="en-US" dirty="0"/>
          </a:p>
        </p:txBody>
      </p:sp>
      <p:sp>
        <p:nvSpPr>
          <p:cNvPr id="5" name="Slide Number Placeholder 4"/>
          <p:cNvSpPr>
            <a:spLocks noGrp="1"/>
          </p:cNvSpPr>
          <p:nvPr>
            <p:ph type="sldNum" sz="quarter" idx="12"/>
          </p:nvPr>
        </p:nvSpPr>
        <p:spPr/>
        <p:txBody>
          <a:bodyPr/>
          <a:lstStyle/>
          <a:p>
            <a:fld id="{44E7423E-7520-41E8-B13B-31DF6016C65F}" type="slidenum">
              <a:rPr lang="en-US" smtClean="0"/>
              <a:pPr/>
              <a:t>16</a:t>
            </a:fld>
            <a:endParaRPr lang="en-US"/>
          </a:p>
        </p:txBody>
      </p:sp>
    </p:spTree>
    <p:extLst>
      <p:ext uri="{BB962C8B-B14F-4D97-AF65-F5344CB8AC3E}">
        <p14:creationId xmlns:p14="http://schemas.microsoft.com/office/powerpoint/2010/main" val="994152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 of Device in Room</a:t>
            </a:r>
            <a:endParaRPr lang="en-US" dirty="0"/>
          </a:p>
        </p:txBody>
      </p:sp>
      <p:sp>
        <p:nvSpPr>
          <p:cNvPr id="3" name="Content Placeholder 2"/>
          <p:cNvSpPr>
            <a:spLocks noGrp="1"/>
          </p:cNvSpPr>
          <p:nvPr>
            <p:ph idx="1"/>
          </p:nvPr>
        </p:nvSpPr>
        <p:spPr/>
        <p:txBody>
          <a:bodyPr/>
          <a:lstStyle/>
          <a:p>
            <a:r>
              <a:rPr lang="en-US" dirty="0" smtClean="0"/>
              <a:t>If the device is hung, it should be suspended </a:t>
            </a:r>
            <a:r>
              <a:rPr lang="en-US" b="1" dirty="0" smtClean="0"/>
              <a:t>6 to 8 feet </a:t>
            </a:r>
            <a:r>
              <a:rPr lang="en-US" dirty="0" smtClean="0"/>
              <a:t>from the floor.</a:t>
            </a:r>
          </a:p>
          <a:p>
            <a:r>
              <a:rPr lang="en-US" dirty="0" smtClean="0"/>
              <a:t>More than </a:t>
            </a:r>
            <a:r>
              <a:rPr lang="en-US" b="1" dirty="0" smtClean="0"/>
              <a:t>3 feet </a:t>
            </a:r>
            <a:r>
              <a:rPr lang="en-US" dirty="0" smtClean="0"/>
              <a:t>from exterior doors, windows, or other openings to the outside.</a:t>
            </a:r>
          </a:p>
          <a:p>
            <a:r>
              <a:rPr lang="en-US" b="1" dirty="0" smtClean="0"/>
              <a:t>12 inches </a:t>
            </a:r>
            <a:r>
              <a:rPr lang="en-US" dirty="0" smtClean="0"/>
              <a:t>or more from an exterior wall.</a:t>
            </a:r>
          </a:p>
          <a:p>
            <a:r>
              <a:rPr lang="en-US" dirty="0" smtClean="0"/>
              <a:t>At least </a:t>
            </a:r>
            <a:r>
              <a:rPr lang="en-US" b="1" dirty="0" smtClean="0"/>
              <a:t>4 inches </a:t>
            </a:r>
            <a:r>
              <a:rPr lang="en-US" dirty="0" smtClean="0"/>
              <a:t>from other objects (including another test device)</a:t>
            </a:r>
            <a:endParaRPr lang="en-US" dirty="0"/>
          </a:p>
        </p:txBody>
      </p:sp>
      <p:sp>
        <p:nvSpPr>
          <p:cNvPr id="4" name="Footer Placeholder 3"/>
          <p:cNvSpPr>
            <a:spLocks noGrp="1"/>
          </p:cNvSpPr>
          <p:nvPr>
            <p:ph type="ftr" sz="quarter" idx="11"/>
          </p:nvPr>
        </p:nvSpPr>
        <p:spPr/>
        <p:txBody>
          <a:bodyPr/>
          <a:lstStyle/>
          <a:p>
            <a:r>
              <a:rPr lang="en-US" smtClean="0"/>
              <a:t>nau.edu/iaqtc</a:t>
            </a:r>
            <a:endParaRPr lang="en-US" dirty="0"/>
          </a:p>
        </p:txBody>
      </p:sp>
      <p:sp>
        <p:nvSpPr>
          <p:cNvPr id="5" name="Slide Number Placeholder 4"/>
          <p:cNvSpPr>
            <a:spLocks noGrp="1"/>
          </p:cNvSpPr>
          <p:nvPr>
            <p:ph type="sldNum" sz="quarter" idx="12"/>
          </p:nvPr>
        </p:nvSpPr>
        <p:spPr/>
        <p:txBody>
          <a:bodyPr/>
          <a:lstStyle/>
          <a:p>
            <a:fld id="{44E7423E-7520-41E8-B13B-31DF6016C65F}" type="slidenum">
              <a:rPr lang="en-US" smtClean="0"/>
              <a:pPr/>
              <a:t>17</a:t>
            </a:fld>
            <a:endParaRPr lang="en-US"/>
          </a:p>
        </p:txBody>
      </p:sp>
    </p:spTree>
    <p:extLst>
      <p:ext uri="{BB962C8B-B14F-4D97-AF65-F5344CB8AC3E}">
        <p14:creationId xmlns:p14="http://schemas.microsoft.com/office/powerpoint/2010/main" val="1769805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Radon Measurement Devices</a:t>
            </a:r>
            <a:endParaRPr lang="en-US" dirty="0"/>
          </a:p>
        </p:txBody>
      </p:sp>
      <p:sp>
        <p:nvSpPr>
          <p:cNvPr id="3" name="Content Placeholder 2"/>
          <p:cNvSpPr>
            <a:spLocks noGrp="1"/>
          </p:cNvSpPr>
          <p:nvPr>
            <p:ph idx="1"/>
          </p:nvPr>
        </p:nvSpPr>
        <p:spPr/>
        <p:txBody>
          <a:bodyPr/>
          <a:lstStyle/>
          <a:p>
            <a:r>
              <a:rPr lang="en-US" dirty="0" smtClean="0"/>
              <a:t>Activated charcoal device</a:t>
            </a:r>
          </a:p>
          <a:p>
            <a:r>
              <a:rPr lang="en-US" dirty="0" smtClean="0"/>
              <a:t>Electret Ion Chamber</a:t>
            </a:r>
          </a:p>
          <a:p>
            <a:r>
              <a:rPr lang="en-US" dirty="0" smtClean="0"/>
              <a:t>Continuous Radon Monitor</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25" y="1371599"/>
            <a:ext cx="2038350" cy="2644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016294"/>
            <a:ext cx="3086100" cy="245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505200"/>
            <a:ext cx="3726919" cy="2791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t>nau.edu/iaqtc</a:t>
            </a:r>
            <a:endParaRPr lang="en-US" dirty="0"/>
          </a:p>
        </p:txBody>
      </p:sp>
      <p:sp>
        <p:nvSpPr>
          <p:cNvPr id="5" name="Slide Number Placeholder 4"/>
          <p:cNvSpPr>
            <a:spLocks noGrp="1"/>
          </p:cNvSpPr>
          <p:nvPr>
            <p:ph type="sldNum" sz="quarter" idx="12"/>
          </p:nvPr>
        </p:nvSpPr>
        <p:spPr/>
        <p:txBody>
          <a:bodyPr/>
          <a:lstStyle/>
          <a:p>
            <a:fld id="{44E7423E-7520-41E8-B13B-31DF6016C65F}" type="slidenum">
              <a:rPr lang="en-US" smtClean="0"/>
              <a:pPr/>
              <a:t>18</a:t>
            </a:fld>
            <a:endParaRPr lang="en-US"/>
          </a:p>
        </p:txBody>
      </p:sp>
    </p:spTree>
    <p:extLst>
      <p:ext uri="{BB962C8B-B14F-4D97-AF65-F5344CB8AC3E}">
        <p14:creationId xmlns:p14="http://schemas.microsoft.com/office/powerpoint/2010/main" val="1712845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790688" cy="639762"/>
          </a:xfrm>
        </p:spPr>
        <p:txBody>
          <a:bodyPr>
            <a:normAutofit fontScale="90000"/>
          </a:bodyPr>
          <a:lstStyle/>
          <a:p>
            <a:r>
              <a:rPr lang="en-US" dirty="0" smtClean="0"/>
              <a:t>Activated Charcoal Devices</a:t>
            </a:r>
            <a:endParaRPr lang="en-US" dirty="0"/>
          </a:p>
        </p:txBody>
      </p:sp>
      <p:sp>
        <p:nvSpPr>
          <p:cNvPr id="3" name="Content Placeholder 2"/>
          <p:cNvSpPr>
            <a:spLocks noGrp="1"/>
          </p:cNvSpPr>
          <p:nvPr>
            <p:ph idx="1"/>
          </p:nvPr>
        </p:nvSpPr>
        <p:spPr>
          <a:xfrm>
            <a:off x="1435608" y="1066800"/>
            <a:ext cx="7498080" cy="5181600"/>
          </a:xfrm>
        </p:spPr>
        <p:txBody>
          <a:bodyPr/>
          <a:lstStyle/>
          <a:p>
            <a:r>
              <a:rPr lang="en-US" dirty="0" smtClean="0"/>
              <a:t>For short-term tests</a:t>
            </a:r>
          </a:p>
          <a:p>
            <a:r>
              <a:rPr lang="en-US" dirty="0" smtClean="0"/>
              <a:t>Must be analyzed within 6 days</a:t>
            </a:r>
          </a:p>
          <a:p>
            <a:r>
              <a:rPr lang="en-US" dirty="0" smtClean="0"/>
              <a:t>Each device has its own test length</a:t>
            </a:r>
          </a:p>
          <a:p>
            <a:pPr marL="82296" indent="0">
              <a:buNone/>
            </a:pPr>
            <a:endParaRPr lang="en-US"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895600"/>
            <a:ext cx="6409074" cy="3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t>nau.edu/iaqtc</a:t>
            </a:r>
            <a:endParaRPr lang="en-US" dirty="0"/>
          </a:p>
        </p:txBody>
      </p:sp>
      <p:sp>
        <p:nvSpPr>
          <p:cNvPr id="5" name="Slide Number Placeholder 4"/>
          <p:cNvSpPr>
            <a:spLocks noGrp="1"/>
          </p:cNvSpPr>
          <p:nvPr>
            <p:ph type="sldNum" sz="quarter" idx="12"/>
          </p:nvPr>
        </p:nvSpPr>
        <p:spPr/>
        <p:txBody>
          <a:bodyPr/>
          <a:lstStyle/>
          <a:p>
            <a:fld id="{44E7423E-7520-41E8-B13B-31DF6016C65F}" type="slidenum">
              <a:rPr lang="en-US" smtClean="0"/>
              <a:pPr/>
              <a:t>19</a:t>
            </a:fld>
            <a:endParaRPr lang="en-US"/>
          </a:p>
        </p:txBody>
      </p:sp>
    </p:spTree>
    <p:extLst>
      <p:ext uri="{BB962C8B-B14F-4D97-AF65-F5344CB8AC3E}">
        <p14:creationId xmlns:p14="http://schemas.microsoft.com/office/powerpoint/2010/main" val="3296973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381000" y="304800"/>
            <a:ext cx="9067800" cy="685800"/>
          </a:xfrm>
        </p:spPr>
        <p:txBody>
          <a:bodyPr>
            <a:normAutofit fontScale="90000"/>
          </a:bodyPr>
          <a:lstStyle/>
          <a:p>
            <a:pPr eaLnBrk="1" hangingPunct="1"/>
            <a:r>
              <a:rPr lang="en-US" sz="4800" dirty="0">
                <a:solidFill>
                  <a:srgbClr val="264D73"/>
                </a:solidFill>
                <a:latin typeface="+mn-lt"/>
                <a:ea typeface="ヒラギノ角ゴ Pro W3" charset="0"/>
                <a:cs typeface="ヒラギノ角ゴ Pro W3" charset="0"/>
              </a:rPr>
              <a:t>Radon</a:t>
            </a:r>
            <a:endParaRPr lang="en-US" dirty="0">
              <a:solidFill>
                <a:srgbClr val="264D73"/>
              </a:solidFill>
              <a:latin typeface="+mn-lt"/>
              <a:ea typeface="ヒラギノ角ゴ Pro W3" charset="0"/>
              <a:cs typeface="ヒラギノ角ゴ Pro W3" charset="0"/>
            </a:endParaRPr>
          </a:p>
        </p:txBody>
      </p:sp>
      <p:sp>
        <p:nvSpPr>
          <p:cNvPr id="27650" name="Rectangle 3"/>
          <p:cNvSpPr>
            <a:spLocks noGrp="1" noChangeArrowheads="1"/>
          </p:cNvSpPr>
          <p:nvPr>
            <p:ph idx="1"/>
          </p:nvPr>
        </p:nvSpPr>
        <p:spPr>
          <a:xfrm>
            <a:off x="304800" y="1219200"/>
            <a:ext cx="8382000" cy="4876800"/>
          </a:xfrm>
        </p:spPr>
        <p:txBody>
          <a:bodyPr/>
          <a:lstStyle/>
          <a:p>
            <a:pPr>
              <a:defRPr/>
            </a:pPr>
            <a:r>
              <a:rPr lang="en-US" dirty="0" smtClean="0">
                <a:ea typeface="ヒラギノ角ゴ Pro W3" charset="0"/>
                <a:cs typeface="ヒラギノ角ゴ Pro W3" charset="0"/>
              </a:rPr>
              <a:t>Where does Radon come from</a:t>
            </a:r>
          </a:p>
          <a:p>
            <a:pPr>
              <a:defRPr/>
            </a:pPr>
            <a:r>
              <a:rPr lang="en-US" dirty="0" smtClean="0">
                <a:ea typeface="ヒラギノ角ゴ Pro W3" charset="0"/>
                <a:cs typeface="ヒラギノ角ゴ Pro W3" charset="0"/>
              </a:rPr>
              <a:t>What is Radon</a:t>
            </a:r>
          </a:p>
          <a:p>
            <a:pPr>
              <a:defRPr/>
            </a:pPr>
            <a:r>
              <a:rPr lang="en-US" dirty="0">
                <a:ea typeface="ヒラギノ角ゴ Pro W3" charset="0"/>
                <a:cs typeface="ヒラギノ角ゴ Pro W3" charset="0"/>
              </a:rPr>
              <a:t>Radioactive </a:t>
            </a:r>
            <a:r>
              <a:rPr lang="en-US" dirty="0" smtClean="0">
                <a:ea typeface="ヒラギノ角ゴ Pro W3" charset="0"/>
                <a:cs typeface="ヒラギノ角ゴ Pro W3" charset="0"/>
              </a:rPr>
              <a:t>Decay</a:t>
            </a:r>
          </a:p>
          <a:p>
            <a:pPr>
              <a:defRPr/>
            </a:pPr>
            <a:r>
              <a:rPr lang="en-US" dirty="0" smtClean="0">
                <a:ea typeface="ヒラギノ角ゴ Pro W3" charset="0"/>
                <a:cs typeface="ヒラギノ角ゴ Pro W3" charset="0"/>
              </a:rPr>
              <a:t>Risk of Exposure</a:t>
            </a:r>
          </a:p>
          <a:p>
            <a:pPr>
              <a:defRPr/>
            </a:pPr>
            <a:r>
              <a:rPr lang="en-US" dirty="0" smtClean="0">
                <a:ea typeface="ヒラギノ角ゴ Pro W3" charset="0"/>
                <a:cs typeface="ヒラギノ角ゴ Pro W3" charset="0"/>
              </a:rPr>
              <a:t>Radon Testing</a:t>
            </a:r>
          </a:p>
          <a:p>
            <a:pPr>
              <a:defRPr/>
            </a:pPr>
            <a:r>
              <a:rPr lang="en-US" dirty="0" smtClean="0">
                <a:ea typeface="ヒラギノ角ゴ Pro W3" charset="0"/>
                <a:cs typeface="ヒラギノ角ゴ Pro W3" charset="0"/>
              </a:rPr>
              <a:t>Education and Outreach</a:t>
            </a:r>
          </a:p>
          <a:p>
            <a:pPr>
              <a:defRPr/>
            </a:pPr>
            <a:r>
              <a:rPr lang="en-US" dirty="0" smtClean="0">
                <a:ea typeface="ヒラギノ角ゴ Pro W3" charset="0"/>
                <a:cs typeface="ヒラギノ角ゴ Pro W3" charset="0"/>
              </a:rPr>
              <a:t>Radon Mitigation</a:t>
            </a:r>
            <a:endParaRPr lang="en-US" dirty="0">
              <a:ea typeface="ヒラギノ角ゴ Pro W3" charset="0"/>
              <a:cs typeface="ヒラギノ角ゴ Pro W3" charset="0"/>
            </a:endParaRPr>
          </a:p>
          <a:p>
            <a:pPr>
              <a:defRPr/>
            </a:pPr>
            <a:r>
              <a:rPr lang="en-US" dirty="0" smtClean="0">
                <a:ea typeface="ヒラギノ角ゴ Pro W3" charset="0"/>
                <a:cs typeface="ヒラギノ角ゴ Pro W3" charset="0"/>
              </a:rPr>
              <a:t>Radon Resistant Construction</a:t>
            </a:r>
          </a:p>
          <a:p>
            <a:pPr marL="0" indent="0" eaLnBrk="1" hangingPunct="1">
              <a:buFont typeface="Wingdings 2" charset="0"/>
              <a:buNone/>
              <a:defRPr/>
            </a:pPr>
            <a:endParaRPr lang="en-US" dirty="0">
              <a:ea typeface="ヒラギノ角ゴ Pro W3" charset="0"/>
              <a:cs typeface="ヒラギノ角ゴ Pro W3" charset="0"/>
            </a:endParaRPr>
          </a:p>
        </p:txBody>
      </p:sp>
      <p:sp>
        <p:nvSpPr>
          <p:cNvPr id="2867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smtClean="0">
                <a:solidFill>
                  <a:srgbClr val="800000"/>
                </a:solidFill>
                <a:latin typeface="Impact" charset="0"/>
              </a:rPr>
              <a:t>nau.edu/iaqtc</a:t>
            </a:r>
            <a:endParaRPr lang="en-US" sz="1400" dirty="0">
              <a:solidFill>
                <a:srgbClr val="800000"/>
              </a:solidFill>
              <a:latin typeface="Impact" charset="0"/>
            </a:endParaRPr>
          </a:p>
        </p:txBody>
      </p:sp>
      <p:sp>
        <p:nvSpPr>
          <p:cNvPr id="2" name="Slide Number Placeholder 1"/>
          <p:cNvSpPr>
            <a:spLocks noGrp="1"/>
          </p:cNvSpPr>
          <p:nvPr>
            <p:ph type="sldNum" sz="quarter" idx="12"/>
          </p:nvPr>
        </p:nvSpPr>
        <p:spPr/>
        <p:txBody>
          <a:bodyPr/>
          <a:lstStyle/>
          <a:p>
            <a:fld id="{44E7423E-7520-41E8-B13B-31DF6016C65F}" type="slidenum">
              <a:rPr lang="en-US" smtClean="0"/>
              <a:pPr/>
              <a:t>2</a:t>
            </a:fld>
            <a:endParaRPr lang="en-US"/>
          </a:p>
        </p:txBody>
      </p:sp>
    </p:spTree>
    <p:extLst>
      <p:ext uri="{BB962C8B-B14F-4D97-AF65-F5344CB8AC3E}">
        <p14:creationId xmlns:p14="http://schemas.microsoft.com/office/powerpoint/2010/main" val="2782816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Activated Charcoal Devices</a:t>
            </a:r>
            <a:endParaRPr lang="en-US" dirty="0"/>
          </a:p>
        </p:txBody>
      </p:sp>
      <p:sp>
        <p:nvSpPr>
          <p:cNvPr id="3" name="Text Placeholder 2"/>
          <p:cNvSpPr>
            <a:spLocks noGrp="1"/>
          </p:cNvSpPr>
          <p:nvPr>
            <p:ph type="body" idx="1"/>
          </p:nvPr>
        </p:nvSpPr>
        <p:spPr/>
        <p:txBody>
          <a:bodyPr/>
          <a:lstStyle/>
          <a:p>
            <a:pPr algn="ctr"/>
            <a:r>
              <a:rPr lang="en-US" dirty="0" smtClean="0"/>
              <a:t>Advantages</a:t>
            </a:r>
            <a:endParaRPr lang="en-US" dirty="0"/>
          </a:p>
        </p:txBody>
      </p:sp>
      <p:sp>
        <p:nvSpPr>
          <p:cNvPr id="4" name="Text Placeholder 3"/>
          <p:cNvSpPr>
            <a:spLocks noGrp="1"/>
          </p:cNvSpPr>
          <p:nvPr>
            <p:ph type="body" sz="half" idx="3"/>
          </p:nvPr>
        </p:nvSpPr>
        <p:spPr/>
        <p:txBody>
          <a:bodyPr/>
          <a:lstStyle/>
          <a:p>
            <a:pPr algn="ctr"/>
            <a:r>
              <a:rPr lang="en-US" dirty="0" smtClean="0"/>
              <a:t>Disadvantages</a:t>
            </a:r>
            <a:endParaRPr lang="en-US" dirty="0"/>
          </a:p>
        </p:txBody>
      </p:sp>
      <p:sp>
        <p:nvSpPr>
          <p:cNvPr id="5" name="Content Placeholder 4"/>
          <p:cNvSpPr>
            <a:spLocks noGrp="1"/>
          </p:cNvSpPr>
          <p:nvPr>
            <p:ph sz="quarter" idx="2"/>
          </p:nvPr>
        </p:nvSpPr>
        <p:spPr/>
        <p:txBody>
          <a:bodyPr/>
          <a:lstStyle/>
          <a:p>
            <a:r>
              <a:rPr lang="en-US" dirty="0" smtClean="0"/>
              <a:t>Compact, convenient and economical</a:t>
            </a:r>
          </a:p>
          <a:p>
            <a:r>
              <a:rPr lang="en-US" dirty="0" smtClean="0"/>
              <a:t>Can be used for 48-hour test</a:t>
            </a:r>
          </a:p>
          <a:p>
            <a:r>
              <a:rPr lang="en-US" dirty="0" smtClean="0"/>
              <a:t>Can be easily mailed to lab for analysis</a:t>
            </a:r>
          </a:p>
          <a:p>
            <a:r>
              <a:rPr lang="en-US" dirty="0" smtClean="0"/>
              <a:t>Passive, does not require power and silent</a:t>
            </a:r>
          </a:p>
          <a:p>
            <a:r>
              <a:rPr lang="en-US" dirty="0" smtClean="0"/>
              <a:t>Quick and accurate analysis</a:t>
            </a:r>
            <a:endParaRPr lang="en-US" dirty="0"/>
          </a:p>
        </p:txBody>
      </p:sp>
      <p:sp>
        <p:nvSpPr>
          <p:cNvPr id="6" name="Content Placeholder 5"/>
          <p:cNvSpPr>
            <a:spLocks noGrp="1"/>
          </p:cNvSpPr>
          <p:nvPr>
            <p:ph sz="quarter" idx="4"/>
          </p:nvPr>
        </p:nvSpPr>
        <p:spPr/>
        <p:txBody>
          <a:bodyPr>
            <a:normAutofit fontScale="92500"/>
          </a:bodyPr>
          <a:lstStyle/>
          <a:p>
            <a:r>
              <a:rPr lang="en-US" dirty="0" smtClean="0"/>
              <a:t>Limited to short-term sampling</a:t>
            </a:r>
          </a:p>
          <a:p>
            <a:r>
              <a:rPr lang="en-US" dirty="0"/>
              <a:t>Provides no indication of changes in radon during measurement.</a:t>
            </a:r>
          </a:p>
          <a:p>
            <a:r>
              <a:rPr lang="en-US" dirty="0" smtClean="0"/>
              <a:t>If radon peaks and valleys are dramatic, the results validity is questioned because of a possible bias over the last 12 hours.</a:t>
            </a:r>
          </a:p>
          <a:p>
            <a:r>
              <a:rPr lang="en-US" dirty="0" smtClean="0"/>
              <a:t>Tampering detection difficult.</a:t>
            </a:r>
            <a:endParaRPr lang="en-US" dirty="0"/>
          </a:p>
        </p:txBody>
      </p:sp>
      <p:sp>
        <p:nvSpPr>
          <p:cNvPr id="7" name="Footer Placeholder 6"/>
          <p:cNvSpPr>
            <a:spLocks noGrp="1"/>
          </p:cNvSpPr>
          <p:nvPr>
            <p:ph type="ftr" sz="quarter" idx="11"/>
          </p:nvPr>
        </p:nvSpPr>
        <p:spPr/>
        <p:txBody>
          <a:bodyPr/>
          <a:lstStyle/>
          <a:p>
            <a:r>
              <a:rPr lang="en-US" smtClean="0"/>
              <a:t>nau.edu/iaqtc</a:t>
            </a:r>
            <a:endParaRPr lang="en-US"/>
          </a:p>
        </p:txBody>
      </p:sp>
      <p:sp>
        <p:nvSpPr>
          <p:cNvPr id="8" name="Slide Number Placeholder 7"/>
          <p:cNvSpPr>
            <a:spLocks noGrp="1"/>
          </p:cNvSpPr>
          <p:nvPr>
            <p:ph type="sldNum" sz="quarter" idx="12"/>
          </p:nvPr>
        </p:nvSpPr>
        <p:spPr/>
        <p:txBody>
          <a:bodyPr/>
          <a:lstStyle/>
          <a:p>
            <a:fld id="{44E7423E-7520-41E8-B13B-31DF6016C65F}" type="slidenum">
              <a:rPr lang="en-US" smtClean="0"/>
              <a:pPr/>
              <a:t>20</a:t>
            </a:fld>
            <a:endParaRPr lang="en-US"/>
          </a:p>
        </p:txBody>
      </p:sp>
    </p:spTree>
    <p:extLst>
      <p:ext uri="{BB962C8B-B14F-4D97-AF65-F5344CB8AC3E}">
        <p14:creationId xmlns:p14="http://schemas.microsoft.com/office/powerpoint/2010/main" val="4058303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52400"/>
            <a:ext cx="7498080" cy="838200"/>
          </a:xfrm>
        </p:spPr>
        <p:txBody>
          <a:bodyPr>
            <a:normAutofit fontScale="90000"/>
          </a:bodyPr>
          <a:lstStyle/>
          <a:p>
            <a:r>
              <a:rPr lang="en-US" dirty="0" smtClean="0"/>
              <a:t>Electret Ion Chamber (E-Perm)</a:t>
            </a:r>
            <a:endParaRPr lang="en-US" dirty="0"/>
          </a:p>
        </p:txBody>
      </p:sp>
      <p:sp>
        <p:nvSpPr>
          <p:cNvPr id="3" name="Content Placeholder 2"/>
          <p:cNvSpPr>
            <a:spLocks noGrp="1"/>
          </p:cNvSpPr>
          <p:nvPr>
            <p:ph idx="1"/>
          </p:nvPr>
        </p:nvSpPr>
        <p:spPr>
          <a:xfrm>
            <a:off x="1143000" y="1143000"/>
            <a:ext cx="7790688" cy="5105400"/>
          </a:xfrm>
        </p:spPr>
        <p:txBody>
          <a:bodyPr/>
          <a:lstStyle/>
          <a:p>
            <a:r>
              <a:rPr lang="en-US" dirty="0" smtClean="0"/>
              <a:t>Short-term and long-term measurements, measures radon in water with additional kit</a:t>
            </a:r>
          </a:p>
          <a:p>
            <a:r>
              <a:rPr lang="en-US" dirty="0" smtClean="0"/>
              <a:t>2 days-1 year, dependent upon:</a:t>
            </a:r>
          </a:p>
          <a:p>
            <a:pPr lvl="1"/>
            <a:r>
              <a:rPr lang="en-US" dirty="0" smtClean="0"/>
              <a:t>Configuration</a:t>
            </a:r>
          </a:p>
          <a:p>
            <a:pPr lvl="1"/>
            <a:r>
              <a:rPr lang="en-US" dirty="0" smtClean="0"/>
              <a:t>Type of disk used</a:t>
            </a:r>
          </a:p>
          <a:p>
            <a:pPr lvl="1"/>
            <a:r>
              <a:rPr lang="en-US" dirty="0" smtClean="0"/>
              <a:t>Anticipated radon concentration</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5895" y="4495800"/>
            <a:ext cx="5715000"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t>nau.edu/iaqtc</a:t>
            </a:r>
            <a:endParaRPr lang="en-US" dirty="0"/>
          </a:p>
        </p:txBody>
      </p:sp>
      <p:sp>
        <p:nvSpPr>
          <p:cNvPr id="5" name="Slide Number Placeholder 4"/>
          <p:cNvSpPr>
            <a:spLocks noGrp="1"/>
          </p:cNvSpPr>
          <p:nvPr>
            <p:ph type="sldNum" sz="quarter" idx="12"/>
          </p:nvPr>
        </p:nvSpPr>
        <p:spPr/>
        <p:txBody>
          <a:bodyPr/>
          <a:lstStyle/>
          <a:p>
            <a:fld id="{44E7423E-7520-41E8-B13B-31DF6016C65F}" type="slidenum">
              <a:rPr lang="en-US" smtClean="0"/>
              <a:pPr/>
              <a:t>21</a:t>
            </a:fld>
            <a:endParaRPr lang="en-US"/>
          </a:p>
        </p:txBody>
      </p:sp>
    </p:spTree>
    <p:extLst>
      <p:ext uri="{BB962C8B-B14F-4D97-AF65-F5344CB8AC3E}">
        <p14:creationId xmlns:p14="http://schemas.microsoft.com/office/powerpoint/2010/main" val="4105543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92162"/>
          </a:xfrm>
        </p:spPr>
        <p:txBody>
          <a:bodyPr>
            <a:normAutofit fontScale="90000"/>
          </a:bodyPr>
          <a:lstStyle/>
          <a:p>
            <a:r>
              <a:rPr lang="en-US" dirty="0" smtClean="0"/>
              <a:t>Measuring Electret Voltages</a:t>
            </a:r>
            <a:endParaRPr lang="en-US" dirty="0"/>
          </a:p>
        </p:txBody>
      </p:sp>
      <p:sp>
        <p:nvSpPr>
          <p:cNvPr id="3" name="Content Placeholder 2"/>
          <p:cNvSpPr>
            <a:spLocks noGrp="1"/>
          </p:cNvSpPr>
          <p:nvPr>
            <p:ph idx="1"/>
          </p:nvPr>
        </p:nvSpPr>
        <p:spPr>
          <a:xfrm>
            <a:off x="990600" y="1066800"/>
            <a:ext cx="7943088" cy="5181600"/>
          </a:xfrm>
        </p:spPr>
        <p:txBody>
          <a:bodyPr/>
          <a:lstStyle/>
          <a:p>
            <a:r>
              <a:rPr lang="en-US" dirty="0" smtClean="0"/>
              <a:t>Electrets are pre-charged, can be reused.</a:t>
            </a:r>
          </a:p>
          <a:p>
            <a:r>
              <a:rPr lang="en-US" dirty="0" smtClean="0"/>
              <a:t>Electret voltages are measured and recorded before and after deployment.</a:t>
            </a:r>
          </a:p>
          <a:p>
            <a:r>
              <a:rPr lang="en-US" dirty="0" smtClean="0"/>
              <a:t>Math:  (~2 volts drop per day per pCi/L)</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276600"/>
            <a:ext cx="4419600" cy="343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t>nau.edu/iaqtc</a:t>
            </a:r>
            <a:endParaRPr lang="en-US" dirty="0"/>
          </a:p>
        </p:txBody>
      </p:sp>
      <p:sp>
        <p:nvSpPr>
          <p:cNvPr id="5" name="Slide Number Placeholder 4"/>
          <p:cNvSpPr>
            <a:spLocks noGrp="1"/>
          </p:cNvSpPr>
          <p:nvPr>
            <p:ph type="sldNum" sz="quarter" idx="12"/>
          </p:nvPr>
        </p:nvSpPr>
        <p:spPr/>
        <p:txBody>
          <a:bodyPr/>
          <a:lstStyle/>
          <a:p>
            <a:fld id="{44E7423E-7520-41E8-B13B-31DF6016C65F}" type="slidenum">
              <a:rPr lang="en-US" smtClean="0"/>
              <a:pPr/>
              <a:t>22</a:t>
            </a:fld>
            <a:endParaRPr lang="en-US"/>
          </a:p>
        </p:txBody>
      </p:sp>
    </p:spTree>
    <p:extLst>
      <p:ext uri="{BB962C8B-B14F-4D97-AF65-F5344CB8AC3E}">
        <p14:creationId xmlns:p14="http://schemas.microsoft.com/office/powerpoint/2010/main" val="2205744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r>
              <a:rPr lang="en-US" dirty="0" smtClean="0"/>
              <a:t>Electret Ion Chambers</a:t>
            </a:r>
            <a:endParaRPr lang="en-US" dirty="0"/>
          </a:p>
        </p:txBody>
      </p:sp>
      <p:sp>
        <p:nvSpPr>
          <p:cNvPr id="3" name="Text Placeholder 2"/>
          <p:cNvSpPr>
            <a:spLocks noGrp="1"/>
          </p:cNvSpPr>
          <p:nvPr>
            <p:ph type="body" idx="1"/>
          </p:nvPr>
        </p:nvSpPr>
        <p:spPr>
          <a:xfrm>
            <a:off x="457200" y="1143000"/>
            <a:ext cx="4040188" cy="457200"/>
          </a:xfrm>
        </p:spPr>
        <p:txBody>
          <a:bodyPr/>
          <a:lstStyle/>
          <a:p>
            <a:pPr algn="ctr"/>
            <a:r>
              <a:rPr lang="en-US" dirty="0" smtClean="0"/>
              <a:t>Advantages</a:t>
            </a:r>
            <a:endParaRPr lang="en-US" dirty="0"/>
          </a:p>
        </p:txBody>
      </p:sp>
      <p:sp>
        <p:nvSpPr>
          <p:cNvPr id="4" name="Text Placeholder 3"/>
          <p:cNvSpPr>
            <a:spLocks noGrp="1"/>
          </p:cNvSpPr>
          <p:nvPr>
            <p:ph type="body" sz="half" idx="3"/>
          </p:nvPr>
        </p:nvSpPr>
        <p:spPr>
          <a:xfrm>
            <a:off x="4648200" y="1066800"/>
            <a:ext cx="4041775" cy="654843"/>
          </a:xfrm>
        </p:spPr>
        <p:txBody>
          <a:bodyPr/>
          <a:lstStyle/>
          <a:p>
            <a:pPr algn="ctr"/>
            <a:r>
              <a:rPr lang="en-US" dirty="0" smtClean="0"/>
              <a:t>Disadvantages</a:t>
            </a:r>
            <a:endParaRPr lang="en-US" dirty="0"/>
          </a:p>
        </p:txBody>
      </p:sp>
      <p:sp>
        <p:nvSpPr>
          <p:cNvPr id="5" name="Content Placeholder 4"/>
          <p:cNvSpPr>
            <a:spLocks noGrp="1"/>
          </p:cNvSpPr>
          <p:nvPr>
            <p:ph sz="quarter" idx="2"/>
          </p:nvPr>
        </p:nvSpPr>
        <p:spPr>
          <a:xfrm>
            <a:off x="457200" y="1905000"/>
            <a:ext cx="4023360" cy="3429000"/>
          </a:xfrm>
        </p:spPr>
        <p:txBody>
          <a:bodyPr>
            <a:normAutofit/>
          </a:bodyPr>
          <a:lstStyle/>
          <a:p>
            <a:r>
              <a:rPr lang="en-US" dirty="0" smtClean="0"/>
              <a:t>Short-term and long-term measurements</a:t>
            </a:r>
          </a:p>
          <a:p>
            <a:r>
              <a:rPr lang="en-US" dirty="0" smtClean="0"/>
              <a:t>Electret can be re-used until voltage falls below the desired operating voltage for the device used (200 volts)</a:t>
            </a:r>
          </a:p>
          <a:p>
            <a:r>
              <a:rPr lang="en-US" dirty="0" smtClean="0"/>
              <a:t>Can be recharged by manufacturer ($15 each)</a:t>
            </a:r>
            <a:endParaRPr lang="en-US" dirty="0"/>
          </a:p>
        </p:txBody>
      </p:sp>
      <p:sp>
        <p:nvSpPr>
          <p:cNvPr id="6" name="Content Placeholder 5"/>
          <p:cNvSpPr>
            <a:spLocks noGrp="1"/>
          </p:cNvSpPr>
          <p:nvPr>
            <p:ph sz="quarter" idx="4"/>
          </p:nvPr>
        </p:nvSpPr>
        <p:spPr>
          <a:xfrm>
            <a:off x="4663440" y="1905000"/>
            <a:ext cx="4023360" cy="3429000"/>
          </a:xfrm>
        </p:spPr>
        <p:txBody>
          <a:bodyPr>
            <a:normAutofit fontScale="92500"/>
          </a:bodyPr>
          <a:lstStyle/>
          <a:p>
            <a:r>
              <a:rPr lang="en-US" dirty="0" smtClean="0"/>
              <a:t>Sensitive to external gamma radiation.  Correction needed.</a:t>
            </a:r>
          </a:p>
          <a:p>
            <a:r>
              <a:rPr lang="en-US" dirty="0" smtClean="0"/>
              <a:t>Sensitive to altitude changes. Correction needed.</a:t>
            </a:r>
          </a:p>
          <a:p>
            <a:r>
              <a:rPr lang="en-US" dirty="0" smtClean="0"/>
              <a:t>Can be damaged by touching surface, surface contamination or impact. </a:t>
            </a:r>
          </a:p>
          <a:p>
            <a:r>
              <a:rPr lang="en-US" dirty="0" smtClean="0"/>
              <a:t>Pre/post voltages must be measured at the same temperature.</a:t>
            </a:r>
            <a:endParaRPr lang="en-US" dirty="0"/>
          </a:p>
        </p:txBody>
      </p:sp>
      <p:sp>
        <p:nvSpPr>
          <p:cNvPr id="7" name="Footer Placeholder 6"/>
          <p:cNvSpPr>
            <a:spLocks noGrp="1"/>
          </p:cNvSpPr>
          <p:nvPr>
            <p:ph type="ftr" sz="quarter" idx="11"/>
          </p:nvPr>
        </p:nvSpPr>
        <p:spPr/>
        <p:txBody>
          <a:bodyPr/>
          <a:lstStyle/>
          <a:p>
            <a:r>
              <a:rPr lang="en-US" smtClean="0"/>
              <a:t>nau.edu/iaqtc</a:t>
            </a:r>
            <a:endParaRPr lang="en-US"/>
          </a:p>
        </p:txBody>
      </p:sp>
      <p:sp>
        <p:nvSpPr>
          <p:cNvPr id="8" name="Slide Number Placeholder 7"/>
          <p:cNvSpPr>
            <a:spLocks noGrp="1"/>
          </p:cNvSpPr>
          <p:nvPr>
            <p:ph type="sldNum" sz="quarter" idx="12"/>
          </p:nvPr>
        </p:nvSpPr>
        <p:spPr/>
        <p:txBody>
          <a:bodyPr/>
          <a:lstStyle/>
          <a:p>
            <a:fld id="{44E7423E-7520-41E8-B13B-31DF6016C65F}" type="slidenum">
              <a:rPr lang="en-US" smtClean="0"/>
              <a:pPr/>
              <a:t>23</a:t>
            </a:fld>
            <a:endParaRPr lang="en-US"/>
          </a:p>
        </p:txBody>
      </p:sp>
    </p:spTree>
    <p:extLst>
      <p:ext uri="{BB962C8B-B14F-4D97-AF65-F5344CB8AC3E}">
        <p14:creationId xmlns:p14="http://schemas.microsoft.com/office/powerpoint/2010/main" val="3341985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Continuous Radon Monitors</a:t>
            </a:r>
            <a:endParaRPr lang="en-US" dirty="0"/>
          </a:p>
        </p:txBody>
      </p:sp>
      <p:sp>
        <p:nvSpPr>
          <p:cNvPr id="8" name="Content Placeholder 7"/>
          <p:cNvSpPr>
            <a:spLocks noGrp="1"/>
          </p:cNvSpPr>
          <p:nvPr>
            <p:ph idx="1"/>
          </p:nvPr>
        </p:nvSpPr>
        <p:spPr/>
        <p:txBody>
          <a:bodyPr/>
          <a:lstStyle/>
          <a:p>
            <a:r>
              <a:rPr lang="en-US" dirty="0" smtClean="0"/>
              <a:t>Sun Nuclear (Solid State Silicon Detector)</a:t>
            </a:r>
          </a:p>
          <a:p>
            <a:pPr lvl="1"/>
            <a:r>
              <a:rPr lang="en-US" dirty="0" smtClean="0"/>
              <a:t>Impacts from alpha particles are counted.</a:t>
            </a:r>
          </a:p>
          <a:p>
            <a:pPr lvl="1"/>
            <a:r>
              <a:rPr lang="en-US" dirty="0" smtClean="0"/>
              <a:t>Data plotted and averaged</a:t>
            </a:r>
          </a:p>
          <a:p>
            <a:pPr lvl="1"/>
            <a:r>
              <a:rPr lang="en-US" dirty="0" smtClean="0"/>
              <a:t>Relatively low efficiency</a:t>
            </a:r>
          </a:p>
          <a:p>
            <a:pPr lvl="1"/>
            <a:r>
              <a:rPr lang="en-US" dirty="0" smtClean="0"/>
              <a:t>Provides continuous measurements</a:t>
            </a:r>
          </a:p>
          <a:p>
            <a:pPr lvl="1"/>
            <a:r>
              <a:rPr lang="en-US" dirty="0" smtClean="0"/>
              <a:t>Used for diagnostics</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267200"/>
            <a:ext cx="3276600" cy="224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smtClean="0"/>
              <a:t>nau.edu/iaqtc</a:t>
            </a:r>
            <a:endParaRPr lang="en-US" dirty="0"/>
          </a:p>
        </p:txBody>
      </p:sp>
      <p:sp>
        <p:nvSpPr>
          <p:cNvPr id="3" name="Slide Number Placeholder 2"/>
          <p:cNvSpPr>
            <a:spLocks noGrp="1"/>
          </p:cNvSpPr>
          <p:nvPr>
            <p:ph type="sldNum" sz="quarter" idx="12"/>
          </p:nvPr>
        </p:nvSpPr>
        <p:spPr/>
        <p:txBody>
          <a:bodyPr/>
          <a:lstStyle/>
          <a:p>
            <a:fld id="{44E7423E-7520-41E8-B13B-31DF6016C65F}" type="slidenum">
              <a:rPr lang="en-US" smtClean="0"/>
              <a:pPr/>
              <a:t>24</a:t>
            </a:fld>
            <a:endParaRPr lang="en-US"/>
          </a:p>
        </p:txBody>
      </p:sp>
    </p:spTree>
    <p:extLst>
      <p:ext uri="{BB962C8B-B14F-4D97-AF65-F5344CB8AC3E}">
        <p14:creationId xmlns:p14="http://schemas.microsoft.com/office/powerpoint/2010/main" val="1517253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Continuous Radon Monitors</a:t>
            </a:r>
            <a:endParaRPr lang="en-US" dirty="0"/>
          </a:p>
        </p:txBody>
      </p:sp>
      <p:sp>
        <p:nvSpPr>
          <p:cNvPr id="5" name="Text Placeholder 4"/>
          <p:cNvSpPr>
            <a:spLocks noGrp="1"/>
          </p:cNvSpPr>
          <p:nvPr>
            <p:ph type="body" idx="1"/>
          </p:nvPr>
        </p:nvSpPr>
        <p:spPr/>
        <p:txBody>
          <a:bodyPr/>
          <a:lstStyle/>
          <a:p>
            <a:pPr algn="ctr"/>
            <a:r>
              <a:rPr lang="en-US" dirty="0" smtClean="0"/>
              <a:t>Advantages</a:t>
            </a:r>
            <a:endParaRPr lang="en-US" dirty="0"/>
          </a:p>
        </p:txBody>
      </p:sp>
      <p:sp>
        <p:nvSpPr>
          <p:cNvPr id="7" name="Text Placeholder 6"/>
          <p:cNvSpPr>
            <a:spLocks noGrp="1"/>
          </p:cNvSpPr>
          <p:nvPr>
            <p:ph type="body" sz="half" idx="3"/>
          </p:nvPr>
        </p:nvSpPr>
        <p:spPr/>
        <p:txBody>
          <a:bodyPr/>
          <a:lstStyle/>
          <a:p>
            <a:pPr algn="ctr"/>
            <a:r>
              <a:rPr lang="en-US" dirty="0" smtClean="0"/>
              <a:t>Disadvantages</a:t>
            </a:r>
            <a:endParaRPr lang="en-US" dirty="0"/>
          </a:p>
        </p:txBody>
      </p:sp>
      <p:sp>
        <p:nvSpPr>
          <p:cNvPr id="6" name="Content Placeholder 5"/>
          <p:cNvSpPr>
            <a:spLocks noGrp="1"/>
          </p:cNvSpPr>
          <p:nvPr>
            <p:ph sz="quarter" idx="2"/>
          </p:nvPr>
        </p:nvSpPr>
        <p:spPr/>
        <p:txBody>
          <a:bodyPr/>
          <a:lstStyle/>
          <a:p>
            <a:r>
              <a:rPr lang="en-US" dirty="0" smtClean="0"/>
              <a:t>Exposure variable: 48 </a:t>
            </a:r>
            <a:r>
              <a:rPr lang="en-US" dirty="0" err="1" smtClean="0"/>
              <a:t>hrs</a:t>
            </a:r>
            <a:r>
              <a:rPr lang="en-US" dirty="0" smtClean="0"/>
              <a:t> to many months</a:t>
            </a:r>
          </a:p>
          <a:p>
            <a:r>
              <a:rPr lang="en-US" dirty="0" smtClean="0"/>
              <a:t>Relatively good precision</a:t>
            </a:r>
          </a:p>
          <a:p>
            <a:r>
              <a:rPr lang="en-US" dirty="0" smtClean="0"/>
              <a:t>Can track hourly variations</a:t>
            </a:r>
          </a:p>
          <a:p>
            <a:r>
              <a:rPr lang="en-US" dirty="0" smtClean="0"/>
              <a:t>Options to down load or print on site</a:t>
            </a:r>
          </a:p>
          <a:p>
            <a:r>
              <a:rPr lang="en-US" dirty="0" smtClean="0"/>
              <a:t>Can indicate tampering or ventilation.</a:t>
            </a:r>
            <a:endParaRPr lang="en-US" dirty="0"/>
          </a:p>
        </p:txBody>
      </p:sp>
      <p:sp>
        <p:nvSpPr>
          <p:cNvPr id="8" name="Content Placeholder 7"/>
          <p:cNvSpPr>
            <a:spLocks noGrp="1"/>
          </p:cNvSpPr>
          <p:nvPr>
            <p:ph sz="quarter" idx="4"/>
          </p:nvPr>
        </p:nvSpPr>
        <p:spPr/>
        <p:txBody>
          <a:bodyPr/>
          <a:lstStyle/>
          <a:p>
            <a:r>
              <a:rPr lang="en-US" dirty="0" smtClean="0"/>
              <a:t>Higher priced</a:t>
            </a:r>
          </a:p>
          <a:p>
            <a:r>
              <a:rPr lang="en-US" dirty="0" smtClean="0"/>
              <a:t>Requires trained operator</a:t>
            </a:r>
          </a:p>
          <a:p>
            <a:r>
              <a:rPr lang="en-US" dirty="0" smtClean="0"/>
              <a:t>Annual calibration</a:t>
            </a:r>
          </a:p>
          <a:p>
            <a:r>
              <a:rPr lang="en-US" dirty="0" smtClean="0"/>
              <a:t>Bi-annual performance tests.</a:t>
            </a:r>
          </a:p>
          <a:p>
            <a:r>
              <a:rPr lang="en-US" dirty="0" smtClean="0"/>
              <a:t>Can only test one room at a time.</a:t>
            </a:r>
            <a:endParaRPr lang="en-US" dirty="0"/>
          </a:p>
        </p:txBody>
      </p:sp>
      <p:sp>
        <p:nvSpPr>
          <p:cNvPr id="2" name="Footer Placeholder 1"/>
          <p:cNvSpPr>
            <a:spLocks noGrp="1"/>
          </p:cNvSpPr>
          <p:nvPr>
            <p:ph type="ftr" sz="quarter" idx="11"/>
          </p:nvPr>
        </p:nvSpPr>
        <p:spPr/>
        <p:txBody>
          <a:bodyPr/>
          <a:lstStyle/>
          <a:p>
            <a:r>
              <a:rPr lang="en-US" smtClean="0"/>
              <a:t>nau.edu/iaqtc</a:t>
            </a:r>
            <a:endParaRPr lang="en-US"/>
          </a:p>
        </p:txBody>
      </p:sp>
      <p:sp>
        <p:nvSpPr>
          <p:cNvPr id="3" name="Slide Number Placeholder 2"/>
          <p:cNvSpPr>
            <a:spLocks noGrp="1"/>
          </p:cNvSpPr>
          <p:nvPr>
            <p:ph type="sldNum" sz="quarter" idx="12"/>
          </p:nvPr>
        </p:nvSpPr>
        <p:spPr/>
        <p:txBody>
          <a:bodyPr/>
          <a:lstStyle/>
          <a:p>
            <a:fld id="{44E7423E-7520-41E8-B13B-31DF6016C65F}" type="slidenum">
              <a:rPr lang="en-US" smtClean="0"/>
              <a:pPr/>
              <a:t>25</a:t>
            </a:fld>
            <a:endParaRPr lang="en-US"/>
          </a:p>
        </p:txBody>
      </p:sp>
    </p:spTree>
    <p:extLst>
      <p:ext uri="{BB962C8B-B14F-4D97-AF65-F5344CB8AC3E}">
        <p14:creationId xmlns:p14="http://schemas.microsoft.com/office/powerpoint/2010/main" val="27487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14" b="3819"/>
          <a:stretch/>
        </p:blipFill>
        <p:spPr bwMode="auto">
          <a:xfrm>
            <a:off x="1143000" y="838200"/>
            <a:ext cx="7635686" cy="447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a:xfrm>
            <a:off x="1371600" y="152400"/>
            <a:ext cx="7498080" cy="639762"/>
          </a:xfrm>
        </p:spPr>
        <p:txBody>
          <a:bodyPr>
            <a:normAutofit fontScale="90000"/>
          </a:bodyPr>
          <a:lstStyle/>
          <a:p>
            <a:r>
              <a:rPr lang="en-US" dirty="0" smtClean="0"/>
              <a:t>Results from a CRM</a:t>
            </a:r>
            <a:endParaRPr lang="en-US" dirty="0"/>
          </a:p>
        </p:txBody>
      </p:sp>
      <p:sp>
        <p:nvSpPr>
          <p:cNvPr id="2" name="TextBox 1"/>
          <p:cNvSpPr txBox="1"/>
          <p:nvPr/>
        </p:nvSpPr>
        <p:spPr>
          <a:xfrm>
            <a:off x="4267200" y="4712732"/>
            <a:ext cx="2667000" cy="369332"/>
          </a:xfrm>
          <a:prstGeom prst="rect">
            <a:avLst/>
          </a:prstGeom>
          <a:noFill/>
        </p:spPr>
        <p:txBody>
          <a:bodyPr wrap="square" rtlCol="0">
            <a:spAutoFit/>
          </a:bodyPr>
          <a:lstStyle/>
          <a:p>
            <a:r>
              <a:rPr lang="en-US" dirty="0" smtClean="0">
                <a:solidFill>
                  <a:srgbClr val="FF0000"/>
                </a:solidFill>
              </a:rPr>
              <a:t>EPA Action Level 4.0 pCi/L</a:t>
            </a:r>
            <a:endParaRPr lang="en-US" dirty="0">
              <a:solidFill>
                <a:srgbClr val="FF0000"/>
              </a:solidFill>
            </a:endParaRPr>
          </a:p>
        </p:txBody>
      </p:sp>
      <p:sp>
        <p:nvSpPr>
          <p:cNvPr id="3" name="Footer Placeholder 2"/>
          <p:cNvSpPr>
            <a:spLocks noGrp="1"/>
          </p:cNvSpPr>
          <p:nvPr>
            <p:ph type="ftr" sz="quarter" idx="11"/>
          </p:nvPr>
        </p:nvSpPr>
        <p:spPr/>
        <p:txBody>
          <a:bodyPr/>
          <a:lstStyle/>
          <a:p>
            <a:r>
              <a:rPr lang="en-US" smtClean="0"/>
              <a:t>nau.edu/iaqtc</a:t>
            </a:r>
            <a:endParaRPr lang="en-US" dirty="0"/>
          </a:p>
        </p:txBody>
      </p:sp>
      <p:sp>
        <p:nvSpPr>
          <p:cNvPr id="4" name="Slide Number Placeholder 3"/>
          <p:cNvSpPr>
            <a:spLocks noGrp="1"/>
          </p:cNvSpPr>
          <p:nvPr>
            <p:ph type="sldNum" sz="quarter" idx="12"/>
          </p:nvPr>
        </p:nvSpPr>
        <p:spPr/>
        <p:txBody>
          <a:bodyPr/>
          <a:lstStyle/>
          <a:p>
            <a:fld id="{44E7423E-7520-41E8-B13B-31DF6016C65F}" type="slidenum">
              <a:rPr lang="en-US" smtClean="0"/>
              <a:pPr/>
              <a:t>26</a:t>
            </a:fld>
            <a:endParaRPr lang="en-US"/>
          </a:p>
        </p:txBody>
      </p:sp>
    </p:spTree>
    <p:extLst>
      <p:ext uri="{BB962C8B-B14F-4D97-AF65-F5344CB8AC3E}">
        <p14:creationId xmlns:p14="http://schemas.microsoft.com/office/powerpoint/2010/main" val="567322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498080" cy="1143000"/>
          </a:xfrm>
        </p:spPr>
        <p:txBody>
          <a:bodyPr/>
          <a:lstStyle/>
          <a:p>
            <a:r>
              <a:rPr lang="en-US" dirty="0" smtClean="0"/>
              <a:t>Do It Yourself Test Kits</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35" y="1219200"/>
            <a:ext cx="4967265" cy="551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9" y="1295400"/>
            <a:ext cx="1431925"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955" y="3118846"/>
            <a:ext cx="1427163"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4830983"/>
            <a:ext cx="14382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US" smtClean="0"/>
              <a:t>nau.edu/iaqtc</a:t>
            </a:r>
            <a:endParaRPr lang="en-US" dirty="0"/>
          </a:p>
        </p:txBody>
      </p:sp>
      <p:sp>
        <p:nvSpPr>
          <p:cNvPr id="4" name="Slide Number Placeholder 3"/>
          <p:cNvSpPr>
            <a:spLocks noGrp="1"/>
          </p:cNvSpPr>
          <p:nvPr>
            <p:ph type="sldNum" sz="quarter" idx="12"/>
          </p:nvPr>
        </p:nvSpPr>
        <p:spPr/>
        <p:txBody>
          <a:bodyPr/>
          <a:lstStyle/>
          <a:p>
            <a:fld id="{44E7423E-7520-41E8-B13B-31DF6016C65F}" type="slidenum">
              <a:rPr lang="en-US" smtClean="0"/>
              <a:pPr/>
              <a:t>27</a:t>
            </a:fld>
            <a:endParaRPr lang="en-US"/>
          </a:p>
        </p:txBody>
      </p:sp>
    </p:spTree>
    <p:extLst>
      <p:ext uri="{BB962C8B-B14F-4D97-AF65-F5344CB8AC3E}">
        <p14:creationId xmlns:p14="http://schemas.microsoft.com/office/powerpoint/2010/main" val="4293366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639762"/>
          </a:xfrm>
        </p:spPr>
        <p:txBody>
          <a:bodyPr>
            <a:normAutofit fontScale="90000"/>
          </a:bodyPr>
          <a:lstStyle/>
          <a:p>
            <a:r>
              <a:rPr lang="en-US" dirty="0" smtClean="0"/>
              <a:t>What next?</a:t>
            </a:r>
            <a:endParaRPr lang="en-US" dirty="0"/>
          </a:p>
        </p:txBody>
      </p:sp>
      <p:sp>
        <p:nvSpPr>
          <p:cNvPr id="3" name="Content Placeholder 2"/>
          <p:cNvSpPr>
            <a:spLocks noGrp="1"/>
          </p:cNvSpPr>
          <p:nvPr>
            <p:ph idx="1"/>
          </p:nvPr>
        </p:nvSpPr>
        <p:spPr>
          <a:xfrm>
            <a:off x="1435608" y="990600"/>
            <a:ext cx="7498080" cy="5257800"/>
          </a:xfrm>
        </p:spPr>
        <p:txBody>
          <a:bodyPr>
            <a:normAutofit lnSpcReduction="10000"/>
          </a:bodyPr>
          <a:lstStyle/>
          <a:p>
            <a:pPr marL="596646" indent="-514350">
              <a:buFont typeface="+mj-lt"/>
              <a:buAutoNum type="arabicPeriod"/>
            </a:pPr>
            <a:r>
              <a:rPr lang="en-US" sz="2200" dirty="0" smtClean="0"/>
              <a:t>Test your own homes, offices, schools.</a:t>
            </a:r>
          </a:p>
          <a:p>
            <a:pPr marL="596646" indent="-514350">
              <a:buFont typeface="+mj-lt"/>
              <a:buAutoNum type="arabicPeriod"/>
            </a:pPr>
            <a:r>
              <a:rPr lang="en-US" sz="2200" dirty="0" smtClean="0"/>
              <a:t>Organize</a:t>
            </a:r>
          </a:p>
          <a:p>
            <a:pPr lvl="1"/>
            <a:r>
              <a:rPr lang="en-US" sz="2200" dirty="0"/>
              <a:t>Develop a Systematic Approach</a:t>
            </a:r>
          </a:p>
          <a:p>
            <a:pPr lvl="1"/>
            <a:r>
              <a:rPr lang="en-US" sz="2200" dirty="0"/>
              <a:t>Build an Effective Team</a:t>
            </a:r>
          </a:p>
          <a:p>
            <a:pPr lvl="1"/>
            <a:r>
              <a:rPr lang="en-US" sz="2200" dirty="0"/>
              <a:t>Standard Operating Procedures Available from many EPA sources (Radon, Tools for Schools)</a:t>
            </a:r>
          </a:p>
          <a:p>
            <a:pPr marL="596646" indent="-514350">
              <a:buFont typeface="+mj-lt"/>
              <a:buAutoNum type="arabicPeriod"/>
            </a:pPr>
            <a:r>
              <a:rPr lang="en-US" sz="2200" dirty="0"/>
              <a:t>Communicate With Everyone All the </a:t>
            </a:r>
            <a:r>
              <a:rPr lang="en-US" sz="2200" dirty="0" smtClean="0"/>
              <a:t>Time! Be </a:t>
            </a:r>
            <a:r>
              <a:rPr lang="en-US" sz="2200" dirty="0"/>
              <a:t>Transparent and </a:t>
            </a:r>
            <a:r>
              <a:rPr lang="en-US" sz="2200" dirty="0" smtClean="0"/>
              <a:t>Inclusive</a:t>
            </a:r>
          </a:p>
          <a:p>
            <a:pPr marL="596646" indent="-514350">
              <a:buFont typeface="+mj-lt"/>
              <a:buAutoNum type="arabicPeriod"/>
            </a:pPr>
            <a:r>
              <a:rPr lang="en-US" sz="2200" dirty="0"/>
              <a:t>Act to Address Structural, Institutional and Behavioral Issues</a:t>
            </a:r>
          </a:p>
          <a:p>
            <a:pPr lvl="1"/>
            <a:r>
              <a:rPr lang="en-US" sz="2200" dirty="0"/>
              <a:t>Test for Radon</a:t>
            </a:r>
          </a:p>
          <a:p>
            <a:pPr lvl="1"/>
            <a:r>
              <a:rPr lang="en-US" sz="2200" dirty="0"/>
              <a:t>Implement Radon Reduction Plans (Radon Resistant New Construction Building Codes)</a:t>
            </a:r>
          </a:p>
          <a:p>
            <a:pPr lvl="1"/>
            <a:r>
              <a:rPr lang="en-US" sz="2200" dirty="0"/>
              <a:t>Educate Construction and Maintenance Staff about Radon Mitigation </a:t>
            </a:r>
          </a:p>
          <a:p>
            <a:pPr marL="596646" indent="-514350">
              <a:buFont typeface="+mj-lt"/>
              <a:buAutoNum type="arabicPeriod"/>
            </a:pPr>
            <a:endParaRPr lang="en-US" dirty="0"/>
          </a:p>
          <a:p>
            <a:pPr marL="870966" lvl="1" indent="-514350">
              <a:buFont typeface="+mj-lt"/>
              <a:buAutoNum type="arabicPeriod"/>
            </a:pPr>
            <a:endParaRPr lang="en-US" dirty="0"/>
          </a:p>
        </p:txBody>
      </p:sp>
      <p:sp>
        <p:nvSpPr>
          <p:cNvPr id="4" name="Footer Placeholder 3"/>
          <p:cNvSpPr>
            <a:spLocks noGrp="1"/>
          </p:cNvSpPr>
          <p:nvPr>
            <p:ph type="ftr" sz="quarter" idx="11"/>
          </p:nvPr>
        </p:nvSpPr>
        <p:spPr/>
        <p:txBody>
          <a:bodyPr/>
          <a:lstStyle/>
          <a:p>
            <a:r>
              <a:rPr lang="en-US" smtClean="0"/>
              <a:t>nau.edu/iaqtc</a:t>
            </a:r>
            <a:endParaRPr lang="en-US" dirty="0"/>
          </a:p>
        </p:txBody>
      </p:sp>
      <p:sp>
        <p:nvSpPr>
          <p:cNvPr id="5" name="Slide Number Placeholder 4"/>
          <p:cNvSpPr>
            <a:spLocks noGrp="1"/>
          </p:cNvSpPr>
          <p:nvPr>
            <p:ph type="sldNum" sz="quarter" idx="12"/>
          </p:nvPr>
        </p:nvSpPr>
        <p:spPr/>
        <p:txBody>
          <a:bodyPr/>
          <a:lstStyle/>
          <a:p>
            <a:fld id="{44E7423E-7520-41E8-B13B-31DF6016C65F}" type="slidenum">
              <a:rPr lang="en-US" smtClean="0"/>
              <a:pPr/>
              <a:t>28</a:t>
            </a:fld>
            <a:endParaRPr lang="en-US"/>
          </a:p>
        </p:txBody>
      </p:sp>
    </p:spTree>
    <p:extLst>
      <p:ext uri="{BB962C8B-B14F-4D97-AF65-F5344CB8AC3E}">
        <p14:creationId xmlns:p14="http://schemas.microsoft.com/office/powerpoint/2010/main" val="3781238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2857" y="228600"/>
            <a:ext cx="7559183" cy="1011702"/>
          </a:xfrm>
        </p:spPr>
        <p:txBody>
          <a:bodyPr>
            <a:noAutofit/>
          </a:bodyPr>
          <a:lstStyle/>
          <a:p>
            <a:pPr algn="ctr"/>
            <a:r>
              <a:rPr lang="en-US" sz="4800" dirty="0" smtClean="0"/>
              <a:t>Outreach</a:t>
            </a:r>
            <a:endParaRPr lang="en-US" sz="4800" dirty="0"/>
          </a:p>
        </p:txBody>
      </p:sp>
      <p:sp>
        <p:nvSpPr>
          <p:cNvPr id="3" name="Subtitle 2"/>
          <p:cNvSpPr>
            <a:spLocks noGrp="1"/>
          </p:cNvSpPr>
          <p:nvPr>
            <p:ph type="subTitle" idx="1"/>
          </p:nvPr>
        </p:nvSpPr>
        <p:spPr>
          <a:xfrm>
            <a:off x="308610" y="4725987"/>
            <a:ext cx="7406640" cy="1905000"/>
          </a:xfrm>
        </p:spPr>
        <p:txBody>
          <a:bodyPr>
            <a:normAutofit fontScale="92500" lnSpcReduction="20000"/>
          </a:bodyPr>
          <a:lstStyle/>
          <a:p>
            <a:pPr algn="ctr"/>
            <a:r>
              <a:rPr lang="en-US" b="1" dirty="0" smtClean="0"/>
              <a:t>Twa-le Abrahamson-Swan</a:t>
            </a:r>
          </a:p>
          <a:p>
            <a:pPr algn="ctr"/>
            <a:r>
              <a:rPr lang="en-US" dirty="0" smtClean="0"/>
              <a:t>Spokane Tribal Air Quality Department</a:t>
            </a:r>
          </a:p>
          <a:p>
            <a:pPr algn="ctr"/>
            <a:endParaRPr lang="en-US" dirty="0" smtClean="0"/>
          </a:p>
          <a:p>
            <a:pPr algn="ctr"/>
            <a:r>
              <a:rPr lang="en-US" b="1" dirty="0" smtClean="0"/>
              <a:t>Brandi Toft,  Air Quality Specialist</a:t>
            </a:r>
          </a:p>
          <a:p>
            <a:pPr algn="ctr"/>
            <a:r>
              <a:rPr lang="en-US" dirty="0" smtClean="0"/>
              <a:t>Leech Lake Band of </a:t>
            </a:r>
            <a:r>
              <a:rPr lang="en-US" dirty="0" err="1" smtClean="0"/>
              <a:t>Ojibwe</a:t>
            </a:r>
            <a:r>
              <a:rPr lang="en-US" dirty="0" smtClean="0"/>
              <a:t> </a:t>
            </a:r>
            <a:endParaRPr lang="en-US" dirty="0"/>
          </a:p>
        </p:txBody>
      </p:sp>
      <p:pic>
        <p:nvPicPr>
          <p:cNvPr id="5122" name="Picture 2" descr="C:\Users\Tribe\Pictures\Outreach\Photo on ai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857" y="1547848"/>
            <a:ext cx="2179637" cy="293334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Tribe\Pictures\Outreach\P100045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427"/>
          <a:stretch/>
        </p:blipFill>
        <p:spPr bwMode="auto">
          <a:xfrm>
            <a:off x="3366611" y="1572276"/>
            <a:ext cx="5777389" cy="288448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nau.edu/iaqtc</a:t>
            </a:r>
            <a:endParaRPr lang="en-US"/>
          </a:p>
        </p:txBody>
      </p:sp>
      <p:sp>
        <p:nvSpPr>
          <p:cNvPr id="5" name="Slide Number Placeholder 4"/>
          <p:cNvSpPr>
            <a:spLocks noGrp="1"/>
          </p:cNvSpPr>
          <p:nvPr>
            <p:ph type="sldNum" sz="quarter" idx="12"/>
          </p:nvPr>
        </p:nvSpPr>
        <p:spPr/>
        <p:txBody>
          <a:bodyPr/>
          <a:lstStyle/>
          <a:p>
            <a:fld id="{44E7423E-7520-41E8-B13B-31DF6016C65F}" type="slidenum">
              <a:rPr lang="en-US" smtClean="0"/>
              <a:pPr/>
              <a:t>29</a:t>
            </a:fld>
            <a:endParaRPr lang="en-US"/>
          </a:p>
        </p:txBody>
      </p:sp>
    </p:spTree>
    <p:extLst>
      <p:ext uri="{BB962C8B-B14F-4D97-AF65-F5344CB8AC3E}">
        <p14:creationId xmlns:p14="http://schemas.microsoft.com/office/powerpoint/2010/main" val="1020538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7" name="Picture 8" descr="C:\Users\BToft\AppData\Local\Microsoft\Windows\Temporary Internet Files\Content.IE5\K2CPTAWO\MC90043268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Rot="1" noChangeArrowheads="1"/>
          </p:cNvSpPr>
          <p:nvPr>
            <p:ph type="title"/>
          </p:nvPr>
        </p:nvSpPr>
        <p:spPr>
          <a:xfrm>
            <a:off x="1295400" y="476250"/>
            <a:ext cx="7696200" cy="895350"/>
          </a:xfrm>
        </p:spPr>
        <p:txBody>
          <a:bodyPr>
            <a:noAutofit/>
          </a:bodyPr>
          <a:lstStyle/>
          <a:p>
            <a:pPr>
              <a:defRPr/>
            </a:pPr>
            <a:r>
              <a:rPr lang="en-US" sz="3900" b="1" dirty="0"/>
              <a:t>Where </a:t>
            </a:r>
            <a:r>
              <a:rPr lang="en-US" sz="3900" b="1" dirty="0" smtClean="0"/>
              <a:t>does radon come from</a:t>
            </a:r>
            <a:r>
              <a:rPr lang="en-US" sz="3900" b="1" dirty="0"/>
              <a:t>?</a:t>
            </a:r>
          </a:p>
        </p:txBody>
      </p:sp>
      <p:sp>
        <p:nvSpPr>
          <p:cNvPr id="3075" name="Rectangle 3"/>
          <p:cNvSpPr>
            <a:spLocks noGrp="1" noChangeArrowheads="1"/>
          </p:cNvSpPr>
          <p:nvPr>
            <p:ph idx="1"/>
          </p:nvPr>
        </p:nvSpPr>
        <p:spPr>
          <a:xfrm>
            <a:off x="228600" y="1524000"/>
            <a:ext cx="7772400" cy="4953000"/>
          </a:xfrm>
        </p:spPr>
        <p:txBody>
          <a:bodyPr>
            <a:normAutofit/>
          </a:bodyPr>
          <a:lstStyle/>
          <a:p>
            <a:pPr>
              <a:buFont typeface="Wingdings" pitchFamily="2" charset="2"/>
              <a:buChar char="§"/>
              <a:defRPr/>
            </a:pPr>
            <a:r>
              <a:rPr lang="en-US" sz="3200" dirty="0" smtClean="0">
                <a:solidFill>
                  <a:schemeClr val="tx1">
                    <a:lumMod val="95000"/>
                  </a:schemeClr>
                </a:solidFill>
              </a:rPr>
              <a:t>Caused by breakdown of </a:t>
            </a:r>
            <a:r>
              <a:rPr lang="en-US" sz="3200" dirty="0">
                <a:solidFill>
                  <a:schemeClr val="tx1">
                    <a:lumMod val="95000"/>
                  </a:schemeClr>
                </a:solidFill>
              </a:rPr>
              <a:t>Uranium in </a:t>
            </a:r>
            <a:r>
              <a:rPr lang="en-US" sz="3200" dirty="0" smtClean="0">
                <a:solidFill>
                  <a:schemeClr val="tx1">
                    <a:lumMod val="95000"/>
                  </a:schemeClr>
                </a:solidFill>
              </a:rPr>
              <a:t>earth’s </a:t>
            </a:r>
            <a:r>
              <a:rPr lang="en-US" sz="3200" dirty="0">
                <a:solidFill>
                  <a:schemeClr val="tx1">
                    <a:lumMod val="95000"/>
                  </a:schemeClr>
                </a:solidFill>
              </a:rPr>
              <a:t>crust. </a:t>
            </a:r>
            <a:endParaRPr lang="en-US" sz="900" dirty="0" smtClean="0">
              <a:solidFill>
                <a:schemeClr val="tx1">
                  <a:lumMod val="95000"/>
                </a:schemeClr>
              </a:solidFill>
            </a:endParaRPr>
          </a:p>
          <a:p>
            <a:pPr>
              <a:buFont typeface="Wingdings" pitchFamily="2" charset="2"/>
              <a:buChar char="§"/>
              <a:defRPr/>
            </a:pPr>
            <a:r>
              <a:rPr lang="en-US" dirty="0">
                <a:solidFill>
                  <a:schemeClr val="tx1">
                    <a:lumMod val="95000"/>
                  </a:schemeClr>
                </a:solidFill>
              </a:rPr>
              <a:t>A</a:t>
            </a:r>
            <a:r>
              <a:rPr lang="en-US" sz="3200" dirty="0" smtClean="0">
                <a:solidFill>
                  <a:schemeClr val="tx1">
                    <a:lumMod val="95000"/>
                  </a:schemeClr>
                </a:solidFill>
              </a:rPr>
              <a:t>mount of radon in soil depends on soil chemistry, which varies greatly from one house to next</a:t>
            </a:r>
          </a:p>
          <a:p>
            <a:pPr>
              <a:buFont typeface="Wingdings" pitchFamily="2" charset="2"/>
              <a:buChar char="§"/>
              <a:defRPr/>
            </a:pPr>
            <a:r>
              <a:rPr lang="en-US" dirty="0" smtClean="0">
                <a:solidFill>
                  <a:schemeClr val="tx1">
                    <a:lumMod val="95000"/>
                  </a:schemeClr>
                </a:solidFill>
              </a:rPr>
              <a:t>M</a:t>
            </a:r>
            <a:r>
              <a:rPr lang="en-US" sz="3200" dirty="0" smtClean="0">
                <a:solidFill>
                  <a:schemeClr val="tx1">
                    <a:lumMod val="95000"/>
                  </a:schemeClr>
                </a:solidFill>
              </a:rPr>
              <a:t>oves </a:t>
            </a:r>
            <a:r>
              <a:rPr lang="en-US" sz="3200" dirty="0">
                <a:solidFill>
                  <a:schemeClr val="tx1">
                    <a:lumMod val="95000"/>
                  </a:schemeClr>
                </a:solidFill>
              </a:rPr>
              <a:t>up through </a:t>
            </a:r>
            <a:r>
              <a:rPr lang="en-US" sz="3200" dirty="0" smtClean="0">
                <a:solidFill>
                  <a:schemeClr val="tx1">
                    <a:lumMod val="95000"/>
                  </a:schemeClr>
                </a:solidFill>
              </a:rPr>
              <a:t>ground </a:t>
            </a:r>
            <a:r>
              <a:rPr lang="en-US" sz="3200" dirty="0">
                <a:solidFill>
                  <a:schemeClr val="tx1">
                    <a:lumMod val="95000"/>
                  </a:schemeClr>
                </a:solidFill>
              </a:rPr>
              <a:t>into </a:t>
            </a:r>
            <a:r>
              <a:rPr lang="en-US" sz="3200" dirty="0" smtClean="0">
                <a:solidFill>
                  <a:schemeClr val="tx1">
                    <a:lumMod val="95000"/>
                  </a:schemeClr>
                </a:solidFill>
              </a:rPr>
              <a:t>atmosphere, where it can enter through cracks/holes in foundation</a:t>
            </a:r>
            <a:endParaRPr lang="en-US" sz="3200" dirty="0">
              <a:solidFill>
                <a:schemeClr val="tx1">
                  <a:lumMod val="95000"/>
                </a:schemeClr>
              </a:solidFill>
            </a:endParaRPr>
          </a:p>
          <a:p>
            <a:pPr>
              <a:buFont typeface="Wingdings" pitchFamily="2" charset="2"/>
              <a:buChar char="§"/>
              <a:defRPr/>
            </a:pPr>
            <a:endParaRPr lang="en-US" sz="2800" dirty="0">
              <a:solidFill>
                <a:schemeClr val="accent3">
                  <a:lumMod val="10000"/>
                </a:schemeClr>
              </a:solidFill>
            </a:endParaRPr>
          </a:p>
        </p:txBody>
      </p:sp>
      <p:sp>
        <p:nvSpPr>
          <p:cNvPr id="2" name="Footer Placeholder 1"/>
          <p:cNvSpPr>
            <a:spLocks noGrp="1"/>
          </p:cNvSpPr>
          <p:nvPr>
            <p:ph type="ftr" sz="quarter" idx="11"/>
          </p:nvPr>
        </p:nvSpPr>
        <p:spPr/>
        <p:txBody>
          <a:bodyPr/>
          <a:lstStyle/>
          <a:p>
            <a:r>
              <a:rPr lang="en-US" smtClean="0"/>
              <a:t>nau.edu/iaqtc</a:t>
            </a:r>
            <a:endParaRPr lang="en-US" dirty="0"/>
          </a:p>
        </p:txBody>
      </p:sp>
      <p:sp>
        <p:nvSpPr>
          <p:cNvPr id="3" name="Slide Number Placeholder 2"/>
          <p:cNvSpPr>
            <a:spLocks noGrp="1"/>
          </p:cNvSpPr>
          <p:nvPr>
            <p:ph type="sldNum" sz="quarter" idx="12"/>
          </p:nvPr>
        </p:nvSpPr>
        <p:spPr/>
        <p:txBody>
          <a:bodyPr/>
          <a:lstStyle/>
          <a:p>
            <a:fld id="{44E7423E-7520-41E8-B13B-31DF6016C65F}" type="slidenum">
              <a:rPr lang="en-US" smtClean="0"/>
              <a:pPr/>
              <a:t>3</a:t>
            </a:fld>
            <a:endParaRPr lang="en-US"/>
          </a:p>
        </p:txBody>
      </p:sp>
    </p:spTree>
    <p:extLst>
      <p:ext uri="{BB962C8B-B14F-4D97-AF65-F5344CB8AC3E}">
        <p14:creationId xmlns:p14="http://schemas.microsoft.com/office/powerpoint/2010/main" val="31200209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fade">
                                      <p:cBhvr>
                                        <p:cTn id="10"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660" y="107576"/>
            <a:ext cx="7627620" cy="806824"/>
          </a:xfrm>
        </p:spPr>
        <p:txBody>
          <a:bodyPr>
            <a:normAutofit/>
          </a:bodyPr>
          <a:lstStyle/>
          <a:p>
            <a:r>
              <a:rPr lang="en-US" sz="2800" dirty="0" smtClean="0"/>
              <a:t>Start by researching local radon data</a:t>
            </a:r>
            <a:endParaRPr lang="en-US" sz="2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9180" y="1600200"/>
            <a:ext cx="6290499" cy="5105400"/>
          </a:xfrm>
          <a:prstGeom prst="rect">
            <a:avLst/>
          </a:prstGeom>
        </p:spPr>
      </p:pic>
      <p:sp>
        <p:nvSpPr>
          <p:cNvPr id="6" name="TextBox 5"/>
          <p:cNvSpPr txBox="1"/>
          <p:nvPr/>
        </p:nvSpPr>
        <p:spPr>
          <a:xfrm>
            <a:off x="1089660" y="914400"/>
            <a:ext cx="7749540" cy="369332"/>
          </a:xfrm>
          <a:prstGeom prst="rect">
            <a:avLst/>
          </a:prstGeom>
          <a:noFill/>
        </p:spPr>
        <p:txBody>
          <a:bodyPr wrap="square" rtlCol="0">
            <a:spAutoFit/>
          </a:bodyPr>
          <a:lstStyle/>
          <a:p>
            <a:pPr marL="285750" indent="-285750">
              <a:buFont typeface="Arial" pitchFamily="34" charset="0"/>
              <a:buChar char="•"/>
            </a:pPr>
            <a:r>
              <a:rPr lang="en-US" dirty="0" smtClean="0"/>
              <a:t>Possible Sources: Online, State </a:t>
            </a:r>
            <a:r>
              <a:rPr lang="en-US" dirty="0"/>
              <a:t>Radon </a:t>
            </a:r>
            <a:r>
              <a:rPr lang="en-US" dirty="0" smtClean="0"/>
              <a:t>Office, IHS, Housing</a:t>
            </a:r>
            <a:endParaRPr lang="en-US" dirty="0"/>
          </a:p>
        </p:txBody>
      </p:sp>
      <p:sp>
        <p:nvSpPr>
          <p:cNvPr id="3" name="Footer Placeholder 2"/>
          <p:cNvSpPr>
            <a:spLocks noGrp="1"/>
          </p:cNvSpPr>
          <p:nvPr>
            <p:ph type="ftr" sz="quarter" idx="11"/>
          </p:nvPr>
        </p:nvSpPr>
        <p:spPr/>
        <p:txBody>
          <a:bodyPr/>
          <a:lstStyle/>
          <a:p>
            <a:r>
              <a:rPr lang="en-US" smtClean="0"/>
              <a:t>nau.edu/iaqtc</a:t>
            </a:r>
            <a:endParaRPr lang="en-US" dirty="0"/>
          </a:p>
        </p:txBody>
      </p:sp>
      <p:sp>
        <p:nvSpPr>
          <p:cNvPr id="4" name="Slide Number Placeholder 3"/>
          <p:cNvSpPr>
            <a:spLocks noGrp="1"/>
          </p:cNvSpPr>
          <p:nvPr>
            <p:ph type="sldNum" sz="quarter" idx="12"/>
          </p:nvPr>
        </p:nvSpPr>
        <p:spPr/>
        <p:txBody>
          <a:bodyPr/>
          <a:lstStyle/>
          <a:p>
            <a:fld id="{44E7423E-7520-41E8-B13B-31DF6016C65F}" type="slidenum">
              <a:rPr lang="en-US" smtClean="0"/>
              <a:pPr/>
              <a:t>30</a:t>
            </a:fld>
            <a:endParaRPr lang="en-US"/>
          </a:p>
        </p:txBody>
      </p:sp>
    </p:spTree>
    <p:extLst>
      <p:ext uri="{BB962C8B-B14F-4D97-AF65-F5344CB8AC3E}">
        <p14:creationId xmlns:p14="http://schemas.microsoft.com/office/powerpoint/2010/main" val="52355031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0025" b="-1833"/>
          <a:stretch/>
        </p:blipFill>
        <p:spPr bwMode="auto">
          <a:xfrm>
            <a:off x="1981200" y="1947934"/>
            <a:ext cx="6109618" cy="4891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1085039" y="195128"/>
            <a:ext cx="7901940" cy="1447800"/>
          </a:xfrm>
          <a:prstGeom prst="rect">
            <a:avLst/>
          </a:prstGeom>
        </p:spPr>
        <p:txBody>
          <a:bodyPr anchor="ctr">
            <a:normAutofit fontScale="85000" lnSpcReduction="2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dirty="0" smtClean="0"/>
              <a:t>Create outreach materials: locally focused brochures, webpage, tribal news papers, etc.  </a:t>
            </a:r>
            <a:endParaRPr lang="en-US" dirty="0"/>
          </a:p>
        </p:txBody>
      </p:sp>
      <p:sp>
        <p:nvSpPr>
          <p:cNvPr id="2" name="Footer Placeholder 1"/>
          <p:cNvSpPr>
            <a:spLocks noGrp="1"/>
          </p:cNvSpPr>
          <p:nvPr>
            <p:ph type="ftr" sz="quarter" idx="11"/>
          </p:nvPr>
        </p:nvSpPr>
        <p:spPr/>
        <p:txBody>
          <a:bodyPr/>
          <a:lstStyle/>
          <a:p>
            <a:r>
              <a:rPr lang="en-US" smtClean="0"/>
              <a:t>nau.edu/iaqtc</a:t>
            </a:r>
            <a:endParaRPr lang="en-US"/>
          </a:p>
        </p:txBody>
      </p:sp>
      <p:sp>
        <p:nvSpPr>
          <p:cNvPr id="3" name="Slide Number Placeholder 2"/>
          <p:cNvSpPr>
            <a:spLocks noGrp="1"/>
          </p:cNvSpPr>
          <p:nvPr>
            <p:ph type="sldNum" sz="quarter" idx="12"/>
          </p:nvPr>
        </p:nvSpPr>
        <p:spPr/>
        <p:txBody>
          <a:bodyPr/>
          <a:lstStyle/>
          <a:p>
            <a:fld id="{44E7423E-7520-41E8-B13B-31DF6016C65F}" type="slidenum">
              <a:rPr lang="en-US" smtClean="0"/>
              <a:pPr/>
              <a:t>31</a:t>
            </a:fld>
            <a:endParaRPr lang="en-US"/>
          </a:p>
        </p:txBody>
      </p:sp>
    </p:spTree>
    <p:extLst>
      <p:ext uri="{BB962C8B-B14F-4D97-AF65-F5344CB8AC3E}">
        <p14:creationId xmlns:p14="http://schemas.microsoft.com/office/powerpoint/2010/main" val="3318966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498080" cy="914400"/>
          </a:xfrm>
        </p:spPr>
        <p:txBody>
          <a:bodyPr>
            <a:normAutofit/>
          </a:bodyPr>
          <a:lstStyle/>
          <a:p>
            <a:r>
              <a:rPr lang="en-US" sz="3600" dirty="0" smtClean="0"/>
              <a:t>Posters, billboards, truck magnets</a:t>
            </a:r>
            <a:endParaRPr lang="en-US" sz="3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914400"/>
            <a:ext cx="7499350" cy="3749675"/>
          </a:xfrm>
        </p:spPr>
      </p:pic>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6" t="15870" r="-356" b="13326"/>
          <a:stretch/>
        </p:blipFill>
        <p:spPr bwMode="auto">
          <a:xfrm>
            <a:off x="3048000" y="4827962"/>
            <a:ext cx="3505200" cy="1861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US" smtClean="0"/>
              <a:t>nau.edu/iaqtc</a:t>
            </a:r>
            <a:endParaRPr lang="en-US" dirty="0"/>
          </a:p>
        </p:txBody>
      </p:sp>
      <p:sp>
        <p:nvSpPr>
          <p:cNvPr id="5" name="Slide Number Placeholder 4"/>
          <p:cNvSpPr>
            <a:spLocks noGrp="1"/>
          </p:cNvSpPr>
          <p:nvPr>
            <p:ph type="sldNum" sz="quarter" idx="12"/>
          </p:nvPr>
        </p:nvSpPr>
        <p:spPr/>
        <p:txBody>
          <a:bodyPr/>
          <a:lstStyle/>
          <a:p>
            <a:fld id="{44E7423E-7520-41E8-B13B-31DF6016C65F}" type="slidenum">
              <a:rPr lang="en-US" smtClean="0"/>
              <a:pPr/>
              <a:t>32</a:t>
            </a:fld>
            <a:endParaRPr lang="en-US"/>
          </a:p>
        </p:txBody>
      </p:sp>
    </p:spTree>
    <p:extLst>
      <p:ext uri="{BB962C8B-B14F-4D97-AF65-F5344CB8AC3E}">
        <p14:creationId xmlns:p14="http://schemas.microsoft.com/office/powerpoint/2010/main" val="2620165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5013" y="304800"/>
            <a:ext cx="4023360" cy="640080"/>
          </a:xfrm>
        </p:spPr>
        <p:txBody>
          <a:bodyPr>
            <a:normAutofit fontScale="92500" lnSpcReduction="10000"/>
          </a:bodyPr>
          <a:lstStyle/>
          <a:p>
            <a:pPr algn="ctr"/>
            <a:r>
              <a:rPr lang="en-US" dirty="0" smtClean="0">
                <a:solidFill>
                  <a:srgbClr val="00B050"/>
                </a:solidFill>
              </a:rPr>
              <a:t>EPA Living Green Campaign in 2012</a:t>
            </a:r>
            <a:endParaRPr lang="en-US" dirty="0">
              <a:solidFill>
                <a:srgbClr val="00B050"/>
              </a:solidFill>
            </a:endParaRPr>
          </a:p>
        </p:txBody>
      </p:sp>
      <p:sp>
        <p:nvSpPr>
          <p:cNvPr id="4" name="Text Placeholder 3"/>
          <p:cNvSpPr>
            <a:spLocks noGrp="1"/>
          </p:cNvSpPr>
          <p:nvPr>
            <p:ph type="body" sz="half" idx="3"/>
          </p:nvPr>
        </p:nvSpPr>
        <p:spPr>
          <a:xfrm>
            <a:off x="4114800" y="5832437"/>
            <a:ext cx="4023360" cy="640080"/>
          </a:xfrm>
        </p:spPr>
        <p:txBody>
          <a:bodyPr>
            <a:normAutofit fontScale="92500"/>
          </a:bodyPr>
          <a:lstStyle/>
          <a:p>
            <a:pPr algn="ctr"/>
            <a:r>
              <a:rPr lang="en-US" dirty="0" smtClean="0">
                <a:solidFill>
                  <a:srgbClr val="00B050"/>
                </a:solidFill>
              </a:rPr>
              <a:t>Modified for Tribal Outreach</a:t>
            </a:r>
            <a:endParaRPr lang="en-US" dirty="0">
              <a:solidFill>
                <a:srgbClr val="00B050"/>
              </a:solidFill>
            </a:endParaRPr>
          </a:p>
        </p:txBody>
      </p:sp>
      <p:sp>
        <p:nvSpPr>
          <p:cNvPr id="5" name="Content Placeholder 4"/>
          <p:cNvSpPr>
            <a:spLocks noGrp="1"/>
          </p:cNvSpPr>
          <p:nvPr>
            <p:ph sz="quarter" idx="2"/>
          </p:nvPr>
        </p:nvSpPr>
        <p:spPr>
          <a:xfrm>
            <a:off x="457200" y="969336"/>
            <a:ext cx="8229600" cy="707064"/>
          </a:xfrm>
        </p:spPr>
        <p:txBody>
          <a:bodyPr>
            <a:normAutofit fontScale="62500" lnSpcReduction="20000"/>
          </a:bodyPr>
          <a:lstStyle/>
          <a:p>
            <a:r>
              <a:rPr lang="en-US" sz="2800" dirty="0" smtClean="0"/>
              <a:t>TV, Radio, Newspaper, Magazines, Stickers, E-Cards, Web Banners, etc.</a:t>
            </a:r>
          </a:p>
          <a:p>
            <a:r>
              <a:rPr lang="en-US" sz="2800" dirty="0" smtClean="0"/>
              <a:t>http</a:t>
            </a:r>
            <a:r>
              <a:rPr lang="en-US" sz="2800" dirty="0"/>
              <a:t>://www.epapsa.com/campaigns/greensox/</a:t>
            </a:r>
          </a:p>
          <a:p>
            <a:endParaRPr lang="en-US" sz="2800" dirty="0"/>
          </a:p>
        </p:txBody>
      </p:sp>
      <p:pic>
        <p:nvPicPr>
          <p:cNvPr id="2050" name="Picture 2" descr="C:\Users\Tribe\Documents\OUTREACH\RADON OUTREACH\Living Green Moccasins - Postcard.jpg"/>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3581400" y="1676400"/>
            <a:ext cx="5108616" cy="3944471"/>
          </a:xfrm>
          <a:prstGeom prst="rect">
            <a:avLst/>
          </a:prstGeom>
          <a:noFill/>
          <a:ln>
            <a:solidFill>
              <a:schemeClr val="tx1"/>
            </a:solidFill>
            <a:prstDash val="solid"/>
          </a:ln>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1457" t="27698" r="20476" b="23989"/>
          <a:stretch/>
        </p:blipFill>
        <p:spPr bwMode="auto">
          <a:xfrm>
            <a:off x="457200" y="1676400"/>
            <a:ext cx="2891118" cy="483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smtClean="0"/>
              <a:t>nau.edu/iaqtc</a:t>
            </a:r>
            <a:endParaRPr lang="en-US"/>
          </a:p>
        </p:txBody>
      </p:sp>
      <p:sp>
        <p:nvSpPr>
          <p:cNvPr id="6" name="Slide Number Placeholder 5"/>
          <p:cNvSpPr>
            <a:spLocks noGrp="1"/>
          </p:cNvSpPr>
          <p:nvPr>
            <p:ph type="sldNum" sz="quarter" idx="12"/>
          </p:nvPr>
        </p:nvSpPr>
        <p:spPr/>
        <p:txBody>
          <a:bodyPr/>
          <a:lstStyle/>
          <a:p>
            <a:fld id="{44E7423E-7520-41E8-B13B-31DF6016C65F}" type="slidenum">
              <a:rPr lang="en-US" smtClean="0"/>
              <a:pPr/>
              <a:t>33</a:t>
            </a:fld>
            <a:endParaRPr lang="en-US"/>
          </a:p>
        </p:txBody>
      </p:sp>
    </p:spTree>
    <p:extLst>
      <p:ext uri="{BB962C8B-B14F-4D97-AF65-F5344CB8AC3E}">
        <p14:creationId xmlns:p14="http://schemas.microsoft.com/office/powerpoint/2010/main" val="39258365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98080" cy="1143000"/>
          </a:xfrm>
        </p:spPr>
        <p:txBody>
          <a:bodyPr/>
          <a:lstStyle/>
          <a:p>
            <a:r>
              <a:rPr lang="en-US" dirty="0" smtClean="0"/>
              <a:t>Direct Community Outreach</a:t>
            </a:r>
            <a:endParaRPr lang="en-US" dirty="0"/>
          </a:p>
        </p:txBody>
      </p:sp>
      <p:pic>
        <p:nvPicPr>
          <p:cNvPr id="3074" name="Picture 2" descr="C:\Users\Tribe\Documents\OUTREACH\RADON OUTREACH\Pink Shawl Powwo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146782"/>
            <a:ext cx="3837669" cy="496639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Tribe\Pictures\Outreach\1101111010a.jpg"/>
          <p:cNvPicPr>
            <a:picLocks noChangeAspect="1" noChangeArrowheads="1"/>
          </p:cNvPicPr>
          <p:nvPr/>
        </p:nvPicPr>
        <p:blipFill rotWithShape="1">
          <a:blip r:embed="rId3">
            <a:extLst>
              <a:ext uri="{28A0092B-C50C-407E-A947-70E740481C1C}">
                <a14:useLocalDpi xmlns:a14="http://schemas.microsoft.com/office/drawing/2010/main" val="0"/>
              </a:ext>
            </a:extLst>
          </a:blip>
          <a:srcRect r="14499"/>
          <a:stretch/>
        </p:blipFill>
        <p:spPr bwMode="auto">
          <a:xfrm>
            <a:off x="304800" y="1107141"/>
            <a:ext cx="4403186" cy="3862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6800" y="5172635"/>
            <a:ext cx="4403186" cy="1384995"/>
          </a:xfrm>
          <a:prstGeom prst="rect">
            <a:avLst/>
          </a:prstGeom>
          <a:noFill/>
        </p:spPr>
        <p:txBody>
          <a:bodyPr wrap="square" rtlCol="0">
            <a:spAutoFit/>
          </a:bodyPr>
          <a:lstStyle/>
          <a:p>
            <a:pPr algn="ctr"/>
            <a:r>
              <a:rPr lang="en-US" sz="2800" dirty="0" smtClean="0"/>
              <a:t>Information tables at Health Fairs, Housing Fairs, Powwows</a:t>
            </a:r>
            <a:endParaRPr lang="en-US" sz="2800" dirty="0"/>
          </a:p>
        </p:txBody>
      </p:sp>
      <p:sp>
        <p:nvSpPr>
          <p:cNvPr id="4" name="Footer Placeholder 3"/>
          <p:cNvSpPr>
            <a:spLocks noGrp="1"/>
          </p:cNvSpPr>
          <p:nvPr>
            <p:ph type="ftr" sz="quarter" idx="11"/>
          </p:nvPr>
        </p:nvSpPr>
        <p:spPr/>
        <p:txBody>
          <a:bodyPr/>
          <a:lstStyle/>
          <a:p>
            <a:r>
              <a:rPr lang="en-US" smtClean="0"/>
              <a:t>nau.edu/iaqtc</a:t>
            </a:r>
            <a:endParaRPr lang="en-US"/>
          </a:p>
        </p:txBody>
      </p:sp>
      <p:sp>
        <p:nvSpPr>
          <p:cNvPr id="5" name="Slide Number Placeholder 4"/>
          <p:cNvSpPr>
            <a:spLocks noGrp="1"/>
          </p:cNvSpPr>
          <p:nvPr>
            <p:ph type="sldNum" sz="quarter" idx="12"/>
          </p:nvPr>
        </p:nvSpPr>
        <p:spPr/>
        <p:txBody>
          <a:bodyPr/>
          <a:lstStyle/>
          <a:p>
            <a:fld id="{44E7423E-7520-41E8-B13B-31DF6016C65F}" type="slidenum">
              <a:rPr lang="en-US" smtClean="0"/>
              <a:pPr/>
              <a:t>34</a:t>
            </a:fld>
            <a:endParaRPr lang="en-US"/>
          </a:p>
        </p:txBody>
      </p:sp>
    </p:spTree>
    <p:extLst>
      <p:ext uri="{BB962C8B-B14F-4D97-AF65-F5344CB8AC3E}">
        <p14:creationId xmlns:p14="http://schemas.microsoft.com/office/powerpoint/2010/main" val="186818901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5859"/>
            <a:ext cx="8077200" cy="1143000"/>
          </a:xfrm>
        </p:spPr>
        <p:txBody>
          <a:bodyPr>
            <a:normAutofit fontScale="90000"/>
          </a:bodyPr>
          <a:lstStyle/>
          <a:p>
            <a:r>
              <a:rPr lang="en-US" dirty="0" smtClean="0"/>
              <a:t>Are radon kits readily available?</a:t>
            </a:r>
            <a:endParaRPr lang="en-US" dirty="0"/>
          </a:p>
        </p:txBody>
      </p:sp>
      <p:sp>
        <p:nvSpPr>
          <p:cNvPr id="3" name="Content Placeholder 2"/>
          <p:cNvSpPr>
            <a:spLocks noGrp="1"/>
          </p:cNvSpPr>
          <p:nvPr>
            <p:ph idx="1"/>
          </p:nvPr>
        </p:nvSpPr>
        <p:spPr>
          <a:xfrm>
            <a:off x="1066800" y="1600200"/>
            <a:ext cx="7726680" cy="4191000"/>
          </a:xfrm>
        </p:spPr>
        <p:txBody>
          <a:bodyPr>
            <a:normAutofit/>
          </a:bodyPr>
          <a:lstStyle/>
          <a:p>
            <a:r>
              <a:rPr lang="en-US" sz="2400" dirty="0" smtClean="0"/>
              <a:t>Spokane Tribe purchased kits in bulk, placed at the </a:t>
            </a:r>
            <a:r>
              <a:rPr lang="en-US" sz="2400" dirty="0"/>
              <a:t>Tribal Trading </a:t>
            </a:r>
            <a:r>
              <a:rPr lang="en-US" sz="2400" dirty="0" smtClean="0"/>
              <a:t>Post with outreach materials</a:t>
            </a:r>
          </a:p>
          <a:p>
            <a:r>
              <a:rPr lang="en-US" sz="2400" dirty="0" smtClean="0"/>
              <a:t>Reminders and signs throughout the community</a:t>
            </a:r>
          </a:p>
          <a:p>
            <a:r>
              <a:rPr lang="en-US" sz="2400" dirty="0" smtClean="0"/>
              <a:t>Post-testing follow up</a:t>
            </a:r>
            <a:endParaRPr lang="en-US" sz="2400" dirty="0"/>
          </a:p>
        </p:txBody>
      </p:sp>
      <p:pic>
        <p:nvPicPr>
          <p:cNvPr id="4098" name="Picture 2" descr="C:\Users\Tribe\Pictures\Outreach\0621201212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659" b="11802"/>
          <a:stretch/>
        </p:blipFill>
        <p:spPr bwMode="auto">
          <a:xfrm>
            <a:off x="1219200" y="3733800"/>
            <a:ext cx="4813161" cy="265412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nau.edu/iaqtc</a:t>
            </a:r>
            <a:endParaRPr lang="en-US" dirty="0"/>
          </a:p>
        </p:txBody>
      </p:sp>
      <p:sp>
        <p:nvSpPr>
          <p:cNvPr id="5" name="Slide Number Placeholder 4"/>
          <p:cNvSpPr>
            <a:spLocks noGrp="1"/>
          </p:cNvSpPr>
          <p:nvPr>
            <p:ph type="sldNum" sz="quarter" idx="12"/>
          </p:nvPr>
        </p:nvSpPr>
        <p:spPr/>
        <p:txBody>
          <a:bodyPr/>
          <a:lstStyle/>
          <a:p>
            <a:fld id="{44E7423E-7520-41E8-B13B-31DF6016C65F}" type="slidenum">
              <a:rPr lang="en-US" smtClean="0"/>
              <a:pPr/>
              <a:t>35</a:t>
            </a:fld>
            <a:endParaRPr lang="en-US"/>
          </a:p>
        </p:txBody>
      </p:sp>
    </p:spTree>
    <p:extLst>
      <p:ext uri="{BB962C8B-B14F-4D97-AF65-F5344CB8AC3E}">
        <p14:creationId xmlns:p14="http://schemas.microsoft.com/office/powerpoint/2010/main" val="4034061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Leech Lake </a:t>
            </a:r>
            <a:endParaRPr lang="en-US" dirty="0"/>
          </a:p>
        </p:txBody>
      </p:sp>
      <p:sp>
        <p:nvSpPr>
          <p:cNvPr id="3" name="Content Placeholder 2"/>
          <p:cNvSpPr>
            <a:spLocks noGrp="1"/>
          </p:cNvSpPr>
          <p:nvPr>
            <p:ph idx="1"/>
          </p:nvPr>
        </p:nvSpPr>
        <p:spPr/>
        <p:txBody>
          <a:bodyPr/>
          <a:lstStyle/>
          <a:p>
            <a:r>
              <a:rPr lang="en-US" dirty="0" smtClean="0"/>
              <a:t>Provides test kits free of charge to Leech Lake Members and Employees</a:t>
            </a:r>
          </a:p>
          <a:p>
            <a:r>
              <a:rPr lang="en-US" dirty="0" smtClean="0"/>
              <a:t>Incentives! Free CO detector to households who </a:t>
            </a:r>
            <a:r>
              <a:rPr lang="en-US" u="sng" dirty="0" smtClean="0"/>
              <a:t>complete</a:t>
            </a:r>
            <a:r>
              <a:rPr lang="en-US" dirty="0" smtClean="0"/>
              <a:t> a radon test.</a:t>
            </a:r>
            <a:endParaRPr lang="en-US"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618" t="10807" r="16015" b="20443"/>
          <a:stretch/>
        </p:blipFill>
        <p:spPr bwMode="auto">
          <a:xfrm>
            <a:off x="2743200" y="3657600"/>
            <a:ext cx="3962400" cy="2675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t>nau.edu/iaqtc</a:t>
            </a:r>
            <a:endParaRPr lang="en-US" dirty="0"/>
          </a:p>
        </p:txBody>
      </p:sp>
      <p:sp>
        <p:nvSpPr>
          <p:cNvPr id="5" name="Slide Number Placeholder 4"/>
          <p:cNvSpPr>
            <a:spLocks noGrp="1"/>
          </p:cNvSpPr>
          <p:nvPr>
            <p:ph type="sldNum" sz="quarter" idx="12"/>
          </p:nvPr>
        </p:nvSpPr>
        <p:spPr/>
        <p:txBody>
          <a:bodyPr/>
          <a:lstStyle/>
          <a:p>
            <a:fld id="{44E7423E-7520-41E8-B13B-31DF6016C65F}" type="slidenum">
              <a:rPr lang="en-US" smtClean="0"/>
              <a:pPr/>
              <a:t>36</a:t>
            </a:fld>
            <a:endParaRPr lang="en-US"/>
          </a:p>
        </p:txBody>
      </p:sp>
    </p:spTree>
    <p:extLst>
      <p:ext uri="{BB962C8B-B14F-4D97-AF65-F5344CB8AC3E}">
        <p14:creationId xmlns:p14="http://schemas.microsoft.com/office/powerpoint/2010/main" val="3041202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1331"/>
            <a:ext cx="7866888" cy="1143000"/>
          </a:xfrm>
        </p:spPr>
        <p:txBody>
          <a:bodyPr>
            <a:noAutofit/>
          </a:bodyPr>
          <a:lstStyle/>
          <a:p>
            <a:r>
              <a:rPr lang="en-US" sz="2800" dirty="0" smtClean="0"/>
              <a:t>Focused Outreach: Tribal housing, construction and weatherization staff, architects, bidders, etc.</a:t>
            </a:r>
            <a:endParaRPr lang="en-US" sz="2800" dirty="0"/>
          </a:p>
        </p:txBody>
      </p:sp>
      <p:pic>
        <p:nvPicPr>
          <p:cNvPr id="6147" name="Picture 3" descr="C:\Users\Tribe\Pictures\Radon\P100044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295" r="8202"/>
          <a:stretch/>
        </p:blipFill>
        <p:spPr bwMode="auto">
          <a:xfrm rot="16200000">
            <a:off x="1590492" y="3818111"/>
            <a:ext cx="2831658" cy="274011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Tribe\Pictures\Radon\P10004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096683" y="4108532"/>
            <a:ext cx="2831657" cy="212364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Tribe\Pictures\Radon\Mit Training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436" b="33215"/>
          <a:stretch/>
        </p:blipFill>
        <p:spPr bwMode="auto">
          <a:xfrm>
            <a:off x="1600200" y="1214331"/>
            <a:ext cx="7130141" cy="253194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Tribe\Pictures\Radon\P100041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103" b="4778"/>
          <a:stretch/>
        </p:blipFill>
        <p:spPr bwMode="auto">
          <a:xfrm rot="16200000">
            <a:off x="6248795" y="4122451"/>
            <a:ext cx="2844691" cy="2118401"/>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t>nau.edu/iaqtc</a:t>
            </a:r>
            <a:endParaRPr lang="en-US" dirty="0"/>
          </a:p>
        </p:txBody>
      </p:sp>
      <p:sp>
        <p:nvSpPr>
          <p:cNvPr id="4" name="Slide Number Placeholder 3"/>
          <p:cNvSpPr>
            <a:spLocks noGrp="1"/>
          </p:cNvSpPr>
          <p:nvPr>
            <p:ph type="sldNum" sz="quarter" idx="12"/>
          </p:nvPr>
        </p:nvSpPr>
        <p:spPr/>
        <p:txBody>
          <a:bodyPr/>
          <a:lstStyle/>
          <a:p>
            <a:fld id="{44E7423E-7520-41E8-B13B-31DF6016C65F}" type="slidenum">
              <a:rPr lang="en-US" smtClean="0"/>
              <a:pPr/>
              <a:t>37</a:t>
            </a:fld>
            <a:endParaRPr lang="en-US"/>
          </a:p>
        </p:txBody>
      </p:sp>
    </p:spTree>
    <p:extLst>
      <p:ext uri="{BB962C8B-B14F-4D97-AF65-F5344CB8AC3E}">
        <p14:creationId xmlns:p14="http://schemas.microsoft.com/office/powerpoint/2010/main" val="3726904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7498080" cy="838200"/>
          </a:xfrm>
        </p:spPr>
        <p:txBody>
          <a:bodyPr>
            <a:normAutofit/>
          </a:bodyPr>
          <a:lstStyle/>
          <a:p>
            <a:r>
              <a:rPr lang="en-US" dirty="0" smtClean="0"/>
              <a:t>Radio Outreach</a:t>
            </a:r>
            <a:endParaRPr lang="en-US" dirty="0"/>
          </a:p>
        </p:txBody>
      </p:sp>
      <p:sp>
        <p:nvSpPr>
          <p:cNvPr id="3" name="Content Placeholder 2"/>
          <p:cNvSpPr>
            <a:spLocks noGrp="1"/>
          </p:cNvSpPr>
          <p:nvPr>
            <p:ph idx="1"/>
          </p:nvPr>
        </p:nvSpPr>
        <p:spPr>
          <a:xfrm>
            <a:off x="1066800" y="990600"/>
            <a:ext cx="7848600" cy="3429000"/>
          </a:xfrm>
        </p:spPr>
        <p:txBody>
          <a:bodyPr>
            <a:normAutofit/>
          </a:bodyPr>
          <a:lstStyle/>
          <a:p>
            <a:r>
              <a:rPr lang="en-US" sz="2400" dirty="0" smtClean="0"/>
              <a:t>Effective to reach rural reservation communities</a:t>
            </a:r>
          </a:p>
          <a:p>
            <a:r>
              <a:rPr lang="en-US" sz="2400" dirty="0" smtClean="0"/>
              <a:t>Host a weekly show, </a:t>
            </a:r>
            <a:r>
              <a:rPr lang="en-US" sz="2400" dirty="0" err="1" smtClean="0"/>
              <a:t>InnerTribal</a:t>
            </a:r>
            <a:r>
              <a:rPr lang="en-US" sz="2400" dirty="0" smtClean="0"/>
              <a:t> Beat on KYRS Thin Air Community Radio in Spokane, WA</a:t>
            </a:r>
          </a:p>
          <a:p>
            <a:r>
              <a:rPr lang="en-US" sz="2400" dirty="0" smtClean="0"/>
              <a:t>Tuesdays 2-4 Pacific</a:t>
            </a:r>
          </a:p>
          <a:p>
            <a:r>
              <a:rPr lang="en-US" sz="2400" dirty="0" smtClean="0"/>
              <a:t>88.1 FM and online at </a:t>
            </a:r>
            <a:r>
              <a:rPr lang="en-US" sz="2400" dirty="0" smtClean="0">
                <a:hlinkClick r:id="rId2"/>
              </a:rPr>
              <a:t>www.kyrs.org</a:t>
            </a:r>
            <a:endParaRPr lang="en-US" sz="2400" dirty="0" smtClean="0"/>
          </a:p>
          <a:p>
            <a:r>
              <a:rPr lang="en-US" sz="2400" dirty="0" smtClean="0"/>
              <a:t>Incorporate Tribal environmental news, air quality tips, burn ban notifications, with some great music, community announcements, etc.</a:t>
            </a:r>
            <a:endParaRPr lang="en-US" sz="2400" dirty="0"/>
          </a:p>
        </p:txBody>
      </p:sp>
      <p:pic>
        <p:nvPicPr>
          <p:cNvPr id="7170" name="Picture 2" descr="C:\Users\Tribe\Documents\OUTREACH\2012-09-19CleanAirAwards042-X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720"/>
          <a:stretch/>
        </p:blipFill>
        <p:spPr bwMode="auto">
          <a:xfrm>
            <a:off x="1371600" y="4400797"/>
            <a:ext cx="2630384" cy="20812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14800" y="4722736"/>
            <a:ext cx="4876800" cy="1477328"/>
          </a:xfrm>
          <a:prstGeom prst="rect">
            <a:avLst/>
          </a:prstGeom>
          <a:noFill/>
        </p:spPr>
        <p:txBody>
          <a:bodyPr wrap="square" rtlCol="0">
            <a:spAutoFit/>
          </a:bodyPr>
          <a:lstStyle/>
          <a:p>
            <a:r>
              <a:rPr lang="en-US" dirty="0"/>
              <a:t>Photo: </a:t>
            </a:r>
            <a:r>
              <a:rPr lang="en-US" dirty="0" smtClean="0"/>
              <a:t>Spokane </a:t>
            </a:r>
            <a:r>
              <a:rPr lang="en-US" dirty="0"/>
              <a:t>Tribal Air Quality Coordinator and </a:t>
            </a:r>
            <a:r>
              <a:rPr lang="en-US" dirty="0" err="1"/>
              <a:t>InnerTribal</a:t>
            </a:r>
            <a:r>
              <a:rPr lang="en-US" dirty="0"/>
              <a:t> Beat Host, accepting </a:t>
            </a:r>
            <a:r>
              <a:rPr lang="en-US" dirty="0" smtClean="0"/>
              <a:t>a 2012 </a:t>
            </a:r>
            <a:r>
              <a:rPr lang="en-US" dirty="0"/>
              <a:t>EPA Clean Air Excellence Award in Washington DC from Gina McCarthy, EPA Assistant Administrator for the Office of Air and Radiation.  </a:t>
            </a:r>
          </a:p>
        </p:txBody>
      </p:sp>
      <p:sp>
        <p:nvSpPr>
          <p:cNvPr id="5" name="Footer Placeholder 4"/>
          <p:cNvSpPr>
            <a:spLocks noGrp="1"/>
          </p:cNvSpPr>
          <p:nvPr>
            <p:ph type="ftr" sz="quarter" idx="11"/>
          </p:nvPr>
        </p:nvSpPr>
        <p:spPr/>
        <p:txBody>
          <a:bodyPr/>
          <a:lstStyle/>
          <a:p>
            <a:r>
              <a:rPr lang="en-US" smtClean="0"/>
              <a:t>nau.edu/iaqtc</a:t>
            </a:r>
            <a:endParaRPr lang="en-US" dirty="0"/>
          </a:p>
        </p:txBody>
      </p:sp>
      <p:sp>
        <p:nvSpPr>
          <p:cNvPr id="6" name="Slide Number Placeholder 5"/>
          <p:cNvSpPr>
            <a:spLocks noGrp="1"/>
          </p:cNvSpPr>
          <p:nvPr>
            <p:ph type="sldNum" sz="quarter" idx="12"/>
          </p:nvPr>
        </p:nvSpPr>
        <p:spPr/>
        <p:txBody>
          <a:bodyPr/>
          <a:lstStyle/>
          <a:p>
            <a:fld id="{44E7423E-7520-41E8-B13B-31DF6016C65F}" type="slidenum">
              <a:rPr lang="en-US" smtClean="0"/>
              <a:pPr/>
              <a:t>38</a:t>
            </a:fld>
            <a:endParaRPr lang="en-US"/>
          </a:p>
        </p:txBody>
      </p:sp>
    </p:spTree>
    <p:extLst>
      <p:ext uri="{BB962C8B-B14F-4D97-AF65-F5344CB8AC3E}">
        <p14:creationId xmlns:p14="http://schemas.microsoft.com/office/powerpoint/2010/main" val="961646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498080" cy="762000"/>
          </a:xfrm>
        </p:spPr>
        <p:txBody>
          <a:bodyPr>
            <a:normAutofit fontScale="90000"/>
          </a:bodyPr>
          <a:lstStyle/>
          <a:p>
            <a:r>
              <a:rPr lang="en-US" dirty="0" smtClean="0"/>
              <a:t>Look for other media outlets</a:t>
            </a:r>
            <a:endParaRPr lang="en-US" dirty="0">
              <a:solidFill>
                <a:schemeClr val="tx1"/>
              </a:solidFill>
            </a:endParaRPr>
          </a:p>
        </p:txBody>
      </p:sp>
      <p:pic>
        <p:nvPicPr>
          <p:cNvPr id="5"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395" t="39051" r="26386" b="44339"/>
          <a:stretch/>
        </p:blipFill>
        <p:spPr bwMode="auto">
          <a:xfrm>
            <a:off x="228600" y="2819400"/>
            <a:ext cx="8610600" cy="1934101"/>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66800" y="1143000"/>
            <a:ext cx="7611035" cy="5447645"/>
          </a:xfrm>
          <a:prstGeom prst="rect">
            <a:avLst/>
          </a:prstGeom>
          <a:noFill/>
        </p:spPr>
        <p:txBody>
          <a:bodyPr wrap="square" rtlCol="0">
            <a:spAutoFit/>
          </a:bodyPr>
          <a:lstStyle/>
          <a:p>
            <a:r>
              <a:rPr lang="en-US" sz="2400" dirty="0" smtClean="0"/>
              <a:t>Radio Outreach:  Native America Calling</a:t>
            </a:r>
          </a:p>
          <a:p>
            <a:pPr marL="285750" indent="-285750">
              <a:buFont typeface="Arial" pitchFamily="34" charset="0"/>
              <a:buChar char="•"/>
            </a:pPr>
            <a:r>
              <a:rPr lang="en-US" dirty="0" smtClean="0"/>
              <a:t>Native </a:t>
            </a:r>
            <a:r>
              <a:rPr lang="en-US" dirty="0"/>
              <a:t>America Calling is heard on 52 stations in the United States and in Canada by approximately 500,000 listeners each week. </a:t>
            </a:r>
            <a:endParaRPr lang="en-US" dirty="0" smtClean="0"/>
          </a:p>
          <a:p>
            <a:pPr marL="285750" indent="-285750">
              <a:buFont typeface="Arial" pitchFamily="34" charset="0"/>
              <a:buChar char="•"/>
            </a:pPr>
            <a:r>
              <a:rPr lang="en-US" dirty="0" smtClean="0"/>
              <a:t>http</a:t>
            </a:r>
            <a:r>
              <a:rPr lang="en-US" dirty="0"/>
              <a:t>://</a:t>
            </a:r>
            <a:r>
              <a:rPr lang="en-US" dirty="0" smtClean="0"/>
              <a:t>www.nativeamericacalling.com/nac_past2012.shtml </a:t>
            </a:r>
            <a:endParaRPr lang="en-US" dirty="0"/>
          </a:p>
          <a:p>
            <a:pPr marL="285750" indent="-285750">
              <a:buFont typeface="Arial" pitchFamily="34" charset="0"/>
              <a:buChar char="•"/>
            </a:pPr>
            <a:r>
              <a:rPr lang="en-US" dirty="0" smtClean="0"/>
              <a:t>Or Google “Native America Calling AND Radon”</a:t>
            </a:r>
          </a:p>
          <a:p>
            <a:pPr marL="285750" indent="-285750">
              <a:buFont typeface="Arial" pitchFamily="34" charset="0"/>
              <a:buChar char="•"/>
            </a:pPr>
            <a:endParaRPr lang="en-US" dirty="0"/>
          </a:p>
          <a:p>
            <a:pPr marL="285750" indent="-285750">
              <a:buFont typeface="Arial" pitchFamily="34" charset="0"/>
              <a:buChar char="•"/>
            </a:pPr>
            <a:endParaRPr lang="en-US" dirty="0" smtClean="0"/>
          </a:p>
          <a:p>
            <a:pPr marL="285750" indent="-285750">
              <a:buFont typeface="Arial" pitchFamily="34" charset="0"/>
              <a:buChar char="•"/>
            </a:pPr>
            <a:endParaRPr lang="en-US" dirty="0"/>
          </a:p>
          <a:p>
            <a:pPr marL="285750" indent="-285750">
              <a:buFont typeface="Arial" pitchFamily="34" charset="0"/>
              <a:buChar char="•"/>
            </a:pPr>
            <a:endParaRPr lang="en-US" dirty="0" smtClean="0"/>
          </a:p>
          <a:p>
            <a:pPr marL="285750" indent="-285750">
              <a:buFont typeface="Arial" pitchFamily="34" charset="0"/>
              <a:buChar char="•"/>
            </a:pPr>
            <a:endParaRPr lang="en-US" dirty="0"/>
          </a:p>
          <a:p>
            <a:pPr marL="285750" indent="-285750">
              <a:buFont typeface="Arial" pitchFamily="34" charset="0"/>
              <a:buChar char="•"/>
            </a:pPr>
            <a:endParaRPr lang="en-US" dirty="0" smtClean="0"/>
          </a:p>
          <a:p>
            <a:pPr marL="285750" indent="-285750">
              <a:buFont typeface="Arial" pitchFamily="34" charset="0"/>
              <a:buChar char="•"/>
            </a:pPr>
            <a:endParaRPr lang="en-US" dirty="0"/>
          </a:p>
          <a:p>
            <a:pPr marL="285750" indent="-285750">
              <a:buFont typeface="Arial" pitchFamily="34" charset="0"/>
              <a:buChar char="•"/>
            </a:pPr>
            <a:endParaRPr lang="en-US" dirty="0" smtClean="0"/>
          </a:p>
          <a:p>
            <a:pPr marL="285750" indent="-285750">
              <a:buFont typeface="Arial" pitchFamily="34" charset="0"/>
              <a:buChar char="•"/>
            </a:pPr>
            <a:endParaRPr lang="en-US" dirty="0"/>
          </a:p>
          <a:p>
            <a:pPr marL="285750" indent="-285750">
              <a:buFont typeface="Arial" pitchFamily="34" charset="0"/>
              <a:buChar char="•"/>
            </a:pPr>
            <a:r>
              <a:rPr lang="en-US" sz="2400" dirty="0" smtClean="0"/>
              <a:t>Contact the producers,  watch the schedule, propose new shows, speakers, etc.</a:t>
            </a:r>
          </a:p>
          <a:p>
            <a:pPr marL="285750" indent="-285750">
              <a:buFont typeface="Arial" pitchFamily="34" charset="0"/>
              <a:buChar char="•"/>
            </a:pPr>
            <a:r>
              <a:rPr lang="en-US" sz="2400" dirty="0" smtClean="0"/>
              <a:t>Build relationships with local TV news, newspapers, etc.</a:t>
            </a:r>
          </a:p>
          <a:p>
            <a:endParaRPr lang="en-US" dirty="0"/>
          </a:p>
        </p:txBody>
      </p:sp>
      <p:sp>
        <p:nvSpPr>
          <p:cNvPr id="3" name="Footer Placeholder 2"/>
          <p:cNvSpPr>
            <a:spLocks noGrp="1"/>
          </p:cNvSpPr>
          <p:nvPr>
            <p:ph type="ftr" sz="quarter" idx="11"/>
          </p:nvPr>
        </p:nvSpPr>
        <p:spPr/>
        <p:txBody>
          <a:bodyPr/>
          <a:lstStyle/>
          <a:p>
            <a:r>
              <a:rPr lang="en-US" smtClean="0"/>
              <a:t>nau.edu/iaqtc</a:t>
            </a:r>
            <a:endParaRPr lang="en-US" dirty="0"/>
          </a:p>
        </p:txBody>
      </p:sp>
      <p:sp>
        <p:nvSpPr>
          <p:cNvPr id="6" name="Slide Number Placeholder 5"/>
          <p:cNvSpPr>
            <a:spLocks noGrp="1"/>
          </p:cNvSpPr>
          <p:nvPr>
            <p:ph type="sldNum" sz="quarter" idx="12"/>
          </p:nvPr>
        </p:nvSpPr>
        <p:spPr/>
        <p:txBody>
          <a:bodyPr/>
          <a:lstStyle/>
          <a:p>
            <a:fld id="{44E7423E-7520-41E8-B13B-31DF6016C65F}" type="slidenum">
              <a:rPr lang="en-US" smtClean="0"/>
              <a:pPr/>
              <a:t>39</a:t>
            </a:fld>
            <a:endParaRPr lang="en-US"/>
          </a:p>
        </p:txBody>
      </p:sp>
    </p:spTree>
    <p:extLst>
      <p:ext uri="{BB962C8B-B14F-4D97-AF65-F5344CB8AC3E}">
        <p14:creationId xmlns:p14="http://schemas.microsoft.com/office/powerpoint/2010/main" val="7624018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1447800"/>
            <a:ext cx="5715000" cy="76200"/>
          </a:xfrm>
        </p:spPr>
        <p:txBody>
          <a:bodyPr>
            <a:normAutofit fontScale="90000"/>
          </a:bodyPr>
          <a:lstStyle/>
          <a:p>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457200"/>
            <a:ext cx="7239000" cy="4957140"/>
          </a:xfrm>
        </p:spPr>
      </p:pic>
      <p:sp>
        <p:nvSpPr>
          <p:cNvPr id="3" name="TextBox 2"/>
          <p:cNvSpPr txBox="1"/>
          <p:nvPr/>
        </p:nvSpPr>
        <p:spPr>
          <a:xfrm>
            <a:off x="1371600" y="5486400"/>
            <a:ext cx="6400800" cy="1015663"/>
          </a:xfrm>
          <a:prstGeom prst="rect">
            <a:avLst/>
          </a:prstGeom>
          <a:noFill/>
        </p:spPr>
        <p:txBody>
          <a:bodyPr wrap="square" rtlCol="0">
            <a:spAutoFit/>
          </a:bodyPr>
          <a:lstStyle/>
          <a:p>
            <a:pPr algn="ctr"/>
            <a:r>
              <a:rPr lang="en-US" sz="2000" b="1" dirty="0" smtClean="0">
                <a:latin typeface="Arial" pitchFamily="34" charset="0"/>
                <a:cs typeface="Arial" pitchFamily="34" charset="0"/>
              </a:rPr>
              <a:t>Most mitigation systems are known as “active soil depressurization” and attempt to prevent the radon from entering the home</a:t>
            </a:r>
            <a:r>
              <a:rPr lang="en-US" sz="2000" b="1" dirty="0" smtClean="0"/>
              <a:t>.   </a:t>
            </a:r>
            <a:endParaRPr lang="en-US" sz="2000" b="1" dirty="0"/>
          </a:p>
        </p:txBody>
      </p:sp>
      <p:sp>
        <p:nvSpPr>
          <p:cNvPr id="2" name="Footer Placeholder 1"/>
          <p:cNvSpPr>
            <a:spLocks noGrp="1"/>
          </p:cNvSpPr>
          <p:nvPr>
            <p:ph type="ftr" sz="quarter" idx="11"/>
          </p:nvPr>
        </p:nvSpPr>
        <p:spPr/>
        <p:txBody>
          <a:bodyPr/>
          <a:lstStyle/>
          <a:p>
            <a:r>
              <a:rPr lang="en-US" smtClean="0"/>
              <a:t>nau.edu/iaqtc</a:t>
            </a:r>
            <a:endParaRPr lang="en-US" dirty="0"/>
          </a:p>
        </p:txBody>
      </p:sp>
      <p:sp>
        <p:nvSpPr>
          <p:cNvPr id="4" name="Slide Number Placeholder 3"/>
          <p:cNvSpPr>
            <a:spLocks noGrp="1"/>
          </p:cNvSpPr>
          <p:nvPr>
            <p:ph type="sldNum" sz="quarter" idx="12"/>
          </p:nvPr>
        </p:nvSpPr>
        <p:spPr/>
        <p:txBody>
          <a:bodyPr/>
          <a:lstStyle/>
          <a:p>
            <a:fld id="{44E7423E-7520-41E8-B13B-31DF6016C65F}" type="slidenum">
              <a:rPr lang="en-US" smtClean="0"/>
              <a:pPr/>
              <a:t>4</a:t>
            </a:fld>
            <a:endParaRPr lang="en-US"/>
          </a:p>
        </p:txBody>
      </p:sp>
    </p:spTree>
    <p:extLst>
      <p:ext uri="{BB962C8B-B14F-4D97-AF65-F5344CB8AC3E}">
        <p14:creationId xmlns:p14="http://schemas.microsoft.com/office/powerpoint/2010/main" val="31377650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nau.edu/iaqtc</a:t>
            </a:r>
            <a:endParaRPr lang="en-US"/>
          </a:p>
        </p:txBody>
      </p:sp>
      <p:sp>
        <p:nvSpPr>
          <p:cNvPr id="36867" name="Rectangle 2"/>
          <p:cNvSpPr>
            <a:spLocks noGrp="1" noChangeArrowheads="1"/>
          </p:cNvSpPr>
          <p:nvPr>
            <p:ph type="title"/>
          </p:nvPr>
        </p:nvSpPr>
        <p:spPr>
          <a:xfrm>
            <a:off x="381000" y="457200"/>
            <a:ext cx="8763000" cy="1155700"/>
          </a:xfrm>
        </p:spPr>
        <p:txBody>
          <a:bodyPr/>
          <a:lstStyle/>
          <a:p>
            <a:r>
              <a:rPr lang="en-US" smtClean="0">
                <a:solidFill>
                  <a:schemeClr val="tx1"/>
                </a:solidFill>
              </a:rPr>
              <a:t>Radon Mitigation</a:t>
            </a:r>
            <a:endParaRPr lang="en-US" smtClean="0">
              <a:solidFill>
                <a:schemeClr val="bg2"/>
              </a:solidFill>
            </a:endParaRPr>
          </a:p>
        </p:txBody>
      </p:sp>
      <p:pic>
        <p:nvPicPr>
          <p:cNvPr id="36868" name="Picture 3" descr="mitigation"/>
          <p:cNvPicPr>
            <a:picLocks noChangeAspect="1" noChangeArrowheads="1"/>
          </p:cNvPicPr>
          <p:nvPr/>
        </p:nvPicPr>
        <p:blipFill>
          <a:blip r:embed="rId2"/>
          <a:srcRect/>
          <a:stretch>
            <a:fillRect/>
          </a:stretch>
        </p:blipFill>
        <p:spPr bwMode="auto">
          <a:xfrm>
            <a:off x="381000" y="1600200"/>
            <a:ext cx="4095750" cy="4849813"/>
          </a:xfrm>
          <a:prstGeom prst="rect">
            <a:avLst/>
          </a:prstGeom>
          <a:noFill/>
          <a:ln w="9525">
            <a:noFill/>
            <a:miter lim="800000"/>
            <a:headEnd/>
            <a:tailEnd/>
          </a:ln>
        </p:spPr>
      </p:pic>
      <p:grpSp>
        <p:nvGrpSpPr>
          <p:cNvPr id="36869" name="Group 4"/>
          <p:cNvGrpSpPr>
            <a:grpSpLocks/>
          </p:cNvGrpSpPr>
          <p:nvPr/>
        </p:nvGrpSpPr>
        <p:grpSpPr bwMode="auto">
          <a:xfrm>
            <a:off x="2214563" y="1131888"/>
            <a:ext cx="4714875" cy="4451350"/>
            <a:chOff x="0" y="0"/>
            <a:chExt cx="2970" cy="2804"/>
          </a:xfrm>
        </p:grpSpPr>
        <p:sp>
          <p:nvSpPr>
            <p:cNvPr id="36871" name="Rectangle 5"/>
            <p:cNvSpPr>
              <a:spLocks noChangeArrowheads="1"/>
            </p:cNvSpPr>
            <p:nvPr/>
          </p:nvSpPr>
          <p:spPr bwMode="auto">
            <a:xfrm>
              <a:off x="0" y="0"/>
              <a:ext cx="0" cy="0"/>
            </a:xfrm>
            <a:prstGeom prst="rect">
              <a:avLst/>
            </a:prstGeom>
            <a:noFill/>
            <a:ln w="12700" cap="sq">
              <a:noFill/>
              <a:miter lim="800000"/>
              <a:headEnd type="none" w="sm" len="sm"/>
              <a:tailEnd type="none" w="sm" len="sm"/>
            </a:ln>
          </p:spPr>
          <p:txBody>
            <a:bodyPr>
              <a:spAutoFit/>
            </a:bodyPr>
            <a:lstStyle/>
            <a:p>
              <a:endParaRPr lang="en-US"/>
            </a:p>
          </p:txBody>
        </p:sp>
        <p:sp>
          <p:nvSpPr>
            <p:cNvPr id="36872" name="Rectangle 6"/>
            <p:cNvSpPr>
              <a:spLocks noChangeArrowheads="1"/>
            </p:cNvSpPr>
            <p:nvPr/>
          </p:nvSpPr>
          <p:spPr bwMode="auto">
            <a:xfrm>
              <a:off x="0" y="0"/>
              <a:ext cx="2970" cy="2804"/>
            </a:xfrm>
            <a:prstGeom prst="rect">
              <a:avLst/>
            </a:prstGeom>
            <a:noFill/>
            <a:ln w="12700" cap="sq">
              <a:noFill/>
              <a:miter lim="800000"/>
              <a:headEnd type="none" w="sm" len="sm"/>
              <a:tailEnd type="none" w="sm" len="sm"/>
            </a:ln>
          </p:spPr>
          <p:txBody>
            <a:bodyPr/>
            <a:lstStyle/>
            <a:p>
              <a:pPr algn="l" eaLnBrk="1" hangingPunct="1"/>
              <a:r>
                <a:rPr lang="en-US" b="1"/>
                <a:t>  </a:t>
              </a:r>
              <a:r>
                <a:rPr lang="en-US" sz="28600" b="1"/>
                <a:t> </a:t>
              </a:r>
              <a:r>
                <a:rPr lang="en-US" b="1"/>
                <a:t>                                 </a:t>
              </a:r>
            </a:p>
          </p:txBody>
        </p:sp>
      </p:grpSp>
      <p:pic>
        <p:nvPicPr>
          <p:cNvPr id="36870" name="Picture 7" descr="Radon Resistant Construction representation"/>
          <p:cNvPicPr>
            <a:picLocks noChangeAspect="1" noChangeArrowheads="1"/>
          </p:cNvPicPr>
          <p:nvPr/>
        </p:nvPicPr>
        <p:blipFill>
          <a:blip r:embed="rId3"/>
          <a:srcRect/>
          <a:stretch>
            <a:fillRect/>
          </a:stretch>
        </p:blipFill>
        <p:spPr bwMode="auto">
          <a:xfrm>
            <a:off x="4648200" y="1828800"/>
            <a:ext cx="3511550" cy="48768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44E7423E-7520-41E8-B13B-31DF6016C65F}" type="slidenum">
              <a:rPr lang="en-US" smtClean="0"/>
              <a:pPr/>
              <a:t>40</a:t>
            </a:fld>
            <a:endParaRPr lang="en-US"/>
          </a:p>
        </p:txBody>
      </p:sp>
    </p:spTree>
    <p:extLst>
      <p:ext uri="{BB962C8B-B14F-4D97-AF65-F5344CB8AC3E}">
        <p14:creationId xmlns:p14="http://schemas.microsoft.com/office/powerpoint/2010/main" val="2641042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7089" y="381000"/>
            <a:ext cx="5943600" cy="461665"/>
          </a:xfrm>
          <a:prstGeom prst="rect">
            <a:avLst/>
          </a:prstGeom>
          <a:noFill/>
        </p:spPr>
        <p:txBody>
          <a:bodyPr wrap="square" rtlCol="0">
            <a:spAutoFit/>
          </a:bodyPr>
          <a:lstStyle/>
          <a:p>
            <a:r>
              <a:rPr lang="en-US" sz="2400" b="1" u="sng" dirty="0" smtClean="0">
                <a:latin typeface="Arial" pitchFamily="34" charset="0"/>
                <a:cs typeface="Arial" pitchFamily="34" charset="0"/>
              </a:rPr>
              <a:t>Different Types of Mitigation</a:t>
            </a:r>
            <a:endParaRPr lang="en-US" sz="2400" b="1" u="sng" dirty="0">
              <a:latin typeface="Arial" pitchFamily="34" charset="0"/>
              <a:cs typeface="Arial" pitchFamily="34" charset="0"/>
            </a:endParaRPr>
          </a:p>
        </p:txBody>
      </p:sp>
      <p:sp>
        <p:nvSpPr>
          <p:cNvPr id="4" name="TextBox 3"/>
          <p:cNvSpPr txBox="1"/>
          <p:nvPr/>
        </p:nvSpPr>
        <p:spPr>
          <a:xfrm>
            <a:off x="1066800" y="914400"/>
            <a:ext cx="6629400" cy="1569660"/>
          </a:xfrm>
          <a:prstGeom prst="rect">
            <a:avLst/>
          </a:prstGeom>
          <a:noFill/>
        </p:spPr>
        <p:txBody>
          <a:bodyPr wrap="square" rtlCol="0">
            <a:spAutoFit/>
          </a:bodyPr>
          <a:lstStyle/>
          <a:p>
            <a:pPr marL="285750" indent="-285750">
              <a:buFont typeface="Arial" pitchFamily="34" charset="0"/>
              <a:buChar char="•"/>
            </a:pPr>
            <a:r>
              <a:rPr lang="en-US" sz="2400" b="1" dirty="0" smtClean="0">
                <a:solidFill>
                  <a:srgbClr val="0070C0"/>
                </a:solidFill>
                <a:latin typeface="Arial" pitchFamily="34" charset="0"/>
                <a:cs typeface="Arial" pitchFamily="34" charset="0"/>
              </a:rPr>
              <a:t>Active soil depressurization (ASD) and mechanical ventilation (most common)</a:t>
            </a:r>
          </a:p>
          <a:p>
            <a:pPr marL="285750" indent="-285750">
              <a:buFont typeface="Arial" pitchFamily="34" charset="0"/>
              <a:buChar char="•"/>
            </a:pPr>
            <a:r>
              <a:rPr lang="en-US" sz="2400" b="1" dirty="0" smtClean="0">
                <a:solidFill>
                  <a:srgbClr val="0070C0"/>
                </a:solidFill>
                <a:latin typeface="Arial" pitchFamily="34" charset="0"/>
                <a:cs typeface="Arial" pitchFamily="34" charset="0"/>
              </a:rPr>
              <a:t>Above slab air pressure differential barrier</a:t>
            </a:r>
          </a:p>
          <a:p>
            <a:pPr marL="285750" indent="-285750">
              <a:buFont typeface="Arial" pitchFamily="34" charset="0"/>
              <a:buChar char="•"/>
            </a:pPr>
            <a:r>
              <a:rPr lang="en-US" sz="2400" b="1" dirty="0" smtClean="0">
                <a:solidFill>
                  <a:srgbClr val="0070C0"/>
                </a:solidFill>
                <a:latin typeface="Arial" pitchFamily="34" charset="0"/>
                <a:cs typeface="Arial" pitchFamily="34" charset="0"/>
              </a:rPr>
              <a:t>Heat recovery ventilators</a:t>
            </a:r>
            <a:endParaRPr lang="en-US" sz="2400" b="1" dirty="0">
              <a:solidFill>
                <a:srgbClr val="0070C0"/>
              </a:solidFill>
              <a:latin typeface="Arial" pitchFamily="34" charset="0"/>
              <a:cs typeface="Arial" pitchFamily="34" charset="0"/>
            </a:endParaRPr>
          </a:p>
        </p:txBody>
      </p:sp>
      <p:sp>
        <p:nvSpPr>
          <p:cNvPr id="5" name="TextBox 4"/>
          <p:cNvSpPr txBox="1"/>
          <p:nvPr/>
        </p:nvSpPr>
        <p:spPr>
          <a:xfrm>
            <a:off x="528917" y="2636460"/>
            <a:ext cx="8153399" cy="2677656"/>
          </a:xfrm>
          <a:prstGeom prst="rect">
            <a:avLst/>
          </a:prstGeom>
          <a:noFill/>
        </p:spPr>
        <p:txBody>
          <a:bodyPr wrap="square" rtlCol="0">
            <a:spAutoFit/>
          </a:bodyPr>
          <a:lstStyle/>
          <a:p>
            <a:r>
              <a:rPr lang="en-US" sz="2400" b="1" dirty="0" smtClean="0">
                <a:latin typeface="Arial" pitchFamily="34" charset="0"/>
                <a:cs typeface="Arial" pitchFamily="34" charset="0"/>
              </a:rPr>
              <a:t>There can be potentially serious issues with installing mitigation systems.</a:t>
            </a:r>
          </a:p>
          <a:p>
            <a:pPr marL="342900" indent="-342900">
              <a:buFont typeface="Arial" pitchFamily="34" charset="0"/>
              <a:buChar char="•"/>
            </a:pPr>
            <a:r>
              <a:rPr lang="en-US" sz="2400" b="1" dirty="0" smtClean="0">
                <a:latin typeface="Arial" pitchFamily="34" charset="0"/>
                <a:cs typeface="Arial" pitchFamily="34" charset="0"/>
              </a:rPr>
              <a:t>Mitigation systems installed in humid regions can compound moisture issues such as mold and mildew. </a:t>
            </a:r>
          </a:p>
          <a:p>
            <a:pPr marL="342900" indent="-342900">
              <a:buFont typeface="Arial" pitchFamily="34" charset="0"/>
              <a:buChar char="•"/>
            </a:pPr>
            <a:r>
              <a:rPr lang="en-US" sz="2400" b="1" dirty="0" smtClean="0">
                <a:latin typeface="Arial" pitchFamily="34" charset="0"/>
                <a:cs typeface="Arial" pitchFamily="34" charset="0"/>
              </a:rPr>
              <a:t>Poorly installed mitigation systems can greatly increase winter heating costs.</a:t>
            </a:r>
            <a:endParaRPr lang="en-US" sz="2400" b="1" dirty="0">
              <a:latin typeface="Arial" pitchFamily="34" charset="0"/>
              <a:cs typeface="Arial" pitchFamily="34" charset="0"/>
            </a:endParaRPr>
          </a:p>
        </p:txBody>
      </p:sp>
      <p:sp>
        <p:nvSpPr>
          <p:cNvPr id="3" name="Footer Placeholder 2"/>
          <p:cNvSpPr>
            <a:spLocks noGrp="1"/>
          </p:cNvSpPr>
          <p:nvPr>
            <p:ph type="ftr" sz="quarter" idx="11"/>
          </p:nvPr>
        </p:nvSpPr>
        <p:spPr/>
        <p:txBody>
          <a:bodyPr/>
          <a:lstStyle/>
          <a:p>
            <a:r>
              <a:rPr lang="en-US" smtClean="0"/>
              <a:t>nau.edu/iaqtc</a:t>
            </a:r>
            <a:endParaRPr lang="en-US"/>
          </a:p>
        </p:txBody>
      </p:sp>
      <p:sp>
        <p:nvSpPr>
          <p:cNvPr id="6" name="Slide Number Placeholder 5"/>
          <p:cNvSpPr>
            <a:spLocks noGrp="1"/>
          </p:cNvSpPr>
          <p:nvPr>
            <p:ph type="sldNum" sz="quarter" idx="12"/>
          </p:nvPr>
        </p:nvSpPr>
        <p:spPr/>
        <p:txBody>
          <a:bodyPr/>
          <a:lstStyle/>
          <a:p>
            <a:fld id="{44E7423E-7520-41E8-B13B-31DF6016C65F}" type="slidenum">
              <a:rPr lang="en-US" smtClean="0"/>
              <a:pPr/>
              <a:t>41</a:t>
            </a:fld>
            <a:endParaRPr lang="en-US"/>
          </a:p>
        </p:txBody>
      </p:sp>
    </p:spTree>
    <p:extLst>
      <p:ext uri="{BB962C8B-B14F-4D97-AF65-F5344CB8AC3E}">
        <p14:creationId xmlns:p14="http://schemas.microsoft.com/office/powerpoint/2010/main" val="6772047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923826"/>
            <a:ext cx="5029200" cy="3334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90700" y="1053580"/>
            <a:ext cx="5867400" cy="954107"/>
          </a:xfrm>
          <a:prstGeom prst="rect">
            <a:avLst/>
          </a:prstGeom>
          <a:noFill/>
        </p:spPr>
        <p:txBody>
          <a:bodyPr wrap="square" rtlCol="0">
            <a:spAutoFit/>
          </a:bodyPr>
          <a:lstStyle/>
          <a:p>
            <a:pPr algn="ctr"/>
            <a:r>
              <a:rPr lang="en-US" sz="2800" b="1" dirty="0" smtClean="0">
                <a:latin typeface="Arial" pitchFamily="34" charset="0"/>
                <a:cs typeface="Arial" pitchFamily="34" charset="0"/>
              </a:rPr>
              <a:t>One way to ensure that your home is safe from radon</a:t>
            </a:r>
            <a:endParaRPr lang="en-US" sz="2800" b="1" dirty="0">
              <a:latin typeface="Arial" pitchFamily="34" charset="0"/>
              <a:cs typeface="Arial" pitchFamily="34" charset="0"/>
            </a:endParaRPr>
          </a:p>
        </p:txBody>
      </p:sp>
      <p:sp>
        <p:nvSpPr>
          <p:cNvPr id="2" name="TextBox 1"/>
          <p:cNvSpPr txBox="1"/>
          <p:nvPr/>
        </p:nvSpPr>
        <p:spPr>
          <a:xfrm>
            <a:off x="2133600" y="5530334"/>
            <a:ext cx="5448300" cy="369332"/>
          </a:xfrm>
          <a:prstGeom prst="rect">
            <a:avLst/>
          </a:prstGeom>
          <a:noFill/>
        </p:spPr>
        <p:txBody>
          <a:bodyPr wrap="square" rtlCol="0">
            <a:spAutoFit/>
          </a:bodyPr>
          <a:lstStyle/>
          <a:p>
            <a:r>
              <a:rPr lang="en-US" b="1" dirty="0" smtClean="0">
                <a:latin typeface="Arial" pitchFamily="34" charset="0"/>
                <a:cs typeface="Arial" pitchFamily="34" charset="0"/>
              </a:rPr>
              <a:t>Ambient outdoor radon levels average 0.4 pCi/L</a:t>
            </a:r>
            <a:endParaRPr lang="en-US" b="1" dirty="0">
              <a:latin typeface="Arial" pitchFamily="34" charset="0"/>
              <a:cs typeface="Arial" pitchFamily="34" charset="0"/>
            </a:endParaRPr>
          </a:p>
        </p:txBody>
      </p:sp>
      <p:sp>
        <p:nvSpPr>
          <p:cNvPr id="3" name="Footer Placeholder 2"/>
          <p:cNvSpPr>
            <a:spLocks noGrp="1"/>
          </p:cNvSpPr>
          <p:nvPr>
            <p:ph type="ftr" sz="quarter" idx="11"/>
          </p:nvPr>
        </p:nvSpPr>
        <p:spPr/>
        <p:txBody>
          <a:bodyPr/>
          <a:lstStyle/>
          <a:p>
            <a:r>
              <a:rPr lang="en-US" smtClean="0"/>
              <a:t>nau.edu/iaqtc</a:t>
            </a:r>
            <a:endParaRPr lang="en-US"/>
          </a:p>
        </p:txBody>
      </p:sp>
      <p:sp>
        <p:nvSpPr>
          <p:cNvPr id="5" name="Slide Number Placeholder 4"/>
          <p:cNvSpPr>
            <a:spLocks noGrp="1"/>
          </p:cNvSpPr>
          <p:nvPr>
            <p:ph type="sldNum" sz="quarter" idx="12"/>
          </p:nvPr>
        </p:nvSpPr>
        <p:spPr/>
        <p:txBody>
          <a:bodyPr/>
          <a:lstStyle/>
          <a:p>
            <a:fld id="{44E7423E-7520-41E8-B13B-31DF6016C65F}" type="slidenum">
              <a:rPr lang="en-US" smtClean="0"/>
              <a:pPr/>
              <a:t>42</a:t>
            </a:fld>
            <a:endParaRPr lang="en-US"/>
          </a:p>
        </p:txBody>
      </p:sp>
    </p:spTree>
    <p:extLst>
      <p:ext uri="{BB962C8B-B14F-4D97-AF65-F5344CB8AC3E}">
        <p14:creationId xmlns:p14="http://schemas.microsoft.com/office/powerpoint/2010/main" val="124489451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609600"/>
          </a:xfrm>
        </p:spPr>
        <p:txBody>
          <a:bodyPr>
            <a:normAutofit fontScale="90000"/>
          </a:bodyPr>
          <a:lstStyle/>
          <a:p>
            <a:pPr algn="ctr"/>
            <a:r>
              <a:rPr lang="en-US" dirty="0" smtClean="0">
                <a:solidFill>
                  <a:schemeClr val="tx1"/>
                </a:solidFill>
                <a:effectLst>
                  <a:outerShdw blurRad="38100" dist="38100" dir="2700000" algn="tl">
                    <a:srgbClr val="000000">
                      <a:alpha val="43137"/>
                    </a:srgbClr>
                  </a:outerShdw>
                </a:effectLst>
              </a:rPr>
              <a:t>Basic Radon Mitigation</a:t>
            </a:r>
            <a:endParaRPr lang="en-US" dirty="0">
              <a:solidFill>
                <a:schemeClr val="tx1"/>
              </a:solidFill>
              <a:effectLst>
                <a:outerShdw blurRad="38100" dist="38100" dir="2700000" algn="tl">
                  <a:srgbClr val="000000">
                    <a:alpha val="43137"/>
                  </a:srgbClr>
                </a:outerShdw>
              </a:effectLst>
            </a:endParaRPr>
          </a:p>
        </p:txBody>
      </p:sp>
      <p:pic>
        <p:nvPicPr>
          <p:cNvPr id="2050" name="Picture 2" descr="http://energyefficiencymontana.com/wp-content/uploads/2010/09/Radon-Mitigation-Syst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90600"/>
            <a:ext cx="6096000" cy="42580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5715000"/>
            <a:ext cx="5791200" cy="707886"/>
          </a:xfrm>
          <a:prstGeom prst="rect">
            <a:avLst/>
          </a:prstGeom>
          <a:noFill/>
        </p:spPr>
        <p:txBody>
          <a:bodyPr wrap="square" rtlCol="0">
            <a:spAutoFit/>
          </a:bodyPr>
          <a:lstStyle/>
          <a:p>
            <a:pPr algn="ctr"/>
            <a:r>
              <a:rPr lang="en-US" sz="2000" b="1" dirty="0" smtClean="0">
                <a:latin typeface="Arial" pitchFamily="34" charset="0"/>
                <a:cs typeface="Arial" pitchFamily="34" charset="0"/>
              </a:rPr>
              <a:t>The cost of radon mitigation is between $800 to $2,500 with an average of about $1,200</a:t>
            </a:r>
            <a:endParaRPr lang="en-US" sz="2000" b="1" dirty="0">
              <a:latin typeface="Arial" pitchFamily="34" charset="0"/>
              <a:cs typeface="Arial" pitchFamily="34" charset="0"/>
            </a:endParaRPr>
          </a:p>
        </p:txBody>
      </p:sp>
      <p:sp>
        <p:nvSpPr>
          <p:cNvPr id="4" name="Footer Placeholder 3"/>
          <p:cNvSpPr>
            <a:spLocks noGrp="1"/>
          </p:cNvSpPr>
          <p:nvPr>
            <p:ph type="ftr" sz="quarter" idx="11"/>
          </p:nvPr>
        </p:nvSpPr>
        <p:spPr/>
        <p:txBody>
          <a:bodyPr/>
          <a:lstStyle/>
          <a:p>
            <a:r>
              <a:rPr lang="en-US" smtClean="0"/>
              <a:t>nau.edu/iaqtc</a:t>
            </a:r>
            <a:endParaRPr lang="en-US"/>
          </a:p>
        </p:txBody>
      </p:sp>
      <p:sp>
        <p:nvSpPr>
          <p:cNvPr id="5" name="Slide Number Placeholder 4"/>
          <p:cNvSpPr>
            <a:spLocks noGrp="1"/>
          </p:cNvSpPr>
          <p:nvPr>
            <p:ph type="sldNum" sz="quarter" idx="12"/>
          </p:nvPr>
        </p:nvSpPr>
        <p:spPr/>
        <p:txBody>
          <a:bodyPr/>
          <a:lstStyle/>
          <a:p>
            <a:fld id="{44E7423E-7520-41E8-B13B-31DF6016C65F}" type="slidenum">
              <a:rPr lang="en-US" smtClean="0"/>
              <a:pPr/>
              <a:t>43</a:t>
            </a:fld>
            <a:endParaRPr lang="en-US"/>
          </a:p>
        </p:txBody>
      </p:sp>
    </p:spTree>
    <p:extLst>
      <p:ext uri="{BB962C8B-B14F-4D97-AF65-F5344CB8AC3E}">
        <p14:creationId xmlns:p14="http://schemas.microsoft.com/office/powerpoint/2010/main" val="290806743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23900" y="457200"/>
            <a:ext cx="7620000" cy="1600200"/>
          </a:xfrm>
        </p:spPr>
        <p:txBody>
          <a:bodyPr>
            <a:normAutofit fontScale="90000"/>
          </a:bodyPr>
          <a:lstStyle/>
          <a:p>
            <a:r>
              <a:rPr lang="en-US" sz="2400" b="1" dirty="0" smtClean="0">
                <a:solidFill>
                  <a:schemeClr val="tx1"/>
                </a:solidFill>
                <a:latin typeface="Arial" pitchFamily="34" charset="0"/>
                <a:cs typeface="Arial" pitchFamily="34" charset="0"/>
              </a:rPr>
              <a:t>-Cracks in basement floors and walls need to be sealed. </a:t>
            </a:r>
            <a:br>
              <a:rPr lang="en-US" sz="2400" b="1" dirty="0" smtClean="0">
                <a:solidFill>
                  <a:schemeClr val="tx1"/>
                </a:solidFill>
                <a:latin typeface="Arial" pitchFamily="34" charset="0"/>
                <a:cs typeface="Arial" pitchFamily="34" charset="0"/>
              </a:rPr>
            </a:br>
            <a:r>
              <a:rPr lang="en-US" sz="2400" b="1" dirty="0" smtClean="0">
                <a:solidFill>
                  <a:schemeClr val="tx1"/>
                </a:solidFill>
                <a:latin typeface="Arial" pitchFamily="34" charset="0"/>
                <a:cs typeface="Arial" pitchFamily="34" charset="0"/>
              </a:rPr>
              <a:t>-The floor/wall joint is a common culprit. </a:t>
            </a:r>
            <a:br>
              <a:rPr lang="en-US" sz="2400" b="1" dirty="0" smtClean="0">
                <a:solidFill>
                  <a:schemeClr val="tx1"/>
                </a:solidFill>
                <a:latin typeface="Arial" pitchFamily="34" charset="0"/>
                <a:cs typeface="Arial" pitchFamily="34" charset="0"/>
              </a:rPr>
            </a:br>
            <a:r>
              <a:rPr lang="en-US" sz="2400" b="1" dirty="0" smtClean="0">
                <a:solidFill>
                  <a:schemeClr val="tx1"/>
                </a:solidFill>
                <a:latin typeface="Arial" pitchFamily="34" charset="0"/>
                <a:cs typeface="Arial" pitchFamily="34" charset="0"/>
              </a:rPr>
              <a:t>-Cinderblock walls are an open invite for radon to come into the house.</a:t>
            </a:r>
            <a:endParaRPr lang="en-US" sz="2400" b="1" dirty="0">
              <a:latin typeface="Arial"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514600"/>
            <a:ext cx="6324600" cy="3728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US" smtClean="0"/>
              <a:t>nau.edu/iaqtc</a:t>
            </a:r>
            <a:endParaRPr lang="en-US"/>
          </a:p>
        </p:txBody>
      </p:sp>
      <p:sp>
        <p:nvSpPr>
          <p:cNvPr id="4" name="Slide Number Placeholder 3"/>
          <p:cNvSpPr>
            <a:spLocks noGrp="1"/>
          </p:cNvSpPr>
          <p:nvPr>
            <p:ph type="sldNum" sz="quarter" idx="12"/>
          </p:nvPr>
        </p:nvSpPr>
        <p:spPr/>
        <p:txBody>
          <a:bodyPr/>
          <a:lstStyle/>
          <a:p>
            <a:fld id="{44E7423E-7520-41E8-B13B-31DF6016C65F}" type="slidenum">
              <a:rPr lang="en-US" smtClean="0"/>
              <a:pPr/>
              <a:t>44</a:t>
            </a:fld>
            <a:endParaRPr lang="en-US"/>
          </a:p>
        </p:txBody>
      </p:sp>
    </p:spTree>
    <p:extLst>
      <p:ext uri="{BB962C8B-B14F-4D97-AF65-F5344CB8AC3E}">
        <p14:creationId xmlns:p14="http://schemas.microsoft.com/office/powerpoint/2010/main" val="160957184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774" y="1524000"/>
            <a:ext cx="3357121"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14400" y="533400"/>
            <a:ext cx="7239000" cy="830997"/>
          </a:xfrm>
          <a:prstGeom prst="rect">
            <a:avLst/>
          </a:prstGeom>
          <a:noFill/>
        </p:spPr>
        <p:txBody>
          <a:bodyPr wrap="square" rtlCol="0">
            <a:spAutoFit/>
          </a:bodyPr>
          <a:lstStyle/>
          <a:p>
            <a:pPr algn="ctr"/>
            <a:r>
              <a:rPr lang="en-US" sz="2400" b="1" dirty="0" smtClean="0">
                <a:latin typeface="Arial" pitchFamily="34" charset="0"/>
                <a:cs typeface="Arial" pitchFamily="34" charset="0"/>
              </a:rPr>
              <a:t>This image shows a hole drilled in the basement floor to draw air from under the concrete slab</a:t>
            </a:r>
            <a:r>
              <a:rPr lang="en-US" dirty="0" smtClean="0"/>
              <a:t>.</a:t>
            </a:r>
            <a:endParaRPr lang="en-US" dirty="0"/>
          </a:p>
        </p:txBody>
      </p:sp>
      <p:sp>
        <p:nvSpPr>
          <p:cNvPr id="3" name="TextBox 2"/>
          <p:cNvSpPr txBox="1"/>
          <p:nvPr/>
        </p:nvSpPr>
        <p:spPr>
          <a:xfrm>
            <a:off x="457200" y="4267200"/>
            <a:ext cx="8305800" cy="769441"/>
          </a:xfrm>
          <a:prstGeom prst="rect">
            <a:avLst/>
          </a:prstGeom>
          <a:noFill/>
        </p:spPr>
        <p:txBody>
          <a:bodyPr wrap="square" rtlCol="0">
            <a:spAutoFit/>
          </a:bodyPr>
          <a:lstStyle/>
          <a:p>
            <a:r>
              <a:rPr lang="en-US" sz="2200" b="1" dirty="0" smtClean="0">
                <a:latin typeface="Arial" pitchFamily="34" charset="0"/>
                <a:cs typeface="Arial" pitchFamily="34" charset="0"/>
              </a:rPr>
              <a:t>The tools necessary for radon mitigation will vary depending on the individual circumstances. </a:t>
            </a:r>
            <a:endParaRPr lang="en-US" sz="2200" b="1" dirty="0">
              <a:latin typeface="Arial" pitchFamily="34" charset="0"/>
              <a:cs typeface="Arial" pitchFamily="34" charset="0"/>
            </a:endParaRPr>
          </a:p>
        </p:txBody>
      </p:sp>
      <p:sp>
        <p:nvSpPr>
          <p:cNvPr id="4" name="Footer Placeholder 3"/>
          <p:cNvSpPr>
            <a:spLocks noGrp="1"/>
          </p:cNvSpPr>
          <p:nvPr>
            <p:ph type="ftr" sz="quarter" idx="11"/>
          </p:nvPr>
        </p:nvSpPr>
        <p:spPr/>
        <p:txBody>
          <a:bodyPr/>
          <a:lstStyle/>
          <a:p>
            <a:r>
              <a:rPr lang="en-US" smtClean="0"/>
              <a:t>nau.edu/iaqtc</a:t>
            </a:r>
            <a:endParaRPr lang="en-US"/>
          </a:p>
        </p:txBody>
      </p:sp>
      <p:sp>
        <p:nvSpPr>
          <p:cNvPr id="5" name="Slide Number Placeholder 4"/>
          <p:cNvSpPr>
            <a:spLocks noGrp="1"/>
          </p:cNvSpPr>
          <p:nvPr>
            <p:ph type="sldNum" sz="quarter" idx="12"/>
          </p:nvPr>
        </p:nvSpPr>
        <p:spPr/>
        <p:txBody>
          <a:bodyPr/>
          <a:lstStyle/>
          <a:p>
            <a:fld id="{44E7423E-7520-41E8-B13B-31DF6016C65F}" type="slidenum">
              <a:rPr lang="en-US" smtClean="0"/>
              <a:pPr/>
              <a:t>45</a:t>
            </a:fld>
            <a:endParaRPr lang="en-US"/>
          </a:p>
        </p:txBody>
      </p:sp>
    </p:spTree>
    <p:extLst>
      <p:ext uri="{BB962C8B-B14F-4D97-AF65-F5344CB8AC3E}">
        <p14:creationId xmlns:p14="http://schemas.microsoft.com/office/powerpoint/2010/main" val="160409077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338" y="533400"/>
            <a:ext cx="8305800" cy="972312"/>
          </a:xfrm>
        </p:spPr>
        <p:txBody>
          <a:bodyPr/>
          <a:lstStyle/>
          <a:p>
            <a:pPr algn="ctr"/>
            <a:r>
              <a:rPr lang="en-US" dirty="0" smtClean="0">
                <a:solidFill>
                  <a:schemeClr val="tx1"/>
                </a:solidFill>
              </a:rPr>
              <a:t>Mitigation in crawlspace</a:t>
            </a:r>
            <a:endParaRPr lang="en-US" dirty="0">
              <a:solidFill>
                <a:schemeClr val="tx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633" y="1752600"/>
            <a:ext cx="4621213" cy="346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21855" y="5410200"/>
            <a:ext cx="4732767" cy="1200329"/>
          </a:xfrm>
          <a:prstGeom prst="rect">
            <a:avLst/>
          </a:prstGeom>
          <a:noFill/>
        </p:spPr>
        <p:txBody>
          <a:bodyPr wrap="square" rtlCol="0">
            <a:spAutoFit/>
          </a:bodyPr>
          <a:lstStyle/>
          <a:p>
            <a:pPr algn="ctr"/>
            <a:r>
              <a:rPr lang="en-US" sz="2400" b="1" dirty="0" smtClean="0">
                <a:latin typeface="Arial" pitchFamily="34" charset="0"/>
                <a:cs typeface="Arial" pitchFamily="34" charset="0"/>
              </a:rPr>
              <a:t>Active soil depressurization. Notice the piping under the plastic </a:t>
            </a:r>
            <a:endParaRPr lang="en-US" sz="2400" b="1" dirty="0">
              <a:latin typeface="Arial" pitchFamily="34" charset="0"/>
              <a:cs typeface="Arial" pitchFamily="34" charset="0"/>
            </a:endParaRPr>
          </a:p>
        </p:txBody>
      </p:sp>
      <p:sp>
        <p:nvSpPr>
          <p:cNvPr id="4" name="Left Arrow 3"/>
          <p:cNvSpPr/>
          <p:nvPr/>
        </p:nvSpPr>
        <p:spPr>
          <a:xfrm rot="5400000">
            <a:off x="2826258" y="4107941"/>
            <a:ext cx="1752600" cy="24231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629400" y="3102769"/>
            <a:ext cx="1524000" cy="380999"/>
          </a:xfrm>
          <a:prstGeom prst="rect">
            <a:avLst/>
          </a:prstGeom>
          <a:noFill/>
        </p:spPr>
        <p:txBody>
          <a:bodyPr wrap="square" rtlCol="0">
            <a:spAutoFit/>
          </a:bodyPr>
          <a:lstStyle/>
          <a:p>
            <a:pPr algn="r"/>
            <a:r>
              <a:rPr lang="en-US" dirty="0" smtClean="0"/>
              <a:t>Pipe to fan</a:t>
            </a:r>
            <a:endParaRPr lang="en-US" dirty="0"/>
          </a:p>
        </p:txBody>
      </p:sp>
      <p:sp>
        <p:nvSpPr>
          <p:cNvPr id="6" name="Up Arrow 5"/>
          <p:cNvSpPr/>
          <p:nvPr/>
        </p:nvSpPr>
        <p:spPr>
          <a:xfrm rot="17757195">
            <a:off x="6185700" y="2504200"/>
            <a:ext cx="230498" cy="114594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1"/>
          </p:nvPr>
        </p:nvSpPr>
        <p:spPr/>
        <p:txBody>
          <a:bodyPr/>
          <a:lstStyle/>
          <a:p>
            <a:r>
              <a:rPr lang="en-US" smtClean="0"/>
              <a:t>nau.edu/iaqtc</a:t>
            </a:r>
            <a:endParaRPr lang="en-US"/>
          </a:p>
        </p:txBody>
      </p:sp>
      <p:sp>
        <p:nvSpPr>
          <p:cNvPr id="8" name="Slide Number Placeholder 7"/>
          <p:cNvSpPr>
            <a:spLocks noGrp="1"/>
          </p:cNvSpPr>
          <p:nvPr>
            <p:ph type="sldNum" sz="quarter" idx="12"/>
          </p:nvPr>
        </p:nvSpPr>
        <p:spPr/>
        <p:txBody>
          <a:bodyPr/>
          <a:lstStyle/>
          <a:p>
            <a:fld id="{44E7423E-7520-41E8-B13B-31DF6016C65F}" type="slidenum">
              <a:rPr lang="en-US" smtClean="0"/>
              <a:pPr/>
              <a:t>46</a:t>
            </a:fld>
            <a:endParaRPr lang="en-US"/>
          </a:p>
        </p:txBody>
      </p:sp>
    </p:spTree>
    <p:extLst>
      <p:ext uri="{BB962C8B-B14F-4D97-AF65-F5344CB8AC3E}">
        <p14:creationId xmlns:p14="http://schemas.microsoft.com/office/powerpoint/2010/main" val="226777044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305800" cy="819912"/>
          </a:xfrm>
        </p:spPr>
        <p:txBody>
          <a:bodyPr>
            <a:normAutofit/>
          </a:bodyPr>
          <a:lstStyle/>
          <a:p>
            <a:pPr algn="ctr"/>
            <a:r>
              <a:rPr lang="en-US" sz="4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Actual Mitigation Photo</a:t>
            </a:r>
            <a:endParaRPr lang="en-US" sz="4400"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pic>
        <p:nvPicPr>
          <p:cNvPr id="3074" name="Picture 2" descr="http://www.wpb-radon.com/job%20images/ossysex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6781800" cy="4267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5800" y="5715000"/>
            <a:ext cx="8001000" cy="830997"/>
          </a:xfrm>
          <a:prstGeom prst="rect">
            <a:avLst/>
          </a:prstGeom>
          <a:noFill/>
        </p:spPr>
        <p:txBody>
          <a:bodyPr wrap="square" rtlCol="0">
            <a:spAutoFit/>
          </a:bodyPr>
          <a:lstStyle/>
          <a:p>
            <a:pPr algn="ctr"/>
            <a:r>
              <a:rPr lang="en-US" sz="2400" b="1" dirty="0" smtClean="0">
                <a:latin typeface="Arial" pitchFamily="34" charset="0"/>
                <a:cs typeface="Arial" pitchFamily="34" charset="0"/>
              </a:rPr>
              <a:t>Most mitigation systems can be designed to blend into the natural structure and utilities of the home</a:t>
            </a:r>
            <a:endParaRPr lang="en-US" sz="2400" b="1" dirty="0">
              <a:latin typeface="Arial" pitchFamily="34" charset="0"/>
              <a:cs typeface="Arial" pitchFamily="34" charset="0"/>
            </a:endParaRPr>
          </a:p>
        </p:txBody>
      </p:sp>
      <p:sp>
        <p:nvSpPr>
          <p:cNvPr id="4" name="Footer Placeholder 3"/>
          <p:cNvSpPr>
            <a:spLocks noGrp="1"/>
          </p:cNvSpPr>
          <p:nvPr>
            <p:ph type="ftr" sz="quarter" idx="11"/>
          </p:nvPr>
        </p:nvSpPr>
        <p:spPr/>
        <p:txBody>
          <a:bodyPr/>
          <a:lstStyle/>
          <a:p>
            <a:r>
              <a:rPr lang="en-US" smtClean="0"/>
              <a:t>nau.edu/iaqtc</a:t>
            </a:r>
            <a:endParaRPr lang="en-US"/>
          </a:p>
        </p:txBody>
      </p:sp>
      <p:sp>
        <p:nvSpPr>
          <p:cNvPr id="5" name="Slide Number Placeholder 4"/>
          <p:cNvSpPr>
            <a:spLocks noGrp="1"/>
          </p:cNvSpPr>
          <p:nvPr>
            <p:ph type="sldNum" sz="quarter" idx="12"/>
          </p:nvPr>
        </p:nvSpPr>
        <p:spPr/>
        <p:txBody>
          <a:bodyPr/>
          <a:lstStyle/>
          <a:p>
            <a:fld id="{44E7423E-7520-41E8-B13B-31DF6016C65F}" type="slidenum">
              <a:rPr lang="en-US" smtClean="0"/>
              <a:pPr/>
              <a:t>47</a:t>
            </a:fld>
            <a:endParaRPr lang="en-US"/>
          </a:p>
        </p:txBody>
      </p:sp>
    </p:spTree>
    <p:extLst>
      <p:ext uri="{BB962C8B-B14F-4D97-AF65-F5344CB8AC3E}">
        <p14:creationId xmlns:p14="http://schemas.microsoft.com/office/powerpoint/2010/main" val="327889419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590020"/>
            <a:ext cx="8305800" cy="2905780"/>
          </a:xfrm>
        </p:spPr>
        <p:txBody>
          <a:bodyPr>
            <a:noAutofit/>
          </a:bodyPr>
          <a:lstStyle/>
          <a:p>
            <a:r>
              <a:rPr lang="en-US" sz="2400" b="1" dirty="0" smtClean="0">
                <a:solidFill>
                  <a:schemeClr val="tx1"/>
                </a:solidFill>
                <a:latin typeface="Arial" pitchFamily="34" charset="0"/>
                <a:cs typeface="Arial" pitchFamily="34" charset="0"/>
              </a:rPr>
              <a:t/>
            </a:r>
            <a:br>
              <a:rPr lang="en-US" sz="2400" b="1" dirty="0" smtClean="0">
                <a:solidFill>
                  <a:schemeClr val="tx1"/>
                </a:solidFill>
                <a:latin typeface="Arial" pitchFamily="34" charset="0"/>
                <a:cs typeface="Arial" pitchFamily="34" charset="0"/>
              </a:rPr>
            </a:br>
            <a:r>
              <a:rPr lang="en-US" sz="2400" b="1" dirty="0" smtClean="0">
                <a:solidFill>
                  <a:schemeClr val="tx1"/>
                </a:solidFill>
                <a:latin typeface="Arial" pitchFamily="34" charset="0"/>
                <a:cs typeface="Arial" pitchFamily="34" charset="0"/>
              </a:rPr>
              <a:t/>
            </a:r>
            <a:br>
              <a:rPr lang="en-US" sz="2400" b="1" dirty="0" smtClean="0">
                <a:solidFill>
                  <a:schemeClr val="tx1"/>
                </a:solidFill>
                <a:latin typeface="Arial" pitchFamily="34" charset="0"/>
                <a:cs typeface="Arial" pitchFamily="34" charset="0"/>
              </a:rPr>
            </a:br>
            <a:r>
              <a:rPr lang="en-US" sz="2400" b="1" dirty="0" smtClean="0">
                <a:solidFill>
                  <a:schemeClr val="tx1"/>
                </a:solidFill>
                <a:latin typeface="Arial" pitchFamily="34" charset="0"/>
                <a:cs typeface="Arial" pitchFamily="34" charset="0"/>
              </a:rPr>
              <a:t/>
            </a:r>
            <a:br>
              <a:rPr lang="en-US" sz="2400" b="1" dirty="0" smtClean="0">
                <a:solidFill>
                  <a:schemeClr val="tx1"/>
                </a:solidFill>
                <a:latin typeface="Arial" pitchFamily="34" charset="0"/>
                <a:cs typeface="Arial" pitchFamily="34" charset="0"/>
              </a:rPr>
            </a:br>
            <a:endParaRPr lang="en-US" sz="2400" b="1" dirty="0">
              <a:solidFill>
                <a:schemeClr val="tx1"/>
              </a:solidFill>
              <a:latin typeface="Arial" pitchFamily="34" charset="0"/>
              <a:cs typeface="Arial" pitchFamily="34" charset="0"/>
            </a:endParaRPr>
          </a:p>
        </p:txBody>
      </p:sp>
      <p:sp>
        <p:nvSpPr>
          <p:cNvPr id="3" name="TextBox 2"/>
          <p:cNvSpPr txBox="1"/>
          <p:nvPr/>
        </p:nvSpPr>
        <p:spPr>
          <a:xfrm>
            <a:off x="2819400" y="523858"/>
            <a:ext cx="3352800" cy="523220"/>
          </a:xfrm>
          <a:prstGeom prst="rect">
            <a:avLst/>
          </a:prstGeom>
          <a:noFill/>
        </p:spPr>
        <p:txBody>
          <a:bodyPr wrap="square" rtlCol="0">
            <a:spAutoFit/>
          </a:bodyPr>
          <a:lstStyle/>
          <a:p>
            <a:pPr algn="ctr"/>
            <a:r>
              <a:rPr lang="en-US" sz="2800" b="1" u="sng" dirty="0" smtClean="0">
                <a:latin typeface="Arial" pitchFamily="34" charset="0"/>
                <a:cs typeface="Arial" pitchFamily="34" charset="0"/>
              </a:rPr>
              <a:t>Summary</a:t>
            </a:r>
            <a:endParaRPr lang="en-US" sz="2800" b="1" u="sng" dirty="0">
              <a:latin typeface="Arial" pitchFamily="34" charset="0"/>
              <a:cs typeface="Arial" pitchFamily="34" charset="0"/>
            </a:endParaRPr>
          </a:p>
        </p:txBody>
      </p:sp>
      <p:sp>
        <p:nvSpPr>
          <p:cNvPr id="5" name="TextBox 4"/>
          <p:cNvSpPr txBox="1"/>
          <p:nvPr/>
        </p:nvSpPr>
        <p:spPr>
          <a:xfrm>
            <a:off x="457200" y="1219200"/>
            <a:ext cx="8305800" cy="2954655"/>
          </a:xfrm>
          <a:prstGeom prst="rect">
            <a:avLst/>
          </a:prstGeom>
          <a:noFill/>
        </p:spPr>
        <p:txBody>
          <a:bodyPr wrap="square" rtlCol="0">
            <a:spAutoFit/>
          </a:bodyPr>
          <a:lstStyle/>
          <a:p>
            <a:pPr marL="285750" indent="-285750">
              <a:buFont typeface="Arial" pitchFamily="34" charset="0"/>
              <a:buChar char="•"/>
            </a:pPr>
            <a:r>
              <a:rPr lang="en-US" sz="2400" b="1" dirty="0" smtClean="0">
                <a:latin typeface="Arial" pitchFamily="34" charset="0"/>
                <a:cs typeface="Arial" pitchFamily="34" charset="0"/>
              </a:rPr>
              <a:t>The most common type of mitigation is the active soil depressurization. </a:t>
            </a:r>
          </a:p>
          <a:p>
            <a:pPr marL="285750" indent="-285750">
              <a:buFont typeface="Arial" pitchFamily="34" charset="0"/>
              <a:buChar char="•"/>
            </a:pPr>
            <a:r>
              <a:rPr lang="en-US" sz="2400" b="1" dirty="0" smtClean="0">
                <a:latin typeface="Arial" pitchFamily="34" charset="0"/>
                <a:cs typeface="Arial" pitchFamily="34" charset="0"/>
              </a:rPr>
              <a:t>There </a:t>
            </a:r>
            <a:r>
              <a:rPr lang="en-US" sz="2400" b="1" dirty="0">
                <a:latin typeface="Arial" pitchFamily="34" charset="0"/>
                <a:cs typeface="Arial" pitchFamily="34" charset="0"/>
              </a:rPr>
              <a:t>is no “one system fits all” approach to radon mitigation and care should be taken to install the right system for each unique circumstance</a:t>
            </a:r>
            <a:r>
              <a:rPr lang="en-US" sz="2400" b="1" dirty="0" smtClean="0">
                <a:latin typeface="Arial" pitchFamily="34" charset="0"/>
                <a:cs typeface="Arial" pitchFamily="34" charset="0"/>
              </a:rPr>
              <a:t>.</a:t>
            </a:r>
          </a:p>
          <a:p>
            <a:pPr marL="285750" indent="-285750">
              <a:buFont typeface="Arial" pitchFamily="34" charset="0"/>
              <a:buChar char="•"/>
            </a:pPr>
            <a:r>
              <a:rPr lang="en-US" sz="2400" b="1" dirty="0" smtClean="0">
                <a:latin typeface="Arial" pitchFamily="34" charset="0"/>
                <a:cs typeface="Arial" pitchFamily="34" charset="0"/>
              </a:rPr>
              <a:t>Annual inspection of mitigation system should be completed</a:t>
            </a:r>
          </a:p>
          <a:p>
            <a:pPr marL="285750" indent="-285750">
              <a:buFont typeface="Arial" pitchFamily="34" charset="0"/>
              <a:buChar char="•"/>
            </a:pPr>
            <a:endParaRPr lang="en-US" dirty="0"/>
          </a:p>
        </p:txBody>
      </p:sp>
      <p:sp>
        <p:nvSpPr>
          <p:cNvPr id="4" name="Footer Placeholder 3"/>
          <p:cNvSpPr>
            <a:spLocks noGrp="1"/>
          </p:cNvSpPr>
          <p:nvPr>
            <p:ph type="ftr" sz="quarter" idx="11"/>
          </p:nvPr>
        </p:nvSpPr>
        <p:spPr/>
        <p:txBody>
          <a:bodyPr/>
          <a:lstStyle/>
          <a:p>
            <a:r>
              <a:rPr lang="en-US" smtClean="0"/>
              <a:t>nau.edu/iaqtc</a:t>
            </a:r>
            <a:endParaRPr lang="en-US"/>
          </a:p>
        </p:txBody>
      </p:sp>
      <p:sp>
        <p:nvSpPr>
          <p:cNvPr id="6" name="Slide Number Placeholder 5"/>
          <p:cNvSpPr>
            <a:spLocks noGrp="1"/>
          </p:cNvSpPr>
          <p:nvPr>
            <p:ph type="sldNum" sz="quarter" idx="12"/>
          </p:nvPr>
        </p:nvSpPr>
        <p:spPr/>
        <p:txBody>
          <a:bodyPr/>
          <a:lstStyle/>
          <a:p>
            <a:fld id="{44E7423E-7520-41E8-B13B-31DF6016C65F}" type="slidenum">
              <a:rPr lang="en-US" smtClean="0"/>
              <a:pPr/>
              <a:t>48</a:t>
            </a:fld>
            <a:endParaRPr lang="en-US"/>
          </a:p>
        </p:txBody>
      </p:sp>
    </p:spTree>
    <p:extLst>
      <p:ext uri="{BB962C8B-B14F-4D97-AF65-F5344CB8AC3E}">
        <p14:creationId xmlns:p14="http://schemas.microsoft.com/office/powerpoint/2010/main" val="2694419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nau.edu/iaqtc</a:t>
            </a:r>
            <a:endParaRPr lang="en-US"/>
          </a:p>
        </p:txBody>
      </p:sp>
      <p:sp>
        <p:nvSpPr>
          <p:cNvPr id="28675" name="Rectangle 2"/>
          <p:cNvSpPr>
            <a:spLocks noGrp="1" noChangeArrowheads="1"/>
          </p:cNvSpPr>
          <p:nvPr>
            <p:ph type="title"/>
          </p:nvPr>
        </p:nvSpPr>
        <p:spPr>
          <a:xfrm>
            <a:off x="304800" y="228600"/>
            <a:ext cx="8763000" cy="914400"/>
          </a:xfrm>
        </p:spPr>
        <p:txBody>
          <a:bodyPr>
            <a:normAutofit fontScale="90000"/>
          </a:bodyPr>
          <a:lstStyle/>
          <a:p>
            <a:r>
              <a:rPr lang="en-US" sz="4800" dirty="0" smtClean="0"/>
              <a:t>Radon Resistant Construction (RRC)</a:t>
            </a:r>
            <a:endParaRPr lang="en-US" dirty="0" smtClean="0"/>
          </a:p>
        </p:txBody>
      </p:sp>
      <p:sp>
        <p:nvSpPr>
          <p:cNvPr id="28676" name="Rectangle 3"/>
          <p:cNvSpPr>
            <a:spLocks noGrp="1" noChangeArrowheads="1"/>
          </p:cNvSpPr>
          <p:nvPr>
            <p:ph type="body" idx="1"/>
          </p:nvPr>
        </p:nvSpPr>
        <p:spPr>
          <a:xfrm>
            <a:off x="304800" y="1219200"/>
            <a:ext cx="7772400" cy="4800600"/>
          </a:xfrm>
        </p:spPr>
        <p:txBody>
          <a:bodyPr>
            <a:normAutofit fontScale="92500" lnSpcReduction="10000"/>
          </a:bodyPr>
          <a:lstStyle/>
          <a:p>
            <a:r>
              <a:rPr lang="en-US" dirty="0"/>
              <a:t>Radon-</a:t>
            </a:r>
            <a:r>
              <a:rPr lang="en-US" dirty="0" smtClean="0"/>
              <a:t>resistant construction typically </a:t>
            </a:r>
            <a:r>
              <a:rPr lang="en-US" dirty="0"/>
              <a:t>costs a builder between $250 and $750</a:t>
            </a:r>
            <a:r>
              <a:rPr lang="en-US" dirty="0" smtClean="0"/>
              <a:t>.</a:t>
            </a:r>
            <a:endParaRPr lang="en-US" dirty="0"/>
          </a:p>
          <a:p>
            <a:r>
              <a:rPr lang="en-US" dirty="0" smtClean="0"/>
              <a:t>RRC </a:t>
            </a:r>
            <a:r>
              <a:rPr lang="en-US" dirty="0"/>
              <a:t>could cost less than $250 if the builder already uses some of the same techniques for moisture control. </a:t>
            </a:r>
          </a:p>
          <a:p>
            <a:r>
              <a:rPr lang="en-US" dirty="0"/>
              <a:t>For a builder, it is much less expensive to install a radon-resistant system during construction than to go back and fix a radon problem identified later</a:t>
            </a:r>
            <a:r>
              <a:rPr lang="en-US" dirty="0" smtClean="0"/>
              <a:t>.</a:t>
            </a:r>
            <a:endParaRPr lang="en-US" dirty="0"/>
          </a:p>
          <a:p>
            <a:r>
              <a:rPr lang="en-US" dirty="0"/>
              <a:t>If a new homeowner tests for radon and has to mitigate high levels, it could cost the builder or the owner as much as $2,500</a:t>
            </a:r>
            <a:r>
              <a:rPr lang="en-US" dirty="0" smtClean="0"/>
              <a:t>.</a:t>
            </a:r>
          </a:p>
          <a:p>
            <a:endParaRPr lang="en-US" dirty="0"/>
          </a:p>
          <a:p>
            <a:pPr marL="0" indent="0">
              <a:buNone/>
            </a:pPr>
            <a:r>
              <a:rPr lang="en-US" dirty="0"/>
              <a:t>http://</a:t>
            </a:r>
            <a:r>
              <a:rPr lang="en-US" dirty="0" err="1"/>
              <a:t>www.epa.gov</a:t>
            </a:r>
            <a:r>
              <a:rPr lang="en-US" dirty="0"/>
              <a:t>/radon/</a:t>
            </a:r>
            <a:r>
              <a:rPr lang="en-US" dirty="0" err="1"/>
              <a:t>rrnc</a:t>
            </a:r>
            <a:r>
              <a:rPr lang="en-US" dirty="0"/>
              <a:t>/</a:t>
            </a:r>
            <a:r>
              <a:rPr lang="en-US" dirty="0" err="1"/>
              <a:t>index.html</a:t>
            </a:r>
            <a:endParaRPr lang="en-US" dirty="0" smtClean="0"/>
          </a:p>
        </p:txBody>
      </p:sp>
      <p:sp>
        <p:nvSpPr>
          <p:cNvPr id="2" name="Slide Number Placeholder 1"/>
          <p:cNvSpPr>
            <a:spLocks noGrp="1"/>
          </p:cNvSpPr>
          <p:nvPr>
            <p:ph type="sldNum" sz="quarter" idx="12"/>
          </p:nvPr>
        </p:nvSpPr>
        <p:spPr/>
        <p:txBody>
          <a:bodyPr/>
          <a:lstStyle/>
          <a:p>
            <a:fld id="{44E7423E-7520-41E8-B13B-31DF6016C65F}" type="slidenum">
              <a:rPr lang="en-US" smtClean="0"/>
              <a:pPr/>
              <a:t>49</a:t>
            </a:fld>
            <a:endParaRPr lang="en-US"/>
          </a:p>
        </p:txBody>
      </p:sp>
    </p:spTree>
    <p:extLst>
      <p:ext uri="{BB962C8B-B14F-4D97-AF65-F5344CB8AC3E}">
        <p14:creationId xmlns:p14="http://schemas.microsoft.com/office/powerpoint/2010/main" val="320868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t>nau.edu/iaqtc</a:t>
            </a:r>
            <a:endParaRPr lang="en-US"/>
          </a:p>
        </p:txBody>
      </p:sp>
      <p:sp>
        <p:nvSpPr>
          <p:cNvPr id="34819" name="Rectangle 2"/>
          <p:cNvSpPr>
            <a:spLocks noGrp="1" noChangeArrowheads="1"/>
          </p:cNvSpPr>
          <p:nvPr>
            <p:ph type="title"/>
          </p:nvPr>
        </p:nvSpPr>
        <p:spPr>
          <a:xfrm>
            <a:off x="304800" y="533400"/>
            <a:ext cx="8580438" cy="1155700"/>
          </a:xfrm>
        </p:spPr>
        <p:txBody>
          <a:bodyPr/>
          <a:lstStyle/>
          <a:p>
            <a:r>
              <a:rPr lang="en-US" smtClean="0">
                <a:solidFill>
                  <a:schemeClr val="tx1"/>
                </a:solidFill>
              </a:rPr>
              <a:t>Radon in Buildings</a:t>
            </a:r>
            <a:endParaRPr lang="en-US" smtClean="0">
              <a:solidFill>
                <a:schemeClr val="bg2"/>
              </a:solidFill>
            </a:endParaRPr>
          </a:p>
        </p:txBody>
      </p:sp>
      <p:sp>
        <p:nvSpPr>
          <p:cNvPr id="464899" name="Rectangle 3"/>
          <p:cNvSpPr>
            <a:spLocks noGrp="1" noChangeArrowheads="1"/>
          </p:cNvSpPr>
          <p:nvPr>
            <p:ph type="body" sz="half" idx="2"/>
          </p:nvPr>
        </p:nvSpPr>
        <p:spPr>
          <a:xfrm>
            <a:off x="4772025" y="2133600"/>
            <a:ext cx="4371975" cy="4135438"/>
          </a:xfrm>
        </p:spPr>
        <p:txBody>
          <a:bodyPr/>
          <a:lstStyle/>
          <a:p>
            <a:r>
              <a:rPr lang="en-US" smtClean="0">
                <a:solidFill>
                  <a:schemeClr val="tx1"/>
                </a:solidFill>
              </a:rPr>
              <a:t>From soil</a:t>
            </a:r>
          </a:p>
          <a:p>
            <a:r>
              <a:rPr lang="en-US" smtClean="0">
                <a:solidFill>
                  <a:schemeClr val="tx1"/>
                </a:solidFill>
              </a:rPr>
              <a:t>Lower parts of building at greatest risk</a:t>
            </a:r>
          </a:p>
          <a:p>
            <a:r>
              <a:rPr lang="en-US" smtClean="0">
                <a:solidFill>
                  <a:schemeClr val="tx1"/>
                </a:solidFill>
              </a:rPr>
              <a:t>“Stack effect”</a:t>
            </a:r>
            <a:endParaRPr lang="en-US" smtClean="0">
              <a:solidFill>
                <a:schemeClr val="bg2"/>
              </a:solidFill>
            </a:endParaRPr>
          </a:p>
        </p:txBody>
      </p:sp>
      <p:pic>
        <p:nvPicPr>
          <p:cNvPr id="34821" name="Picture 4" descr="rn_house"/>
          <p:cNvPicPr>
            <a:picLocks noChangeAspect="1" noChangeArrowheads="1" noCrop="1"/>
          </p:cNvPicPr>
          <p:nvPr/>
        </p:nvPicPr>
        <p:blipFill>
          <a:blip r:embed="rId2"/>
          <a:srcRect/>
          <a:stretch>
            <a:fillRect/>
          </a:stretch>
        </p:blipFill>
        <p:spPr bwMode="auto">
          <a:xfrm>
            <a:off x="228600" y="2286000"/>
            <a:ext cx="4419600" cy="363537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44E7423E-7520-41E8-B13B-31DF6016C65F}" type="slidenum">
              <a:rPr lang="en-US" smtClean="0"/>
              <a:pPr/>
              <a:t>5</a:t>
            </a:fld>
            <a:endParaRPr lang="en-US"/>
          </a:p>
        </p:txBody>
      </p:sp>
    </p:spTree>
    <p:extLst>
      <p:ext uri="{BB962C8B-B14F-4D97-AF65-F5344CB8AC3E}">
        <p14:creationId xmlns:p14="http://schemas.microsoft.com/office/powerpoint/2010/main" val="27380045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4899">
                                            <p:txEl>
                                              <p:pRg st="0" end="0"/>
                                            </p:txEl>
                                          </p:spTgt>
                                        </p:tgtEl>
                                        <p:attrNameLst>
                                          <p:attrName>style.visibility</p:attrName>
                                        </p:attrNameLst>
                                      </p:cBhvr>
                                      <p:to>
                                        <p:strVal val="visible"/>
                                      </p:to>
                                    </p:set>
                                    <p:animEffect transition="in" filter="dissolve">
                                      <p:cBhvr>
                                        <p:cTn id="7" dur="500"/>
                                        <p:tgtEl>
                                          <p:spTgt spid="4648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64899">
                                            <p:txEl>
                                              <p:pRg st="1" end="1"/>
                                            </p:txEl>
                                          </p:spTgt>
                                        </p:tgtEl>
                                        <p:attrNameLst>
                                          <p:attrName>style.visibility</p:attrName>
                                        </p:attrNameLst>
                                      </p:cBhvr>
                                      <p:to>
                                        <p:strVal val="visible"/>
                                      </p:to>
                                    </p:set>
                                    <p:animEffect transition="in" filter="dissolve">
                                      <p:cBhvr>
                                        <p:cTn id="12" dur="500"/>
                                        <p:tgtEl>
                                          <p:spTgt spid="4648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4899">
                                            <p:txEl>
                                              <p:pRg st="2" end="2"/>
                                            </p:txEl>
                                          </p:spTgt>
                                        </p:tgtEl>
                                        <p:attrNameLst>
                                          <p:attrName>style.visibility</p:attrName>
                                        </p:attrNameLst>
                                      </p:cBhvr>
                                      <p:to>
                                        <p:strVal val="visible"/>
                                      </p:to>
                                    </p:set>
                                    <p:animEffect transition="in" filter="dissolve">
                                      <p:cBhvr>
                                        <p:cTn id="17" dur="500"/>
                                        <p:tgtEl>
                                          <p:spTgt spid="4648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899"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685800" y="457200"/>
            <a:ext cx="8763000" cy="838200"/>
          </a:xfrm>
        </p:spPr>
        <p:txBody>
          <a:bodyPr/>
          <a:lstStyle/>
          <a:p>
            <a:pPr eaLnBrk="1" hangingPunct="1"/>
            <a:r>
              <a:rPr lang="en-US" sz="4800" dirty="0">
                <a:solidFill>
                  <a:srgbClr val="264D73"/>
                </a:solidFill>
                <a:latin typeface="Impact" charset="0"/>
                <a:ea typeface="ヒラギノ角ゴ Pro W3" charset="0"/>
                <a:cs typeface="ヒラギノ角ゴ Pro W3" charset="0"/>
              </a:rPr>
              <a:t>Radon</a:t>
            </a:r>
            <a:endParaRPr lang="en-US" dirty="0">
              <a:solidFill>
                <a:srgbClr val="264D73"/>
              </a:solidFill>
              <a:latin typeface="Impact" charset="0"/>
              <a:ea typeface="ヒラギノ角ゴ Pro W3" charset="0"/>
              <a:cs typeface="ヒラギノ角ゴ Pro W3" charset="0"/>
            </a:endParaRPr>
          </a:p>
        </p:txBody>
      </p:sp>
      <p:sp>
        <p:nvSpPr>
          <p:cNvPr id="27650" name="Rectangle 3"/>
          <p:cNvSpPr>
            <a:spLocks noGrp="1" noChangeArrowheads="1"/>
          </p:cNvSpPr>
          <p:nvPr>
            <p:ph idx="1"/>
          </p:nvPr>
        </p:nvSpPr>
        <p:spPr>
          <a:xfrm>
            <a:off x="304800" y="1219200"/>
            <a:ext cx="8382000" cy="4876800"/>
          </a:xfrm>
        </p:spPr>
        <p:txBody>
          <a:bodyPr/>
          <a:lstStyle/>
          <a:p>
            <a:pPr eaLnBrk="1" hangingPunct="1">
              <a:defRPr/>
            </a:pPr>
            <a:r>
              <a:rPr lang="en-US" sz="2800" dirty="0">
                <a:ea typeface="ヒラギノ角ゴ Pro W3" charset="0"/>
                <a:cs typeface="ヒラギノ角ゴ Pro W3" charset="0"/>
              </a:rPr>
              <a:t>Radon in air is ubiquitous </a:t>
            </a:r>
          </a:p>
          <a:p>
            <a:pPr>
              <a:buFont typeface="Wingdings" pitchFamily="2" charset="2"/>
              <a:buChar char="§"/>
              <a:defRPr/>
            </a:pPr>
            <a:r>
              <a:rPr lang="en-US" sz="2800" dirty="0" smtClean="0">
                <a:solidFill>
                  <a:schemeClr val="tx1">
                    <a:lumMod val="95000"/>
                  </a:schemeClr>
                </a:solidFill>
              </a:rPr>
              <a:t>Radon: odorless, colorless, radioactive gas</a:t>
            </a:r>
          </a:p>
          <a:p>
            <a:pPr>
              <a:buFont typeface="Wingdings" pitchFamily="2" charset="2"/>
              <a:buChar char="§"/>
              <a:defRPr/>
            </a:pPr>
            <a:r>
              <a:rPr lang="en-US" sz="2800" dirty="0" smtClean="0">
                <a:ea typeface="ヒラギノ角ゴ Pro W3" charset="0"/>
                <a:cs typeface="ヒラギノ角ゴ Pro W3" charset="0"/>
              </a:rPr>
              <a:t>Found in outdoor air and indoor air of buildings  </a:t>
            </a:r>
            <a:endParaRPr lang="en-US" sz="2800" dirty="0" smtClean="0">
              <a:solidFill>
                <a:schemeClr val="tx1">
                  <a:lumMod val="95000"/>
                </a:schemeClr>
              </a:solidFill>
            </a:endParaRPr>
          </a:p>
          <a:p>
            <a:pPr>
              <a:buFont typeface="Wingdings" pitchFamily="2" charset="2"/>
              <a:buChar char="§"/>
              <a:defRPr/>
            </a:pPr>
            <a:r>
              <a:rPr lang="en-US" sz="2800" dirty="0" smtClean="0">
                <a:solidFill>
                  <a:schemeClr val="tx1">
                    <a:lumMod val="95000"/>
                  </a:schemeClr>
                </a:solidFill>
              </a:rPr>
              <a:t>Form of radiation that damages lung tissue</a:t>
            </a:r>
          </a:p>
          <a:p>
            <a:pPr>
              <a:buFont typeface="Wingdings" pitchFamily="2" charset="2"/>
              <a:buChar char="§"/>
              <a:defRPr/>
            </a:pPr>
            <a:r>
              <a:rPr lang="en-US" sz="2800" dirty="0" smtClean="0">
                <a:solidFill>
                  <a:schemeClr val="tx1">
                    <a:lumMod val="95000"/>
                  </a:schemeClr>
                </a:solidFill>
              </a:rPr>
              <a:t># 1 cause of lung cancer among </a:t>
            </a:r>
            <a:r>
              <a:rPr lang="en-US" sz="2800" i="1" dirty="0" smtClean="0">
                <a:solidFill>
                  <a:schemeClr val="tx1">
                    <a:lumMod val="95000"/>
                  </a:schemeClr>
                </a:solidFill>
              </a:rPr>
              <a:t>non</a:t>
            </a:r>
            <a:r>
              <a:rPr lang="en-US" sz="2800" dirty="0" smtClean="0">
                <a:solidFill>
                  <a:schemeClr val="tx1">
                    <a:lumMod val="95000"/>
                  </a:schemeClr>
                </a:solidFill>
              </a:rPr>
              <a:t>-smokers</a:t>
            </a:r>
          </a:p>
          <a:p>
            <a:pPr>
              <a:buFont typeface="Wingdings" pitchFamily="2" charset="2"/>
              <a:buChar char="§"/>
              <a:defRPr/>
            </a:pPr>
            <a:r>
              <a:rPr lang="en-US" sz="2800" dirty="0" smtClean="0">
                <a:solidFill>
                  <a:schemeClr val="tx1">
                    <a:lumMod val="95000"/>
                  </a:schemeClr>
                </a:solidFill>
              </a:rPr>
              <a:t>Estimated 21,000 deaths year, rising</a:t>
            </a:r>
          </a:p>
          <a:p>
            <a:pPr>
              <a:buFont typeface="Wingdings" pitchFamily="2" charset="2"/>
              <a:buChar char="§"/>
              <a:defRPr/>
            </a:pPr>
            <a:r>
              <a:rPr lang="en-US" sz="2800" dirty="0" smtClean="0">
                <a:solidFill>
                  <a:schemeClr val="tx1">
                    <a:lumMod val="95000"/>
                  </a:schemeClr>
                </a:solidFill>
              </a:rPr>
              <a:t>Smoking </a:t>
            </a:r>
            <a:r>
              <a:rPr lang="en-US" sz="2800" b="1" i="1" dirty="0" smtClean="0">
                <a:solidFill>
                  <a:schemeClr val="tx1">
                    <a:lumMod val="95000"/>
                  </a:schemeClr>
                </a:solidFill>
              </a:rPr>
              <a:t>increases</a:t>
            </a:r>
            <a:r>
              <a:rPr lang="en-US" sz="2800" dirty="0" smtClean="0">
                <a:solidFill>
                  <a:schemeClr val="tx1">
                    <a:lumMod val="95000"/>
                  </a:schemeClr>
                </a:solidFill>
              </a:rPr>
              <a:t> your risk 4 times!</a:t>
            </a:r>
          </a:p>
          <a:p>
            <a:pPr>
              <a:buFont typeface="Wingdings" pitchFamily="2" charset="2"/>
              <a:buChar char="§"/>
              <a:defRPr/>
            </a:pPr>
            <a:r>
              <a:rPr lang="en-US" sz="2800" dirty="0" smtClean="0">
                <a:solidFill>
                  <a:schemeClr val="tx1">
                    <a:lumMod val="95000"/>
                    <a:lumOff val="5000"/>
                  </a:schemeClr>
                </a:solidFill>
              </a:rPr>
              <a:t>Elevated indoor levels found in every state</a:t>
            </a:r>
          </a:p>
          <a:p>
            <a:pPr marL="0" indent="0" eaLnBrk="1" hangingPunct="1">
              <a:buFont typeface="Wingdings 2" charset="0"/>
              <a:buNone/>
              <a:defRPr/>
            </a:pPr>
            <a:endParaRPr lang="en-US" dirty="0">
              <a:latin typeface="Garamond" charset="0"/>
              <a:ea typeface="ヒラギノ角ゴ Pro W3" charset="0"/>
              <a:cs typeface="ヒラギノ角ゴ Pro W3" charset="0"/>
            </a:endParaRPr>
          </a:p>
        </p:txBody>
      </p:sp>
      <p:sp>
        <p:nvSpPr>
          <p:cNvPr id="2867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smtClean="0">
                <a:solidFill>
                  <a:srgbClr val="800000"/>
                </a:solidFill>
                <a:latin typeface="Impact" charset="0"/>
              </a:rPr>
              <a:t>nau.edu/iaqtc</a:t>
            </a:r>
            <a:endParaRPr lang="en-US" sz="1400" dirty="0">
              <a:solidFill>
                <a:srgbClr val="800000"/>
              </a:solidFill>
              <a:latin typeface="Impact" charset="0"/>
            </a:endParaRPr>
          </a:p>
        </p:txBody>
      </p:sp>
      <p:sp>
        <p:nvSpPr>
          <p:cNvPr id="2" name="Slide Number Placeholder 1"/>
          <p:cNvSpPr>
            <a:spLocks noGrp="1"/>
          </p:cNvSpPr>
          <p:nvPr>
            <p:ph type="sldNum" sz="quarter" idx="12"/>
          </p:nvPr>
        </p:nvSpPr>
        <p:spPr/>
        <p:txBody>
          <a:bodyPr/>
          <a:lstStyle/>
          <a:p>
            <a:fld id="{44E7423E-7520-41E8-B13B-31DF6016C65F}" type="slidenum">
              <a:rPr lang="en-US" smtClean="0"/>
              <a:pPr/>
              <a:t>6</a:t>
            </a:fld>
            <a:endParaRPr lang="en-US"/>
          </a:p>
        </p:txBody>
      </p:sp>
    </p:spTree>
    <p:extLst>
      <p:ext uri="{BB962C8B-B14F-4D97-AF65-F5344CB8AC3E}">
        <p14:creationId xmlns:p14="http://schemas.microsoft.com/office/powerpoint/2010/main" val="2292754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ooter Placeholder 5"/>
          <p:cNvSpPr>
            <a:spLocks noGrp="1"/>
          </p:cNvSpPr>
          <p:nvPr>
            <p:ph type="ftr" sz="quarter" idx="11"/>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800" smtClean="0">
                <a:latin typeface="Constantia" charset="0"/>
              </a:rPr>
              <a:t>nau.edu/iaqtc</a:t>
            </a:r>
            <a:endParaRPr lang="en-US" sz="1800">
              <a:latin typeface="Constantia" charset="0"/>
            </a:endParaRPr>
          </a:p>
        </p:txBody>
      </p:sp>
      <p:sp>
        <p:nvSpPr>
          <p:cNvPr id="59394" name="Rectangle 2"/>
          <p:cNvSpPr>
            <a:spLocks noGrp="1" noChangeArrowheads="1"/>
          </p:cNvSpPr>
          <p:nvPr>
            <p:ph type="title"/>
          </p:nvPr>
        </p:nvSpPr>
        <p:spPr>
          <a:xfrm>
            <a:off x="609600" y="457200"/>
            <a:ext cx="5791200" cy="1143000"/>
          </a:xfrm>
        </p:spPr>
        <p:txBody>
          <a:bodyPr/>
          <a:lstStyle/>
          <a:p>
            <a:pPr eaLnBrk="1" hangingPunct="1">
              <a:defRPr/>
            </a:pPr>
            <a:r>
              <a:rPr lang="en-US" sz="4400" b="1" dirty="0">
                <a:latin typeface="Calibri" charset="0"/>
              </a:rPr>
              <a:t>Radon </a:t>
            </a:r>
            <a:r>
              <a:rPr lang="ja-JP" altLang="en-US" sz="4400" b="1" dirty="0">
                <a:latin typeface="Calibri" charset="0"/>
              </a:rPr>
              <a:t>“</a:t>
            </a:r>
            <a:r>
              <a:rPr lang="en-US" altLang="ja-JP" sz="4400" b="1" dirty="0">
                <a:latin typeface="Calibri" charset="0"/>
              </a:rPr>
              <a:t>Daughters</a:t>
            </a:r>
            <a:r>
              <a:rPr lang="ja-JP" altLang="en-US" sz="4400" b="1" dirty="0">
                <a:latin typeface="Calibri" charset="0"/>
              </a:rPr>
              <a:t>”</a:t>
            </a:r>
            <a:endParaRPr lang="en-US" sz="2400" b="1" dirty="0">
              <a:latin typeface="Calibri" charset="0"/>
            </a:endParaRPr>
          </a:p>
        </p:txBody>
      </p:sp>
      <p:pic>
        <p:nvPicPr>
          <p:cNvPr id="30723" name="Picture 9" descr="Border.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1" descr="Untitled-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752600"/>
            <a:ext cx="6578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152400"/>
            <a:ext cx="13716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Placeholder 3"/>
          <p:cNvSpPr>
            <a:spLocks noGrp="1"/>
          </p:cNvSpPr>
          <p:nvPr>
            <p:ph type="body" idx="2"/>
          </p:nvPr>
        </p:nvSpPr>
        <p:spPr>
          <a:xfrm>
            <a:off x="0" y="1828800"/>
            <a:ext cx="3200400" cy="2895600"/>
          </a:xfrm>
        </p:spPr>
        <p:txBody>
          <a:bodyPr/>
          <a:lstStyle/>
          <a:p>
            <a:pPr eaLnBrk="1" hangingPunct="1"/>
            <a:endParaRPr lang="en-US">
              <a:latin typeface="Constantia" charset="0"/>
            </a:endParaRPr>
          </a:p>
          <a:p>
            <a:pPr eaLnBrk="1" hangingPunct="1"/>
            <a:endParaRPr lang="en-US">
              <a:latin typeface="Constantia" charset="0"/>
            </a:endParaRPr>
          </a:p>
        </p:txBody>
      </p:sp>
      <p:sp>
        <p:nvSpPr>
          <p:cNvPr id="2" name="Slide Number Placeholder 1"/>
          <p:cNvSpPr>
            <a:spLocks noGrp="1"/>
          </p:cNvSpPr>
          <p:nvPr>
            <p:ph type="sldNum" sz="quarter" idx="12"/>
          </p:nvPr>
        </p:nvSpPr>
        <p:spPr/>
        <p:txBody>
          <a:bodyPr/>
          <a:lstStyle/>
          <a:p>
            <a:fld id="{44E7423E-7520-41E8-B13B-31DF6016C65F}" type="slidenum">
              <a:rPr lang="en-US" smtClean="0"/>
              <a:pPr/>
              <a:t>7</a:t>
            </a:fld>
            <a:endParaRPr lang="en-US"/>
          </a:p>
        </p:txBody>
      </p:sp>
    </p:spTree>
    <p:extLst>
      <p:ext uri="{BB962C8B-B14F-4D97-AF65-F5344CB8AC3E}">
        <p14:creationId xmlns:p14="http://schemas.microsoft.com/office/powerpoint/2010/main" val="4075103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3764" name="Rectangle 2"/>
          <p:cNvSpPr>
            <a:spLocks noChangeArrowheads="1"/>
          </p:cNvSpPr>
          <p:nvPr/>
        </p:nvSpPr>
        <p:spPr bwMode="auto">
          <a:xfrm>
            <a:off x="609600" y="2514600"/>
            <a:ext cx="2971800" cy="914400"/>
          </a:xfrm>
          <a:prstGeom prst="rect">
            <a:avLst/>
          </a:prstGeom>
          <a:noFill/>
          <a:ln w="9525">
            <a:noFill/>
            <a:miter lim="800000"/>
            <a:headEnd/>
            <a:tailEnd/>
          </a:ln>
        </p:spPr>
        <p:txBody>
          <a:bodyPr anchor="ctr"/>
          <a:lstStyle/>
          <a:p>
            <a:pPr>
              <a:defRPr/>
            </a:pPr>
            <a:r>
              <a:rPr lang="en-US" sz="4400" b="1" dirty="0">
                <a:solidFill>
                  <a:schemeClr val="accent3">
                    <a:lumMod val="10000"/>
                  </a:schemeClr>
                </a:solidFill>
                <a:cs typeface="Arial" pitchFamily="34" charset="0"/>
              </a:rPr>
              <a:t>Radon </a:t>
            </a:r>
            <a:br>
              <a:rPr lang="en-US" sz="4400" b="1" dirty="0">
                <a:solidFill>
                  <a:schemeClr val="accent3">
                    <a:lumMod val="10000"/>
                  </a:schemeClr>
                </a:solidFill>
                <a:cs typeface="Arial" pitchFamily="34" charset="0"/>
              </a:rPr>
            </a:br>
            <a:r>
              <a:rPr lang="en-US" sz="4400" b="1" dirty="0">
                <a:solidFill>
                  <a:schemeClr val="accent3">
                    <a:lumMod val="10000"/>
                  </a:schemeClr>
                </a:solidFill>
                <a:cs typeface="Arial" pitchFamily="34" charset="0"/>
              </a:rPr>
              <a:t>Decay </a:t>
            </a:r>
            <a:br>
              <a:rPr lang="en-US" sz="4400" b="1" dirty="0">
                <a:solidFill>
                  <a:schemeClr val="accent3">
                    <a:lumMod val="10000"/>
                  </a:schemeClr>
                </a:solidFill>
                <a:cs typeface="Arial" pitchFamily="34" charset="0"/>
              </a:rPr>
            </a:br>
            <a:r>
              <a:rPr lang="en-US" sz="4400" b="1" dirty="0">
                <a:solidFill>
                  <a:schemeClr val="accent3">
                    <a:lumMod val="10000"/>
                  </a:schemeClr>
                </a:solidFill>
                <a:cs typeface="Arial" pitchFamily="34" charset="0"/>
              </a:rPr>
              <a:t>Products</a:t>
            </a:r>
          </a:p>
        </p:txBody>
      </p:sp>
      <p:grpSp>
        <p:nvGrpSpPr>
          <p:cNvPr id="32770" name="Group 4"/>
          <p:cNvGrpSpPr>
            <a:grpSpLocks/>
          </p:cNvGrpSpPr>
          <p:nvPr/>
        </p:nvGrpSpPr>
        <p:grpSpPr bwMode="auto">
          <a:xfrm>
            <a:off x="4572000" y="152400"/>
            <a:ext cx="4267200" cy="6499225"/>
            <a:chOff x="341" y="13"/>
            <a:chExt cx="2438" cy="4336"/>
          </a:xfrm>
        </p:grpSpPr>
        <p:grpSp>
          <p:nvGrpSpPr>
            <p:cNvPr id="32774" name="Group 5"/>
            <p:cNvGrpSpPr>
              <a:grpSpLocks/>
            </p:cNvGrpSpPr>
            <p:nvPr/>
          </p:nvGrpSpPr>
          <p:grpSpPr bwMode="auto">
            <a:xfrm>
              <a:off x="341" y="49"/>
              <a:ext cx="1367" cy="4300"/>
              <a:chOff x="432" y="37"/>
              <a:chExt cx="1369" cy="4300"/>
            </a:xfrm>
          </p:grpSpPr>
          <p:sp>
            <p:nvSpPr>
              <p:cNvPr id="32784" name="Rectangle 6"/>
              <p:cNvSpPr>
                <a:spLocks noChangeArrowheads="1"/>
              </p:cNvSpPr>
              <p:nvPr/>
            </p:nvSpPr>
            <p:spPr bwMode="auto">
              <a:xfrm>
                <a:off x="440" y="2360"/>
                <a:ext cx="1318" cy="267"/>
              </a:xfrm>
              <a:prstGeom prst="rect">
                <a:avLst/>
              </a:prstGeom>
              <a:solidFill>
                <a:srgbClr val="B2B2B2"/>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a:solidFill>
                    <a:srgbClr val="000066"/>
                  </a:solidFill>
                </a:endParaRPr>
              </a:p>
            </p:txBody>
          </p:sp>
          <p:sp>
            <p:nvSpPr>
              <p:cNvPr id="32785" name="Rectangle 7"/>
              <p:cNvSpPr>
                <a:spLocks noChangeArrowheads="1"/>
              </p:cNvSpPr>
              <p:nvPr/>
            </p:nvSpPr>
            <p:spPr bwMode="auto">
              <a:xfrm>
                <a:off x="681" y="2378"/>
                <a:ext cx="737"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p>
                <a:pPr defTabSz="842963"/>
                <a:r>
                  <a:rPr lang="en-US" sz="2300" b="1">
                    <a:solidFill>
                      <a:srgbClr val="000066"/>
                    </a:solidFill>
                  </a:rPr>
                  <a:t>Lead-210</a:t>
                </a:r>
              </a:p>
            </p:txBody>
          </p:sp>
          <p:sp>
            <p:nvSpPr>
              <p:cNvPr id="32786" name="Rectangle 8"/>
              <p:cNvSpPr>
                <a:spLocks noChangeArrowheads="1"/>
              </p:cNvSpPr>
              <p:nvPr/>
            </p:nvSpPr>
            <p:spPr bwMode="auto">
              <a:xfrm>
                <a:off x="438" y="1894"/>
                <a:ext cx="1317" cy="267"/>
              </a:xfrm>
              <a:prstGeom prst="rect">
                <a:avLst/>
              </a:prstGeom>
              <a:solidFill>
                <a:srgbClr val="FF9933"/>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a:solidFill>
                    <a:srgbClr val="000066"/>
                  </a:solidFill>
                </a:endParaRPr>
              </a:p>
            </p:txBody>
          </p:sp>
          <p:sp>
            <p:nvSpPr>
              <p:cNvPr id="32787" name="Rectangle 9"/>
              <p:cNvSpPr>
                <a:spLocks noChangeArrowheads="1"/>
              </p:cNvSpPr>
              <p:nvPr/>
            </p:nvSpPr>
            <p:spPr bwMode="auto">
              <a:xfrm>
                <a:off x="502" y="1913"/>
                <a:ext cx="1074"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p>
                <a:pPr defTabSz="842963"/>
                <a:r>
                  <a:rPr lang="en-US" sz="2300" b="1">
                    <a:solidFill>
                      <a:srgbClr val="000066"/>
                    </a:solidFill>
                  </a:rPr>
                  <a:t>Polonium-214</a:t>
                </a:r>
              </a:p>
            </p:txBody>
          </p:sp>
          <p:sp>
            <p:nvSpPr>
              <p:cNvPr id="32788" name="AutoShape 10"/>
              <p:cNvSpPr>
                <a:spLocks noChangeArrowheads="1"/>
              </p:cNvSpPr>
              <p:nvPr/>
            </p:nvSpPr>
            <p:spPr bwMode="auto">
              <a:xfrm>
                <a:off x="986" y="2171"/>
                <a:ext cx="222" cy="180"/>
              </a:xfrm>
              <a:prstGeom prst="downArrow">
                <a:avLst>
                  <a:gd name="adj1" fmla="val 75009"/>
                  <a:gd name="adj2" fmla="val 50051"/>
                </a:avLst>
              </a:prstGeom>
              <a:gradFill rotWithShape="0">
                <a:gsLst>
                  <a:gs pos="0">
                    <a:srgbClr val="AFA201"/>
                  </a:gs>
                  <a:gs pos="50000">
                    <a:srgbClr val="FAE801"/>
                  </a:gs>
                  <a:gs pos="100000">
                    <a:srgbClr val="AFA201"/>
                  </a:gs>
                </a:gsLst>
                <a:lin ang="0" scaled="1"/>
              </a:gra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a:solidFill>
                    <a:srgbClr val="000066"/>
                  </a:solidFill>
                </a:endParaRPr>
              </a:p>
            </p:txBody>
          </p:sp>
          <p:sp>
            <p:nvSpPr>
              <p:cNvPr id="32789" name="Rectangle 11"/>
              <p:cNvSpPr>
                <a:spLocks noChangeArrowheads="1"/>
              </p:cNvSpPr>
              <p:nvPr/>
            </p:nvSpPr>
            <p:spPr bwMode="auto">
              <a:xfrm>
                <a:off x="436" y="1430"/>
                <a:ext cx="1318" cy="268"/>
              </a:xfrm>
              <a:prstGeom prst="rect">
                <a:avLst/>
              </a:prstGeom>
              <a:solidFill>
                <a:srgbClr val="FF9933"/>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a:solidFill>
                    <a:srgbClr val="000066"/>
                  </a:solidFill>
                </a:endParaRPr>
              </a:p>
            </p:txBody>
          </p:sp>
          <p:sp>
            <p:nvSpPr>
              <p:cNvPr id="32790" name="Rectangle 12"/>
              <p:cNvSpPr>
                <a:spLocks noChangeArrowheads="1"/>
              </p:cNvSpPr>
              <p:nvPr/>
            </p:nvSpPr>
            <p:spPr bwMode="auto">
              <a:xfrm>
                <a:off x="544" y="1450"/>
                <a:ext cx="989"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p>
                <a:pPr defTabSz="842963"/>
                <a:r>
                  <a:rPr lang="en-US" sz="2300" b="1">
                    <a:solidFill>
                      <a:srgbClr val="000066"/>
                    </a:solidFill>
                  </a:rPr>
                  <a:t>Bismuth-214</a:t>
                </a:r>
              </a:p>
            </p:txBody>
          </p:sp>
          <p:sp>
            <p:nvSpPr>
              <p:cNvPr id="32791" name="AutoShape 13"/>
              <p:cNvSpPr>
                <a:spLocks noChangeArrowheads="1"/>
              </p:cNvSpPr>
              <p:nvPr/>
            </p:nvSpPr>
            <p:spPr bwMode="auto">
              <a:xfrm>
                <a:off x="984" y="1708"/>
                <a:ext cx="223" cy="180"/>
              </a:xfrm>
              <a:prstGeom prst="downArrow">
                <a:avLst>
                  <a:gd name="adj1" fmla="val 75009"/>
                  <a:gd name="adj2" fmla="val 50051"/>
                </a:avLst>
              </a:prstGeom>
              <a:gradFill rotWithShape="0">
                <a:gsLst>
                  <a:gs pos="0">
                    <a:srgbClr val="AFA201"/>
                  </a:gs>
                  <a:gs pos="50000">
                    <a:srgbClr val="FAE801"/>
                  </a:gs>
                  <a:gs pos="100000">
                    <a:srgbClr val="AFA201"/>
                  </a:gs>
                </a:gsLst>
                <a:lin ang="0" scaled="1"/>
              </a:gra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a:solidFill>
                    <a:srgbClr val="000066"/>
                  </a:solidFill>
                </a:endParaRPr>
              </a:p>
            </p:txBody>
          </p:sp>
          <p:sp>
            <p:nvSpPr>
              <p:cNvPr id="32792" name="Rectangle 14"/>
              <p:cNvSpPr>
                <a:spLocks noChangeArrowheads="1"/>
              </p:cNvSpPr>
              <p:nvPr/>
            </p:nvSpPr>
            <p:spPr bwMode="auto">
              <a:xfrm>
                <a:off x="436" y="964"/>
                <a:ext cx="1317" cy="267"/>
              </a:xfrm>
              <a:prstGeom prst="rect">
                <a:avLst/>
              </a:prstGeom>
              <a:solidFill>
                <a:srgbClr val="FF9933"/>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a:solidFill>
                    <a:srgbClr val="000066"/>
                  </a:solidFill>
                </a:endParaRPr>
              </a:p>
            </p:txBody>
          </p:sp>
          <p:sp>
            <p:nvSpPr>
              <p:cNvPr id="32793" name="Rectangle 15"/>
              <p:cNvSpPr>
                <a:spLocks noChangeArrowheads="1"/>
              </p:cNvSpPr>
              <p:nvPr/>
            </p:nvSpPr>
            <p:spPr bwMode="auto">
              <a:xfrm>
                <a:off x="679" y="984"/>
                <a:ext cx="737"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p>
                <a:pPr defTabSz="842963"/>
                <a:r>
                  <a:rPr lang="en-US" sz="2300" b="1">
                    <a:solidFill>
                      <a:srgbClr val="000066"/>
                    </a:solidFill>
                  </a:rPr>
                  <a:t>Lead-214</a:t>
                </a:r>
              </a:p>
            </p:txBody>
          </p:sp>
          <p:sp>
            <p:nvSpPr>
              <p:cNvPr id="32794" name="AutoShape 16"/>
              <p:cNvSpPr>
                <a:spLocks noChangeArrowheads="1"/>
              </p:cNvSpPr>
              <p:nvPr/>
            </p:nvSpPr>
            <p:spPr bwMode="auto">
              <a:xfrm>
                <a:off x="982" y="1242"/>
                <a:ext cx="223" cy="180"/>
              </a:xfrm>
              <a:prstGeom prst="downArrow">
                <a:avLst>
                  <a:gd name="adj1" fmla="val 75009"/>
                  <a:gd name="adj2" fmla="val 50051"/>
                </a:avLst>
              </a:prstGeom>
              <a:gradFill rotWithShape="0">
                <a:gsLst>
                  <a:gs pos="0">
                    <a:srgbClr val="AFA201"/>
                  </a:gs>
                  <a:gs pos="50000">
                    <a:srgbClr val="FAE801"/>
                  </a:gs>
                  <a:gs pos="100000">
                    <a:srgbClr val="AFA201"/>
                  </a:gs>
                </a:gsLst>
                <a:lin ang="0" scaled="1"/>
              </a:gra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a:solidFill>
                    <a:srgbClr val="000066"/>
                  </a:solidFill>
                </a:endParaRPr>
              </a:p>
            </p:txBody>
          </p:sp>
          <p:sp>
            <p:nvSpPr>
              <p:cNvPr id="32795" name="Rectangle 17"/>
              <p:cNvSpPr>
                <a:spLocks noChangeArrowheads="1"/>
              </p:cNvSpPr>
              <p:nvPr/>
            </p:nvSpPr>
            <p:spPr bwMode="auto">
              <a:xfrm>
                <a:off x="434" y="498"/>
                <a:ext cx="1317" cy="267"/>
              </a:xfrm>
              <a:prstGeom prst="rect">
                <a:avLst/>
              </a:prstGeom>
              <a:solidFill>
                <a:srgbClr val="FF9933"/>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a:solidFill>
                    <a:srgbClr val="000066"/>
                  </a:solidFill>
                </a:endParaRPr>
              </a:p>
            </p:txBody>
          </p:sp>
          <p:sp>
            <p:nvSpPr>
              <p:cNvPr id="32796" name="Rectangle 18"/>
              <p:cNvSpPr>
                <a:spLocks noChangeArrowheads="1"/>
              </p:cNvSpPr>
              <p:nvPr/>
            </p:nvSpPr>
            <p:spPr bwMode="auto">
              <a:xfrm>
                <a:off x="497" y="517"/>
                <a:ext cx="1074"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p>
                <a:pPr defTabSz="842963"/>
                <a:r>
                  <a:rPr lang="en-US" sz="2300" b="1">
                    <a:solidFill>
                      <a:srgbClr val="000066"/>
                    </a:solidFill>
                  </a:rPr>
                  <a:t>Polonium-218</a:t>
                </a:r>
              </a:p>
            </p:txBody>
          </p:sp>
          <p:sp>
            <p:nvSpPr>
              <p:cNvPr id="32797" name="AutoShape 19"/>
              <p:cNvSpPr>
                <a:spLocks noChangeArrowheads="1"/>
              </p:cNvSpPr>
              <p:nvPr/>
            </p:nvSpPr>
            <p:spPr bwMode="auto">
              <a:xfrm>
                <a:off x="981" y="776"/>
                <a:ext cx="223" cy="179"/>
              </a:xfrm>
              <a:prstGeom prst="downArrow">
                <a:avLst>
                  <a:gd name="adj1" fmla="val 75009"/>
                  <a:gd name="adj2" fmla="val 50051"/>
                </a:avLst>
              </a:prstGeom>
              <a:gradFill rotWithShape="0">
                <a:gsLst>
                  <a:gs pos="0">
                    <a:srgbClr val="AFA201"/>
                  </a:gs>
                  <a:gs pos="50000">
                    <a:srgbClr val="FAE801"/>
                  </a:gs>
                  <a:gs pos="100000">
                    <a:srgbClr val="AFA201"/>
                  </a:gs>
                </a:gsLst>
                <a:lin ang="0" scaled="1"/>
              </a:gra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a:solidFill>
                    <a:srgbClr val="000066"/>
                  </a:solidFill>
                </a:endParaRPr>
              </a:p>
            </p:txBody>
          </p:sp>
          <p:sp>
            <p:nvSpPr>
              <p:cNvPr id="32798" name="Rectangle 20"/>
              <p:cNvSpPr>
                <a:spLocks noChangeArrowheads="1"/>
              </p:cNvSpPr>
              <p:nvPr/>
            </p:nvSpPr>
            <p:spPr bwMode="auto">
              <a:xfrm>
                <a:off x="432" y="37"/>
                <a:ext cx="1317" cy="267"/>
              </a:xfrm>
              <a:prstGeom prst="rect">
                <a:avLst/>
              </a:prstGeom>
              <a:solidFill>
                <a:srgbClr val="B2B2B2"/>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a:solidFill>
                    <a:srgbClr val="000066"/>
                  </a:solidFill>
                </a:endParaRPr>
              </a:p>
            </p:txBody>
          </p:sp>
          <p:sp>
            <p:nvSpPr>
              <p:cNvPr id="32799" name="Rectangle 21"/>
              <p:cNvSpPr>
                <a:spLocks noChangeArrowheads="1"/>
              </p:cNvSpPr>
              <p:nvPr/>
            </p:nvSpPr>
            <p:spPr bwMode="auto">
              <a:xfrm>
                <a:off x="613" y="56"/>
                <a:ext cx="860"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p>
                <a:pPr defTabSz="842963"/>
                <a:r>
                  <a:rPr lang="en-US" sz="2300" b="1">
                    <a:solidFill>
                      <a:srgbClr val="000066"/>
                    </a:solidFill>
                  </a:rPr>
                  <a:t>Radon-222</a:t>
                </a:r>
              </a:p>
            </p:txBody>
          </p:sp>
          <p:sp>
            <p:nvSpPr>
              <p:cNvPr id="32800" name="AutoShape 22"/>
              <p:cNvSpPr>
                <a:spLocks noChangeArrowheads="1"/>
              </p:cNvSpPr>
              <p:nvPr/>
            </p:nvSpPr>
            <p:spPr bwMode="auto">
              <a:xfrm>
                <a:off x="980" y="314"/>
                <a:ext cx="222" cy="179"/>
              </a:xfrm>
              <a:prstGeom prst="downArrow">
                <a:avLst>
                  <a:gd name="adj1" fmla="val 75009"/>
                  <a:gd name="adj2" fmla="val 50051"/>
                </a:avLst>
              </a:prstGeom>
              <a:gradFill rotWithShape="0">
                <a:gsLst>
                  <a:gs pos="0">
                    <a:srgbClr val="AFA201"/>
                  </a:gs>
                  <a:gs pos="50000">
                    <a:srgbClr val="FAE801"/>
                  </a:gs>
                  <a:gs pos="100000">
                    <a:srgbClr val="AFA201"/>
                  </a:gs>
                </a:gsLst>
                <a:lin ang="0" scaled="1"/>
              </a:gra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a:solidFill>
                    <a:srgbClr val="000066"/>
                  </a:solidFill>
                </a:endParaRPr>
              </a:p>
            </p:txBody>
          </p:sp>
          <p:sp>
            <p:nvSpPr>
              <p:cNvPr id="32801" name="Rectangle 23"/>
              <p:cNvSpPr>
                <a:spLocks noChangeArrowheads="1"/>
              </p:cNvSpPr>
              <p:nvPr/>
            </p:nvSpPr>
            <p:spPr bwMode="auto">
              <a:xfrm>
                <a:off x="1225" y="1696"/>
                <a:ext cx="268"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p>
                <a:pPr defTabSz="842963"/>
                <a:r>
                  <a:rPr lang="en-US" sz="1900">
                    <a:solidFill>
                      <a:srgbClr val="000066"/>
                    </a:solidFill>
                    <a:latin typeface="Symbol" charset="0"/>
                  </a:rPr>
                  <a:t>b,g</a:t>
                </a:r>
              </a:p>
            </p:txBody>
          </p:sp>
          <p:sp>
            <p:nvSpPr>
              <p:cNvPr id="32802" name="Rectangle 24"/>
              <p:cNvSpPr>
                <a:spLocks noChangeArrowheads="1"/>
              </p:cNvSpPr>
              <p:nvPr/>
            </p:nvSpPr>
            <p:spPr bwMode="auto">
              <a:xfrm>
                <a:off x="1225" y="296"/>
                <a:ext cx="28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p>
                <a:pPr defTabSz="842963"/>
                <a:r>
                  <a:rPr lang="en-US" sz="1900">
                    <a:solidFill>
                      <a:srgbClr val="000066"/>
                    </a:solidFill>
                    <a:latin typeface="Symbol" charset="0"/>
                  </a:rPr>
                  <a:t>a,g</a:t>
                </a:r>
              </a:p>
            </p:txBody>
          </p:sp>
          <p:sp>
            <p:nvSpPr>
              <p:cNvPr id="32803" name="Rectangle 25"/>
              <p:cNvSpPr>
                <a:spLocks noChangeArrowheads="1"/>
              </p:cNvSpPr>
              <p:nvPr/>
            </p:nvSpPr>
            <p:spPr bwMode="auto">
              <a:xfrm>
                <a:off x="1225" y="2172"/>
                <a:ext cx="28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p>
                <a:pPr defTabSz="842963"/>
                <a:r>
                  <a:rPr lang="en-US" sz="1900">
                    <a:solidFill>
                      <a:srgbClr val="000066"/>
                    </a:solidFill>
                    <a:latin typeface="Symbol" charset="0"/>
                  </a:rPr>
                  <a:t>a,g</a:t>
                </a:r>
              </a:p>
            </p:txBody>
          </p:sp>
          <p:sp>
            <p:nvSpPr>
              <p:cNvPr id="32804" name="Rectangle 26"/>
              <p:cNvSpPr>
                <a:spLocks noChangeArrowheads="1"/>
              </p:cNvSpPr>
              <p:nvPr/>
            </p:nvSpPr>
            <p:spPr bwMode="auto">
              <a:xfrm>
                <a:off x="1225" y="770"/>
                <a:ext cx="28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p>
                <a:pPr defTabSz="842963"/>
                <a:r>
                  <a:rPr lang="en-US" sz="1900">
                    <a:solidFill>
                      <a:srgbClr val="000066"/>
                    </a:solidFill>
                    <a:latin typeface="Symbol" charset="0"/>
                  </a:rPr>
                  <a:t>a,g</a:t>
                </a:r>
              </a:p>
            </p:txBody>
          </p:sp>
          <p:sp>
            <p:nvSpPr>
              <p:cNvPr id="32805" name="Rectangle 27"/>
              <p:cNvSpPr>
                <a:spLocks noChangeArrowheads="1"/>
              </p:cNvSpPr>
              <p:nvPr/>
            </p:nvSpPr>
            <p:spPr bwMode="auto">
              <a:xfrm>
                <a:off x="1225" y="1249"/>
                <a:ext cx="26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p>
                <a:pPr defTabSz="842963"/>
                <a:r>
                  <a:rPr lang="en-US" sz="1900">
                    <a:solidFill>
                      <a:srgbClr val="000066"/>
                    </a:solidFill>
                    <a:latin typeface="Symbol" charset="0"/>
                  </a:rPr>
                  <a:t>b,g</a:t>
                </a:r>
              </a:p>
            </p:txBody>
          </p:sp>
          <p:sp>
            <p:nvSpPr>
              <p:cNvPr id="32806" name="Rectangle 28"/>
              <p:cNvSpPr>
                <a:spLocks noChangeArrowheads="1"/>
              </p:cNvSpPr>
              <p:nvPr/>
            </p:nvSpPr>
            <p:spPr bwMode="auto">
              <a:xfrm>
                <a:off x="484" y="3790"/>
                <a:ext cx="1317" cy="480"/>
              </a:xfrm>
              <a:prstGeom prst="rect">
                <a:avLst/>
              </a:prstGeom>
              <a:solidFill>
                <a:srgbClr val="B2B2B2"/>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a:solidFill>
                    <a:srgbClr val="000066"/>
                  </a:solidFill>
                </a:endParaRPr>
              </a:p>
            </p:txBody>
          </p:sp>
          <p:sp>
            <p:nvSpPr>
              <p:cNvPr id="32807" name="Rectangle 29"/>
              <p:cNvSpPr>
                <a:spLocks noChangeArrowheads="1"/>
              </p:cNvSpPr>
              <p:nvPr/>
            </p:nvSpPr>
            <p:spPr bwMode="auto">
              <a:xfrm>
                <a:off x="702" y="3810"/>
                <a:ext cx="748" cy="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p>
                <a:pPr defTabSz="842963"/>
                <a:r>
                  <a:rPr lang="en-US" sz="2300" b="1">
                    <a:solidFill>
                      <a:srgbClr val="000066"/>
                    </a:solidFill>
                  </a:rPr>
                  <a:t>Lead-206</a:t>
                </a:r>
              </a:p>
              <a:p>
                <a:pPr defTabSz="842963"/>
                <a:endParaRPr lang="en-US" sz="2300" b="1">
                  <a:solidFill>
                    <a:srgbClr val="000066"/>
                  </a:solidFill>
                </a:endParaRPr>
              </a:p>
            </p:txBody>
          </p:sp>
          <p:sp>
            <p:nvSpPr>
              <p:cNvPr id="32808" name="Rectangle 30"/>
              <p:cNvSpPr>
                <a:spLocks noChangeArrowheads="1"/>
              </p:cNvSpPr>
              <p:nvPr/>
            </p:nvSpPr>
            <p:spPr bwMode="auto">
              <a:xfrm>
                <a:off x="482" y="3324"/>
                <a:ext cx="1317" cy="268"/>
              </a:xfrm>
              <a:prstGeom prst="rect">
                <a:avLst/>
              </a:prstGeom>
              <a:solidFill>
                <a:srgbClr val="B2B2B2"/>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a:solidFill>
                    <a:srgbClr val="000066"/>
                  </a:solidFill>
                </a:endParaRPr>
              </a:p>
            </p:txBody>
          </p:sp>
          <p:sp>
            <p:nvSpPr>
              <p:cNvPr id="32809" name="Rectangle 31"/>
              <p:cNvSpPr>
                <a:spLocks noChangeArrowheads="1"/>
              </p:cNvSpPr>
              <p:nvPr/>
            </p:nvSpPr>
            <p:spPr bwMode="auto">
              <a:xfrm>
                <a:off x="545" y="3344"/>
                <a:ext cx="1074"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p>
                <a:pPr defTabSz="842963"/>
                <a:r>
                  <a:rPr lang="en-US" sz="2300" b="1">
                    <a:solidFill>
                      <a:srgbClr val="000066"/>
                    </a:solidFill>
                  </a:rPr>
                  <a:t>Polonium-210</a:t>
                </a:r>
              </a:p>
            </p:txBody>
          </p:sp>
          <p:sp>
            <p:nvSpPr>
              <p:cNvPr id="32810" name="AutoShape 32"/>
              <p:cNvSpPr>
                <a:spLocks noChangeArrowheads="1"/>
              </p:cNvSpPr>
              <p:nvPr/>
            </p:nvSpPr>
            <p:spPr bwMode="auto">
              <a:xfrm>
                <a:off x="1030" y="3603"/>
                <a:ext cx="223" cy="179"/>
              </a:xfrm>
              <a:prstGeom prst="downArrow">
                <a:avLst>
                  <a:gd name="adj1" fmla="val 75009"/>
                  <a:gd name="adj2" fmla="val 50051"/>
                </a:avLst>
              </a:prstGeom>
              <a:gradFill rotWithShape="0">
                <a:gsLst>
                  <a:gs pos="0">
                    <a:srgbClr val="AFA201"/>
                  </a:gs>
                  <a:gs pos="50000">
                    <a:srgbClr val="FAE801"/>
                  </a:gs>
                  <a:gs pos="100000">
                    <a:srgbClr val="AFA201"/>
                  </a:gs>
                </a:gsLst>
                <a:lin ang="0" scaled="1"/>
              </a:gra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a:solidFill>
                    <a:srgbClr val="000066"/>
                  </a:solidFill>
                </a:endParaRPr>
              </a:p>
            </p:txBody>
          </p:sp>
          <p:sp>
            <p:nvSpPr>
              <p:cNvPr id="32811" name="Rectangle 33"/>
              <p:cNvSpPr>
                <a:spLocks noChangeArrowheads="1"/>
              </p:cNvSpPr>
              <p:nvPr/>
            </p:nvSpPr>
            <p:spPr bwMode="auto">
              <a:xfrm>
                <a:off x="480" y="2864"/>
                <a:ext cx="1317" cy="267"/>
              </a:xfrm>
              <a:prstGeom prst="rect">
                <a:avLst/>
              </a:prstGeom>
              <a:solidFill>
                <a:srgbClr val="B2B2B2"/>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a:solidFill>
                    <a:srgbClr val="000066"/>
                  </a:solidFill>
                </a:endParaRPr>
              </a:p>
            </p:txBody>
          </p:sp>
          <p:sp>
            <p:nvSpPr>
              <p:cNvPr id="32812" name="Rectangle 34"/>
              <p:cNvSpPr>
                <a:spLocks noChangeArrowheads="1"/>
              </p:cNvSpPr>
              <p:nvPr/>
            </p:nvSpPr>
            <p:spPr bwMode="auto">
              <a:xfrm>
                <a:off x="590" y="2882"/>
                <a:ext cx="989"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p>
                <a:pPr defTabSz="842963"/>
                <a:r>
                  <a:rPr lang="en-US" sz="2300" b="1">
                    <a:solidFill>
                      <a:srgbClr val="000066"/>
                    </a:solidFill>
                  </a:rPr>
                  <a:t>Bismuth-210</a:t>
                </a:r>
              </a:p>
            </p:txBody>
          </p:sp>
          <p:sp>
            <p:nvSpPr>
              <p:cNvPr id="32813" name="Rectangle 35"/>
              <p:cNvSpPr>
                <a:spLocks noChangeArrowheads="1"/>
              </p:cNvSpPr>
              <p:nvPr/>
            </p:nvSpPr>
            <p:spPr bwMode="auto">
              <a:xfrm>
                <a:off x="1262" y="3109"/>
                <a:ext cx="26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p>
                <a:pPr defTabSz="842963"/>
                <a:r>
                  <a:rPr lang="en-US" sz="1900">
                    <a:solidFill>
                      <a:srgbClr val="000066"/>
                    </a:solidFill>
                    <a:latin typeface="Symbol" charset="0"/>
                  </a:rPr>
                  <a:t>b,g</a:t>
                </a:r>
              </a:p>
            </p:txBody>
          </p:sp>
          <p:sp>
            <p:nvSpPr>
              <p:cNvPr id="32814" name="Rectangle 36"/>
              <p:cNvSpPr>
                <a:spLocks noChangeArrowheads="1"/>
              </p:cNvSpPr>
              <p:nvPr/>
            </p:nvSpPr>
            <p:spPr bwMode="auto">
              <a:xfrm>
                <a:off x="1262" y="3559"/>
                <a:ext cx="28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p>
                <a:pPr defTabSz="842963"/>
                <a:r>
                  <a:rPr lang="en-US" sz="1900">
                    <a:solidFill>
                      <a:srgbClr val="000066"/>
                    </a:solidFill>
                    <a:latin typeface="Symbol" charset="0"/>
                  </a:rPr>
                  <a:t>a,g</a:t>
                </a:r>
              </a:p>
            </p:txBody>
          </p:sp>
          <p:sp>
            <p:nvSpPr>
              <p:cNvPr id="32815" name="Rectangle 37"/>
              <p:cNvSpPr>
                <a:spLocks noChangeArrowheads="1"/>
              </p:cNvSpPr>
              <p:nvPr/>
            </p:nvSpPr>
            <p:spPr bwMode="auto">
              <a:xfrm>
                <a:off x="1225" y="2637"/>
                <a:ext cx="26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p>
                <a:pPr defTabSz="842963"/>
                <a:r>
                  <a:rPr lang="en-US" sz="1900">
                    <a:solidFill>
                      <a:srgbClr val="000066"/>
                    </a:solidFill>
                    <a:latin typeface="Symbol" charset="0"/>
                  </a:rPr>
                  <a:t>b,g</a:t>
                </a:r>
              </a:p>
            </p:txBody>
          </p:sp>
          <p:sp>
            <p:nvSpPr>
              <p:cNvPr id="32816" name="AutoShape 38"/>
              <p:cNvSpPr>
                <a:spLocks noChangeArrowheads="1"/>
              </p:cNvSpPr>
              <p:nvPr/>
            </p:nvSpPr>
            <p:spPr bwMode="auto">
              <a:xfrm>
                <a:off x="1008" y="3122"/>
                <a:ext cx="222" cy="179"/>
              </a:xfrm>
              <a:prstGeom prst="downArrow">
                <a:avLst>
                  <a:gd name="adj1" fmla="val 75009"/>
                  <a:gd name="adj2" fmla="val 50051"/>
                </a:avLst>
              </a:prstGeom>
              <a:gradFill rotWithShape="0">
                <a:gsLst>
                  <a:gs pos="0">
                    <a:srgbClr val="AFA201"/>
                  </a:gs>
                  <a:gs pos="50000">
                    <a:srgbClr val="FAE801"/>
                  </a:gs>
                  <a:gs pos="100000">
                    <a:srgbClr val="AFA201"/>
                  </a:gs>
                </a:gsLst>
                <a:lin ang="0" scaled="1"/>
              </a:gra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a:solidFill>
                    <a:srgbClr val="000066"/>
                  </a:solidFill>
                </a:endParaRPr>
              </a:p>
            </p:txBody>
          </p:sp>
          <p:sp>
            <p:nvSpPr>
              <p:cNvPr id="32817" name="AutoShape 39"/>
              <p:cNvSpPr>
                <a:spLocks noChangeArrowheads="1"/>
              </p:cNvSpPr>
              <p:nvPr/>
            </p:nvSpPr>
            <p:spPr bwMode="auto">
              <a:xfrm>
                <a:off x="1008" y="2677"/>
                <a:ext cx="222" cy="179"/>
              </a:xfrm>
              <a:prstGeom prst="downArrow">
                <a:avLst>
                  <a:gd name="adj1" fmla="val 75009"/>
                  <a:gd name="adj2" fmla="val 50051"/>
                </a:avLst>
              </a:prstGeom>
              <a:gradFill rotWithShape="0">
                <a:gsLst>
                  <a:gs pos="0">
                    <a:srgbClr val="AFA201"/>
                  </a:gs>
                  <a:gs pos="50000">
                    <a:srgbClr val="FAE801"/>
                  </a:gs>
                  <a:gs pos="100000">
                    <a:srgbClr val="AFA201"/>
                  </a:gs>
                </a:gsLst>
                <a:lin ang="0" scaled="1"/>
              </a:gra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a:solidFill>
                    <a:srgbClr val="000066"/>
                  </a:solidFill>
                </a:endParaRPr>
              </a:p>
            </p:txBody>
          </p:sp>
        </p:grpSp>
        <p:sp>
          <p:nvSpPr>
            <p:cNvPr id="32775" name="Text Box 41"/>
            <p:cNvSpPr txBox="1">
              <a:spLocks noChangeArrowheads="1"/>
            </p:cNvSpPr>
            <p:nvPr/>
          </p:nvSpPr>
          <p:spPr bwMode="auto">
            <a:xfrm>
              <a:off x="1740" y="2381"/>
              <a:ext cx="506"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000066"/>
                  </a:solidFill>
                </a:rPr>
                <a:t>22 yrs</a:t>
              </a:r>
            </a:p>
          </p:txBody>
        </p:sp>
        <p:sp>
          <p:nvSpPr>
            <p:cNvPr id="373802" name="Text Box 42"/>
            <p:cNvSpPr txBox="1">
              <a:spLocks noChangeArrowheads="1"/>
            </p:cNvSpPr>
            <p:nvPr/>
          </p:nvSpPr>
          <p:spPr bwMode="auto">
            <a:xfrm>
              <a:off x="1653" y="13"/>
              <a:ext cx="646" cy="287"/>
            </a:xfrm>
            <a:prstGeom prst="rect">
              <a:avLst/>
            </a:prstGeom>
            <a:noFill/>
            <a:ln w="12700">
              <a:noFill/>
              <a:miter lim="800000"/>
              <a:headEnd type="none" w="sm" len="sm"/>
              <a:tailEnd type="none" w="sm" len="sm"/>
            </a:ln>
          </p:spPr>
          <p:txBody>
            <a:bodyPr>
              <a:spAutoFit/>
            </a:bodyPr>
            <a:lstStyle/>
            <a:p>
              <a:pPr>
                <a:spcBef>
                  <a:spcPct val="50000"/>
                </a:spcBef>
                <a:defRPr/>
              </a:pPr>
              <a:r>
                <a:rPr lang="en-US" dirty="0">
                  <a:solidFill>
                    <a:schemeClr val="bg1">
                      <a:lumMod val="40000"/>
                      <a:lumOff val="60000"/>
                    </a:schemeClr>
                  </a:solidFill>
                </a:rPr>
                <a:t>4 day</a:t>
              </a:r>
            </a:p>
          </p:txBody>
        </p:sp>
        <p:sp>
          <p:nvSpPr>
            <p:cNvPr id="373803" name="Text Box 43"/>
            <p:cNvSpPr txBox="1">
              <a:spLocks noChangeArrowheads="1"/>
            </p:cNvSpPr>
            <p:nvPr/>
          </p:nvSpPr>
          <p:spPr bwMode="auto">
            <a:xfrm>
              <a:off x="1689" y="495"/>
              <a:ext cx="849" cy="287"/>
            </a:xfrm>
            <a:prstGeom prst="rect">
              <a:avLst/>
            </a:prstGeom>
            <a:noFill/>
            <a:ln w="12700">
              <a:noFill/>
              <a:miter lim="800000"/>
              <a:headEnd type="none" w="sm" len="sm"/>
              <a:tailEnd type="none" w="sm" len="sm"/>
            </a:ln>
          </p:spPr>
          <p:txBody>
            <a:bodyPr>
              <a:spAutoFit/>
            </a:bodyPr>
            <a:lstStyle/>
            <a:p>
              <a:pPr>
                <a:spcBef>
                  <a:spcPct val="50000"/>
                </a:spcBef>
                <a:defRPr/>
              </a:pPr>
              <a:r>
                <a:rPr lang="en-US" dirty="0">
                  <a:solidFill>
                    <a:schemeClr val="bg1">
                      <a:lumMod val="40000"/>
                      <a:lumOff val="60000"/>
                    </a:schemeClr>
                  </a:solidFill>
                </a:rPr>
                <a:t>3 min</a:t>
              </a:r>
            </a:p>
          </p:txBody>
        </p:sp>
        <p:sp>
          <p:nvSpPr>
            <p:cNvPr id="32778" name="Text Box 44"/>
            <p:cNvSpPr txBox="1">
              <a:spLocks noChangeArrowheads="1"/>
            </p:cNvSpPr>
            <p:nvPr/>
          </p:nvSpPr>
          <p:spPr bwMode="auto">
            <a:xfrm>
              <a:off x="1680" y="950"/>
              <a:ext cx="893"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solidFill>
                    <a:srgbClr val="000066"/>
                  </a:solidFill>
                </a:rPr>
                <a:t>27 min</a:t>
              </a:r>
            </a:p>
          </p:txBody>
        </p:sp>
        <p:sp>
          <p:nvSpPr>
            <p:cNvPr id="32779" name="Text Box 45"/>
            <p:cNvSpPr txBox="1">
              <a:spLocks noChangeArrowheads="1"/>
            </p:cNvSpPr>
            <p:nvPr/>
          </p:nvSpPr>
          <p:spPr bwMode="auto">
            <a:xfrm>
              <a:off x="1672" y="1446"/>
              <a:ext cx="953"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solidFill>
                    <a:srgbClr val="000066"/>
                  </a:solidFill>
                </a:rPr>
                <a:t>20 min</a:t>
              </a:r>
            </a:p>
          </p:txBody>
        </p:sp>
        <p:sp>
          <p:nvSpPr>
            <p:cNvPr id="32780" name="Text Box 46"/>
            <p:cNvSpPr txBox="1">
              <a:spLocks noChangeArrowheads="1"/>
            </p:cNvSpPr>
            <p:nvPr/>
          </p:nvSpPr>
          <p:spPr bwMode="auto">
            <a:xfrm>
              <a:off x="1689" y="1901"/>
              <a:ext cx="936"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solidFill>
                    <a:srgbClr val="000066"/>
                  </a:solidFill>
                </a:rPr>
                <a:t>0.2 ms</a:t>
              </a:r>
            </a:p>
          </p:txBody>
        </p:sp>
        <p:sp>
          <p:nvSpPr>
            <p:cNvPr id="32781" name="Text Box 47"/>
            <p:cNvSpPr txBox="1">
              <a:spLocks noChangeArrowheads="1"/>
            </p:cNvSpPr>
            <p:nvPr/>
          </p:nvSpPr>
          <p:spPr bwMode="auto">
            <a:xfrm>
              <a:off x="1770" y="2902"/>
              <a:ext cx="646"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solidFill>
                    <a:srgbClr val="000066"/>
                  </a:solidFill>
                </a:rPr>
                <a:t>5 day</a:t>
              </a:r>
            </a:p>
          </p:txBody>
        </p:sp>
        <p:sp>
          <p:nvSpPr>
            <p:cNvPr id="32782" name="Text Box 48"/>
            <p:cNvSpPr txBox="1">
              <a:spLocks noChangeArrowheads="1"/>
            </p:cNvSpPr>
            <p:nvPr/>
          </p:nvSpPr>
          <p:spPr bwMode="auto">
            <a:xfrm>
              <a:off x="1698" y="3366"/>
              <a:ext cx="827"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solidFill>
                    <a:srgbClr val="000066"/>
                  </a:solidFill>
                </a:rPr>
                <a:t>138 day</a:t>
              </a:r>
            </a:p>
          </p:txBody>
        </p:sp>
        <p:sp>
          <p:nvSpPr>
            <p:cNvPr id="32783" name="Text Box 49"/>
            <p:cNvSpPr txBox="1">
              <a:spLocks noChangeArrowheads="1"/>
            </p:cNvSpPr>
            <p:nvPr/>
          </p:nvSpPr>
          <p:spPr bwMode="auto">
            <a:xfrm>
              <a:off x="1770" y="3913"/>
              <a:ext cx="1009"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solidFill>
                    <a:srgbClr val="000066"/>
                  </a:solidFill>
                </a:rPr>
                <a:t>Stable</a:t>
              </a:r>
            </a:p>
          </p:txBody>
        </p:sp>
      </p:grpSp>
      <p:sp>
        <p:nvSpPr>
          <p:cNvPr id="48" name="Oval 47"/>
          <p:cNvSpPr/>
          <p:nvPr/>
        </p:nvSpPr>
        <p:spPr>
          <a:xfrm>
            <a:off x="4267200" y="762000"/>
            <a:ext cx="2667000"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800">
              <a:solidFill>
                <a:srgbClr val="000066"/>
              </a:solidFill>
              <a:latin typeface="Calibri" pitchFamily="34" charset="0"/>
            </a:endParaRPr>
          </a:p>
        </p:txBody>
      </p:sp>
      <p:sp>
        <p:nvSpPr>
          <p:cNvPr id="49" name="Oval 48"/>
          <p:cNvSpPr/>
          <p:nvPr/>
        </p:nvSpPr>
        <p:spPr>
          <a:xfrm>
            <a:off x="4114800" y="2895600"/>
            <a:ext cx="2895600" cy="7620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800">
              <a:solidFill>
                <a:srgbClr val="000066"/>
              </a:solidFill>
              <a:latin typeface="Calibri" pitchFamily="34" charset="0"/>
            </a:endParaRPr>
          </a:p>
        </p:txBody>
      </p:sp>
      <p:sp>
        <p:nvSpPr>
          <p:cNvPr id="373812" name="TextBox 49"/>
          <p:cNvSpPr txBox="1">
            <a:spLocks noChangeArrowheads="1"/>
          </p:cNvSpPr>
          <p:nvPr/>
        </p:nvSpPr>
        <p:spPr bwMode="auto">
          <a:xfrm>
            <a:off x="0" y="4419600"/>
            <a:ext cx="4572000" cy="1384300"/>
          </a:xfrm>
          <a:prstGeom prst="rect">
            <a:avLst/>
          </a:prstGeom>
          <a:noFill/>
          <a:ln w="9525">
            <a:noFill/>
            <a:miter lim="800000"/>
            <a:headEnd/>
            <a:tailEnd/>
          </a:ln>
        </p:spPr>
        <p:txBody>
          <a:bodyPr>
            <a:spAutoFit/>
          </a:bodyPr>
          <a:lstStyle/>
          <a:p>
            <a:pPr>
              <a:defRPr/>
            </a:pPr>
            <a:r>
              <a:rPr lang="en-US" sz="2800" dirty="0">
                <a:solidFill>
                  <a:schemeClr val="accent3">
                    <a:lumMod val="10000"/>
                  </a:schemeClr>
                </a:solidFill>
                <a:cs typeface="Arial" pitchFamily="34" charset="0"/>
              </a:rPr>
              <a:t>Po-218 and Po-214</a:t>
            </a:r>
          </a:p>
          <a:p>
            <a:pPr>
              <a:defRPr/>
            </a:pPr>
            <a:r>
              <a:rPr lang="en-US" sz="2800" dirty="0">
                <a:solidFill>
                  <a:schemeClr val="accent3">
                    <a:lumMod val="10000"/>
                  </a:schemeClr>
                </a:solidFill>
                <a:cs typeface="Arial" pitchFamily="34" charset="0"/>
              </a:rPr>
              <a:t>Deliver majority of radiation dose to lungs</a:t>
            </a:r>
          </a:p>
        </p:txBody>
      </p:sp>
      <p:sp>
        <p:nvSpPr>
          <p:cNvPr id="2" name="Footer Placeholder 1"/>
          <p:cNvSpPr>
            <a:spLocks noGrp="1"/>
          </p:cNvSpPr>
          <p:nvPr>
            <p:ph type="ftr" sz="quarter" idx="11"/>
          </p:nvPr>
        </p:nvSpPr>
        <p:spPr/>
        <p:txBody>
          <a:bodyPr/>
          <a:lstStyle/>
          <a:p>
            <a:r>
              <a:rPr lang="en-US" smtClean="0"/>
              <a:t>nau.edu/iaqtc</a:t>
            </a:r>
            <a:endParaRPr lang="en-US" dirty="0"/>
          </a:p>
        </p:txBody>
      </p:sp>
      <p:sp>
        <p:nvSpPr>
          <p:cNvPr id="3" name="Slide Number Placeholder 2"/>
          <p:cNvSpPr>
            <a:spLocks noGrp="1"/>
          </p:cNvSpPr>
          <p:nvPr>
            <p:ph type="sldNum" sz="quarter" idx="12"/>
          </p:nvPr>
        </p:nvSpPr>
        <p:spPr/>
        <p:txBody>
          <a:bodyPr/>
          <a:lstStyle/>
          <a:p>
            <a:fld id="{44E7423E-7520-41E8-B13B-31DF6016C65F}" type="slidenum">
              <a:rPr lang="en-US" smtClean="0"/>
              <a:pPr/>
              <a:t>8</a:t>
            </a:fld>
            <a:endParaRPr lang="en-US"/>
          </a:p>
        </p:txBody>
      </p:sp>
    </p:spTree>
    <p:extLst>
      <p:ext uri="{BB962C8B-B14F-4D97-AF65-F5344CB8AC3E}">
        <p14:creationId xmlns:p14="http://schemas.microsoft.com/office/powerpoint/2010/main" val="3391531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Footer Placeholder 5"/>
          <p:cNvSpPr>
            <a:spLocks noGrp="1"/>
          </p:cNvSpPr>
          <p:nvPr>
            <p:ph type="ftr" sz="quarter" idx="11"/>
          </p:nvPr>
        </p:nvSpPr>
        <p:spPr/>
        <p:txBody>
          <a:bodyPr/>
          <a:lstStyle/>
          <a:p>
            <a:r>
              <a:rPr lang="en-US" smtClean="0"/>
              <a:t>nau.edu/iaqtc</a:t>
            </a:r>
            <a:endParaRPr lang="en-US"/>
          </a:p>
        </p:txBody>
      </p:sp>
      <p:sp>
        <p:nvSpPr>
          <p:cNvPr id="33795" name="Rectangle 2"/>
          <p:cNvSpPr>
            <a:spLocks noGrp="1" noChangeArrowheads="1"/>
          </p:cNvSpPr>
          <p:nvPr>
            <p:ph type="title"/>
          </p:nvPr>
        </p:nvSpPr>
        <p:spPr>
          <a:xfrm>
            <a:off x="228600" y="533400"/>
            <a:ext cx="8656638" cy="1155700"/>
          </a:xfrm>
        </p:spPr>
        <p:txBody>
          <a:bodyPr/>
          <a:lstStyle/>
          <a:p>
            <a:r>
              <a:rPr lang="en-US" smtClean="0">
                <a:solidFill>
                  <a:schemeClr val="tx1"/>
                </a:solidFill>
              </a:rPr>
              <a:t>Radon in Lungs</a:t>
            </a:r>
            <a:endParaRPr lang="en-US" smtClean="0">
              <a:solidFill>
                <a:schemeClr val="bg2"/>
              </a:solidFill>
            </a:endParaRPr>
          </a:p>
        </p:txBody>
      </p:sp>
      <p:sp>
        <p:nvSpPr>
          <p:cNvPr id="458755" name="Rectangle 3"/>
          <p:cNvSpPr>
            <a:spLocks noGrp="1" noChangeArrowheads="1"/>
          </p:cNvSpPr>
          <p:nvPr>
            <p:ph type="body" sz="half" idx="2"/>
          </p:nvPr>
        </p:nvSpPr>
        <p:spPr>
          <a:xfrm>
            <a:off x="5248275" y="1981200"/>
            <a:ext cx="3819525" cy="4114800"/>
          </a:xfrm>
        </p:spPr>
        <p:txBody>
          <a:bodyPr/>
          <a:lstStyle/>
          <a:p>
            <a:r>
              <a:rPr lang="en-US" smtClean="0">
                <a:solidFill>
                  <a:schemeClr val="tx1"/>
                </a:solidFill>
                <a:latin typeface="Arial Unicode MS" charset="0"/>
              </a:rPr>
              <a:t>Radon or decay products inhaled</a:t>
            </a:r>
          </a:p>
          <a:p>
            <a:r>
              <a:rPr lang="en-US" smtClean="0">
                <a:solidFill>
                  <a:schemeClr val="tx1"/>
                </a:solidFill>
                <a:latin typeface="Arial Unicode MS" charset="0"/>
              </a:rPr>
              <a:t>Particles irradiate lungs</a:t>
            </a:r>
          </a:p>
          <a:p>
            <a:r>
              <a:rPr lang="en-US" smtClean="0">
                <a:solidFill>
                  <a:schemeClr val="tx1"/>
                </a:solidFill>
                <a:latin typeface="Arial Unicode MS" charset="0"/>
              </a:rPr>
              <a:t>Irradiation can cause lung cancer</a:t>
            </a:r>
            <a:endParaRPr lang="en-US" smtClean="0">
              <a:solidFill>
                <a:schemeClr val="bg2"/>
              </a:solidFill>
              <a:latin typeface="Arial Unicode MS" charset="0"/>
            </a:endParaRPr>
          </a:p>
        </p:txBody>
      </p:sp>
      <p:pic>
        <p:nvPicPr>
          <p:cNvPr id="33797" name="Picture 4" descr="Lungs"/>
          <p:cNvPicPr>
            <a:picLocks noChangeAspect="1" noChangeArrowheads="1"/>
          </p:cNvPicPr>
          <p:nvPr/>
        </p:nvPicPr>
        <p:blipFill>
          <a:blip r:embed="rId2"/>
          <a:srcRect/>
          <a:stretch>
            <a:fillRect/>
          </a:stretch>
        </p:blipFill>
        <p:spPr bwMode="auto">
          <a:xfrm>
            <a:off x="685800" y="2209800"/>
            <a:ext cx="3741738" cy="4038600"/>
          </a:xfrm>
          <a:prstGeom prst="rect">
            <a:avLst/>
          </a:prstGeom>
          <a:noFill/>
          <a:ln w="9525">
            <a:noFill/>
            <a:miter lim="800000"/>
            <a:headEnd/>
            <a:tailEnd/>
          </a:ln>
        </p:spPr>
      </p:pic>
      <p:sp>
        <p:nvSpPr>
          <p:cNvPr id="33798" name="Text Box 5"/>
          <p:cNvSpPr txBox="1">
            <a:spLocks noChangeArrowheads="1"/>
          </p:cNvSpPr>
          <p:nvPr/>
        </p:nvSpPr>
        <p:spPr bwMode="auto">
          <a:xfrm>
            <a:off x="381000" y="3886200"/>
            <a:ext cx="762000" cy="336550"/>
          </a:xfrm>
          <a:prstGeom prst="rect">
            <a:avLst/>
          </a:prstGeom>
          <a:noFill/>
          <a:ln w="12700" cap="sq">
            <a:noFill/>
            <a:miter lim="800000"/>
            <a:headEnd type="none" w="sm" len="sm"/>
            <a:tailEnd type="none" w="sm" len="sm"/>
          </a:ln>
        </p:spPr>
        <p:txBody>
          <a:bodyPr>
            <a:spAutoFit/>
          </a:bodyPr>
          <a:lstStyle/>
          <a:p>
            <a:pPr algn="l" eaLnBrk="1" hangingPunct="1"/>
            <a:r>
              <a:rPr lang="en-US" sz="1600">
                <a:solidFill>
                  <a:srgbClr val="FF3300"/>
                </a:solidFill>
              </a:rPr>
              <a:t>Radon</a:t>
            </a:r>
          </a:p>
        </p:txBody>
      </p:sp>
      <p:sp>
        <p:nvSpPr>
          <p:cNvPr id="33799" name="AutoShape 6"/>
          <p:cNvSpPr>
            <a:spLocks noChangeArrowheads="1"/>
          </p:cNvSpPr>
          <p:nvPr/>
        </p:nvSpPr>
        <p:spPr bwMode="auto">
          <a:xfrm rot="4822102" flipH="1">
            <a:off x="785813" y="3633787"/>
            <a:ext cx="457200" cy="200025"/>
          </a:xfrm>
          <a:prstGeom prst="curvedUpArrow">
            <a:avLst>
              <a:gd name="adj1" fmla="val 45714"/>
              <a:gd name="adj2" fmla="val 91429"/>
              <a:gd name="adj3" fmla="val 33333"/>
            </a:avLst>
          </a:prstGeom>
          <a:solidFill>
            <a:srgbClr val="FF3300"/>
          </a:solidFill>
          <a:ln w="12700" cap="sq">
            <a:solidFill>
              <a:srgbClr val="FF3300"/>
            </a:solidFill>
            <a:miter lim="800000"/>
            <a:headEnd type="none" w="sm" len="sm"/>
            <a:tailEnd type="none" w="sm" len="sm"/>
          </a:ln>
        </p:spPr>
        <p:txBody>
          <a:bodyPr wrap="none" anchor="ctr"/>
          <a:lstStyle/>
          <a:p>
            <a:endParaRPr lang="en-US"/>
          </a:p>
        </p:txBody>
      </p:sp>
      <p:sp>
        <p:nvSpPr>
          <p:cNvPr id="2" name="Slide Number Placeholder 1"/>
          <p:cNvSpPr>
            <a:spLocks noGrp="1"/>
          </p:cNvSpPr>
          <p:nvPr>
            <p:ph type="sldNum" sz="quarter" idx="12"/>
          </p:nvPr>
        </p:nvSpPr>
        <p:spPr/>
        <p:txBody>
          <a:bodyPr/>
          <a:lstStyle/>
          <a:p>
            <a:fld id="{44E7423E-7520-41E8-B13B-31DF6016C65F}" type="slidenum">
              <a:rPr lang="en-US" smtClean="0"/>
              <a:pPr/>
              <a:t>9</a:t>
            </a:fld>
            <a:endParaRPr lang="en-US"/>
          </a:p>
        </p:txBody>
      </p:sp>
    </p:spTree>
    <p:extLst>
      <p:ext uri="{BB962C8B-B14F-4D97-AF65-F5344CB8AC3E}">
        <p14:creationId xmlns:p14="http://schemas.microsoft.com/office/powerpoint/2010/main" val="737086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58755">
                                            <p:txEl>
                                              <p:pRg st="0" end="0"/>
                                            </p:txEl>
                                          </p:spTgt>
                                        </p:tgtEl>
                                        <p:attrNameLst>
                                          <p:attrName>style.visibility</p:attrName>
                                        </p:attrNameLst>
                                      </p:cBhvr>
                                      <p:to>
                                        <p:strVal val="visible"/>
                                      </p:to>
                                    </p:set>
                                    <p:anim calcmode="lin" valueType="num">
                                      <p:cBhvr additive="base">
                                        <p:cTn id="7" dur="300" fill="hold"/>
                                        <p:tgtEl>
                                          <p:spTgt spid="45875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5875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58755">
                                            <p:txEl>
                                              <p:pRg st="1" end="1"/>
                                            </p:txEl>
                                          </p:spTgt>
                                        </p:tgtEl>
                                        <p:attrNameLst>
                                          <p:attrName>style.visibility</p:attrName>
                                        </p:attrNameLst>
                                      </p:cBhvr>
                                      <p:to>
                                        <p:strVal val="visible"/>
                                      </p:to>
                                    </p:set>
                                    <p:anim calcmode="lin" valueType="num">
                                      <p:cBhvr additive="base">
                                        <p:cTn id="13" dur="300" fill="hold"/>
                                        <p:tgtEl>
                                          <p:spTgt spid="458755">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5875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58755">
                                            <p:txEl>
                                              <p:pRg st="2" end="2"/>
                                            </p:txEl>
                                          </p:spTgt>
                                        </p:tgtEl>
                                        <p:attrNameLst>
                                          <p:attrName>style.visibility</p:attrName>
                                        </p:attrNameLst>
                                      </p:cBhvr>
                                      <p:to>
                                        <p:strVal val="visible"/>
                                      </p:to>
                                    </p:set>
                                    <p:anim calcmode="lin" valueType="num">
                                      <p:cBhvr additive="base">
                                        <p:cTn id="19" dur="300" fill="hold"/>
                                        <p:tgtEl>
                                          <p:spTgt spid="458755">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58755">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5" grpId="0" build="p"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1">
      <a:dk1>
        <a:sysClr val="windowText" lastClr="000000"/>
      </a:dk1>
      <a:lt1>
        <a:sysClr val="window" lastClr="FFFFFF"/>
      </a:lt1>
      <a:dk2>
        <a:srgbClr val="003366"/>
      </a:dk2>
      <a:lt2>
        <a:srgbClr val="D5EAFF"/>
      </a:lt2>
      <a:accent1>
        <a:srgbClr val="0F6FC6"/>
      </a:accent1>
      <a:accent2>
        <a:srgbClr val="6699CC"/>
      </a:accent2>
      <a:accent3>
        <a:srgbClr val="99CCCC"/>
      </a:accent3>
      <a:accent4>
        <a:srgbClr val="557565"/>
      </a:accent4>
      <a:accent5>
        <a:srgbClr val="00A94F"/>
      </a:accent5>
      <a:accent6>
        <a:srgbClr val="CCCC66"/>
      </a:accent6>
      <a:hlink>
        <a:srgbClr val="BBAA77"/>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1433</TotalTime>
  <Words>1917</Words>
  <Application>Microsoft Macintosh PowerPoint</Application>
  <PresentationFormat>On-screen Show (4:3)</PresentationFormat>
  <Paragraphs>346</Paragraphs>
  <Slides>49</Slides>
  <Notes>3</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Flow</vt:lpstr>
      <vt:lpstr>Radon </vt:lpstr>
      <vt:lpstr>Radon</vt:lpstr>
      <vt:lpstr>Where does radon come from?</vt:lpstr>
      <vt:lpstr>PowerPoint Presentation</vt:lpstr>
      <vt:lpstr>Radon in Buildings</vt:lpstr>
      <vt:lpstr>Radon</vt:lpstr>
      <vt:lpstr>Radon “Daughters”</vt:lpstr>
      <vt:lpstr>PowerPoint Presentation</vt:lpstr>
      <vt:lpstr>Radon in Lungs</vt:lpstr>
      <vt:lpstr>PowerPoint Presentation</vt:lpstr>
      <vt:lpstr>PowerPoint Presentation</vt:lpstr>
      <vt:lpstr>Radon Testing</vt:lpstr>
      <vt:lpstr>Radon Levels</vt:lpstr>
      <vt:lpstr>www.epa.gov/radon</vt:lpstr>
      <vt:lpstr>Initial Test: 2-7 days</vt:lpstr>
      <vt:lpstr>Location of Device in Room</vt:lpstr>
      <vt:lpstr>Location of Device in Room</vt:lpstr>
      <vt:lpstr>Radon Measurement Devices</vt:lpstr>
      <vt:lpstr>Activated Charcoal Devices</vt:lpstr>
      <vt:lpstr>Activated Charcoal Devices</vt:lpstr>
      <vt:lpstr>Electret Ion Chamber (E-Perm)</vt:lpstr>
      <vt:lpstr>Measuring Electret Voltages</vt:lpstr>
      <vt:lpstr>Electret Ion Chambers</vt:lpstr>
      <vt:lpstr>Continuous Radon Monitors</vt:lpstr>
      <vt:lpstr>Continuous Radon Monitors</vt:lpstr>
      <vt:lpstr>Results from a CRM</vt:lpstr>
      <vt:lpstr>Do It Yourself Test Kits</vt:lpstr>
      <vt:lpstr>What next?</vt:lpstr>
      <vt:lpstr>Outreach</vt:lpstr>
      <vt:lpstr>Start by researching local radon data</vt:lpstr>
      <vt:lpstr>PowerPoint Presentation</vt:lpstr>
      <vt:lpstr>Posters, billboards, truck magnets</vt:lpstr>
      <vt:lpstr>PowerPoint Presentation</vt:lpstr>
      <vt:lpstr>Direct Community Outreach</vt:lpstr>
      <vt:lpstr>Are radon kits readily available?</vt:lpstr>
      <vt:lpstr>Leech Lake </vt:lpstr>
      <vt:lpstr>Focused Outreach: Tribal housing, construction and weatherization staff, architects, bidders, etc.</vt:lpstr>
      <vt:lpstr>Radio Outreach</vt:lpstr>
      <vt:lpstr>Look for other media outlets</vt:lpstr>
      <vt:lpstr>Radon Mitigation</vt:lpstr>
      <vt:lpstr>PowerPoint Presentation</vt:lpstr>
      <vt:lpstr>PowerPoint Presentation</vt:lpstr>
      <vt:lpstr>Basic Radon Mitigation</vt:lpstr>
      <vt:lpstr>-Cracks in basement floors and walls need to be sealed.  -The floor/wall joint is a common culprit.  -Cinderblock walls are an open invite for radon to come into the house.</vt:lpstr>
      <vt:lpstr>PowerPoint Presentation</vt:lpstr>
      <vt:lpstr>Mitigation in crawlspace</vt:lpstr>
      <vt:lpstr>Actual Mitigation Photo</vt:lpstr>
      <vt:lpstr>   </vt:lpstr>
      <vt:lpstr>Radon Resistant Construction (RRC)</vt:lpstr>
    </vt:vector>
  </TitlesOfParts>
  <Manager/>
  <Company>NAU</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nrc42</dc:creator>
  <cp:keywords/>
  <dc:description/>
  <cp:lastModifiedBy>Mansel Nelson</cp:lastModifiedBy>
  <cp:revision>123</cp:revision>
  <dcterms:created xsi:type="dcterms:W3CDTF">2012-01-27T02:16:49Z</dcterms:created>
  <dcterms:modified xsi:type="dcterms:W3CDTF">2015-03-14T00:02:36Z</dcterms:modified>
  <cp:category/>
</cp:coreProperties>
</file>