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8" r:id="rId2"/>
  </p:sldMasterIdLst>
  <p:notesMasterIdLst>
    <p:notesMasterId r:id="rId18"/>
  </p:notesMasterIdLst>
  <p:sldIdLst>
    <p:sldId id="267" r:id="rId3"/>
    <p:sldId id="256" r:id="rId4"/>
    <p:sldId id="257" r:id="rId5"/>
    <p:sldId id="269" r:id="rId6"/>
    <p:sldId id="258" r:id="rId7"/>
    <p:sldId id="270" r:id="rId8"/>
    <p:sldId id="266" r:id="rId9"/>
    <p:sldId id="271" r:id="rId10"/>
    <p:sldId id="268" r:id="rId11"/>
    <p:sldId id="259" r:id="rId12"/>
    <p:sldId id="260" r:id="rId13"/>
    <p:sldId id="261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EFD41-7D35-4A44-B69D-E801D96B4AD8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1229A-DCEB-C942-85F9-64DC6DD53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8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229A-DCEB-C942-85F9-64DC6DD53A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2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433" y="2130425"/>
            <a:ext cx="7431202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0431" y="3886200"/>
            <a:ext cx="7431203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526" y="1763990"/>
            <a:ext cx="7425110" cy="43621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6950"/>
            <a:ext cx="4038600" cy="4409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6950"/>
            <a:ext cx="4038600" cy="4409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2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Georgia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9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110"/>
            <a:ext cx="3008313" cy="73734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3288" y="1709110"/>
            <a:ext cx="4821400" cy="441705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63666"/>
            <a:ext cx="3008313" cy="35624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8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6971" y="1615030"/>
            <a:ext cx="7416332" cy="39434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C74B-EEB8-3A49-A67C-007B33E3500E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432E-960B-0643-9BA4-B4B429DF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7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24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S_Graphic Element-white.eps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42000"/>
            <a:duotone>
              <a:prstClr val="black"/>
              <a:srgbClr val="D0D1D0">
                <a:tint val="45000"/>
                <a:satMod val="400000"/>
                <a:tint val="45000"/>
                <a:satMod val="400000"/>
              </a:srgbClr>
            </a:duotone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5" b="17262"/>
          <a:stretch/>
        </p:blipFill>
        <p:spPr>
          <a:xfrm>
            <a:off x="1" y="1748480"/>
            <a:ext cx="5049444" cy="510951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6526" y="1763990"/>
            <a:ext cx="7425110" cy="436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981EE-C3D8-694F-97FF-F68C7832F9E8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82314-900F-3548-907F-397C2620444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76" y="401789"/>
            <a:ext cx="1403554" cy="51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8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 ba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547"/>
            <a:ext cx="9158598" cy="6950519"/>
          </a:xfrm>
          <a:prstGeom prst="rect">
            <a:avLst/>
          </a:prstGeom>
        </p:spPr>
      </p:pic>
      <p:pic>
        <p:nvPicPr>
          <p:cNvPr id="7" name="Picture 6" descr="ANS_Graphic Element-white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5" b="17262"/>
          <a:stretch/>
        </p:blipFill>
        <p:spPr>
          <a:xfrm>
            <a:off x="1" y="1748480"/>
            <a:ext cx="5049444" cy="51095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14307" y="3552039"/>
            <a:ext cx="3738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0" dirty="0" smtClean="0">
                <a:solidFill>
                  <a:schemeClr val="bg1"/>
                </a:solidFill>
                <a:latin typeface="Arial"/>
                <a:cs typeface="Arial"/>
              </a:rPr>
              <a:t>American Nuclear Society</a:t>
            </a:r>
            <a:endParaRPr lang="en-US" sz="24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399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230" y="1205132"/>
            <a:ext cx="5936343" cy="1470025"/>
          </a:xfrm>
        </p:spPr>
        <p:txBody>
          <a:bodyPr/>
          <a:lstStyle/>
          <a:p>
            <a:r>
              <a:rPr lang="en-US" dirty="0" smtClean="0"/>
              <a:t>The proper care and feeding of your CVD 700</a:t>
            </a:r>
            <a:endParaRPr lang="en-US" dirty="0"/>
          </a:p>
        </p:txBody>
      </p:sp>
      <p:pic>
        <p:nvPicPr>
          <p:cNvPr id="3" name="Picture 2" descr="cdv7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3422650"/>
            <a:ext cx="38100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68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lbertgeigercoun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9144000" cy="664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lbertgeigercounterop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8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lbert counter bo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279" y="467563"/>
            <a:ext cx="5154443" cy="590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iger rew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48" y="1314115"/>
            <a:ext cx="6539404" cy="443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dv700 cam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3" b="4611"/>
          <a:stretch/>
        </p:blipFill>
        <p:spPr>
          <a:xfrm>
            <a:off x="139044" y="766731"/>
            <a:ext cx="6991429" cy="534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iger with wing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2" y="295013"/>
            <a:ext cx="6352903" cy="635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0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iger counter.yellow.s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42" y="378691"/>
            <a:ext cx="9156942" cy="6104627"/>
          </a:xfrm>
          <a:prstGeom prst="rect">
            <a:avLst/>
          </a:prstGeom>
        </p:spPr>
      </p:pic>
      <p:sp>
        <p:nvSpPr>
          <p:cNvPr id="5" name="Down Arrow Callout 4"/>
          <p:cNvSpPr/>
          <p:nvPr/>
        </p:nvSpPr>
        <p:spPr>
          <a:xfrm>
            <a:off x="3620635" y="170621"/>
            <a:ext cx="2198920" cy="1103977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Probe with Geiger  Mueller tube</a:t>
            </a:r>
            <a:endParaRPr lang="en-US" dirty="0"/>
          </a:p>
        </p:txBody>
      </p:sp>
      <p:sp>
        <p:nvSpPr>
          <p:cNvPr id="6" name="Right Arrow Callout 5"/>
          <p:cNvSpPr/>
          <p:nvPr/>
        </p:nvSpPr>
        <p:spPr>
          <a:xfrm>
            <a:off x="587648" y="2616183"/>
            <a:ext cx="1255612" cy="91440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Meter</a:t>
            </a:r>
            <a:endParaRPr lang="en-US" dirty="0"/>
          </a:p>
        </p:txBody>
      </p:sp>
      <p:sp>
        <p:nvSpPr>
          <p:cNvPr id="7" name="Left Arrow Callout 6"/>
          <p:cNvSpPr/>
          <p:nvPr/>
        </p:nvSpPr>
        <p:spPr>
          <a:xfrm>
            <a:off x="5212963" y="4246555"/>
            <a:ext cx="1649190" cy="914400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 Source</a:t>
            </a:r>
            <a:endParaRPr lang="en-US" dirty="0"/>
          </a:p>
        </p:txBody>
      </p:sp>
      <p:sp>
        <p:nvSpPr>
          <p:cNvPr id="8" name="Left Arrow Callout 7"/>
          <p:cNvSpPr/>
          <p:nvPr/>
        </p:nvSpPr>
        <p:spPr>
          <a:xfrm>
            <a:off x="5232671" y="2427339"/>
            <a:ext cx="1649190" cy="9144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957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Range 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28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dv7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06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dv700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657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215893" y="-105846"/>
            <a:ext cx="2222608" cy="2064015"/>
          </a:xfrm>
          <a:prstGeom prst="ellipse">
            <a:avLst/>
          </a:prstGeom>
          <a:noFill/>
          <a:ln w="762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81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M tub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33" y="246452"/>
            <a:ext cx="8324073" cy="625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55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dv700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657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955185" y="1221203"/>
            <a:ext cx="2222608" cy="2064015"/>
          </a:xfrm>
          <a:prstGeom prst="ellipse">
            <a:avLst/>
          </a:prstGeom>
          <a:noFill/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4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452582" y="267620"/>
            <a:ext cx="6844145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/>
            <a:r>
              <a:rPr kumimoji="1" lang="en-US" sz="3600" b="1" dirty="0" smtClean="0"/>
              <a:t>Units of Dose and Exposure</a:t>
            </a:r>
            <a:endParaRPr kumimoji="1" lang="en-US" sz="3600" b="1" dirty="0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1543694"/>
            <a:ext cx="9144000" cy="550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sz="2800" b="1" u="sng" dirty="0"/>
              <a:t>Roentgen (R)</a:t>
            </a:r>
            <a:r>
              <a:rPr kumimoji="1" lang="en-US" sz="2800" dirty="0"/>
              <a:t> - unit of exposure - ionization of air by</a:t>
            </a:r>
            <a:r>
              <a:rPr kumimoji="1" lang="en-US" sz="2800" i="1" dirty="0"/>
              <a:t> x </a:t>
            </a:r>
            <a:r>
              <a:rPr kumimoji="1" lang="en-US" sz="2800" dirty="0"/>
              <a:t>or gamma </a:t>
            </a:r>
            <a:r>
              <a:rPr kumimoji="1" lang="en-US" sz="2800" dirty="0" smtClean="0"/>
              <a:t>rays</a:t>
            </a:r>
          </a:p>
          <a:p>
            <a:pPr marL="914400" lvl="1" indent="-457200">
              <a:spcBef>
                <a:spcPct val="20000"/>
              </a:spcBef>
              <a:buFontTx/>
              <a:buChar char="-"/>
            </a:pPr>
            <a:r>
              <a:rPr kumimoji="1" lang="en-US" sz="2800" dirty="0" err="1" smtClean="0"/>
              <a:t>mR</a:t>
            </a:r>
            <a:r>
              <a:rPr kumimoji="1" lang="en-US" sz="2800" dirty="0" smtClean="0"/>
              <a:t> = </a:t>
            </a:r>
            <a:r>
              <a:rPr kumimoji="1" lang="en-US" sz="2800" dirty="0" err="1" smtClean="0"/>
              <a:t>milliRoentgen</a:t>
            </a:r>
            <a:r>
              <a:rPr kumimoji="1" lang="en-US" sz="2800" dirty="0" smtClean="0"/>
              <a:t> </a:t>
            </a:r>
            <a:endParaRPr kumimoji="1" lang="en-US" sz="2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sz="2800" b="1" u="sng" dirty="0"/>
              <a:t>RAD (Radiation Absorbed Dose)</a:t>
            </a:r>
            <a:r>
              <a:rPr kumimoji="1" lang="en-US" sz="2800" dirty="0"/>
              <a:t> - energy deposited in </a:t>
            </a:r>
            <a:r>
              <a:rPr kumimoji="1" lang="en-US" sz="2800" dirty="0" smtClean="0"/>
              <a:t>material (Gray (</a:t>
            </a:r>
            <a:r>
              <a:rPr kumimoji="1" lang="en-US" sz="2800" dirty="0" err="1" smtClean="0"/>
              <a:t>Gy</a:t>
            </a:r>
            <a:r>
              <a:rPr kumimoji="1" lang="en-US" sz="2800" dirty="0" smtClean="0"/>
              <a:t>) is international unit)</a:t>
            </a:r>
            <a:endParaRPr kumimoji="1" lang="en-US" sz="2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sz="2800" b="1" u="sng" dirty="0"/>
              <a:t>rem</a:t>
            </a:r>
            <a:r>
              <a:rPr kumimoji="1" lang="en-US" sz="2800" b="1" dirty="0"/>
              <a:t> - (</a:t>
            </a:r>
            <a:r>
              <a:rPr kumimoji="1" lang="en-US" sz="2800" b="1" dirty="0" err="1"/>
              <a:t>Roengten</a:t>
            </a:r>
            <a:r>
              <a:rPr kumimoji="1" lang="en-US" sz="2800" b="1" dirty="0"/>
              <a:t> Equivalent Man)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kumimoji="1" lang="en-US" sz="2800" dirty="0"/>
              <a:t>unit of dose </a:t>
            </a:r>
            <a:r>
              <a:rPr kumimoji="1" lang="en-US" sz="2800" dirty="0" smtClean="0"/>
              <a:t>equivalent (Avg. US dose 620 </a:t>
            </a:r>
            <a:r>
              <a:rPr kumimoji="1" lang="en-US" sz="2800" dirty="0" err="1" smtClean="0"/>
              <a:t>mrem</a:t>
            </a:r>
            <a:r>
              <a:rPr kumimoji="1" lang="en-US" sz="2800" dirty="0" smtClean="0"/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kumimoji="1" lang="en-US" sz="2800" dirty="0" err="1" smtClean="0"/>
              <a:t>Seivert</a:t>
            </a:r>
            <a:r>
              <a:rPr kumimoji="1" lang="en-US" sz="2800" dirty="0" smtClean="0"/>
              <a:t> (</a:t>
            </a:r>
            <a:r>
              <a:rPr kumimoji="1" lang="en-US" sz="2800" dirty="0" err="1" smtClean="0"/>
              <a:t>Sv</a:t>
            </a:r>
            <a:r>
              <a:rPr kumimoji="1" lang="en-US" sz="2800" dirty="0" smtClean="0"/>
              <a:t>) </a:t>
            </a:r>
            <a:r>
              <a:rPr kumimoji="1" lang="en-US" sz="2800" dirty="0"/>
              <a:t>is international </a:t>
            </a:r>
            <a:r>
              <a:rPr kumimoji="1" lang="en-US" sz="2800" dirty="0" smtClean="0"/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159028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362744" y="364836"/>
            <a:ext cx="67818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/>
            <a:r>
              <a:rPr kumimoji="1" lang="en-US" sz="4400" b="1" dirty="0"/>
              <a:t>Units of </a:t>
            </a:r>
            <a:r>
              <a:rPr kumimoji="1" lang="en-US" sz="4400" b="1" dirty="0" smtClean="0"/>
              <a:t>Radioa</a:t>
            </a:r>
            <a:r>
              <a:rPr kumimoji="1" lang="en-US" altLang="ja-JP" sz="4400" b="1" dirty="0" smtClean="0"/>
              <a:t>ctivity</a:t>
            </a:r>
            <a:endParaRPr kumimoji="1" lang="en-US" sz="4400" b="1" dirty="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22672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</a:pPr>
            <a:r>
              <a:rPr kumimoji="1" lang="en-US" sz="3200" b="1" u="sng" dirty="0"/>
              <a:t>Activity</a:t>
            </a:r>
            <a:r>
              <a:rPr kumimoji="1" lang="en-US" sz="3200" b="1" dirty="0"/>
              <a:t> </a:t>
            </a:r>
            <a:r>
              <a:rPr kumimoji="1" lang="en-US" sz="3200" b="1" dirty="0" smtClean="0"/>
              <a:t>– </a:t>
            </a:r>
            <a:r>
              <a:rPr kumimoji="1" lang="en-US" sz="3200" dirty="0" smtClean="0"/>
              <a:t>rate</a:t>
            </a:r>
            <a:r>
              <a:rPr kumimoji="1" lang="en-US" sz="3200" dirty="0"/>
              <a:t> </a:t>
            </a:r>
            <a:r>
              <a:rPr kumimoji="1" lang="en-US" sz="3200" dirty="0" smtClean="0"/>
              <a:t>of decay</a:t>
            </a:r>
          </a:p>
          <a:p>
            <a:pPr marL="342900" indent="-342900">
              <a:spcBef>
                <a:spcPct val="20000"/>
              </a:spcBef>
            </a:pPr>
            <a:r>
              <a:rPr kumimoji="1" lang="en-US" sz="3200" dirty="0"/>
              <a:t>	-</a:t>
            </a:r>
            <a:r>
              <a:rPr kumimoji="1" lang="en-US" sz="3200" dirty="0" smtClean="0"/>
              <a:t> </a:t>
            </a:r>
            <a:r>
              <a:rPr kumimoji="1" lang="en-US" sz="3200" dirty="0"/>
              <a:t>the number of emissions (of radiation) per unit time.</a:t>
            </a:r>
            <a:r>
              <a:rPr kumimoji="1" lang="en-US" sz="3200" b="1" dirty="0"/>
              <a:t> </a:t>
            </a:r>
            <a:r>
              <a:rPr kumimoji="1" lang="en-US" b="1" dirty="0" smtClean="0"/>
              <a:t> </a:t>
            </a:r>
            <a:endParaRPr kumimoji="1" lang="en-US" b="1" dirty="0"/>
          </a:p>
          <a:p>
            <a:pPr marL="342900" indent="-342900" algn="ctr">
              <a:spcBef>
                <a:spcPct val="20000"/>
              </a:spcBef>
            </a:pPr>
            <a:r>
              <a:rPr kumimoji="1" lang="en-US" sz="3200" b="1" dirty="0" err="1"/>
              <a:t>dps</a:t>
            </a:r>
            <a:r>
              <a:rPr kumimoji="1" lang="en-US" sz="3200" b="1" dirty="0"/>
              <a:t> - </a:t>
            </a:r>
            <a:r>
              <a:rPr kumimoji="1" lang="en-US" sz="3200" dirty="0"/>
              <a:t>disintegrations per second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1" lang="en-US" sz="3200" b="1" dirty="0" err="1"/>
              <a:t>Bequerel</a:t>
            </a:r>
            <a:r>
              <a:rPr kumimoji="1" lang="en-US" sz="3200" b="1" dirty="0"/>
              <a:t> = </a:t>
            </a:r>
            <a:r>
              <a:rPr kumimoji="1" lang="en-US" sz="3200" dirty="0"/>
              <a:t>1 </a:t>
            </a:r>
            <a:r>
              <a:rPr kumimoji="1" lang="en-US" sz="3200" dirty="0" err="1"/>
              <a:t>dps</a:t>
            </a:r>
            <a:r>
              <a:rPr kumimoji="1" lang="en-US" sz="3200" b="1" dirty="0"/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1" lang="en-US" sz="3200" b="1" dirty="0"/>
              <a:t>Curie = </a:t>
            </a:r>
            <a:r>
              <a:rPr kumimoji="1" lang="en-US" sz="3200" dirty="0"/>
              <a:t>37,000,000,000 </a:t>
            </a:r>
            <a:r>
              <a:rPr kumimoji="1" lang="en-US" sz="3200" dirty="0" err="1"/>
              <a:t>dps</a:t>
            </a:r>
            <a:endParaRPr kumimoji="1" lang="en-US" sz="3200" dirty="0"/>
          </a:p>
          <a:p>
            <a:pPr marL="342900" indent="-342900" algn="ctr">
              <a:spcBef>
                <a:spcPct val="20000"/>
              </a:spcBef>
            </a:pPr>
            <a:r>
              <a:rPr kumimoji="1" lang="en-US" sz="3200" b="1" dirty="0"/>
              <a:t>Picocurie = </a:t>
            </a:r>
            <a:r>
              <a:rPr kumimoji="1" lang="en-US" sz="3200" dirty="0"/>
              <a:t>0.037 </a:t>
            </a:r>
            <a:r>
              <a:rPr kumimoji="1" lang="en-US" sz="3200" dirty="0" err="1"/>
              <a:t>dps</a:t>
            </a:r>
            <a:r>
              <a:rPr kumimoji="1" lang="en-US" sz="3200" dirty="0"/>
              <a:t> or 2.2 </a:t>
            </a:r>
            <a:r>
              <a:rPr kumimoji="1" lang="en-US" sz="3200" dirty="0" err="1" smtClean="0"/>
              <a:t>dpm</a:t>
            </a:r>
            <a:endParaRPr kumimoji="1" lang="en-US" sz="3200" dirty="0" smtClean="0"/>
          </a:p>
          <a:p>
            <a:pPr marL="342900" indent="-342900" algn="ctr">
              <a:spcBef>
                <a:spcPct val="20000"/>
              </a:spcBef>
            </a:pPr>
            <a:r>
              <a:rPr kumimoji="1" lang="en-US" sz="3200" b="1" dirty="0" smtClean="0"/>
              <a:t>CPM</a:t>
            </a:r>
            <a:r>
              <a:rPr kumimoji="1" lang="en-US" sz="3200" dirty="0" smtClean="0"/>
              <a:t> = counts per minute</a:t>
            </a:r>
          </a:p>
          <a:p>
            <a:pPr marL="342900" indent="-342900" algn="ctr">
              <a:spcBef>
                <a:spcPct val="20000"/>
              </a:spcBef>
            </a:pPr>
            <a:endParaRPr kumimoji="1" lang="en-US" sz="32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omic Chemistry_Set-278x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9" y="140210"/>
            <a:ext cx="6099694" cy="658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S 2014 template">
  <a:themeElements>
    <a:clrScheme name="ANS">
      <a:dk1>
        <a:sysClr val="windowText" lastClr="000000"/>
      </a:dk1>
      <a:lt1>
        <a:sysClr val="window" lastClr="FFFFFF"/>
      </a:lt1>
      <a:dk2>
        <a:srgbClr val="142B62"/>
      </a:dk2>
      <a:lt2>
        <a:srgbClr val="999999"/>
      </a:lt2>
      <a:accent1>
        <a:srgbClr val="4F81BD"/>
      </a:accent1>
      <a:accent2>
        <a:srgbClr val="C0504D"/>
      </a:accent2>
      <a:accent3>
        <a:srgbClr val="7D9646"/>
      </a:accent3>
      <a:accent4>
        <a:srgbClr val="8064A2"/>
      </a:accent4>
      <a:accent5>
        <a:srgbClr val="4BACC6"/>
      </a:accent5>
      <a:accent6>
        <a:srgbClr val="E1AC3F"/>
      </a:accent6>
      <a:hlink>
        <a:srgbClr val="0000C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ANS">
      <a:dk1>
        <a:sysClr val="windowText" lastClr="000000"/>
      </a:dk1>
      <a:lt1>
        <a:sysClr val="window" lastClr="FFFFFF"/>
      </a:lt1>
      <a:dk2>
        <a:srgbClr val="142B62"/>
      </a:dk2>
      <a:lt2>
        <a:srgbClr val="999999"/>
      </a:lt2>
      <a:accent1>
        <a:srgbClr val="4F81BD"/>
      </a:accent1>
      <a:accent2>
        <a:srgbClr val="C0504D"/>
      </a:accent2>
      <a:accent3>
        <a:srgbClr val="7D9646"/>
      </a:accent3>
      <a:accent4>
        <a:srgbClr val="8064A2"/>
      </a:accent4>
      <a:accent5>
        <a:srgbClr val="4BACC6"/>
      </a:accent5>
      <a:accent6>
        <a:srgbClr val="E1AC3F"/>
      </a:accent6>
      <a:hlink>
        <a:srgbClr val="0000C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99</Words>
  <Application>Microsoft Office PowerPoint</Application>
  <PresentationFormat>On-screen Show (4:3)</PresentationFormat>
  <Paragraphs>21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ANS 2014 template</vt:lpstr>
      <vt:lpstr>Custom Design</vt:lpstr>
      <vt:lpstr>The proper care and feeding of your CVD 700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Lou Dunzik-Gougar</dc:creator>
  <cp:lastModifiedBy>Tracy Coyle</cp:lastModifiedBy>
  <cp:revision>27</cp:revision>
  <dcterms:created xsi:type="dcterms:W3CDTF">2015-03-15T13:43:57Z</dcterms:created>
  <dcterms:modified xsi:type="dcterms:W3CDTF">2015-03-26T14:23:16Z</dcterms:modified>
</cp:coreProperties>
</file>