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79" r:id="rId1"/>
  </p:sldMasterIdLst>
  <p:notesMasterIdLst>
    <p:notesMasterId r:id="rId37"/>
  </p:notesMasterIdLst>
  <p:handoutMasterIdLst>
    <p:handoutMasterId r:id="rId38"/>
  </p:handoutMasterIdLst>
  <p:sldIdLst>
    <p:sldId id="522" r:id="rId2"/>
    <p:sldId id="320" r:id="rId3"/>
    <p:sldId id="466" r:id="rId4"/>
    <p:sldId id="346" r:id="rId5"/>
    <p:sldId id="433" r:id="rId6"/>
    <p:sldId id="434" r:id="rId7"/>
    <p:sldId id="502" r:id="rId8"/>
    <p:sldId id="509" r:id="rId9"/>
    <p:sldId id="510" r:id="rId10"/>
    <p:sldId id="396" r:id="rId11"/>
    <p:sldId id="511" r:id="rId12"/>
    <p:sldId id="512" r:id="rId13"/>
    <p:sldId id="397" r:id="rId14"/>
    <p:sldId id="473" r:id="rId15"/>
    <p:sldId id="514" r:id="rId16"/>
    <p:sldId id="475" r:id="rId17"/>
    <p:sldId id="513" r:id="rId18"/>
    <p:sldId id="352" r:id="rId19"/>
    <p:sldId id="442" r:id="rId20"/>
    <p:sldId id="458" r:id="rId21"/>
    <p:sldId id="399" r:id="rId22"/>
    <p:sldId id="355" r:id="rId23"/>
    <p:sldId id="400" r:id="rId24"/>
    <p:sldId id="403" r:id="rId25"/>
    <p:sldId id="406" r:id="rId26"/>
    <p:sldId id="359" r:id="rId27"/>
    <p:sldId id="436" r:id="rId28"/>
    <p:sldId id="497" r:id="rId29"/>
    <p:sldId id="363" r:id="rId30"/>
    <p:sldId id="499" r:id="rId31"/>
    <p:sldId id="437" r:id="rId32"/>
    <p:sldId id="366" r:id="rId33"/>
    <p:sldId id="438" r:id="rId34"/>
    <p:sldId id="501" r:id="rId35"/>
    <p:sldId id="465" r:id="rId36"/>
  </p:sldIdLst>
  <p:sldSz cx="9144000" cy="6858000" type="letter"/>
  <p:notesSz cx="7010400"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3333"/>
    <a:srgbClr val="0B1CBB"/>
    <a:srgbClr val="75C3D3"/>
    <a:srgbClr val="4FB3C7"/>
    <a:srgbClr val="66CCFF"/>
    <a:srgbClr val="0918A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7934" autoAdjust="0"/>
  </p:normalViewPr>
  <p:slideViewPr>
    <p:cSldViewPr snapToGrid="0">
      <p:cViewPr varScale="1">
        <p:scale>
          <a:sx n="107" d="100"/>
          <a:sy n="107" d="100"/>
        </p:scale>
        <p:origin x="-168"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74" d="100"/>
        <a:sy n="174" d="100"/>
      </p:scale>
      <p:origin x="0" y="0"/>
    </p:cViewPr>
  </p:notesTextViewPr>
  <p:sorterViewPr>
    <p:cViewPr varScale="1">
      <p:scale>
        <a:sx n="1" d="1"/>
        <a:sy n="1" d="1"/>
      </p:scale>
      <p:origin x="0" y="0"/>
    </p:cViewPr>
  </p:sorterViewPr>
  <p:notesViewPr>
    <p:cSldViewPr snapToGrid="0">
      <p:cViewPr varScale="1">
        <p:scale>
          <a:sx n="100" d="100"/>
          <a:sy n="100" d="100"/>
        </p:scale>
        <p:origin x="-2544" y="-102"/>
      </p:cViewPr>
      <p:guideLst>
        <p:guide orient="horz" pos="2908"/>
        <p:guide pos="220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152775" y="8797925"/>
            <a:ext cx="7032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319" tIns="44963" rIns="88319" bIns="44963">
            <a:spAutoFit/>
          </a:bodyPr>
          <a:lstStyle>
            <a:lvl1pPr defTabSz="879475" eaLnBrk="0" hangingPunct="0">
              <a:defRPr sz="3200">
                <a:solidFill>
                  <a:schemeClr val="tx1"/>
                </a:solidFill>
                <a:latin typeface="Arial" panose="020B0604020202020204" pitchFamily="34" charset="0"/>
              </a:defRPr>
            </a:lvl1pPr>
            <a:lvl2pPr marL="742950" indent="-285750" defTabSz="879475" eaLnBrk="0" hangingPunct="0">
              <a:defRPr sz="3200">
                <a:solidFill>
                  <a:schemeClr val="tx1"/>
                </a:solidFill>
                <a:latin typeface="Arial" panose="020B0604020202020204" pitchFamily="34" charset="0"/>
              </a:defRPr>
            </a:lvl2pPr>
            <a:lvl3pPr marL="1143000" indent="-228600" defTabSz="879475" eaLnBrk="0" hangingPunct="0">
              <a:defRPr sz="3200">
                <a:solidFill>
                  <a:schemeClr val="tx1"/>
                </a:solidFill>
                <a:latin typeface="Arial" panose="020B0604020202020204" pitchFamily="34" charset="0"/>
              </a:defRPr>
            </a:lvl3pPr>
            <a:lvl4pPr marL="1600200" indent="-228600" defTabSz="879475" eaLnBrk="0" hangingPunct="0">
              <a:defRPr sz="3200">
                <a:solidFill>
                  <a:schemeClr val="tx1"/>
                </a:solidFill>
                <a:latin typeface="Arial" panose="020B0604020202020204" pitchFamily="34" charset="0"/>
              </a:defRPr>
            </a:lvl4pPr>
            <a:lvl5pPr marL="2057400" indent="-228600" defTabSz="879475" eaLnBrk="0" hangingPunct="0">
              <a:defRPr sz="3200">
                <a:solidFill>
                  <a:schemeClr val="tx1"/>
                </a:solidFill>
                <a:latin typeface="Arial" panose="020B0604020202020204" pitchFamily="34" charset="0"/>
              </a:defRPr>
            </a:lvl5pPr>
            <a:lvl6pPr marL="25146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algn="ctr">
              <a:lnSpc>
                <a:spcPct val="90000"/>
              </a:lnSpc>
              <a:defRPr/>
            </a:pPr>
            <a:r>
              <a:rPr lang="en-US" sz="1200" smtClean="0">
                <a:latin typeface="Century Gothic" panose="020B0502020202020204" pitchFamily="34" charset="0"/>
              </a:rPr>
              <a:t>Page </a:t>
            </a:r>
            <a:fld id="{0129DA85-654B-493B-B5E6-DD542FAD19B6}" type="slidenum">
              <a:rPr lang="en-US" sz="1200" smtClean="0">
                <a:latin typeface="Century Gothic" panose="020B0502020202020204" pitchFamily="34" charset="0"/>
              </a:rPr>
              <a:pPr algn="ctr">
                <a:lnSpc>
                  <a:spcPct val="90000"/>
                </a:lnSpc>
                <a:defRPr/>
              </a:pPr>
              <a:t>‹#›</a:t>
            </a:fld>
            <a:endParaRPr lang="en-US" sz="1200" smtClean="0">
              <a:latin typeface="Century Gothic" panose="020B0502020202020204" pitchFamily="34" charset="0"/>
            </a:endParaRPr>
          </a:p>
        </p:txBody>
      </p:sp>
    </p:spTree>
    <p:extLst>
      <p:ext uri="{BB962C8B-B14F-4D97-AF65-F5344CB8AC3E}">
        <p14:creationId xmlns:p14="http://schemas.microsoft.com/office/powerpoint/2010/main" val="1625802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387850"/>
            <a:ext cx="5140325" cy="4154488"/>
          </a:xfrm>
          <a:prstGeom prst="rect">
            <a:avLst/>
          </a:prstGeom>
          <a:noFill/>
          <a:ln w="12700">
            <a:noFill/>
            <a:miter lim="800000"/>
            <a:headEnd/>
            <a:tailEnd/>
          </a:ln>
          <a:effectLst/>
        </p:spPr>
        <p:txBody>
          <a:bodyPr vert="horz" wrap="square" lIns="91532" tIns="44963" rIns="91532" bIns="44963"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79" name="Rectangle 3"/>
          <p:cNvSpPr>
            <a:spLocks noChangeArrowheads="1"/>
          </p:cNvSpPr>
          <p:nvPr/>
        </p:nvSpPr>
        <p:spPr bwMode="auto">
          <a:xfrm>
            <a:off x="3152775" y="8797925"/>
            <a:ext cx="7032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319" tIns="44963" rIns="88319" bIns="44963">
            <a:spAutoFit/>
          </a:bodyPr>
          <a:lstStyle>
            <a:lvl1pPr defTabSz="879475" eaLnBrk="0" hangingPunct="0">
              <a:defRPr sz="3200">
                <a:solidFill>
                  <a:schemeClr val="tx1"/>
                </a:solidFill>
                <a:latin typeface="Arial" panose="020B0604020202020204" pitchFamily="34" charset="0"/>
              </a:defRPr>
            </a:lvl1pPr>
            <a:lvl2pPr marL="742950" indent="-285750" defTabSz="879475" eaLnBrk="0" hangingPunct="0">
              <a:defRPr sz="3200">
                <a:solidFill>
                  <a:schemeClr val="tx1"/>
                </a:solidFill>
                <a:latin typeface="Arial" panose="020B0604020202020204" pitchFamily="34" charset="0"/>
              </a:defRPr>
            </a:lvl2pPr>
            <a:lvl3pPr marL="1143000" indent="-228600" defTabSz="879475" eaLnBrk="0" hangingPunct="0">
              <a:defRPr sz="3200">
                <a:solidFill>
                  <a:schemeClr val="tx1"/>
                </a:solidFill>
                <a:latin typeface="Arial" panose="020B0604020202020204" pitchFamily="34" charset="0"/>
              </a:defRPr>
            </a:lvl3pPr>
            <a:lvl4pPr marL="1600200" indent="-228600" defTabSz="879475" eaLnBrk="0" hangingPunct="0">
              <a:defRPr sz="3200">
                <a:solidFill>
                  <a:schemeClr val="tx1"/>
                </a:solidFill>
                <a:latin typeface="Arial" panose="020B0604020202020204" pitchFamily="34" charset="0"/>
              </a:defRPr>
            </a:lvl4pPr>
            <a:lvl5pPr marL="2057400" indent="-228600" defTabSz="879475" eaLnBrk="0" hangingPunct="0">
              <a:defRPr sz="3200">
                <a:solidFill>
                  <a:schemeClr val="tx1"/>
                </a:solidFill>
                <a:latin typeface="Arial" panose="020B0604020202020204" pitchFamily="34" charset="0"/>
              </a:defRPr>
            </a:lvl5pPr>
            <a:lvl6pPr marL="25146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algn="ctr">
              <a:lnSpc>
                <a:spcPct val="90000"/>
              </a:lnSpc>
              <a:defRPr/>
            </a:pPr>
            <a:r>
              <a:rPr lang="en-US" sz="1200" smtClean="0">
                <a:latin typeface="Century Gothic" panose="020B0502020202020204" pitchFamily="34" charset="0"/>
              </a:rPr>
              <a:t>Page </a:t>
            </a:r>
            <a:fld id="{56EF307A-D7DA-4C8D-BD57-D17FEFA5FF6C}" type="slidenum">
              <a:rPr lang="en-US" sz="1200" smtClean="0">
                <a:latin typeface="Century Gothic" panose="020B0502020202020204" pitchFamily="34" charset="0"/>
              </a:rPr>
              <a:pPr algn="ctr">
                <a:lnSpc>
                  <a:spcPct val="90000"/>
                </a:lnSpc>
                <a:defRPr/>
              </a:pPr>
              <a:t>‹#›</a:t>
            </a:fld>
            <a:endParaRPr lang="en-US" sz="1200" smtClean="0">
              <a:latin typeface="Century Gothic" panose="020B0502020202020204" pitchFamily="34" charset="0"/>
            </a:endParaRPr>
          </a:p>
        </p:txBody>
      </p:sp>
      <p:sp>
        <p:nvSpPr>
          <p:cNvPr id="21508" name="Rectangle 4"/>
          <p:cNvSpPr>
            <a:spLocks noGrp="1" noRot="1" noChangeAspect="1" noChangeArrowheads="1" noTextEdit="1"/>
          </p:cNvSpPr>
          <p:nvPr>
            <p:ph type="sldImg" idx="2"/>
          </p:nvPr>
        </p:nvSpPr>
        <p:spPr bwMode="auto">
          <a:xfrm>
            <a:off x="1208088" y="701675"/>
            <a:ext cx="4597400" cy="3448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9719188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23975" y="787400"/>
            <a:ext cx="4365625" cy="3273425"/>
          </a:xfrm>
          <a:ln/>
        </p:spPr>
      </p:sp>
      <p:sp>
        <p:nvSpPr>
          <p:cNvPr id="27651" name="Rectangle 3"/>
          <p:cNvSpPr>
            <a:spLocks noGrp="1" noChangeArrowheads="1"/>
          </p:cNvSpPr>
          <p:nvPr>
            <p:ph type="body" idx="1"/>
          </p:nvPr>
        </p:nvSpPr>
        <p:spPr>
          <a:xfrm>
            <a:off x="939800" y="4387850"/>
            <a:ext cx="5130800" cy="41544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96" tIns="43648" rIns="87296" bIns="43648"/>
          <a:lstStyle/>
          <a:p>
            <a:endParaRPr lang="en-US" smtClean="0"/>
          </a:p>
        </p:txBody>
      </p:sp>
    </p:spTree>
    <p:extLst>
      <p:ext uri="{BB962C8B-B14F-4D97-AF65-F5344CB8AC3E}">
        <p14:creationId xmlns:p14="http://schemas.microsoft.com/office/powerpoint/2010/main" val="309774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we said there were four main types of ionizing radiations.  Three were particles.  The first is the alpha particle.</a:t>
            </a:r>
          </a:p>
          <a:p>
            <a:r>
              <a:rPr lang="en-US" smtClean="0"/>
              <a:t>Alpha because they were the first discovered – A, B, C, etc.</a:t>
            </a:r>
          </a:p>
          <a:p>
            <a:r>
              <a:rPr lang="en-US" smtClean="0"/>
              <a:t>Notice that the examples listed are all heavy nuclei.  Heavy elements are the ones for whom alpha decay is energetically likely.  An alpha particle is actually a helium nucleus. For lighter elements, other decay processes become much more likely (decay processes “compete”).</a:t>
            </a:r>
          </a:p>
          <a:p>
            <a:r>
              <a:rPr lang="en-US" smtClean="0"/>
              <a:t>Look at the result of the decay. The equation shows the effect of losing the alpha particle.  (</a:t>
            </a:r>
            <a:r>
              <a:rPr lang="en-US" b="1" smtClean="0"/>
              <a:t>Look at the key for the Chart of Nuclides</a:t>
            </a:r>
            <a:r>
              <a:rPr lang="en-US" smtClean="0"/>
              <a:t>)</a:t>
            </a:r>
          </a:p>
          <a:p>
            <a:r>
              <a:rPr lang="en-US" smtClean="0"/>
              <a:t>The alpha particle is the radiation.  It is ejected with a considerable amount of kinetic energy.  Where does that energy come from?  It is the energy equivalence of the difference in the binding energy between the parent and daughter.  In essence, each nucleon in the daughter weighs slightly less than in the parent.  That difference in mass must go somewhere – it is turned into the kinetic energy of the alpha particle (actually shared between the alpha and the nucleus).  Alpha particles are highly charged, therefore are heavily interactive  with electrons as they penetrate matter.  How penetrating are they?  </a:t>
            </a:r>
          </a:p>
        </p:txBody>
      </p:sp>
    </p:spTree>
    <p:extLst>
      <p:ext uri="{BB962C8B-B14F-4D97-AF65-F5344CB8AC3E}">
        <p14:creationId xmlns:p14="http://schemas.microsoft.com/office/powerpoint/2010/main" val="68667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Beta-minus decay occurs when a parent nucleus has an imbalance of neutrons and protons in which the nucleus is “neutron rich”.  In lighter nuclei, beta decay is more probable than alpha, and it results in a daughter product with more binding energy per nucleon than the parent.  The model for beta decay is that a neutron within the atom changes into a proton and an electron (and an electron-neutrino).  The electron cannot exist within the nucleus and is ejected carrying the kinetic energy equivalent in the difference between the parent and daughter total mass-energy (actually the energy is shared by the beta and the neutrino, resulting in a continuum of energy possible from the beta, up to the total transition energy).</a:t>
            </a:r>
          </a:p>
        </p:txBody>
      </p:sp>
    </p:spTree>
    <p:extLst>
      <p:ext uri="{BB962C8B-B14F-4D97-AF65-F5344CB8AC3E}">
        <p14:creationId xmlns:p14="http://schemas.microsoft.com/office/powerpoint/2010/main" val="103486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936625" y="4389438"/>
            <a:ext cx="5137150" cy="41544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1" tIns="44280" rIns="90141" bIns="44280"/>
          <a:lstStyle/>
          <a:p>
            <a:r>
              <a:rPr lang="en-US" smtClean="0"/>
              <a:t>After a decay reaction, the nucleus is often in an “excited” state.  This means that the decay has resulted in producing a nucleus which still has excess energy to get rid of.  Rather than emitting another beta or alpha particle, this energy is lost by emitting a pulse of electromagnetic radiation called a gamma ray.  The gamma ray is identical in nature to light or microwaves, but of very high energy.</a:t>
            </a:r>
          </a:p>
          <a:p>
            <a:r>
              <a:rPr lang="en-US" smtClean="0"/>
              <a:t>Like all forms of electromagnetic radiation, the gamma ray has no mass and no charge.  Gamma rays interact with material by colliding with the electrons in the shells of atoms.   They lose their energy slowly in material, being able to travel significant distances before stopping.  Depending on their initial energy, gamma rays can travel from 1 to hundreds of meters in air and can easily go right through people.</a:t>
            </a:r>
          </a:p>
          <a:p>
            <a:r>
              <a:rPr lang="en-US" smtClean="0"/>
              <a:t>It is important to note that most alpha and beta emitters also emit gamma rays as part of their decay process.  However, their is no such thing as a “pure” gamma emitter.</a:t>
            </a:r>
          </a:p>
          <a:p>
            <a:r>
              <a:rPr lang="en-US" smtClean="0"/>
              <a:t>Important gamma emitters including technetium-99m which is used in nuclear medicine, and cesium-137 which is used for calibration of nuclear instruments. </a:t>
            </a:r>
          </a:p>
        </p:txBody>
      </p:sp>
      <p:sp>
        <p:nvSpPr>
          <p:cNvPr id="87043" name="Rectangle 3"/>
          <p:cNvSpPr>
            <a:spLocks noGrp="1" noRot="1" noChangeAspect="1" noChangeArrowheads="1" noTextEdit="1"/>
          </p:cNvSpPr>
          <p:nvPr>
            <p:ph type="sldImg"/>
          </p:nvPr>
        </p:nvSpPr>
        <p:spPr>
          <a:xfrm>
            <a:off x="1208088" y="701675"/>
            <a:ext cx="4595812" cy="3446463"/>
          </a:xfrm>
          <a:ln cap="flat"/>
        </p:spPr>
      </p:sp>
    </p:spTree>
    <p:extLst>
      <p:ext uri="{BB962C8B-B14F-4D97-AF65-F5344CB8AC3E}">
        <p14:creationId xmlns:p14="http://schemas.microsoft.com/office/powerpoint/2010/main" val="91630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96975" y="692150"/>
            <a:ext cx="4619625" cy="3463925"/>
          </a:xfrm>
          <a:ln/>
        </p:spPr>
      </p:sp>
      <p:sp>
        <p:nvSpPr>
          <p:cNvPr id="121859" name="Rectangle 3"/>
          <p:cNvSpPr>
            <a:spLocks noGrp="1" noChangeArrowheads="1"/>
          </p:cNvSpPr>
          <p:nvPr>
            <p:ph type="body" idx="1"/>
          </p:nvPr>
        </p:nvSpPr>
        <p:spPr>
          <a:xfrm>
            <a:off x="935038" y="4387850"/>
            <a:ext cx="5140325" cy="4156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3514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96975" y="692150"/>
            <a:ext cx="4618038" cy="3463925"/>
          </a:xfrm>
          <a:ln/>
        </p:spPr>
      </p:sp>
      <p:sp>
        <p:nvSpPr>
          <p:cNvPr id="25603" name="Rectangle 3"/>
          <p:cNvSpPr>
            <a:spLocks noGrp="1" noChangeArrowheads="1"/>
          </p:cNvSpPr>
          <p:nvPr>
            <p:ph type="body" idx="1"/>
          </p:nvPr>
        </p:nvSpPr>
        <p:spPr>
          <a:xfrm>
            <a:off x="935038" y="4387850"/>
            <a:ext cx="5140325" cy="4156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8729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the topics we’ll be covering.  Some of these are just definitions.  Some of them involve concepts that may be new or not well-established in your mind.  Some of this will require you to “unlearn” pre-conceived notions you have and internalize a different conceptual picture.</a:t>
            </a:r>
          </a:p>
        </p:txBody>
      </p:sp>
    </p:spTree>
    <p:extLst>
      <p:ext uri="{BB962C8B-B14F-4D97-AF65-F5344CB8AC3E}">
        <p14:creationId xmlns:p14="http://schemas.microsoft.com/office/powerpoint/2010/main" val="400930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a:xfrm>
            <a:off x="3970338" y="8772525"/>
            <a:ext cx="3038475" cy="461963"/>
          </a:xfrm>
          <a:prstGeom prst="rect">
            <a:avLst/>
          </a:prstGeom>
        </p:spPr>
        <p:txBody>
          <a:bodyPr lIns="92830" tIns="46415" rIns="92830" bIns="46415"/>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fld id="{4AB39E41-362B-44BD-811D-87D9DB818E2D}" type="slidenum">
              <a:rPr lang="en-US" smtClean="0">
                <a:effectLst>
                  <a:outerShdw blurRad="38100" dist="38100" dir="2700000" algn="tl">
                    <a:srgbClr val="C0C0C0"/>
                  </a:outerShdw>
                </a:effectLst>
              </a:rPr>
              <a:pPr eaLnBrk="1" hangingPunct="1">
                <a:spcBef>
                  <a:spcPct val="20000"/>
                </a:spcBef>
                <a:buClr>
                  <a:schemeClr val="hlink"/>
                </a:buClr>
                <a:buSzPct val="90000"/>
                <a:buFont typeface="Wingdings" panose="05000000000000000000" pitchFamily="2" charset="2"/>
                <a:buNone/>
                <a:defRPr/>
              </a:pPr>
              <a:t>7</a:t>
            </a:fld>
            <a:endParaRPr lang="en-US" smtClean="0">
              <a:effectLst>
                <a:outerShdw blurRad="38100" dist="38100" dir="2700000" algn="tl">
                  <a:srgbClr val="C0C0C0"/>
                </a:outerShdw>
              </a:effectLst>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meant simply as a brief introduction.  The scouts should already have completed their homework and should be somewhat familiar with this material.  The two takeaways are 1) scientific thought has changed dramatically over the ages and 2) We now believe that the quantum model is correct, but we will use the Bohr model for simplicity.</a:t>
            </a:r>
          </a:p>
        </p:txBody>
      </p:sp>
    </p:spTree>
    <p:extLst>
      <p:ext uri="{BB962C8B-B14F-4D97-AF65-F5344CB8AC3E}">
        <p14:creationId xmlns:p14="http://schemas.microsoft.com/office/powerpoint/2010/main" val="306074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4294967295"/>
          </p:nvPr>
        </p:nvSpPr>
        <p:spPr>
          <a:xfrm>
            <a:off x="3970338" y="8772525"/>
            <a:ext cx="3038475" cy="461963"/>
          </a:xfrm>
          <a:prstGeom prst="rect">
            <a:avLst/>
          </a:prstGeom>
        </p:spPr>
        <p:txBody>
          <a:bodyPr lIns="92830" tIns="46415" rIns="92830" bIns="46415"/>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fld id="{21AFB17F-D067-44CD-A7E3-075D97876D58}" type="slidenum">
              <a:rPr lang="en-US" smtClean="0">
                <a:effectLst>
                  <a:outerShdw blurRad="38100" dist="38100" dir="2700000" algn="tl">
                    <a:srgbClr val="C0C0C0"/>
                  </a:outerShdw>
                </a:effectLst>
              </a:rPr>
              <a:pPr eaLnBrk="1" hangingPunct="1">
                <a:spcBef>
                  <a:spcPct val="20000"/>
                </a:spcBef>
                <a:buClr>
                  <a:schemeClr val="hlink"/>
                </a:buClr>
                <a:buSzPct val="90000"/>
                <a:buFont typeface="Wingdings" panose="05000000000000000000" pitchFamily="2" charset="2"/>
                <a:buNone/>
                <a:defRPr/>
              </a:pPr>
              <a:t>8</a:t>
            </a:fld>
            <a:endParaRPr lang="en-US" smtClean="0">
              <a:effectLst>
                <a:outerShdw blurRad="38100" dist="38100" dir="2700000" algn="tl">
                  <a:srgbClr val="C0C0C0"/>
                </a:outerShdw>
              </a:effectLst>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8156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a:xfrm>
            <a:off x="3970338" y="8772525"/>
            <a:ext cx="3038475" cy="461963"/>
          </a:xfrm>
          <a:prstGeom prst="rect">
            <a:avLst/>
          </a:prstGeom>
        </p:spPr>
        <p:txBody>
          <a:bodyPr lIns="92830" tIns="46415" rIns="92830" bIns="46415"/>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fld id="{B815F654-CCAB-4B27-91FA-2E7A002FA143}" type="slidenum">
              <a:rPr lang="en-US" smtClean="0">
                <a:effectLst>
                  <a:outerShdw blurRad="38100" dist="38100" dir="2700000" algn="tl">
                    <a:srgbClr val="C0C0C0"/>
                  </a:outerShdw>
                </a:effectLst>
              </a:rPr>
              <a:pPr eaLnBrk="1" hangingPunct="1">
                <a:spcBef>
                  <a:spcPct val="20000"/>
                </a:spcBef>
                <a:buClr>
                  <a:schemeClr val="hlink"/>
                </a:buClr>
                <a:buSzPct val="90000"/>
                <a:buFont typeface="Wingdings" panose="05000000000000000000" pitchFamily="2" charset="2"/>
                <a:buNone/>
                <a:defRPr/>
              </a:pPr>
              <a:t>9</a:t>
            </a:fld>
            <a:endParaRPr lang="en-US" smtClean="0">
              <a:effectLst>
                <a:outerShdw blurRad="38100" dist="38100" dir="2700000" algn="tl">
                  <a:srgbClr val="C0C0C0"/>
                </a:outerShdw>
              </a:effectLst>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0159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4294967295"/>
          </p:nvPr>
        </p:nvSpPr>
        <p:spPr>
          <a:xfrm>
            <a:off x="3970338" y="8772525"/>
            <a:ext cx="3038475" cy="461963"/>
          </a:xfrm>
          <a:prstGeom prst="rect">
            <a:avLst/>
          </a:prstGeom>
        </p:spPr>
        <p:txBody>
          <a:bodyPr lIns="92830" tIns="46415" rIns="92830" bIns="46415"/>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fld id="{C1842752-919C-48D5-BEB5-9676E43D2738}" type="slidenum">
              <a:rPr lang="en-US" smtClean="0">
                <a:effectLst>
                  <a:outerShdw blurRad="38100" dist="38100" dir="2700000" algn="tl">
                    <a:srgbClr val="C0C0C0"/>
                  </a:outerShdw>
                </a:effectLst>
              </a:rPr>
              <a:pPr eaLnBrk="1" hangingPunct="1">
                <a:spcBef>
                  <a:spcPct val="20000"/>
                </a:spcBef>
                <a:buClr>
                  <a:schemeClr val="hlink"/>
                </a:buClr>
                <a:buSzPct val="90000"/>
                <a:buFont typeface="Wingdings" panose="05000000000000000000" pitchFamily="2" charset="2"/>
                <a:buNone/>
                <a:defRPr/>
              </a:pPr>
              <a:t>11</a:t>
            </a:fld>
            <a:endParaRPr lang="en-US" smtClean="0">
              <a:effectLst>
                <a:outerShdw blurRad="38100" dist="38100" dir="2700000" algn="tl">
                  <a:srgbClr val="C0C0C0"/>
                </a:outerShdw>
              </a:effectLst>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160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that we’ve looked at some important nuclear physics concepts, we’ll move on to specifics on radiation.  We’ll look at the common sources of ionizing radiation.  We will look at the process of radioactivity, a fundamental physical process associated with atoms.  In contrast to radiation from radioactivity, which originates with a nuclear transformation, we’ll take a look at how radiation is produced outside the nucleus in the form of X-rays.  Then we’ll examine the common nuclear reactions.  All of these processes and reactions are natural, and occur abundantly in nature.  In our discussion of the production mechanisms of radiation, we’ll also talk about the characteristics of the radiations themselves.</a:t>
            </a:r>
          </a:p>
        </p:txBody>
      </p:sp>
    </p:spTree>
    <p:extLst>
      <p:ext uri="{BB962C8B-B14F-4D97-AF65-F5344CB8AC3E}">
        <p14:creationId xmlns:p14="http://schemas.microsoft.com/office/powerpoint/2010/main" val="317338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is a depiction of the electromagnetic spectrum showing the wavelengths of different categories of radiations.  Note that the actual threshold energy or crossover from one type to another is not an exactly defined thing.  For instance, the upper end of the UV range can cause ionization in some materials.</a:t>
            </a:r>
          </a:p>
          <a:p>
            <a:r>
              <a:rPr lang="en-US" smtClean="0"/>
              <a:t>Note: The use of the term “x-ray” to define a radiation energy range is somewhat misleading.  X-rays originate in the electron cloud of an atom, rather than from the nucleus, and therefore have historically been associated with an energy range on order of electron binding energies (which holds true for “characteristic” X-rays).  However, X-rays produced by high energy machines (diagnostic X-rays ~ 100 keV, accelerators ~ GeV) are much higher.  A clearer way to categorize it is by sticking to the point of origin – gamma rays come from nuclear decay processes, X-rays come from atomic processes outside the nucleus.  Their energies are arbitrary and overlap. </a:t>
            </a:r>
          </a:p>
        </p:txBody>
      </p:sp>
    </p:spTree>
    <p:extLst>
      <p:ext uri="{BB962C8B-B14F-4D97-AF65-F5344CB8AC3E}">
        <p14:creationId xmlns:p14="http://schemas.microsoft.com/office/powerpoint/2010/main" val="405238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EF4364-FDEA-43AD-AB78-8F65C0B6F619}" type="slidenum">
              <a:rPr lang="en-US"/>
              <a:pPr>
                <a:defRPr/>
              </a:pPr>
              <a:t>‹#›</a:t>
            </a:fld>
            <a:endParaRPr lang="en-US"/>
          </a:p>
        </p:txBody>
      </p:sp>
    </p:spTree>
    <p:extLst>
      <p:ext uri="{BB962C8B-B14F-4D97-AF65-F5344CB8AC3E}">
        <p14:creationId xmlns:p14="http://schemas.microsoft.com/office/powerpoint/2010/main" val="325844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59B433-74BA-4F1B-BB6D-2BA057FD9E92}" type="slidenum">
              <a:rPr lang="en-US"/>
              <a:pPr>
                <a:defRPr/>
              </a:pPr>
              <a:t>‹#›</a:t>
            </a:fld>
            <a:endParaRPr lang="en-US"/>
          </a:p>
        </p:txBody>
      </p:sp>
    </p:spTree>
    <p:extLst>
      <p:ext uri="{BB962C8B-B14F-4D97-AF65-F5344CB8AC3E}">
        <p14:creationId xmlns:p14="http://schemas.microsoft.com/office/powerpoint/2010/main" val="80215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251D1-B57B-4344-87A7-9A21AA5583C5}" type="slidenum">
              <a:rPr lang="en-US"/>
              <a:pPr>
                <a:defRPr/>
              </a:pPr>
              <a:t>‹#›</a:t>
            </a:fld>
            <a:endParaRPr lang="en-US"/>
          </a:p>
        </p:txBody>
      </p:sp>
    </p:spTree>
    <p:extLst>
      <p:ext uri="{BB962C8B-B14F-4D97-AF65-F5344CB8AC3E}">
        <p14:creationId xmlns:p14="http://schemas.microsoft.com/office/powerpoint/2010/main" val="200455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7A4C97-5AB0-42BD-AE78-5DB3B3A67AC8}" type="slidenum">
              <a:rPr lang="en-US"/>
              <a:pPr>
                <a:defRPr/>
              </a:pPr>
              <a:t>‹#›</a:t>
            </a:fld>
            <a:endParaRPr lang="en-US"/>
          </a:p>
        </p:txBody>
      </p:sp>
    </p:spTree>
    <p:extLst>
      <p:ext uri="{BB962C8B-B14F-4D97-AF65-F5344CB8AC3E}">
        <p14:creationId xmlns:p14="http://schemas.microsoft.com/office/powerpoint/2010/main" val="142863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3BF3C-45A5-4559-86E2-96526B5C389A}" type="slidenum">
              <a:rPr lang="en-US"/>
              <a:pPr>
                <a:defRPr/>
              </a:pPr>
              <a:t>‹#›</a:t>
            </a:fld>
            <a:endParaRPr lang="en-US"/>
          </a:p>
        </p:txBody>
      </p:sp>
    </p:spTree>
    <p:extLst>
      <p:ext uri="{BB962C8B-B14F-4D97-AF65-F5344CB8AC3E}">
        <p14:creationId xmlns:p14="http://schemas.microsoft.com/office/powerpoint/2010/main" val="245509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D66249-3809-4597-8998-5199DEDF3760}" type="slidenum">
              <a:rPr lang="en-US"/>
              <a:pPr>
                <a:defRPr/>
              </a:pPr>
              <a:t>‹#›</a:t>
            </a:fld>
            <a:endParaRPr lang="en-US"/>
          </a:p>
        </p:txBody>
      </p:sp>
    </p:spTree>
    <p:extLst>
      <p:ext uri="{BB962C8B-B14F-4D97-AF65-F5344CB8AC3E}">
        <p14:creationId xmlns:p14="http://schemas.microsoft.com/office/powerpoint/2010/main" val="159126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1D5E82-91CC-47F4-B900-28E030B720A1}" type="slidenum">
              <a:rPr lang="en-US"/>
              <a:pPr>
                <a:defRPr/>
              </a:pPr>
              <a:t>‹#›</a:t>
            </a:fld>
            <a:endParaRPr lang="en-US"/>
          </a:p>
        </p:txBody>
      </p:sp>
    </p:spTree>
    <p:extLst>
      <p:ext uri="{BB962C8B-B14F-4D97-AF65-F5344CB8AC3E}">
        <p14:creationId xmlns:p14="http://schemas.microsoft.com/office/powerpoint/2010/main" val="120200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9F01C5-6BEF-4325-9320-B05B0CFB23F5}" type="slidenum">
              <a:rPr lang="en-US"/>
              <a:pPr>
                <a:defRPr/>
              </a:pPr>
              <a:t>‹#›</a:t>
            </a:fld>
            <a:endParaRPr lang="en-US"/>
          </a:p>
        </p:txBody>
      </p:sp>
    </p:spTree>
    <p:extLst>
      <p:ext uri="{BB962C8B-B14F-4D97-AF65-F5344CB8AC3E}">
        <p14:creationId xmlns:p14="http://schemas.microsoft.com/office/powerpoint/2010/main" val="253329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5AE462-61E5-4AFA-BB8A-0BE44E78C078}" type="slidenum">
              <a:rPr lang="en-US"/>
              <a:pPr>
                <a:defRPr/>
              </a:pPr>
              <a:t>‹#›</a:t>
            </a:fld>
            <a:endParaRPr lang="en-US"/>
          </a:p>
        </p:txBody>
      </p:sp>
    </p:spTree>
    <p:extLst>
      <p:ext uri="{BB962C8B-B14F-4D97-AF65-F5344CB8AC3E}">
        <p14:creationId xmlns:p14="http://schemas.microsoft.com/office/powerpoint/2010/main" val="363324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4194A9-8588-45DC-B970-611A66A7399F}" type="slidenum">
              <a:rPr lang="en-US"/>
              <a:pPr>
                <a:defRPr/>
              </a:pPr>
              <a:t>‹#›</a:t>
            </a:fld>
            <a:endParaRPr lang="en-US"/>
          </a:p>
        </p:txBody>
      </p:sp>
    </p:spTree>
    <p:extLst>
      <p:ext uri="{BB962C8B-B14F-4D97-AF65-F5344CB8AC3E}">
        <p14:creationId xmlns:p14="http://schemas.microsoft.com/office/powerpoint/2010/main" val="6021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C03E50-966D-46EA-8F46-745033DAD8A6}" type="slidenum">
              <a:rPr lang="en-US"/>
              <a:pPr>
                <a:defRPr/>
              </a:pPr>
              <a:t>‹#›</a:t>
            </a:fld>
            <a:endParaRPr lang="en-US"/>
          </a:p>
        </p:txBody>
      </p:sp>
    </p:spTree>
    <p:extLst>
      <p:ext uri="{BB962C8B-B14F-4D97-AF65-F5344CB8AC3E}">
        <p14:creationId xmlns:p14="http://schemas.microsoft.com/office/powerpoint/2010/main" val="213582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31AAA-08FB-4187-B62B-3B29084123FD}" type="slidenum">
              <a:rPr lang="en-US"/>
              <a:pPr>
                <a:defRPr/>
              </a:pPr>
              <a:t>‹#›</a:t>
            </a:fld>
            <a:endParaRPr lang="en-US"/>
          </a:p>
        </p:txBody>
      </p:sp>
    </p:spTree>
    <p:extLst>
      <p:ext uri="{BB962C8B-B14F-4D97-AF65-F5344CB8AC3E}">
        <p14:creationId xmlns:p14="http://schemas.microsoft.com/office/powerpoint/2010/main" val="110396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1F7842-7764-498C-AB35-8AC84D4FB997}" type="slidenum">
              <a:rPr lang="en-US"/>
              <a:pPr>
                <a:defRPr/>
              </a:pPr>
              <a:t>‹#›</a:t>
            </a:fld>
            <a:endParaRPr lang="en-US"/>
          </a:p>
        </p:txBody>
      </p:sp>
    </p:spTree>
    <p:extLst>
      <p:ext uri="{BB962C8B-B14F-4D97-AF65-F5344CB8AC3E}">
        <p14:creationId xmlns:p14="http://schemas.microsoft.com/office/powerpoint/2010/main" val="97656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7B54648-7DEE-4F0D-808E-E21451CDF3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epa.gov/radtown/enter-radtown.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rsh.nst.pku.edu.cn/nuclide/picture/chart1.ma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0.wmf"/><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39.wmf"/><Relationship Id="rId2" Type="http://schemas.openxmlformats.org/officeDocument/2006/relationships/image" Target="../media/image29.wmf"/><Relationship Id="rId1" Type="http://schemas.openxmlformats.org/officeDocument/2006/relationships/slideLayout" Target="../slideLayouts/slideLayout6.xml"/><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47.wmf"/><Relationship Id="rId5" Type="http://schemas.openxmlformats.org/officeDocument/2006/relationships/oleObject" Target="../embeddings/oleObject4.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2.wmf"/><Relationship Id="rId5" Type="http://schemas.openxmlformats.org/officeDocument/2006/relationships/oleObject" Target="../embeddings/oleObject13.bin"/><Relationship Id="rId4" Type="http://schemas.openxmlformats.org/officeDocument/2006/relationships/image" Target="../media/image61.wmf"/></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mailto:dthrall@unm.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arvel.com/universe/Image:Spidey_hed.jp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38" y="2047875"/>
            <a:ext cx="7489825" cy="1325563"/>
          </a:xfrm>
        </p:spPr>
        <p:txBody>
          <a:bodyPr rtlCol="0">
            <a:normAutofit/>
          </a:bodyPr>
          <a:lstStyle/>
          <a:p>
            <a:pPr eaLnBrk="1" fontAlgn="auto" hangingPunct="1">
              <a:spcAft>
                <a:spcPts val="0"/>
              </a:spcAft>
              <a:defRPr/>
            </a:pPr>
            <a:r>
              <a:rPr lang="en-US" sz="4400" b="1" u="sng" dirty="0" smtClean="0">
                <a:effectLst>
                  <a:outerShdw blurRad="38100" dist="38100" dir="2700000" algn="tl">
                    <a:srgbClr val="000000">
                      <a:alpha val="43137"/>
                    </a:srgbClr>
                  </a:outerShdw>
                </a:effectLst>
              </a:rPr>
              <a:t>Welcome To </a:t>
            </a:r>
            <a:r>
              <a:rPr lang="en-US" sz="4400" b="1" u="sng" dirty="0" err="1" smtClean="0">
                <a:effectLst>
                  <a:outerShdw blurRad="38100" dist="38100" dir="2700000" algn="tl">
                    <a:srgbClr val="000000">
                      <a:alpha val="43137"/>
                    </a:srgbClr>
                  </a:outerShdw>
                </a:effectLst>
              </a:rPr>
              <a:t>RadTown</a:t>
            </a:r>
            <a:r>
              <a:rPr lang="en-US" sz="4400" b="1" u="sng" dirty="0" smtClean="0">
                <a:effectLst>
                  <a:outerShdw blurRad="38100" dist="38100" dir="2700000" algn="tl">
                    <a:srgbClr val="000000">
                      <a:alpha val="43137"/>
                    </a:srgbClr>
                  </a:outerShdw>
                </a:effectLst>
              </a:rPr>
              <a:t> USA</a:t>
            </a:r>
            <a:r>
              <a:rPr lang="en-US" b="1" dirty="0" smtClean="0"/>
              <a:t/>
            </a:r>
            <a:br>
              <a:rPr lang="en-US" b="1" dirty="0" smtClean="0"/>
            </a:br>
            <a:endParaRPr lang="en-US" dirty="0" smtClean="0"/>
          </a:p>
        </p:txBody>
      </p:sp>
      <p:sp>
        <p:nvSpPr>
          <p:cNvPr id="3" name="Content Placeholder 2"/>
          <p:cNvSpPr>
            <a:spLocks noGrp="1"/>
          </p:cNvSpPr>
          <p:nvPr>
            <p:ph idx="1"/>
          </p:nvPr>
        </p:nvSpPr>
        <p:spPr>
          <a:xfrm>
            <a:off x="571500" y="3168650"/>
            <a:ext cx="7886700" cy="2298700"/>
          </a:xfrm>
        </p:spPr>
        <p:txBody>
          <a:bodyPr rtlCol="0">
            <a:normAutofit/>
          </a:bodyPr>
          <a:lstStyle/>
          <a:p>
            <a:pPr algn="ctr" eaLnBrk="1" fontAlgn="auto" hangingPunct="1">
              <a:spcAft>
                <a:spcPts val="0"/>
              </a:spcAft>
              <a:defRPr/>
            </a:pPr>
            <a:endParaRPr lang="en-US" sz="3200" dirty="0" smtClean="0"/>
          </a:p>
          <a:p>
            <a:pPr algn="ctr" eaLnBrk="1" fontAlgn="auto" hangingPunct="1">
              <a:spcAft>
                <a:spcPts val="0"/>
              </a:spcAft>
              <a:defRPr/>
            </a:pPr>
            <a:r>
              <a:rPr lang="en-US" sz="3200" b="1" dirty="0">
                <a:effectLst>
                  <a:outerShdw blurRad="38100" dist="38100" dir="2700000" algn="tl">
                    <a:srgbClr val="000000">
                      <a:alpha val="43137"/>
                    </a:srgbClr>
                  </a:outerShdw>
                </a:effectLst>
                <a:hlinkClick r:id="rId2"/>
              </a:rPr>
              <a:t>Click to Explore </a:t>
            </a:r>
            <a:r>
              <a:rPr lang="en-US" sz="3200" b="1" dirty="0" err="1">
                <a:effectLst>
                  <a:outerShdw blurRad="38100" dist="38100" dir="2700000" algn="tl">
                    <a:srgbClr val="000000">
                      <a:alpha val="43137"/>
                    </a:srgbClr>
                  </a:outerShdw>
                </a:effectLst>
                <a:hlinkClick r:id="rId2"/>
              </a:rPr>
              <a:t>RadTown</a:t>
            </a:r>
            <a:r>
              <a:rPr lang="en-US" sz="3200" b="1" dirty="0">
                <a:effectLst>
                  <a:outerShdw blurRad="38100" dist="38100" dir="2700000" algn="tl">
                    <a:srgbClr val="000000">
                      <a:alpha val="43137"/>
                    </a:srgbClr>
                  </a:outerShdw>
                </a:effectLst>
                <a:hlinkClick r:id="rId2"/>
              </a:rPr>
              <a:t> </a:t>
            </a:r>
            <a:r>
              <a:rPr lang="en-US" sz="3200" b="1" dirty="0" smtClean="0">
                <a:effectLst>
                  <a:outerShdw blurRad="38100" dist="38100" dir="2700000" algn="tl">
                    <a:srgbClr val="000000">
                      <a:alpha val="43137"/>
                    </a:srgbClr>
                  </a:outerShdw>
                </a:effectLst>
                <a:hlinkClick r:id="rId2"/>
              </a:rPr>
              <a:t>USA</a:t>
            </a:r>
            <a:endParaRPr lang="en-US" sz="3200" b="1" dirty="0" smtClean="0">
              <a:effectLst>
                <a:outerShdw blurRad="38100" dist="38100" dir="2700000" algn="tl">
                  <a:srgbClr val="000000">
                    <a:alpha val="43137"/>
                  </a:srgbClr>
                </a:outerShdw>
              </a:effectLst>
            </a:endParaRPr>
          </a:p>
        </p:txBody>
      </p:sp>
      <p:sp>
        <p:nvSpPr>
          <p:cNvPr id="4" name="Round Same Side Corner Rectangle 3"/>
          <p:cNvSpPr/>
          <p:nvPr/>
        </p:nvSpPr>
        <p:spPr>
          <a:xfrm rot="5400000">
            <a:off x="3877469" y="-3490119"/>
            <a:ext cx="1050925" cy="8805863"/>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pic>
        <p:nvPicPr>
          <p:cNvPr id="2355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850" y="660400"/>
            <a:ext cx="140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4400" b="1" dirty="0" smtClean="0">
                <a:effectLst>
                  <a:outerShdw blurRad="38100" dist="38100" dir="2700000" algn="tl">
                    <a:srgbClr val="000000">
                      <a:alpha val="43137"/>
                    </a:srgbClr>
                  </a:outerShdw>
                </a:effectLst>
              </a:rPr>
              <a:t>Atomic Structure of Helium</a:t>
            </a:r>
          </a:p>
        </p:txBody>
      </p:sp>
      <p:sp>
        <p:nvSpPr>
          <p:cNvPr id="322563" name="Rectangle 3"/>
          <p:cNvSpPr>
            <a:spLocks noChangeArrowheads="1"/>
          </p:cNvSpPr>
          <p:nvPr/>
        </p:nvSpPr>
        <p:spPr bwMode="auto">
          <a:xfrm>
            <a:off x="1524000" y="1905000"/>
            <a:ext cx="2590800" cy="838200"/>
          </a:xfrm>
          <a:prstGeom prst="rect">
            <a:avLst/>
          </a:prstGeom>
          <a:noFill/>
          <a:ln w="12700">
            <a:noFill/>
            <a:miter lim="800000"/>
            <a:headEnd/>
            <a:tailEnd/>
          </a:ln>
          <a:effectLst/>
        </p:spPr>
        <p:txBody>
          <a:bodyPr lIns="90487" tIns="44450" rIns="90487" bIns="44450"/>
          <a:lstStyle/>
          <a:p>
            <a:pPr marL="342900" indent="-342900" algn="ctr" eaLnBrk="1" hangingPunct="1">
              <a:lnSpc>
                <a:spcPct val="90000"/>
              </a:lnSpc>
              <a:spcBef>
                <a:spcPct val="20000"/>
              </a:spcBef>
              <a:buClr>
                <a:schemeClr val="hlink"/>
              </a:buClr>
              <a:buSzPct val="90000"/>
              <a:buFont typeface="Wingdings" panose="05000000000000000000" pitchFamily="2" charset="2"/>
              <a:buNone/>
              <a:defRPr/>
            </a:pPr>
            <a:r>
              <a:rPr lang="en-US" sz="2800" b="1" dirty="0">
                <a:effectLst>
                  <a:outerShdw blurRad="38100" dist="38100" dir="2700000" algn="tl">
                    <a:srgbClr val="000000"/>
                  </a:outerShdw>
                </a:effectLst>
              </a:rPr>
              <a:t> THE HELIUM </a:t>
            </a:r>
          </a:p>
          <a:p>
            <a:pPr marL="342900" indent="-342900" algn="ctr" eaLnBrk="1" hangingPunct="1">
              <a:lnSpc>
                <a:spcPct val="90000"/>
              </a:lnSpc>
              <a:spcBef>
                <a:spcPct val="20000"/>
              </a:spcBef>
              <a:buClr>
                <a:schemeClr val="hlink"/>
              </a:buClr>
              <a:buSzPct val="90000"/>
              <a:buFont typeface="Wingdings" panose="05000000000000000000" pitchFamily="2" charset="2"/>
              <a:buNone/>
              <a:defRPr/>
            </a:pPr>
            <a:r>
              <a:rPr lang="en-US" sz="2800" b="1" dirty="0">
                <a:effectLst>
                  <a:outerShdw blurRad="38100" dist="38100" dir="2700000" algn="tl">
                    <a:srgbClr val="000000"/>
                  </a:outerShdw>
                </a:effectLst>
              </a:rPr>
              <a:t>	ATOM</a:t>
            </a:r>
            <a:r>
              <a:rPr lang="en-US" sz="2800" dirty="0">
                <a:effectLst>
                  <a:outerShdw blurRad="38100" dist="38100" dir="2700000" algn="tl">
                    <a:srgbClr val="000000"/>
                  </a:outerShdw>
                </a:effectLst>
              </a:rPr>
              <a:t>		     </a:t>
            </a:r>
          </a:p>
        </p:txBody>
      </p:sp>
      <p:sp>
        <p:nvSpPr>
          <p:cNvPr id="322564" name="Rectangle 4"/>
          <p:cNvSpPr>
            <a:spLocks noChangeArrowheads="1"/>
          </p:cNvSpPr>
          <p:nvPr/>
        </p:nvSpPr>
        <p:spPr bwMode="auto">
          <a:xfrm rot="-5400000">
            <a:off x="2133600" y="2895600"/>
            <a:ext cx="228600" cy="990600"/>
          </a:xfrm>
          <a:prstGeom prst="rect">
            <a:avLst/>
          </a:prstGeom>
          <a:no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grpSp>
        <p:nvGrpSpPr>
          <p:cNvPr id="2" name="Group 5"/>
          <p:cNvGrpSpPr>
            <a:grpSpLocks/>
          </p:cNvGrpSpPr>
          <p:nvPr/>
        </p:nvGrpSpPr>
        <p:grpSpPr bwMode="auto">
          <a:xfrm>
            <a:off x="1371600" y="2971800"/>
            <a:ext cx="3352800" cy="3429000"/>
            <a:chOff x="864" y="1872"/>
            <a:chExt cx="2112" cy="2160"/>
          </a:xfrm>
        </p:grpSpPr>
        <p:sp>
          <p:nvSpPr>
            <p:cNvPr id="322566" name="Oval 6"/>
            <p:cNvSpPr>
              <a:spLocks noChangeArrowheads="1"/>
            </p:cNvSpPr>
            <p:nvPr/>
          </p:nvSpPr>
          <p:spPr bwMode="auto">
            <a:xfrm>
              <a:off x="1248" y="1920"/>
              <a:ext cx="1344" cy="2112"/>
            </a:xfrm>
            <a:prstGeom prst="ellipse">
              <a:avLst/>
            </a:prstGeom>
            <a:noFill/>
            <a:ln w="9525">
              <a:solidFill>
                <a:schemeClr val="tx1"/>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41995" name="Oval 7"/>
            <p:cNvSpPr>
              <a:spLocks noChangeArrowheads="1"/>
            </p:cNvSpPr>
            <p:nvPr/>
          </p:nvSpPr>
          <p:spPr bwMode="auto">
            <a:xfrm>
              <a:off x="1152" y="2544"/>
              <a:ext cx="288" cy="288"/>
            </a:xfrm>
            <a:prstGeom prst="ellipse">
              <a:avLst/>
            </a:prstGeom>
            <a:solidFill>
              <a:srgbClr val="B2B2B2"/>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a:solidFill>
                    <a:schemeClr val="tx2"/>
                  </a:solidFill>
                </a:rPr>
                <a:t>e</a:t>
              </a:r>
              <a:r>
                <a:rPr lang="en-US" sz="2800" b="1" baseline="30000">
                  <a:solidFill>
                    <a:schemeClr val="tx2"/>
                  </a:solidFill>
                </a:rPr>
                <a:t>-</a:t>
              </a:r>
              <a:endParaRPr lang="en-US" sz="2400">
                <a:solidFill>
                  <a:schemeClr val="tx2"/>
                </a:solidFill>
              </a:endParaRPr>
            </a:p>
          </p:txBody>
        </p:sp>
        <p:sp>
          <p:nvSpPr>
            <p:cNvPr id="41996" name="Oval 8"/>
            <p:cNvSpPr>
              <a:spLocks noChangeArrowheads="1"/>
            </p:cNvSpPr>
            <p:nvPr/>
          </p:nvSpPr>
          <p:spPr bwMode="auto">
            <a:xfrm>
              <a:off x="1584" y="2784"/>
              <a:ext cx="288" cy="288"/>
            </a:xfrm>
            <a:prstGeom prst="ellipse">
              <a:avLst/>
            </a:prstGeom>
            <a:solidFill>
              <a:schemeClr val="hlink"/>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dirty="0">
                  <a:solidFill>
                    <a:srgbClr val="333333"/>
                  </a:solidFill>
                </a:rPr>
                <a:t>n</a:t>
              </a:r>
              <a:endParaRPr lang="en-US" sz="2400" dirty="0">
                <a:solidFill>
                  <a:srgbClr val="333333"/>
                </a:solidFill>
              </a:endParaRPr>
            </a:p>
          </p:txBody>
        </p:sp>
        <p:sp>
          <p:nvSpPr>
            <p:cNvPr id="41997" name="Oval 9"/>
            <p:cNvSpPr>
              <a:spLocks noChangeArrowheads="1"/>
            </p:cNvSpPr>
            <p:nvPr/>
          </p:nvSpPr>
          <p:spPr bwMode="auto">
            <a:xfrm>
              <a:off x="2352" y="3264"/>
              <a:ext cx="288" cy="288"/>
            </a:xfrm>
            <a:prstGeom prst="ellipse">
              <a:avLst/>
            </a:prstGeom>
            <a:solidFill>
              <a:srgbClr val="B2B2B2"/>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a:solidFill>
                    <a:schemeClr val="tx2"/>
                  </a:solidFill>
                </a:rPr>
                <a:t>e</a:t>
              </a:r>
              <a:r>
                <a:rPr lang="en-US" sz="2800" b="1" baseline="30000">
                  <a:solidFill>
                    <a:schemeClr val="tx2"/>
                  </a:solidFill>
                </a:rPr>
                <a:t>-</a:t>
              </a:r>
            </a:p>
          </p:txBody>
        </p:sp>
        <p:sp>
          <p:nvSpPr>
            <p:cNvPr id="41998" name="Oval 10"/>
            <p:cNvSpPr>
              <a:spLocks noChangeArrowheads="1"/>
            </p:cNvSpPr>
            <p:nvPr/>
          </p:nvSpPr>
          <p:spPr bwMode="auto">
            <a:xfrm>
              <a:off x="1680" y="3072"/>
              <a:ext cx="288" cy="288"/>
            </a:xfrm>
            <a:prstGeom prst="ellipse">
              <a:avLst/>
            </a:prstGeom>
            <a:solidFill>
              <a:srgbClr val="FF0000"/>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a:solidFill>
                    <a:schemeClr val="tx2"/>
                  </a:solidFill>
                </a:rPr>
                <a:t>p</a:t>
              </a:r>
              <a:r>
                <a:rPr lang="en-US" sz="2400" b="1" baseline="30000">
                  <a:solidFill>
                    <a:schemeClr val="tx2"/>
                  </a:solidFill>
                </a:rPr>
                <a:t>+</a:t>
              </a:r>
            </a:p>
          </p:txBody>
        </p:sp>
        <p:sp>
          <p:nvSpPr>
            <p:cNvPr id="41999" name="Oval 11"/>
            <p:cNvSpPr>
              <a:spLocks noChangeArrowheads="1"/>
            </p:cNvSpPr>
            <p:nvPr/>
          </p:nvSpPr>
          <p:spPr bwMode="auto">
            <a:xfrm>
              <a:off x="1920" y="2880"/>
              <a:ext cx="288" cy="288"/>
            </a:xfrm>
            <a:prstGeom prst="ellipse">
              <a:avLst/>
            </a:prstGeom>
            <a:solidFill>
              <a:schemeClr val="hlink"/>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dirty="0">
                  <a:solidFill>
                    <a:srgbClr val="333333"/>
                  </a:solidFill>
                </a:rPr>
                <a:t>n</a:t>
              </a:r>
              <a:endParaRPr lang="en-US" sz="2400" dirty="0">
                <a:solidFill>
                  <a:srgbClr val="333333"/>
                </a:solidFill>
              </a:endParaRPr>
            </a:p>
          </p:txBody>
        </p:sp>
        <p:sp>
          <p:nvSpPr>
            <p:cNvPr id="42000" name="Oval 12"/>
            <p:cNvSpPr>
              <a:spLocks noChangeArrowheads="1"/>
            </p:cNvSpPr>
            <p:nvPr/>
          </p:nvSpPr>
          <p:spPr bwMode="auto">
            <a:xfrm>
              <a:off x="1824" y="2592"/>
              <a:ext cx="288" cy="288"/>
            </a:xfrm>
            <a:prstGeom prst="ellipse">
              <a:avLst/>
            </a:prstGeom>
            <a:solidFill>
              <a:srgbClr val="FF0000"/>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a:solidFill>
                    <a:schemeClr val="tx2"/>
                  </a:solidFill>
                </a:rPr>
                <a:t>p</a:t>
              </a:r>
              <a:r>
                <a:rPr lang="en-US" sz="2400" b="1" baseline="30000">
                  <a:solidFill>
                    <a:schemeClr val="tx2"/>
                  </a:solidFill>
                </a:rPr>
                <a:t>+</a:t>
              </a:r>
              <a:endParaRPr lang="en-US" sz="2400" b="1">
                <a:solidFill>
                  <a:schemeClr val="tx2"/>
                </a:solidFill>
              </a:endParaRPr>
            </a:p>
          </p:txBody>
        </p:sp>
        <p:sp>
          <p:nvSpPr>
            <p:cNvPr id="322573" name="Oval 13"/>
            <p:cNvSpPr>
              <a:spLocks noChangeArrowheads="1"/>
            </p:cNvSpPr>
            <p:nvPr/>
          </p:nvSpPr>
          <p:spPr bwMode="auto">
            <a:xfrm>
              <a:off x="864" y="2304"/>
              <a:ext cx="2112" cy="1296"/>
            </a:xfrm>
            <a:prstGeom prst="ellipse">
              <a:avLst/>
            </a:prstGeom>
            <a:noFill/>
            <a:ln w="12700">
              <a:solidFill>
                <a:schemeClr val="tx1"/>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22574" name="Oval 14"/>
            <p:cNvSpPr>
              <a:spLocks noChangeArrowheads="1"/>
            </p:cNvSpPr>
            <p:nvPr/>
          </p:nvSpPr>
          <p:spPr bwMode="auto">
            <a:xfrm rot="-3046528">
              <a:off x="864" y="2544"/>
              <a:ext cx="2160" cy="816"/>
            </a:xfrm>
            <a:prstGeom prst="ellipse">
              <a:avLst/>
            </a:prstGeom>
            <a:noFill/>
            <a:ln w="12700">
              <a:solidFill>
                <a:schemeClr val="tx1"/>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grpSp>
      <p:sp>
        <p:nvSpPr>
          <p:cNvPr id="322575" name="Rectangle 15"/>
          <p:cNvSpPr>
            <a:spLocks noChangeArrowheads="1"/>
          </p:cNvSpPr>
          <p:nvPr/>
        </p:nvSpPr>
        <p:spPr bwMode="auto">
          <a:xfrm>
            <a:off x="4800600" y="1828800"/>
            <a:ext cx="36576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spcBef>
                <a:spcPct val="20000"/>
              </a:spcBef>
              <a:defRPr/>
            </a:pPr>
            <a:r>
              <a:rPr kumimoji="1" lang="en-US" sz="2800" b="1" dirty="0" smtClean="0">
                <a:effectLst>
                  <a:outerShdw blurRad="38100" dist="38100" dir="2700000" algn="tl">
                    <a:srgbClr val="000000">
                      <a:alpha val="43137"/>
                    </a:srgbClr>
                  </a:outerShdw>
                </a:effectLst>
                <a:latin typeface="Times New Roman" panose="02020603050405020304" pitchFamily="18" charset="0"/>
              </a:rPr>
              <a:t>HELIUM’S </a:t>
            </a:r>
            <a:r>
              <a:rPr kumimoji="1" lang="en-US" sz="2800" u="sng" dirty="0" smtClean="0">
                <a:effectLst>
                  <a:outerShdw blurRad="38100" dist="38100" dir="2700000" algn="tl">
                    <a:srgbClr val="000000">
                      <a:alpha val="43137"/>
                    </a:srgbClr>
                  </a:outerShdw>
                </a:effectLst>
                <a:latin typeface="Times New Roman" panose="02020603050405020304" pitchFamily="18" charset="0"/>
              </a:rPr>
              <a:t>SUB</a:t>
            </a:r>
            <a:r>
              <a:rPr kumimoji="1" lang="en-US" sz="2800" b="1" dirty="0" smtClean="0">
                <a:effectLst>
                  <a:outerShdw blurRad="38100" dist="38100" dir="2700000" algn="tl">
                    <a:srgbClr val="000000">
                      <a:alpha val="43137"/>
                    </a:srgbClr>
                  </a:outerShdw>
                </a:effectLst>
                <a:latin typeface="Times New Roman" panose="02020603050405020304" pitchFamily="18" charset="0"/>
              </a:rPr>
              <a:t>ATOMIC COMPOSITION</a:t>
            </a:r>
          </a:p>
        </p:txBody>
      </p:sp>
      <p:sp>
        <p:nvSpPr>
          <p:cNvPr id="322576" name="Rectangle 16"/>
          <p:cNvSpPr>
            <a:spLocks noChangeArrowheads="1"/>
          </p:cNvSpPr>
          <p:nvPr/>
        </p:nvSpPr>
        <p:spPr bwMode="auto">
          <a:xfrm>
            <a:off x="5715000" y="3471863"/>
            <a:ext cx="1849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spcBef>
                <a:spcPct val="20000"/>
              </a:spcBef>
              <a:buFontTx/>
              <a:buChar char="•"/>
            </a:pPr>
            <a:r>
              <a:rPr kumimoji="1" lang="en-US" sz="2800" b="1">
                <a:latin typeface="Times New Roman" panose="02020603050405020304" pitchFamily="18" charset="0"/>
              </a:rPr>
              <a:t> 2 Protons</a:t>
            </a:r>
          </a:p>
        </p:txBody>
      </p:sp>
      <p:sp>
        <p:nvSpPr>
          <p:cNvPr id="322577" name="Rectangle 17"/>
          <p:cNvSpPr>
            <a:spLocks noChangeArrowheads="1"/>
          </p:cNvSpPr>
          <p:nvPr/>
        </p:nvSpPr>
        <p:spPr bwMode="auto">
          <a:xfrm>
            <a:off x="5715000" y="4233863"/>
            <a:ext cx="2066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spcBef>
                <a:spcPct val="20000"/>
              </a:spcBef>
              <a:buFontTx/>
              <a:buChar char="•"/>
            </a:pPr>
            <a:r>
              <a:rPr kumimoji="1" lang="en-US" sz="2800" b="1">
                <a:latin typeface="Times New Roman" panose="02020603050405020304" pitchFamily="18" charset="0"/>
              </a:rPr>
              <a:t> 2 Neutrons</a:t>
            </a:r>
          </a:p>
        </p:txBody>
      </p:sp>
      <p:sp>
        <p:nvSpPr>
          <p:cNvPr id="322578" name="Rectangle 18"/>
          <p:cNvSpPr>
            <a:spLocks noChangeArrowheads="1"/>
          </p:cNvSpPr>
          <p:nvPr/>
        </p:nvSpPr>
        <p:spPr bwMode="auto">
          <a:xfrm>
            <a:off x="5715000" y="4995863"/>
            <a:ext cx="2105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spcBef>
                <a:spcPct val="20000"/>
              </a:spcBef>
              <a:buFontTx/>
              <a:buChar char="•"/>
            </a:pPr>
            <a:r>
              <a:rPr kumimoji="1" lang="en-US" sz="2800" b="1">
                <a:latin typeface="Times New Roman" panose="02020603050405020304" pitchFamily="18" charset="0"/>
              </a:rPr>
              <a:t> 2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2563">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256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22575">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22576">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22577">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22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autoUpdateAnimBg="0" advAuto="0"/>
      <p:bldP spid="322575" grpId="0" build="p" autoUpdateAnimBg="0"/>
      <p:bldP spid="322576" grpId="0" build="p" autoUpdateAnimBg="0"/>
      <p:bldP spid="322577" grpId="0" build="p" autoUpdateAnimBg="0"/>
      <p:bldP spid="32257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254000"/>
            <a:ext cx="8229600" cy="1139825"/>
          </a:xfrm>
        </p:spPr>
        <p:txBody>
          <a:bodyPr/>
          <a:lstStyle/>
          <a:p>
            <a:pPr eaLnBrk="1" hangingPunct="1">
              <a:defRPr/>
            </a:pPr>
            <a:r>
              <a:rPr lang="en-US" sz="4400" b="1" dirty="0" smtClean="0">
                <a:effectLst>
                  <a:outerShdw blurRad="38100" dist="38100" dir="2700000" algn="tl">
                    <a:srgbClr val="000000">
                      <a:alpha val="43137"/>
                    </a:srgbClr>
                  </a:outerShdw>
                </a:effectLst>
              </a:rPr>
              <a:t>Isotopes – Defined </a:t>
            </a:r>
          </a:p>
        </p:txBody>
      </p:sp>
      <p:sp>
        <p:nvSpPr>
          <p:cNvPr id="45059" name="Rectangle 3"/>
          <p:cNvSpPr>
            <a:spLocks noGrp="1" noChangeArrowheads="1"/>
          </p:cNvSpPr>
          <p:nvPr>
            <p:ph idx="1"/>
          </p:nvPr>
        </p:nvSpPr>
        <p:spPr>
          <a:xfrm>
            <a:off x="628650" y="1774825"/>
            <a:ext cx="7886700" cy="4625975"/>
          </a:xfrm>
        </p:spPr>
        <p:txBody>
          <a:bodyPr rtlCol="0">
            <a:normAutofit/>
          </a:bodyPr>
          <a:lstStyle/>
          <a:p>
            <a:pPr eaLnBrk="1" hangingPunct="1">
              <a:lnSpc>
                <a:spcPct val="100000"/>
              </a:lnSpc>
              <a:defRPr/>
            </a:pPr>
            <a:r>
              <a:rPr lang="en-US" sz="2400" b="1" dirty="0" smtClean="0">
                <a:effectLst>
                  <a:outerShdw blurRad="38100" dist="38100" dir="2700000" algn="tl">
                    <a:srgbClr val="000000">
                      <a:alpha val="43137"/>
                    </a:srgbClr>
                  </a:outerShdw>
                </a:effectLst>
              </a:rPr>
              <a:t>Isotopes are  elements with different amounts of neutrons</a:t>
            </a:r>
          </a:p>
          <a:p>
            <a:pPr eaLnBrk="1" hangingPunct="1">
              <a:lnSpc>
                <a:spcPct val="200000"/>
              </a:lnSpc>
              <a:defRPr/>
            </a:pPr>
            <a:r>
              <a:rPr lang="en-US" sz="2400" b="1" dirty="0" smtClean="0">
                <a:effectLst>
                  <a:outerShdw blurRad="38100" dist="38100" dir="2700000" algn="tl">
                    <a:srgbClr val="000000">
                      <a:alpha val="43137"/>
                    </a:srgbClr>
                  </a:outerShdw>
                </a:effectLst>
              </a:rPr>
              <a:t>The number of protons is identical</a:t>
            </a:r>
          </a:p>
          <a:p>
            <a:pPr eaLnBrk="1" hangingPunct="1">
              <a:lnSpc>
                <a:spcPct val="200000"/>
              </a:lnSpc>
              <a:defRPr/>
            </a:pPr>
            <a:r>
              <a:rPr lang="en-US" sz="2400" b="1" dirty="0" smtClean="0">
                <a:effectLst>
                  <a:outerShdw blurRad="38100" dist="38100" dir="2700000" algn="tl">
                    <a:srgbClr val="000000">
                      <a:alpha val="43137"/>
                    </a:srgbClr>
                  </a:outerShdw>
                </a:effectLst>
              </a:rPr>
              <a:t>They have similar properties</a:t>
            </a:r>
          </a:p>
          <a:p>
            <a:pPr eaLnBrk="1" hangingPunct="1">
              <a:lnSpc>
                <a:spcPct val="200000"/>
              </a:lnSpc>
              <a:defRPr/>
            </a:pPr>
            <a:r>
              <a:rPr lang="en-US" sz="2400" b="1" dirty="0" smtClean="0">
                <a:effectLst>
                  <a:outerShdw blurRad="38100" dist="38100" dir="2700000" algn="tl">
                    <a:srgbClr val="000000">
                      <a:alpha val="43137"/>
                    </a:srgbClr>
                  </a:outerShdw>
                </a:effectLst>
              </a:rPr>
              <a:t>There are stable and unstable versions of atoms</a:t>
            </a:r>
          </a:p>
          <a:p>
            <a:pPr eaLnBrk="1" hangingPunct="1">
              <a:lnSpc>
                <a:spcPct val="200000"/>
              </a:lnSpc>
              <a:defRPr/>
            </a:pPr>
            <a:r>
              <a:rPr lang="en-US" sz="2400" b="1" dirty="0" smtClean="0">
                <a:effectLst>
                  <a:outerShdw blurRad="38100" dist="38100" dir="2700000" algn="tl">
                    <a:srgbClr val="000000">
                      <a:alpha val="43137"/>
                    </a:srgbClr>
                  </a:outerShdw>
                </a:effectLst>
              </a:rPr>
              <a:t>They are naturally occurring &amp; man made</a:t>
            </a:r>
          </a:p>
          <a:p>
            <a:pPr eaLnBrk="1" hangingPunct="1">
              <a:defRPr/>
            </a:pPr>
            <a:endParaRPr lang="en-US" dirty="0" smtClean="0"/>
          </a:p>
          <a:p>
            <a:pPr eaLnBrk="1" hangingPunct="1">
              <a:buFontTx/>
              <a:buNone/>
              <a:defRPr/>
            </a:pPr>
            <a:endParaRPr lang="en-US" dirty="0" smtClean="0"/>
          </a:p>
          <a:p>
            <a:pPr lvl="1"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8650" y="447675"/>
            <a:ext cx="7886700" cy="1325563"/>
          </a:xfrm>
        </p:spPr>
        <p:txBody>
          <a:bodyPr/>
          <a:lstStyle/>
          <a:p>
            <a:pPr eaLnBrk="1" hangingPunct="1">
              <a:defRPr/>
            </a:pPr>
            <a:r>
              <a:rPr lang="en-US" sz="4400" b="1" dirty="0" smtClean="0">
                <a:effectLst>
                  <a:outerShdw blurRad="38100" dist="38100" dir="2700000" algn="tl">
                    <a:srgbClr val="000000">
                      <a:alpha val="43137"/>
                    </a:srgbClr>
                  </a:outerShdw>
                </a:effectLst>
              </a:rPr>
              <a:t>Examples of Isotopes </a:t>
            </a:r>
          </a:p>
        </p:txBody>
      </p:sp>
      <p:sp>
        <p:nvSpPr>
          <p:cNvPr id="25603" name="Rectangle 3"/>
          <p:cNvSpPr>
            <a:spLocks noGrp="1" noChangeArrowheads="1"/>
          </p:cNvSpPr>
          <p:nvPr>
            <p:ph idx="1"/>
          </p:nvPr>
        </p:nvSpPr>
        <p:spPr>
          <a:xfrm>
            <a:off x="628650" y="1909763"/>
            <a:ext cx="7886700" cy="4408487"/>
          </a:xfrm>
        </p:spPr>
        <p:txBody>
          <a:bodyPr rtlCol="0">
            <a:normAutofit fontScale="92500" lnSpcReduction="20000"/>
          </a:bodyPr>
          <a:lstStyle/>
          <a:p>
            <a:pPr lvl="1" eaLnBrk="1" fontAlgn="auto" hangingPunct="1">
              <a:lnSpc>
                <a:spcPct val="200000"/>
              </a:lnSpc>
              <a:spcAft>
                <a:spcPts val="0"/>
              </a:spcAft>
              <a:defRPr/>
            </a:pPr>
            <a:r>
              <a:rPr lang="en-US" sz="2600" b="1" dirty="0" smtClean="0">
                <a:effectLst>
                  <a:outerShdw blurRad="38100" dist="38100" dir="2700000" algn="tl">
                    <a:srgbClr val="000000">
                      <a:alpha val="43137"/>
                    </a:srgbClr>
                  </a:outerShdw>
                </a:effectLst>
              </a:rPr>
              <a:t>H-1	Hydrogen	1 proton	0 neutron</a:t>
            </a:r>
          </a:p>
          <a:p>
            <a:pPr lvl="1" eaLnBrk="1" fontAlgn="auto" hangingPunct="1">
              <a:lnSpc>
                <a:spcPct val="200000"/>
              </a:lnSpc>
              <a:spcAft>
                <a:spcPts val="0"/>
              </a:spcAft>
              <a:defRPr/>
            </a:pPr>
            <a:endParaRPr lang="en-US" sz="2600" b="1" dirty="0" smtClean="0">
              <a:effectLst>
                <a:outerShdw blurRad="38100" dist="38100" dir="2700000" algn="tl">
                  <a:srgbClr val="000000">
                    <a:alpha val="43137"/>
                  </a:srgbClr>
                </a:outerShdw>
              </a:effectLst>
            </a:endParaRPr>
          </a:p>
          <a:p>
            <a:pPr lvl="1" eaLnBrk="1" fontAlgn="auto" hangingPunct="1">
              <a:lnSpc>
                <a:spcPct val="200000"/>
              </a:lnSpc>
              <a:spcAft>
                <a:spcPts val="0"/>
              </a:spcAft>
              <a:defRPr/>
            </a:pPr>
            <a:r>
              <a:rPr lang="en-US" sz="2600" b="1" dirty="0" smtClean="0">
                <a:effectLst>
                  <a:outerShdw blurRad="38100" dist="38100" dir="2700000" algn="tl">
                    <a:srgbClr val="000000">
                      <a:alpha val="43137"/>
                    </a:srgbClr>
                  </a:outerShdw>
                </a:effectLst>
              </a:rPr>
              <a:t>H-2	Deuterium	1 proton	1 neutron</a:t>
            </a:r>
          </a:p>
          <a:p>
            <a:pPr lvl="3" eaLnBrk="1" fontAlgn="auto" hangingPunct="1">
              <a:lnSpc>
                <a:spcPct val="200000"/>
              </a:lnSpc>
              <a:spcAft>
                <a:spcPts val="0"/>
              </a:spcAft>
              <a:defRPr/>
            </a:pPr>
            <a:r>
              <a:rPr lang="en-US" sz="2600" b="1" i="1" dirty="0" smtClean="0">
                <a:effectLst>
                  <a:outerShdw blurRad="38100" dist="38100" dir="2700000" algn="tl">
                    <a:srgbClr val="000000">
                      <a:alpha val="43137"/>
                    </a:srgbClr>
                  </a:outerShdw>
                </a:effectLst>
              </a:rPr>
              <a:t>Heavy hydrogen </a:t>
            </a:r>
            <a:r>
              <a:rPr lang="en-US" sz="2600" b="1" dirty="0" smtClean="0">
                <a:effectLst>
                  <a:outerShdw blurRad="38100" dist="38100" dir="2700000" algn="tl">
                    <a:srgbClr val="000000">
                      <a:alpha val="43137"/>
                    </a:srgbClr>
                  </a:outerShdw>
                </a:effectLst>
              </a:rPr>
              <a:t>	</a:t>
            </a:r>
          </a:p>
          <a:p>
            <a:pPr lvl="1" eaLnBrk="1" fontAlgn="auto" hangingPunct="1">
              <a:lnSpc>
                <a:spcPct val="200000"/>
              </a:lnSpc>
              <a:spcAft>
                <a:spcPts val="0"/>
              </a:spcAft>
              <a:defRPr/>
            </a:pPr>
            <a:endParaRPr lang="en-US" sz="2600" b="1" dirty="0" smtClean="0">
              <a:effectLst>
                <a:outerShdw blurRad="38100" dist="38100" dir="2700000" algn="tl">
                  <a:srgbClr val="000000">
                    <a:alpha val="43137"/>
                  </a:srgbClr>
                </a:outerShdw>
              </a:effectLst>
            </a:endParaRPr>
          </a:p>
          <a:p>
            <a:pPr lvl="1" eaLnBrk="1" fontAlgn="auto" hangingPunct="1">
              <a:lnSpc>
                <a:spcPct val="200000"/>
              </a:lnSpc>
              <a:spcAft>
                <a:spcPts val="0"/>
              </a:spcAft>
              <a:defRPr/>
            </a:pPr>
            <a:r>
              <a:rPr lang="en-US" sz="2600" b="1" dirty="0" smtClean="0">
                <a:effectLst>
                  <a:outerShdw blurRad="38100" dist="38100" dir="2700000" algn="tl">
                    <a:srgbClr val="000000">
                      <a:alpha val="43137"/>
                    </a:srgbClr>
                  </a:outerShdw>
                </a:effectLst>
              </a:rPr>
              <a:t>H-3	Tritium		1 proton	2 neutrons</a:t>
            </a:r>
          </a:p>
          <a:p>
            <a:pPr lvl="2" eaLnBrk="1" fontAlgn="auto" hangingPunct="1">
              <a:spcAft>
                <a:spcPts val="0"/>
              </a:spcAft>
              <a:defRPr/>
            </a:pPr>
            <a:endParaRPr lang="en-US" dirty="0" smtClean="0"/>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190625"/>
            <a:ext cx="399573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2030413" y="4727575"/>
            <a:ext cx="3043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1800" b="1" dirty="0" smtClean="0">
                <a:solidFill>
                  <a:srgbClr val="000000"/>
                </a:solidFill>
                <a:effectLst>
                  <a:outerShdw blurRad="38100" dist="38100" dir="2700000" algn="tl">
                    <a:srgbClr val="000000">
                      <a:alpha val="43137"/>
                    </a:srgbClr>
                  </a:outerShdw>
                </a:effectLst>
                <a:latin typeface="Book Antiqua" panose="02040602050305030304" pitchFamily="18" charset="0"/>
              </a:rPr>
              <a:t>is the total number of protons and neutrons</a:t>
            </a:r>
            <a:endParaRPr lang="en-US" sz="2000" dirty="0" smtClean="0">
              <a:solidFill>
                <a:srgbClr val="000000"/>
              </a:solidFill>
              <a:effectLst>
                <a:outerShdw blurRad="38100" dist="38100" dir="2700000" algn="tl">
                  <a:srgbClr val="000000">
                    <a:alpha val="43137"/>
                  </a:srgbClr>
                </a:outerShdw>
              </a:effectLst>
              <a:latin typeface="Book Antiqua" panose="02040602050305030304" pitchFamily="18" charset="0"/>
            </a:endParaRPr>
          </a:p>
        </p:txBody>
      </p:sp>
      <p:sp>
        <p:nvSpPr>
          <p:cNvPr id="48136" name="Text Box 8"/>
          <p:cNvSpPr txBox="1">
            <a:spLocks noChangeArrowheads="1"/>
          </p:cNvSpPr>
          <p:nvPr/>
        </p:nvSpPr>
        <p:spPr bwMode="auto">
          <a:xfrm>
            <a:off x="1789113" y="5751513"/>
            <a:ext cx="295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1800" b="1" dirty="0" smtClean="0">
                <a:solidFill>
                  <a:srgbClr val="000000"/>
                </a:solidFill>
                <a:effectLst>
                  <a:outerShdw blurRad="38100" dist="38100" dir="2700000" algn="tl">
                    <a:srgbClr val="000000">
                      <a:alpha val="43137"/>
                    </a:srgbClr>
                  </a:outerShdw>
                </a:effectLst>
                <a:latin typeface="Book Antiqua" panose="02040602050305030304" pitchFamily="18" charset="0"/>
              </a:rPr>
              <a:t>is the number of protons</a:t>
            </a:r>
          </a:p>
        </p:txBody>
      </p:sp>
      <p:grpSp>
        <p:nvGrpSpPr>
          <p:cNvPr id="2" name="Group 10"/>
          <p:cNvGrpSpPr>
            <a:grpSpLocks/>
          </p:cNvGrpSpPr>
          <p:nvPr/>
        </p:nvGrpSpPr>
        <p:grpSpPr bwMode="auto">
          <a:xfrm>
            <a:off x="4748213" y="3227388"/>
            <a:ext cx="4122737" cy="1323975"/>
            <a:chOff x="3422" y="2065"/>
            <a:chExt cx="2597" cy="834"/>
          </a:xfrm>
        </p:grpSpPr>
        <p:sp>
          <p:nvSpPr>
            <p:cNvPr id="46096" name="AutoShape 11"/>
            <p:cNvSpPr>
              <a:spLocks noChangeArrowheads="1"/>
            </p:cNvSpPr>
            <p:nvPr/>
          </p:nvSpPr>
          <p:spPr bwMode="auto">
            <a:xfrm>
              <a:off x="3422" y="2245"/>
              <a:ext cx="466" cy="475"/>
            </a:xfrm>
            <a:prstGeom prst="flowChartConnector">
              <a:avLst/>
            </a:prstGeom>
            <a:solidFill>
              <a:schemeClr val="hlink"/>
            </a:solidFill>
            <a:ln w="1905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3600" b="1">
                  <a:solidFill>
                    <a:srgbClr val="333333"/>
                  </a:solidFill>
                  <a:latin typeface="Book Antiqua" panose="02040602050305030304" pitchFamily="18" charset="0"/>
                </a:rPr>
                <a:t>n</a:t>
              </a:r>
            </a:p>
          </p:txBody>
        </p:sp>
        <p:sp>
          <p:nvSpPr>
            <p:cNvPr id="48150" name="Text Box 12"/>
            <p:cNvSpPr txBox="1">
              <a:spLocks noChangeArrowheads="1"/>
            </p:cNvSpPr>
            <p:nvPr/>
          </p:nvSpPr>
          <p:spPr bwMode="auto">
            <a:xfrm>
              <a:off x="3973" y="2065"/>
              <a:ext cx="2046"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2000" b="1" dirty="0" smtClean="0">
                  <a:effectLst>
                    <a:outerShdw blurRad="38100" dist="38100" dir="2700000" algn="tl">
                      <a:srgbClr val="000000">
                        <a:alpha val="43137"/>
                      </a:srgbClr>
                    </a:outerShdw>
                  </a:effectLst>
                  <a:latin typeface="Times" panose="02020603050405020304" pitchFamily="18" charset="0"/>
                </a:rPr>
                <a:t>Neutrons have a </a:t>
              </a:r>
              <a:r>
                <a:rPr lang="en-US" sz="2000" b="1" u="sng" dirty="0" smtClean="0">
                  <a:effectLst>
                    <a:outerShdw blurRad="38100" dist="38100" dir="2700000" algn="tl">
                      <a:srgbClr val="000000">
                        <a:alpha val="43137"/>
                      </a:srgbClr>
                    </a:outerShdw>
                  </a:effectLst>
                  <a:latin typeface="Times" panose="02020603050405020304" pitchFamily="18" charset="0"/>
                </a:rPr>
                <a:t>large mass</a:t>
              </a:r>
              <a:r>
                <a:rPr lang="en-US" sz="2000" b="1" dirty="0" smtClean="0">
                  <a:effectLst>
                    <a:outerShdw blurRad="38100" dist="38100" dir="2700000" algn="tl">
                      <a:srgbClr val="000000">
                        <a:alpha val="43137"/>
                      </a:srgbClr>
                    </a:outerShdw>
                  </a:effectLst>
                  <a:latin typeface="Times" panose="02020603050405020304" pitchFamily="18" charset="0"/>
                </a:rPr>
                <a:t> approximately equal to a proton’s mass.  Neutrons have </a:t>
              </a:r>
              <a:r>
                <a:rPr lang="en-US" sz="2000" b="1" u="sng" dirty="0" smtClean="0">
                  <a:effectLst>
                    <a:outerShdw blurRad="38100" dist="38100" dir="2700000" algn="tl">
                      <a:srgbClr val="000000">
                        <a:alpha val="43137"/>
                      </a:srgbClr>
                    </a:outerShdw>
                  </a:effectLst>
                  <a:latin typeface="Times" panose="02020603050405020304" pitchFamily="18" charset="0"/>
                </a:rPr>
                <a:t>no charge</a:t>
              </a:r>
              <a:r>
                <a:rPr lang="en-US" sz="2000" b="1" dirty="0" smtClean="0">
                  <a:effectLst>
                    <a:outerShdw blurRad="38100" dist="38100" dir="2700000" algn="tl">
                      <a:srgbClr val="000000">
                        <a:alpha val="43137"/>
                      </a:srgbClr>
                    </a:outerShdw>
                  </a:effectLst>
                  <a:latin typeface="Times" panose="02020603050405020304" pitchFamily="18" charset="0"/>
                </a:rPr>
                <a:t>.</a:t>
              </a:r>
            </a:p>
          </p:txBody>
        </p:sp>
      </p:grpSp>
      <p:grpSp>
        <p:nvGrpSpPr>
          <p:cNvPr id="3" name="Group 13"/>
          <p:cNvGrpSpPr>
            <a:grpSpLocks/>
          </p:cNvGrpSpPr>
          <p:nvPr/>
        </p:nvGrpSpPr>
        <p:grpSpPr bwMode="auto">
          <a:xfrm>
            <a:off x="4748213" y="1470025"/>
            <a:ext cx="4122737" cy="1323975"/>
            <a:chOff x="3376" y="1008"/>
            <a:chExt cx="2597" cy="834"/>
          </a:xfrm>
        </p:grpSpPr>
        <p:sp>
          <p:nvSpPr>
            <p:cNvPr id="323598" name="AutoShape 14"/>
            <p:cNvSpPr>
              <a:spLocks noChangeArrowheads="1"/>
            </p:cNvSpPr>
            <p:nvPr/>
          </p:nvSpPr>
          <p:spPr bwMode="auto">
            <a:xfrm>
              <a:off x="3376" y="1247"/>
              <a:ext cx="465" cy="475"/>
            </a:xfrm>
            <a:prstGeom prst="flowChartConnector">
              <a:avLst/>
            </a:prstGeom>
            <a:solidFill>
              <a:srgbClr val="FF0000"/>
            </a:solidFill>
            <a:ln w="19050">
              <a:solidFill>
                <a:schemeClr val="tx2"/>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46094" name="Text Box 15"/>
            <p:cNvSpPr txBox="1">
              <a:spLocks noChangeArrowheads="1"/>
            </p:cNvSpPr>
            <p:nvPr/>
          </p:nvSpPr>
          <p:spPr bwMode="auto">
            <a:xfrm>
              <a:off x="3408" y="1294"/>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800" b="1">
                  <a:solidFill>
                    <a:schemeClr val="tx2"/>
                  </a:solidFill>
                </a:rPr>
                <a:t>p</a:t>
              </a:r>
              <a:r>
                <a:rPr lang="en-US" sz="3600" b="1" baseline="30000">
                  <a:solidFill>
                    <a:schemeClr val="tx2"/>
                  </a:solidFill>
                </a:rPr>
                <a:t>+</a:t>
              </a:r>
              <a:endParaRPr lang="en-US" sz="2400">
                <a:solidFill>
                  <a:schemeClr val="accent1"/>
                </a:solidFill>
                <a:latin typeface="Book Antiqua" panose="02040602050305030304" pitchFamily="18" charset="0"/>
              </a:endParaRPr>
            </a:p>
          </p:txBody>
        </p:sp>
        <p:sp>
          <p:nvSpPr>
            <p:cNvPr id="48148" name="Text Box 16"/>
            <p:cNvSpPr txBox="1">
              <a:spLocks noChangeArrowheads="1"/>
            </p:cNvSpPr>
            <p:nvPr/>
          </p:nvSpPr>
          <p:spPr bwMode="auto">
            <a:xfrm>
              <a:off x="3888" y="1008"/>
              <a:ext cx="2085"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2000" b="1" dirty="0" smtClean="0">
                  <a:effectLst>
                    <a:outerShdw blurRad="38100" dist="38100" dir="2700000" algn="tl">
                      <a:srgbClr val="000000">
                        <a:alpha val="43137"/>
                      </a:srgbClr>
                    </a:outerShdw>
                  </a:effectLst>
                  <a:latin typeface="Times" panose="02020603050405020304" pitchFamily="18" charset="0"/>
                </a:rPr>
                <a:t>Protons have a </a:t>
              </a:r>
              <a:r>
                <a:rPr lang="en-US" sz="2000" b="1" u="sng" dirty="0" smtClean="0">
                  <a:effectLst>
                    <a:outerShdw blurRad="38100" dist="38100" dir="2700000" algn="tl">
                      <a:srgbClr val="000000">
                        <a:alpha val="43137"/>
                      </a:srgbClr>
                    </a:outerShdw>
                  </a:effectLst>
                  <a:latin typeface="Times" panose="02020603050405020304" pitchFamily="18" charset="0"/>
                </a:rPr>
                <a:t>large mass</a:t>
              </a:r>
              <a:r>
                <a:rPr lang="en-US" sz="2000" b="1" dirty="0" smtClean="0">
                  <a:effectLst>
                    <a:outerShdw blurRad="38100" dist="38100" dir="2700000" algn="tl">
                      <a:srgbClr val="000000">
                        <a:alpha val="43137"/>
                      </a:srgbClr>
                    </a:outerShdw>
                  </a:effectLst>
                  <a:latin typeface="Times" panose="02020603050405020304" pitchFamily="18" charset="0"/>
                </a:rPr>
                <a:t> and a </a:t>
              </a:r>
              <a:r>
                <a:rPr lang="en-US" sz="2000" b="1" u="sng" dirty="0" smtClean="0">
                  <a:effectLst>
                    <a:outerShdw blurRad="38100" dist="38100" dir="2700000" algn="tl">
                      <a:srgbClr val="000000">
                        <a:alpha val="43137"/>
                      </a:srgbClr>
                    </a:outerShdw>
                  </a:effectLst>
                  <a:latin typeface="Times" panose="02020603050405020304" pitchFamily="18" charset="0"/>
                </a:rPr>
                <a:t>positive charge</a:t>
              </a:r>
              <a:r>
                <a:rPr lang="en-US" sz="2000" b="1" dirty="0" smtClean="0">
                  <a:effectLst>
                    <a:outerShdw blurRad="38100" dist="38100" dir="2700000" algn="tl">
                      <a:srgbClr val="000000">
                        <a:alpha val="43137"/>
                      </a:srgbClr>
                    </a:outerShdw>
                  </a:effectLst>
                  <a:latin typeface="Times" panose="02020603050405020304" pitchFamily="18" charset="0"/>
                </a:rPr>
                <a:t>.  The number of protons identifies an element.</a:t>
              </a:r>
            </a:p>
          </p:txBody>
        </p:sp>
      </p:grpSp>
      <p:grpSp>
        <p:nvGrpSpPr>
          <p:cNvPr id="4" name="Group 17"/>
          <p:cNvGrpSpPr>
            <a:grpSpLocks/>
          </p:cNvGrpSpPr>
          <p:nvPr/>
        </p:nvGrpSpPr>
        <p:grpSpPr bwMode="auto">
          <a:xfrm>
            <a:off x="4748213" y="5019675"/>
            <a:ext cx="4122737" cy="1323975"/>
            <a:chOff x="3422" y="3023"/>
            <a:chExt cx="2597" cy="834"/>
          </a:xfrm>
        </p:grpSpPr>
        <p:sp>
          <p:nvSpPr>
            <p:cNvPr id="323602" name="AutoShape 18"/>
            <p:cNvSpPr>
              <a:spLocks noChangeArrowheads="1"/>
            </p:cNvSpPr>
            <p:nvPr/>
          </p:nvSpPr>
          <p:spPr bwMode="auto">
            <a:xfrm>
              <a:off x="3422" y="3148"/>
              <a:ext cx="466" cy="475"/>
            </a:xfrm>
            <a:prstGeom prst="flowChartConnector">
              <a:avLst/>
            </a:prstGeom>
            <a:solidFill>
              <a:srgbClr val="333333">
                <a:alpha val="50000"/>
              </a:srgbClr>
            </a:solidFill>
            <a:ln w="19050">
              <a:solidFill>
                <a:schemeClr val="tx2"/>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grpSp>
          <p:nvGrpSpPr>
            <p:cNvPr id="46090" name="Group 19"/>
            <p:cNvGrpSpPr>
              <a:grpSpLocks/>
            </p:cNvGrpSpPr>
            <p:nvPr/>
          </p:nvGrpSpPr>
          <p:grpSpPr bwMode="auto">
            <a:xfrm>
              <a:off x="3456" y="3023"/>
              <a:ext cx="2563" cy="834"/>
              <a:chOff x="3456" y="3023"/>
              <a:chExt cx="2563" cy="834"/>
            </a:xfrm>
          </p:grpSpPr>
          <p:sp>
            <p:nvSpPr>
              <p:cNvPr id="48144" name="Text Box 20"/>
              <p:cNvSpPr txBox="1">
                <a:spLocks noChangeArrowheads="1"/>
              </p:cNvSpPr>
              <p:nvPr/>
            </p:nvSpPr>
            <p:spPr bwMode="auto">
              <a:xfrm>
                <a:off x="4058" y="3023"/>
                <a:ext cx="1961"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2000" b="1" dirty="0" smtClean="0">
                    <a:effectLst>
                      <a:outerShdw blurRad="38100" dist="38100" dir="2700000" algn="tl">
                        <a:srgbClr val="000000">
                          <a:alpha val="43137"/>
                        </a:srgbClr>
                      </a:outerShdw>
                    </a:effectLst>
                    <a:latin typeface="Times" panose="02020603050405020304" pitchFamily="18" charset="0"/>
                  </a:rPr>
                  <a:t>Electrons have a very </a:t>
                </a:r>
                <a:r>
                  <a:rPr lang="en-US" sz="2000" b="1" u="sng" dirty="0" smtClean="0">
                    <a:effectLst>
                      <a:outerShdw blurRad="38100" dist="38100" dir="2700000" algn="tl">
                        <a:srgbClr val="000000">
                          <a:alpha val="43137"/>
                        </a:srgbClr>
                      </a:outerShdw>
                    </a:effectLst>
                    <a:latin typeface="Times" panose="02020603050405020304" pitchFamily="18" charset="0"/>
                  </a:rPr>
                  <a:t>small mass</a:t>
                </a:r>
                <a:r>
                  <a:rPr lang="en-US" sz="2000" b="1" dirty="0" smtClean="0">
                    <a:effectLst>
                      <a:outerShdw blurRad="38100" dist="38100" dir="2700000" algn="tl">
                        <a:srgbClr val="000000">
                          <a:alpha val="43137"/>
                        </a:srgbClr>
                      </a:outerShdw>
                    </a:effectLst>
                    <a:latin typeface="Times" panose="02020603050405020304" pitchFamily="18" charset="0"/>
                  </a:rPr>
                  <a:t> and a </a:t>
                </a:r>
                <a:r>
                  <a:rPr lang="en-US" sz="2000" b="1" u="sng" dirty="0" smtClean="0">
                    <a:effectLst>
                      <a:outerShdw blurRad="38100" dist="38100" dir="2700000" algn="tl">
                        <a:srgbClr val="000000">
                          <a:alpha val="43137"/>
                        </a:srgbClr>
                      </a:outerShdw>
                    </a:effectLst>
                    <a:latin typeface="Times" panose="02020603050405020304" pitchFamily="18" charset="0"/>
                  </a:rPr>
                  <a:t>negative charge</a:t>
                </a:r>
                <a:r>
                  <a:rPr lang="en-US" sz="2000" b="1" dirty="0" smtClean="0">
                    <a:effectLst>
                      <a:outerShdw blurRad="38100" dist="38100" dir="2700000" algn="tl">
                        <a:srgbClr val="000000">
                          <a:alpha val="43137"/>
                        </a:srgbClr>
                      </a:outerShdw>
                    </a:effectLst>
                    <a:latin typeface="Times" panose="02020603050405020304" pitchFamily="18" charset="0"/>
                  </a:rPr>
                  <a:t>.  Electrons travel outside the nucleus.</a:t>
                </a:r>
              </a:p>
            </p:txBody>
          </p:sp>
          <p:sp>
            <p:nvSpPr>
              <p:cNvPr id="46092" name="Text Box 21"/>
              <p:cNvSpPr txBox="1">
                <a:spLocks noChangeArrowheads="1"/>
              </p:cNvSpPr>
              <p:nvPr/>
            </p:nvSpPr>
            <p:spPr bwMode="auto">
              <a:xfrm>
                <a:off x="3456" y="3120"/>
                <a:ext cx="4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latin typeface="Book Antiqua" panose="02040602050305030304" pitchFamily="18" charset="0"/>
                  </a:rPr>
                  <a:t>e</a:t>
                </a:r>
                <a:r>
                  <a:rPr lang="en-US" b="1" baseline="30000">
                    <a:solidFill>
                      <a:schemeClr val="tx2"/>
                    </a:solidFill>
                    <a:latin typeface="Book Antiqua" panose="02040602050305030304" pitchFamily="18" charset="0"/>
                  </a:rPr>
                  <a:t>-</a:t>
                </a:r>
                <a:endParaRPr lang="en-US">
                  <a:solidFill>
                    <a:schemeClr val="accent1"/>
                  </a:solidFill>
                  <a:latin typeface="Book Antiqua" panose="02040602050305030304" pitchFamily="18" charset="0"/>
                </a:endParaRPr>
              </a:p>
            </p:txBody>
          </p:sp>
        </p:grpSp>
      </p:grpSp>
      <p:sp>
        <p:nvSpPr>
          <p:cNvPr id="46088" name="Rectangle 22"/>
          <p:cNvSpPr>
            <a:spLocks noGrp="1" noChangeArrowheads="1"/>
          </p:cNvSpPr>
          <p:nvPr>
            <p:ph type="title"/>
          </p:nvPr>
        </p:nvSpPr>
        <p:spPr>
          <a:xfrm>
            <a:off x="468313" y="133350"/>
            <a:ext cx="7886700" cy="1325563"/>
          </a:xfrm>
        </p:spPr>
        <p:txBody>
          <a:bodyPr/>
          <a:lstStyle/>
          <a:p>
            <a:pPr eaLnBrk="1" hangingPunct="1"/>
            <a:r>
              <a:rPr lang="en-US" b="1" smtClean="0"/>
              <a:t>More on atomic structure . .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US" smtClean="0"/>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85725"/>
            <a:ext cx="8924925"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neutron proton rat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
            <a:ext cx="5562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231775" y="298450"/>
            <a:ext cx="2700338" cy="6124575"/>
          </a:xfrm>
          <a:prstGeom prst="rect">
            <a:avLst/>
          </a:prstGeom>
          <a:noFill/>
          <a:ln w="9525">
            <a:noFill/>
            <a:miter lim="800000"/>
            <a:headEnd/>
            <a:tailEnd/>
          </a:ln>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50000"/>
              </a:spcBef>
              <a:buClr>
                <a:schemeClr val="hlink"/>
              </a:buClr>
              <a:buSzPct val="90000"/>
              <a:buFont typeface="Wingdings" panose="05000000000000000000" pitchFamily="2" charset="2"/>
              <a:buNone/>
              <a:defRPr/>
            </a:pPr>
            <a:r>
              <a:rPr lang="en-US" sz="2800" b="1" dirty="0" smtClean="0">
                <a:effectLst>
                  <a:outerShdw blurRad="38100" dist="38100" dir="2700000" algn="tl">
                    <a:srgbClr val="000000"/>
                  </a:outerShdw>
                </a:effectLst>
              </a:rPr>
              <a:t>Predict Radioactivity of an Isotope</a:t>
            </a:r>
          </a:p>
          <a:p>
            <a:pPr eaLnBrk="1" hangingPunct="1">
              <a:spcBef>
                <a:spcPct val="50000"/>
              </a:spcBef>
              <a:buClr>
                <a:schemeClr val="hlink"/>
              </a:buClr>
              <a:buSzPct val="90000"/>
              <a:buFont typeface="Wingdings" panose="05000000000000000000" pitchFamily="2" charset="2"/>
              <a:buNone/>
              <a:defRPr/>
            </a:pPr>
            <a:endParaRPr lang="en-US" sz="2200" b="1" dirty="0" smtClean="0">
              <a:effectLst>
                <a:outerShdw blurRad="38100" dist="38100" dir="2700000" algn="tl">
                  <a:srgbClr val="000000"/>
                </a:outerShdw>
              </a:effectLst>
            </a:endParaRPr>
          </a:p>
          <a:p>
            <a:pPr eaLnBrk="1" hangingPunct="1">
              <a:spcBef>
                <a:spcPct val="50000"/>
              </a:spcBef>
              <a:buClr>
                <a:schemeClr val="hlink"/>
              </a:buClr>
              <a:buSzPct val="90000"/>
              <a:buFont typeface="Wingdings" panose="05000000000000000000" pitchFamily="2" charset="2"/>
              <a:buNone/>
              <a:defRPr/>
            </a:pPr>
            <a:r>
              <a:rPr lang="en-US" sz="2200" b="1" u="sng" dirty="0" smtClean="0">
                <a:solidFill>
                  <a:srgbClr val="FF3300"/>
                </a:solidFill>
                <a:effectLst>
                  <a:outerShdw blurRad="38100" dist="38100" dir="2700000" algn="tl">
                    <a:srgbClr val="000000"/>
                  </a:outerShdw>
                </a:effectLst>
              </a:rPr>
              <a:t>Stable Isotopes</a:t>
            </a:r>
            <a:r>
              <a:rPr lang="en-US" sz="2200" b="1" u="sng" dirty="0" smtClean="0">
                <a:effectLst>
                  <a:outerShdw blurRad="38100" dist="38100" dir="2700000" algn="tl">
                    <a:srgbClr val="000000"/>
                  </a:outerShdw>
                </a:effectLst>
              </a:rPr>
              <a:t> </a:t>
            </a:r>
            <a:r>
              <a:rPr lang="en-US" sz="2200" b="1" dirty="0" smtClean="0">
                <a:effectLst>
                  <a:outerShdw blurRad="38100" dist="38100" dir="2700000" algn="tl">
                    <a:srgbClr val="000000"/>
                  </a:outerShdw>
                </a:effectLst>
              </a:rPr>
              <a:t>have a specific ratio of neutrons to protons.</a:t>
            </a:r>
          </a:p>
          <a:p>
            <a:pPr eaLnBrk="1" hangingPunct="1">
              <a:spcBef>
                <a:spcPct val="50000"/>
              </a:spcBef>
              <a:buClr>
                <a:schemeClr val="hlink"/>
              </a:buClr>
              <a:buSzPct val="90000"/>
              <a:buFont typeface="Wingdings" panose="05000000000000000000" pitchFamily="2" charset="2"/>
              <a:buNone/>
              <a:defRPr/>
            </a:pPr>
            <a:endParaRPr lang="en-US" sz="2200" b="1" dirty="0" smtClean="0">
              <a:effectLst>
                <a:outerShdw blurRad="38100" dist="38100" dir="2700000" algn="tl">
                  <a:srgbClr val="000000"/>
                </a:outerShdw>
              </a:effectLst>
            </a:endParaRPr>
          </a:p>
          <a:p>
            <a:pPr eaLnBrk="1" hangingPunct="1">
              <a:spcBef>
                <a:spcPct val="50000"/>
              </a:spcBef>
              <a:buClr>
                <a:schemeClr val="hlink"/>
              </a:buClr>
              <a:buSzPct val="90000"/>
              <a:buFont typeface="Wingdings" panose="05000000000000000000" pitchFamily="2" charset="2"/>
              <a:buNone/>
              <a:defRPr/>
            </a:pPr>
            <a:r>
              <a:rPr lang="en-US" sz="2200" b="1" u="sng" dirty="0" smtClean="0">
                <a:solidFill>
                  <a:srgbClr val="FF3300"/>
                </a:solidFill>
                <a:effectLst>
                  <a:outerShdw blurRad="38100" dist="38100" dir="2700000" algn="tl">
                    <a:srgbClr val="000000"/>
                  </a:outerShdw>
                </a:effectLst>
              </a:rPr>
              <a:t>Unstable Isotopes</a:t>
            </a:r>
            <a:r>
              <a:rPr lang="en-US" sz="2200" b="1" u="sng" dirty="0" smtClean="0">
                <a:effectLst>
                  <a:outerShdw blurRad="38100" dist="38100" dir="2700000" algn="tl">
                    <a:srgbClr val="000000"/>
                  </a:outerShdw>
                </a:effectLst>
              </a:rPr>
              <a:t> </a:t>
            </a:r>
            <a:r>
              <a:rPr lang="en-US" sz="2200" b="1" dirty="0" smtClean="0">
                <a:effectLst>
                  <a:outerShdw blurRad="38100" dist="38100" dir="2700000" algn="tl">
                    <a:srgbClr val="000000"/>
                  </a:outerShdw>
                </a:effectLst>
              </a:rPr>
              <a:t>which are radioactive fall outside the ‘stable zone’ of neutron to proton ratios.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13" y="374650"/>
            <a:ext cx="8229600" cy="673100"/>
          </a:xfrm>
        </p:spPr>
        <p:txBody>
          <a:bodyPr rtlCol="0">
            <a:normAutofit fontScale="90000"/>
          </a:bodyPr>
          <a:lstStyle/>
          <a:p>
            <a:pPr eaLnBrk="1" fontAlgn="auto" hangingPunct="1">
              <a:spcAft>
                <a:spcPts val="0"/>
              </a:spcAft>
              <a:defRPr/>
            </a:pPr>
            <a:r>
              <a:rPr lang="en-US" sz="4400" b="1" dirty="0" smtClean="0">
                <a:effectLst>
                  <a:outerShdw blurRad="38100" dist="38100" dir="2700000" algn="tl">
                    <a:srgbClr val="000000">
                      <a:alpha val="43137"/>
                    </a:srgbClr>
                  </a:outerShdw>
                </a:effectLst>
              </a:rPr>
              <a:t>Chart of the Nuclides</a:t>
            </a:r>
            <a:r>
              <a:rPr lang="en-US" dirty="0" smtClean="0"/>
              <a:t/>
            </a:r>
            <a:br>
              <a:rPr lang="en-US" dirty="0" smtClean="0"/>
            </a:br>
            <a:endParaRPr lang="en-US" dirty="0" smtClean="0"/>
          </a:p>
        </p:txBody>
      </p:sp>
      <p:pic>
        <p:nvPicPr>
          <p:cNvPr id="4915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6413" y="1047750"/>
            <a:ext cx="8147050" cy="562768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chart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34938"/>
            <a:ext cx="877570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9900" y="398463"/>
            <a:ext cx="8318500" cy="708025"/>
          </a:xfrm>
        </p:spPr>
        <p:txBody>
          <a:bodyPr/>
          <a:lstStyle/>
          <a:p>
            <a:pPr eaLnBrk="1" hangingPunct="1">
              <a:defRPr/>
            </a:pPr>
            <a:r>
              <a:rPr lang="en-US" sz="3600" b="1" dirty="0" smtClean="0">
                <a:effectLst>
                  <a:outerShdw blurRad="38100" dist="38100" dir="2700000" algn="tl">
                    <a:srgbClr val="000000">
                      <a:alpha val="43137"/>
                    </a:srgbClr>
                  </a:outerShdw>
                </a:effectLst>
              </a:rPr>
              <a:t>Where Does Radiation Come From?</a:t>
            </a:r>
          </a:p>
        </p:txBody>
      </p:sp>
      <p:sp>
        <p:nvSpPr>
          <p:cNvPr id="179203" name="Text Box 3"/>
          <p:cNvSpPr txBox="1">
            <a:spLocks noChangeArrowheads="1"/>
          </p:cNvSpPr>
          <p:nvPr/>
        </p:nvSpPr>
        <p:spPr bwMode="auto">
          <a:xfrm>
            <a:off x="1381125" y="1716088"/>
            <a:ext cx="7407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b="1" i="1" dirty="0" smtClean="0">
                <a:effectLst>
                  <a:outerShdw blurRad="38100" dist="38100" dir="2700000" algn="tl">
                    <a:srgbClr val="000000">
                      <a:alpha val="43137"/>
                    </a:srgbClr>
                  </a:outerShdw>
                </a:effectLst>
                <a:latin typeface="Univers (W1)" charset="0"/>
              </a:rPr>
              <a:t>Nuclear Decay - Radioactivity</a:t>
            </a:r>
          </a:p>
        </p:txBody>
      </p:sp>
      <p:sp>
        <p:nvSpPr>
          <p:cNvPr id="179204" name="Text Box 4"/>
          <p:cNvSpPr txBox="1">
            <a:spLocks noChangeArrowheads="1"/>
          </p:cNvSpPr>
          <p:nvPr/>
        </p:nvSpPr>
        <p:spPr bwMode="auto">
          <a:xfrm>
            <a:off x="1381125" y="2478088"/>
            <a:ext cx="7407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b="1" i="1" dirty="0" smtClean="0">
                <a:effectLst>
                  <a:outerShdw blurRad="38100" dist="38100" dir="2700000" algn="tl">
                    <a:srgbClr val="000000">
                      <a:alpha val="43137"/>
                    </a:srgbClr>
                  </a:outerShdw>
                </a:effectLst>
                <a:latin typeface="Univers (W1)" charset="0"/>
              </a:rPr>
              <a:t>Atomic Processes - X-rays</a:t>
            </a:r>
          </a:p>
        </p:txBody>
      </p:sp>
      <p:sp>
        <p:nvSpPr>
          <p:cNvPr id="179205" name="Text Box 5"/>
          <p:cNvSpPr txBox="1">
            <a:spLocks noChangeArrowheads="1"/>
          </p:cNvSpPr>
          <p:nvPr/>
        </p:nvSpPr>
        <p:spPr bwMode="auto">
          <a:xfrm>
            <a:off x="1381125" y="3224213"/>
            <a:ext cx="7407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b="1" i="1" dirty="0" smtClean="0">
                <a:effectLst>
                  <a:outerShdw blurRad="38100" dist="38100" dir="2700000" algn="tl">
                    <a:srgbClr val="000000">
                      <a:alpha val="43137"/>
                    </a:srgbClr>
                  </a:outerShdw>
                </a:effectLst>
                <a:latin typeface="Univers (W1)" charset="0"/>
              </a:rPr>
              <a:t>Nuclear Reactions</a:t>
            </a:r>
          </a:p>
        </p:txBody>
      </p:sp>
      <p:sp>
        <p:nvSpPr>
          <p:cNvPr id="179206" name="Text Box 6"/>
          <p:cNvSpPr txBox="1">
            <a:spLocks noChangeArrowheads="1"/>
          </p:cNvSpPr>
          <p:nvPr/>
        </p:nvSpPr>
        <p:spPr bwMode="auto">
          <a:xfrm>
            <a:off x="1839913" y="3865563"/>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b="1" i="1" dirty="0" smtClean="0">
                <a:effectLst>
                  <a:outerShdw blurRad="38100" dist="38100" dir="2700000" algn="tl">
                    <a:srgbClr val="000000">
                      <a:alpha val="43137"/>
                    </a:srgbClr>
                  </a:outerShdw>
                </a:effectLst>
                <a:latin typeface="Univers (W1)" charset="0"/>
              </a:rPr>
              <a:t>Fission</a:t>
            </a:r>
          </a:p>
        </p:txBody>
      </p:sp>
      <p:sp>
        <p:nvSpPr>
          <p:cNvPr id="179207" name="Text Box 7"/>
          <p:cNvSpPr txBox="1">
            <a:spLocks noChangeArrowheads="1"/>
          </p:cNvSpPr>
          <p:nvPr/>
        </p:nvSpPr>
        <p:spPr bwMode="auto">
          <a:xfrm>
            <a:off x="2708275" y="4505325"/>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b="1" i="1" smtClean="0">
                <a:effectLst>
                  <a:outerShdw blurRad="38100" dist="38100" dir="2700000" algn="tl">
                    <a:srgbClr val="000000">
                      <a:alpha val="43137"/>
                    </a:srgbClr>
                  </a:outerShdw>
                </a:effectLst>
                <a:latin typeface="Univers (W1)" charset="0"/>
              </a:rPr>
              <a:t>Fusion</a:t>
            </a:r>
          </a:p>
        </p:txBody>
      </p:sp>
      <p:sp>
        <p:nvSpPr>
          <p:cNvPr id="179208" name="Text Box 8"/>
          <p:cNvSpPr txBox="1">
            <a:spLocks noChangeArrowheads="1"/>
          </p:cNvSpPr>
          <p:nvPr/>
        </p:nvSpPr>
        <p:spPr bwMode="auto">
          <a:xfrm>
            <a:off x="3486150" y="5129213"/>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b="1" i="1" smtClean="0">
                <a:effectLst>
                  <a:outerShdw blurRad="38100" dist="38100" dir="2700000" algn="tl">
                    <a:srgbClr val="000000">
                      <a:alpha val="43137"/>
                    </a:srgbClr>
                  </a:outerShdw>
                </a:effectLst>
                <a:latin typeface="Univers (W1)" charset="0"/>
              </a:rPr>
              <a:t>Others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9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92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9205"/>
                                        </p:tgtEl>
                                        <p:attrNameLst>
                                          <p:attrName>style.visibility</p:attrName>
                                        </p:attrNameLst>
                                      </p:cBhvr>
                                      <p:to>
                                        <p:strVal val="visible"/>
                                      </p:to>
                                    </p:set>
                                  </p:childTnLst>
                                </p:cTn>
                              </p:par>
                            </p:childTnLst>
                          </p:cTn>
                        </p:par>
                        <p:par>
                          <p:cTn id="15" fill="hold" nodeType="afterGroup">
                            <p:stCondLst>
                              <p:cond delay="500"/>
                            </p:stCondLst>
                            <p:childTnLst>
                              <p:par>
                                <p:cTn id="16" presetID="2" presetClass="entr" presetSubtype="8" fill="hold" grpId="0" nodeType="afterEffect">
                                  <p:stCondLst>
                                    <p:cond delay="1000"/>
                                  </p:stCondLst>
                                  <p:childTnLst>
                                    <p:set>
                                      <p:cBhvr>
                                        <p:cTn id="17" dur="1" fill="hold">
                                          <p:stCondLst>
                                            <p:cond delay="0"/>
                                          </p:stCondLst>
                                        </p:cTn>
                                        <p:tgtEl>
                                          <p:spTgt spid="179206"/>
                                        </p:tgtEl>
                                        <p:attrNameLst>
                                          <p:attrName>style.visibility</p:attrName>
                                        </p:attrNameLst>
                                      </p:cBhvr>
                                      <p:to>
                                        <p:strVal val="visible"/>
                                      </p:to>
                                    </p:set>
                                    <p:anim calcmode="lin" valueType="num">
                                      <p:cBhvr additive="base">
                                        <p:cTn id="18" dur="500" fill="hold"/>
                                        <p:tgtEl>
                                          <p:spTgt spid="179206"/>
                                        </p:tgtEl>
                                        <p:attrNameLst>
                                          <p:attrName>ppt_x</p:attrName>
                                        </p:attrNameLst>
                                      </p:cBhvr>
                                      <p:tavLst>
                                        <p:tav tm="0">
                                          <p:val>
                                            <p:strVal val="0-#ppt_w/2"/>
                                          </p:val>
                                        </p:tav>
                                        <p:tav tm="100000">
                                          <p:val>
                                            <p:strVal val="#ppt_x"/>
                                          </p:val>
                                        </p:tav>
                                      </p:tavLst>
                                    </p:anim>
                                    <p:anim calcmode="lin" valueType="num">
                                      <p:cBhvr additive="base">
                                        <p:cTn id="19" dur="500" fill="hold"/>
                                        <p:tgtEl>
                                          <p:spTgt spid="17920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2" presetClass="entr" presetSubtype="8" fill="hold" grpId="0" nodeType="afterEffect">
                                  <p:stCondLst>
                                    <p:cond delay="1000"/>
                                  </p:stCondLst>
                                  <p:childTnLst>
                                    <p:set>
                                      <p:cBhvr>
                                        <p:cTn id="22" dur="1" fill="hold">
                                          <p:stCondLst>
                                            <p:cond delay="0"/>
                                          </p:stCondLst>
                                        </p:cTn>
                                        <p:tgtEl>
                                          <p:spTgt spid="179207"/>
                                        </p:tgtEl>
                                        <p:attrNameLst>
                                          <p:attrName>style.visibility</p:attrName>
                                        </p:attrNameLst>
                                      </p:cBhvr>
                                      <p:to>
                                        <p:strVal val="visible"/>
                                      </p:to>
                                    </p:set>
                                    <p:anim calcmode="lin" valueType="num">
                                      <p:cBhvr additive="base">
                                        <p:cTn id="23" dur="500" fill="hold"/>
                                        <p:tgtEl>
                                          <p:spTgt spid="179207"/>
                                        </p:tgtEl>
                                        <p:attrNameLst>
                                          <p:attrName>ppt_x</p:attrName>
                                        </p:attrNameLst>
                                      </p:cBhvr>
                                      <p:tavLst>
                                        <p:tav tm="0">
                                          <p:val>
                                            <p:strVal val="0-#ppt_w/2"/>
                                          </p:val>
                                        </p:tav>
                                        <p:tav tm="100000">
                                          <p:val>
                                            <p:strVal val="#ppt_x"/>
                                          </p:val>
                                        </p:tav>
                                      </p:tavLst>
                                    </p:anim>
                                    <p:anim calcmode="lin" valueType="num">
                                      <p:cBhvr additive="base">
                                        <p:cTn id="24" dur="500" fill="hold"/>
                                        <p:tgtEl>
                                          <p:spTgt spid="17920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500"/>
                            </p:stCondLst>
                            <p:childTnLst>
                              <p:par>
                                <p:cTn id="26" presetID="2" presetClass="entr" presetSubtype="8" fill="hold" grpId="0" nodeType="afterEffect">
                                  <p:stCondLst>
                                    <p:cond delay="1000"/>
                                  </p:stCondLst>
                                  <p:childTnLst>
                                    <p:set>
                                      <p:cBhvr>
                                        <p:cTn id="27" dur="1" fill="hold">
                                          <p:stCondLst>
                                            <p:cond delay="0"/>
                                          </p:stCondLst>
                                        </p:cTn>
                                        <p:tgtEl>
                                          <p:spTgt spid="179208"/>
                                        </p:tgtEl>
                                        <p:attrNameLst>
                                          <p:attrName>style.visibility</p:attrName>
                                        </p:attrNameLst>
                                      </p:cBhvr>
                                      <p:to>
                                        <p:strVal val="visible"/>
                                      </p:to>
                                    </p:set>
                                    <p:anim calcmode="lin" valueType="num">
                                      <p:cBhvr additive="base">
                                        <p:cTn id="28" dur="500" fill="hold"/>
                                        <p:tgtEl>
                                          <p:spTgt spid="179208"/>
                                        </p:tgtEl>
                                        <p:attrNameLst>
                                          <p:attrName>ppt_x</p:attrName>
                                        </p:attrNameLst>
                                      </p:cBhvr>
                                      <p:tavLst>
                                        <p:tav tm="0">
                                          <p:val>
                                            <p:strVal val="0-#ppt_w/2"/>
                                          </p:val>
                                        </p:tav>
                                        <p:tav tm="100000">
                                          <p:val>
                                            <p:strVal val="#ppt_x"/>
                                          </p:val>
                                        </p:tav>
                                      </p:tavLst>
                                    </p:anim>
                                    <p:anim calcmode="lin" valueType="num">
                                      <p:cBhvr additive="base">
                                        <p:cTn id="29" dur="500" fill="hold"/>
                                        <p:tgtEl>
                                          <p:spTgt spid="179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utoUpdateAnimBg="0"/>
      <p:bldP spid="179204" grpId="0" autoUpdateAnimBg="0"/>
      <p:bldP spid="179205" grpId="0" autoUpdateAnimBg="0"/>
      <p:bldP spid="179206" grpId="0" autoUpdateAnimBg="0"/>
      <p:bldP spid="179207" grpId="0" autoUpdateAnimBg="0"/>
      <p:bldP spid="17920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3188"/>
            <a:ext cx="9144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2" name="Rectangle 2"/>
          <p:cNvSpPr>
            <a:spLocks noGrp="1" noChangeArrowheads="1"/>
          </p:cNvSpPr>
          <p:nvPr>
            <p:ph type="title"/>
          </p:nvPr>
        </p:nvSpPr>
        <p:spPr>
          <a:xfrm>
            <a:off x="358775" y="53975"/>
            <a:ext cx="9144000" cy="1143000"/>
          </a:xfrm>
        </p:spPr>
        <p:txBody>
          <a:bodyPr lIns="92075" tIns="46038" rIns="92075" bIns="46038"/>
          <a:lstStyle/>
          <a:p>
            <a:pPr eaLnBrk="1" hangingPunct="1">
              <a:defRPr/>
            </a:pPr>
            <a:r>
              <a:rPr lang="en-US" sz="4400" b="1" dirty="0" smtClean="0">
                <a:effectLst>
                  <a:outerShdw blurRad="38100" dist="38100" dir="2700000" algn="tl">
                    <a:srgbClr val="000000">
                      <a:alpha val="43137"/>
                    </a:srgbClr>
                  </a:outerShdw>
                </a:effectLst>
              </a:rPr>
              <a:t>Background Radiation Sources</a:t>
            </a:r>
          </a:p>
        </p:txBody>
      </p:sp>
      <p:sp>
        <p:nvSpPr>
          <p:cNvPr id="404496" name="Text Box 16"/>
          <p:cNvSpPr txBox="1">
            <a:spLocks noChangeArrowheads="1"/>
          </p:cNvSpPr>
          <p:nvPr/>
        </p:nvSpPr>
        <p:spPr bwMode="auto">
          <a:xfrm>
            <a:off x="5416550" y="3138488"/>
            <a:ext cx="1371600" cy="469900"/>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400" b="1" dirty="0" smtClean="0">
                <a:solidFill>
                  <a:schemeClr val="accent6">
                    <a:lumMod val="40000"/>
                    <a:lumOff val="60000"/>
                  </a:schemeClr>
                </a:solidFill>
                <a:effectLst>
                  <a:outerShdw blurRad="38100" dist="38100" dir="2700000" algn="tl">
                    <a:srgbClr val="000000">
                      <a:alpha val="43137"/>
                    </a:srgbClr>
                  </a:outerShdw>
                </a:effectLst>
                <a:latin typeface="+mj-lt"/>
              </a:rPr>
              <a:t>RADON</a:t>
            </a:r>
          </a:p>
        </p:txBody>
      </p:sp>
      <p:sp>
        <p:nvSpPr>
          <p:cNvPr id="404497" name="Text Box 17"/>
          <p:cNvSpPr txBox="1">
            <a:spLocks noChangeArrowheads="1"/>
          </p:cNvSpPr>
          <p:nvPr/>
        </p:nvSpPr>
        <p:spPr bwMode="auto">
          <a:xfrm>
            <a:off x="647700" y="5599113"/>
            <a:ext cx="2590800" cy="592137"/>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b="1" dirty="0">
                <a:solidFill>
                  <a:schemeClr val="accent6">
                    <a:lumMod val="40000"/>
                    <a:lumOff val="60000"/>
                  </a:schemeClr>
                </a:solidFill>
                <a:effectLst>
                  <a:outerShdw blurRad="38100" dist="38100" dir="2700000" algn="tl">
                    <a:srgbClr val="C0C0C0"/>
                  </a:outerShdw>
                </a:effectLst>
                <a:latin typeface="+mj-lt"/>
              </a:rPr>
              <a:t>NATURAL</a:t>
            </a:r>
          </a:p>
        </p:txBody>
      </p:sp>
      <p:sp>
        <p:nvSpPr>
          <p:cNvPr id="404498" name="Text Box 18"/>
          <p:cNvSpPr txBox="1">
            <a:spLocks noChangeArrowheads="1"/>
          </p:cNvSpPr>
          <p:nvPr/>
        </p:nvSpPr>
        <p:spPr bwMode="auto">
          <a:xfrm>
            <a:off x="5486400" y="5599113"/>
            <a:ext cx="2743200" cy="579437"/>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b="1" dirty="0">
                <a:solidFill>
                  <a:schemeClr val="bg1"/>
                </a:solidFill>
                <a:effectLst>
                  <a:outerShdw blurRad="38100" dist="38100" dir="2700000" algn="tl">
                    <a:srgbClr val="C0C0C0"/>
                  </a:outerShdw>
                </a:effectLst>
                <a:latin typeface="+mj-lt"/>
              </a:rPr>
              <a:t>MANMADE</a:t>
            </a:r>
          </a:p>
        </p:txBody>
      </p:sp>
      <p:grpSp>
        <p:nvGrpSpPr>
          <p:cNvPr id="68608" name="Group 68607"/>
          <p:cNvGrpSpPr>
            <a:grpSpLocks/>
          </p:cNvGrpSpPr>
          <p:nvPr/>
        </p:nvGrpSpPr>
        <p:grpSpPr bwMode="auto">
          <a:xfrm>
            <a:off x="546100" y="1754188"/>
            <a:ext cx="4025900" cy="1069975"/>
            <a:chOff x="546100" y="1754037"/>
            <a:chExt cx="4025900" cy="1070048"/>
          </a:xfrm>
        </p:grpSpPr>
        <p:sp>
          <p:nvSpPr>
            <p:cNvPr id="404500" name="Text Box 20"/>
            <p:cNvSpPr txBox="1">
              <a:spLocks noChangeArrowheads="1"/>
            </p:cNvSpPr>
            <p:nvPr/>
          </p:nvSpPr>
          <p:spPr bwMode="auto">
            <a:xfrm>
              <a:off x="546100" y="1754037"/>
              <a:ext cx="3733800" cy="400077"/>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000" b="1" dirty="0" smtClean="0">
                  <a:solidFill>
                    <a:schemeClr val="bg1"/>
                  </a:solidFill>
                  <a:effectLst>
                    <a:outerShdw blurRad="38100" dist="38100" dir="2700000" algn="tl">
                      <a:srgbClr val="000000">
                        <a:alpha val="43137"/>
                      </a:srgbClr>
                    </a:outerShdw>
                  </a:effectLst>
                  <a:latin typeface="+mj-lt"/>
                </a:rPr>
                <a:t>CONSUMER PRODUCTS</a:t>
              </a:r>
            </a:p>
          </p:txBody>
        </p:sp>
        <p:cxnSp>
          <p:nvCxnSpPr>
            <p:cNvPr id="10" name="Straight Connector 9"/>
            <p:cNvCxnSpPr/>
            <p:nvPr/>
          </p:nvCxnSpPr>
          <p:spPr>
            <a:xfrm>
              <a:off x="3857625" y="2154114"/>
              <a:ext cx="714375" cy="6699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609" name="Group 68608"/>
          <p:cNvGrpSpPr>
            <a:grpSpLocks/>
          </p:cNvGrpSpPr>
          <p:nvPr/>
        </p:nvGrpSpPr>
        <p:grpSpPr bwMode="auto">
          <a:xfrm>
            <a:off x="596900" y="2424113"/>
            <a:ext cx="2984500" cy="560387"/>
            <a:chOff x="596900" y="2423975"/>
            <a:chExt cx="2984500" cy="560551"/>
          </a:xfrm>
        </p:grpSpPr>
        <p:sp>
          <p:nvSpPr>
            <p:cNvPr id="404499" name="Text Box 19"/>
            <p:cNvSpPr txBox="1">
              <a:spLocks noChangeArrowheads="1"/>
            </p:cNvSpPr>
            <p:nvPr/>
          </p:nvSpPr>
          <p:spPr bwMode="auto">
            <a:xfrm>
              <a:off x="596900" y="2423975"/>
              <a:ext cx="1676400" cy="400167"/>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000" b="1" dirty="0" smtClean="0">
                  <a:solidFill>
                    <a:schemeClr val="bg1"/>
                  </a:solidFill>
                  <a:effectLst>
                    <a:outerShdw blurRad="38100" dist="38100" dir="2700000" algn="tl">
                      <a:srgbClr val="000000">
                        <a:alpha val="43137"/>
                      </a:srgbClr>
                    </a:outerShdw>
                  </a:effectLst>
                  <a:latin typeface="+mj-lt"/>
                </a:rPr>
                <a:t>MEDICAL</a:t>
              </a:r>
            </a:p>
          </p:txBody>
        </p:sp>
        <p:cxnSp>
          <p:nvCxnSpPr>
            <p:cNvPr id="16" name="Straight Connector 15"/>
            <p:cNvCxnSpPr/>
            <p:nvPr/>
          </p:nvCxnSpPr>
          <p:spPr>
            <a:xfrm flipH="1" flipV="1">
              <a:off x="2114550" y="2695516"/>
              <a:ext cx="1466850" cy="2890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610" name="Group 68609"/>
          <p:cNvGrpSpPr>
            <a:grpSpLocks/>
          </p:cNvGrpSpPr>
          <p:nvPr/>
        </p:nvGrpSpPr>
        <p:grpSpPr bwMode="auto">
          <a:xfrm>
            <a:off x="38100" y="3116263"/>
            <a:ext cx="2809875" cy="400050"/>
            <a:chOff x="38100" y="3115893"/>
            <a:chExt cx="2809875" cy="400110"/>
          </a:xfrm>
        </p:grpSpPr>
        <p:sp>
          <p:nvSpPr>
            <p:cNvPr id="404495" name="Text Box 15"/>
            <p:cNvSpPr txBox="1">
              <a:spLocks noChangeArrowheads="1"/>
            </p:cNvSpPr>
            <p:nvPr/>
          </p:nvSpPr>
          <p:spPr bwMode="auto">
            <a:xfrm>
              <a:off x="38100" y="3115893"/>
              <a:ext cx="1905000" cy="400110"/>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000" b="1" dirty="0" smtClean="0">
                  <a:solidFill>
                    <a:schemeClr val="accent6">
                      <a:lumMod val="40000"/>
                      <a:lumOff val="60000"/>
                    </a:schemeClr>
                  </a:solidFill>
                  <a:effectLst>
                    <a:outerShdw blurRad="38100" dist="38100" dir="2700000" algn="tl">
                      <a:srgbClr val="000000">
                        <a:alpha val="43137"/>
                      </a:srgbClr>
                    </a:outerShdw>
                  </a:effectLst>
                  <a:latin typeface="+mj-lt"/>
                </a:rPr>
                <a:t>INTERNAL</a:t>
              </a:r>
            </a:p>
          </p:txBody>
        </p:sp>
        <p:cxnSp>
          <p:nvCxnSpPr>
            <p:cNvPr id="18" name="Straight Connector 17"/>
            <p:cNvCxnSpPr/>
            <p:nvPr/>
          </p:nvCxnSpPr>
          <p:spPr>
            <a:xfrm flipH="1">
              <a:off x="1695450" y="3315948"/>
              <a:ext cx="1152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611" name="Group 68610"/>
          <p:cNvGrpSpPr>
            <a:grpSpLocks/>
          </p:cNvGrpSpPr>
          <p:nvPr/>
        </p:nvGrpSpPr>
        <p:grpSpPr bwMode="auto">
          <a:xfrm>
            <a:off x="-114300" y="4011613"/>
            <a:ext cx="2962275" cy="661987"/>
            <a:chOff x="-114300" y="4010887"/>
            <a:chExt cx="2962275" cy="662343"/>
          </a:xfrm>
        </p:grpSpPr>
        <p:sp>
          <p:nvSpPr>
            <p:cNvPr id="404494" name="Text Box 14"/>
            <p:cNvSpPr txBox="1">
              <a:spLocks noChangeArrowheads="1"/>
            </p:cNvSpPr>
            <p:nvPr/>
          </p:nvSpPr>
          <p:spPr bwMode="auto">
            <a:xfrm>
              <a:off x="-114300" y="4272965"/>
              <a:ext cx="2514600" cy="400265"/>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000" b="1" dirty="0" smtClean="0">
                  <a:solidFill>
                    <a:schemeClr val="accent6">
                      <a:lumMod val="40000"/>
                      <a:lumOff val="60000"/>
                    </a:schemeClr>
                  </a:solidFill>
                  <a:effectLst>
                    <a:outerShdw blurRad="38100" dist="38100" dir="2700000" algn="tl">
                      <a:srgbClr val="000000">
                        <a:alpha val="43137"/>
                      </a:srgbClr>
                    </a:outerShdw>
                  </a:effectLst>
                  <a:latin typeface="+mj-lt"/>
                </a:rPr>
                <a:t>TERRESTRIAL</a:t>
              </a:r>
            </a:p>
          </p:txBody>
        </p:sp>
        <p:cxnSp>
          <p:nvCxnSpPr>
            <p:cNvPr id="20" name="Straight Connector 19"/>
            <p:cNvCxnSpPr/>
            <p:nvPr/>
          </p:nvCxnSpPr>
          <p:spPr>
            <a:xfrm flipH="1">
              <a:off x="2066925" y="4010887"/>
              <a:ext cx="781050" cy="462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612" name="Group 68611"/>
          <p:cNvGrpSpPr>
            <a:grpSpLocks/>
          </p:cNvGrpSpPr>
          <p:nvPr/>
        </p:nvGrpSpPr>
        <p:grpSpPr bwMode="auto">
          <a:xfrm>
            <a:off x="3581400" y="4202113"/>
            <a:ext cx="1676400" cy="1063625"/>
            <a:chOff x="3581400" y="4202678"/>
            <a:chExt cx="1676400" cy="1063137"/>
          </a:xfrm>
        </p:grpSpPr>
        <p:sp>
          <p:nvSpPr>
            <p:cNvPr id="404493" name="Text Box 13"/>
            <p:cNvSpPr txBox="1">
              <a:spLocks noChangeArrowheads="1"/>
            </p:cNvSpPr>
            <p:nvPr/>
          </p:nvSpPr>
          <p:spPr bwMode="auto">
            <a:xfrm>
              <a:off x="3581400" y="4865949"/>
              <a:ext cx="1676400" cy="399866"/>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000" b="1" dirty="0" smtClean="0">
                  <a:solidFill>
                    <a:schemeClr val="accent6">
                      <a:lumMod val="40000"/>
                      <a:lumOff val="60000"/>
                    </a:schemeClr>
                  </a:solidFill>
                  <a:effectLst>
                    <a:outerShdw blurRad="38100" dist="38100" dir="2700000" algn="tl">
                      <a:srgbClr val="000000">
                        <a:alpha val="43137"/>
                      </a:srgbClr>
                    </a:outerShdw>
                  </a:effectLst>
                  <a:latin typeface="+mj-lt"/>
                </a:rPr>
                <a:t>COSMIC</a:t>
              </a:r>
            </a:p>
          </p:txBody>
        </p:sp>
        <p:cxnSp>
          <p:nvCxnSpPr>
            <p:cNvPr id="22" name="Straight Connector 21"/>
            <p:cNvCxnSpPr/>
            <p:nvPr/>
          </p:nvCxnSpPr>
          <p:spPr>
            <a:xfrm>
              <a:off x="3667125" y="4202678"/>
              <a:ext cx="285750" cy="73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a:grpSpLocks/>
          </p:cNvGrpSpPr>
          <p:nvPr/>
        </p:nvGrpSpPr>
        <p:grpSpPr bwMode="auto">
          <a:xfrm>
            <a:off x="4914900" y="2041525"/>
            <a:ext cx="4229100" cy="798513"/>
            <a:chOff x="4914900" y="2040903"/>
            <a:chExt cx="4229100" cy="799147"/>
          </a:xfrm>
        </p:grpSpPr>
        <p:sp>
          <p:nvSpPr>
            <p:cNvPr id="404502" name="Text Box 22"/>
            <p:cNvSpPr txBox="1">
              <a:spLocks noChangeArrowheads="1"/>
            </p:cNvSpPr>
            <p:nvPr/>
          </p:nvSpPr>
          <p:spPr bwMode="auto">
            <a:xfrm>
              <a:off x="5105400" y="2040903"/>
              <a:ext cx="4038600" cy="400368"/>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000" b="1" dirty="0" smtClean="0">
                  <a:solidFill>
                    <a:schemeClr val="bg1"/>
                  </a:solidFill>
                  <a:effectLst>
                    <a:outerShdw blurRad="38100" dist="38100" dir="2700000" algn="tl">
                      <a:srgbClr val="000000">
                        <a:alpha val="43137"/>
                      </a:srgbClr>
                    </a:outerShdw>
                  </a:effectLst>
                  <a:latin typeface="+mj-lt"/>
                </a:rPr>
                <a:t>ATMOSPHERIC TESTING</a:t>
              </a:r>
            </a:p>
          </p:txBody>
        </p:sp>
        <p:cxnSp>
          <p:nvCxnSpPr>
            <p:cNvPr id="26" name="Straight Connector 25"/>
            <p:cNvCxnSpPr/>
            <p:nvPr/>
          </p:nvCxnSpPr>
          <p:spPr>
            <a:xfrm flipV="1">
              <a:off x="4914900" y="2423795"/>
              <a:ext cx="638175" cy="41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a:off x="4502150" y="1373188"/>
            <a:ext cx="2286000" cy="1450975"/>
            <a:chOff x="4502150" y="1373175"/>
            <a:chExt cx="2286000" cy="1450910"/>
          </a:xfrm>
        </p:grpSpPr>
        <p:sp>
          <p:nvSpPr>
            <p:cNvPr id="404501" name="Text Box 21"/>
            <p:cNvSpPr txBox="1">
              <a:spLocks noChangeArrowheads="1"/>
            </p:cNvSpPr>
            <p:nvPr/>
          </p:nvSpPr>
          <p:spPr bwMode="auto">
            <a:xfrm>
              <a:off x="4502150" y="1373175"/>
              <a:ext cx="2286000" cy="400032"/>
            </a:xfrm>
            <a:prstGeom prst="rect">
              <a:avLst/>
            </a:prstGeom>
            <a:noFill/>
            <a:ln w="12700">
              <a:noFill/>
              <a:miter lim="800000"/>
              <a:headEnd type="none" w="sm" len="sm"/>
              <a:tailEnd type="none" w="sm" len="sm"/>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defRPr/>
              </a:pPr>
              <a:r>
                <a:rPr lang="en-US" sz="2000" b="1" dirty="0" smtClean="0">
                  <a:solidFill>
                    <a:schemeClr val="bg1"/>
                  </a:solidFill>
                  <a:effectLst>
                    <a:outerShdw blurRad="38100" dist="38100" dir="2700000" algn="tl">
                      <a:srgbClr val="000000">
                        <a:alpha val="43137"/>
                      </a:srgbClr>
                    </a:outerShdw>
                  </a:effectLst>
                  <a:latin typeface="+mj-lt"/>
                </a:rPr>
                <a:t>INDUSTRIAL</a:t>
              </a:r>
            </a:p>
          </p:txBody>
        </p:sp>
        <p:cxnSp>
          <p:nvCxnSpPr>
            <p:cNvPr id="29" name="Straight Connector 28"/>
            <p:cNvCxnSpPr/>
            <p:nvPr/>
          </p:nvCxnSpPr>
          <p:spPr>
            <a:xfrm flipV="1">
              <a:off x="4772025" y="1773207"/>
              <a:ext cx="142875" cy="10508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4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4497"/>
                                        </p:tgtEl>
                                        <p:attrNameLst>
                                          <p:attrName>style.visibility</p:attrName>
                                        </p:attrNameLst>
                                      </p:cBhvr>
                                      <p:to>
                                        <p:strVal val="visible"/>
                                      </p:to>
                                    </p:set>
                                    <p:animEffect transition="in" filter="fade">
                                      <p:cBhvr>
                                        <p:cTn id="16" dur="500"/>
                                        <p:tgtEl>
                                          <p:spTgt spid="404497"/>
                                        </p:tgtEl>
                                      </p:cBhvr>
                                    </p:animEffect>
                                  </p:childTnLst>
                                </p:cTn>
                              </p:par>
                              <p:par>
                                <p:cTn id="17" presetID="10" presetClass="entr" presetSubtype="0" fill="hold" nodeType="withEffect">
                                  <p:stCondLst>
                                    <p:cond delay="0"/>
                                  </p:stCondLst>
                                  <p:childTnLst>
                                    <p:set>
                                      <p:cBhvr>
                                        <p:cTn id="18" dur="1" fill="hold">
                                          <p:stCondLst>
                                            <p:cond delay="0"/>
                                          </p:stCondLst>
                                        </p:cTn>
                                        <p:tgtEl>
                                          <p:spTgt spid="68612"/>
                                        </p:tgtEl>
                                        <p:attrNameLst>
                                          <p:attrName>style.visibility</p:attrName>
                                        </p:attrNameLst>
                                      </p:cBhvr>
                                      <p:to>
                                        <p:strVal val="visible"/>
                                      </p:to>
                                    </p:set>
                                    <p:animEffect transition="in" filter="fade">
                                      <p:cBhvr>
                                        <p:cTn id="19" dur="500"/>
                                        <p:tgtEl>
                                          <p:spTgt spid="68612"/>
                                        </p:tgtEl>
                                      </p:cBhvr>
                                    </p:animEffect>
                                  </p:childTnLst>
                                </p:cTn>
                              </p:par>
                              <p:par>
                                <p:cTn id="20" presetID="10" presetClass="entr" presetSubtype="0" fill="hold" nodeType="withEffect">
                                  <p:stCondLst>
                                    <p:cond delay="0"/>
                                  </p:stCondLst>
                                  <p:childTnLst>
                                    <p:set>
                                      <p:cBhvr>
                                        <p:cTn id="21" dur="1" fill="hold">
                                          <p:stCondLst>
                                            <p:cond delay="0"/>
                                          </p:stCondLst>
                                        </p:cTn>
                                        <p:tgtEl>
                                          <p:spTgt spid="68611"/>
                                        </p:tgtEl>
                                        <p:attrNameLst>
                                          <p:attrName>style.visibility</p:attrName>
                                        </p:attrNameLst>
                                      </p:cBhvr>
                                      <p:to>
                                        <p:strVal val="visible"/>
                                      </p:to>
                                    </p:set>
                                    <p:animEffect transition="in" filter="fade">
                                      <p:cBhvr>
                                        <p:cTn id="22" dur="500"/>
                                        <p:tgtEl>
                                          <p:spTgt spid="68611"/>
                                        </p:tgtEl>
                                      </p:cBhvr>
                                    </p:animEffect>
                                  </p:childTnLst>
                                </p:cTn>
                              </p:par>
                              <p:par>
                                <p:cTn id="23" presetID="10" presetClass="entr" presetSubtype="0" fill="hold" nodeType="withEffect">
                                  <p:stCondLst>
                                    <p:cond delay="0"/>
                                  </p:stCondLst>
                                  <p:childTnLst>
                                    <p:set>
                                      <p:cBhvr>
                                        <p:cTn id="24" dur="1" fill="hold">
                                          <p:stCondLst>
                                            <p:cond delay="0"/>
                                          </p:stCondLst>
                                        </p:cTn>
                                        <p:tgtEl>
                                          <p:spTgt spid="68610"/>
                                        </p:tgtEl>
                                        <p:attrNameLst>
                                          <p:attrName>style.visibility</p:attrName>
                                        </p:attrNameLst>
                                      </p:cBhvr>
                                      <p:to>
                                        <p:strVal val="visible"/>
                                      </p:to>
                                    </p:set>
                                    <p:animEffect transition="in" filter="fade">
                                      <p:cBhvr>
                                        <p:cTn id="25" dur="500"/>
                                        <p:tgtEl>
                                          <p:spTgt spid="686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4496"/>
                                        </p:tgtEl>
                                        <p:attrNameLst>
                                          <p:attrName>style.visibility</p:attrName>
                                        </p:attrNameLst>
                                      </p:cBhvr>
                                      <p:to>
                                        <p:strVal val="visible"/>
                                      </p:to>
                                    </p:set>
                                    <p:animEffect transition="in" filter="fade">
                                      <p:cBhvr>
                                        <p:cTn id="28" dur="500"/>
                                        <p:tgtEl>
                                          <p:spTgt spid="4044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4498"/>
                                        </p:tgtEl>
                                        <p:attrNameLst>
                                          <p:attrName>style.visibility</p:attrName>
                                        </p:attrNameLst>
                                      </p:cBhvr>
                                      <p:to>
                                        <p:strVal val="visible"/>
                                      </p:to>
                                    </p:set>
                                    <p:animEffect transition="in" filter="fade">
                                      <p:cBhvr>
                                        <p:cTn id="33" dur="500"/>
                                        <p:tgtEl>
                                          <p:spTgt spid="404498"/>
                                        </p:tgtEl>
                                      </p:cBhvr>
                                    </p:animEffect>
                                  </p:childTnLst>
                                </p:cTn>
                              </p:par>
                              <p:par>
                                <p:cTn id="34" presetID="10" presetClass="entr" presetSubtype="0" fill="hold" nodeType="withEffect">
                                  <p:stCondLst>
                                    <p:cond delay="0"/>
                                  </p:stCondLst>
                                  <p:childTnLst>
                                    <p:set>
                                      <p:cBhvr>
                                        <p:cTn id="35" dur="1" fill="hold">
                                          <p:stCondLst>
                                            <p:cond delay="0"/>
                                          </p:stCondLst>
                                        </p:cTn>
                                        <p:tgtEl>
                                          <p:spTgt spid="68609"/>
                                        </p:tgtEl>
                                        <p:attrNameLst>
                                          <p:attrName>style.visibility</p:attrName>
                                        </p:attrNameLst>
                                      </p:cBhvr>
                                      <p:to>
                                        <p:strVal val="visible"/>
                                      </p:to>
                                    </p:set>
                                    <p:animEffect transition="in" filter="fade">
                                      <p:cBhvr>
                                        <p:cTn id="36" dur="500"/>
                                        <p:tgtEl>
                                          <p:spTgt spid="68609"/>
                                        </p:tgtEl>
                                      </p:cBhvr>
                                    </p:animEffect>
                                  </p:childTnLst>
                                </p:cTn>
                              </p:par>
                              <p:par>
                                <p:cTn id="37" presetID="10" presetClass="entr" presetSubtype="0" fill="hold" nodeType="withEffect">
                                  <p:stCondLst>
                                    <p:cond delay="0"/>
                                  </p:stCondLst>
                                  <p:childTnLst>
                                    <p:set>
                                      <p:cBhvr>
                                        <p:cTn id="38" dur="1" fill="hold">
                                          <p:stCondLst>
                                            <p:cond delay="0"/>
                                          </p:stCondLst>
                                        </p:cTn>
                                        <p:tgtEl>
                                          <p:spTgt spid="68608"/>
                                        </p:tgtEl>
                                        <p:attrNameLst>
                                          <p:attrName>style.visibility</p:attrName>
                                        </p:attrNameLst>
                                      </p:cBhvr>
                                      <p:to>
                                        <p:strVal val="visible"/>
                                      </p:to>
                                    </p:set>
                                    <p:animEffect transition="in" filter="fade">
                                      <p:cBhvr>
                                        <p:cTn id="39" dur="500"/>
                                        <p:tgtEl>
                                          <p:spTgt spid="68608"/>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autoUpdateAnimBg="0"/>
      <p:bldP spid="404496" grpId="0"/>
      <p:bldP spid="404497" grpId="0"/>
      <p:bldP spid="4044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800100" y="2025650"/>
            <a:ext cx="7620000" cy="2060575"/>
          </a:xfrm>
          <a:effectLst>
            <a:outerShdw dist="17961" dir="18900000" algn="ctr" rotWithShape="0">
              <a:schemeClr val="bg2"/>
            </a:outerShdw>
          </a:effectLst>
        </p:spPr>
        <p:txBody>
          <a:bodyPr lIns="90487" tIns="44450" rIns="90487" bIns="44450" rtlCol="0">
            <a:normAutofit/>
          </a:bodyPr>
          <a:lstStyle/>
          <a:p>
            <a:pPr eaLnBrk="1" fontAlgn="auto" hangingPunct="1">
              <a:spcAft>
                <a:spcPts val="0"/>
              </a:spcAft>
              <a:defRPr/>
            </a:pPr>
            <a:r>
              <a:rPr lang="en-US" u="sng" dirty="0" smtClean="0">
                <a:effectLst>
                  <a:outerShdw blurRad="38100" dist="38100" dir="2700000" algn="tl">
                    <a:srgbClr val="000000">
                      <a:alpha val="43137"/>
                    </a:srgbClr>
                  </a:outerShdw>
                </a:effectLst>
                <a:latin typeface="Univers (W1)" charset="0"/>
              </a:rPr>
              <a:t>Fundamentals of</a:t>
            </a:r>
            <a:br>
              <a:rPr lang="en-US" u="sng" dirty="0" smtClean="0">
                <a:effectLst>
                  <a:outerShdw blurRad="38100" dist="38100" dir="2700000" algn="tl">
                    <a:srgbClr val="000000">
                      <a:alpha val="43137"/>
                    </a:srgbClr>
                  </a:outerShdw>
                </a:effectLst>
                <a:latin typeface="Univers (W1)" charset="0"/>
              </a:rPr>
            </a:br>
            <a:r>
              <a:rPr lang="en-US" u="sng" dirty="0" smtClean="0">
                <a:effectLst>
                  <a:outerShdw blurRad="38100" dist="38100" dir="2700000" algn="tl">
                    <a:srgbClr val="000000">
                      <a:alpha val="43137"/>
                    </a:srgbClr>
                  </a:outerShdw>
                </a:effectLst>
                <a:latin typeface="Univers (W1)" charset="0"/>
              </a:rPr>
              <a:t>Ionizing Radiation</a:t>
            </a:r>
            <a:r>
              <a:rPr lang="en-US" dirty="0" smtClean="0">
                <a:latin typeface="Univers (W1)" charset="0"/>
              </a:rPr>
              <a:t/>
            </a:r>
            <a:br>
              <a:rPr lang="en-US" dirty="0" smtClean="0">
                <a:latin typeface="Univers (W1)" charset="0"/>
              </a:rPr>
            </a:br>
            <a:endParaRPr lang="en-US" sz="3600" dirty="0" smtClean="0"/>
          </a:p>
        </p:txBody>
      </p:sp>
      <p:sp>
        <p:nvSpPr>
          <p:cNvPr id="119811" name="Rectangle 3"/>
          <p:cNvSpPr>
            <a:spLocks noGrp="1" noChangeArrowheads="1"/>
          </p:cNvSpPr>
          <p:nvPr>
            <p:ph type="subTitle" idx="1"/>
          </p:nvPr>
        </p:nvSpPr>
        <p:spPr>
          <a:xfrm>
            <a:off x="381000" y="228600"/>
            <a:ext cx="8458200" cy="1846263"/>
          </a:xfrm>
          <a:effectLst>
            <a:outerShdw dist="17961" dir="18900000" algn="ctr" rotWithShape="0">
              <a:schemeClr val="bg2"/>
            </a:outerShdw>
          </a:effectLst>
        </p:spPr>
        <p:txBody>
          <a:bodyPr lIns="90487" tIns="44450" rIns="90487" bIns="44450" rtlCol="0">
            <a:normAutofit/>
          </a:bodyPr>
          <a:lstStyle/>
          <a:p>
            <a:pPr marL="342900" indent="-342900" eaLnBrk="1" fontAlgn="auto" hangingPunct="1">
              <a:spcBef>
                <a:spcPct val="0"/>
              </a:spcBef>
              <a:spcAft>
                <a:spcPts val="0"/>
              </a:spcAft>
              <a:defRPr/>
            </a:pPr>
            <a:r>
              <a:rPr lang="en-US" sz="3200" b="1" i="1" dirty="0" smtClean="0">
                <a:effectLst>
                  <a:outerShdw blurRad="38100" dist="38100" dir="2700000" algn="tl">
                    <a:srgbClr val="000000">
                      <a:alpha val="43137"/>
                    </a:srgbClr>
                  </a:outerShdw>
                </a:effectLst>
                <a:latin typeface="Univers (W1)" charset="0"/>
              </a:rPr>
              <a:t>The Alpha, Beta, Gammas of </a:t>
            </a:r>
          </a:p>
          <a:p>
            <a:pPr marL="342900" indent="-342900" eaLnBrk="1" fontAlgn="auto" hangingPunct="1">
              <a:spcBef>
                <a:spcPct val="0"/>
              </a:spcBef>
              <a:spcAft>
                <a:spcPts val="0"/>
              </a:spcAft>
              <a:defRPr/>
            </a:pPr>
            <a:r>
              <a:rPr lang="en-US" sz="3200" b="1" i="1" dirty="0" smtClean="0">
                <a:effectLst>
                  <a:outerShdw blurRad="38100" dist="38100" dir="2700000" algn="tl">
                    <a:srgbClr val="000000">
                      <a:alpha val="43137"/>
                    </a:srgbClr>
                  </a:outerShdw>
                </a:effectLst>
                <a:latin typeface="Univers (W1)" charset="0"/>
              </a:rPr>
              <a:t>Nuclear Education</a:t>
            </a:r>
            <a:r>
              <a:rPr lang="en-US" sz="3200" b="1" dirty="0" smtClean="0">
                <a:effectLst>
                  <a:outerShdw blurRad="38100" dist="38100" dir="2700000" algn="tl">
                    <a:srgbClr val="000000">
                      <a:alpha val="43137"/>
                    </a:srgbClr>
                  </a:outerShdw>
                </a:effectLst>
                <a:latin typeface="Univers (W1)" charset="0"/>
              </a:rPr>
              <a:t> </a:t>
            </a:r>
          </a:p>
          <a:p>
            <a:pPr marL="342900" indent="-342900" eaLnBrk="1" fontAlgn="auto" hangingPunct="1">
              <a:spcBef>
                <a:spcPct val="0"/>
              </a:spcBef>
              <a:spcAft>
                <a:spcPts val="0"/>
              </a:spcAft>
              <a:defRPr/>
            </a:pPr>
            <a:r>
              <a:rPr lang="en-US" sz="3200" b="1" dirty="0" smtClean="0">
                <a:effectLst>
                  <a:outerShdw blurRad="38100" dist="38100" dir="2700000" algn="tl">
                    <a:srgbClr val="000000">
                      <a:alpha val="43137"/>
                    </a:srgbClr>
                  </a:outerShdw>
                </a:effectLst>
                <a:latin typeface="Univers (W1)" charset="0"/>
              </a:rPr>
              <a:t>March 15</a:t>
            </a:r>
            <a:r>
              <a:rPr lang="en-US" sz="3200" b="1" baseline="30000" dirty="0" smtClean="0">
                <a:effectLst>
                  <a:outerShdw blurRad="38100" dist="38100" dir="2700000" algn="tl">
                    <a:srgbClr val="000000">
                      <a:alpha val="43137"/>
                    </a:srgbClr>
                  </a:outerShdw>
                </a:effectLst>
                <a:latin typeface="Univers (W1)" charset="0"/>
              </a:rPr>
              <a:t>th</a:t>
            </a:r>
            <a:r>
              <a:rPr lang="en-US" sz="3200" b="1" dirty="0" smtClean="0">
                <a:effectLst>
                  <a:outerShdw blurRad="38100" dist="38100" dir="2700000" algn="tl">
                    <a:srgbClr val="000000">
                      <a:alpha val="43137"/>
                    </a:srgbClr>
                  </a:outerShdw>
                </a:effectLst>
                <a:latin typeface="Univers (W1)" charset="0"/>
              </a:rPr>
              <a:t> , 2015</a:t>
            </a:r>
            <a:endParaRPr lang="en-US" sz="3200" b="1" dirty="0" smtClean="0">
              <a:solidFill>
                <a:schemeClr val="tx2"/>
              </a:solidFill>
              <a:effectLst>
                <a:outerShdw blurRad="38100" dist="38100" dir="2700000" algn="tl">
                  <a:srgbClr val="000000">
                    <a:alpha val="43137"/>
                  </a:srgbClr>
                </a:outerShdw>
              </a:effectLst>
            </a:endParaRPr>
          </a:p>
        </p:txBody>
      </p:sp>
      <p:sp>
        <p:nvSpPr>
          <p:cNvPr id="27652" name="Rectangle 4"/>
          <p:cNvSpPr>
            <a:spLocks noChangeArrowheads="1"/>
          </p:cNvSpPr>
          <p:nvPr/>
        </p:nvSpPr>
        <p:spPr bwMode="auto">
          <a:xfrm>
            <a:off x="990600" y="4622800"/>
            <a:ext cx="7239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defRPr/>
            </a:pPr>
            <a:r>
              <a:rPr lang="en-US" sz="2400" b="1" dirty="0" smtClean="0">
                <a:effectLst>
                  <a:outerShdw blurRad="38100" dist="38100" dir="2700000" algn="tl">
                    <a:srgbClr val="000000">
                      <a:alpha val="43137"/>
                    </a:srgbClr>
                  </a:outerShdw>
                </a:effectLst>
                <a:latin typeface="Univers (W1)" charset="0"/>
              </a:rPr>
              <a:t>Debra N Thrall, PhD</a:t>
            </a:r>
          </a:p>
          <a:p>
            <a:pPr algn="ctr">
              <a:spcBef>
                <a:spcPct val="0"/>
              </a:spcBef>
              <a:buClrTx/>
              <a:buSzTx/>
              <a:buFontTx/>
              <a:buNone/>
              <a:defRPr/>
            </a:pPr>
            <a:r>
              <a:rPr lang="en-US" sz="2000" b="1" dirty="0" smtClean="0">
                <a:effectLst>
                  <a:outerShdw blurRad="38100" dist="38100" dir="2700000" algn="tl">
                    <a:srgbClr val="000000">
                      <a:alpha val="43137"/>
                    </a:srgbClr>
                  </a:outerShdw>
                </a:effectLst>
                <a:latin typeface="Univers (W1)" charset="0"/>
              </a:rPr>
              <a:t>Executive Director</a:t>
            </a:r>
          </a:p>
        </p:txBody>
      </p:sp>
      <p:sp>
        <p:nvSpPr>
          <p:cNvPr id="26629" name="Rectangle 5"/>
          <p:cNvSpPr>
            <a:spLocks noChangeArrowheads="1"/>
          </p:cNvSpPr>
          <p:nvPr/>
        </p:nvSpPr>
        <p:spPr bwMode="auto">
          <a:xfrm>
            <a:off x="914400" y="1905000"/>
            <a:ext cx="7239000" cy="1371600"/>
          </a:xfrm>
          <a:prstGeom prst="rect">
            <a:avLst/>
          </a:prstGeom>
          <a:noFill/>
          <a:ln>
            <a:noFill/>
          </a:ln>
          <a:effectLst>
            <a:outerShdw dist="17961"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sz="3600">
              <a:solidFill>
                <a:schemeClr val="tx2"/>
              </a:solidFill>
              <a:latin typeface="Univers (W1)" charset="0"/>
            </a:endParaRPr>
          </a:p>
          <a:p>
            <a:endParaRPr lang="en-US" sz="3600">
              <a:solidFill>
                <a:schemeClr val="tx2"/>
              </a:solidFill>
              <a:latin typeface="Univers (W1)" charset="0"/>
            </a:endParaRPr>
          </a:p>
        </p:txBody>
      </p:sp>
      <p:sp>
        <p:nvSpPr>
          <p:cNvPr id="26630" name="Rectangle 7"/>
          <p:cNvSpPr>
            <a:spLocks noChangeArrowheads="1"/>
          </p:cNvSpPr>
          <p:nvPr/>
        </p:nvSpPr>
        <p:spPr bwMode="auto">
          <a:xfrm>
            <a:off x="976313" y="3290888"/>
            <a:ext cx="7239000" cy="685800"/>
          </a:xfrm>
          <a:prstGeom prst="rect">
            <a:avLst/>
          </a:prstGeom>
          <a:noFill/>
          <a:ln>
            <a:noFill/>
          </a:ln>
          <a:effectLst>
            <a:outerShdw dist="17961"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sz="3600">
              <a:solidFill>
                <a:schemeClr val="tx2"/>
              </a:solidFill>
              <a:latin typeface="Univers (W1)" charset="0"/>
            </a:endParaRPr>
          </a:p>
        </p:txBody>
      </p:sp>
      <p:pic>
        <p:nvPicPr>
          <p:cNvPr id="26631" name="Picture 9" descr="j033647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9613" y="2293938"/>
            <a:ext cx="14478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1209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576" y="5376858"/>
            <a:ext cx="2052574" cy="84453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1850" y="0"/>
            <a:ext cx="7886700" cy="1325563"/>
          </a:xfrm>
        </p:spPr>
        <p:txBody>
          <a:bodyPr/>
          <a:lstStyle/>
          <a:p>
            <a:pPr eaLnBrk="1" hangingPunct="1">
              <a:defRPr/>
            </a:pPr>
            <a:r>
              <a:rPr lang="en-US" sz="4400" b="1" dirty="0" smtClean="0">
                <a:effectLst>
                  <a:outerShdw blurRad="38100" dist="38100" dir="2700000" algn="tl">
                    <a:srgbClr val="000000">
                      <a:alpha val="43137"/>
                    </a:srgbClr>
                  </a:outerShdw>
                </a:effectLst>
                <a:latin typeface="Univers (W1)" charset="0"/>
              </a:rPr>
              <a:t>Nuclear Reactions - Fission</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b="10321"/>
          <a:stretch>
            <a:fillRect/>
          </a:stretch>
        </p:blipFill>
        <p:spPr bwMode="auto">
          <a:xfrm>
            <a:off x="209550" y="1158875"/>
            <a:ext cx="87249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4419600" y="1676400"/>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sz="2400" b="1">
                <a:solidFill>
                  <a:srgbClr val="CC0000"/>
                </a:solidFill>
              </a:rPr>
              <a:t>Neutron induced in U</a:t>
            </a:r>
            <a:r>
              <a:rPr lang="en-US" sz="2400" b="1" baseline="30000">
                <a:solidFill>
                  <a:srgbClr val="CC0000"/>
                </a:solidFill>
              </a:rPr>
              <a:t>235</a:t>
            </a:r>
            <a:endParaRPr lang="en-US" sz="2400">
              <a:solidFill>
                <a:srgbClr val="CC0000"/>
              </a:solidFill>
            </a:endParaRPr>
          </a:p>
        </p:txBody>
      </p:sp>
      <p:sp>
        <p:nvSpPr>
          <p:cNvPr id="70661" name="Text Box 5"/>
          <p:cNvSpPr txBox="1">
            <a:spLocks noChangeArrowheads="1"/>
          </p:cNvSpPr>
          <p:nvPr/>
        </p:nvSpPr>
        <p:spPr bwMode="auto">
          <a:xfrm>
            <a:off x="304800" y="3581400"/>
            <a:ext cx="3429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3200">
                <a:solidFill>
                  <a:schemeClr val="tx1"/>
                </a:solidFill>
                <a:latin typeface="Arial" panose="020B0604020202020204" pitchFamily="34" charset="0"/>
              </a:defRPr>
            </a:lvl2pPr>
            <a:lvl3pPr>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sz="2400" b="1" u="sng">
                <a:solidFill>
                  <a:srgbClr val="CC0000"/>
                </a:solidFill>
              </a:rPr>
              <a:t>Products:</a:t>
            </a:r>
          </a:p>
          <a:p>
            <a:pPr lvl="1" eaLnBrk="1" hangingPunct="1">
              <a:buFontTx/>
              <a:buChar char="•"/>
            </a:pPr>
            <a:r>
              <a:rPr lang="en-US" sz="2400" b="1">
                <a:solidFill>
                  <a:srgbClr val="CC0000"/>
                </a:solidFill>
              </a:rPr>
              <a:t>  Energy</a:t>
            </a:r>
          </a:p>
          <a:p>
            <a:pPr lvl="2" eaLnBrk="1" hangingPunct="1"/>
            <a:r>
              <a:rPr lang="en-US" sz="1800" b="1">
                <a:solidFill>
                  <a:srgbClr val="CC0000"/>
                </a:solidFill>
              </a:rPr>
              <a:t>~  200 MeV</a:t>
            </a:r>
            <a:endParaRPr lang="en-US" sz="2400" b="1">
              <a:solidFill>
                <a:srgbClr val="CC0000"/>
              </a:solidFill>
            </a:endParaRPr>
          </a:p>
          <a:p>
            <a:pPr lvl="1" eaLnBrk="1" hangingPunct="1">
              <a:buFontTx/>
              <a:buChar char="•"/>
            </a:pPr>
            <a:r>
              <a:rPr lang="en-US" sz="2400" b="1">
                <a:solidFill>
                  <a:srgbClr val="CC0000"/>
                </a:solidFill>
              </a:rPr>
              <a:t>  Fission Products</a:t>
            </a:r>
          </a:p>
          <a:p>
            <a:pPr lvl="2" eaLnBrk="1" hangingPunct="1">
              <a:buFontTx/>
              <a:buChar char="–"/>
            </a:pPr>
            <a:r>
              <a:rPr lang="en-US" sz="2400" b="1">
                <a:solidFill>
                  <a:srgbClr val="CC0000"/>
                </a:solidFill>
              </a:rPr>
              <a:t> </a:t>
            </a:r>
            <a:r>
              <a:rPr lang="en-US" sz="1800" b="1">
                <a:solidFill>
                  <a:srgbClr val="CC0000"/>
                </a:solidFill>
              </a:rPr>
              <a:t>Radioactive</a:t>
            </a:r>
            <a:endParaRPr lang="en-US" sz="2400" b="1">
              <a:solidFill>
                <a:srgbClr val="CC0000"/>
              </a:solidFill>
            </a:endParaRPr>
          </a:p>
          <a:p>
            <a:pPr lvl="1" eaLnBrk="1" hangingPunct="1">
              <a:buFontTx/>
              <a:buChar char="•"/>
            </a:pPr>
            <a:r>
              <a:rPr lang="en-US" sz="2400" b="1">
                <a:solidFill>
                  <a:srgbClr val="CC0000"/>
                </a:solidFill>
              </a:rPr>
              <a:t>  Neutrons  </a:t>
            </a:r>
          </a:p>
          <a:p>
            <a:pPr lvl="2" eaLnBrk="1" hangingPunct="1">
              <a:buFontTx/>
              <a:buChar char="–"/>
            </a:pPr>
            <a:r>
              <a:rPr lang="en-US" sz="2400" b="1">
                <a:solidFill>
                  <a:srgbClr val="CC0000"/>
                </a:solidFill>
              </a:rPr>
              <a:t> </a:t>
            </a:r>
            <a:r>
              <a:rPr lang="en-US" sz="1800" b="1">
                <a:solidFill>
                  <a:srgbClr val="CC0000"/>
                </a:solidFill>
              </a:rPr>
              <a:t>2.47 per fission</a:t>
            </a:r>
            <a:r>
              <a:rPr lang="en-US" sz="2400" b="1">
                <a:solidFill>
                  <a:srgbClr val="CC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57300" y="111125"/>
            <a:ext cx="7886700" cy="1325563"/>
          </a:xfrm>
        </p:spPr>
        <p:txBody>
          <a:bodyPr/>
          <a:lstStyle/>
          <a:p>
            <a:pPr eaLnBrk="1" hangingPunct="1">
              <a:defRPr/>
            </a:pPr>
            <a:r>
              <a:rPr lang="en-US" sz="5400" b="1" dirty="0" smtClean="0">
                <a:effectLst>
                  <a:outerShdw blurRad="38100" dist="38100" dir="2700000" algn="tl">
                    <a:srgbClr val="000000">
                      <a:alpha val="43137"/>
                    </a:srgbClr>
                  </a:outerShdw>
                </a:effectLst>
              </a:rPr>
              <a:t>Types of Radiation</a:t>
            </a:r>
          </a:p>
        </p:txBody>
      </p:sp>
      <p:sp>
        <p:nvSpPr>
          <p:cNvPr id="325635" name="Rectangle 3"/>
          <p:cNvSpPr>
            <a:spLocks noGrp="1" noChangeArrowheads="1"/>
          </p:cNvSpPr>
          <p:nvPr>
            <p:ph sz="half" idx="1"/>
          </p:nvPr>
        </p:nvSpPr>
        <p:spPr>
          <a:xfrm>
            <a:off x="4876800" y="1436688"/>
            <a:ext cx="3429000" cy="4629150"/>
          </a:xfrm>
          <a:solidFill>
            <a:schemeClr val="accent1">
              <a:alpha val="43000"/>
            </a:schemeClr>
          </a:solidFill>
          <a:ln>
            <a:solidFill>
              <a:schemeClr val="tx1"/>
            </a:solidFill>
            <a:miter lim="800000"/>
            <a:headEnd/>
            <a:tailEnd/>
          </a:ln>
        </p:spPr>
        <p:txBody>
          <a:bodyPr rtlCol="0">
            <a:normAutofit/>
          </a:bodyPr>
          <a:lstStyle/>
          <a:p>
            <a:pPr algn="ctr" eaLnBrk="1" hangingPunct="1">
              <a:buFont typeface="Wingdings" panose="05000000000000000000" pitchFamily="2" charset="2"/>
              <a:buNone/>
              <a:defRPr/>
            </a:pPr>
            <a:r>
              <a:rPr lang="en-US" sz="4000" b="1" u="sng" dirty="0" smtClean="0">
                <a:effectLst>
                  <a:outerShdw blurRad="38100" dist="38100" dir="2700000" algn="tl">
                    <a:srgbClr val="000000">
                      <a:alpha val="43137"/>
                    </a:srgbClr>
                  </a:outerShdw>
                </a:effectLst>
              </a:rPr>
              <a:t>Ionizing</a:t>
            </a:r>
          </a:p>
          <a:p>
            <a:pPr algn="ctr" eaLnBrk="1" hangingPunct="1">
              <a:buFont typeface="Wingdings" panose="05000000000000000000" pitchFamily="2" charset="2"/>
              <a:buNone/>
              <a:defRPr/>
            </a:pPr>
            <a:endParaRPr lang="en-US" sz="3200" b="1" i="1" dirty="0" smtClean="0">
              <a:effectLst>
                <a:outerShdw blurRad="38100" dist="38100" dir="2700000" algn="tl">
                  <a:srgbClr val="000000">
                    <a:alpha val="43137"/>
                  </a:srgbClr>
                </a:outerShdw>
              </a:effectLst>
            </a:endParaRP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Alpha</a:t>
            </a: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Beta</a:t>
            </a: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Gamma</a:t>
            </a: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X-Rays</a:t>
            </a: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Neutrons</a:t>
            </a:r>
          </a:p>
        </p:txBody>
      </p:sp>
      <p:sp>
        <p:nvSpPr>
          <p:cNvPr id="74756" name="Rectangle 4"/>
          <p:cNvSpPr>
            <a:spLocks noGrp="1" noChangeArrowheads="1"/>
          </p:cNvSpPr>
          <p:nvPr>
            <p:ph sz="half" idx="2"/>
          </p:nvPr>
        </p:nvSpPr>
        <p:spPr>
          <a:xfrm>
            <a:off x="800669" y="1436688"/>
            <a:ext cx="3429000" cy="4629150"/>
          </a:xfrm>
          <a:solidFill>
            <a:schemeClr val="accent1">
              <a:alpha val="43000"/>
            </a:schemeClr>
          </a:solidFill>
          <a:ln>
            <a:solidFill>
              <a:schemeClr val="tx1"/>
            </a:solidFill>
            <a:miter lim="800000"/>
            <a:headEnd/>
            <a:tailEnd/>
          </a:ln>
        </p:spPr>
        <p:txBody>
          <a:bodyPr rtlCol="0">
            <a:normAutofit/>
          </a:bodyPr>
          <a:lstStyle/>
          <a:p>
            <a:pPr algn="ctr" eaLnBrk="1" hangingPunct="1">
              <a:buFont typeface="Wingdings" panose="05000000000000000000" pitchFamily="2" charset="2"/>
              <a:buNone/>
              <a:defRPr/>
            </a:pPr>
            <a:r>
              <a:rPr lang="en-US" sz="4000" b="1" u="sng" dirty="0" smtClean="0">
                <a:effectLst>
                  <a:outerShdw blurRad="38100" dist="38100" dir="2700000" algn="tl">
                    <a:srgbClr val="000000">
                      <a:alpha val="43137"/>
                    </a:srgbClr>
                  </a:outerShdw>
                </a:effectLst>
              </a:rPr>
              <a:t>Non-Ionizing</a:t>
            </a:r>
          </a:p>
          <a:p>
            <a:pPr algn="ctr" eaLnBrk="1" hangingPunct="1">
              <a:buFont typeface="Wingdings" panose="05000000000000000000" pitchFamily="2" charset="2"/>
              <a:buNone/>
              <a:defRPr/>
            </a:pPr>
            <a:endParaRPr lang="en-US" sz="3200" b="1" u="sng" dirty="0" smtClean="0">
              <a:effectLst>
                <a:outerShdw blurRad="38100" dist="38100" dir="2700000" algn="tl">
                  <a:srgbClr val="000000">
                    <a:alpha val="43137"/>
                  </a:srgbClr>
                </a:outerShdw>
              </a:effectLst>
            </a:endParaRPr>
          </a:p>
          <a:p>
            <a:pPr algn="ctr" eaLnBrk="1" hangingPunct="1">
              <a:buFont typeface="Wingdings" panose="05000000000000000000" pitchFamily="2" charset="2"/>
              <a:buNone/>
              <a:defRPr/>
            </a:pPr>
            <a:r>
              <a:rPr lang="en-US" sz="3600" b="1" i="1" dirty="0" err="1" smtClean="0">
                <a:effectLst>
                  <a:outerShdw blurRad="38100" dist="38100" dir="2700000" algn="tl">
                    <a:srgbClr val="000000">
                      <a:alpha val="43137"/>
                    </a:srgbClr>
                  </a:outerShdw>
                </a:effectLst>
              </a:rPr>
              <a:t>Radiowaves</a:t>
            </a:r>
            <a:endParaRPr lang="en-US" sz="3600" b="1" i="1" dirty="0" smtClean="0">
              <a:effectLst>
                <a:outerShdw blurRad="38100" dist="38100" dir="2700000" algn="tl">
                  <a:srgbClr val="000000">
                    <a:alpha val="43137"/>
                  </a:srgbClr>
                </a:outerShdw>
              </a:effectLst>
            </a:endParaRP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Microwaves</a:t>
            </a: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Infrared</a:t>
            </a: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Ultraviolet</a:t>
            </a:r>
          </a:p>
          <a:p>
            <a:pPr algn="ctr" eaLnBrk="1" hangingPunct="1">
              <a:buFont typeface="Wingdings" panose="05000000000000000000" pitchFamily="2" charset="2"/>
              <a:buNone/>
              <a:defRPr/>
            </a:pPr>
            <a:r>
              <a:rPr lang="en-US" sz="3600" b="1" i="1" dirty="0" smtClean="0">
                <a:effectLst>
                  <a:outerShdw blurRad="38100" dist="38100" dir="2700000" algn="tl">
                    <a:srgbClr val="000000">
                      <a:alpha val="43137"/>
                    </a:srgbClr>
                  </a:outerShdw>
                </a:effectLst>
              </a:rPr>
              <a:t>Visible Light</a:t>
            </a:r>
            <a:endParaRPr lang="en-US" sz="3200" b="1" u="sng"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fade">
                                      <p:cBhvr>
                                        <p:cTn id="7" dur="500"/>
                                        <p:tgtEl>
                                          <p:spTgt spid="7475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5635">
                                            <p:txEl>
                                              <p:pRg st="0" end="0"/>
                                            </p:txEl>
                                          </p:spTgt>
                                        </p:tgtEl>
                                        <p:attrNameLst>
                                          <p:attrName>style.visibility</p:attrName>
                                        </p:attrNameLst>
                                      </p:cBhvr>
                                      <p:to>
                                        <p:strVal val="visible"/>
                                      </p:to>
                                    </p:set>
                                    <p:animEffect transition="in" filter="fade">
                                      <p:cBhvr>
                                        <p:cTn id="10" dur="500"/>
                                        <p:tgtEl>
                                          <p:spTgt spid="3256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4756">
                                            <p:txEl>
                                              <p:pRg st="2" end="2"/>
                                            </p:txEl>
                                          </p:spTgt>
                                        </p:tgtEl>
                                        <p:attrNameLst>
                                          <p:attrName>style.visibility</p:attrName>
                                        </p:attrNameLst>
                                      </p:cBhvr>
                                      <p:to>
                                        <p:strVal val="visible"/>
                                      </p:to>
                                    </p:set>
                                    <p:animEffect transition="in" filter="fade">
                                      <p:cBhvr>
                                        <p:cTn id="15" dur="500"/>
                                        <p:tgtEl>
                                          <p:spTgt spid="7475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4756">
                                            <p:txEl>
                                              <p:pRg st="3" end="3"/>
                                            </p:txEl>
                                          </p:spTgt>
                                        </p:tgtEl>
                                        <p:attrNameLst>
                                          <p:attrName>style.visibility</p:attrName>
                                        </p:attrNameLst>
                                      </p:cBhvr>
                                      <p:to>
                                        <p:strVal val="visible"/>
                                      </p:to>
                                    </p:set>
                                    <p:animEffect transition="in" filter="fade">
                                      <p:cBhvr>
                                        <p:cTn id="18" dur="500"/>
                                        <p:tgtEl>
                                          <p:spTgt spid="7475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4756">
                                            <p:txEl>
                                              <p:pRg st="4" end="4"/>
                                            </p:txEl>
                                          </p:spTgt>
                                        </p:tgtEl>
                                        <p:attrNameLst>
                                          <p:attrName>style.visibility</p:attrName>
                                        </p:attrNameLst>
                                      </p:cBhvr>
                                      <p:to>
                                        <p:strVal val="visible"/>
                                      </p:to>
                                    </p:set>
                                    <p:animEffect transition="in" filter="fade">
                                      <p:cBhvr>
                                        <p:cTn id="21" dur="500"/>
                                        <p:tgtEl>
                                          <p:spTgt spid="7475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4756">
                                            <p:txEl>
                                              <p:pRg st="5" end="5"/>
                                            </p:txEl>
                                          </p:spTgt>
                                        </p:tgtEl>
                                        <p:attrNameLst>
                                          <p:attrName>style.visibility</p:attrName>
                                        </p:attrNameLst>
                                      </p:cBhvr>
                                      <p:to>
                                        <p:strVal val="visible"/>
                                      </p:to>
                                    </p:set>
                                    <p:animEffect transition="in" filter="fade">
                                      <p:cBhvr>
                                        <p:cTn id="24" dur="500"/>
                                        <p:tgtEl>
                                          <p:spTgt spid="7475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4756">
                                            <p:txEl>
                                              <p:pRg st="6" end="6"/>
                                            </p:txEl>
                                          </p:spTgt>
                                        </p:tgtEl>
                                        <p:attrNameLst>
                                          <p:attrName>style.visibility</p:attrName>
                                        </p:attrNameLst>
                                      </p:cBhvr>
                                      <p:to>
                                        <p:strVal val="visible"/>
                                      </p:to>
                                    </p:set>
                                    <p:animEffect transition="in" filter="fade">
                                      <p:cBhvr>
                                        <p:cTn id="27" dur="500"/>
                                        <p:tgtEl>
                                          <p:spTgt spid="7475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5635">
                                            <p:txEl>
                                              <p:pRg st="2" end="2"/>
                                            </p:txEl>
                                          </p:spTgt>
                                        </p:tgtEl>
                                        <p:attrNameLst>
                                          <p:attrName>style.visibility</p:attrName>
                                        </p:attrNameLst>
                                      </p:cBhvr>
                                      <p:to>
                                        <p:strVal val="visible"/>
                                      </p:to>
                                    </p:set>
                                    <p:animEffect transition="in" filter="fade">
                                      <p:cBhvr>
                                        <p:cTn id="32" dur="500"/>
                                        <p:tgtEl>
                                          <p:spTgt spid="32563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25635">
                                            <p:txEl>
                                              <p:pRg st="3" end="3"/>
                                            </p:txEl>
                                          </p:spTgt>
                                        </p:tgtEl>
                                        <p:attrNameLst>
                                          <p:attrName>style.visibility</p:attrName>
                                        </p:attrNameLst>
                                      </p:cBhvr>
                                      <p:to>
                                        <p:strVal val="visible"/>
                                      </p:to>
                                    </p:set>
                                    <p:animEffect transition="in" filter="fade">
                                      <p:cBhvr>
                                        <p:cTn id="35" dur="500"/>
                                        <p:tgtEl>
                                          <p:spTgt spid="325635">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25635">
                                            <p:txEl>
                                              <p:pRg st="4" end="4"/>
                                            </p:txEl>
                                          </p:spTgt>
                                        </p:tgtEl>
                                        <p:attrNameLst>
                                          <p:attrName>style.visibility</p:attrName>
                                        </p:attrNameLst>
                                      </p:cBhvr>
                                      <p:to>
                                        <p:strVal val="visible"/>
                                      </p:to>
                                    </p:set>
                                    <p:animEffect transition="in" filter="fade">
                                      <p:cBhvr>
                                        <p:cTn id="38" dur="500"/>
                                        <p:tgtEl>
                                          <p:spTgt spid="325635">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25635">
                                            <p:txEl>
                                              <p:pRg st="5" end="5"/>
                                            </p:txEl>
                                          </p:spTgt>
                                        </p:tgtEl>
                                        <p:attrNameLst>
                                          <p:attrName>style.visibility</p:attrName>
                                        </p:attrNameLst>
                                      </p:cBhvr>
                                      <p:to>
                                        <p:strVal val="visible"/>
                                      </p:to>
                                    </p:set>
                                    <p:animEffect transition="in" filter="fade">
                                      <p:cBhvr>
                                        <p:cTn id="41" dur="500"/>
                                        <p:tgtEl>
                                          <p:spTgt spid="325635">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25635">
                                            <p:txEl>
                                              <p:pRg st="6" end="6"/>
                                            </p:txEl>
                                          </p:spTgt>
                                        </p:tgtEl>
                                        <p:attrNameLst>
                                          <p:attrName>style.visibility</p:attrName>
                                        </p:attrNameLst>
                                      </p:cBhvr>
                                      <p:to>
                                        <p:strVal val="visible"/>
                                      </p:to>
                                    </p:set>
                                    <p:animEffect transition="in" filter="fade">
                                      <p:cBhvr>
                                        <p:cTn id="44" dur="500"/>
                                        <p:tgtEl>
                                          <p:spTgt spid="325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323975"/>
            <a:ext cx="8904287"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1018489" y="0"/>
            <a:ext cx="8229600" cy="882650"/>
          </a:xfrm>
        </p:spPr>
        <p:txBody>
          <a:bodyPr/>
          <a:lstStyle/>
          <a:p>
            <a:pPr eaLnBrk="1" hangingPunct="1">
              <a:defRPr/>
            </a:pPr>
            <a:r>
              <a:rPr lang="en-US" sz="4400" b="1" dirty="0" smtClean="0">
                <a:effectLst>
                  <a:outerShdw blurRad="38100" dist="38100" dir="2700000" algn="tl">
                    <a:srgbClr val="000000">
                      <a:alpha val="43137"/>
                    </a:srgbClr>
                  </a:outerShdw>
                </a:effectLst>
              </a:rPr>
              <a:t>Electromagnetic Spectrum</a:t>
            </a:r>
          </a:p>
        </p:txBody>
      </p:sp>
      <p:sp>
        <p:nvSpPr>
          <p:cNvPr id="75780" name="Text Box 4"/>
          <p:cNvSpPr txBox="1">
            <a:spLocks noChangeArrowheads="1"/>
          </p:cNvSpPr>
          <p:nvPr/>
        </p:nvSpPr>
        <p:spPr bwMode="auto">
          <a:xfrm>
            <a:off x="673100" y="5416550"/>
            <a:ext cx="786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2400" b="1" i="1" dirty="0" smtClean="0">
                <a:solidFill>
                  <a:schemeClr val="tx2"/>
                </a:solidFill>
                <a:effectLst>
                  <a:outerShdw blurRad="38100" dist="38100" dir="2700000" algn="tl">
                    <a:srgbClr val="000000">
                      <a:alpha val="43137"/>
                    </a:srgbClr>
                  </a:outerShdw>
                </a:effectLst>
                <a:latin typeface="Univers (W1)" charset="0"/>
              </a:rPr>
              <a:t>Particles can also be described by a wave function!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2263" y="457200"/>
            <a:ext cx="8623300" cy="1219200"/>
          </a:xfrm>
        </p:spPr>
        <p:txBody>
          <a:bodyPr/>
          <a:lstStyle/>
          <a:p>
            <a:pPr eaLnBrk="1" hangingPunct="1">
              <a:defRPr/>
            </a:pPr>
            <a:r>
              <a:rPr lang="en-US" sz="5400" b="1" dirty="0" smtClean="0">
                <a:effectLst>
                  <a:outerShdw blurRad="38100" dist="38100" dir="2700000" algn="tl">
                    <a:srgbClr val="000000">
                      <a:alpha val="43137"/>
                    </a:srgbClr>
                  </a:outerShdw>
                </a:effectLst>
              </a:rPr>
              <a:t>Why is it called </a:t>
            </a:r>
            <a:r>
              <a:rPr lang="en-US" sz="5400" b="1" i="1" dirty="0" smtClean="0">
                <a:effectLst>
                  <a:outerShdw blurRad="38100" dist="38100" dir="2700000" algn="tl">
                    <a:srgbClr val="000000">
                      <a:alpha val="43137"/>
                    </a:srgbClr>
                  </a:outerShdw>
                </a:effectLst>
              </a:rPr>
              <a:t>ion</a:t>
            </a:r>
            <a:r>
              <a:rPr lang="en-US" sz="5400" b="1" dirty="0" smtClean="0">
                <a:effectLst>
                  <a:outerShdw blurRad="38100" dist="38100" dir="2700000" algn="tl">
                    <a:srgbClr val="000000">
                      <a:alpha val="43137"/>
                    </a:srgbClr>
                  </a:outerShdw>
                </a:effectLst>
              </a:rPr>
              <a:t>izing?</a:t>
            </a:r>
            <a:endParaRPr lang="en-US" dirty="0" smtClean="0">
              <a:effectLst>
                <a:outerShdw blurRad="38100" dist="38100" dir="2700000" algn="tl">
                  <a:srgbClr val="000000">
                    <a:alpha val="43137"/>
                  </a:srgbClr>
                </a:outerShdw>
              </a:effectLst>
            </a:endParaRPr>
          </a:p>
        </p:txBody>
      </p:sp>
      <p:sp>
        <p:nvSpPr>
          <p:cNvPr id="326659" name="Text Box 3"/>
          <p:cNvSpPr txBox="1">
            <a:spLocks noChangeArrowheads="1"/>
          </p:cNvSpPr>
          <p:nvPr/>
        </p:nvSpPr>
        <p:spPr bwMode="auto">
          <a:xfrm>
            <a:off x="1676400" y="1600200"/>
            <a:ext cx="6324600" cy="1323975"/>
          </a:xfrm>
          <a:prstGeom prst="rect">
            <a:avLst/>
          </a:prstGeom>
          <a:noFill/>
          <a:ln w="12700">
            <a:noFill/>
            <a:miter lim="800000"/>
            <a:headEnd/>
            <a:tailEnd/>
          </a:ln>
          <a:effec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a:defRPr/>
            </a:pPr>
            <a:r>
              <a:rPr lang="en-US" sz="4000" b="1" dirty="0" smtClean="0">
                <a:effectLst>
                  <a:outerShdw blurRad="38100" dist="38100" dir="2700000" algn="tl">
                    <a:srgbClr val="000000"/>
                  </a:outerShdw>
                </a:effectLst>
                <a:latin typeface="Times New Roman" panose="02020603050405020304" pitchFamily="18" charset="0"/>
              </a:rPr>
              <a:t>Because it creates </a:t>
            </a:r>
            <a:r>
              <a:rPr lang="en-US" sz="4000" b="1" i="1" dirty="0" smtClean="0">
                <a:effectLst>
                  <a:outerShdw blurRad="38100" dist="38100" dir="2700000" algn="tl">
                    <a:srgbClr val="000000"/>
                  </a:outerShdw>
                </a:effectLst>
                <a:latin typeface="Times New Roman" panose="02020603050405020304" pitchFamily="18" charset="0"/>
              </a:rPr>
              <a:t>ions</a:t>
            </a:r>
            <a:r>
              <a:rPr lang="en-US" sz="4000" b="1" dirty="0" smtClean="0">
                <a:effectLst>
                  <a:outerShdw blurRad="38100" dist="38100" dir="2700000" algn="tl">
                    <a:srgbClr val="000000"/>
                  </a:outerShdw>
                </a:effectLst>
                <a:latin typeface="Times New Roman" panose="02020603050405020304" pitchFamily="18" charset="0"/>
              </a:rPr>
              <a:t> --atoms with a charge.</a:t>
            </a:r>
            <a:endParaRPr lang="en-US" sz="2800" b="1" dirty="0" smtClean="0">
              <a:effectLst>
                <a:outerShdw blurRad="38100" dist="38100" dir="2700000" algn="tl">
                  <a:srgbClr val="000000"/>
                </a:outerShdw>
              </a:effectLst>
              <a:latin typeface="Times New Roman" panose="02020603050405020304" pitchFamily="18" charset="0"/>
            </a:endParaRPr>
          </a:p>
        </p:txBody>
      </p:sp>
      <p:grpSp>
        <p:nvGrpSpPr>
          <p:cNvPr id="2" name="Group 4"/>
          <p:cNvGrpSpPr>
            <a:grpSpLocks/>
          </p:cNvGrpSpPr>
          <p:nvPr/>
        </p:nvGrpSpPr>
        <p:grpSpPr bwMode="auto">
          <a:xfrm>
            <a:off x="1371600" y="3276600"/>
            <a:ext cx="7315200" cy="3124200"/>
            <a:chOff x="864" y="2064"/>
            <a:chExt cx="4608" cy="1968"/>
          </a:xfrm>
        </p:grpSpPr>
        <p:sp>
          <p:nvSpPr>
            <p:cNvPr id="326661" name="Rectangle 5"/>
            <p:cNvSpPr>
              <a:spLocks noChangeArrowheads="1"/>
            </p:cNvSpPr>
            <p:nvPr/>
          </p:nvSpPr>
          <p:spPr bwMode="auto">
            <a:xfrm>
              <a:off x="864" y="2064"/>
              <a:ext cx="4608" cy="1968"/>
            </a:xfrm>
            <a:prstGeom prst="rect">
              <a:avLst/>
            </a:prstGeom>
            <a:solidFill>
              <a:schemeClr val="accent1"/>
            </a:solidFill>
            <a:ln w="9525">
              <a:solidFill>
                <a:schemeClr val="tx1"/>
              </a:solid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26662" name="Rectangle 6"/>
            <p:cNvSpPr>
              <a:spLocks noChangeArrowheads="1"/>
            </p:cNvSpPr>
            <p:nvPr/>
          </p:nvSpPr>
          <p:spPr bwMode="auto">
            <a:xfrm>
              <a:off x="1656" y="2164"/>
              <a:ext cx="3138" cy="1662"/>
            </a:xfrm>
            <a:prstGeom prst="rect">
              <a:avLst/>
            </a:prstGeom>
            <a:no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pic>
          <p:nvPicPr>
            <p:cNvPr id="75783"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 y="2160"/>
              <a:ext cx="200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 y="2160"/>
              <a:ext cx="200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0" y="2160"/>
              <a:ext cx="113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0" y="2160"/>
              <a:ext cx="113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2" y="3154"/>
              <a:ext cx="200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1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2" y="3154"/>
              <a:ext cx="200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Picture 1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0" y="3154"/>
              <a:ext cx="113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0" name="Picture 1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0" y="3154"/>
              <a:ext cx="113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1" name="Picture 15"/>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2" y="2160"/>
              <a:ext cx="200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2" name="Picture 16"/>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60" y="2160"/>
              <a:ext cx="113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3" name="Picture 17"/>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2" y="3154"/>
              <a:ext cx="200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4" name="Picture 18"/>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60" y="3154"/>
              <a:ext cx="113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5" name="Rectangle 19"/>
            <p:cNvSpPr>
              <a:spLocks noChangeArrowheads="1"/>
            </p:cNvSpPr>
            <p:nvPr/>
          </p:nvSpPr>
          <p:spPr bwMode="auto">
            <a:xfrm>
              <a:off x="960" y="3752"/>
              <a:ext cx="134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85000"/>
                </a:lnSpc>
              </a:pPr>
              <a:r>
                <a:rPr lang="en-US" sz="1800" b="1">
                  <a:latin typeface="Times" panose="02020603050405020304" pitchFamily="18" charset="0"/>
                </a:rPr>
                <a:t>Ionizing Radiation</a:t>
              </a:r>
            </a:p>
          </p:txBody>
        </p:sp>
        <p:sp>
          <p:nvSpPr>
            <p:cNvPr id="75796" name="Rectangle 20"/>
            <p:cNvSpPr>
              <a:spLocks noChangeArrowheads="1"/>
            </p:cNvSpPr>
            <p:nvPr/>
          </p:nvSpPr>
          <p:spPr bwMode="auto">
            <a:xfrm>
              <a:off x="4161" y="2371"/>
              <a:ext cx="11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85000"/>
                </a:lnSpc>
              </a:pPr>
              <a:r>
                <a:rPr lang="en-US" sz="1800" b="1">
                  <a:latin typeface="Times" panose="02020603050405020304" pitchFamily="18" charset="0"/>
                </a:rPr>
                <a:t>Ejected Electron</a:t>
              </a:r>
            </a:p>
          </p:txBody>
        </p:sp>
        <p:sp>
          <p:nvSpPr>
            <p:cNvPr id="75797" name="Rectangle 21"/>
            <p:cNvSpPr>
              <a:spLocks noChangeArrowheads="1"/>
            </p:cNvSpPr>
            <p:nvPr/>
          </p:nvSpPr>
          <p:spPr bwMode="auto">
            <a:xfrm>
              <a:off x="1430" y="2261"/>
              <a:ext cx="82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85000"/>
                </a:lnSpc>
              </a:pPr>
              <a:r>
                <a:rPr lang="en-US" sz="1800" b="1">
                  <a:latin typeface="Times" panose="02020603050405020304" pitchFamily="18" charset="0"/>
                </a:rPr>
                <a:t>Neutrons</a:t>
              </a:r>
            </a:p>
            <a:p>
              <a:pPr algn="ctr">
                <a:lnSpc>
                  <a:spcPct val="85000"/>
                </a:lnSpc>
              </a:pPr>
              <a:r>
                <a:rPr lang="en-US" sz="1800" b="1">
                  <a:latin typeface="Times" panose="02020603050405020304" pitchFamily="18" charset="0"/>
                </a:rPr>
                <a:t>and Protons</a:t>
              </a:r>
            </a:p>
          </p:txBody>
        </p:sp>
        <p:sp>
          <p:nvSpPr>
            <p:cNvPr id="326678" name="Line 22"/>
            <p:cNvSpPr>
              <a:spLocks noChangeShapeType="1"/>
            </p:cNvSpPr>
            <p:nvPr/>
          </p:nvSpPr>
          <p:spPr bwMode="auto">
            <a:xfrm>
              <a:off x="2273" y="2503"/>
              <a:ext cx="598" cy="297"/>
            </a:xfrm>
            <a:prstGeom prst="line">
              <a:avLst/>
            </a:prstGeom>
            <a:noFill/>
            <a:ln w="12700">
              <a:solidFill>
                <a:schemeClr val="tx1"/>
              </a:solidFill>
              <a:round/>
              <a:headEnd type="none" w="sm" len="sm"/>
              <a:tailEnd type="none" w="sm" len="sm"/>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767013" y="12700"/>
            <a:ext cx="7886700" cy="1325563"/>
          </a:xfrm>
        </p:spPr>
        <p:txBody>
          <a:bodyPr/>
          <a:lstStyle/>
          <a:p>
            <a:pPr eaLnBrk="1" hangingPunct="1">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Radiation Types</a:t>
            </a:r>
          </a:p>
        </p:txBody>
      </p:sp>
      <p:sp>
        <p:nvSpPr>
          <p:cNvPr id="329731" name="Rectangle 3"/>
          <p:cNvSpPr>
            <a:spLocks noGrp="1" noChangeArrowheads="1"/>
          </p:cNvSpPr>
          <p:nvPr>
            <p:ph idx="1"/>
          </p:nvPr>
        </p:nvSpPr>
        <p:spPr>
          <a:xfrm>
            <a:off x="2767013" y="1370013"/>
            <a:ext cx="5562600" cy="1600200"/>
          </a:xfrm>
          <a:solidFill>
            <a:schemeClr val="accent1"/>
          </a:solidFill>
          <a:ln>
            <a:solidFill>
              <a:schemeClr val="tx1"/>
            </a:solidFill>
            <a:miter lim="800000"/>
            <a:headEnd/>
            <a:tailEnd/>
          </a:ln>
        </p:spPr>
        <p:txBody>
          <a:bodyPr/>
          <a:lstStyle/>
          <a:p>
            <a:pPr eaLnBrk="1" hangingPunct="1">
              <a:buFont typeface="Wingdings" panose="05000000000000000000" pitchFamily="2" charset="2"/>
              <a:buNone/>
            </a:pP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Alpha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anose="05050102010706020507" pitchFamily="18" charset="2"/>
              </a:rPr>
              <a:t></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eaLnBrk="1" hangingPunct="1">
              <a:buFontTx/>
              <a:buNone/>
            </a:pP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protons, 2 neutrons</a:t>
            </a:r>
          </a:p>
          <a:p>
            <a:pPr lvl="1" eaLnBrk="1" hangingPunct="1">
              <a:buFontTx/>
              <a:buNone/>
            </a:pP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positively charged particle</a:t>
            </a:r>
          </a:p>
        </p:txBody>
      </p:sp>
      <p:graphicFrame>
        <p:nvGraphicFramePr>
          <p:cNvPr id="329732" name="Object 4"/>
          <p:cNvGraphicFramePr>
            <a:graphicFrameLocks noChangeAspect="1"/>
          </p:cNvGraphicFramePr>
          <p:nvPr>
            <p:extLst>
              <p:ext uri="{D42A27DB-BD31-4B8C-83A1-F6EECF244321}">
                <p14:modId xmlns:p14="http://schemas.microsoft.com/office/powerpoint/2010/main" val="3799019460"/>
              </p:ext>
            </p:extLst>
          </p:nvPr>
        </p:nvGraphicFramePr>
        <p:xfrm>
          <a:off x="478061" y="2860466"/>
          <a:ext cx="1905000" cy="1905000"/>
        </p:xfrm>
        <a:graphic>
          <a:graphicData uri="http://schemas.openxmlformats.org/presentationml/2006/ole">
            <mc:AlternateContent xmlns:mc="http://schemas.openxmlformats.org/markup-compatibility/2006">
              <mc:Choice xmlns:v="urn:schemas-microsoft-com:vml" Requires="v">
                <p:oleObj spid="_x0000_s76829" r:id="rId3" imgW="3251200" imgH="3251200" progId="MS_ClipArt_Gallery">
                  <p:embed/>
                </p:oleObj>
              </mc:Choice>
              <mc:Fallback>
                <p:oleObj r:id="rId3" imgW="3251200" imgH="3251200" progId="MS_ClipArt_Gallery">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61" y="2860466"/>
                        <a:ext cx="1905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p:cNvGrpSpPr>
            <a:grpSpLocks/>
          </p:cNvGrpSpPr>
          <p:nvPr/>
        </p:nvGrpSpPr>
        <p:grpSpPr bwMode="auto">
          <a:xfrm>
            <a:off x="7232650" y="1618555"/>
            <a:ext cx="990600" cy="1143000"/>
            <a:chOff x="3696" y="1056"/>
            <a:chExt cx="624" cy="720"/>
          </a:xfrm>
        </p:grpSpPr>
        <p:sp>
          <p:nvSpPr>
            <p:cNvPr id="76817" name="Oval 6"/>
            <p:cNvSpPr>
              <a:spLocks noChangeArrowheads="1"/>
            </p:cNvSpPr>
            <p:nvPr/>
          </p:nvSpPr>
          <p:spPr bwMode="auto">
            <a:xfrm>
              <a:off x="3696" y="1236"/>
              <a:ext cx="288" cy="270"/>
            </a:xfrm>
            <a:prstGeom prst="ellipse">
              <a:avLst/>
            </a:prstGeom>
            <a:solidFill>
              <a:schemeClr val="hlink"/>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dirty="0">
                  <a:solidFill>
                    <a:srgbClr val="333333"/>
                  </a:solidFill>
                </a:rPr>
                <a:t>n</a:t>
              </a:r>
              <a:endParaRPr lang="en-US" sz="2400" dirty="0">
                <a:solidFill>
                  <a:srgbClr val="333333"/>
                </a:solidFill>
              </a:endParaRPr>
            </a:p>
          </p:txBody>
        </p:sp>
        <p:sp>
          <p:nvSpPr>
            <p:cNvPr id="76818" name="Oval 7"/>
            <p:cNvSpPr>
              <a:spLocks noChangeArrowheads="1"/>
            </p:cNvSpPr>
            <p:nvPr/>
          </p:nvSpPr>
          <p:spPr bwMode="auto">
            <a:xfrm>
              <a:off x="3792" y="1506"/>
              <a:ext cx="288" cy="270"/>
            </a:xfrm>
            <a:prstGeom prst="ellipse">
              <a:avLst/>
            </a:prstGeom>
            <a:solidFill>
              <a:srgbClr val="FF0000"/>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a:solidFill>
                    <a:schemeClr val="tx2"/>
                  </a:solidFill>
                </a:rPr>
                <a:t>p+</a:t>
              </a:r>
            </a:p>
          </p:txBody>
        </p:sp>
        <p:sp>
          <p:nvSpPr>
            <p:cNvPr id="76819" name="Oval 8"/>
            <p:cNvSpPr>
              <a:spLocks noChangeArrowheads="1"/>
            </p:cNvSpPr>
            <p:nvPr/>
          </p:nvSpPr>
          <p:spPr bwMode="auto">
            <a:xfrm>
              <a:off x="4032" y="1326"/>
              <a:ext cx="288" cy="270"/>
            </a:xfrm>
            <a:prstGeom prst="ellipse">
              <a:avLst/>
            </a:prstGeom>
            <a:solidFill>
              <a:schemeClr val="hlink"/>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dirty="0">
                  <a:solidFill>
                    <a:srgbClr val="333333"/>
                  </a:solidFill>
                </a:rPr>
                <a:t>n</a:t>
              </a:r>
              <a:endParaRPr lang="en-US" sz="2400" dirty="0">
                <a:solidFill>
                  <a:srgbClr val="333333"/>
                </a:solidFill>
              </a:endParaRPr>
            </a:p>
          </p:txBody>
        </p:sp>
        <p:sp>
          <p:nvSpPr>
            <p:cNvPr id="76820" name="Oval 9"/>
            <p:cNvSpPr>
              <a:spLocks noChangeArrowheads="1"/>
            </p:cNvSpPr>
            <p:nvPr/>
          </p:nvSpPr>
          <p:spPr bwMode="auto">
            <a:xfrm>
              <a:off x="3936" y="1056"/>
              <a:ext cx="288" cy="270"/>
            </a:xfrm>
            <a:prstGeom prst="ellipse">
              <a:avLst/>
            </a:prstGeom>
            <a:solidFill>
              <a:srgbClr val="FF0000"/>
            </a:solidFill>
            <a:ln w="12700">
              <a:solidFill>
                <a:schemeClr val="tx2"/>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400" b="1" dirty="0">
                  <a:solidFill>
                    <a:schemeClr val="tx2"/>
                  </a:solidFill>
                </a:rPr>
                <a:t>p+</a:t>
              </a:r>
            </a:p>
          </p:txBody>
        </p:sp>
      </p:grpSp>
      <p:sp>
        <p:nvSpPr>
          <p:cNvPr id="329738" name="Text Box 10"/>
          <p:cNvSpPr txBox="1">
            <a:spLocks noChangeArrowheads="1"/>
          </p:cNvSpPr>
          <p:nvPr/>
        </p:nvSpPr>
        <p:spPr bwMode="auto">
          <a:xfrm>
            <a:off x="2767013" y="3120469"/>
            <a:ext cx="5562600" cy="1384995"/>
          </a:xfrm>
          <a:prstGeom prst="rect">
            <a:avLst/>
          </a:prstGeom>
          <a:solidFill>
            <a:schemeClr val="accent1"/>
          </a:solidFill>
          <a:ln w="9525">
            <a:solidFill>
              <a:schemeClr val="tx1"/>
            </a:solidFill>
            <a:miter lim="800000"/>
            <a:headEnd/>
            <a:tailEnd/>
          </a:ln>
        </p:spPr>
        <p:txBody>
          <a:bodyPr>
            <a:spAutoFit/>
          </a:bodyPr>
          <a:lstStyle>
            <a:lvl1pPr>
              <a:defRPr sz="3200">
                <a:solidFill>
                  <a:schemeClr val="tx1"/>
                </a:solidFill>
                <a:latin typeface="Arial" panose="020B0604020202020204" pitchFamily="34" charset="0"/>
              </a:defRPr>
            </a:lvl1pPr>
            <a:lvl2pPr>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sz="2800" b="1" dirty="0">
                <a:effectLst>
                  <a:outerShdw blurRad="38100" dist="38100" dir="2700000" algn="tl">
                    <a:srgbClr val="000000">
                      <a:alpha val="43137"/>
                    </a:srgbClr>
                  </a:outerShdw>
                </a:effectLst>
                <a:latin typeface="Times New Roman" panose="02020603050405020304" pitchFamily="18" charset="0"/>
              </a:rPr>
              <a:t>Beta (</a:t>
            </a:r>
            <a:r>
              <a:rPr lang="en-US" sz="2800" b="1" dirty="0">
                <a:effectLst>
                  <a:outerShdw blurRad="38100" dist="38100" dir="2700000" algn="tl">
                    <a:srgbClr val="000000">
                      <a:alpha val="43137"/>
                    </a:srgbClr>
                  </a:outerShdw>
                </a:effectLst>
                <a:latin typeface="Times New Roman" panose="02020603050405020304" pitchFamily="18" charset="0"/>
                <a:sym typeface="Symbol" panose="05050102010706020507" pitchFamily="18" charset="2"/>
              </a:rPr>
              <a:t></a:t>
            </a:r>
            <a:r>
              <a:rPr lang="en-US" sz="2800" b="1" dirty="0">
                <a:effectLst>
                  <a:outerShdw blurRad="38100" dist="38100" dir="2700000" algn="tl">
                    <a:srgbClr val="000000">
                      <a:alpha val="43137"/>
                    </a:srgbClr>
                  </a:outerShdw>
                </a:effectLst>
                <a:latin typeface="Times New Roman" panose="02020603050405020304" pitchFamily="18" charset="0"/>
              </a:rPr>
              <a:t>)</a:t>
            </a:r>
          </a:p>
          <a:p>
            <a:pPr lvl="1"/>
            <a:r>
              <a:rPr lang="en-US" sz="2800" b="1" dirty="0">
                <a:effectLst>
                  <a:outerShdw blurRad="38100" dist="38100" dir="2700000" algn="tl">
                    <a:srgbClr val="000000">
                      <a:alpha val="43137"/>
                    </a:srgbClr>
                  </a:outerShdw>
                </a:effectLst>
                <a:latin typeface="Times New Roman" panose="02020603050405020304" pitchFamily="18" charset="0"/>
              </a:rPr>
              <a:t>like an electron</a:t>
            </a:r>
          </a:p>
          <a:p>
            <a:pPr lvl="1"/>
            <a:r>
              <a:rPr lang="en-US" sz="2800" b="1" dirty="0">
                <a:effectLst>
                  <a:outerShdw blurRad="38100" dist="38100" dir="2700000" algn="tl">
                    <a:srgbClr val="000000">
                      <a:alpha val="43137"/>
                    </a:srgbClr>
                  </a:outerShdw>
                </a:effectLst>
                <a:latin typeface="Times New Roman" panose="02020603050405020304" pitchFamily="18" charset="0"/>
              </a:rPr>
              <a:t>negatively charged particle</a:t>
            </a:r>
          </a:p>
        </p:txBody>
      </p:sp>
      <p:grpSp>
        <p:nvGrpSpPr>
          <p:cNvPr id="3" name="Group 11"/>
          <p:cNvGrpSpPr>
            <a:grpSpLocks/>
          </p:cNvGrpSpPr>
          <p:nvPr/>
        </p:nvGrpSpPr>
        <p:grpSpPr bwMode="auto">
          <a:xfrm>
            <a:off x="6535961" y="3436055"/>
            <a:ext cx="457200" cy="336550"/>
            <a:chOff x="4656" y="2160"/>
            <a:chExt cx="288" cy="212"/>
          </a:xfrm>
        </p:grpSpPr>
        <p:sp>
          <p:nvSpPr>
            <p:cNvPr id="329740" name="AutoShape 12"/>
            <p:cNvSpPr>
              <a:spLocks noChangeArrowheads="1"/>
            </p:cNvSpPr>
            <p:nvPr/>
          </p:nvSpPr>
          <p:spPr bwMode="auto">
            <a:xfrm>
              <a:off x="4656" y="2208"/>
              <a:ext cx="144" cy="164"/>
            </a:xfrm>
            <a:prstGeom prst="flowChartConnector">
              <a:avLst/>
            </a:prstGeom>
            <a:solidFill>
              <a:srgbClr val="333333">
                <a:alpha val="50000"/>
              </a:srgbClr>
            </a:solidFill>
            <a:ln w="19050">
              <a:solidFill>
                <a:schemeClr val="tx2"/>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76816" name="Text Box 13"/>
            <p:cNvSpPr txBox="1">
              <a:spLocks noChangeArrowheads="1"/>
            </p:cNvSpPr>
            <p:nvPr/>
          </p:nvSpPr>
          <p:spPr bwMode="auto">
            <a:xfrm>
              <a:off x="4752" y="216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b="1" baseline="30000">
                  <a:solidFill>
                    <a:schemeClr val="tx2"/>
                  </a:solidFill>
                  <a:latin typeface="Book Antiqua" panose="02040602050305030304" pitchFamily="18" charset="0"/>
                </a:rPr>
                <a:t>-</a:t>
              </a:r>
              <a:endParaRPr lang="en-US">
                <a:solidFill>
                  <a:schemeClr val="accent1"/>
                </a:solidFill>
                <a:latin typeface="Book Antiqua" panose="02040602050305030304" pitchFamily="18" charset="0"/>
              </a:endParaRPr>
            </a:p>
          </p:txBody>
        </p:sp>
      </p:grpSp>
      <p:sp>
        <p:nvSpPr>
          <p:cNvPr id="329742" name="Text Box 14"/>
          <p:cNvSpPr txBox="1">
            <a:spLocks noChangeArrowheads="1"/>
          </p:cNvSpPr>
          <p:nvPr/>
        </p:nvSpPr>
        <p:spPr bwMode="auto">
          <a:xfrm>
            <a:off x="2767013" y="4656138"/>
            <a:ext cx="5562600" cy="1870075"/>
          </a:xfrm>
          <a:prstGeom prst="rect">
            <a:avLst/>
          </a:prstGeom>
          <a:solidFill>
            <a:schemeClr val="accent1"/>
          </a:solidFill>
          <a:ln w="9525">
            <a:solidFill>
              <a:schemeClr val="tx1"/>
            </a:solidFill>
            <a:miter lim="800000"/>
            <a:headEnd/>
            <a:tailEnd/>
          </a:ln>
        </p:spPr>
        <p:txBody>
          <a:bodyPr>
            <a:spAutoFit/>
          </a:bodyPr>
          <a:lstStyle>
            <a:lvl1pPr>
              <a:defRPr sz="3200">
                <a:solidFill>
                  <a:schemeClr val="tx1"/>
                </a:solidFill>
                <a:latin typeface="Arial" panose="020B0604020202020204" pitchFamily="34" charset="0"/>
              </a:defRPr>
            </a:lvl1pPr>
            <a:lvl2pPr>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sz="2800" b="1" dirty="0">
                <a:effectLst>
                  <a:outerShdw blurRad="38100" dist="38100" dir="2700000" algn="tl">
                    <a:srgbClr val="000000">
                      <a:alpha val="43137"/>
                    </a:srgbClr>
                  </a:outerShdw>
                </a:effectLst>
                <a:latin typeface="Times New Roman" panose="02020603050405020304" pitchFamily="18" charset="0"/>
              </a:rPr>
              <a:t>Gamma (</a:t>
            </a:r>
            <a:r>
              <a:rPr lang="en-US" sz="2800" b="1" dirty="0">
                <a:effectLst>
                  <a:outerShdw blurRad="38100" dist="38100" dir="2700000" algn="tl">
                    <a:srgbClr val="000000">
                      <a:alpha val="43137"/>
                    </a:srgbClr>
                  </a:outerShdw>
                </a:effectLst>
                <a:latin typeface="Times New Roman" panose="02020603050405020304" pitchFamily="18" charset="0"/>
                <a:sym typeface="Symbol" panose="05050102010706020507" pitchFamily="18" charset="2"/>
              </a:rPr>
              <a:t></a:t>
            </a:r>
            <a:r>
              <a:rPr lang="en-US" sz="2800" b="1" dirty="0">
                <a:effectLst>
                  <a:outerShdw blurRad="38100" dist="38100" dir="2700000" algn="tl">
                    <a:srgbClr val="000000">
                      <a:alpha val="43137"/>
                    </a:srgbClr>
                  </a:outerShdw>
                </a:effectLst>
                <a:latin typeface="Times New Roman" panose="02020603050405020304" pitchFamily="18" charset="0"/>
              </a:rPr>
              <a:t>)</a:t>
            </a:r>
          </a:p>
          <a:p>
            <a:pPr lvl="1"/>
            <a:r>
              <a:rPr lang="en-US" sz="2800" b="1" dirty="0">
                <a:effectLst>
                  <a:outerShdw blurRad="38100" dist="38100" dir="2700000" algn="tl">
                    <a:srgbClr val="000000">
                      <a:alpha val="43137"/>
                    </a:srgbClr>
                  </a:outerShdw>
                </a:effectLst>
                <a:latin typeface="Times New Roman" panose="02020603050405020304" pitchFamily="18" charset="0"/>
              </a:rPr>
              <a:t>Wave energy (</a:t>
            </a:r>
            <a:r>
              <a:rPr lang="en-US" sz="2800" b="1" i="1" dirty="0">
                <a:effectLst>
                  <a:outerShdw blurRad="38100" dist="38100" dir="2700000" algn="tl">
                    <a:srgbClr val="000000">
                      <a:alpha val="43137"/>
                    </a:srgbClr>
                  </a:outerShdw>
                </a:effectLst>
                <a:latin typeface="Times New Roman" panose="02020603050405020304" pitchFamily="18" charset="0"/>
              </a:rPr>
              <a:t>not</a:t>
            </a:r>
            <a:r>
              <a:rPr lang="en-US" sz="2800" b="1" dirty="0">
                <a:effectLst>
                  <a:outerShdw blurRad="38100" dist="38100" dir="2700000" algn="tl">
                    <a:srgbClr val="000000">
                      <a:alpha val="43137"/>
                    </a:srgbClr>
                  </a:outerShdw>
                </a:effectLst>
                <a:latin typeface="Times New Roman" panose="02020603050405020304" pitchFamily="18" charset="0"/>
              </a:rPr>
              <a:t> a particle)</a:t>
            </a:r>
          </a:p>
          <a:p>
            <a:pPr lvl="1"/>
            <a:endParaRPr lang="en-US" sz="2800" dirty="0">
              <a:latin typeface="Times New Roman" panose="02020603050405020304" pitchFamily="18" charset="0"/>
            </a:endParaRPr>
          </a:p>
          <a:p>
            <a:pPr lvl="1"/>
            <a:endParaRPr lang="en-US" sz="2800" dirty="0">
              <a:latin typeface="Times New Roman" panose="02020603050405020304" pitchFamily="18" charset="0"/>
            </a:endParaRPr>
          </a:p>
        </p:txBody>
      </p:sp>
      <p:grpSp>
        <p:nvGrpSpPr>
          <p:cNvPr id="4" name="Group 15"/>
          <p:cNvGrpSpPr>
            <a:grpSpLocks/>
          </p:cNvGrpSpPr>
          <p:nvPr/>
        </p:nvGrpSpPr>
        <p:grpSpPr bwMode="auto">
          <a:xfrm>
            <a:off x="3521075" y="5667375"/>
            <a:ext cx="4114800" cy="685800"/>
            <a:chOff x="384" y="3456"/>
            <a:chExt cx="2877" cy="606"/>
          </a:xfrm>
        </p:grpSpPr>
        <p:sp>
          <p:nvSpPr>
            <p:cNvPr id="329744" name="AutoShape 16"/>
            <p:cNvSpPr>
              <a:spLocks noChangeArrowheads="1"/>
            </p:cNvSpPr>
            <p:nvPr/>
          </p:nvSpPr>
          <p:spPr bwMode="auto">
            <a:xfrm>
              <a:off x="384" y="3744"/>
              <a:ext cx="765" cy="318"/>
            </a:xfrm>
            <a:prstGeom prst="curvedUpArrow">
              <a:avLst>
                <a:gd name="adj1" fmla="val 48113"/>
                <a:gd name="adj2" fmla="val 96226"/>
                <a:gd name="adj3" fmla="val 0"/>
              </a:avLst>
            </a:prstGeom>
            <a:solidFill>
              <a:schemeClr val="hlink"/>
            </a:solid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29745" name="AutoShape 17"/>
            <p:cNvSpPr>
              <a:spLocks noChangeArrowheads="1"/>
            </p:cNvSpPr>
            <p:nvPr/>
          </p:nvSpPr>
          <p:spPr bwMode="auto">
            <a:xfrm flipV="1">
              <a:off x="912" y="3456"/>
              <a:ext cx="765" cy="318"/>
            </a:xfrm>
            <a:prstGeom prst="curvedUpArrow">
              <a:avLst>
                <a:gd name="adj1" fmla="val 48113"/>
                <a:gd name="adj2" fmla="val 96226"/>
                <a:gd name="adj3" fmla="val 0"/>
              </a:avLst>
            </a:prstGeom>
            <a:solidFill>
              <a:schemeClr val="hlink"/>
            </a:solid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29746" name="AutoShape 18"/>
            <p:cNvSpPr>
              <a:spLocks noChangeArrowheads="1"/>
            </p:cNvSpPr>
            <p:nvPr/>
          </p:nvSpPr>
          <p:spPr bwMode="auto">
            <a:xfrm>
              <a:off x="1440" y="3744"/>
              <a:ext cx="767" cy="318"/>
            </a:xfrm>
            <a:prstGeom prst="curvedUpArrow">
              <a:avLst>
                <a:gd name="adj1" fmla="val 48113"/>
                <a:gd name="adj2" fmla="val 96226"/>
                <a:gd name="adj3" fmla="val 0"/>
              </a:avLst>
            </a:prstGeom>
            <a:solidFill>
              <a:schemeClr val="hlink"/>
            </a:solid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29747" name="AutoShape 19"/>
            <p:cNvSpPr>
              <a:spLocks noChangeArrowheads="1"/>
            </p:cNvSpPr>
            <p:nvPr/>
          </p:nvSpPr>
          <p:spPr bwMode="auto">
            <a:xfrm>
              <a:off x="2496" y="3744"/>
              <a:ext cx="765" cy="318"/>
            </a:xfrm>
            <a:prstGeom prst="curvedUpArrow">
              <a:avLst>
                <a:gd name="adj1" fmla="val 48113"/>
                <a:gd name="adj2" fmla="val 96226"/>
                <a:gd name="adj3" fmla="val 0"/>
              </a:avLst>
            </a:prstGeom>
            <a:solidFill>
              <a:schemeClr val="hlink"/>
            </a:solid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29748" name="AutoShape 20"/>
            <p:cNvSpPr>
              <a:spLocks noChangeArrowheads="1"/>
            </p:cNvSpPr>
            <p:nvPr/>
          </p:nvSpPr>
          <p:spPr bwMode="auto">
            <a:xfrm flipV="1">
              <a:off x="1968" y="3456"/>
              <a:ext cx="765" cy="318"/>
            </a:xfrm>
            <a:prstGeom prst="curvedUpArrow">
              <a:avLst>
                <a:gd name="adj1" fmla="val 48113"/>
                <a:gd name="adj2" fmla="val 96226"/>
                <a:gd name="adj3" fmla="val 0"/>
              </a:avLst>
            </a:prstGeom>
            <a:solidFill>
              <a:schemeClr val="hlink"/>
            </a:solid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9731">
                                            <p:bg/>
                                          </p:spTgt>
                                        </p:tgtEl>
                                        <p:attrNameLst>
                                          <p:attrName>style.visibility</p:attrName>
                                        </p:attrNameLst>
                                      </p:cBhvr>
                                      <p:to>
                                        <p:strVal val="visible"/>
                                      </p:to>
                                    </p:set>
                                    <p:animEffect transition="in" filter="fade">
                                      <p:cBhvr>
                                        <p:cTn id="7" dur="500"/>
                                        <p:tgtEl>
                                          <p:spTgt spid="32973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9731">
                                            <p:txEl>
                                              <p:pRg st="0" end="0"/>
                                            </p:txEl>
                                          </p:spTgt>
                                        </p:tgtEl>
                                        <p:attrNameLst>
                                          <p:attrName>style.visibility</p:attrName>
                                        </p:attrNameLst>
                                      </p:cBhvr>
                                      <p:to>
                                        <p:strVal val="visible"/>
                                      </p:to>
                                    </p:set>
                                    <p:animEffect transition="in" filter="fade">
                                      <p:cBhvr>
                                        <p:cTn id="10" dur="500"/>
                                        <p:tgtEl>
                                          <p:spTgt spid="3297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9731">
                                            <p:txEl>
                                              <p:pRg st="1" end="1"/>
                                            </p:txEl>
                                          </p:spTgt>
                                        </p:tgtEl>
                                        <p:attrNameLst>
                                          <p:attrName>style.visibility</p:attrName>
                                        </p:attrNameLst>
                                      </p:cBhvr>
                                      <p:to>
                                        <p:strVal val="visible"/>
                                      </p:to>
                                    </p:set>
                                    <p:animEffect transition="in" filter="fade">
                                      <p:cBhvr>
                                        <p:cTn id="13" dur="500"/>
                                        <p:tgtEl>
                                          <p:spTgt spid="32973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9731">
                                            <p:txEl>
                                              <p:pRg st="2" end="2"/>
                                            </p:txEl>
                                          </p:spTgt>
                                        </p:tgtEl>
                                        <p:attrNameLst>
                                          <p:attrName>style.visibility</p:attrName>
                                        </p:attrNameLst>
                                      </p:cBhvr>
                                      <p:to>
                                        <p:strVal val="visible"/>
                                      </p:to>
                                    </p:set>
                                    <p:animEffect transition="in" filter="fade">
                                      <p:cBhvr>
                                        <p:cTn id="16" dur="500"/>
                                        <p:tgtEl>
                                          <p:spTgt spid="329731">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9732"/>
                                        </p:tgtEl>
                                        <p:attrNameLst>
                                          <p:attrName>style.visibility</p:attrName>
                                        </p:attrNameLst>
                                      </p:cBhvr>
                                      <p:to>
                                        <p:strVal val="visible"/>
                                      </p:to>
                                    </p:set>
                                    <p:animEffect transition="in" filter="fade">
                                      <p:cBhvr>
                                        <p:cTn id="19" dur="500"/>
                                        <p:tgtEl>
                                          <p:spTgt spid="329732"/>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9738"/>
                                        </p:tgtEl>
                                        <p:attrNameLst>
                                          <p:attrName>style.visibility</p:attrName>
                                        </p:attrNameLst>
                                      </p:cBhvr>
                                      <p:to>
                                        <p:strVal val="visible"/>
                                      </p:to>
                                    </p:set>
                                    <p:animEffect transition="in" filter="fade">
                                      <p:cBhvr>
                                        <p:cTn id="25" dur="500"/>
                                        <p:tgtEl>
                                          <p:spTgt spid="329738"/>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9742"/>
                                        </p:tgtEl>
                                        <p:attrNameLst>
                                          <p:attrName>style.visibility</p:attrName>
                                        </p:attrNameLst>
                                      </p:cBhvr>
                                      <p:to>
                                        <p:strVal val="visible"/>
                                      </p:to>
                                    </p:set>
                                    <p:animEffect transition="in" filter="fade">
                                      <p:cBhvr>
                                        <p:cTn id="31" dur="500"/>
                                        <p:tgtEl>
                                          <p:spTgt spid="329742"/>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uiExpand="1" build="p" animBg="1"/>
      <p:bldP spid="329738" grpId="0" animBg="1"/>
      <p:bldP spid="3297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57326" y="259556"/>
            <a:ext cx="8000773" cy="1325563"/>
          </a:xfrm>
          <a:ln>
            <a:solidFill>
              <a:schemeClr val="tx1"/>
            </a:solidFill>
            <a:miter lim="800000"/>
            <a:headEnd/>
            <a:tailEnd/>
          </a:ln>
        </p:spPr>
        <p:txBody>
          <a:bodyPr/>
          <a:lstStyle/>
          <a:p>
            <a:pPr eaLnBrk="1" hangingPunct="1">
              <a:defRPr/>
            </a:pPr>
            <a:r>
              <a:rPr lang="en-US" sz="3600" b="1" dirty="0" smtClean="0">
                <a:effectLst>
                  <a:outerShdw blurRad="38100" dist="38100" dir="2700000" algn="tl">
                    <a:srgbClr val="000000">
                      <a:alpha val="43137"/>
                    </a:srgbClr>
                  </a:outerShdw>
                </a:effectLst>
              </a:rPr>
              <a:t>RADIOACTIVE DECAY REACTIONS</a:t>
            </a:r>
          </a:p>
        </p:txBody>
      </p:sp>
      <p:grpSp>
        <p:nvGrpSpPr>
          <p:cNvPr id="2" name="Group 3"/>
          <p:cNvGrpSpPr>
            <a:grpSpLocks/>
          </p:cNvGrpSpPr>
          <p:nvPr/>
        </p:nvGrpSpPr>
        <p:grpSpPr bwMode="auto">
          <a:xfrm>
            <a:off x="685800" y="1752600"/>
            <a:ext cx="7772400" cy="1462088"/>
            <a:chOff x="432" y="1104"/>
            <a:chExt cx="4896" cy="921"/>
          </a:xfrm>
        </p:grpSpPr>
        <p:sp>
          <p:nvSpPr>
            <p:cNvPr id="335876" name="Rectangle 4"/>
            <p:cNvSpPr>
              <a:spLocks noChangeArrowheads="1"/>
            </p:cNvSpPr>
            <p:nvPr/>
          </p:nvSpPr>
          <p:spPr bwMode="auto">
            <a:xfrm>
              <a:off x="432" y="1104"/>
              <a:ext cx="4896" cy="336"/>
            </a:xfrm>
            <a:prstGeom prst="rect">
              <a:avLst/>
            </a:prstGeom>
            <a:noFill/>
            <a:ln w="12700">
              <a:noFill/>
              <a:miter lim="800000"/>
              <a:headEnd/>
              <a:tailEnd/>
            </a:ln>
            <a:effectLst/>
          </p:spPr>
          <p:txBody>
            <a:bodyPr lIns="90487" tIns="44450" rIns="90487" bIns="44450"/>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algn="ctr" eaLnBrk="1" hangingPunct="1">
                <a:lnSpc>
                  <a:spcPct val="90000"/>
                </a:lnSpc>
                <a:spcBef>
                  <a:spcPct val="20000"/>
                </a:spcBef>
                <a:buClr>
                  <a:schemeClr val="hlink"/>
                </a:buClr>
                <a:buSzPct val="90000"/>
                <a:buFont typeface="Wingdings" panose="05000000000000000000" pitchFamily="2" charset="2"/>
                <a:buNone/>
                <a:defRPr/>
              </a:pPr>
              <a:r>
                <a:rPr lang="en-US" b="1" u="sng" smtClean="0">
                  <a:effectLst>
                    <a:outerShdw blurRad="38100" dist="38100" dir="2700000" algn="tl">
                      <a:srgbClr val="000000"/>
                    </a:outerShdw>
                  </a:effectLst>
                </a:rPr>
                <a:t>ALPHA DECAY</a:t>
              </a:r>
              <a:endParaRPr lang="en-US" b="1" smtClean="0">
                <a:effectLst>
                  <a:outerShdw blurRad="38100" dist="38100" dir="2700000" algn="tl">
                    <a:srgbClr val="000000"/>
                  </a:outerShdw>
                </a:effectLst>
              </a:endParaRPr>
            </a:p>
            <a:p>
              <a:pPr algn="ctr" eaLnBrk="1" hangingPunct="1">
                <a:lnSpc>
                  <a:spcPct val="90000"/>
                </a:lnSpc>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grpSp>
          <p:nvGrpSpPr>
            <p:cNvPr id="90137" name="Group 5"/>
            <p:cNvGrpSpPr>
              <a:grpSpLocks/>
            </p:cNvGrpSpPr>
            <p:nvPr/>
          </p:nvGrpSpPr>
          <p:grpSpPr bwMode="auto">
            <a:xfrm>
              <a:off x="1248" y="1392"/>
              <a:ext cx="3696" cy="633"/>
              <a:chOff x="1248" y="1392"/>
              <a:chExt cx="3696" cy="633"/>
            </a:xfrm>
          </p:grpSpPr>
          <p:sp>
            <p:nvSpPr>
              <p:cNvPr id="90138" name="Text Box 6"/>
              <p:cNvSpPr txBox="1">
                <a:spLocks noChangeArrowheads="1"/>
              </p:cNvSpPr>
              <p:nvPr/>
            </p:nvSpPr>
            <p:spPr bwMode="auto">
              <a:xfrm>
                <a:off x="1248" y="1440"/>
                <a:ext cx="48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Book Antiqua" panose="02040602050305030304" pitchFamily="18" charset="0"/>
                  </a:rPr>
                  <a:t>238</a:t>
                </a:r>
              </a:p>
              <a:p>
                <a:pPr>
                  <a:spcBef>
                    <a:spcPct val="20000"/>
                  </a:spcBef>
                </a:pPr>
                <a:r>
                  <a:rPr lang="en-US" sz="2400">
                    <a:solidFill>
                      <a:schemeClr val="tx2"/>
                    </a:solidFill>
                    <a:latin typeface="Book Antiqua" panose="02040602050305030304" pitchFamily="18" charset="0"/>
                  </a:rPr>
                  <a:t>92</a:t>
                </a:r>
              </a:p>
            </p:txBody>
          </p:sp>
          <p:sp>
            <p:nvSpPr>
              <p:cNvPr id="90139" name="Text Box 7"/>
              <p:cNvSpPr txBox="1">
                <a:spLocks noChangeArrowheads="1"/>
              </p:cNvSpPr>
              <p:nvPr/>
            </p:nvSpPr>
            <p:spPr bwMode="auto">
              <a:xfrm>
                <a:off x="1680" y="1488"/>
                <a:ext cx="3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latin typeface="Book Antiqua" panose="02040602050305030304" pitchFamily="18" charset="0"/>
                  </a:rPr>
                  <a:t>U</a:t>
                </a:r>
                <a:endParaRPr lang="en-US" sz="2400">
                  <a:solidFill>
                    <a:schemeClr val="accent1"/>
                  </a:solidFill>
                  <a:latin typeface="Book Antiqua" panose="02040602050305030304" pitchFamily="18" charset="0"/>
                </a:endParaRPr>
              </a:p>
            </p:txBody>
          </p:sp>
          <p:sp>
            <p:nvSpPr>
              <p:cNvPr id="335880" name="AutoShape 8"/>
              <p:cNvSpPr>
                <a:spLocks noChangeArrowheads="1"/>
              </p:cNvSpPr>
              <p:nvPr/>
            </p:nvSpPr>
            <p:spPr bwMode="auto">
              <a:xfrm>
                <a:off x="2256" y="1536"/>
                <a:ext cx="615" cy="306"/>
              </a:xfrm>
              <a:prstGeom prst="rightArrow">
                <a:avLst>
                  <a:gd name="adj1" fmla="val 50000"/>
                  <a:gd name="adj2" fmla="val 50245"/>
                </a:avLst>
              </a:prstGeom>
              <a:solidFill>
                <a:srgbClr val="FFFF00"/>
              </a:solidFill>
              <a:ln w="12700">
                <a:solidFill>
                  <a:schemeClr val="tx2"/>
                </a:solid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90141" name="Text Box 9"/>
              <p:cNvSpPr txBox="1">
                <a:spLocks noChangeArrowheads="1"/>
              </p:cNvSpPr>
              <p:nvPr/>
            </p:nvSpPr>
            <p:spPr bwMode="auto">
              <a:xfrm>
                <a:off x="2976" y="1392"/>
                <a:ext cx="48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Book Antiqua" panose="02040602050305030304" pitchFamily="18" charset="0"/>
                  </a:rPr>
                  <a:t>234</a:t>
                </a:r>
              </a:p>
              <a:p>
                <a:pPr>
                  <a:spcBef>
                    <a:spcPct val="20000"/>
                  </a:spcBef>
                </a:pPr>
                <a:r>
                  <a:rPr lang="en-US" sz="2400">
                    <a:solidFill>
                      <a:schemeClr val="tx2"/>
                    </a:solidFill>
                    <a:latin typeface="Book Antiqua" panose="02040602050305030304" pitchFamily="18" charset="0"/>
                  </a:rPr>
                  <a:t>90</a:t>
                </a:r>
                <a:endParaRPr lang="en-US" sz="2400">
                  <a:solidFill>
                    <a:schemeClr val="accent1"/>
                  </a:solidFill>
                  <a:latin typeface="Book Antiqua" panose="02040602050305030304" pitchFamily="18" charset="0"/>
                </a:endParaRPr>
              </a:p>
            </p:txBody>
          </p:sp>
          <p:sp>
            <p:nvSpPr>
              <p:cNvPr id="90142" name="Text Box 10"/>
              <p:cNvSpPr txBox="1">
                <a:spLocks noChangeArrowheads="1"/>
              </p:cNvSpPr>
              <p:nvPr/>
            </p:nvSpPr>
            <p:spPr bwMode="auto">
              <a:xfrm>
                <a:off x="3408" y="1488"/>
                <a:ext cx="124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latin typeface="Book Antiqua" panose="02040602050305030304" pitchFamily="18" charset="0"/>
                  </a:rPr>
                  <a:t>Th  +</a:t>
                </a:r>
                <a:endParaRPr lang="en-US" sz="2400">
                  <a:solidFill>
                    <a:schemeClr val="accent1"/>
                  </a:solidFill>
                  <a:latin typeface="Book Antiqua" panose="02040602050305030304" pitchFamily="18" charset="0"/>
                </a:endParaRPr>
              </a:p>
            </p:txBody>
          </p:sp>
          <p:sp>
            <p:nvSpPr>
              <p:cNvPr id="90143" name="Text Box 11"/>
              <p:cNvSpPr txBox="1">
                <a:spLocks noChangeArrowheads="1"/>
              </p:cNvSpPr>
              <p:nvPr/>
            </p:nvSpPr>
            <p:spPr bwMode="auto">
              <a:xfrm>
                <a:off x="4272" y="1392"/>
                <a:ext cx="24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Book Antiqua" panose="02040602050305030304" pitchFamily="18" charset="0"/>
                  </a:rPr>
                  <a:t>4</a:t>
                </a:r>
              </a:p>
              <a:p>
                <a:pPr>
                  <a:spcBef>
                    <a:spcPct val="50000"/>
                  </a:spcBef>
                </a:pPr>
                <a:r>
                  <a:rPr lang="en-US" sz="2400">
                    <a:solidFill>
                      <a:schemeClr val="tx2"/>
                    </a:solidFill>
                    <a:latin typeface="Book Antiqua" panose="02040602050305030304" pitchFamily="18" charset="0"/>
                  </a:rPr>
                  <a:t>2</a:t>
                </a:r>
              </a:p>
            </p:txBody>
          </p:sp>
          <p:sp>
            <p:nvSpPr>
              <p:cNvPr id="90144" name="Text Box 12"/>
              <p:cNvSpPr txBox="1">
                <a:spLocks noChangeArrowheads="1"/>
              </p:cNvSpPr>
              <p:nvPr/>
            </p:nvSpPr>
            <p:spPr bwMode="auto">
              <a:xfrm>
                <a:off x="4560" y="1440"/>
                <a:ext cx="3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latin typeface="Symbol" panose="05050102010706020507" pitchFamily="18" charset="2"/>
                  </a:rPr>
                  <a:t>a</a:t>
                </a:r>
                <a:endParaRPr lang="en-US" sz="2400">
                  <a:solidFill>
                    <a:schemeClr val="accent1"/>
                  </a:solidFill>
                  <a:latin typeface="Symbol" panose="05050102010706020507" pitchFamily="18" charset="2"/>
                </a:endParaRPr>
              </a:p>
            </p:txBody>
          </p:sp>
        </p:grpSp>
      </p:grpSp>
      <p:grpSp>
        <p:nvGrpSpPr>
          <p:cNvPr id="4" name="Group 13"/>
          <p:cNvGrpSpPr>
            <a:grpSpLocks/>
          </p:cNvGrpSpPr>
          <p:nvPr/>
        </p:nvGrpSpPr>
        <p:grpSpPr bwMode="auto">
          <a:xfrm>
            <a:off x="1752600" y="3276600"/>
            <a:ext cx="7086600" cy="1614488"/>
            <a:chOff x="1104" y="2064"/>
            <a:chExt cx="4464" cy="1017"/>
          </a:xfrm>
        </p:grpSpPr>
        <p:sp>
          <p:nvSpPr>
            <p:cNvPr id="90125" name="Text Box 14"/>
            <p:cNvSpPr txBox="1">
              <a:spLocks noChangeArrowheads="1"/>
            </p:cNvSpPr>
            <p:nvPr/>
          </p:nvSpPr>
          <p:spPr bwMode="auto">
            <a:xfrm>
              <a:off x="1104" y="2448"/>
              <a:ext cx="57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Symbol" panose="05050102010706020507" pitchFamily="18" charset="2"/>
                </a:rPr>
                <a:t>234</a:t>
              </a:r>
            </a:p>
            <a:p>
              <a:pPr>
                <a:spcBef>
                  <a:spcPct val="50000"/>
                </a:spcBef>
              </a:pPr>
              <a:r>
                <a:rPr lang="en-US" sz="2400">
                  <a:solidFill>
                    <a:schemeClr val="tx2"/>
                  </a:solidFill>
                  <a:latin typeface="Symbol" panose="05050102010706020507" pitchFamily="18" charset="2"/>
                </a:rPr>
                <a:t>90</a:t>
              </a:r>
            </a:p>
          </p:txBody>
        </p:sp>
        <p:sp>
          <p:nvSpPr>
            <p:cNvPr id="90126" name="Text Box 15"/>
            <p:cNvSpPr txBox="1">
              <a:spLocks noChangeArrowheads="1"/>
            </p:cNvSpPr>
            <p:nvPr/>
          </p:nvSpPr>
          <p:spPr bwMode="auto">
            <a:xfrm>
              <a:off x="1680" y="2448"/>
              <a:ext cx="5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rPr>
                <a:t>Th</a:t>
              </a:r>
              <a:endParaRPr lang="en-US" sz="2400">
                <a:solidFill>
                  <a:schemeClr val="accent1"/>
                </a:solidFill>
              </a:endParaRPr>
            </a:p>
          </p:txBody>
        </p:sp>
        <p:sp>
          <p:nvSpPr>
            <p:cNvPr id="335888" name="AutoShape 16"/>
            <p:cNvSpPr>
              <a:spLocks noChangeArrowheads="1"/>
            </p:cNvSpPr>
            <p:nvPr/>
          </p:nvSpPr>
          <p:spPr bwMode="auto">
            <a:xfrm>
              <a:off x="2256" y="2496"/>
              <a:ext cx="615" cy="306"/>
            </a:xfrm>
            <a:prstGeom prst="rightArrow">
              <a:avLst>
                <a:gd name="adj1" fmla="val 50000"/>
                <a:gd name="adj2" fmla="val 50245"/>
              </a:avLst>
            </a:prstGeom>
            <a:solidFill>
              <a:srgbClr val="FFFF00"/>
            </a:solidFill>
            <a:ln w="12700">
              <a:solidFill>
                <a:schemeClr val="tx2"/>
              </a:solid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90128" name="Text Box 17"/>
            <p:cNvSpPr txBox="1">
              <a:spLocks noChangeArrowheads="1"/>
            </p:cNvSpPr>
            <p:nvPr/>
          </p:nvSpPr>
          <p:spPr bwMode="auto">
            <a:xfrm>
              <a:off x="3024" y="2448"/>
              <a:ext cx="57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Symbol" panose="05050102010706020507" pitchFamily="18" charset="2"/>
                </a:rPr>
                <a:t>234</a:t>
              </a:r>
            </a:p>
            <a:p>
              <a:pPr>
                <a:spcBef>
                  <a:spcPct val="50000"/>
                </a:spcBef>
              </a:pPr>
              <a:r>
                <a:rPr lang="en-US" sz="2400">
                  <a:solidFill>
                    <a:schemeClr val="tx2"/>
                  </a:solidFill>
                  <a:latin typeface="Symbol" panose="05050102010706020507" pitchFamily="18" charset="2"/>
                </a:rPr>
                <a:t>91</a:t>
              </a:r>
            </a:p>
          </p:txBody>
        </p:sp>
        <p:sp>
          <p:nvSpPr>
            <p:cNvPr id="90129" name="Text Box 18"/>
            <p:cNvSpPr txBox="1">
              <a:spLocks noChangeArrowheads="1"/>
            </p:cNvSpPr>
            <p:nvPr/>
          </p:nvSpPr>
          <p:spPr bwMode="auto">
            <a:xfrm>
              <a:off x="3456" y="2400"/>
              <a:ext cx="10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rPr>
                <a:t>Pa  </a:t>
              </a:r>
              <a:r>
                <a:rPr lang="en-US" sz="4000">
                  <a:solidFill>
                    <a:schemeClr val="tx2"/>
                  </a:solidFill>
                </a:rPr>
                <a:t>+</a:t>
              </a:r>
              <a:r>
                <a:rPr lang="en-US" sz="4000" b="1">
                  <a:solidFill>
                    <a:schemeClr val="tx2"/>
                  </a:solidFill>
                </a:rPr>
                <a:t> </a:t>
              </a:r>
              <a:endParaRPr lang="en-US" sz="2400">
                <a:solidFill>
                  <a:schemeClr val="accent1"/>
                </a:solidFill>
              </a:endParaRPr>
            </a:p>
          </p:txBody>
        </p:sp>
        <p:sp>
          <p:nvSpPr>
            <p:cNvPr id="90130" name="Text Box 19"/>
            <p:cNvSpPr txBox="1">
              <a:spLocks noChangeArrowheads="1"/>
            </p:cNvSpPr>
            <p:nvPr/>
          </p:nvSpPr>
          <p:spPr bwMode="auto">
            <a:xfrm>
              <a:off x="4320" y="2304"/>
              <a:ext cx="4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Symbol" panose="05050102010706020507" pitchFamily="18" charset="2"/>
                </a:rPr>
                <a:t>0</a:t>
              </a:r>
            </a:p>
            <a:p>
              <a:pPr>
                <a:spcBef>
                  <a:spcPct val="50000"/>
                </a:spcBef>
              </a:pPr>
              <a:r>
                <a:rPr lang="en-US" sz="2400">
                  <a:solidFill>
                    <a:schemeClr val="tx2"/>
                  </a:solidFill>
                  <a:latin typeface="Symbol" panose="05050102010706020507" pitchFamily="18" charset="2"/>
                </a:rPr>
                <a:t>-1</a:t>
              </a:r>
              <a:endParaRPr lang="en-US" sz="2400">
                <a:solidFill>
                  <a:schemeClr val="accent1"/>
                </a:solidFill>
                <a:latin typeface="Symbol" panose="05050102010706020507" pitchFamily="18" charset="2"/>
              </a:endParaRPr>
            </a:p>
          </p:txBody>
        </p:sp>
        <p:sp>
          <p:nvSpPr>
            <p:cNvPr id="90131" name="Text Box 20"/>
            <p:cNvSpPr txBox="1">
              <a:spLocks noChangeArrowheads="1"/>
            </p:cNvSpPr>
            <p:nvPr/>
          </p:nvSpPr>
          <p:spPr bwMode="auto">
            <a:xfrm>
              <a:off x="4560" y="2400"/>
              <a:ext cx="3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latin typeface="Symbol" panose="05050102010706020507" pitchFamily="18" charset="2"/>
                </a:rPr>
                <a:t>b</a:t>
              </a:r>
              <a:endParaRPr lang="en-US" sz="2400">
                <a:solidFill>
                  <a:schemeClr val="accent1"/>
                </a:solidFill>
                <a:latin typeface="Symbol" panose="05050102010706020507" pitchFamily="18" charset="2"/>
              </a:endParaRPr>
            </a:p>
          </p:txBody>
        </p:sp>
        <p:sp>
          <p:nvSpPr>
            <p:cNvPr id="90132" name="Rectangle 21"/>
            <p:cNvSpPr>
              <a:spLocks noChangeArrowheads="1"/>
            </p:cNvSpPr>
            <p:nvPr/>
          </p:nvSpPr>
          <p:spPr bwMode="auto">
            <a:xfrm>
              <a:off x="4848" y="2400"/>
              <a:ext cx="3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sz="4000">
                  <a:solidFill>
                    <a:schemeClr val="tx2"/>
                  </a:solidFill>
                </a:rPr>
                <a:t>+</a:t>
              </a:r>
            </a:p>
          </p:txBody>
        </p:sp>
        <p:sp>
          <p:nvSpPr>
            <p:cNvPr id="90133" name="Text Box 22"/>
            <p:cNvSpPr txBox="1">
              <a:spLocks noChangeArrowheads="1"/>
            </p:cNvSpPr>
            <p:nvPr/>
          </p:nvSpPr>
          <p:spPr bwMode="auto">
            <a:xfrm>
              <a:off x="5232" y="2448"/>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a:solidFill>
                    <a:schemeClr val="tx2"/>
                  </a:solidFill>
                  <a:latin typeface="Symbol" panose="05050102010706020507" pitchFamily="18" charset="2"/>
                </a:rPr>
                <a:t>n</a:t>
              </a:r>
            </a:p>
          </p:txBody>
        </p:sp>
        <p:sp>
          <p:nvSpPr>
            <p:cNvPr id="335895" name="Line 23"/>
            <p:cNvSpPr>
              <a:spLocks noChangeShapeType="1"/>
            </p:cNvSpPr>
            <p:nvPr/>
          </p:nvSpPr>
          <p:spPr bwMode="auto">
            <a:xfrm>
              <a:off x="5280" y="2544"/>
              <a:ext cx="240" cy="0"/>
            </a:xfrm>
            <a:prstGeom prst="line">
              <a:avLst/>
            </a:prstGeom>
            <a:noFill/>
            <a:ln w="38100">
              <a:solidFill>
                <a:schemeClr val="tx2"/>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90135" name="Rectangle 24"/>
            <p:cNvSpPr>
              <a:spLocks noChangeArrowheads="1"/>
            </p:cNvSpPr>
            <p:nvPr/>
          </p:nvSpPr>
          <p:spPr bwMode="auto">
            <a:xfrm>
              <a:off x="1985" y="2064"/>
              <a:ext cx="178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spcBef>
                  <a:spcPct val="20000"/>
                </a:spcBef>
              </a:pPr>
              <a:r>
                <a:rPr kumimoji="1" lang="en-US" b="1" u="sng">
                  <a:latin typeface="Times New Roman" panose="02020603050405020304" pitchFamily="18" charset="0"/>
                </a:rPr>
                <a:t>BETA DECAY</a:t>
              </a:r>
            </a:p>
          </p:txBody>
        </p:sp>
      </p:grpSp>
      <p:grpSp>
        <p:nvGrpSpPr>
          <p:cNvPr id="5" name="Group 25"/>
          <p:cNvGrpSpPr>
            <a:grpSpLocks/>
          </p:cNvGrpSpPr>
          <p:nvPr/>
        </p:nvGrpSpPr>
        <p:grpSpPr bwMode="auto">
          <a:xfrm>
            <a:off x="1676400" y="4800600"/>
            <a:ext cx="5867400" cy="1828800"/>
            <a:chOff x="1056" y="3024"/>
            <a:chExt cx="3696" cy="1152"/>
          </a:xfrm>
        </p:grpSpPr>
        <p:sp>
          <p:nvSpPr>
            <p:cNvPr id="90118" name="Text Box 26"/>
            <p:cNvSpPr txBox="1">
              <a:spLocks noChangeArrowheads="1"/>
            </p:cNvSpPr>
            <p:nvPr/>
          </p:nvSpPr>
          <p:spPr bwMode="auto">
            <a:xfrm>
              <a:off x="1056" y="3543"/>
              <a:ext cx="6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Symbol" panose="05050102010706020507" pitchFamily="18" charset="2"/>
                </a:rPr>
                <a:t>137</a:t>
              </a:r>
              <a:r>
                <a:rPr lang="en-US" sz="2400">
                  <a:solidFill>
                    <a:schemeClr val="tx2"/>
                  </a:solidFill>
                </a:rPr>
                <a:t>m</a:t>
              </a:r>
            </a:p>
            <a:p>
              <a:pPr>
                <a:spcBef>
                  <a:spcPct val="50000"/>
                </a:spcBef>
              </a:pPr>
              <a:r>
                <a:rPr lang="en-US" sz="2400">
                  <a:solidFill>
                    <a:schemeClr val="tx2"/>
                  </a:solidFill>
                </a:rPr>
                <a:t>56</a:t>
              </a:r>
              <a:endParaRPr lang="en-US" sz="2400">
                <a:solidFill>
                  <a:schemeClr val="accent1"/>
                </a:solidFill>
                <a:latin typeface="Symbol" panose="05050102010706020507" pitchFamily="18" charset="2"/>
              </a:endParaRPr>
            </a:p>
          </p:txBody>
        </p:sp>
        <p:sp>
          <p:nvSpPr>
            <p:cNvPr id="90119" name="Text Box 27"/>
            <p:cNvSpPr txBox="1">
              <a:spLocks noChangeArrowheads="1"/>
            </p:cNvSpPr>
            <p:nvPr/>
          </p:nvSpPr>
          <p:spPr bwMode="auto">
            <a:xfrm>
              <a:off x="1776" y="355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rPr>
                <a:t>Ba</a:t>
              </a:r>
              <a:endParaRPr lang="en-US" sz="2400">
                <a:solidFill>
                  <a:schemeClr val="accent1"/>
                </a:solidFill>
              </a:endParaRPr>
            </a:p>
          </p:txBody>
        </p:sp>
        <p:sp>
          <p:nvSpPr>
            <p:cNvPr id="335900" name="AutoShape 28"/>
            <p:cNvSpPr>
              <a:spLocks noChangeArrowheads="1"/>
            </p:cNvSpPr>
            <p:nvPr/>
          </p:nvSpPr>
          <p:spPr bwMode="auto">
            <a:xfrm>
              <a:off x="2304" y="3600"/>
              <a:ext cx="615" cy="306"/>
            </a:xfrm>
            <a:prstGeom prst="rightArrow">
              <a:avLst>
                <a:gd name="adj1" fmla="val 50000"/>
                <a:gd name="adj2" fmla="val 50245"/>
              </a:avLst>
            </a:prstGeom>
            <a:solidFill>
              <a:srgbClr val="FFFF00"/>
            </a:solidFill>
            <a:ln w="12700">
              <a:solidFill>
                <a:schemeClr val="tx2"/>
              </a:solid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90121" name="Text Box 29"/>
            <p:cNvSpPr txBox="1">
              <a:spLocks noChangeArrowheads="1"/>
            </p:cNvSpPr>
            <p:nvPr/>
          </p:nvSpPr>
          <p:spPr bwMode="auto">
            <a:xfrm>
              <a:off x="3024" y="3504"/>
              <a:ext cx="62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a:solidFill>
                    <a:schemeClr val="tx2"/>
                  </a:solidFill>
                  <a:latin typeface="Symbol" panose="05050102010706020507" pitchFamily="18" charset="2"/>
                </a:rPr>
                <a:t>137</a:t>
              </a:r>
            </a:p>
            <a:p>
              <a:pPr>
                <a:spcBef>
                  <a:spcPct val="50000"/>
                </a:spcBef>
              </a:pPr>
              <a:r>
                <a:rPr lang="en-US" sz="2400">
                  <a:solidFill>
                    <a:schemeClr val="tx2"/>
                  </a:solidFill>
                  <a:latin typeface="Symbol" panose="05050102010706020507" pitchFamily="18" charset="2"/>
                </a:rPr>
                <a:t>56</a:t>
              </a:r>
              <a:endParaRPr lang="en-US" sz="2400">
                <a:solidFill>
                  <a:schemeClr val="accent1"/>
                </a:solidFill>
                <a:latin typeface="Symbol" panose="05050102010706020507" pitchFamily="18" charset="2"/>
              </a:endParaRPr>
            </a:p>
          </p:txBody>
        </p:sp>
        <p:sp>
          <p:nvSpPr>
            <p:cNvPr id="90122" name="Text Box 30"/>
            <p:cNvSpPr txBox="1">
              <a:spLocks noChangeArrowheads="1"/>
            </p:cNvSpPr>
            <p:nvPr/>
          </p:nvSpPr>
          <p:spPr bwMode="auto">
            <a:xfrm>
              <a:off x="3456" y="3552"/>
              <a:ext cx="120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rPr>
                <a:t>Ba  </a:t>
              </a:r>
              <a:r>
                <a:rPr lang="en-US" sz="4000">
                  <a:solidFill>
                    <a:schemeClr val="tx2"/>
                  </a:solidFill>
                </a:rPr>
                <a:t>+</a:t>
              </a:r>
              <a:endParaRPr lang="en-US" sz="2400">
                <a:solidFill>
                  <a:schemeClr val="accent1"/>
                </a:solidFill>
              </a:endParaRPr>
            </a:p>
          </p:txBody>
        </p:sp>
        <p:sp>
          <p:nvSpPr>
            <p:cNvPr id="90123" name="Text Box 31"/>
            <p:cNvSpPr txBox="1">
              <a:spLocks noChangeArrowheads="1"/>
            </p:cNvSpPr>
            <p:nvPr/>
          </p:nvSpPr>
          <p:spPr bwMode="auto">
            <a:xfrm>
              <a:off x="4416" y="3504"/>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4000" b="1">
                  <a:solidFill>
                    <a:schemeClr val="tx2"/>
                  </a:solidFill>
                  <a:latin typeface="Symbol" panose="05050102010706020507" pitchFamily="18" charset="2"/>
                </a:rPr>
                <a:t>g</a:t>
              </a:r>
              <a:endParaRPr lang="en-US" sz="2400">
                <a:solidFill>
                  <a:schemeClr val="accent1"/>
                </a:solidFill>
                <a:latin typeface="Symbol" panose="05050102010706020507" pitchFamily="18" charset="2"/>
              </a:endParaRPr>
            </a:p>
          </p:txBody>
        </p:sp>
        <p:sp>
          <p:nvSpPr>
            <p:cNvPr id="90124" name="Rectangle 32"/>
            <p:cNvSpPr>
              <a:spLocks noChangeArrowheads="1"/>
            </p:cNvSpPr>
            <p:nvPr/>
          </p:nvSpPr>
          <p:spPr bwMode="auto">
            <a:xfrm>
              <a:off x="1808" y="3024"/>
              <a:ext cx="21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kumimoji="1" lang="en-US" b="1" u="sng">
                  <a:latin typeface="Times New Roman" panose="02020603050405020304" pitchFamily="18" charset="0"/>
                </a:rPr>
                <a:t>GAMMA DECAY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472" y="1448840"/>
            <a:ext cx="6414207" cy="4124501"/>
          </a:xfrm>
          <a:prstGeom prst="rect">
            <a:avLst/>
          </a:prstGeom>
        </p:spPr>
      </p:pic>
      <p:sp>
        <p:nvSpPr>
          <p:cNvPr id="79874" name="Rectangle 2"/>
          <p:cNvSpPr>
            <a:spLocks noGrp="1" noChangeArrowheads="1"/>
          </p:cNvSpPr>
          <p:nvPr>
            <p:ph type="title"/>
          </p:nvPr>
        </p:nvSpPr>
        <p:spPr>
          <a:xfrm>
            <a:off x="1412875" y="517525"/>
            <a:ext cx="8229600" cy="808038"/>
          </a:xfrm>
        </p:spPr>
        <p:txBody>
          <a:bodyPr/>
          <a:lstStyle/>
          <a:p>
            <a:pPr eaLnBrk="1" hangingPunct="1">
              <a:defRPr/>
            </a:pPr>
            <a:r>
              <a:rPr lang="en-US" sz="4400" b="1" dirty="0" smtClean="0">
                <a:effectLst>
                  <a:outerShdw blurRad="38100" dist="38100" dir="2700000" algn="tl">
                    <a:srgbClr val="000000">
                      <a:alpha val="43137"/>
                    </a:srgbClr>
                  </a:outerShdw>
                </a:effectLst>
              </a:rPr>
              <a:t>Radioactivity:  </a:t>
            </a:r>
            <a:r>
              <a:rPr lang="en-US" sz="4400" b="1" dirty="0" smtClean="0">
                <a:effectLst>
                  <a:outerShdw blurRad="38100" dist="38100" dir="2700000" algn="tl">
                    <a:srgbClr val="000000">
                      <a:alpha val="43137"/>
                    </a:srgbClr>
                  </a:outerShdw>
                </a:effectLst>
                <a:cs typeface="Arial" panose="020B0604020202020204" pitchFamily="34" charset="0"/>
              </a:rPr>
              <a:t>α</a:t>
            </a:r>
            <a:r>
              <a:rPr lang="en-US" sz="4400" b="1" dirty="0" smtClean="0">
                <a:effectLst>
                  <a:outerShdw blurRad="38100" dist="38100" dir="2700000" algn="tl">
                    <a:srgbClr val="000000">
                      <a:alpha val="43137"/>
                    </a:srgbClr>
                  </a:outerShdw>
                </a:effectLst>
              </a:rPr>
              <a:t> Decay</a:t>
            </a:r>
          </a:p>
        </p:txBody>
      </p:sp>
      <p:sp>
        <p:nvSpPr>
          <p:cNvPr id="79877" name="Rectangle 8"/>
          <p:cNvSpPr>
            <a:spLocks noChangeArrowheads="1"/>
          </p:cNvSpPr>
          <p:nvPr/>
        </p:nvSpPr>
        <p:spPr bwMode="auto">
          <a:xfrm>
            <a:off x="6672804" y="4935166"/>
            <a:ext cx="20478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1800" b="1" dirty="0" smtClean="0">
                <a:solidFill>
                  <a:schemeClr val="bg1"/>
                </a:solidFill>
                <a:effectLst>
                  <a:outerShdw blurRad="38100" dist="38100" dir="2700000" algn="tl">
                    <a:srgbClr val="000000">
                      <a:alpha val="43137"/>
                    </a:srgbClr>
                  </a:outerShdw>
                </a:effectLst>
                <a:latin typeface="Univers (W1)" charset="0"/>
              </a:rPr>
              <a:t>Alpha Particle</a:t>
            </a:r>
          </a:p>
          <a:p>
            <a:pPr>
              <a:defRPr/>
            </a:pPr>
            <a:r>
              <a:rPr lang="en-US" sz="1800" b="1" dirty="0" smtClean="0">
                <a:solidFill>
                  <a:schemeClr val="bg1"/>
                </a:solidFill>
                <a:effectLst>
                  <a:outerShdw blurRad="38100" dist="38100" dir="2700000" algn="tl">
                    <a:srgbClr val="000000">
                      <a:alpha val="43137"/>
                    </a:srgbClr>
                  </a:outerShdw>
                </a:effectLst>
                <a:latin typeface="Univers (W1)" charset="0"/>
              </a:rPr>
              <a:t>(Helium Nucleus)</a:t>
            </a:r>
          </a:p>
        </p:txBody>
      </p:sp>
      <p:sp>
        <p:nvSpPr>
          <p:cNvPr id="79883" name="Rectangle 98"/>
          <p:cNvSpPr>
            <a:spLocks noChangeArrowheads="1"/>
          </p:cNvSpPr>
          <p:nvPr/>
        </p:nvSpPr>
        <p:spPr bwMode="auto">
          <a:xfrm>
            <a:off x="4657446" y="4145538"/>
            <a:ext cx="1844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1800" b="1" u="sng" dirty="0" smtClean="0">
                <a:solidFill>
                  <a:schemeClr val="bg1"/>
                </a:solidFill>
                <a:effectLst>
                  <a:outerShdw blurRad="38100" dist="38100" dir="2700000" algn="tl">
                    <a:srgbClr val="000000">
                      <a:alpha val="43137"/>
                    </a:srgbClr>
                  </a:outerShdw>
                </a:effectLst>
                <a:latin typeface="Univers (W1)" charset="0"/>
              </a:rPr>
              <a:t>Parent Nucleus</a:t>
            </a:r>
            <a:endParaRPr lang="en-US" sz="1800" b="1" dirty="0" smtClean="0">
              <a:solidFill>
                <a:schemeClr val="bg1"/>
              </a:solidFill>
              <a:effectLst>
                <a:outerShdw blurRad="38100" dist="38100" dir="2700000" algn="tl">
                  <a:srgbClr val="000000">
                    <a:alpha val="43137"/>
                  </a:srgbClr>
                </a:outerShdw>
              </a:effectLst>
              <a:latin typeface="Univers (W1)" charset="0"/>
            </a:endParaRPr>
          </a:p>
          <a:p>
            <a:pPr>
              <a:defRPr/>
            </a:pPr>
            <a:r>
              <a:rPr lang="en-US" sz="1800" b="1" dirty="0" smtClean="0">
                <a:solidFill>
                  <a:schemeClr val="bg1"/>
                </a:solidFill>
                <a:effectLst>
                  <a:outerShdw blurRad="38100" dist="38100" dir="2700000" algn="tl">
                    <a:srgbClr val="000000">
                      <a:alpha val="43137"/>
                    </a:srgbClr>
                  </a:outerShdw>
                </a:effectLst>
                <a:latin typeface="Univers (W1)" charset="0"/>
              </a:rPr>
              <a:t>Ra-226</a:t>
            </a:r>
          </a:p>
        </p:txBody>
      </p:sp>
      <p:sp>
        <p:nvSpPr>
          <p:cNvPr id="79884" name="Rectangle 99"/>
          <p:cNvSpPr>
            <a:spLocks noChangeArrowheads="1"/>
          </p:cNvSpPr>
          <p:nvPr/>
        </p:nvSpPr>
        <p:spPr bwMode="auto">
          <a:xfrm>
            <a:off x="2379662" y="3284022"/>
            <a:ext cx="2136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1800" b="1" u="sng" dirty="0" smtClean="0">
                <a:solidFill>
                  <a:schemeClr val="bg1"/>
                </a:solidFill>
                <a:effectLst>
                  <a:outerShdw blurRad="38100" dist="38100" dir="2700000" algn="tl">
                    <a:srgbClr val="000000">
                      <a:alpha val="43137"/>
                    </a:srgbClr>
                  </a:outerShdw>
                </a:effectLst>
                <a:latin typeface="Univers (W1)" charset="0"/>
              </a:rPr>
              <a:t>Daughter Nucleus</a:t>
            </a:r>
            <a:endParaRPr lang="en-US" sz="1800" b="1" dirty="0" smtClean="0">
              <a:solidFill>
                <a:schemeClr val="bg1"/>
              </a:solidFill>
              <a:effectLst>
                <a:outerShdw blurRad="38100" dist="38100" dir="2700000" algn="tl">
                  <a:srgbClr val="000000">
                    <a:alpha val="43137"/>
                  </a:srgbClr>
                </a:outerShdw>
              </a:effectLst>
              <a:latin typeface="Univers (W1)" charset="0"/>
            </a:endParaRPr>
          </a:p>
          <a:p>
            <a:pPr>
              <a:defRPr/>
            </a:pPr>
            <a:r>
              <a:rPr lang="en-US" sz="1800" b="1" dirty="0" smtClean="0">
                <a:solidFill>
                  <a:schemeClr val="bg1"/>
                </a:solidFill>
                <a:effectLst>
                  <a:outerShdw blurRad="38100" dist="38100" dir="2700000" algn="tl">
                    <a:srgbClr val="000000">
                      <a:alpha val="43137"/>
                    </a:srgbClr>
                  </a:outerShdw>
                </a:effectLst>
                <a:latin typeface="Univers (W1)" charset="0"/>
              </a:rPr>
              <a:t>Rn-222</a:t>
            </a:r>
          </a:p>
        </p:txBody>
      </p:sp>
      <p:sp>
        <p:nvSpPr>
          <p:cNvPr id="77831" name="Rectangle 100"/>
          <p:cNvSpPr>
            <a:spLocks noChangeArrowheads="1"/>
          </p:cNvSpPr>
          <p:nvPr/>
        </p:nvSpPr>
        <p:spPr bwMode="auto">
          <a:xfrm>
            <a:off x="7235349" y="4016025"/>
            <a:ext cx="1247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marL="342900" indent="-342900">
              <a:defRPr sz="3200">
                <a:solidFill>
                  <a:schemeClr val="tx1"/>
                </a:solidFill>
                <a:latin typeface="Arial" panose="020B0604020202020204" pitchFamily="34" charset="0"/>
              </a:defRPr>
            </a:lvl1pPr>
            <a:lvl2pPr marL="455613">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lvl="1"/>
            <a:r>
              <a:rPr lang="en-US" sz="2000" b="1" baseline="30000" dirty="0">
                <a:solidFill>
                  <a:schemeClr val="bg1"/>
                </a:solidFill>
                <a:latin typeface="Symbol" panose="05050102010706020507" pitchFamily="18" charset="2"/>
              </a:rPr>
              <a:t></a:t>
            </a:r>
            <a:r>
              <a:rPr lang="en-US" sz="2000" b="1" baseline="-25000" dirty="0">
                <a:solidFill>
                  <a:schemeClr val="bg1"/>
                </a:solidFill>
                <a:latin typeface="Symbol" panose="05050102010706020507" pitchFamily="18" charset="2"/>
              </a:rPr>
              <a:t></a:t>
            </a:r>
            <a:r>
              <a:rPr lang="en-US" sz="2000" b="1" dirty="0">
                <a:solidFill>
                  <a:schemeClr val="bg1"/>
                </a:solidFill>
                <a:latin typeface="Symbol" panose="05050102010706020507" pitchFamily="18" charset="2"/>
              </a:rPr>
              <a:t></a:t>
            </a:r>
            <a:r>
              <a:rPr lang="en-US" sz="2000" b="1" baseline="30000" dirty="0">
                <a:solidFill>
                  <a:schemeClr val="bg1"/>
                </a:solidFill>
                <a:latin typeface="Symbol" panose="05050102010706020507" pitchFamily="18" charset="2"/>
              </a:rPr>
              <a:t></a:t>
            </a:r>
          </a:p>
        </p:txBody>
      </p:sp>
      <p:sp>
        <p:nvSpPr>
          <p:cNvPr id="187498" name="Line 106"/>
          <p:cNvSpPr>
            <a:spLocks noChangeShapeType="1"/>
          </p:cNvSpPr>
          <p:nvPr/>
        </p:nvSpPr>
        <p:spPr bwMode="auto">
          <a:xfrm>
            <a:off x="7526338" y="3086100"/>
            <a:ext cx="465137" cy="0"/>
          </a:xfrm>
          <a:prstGeom prst="line">
            <a:avLst/>
          </a:prstGeom>
          <a:noFill/>
          <a:ln w="12700">
            <a:noFill/>
            <a:round/>
            <a:headEnd/>
            <a:tailEnd type="triangle" w="med" len="med"/>
          </a:ln>
          <a:effectLst/>
        </p:spPr>
        <p:txBody>
          <a:bodyPr lIns="91392" tIns="45697" rIns="91392" bIns="45697">
            <a:spAutoFit/>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nvGrpSpPr>
          <p:cNvPr id="77833" name="Group 112"/>
          <p:cNvGrpSpPr>
            <a:grpSpLocks/>
          </p:cNvGrpSpPr>
          <p:nvPr/>
        </p:nvGrpSpPr>
        <p:grpSpPr bwMode="auto">
          <a:xfrm>
            <a:off x="6148387" y="1866626"/>
            <a:ext cx="3494088" cy="766763"/>
            <a:chOff x="3623" y="1687"/>
            <a:chExt cx="1618" cy="355"/>
          </a:xfrm>
        </p:grpSpPr>
        <p:sp>
          <p:nvSpPr>
            <p:cNvPr id="79890" name="Text Box 102"/>
            <p:cNvSpPr txBox="1">
              <a:spLocks noChangeArrowheads="1"/>
            </p:cNvSpPr>
            <p:nvPr/>
          </p:nvSpPr>
          <p:spPr bwMode="auto">
            <a:xfrm>
              <a:off x="4216" y="1687"/>
              <a:ext cx="10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2" tIns="45697" rIns="91392" bIns="45697">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2200" b="1" baseline="50000" dirty="0" smtClean="0">
                  <a:solidFill>
                    <a:schemeClr val="bg1"/>
                  </a:solidFill>
                  <a:effectLst>
                    <a:outerShdw blurRad="38100" dist="38100" dir="2700000" algn="tl">
                      <a:srgbClr val="000000">
                        <a:alpha val="43137"/>
                      </a:srgbClr>
                    </a:outerShdw>
                  </a:effectLst>
                  <a:latin typeface="Univers (W1)" charset="0"/>
                </a:rPr>
                <a:t>A-4</a:t>
              </a:r>
              <a:r>
                <a:rPr lang="en-US" sz="2000" b="1" baseline="50000" dirty="0" smtClean="0">
                  <a:solidFill>
                    <a:schemeClr val="bg1"/>
                  </a:solidFill>
                  <a:effectLst>
                    <a:outerShdw blurRad="38100" dist="38100" dir="2700000" algn="tl">
                      <a:srgbClr val="000000">
                        <a:alpha val="43137"/>
                      </a:srgbClr>
                    </a:outerShdw>
                  </a:effectLst>
                  <a:latin typeface="Univers (W1)" charset="0"/>
                </a:rPr>
                <a:t> </a:t>
              </a:r>
              <a:r>
                <a:rPr lang="en-US" sz="2000" b="1" dirty="0" smtClean="0">
                  <a:solidFill>
                    <a:schemeClr val="bg1"/>
                  </a:solidFill>
                  <a:effectLst>
                    <a:outerShdw blurRad="38100" dist="38100" dir="2700000" algn="tl">
                      <a:srgbClr val="000000">
                        <a:alpha val="43137"/>
                      </a:srgbClr>
                    </a:outerShdw>
                  </a:effectLst>
                  <a:latin typeface="Univers (W1)" charset="0"/>
                </a:rPr>
                <a:t>Y + </a:t>
              </a:r>
              <a:r>
                <a:rPr lang="en-US" sz="2000" b="1" dirty="0" smtClean="0">
                  <a:solidFill>
                    <a:schemeClr val="bg1"/>
                  </a:solidFill>
                  <a:effectLst>
                    <a:outerShdw blurRad="38100" dist="38100" dir="2700000" algn="tl">
                      <a:srgbClr val="000000">
                        <a:alpha val="43137"/>
                      </a:srgbClr>
                    </a:outerShdw>
                  </a:effectLst>
                  <a:latin typeface="Symbol" panose="05050102010706020507" pitchFamily="18" charset="2"/>
                </a:rPr>
                <a:t></a:t>
              </a:r>
            </a:p>
          </p:txBody>
        </p:sp>
        <p:grpSp>
          <p:nvGrpSpPr>
            <p:cNvPr id="77837" name="Group 111"/>
            <p:cNvGrpSpPr>
              <a:grpSpLocks/>
            </p:cNvGrpSpPr>
            <p:nvPr/>
          </p:nvGrpSpPr>
          <p:grpSpPr bwMode="auto">
            <a:xfrm>
              <a:off x="3623" y="1692"/>
              <a:ext cx="929" cy="350"/>
              <a:chOff x="4451" y="1830"/>
              <a:chExt cx="929" cy="350"/>
            </a:xfrm>
          </p:grpSpPr>
          <p:sp>
            <p:nvSpPr>
              <p:cNvPr id="79893" name="Text Box 104"/>
              <p:cNvSpPr txBox="1">
                <a:spLocks noChangeArrowheads="1"/>
              </p:cNvSpPr>
              <p:nvPr/>
            </p:nvSpPr>
            <p:spPr bwMode="auto">
              <a:xfrm>
                <a:off x="4451" y="1830"/>
                <a:ext cx="5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2" tIns="45697" rIns="91392" bIns="45697">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2100" b="1" baseline="50000" dirty="0" smtClean="0">
                    <a:solidFill>
                      <a:schemeClr val="bg1"/>
                    </a:solidFill>
                    <a:effectLst>
                      <a:outerShdw blurRad="38100" dist="38100" dir="2700000" algn="tl">
                        <a:srgbClr val="000000">
                          <a:alpha val="43137"/>
                        </a:srgbClr>
                      </a:outerShdw>
                    </a:effectLst>
                    <a:latin typeface="Univers (W1)" charset="0"/>
                  </a:rPr>
                  <a:t>A</a:t>
                </a:r>
                <a:r>
                  <a:rPr lang="en-US" sz="2000" b="1" baseline="50000" dirty="0" smtClean="0">
                    <a:solidFill>
                      <a:schemeClr val="tx2"/>
                    </a:solidFill>
                    <a:effectLst>
                      <a:outerShdw blurRad="38100" dist="38100" dir="2700000" algn="tl">
                        <a:srgbClr val="000000">
                          <a:alpha val="43137"/>
                        </a:srgbClr>
                      </a:outerShdw>
                    </a:effectLst>
                    <a:latin typeface="Univers (W1)" charset="0"/>
                  </a:rPr>
                  <a:t> </a:t>
                </a:r>
                <a:r>
                  <a:rPr lang="en-US" sz="2000" b="1" dirty="0" smtClean="0">
                    <a:solidFill>
                      <a:schemeClr val="bg1"/>
                    </a:solidFill>
                    <a:effectLst>
                      <a:outerShdw blurRad="38100" dist="38100" dir="2700000" algn="tl">
                        <a:srgbClr val="000000">
                          <a:alpha val="43137"/>
                        </a:srgbClr>
                      </a:outerShdw>
                    </a:effectLst>
                    <a:latin typeface="Univers (W1)" charset="0"/>
                  </a:rPr>
                  <a:t>X</a:t>
                </a:r>
              </a:p>
            </p:txBody>
          </p:sp>
          <p:sp>
            <p:nvSpPr>
              <p:cNvPr id="77840" name="Text Box 105"/>
              <p:cNvSpPr txBox="1">
                <a:spLocks noChangeArrowheads="1"/>
              </p:cNvSpPr>
              <p:nvPr/>
            </p:nvSpPr>
            <p:spPr bwMode="auto">
              <a:xfrm>
                <a:off x="4463" y="1930"/>
                <a:ext cx="1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2" tIns="45697" rIns="91392" bIns="45697">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000" b="1">
                    <a:solidFill>
                      <a:schemeClr val="bg1"/>
                    </a:solidFill>
                    <a:latin typeface="Univers (W1)" charset="0"/>
                  </a:rPr>
                  <a:t>z</a:t>
                </a:r>
              </a:p>
            </p:txBody>
          </p:sp>
          <p:sp>
            <p:nvSpPr>
              <p:cNvPr id="79895" name="Text Box 107"/>
              <p:cNvSpPr txBox="1">
                <a:spLocks noChangeArrowheads="1"/>
              </p:cNvSpPr>
              <p:nvPr/>
            </p:nvSpPr>
            <p:spPr bwMode="auto">
              <a:xfrm>
                <a:off x="5035" y="1927"/>
                <a:ext cx="3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2" tIns="45697" rIns="91392" bIns="45697">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defRPr/>
                </a:pPr>
                <a:r>
                  <a:rPr lang="en-US" sz="1800" b="1" dirty="0" smtClean="0">
                    <a:solidFill>
                      <a:schemeClr val="bg1"/>
                    </a:solidFill>
                    <a:effectLst>
                      <a:outerShdw blurRad="38100" dist="38100" dir="2700000" algn="tl">
                        <a:srgbClr val="000000">
                          <a:alpha val="43137"/>
                        </a:srgbClr>
                      </a:outerShdw>
                    </a:effectLst>
                    <a:latin typeface="Univers (W1)" charset="0"/>
                  </a:rPr>
                  <a:t>Z-2</a:t>
                </a:r>
              </a:p>
            </p:txBody>
          </p:sp>
        </p:grpSp>
        <p:sp>
          <p:nvSpPr>
            <p:cNvPr id="187500" name="Line 108"/>
            <p:cNvSpPr>
              <a:spLocks noChangeShapeType="1"/>
            </p:cNvSpPr>
            <p:nvPr/>
          </p:nvSpPr>
          <p:spPr bwMode="auto">
            <a:xfrm>
              <a:off x="3962" y="1817"/>
              <a:ext cx="260" cy="0"/>
            </a:xfrm>
            <a:prstGeom prst="line">
              <a:avLst/>
            </a:prstGeom>
            <a:noFill/>
            <a:ln w="19050">
              <a:solidFill>
                <a:schemeClr val="bg1"/>
              </a:solidFill>
              <a:round/>
              <a:headEnd/>
              <a:tailEnd type="triangle" w="med" len="me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pic>
        <p:nvPicPr>
          <p:cNvPr id="77834"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04" y="2550719"/>
            <a:ext cx="1755728" cy="185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7835" name="Text Box 110"/>
          <p:cNvSpPr txBox="1">
            <a:spLocks noChangeArrowheads="1"/>
          </p:cNvSpPr>
          <p:nvPr/>
        </p:nvSpPr>
        <p:spPr bwMode="auto">
          <a:xfrm>
            <a:off x="492402" y="4555113"/>
            <a:ext cx="161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1200" b="1" i="1" dirty="0">
                <a:solidFill>
                  <a:schemeClr val="tx2"/>
                </a:solidFill>
                <a:latin typeface="Univers (W1)" charset="0"/>
              </a:rPr>
              <a:t>Alpha tracks in a cloud chamber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09600" y="0"/>
            <a:ext cx="7772400" cy="1143000"/>
          </a:xfrm>
        </p:spPr>
        <p:txBody>
          <a:bodyPr lIns="92075" tIns="46038" rIns="92075" bIns="46038"/>
          <a:lstStyle/>
          <a:p>
            <a:pPr eaLnBrk="1" hangingPunct="1"/>
            <a:r>
              <a:rPr lang="en-US" b="1" smtClean="0"/>
              <a:t>Alpha Radiation (</a:t>
            </a:r>
            <a:r>
              <a:rPr lang="en-US" b="1" smtClean="0">
                <a:latin typeface="Symbol" panose="05050102010706020507" pitchFamily="18" charset="2"/>
              </a:rPr>
              <a:t>a</a:t>
            </a:r>
            <a:r>
              <a:rPr lang="en-US" b="1" smtClean="0"/>
              <a:t>)</a:t>
            </a:r>
          </a:p>
        </p:txBody>
      </p:sp>
      <p:graphicFrame>
        <p:nvGraphicFramePr>
          <p:cNvPr id="389124" name="Object 4">
            <a:hlinkClick r:id="rId3" action="ppaction://hlinksldjump"/>
          </p:cNvPr>
          <p:cNvGraphicFramePr>
            <a:graphicFrameLocks/>
          </p:cNvGraphicFramePr>
          <p:nvPr/>
        </p:nvGraphicFramePr>
        <p:xfrm>
          <a:off x="6353175" y="554038"/>
          <a:ext cx="1831975" cy="1846262"/>
        </p:xfrm>
        <a:graphic>
          <a:graphicData uri="http://schemas.openxmlformats.org/presentationml/2006/ole">
            <mc:AlternateContent xmlns:mc="http://schemas.openxmlformats.org/markup-compatibility/2006">
              <mc:Choice xmlns:v="urn:schemas-microsoft-com:vml" Requires="v">
                <p:oleObj spid="_x0000_s79901" name="Bitmap Image" r:id="rId4" imgW="1486107" imgH="1495634" progId="Paint.Picture">
                  <p:embed/>
                </p:oleObj>
              </mc:Choice>
              <mc:Fallback>
                <p:oleObj name="Bitmap Image" r:id="rId4" imgW="1486107" imgH="1495634" progId="Paint.Picture">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175" y="554038"/>
                        <a:ext cx="18319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6" name="Rectangle 13"/>
          <p:cNvSpPr>
            <a:spLocks noChangeArrowheads="1"/>
          </p:cNvSpPr>
          <p:nvPr/>
        </p:nvSpPr>
        <p:spPr bwMode="auto">
          <a:xfrm>
            <a:off x="2990850" y="939800"/>
            <a:ext cx="2647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sz="2000" b="1"/>
          </a:p>
        </p:txBody>
      </p:sp>
      <p:grpSp>
        <p:nvGrpSpPr>
          <p:cNvPr id="7" name="Group 6"/>
          <p:cNvGrpSpPr>
            <a:grpSpLocks/>
          </p:cNvGrpSpPr>
          <p:nvPr/>
        </p:nvGrpSpPr>
        <p:grpSpPr bwMode="auto">
          <a:xfrm>
            <a:off x="685800" y="939800"/>
            <a:ext cx="4953000" cy="914400"/>
            <a:chOff x="685799" y="939842"/>
            <a:chExt cx="4953001" cy="914400"/>
          </a:xfrm>
        </p:grpSpPr>
        <p:sp>
          <p:nvSpPr>
            <p:cNvPr id="389128" name="Rectangle 8"/>
            <p:cNvSpPr>
              <a:spLocks noChangeArrowheads="1"/>
            </p:cNvSpPr>
            <p:nvPr/>
          </p:nvSpPr>
          <p:spPr bwMode="auto">
            <a:xfrm>
              <a:off x="685799" y="939842"/>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Characteristics</a:t>
              </a:r>
            </a:p>
          </p:txBody>
        </p:sp>
        <p:sp>
          <p:nvSpPr>
            <p:cNvPr id="79892" name="Rectangle 18"/>
            <p:cNvSpPr>
              <a:spLocks noChangeArrowheads="1"/>
            </p:cNvSpPr>
            <p:nvPr/>
          </p:nvSpPr>
          <p:spPr bwMode="auto">
            <a:xfrm>
              <a:off x="2990850" y="939842"/>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a:solidFill>
                    <a:schemeClr val="bg1"/>
                  </a:solidFill>
                </a:rPr>
                <a:t>Particle, Large Mass,</a:t>
              </a:r>
            </a:p>
            <a:p>
              <a:pPr algn="ctr"/>
              <a:r>
                <a:rPr lang="en-US" sz="2000" b="1">
                  <a:solidFill>
                    <a:schemeClr val="bg1"/>
                  </a:solidFill>
                </a:rPr>
                <a:t>+2 Charge</a:t>
              </a:r>
            </a:p>
          </p:txBody>
        </p:sp>
      </p:grpSp>
      <p:grpSp>
        <p:nvGrpSpPr>
          <p:cNvPr id="8" name="Group 7"/>
          <p:cNvGrpSpPr>
            <a:grpSpLocks/>
          </p:cNvGrpSpPr>
          <p:nvPr/>
        </p:nvGrpSpPr>
        <p:grpSpPr bwMode="auto">
          <a:xfrm>
            <a:off x="685800" y="1854200"/>
            <a:ext cx="4953000" cy="917575"/>
            <a:chOff x="685799" y="1854242"/>
            <a:chExt cx="4953001" cy="918049"/>
          </a:xfrm>
        </p:grpSpPr>
        <p:sp>
          <p:nvSpPr>
            <p:cNvPr id="389129" name="Rectangle 9"/>
            <p:cNvSpPr>
              <a:spLocks noChangeArrowheads="1"/>
            </p:cNvSpPr>
            <p:nvPr/>
          </p:nvSpPr>
          <p:spPr bwMode="auto">
            <a:xfrm>
              <a:off x="685799" y="1854242"/>
              <a:ext cx="2286000" cy="914872"/>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Range</a:t>
              </a:r>
            </a:p>
          </p:txBody>
        </p:sp>
        <p:sp>
          <p:nvSpPr>
            <p:cNvPr id="79890" name="Rectangle 19"/>
            <p:cNvSpPr>
              <a:spLocks noChangeArrowheads="1"/>
            </p:cNvSpPr>
            <p:nvPr/>
          </p:nvSpPr>
          <p:spPr bwMode="auto">
            <a:xfrm>
              <a:off x="2990850" y="1857891"/>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a:t>Very Short</a:t>
              </a:r>
            </a:p>
            <a:p>
              <a:pPr algn="ctr"/>
              <a:r>
                <a:rPr lang="en-US" sz="2000" b="1"/>
                <a:t>1 - 2” in air</a:t>
              </a:r>
            </a:p>
          </p:txBody>
        </p:sp>
      </p:grpSp>
      <p:grpSp>
        <p:nvGrpSpPr>
          <p:cNvPr id="9" name="Group 8"/>
          <p:cNvGrpSpPr>
            <a:grpSpLocks/>
          </p:cNvGrpSpPr>
          <p:nvPr/>
        </p:nvGrpSpPr>
        <p:grpSpPr bwMode="auto">
          <a:xfrm>
            <a:off x="685800" y="2768600"/>
            <a:ext cx="4953000" cy="922338"/>
            <a:chOff x="685799" y="2768642"/>
            <a:chExt cx="4953000" cy="921698"/>
          </a:xfrm>
        </p:grpSpPr>
        <p:sp>
          <p:nvSpPr>
            <p:cNvPr id="389130" name="Rectangle 10"/>
            <p:cNvSpPr>
              <a:spLocks noChangeArrowheads="1"/>
            </p:cNvSpPr>
            <p:nvPr/>
          </p:nvSpPr>
          <p:spPr bwMode="auto">
            <a:xfrm>
              <a:off x="685799" y="2768642"/>
              <a:ext cx="2286000" cy="913766"/>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Shielding</a:t>
              </a:r>
            </a:p>
          </p:txBody>
        </p:sp>
        <p:sp>
          <p:nvSpPr>
            <p:cNvPr id="79888" name="Rectangle 20"/>
            <p:cNvSpPr>
              <a:spLocks noChangeArrowheads="1"/>
            </p:cNvSpPr>
            <p:nvPr/>
          </p:nvSpPr>
          <p:spPr bwMode="auto">
            <a:xfrm>
              <a:off x="2990849" y="2775940"/>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a:t>Paper</a:t>
              </a:r>
            </a:p>
            <a:p>
              <a:pPr algn="ctr"/>
              <a:r>
                <a:rPr lang="en-US" sz="2000" b="1"/>
                <a:t>Outer layer of skin</a:t>
              </a:r>
            </a:p>
          </p:txBody>
        </p:sp>
      </p:grpSp>
      <p:grpSp>
        <p:nvGrpSpPr>
          <p:cNvPr id="10" name="Group 9"/>
          <p:cNvGrpSpPr>
            <a:grpSpLocks/>
          </p:cNvGrpSpPr>
          <p:nvPr/>
        </p:nvGrpSpPr>
        <p:grpSpPr bwMode="auto">
          <a:xfrm>
            <a:off x="685800" y="3683000"/>
            <a:ext cx="4953000" cy="928688"/>
            <a:chOff x="685799" y="3683042"/>
            <a:chExt cx="4953000" cy="928996"/>
          </a:xfrm>
        </p:grpSpPr>
        <p:sp>
          <p:nvSpPr>
            <p:cNvPr id="389131" name="Rectangle 11"/>
            <p:cNvSpPr>
              <a:spLocks noChangeArrowheads="1"/>
            </p:cNvSpPr>
            <p:nvPr/>
          </p:nvSpPr>
          <p:spPr bwMode="auto">
            <a:xfrm>
              <a:off x="685799" y="3683042"/>
              <a:ext cx="2286000" cy="914703"/>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Hazards</a:t>
              </a:r>
            </a:p>
          </p:txBody>
        </p:sp>
        <p:sp>
          <p:nvSpPr>
            <p:cNvPr id="79886" name="Rectangle 21"/>
            <p:cNvSpPr>
              <a:spLocks noChangeArrowheads="1"/>
            </p:cNvSpPr>
            <p:nvPr/>
          </p:nvSpPr>
          <p:spPr bwMode="auto">
            <a:xfrm>
              <a:off x="2990849" y="3697638"/>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a:t>Internal</a:t>
              </a:r>
            </a:p>
          </p:txBody>
        </p:sp>
      </p:grpSp>
      <p:grpSp>
        <p:nvGrpSpPr>
          <p:cNvPr id="11" name="Group 10"/>
          <p:cNvGrpSpPr>
            <a:grpSpLocks/>
          </p:cNvGrpSpPr>
          <p:nvPr/>
        </p:nvGrpSpPr>
        <p:grpSpPr bwMode="auto">
          <a:xfrm>
            <a:off x="685800" y="4594225"/>
            <a:ext cx="4953000" cy="917575"/>
            <a:chOff x="685799" y="4594101"/>
            <a:chExt cx="4953000" cy="917741"/>
          </a:xfrm>
        </p:grpSpPr>
        <p:sp>
          <p:nvSpPr>
            <p:cNvPr id="389132" name="Rectangle 12"/>
            <p:cNvSpPr>
              <a:spLocks noChangeArrowheads="1"/>
            </p:cNvSpPr>
            <p:nvPr/>
          </p:nvSpPr>
          <p:spPr bwMode="auto">
            <a:xfrm>
              <a:off x="685799" y="4597277"/>
              <a:ext cx="2286000" cy="914565"/>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Sources</a:t>
              </a:r>
            </a:p>
          </p:txBody>
        </p:sp>
        <p:sp>
          <p:nvSpPr>
            <p:cNvPr id="79884" name="Rectangle 22"/>
            <p:cNvSpPr>
              <a:spLocks noChangeArrowheads="1"/>
            </p:cNvSpPr>
            <p:nvPr/>
          </p:nvSpPr>
          <p:spPr bwMode="auto">
            <a:xfrm>
              <a:off x="2990849" y="4594101"/>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1800" b="1"/>
                <a:t>Plutonium, Uranium,</a:t>
              </a:r>
            </a:p>
            <a:p>
              <a:pPr algn="ctr"/>
              <a:r>
                <a:rPr lang="en-US" sz="1800" b="1"/>
                <a:t>Americium</a:t>
              </a:r>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4450" y="3697288"/>
            <a:ext cx="5414963"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22"/>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nodeType="afterEffect">
                                  <p:stCondLst>
                                    <p:cond delay="300"/>
                                  </p:stCondLst>
                                  <p:childTnLst>
                                    <p:set>
                                      <p:cBhvr>
                                        <p:cTn id="9" dur="1" fill="hold">
                                          <p:stCondLst>
                                            <p:cond delay="0"/>
                                          </p:stCondLst>
                                        </p:cTn>
                                        <p:tgtEl>
                                          <p:spTgt spid="389124"/>
                                        </p:tgtEl>
                                        <p:attrNameLst>
                                          <p:attrName>style.visibility</p:attrName>
                                        </p:attrNameLst>
                                      </p:cBhvr>
                                      <p:to>
                                        <p:strVal val="visible"/>
                                      </p:to>
                                    </p:set>
                                    <p:anim calcmode="lin" valueType="num">
                                      <p:cBhvr>
                                        <p:cTn id="10" dur="500" fill="hold"/>
                                        <p:tgtEl>
                                          <p:spTgt spid="389124"/>
                                        </p:tgtEl>
                                        <p:attrNameLst>
                                          <p:attrName>ppt_w</p:attrName>
                                        </p:attrNameLst>
                                      </p:cBhvr>
                                      <p:tavLst>
                                        <p:tav tm="0">
                                          <p:val>
                                            <p:fltVal val="0"/>
                                          </p:val>
                                        </p:tav>
                                        <p:tav tm="100000">
                                          <p:val>
                                            <p:strVal val="#ppt_w"/>
                                          </p:val>
                                        </p:tav>
                                      </p:tavLst>
                                    </p:anim>
                                    <p:anim calcmode="lin" valueType="num">
                                      <p:cBhvr>
                                        <p:cTn id="11" dur="500" fill="hold"/>
                                        <p:tgtEl>
                                          <p:spTgt spid="389124"/>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xit" presetSubtype="0" fill="hold"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90600" y="193675"/>
            <a:ext cx="7772400" cy="990600"/>
          </a:xfrm>
        </p:spPr>
        <p:txBody>
          <a:bodyPr/>
          <a:lstStyle/>
          <a:p>
            <a:pPr eaLnBrk="1" hangingPunct="1">
              <a:defRPr/>
            </a:pPr>
            <a:r>
              <a:rPr lang="en-US" sz="4400" b="1" dirty="0" smtClean="0">
                <a:effectLst>
                  <a:outerShdw blurRad="38100" dist="38100" dir="2700000" algn="tl">
                    <a:srgbClr val="000000">
                      <a:alpha val="43137"/>
                    </a:srgbClr>
                  </a:outerShdw>
                </a:effectLst>
              </a:rPr>
              <a:t>Uses of Alpha Radiation</a:t>
            </a:r>
          </a:p>
        </p:txBody>
      </p:sp>
      <p:graphicFrame>
        <p:nvGraphicFramePr>
          <p:cNvPr id="80899" name="Object 2"/>
          <p:cNvGraphicFramePr>
            <a:graphicFrameLocks noGrp="1" noChangeAspect="1"/>
          </p:cNvGraphicFramePr>
          <p:nvPr>
            <p:ph type="clipArt" sz="half" idx="2"/>
          </p:nvPr>
        </p:nvGraphicFramePr>
        <p:xfrm>
          <a:off x="4229100" y="1828800"/>
          <a:ext cx="2438400" cy="1227138"/>
        </p:xfrm>
        <a:graphic>
          <a:graphicData uri="http://schemas.openxmlformats.org/presentationml/2006/ole">
            <mc:AlternateContent xmlns:mc="http://schemas.openxmlformats.org/markup-compatibility/2006">
              <mc:Choice xmlns:v="urn:schemas-microsoft-com:vml" Requires="v">
                <p:oleObj spid="_x0000_s80938" name="Microsoft ClipArt Gallery" r:id="rId3" imgW="2487168" imgH="1252728" progId="MS_ClipArt_Gallery">
                  <p:embed/>
                </p:oleObj>
              </mc:Choice>
              <mc:Fallback>
                <p:oleObj name="Microsoft ClipArt Gallery" r:id="rId3" imgW="2487168" imgH="1252728" progId="MS_ClipArt_Gallery">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1828800"/>
                        <a:ext cx="24384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1364" name="Line 4"/>
          <p:cNvSpPr>
            <a:spLocks noChangeShapeType="1"/>
          </p:cNvSpPr>
          <p:nvPr/>
        </p:nvSpPr>
        <p:spPr bwMode="auto">
          <a:xfrm>
            <a:off x="0" y="1219200"/>
            <a:ext cx="9144000" cy="0"/>
          </a:xfrm>
          <a:prstGeom prst="line">
            <a:avLst/>
          </a:prstGeom>
          <a:noFill/>
          <a:ln w="9525">
            <a:solidFill>
              <a:schemeClr val="accent2"/>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1365" name="Text Box 5"/>
          <p:cNvSpPr txBox="1">
            <a:spLocks noChangeArrowheads="1"/>
          </p:cNvSpPr>
          <p:nvPr/>
        </p:nvSpPr>
        <p:spPr bwMode="auto">
          <a:xfrm>
            <a:off x="381000" y="1600200"/>
            <a:ext cx="4114800" cy="5140325"/>
          </a:xfrm>
          <a:prstGeom prst="rect">
            <a:avLst/>
          </a:prstGeom>
          <a:noFill/>
          <a:ln w="9525">
            <a:noFill/>
            <a:miter lim="800000"/>
            <a:headEnd/>
            <a:tailEnd/>
          </a:ln>
          <a:effec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50000"/>
              </a:spcBef>
              <a:buClr>
                <a:schemeClr val="hlink"/>
              </a:buClr>
              <a:buSzPct val="90000"/>
              <a:buFont typeface="Wingdings" panose="05000000000000000000" pitchFamily="2" charset="2"/>
              <a:buNone/>
              <a:defRPr/>
            </a:pPr>
            <a:r>
              <a:rPr lang="en-US" sz="4000" dirty="0" smtClean="0">
                <a:effectLst>
                  <a:outerShdw blurRad="38100" dist="38100" dir="2700000" algn="tl">
                    <a:srgbClr val="000000"/>
                  </a:outerShdw>
                </a:effectLst>
                <a:latin typeface="Times" panose="02020603050405020304" pitchFamily="18" charset="0"/>
              </a:rPr>
              <a:t>• Pacemakers</a:t>
            </a:r>
            <a:r>
              <a:rPr lang="en-US" sz="1400" dirty="0" smtClean="0">
                <a:effectLst>
                  <a:outerShdw blurRad="38100" dist="38100" dir="2700000" algn="tl">
                    <a:srgbClr val="000000"/>
                  </a:outerShdw>
                </a:effectLst>
                <a:latin typeface="Times" panose="02020603050405020304" pitchFamily="18" charset="0"/>
              </a:rPr>
              <a:t> (Older models)</a:t>
            </a:r>
            <a:endParaRPr lang="en-US" sz="4000" dirty="0" smtClean="0">
              <a:effectLst>
                <a:outerShdw blurRad="38100" dist="38100" dir="2700000" algn="tl">
                  <a:srgbClr val="000000"/>
                </a:outerShdw>
              </a:effectLst>
              <a:latin typeface="Times" panose="02020603050405020304" pitchFamily="18" charset="0"/>
            </a:endParaRPr>
          </a:p>
          <a:p>
            <a:pPr eaLnBrk="1" hangingPunct="1">
              <a:spcBef>
                <a:spcPct val="50000"/>
              </a:spcBef>
              <a:buClr>
                <a:schemeClr val="hlink"/>
              </a:buClr>
              <a:buSzPct val="90000"/>
              <a:buFont typeface="Wingdings" panose="05000000000000000000" pitchFamily="2" charset="2"/>
              <a:buNone/>
              <a:defRPr/>
            </a:pPr>
            <a:r>
              <a:rPr lang="en-US" sz="4000" dirty="0" smtClean="0">
                <a:effectLst>
                  <a:outerShdw blurRad="38100" dist="38100" dir="2700000" algn="tl">
                    <a:srgbClr val="000000"/>
                  </a:outerShdw>
                </a:effectLst>
                <a:latin typeface="Times" panose="02020603050405020304" pitchFamily="18" charset="0"/>
              </a:rPr>
              <a:t>• Airplanes</a:t>
            </a:r>
          </a:p>
          <a:p>
            <a:pPr eaLnBrk="1" hangingPunct="1">
              <a:spcBef>
                <a:spcPct val="50000"/>
              </a:spcBef>
              <a:buClr>
                <a:schemeClr val="hlink"/>
              </a:buClr>
              <a:buSzPct val="90000"/>
              <a:buFont typeface="Wingdings" panose="05000000000000000000" pitchFamily="2" charset="2"/>
              <a:buNone/>
              <a:defRPr/>
            </a:pPr>
            <a:r>
              <a:rPr lang="en-US" sz="4000" dirty="0" smtClean="0">
                <a:effectLst>
                  <a:outerShdw blurRad="38100" dist="38100" dir="2700000" algn="tl">
                    <a:srgbClr val="000000"/>
                  </a:outerShdw>
                </a:effectLst>
                <a:latin typeface="Times" panose="02020603050405020304" pitchFamily="18" charset="0"/>
              </a:rPr>
              <a:t>• Copy Machines</a:t>
            </a:r>
          </a:p>
          <a:p>
            <a:pPr eaLnBrk="1" hangingPunct="1">
              <a:spcBef>
                <a:spcPct val="50000"/>
              </a:spcBef>
              <a:buClr>
                <a:schemeClr val="hlink"/>
              </a:buClr>
              <a:buSzPct val="90000"/>
              <a:buFont typeface="Wingdings" panose="05000000000000000000" pitchFamily="2" charset="2"/>
              <a:buNone/>
              <a:defRPr/>
            </a:pPr>
            <a:r>
              <a:rPr lang="en-US" sz="4000" dirty="0" smtClean="0">
                <a:effectLst>
                  <a:outerShdw blurRad="38100" dist="38100" dir="2700000" algn="tl">
                    <a:srgbClr val="000000"/>
                  </a:outerShdw>
                </a:effectLst>
                <a:latin typeface="Times" panose="02020603050405020304" pitchFamily="18" charset="0"/>
              </a:rPr>
              <a:t>•Smoke Detectors</a:t>
            </a:r>
          </a:p>
          <a:p>
            <a:pPr eaLnBrk="1" hangingPunct="1">
              <a:spcBef>
                <a:spcPct val="50000"/>
              </a:spcBef>
              <a:buClr>
                <a:schemeClr val="hlink"/>
              </a:buClr>
              <a:buSzPct val="90000"/>
              <a:buFont typeface="Wingdings" panose="05000000000000000000" pitchFamily="2" charset="2"/>
              <a:buNone/>
              <a:defRPr/>
            </a:pPr>
            <a:r>
              <a:rPr lang="en-US" sz="4000" dirty="0" smtClean="0">
                <a:effectLst>
                  <a:outerShdw blurRad="38100" dist="38100" dir="2700000" algn="tl">
                    <a:srgbClr val="000000"/>
                  </a:outerShdw>
                </a:effectLst>
                <a:latin typeface="Times" panose="02020603050405020304" pitchFamily="18" charset="0"/>
              </a:rPr>
              <a:t>•Space exploration</a:t>
            </a:r>
            <a:endParaRPr lang="en-US" dirty="0" smtClean="0">
              <a:effectLst>
                <a:outerShdw blurRad="38100" dist="38100" dir="2700000" algn="tl">
                  <a:srgbClr val="000000"/>
                </a:outerShdw>
              </a:effectLst>
              <a:latin typeface="Times" panose="02020603050405020304" pitchFamily="18" charset="0"/>
            </a:endParaRPr>
          </a:p>
          <a:p>
            <a:pPr eaLnBrk="1" hangingPunct="1">
              <a:spcBef>
                <a:spcPct val="50000"/>
              </a:spcBef>
              <a:buClr>
                <a:schemeClr val="hlink"/>
              </a:buClr>
              <a:buSzPct val="90000"/>
              <a:buFont typeface="Wingdings" panose="05000000000000000000" pitchFamily="2" charset="2"/>
              <a:buNone/>
              <a:defRPr/>
            </a:pPr>
            <a:r>
              <a:rPr lang="en-US" dirty="0" smtClean="0">
                <a:effectLst>
                  <a:outerShdw blurRad="38100" dist="38100" dir="2700000" algn="tl">
                    <a:srgbClr val="000000"/>
                  </a:outerShdw>
                </a:effectLst>
                <a:latin typeface="Times" panose="02020603050405020304" pitchFamily="18" charset="0"/>
              </a:rPr>
              <a:t> </a:t>
            </a:r>
          </a:p>
        </p:txBody>
      </p:sp>
      <p:graphicFrame>
        <p:nvGraphicFramePr>
          <p:cNvPr id="80902" name="Object 3"/>
          <p:cNvGraphicFramePr>
            <a:graphicFrameLocks noChangeAspect="1"/>
          </p:cNvGraphicFramePr>
          <p:nvPr/>
        </p:nvGraphicFramePr>
        <p:xfrm>
          <a:off x="6858000" y="1676400"/>
          <a:ext cx="1905000" cy="1609725"/>
        </p:xfrm>
        <a:graphic>
          <a:graphicData uri="http://schemas.openxmlformats.org/presentationml/2006/ole">
            <mc:AlternateContent xmlns:mc="http://schemas.openxmlformats.org/markup-compatibility/2006">
              <mc:Choice xmlns:v="urn:schemas-microsoft-com:vml" Requires="v">
                <p:oleObj spid="_x0000_s80939" name="Microsoft ClipArt Gallery" r:id="rId5" imgW="1219200" imgH="1228344" progId="MS_ClipArt_Gallery">
                  <p:embed/>
                </p:oleObj>
              </mc:Choice>
              <mc:Fallback>
                <p:oleObj name="Microsoft ClipArt Gallery" r:id="rId5" imgW="1219200" imgH="1228344" progId="MS_ClipArt_Gallery">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676400"/>
                        <a:ext cx="1905000" cy="160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3" name="Object 4"/>
          <p:cNvGraphicFramePr>
            <a:graphicFrameLocks noChangeAspect="1"/>
          </p:cNvGraphicFramePr>
          <p:nvPr/>
        </p:nvGraphicFramePr>
        <p:xfrm>
          <a:off x="6546850" y="4343400"/>
          <a:ext cx="2438400" cy="2133600"/>
        </p:xfrm>
        <a:graphic>
          <a:graphicData uri="http://schemas.openxmlformats.org/presentationml/2006/ole">
            <mc:AlternateContent xmlns:mc="http://schemas.openxmlformats.org/markup-compatibility/2006">
              <mc:Choice xmlns:v="urn:schemas-microsoft-com:vml" Requires="v">
                <p:oleObj spid="_x0000_s80940" name="Microsoft ClipArt Gallery" r:id="rId7" imgW="2882900" imgH="3416300" progId="MS_ClipArt_Gallery">
                  <p:embed/>
                </p:oleObj>
              </mc:Choice>
              <mc:Fallback>
                <p:oleObj name="Microsoft ClipArt Gallery" r:id="rId7" imgW="2882900" imgH="3416300" progId="MS_ClipArt_Gallery">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6850" y="4343400"/>
                        <a:ext cx="24384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4" name="Object 5"/>
          <p:cNvGraphicFramePr>
            <a:graphicFrameLocks noChangeAspect="1"/>
          </p:cNvGraphicFramePr>
          <p:nvPr/>
        </p:nvGraphicFramePr>
        <p:xfrm>
          <a:off x="4648200" y="3228975"/>
          <a:ext cx="1600200" cy="1755775"/>
        </p:xfrm>
        <a:graphic>
          <a:graphicData uri="http://schemas.openxmlformats.org/presentationml/2006/ole">
            <mc:AlternateContent xmlns:mc="http://schemas.openxmlformats.org/markup-compatibility/2006">
              <mc:Choice xmlns:v="urn:schemas-microsoft-com:vml" Requires="v">
                <p:oleObj spid="_x0000_s80941" name="Microsoft ClipArt Gallery" r:id="rId9" imgW="4813300" imgH="4102100" progId="MS_ClipArt_Gallery">
                  <p:embed/>
                </p:oleObj>
              </mc:Choice>
              <mc:Fallback>
                <p:oleObj name="Microsoft ClipArt Gallery" r:id="rId9" imgW="4813300" imgH="4102100" progId="MS_ClipArt_Gallery">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228975"/>
                        <a:ext cx="1600200" cy="175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1369" name="AutoShape 9"/>
          <p:cNvSpPr>
            <a:spLocks noChangeArrowheads="1"/>
          </p:cNvSpPr>
          <p:nvPr/>
        </p:nvSpPr>
        <p:spPr bwMode="auto">
          <a:xfrm>
            <a:off x="4648200" y="3200400"/>
            <a:ext cx="1600200" cy="1752600"/>
          </a:xfrm>
          <a:custGeom>
            <a:avLst/>
            <a:gdLst>
              <a:gd name="G0" fmla="+- 2314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562" y="15926"/>
                </a:moveTo>
                <a:cubicBezTo>
                  <a:pt x="18680" y="14451"/>
                  <a:pt x="19286" y="12651"/>
                  <a:pt x="19286" y="10800"/>
                </a:cubicBezTo>
                <a:cubicBezTo>
                  <a:pt x="19286" y="6113"/>
                  <a:pt x="15486" y="2314"/>
                  <a:pt x="10800" y="2314"/>
                </a:cubicBezTo>
                <a:cubicBezTo>
                  <a:pt x="8948" y="2313"/>
                  <a:pt x="7148" y="2919"/>
                  <a:pt x="5673" y="4037"/>
                </a:cubicBezTo>
                <a:close/>
                <a:moveTo>
                  <a:pt x="4037" y="5673"/>
                </a:moveTo>
                <a:cubicBezTo>
                  <a:pt x="2919" y="7148"/>
                  <a:pt x="2314" y="8948"/>
                  <a:pt x="2314" y="10799"/>
                </a:cubicBezTo>
                <a:cubicBezTo>
                  <a:pt x="2314" y="15486"/>
                  <a:pt x="6113" y="19286"/>
                  <a:pt x="10800" y="19286"/>
                </a:cubicBezTo>
                <a:cubicBezTo>
                  <a:pt x="12651" y="19286"/>
                  <a:pt x="14451" y="18680"/>
                  <a:pt x="15926" y="17562"/>
                </a:cubicBezTo>
                <a:close/>
              </a:path>
            </a:pathLst>
          </a:custGeom>
          <a:noFill/>
          <a:ln w="38100">
            <a:solidFill>
              <a:schemeClr val="tx1"/>
            </a:solidFill>
            <a:miter lim="800000"/>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82" y="1339318"/>
            <a:ext cx="7220418" cy="4642916"/>
          </a:xfrm>
          <a:prstGeom prst="rect">
            <a:avLst/>
          </a:prstGeom>
        </p:spPr>
      </p:pic>
      <p:sp>
        <p:nvSpPr>
          <p:cNvPr id="83970" name="Rectangle 2"/>
          <p:cNvSpPr>
            <a:spLocks noGrp="1" noChangeArrowheads="1"/>
          </p:cNvSpPr>
          <p:nvPr>
            <p:ph type="title"/>
          </p:nvPr>
        </p:nvSpPr>
        <p:spPr>
          <a:xfrm>
            <a:off x="1417638" y="438150"/>
            <a:ext cx="8229600" cy="700088"/>
          </a:xfrm>
        </p:spPr>
        <p:txBody>
          <a:bodyPr/>
          <a:lstStyle/>
          <a:p>
            <a:pPr eaLnBrk="1" hangingPunct="1">
              <a:defRPr/>
            </a:pPr>
            <a:r>
              <a:rPr lang="en-US" sz="4400" b="1" dirty="0" smtClean="0">
                <a:effectLst>
                  <a:outerShdw blurRad="38100" dist="38100" dir="2700000" algn="tl">
                    <a:srgbClr val="000000">
                      <a:alpha val="43137"/>
                    </a:srgbClr>
                  </a:outerShdw>
                </a:effectLst>
              </a:rPr>
              <a:t>Radioactivity:  </a:t>
            </a:r>
            <a:r>
              <a:rPr lang="en-US" sz="4400" b="1" dirty="0" smtClean="0">
                <a:effectLst>
                  <a:outerShdw blurRad="38100" dist="38100" dir="2700000" algn="tl">
                    <a:srgbClr val="000000">
                      <a:alpha val="43137"/>
                    </a:srgbClr>
                  </a:outerShdw>
                </a:effectLst>
                <a:latin typeface="Symbol" panose="05050102010706020507" pitchFamily="18" charset="2"/>
              </a:rPr>
              <a:t></a:t>
            </a:r>
            <a:r>
              <a:rPr lang="en-US" sz="4400" b="1" baseline="30000" dirty="0" smtClean="0">
                <a:effectLst>
                  <a:outerShdw blurRad="38100" dist="38100" dir="2700000" algn="tl">
                    <a:srgbClr val="000000">
                      <a:alpha val="43137"/>
                    </a:srgbClr>
                  </a:outerShdw>
                </a:effectLst>
                <a:latin typeface="Symbol" panose="05050102010706020507" pitchFamily="18" charset="2"/>
              </a:rPr>
              <a:t>-</a:t>
            </a:r>
            <a:r>
              <a:rPr lang="en-US" sz="4400" b="1" dirty="0" smtClean="0">
                <a:effectLst>
                  <a:outerShdw blurRad="38100" dist="38100" dir="2700000" algn="tl">
                    <a:srgbClr val="000000">
                      <a:alpha val="43137"/>
                    </a:srgbClr>
                  </a:outerShdw>
                </a:effectLst>
              </a:rPr>
              <a:t> Decay</a:t>
            </a:r>
          </a:p>
        </p:txBody>
      </p:sp>
      <p:sp>
        <p:nvSpPr>
          <p:cNvPr id="191636" name="Oval 148"/>
          <p:cNvSpPr>
            <a:spLocks noChangeArrowheads="1"/>
          </p:cNvSpPr>
          <p:nvPr/>
        </p:nvSpPr>
        <p:spPr bwMode="auto">
          <a:xfrm>
            <a:off x="6491959" y="2371421"/>
            <a:ext cx="28575" cy="30163"/>
          </a:xfrm>
          <a:prstGeom prst="ellipse">
            <a:avLst/>
          </a:prstGeom>
          <a:solidFill>
            <a:schemeClr val="accent2"/>
          </a:solidFill>
          <a:ln w="12700">
            <a:solidFill>
              <a:schemeClr val="bg1"/>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81925" name="Rectangle 149"/>
          <p:cNvSpPr>
            <a:spLocks noChangeArrowheads="1"/>
          </p:cNvSpPr>
          <p:nvPr/>
        </p:nvSpPr>
        <p:spPr bwMode="auto">
          <a:xfrm>
            <a:off x="6958684" y="2154899"/>
            <a:ext cx="4492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sz="2900" b="1" dirty="0">
                <a:solidFill>
                  <a:schemeClr val="bg1"/>
                </a:solidFill>
                <a:latin typeface="Symbol" panose="05050102010706020507" pitchFamily="18" charset="2"/>
              </a:rPr>
              <a:t></a:t>
            </a:r>
          </a:p>
        </p:txBody>
      </p:sp>
      <p:sp>
        <p:nvSpPr>
          <p:cNvPr id="83978" name="Rectangle 150"/>
          <p:cNvSpPr>
            <a:spLocks noChangeArrowheads="1"/>
          </p:cNvSpPr>
          <p:nvPr/>
        </p:nvSpPr>
        <p:spPr bwMode="auto">
          <a:xfrm>
            <a:off x="6965156" y="4412595"/>
            <a:ext cx="5222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2900" b="1" dirty="0" smtClean="0">
                <a:solidFill>
                  <a:schemeClr val="bg1"/>
                </a:solidFill>
                <a:effectLst>
                  <a:outerShdw blurRad="38100" dist="38100" dir="2700000" algn="tl">
                    <a:srgbClr val="000000">
                      <a:alpha val="43137"/>
                    </a:srgbClr>
                  </a:outerShdw>
                </a:effectLst>
                <a:latin typeface="Symbol" panose="05050102010706020507" pitchFamily="18" charset="2"/>
              </a:rPr>
              <a:t></a:t>
            </a:r>
            <a:r>
              <a:rPr lang="en-US" sz="2900" b="1" baseline="30000" dirty="0" smtClean="0">
                <a:solidFill>
                  <a:schemeClr val="bg1"/>
                </a:solidFill>
                <a:effectLst>
                  <a:outerShdw blurRad="38100" dist="38100" dir="2700000" algn="tl">
                    <a:srgbClr val="000000">
                      <a:alpha val="43137"/>
                    </a:srgbClr>
                  </a:outerShdw>
                </a:effectLst>
                <a:latin typeface="Symbol" panose="05050102010706020507" pitchFamily="18" charset="2"/>
              </a:rPr>
              <a:t></a:t>
            </a:r>
          </a:p>
        </p:txBody>
      </p:sp>
      <p:sp>
        <p:nvSpPr>
          <p:cNvPr id="83979" name="Rectangle 151"/>
          <p:cNvSpPr>
            <a:spLocks noChangeArrowheads="1"/>
          </p:cNvSpPr>
          <p:nvPr/>
        </p:nvSpPr>
        <p:spPr bwMode="auto">
          <a:xfrm>
            <a:off x="2164118" y="4279900"/>
            <a:ext cx="20304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2000" b="1" u="sng" dirty="0" smtClean="0">
                <a:solidFill>
                  <a:schemeClr val="bg1"/>
                </a:solidFill>
                <a:effectLst>
                  <a:outerShdw blurRad="38100" dist="38100" dir="2700000" algn="tl">
                    <a:srgbClr val="000000">
                      <a:alpha val="43137"/>
                    </a:srgbClr>
                  </a:outerShdw>
                </a:effectLst>
                <a:latin typeface="Univers (W1)" charset="0"/>
              </a:rPr>
              <a:t>Parent Nucleus</a:t>
            </a:r>
            <a:endParaRPr lang="en-US" sz="2000" b="1" dirty="0" smtClean="0">
              <a:solidFill>
                <a:schemeClr val="bg1"/>
              </a:solidFill>
              <a:effectLst>
                <a:outerShdw blurRad="38100" dist="38100" dir="2700000" algn="tl">
                  <a:srgbClr val="000000">
                    <a:alpha val="43137"/>
                  </a:srgbClr>
                </a:outerShdw>
              </a:effectLst>
              <a:latin typeface="Univers (W1)" charset="0"/>
            </a:endParaRPr>
          </a:p>
          <a:p>
            <a:pPr>
              <a:defRPr/>
            </a:pPr>
            <a:r>
              <a:rPr lang="en-US" sz="2000" b="1" dirty="0" smtClean="0">
                <a:solidFill>
                  <a:schemeClr val="bg1"/>
                </a:solidFill>
                <a:effectLst>
                  <a:outerShdw blurRad="38100" dist="38100" dir="2700000" algn="tl">
                    <a:srgbClr val="000000">
                      <a:alpha val="43137"/>
                    </a:srgbClr>
                  </a:outerShdw>
                </a:effectLst>
                <a:latin typeface="Univers (W1)" charset="0"/>
              </a:rPr>
              <a:t>Cobalt -60</a:t>
            </a:r>
          </a:p>
        </p:txBody>
      </p:sp>
      <p:sp>
        <p:nvSpPr>
          <p:cNvPr id="83981" name="Rectangle 153"/>
          <p:cNvSpPr>
            <a:spLocks noChangeArrowheads="1"/>
          </p:cNvSpPr>
          <p:nvPr/>
        </p:nvSpPr>
        <p:spPr bwMode="auto">
          <a:xfrm>
            <a:off x="1095375" y="1765301"/>
            <a:ext cx="23558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2000" b="1" u="sng" dirty="0" smtClean="0">
                <a:solidFill>
                  <a:schemeClr val="bg1"/>
                </a:solidFill>
                <a:effectLst>
                  <a:outerShdw blurRad="38100" dist="38100" dir="2700000" algn="tl">
                    <a:srgbClr val="000000">
                      <a:alpha val="43137"/>
                    </a:srgbClr>
                  </a:outerShdw>
                </a:effectLst>
                <a:latin typeface="Univers (W1)" charset="0"/>
              </a:rPr>
              <a:t>Daughter Nucleus</a:t>
            </a:r>
          </a:p>
          <a:p>
            <a:pPr>
              <a:defRPr/>
            </a:pPr>
            <a:r>
              <a:rPr lang="en-US" sz="2000" b="1" dirty="0" smtClean="0">
                <a:solidFill>
                  <a:schemeClr val="bg1"/>
                </a:solidFill>
                <a:effectLst>
                  <a:outerShdw blurRad="38100" dist="38100" dir="2700000" algn="tl">
                    <a:srgbClr val="000000">
                      <a:alpha val="43137"/>
                    </a:srgbClr>
                  </a:outerShdw>
                </a:effectLst>
                <a:latin typeface="Univers (W1)" charset="0"/>
              </a:rPr>
              <a:t>Nickel-60</a:t>
            </a:r>
          </a:p>
        </p:txBody>
      </p:sp>
      <p:sp>
        <p:nvSpPr>
          <p:cNvPr id="83982" name="Rectangle 154"/>
          <p:cNvSpPr>
            <a:spLocks noChangeArrowheads="1"/>
          </p:cNvSpPr>
          <p:nvPr/>
        </p:nvSpPr>
        <p:spPr bwMode="auto">
          <a:xfrm>
            <a:off x="5998369" y="5267332"/>
            <a:ext cx="17176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2000" b="1" dirty="0" smtClean="0">
                <a:solidFill>
                  <a:schemeClr val="bg1"/>
                </a:solidFill>
                <a:effectLst>
                  <a:outerShdw blurRad="38100" dist="38100" dir="2700000" algn="tl">
                    <a:srgbClr val="000000">
                      <a:alpha val="43137"/>
                    </a:srgbClr>
                  </a:outerShdw>
                </a:effectLst>
                <a:latin typeface="Univers (W1)" charset="0"/>
              </a:rPr>
              <a:t>Beta Particle</a:t>
            </a:r>
          </a:p>
          <a:p>
            <a:pPr>
              <a:defRPr/>
            </a:pPr>
            <a:r>
              <a:rPr lang="en-US" sz="2000" b="1" dirty="0" smtClean="0">
                <a:solidFill>
                  <a:schemeClr val="bg1"/>
                </a:solidFill>
                <a:effectLst>
                  <a:outerShdw blurRad="38100" dist="38100" dir="2700000" algn="tl">
                    <a:srgbClr val="000000">
                      <a:alpha val="43137"/>
                    </a:srgbClr>
                  </a:outerShdw>
                </a:effectLst>
                <a:latin typeface="Univers (W1)" charset="0"/>
              </a:rPr>
              <a:t>   (electron)</a:t>
            </a:r>
          </a:p>
        </p:txBody>
      </p:sp>
      <p:sp>
        <p:nvSpPr>
          <p:cNvPr id="83983" name="Rectangle 155"/>
          <p:cNvSpPr>
            <a:spLocks noChangeArrowheads="1"/>
          </p:cNvSpPr>
          <p:nvPr/>
        </p:nvSpPr>
        <p:spPr bwMode="auto">
          <a:xfrm>
            <a:off x="6491959" y="2801012"/>
            <a:ext cx="1690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sz="2000" b="1" dirty="0" smtClean="0">
                <a:solidFill>
                  <a:schemeClr val="bg1"/>
                </a:solidFill>
                <a:effectLst>
                  <a:outerShdw blurRad="38100" dist="38100" dir="2700000" algn="tl">
                    <a:srgbClr val="000000">
                      <a:alpha val="43137"/>
                    </a:srgbClr>
                  </a:outerShdw>
                </a:effectLst>
                <a:latin typeface="Univers (W1)" charset="0"/>
              </a:rPr>
              <a:t>Antineutrino</a:t>
            </a:r>
          </a:p>
        </p:txBody>
      </p:sp>
      <p:grpSp>
        <p:nvGrpSpPr>
          <p:cNvPr id="81931" name="Group 161"/>
          <p:cNvGrpSpPr>
            <a:grpSpLocks/>
          </p:cNvGrpSpPr>
          <p:nvPr/>
        </p:nvGrpSpPr>
        <p:grpSpPr bwMode="auto">
          <a:xfrm>
            <a:off x="6708775" y="2382838"/>
            <a:ext cx="1627188" cy="493712"/>
            <a:chOff x="2790" y="1085"/>
            <a:chExt cx="1050" cy="368"/>
          </a:xfrm>
        </p:grpSpPr>
        <p:sp>
          <p:nvSpPr>
            <p:cNvPr id="81941" name="Text Box 162"/>
            <p:cNvSpPr txBox="1">
              <a:spLocks noChangeArrowheads="1"/>
            </p:cNvSpPr>
            <p:nvPr/>
          </p:nvSpPr>
          <p:spPr bwMode="auto">
            <a:xfrm>
              <a:off x="2790" y="1180"/>
              <a:ext cx="42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4" tIns="45702" rIns="91404" bIns="45702">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endParaRPr lang="en-US" sz="1800">
                <a:solidFill>
                  <a:schemeClr val="tx2"/>
                </a:solidFill>
                <a:latin typeface="Univers (W1)" charset="0"/>
              </a:endParaRPr>
            </a:p>
          </p:txBody>
        </p:sp>
        <p:sp>
          <p:nvSpPr>
            <p:cNvPr id="191651" name="Line 163"/>
            <p:cNvSpPr>
              <a:spLocks noChangeShapeType="1"/>
            </p:cNvSpPr>
            <p:nvPr/>
          </p:nvSpPr>
          <p:spPr bwMode="auto">
            <a:xfrm flipV="1">
              <a:off x="3759" y="1085"/>
              <a:ext cx="81" cy="0"/>
            </a:xfrm>
            <a:prstGeom prst="line">
              <a:avLst/>
            </a:prstGeom>
            <a:noFill/>
            <a:ln w="12700">
              <a:noFill/>
              <a:round/>
              <a:headEnd/>
              <a:tailEnd/>
            </a:ln>
            <a:effectLst/>
          </p:spPr>
          <p:txBody>
            <a:bodyPr lIns="91404" tIns="45702" rIns="91404" bIns="45702">
              <a:spAutoFit/>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sp>
        <p:nvSpPr>
          <p:cNvPr id="191652" name="Line 164"/>
          <p:cNvSpPr>
            <a:spLocks noChangeShapeType="1"/>
          </p:cNvSpPr>
          <p:nvPr/>
        </p:nvSpPr>
        <p:spPr bwMode="auto">
          <a:xfrm>
            <a:off x="7065962" y="2292351"/>
            <a:ext cx="160338" cy="0"/>
          </a:xfrm>
          <a:prstGeom prst="line">
            <a:avLst/>
          </a:prstGeom>
          <a:noFill/>
          <a:ln w="15875">
            <a:solidFill>
              <a:schemeClr val="bg1"/>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nvGrpSpPr>
          <p:cNvPr id="81933" name="Group 168"/>
          <p:cNvGrpSpPr>
            <a:grpSpLocks/>
          </p:cNvGrpSpPr>
          <p:nvPr/>
        </p:nvGrpSpPr>
        <p:grpSpPr bwMode="auto">
          <a:xfrm>
            <a:off x="4953794" y="1409282"/>
            <a:ext cx="3500437" cy="644525"/>
            <a:chOff x="3127" y="1101"/>
            <a:chExt cx="2205" cy="406"/>
          </a:xfrm>
        </p:grpSpPr>
        <p:sp>
          <p:nvSpPr>
            <p:cNvPr id="81934" name="Text Box 156"/>
            <p:cNvSpPr txBox="1">
              <a:spLocks noChangeArrowheads="1"/>
            </p:cNvSpPr>
            <p:nvPr/>
          </p:nvSpPr>
          <p:spPr bwMode="auto">
            <a:xfrm>
              <a:off x="3961" y="1101"/>
              <a:ext cx="13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8" tIns="45714" rIns="91428" bIns="4571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400" b="1" baseline="50000">
                  <a:solidFill>
                    <a:schemeClr val="bg1"/>
                  </a:solidFill>
                  <a:latin typeface="Univers (W1)" charset="0"/>
                </a:rPr>
                <a:t>A </a:t>
              </a:r>
              <a:r>
                <a:rPr lang="en-US" sz="2400" b="1">
                  <a:solidFill>
                    <a:schemeClr val="bg1"/>
                  </a:solidFill>
                  <a:latin typeface="Univers (W1)" charset="0"/>
                </a:rPr>
                <a:t>Y + </a:t>
              </a:r>
              <a:r>
                <a:rPr lang="en-US" sz="2400" b="1">
                  <a:solidFill>
                    <a:schemeClr val="bg1"/>
                  </a:solidFill>
                  <a:latin typeface="Symbol" panose="05050102010706020507" pitchFamily="18" charset="2"/>
                </a:rPr>
                <a:t></a:t>
              </a:r>
              <a:r>
                <a:rPr lang="en-US" sz="2400" b="1" baseline="30000">
                  <a:solidFill>
                    <a:schemeClr val="bg1"/>
                  </a:solidFill>
                  <a:latin typeface="Symbol" panose="05050102010706020507" pitchFamily="18" charset="2"/>
                </a:rPr>
                <a:t></a:t>
              </a:r>
              <a:r>
                <a:rPr lang="en-US" sz="2400" b="1">
                  <a:solidFill>
                    <a:schemeClr val="bg1"/>
                  </a:solidFill>
                  <a:latin typeface="Symbol" panose="05050102010706020507" pitchFamily="18" charset="2"/>
                </a:rPr>
                <a:t>+ </a:t>
              </a:r>
            </a:p>
          </p:txBody>
        </p:sp>
        <p:sp>
          <p:nvSpPr>
            <p:cNvPr id="81935" name="Text Box 158"/>
            <p:cNvSpPr txBox="1">
              <a:spLocks noChangeArrowheads="1"/>
            </p:cNvSpPr>
            <p:nvPr/>
          </p:nvSpPr>
          <p:spPr bwMode="auto">
            <a:xfrm>
              <a:off x="3128" y="1112"/>
              <a:ext cx="5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4" tIns="45702" rIns="91404" bIns="45702">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300" b="1" baseline="50000">
                  <a:solidFill>
                    <a:schemeClr val="bg1"/>
                  </a:solidFill>
                  <a:latin typeface="Univers (W1)" charset="0"/>
                </a:rPr>
                <a:t>A</a:t>
              </a:r>
              <a:r>
                <a:rPr lang="en-US" sz="2300" baseline="50000">
                  <a:solidFill>
                    <a:schemeClr val="bg1"/>
                  </a:solidFill>
                  <a:latin typeface="Univers (W1)" charset="0"/>
                </a:rPr>
                <a:t> </a:t>
              </a:r>
              <a:r>
                <a:rPr lang="en-US" sz="2300">
                  <a:solidFill>
                    <a:schemeClr val="bg1"/>
                  </a:solidFill>
                  <a:latin typeface="Univers (W1)" charset="0"/>
                </a:rPr>
                <a:t>X</a:t>
              </a:r>
            </a:p>
          </p:txBody>
        </p:sp>
        <p:sp>
          <p:nvSpPr>
            <p:cNvPr id="81936" name="Text Box 159"/>
            <p:cNvSpPr txBox="1">
              <a:spLocks noChangeArrowheads="1"/>
            </p:cNvSpPr>
            <p:nvPr/>
          </p:nvSpPr>
          <p:spPr bwMode="auto">
            <a:xfrm>
              <a:off x="3127" y="1178"/>
              <a:ext cx="15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4" tIns="45702" rIns="91404" bIns="45702">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300">
                  <a:solidFill>
                    <a:schemeClr val="bg1"/>
                  </a:solidFill>
                  <a:latin typeface="Univers (W1)" charset="0"/>
                </a:rPr>
                <a:t>z</a:t>
              </a:r>
            </a:p>
          </p:txBody>
        </p:sp>
        <p:sp>
          <p:nvSpPr>
            <p:cNvPr id="191648" name="Line 160"/>
            <p:cNvSpPr>
              <a:spLocks noChangeShapeType="1"/>
            </p:cNvSpPr>
            <p:nvPr/>
          </p:nvSpPr>
          <p:spPr bwMode="auto">
            <a:xfrm>
              <a:off x="3286" y="1207"/>
              <a:ext cx="298" cy="0"/>
            </a:xfrm>
            <a:prstGeom prst="line">
              <a:avLst/>
            </a:prstGeom>
            <a:noFill/>
            <a:ln w="12700">
              <a:noFill/>
              <a:round/>
              <a:headEnd/>
              <a:tailEnd type="triangle" w="med" len="med"/>
            </a:ln>
            <a:effectLst/>
          </p:spPr>
          <p:txBody>
            <a:bodyPr lIns="91404" tIns="45702" rIns="91404" bIns="45702">
              <a:spAutoFit/>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91653" name="Line 165"/>
            <p:cNvSpPr>
              <a:spLocks noChangeShapeType="1"/>
            </p:cNvSpPr>
            <p:nvPr/>
          </p:nvSpPr>
          <p:spPr bwMode="auto">
            <a:xfrm>
              <a:off x="3485" y="1248"/>
              <a:ext cx="432" cy="0"/>
            </a:xfrm>
            <a:prstGeom prst="line">
              <a:avLst/>
            </a:prstGeom>
            <a:noFill/>
            <a:ln w="19050">
              <a:solidFill>
                <a:schemeClr val="bg1"/>
              </a:solidFill>
              <a:round/>
              <a:headEnd/>
              <a:tailEnd type="triangle" w="med" len="me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81939" name="Text Box 166"/>
            <p:cNvSpPr txBox="1">
              <a:spLocks noChangeArrowheads="1"/>
            </p:cNvSpPr>
            <p:nvPr/>
          </p:nvSpPr>
          <p:spPr bwMode="auto">
            <a:xfrm>
              <a:off x="3868" y="1257"/>
              <a:ext cx="5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000" b="1" dirty="0">
                  <a:solidFill>
                    <a:schemeClr val="bg1"/>
                  </a:solidFill>
                  <a:latin typeface="Univers (W1)" charset="0"/>
                </a:rPr>
                <a:t>Z+1</a:t>
              </a:r>
            </a:p>
          </p:txBody>
        </p:sp>
        <p:sp>
          <p:nvSpPr>
            <p:cNvPr id="191655" name="Line 167"/>
            <p:cNvSpPr>
              <a:spLocks noChangeShapeType="1"/>
            </p:cNvSpPr>
            <p:nvPr/>
          </p:nvSpPr>
          <p:spPr bwMode="auto">
            <a:xfrm>
              <a:off x="4867" y="1183"/>
              <a:ext cx="101" cy="0"/>
            </a:xfrm>
            <a:prstGeom prst="line">
              <a:avLst/>
            </a:prstGeom>
            <a:noFill/>
            <a:ln w="15875">
              <a:solidFill>
                <a:schemeClr val="bg1"/>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7" descr="u rad cartoon"/>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12775" y="481013"/>
            <a:ext cx="7835900" cy="59467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057400" y="182563"/>
            <a:ext cx="5097463" cy="1143000"/>
          </a:xfrm>
        </p:spPr>
        <p:txBody>
          <a:bodyPr/>
          <a:lstStyle/>
          <a:p>
            <a:pPr eaLnBrk="1" hangingPunct="1">
              <a:defRPr/>
            </a:pPr>
            <a:r>
              <a:rPr lang="en-US" b="1" dirty="0" smtClean="0">
                <a:effectLst>
                  <a:outerShdw blurRad="38100" dist="38100" dir="2700000" algn="tl">
                    <a:srgbClr val="000000">
                      <a:alpha val="43137"/>
                    </a:srgbClr>
                  </a:outerShdw>
                </a:effectLst>
              </a:rPr>
              <a:t>Beta Radiation is used in thickness gauging</a:t>
            </a:r>
          </a:p>
        </p:txBody>
      </p:sp>
      <p:sp>
        <p:nvSpPr>
          <p:cNvPr id="273411" name="Rectangle 3"/>
          <p:cNvSpPr>
            <a:spLocks noChangeArrowheads="1"/>
          </p:cNvSpPr>
          <p:nvPr/>
        </p:nvSpPr>
        <p:spPr bwMode="auto">
          <a:xfrm>
            <a:off x="1143000" y="4038600"/>
            <a:ext cx="685800" cy="457200"/>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273412" name="Rectangle 4"/>
          <p:cNvSpPr>
            <a:spLocks noChangeArrowheads="1"/>
          </p:cNvSpPr>
          <p:nvPr/>
        </p:nvSpPr>
        <p:spPr bwMode="auto">
          <a:xfrm>
            <a:off x="3352800" y="3657600"/>
            <a:ext cx="1143000" cy="838200"/>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273413" name="Rectangle 5"/>
          <p:cNvSpPr>
            <a:spLocks noChangeArrowheads="1"/>
          </p:cNvSpPr>
          <p:nvPr/>
        </p:nvSpPr>
        <p:spPr bwMode="auto">
          <a:xfrm>
            <a:off x="6019800" y="3352800"/>
            <a:ext cx="1524000" cy="1143000"/>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273414" name="Line 6"/>
          <p:cNvSpPr>
            <a:spLocks noChangeShapeType="1"/>
          </p:cNvSpPr>
          <p:nvPr/>
        </p:nvSpPr>
        <p:spPr bwMode="auto">
          <a:xfrm>
            <a:off x="1447800" y="3200400"/>
            <a:ext cx="0" cy="838200"/>
          </a:xfrm>
          <a:prstGeom prst="line">
            <a:avLst/>
          </a:prstGeom>
          <a:noFill/>
          <a:ln w="76200">
            <a:solidFill>
              <a:schemeClr val="tx1"/>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15" name="Line 7"/>
          <p:cNvSpPr>
            <a:spLocks noChangeShapeType="1"/>
          </p:cNvSpPr>
          <p:nvPr/>
        </p:nvSpPr>
        <p:spPr bwMode="auto">
          <a:xfrm>
            <a:off x="1447800" y="4495800"/>
            <a:ext cx="0" cy="533400"/>
          </a:xfrm>
          <a:prstGeom prst="line">
            <a:avLst/>
          </a:prstGeom>
          <a:noFill/>
          <a:ln w="9525">
            <a:solidFill>
              <a:schemeClr val="tx1"/>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16" name="Line 8"/>
          <p:cNvSpPr>
            <a:spLocks noChangeShapeType="1"/>
          </p:cNvSpPr>
          <p:nvPr/>
        </p:nvSpPr>
        <p:spPr bwMode="auto">
          <a:xfrm>
            <a:off x="1447800" y="3162300"/>
            <a:ext cx="0" cy="838200"/>
          </a:xfrm>
          <a:prstGeom prst="line">
            <a:avLst/>
          </a:prstGeom>
          <a:noFill/>
          <a:ln w="76200">
            <a:pattFill prst="sphere">
              <a:fgClr>
                <a:schemeClr val="tx1"/>
              </a:fgClr>
              <a:bgClr>
                <a:srgbClr val="FFFFFF"/>
              </a:bgClr>
            </a:patt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17" name="Line 9"/>
          <p:cNvSpPr>
            <a:spLocks noChangeShapeType="1"/>
          </p:cNvSpPr>
          <p:nvPr/>
        </p:nvSpPr>
        <p:spPr bwMode="auto">
          <a:xfrm flipH="1">
            <a:off x="1143000" y="4495800"/>
            <a:ext cx="304800" cy="457200"/>
          </a:xfrm>
          <a:prstGeom prst="line">
            <a:avLst/>
          </a:prstGeom>
          <a:noFill/>
          <a:ln w="9525">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18" name="Line 10"/>
          <p:cNvSpPr>
            <a:spLocks noChangeShapeType="1"/>
          </p:cNvSpPr>
          <p:nvPr/>
        </p:nvSpPr>
        <p:spPr bwMode="auto">
          <a:xfrm>
            <a:off x="1447800" y="4495800"/>
            <a:ext cx="609600" cy="76200"/>
          </a:xfrm>
          <a:prstGeom prst="line">
            <a:avLst/>
          </a:prstGeom>
          <a:noFill/>
          <a:ln w="9525">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19" name="Line 11"/>
          <p:cNvSpPr>
            <a:spLocks noChangeShapeType="1"/>
          </p:cNvSpPr>
          <p:nvPr/>
        </p:nvSpPr>
        <p:spPr bwMode="auto">
          <a:xfrm>
            <a:off x="1447800" y="4572000"/>
            <a:ext cx="381000" cy="457200"/>
          </a:xfrm>
          <a:prstGeom prst="line">
            <a:avLst/>
          </a:prstGeom>
          <a:noFill/>
          <a:ln w="9525">
            <a:solidFill>
              <a:schemeClr val="tx1"/>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0" name="Line 12"/>
          <p:cNvSpPr>
            <a:spLocks noChangeShapeType="1"/>
          </p:cNvSpPr>
          <p:nvPr/>
        </p:nvSpPr>
        <p:spPr bwMode="auto">
          <a:xfrm>
            <a:off x="1447800" y="4495800"/>
            <a:ext cx="0" cy="457200"/>
          </a:xfrm>
          <a:prstGeom prst="line">
            <a:avLst/>
          </a:prstGeom>
          <a:noFill/>
          <a:ln w="9525">
            <a:solidFill>
              <a:schemeClr val="tx1"/>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1" name="Line 13"/>
          <p:cNvSpPr>
            <a:spLocks noChangeShapeType="1"/>
          </p:cNvSpPr>
          <p:nvPr/>
        </p:nvSpPr>
        <p:spPr bwMode="auto">
          <a:xfrm>
            <a:off x="1600200" y="4495800"/>
            <a:ext cx="228600" cy="457200"/>
          </a:xfrm>
          <a:prstGeom prst="line">
            <a:avLst/>
          </a:prstGeom>
          <a:noFill/>
          <a:ln w="9525">
            <a:solidFill>
              <a:schemeClr val="tx1"/>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2" name="Line 14"/>
          <p:cNvSpPr>
            <a:spLocks noChangeShapeType="1"/>
          </p:cNvSpPr>
          <p:nvPr/>
        </p:nvSpPr>
        <p:spPr bwMode="auto">
          <a:xfrm flipH="1">
            <a:off x="3352800" y="4495800"/>
            <a:ext cx="228600" cy="533400"/>
          </a:xfrm>
          <a:prstGeom prst="line">
            <a:avLst/>
          </a:prstGeom>
          <a:noFill/>
          <a:ln w="9525" cap="rnd">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3" name="Line 15"/>
          <p:cNvSpPr>
            <a:spLocks noChangeShapeType="1"/>
          </p:cNvSpPr>
          <p:nvPr/>
        </p:nvSpPr>
        <p:spPr bwMode="auto">
          <a:xfrm>
            <a:off x="3810000" y="4495800"/>
            <a:ext cx="0" cy="533400"/>
          </a:xfrm>
          <a:prstGeom prst="line">
            <a:avLst/>
          </a:prstGeom>
          <a:noFill/>
          <a:ln w="9525" cap="rnd">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4" name="Line 16"/>
          <p:cNvSpPr>
            <a:spLocks noChangeShapeType="1"/>
          </p:cNvSpPr>
          <p:nvPr/>
        </p:nvSpPr>
        <p:spPr bwMode="auto">
          <a:xfrm>
            <a:off x="4343400" y="4495800"/>
            <a:ext cx="228600" cy="533400"/>
          </a:xfrm>
          <a:prstGeom prst="line">
            <a:avLst/>
          </a:prstGeom>
          <a:noFill/>
          <a:ln w="9525" cap="rnd">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5" name="Line 17"/>
          <p:cNvSpPr>
            <a:spLocks noChangeShapeType="1"/>
          </p:cNvSpPr>
          <p:nvPr/>
        </p:nvSpPr>
        <p:spPr bwMode="auto">
          <a:xfrm>
            <a:off x="6629400" y="4495800"/>
            <a:ext cx="0" cy="381000"/>
          </a:xfrm>
          <a:prstGeom prst="line">
            <a:avLst/>
          </a:prstGeom>
          <a:noFill/>
          <a:ln w="9525" cap="rnd">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6" name="Line 18"/>
          <p:cNvSpPr>
            <a:spLocks noChangeShapeType="1"/>
          </p:cNvSpPr>
          <p:nvPr/>
        </p:nvSpPr>
        <p:spPr bwMode="auto">
          <a:xfrm flipH="1">
            <a:off x="914400" y="4495800"/>
            <a:ext cx="533400" cy="76200"/>
          </a:xfrm>
          <a:prstGeom prst="line">
            <a:avLst/>
          </a:prstGeom>
          <a:noFill/>
          <a:ln w="9525" cap="rnd">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7" name="Line 19"/>
          <p:cNvSpPr>
            <a:spLocks noChangeShapeType="1"/>
          </p:cNvSpPr>
          <p:nvPr/>
        </p:nvSpPr>
        <p:spPr bwMode="auto">
          <a:xfrm flipH="1">
            <a:off x="1028700" y="4495800"/>
            <a:ext cx="228600" cy="533400"/>
          </a:xfrm>
          <a:prstGeom prst="line">
            <a:avLst/>
          </a:prstGeom>
          <a:noFill/>
          <a:ln w="9525">
            <a:solidFill>
              <a:schemeClr val="tx1"/>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28" name="Rectangle 20"/>
          <p:cNvSpPr>
            <a:spLocks noChangeArrowheads="1"/>
          </p:cNvSpPr>
          <p:nvPr/>
        </p:nvSpPr>
        <p:spPr bwMode="auto">
          <a:xfrm>
            <a:off x="3695700" y="2163763"/>
            <a:ext cx="533400" cy="823912"/>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90000"/>
              <a:buFont typeface="Wingdings" panose="05000000000000000000" pitchFamily="2" charset="2"/>
              <a:buNone/>
              <a:defRPr/>
            </a:pPr>
            <a:r>
              <a:rPr lang="en-US" sz="4800">
                <a:solidFill>
                  <a:srgbClr val="00FFFF"/>
                </a:solidFill>
                <a:effectLst>
                  <a:outerShdw blurRad="38100" dist="38100" dir="2700000" algn="tl">
                    <a:srgbClr val="000000"/>
                  </a:outerShdw>
                </a:effectLst>
                <a:latin typeface="Times" pitchFamily="18" charset="0"/>
                <a:sym typeface="Symbol" pitchFamily="18" charset="2"/>
              </a:rPr>
              <a:t> </a:t>
            </a:r>
          </a:p>
        </p:txBody>
      </p:sp>
      <p:sp>
        <p:nvSpPr>
          <p:cNvPr id="273429" name="Line 21"/>
          <p:cNvSpPr>
            <a:spLocks noChangeShapeType="1"/>
          </p:cNvSpPr>
          <p:nvPr/>
        </p:nvSpPr>
        <p:spPr bwMode="auto">
          <a:xfrm>
            <a:off x="6781800" y="2438400"/>
            <a:ext cx="0" cy="990600"/>
          </a:xfrm>
          <a:prstGeom prst="line">
            <a:avLst/>
          </a:prstGeom>
          <a:noFill/>
          <a:ln w="76200">
            <a:pattFill prst="sphere">
              <a:fgClr>
                <a:schemeClr val="tx1"/>
              </a:fgClr>
              <a:bgClr>
                <a:srgbClr val="FFFFFF"/>
              </a:bgClr>
            </a:patt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30" name="Line 22"/>
          <p:cNvSpPr>
            <a:spLocks noChangeShapeType="1"/>
          </p:cNvSpPr>
          <p:nvPr/>
        </p:nvSpPr>
        <p:spPr bwMode="auto">
          <a:xfrm>
            <a:off x="3962400" y="2819400"/>
            <a:ext cx="0" cy="838200"/>
          </a:xfrm>
          <a:prstGeom prst="line">
            <a:avLst/>
          </a:prstGeom>
          <a:noFill/>
          <a:ln w="76200">
            <a:pattFill prst="sphere">
              <a:fgClr>
                <a:schemeClr val="tx1"/>
              </a:fgClr>
              <a:bgClr>
                <a:srgbClr val="FFFFFF"/>
              </a:bgClr>
            </a:patt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31" name="Text Box 23"/>
          <p:cNvSpPr txBox="1">
            <a:spLocks noChangeArrowheads="1"/>
          </p:cNvSpPr>
          <p:nvPr/>
        </p:nvSpPr>
        <p:spPr bwMode="auto">
          <a:xfrm>
            <a:off x="1638300" y="5121275"/>
            <a:ext cx="6362700" cy="1570038"/>
          </a:xfrm>
          <a:prstGeom prst="rect">
            <a:avLst/>
          </a:prstGeom>
          <a:noFill/>
          <a:ln w="9525">
            <a:noFill/>
            <a:miter lim="800000"/>
            <a:headEnd/>
            <a:tailEnd/>
          </a:ln>
          <a:effectLst/>
        </p:spPr>
        <p:txBody>
          <a:bodyPr>
            <a:spAutoFit/>
          </a:bodyPr>
          <a:lstStyle/>
          <a:p>
            <a:pPr eaLnBrk="1" hangingPunct="1">
              <a:spcBef>
                <a:spcPct val="50000"/>
              </a:spcBef>
              <a:buClr>
                <a:schemeClr val="hlink"/>
              </a:buClr>
              <a:buSzPct val="90000"/>
              <a:buFont typeface="Wingdings" panose="05000000000000000000" pitchFamily="2" charset="2"/>
              <a:buNone/>
              <a:defRPr/>
            </a:pPr>
            <a:r>
              <a:rPr lang="en-US" b="1" dirty="0">
                <a:effectLst>
                  <a:outerShdw blurRad="38100" dist="38100" dir="2700000" algn="tl">
                    <a:srgbClr val="000000">
                      <a:alpha val="43137"/>
                    </a:srgbClr>
                  </a:outerShdw>
                </a:effectLst>
              </a:rPr>
              <a:t>The thicker the material the less radiation will pass through the material</a:t>
            </a:r>
            <a:r>
              <a:rPr lang="en-US" b="1" dirty="0">
                <a:effectLst>
                  <a:outerShdw blurRad="38100" dist="38100" dir="2700000" algn="tl">
                    <a:srgbClr val="000000">
                      <a:alpha val="43137"/>
                    </a:srgbClr>
                  </a:outerShdw>
                </a:effectLst>
                <a:latin typeface="Times" pitchFamily="18" charset="0"/>
              </a:rPr>
              <a:t>.</a:t>
            </a:r>
          </a:p>
        </p:txBody>
      </p:sp>
      <p:sp>
        <p:nvSpPr>
          <p:cNvPr id="273432" name="Line 24"/>
          <p:cNvSpPr>
            <a:spLocks noChangeShapeType="1"/>
          </p:cNvSpPr>
          <p:nvPr/>
        </p:nvSpPr>
        <p:spPr bwMode="auto">
          <a:xfrm>
            <a:off x="7010400" y="4495800"/>
            <a:ext cx="0" cy="457200"/>
          </a:xfrm>
          <a:prstGeom prst="line">
            <a:avLst/>
          </a:prstGeom>
          <a:noFill/>
          <a:ln w="9525" cap="rnd">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33" name="Line 25"/>
          <p:cNvSpPr>
            <a:spLocks noChangeShapeType="1"/>
          </p:cNvSpPr>
          <p:nvPr/>
        </p:nvSpPr>
        <p:spPr bwMode="auto">
          <a:xfrm>
            <a:off x="0" y="1524000"/>
            <a:ext cx="9144000" cy="0"/>
          </a:xfrm>
          <a:prstGeom prst="line">
            <a:avLst/>
          </a:prstGeom>
          <a:noFill/>
          <a:ln w="9525">
            <a:solidFill>
              <a:srgbClr val="0000FF"/>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3434" name="Line 26"/>
          <p:cNvSpPr>
            <a:spLocks noChangeShapeType="1"/>
          </p:cNvSpPr>
          <p:nvPr/>
        </p:nvSpPr>
        <p:spPr bwMode="auto">
          <a:xfrm>
            <a:off x="4114800" y="4495800"/>
            <a:ext cx="0" cy="533400"/>
          </a:xfrm>
          <a:prstGeom prst="line">
            <a:avLst/>
          </a:prstGeom>
          <a:noFill/>
          <a:ln w="9525" cap="rnd">
            <a:solidFill>
              <a:schemeClr val="tx1"/>
            </a:solidFill>
            <a:prstDash val="sysDot"/>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aphicFrame>
        <p:nvGraphicFramePr>
          <p:cNvPr id="85019" name="Object 2"/>
          <p:cNvGraphicFramePr>
            <a:graphicFrameLocks noChangeAspect="1"/>
          </p:cNvGraphicFramePr>
          <p:nvPr/>
        </p:nvGraphicFramePr>
        <p:xfrm>
          <a:off x="6477000" y="1752600"/>
          <a:ext cx="609600" cy="663575"/>
        </p:xfrm>
        <a:graphic>
          <a:graphicData uri="http://schemas.openxmlformats.org/presentationml/2006/ole">
            <mc:AlternateContent xmlns:mc="http://schemas.openxmlformats.org/markup-compatibility/2006">
              <mc:Choice xmlns:v="urn:schemas-microsoft-com:vml" Requires="v">
                <p:oleObj spid="_x0000_s85046" name="Clip" r:id="rId3" imgW="701040" imgH="740664" progId="MS_ClipArt_Gallery.2">
                  <p:embed/>
                </p:oleObj>
              </mc:Choice>
              <mc:Fallback>
                <p:oleObj name="Clip" r:id="rId3" imgW="701040" imgH="740664"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752600"/>
                        <a:ext cx="609600" cy="663575"/>
                      </a:xfrm>
                      <a:prstGeom prst="rect">
                        <a:avLst/>
                      </a:prstGeom>
                      <a:solidFill>
                        <a:schemeClr va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20" name="Object 3"/>
          <p:cNvGraphicFramePr>
            <a:graphicFrameLocks noChangeAspect="1"/>
          </p:cNvGraphicFramePr>
          <p:nvPr/>
        </p:nvGraphicFramePr>
        <p:xfrm>
          <a:off x="3657600" y="2057400"/>
          <a:ext cx="609600" cy="663575"/>
        </p:xfrm>
        <a:graphic>
          <a:graphicData uri="http://schemas.openxmlformats.org/presentationml/2006/ole">
            <mc:AlternateContent xmlns:mc="http://schemas.openxmlformats.org/markup-compatibility/2006">
              <mc:Choice xmlns:v="urn:schemas-microsoft-com:vml" Requires="v">
                <p:oleObj spid="_x0000_s85047" name="Clip" r:id="rId5" imgW="701040" imgH="740664" progId="MS_ClipArt_Gallery.2">
                  <p:embed/>
                </p:oleObj>
              </mc:Choice>
              <mc:Fallback>
                <p:oleObj name="Clip" r:id="rId5" imgW="701040" imgH="740664"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057400"/>
                        <a:ext cx="609600" cy="663575"/>
                      </a:xfrm>
                      <a:prstGeom prst="rect">
                        <a:avLst/>
                      </a:prstGeom>
                      <a:solidFill>
                        <a:schemeClr va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21" name="Object 4"/>
          <p:cNvGraphicFramePr>
            <a:graphicFrameLocks noChangeAspect="1"/>
          </p:cNvGraphicFramePr>
          <p:nvPr/>
        </p:nvGraphicFramePr>
        <p:xfrm>
          <a:off x="1219200" y="2438400"/>
          <a:ext cx="609600" cy="663575"/>
        </p:xfrm>
        <a:graphic>
          <a:graphicData uri="http://schemas.openxmlformats.org/presentationml/2006/ole">
            <mc:AlternateContent xmlns:mc="http://schemas.openxmlformats.org/markup-compatibility/2006">
              <mc:Choice xmlns:v="urn:schemas-microsoft-com:vml" Requires="v">
                <p:oleObj spid="_x0000_s85048" name="Clip" r:id="rId6" imgW="701040" imgH="740664" progId="MS_ClipArt_Gallery.2">
                  <p:embed/>
                </p:oleObj>
              </mc:Choice>
              <mc:Fallback>
                <p:oleObj name="Clip" r:id="rId6" imgW="701040" imgH="740664"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38400"/>
                        <a:ext cx="609600" cy="663575"/>
                      </a:xfrm>
                      <a:prstGeom prst="rect">
                        <a:avLst/>
                      </a:prstGeom>
                      <a:solidFill>
                        <a:schemeClr va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90146" name="Object 2"/>
          <p:cNvGraphicFramePr>
            <a:graphicFrameLocks/>
          </p:cNvGraphicFramePr>
          <p:nvPr/>
        </p:nvGraphicFramePr>
        <p:xfrm>
          <a:off x="6172200" y="1585913"/>
          <a:ext cx="485775" cy="495300"/>
        </p:xfrm>
        <a:graphic>
          <a:graphicData uri="http://schemas.openxmlformats.org/presentationml/2006/ole">
            <mc:AlternateContent xmlns:mc="http://schemas.openxmlformats.org/markup-compatibility/2006">
              <mc:Choice xmlns:v="urn:schemas-microsoft-com:vml" Requires="v">
                <p:oleObj spid="_x0000_s83998" name="Bitmap Image" r:id="rId3" imgW="494959" imgH="504724" progId="Paint.Picture">
                  <p:embed/>
                </p:oleObj>
              </mc:Choice>
              <mc:Fallback>
                <p:oleObj name="Bitmap Image" r:id="rId3" imgW="494959" imgH="50472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85913"/>
                        <a:ext cx="4857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0147" name="Rectangle 3"/>
          <p:cNvSpPr>
            <a:spLocks noGrp="1" noChangeArrowheads="1"/>
          </p:cNvSpPr>
          <p:nvPr>
            <p:ph type="title"/>
          </p:nvPr>
        </p:nvSpPr>
        <p:spPr>
          <a:xfrm>
            <a:off x="609600" y="0"/>
            <a:ext cx="7772400" cy="1143000"/>
          </a:xfrm>
        </p:spPr>
        <p:txBody>
          <a:bodyPr lIns="92075" tIns="46038" rIns="92075" bIns="46038"/>
          <a:lstStyle/>
          <a:p>
            <a:pPr eaLnBrk="1" hangingPunct="1">
              <a:defRPr/>
            </a:pPr>
            <a:r>
              <a:rPr lang="en-US" sz="4400" b="1" dirty="0" smtClean="0">
                <a:effectLst>
                  <a:outerShdw blurRad="38100" dist="38100" dir="2700000" algn="tl">
                    <a:srgbClr val="000000">
                      <a:alpha val="43137"/>
                    </a:srgbClr>
                  </a:outerShdw>
                </a:effectLst>
              </a:rPr>
              <a:t>Beta Radiation (</a:t>
            </a:r>
            <a:r>
              <a:rPr lang="en-US" sz="4400" b="1" dirty="0" smtClean="0">
                <a:effectLst>
                  <a:outerShdw blurRad="38100" dist="38100" dir="2700000" algn="tl">
                    <a:srgbClr val="000000">
                      <a:alpha val="43137"/>
                    </a:srgbClr>
                  </a:outerShdw>
                </a:effectLst>
                <a:latin typeface="Symbol" panose="05050102010706020507" pitchFamily="18" charset="2"/>
              </a:rPr>
              <a:t>b</a:t>
            </a:r>
            <a:r>
              <a:rPr lang="en-US" sz="4400" b="1" dirty="0" smtClean="0">
                <a:effectLst>
                  <a:outerShdw blurRad="38100" dist="38100" dir="2700000" algn="tl">
                    <a:srgbClr val="000000">
                      <a:alpha val="43137"/>
                    </a:srgbClr>
                  </a:outerShdw>
                </a:effectLst>
              </a:rPr>
              <a:t>)</a:t>
            </a:r>
          </a:p>
        </p:txBody>
      </p:sp>
      <p:grpSp>
        <p:nvGrpSpPr>
          <p:cNvPr id="3" name="Group 2"/>
          <p:cNvGrpSpPr>
            <a:grpSpLocks/>
          </p:cNvGrpSpPr>
          <p:nvPr/>
        </p:nvGrpSpPr>
        <p:grpSpPr bwMode="auto">
          <a:xfrm>
            <a:off x="762000" y="1354138"/>
            <a:ext cx="4943475" cy="917575"/>
            <a:chOff x="762000" y="1353344"/>
            <a:chExt cx="4943475" cy="918369"/>
          </a:xfrm>
        </p:grpSpPr>
        <p:sp>
          <p:nvSpPr>
            <p:cNvPr id="390161" name="Rectangle 17"/>
            <p:cNvSpPr>
              <a:spLocks noChangeArrowheads="1"/>
            </p:cNvSpPr>
            <p:nvPr/>
          </p:nvSpPr>
          <p:spPr bwMode="auto">
            <a:xfrm>
              <a:off x="3057525" y="1353344"/>
              <a:ext cx="2647950" cy="915191"/>
            </a:xfrm>
            <a:prstGeom prst="rect">
              <a:avLst/>
            </a:prstGeom>
            <a:noFill/>
            <a:ln w="38100">
              <a:solidFill>
                <a:schemeClr val="bg2"/>
              </a:solidFill>
              <a:miter lim="800000"/>
              <a:headEnd type="none" w="sm" len="sm"/>
              <a:tailEnd type="none" w="sm" len="sm"/>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defRPr/>
              </a:pPr>
              <a:r>
                <a:rPr lang="en-US" sz="2000" b="1" dirty="0" smtClean="0">
                  <a:effectLst>
                    <a:outerShdw blurRad="38100" dist="38100" dir="2700000" algn="tl">
                      <a:srgbClr val="000000">
                        <a:alpha val="43137"/>
                      </a:srgbClr>
                    </a:outerShdw>
                  </a:effectLst>
                </a:rPr>
                <a:t>Particle, Small Mass,</a:t>
              </a:r>
            </a:p>
            <a:p>
              <a:pPr algn="ctr">
                <a:defRPr/>
              </a:pPr>
              <a:r>
                <a:rPr lang="en-US" sz="2000" b="1" dirty="0" smtClean="0">
                  <a:effectLst>
                    <a:outerShdw blurRad="38100" dist="38100" dir="2700000" algn="tl">
                      <a:srgbClr val="000000">
                        <a:alpha val="43137"/>
                      </a:srgbClr>
                    </a:outerShdw>
                  </a:effectLst>
                </a:rPr>
                <a:t>-1 Charge</a:t>
              </a:r>
            </a:p>
          </p:txBody>
        </p:sp>
        <p:sp>
          <p:nvSpPr>
            <p:cNvPr id="390151" name="Rectangle 7"/>
            <p:cNvSpPr>
              <a:spLocks noChangeArrowheads="1"/>
            </p:cNvSpPr>
            <p:nvPr/>
          </p:nvSpPr>
          <p:spPr bwMode="auto">
            <a:xfrm>
              <a:off x="762000" y="1356522"/>
              <a:ext cx="2286000" cy="915191"/>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Characteristics</a:t>
              </a:r>
            </a:p>
          </p:txBody>
        </p:sp>
      </p:grpSp>
      <p:grpSp>
        <p:nvGrpSpPr>
          <p:cNvPr id="4" name="Group 3"/>
          <p:cNvGrpSpPr>
            <a:grpSpLocks/>
          </p:cNvGrpSpPr>
          <p:nvPr/>
        </p:nvGrpSpPr>
        <p:grpSpPr bwMode="auto">
          <a:xfrm>
            <a:off x="762000" y="2271713"/>
            <a:ext cx="4943475" cy="914400"/>
            <a:chOff x="762000" y="2271713"/>
            <a:chExt cx="4943475" cy="914400"/>
          </a:xfrm>
        </p:grpSpPr>
        <p:sp>
          <p:nvSpPr>
            <p:cNvPr id="390152" name="Rectangle 8"/>
            <p:cNvSpPr>
              <a:spLocks noChangeArrowheads="1"/>
            </p:cNvSpPr>
            <p:nvPr/>
          </p:nvSpPr>
          <p:spPr bwMode="auto">
            <a:xfrm>
              <a:off x="762000" y="2271713"/>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Range</a:t>
              </a:r>
            </a:p>
          </p:txBody>
        </p:sp>
        <p:sp>
          <p:nvSpPr>
            <p:cNvPr id="390162" name="Rectangle 18"/>
            <p:cNvSpPr>
              <a:spLocks noChangeArrowheads="1"/>
            </p:cNvSpPr>
            <p:nvPr/>
          </p:nvSpPr>
          <p:spPr bwMode="auto">
            <a:xfrm>
              <a:off x="3057525" y="2271713"/>
              <a:ext cx="2647950" cy="914400"/>
            </a:xfrm>
            <a:prstGeom prst="rect">
              <a:avLst/>
            </a:prstGeom>
            <a:noFill/>
            <a:ln w="38100">
              <a:solidFill>
                <a:schemeClr val="bg2"/>
              </a:solidFill>
              <a:miter lim="800000"/>
              <a:headEnd type="none" w="sm" len="sm"/>
              <a:tailEnd type="none" w="sm" len="sm"/>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defRPr/>
              </a:pPr>
              <a:endParaRPr lang="en-US" sz="2000" b="1" dirty="0" smtClean="0">
                <a:effectLst>
                  <a:outerShdw blurRad="38100" dist="38100" dir="2700000" algn="tl">
                    <a:srgbClr val="000000">
                      <a:alpha val="43137"/>
                    </a:srgbClr>
                  </a:outerShdw>
                </a:effectLst>
              </a:endParaRPr>
            </a:p>
            <a:p>
              <a:pPr algn="ctr">
                <a:defRPr/>
              </a:pPr>
              <a:r>
                <a:rPr lang="en-US" sz="2000" b="1" dirty="0" smtClean="0">
                  <a:effectLst>
                    <a:outerShdw blurRad="38100" dist="38100" dir="2700000" algn="tl">
                      <a:srgbClr val="000000">
                        <a:alpha val="43137"/>
                      </a:srgbClr>
                    </a:outerShdw>
                  </a:effectLst>
                </a:rPr>
                <a:t>12ft / MeV in air</a:t>
              </a:r>
            </a:p>
            <a:p>
              <a:pPr algn="ctr">
                <a:defRPr/>
              </a:pPr>
              <a:endParaRPr lang="en-US" sz="2000" b="1" dirty="0" smtClean="0">
                <a:effectLst>
                  <a:outerShdw blurRad="38100" dist="38100" dir="2700000" algn="tl">
                    <a:srgbClr val="000000">
                      <a:alpha val="43137"/>
                    </a:srgbClr>
                  </a:outerShdw>
                </a:effectLst>
              </a:endParaRPr>
            </a:p>
          </p:txBody>
        </p:sp>
      </p:grpSp>
      <p:grpSp>
        <p:nvGrpSpPr>
          <p:cNvPr id="10" name="Group 9"/>
          <p:cNvGrpSpPr>
            <a:grpSpLocks/>
          </p:cNvGrpSpPr>
          <p:nvPr/>
        </p:nvGrpSpPr>
        <p:grpSpPr bwMode="auto">
          <a:xfrm>
            <a:off x="762000" y="3186113"/>
            <a:ext cx="4943475" cy="914400"/>
            <a:chOff x="762000" y="3186113"/>
            <a:chExt cx="4943475" cy="914400"/>
          </a:xfrm>
        </p:grpSpPr>
        <p:sp>
          <p:nvSpPr>
            <p:cNvPr id="390153" name="Rectangle 9"/>
            <p:cNvSpPr>
              <a:spLocks noChangeArrowheads="1"/>
            </p:cNvSpPr>
            <p:nvPr/>
          </p:nvSpPr>
          <p:spPr bwMode="auto">
            <a:xfrm>
              <a:off x="762000" y="3186113"/>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Shielding</a:t>
              </a:r>
            </a:p>
          </p:txBody>
        </p:sp>
        <p:sp>
          <p:nvSpPr>
            <p:cNvPr id="83985" name="Rectangle 19"/>
            <p:cNvSpPr>
              <a:spLocks noChangeArrowheads="1"/>
            </p:cNvSpPr>
            <p:nvPr/>
          </p:nvSpPr>
          <p:spPr bwMode="auto">
            <a:xfrm>
              <a:off x="3057525" y="3186113"/>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a:t>Plastic, glass,</a:t>
              </a:r>
            </a:p>
            <a:p>
              <a:pPr algn="ctr"/>
              <a:r>
                <a:rPr lang="en-US" sz="2000" b="1"/>
                <a:t>aluminum, wood</a:t>
              </a:r>
            </a:p>
          </p:txBody>
        </p:sp>
      </p:grpSp>
      <p:grpSp>
        <p:nvGrpSpPr>
          <p:cNvPr id="6" name="Group 5"/>
          <p:cNvGrpSpPr>
            <a:grpSpLocks/>
          </p:cNvGrpSpPr>
          <p:nvPr/>
        </p:nvGrpSpPr>
        <p:grpSpPr bwMode="auto">
          <a:xfrm>
            <a:off x="762000" y="4100513"/>
            <a:ext cx="4953000" cy="914400"/>
            <a:chOff x="762000" y="4100513"/>
            <a:chExt cx="4953000" cy="914400"/>
          </a:xfrm>
        </p:grpSpPr>
        <p:sp>
          <p:nvSpPr>
            <p:cNvPr id="390154" name="Rectangle 10"/>
            <p:cNvSpPr>
              <a:spLocks noChangeArrowheads="1"/>
            </p:cNvSpPr>
            <p:nvPr/>
          </p:nvSpPr>
          <p:spPr bwMode="auto">
            <a:xfrm>
              <a:off x="762000" y="4100513"/>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Hazards</a:t>
              </a:r>
            </a:p>
          </p:txBody>
        </p:sp>
        <p:sp>
          <p:nvSpPr>
            <p:cNvPr id="83983" name="Rectangle 20"/>
            <p:cNvSpPr>
              <a:spLocks noChangeArrowheads="1"/>
            </p:cNvSpPr>
            <p:nvPr/>
          </p:nvSpPr>
          <p:spPr bwMode="auto">
            <a:xfrm>
              <a:off x="3067050" y="4100513"/>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a:t>Internal and the</a:t>
              </a:r>
            </a:p>
            <a:p>
              <a:pPr algn="ctr"/>
              <a:r>
                <a:rPr lang="en-US" sz="2000" b="1"/>
                <a:t>skin and eyes</a:t>
              </a:r>
            </a:p>
          </p:txBody>
        </p:sp>
      </p:grpSp>
      <p:grpSp>
        <p:nvGrpSpPr>
          <p:cNvPr id="7" name="Group 6"/>
          <p:cNvGrpSpPr>
            <a:grpSpLocks/>
          </p:cNvGrpSpPr>
          <p:nvPr/>
        </p:nvGrpSpPr>
        <p:grpSpPr bwMode="auto">
          <a:xfrm>
            <a:off x="762000" y="5014913"/>
            <a:ext cx="4953000" cy="914400"/>
            <a:chOff x="762000" y="5014913"/>
            <a:chExt cx="4953000" cy="914400"/>
          </a:xfrm>
        </p:grpSpPr>
        <p:sp>
          <p:nvSpPr>
            <p:cNvPr id="390155" name="Rectangle 11"/>
            <p:cNvSpPr>
              <a:spLocks noChangeArrowheads="1"/>
            </p:cNvSpPr>
            <p:nvPr/>
          </p:nvSpPr>
          <p:spPr bwMode="auto">
            <a:xfrm>
              <a:off x="762000" y="5014913"/>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Sources</a:t>
              </a:r>
            </a:p>
          </p:txBody>
        </p:sp>
        <p:sp>
          <p:nvSpPr>
            <p:cNvPr id="83981" name="Rectangle 21"/>
            <p:cNvSpPr>
              <a:spLocks noChangeArrowheads="1"/>
            </p:cNvSpPr>
            <p:nvPr/>
          </p:nvSpPr>
          <p:spPr bwMode="auto">
            <a:xfrm>
              <a:off x="3067050" y="5014913"/>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1800" b="1"/>
                <a:t>Tritium, Sr-90,</a:t>
              </a:r>
            </a:p>
            <a:p>
              <a:pPr algn="ctr"/>
              <a:r>
                <a:rPr lang="en-US" sz="1800" b="1"/>
                <a:t>Fission products </a:t>
              </a:r>
            </a:p>
          </p:txBody>
        </p:sp>
      </p:grpSp>
      <p:pic>
        <p:nvPicPr>
          <p:cNvPr id="390166" name="Picture 22" descr="BETAS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271713"/>
            <a:ext cx="3076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16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138" y="3194050"/>
            <a:ext cx="50292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5650" y="4100513"/>
            <a:ext cx="503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0147"/>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nodeType="afterEffect">
                                  <p:stCondLst>
                                    <p:cond delay="0"/>
                                  </p:stCondLst>
                                  <p:childTnLst>
                                    <p:set>
                                      <p:cBhvr>
                                        <p:cTn id="9" dur="1" fill="hold">
                                          <p:stCondLst>
                                            <p:cond delay="0"/>
                                          </p:stCondLst>
                                        </p:cTn>
                                        <p:tgtEl>
                                          <p:spTgt spid="390146"/>
                                        </p:tgtEl>
                                        <p:attrNameLst>
                                          <p:attrName>style.visibility</p:attrName>
                                        </p:attrNameLst>
                                      </p:cBhvr>
                                      <p:to>
                                        <p:strVal val="visible"/>
                                      </p:to>
                                    </p:set>
                                    <p:anim calcmode="lin" valueType="num">
                                      <p:cBhvr>
                                        <p:cTn id="10" dur="500" fill="hold"/>
                                        <p:tgtEl>
                                          <p:spTgt spid="390146"/>
                                        </p:tgtEl>
                                        <p:attrNameLst>
                                          <p:attrName>ppt_w</p:attrName>
                                        </p:attrNameLst>
                                      </p:cBhvr>
                                      <p:tavLst>
                                        <p:tav tm="0">
                                          <p:val>
                                            <p:fltVal val="0"/>
                                          </p:val>
                                        </p:tav>
                                        <p:tav tm="100000">
                                          <p:val>
                                            <p:strVal val="#ppt_w"/>
                                          </p:val>
                                        </p:tav>
                                      </p:tavLst>
                                    </p:anim>
                                    <p:anim calcmode="lin" valueType="num">
                                      <p:cBhvr>
                                        <p:cTn id="11" dur="500" fill="hold"/>
                                        <p:tgtEl>
                                          <p:spTgt spid="390146"/>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0166"/>
                                        </p:tgtEl>
                                        <p:attrNameLst>
                                          <p:attrName>style.visibility</p:attrName>
                                        </p:attrNameLst>
                                      </p:cBhvr>
                                      <p:to>
                                        <p:strVal val="visible"/>
                                      </p:to>
                                    </p:set>
                                    <p:animEffect transition="in" filter="fade">
                                      <p:cBhvr>
                                        <p:cTn id="15" dur="500"/>
                                        <p:tgtEl>
                                          <p:spTgt spid="3901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500"/>
                            </p:stCondLst>
                            <p:childTnLst>
                              <p:par>
                                <p:cTn id="27" presetID="53" presetClass="entr" presetSubtype="16" fill="hold" nodeType="afterEffect">
                                  <p:stCondLst>
                                    <p:cond delay="0"/>
                                  </p:stCondLst>
                                  <p:childTnLst>
                                    <p:set>
                                      <p:cBhvr>
                                        <p:cTn id="28" dur="1" fill="hold">
                                          <p:stCondLst>
                                            <p:cond delay="0"/>
                                          </p:stCondLst>
                                        </p:cTn>
                                        <p:tgtEl>
                                          <p:spTgt spid="390167"/>
                                        </p:tgtEl>
                                        <p:attrNameLst>
                                          <p:attrName>style.visibility</p:attrName>
                                        </p:attrNameLst>
                                      </p:cBhvr>
                                      <p:to>
                                        <p:strVal val="visible"/>
                                      </p:to>
                                    </p:set>
                                    <p:anim calcmode="lin" valueType="num">
                                      <p:cBhvr>
                                        <p:cTn id="29" dur="500" fill="hold"/>
                                        <p:tgtEl>
                                          <p:spTgt spid="390167"/>
                                        </p:tgtEl>
                                        <p:attrNameLst>
                                          <p:attrName>ppt_w</p:attrName>
                                        </p:attrNameLst>
                                      </p:cBhvr>
                                      <p:tavLst>
                                        <p:tav tm="0">
                                          <p:val>
                                            <p:fltVal val="0"/>
                                          </p:val>
                                        </p:tav>
                                        <p:tav tm="100000">
                                          <p:val>
                                            <p:strVal val="#ppt_w"/>
                                          </p:val>
                                        </p:tav>
                                      </p:tavLst>
                                    </p:anim>
                                    <p:anim calcmode="lin" valueType="num">
                                      <p:cBhvr>
                                        <p:cTn id="30" dur="500" fill="hold"/>
                                        <p:tgtEl>
                                          <p:spTgt spid="390167"/>
                                        </p:tgtEl>
                                        <p:attrNameLst>
                                          <p:attrName>ppt_h</p:attrName>
                                        </p:attrNameLst>
                                      </p:cBhvr>
                                      <p:tavLst>
                                        <p:tav tm="0">
                                          <p:val>
                                            <p:fltVal val="0"/>
                                          </p:val>
                                        </p:tav>
                                        <p:tav tm="100000">
                                          <p:val>
                                            <p:strVal val="#ppt_h"/>
                                          </p:val>
                                        </p:tav>
                                      </p:tavLst>
                                    </p:anim>
                                    <p:animEffect transition="in" filter="fade">
                                      <p:cBhvr>
                                        <p:cTn id="31" dur="500"/>
                                        <p:tgtEl>
                                          <p:spTgt spid="39016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par>
                                <p:cTn id="46" presetID="10" presetClass="exit" presetSubtype="0" fill="hold" nodeType="withEffect">
                                  <p:stCondLst>
                                    <p:cond delay="0"/>
                                  </p:stCondLst>
                                  <p:childTnLst>
                                    <p:animEffect transition="out" filter="fade">
                                      <p:cBhvr>
                                        <p:cTn id="47" dur="500"/>
                                        <p:tgtEl>
                                          <p:spTgt spid="390167"/>
                                        </p:tgtEl>
                                      </p:cBhvr>
                                    </p:animEffect>
                                    <p:set>
                                      <p:cBhvr>
                                        <p:cTn id="48" dur="1" fill="hold">
                                          <p:stCondLst>
                                            <p:cond delay="499"/>
                                          </p:stCondLst>
                                        </p:cTn>
                                        <p:tgtEl>
                                          <p:spTgt spid="390167"/>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xit" presetSubtype="0" fill="hold"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3" y="1354138"/>
            <a:ext cx="7317926" cy="4705616"/>
          </a:xfrm>
          <a:prstGeom prst="rect">
            <a:avLst/>
          </a:prstGeom>
        </p:spPr>
      </p:pic>
      <p:sp>
        <p:nvSpPr>
          <p:cNvPr id="86018" name="Rectangle 2"/>
          <p:cNvSpPr>
            <a:spLocks noGrp="1" noChangeArrowheads="1"/>
          </p:cNvSpPr>
          <p:nvPr>
            <p:ph type="title"/>
          </p:nvPr>
        </p:nvSpPr>
        <p:spPr>
          <a:xfrm>
            <a:off x="2652713" y="463284"/>
            <a:ext cx="7164387" cy="668338"/>
          </a:xfrm>
          <a:effectLst>
            <a:outerShdw dist="17961" dir="13500000" algn="ctr" rotWithShape="0">
              <a:schemeClr val="bg2"/>
            </a:outerShdw>
          </a:effectLst>
        </p:spPr>
        <p:txBody>
          <a:bodyPr lIns="90476" tIns="44444" rIns="90476" bIns="44444" anchor="b"/>
          <a:lstStyle/>
          <a:p>
            <a:pPr eaLnBrk="1" hangingPunct="1"/>
            <a:r>
              <a:rPr lang="en-US" dirty="0" smtClean="0"/>
              <a:t>Gamma Emission</a:t>
            </a:r>
          </a:p>
        </p:txBody>
      </p:sp>
      <p:sp>
        <p:nvSpPr>
          <p:cNvPr id="195676" name="Rectangle 92"/>
          <p:cNvSpPr>
            <a:spLocks noChangeArrowheads="1"/>
          </p:cNvSpPr>
          <p:nvPr/>
        </p:nvSpPr>
        <p:spPr bwMode="auto">
          <a:xfrm>
            <a:off x="336550" y="1506538"/>
            <a:ext cx="8502650" cy="4849812"/>
          </a:xfrm>
          <a:prstGeom prst="rect">
            <a:avLst/>
          </a:prstGeom>
          <a:noFill/>
          <a:ln w="12700">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C0C0C0"/>
                </a:outerShdw>
              </a:effectLst>
            </a:endParaRPr>
          </a:p>
        </p:txBody>
      </p:sp>
      <p:sp>
        <p:nvSpPr>
          <p:cNvPr id="86021" name="Rectangle 44"/>
          <p:cNvSpPr>
            <a:spLocks noChangeArrowheads="1"/>
          </p:cNvSpPr>
          <p:nvPr/>
        </p:nvSpPr>
        <p:spPr bwMode="auto">
          <a:xfrm>
            <a:off x="6910956" y="4977212"/>
            <a:ext cx="16367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sz="2300" b="1" dirty="0">
                <a:solidFill>
                  <a:schemeClr val="bg1"/>
                </a:solidFill>
                <a:effectLst>
                  <a:outerShdw blurRad="38100" dist="38100" dir="2700000" algn="tl">
                    <a:srgbClr val="000000">
                      <a:alpha val="43137"/>
                    </a:srgbClr>
                  </a:outerShdw>
                </a:effectLst>
                <a:latin typeface="Univers (W1)" charset="0"/>
              </a:rPr>
              <a:t>Gamma Rays</a:t>
            </a:r>
          </a:p>
        </p:txBody>
      </p:sp>
      <p:sp>
        <p:nvSpPr>
          <p:cNvPr id="86022" name="Rectangle 45"/>
          <p:cNvSpPr>
            <a:spLocks noChangeArrowheads="1"/>
          </p:cNvSpPr>
          <p:nvPr/>
        </p:nvSpPr>
        <p:spPr bwMode="auto">
          <a:xfrm>
            <a:off x="922338" y="4303713"/>
            <a:ext cx="203041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u="sng" dirty="0">
                <a:solidFill>
                  <a:schemeClr val="bg1"/>
                </a:solidFill>
                <a:effectLst>
                  <a:outerShdw blurRad="38100" dist="38100" dir="2700000" algn="tl">
                    <a:srgbClr val="000000">
                      <a:alpha val="43137"/>
                    </a:srgbClr>
                  </a:outerShdw>
                </a:effectLst>
                <a:latin typeface="Univers (W1)" charset="0"/>
              </a:rPr>
              <a:t>Parent Nucleus</a:t>
            </a:r>
            <a:endParaRPr lang="en-US" sz="2000" b="1" dirty="0">
              <a:solidFill>
                <a:schemeClr val="bg1"/>
              </a:solidFill>
              <a:effectLst>
                <a:outerShdw blurRad="38100" dist="38100" dir="2700000" algn="tl">
                  <a:srgbClr val="000000">
                    <a:alpha val="43137"/>
                  </a:srgbClr>
                </a:outerShdw>
              </a:effectLst>
              <a:latin typeface="Univers (W1)" charset="0"/>
            </a:endParaRPr>
          </a:p>
          <a:p>
            <a:pPr algn="ctr"/>
            <a:r>
              <a:rPr lang="en-US" sz="2000" b="1" dirty="0">
                <a:solidFill>
                  <a:schemeClr val="bg1"/>
                </a:solidFill>
                <a:effectLst>
                  <a:outerShdw blurRad="38100" dist="38100" dir="2700000" algn="tl">
                    <a:srgbClr val="000000">
                      <a:alpha val="43137"/>
                    </a:srgbClr>
                  </a:outerShdw>
                </a:effectLst>
                <a:latin typeface="Univers (W1)" charset="0"/>
              </a:rPr>
              <a:t>Cobalt-60</a:t>
            </a:r>
          </a:p>
          <a:p>
            <a:pPr algn="ctr"/>
            <a:r>
              <a:rPr lang="en-US" sz="2000" b="1" dirty="0">
                <a:solidFill>
                  <a:schemeClr val="bg1"/>
                </a:solidFill>
                <a:effectLst>
                  <a:outerShdw blurRad="38100" dist="38100" dir="2700000" algn="tl">
                    <a:srgbClr val="000000">
                      <a:alpha val="43137"/>
                    </a:srgbClr>
                  </a:outerShdw>
                </a:effectLst>
                <a:latin typeface="Univers (W1)" charset="0"/>
              </a:rPr>
              <a:t>(Beta decay)</a:t>
            </a:r>
          </a:p>
        </p:txBody>
      </p:sp>
      <p:sp>
        <p:nvSpPr>
          <p:cNvPr id="86024" name="Rectangle 77"/>
          <p:cNvSpPr>
            <a:spLocks noChangeArrowheads="1"/>
          </p:cNvSpPr>
          <p:nvPr/>
        </p:nvSpPr>
        <p:spPr bwMode="auto">
          <a:xfrm>
            <a:off x="5191919" y="2333625"/>
            <a:ext cx="23558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u="sng" dirty="0">
                <a:solidFill>
                  <a:schemeClr val="bg1"/>
                </a:solidFill>
                <a:effectLst>
                  <a:outerShdw blurRad="38100" dist="38100" dir="2700000" algn="tl">
                    <a:srgbClr val="000000">
                      <a:alpha val="43137"/>
                    </a:srgbClr>
                  </a:outerShdw>
                </a:effectLst>
                <a:latin typeface="Univers (W1)" charset="0"/>
              </a:rPr>
              <a:t>Daughter Nucleus</a:t>
            </a:r>
            <a:endParaRPr lang="en-US" sz="2000" b="1" dirty="0">
              <a:solidFill>
                <a:schemeClr val="bg1"/>
              </a:solidFill>
              <a:effectLst>
                <a:outerShdw blurRad="38100" dist="38100" dir="2700000" algn="tl">
                  <a:srgbClr val="000000">
                    <a:alpha val="43137"/>
                  </a:srgbClr>
                </a:outerShdw>
              </a:effectLst>
              <a:latin typeface="Univers (W1)" charset="0"/>
            </a:endParaRPr>
          </a:p>
          <a:p>
            <a:pPr algn="ctr"/>
            <a:r>
              <a:rPr lang="en-US" sz="2000" b="1" dirty="0">
                <a:solidFill>
                  <a:schemeClr val="bg1"/>
                </a:solidFill>
                <a:effectLst>
                  <a:outerShdw blurRad="38100" dist="38100" dir="2700000" algn="tl">
                    <a:srgbClr val="000000">
                      <a:alpha val="43137"/>
                    </a:srgbClr>
                  </a:outerShdw>
                </a:effectLst>
                <a:latin typeface="Univers (W1)" charset="0"/>
              </a:rPr>
              <a:t>Nickel-60</a:t>
            </a:r>
          </a:p>
        </p:txBody>
      </p:sp>
      <p:sp>
        <p:nvSpPr>
          <p:cNvPr id="86026" name="Rectangle 79"/>
          <p:cNvSpPr>
            <a:spLocks noChangeArrowheads="1"/>
          </p:cNvSpPr>
          <p:nvPr/>
        </p:nvSpPr>
        <p:spPr bwMode="auto">
          <a:xfrm>
            <a:off x="3648075" y="1803400"/>
            <a:ext cx="522556" cy="53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6" tIns="44444" rIns="90476" bIns="44444">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sz="2900" b="1" dirty="0" smtClean="0">
                <a:solidFill>
                  <a:schemeClr val="bg1"/>
                </a:solidFill>
                <a:effectLst>
                  <a:outerShdw blurRad="38100" dist="38100" dir="2700000" algn="tl">
                    <a:srgbClr val="000000">
                      <a:alpha val="43137"/>
                    </a:srgbClr>
                  </a:outerShdw>
                </a:effectLst>
                <a:latin typeface="Symbol" panose="05050102010706020507" pitchFamily="18" charset="2"/>
              </a:rPr>
              <a:t></a:t>
            </a:r>
            <a:r>
              <a:rPr lang="en-US" sz="2900" b="1" baseline="30000" dirty="0" smtClean="0">
                <a:solidFill>
                  <a:schemeClr val="bg1"/>
                </a:solidFill>
                <a:effectLst>
                  <a:outerShdw blurRad="38100" dist="38100" dir="2700000" algn="tl">
                    <a:srgbClr val="000000">
                      <a:alpha val="43137"/>
                    </a:srgbClr>
                  </a:outerShdw>
                </a:effectLst>
                <a:latin typeface="Symbol" panose="05050102010706020507" pitchFamily="18" charset="2"/>
              </a:rPr>
              <a:t></a:t>
            </a:r>
            <a:endParaRPr lang="en-US" sz="2900" b="1" baseline="30000" dirty="0">
              <a:solidFill>
                <a:schemeClr val="bg1"/>
              </a:solidFill>
              <a:effectLst>
                <a:outerShdw blurRad="38100" dist="38100" dir="2700000" algn="tl">
                  <a:srgbClr val="000000">
                    <a:alpha val="43137"/>
                  </a:srgbClr>
                </a:outerShdw>
              </a:effectLst>
              <a:latin typeface="Symbol" panose="05050102010706020507" pitchFamily="18" charset="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1170" name="Picture 2" descr="GAMMAT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585" y="2804206"/>
            <a:ext cx="2676525" cy="3524250"/>
          </a:xfrm>
          <a:prstGeom prst="rect">
            <a:avLst/>
          </a:prstGeom>
          <a:noFill/>
          <a:ln w="2857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91171" name="Rectangle 3"/>
          <p:cNvSpPr>
            <a:spLocks noGrp="1" noChangeArrowheads="1"/>
          </p:cNvSpPr>
          <p:nvPr>
            <p:ph type="title"/>
          </p:nvPr>
        </p:nvSpPr>
        <p:spPr>
          <a:xfrm>
            <a:off x="735239" y="331108"/>
            <a:ext cx="7772400" cy="1143000"/>
          </a:xfrm>
        </p:spPr>
        <p:txBody>
          <a:bodyPr lIns="92075" tIns="46038" rIns="92075" bIns="46038"/>
          <a:lstStyle/>
          <a:p>
            <a:pPr eaLnBrk="1" hangingPunct="1"/>
            <a:r>
              <a:rPr lang="en-US" sz="4400" b="1" dirty="0" smtClean="0">
                <a:effectLst>
                  <a:outerShdw blurRad="38100" dist="38100" dir="2700000" algn="tl">
                    <a:srgbClr val="000000">
                      <a:alpha val="43137"/>
                    </a:srgbClr>
                  </a:outerShdw>
                </a:effectLst>
              </a:rPr>
              <a:t>Gamma Rays (</a:t>
            </a:r>
            <a:r>
              <a:rPr lang="en-US" sz="4400" b="1" dirty="0" smtClean="0">
                <a:effectLst>
                  <a:outerShdw blurRad="38100" dist="38100" dir="2700000" algn="tl">
                    <a:srgbClr val="000000">
                      <a:alpha val="43137"/>
                    </a:srgbClr>
                  </a:outerShdw>
                </a:effectLst>
                <a:latin typeface="Symbol" panose="05050102010706020507" pitchFamily="18" charset="2"/>
              </a:rPr>
              <a:t>g</a:t>
            </a:r>
            <a:r>
              <a:rPr lang="en-US" sz="4400" b="1" dirty="0" smtClean="0">
                <a:effectLst>
                  <a:outerShdw blurRad="38100" dist="38100" dir="2700000" algn="tl">
                    <a:srgbClr val="000000">
                      <a:alpha val="43137"/>
                    </a:srgbClr>
                  </a:outerShdw>
                </a:effectLst>
              </a:rPr>
              <a:t>) and X-Rays</a:t>
            </a:r>
          </a:p>
        </p:txBody>
      </p:sp>
      <p:grpSp>
        <p:nvGrpSpPr>
          <p:cNvPr id="3" name="Group 2"/>
          <p:cNvGrpSpPr/>
          <p:nvPr/>
        </p:nvGrpSpPr>
        <p:grpSpPr>
          <a:xfrm>
            <a:off x="501650" y="1823924"/>
            <a:ext cx="4933950" cy="915193"/>
            <a:chOff x="501650" y="967581"/>
            <a:chExt cx="4933950" cy="915193"/>
          </a:xfrm>
        </p:grpSpPr>
        <p:sp>
          <p:nvSpPr>
            <p:cNvPr id="391176" name="Rectangle 8"/>
            <p:cNvSpPr>
              <a:spLocks noChangeArrowheads="1"/>
            </p:cNvSpPr>
            <p:nvPr/>
          </p:nvSpPr>
          <p:spPr bwMode="auto">
            <a:xfrm>
              <a:off x="501650" y="967581"/>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solidFill>
                    <a:schemeClr val="bg1"/>
                  </a:solidFill>
                  <a:effectLst>
                    <a:outerShdw blurRad="38100" dist="38100" dir="2700000" algn="tl">
                      <a:srgbClr val="000000"/>
                    </a:outerShdw>
                  </a:effectLst>
                </a:rPr>
                <a:t>Characteristics</a:t>
              </a:r>
            </a:p>
          </p:txBody>
        </p:sp>
        <p:sp>
          <p:nvSpPr>
            <p:cNvPr id="391186" name="Rectangle 18"/>
            <p:cNvSpPr>
              <a:spLocks noChangeArrowheads="1"/>
            </p:cNvSpPr>
            <p:nvPr/>
          </p:nvSpPr>
          <p:spPr bwMode="auto">
            <a:xfrm>
              <a:off x="2787650" y="968374"/>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dirty="0"/>
                <a:t>No </a:t>
              </a:r>
              <a:r>
                <a:rPr lang="en-US" sz="2000" b="1" dirty="0" smtClean="0"/>
                <a:t>electromagnetic</a:t>
              </a:r>
              <a:endParaRPr lang="en-US" sz="2000" b="1" dirty="0"/>
            </a:p>
            <a:p>
              <a:pPr algn="ctr"/>
              <a:r>
                <a:rPr lang="en-US" sz="2000" b="1" dirty="0" smtClean="0"/>
                <a:t>mass</a:t>
              </a:r>
              <a:r>
                <a:rPr lang="en-US" sz="2000" b="1" dirty="0"/>
                <a:t>, no charge</a:t>
              </a:r>
            </a:p>
          </p:txBody>
        </p:sp>
      </p:grpSp>
      <p:grpSp>
        <p:nvGrpSpPr>
          <p:cNvPr id="4" name="Group 3"/>
          <p:cNvGrpSpPr/>
          <p:nvPr/>
        </p:nvGrpSpPr>
        <p:grpSpPr>
          <a:xfrm>
            <a:off x="501650" y="2738324"/>
            <a:ext cx="4933950" cy="914400"/>
            <a:chOff x="501650" y="1881981"/>
            <a:chExt cx="4933950" cy="914400"/>
          </a:xfrm>
        </p:grpSpPr>
        <p:sp>
          <p:nvSpPr>
            <p:cNvPr id="391177" name="Rectangle 9"/>
            <p:cNvSpPr>
              <a:spLocks noChangeArrowheads="1"/>
            </p:cNvSpPr>
            <p:nvPr/>
          </p:nvSpPr>
          <p:spPr bwMode="auto">
            <a:xfrm>
              <a:off x="501650" y="1881981"/>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Range</a:t>
              </a:r>
            </a:p>
          </p:txBody>
        </p:sp>
        <p:sp>
          <p:nvSpPr>
            <p:cNvPr id="391187" name="Rectangle 19"/>
            <p:cNvSpPr>
              <a:spLocks noChangeArrowheads="1"/>
            </p:cNvSpPr>
            <p:nvPr/>
          </p:nvSpPr>
          <p:spPr bwMode="auto">
            <a:xfrm>
              <a:off x="2787650" y="1881981"/>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sz="2000" b="1" dirty="0"/>
            </a:p>
            <a:p>
              <a:pPr algn="ctr"/>
              <a:r>
                <a:rPr lang="en-US" sz="2000" b="1" dirty="0"/>
                <a:t>Hundreds of feet</a:t>
              </a:r>
            </a:p>
            <a:p>
              <a:pPr algn="ctr"/>
              <a:r>
                <a:rPr lang="en-US" sz="2000" b="1" dirty="0"/>
                <a:t>in air</a:t>
              </a:r>
            </a:p>
            <a:p>
              <a:pPr algn="ctr"/>
              <a:endParaRPr lang="en-US" sz="2000" b="1" dirty="0"/>
            </a:p>
          </p:txBody>
        </p:sp>
      </p:grpSp>
      <p:grpSp>
        <p:nvGrpSpPr>
          <p:cNvPr id="5" name="Group 4"/>
          <p:cNvGrpSpPr/>
          <p:nvPr/>
        </p:nvGrpSpPr>
        <p:grpSpPr>
          <a:xfrm>
            <a:off x="501650" y="3652724"/>
            <a:ext cx="4933950" cy="914400"/>
            <a:chOff x="501650" y="2796381"/>
            <a:chExt cx="4933950" cy="914400"/>
          </a:xfrm>
        </p:grpSpPr>
        <p:sp>
          <p:nvSpPr>
            <p:cNvPr id="391178" name="Rectangle 10"/>
            <p:cNvSpPr>
              <a:spLocks noChangeArrowheads="1"/>
            </p:cNvSpPr>
            <p:nvPr/>
          </p:nvSpPr>
          <p:spPr bwMode="auto">
            <a:xfrm>
              <a:off x="501650" y="2796381"/>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Shielding</a:t>
              </a:r>
            </a:p>
          </p:txBody>
        </p:sp>
        <p:sp>
          <p:nvSpPr>
            <p:cNvPr id="391188" name="Rectangle 20"/>
            <p:cNvSpPr>
              <a:spLocks noChangeArrowheads="1"/>
            </p:cNvSpPr>
            <p:nvPr/>
          </p:nvSpPr>
          <p:spPr bwMode="auto">
            <a:xfrm>
              <a:off x="2787650" y="2796381"/>
              <a:ext cx="2647950" cy="914400"/>
            </a:xfrm>
            <a:prstGeom prst="rect">
              <a:avLst/>
            </a:prstGeom>
            <a:noFill/>
            <a:ln w="381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dirty="0"/>
                <a:t>Lead, Steel</a:t>
              </a:r>
            </a:p>
            <a:p>
              <a:pPr algn="ctr"/>
              <a:r>
                <a:rPr lang="en-US" sz="2000" b="1" dirty="0"/>
                <a:t>Concrete</a:t>
              </a:r>
            </a:p>
          </p:txBody>
        </p:sp>
      </p:grpSp>
      <p:grpSp>
        <p:nvGrpSpPr>
          <p:cNvPr id="7" name="Group 6"/>
          <p:cNvGrpSpPr/>
          <p:nvPr/>
        </p:nvGrpSpPr>
        <p:grpSpPr>
          <a:xfrm>
            <a:off x="511573" y="5475173"/>
            <a:ext cx="4924027" cy="920751"/>
            <a:chOff x="511573" y="4618830"/>
            <a:chExt cx="4924027" cy="920751"/>
          </a:xfrm>
        </p:grpSpPr>
        <p:sp>
          <p:nvSpPr>
            <p:cNvPr id="391180" name="Rectangle 12"/>
            <p:cNvSpPr>
              <a:spLocks noChangeArrowheads="1"/>
            </p:cNvSpPr>
            <p:nvPr/>
          </p:nvSpPr>
          <p:spPr bwMode="auto">
            <a:xfrm>
              <a:off x="511573" y="4625181"/>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Sources</a:t>
              </a:r>
            </a:p>
          </p:txBody>
        </p:sp>
        <p:sp>
          <p:nvSpPr>
            <p:cNvPr id="391189" name="Rectangle 21"/>
            <p:cNvSpPr>
              <a:spLocks noChangeArrowheads="1"/>
            </p:cNvSpPr>
            <p:nvPr/>
          </p:nvSpPr>
          <p:spPr bwMode="auto">
            <a:xfrm>
              <a:off x="2787650" y="4618830"/>
              <a:ext cx="2647950" cy="914400"/>
            </a:xfrm>
            <a:prstGeom prst="rect">
              <a:avLst/>
            </a:prstGeom>
            <a:noFill/>
            <a:ln w="38100">
              <a:solidFill>
                <a:schemeClr val="bg2"/>
              </a:solidFill>
              <a:miter lim="800000"/>
              <a:headEnd type="none" w="sm" len="sm"/>
              <a:tailEnd type="none" w="sm" len="sm"/>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1800" b="1" dirty="0"/>
                <a:t>Co-60, Kr-88, Cs-137</a:t>
              </a:r>
            </a:p>
          </p:txBody>
        </p:sp>
      </p:grpSp>
      <p:graphicFrame>
        <p:nvGraphicFramePr>
          <p:cNvPr id="391190" name="Object 22"/>
          <p:cNvGraphicFramePr>
            <a:graphicFrameLocks/>
          </p:cNvGraphicFramePr>
          <p:nvPr>
            <p:extLst>
              <p:ext uri="{D42A27DB-BD31-4B8C-83A1-F6EECF244321}">
                <p14:modId xmlns:p14="http://schemas.microsoft.com/office/powerpoint/2010/main" val="3171692413"/>
              </p:ext>
            </p:extLst>
          </p:nvPr>
        </p:nvGraphicFramePr>
        <p:xfrm>
          <a:off x="5857874" y="1823924"/>
          <a:ext cx="2809875" cy="828675"/>
        </p:xfrm>
        <a:graphic>
          <a:graphicData uri="http://schemas.openxmlformats.org/presentationml/2006/ole">
            <mc:AlternateContent xmlns:mc="http://schemas.openxmlformats.org/markup-compatibility/2006">
              <mc:Choice xmlns:v="urn:schemas-microsoft-com:vml" Requires="v">
                <p:oleObj spid="_x0000_s88095" name="Bitmap Image" r:id="rId4" imgW="3629111" imgH="1076142" progId="Paint.Picture">
                  <p:embed/>
                </p:oleObj>
              </mc:Choice>
              <mc:Fallback>
                <p:oleObj name="Bitmap Image" r:id="rId4" imgW="3629111" imgH="1076142" progId="Paint.Picture">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4" y="1823924"/>
                        <a:ext cx="28098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p:nvPr/>
        </p:nvGrpSpPr>
        <p:grpSpPr>
          <a:xfrm>
            <a:off x="511573" y="4566331"/>
            <a:ext cx="4928989" cy="915193"/>
            <a:chOff x="511573" y="3709988"/>
            <a:chExt cx="4928989" cy="915193"/>
          </a:xfrm>
        </p:grpSpPr>
        <p:sp>
          <p:nvSpPr>
            <p:cNvPr id="391179" name="Rectangle 11"/>
            <p:cNvSpPr>
              <a:spLocks noChangeArrowheads="1"/>
            </p:cNvSpPr>
            <p:nvPr/>
          </p:nvSpPr>
          <p:spPr bwMode="auto">
            <a:xfrm>
              <a:off x="511573" y="3710781"/>
              <a:ext cx="2286000" cy="914400"/>
            </a:xfrm>
            <a:prstGeom prst="rect">
              <a:avLst/>
            </a:prstGeom>
            <a:noFill/>
            <a:ln w="38100">
              <a:solidFill>
                <a:schemeClr val="bg2"/>
              </a:solidFill>
              <a:miter lim="800000"/>
              <a:headEnd type="none" w="sm" len="sm"/>
              <a:tailEnd type="none" w="sm" len="sm"/>
            </a:ln>
            <a:effectLst/>
          </p:spPr>
          <p:txBody>
            <a:bodyPr wrap="none" anchor="ctr"/>
            <a:lstStyle/>
            <a:p>
              <a:pPr algn="ctr">
                <a:defRPr/>
              </a:pPr>
              <a:r>
                <a:rPr lang="en-US" sz="2400" b="1" dirty="0">
                  <a:effectLst>
                    <a:outerShdw blurRad="38100" dist="38100" dir="2700000" algn="tl">
                      <a:srgbClr val="000000"/>
                    </a:outerShdw>
                  </a:effectLst>
                </a:rPr>
                <a:t>Hazards</a:t>
              </a:r>
            </a:p>
          </p:txBody>
        </p:sp>
        <p:sp>
          <p:nvSpPr>
            <p:cNvPr id="391191" name="Rectangle 23"/>
            <p:cNvSpPr>
              <a:spLocks noChangeArrowheads="1"/>
            </p:cNvSpPr>
            <p:nvPr/>
          </p:nvSpPr>
          <p:spPr bwMode="auto">
            <a:xfrm>
              <a:off x="2792612" y="3709988"/>
              <a:ext cx="2647950" cy="914400"/>
            </a:xfrm>
            <a:prstGeom prst="rect">
              <a:avLst/>
            </a:prstGeom>
            <a:noFill/>
            <a:ln w="38100">
              <a:solidFill>
                <a:schemeClr val="bg2"/>
              </a:solidFill>
              <a:miter lim="800000"/>
              <a:headEnd type="none" w="sm" len="sm"/>
              <a:tailEnd type="none" w="sm" len="sm"/>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2000" b="1" dirty="0"/>
                <a:t>External Source</a:t>
              </a:r>
            </a:p>
            <a:p>
              <a:pPr algn="ctr"/>
              <a:r>
                <a:rPr lang="en-US" sz="2000" b="1" dirty="0"/>
                <a:t>Whole Body</a:t>
              </a:r>
            </a:p>
            <a:p>
              <a:pPr algn="ctr"/>
              <a:r>
                <a:rPr lang="en-US" sz="2000" b="1" dirty="0"/>
                <a:t> Penetrating</a:t>
              </a:r>
            </a:p>
          </p:txBody>
        </p:sp>
      </p:grpSp>
      <p:pic>
        <p:nvPicPr>
          <p:cNvPr id="391192"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1747" y="2793435"/>
            <a:ext cx="31242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325" y="4673999"/>
            <a:ext cx="5871824" cy="1714781"/>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1190"/>
                                        </p:tgtEl>
                                        <p:attrNameLst>
                                          <p:attrName>style.visibility</p:attrName>
                                        </p:attrNameLst>
                                      </p:cBhvr>
                                      <p:to>
                                        <p:strVal val="visible"/>
                                      </p:to>
                                    </p:set>
                                    <p:animEffect transition="in" filter="fade">
                                      <p:cBhvr>
                                        <p:cTn id="7" dur="500"/>
                                        <p:tgtEl>
                                          <p:spTgt spid="39119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91192"/>
                                        </p:tgtEl>
                                        <p:attrNameLst>
                                          <p:attrName>style.visibility</p:attrName>
                                        </p:attrNameLst>
                                      </p:cBhvr>
                                      <p:to>
                                        <p:strVal val="visible"/>
                                      </p:to>
                                    </p:set>
                                    <p:animEffect transition="in" filter="fade">
                                      <p:cBhvr>
                                        <p:cTn id="18" dur="500"/>
                                        <p:tgtEl>
                                          <p:spTgt spid="39119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par>
                                <p:cTn id="33" presetID="10" presetClass="exit" presetSubtype="0" fill="hold" nodeType="withEffect">
                                  <p:stCondLst>
                                    <p:cond delay="0"/>
                                  </p:stCondLst>
                                  <p:childTnLst>
                                    <p:animEffect transition="out" filter="fade">
                                      <p:cBhvr>
                                        <p:cTn id="34" dur="500"/>
                                        <p:tgtEl>
                                          <p:spTgt spid="391192"/>
                                        </p:tgtEl>
                                      </p:cBhvr>
                                    </p:animEffect>
                                    <p:set>
                                      <p:cBhvr>
                                        <p:cTn id="35" dur="1" fill="hold">
                                          <p:stCondLst>
                                            <p:cond delay="499"/>
                                          </p:stCondLst>
                                        </p:cTn>
                                        <p:tgtEl>
                                          <p:spTgt spid="39119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6" presetClass="entr" presetSubtype="42" fill="hold" nodeType="withEffect">
                                  <p:stCondLst>
                                    <p:cond delay="0"/>
                                  </p:stCondLst>
                                  <p:childTnLst>
                                    <p:set>
                                      <p:cBhvr>
                                        <p:cTn id="42" dur="1" fill="hold">
                                          <p:stCondLst>
                                            <p:cond delay="0"/>
                                          </p:stCondLst>
                                        </p:cTn>
                                        <p:tgtEl>
                                          <p:spTgt spid="391170"/>
                                        </p:tgtEl>
                                        <p:attrNameLst>
                                          <p:attrName>style.visibility</p:attrName>
                                        </p:attrNameLst>
                                      </p:cBhvr>
                                      <p:to>
                                        <p:strVal val="visible"/>
                                      </p:to>
                                    </p:set>
                                    <p:animEffect transition="in" filter="barn(outHorizontal)">
                                      <p:cBhvr>
                                        <p:cTn id="43" dur="500"/>
                                        <p:tgtEl>
                                          <p:spTgt spid="391170"/>
                                        </p:tgtEl>
                                      </p:cBhvr>
                                    </p:animEffect>
                                  </p:childTnLst>
                                </p:cTn>
                              </p:par>
                              <p:par>
                                <p:cTn id="44" presetID="10" presetClass="exit" presetSubtype="0" fill="hold" nodeType="with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0"/>
            <a:ext cx="7772400" cy="1143000"/>
          </a:xfrm>
        </p:spPr>
        <p:txBody>
          <a:bodyPr/>
          <a:lstStyle/>
          <a:p>
            <a:pPr eaLnBrk="1" hangingPunct="1">
              <a:defRPr/>
            </a:pPr>
            <a:r>
              <a:rPr lang="en-US" sz="4400" b="1" dirty="0" smtClean="0">
                <a:effectLst>
                  <a:outerShdw blurRad="38100" dist="38100" dir="2700000" algn="tl">
                    <a:srgbClr val="000000">
                      <a:alpha val="43137"/>
                    </a:srgbClr>
                  </a:outerShdw>
                </a:effectLst>
              </a:rPr>
              <a:t>Uses for Gamma Radiation:</a:t>
            </a:r>
          </a:p>
        </p:txBody>
      </p:sp>
      <p:sp>
        <p:nvSpPr>
          <p:cNvPr id="91139" name="Rectangle 3"/>
          <p:cNvSpPr>
            <a:spLocks noGrp="1" noChangeArrowheads="1"/>
          </p:cNvSpPr>
          <p:nvPr>
            <p:ph idx="1"/>
          </p:nvPr>
        </p:nvSpPr>
        <p:spPr>
          <a:xfrm>
            <a:off x="685800" y="1608138"/>
            <a:ext cx="7772400" cy="2484437"/>
          </a:xfrm>
        </p:spPr>
        <p:txBody>
          <a:bodyPr rtlCol="0">
            <a:normAutofit/>
          </a:bodyPr>
          <a:lstStyle/>
          <a:p>
            <a:pPr eaLnBrk="1" hangingPunct="1">
              <a:lnSpc>
                <a:spcPct val="150000"/>
              </a:lnSpc>
              <a:defRPr/>
            </a:pPr>
            <a:r>
              <a:rPr lang="en-US" b="1" dirty="0" smtClean="0">
                <a:effectLst>
                  <a:outerShdw blurRad="38100" dist="38100" dir="2700000" algn="tl">
                    <a:srgbClr val="000000">
                      <a:alpha val="43137"/>
                    </a:srgbClr>
                  </a:outerShdw>
                </a:effectLst>
              </a:rPr>
              <a:t>Food irradiation</a:t>
            </a:r>
          </a:p>
          <a:p>
            <a:pPr eaLnBrk="1" hangingPunct="1">
              <a:lnSpc>
                <a:spcPct val="150000"/>
              </a:lnSpc>
              <a:defRPr/>
            </a:pPr>
            <a:r>
              <a:rPr lang="en-US" b="1" dirty="0" smtClean="0">
                <a:effectLst>
                  <a:outerShdw blurRad="38100" dist="38100" dir="2700000" algn="tl">
                    <a:srgbClr val="000000">
                      <a:alpha val="43137"/>
                    </a:srgbClr>
                  </a:outerShdw>
                </a:effectLst>
              </a:rPr>
              <a:t>Sterilization of medical equipment</a:t>
            </a:r>
          </a:p>
          <a:p>
            <a:pPr eaLnBrk="1" hangingPunct="1">
              <a:lnSpc>
                <a:spcPct val="150000"/>
              </a:lnSpc>
              <a:defRPr/>
            </a:pPr>
            <a:r>
              <a:rPr lang="en-US" b="1" dirty="0" smtClean="0">
                <a:effectLst>
                  <a:outerShdw blurRad="38100" dist="38100" dir="2700000" algn="tl">
                    <a:srgbClr val="000000">
                      <a:alpha val="43137"/>
                    </a:srgbClr>
                  </a:outerShdw>
                </a:effectLst>
              </a:rPr>
              <a:t>Creation of different varieties of flowers</a:t>
            </a:r>
          </a:p>
          <a:p>
            <a:pPr eaLnBrk="1" hangingPunct="1">
              <a:lnSpc>
                <a:spcPct val="150000"/>
              </a:lnSpc>
              <a:defRPr/>
            </a:pPr>
            <a:r>
              <a:rPr lang="en-US" b="1" dirty="0" smtClean="0">
                <a:effectLst>
                  <a:outerShdw blurRad="38100" dist="38100" dir="2700000" algn="tl">
                    <a:srgbClr val="000000">
                      <a:alpha val="43137"/>
                    </a:srgbClr>
                  </a:outerShdw>
                </a:effectLst>
              </a:rPr>
              <a:t>Inspect bridges, vessel welds and Statue Of Liberty.</a:t>
            </a:r>
          </a:p>
        </p:txBody>
      </p:sp>
      <p:graphicFrame>
        <p:nvGraphicFramePr>
          <p:cNvPr id="89092" name="Object 2"/>
          <p:cNvGraphicFramePr>
            <a:graphicFrameLocks noChangeAspect="1"/>
          </p:cNvGraphicFramePr>
          <p:nvPr/>
        </p:nvGraphicFramePr>
        <p:xfrm>
          <a:off x="990600" y="5105400"/>
          <a:ext cx="2057400" cy="990600"/>
        </p:xfrm>
        <a:graphic>
          <a:graphicData uri="http://schemas.openxmlformats.org/presentationml/2006/ole">
            <mc:AlternateContent xmlns:mc="http://schemas.openxmlformats.org/markup-compatibility/2006">
              <mc:Choice xmlns:v="urn:schemas-microsoft-com:vml" Requires="v">
                <p:oleObj spid="_x0000_s89128" name="Microsoft ClipArt Gallery" r:id="rId3" imgW="844296" imgH="463296" progId="MS_ClipArt_Gallery">
                  <p:embed/>
                </p:oleObj>
              </mc:Choice>
              <mc:Fallback>
                <p:oleObj name="Microsoft ClipArt Gallery" r:id="rId3" imgW="844296" imgH="463296" progId="MS_ClipArt_Gallery">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05400"/>
                        <a:ext cx="2057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3" name="Object 3"/>
          <p:cNvGraphicFramePr>
            <a:graphicFrameLocks noChangeAspect="1"/>
          </p:cNvGraphicFramePr>
          <p:nvPr/>
        </p:nvGraphicFramePr>
        <p:xfrm>
          <a:off x="6324600" y="4114800"/>
          <a:ext cx="1676400" cy="2465388"/>
        </p:xfrm>
        <a:graphic>
          <a:graphicData uri="http://schemas.openxmlformats.org/presentationml/2006/ole">
            <mc:AlternateContent xmlns:mc="http://schemas.openxmlformats.org/markup-compatibility/2006">
              <mc:Choice xmlns:v="urn:schemas-microsoft-com:vml" Requires="v">
                <p:oleObj spid="_x0000_s89129" name="Microsoft ClipArt Gallery" r:id="rId5" imgW="1405128" imgH="2542032" progId="MS_ClipArt_Gallery">
                  <p:embed/>
                </p:oleObj>
              </mc:Choice>
              <mc:Fallback>
                <p:oleObj name="Microsoft ClipArt Gallery" r:id="rId5" imgW="1405128" imgH="2542032" progId="MS_ClipArt_Gallery">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14800"/>
                        <a:ext cx="1676400" cy="246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7510" name="AutoShape 6"/>
          <p:cNvSpPr>
            <a:spLocks noChangeArrowheads="1"/>
          </p:cNvSpPr>
          <p:nvPr/>
        </p:nvSpPr>
        <p:spPr bwMode="auto">
          <a:xfrm>
            <a:off x="3581400" y="4191000"/>
            <a:ext cx="1752600" cy="2057400"/>
          </a:xfrm>
          <a:custGeom>
            <a:avLst/>
            <a:gdLst>
              <a:gd name="G0" fmla="+- 7278 0 0"/>
              <a:gd name="G1" fmla="+- 11796479 0 0"/>
              <a:gd name="G2" fmla="+- 0 0 11796479"/>
              <a:gd name="T0" fmla="*/ 0 256 1"/>
              <a:gd name="T1" fmla="*/ 180 256 1"/>
              <a:gd name="G3" fmla="+- 11796479 T0 T1"/>
              <a:gd name="T2" fmla="*/ 0 256 1"/>
              <a:gd name="T3" fmla="*/ 90 256 1"/>
              <a:gd name="G4" fmla="+- 11796479 T2 T3"/>
              <a:gd name="G5" fmla="*/ G4 2 1"/>
              <a:gd name="T4" fmla="*/ 90 256 1"/>
              <a:gd name="T5" fmla="*/ 0 256 1"/>
              <a:gd name="G6" fmla="+- 11796479 T4 T5"/>
              <a:gd name="G7" fmla="*/ G6 2 1"/>
              <a:gd name="G8" fmla="abs 1179647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78"/>
              <a:gd name="G18" fmla="*/ 7278 1 2"/>
              <a:gd name="G19" fmla="+- G18 5400 0"/>
              <a:gd name="G20" fmla="cos G19 11796479"/>
              <a:gd name="G21" fmla="sin G19 11796479"/>
              <a:gd name="G22" fmla="+- G20 10800 0"/>
              <a:gd name="G23" fmla="+- G21 10800 0"/>
              <a:gd name="G24" fmla="+- 10800 0 G20"/>
              <a:gd name="G25" fmla="+- 7278 10800 0"/>
              <a:gd name="G26" fmla="?: G9 G17 G25"/>
              <a:gd name="G27" fmla="?: G9 0 21600"/>
              <a:gd name="G28" fmla="cos 10800 11796479"/>
              <a:gd name="G29" fmla="sin 10800 11796479"/>
              <a:gd name="G30" fmla="sin 7278 11796479"/>
              <a:gd name="G31" fmla="+- G28 10800 0"/>
              <a:gd name="G32" fmla="+- G29 10800 0"/>
              <a:gd name="G33" fmla="+- G30 10800 0"/>
              <a:gd name="G34" fmla="?: G4 0 G31"/>
              <a:gd name="G35" fmla="?: 11796479 G34 0"/>
              <a:gd name="G36" fmla="?: G6 G35 G31"/>
              <a:gd name="G37" fmla="+- 21600 0 G36"/>
              <a:gd name="G38" fmla="?: G4 0 G33"/>
              <a:gd name="G39" fmla="?: 11796479 G38 G32"/>
              <a:gd name="G40" fmla="?: G6 G39 0"/>
              <a:gd name="G41" fmla="?: G4 G32 21600"/>
              <a:gd name="G42" fmla="?: G6 G41 G33"/>
              <a:gd name="T12" fmla="*/ 10800 w 21600"/>
              <a:gd name="T13" fmla="*/ 0 h 21600"/>
              <a:gd name="T14" fmla="*/ 1761 w 21600"/>
              <a:gd name="T15" fmla="*/ 10800 h 21600"/>
              <a:gd name="T16" fmla="*/ 10800 w 21600"/>
              <a:gd name="T17" fmla="*/ 3522 h 21600"/>
              <a:gd name="T18" fmla="*/ 1983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522" y="10800"/>
                </a:moveTo>
                <a:cubicBezTo>
                  <a:pt x="3522" y="10800"/>
                  <a:pt x="3522" y="10800"/>
                  <a:pt x="3522" y="10800"/>
                </a:cubicBezTo>
                <a:cubicBezTo>
                  <a:pt x="3522" y="6780"/>
                  <a:pt x="6780" y="3522"/>
                  <a:pt x="10800" y="3522"/>
                </a:cubicBezTo>
                <a:cubicBezTo>
                  <a:pt x="14819" y="3522"/>
                  <a:pt x="18078" y="6780"/>
                  <a:pt x="18078" y="10800"/>
                </a:cubicBezTo>
                <a:cubicBezTo>
                  <a:pt x="18078" y="10800"/>
                  <a:pt x="18077" y="10800"/>
                  <a:pt x="18077" y="10800"/>
                </a:cubicBezTo>
                <a:lnTo>
                  <a:pt x="21599" y="10800"/>
                </a:lnTo>
                <a:cubicBezTo>
                  <a:pt x="21599" y="10800"/>
                  <a:pt x="21600" y="10800"/>
                  <a:pt x="21600" y="10800"/>
                </a:cubicBezTo>
                <a:cubicBezTo>
                  <a:pt x="21600" y="4835"/>
                  <a:pt x="16764" y="0"/>
                  <a:pt x="10800" y="0"/>
                </a:cubicBezTo>
                <a:cubicBezTo>
                  <a:pt x="4835" y="0"/>
                  <a:pt x="0" y="4835"/>
                  <a:pt x="0" y="10800"/>
                </a:cubicBezTo>
                <a:cubicBezTo>
                  <a:pt x="-1" y="10800"/>
                  <a:pt x="0" y="10800"/>
                  <a:pt x="0" y="10800"/>
                </a:cubicBezTo>
                <a:close/>
              </a:path>
            </a:pathLst>
          </a:custGeom>
          <a:solidFill>
            <a:schemeClr val="accent1"/>
          </a:solidFill>
          <a:ln w="9525">
            <a:noFill/>
            <a:miter lim="800000"/>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7511" name="AutoShape 7"/>
          <p:cNvSpPr>
            <a:spLocks noChangeArrowheads="1"/>
          </p:cNvSpPr>
          <p:nvPr/>
        </p:nvSpPr>
        <p:spPr bwMode="auto">
          <a:xfrm rot="10748286">
            <a:off x="3581400" y="4343400"/>
            <a:ext cx="1752600" cy="2057400"/>
          </a:xfrm>
          <a:custGeom>
            <a:avLst/>
            <a:gdLst>
              <a:gd name="G0" fmla="+- 7278 0 0"/>
              <a:gd name="G1" fmla="+- 11796479 0 0"/>
              <a:gd name="G2" fmla="+- 0 0 11796479"/>
              <a:gd name="T0" fmla="*/ 0 256 1"/>
              <a:gd name="T1" fmla="*/ 180 256 1"/>
              <a:gd name="G3" fmla="+- 11796479 T0 T1"/>
              <a:gd name="T2" fmla="*/ 0 256 1"/>
              <a:gd name="T3" fmla="*/ 90 256 1"/>
              <a:gd name="G4" fmla="+- 11796479 T2 T3"/>
              <a:gd name="G5" fmla="*/ G4 2 1"/>
              <a:gd name="T4" fmla="*/ 90 256 1"/>
              <a:gd name="T5" fmla="*/ 0 256 1"/>
              <a:gd name="G6" fmla="+- 11796479 T4 T5"/>
              <a:gd name="G7" fmla="*/ G6 2 1"/>
              <a:gd name="G8" fmla="abs 1179647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78"/>
              <a:gd name="G18" fmla="*/ 7278 1 2"/>
              <a:gd name="G19" fmla="+- G18 5400 0"/>
              <a:gd name="G20" fmla="cos G19 11796479"/>
              <a:gd name="G21" fmla="sin G19 11796479"/>
              <a:gd name="G22" fmla="+- G20 10800 0"/>
              <a:gd name="G23" fmla="+- G21 10800 0"/>
              <a:gd name="G24" fmla="+- 10800 0 G20"/>
              <a:gd name="G25" fmla="+- 7278 10800 0"/>
              <a:gd name="G26" fmla="?: G9 G17 G25"/>
              <a:gd name="G27" fmla="?: G9 0 21600"/>
              <a:gd name="G28" fmla="cos 10800 11796479"/>
              <a:gd name="G29" fmla="sin 10800 11796479"/>
              <a:gd name="G30" fmla="sin 7278 11796479"/>
              <a:gd name="G31" fmla="+- G28 10800 0"/>
              <a:gd name="G32" fmla="+- G29 10800 0"/>
              <a:gd name="G33" fmla="+- G30 10800 0"/>
              <a:gd name="G34" fmla="?: G4 0 G31"/>
              <a:gd name="G35" fmla="?: 11796479 G34 0"/>
              <a:gd name="G36" fmla="?: G6 G35 G31"/>
              <a:gd name="G37" fmla="+- 21600 0 G36"/>
              <a:gd name="G38" fmla="?: G4 0 G33"/>
              <a:gd name="G39" fmla="?: 11796479 G38 G32"/>
              <a:gd name="G40" fmla="?: G6 G39 0"/>
              <a:gd name="G41" fmla="?: G4 G32 21600"/>
              <a:gd name="G42" fmla="?: G6 G41 G33"/>
              <a:gd name="T12" fmla="*/ 10800 w 21600"/>
              <a:gd name="T13" fmla="*/ 0 h 21600"/>
              <a:gd name="T14" fmla="*/ 1761 w 21600"/>
              <a:gd name="T15" fmla="*/ 10800 h 21600"/>
              <a:gd name="T16" fmla="*/ 10800 w 21600"/>
              <a:gd name="T17" fmla="*/ 3522 h 21600"/>
              <a:gd name="T18" fmla="*/ 1983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522" y="10800"/>
                </a:moveTo>
                <a:cubicBezTo>
                  <a:pt x="3522" y="10800"/>
                  <a:pt x="3522" y="10800"/>
                  <a:pt x="3522" y="10800"/>
                </a:cubicBezTo>
                <a:cubicBezTo>
                  <a:pt x="3522" y="6780"/>
                  <a:pt x="6780" y="3522"/>
                  <a:pt x="10800" y="3522"/>
                </a:cubicBezTo>
                <a:cubicBezTo>
                  <a:pt x="14819" y="3522"/>
                  <a:pt x="18078" y="6780"/>
                  <a:pt x="18078" y="10800"/>
                </a:cubicBezTo>
                <a:cubicBezTo>
                  <a:pt x="18078" y="10800"/>
                  <a:pt x="18077" y="10800"/>
                  <a:pt x="18077" y="10800"/>
                </a:cubicBezTo>
                <a:lnTo>
                  <a:pt x="21599" y="10800"/>
                </a:lnTo>
                <a:cubicBezTo>
                  <a:pt x="21599" y="10800"/>
                  <a:pt x="21600" y="10800"/>
                  <a:pt x="21600" y="10800"/>
                </a:cubicBezTo>
                <a:cubicBezTo>
                  <a:pt x="21600" y="4835"/>
                  <a:pt x="16764" y="0"/>
                  <a:pt x="10800" y="0"/>
                </a:cubicBezTo>
                <a:cubicBezTo>
                  <a:pt x="4835" y="0"/>
                  <a:pt x="0" y="4835"/>
                  <a:pt x="0" y="10800"/>
                </a:cubicBezTo>
                <a:cubicBezTo>
                  <a:pt x="-1" y="10800"/>
                  <a:pt x="0" y="10800"/>
                  <a:pt x="0" y="10800"/>
                </a:cubicBezTo>
                <a:close/>
              </a:path>
            </a:pathLst>
          </a:custGeom>
          <a:solidFill>
            <a:schemeClr val="accent1"/>
          </a:solidFill>
          <a:ln w="9525">
            <a:noFill/>
            <a:miter lim="800000"/>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7512" name="Freeform 8"/>
          <p:cNvSpPr>
            <a:spLocks/>
          </p:cNvSpPr>
          <p:nvPr/>
        </p:nvSpPr>
        <p:spPr bwMode="auto">
          <a:xfrm>
            <a:off x="3941763" y="5484813"/>
            <a:ext cx="966787" cy="522287"/>
          </a:xfrm>
          <a:custGeom>
            <a:avLst/>
            <a:gdLst/>
            <a:ahLst/>
            <a:cxnLst>
              <a:cxn ang="0">
                <a:pos x="108" y="108"/>
              </a:cxn>
              <a:cxn ang="0">
                <a:pos x="279" y="317"/>
              </a:cxn>
              <a:cxn ang="0">
                <a:pos x="527" y="260"/>
              </a:cxn>
              <a:cxn ang="0">
                <a:pos x="565" y="203"/>
              </a:cxn>
              <a:cxn ang="0">
                <a:pos x="603" y="89"/>
              </a:cxn>
              <a:cxn ang="0">
                <a:pos x="584" y="12"/>
              </a:cxn>
              <a:cxn ang="0">
                <a:pos x="470" y="51"/>
              </a:cxn>
              <a:cxn ang="0">
                <a:pos x="336" y="260"/>
              </a:cxn>
              <a:cxn ang="0">
                <a:pos x="108" y="51"/>
              </a:cxn>
              <a:cxn ang="0">
                <a:pos x="70" y="12"/>
              </a:cxn>
              <a:cxn ang="0">
                <a:pos x="51" y="108"/>
              </a:cxn>
              <a:cxn ang="0">
                <a:pos x="146" y="203"/>
              </a:cxn>
              <a:cxn ang="0">
                <a:pos x="184" y="260"/>
              </a:cxn>
              <a:cxn ang="0">
                <a:pos x="241" y="298"/>
              </a:cxn>
              <a:cxn ang="0">
                <a:pos x="260" y="317"/>
              </a:cxn>
              <a:cxn ang="0">
                <a:pos x="349" y="241"/>
              </a:cxn>
            </a:cxnLst>
            <a:rect l="0" t="0" r="r" b="b"/>
            <a:pathLst>
              <a:path w="609" h="329">
                <a:moveTo>
                  <a:pt x="108" y="108"/>
                </a:moveTo>
                <a:cubicBezTo>
                  <a:pt x="140" y="204"/>
                  <a:pt x="194" y="260"/>
                  <a:pt x="279" y="317"/>
                </a:cubicBezTo>
                <a:cubicBezTo>
                  <a:pt x="378" y="307"/>
                  <a:pt x="457" y="329"/>
                  <a:pt x="527" y="260"/>
                </a:cubicBezTo>
                <a:cubicBezTo>
                  <a:pt x="543" y="243"/>
                  <a:pt x="555" y="223"/>
                  <a:pt x="565" y="203"/>
                </a:cubicBezTo>
                <a:cubicBezTo>
                  <a:pt x="581" y="166"/>
                  <a:pt x="603" y="89"/>
                  <a:pt x="603" y="89"/>
                </a:cubicBezTo>
                <a:cubicBezTo>
                  <a:pt x="596" y="63"/>
                  <a:pt x="609" y="19"/>
                  <a:pt x="584" y="12"/>
                </a:cubicBezTo>
                <a:cubicBezTo>
                  <a:pt x="545" y="0"/>
                  <a:pt x="470" y="51"/>
                  <a:pt x="470" y="51"/>
                </a:cubicBezTo>
                <a:cubicBezTo>
                  <a:pt x="420" y="124"/>
                  <a:pt x="364" y="173"/>
                  <a:pt x="336" y="260"/>
                </a:cubicBezTo>
                <a:cubicBezTo>
                  <a:pt x="297" y="145"/>
                  <a:pt x="220" y="88"/>
                  <a:pt x="108" y="51"/>
                </a:cubicBezTo>
                <a:cubicBezTo>
                  <a:pt x="95" y="38"/>
                  <a:pt x="88" y="12"/>
                  <a:pt x="70" y="12"/>
                </a:cubicBezTo>
                <a:cubicBezTo>
                  <a:pt x="0" y="12"/>
                  <a:pt x="42" y="91"/>
                  <a:pt x="51" y="108"/>
                </a:cubicBezTo>
                <a:cubicBezTo>
                  <a:pt x="83" y="171"/>
                  <a:pt x="88" y="164"/>
                  <a:pt x="146" y="203"/>
                </a:cubicBezTo>
                <a:cubicBezTo>
                  <a:pt x="158" y="222"/>
                  <a:pt x="167" y="243"/>
                  <a:pt x="184" y="260"/>
                </a:cubicBezTo>
                <a:cubicBezTo>
                  <a:pt x="200" y="276"/>
                  <a:pt x="222" y="284"/>
                  <a:pt x="241" y="298"/>
                </a:cubicBezTo>
                <a:cubicBezTo>
                  <a:pt x="248" y="303"/>
                  <a:pt x="253" y="310"/>
                  <a:pt x="260" y="317"/>
                </a:cubicBezTo>
                <a:lnTo>
                  <a:pt x="349" y="241"/>
                </a:lnTo>
              </a:path>
            </a:pathLst>
          </a:custGeom>
          <a:solidFill>
            <a:schemeClr val="accent1"/>
          </a:solidFill>
          <a:ln w="9525">
            <a:no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7513" name="Freeform 9"/>
          <p:cNvSpPr>
            <a:spLocks/>
          </p:cNvSpPr>
          <p:nvPr/>
        </p:nvSpPr>
        <p:spPr bwMode="auto">
          <a:xfrm>
            <a:off x="3962400" y="5410200"/>
            <a:ext cx="533400" cy="560388"/>
          </a:xfrm>
          <a:custGeom>
            <a:avLst/>
            <a:gdLst/>
            <a:ahLst/>
            <a:cxnLst>
              <a:cxn ang="0">
                <a:pos x="0" y="0"/>
              </a:cxn>
              <a:cxn ang="0">
                <a:pos x="133" y="286"/>
              </a:cxn>
              <a:cxn ang="0">
                <a:pos x="190" y="305"/>
              </a:cxn>
              <a:cxn ang="0">
                <a:pos x="247" y="286"/>
              </a:cxn>
              <a:cxn ang="0">
                <a:pos x="247" y="172"/>
              </a:cxn>
              <a:cxn ang="0">
                <a:pos x="190" y="153"/>
              </a:cxn>
              <a:cxn ang="0">
                <a:pos x="152" y="96"/>
              </a:cxn>
              <a:cxn ang="0">
                <a:pos x="38" y="39"/>
              </a:cxn>
              <a:cxn ang="0">
                <a:pos x="0" y="0"/>
              </a:cxn>
            </a:cxnLst>
            <a:rect l="0" t="0" r="r" b="b"/>
            <a:pathLst>
              <a:path w="272" h="305">
                <a:moveTo>
                  <a:pt x="0" y="0"/>
                </a:moveTo>
                <a:cubicBezTo>
                  <a:pt x="14" y="43"/>
                  <a:pt x="73" y="266"/>
                  <a:pt x="133" y="286"/>
                </a:cubicBezTo>
                <a:cubicBezTo>
                  <a:pt x="152" y="292"/>
                  <a:pt x="171" y="298"/>
                  <a:pt x="190" y="305"/>
                </a:cubicBezTo>
                <a:cubicBezTo>
                  <a:pt x="209" y="298"/>
                  <a:pt x="232" y="300"/>
                  <a:pt x="247" y="286"/>
                </a:cubicBezTo>
                <a:cubicBezTo>
                  <a:pt x="272" y="260"/>
                  <a:pt x="272" y="197"/>
                  <a:pt x="247" y="172"/>
                </a:cubicBezTo>
                <a:cubicBezTo>
                  <a:pt x="232" y="157"/>
                  <a:pt x="209" y="159"/>
                  <a:pt x="190" y="153"/>
                </a:cubicBezTo>
                <a:cubicBezTo>
                  <a:pt x="177" y="134"/>
                  <a:pt x="168" y="112"/>
                  <a:pt x="152" y="96"/>
                </a:cubicBezTo>
                <a:cubicBezTo>
                  <a:pt x="77" y="21"/>
                  <a:pt x="117" y="87"/>
                  <a:pt x="38" y="39"/>
                </a:cubicBezTo>
                <a:cubicBezTo>
                  <a:pt x="22" y="29"/>
                  <a:pt x="12" y="13"/>
                  <a:pt x="0" y="0"/>
                </a:cubicBezTo>
                <a:close/>
              </a:path>
            </a:pathLst>
          </a:custGeom>
          <a:solidFill>
            <a:schemeClr val="accent1"/>
          </a:solidFill>
          <a:ln w="9525">
            <a:no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277514" name="Oval 10"/>
          <p:cNvSpPr>
            <a:spLocks noChangeArrowheads="1"/>
          </p:cNvSpPr>
          <p:nvPr/>
        </p:nvSpPr>
        <p:spPr bwMode="auto">
          <a:xfrm>
            <a:off x="4191000" y="4953000"/>
            <a:ext cx="457200" cy="533400"/>
          </a:xfrm>
          <a:prstGeom prst="ellipse">
            <a:avLst/>
          </a:prstGeom>
          <a:solidFill>
            <a:schemeClr val="accent1"/>
          </a:solidFill>
          <a:ln w="9525">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277515" name="Rectangle 11"/>
          <p:cNvSpPr>
            <a:spLocks noChangeArrowheads="1"/>
          </p:cNvSpPr>
          <p:nvPr/>
        </p:nvSpPr>
        <p:spPr bwMode="auto">
          <a:xfrm>
            <a:off x="4419600" y="4191000"/>
            <a:ext cx="152400" cy="609600"/>
          </a:xfrm>
          <a:prstGeom prst="rect">
            <a:avLst/>
          </a:prstGeom>
          <a:solidFill>
            <a:schemeClr val="hlink"/>
          </a:solidFill>
          <a:ln w="9525">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277516" name="Rectangle 12"/>
          <p:cNvSpPr>
            <a:spLocks noChangeArrowheads="1"/>
          </p:cNvSpPr>
          <p:nvPr/>
        </p:nvSpPr>
        <p:spPr bwMode="auto">
          <a:xfrm rot="3369239">
            <a:off x="4953000" y="4495800"/>
            <a:ext cx="152400" cy="609600"/>
          </a:xfrm>
          <a:prstGeom prst="rect">
            <a:avLst/>
          </a:prstGeom>
          <a:solidFill>
            <a:schemeClr val="hlink"/>
          </a:solidFill>
          <a:ln w="9525">
            <a:no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277517" name="Rectangle 13"/>
          <p:cNvSpPr>
            <a:spLocks noChangeArrowheads="1"/>
          </p:cNvSpPr>
          <p:nvPr/>
        </p:nvSpPr>
        <p:spPr bwMode="auto">
          <a:xfrm rot="-3033754">
            <a:off x="3810000" y="4419600"/>
            <a:ext cx="152400" cy="609600"/>
          </a:xfrm>
          <a:prstGeom prst="rect">
            <a:avLst/>
          </a:prstGeom>
          <a:solidFill>
            <a:schemeClr val="hlink"/>
          </a:solidFill>
          <a:ln w="9525">
            <a:solidFill>
              <a:schemeClr val="hlink"/>
            </a:solid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277518" name="Line 14"/>
          <p:cNvSpPr>
            <a:spLocks noChangeShapeType="1"/>
          </p:cNvSpPr>
          <p:nvPr/>
        </p:nvSpPr>
        <p:spPr bwMode="auto">
          <a:xfrm>
            <a:off x="0" y="1447800"/>
            <a:ext cx="9144000" cy="0"/>
          </a:xfrm>
          <a:prstGeom prst="line">
            <a:avLst/>
          </a:prstGeom>
          <a:noFill/>
          <a:ln w="9525">
            <a:solidFill>
              <a:srgbClr val="0000FF"/>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aphicFrame>
        <p:nvGraphicFramePr>
          <p:cNvPr id="89103" name="Object 4"/>
          <p:cNvGraphicFramePr>
            <a:graphicFrameLocks noChangeAspect="1"/>
          </p:cNvGraphicFramePr>
          <p:nvPr/>
        </p:nvGraphicFramePr>
        <p:xfrm>
          <a:off x="6934200" y="1752600"/>
          <a:ext cx="1371600" cy="1384300"/>
        </p:xfrm>
        <a:graphic>
          <a:graphicData uri="http://schemas.openxmlformats.org/presentationml/2006/ole">
            <mc:AlternateContent xmlns:mc="http://schemas.openxmlformats.org/markup-compatibility/2006">
              <mc:Choice xmlns:v="urn:schemas-microsoft-com:vml" Requires="v">
                <p:oleObj spid="_x0000_s89130" name="Microsoft ClipArt Gallery" r:id="rId7" imgW="2921000" imgH="3060700" progId="MS_ClipArt_Gallery">
                  <p:embed/>
                </p:oleObj>
              </mc:Choice>
              <mc:Fallback>
                <p:oleObj name="Microsoft ClipArt Gallery" r:id="rId7" imgW="2921000" imgH="3060700" progId="MS_ClipArt_Gallery">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752600"/>
                        <a:ext cx="137160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43803" y="3403149"/>
            <a:ext cx="3514298" cy="1143000"/>
          </a:xfrm>
        </p:spPr>
        <p:txBody>
          <a:bodyPr/>
          <a:lstStyle/>
          <a:p>
            <a:pPr eaLnBrk="1" hangingPunct="1"/>
            <a:r>
              <a:rPr lang="en-US" sz="4400" b="1" dirty="0" smtClean="0">
                <a:effectLst>
                  <a:outerShdw blurRad="38100" dist="38100" dir="2700000" algn="tl">
                    <a:srgbClr val="000000">
                      <a:alpha val="43137"/>
                    </a:srgbClr>
                  </a:outerShdw>
                </a:effectLst>
                <a:cs typeface="Arial" panose="020B0604020202020204" pitchFamily="34" charset="0"/>
              </a:rPr>
              <a:t>The End . . .</a:t>
            </a:r>
            <a:r>
              <a:rPr lang="en-US" sz="4400" b="1" dirty="0" smtClean="0">
                <a:effectLst>
                  <a:outerShdw blurRad="38100" dist="38100" dir="2700000" algn="tl">
                    <a:srgbClr val="000000">
                      <a:alpha val="43137"/>
                    </a:srgbClr>
                  </a:outerShdw>
                </a:effectLst>
              </a:rPr>
              <a:t> </a:t>
            </a:r>
            <a:endParaRPr lang="en-US" sz="4400" dirty="0" smtClean="0">
              <a:effectLst>
                <a:outerShdw blurRad="38100" dist="38100" dir="2700000" algn="tl">
                  <a:srgbClr val="000000">
                    <a:alpha val="43137"/>
                  </a:srgbClr>
                </a:outerShdw>
              </a:effectLst>
            </a:endParaRPr>
          </a:p>
        </p:txBody>
      </p:sp>
      <p:sp>
        <p:nvSpPr>
          <p:cNvPr id="120836" name="Rectangle 4"/>
          <p:cNvSpPr>
            <a:spLocks noChangeArrowheads="1"/>
          </p:cNvSpPr>
          <p:nvPr/>
        </p:nvSpPr>
        <p:spPr bwMode="auto">
          <a:xfrm>
            <a:off x="5743852" y="3998459"/>
            <a:ext cx="31681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a:solidFill>
                  <a:schemeClr val="tx1"/>
                </a:solidFill>
                <a:latin typeface="Arial" panose="020B0604020202020204" pitchFamily="34" charset="0"/>
              </a:defRPr>
            </a:lvl1pPr>
            <a:lvl2pPr>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lvl="1" eaLnBrk="1" hangingPunct="1"/>
            <a:r>
              <a:rPr lang="en-US" sz="2000" dirty="0">
                <a:cs typeface="Arial" panose="020B0604020202020204" pitchFamily="34" charset="0"/>
              </a:rPr>
              <a:t>Dr. Debra N Thrall</a:t>
            </a:r>
          </a:p>
          <a:p>
            <a:pPr lvl="1" eaLnBrk="1" hangingPunct="1"/>
            <a:r>
              <a:rPr lang="en-US" sz="2000" dirty="0">
                <a:cs typeface="Arial" panose="020B0604020202020204" pitchFamily="34" charset="0"/>
              </a:rPr>
              <a:t>Executive Director </a:t>
            </a:r>
          </a:p>
          <a:p>
            <a:pPr lvl="1" eaLnBrk="1" hangingPunct="1"/>
            <a:r>
              <a:rPr lang="en-US" sz="2000" dirty="0" smtClean="0">
                <a:cs typeface="Arial" panose="020B0604020202020204" pitchFamily="34" charset="0"/>
              </a:rPr>
              <a:t>AIP Foundation</a:t>
            </a:r>
            <a:endParaRPr lang="en-US" sz="2000" dirty="0">
              <a:cs typeface="Arial" panose="020B0604020202020204" pitchFamily="34" charset="0"/>
            </a:endParaRPr>
          </a:p>
          <a:p>
            <a:pPr lvl="1" eaLnBrk="1" hangingPunct="1"/>
            <a:r>
              <a:rPr lang="en-US" sz="2000" dirty="0" smtClean="0">
                <a:cs typeface="Arial" panose="020B0604020202020204" pitchFamily="34" charset="0"/>
              </a:rPr>
              <a:t>505-883-3114</a:t>
            </a:r>
            <a:endParaRPr lang="en-US" sz="2000" dirty="0" smtClean="0">
              <a:cs typeface="Arial" panose="020B0604020202020204" pitchFamily="34" charset="0"/>
              <a:hlinkClick r:id="rId4"/>
            </a:endParaRPr>
          </a:p>
          <a:p>
            <a:pPr lvl="1" eaLnBrk="1" hangingPunct="1"/>
            <a:r>
              <a:rPr lang="en-US" sz="2000" dirty="0" smtClean="0">
                <a:cs typeface="Arial" panose="020B0604020202020204" pitchFamily="34" charset="0"/>
                <a:hlinkClick r:id="rId4"/>
              </a:rPr>
              <a:t>dthrall@nmsu.edu</a:t>
            </a:r>
            <a:endParaRPr lang="en-US" sz="200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rtlCol="0">
            <a:normAutofit/>
          </a:bodyPr>
          <a:lstStyle/>
          <a:p>
            <a:pPr eaLnBrk="1" fontAlgn="auto" hangingPunct="1">
              <a:spcAft>
                <a:spcPts val="0"/>
              </a:spcAft>
              <a:defRPr/>
            </a:pPr>
            <a:r>
              <a:rPr lang="en-US" b="1" u="sng" dirty="0" smtClean="0">
                <a:effectLst>
                  <a:outerShdw blurRad="38100" dist="38100" dir="2700000" algn="tl">
                    <a:srgbClr val="000000">
                      <a:alpha val="43137"/>
                    </a:srgbClr>
                  </a:outerShdw>
                </a:effectLst>
              </a:rPr>
              <a:t>Radiation Fundamentals</a:t>
            </a:r>
          </a:p>
        </p:txBody>
      </p:sp>
      <p:sp>
        <p:nvSpPr>
          <p:cNvPr id="171011" name="Rectangle 3"/>
          <p:cNvSpPr>
            <a:spLocks noGrp="1" noChangeArrowheads="1"/>
          </p:cNvSpPr>
          <p:nvPr>
            <p:ph type="body" sz="half" idx="1"/>
          </p:nvPr>
        </p:nvSpPr>
        <p:spPr/>
        <p:txBody>
          <a:bodyPr rtlCol="0">
            <a:normAutofit/>
          </a:bodyPr>
          <a:lstStyle/>
          <a:p>
            <a:pPr eaLnBrk="1" fontAlgn="auto" hangingPunct="1">
              <a:lnSpc>
                <a:spcPct val="80000"/>
              </a:lnSpc>
              <a:spcAft>
                <a:spcPts val="0"/>
              </a:spcAft>
              <a:buClr>
                <a:schemeClr val="tx1"/>
              </a:buClr>
              <a:buSzPct val="50000"/>
              <a:buFont typeface="Wingdings" panose="05000000000000000000" pitchFamily="2" charset="2"/>
              <a:buChar char="q"/>
              <a:defRPr/>
            </a:pPr>
            <a:r>
              <a:rPr lang="en-US" sz="2600" dirty="0" smtClean="0">
                <a:effectLst>
                  <a:outerShdw blurRad="38100" dist="38100" dir="2700000" algn="tl">
                    <a:srgbClr val="000000">
                      <a:alpha val="43137"/>
                    </a:srgbClr>
                  </a:outerShdw>
                </a:effectLst>
              </a:rPr>
              <a:t>What is radiation?</a:t>
            </a:r>
          </a:p>
          <a:p>
            <a:pPr eaLnBrk="1" fontAlgn="auto" hangingPunct="1">
              <a:lnSpc>
                <a:spcPct val="80000"/>
              </a:lnSpc>
              <a:spcAft>
                <a:spcPts val="0"/>
              </a:spcAft>
              <a:buClr>
                <a:schemeClr val="tx1"/>
              </a:buClr>
              <a:buSzPct val="50000"/>
              <a:buFont typeface="Wingdings" panose="05000000000000000000" pitchFamily="2" charset="2"/>
              <a:buChar char="q"/>
              <a:defRPr/>
            </a:pPr>
            <a:r>
              <a:rPr lang="en-US" sz="2600" dirty="0" smtClean="0">
                <a:effectLst>
                  <a:outerShdw blurRad="38100" dist="38100" dir="2700000" algn="tl">
                    <a:srgbClr val="000000">
                      <a:alpha val="43137"/>
                    </a:srgbClr>
                  </a:outerShdw>
                </a:effectLst>
              </a:rPr>
              <a:t>Where does it come from?</a:t>
            </a:r>
          </a:p>
          <a:p>
            <a:pPr eaLnBrk="1" fontAlgn="auto" hangingPunct="1">
              <a:lnSpc>
                <a:spcPct val="80000"/>
              </a:lnSpc>
              <a:spcAft>
                <a:spcPts val="0"/>
              </a:spcAft>
              <a:buClr>
                <a:schemeClr val="tx1"/>
              </a:buClr>
              <a:buSzPct val="50000"/>
              <a:buFont typeface="Wingdings" panose="05000000000000000000" pitchFamily="2" charset="2"/>
              <a:buChar char="q"/>
              <a:defRPr/>
            </a:pPr>
            <a:r>
              <a:rPr lang="en-US" sz="2600" dirty="0" smtClean="0">
                <a:effectLst>
                  <a:outerShdw blurRad="38100" dist="38100" dir="2700000" algn="tl">
                    <a:srgbClr val="000000">
                      <a:alpha val="43137"/>
                    </a:srgbClr>
                  </a:outerShdw>
                </a:effectLst>
              </a:rPr>
              <a:t>How does it interact with matter?</a:t>
            </a:r>
          </a:p>
          <a:p>
            <a:pPr eaLnBrk="1" fontAlgn="auto" hangingPunct="1">
              <a:lnSpc>
                <a:spcPct val="80000"/>
              </a:lnSpc>
              <a:spcAft>
                <a:spcPts val="0"/>
              </a:spcAft>
              <a:buClr>
                <a:schemeClr val="tx1"/>
              </a:buClr>
              <a:buSzPct val="50000"/>
              <a:buFont typeface="Wingdings" panose="05000000000000000000" pitchFamily="2" charset="2"/>
              <a:buChar char="q"/>
              <a:defRPr/>
            </a:pPr>
            <a:r>
              <a:rPr lang="en-US" sz="2600" dirty="0" smtClean="0">
                <a:effectLst>
                  <a:outerShdw blurRad="38100" dist="38100" dir="2700000" algn="tl">
                    <a:srgbClr val="000000">
                      <a:alpha val="43137"/>
                    </a:srgbClr>
                  </a:outerShdw>
                </a:effectLst>
              </a:rPr>
              <a:t>What is radioactivity?</a:t>
            </a:r>
          </a:p>
          <a:p>
            <a:pPr eaLnBrk="1" fontAlgn="auto" hangingPunct="1">
              <a:lnSpc>
                <a:spcPct val="80000"/>
              </a:lnSpc>
              <a:spcAft>
                <a:spcPts val="0"/>
              </a:spcAft>
              <a:buClr>
                <a:schemeClr val="tx1"/>
              </a:buClr>
              <a:buSzPct val="50000"/>
              <a:buFont typeface="Wingdings" panose="05000000000000000000" pitchFamily="2" charset="2"/>
              <a:buChar char="q"/>
              <a:defRPr/>
            </a:pPr>
            <a:r>
              <a:rPr lang="en-US" sz="2600" dirty="0" smtClean="0">
                <a:effectLst>
                  <a:outerShdw blurRad="38100" dist="38100" dir="2700000" algn="tl">
                    <a:srgbClr val="000000">
                      <a:alpha val="43137"/>
                    </a:srgbClr>
                  </a:outerShdw>
                </a:effectLst>
              </a:rPr>
              <a:t>What are fission and fusion?</a:t>
            </a:r>
          </a:p>
          <a:p>
            <a:pPr eaLnBrk="1" fontAlgn="auto" hangingPunct="1">
              <a:lnSpc>
                <a:spcPct val="80000"/>
              </a:lnSpc>
              <a:spcAft>
                <a:spcPts val="0"/>
              </a:spcAft>
              <a:buClr>
                <a:schemeClr val="tx1"/>
              </a:buClr>
              <a:buSzPct val="50000"/>
              <a:buFont typeface="Wingdings" panose="05000000000000000000" pitchFamily="2" charset="2"/>
              <a:buChar char="q"/>
              <a:defRPr/>
            </a:pPr>
            <a:r>
              <a:rPr lang="en-US" sz="2600" dirty="0" smtClean="0">
                <a:effectLst>
                  <a:outerShdw blurRad="38100" dist="38100" dir="2700000" algn="tl">
                    <a:srgbClr val="000000">
                      <a:alpha val="43137"/>
                    </a:srgbClr>
                  </a:outerShdw>
                </a:effectLst>
              </a:rPr>
              <a:t>How are radiation and radioactivity quantified?</a:t>
            </a:r>
          </a:p>
        </p:txBody>
      </p:sp>
      <p:pic>
        <p:nvPicPr>
          <p:cNvPr id="171017" name="Picture 9" descr="smart_guy_with_atom_hg_cl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16600" y="1979613"/>
            <a:ext cx="2447925" cy="3333750"/>
          </a:xfrm>
          <a:noFill/>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additive="base">
                                        <p:cTn id="7" dur="500" fill="hold"/>
                                        <p:tgtEl>
                                          <p:spTgt spid="171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1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anim calcmode="lin" valueType="num">
                                      <p:cBhvr additive="base">
                                        <p:cTn id="13" dur="500" fill="hold"/>
                                        <p:tgtEl>
                                          <p:spTgt spid="171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additive="base">
                                        <p:cTn id="19" dur="500" fill="hold"/>
                                        <p:tgtEl>
                                          <p:spTgt spid="171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1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1011">
                                            <p:txEl>
                                              <p:pRg st="3" end="3"/>
                                            </p:txEl>
                                          </p:spTgt>
                                        </p:tgtEl>
                                        <p:attrNameLst>
                                          <p:attrName>style.visibility</p:attrName>
                                        </p:attrNameLst>
                                      </p:cBhvr>
                                      <p:to>
                                        <p:strVal val="visible"/>
                                      </p:to>
                                    </p:set>
                                    <p:anim calcmode="lin" valueType="num">
                                      <p:cBhvr additive="base">
                                        <p:cTn id="25" dur="500" fill="hold"/>
                                        <p:tgtEl>
                                          <p:spTgt spid="1710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1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1011">
                                            <p:txEl>
                                              <p:pRg st="4" end="4"/>
                                            </p:txEl>
                                          </p:spTgt>
                                        </p:tgtEl>
                                        <p:attrNameLst>
                                          <p:attrName>style.visibility</p:attrName>
                                        </p:attrNameLst>
                                      </p:cBhvr>
                                      <p:to>
                                        <p:strVal val="visible"/>
                                      </p:to>
                                    </p:set>
                                    <p:anim calcmode="lin" valueType="num">
                                      <p:cBhvr additive="base">
                                        <p:cTn id="31" dur="500" fill="hold"/>
                                        <p:tgtEl>
                                          <p:spTgt spid="1710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1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1011">
                                            <p:txEl>
                                              <p:pRg st="5" end="5"/>
                                            </p:txEl>
                                          </p:spTgt>
                                        </p:tgtEl>
                                        <p:attrNameLst>
                                          <p:attrName>style.visibility</p:attrName>
                                        </p:attrNameLst>
                                      </p:cBhvr>
                                      <p:to>
                                        <p:strVal val="visible"/>
                                      </p:to>
                                    </p:set>
                                    <p:anim calcmode="lin" valueType="num">
                                      <p:cBhvr additive="base">
                                        <p:cTn id="37" dur="500" fill="hold"/>
                                        <p:tgtEl>
                                          <p:spTgt spid="1710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1011">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1" presetClass="entr" presetSubtype="0" fill="hold" nodeType="afterEffect">
                                  <p:stCondLst>
                                    <p:cond delay="1000"/>
                                  </p:stCondLst>
                                  <p:childTnLst>
                                    <p:set>
                                      <p:cBhvr>
                                        <p:cTn id="41" dur="1" fill="hold">
                                          <p:stCondLst>
                                            <p:cond delay="499"/>
                                          </p:stCondLst>
                                        </p:cTn>
                                        <p:tgtEl>
                                          <p:spTgt spid="171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rtlCol="0">
            <a:normAutofit/>
          </a:bodyPr>
          <a:lstStyle/>
          <a:p>
            <a:pPr eaLnBrk="1" fontAlgn="auto" hangingPunct="1">
              <a:spcAft>
                <a:spcPts val="0"/>
              </a:spcAft>
              <a:defRPr/>
            </a:pPr>
            <a:r>
              <a:rPr lang="en-US" sz="4000" dirty="0" smtClean="0">
                <a:effectLst>
                  <a:outerShdw blurRad="38100" dist="38100" dir="2700000" algn="tl">
                    <a:srgbClr val="000000">
                      <a:alpha val="43137"/>
                    </a:srgbClr>
                  </a:outerShdw>
                </a:effectLst>
              </a:rPr>
              <a:t>Do you think of these people when I say RADIATION?</a:t>
            </a:r>
          </a:p>
        </p:txBody>
      </p:sp>
      <p:pic>
        <p:nvPicPr>
          <p:cNvPr id="30723" name="Picture 3" descr="Spidey_h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42100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Hu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828800"/>
            <a:ext cx="30099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6050" y="138113"/>
            <a:ext cx="8839200" cy="1143000"/>
          </a:xfrm>
        </p:spPr>
        <p:txBody>
          <a:bodyPr/>
          <a:lstStyle/>
          <a:p>
            <a:pPr eaLnBrk="1" hangingPunct="1">
              <a:defRPr/>
            </a:pPr>
            <a:r>
              <a:rPr lang="en-US" sz="3600" b="1" dirty="0" smtClean="0">
                <a:effectLst>
                  <a:outerShdw blurRad="38100" dist="38100" dir="2700000" algn="tl">
                    <a:srgbClr val="000000">
                      <a:alpha val="43137"/>
                    </a:srgbClr>
                  </a:outerShdw>
                </a:effectLst>
              </a:rPr>
              <a:t>Do you think of these things as well?</a:t>
            </a:r>
          </a:p>
        </p:txBody>
      </p:sp>
      <p:pic>
        <p:nvPicPr>
          <p:cNvPr id="386051" name="Picture 3" descr="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1401763"/>
            <a:ext cx="3040063"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2" name="Picture 4" descr="new-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129088"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247650" y="1546225"/>
            <a:ext cx="43592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50000"/>
              </a:lnSpc>
              <a:buFontTx/>
              <a:buChar char="•"/>
              <a:defRPr/>
            </a:pPr>
            <a:r>
              <a:rPr lang="en-US" sz="3600"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Food</a:t>
            </a:r>
          </a:p>
          <a:p>
            <a:pPr eaLnBrk="1" hangingPunct="1">
              <a:lnSpc>
                <a:spcPct val="150000"/>
              </a:lnSpc>
              <a:buFontTx/>
              <a:buChar char="•"/>
              <a:defRPr/>
            </a:pPr>
            <a:r>
              <a:rPr lang="en-US" sz="3600"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Space</a:t>
            </a:r>
          </a:p>
          <a:p>
            <a:pPr eaLnBrk="1" hangingPunct="1">
              <a:lnSpc>
                <a:spcPct val="150000"/>
              </a:lnSpc>
              <a:buFontTx/>
              <a:buChar char="•"/>
              <a:defRPr/>
            </a:pPr>
            <a:r>
              <a:rPr lang="en-US" sz="36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Utilities</a:t>
            </a:r>
          </a:p>
          <a:p>
            <a:pPr eaLnBrk="1" hangingPunct="1">
              <a:lnSpc>
                <a:spcPct val="150000"/>
              </a:lnSpc>
              <a:buFontTx/>
              <a:buChar char="•"/>
              <a:defRPr/>
            </a:pPr>
            <a:r>
              <a:rPr lang="en-US" b="1" dirty="0" smtClean="0">
                <a:effectLst>
                  <a:outerShdw blurRad="38100" dist="38100" dir="2700000" algn="tl">
                    <a:srgbClr val="000000">
                      <a:alpha val="43137"/>
                    </a:srgbClr>
                  </a:outerShdw>
                </a:effectLst>
              </a:rPr>
              <a:t> Consumer Products</a:t>
            </a:r>
          </a:p>
          <a:p>
            <a:pPr eaLnBrk="1" hangingPunct="1">
              <a:lnSpc>
                <a:spcPct val="150000"/>
              </a:lnSpc>
              <a:buFontTx/>
              <a:buChar char="•"/>
              <a:defRPr/>
            </a:pPr>
            <a:r>
              <a:rPr lang="en-US" b="1" dirty="0" smtClean="0">
                <a:effectLst>
                  <a:outerShdw blurRad="38100" dist="38100" dir="2700000" algn="tl">
                    <a:srgbClr val="000000">
                      <a:alpha val="43137"/>
                    </a:srgbClr>
                  </a:outerShdw>
                </a:effectLst>
              </a:rPr>
              <a:t> Medicine</a:t>
            </a:r>
          </a:p>
        </p:txBody>
      </p:sp>
      <p:pic>
        <p:nvPicPr>
          <p:cNvPr id="386054" name="Picture 6" descr="A23 Utility Light Bulbs 200 Watts (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65238"/>
            <a:ext cx="128746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5" name="Picture 7" descr="A23 Utility Light Bulbs 200 Watts (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325" y="1265238"/>
            <a:ext cx="128746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6" name="Picture 8" descr="A23 Utility Light Bulbs 200 Watts (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265238"/>
            <a:ext cx="1287462"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7" name="Picture 9" descr="A23 Utility Light Bulbs 200 Watts (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940050"/>
            <a:ext cx="12874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8" name="Picture 10" descr="A23 Utility Light Bulbs 200 Watts (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325" y="2940050"/>
            <a:ext cx="12874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9" name="Picture 11" descr="A23 Utility Light Bulbs 200 Watts (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940050"/>
            <a:ext cx="1287462"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588" y="1550988"/>
            <a:ext cx="34004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61" name="Picture 13" descr="cat-scan-contr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250" y="1370013"/>
            <a:ext cx="2973388"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animEffect transition="in" filter="fade">
                                      <p:cBhvr>
                                        <p:cTn id="7" dur="500"/>
                                        <p:tgtEl>
                                          <p:spTgt spid="386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86051"/>
                                        </p:tgtEl>
                                      </p:cBhvr>
                                    </p:animEffect>
                                    <p:set>
                                      <p:cBhvr>
                                        <p:cTn id="12" dur="1" fill="hold">
                                          <p:stCondLst>
                                            <p:cond delay="499"/>
                                          </p:stCondLst>
                                        </p:cTn>
                                        <p:tgtEl>
                                          <p:spTgt spid="386051"/>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86052"/>
                                        </p:tgtEl>
                                        <p:attrNameLst>
                                          <p:attrName>style.visibility</p:attrName>
                                        </p:attrNameLst>
                                      </p:cBhvr>
                                      <p:to>
                                        <p:strVal val="visible"/>
                                      </p:to>
                                    </p:set>
                                    <p:animEffect transition="in" filter="fade">
                                      <p:cBhvr>
                                        <p:cTn id="16" dur="500"/>
                                        <p:tgtEl>
                                          <p:spTgt spid="3860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386052"/>
                                        </p:tgtEl>
                                      </p:cBhvr>
                                    </p:animEffect>
                                    <p:set>
                                      <p:cBhvr>
                                        <p:cTn id="21" dur="1" fill="hold">
                                          <p:stCondLst>
                                            <p:cond delay="499"/>
                                          </p:stCondLst>
                                        </p:cTn>
                                        <p:tgtEl>
                                          <p:spTgt spid="386052"/>
                                        </p:tgtEl>
                                        <p:attrNameLst>
                                          <p:attrName>style.visibility</p:attrName>
                                        </p:attrNameLst>
                                      </p:cBhvr>
                                      <p:to>
                                        <p:strVal val="hidden"/>
                                      </p:to>
                                    </p:set>
                                  </p:childTnLst>
                                </p:cTn>
                              </p:par>
                            </p:childTnLst>
                          </p:cTn>
                        </p:par>
                        <p:par>
                          <p:cTn id="22" fill="hold" nodeType="afterGroup">
                            <p:stCondLst>
                              <p:cond delay="500"/>
                            </p:stCondLst>
                            <p:childTnLst>
                              <p:par>
                                <p:cTn id="23" presetID="45" presetClass="entr" presetSubtype="0" fill="hold" nodeType="afterEffect">
                                  <p:stCondLst>
                                    <p:cond delay="0"/>
                                  </p:stCondLst>
                                  <p:childTnLst>
                                    <p:set>
                                      <p:cBhvr>
                                        <p:cTn id="24" dur="1" fill="hold">
                                          <p:stCondLst>
                                            <p:cond delay="0"/>
                                          </p:stCondLst>
                                        </p:cTn>
                                        <p:tgtEl>
                                          <p:spTgt spid="386054"/>
                                        </p:tgtEl>
                                        <p:attrNameLst>
                                          <p:attrName>style.visibility</p:attrName>
                                        </p:attrNameLst>
                                      </p:cBhvr>
                                      <p:to>
                                        <p:strVal val="visible"/>
                                      </p:to>
                                    </p:set>
                                    <p:animEffect transition="in" filter="fade">
                                      <p:cBhvr>
                                        <p:cTn id="25" dur="1000"/>
                                        <p:tgtEl>
                                          <p:spTgt spid="386054"/>
                                        </p:tgtEl>
                                      </p:cBhvr>
                                    </p:animEffect>
                                    <p:anim calcmode="lin" valueType="num">
                                      <p:cBhvr>
                                        <p:cTn id="26" dur="1000" fill="hold"/>
                                        <p:tgtEl>
                                          <p:spTgt spid="386054"/>
                                        </p:tgtEl>
                                        <p:attrNameLst>
                                          <p:attrName>ppt_w</p:attrName>
                                        </p:attrNameLst>
                                      </p:cBhvr>
                                      <p:tavLst>
                                        <p:tav tm="0" fmla="#ppt_w*sin(2.5*pi*$)">
                                          <p:val>
                                            <p:fltVal val="0"/>
                                          </p:val>
                                        </p:tav>
                                        <p:tav tm="100000">
                                          <p:val>
                                            <p:fltVal val="1"/>
                                          </p:val>
                                        </p:tav>
                                      </p:tavLst>
                                    </p:anim>
                                    <p:anim calcmode="lin" valueType="num">
                                      <p:cBhvr>
                                        <p:cTn id="27" dur="1000" fill="hold"/>
                                        <p:tgtEl>
                                          <p:spTgt spid="386054"/>
                                        </p:tgtEl>
                                        <p:attrNameLst>
                                          <p:attrName>ppt_h</p:attrName>
                                        </p:attrNameLst>
                                      </p:cBhvr>
                                      <p:tavLst>
                                        <p:tav tm="0">
                                          <p:val>
                                            <p:strVal val="#ppt_h"/>
                                          </p:val>
                                        </p:tav>
                                        <p:tav tm="100000">
                                          <p:val>
                                            <p:strVal val="#ppt_h"/>
                                          </p:val>
                                        </p:tav>
                                      </p:tavLst>
                                    </p:anim>
                                  </p:childTnLst>
                                </p:cTn>
                              </p:par>
                              <p:par>
                                <p:cTn id="28" presetID="21" presetClass="entr" presetSubtype="1" fill="hold" nodeType="withEffect">
                                  <p:stCondLst>
                                    <p:cond delay="0"/>
                                  </p:stCondLst>
                                  <p:childTnLst>
                                    <p:set>
                                      <p:cBhvr>
                                        <p:cTn id="29" dur="1" fill="hold">
                                          <p:stCondLst>
                                            <p:cond delay="0"/>
                                          </p:stCondLst>
                                        </p:cTn>
                                        <p:tgtEl>
                                          <p:spTgt spid="386056"/>
                                        </p:tgtEl>
                                        <p:attrNameLst>
                                          <p:attrName>style.visibility</p:attrName>
                                        </p:attrNameLst>
                                      </p:cBhvr>
                                      <p:to>
                                        <p:strVal val="visible"/>
                                      </p:to>
                                    </p:set>
                                    <p:animEffect transition="in" filter="wheel(1)">
                                      <p:cBhvr>
                                        <p:cTn id="30" dur="1000"/>
                                        <p:tgtEl>
                                          <p:spTgt spid="386056"/>
                                        </p:tgtEl>
                                      </p:cBhvr>
                                    </p:animEffect>
                                  </p:childTnLst>
                                </p:cTn>
                              </p:par>
                              <p:par>
                                <p:cTn id="31" presetID="45" presetClass="entr" presetSubtype="0" fill="hold" nodeType="withEffect">
                                  <p:stCondLst>
                                    <p:cond delay="0"/>
                                  </p:stCondLst>
                                  <p:childTnLst>
                                    <p:set>
                                      <p:cBhvr>
                                        <p:cTn id="32" dur="1" fill="hold">
                                          <p:stCondLst>
                                            <p:cond delay="0"/>
                                          </p:stCondLst>
                                        </p:cTn>
                                        <p:tgtEl>
                                          <p:spTgt spid="386055"/>
                                        </p:tgtEl>
                                        <p:attrNameLst>
                                          <p:attrName>style.visibility</p:attrName>
                                        </p:attrNameLst>
                                      </p:cBhvr>
                                      <p:to>
                                        <p:strVal val="visible"/>
                                      </p:to>
                                    </p:set>
                                    <p:animEffect transition="in" filter="fade">
                                      <p:cBhvr>
                                        <p:cTn id="33" dur="1000"/>
                                        <p:tgtEl>
                                          <p:spTgt spid="386055"/>
                                        </p:tgtEl>
                                      </p:cBhvr>
                                    </p:animEffect>
                                    <p:anim calcmode="lin" valueType="num">
                                      <p:cBhvr>
                                        <p:cTn id="34" dur="1000" fill="hold"/>
                                        <p:tgtEl>
                                          <p:spTgt spid="386055"/>
                                        </p:tgtEl>
                                        <p:attrNameLst>
                                          <p:attrName>ppt_w</p:attrName>
                                        </p:attrNameLst>
                                      </p:cBhvr>
                                      <p:tavLst>
                                        <p:tav tm="0" fmla="#ppt_w*sin(2.5*pi*$)">
                                          <p:val>
                                            <p:fltVal val="0"/>
                                          </p:val>
                                        </p:tav>
                                        <p:tav tm="100000">
                                          <p:val>
                                            <p:fltVal val="1"/>
                                          </p:val>
                                        </p:tav>
                                      </p:tavLst>
                                    </p:anim>
                                    <p:anim calcmode="lin" valueType="num">
                                      <p:cBhvr>
                                        <p:cTn id="35" dur="1000" fill="hold"/>
                                        <p:tgtEl>
                                          <p:spTgt spid="386055"/>
                                        </p:tgtEl>
                                        <p:attrNameLst>
                                          <p:attrName>ppt_h</p:attrName>
                                        </p:attrNameLst>
                                      </p:cBhvr>
                                      <p:tavLst>
                                        <p:tav tm="0">
                                          <p:val>
                                            <p:strVal val="#ppt_h"/>
                                          </p:val>
                                        </p:tav>
                                        <p:tav tm="100000">
                                          <p:val>
                                            <p:strVal val="#ppt_h"/>
                                          </p:val>
                                        </p:tav>
                                      </p:tavLst>
                                    </p:anim>
                                  </p:childTnLst>
                                </p:cTn>
                              </p:par>
                              <p:par>
                                <p:cTn id="36" presetID="21" presetClass="entr" presetSubtype="1" fill="hold" nodeType="withEffect">
                                  <p:stCondLst>
                                    <p:cond delay="0"/>
                                  </p:stCondLst>
                                  <p:childTnLst>
                                    <p:set>
                                      <p:cBhvr>
                                        <p:cTn id="37" dur="1" fill="hold">
                                          <p:stCondLst>
                                            <p:cond delay="0"/>
                                          </p:stCondLst>
                                        </p:cTn>
                                        <p:tgtEl>
                                          <p:spTgt spid="386057"/>
                                        </p:tgtEl>
                                        <p:attrNameLst>
                                          <p:attrName>style.visibility</p:attrName>
                                        </p:attrNameLst>
                                      </p:cBhvr>
                                      <p:to>
                                        <p:strVal val="visible"/>
                                      </p:to>
                                    </p:set>
                                    <p:animEffect transition="in" filter="wheel(1)">
                                      <p:cBhvr>
                                        <p:cTn id="38" dur="1000"/>
                                        <p:tgtEl>
                                          <p:spTgt spid="386057"/>
                                        </p:tgtEl>
                                      </p:cBhvr>
                                    </p:animEffect>
                                  </p:childTnLst>
                                </p:cTn>
                              </p:par>
                              <p:par>
                                <p:cTn id="39" presetID="45" presetClass="entr" presetSubtype="0" fill="hold" nodeType="withEffect">
                                  <p:stCondLst>
                                    <p:cond delay="0"/>
                                  </p:stCondLst>
                                  <p:childTnLst>
                                    <p:set>
                                      <p:cBhvr>
                                        <p:cTn id="40" dur="1" fill="hold">
                                          <p:stCondLst>
                                            <p:cond delay="0"/>
                                          </p:stCondLst>
                                        </p:cTn>
                                        <p:tgtEl>
                                          <p:spTgt spid="386059"/>
                                        </p:tgtEl>
                                        <p:attrNameLst>
                                          <p:attrName>style.visibility</p:attrName>
                                        </p:attrNameLst>
                                      </p:cBhvr>
                                      <p:to>
                                        <p:strVal val="visible"/>
                                      </p:to>
                                    </p:set>
                                    <p:animEffect transition="in" filter="fade">
                                      <p:cBhvr>
                                        <p:cTn id="41" dur="1000"/>
                                        <p:tgtEl>
                                          <p:spTgt spid="386059"/>
                                        </p:tgtEl>
                                      </p:cBhvr>
                                    </p:animEffect>
                                    <p:anim calcmode="lin" valueType="num">
                                      <p:cBhvr>
                                        <p:cTn id="42" dur="1000" fill="hold"/>
                                        <p:tgtEl>
                                          <p:spTgt spid="386059"/>
                                        </p:tgtEl>
                                        <p:attrNameLst>
                                          <p:attrName>ppt_w</p:attrName>
                                        </p:attrNameLst>
                                      </p:cBhvr>
                                      <p:tavLst>
                                        <p:tav tm="0" fmla="#ppt_w*sin(2.5*pi*$)">
                                          <p:val>
                                            <p:fltVal val="0"/>
                                          </p:val>
                                        </p:tav>
                                        <p:tav tm="100000">
                                          <p:val>
                                            <p:fltVal val="1"/>
                                          </p:val>
                                        </p:tav>
                                      </p:tavLst>
                                    </p:anim>
                                    <p:anim calcmode="lin" valueType="num">
                                      <p:cBhvr>
                                        <p:cTn id="43" dur="1000" fill="hold"/>
                                        <p:tgtEl>
                                          <p:spTgt spid="386059"/>
                                        </p:tgtEl>
                                        <p:attrNameLst>
                                          <p:attrName>ppt_h</p:attrName>
                                        </p:attrNameLst>
                                      </p:cBhvr>
                                      <p:tavLst>
                                        <p:tav tm="0">
                                          <p:val>
                                            <p:strVal val="#ppt_h"/>
                                          </p:val>
                                        </p:tav>
                                        <p:tav tm="100000">
                                          <p:val>
                                            <p:strVal val="#ppt_h"/>
                                          </p:val>
                                        </p:tav>
                                      </p:tavLst>
                                    </p:anim>
                                  </p:childTnLst>
                                </p:cTn>
                              </p:par>
                              <p:par>
                                <p:cTn id="44" presetID="21" presetClass="entr" presetSubtype="1" fill="hold" nodeType="withEffect">
                                  <p:stCondLst>
                                    <p:cond delay="0"/>
                                  </p:stCondLst>
                                  <p:childTnLst>
                                    <p:set>
                                      <p:cBhvr>
                                        <p:cTn id="45" dur="1" fill="hold">
                                          <p:stCondLst>
                                            <p:cond delay="0"/>
                                          </p:stCondLst>
                                        </p:cTn>
                                        <p:tgtEl>
                                          <p:spTgt spid="386058"/>
                                        </p:tgtEl>
                                        <p:attrNameLst>
                                          <p:attrName>style.visibility</p:attrName>
                                        </p:attrNameLst>
                                      </p:cBhvr>
                                      <p:to>
                                        <p:strVal val="visible"/>
                                      </p:to>
                                    </p:set>
                                    <p:animEffect transition="in" filter="wheel(1)">
                                      <p:cBhvr>
                                        <p:cTn id="46" dur="1000"/>
                                        <p:tgtEl>
                                          <p:spTgt spid="3860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xit" presetSubtype="1" fill="hold" nodeType="clickEffect">
                                  <p:stCondLst>
                                    <p:cond delay="0"/>
                                  </p:stCondLst>
                                  <p:childTnLst>
                                    <p:animEffect transition="out" filter="wheel(1)">
                                      <p:cBhvr>
                                        <p:cTn id="50" dur="1000"/>
                                        <p:tgtEl>
                                          <p:spTgt spid="386054"/>
                                        </p:tgtEl>
                                      </p:cBhvr>
                                    </p:animEffect>
                                    <p:set>
                                      <p:cBhvr>
                                        <p:cTn id="51" dur="1" fill="hold">
                                          <p:stCondLst>
                                            <p:cond delay="999"/>
                                          </p:stCondLst>
                                        </p:cTn>
                                        <p:tgtEl>
                                          <p:spTgt spid="386054"/>
                                        </p:tgtEl>
                                        <p:attrNameLst>
                                          <p:attrName>style.visibility</p:attrName>
                                        </p:attrNameLst>
                                      </p:cBhvr>
                                      <p:to>
                                        <p:strVal val="hidden"/>
                                      </p:to>
                                    </p:set>
                                  </p:childTnLst>
                                </p:cTn>
                              </p:par>
                              <p:par>
                                <p:cTn id="52" presetID="45" presetClass="exit" presetSubtype="0" fill="hold" nodeType="withEffect">
                                  <p:stCondLst>
                                    <p:cond delay="0"/>
                                  </p:stCondLst>
                                  <p:childTnLst>
                                    <p:animEffect transition="out" filter="fade">
                                      <p:cBhvr>
                                        <p:cTn id="53" dur="1000"/>
                                        <p:tgtEl>
                                          <p:spTgt spid="386056"/>
                                        </p:tgtEl>
                                      </p:cBhvr>
                                    </p:animEffect>
                                    <p:anim calcmode="lin" valueType="num">
                                      <p:cBhvr>
                                        <p:cTn id="54" dur="1000"/>
                                        <p:tgtEl>
                                          <p:spTgt spid="3860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5" dur="1000"/>
                                        <p:tgtEl>
                                          <p:spTgt spid="386056"/>
                                        </p:tgtEl>
                                        <p:attrNameLst>
                                          <p:attrName>ppt_h</p:attrName>
                                        </p:attrNameLst>
                                      </p:cBhvr>
                                      <p:tavLst>
                                        <p:tav tm="0">
                                          <p:val>
                                            <p:strVal val="ppt_h"/>
                                          </p:val>
                                        </p:tav>
                                        <p:tav tm="100000">
                                          <p:val>
                                            <p:strVal val="ppt_h"/>
                                          </p:val>
                                        </p:tav>
                                      </p:tavLst>
                                    </p:anim>
                                    <p:set>
                                      <p:cBhvr>
                                        <p:cTn id="56" dur="1" fill="hold">
                                          <p:stCondLst>
                                            <p:cond delay="999"/>
                                          </p:stCondLst>
                                        </p:cTn>
                                        <p:tgtEl>
                                          <p:spTgt spid="386056"/>
                                        </p:tgtEl>
                                        <p:attrNameLst>
                                          <p:attrName>style.visibility</p:attrName>
                                        </p:attrNameLst>
                                      </p:cBhvr>
                                      <p:to>
                                        <p:strVal val="hidden"/>
                                      </p:to>
                                    </p:set>
                                  </p:childTnLst>
                                </p:cTn>
                              </p:par>
                              <p:par>
                                <p:cTn id="57" presetID="21" presetClass="exit" presetSubtype="1" fill="hold" nodeType="withEffect">
                                  <p:stCondLst>
                                    <p:cond delay="0"/>
                                  </p:stCondLst>
                                  <p:childTnLst>
                                    <p:animEffect transition="out" filter="wheel(1)">
                                      <p:cBhvr>
                                        <p:cTn id="58" dur="1000"/>
                                        <p:tgtEl>
                                          <p:spTgt spid="386055"/>
                                        </p:tgtEl>
                                      </p:cBhvr>
                                    </p:animEffect>
                                    <p:set>
                                      <p:cBhvr>
                                        <p:cTn id="59" dur="1" fill="hold">
                                          <p:stCondLst>
                                            <p:cond delay="999"/>
                                          </p:stCondLst>
                                        </p:cTn>
                                        <p:tgtEl>
                                          <p:spTgt spid="386055"/>
                                        </p:tgtEl>
                                        <p:attrNameLst>
                                          <p:attrName>style.visibility</p:attrName>
                                        </p:attrNameLst>
                                      </p:cBhvr>
                                      <p:to>
                                        <p:strVal val="hidden"/>
                                      </p:to>
                                    </p:set>
                                  </p:childTnLst>
                                </p:cTn>
                              </p:par>
                              <p:par>
                                <p:cTn id="60" presetID="45" presetClass="exit" presetSubtype="0" fill="hold" nodeType="withEffect">
                                  <p:stCondLst>
                                    <p:cond delay="0"/>
                                  </p:stCondLst>
                                  <p:childTnLst>
                                    <p:animEffect transition="out" filter="fade">
                                      <p:cBhvr>
                                        <p:cTn id="61" dur="1000"/>
                                        <p:tgtEl>
                                          <p:spTgt spid="386057"/>
                                        </p:tgtEl>
                                      </p:cBhvr>
                                    </p:animEffect>
                                    <p:anim calcmode="lin" valueType="num">
                                      <p:cBhvr>
                                        <p:cTn id="62" dur="1000"/>
                                        <p:tgtEl>
                                          <p:spTgt spid="38605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1000"/>
                                        <p:tgtEl>
                                          <p:spTgt spid="386057"/>
                                        </p:tgtEl>
                                        <p:attrNameLst>
                                          <p:attrName>ppt_h</p:attrName>
                                        </p:attrNameLst>
                                      </p:cBhvr>
                                      <p:tavLst>
                                        <p:tav tm="0">
                                          <p:val>
                                            <p:strVal val="ppt_h"/>
                                          </p:val>
                                        </p:tav>
                                        <p:tav tm="100000">
                                          <p:val>
                                            <p:strVal val="ppt_h"/>
                                          </p:val>
                                        </p:tav>
                                      </p:tavLst>
                                    </p:anim>
                                    <p:set>
                                      <p:cBhvr>
                                        <p:cTn id="64" dur="1" fill="hold">
                                          <p:stCondLst>
                                            <p:cond delay="999"/>
                                          </p:stCondLst>
                                        </p:cTn>
                                        <p:tgtEl>
                                          <p:spTgt spid="386057"/>
                                        </p:tgtEl>
                                        <p:attrNameLst>
                                          <p:attrName>style.visibility</p:attrName>
                                        </p:attrNameLst>
                                      </p:cBhvr>
                                      <p:to>
                                        <p:strVal val="hidden"/>
                                      </p:to>
                                    </p:set>
                                  </p:childTnLst>
                                </p:cTn>
                              </p:par>
                              <p:par>
                                <p:cTn id="65" presetID="21" presetClass="exit" presetSubtype="1" fill="hold" nodeType="withEffect">
                                  <p:stCondLst>
                                    <p:cond delay="0"/>
                                  </p:stCondLst>
                                  <p:childTnLst>
                                    <p:animEffect transition="out" filter="wheel(1)">
                                      <p:cBhvr>
                                        <p:cTn id="66" dur="1000"/>
                                        <p:tgtEl>
                                          <p:spTgt spid="386059"/>
                                        </p:tgtEl>
                                      </p:cBhvr>
                                    </p:animEffect>
                                    <p:set>
                                      <p:cBhvr>
                                        <p:cTn id="67" dur="1" fill="hold">
                                          <p:stCondLst>
                                            <p:cond delay="999"/>
                                          </p:stCondLst>
                                        </p:cTn>
                                        <p:tgtEl>
                                          <p:spTgt spid="386059"/>
                                        </p:tgtEl>
                                        <p:attrNameLst>
                                          <p:attrName>style.visibility</p:attrName>
                                        </p:attrNameLst>
                                      </p:cBhvr>
                                      <p:to>
                                        <p:strVal val="hidden"/>
                                      </p:to>
                                    </p:set>
                                  </p:childTnLst>
                                </p:cTn>
                              </p:par>
                              <p:par>
                                <p:cTn id="68" presetID="45" presetClass="exit" presetSubtype="0" fill="hold" nodeType="withEffect">
                                  <p:stCondLst>
                                    <p:cond delay="0"/>
                                  </p:stCondLst>
                                  <p:childTnLst>
                                    <p:animEffect transition="out" filter="fade">
                                      <p:cBhvr>
                                        <p:cTn id="69" dur="1000"/>
                                        <p:tgtEl>
                                          <p:spTgt spid="386058"/>
                                        </p:tgtEl>
                                      </p:cBhvr>
                                    </p:animEffect>
                                    <p:anim calcmode="lin" valueType="num">
                                      <p:cBhvr>
                                        <p:cTn id="70" dur="1000"/>
                                        <p:tgtEl>
                                          <p:spTgt spid="38605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1000"/>
                                        <p:tgtEl>
                                          <p:spTgt spid="386058"/>
                                        </p:tgtEl>
                                        <p:attrNameLst>
                                          <p:attrName>ppt_h</p:attrName>
                                        </p:attrNameLst>
                                      </p:cBhvr>
                                      <p:tavLst>
                                        <p:tav tm="0">
                                          <p:val>
                                            <p:strVal val="ppt_h"/>
                                          </p:val>
                                        </p:tav>
                                        <p:tav tm="100000">
                                          <p:val>
                                            <p:strVal val="ppt_h"/>
                                          </p:val>
                                        </p:tav>
                                      </p:tavLst>
                                    </p:anim>
                                    <p:set>
                                      <p:cBhvr>
                                        <p:cTn id="72" dur="1" fill="hold">
                                          <p:stCondLst>
                                            <p:cond delay="999"/>
                                          </p:stCondLst>
                                        </p:cTn>
                                        <p:tgtEl>
                                          <p:spTgt spid="386058"/>
                                        </p:tgtEl>
                                        <p:attrNameLst>
                                          <p:attrName>style.visibility</p:attrName>
                                        </p:attrNameLst>
                                      </p:cBhvr>
                                      <p:to>
                                        <p:strVal val="hidden"/>
                                      </p:to>
                                    </p:set>
                                  </p:childTnLst>
                                </p:cTn>
                              </p:par>
                            </p:childTnLst>
                          </p:cTn>
                        </p:par>
                        <p:par>
                          <p:cTn id="73" fill="hold" nodeType="afterGroup">
                            <p:stCondLst>
                              <p:cond delay="1000"/>
                            </p:stCondLst>
                            <p:childTnLst>
                              <p:par>
                                <p:cTn id="74" presetID="10" presetClass="entr" presetSubtype="0" fill="hold" nodeType="afterEffect">
                                  <p:stCondLst>
                                    <p:cond delay="0"/>
                                  </p:stCondLst>
                                  <p:childTnLst>
                                    <p:set>
                                      <p:cBhvr>
                                        <p:cTn id="75" dur="1" fill="hold">
                                          <p:stCondLst>
                                            <p:cond delay="0"/>
                                          </p:stCondLst>
                                        </p:cTn>
                                        <p:tgtEl>
                                          <p:spTgt spid="386060"/>
                                        </p:tgtEl>
                                        <p:attrNameLst>
                                          <p:attrName>style.visibility</p:attrName>
                                        </p:attrNameLst>
                                      </p:cBhvr>
                                      <p:to>
                                        <p:strVal val="visible"/>
                                      </p:to>
                                    </p:set>
                                    <p:animEffect transition="in" filter="fade">
                                      <p:cBhvr>
                                        <p:cTn id="76" dur="500"/>
                                        <p:tgtEl>
                                          <p:spTgt spid="386060"/>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500"/>
                                        <p:tgtEl>
                                          <p:spTgt spid="386060"/>
                                        </p:tgtEl>
                                      </p:cBhvr>
                                    </p:animEffect>
                                    <p:set>
                                      <p:cBhvr>
                                        <p:cTn id="81" dur="1" fill="hold">
                                          <p:stCondLst>
                                            <p:cond delay="499"/>
                                          </p:stCondLst>
                                        </p:cTn>
                                        <p:tgtEl>
                                          <p:spTgt spid="386060"/>
                                        </p:tgtEl>
                                        <p:attrNameLst>
                                          <p:attrName>style.visibility</p:attrName>
                                        </p:attrNameLst>
                                      </p:cBhvr>
                                      <p:to>
                                        <p:strVal val="hidden"/>
                                      </p:to>
                                    </p:set>
                                  </p:childTnLst>
                                </p:cTn>
                              </p:par>
                            </p:childTnLst>
                          </p:cTn>
                        </p:par>
                        <p:par>
                          <p:cTn id="82" fill="hold" nodeType="afterGroup">
                            <p:stCondLst>
                              <p:cond delay="500"/>
                            </p:stCondLst>
                            <p:childTnLst>
                              <p:par>
                                <p:cTn id="83" presetID="10" presetClass="entr" presetSubtype="0" fill="hold" nodeType="afterEffect">
                                  <p:stCondLst>
                                    <p:cond delay="0"/>
                                  </p:stCondLst>
                                  <p:childTnLst>
                                    <p:set>
                                      <p:cBhvr>
                                        <p:cTn id="84" dur="1" fill="hold">
                                          <p:stCondLst>
                                            <p:cond delay="0"/>
                                          </p:stCondLst>
                                        </p:cTn>
                                        <p:tgtEl>
                                          <p:spTgt spid="386061"/>
                                        </p:tgtEl>
                                        <p:attrNameLst>
                                          <p:attrName>style.visibility</p:attrName>
                                        </p:attrNameLst>
                                      </p:cBhvr>
                                      <p:to>
                                        <p:strVal val="visible"/>
                                      </p:to>
                                    </p:set>
                                    <p:animEffect transition="in" filter="fade">
                                      <p:cBhvr>
                                        <p:cTn id="85" dur="500"/>
                                        <p:tgtEl>
                                          <p:spTgt spid="386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2413" y="198438"/>
            <a:ext cx="8229600" cy="1020762"/>
          </a:xfrm>
        </p:spPr>
        <p:txBody>
          <a:bodyPr/>
          <a:lstStyle/>
          <a:p>
            <a:pPr eaLnBrk="1" hangingPunct="1">
              <a:defRPr/>
            </a:pPr>
            <a:r>
              <a:rPr lang="en-US" b="1" dirty="0" smtClean="0">
                <a:effectLst>
                  <a:outerShdw blurRad="38100" dist="38100" dir="2700000" algn="tl">
                    <a:srgbClr val="000000">
                      <a:alpha val="43137"/>
                    </a:srgbClr>
                  </a:outerShdw>
                </a:effectLst>
              </a:rPr>
              <a:t>Brief History of the Atom</a:t>
            </a:r>
          </a:p>
        </p:txBody>
      </p:sp>
      <p:sp>
        <p:nvSpPr>
          <p:cNvPr id="34819" name="Rectangle 3"/>
          <p:cNvSpPr>
            <a:spLocks noGrp="1" noChangeArrowheads="1"/>
          </p:cNvSpPr>
          <p:nvPr>
            <p:ph idx="1"/>
          </p:nvPr>
        </p:nvSpPr>
        <p:spPr>
          <a:xfrm>
            <a:off x="152400" y="1371600"/>
            <a:ext cx="8991600" cy="2743200"/>
          </a:xfrm>
        </p:spPr>
        <p:txBody>
          <a:bodyPr rtlCol="0">
            <a:normAutofit/>
          </a:bodyPr>
          <a:lstStyle/>
          <a:p>
            <a:pPr eaLnBrk="1" hangingPunct="1">
              <a:defRPr/>
            </a:pPr>
            <a:r>
              <a:rPr lang="en-US" sz="2400" smtClean="0">
                <a:effectLst>
                  <a:outerShdw blurRad="38100" dist="38100" dir="2700000" algn="tl">
                    <a:srgbClr val="000000">
                      <a:alpha val="43137"/>
                    </a:srgbClr>
                  </a:outerShdw>
                </a:effectLst>
              </a:rPr>
              <a:t>500 BC		Democritus		Atom</a:t>
            </a:r>
          </a:p>
          <a:p>
            <a:pPr eaLnBrk="1" hangingPunct="1">
              <a:defRPr/>
            </a:pPr>
            <a:r>
              <a:rPr lang="en-US" sz="2400" smtClean="0">
                <a:effectLst>
                  <a:outerShdw blurRad="38100" dist="38100" dir="2700000" algn="tl">
                    <a:srgbClr val="000000">
                      <a:alpha val="43137"/>
                    </a:srgbClr>
                  </a:outerShdw>
                </a:effectLst>
              </a:rPr>
              <a:t>Long time	(Romans </a:t>
            </a:r>
            <a:r>
              <a:rPr lang="en-US" sz="2400" smtClean="0">
                <a:effectLst>
                  <a:outerShdw blurRad="38100" dist="38100" dir="2700000" algn="tl">
                    <a:srgbClr val="000000">
                      <a:alpha val="43137"/>
                    </a:srgbClr>
                  </a:outerShdw>
                </a:effectLst>
                <a:sym typeface="Wingdings" panose="05000000000000000000" pitchFamily="2" charset="2"/>
              </a:rPr>
              <a:t> Dark Ages)</a:t>
            </a:r>
            <a:endParaRPr lang="en-US" sz="2400" smtClean="0">
              <a:effectLst>
                <a:outerShdw blurRad="38100" dist="38100" dir="2700000" algn="tl">
                  <a:srgbClr val="000000">
                    <a:alpha val="43137"/>
                  </a:srgbClr>
                </a:outerShdw>
              </a:effectLst>
            </a:endParaRPr>
          </a:p>
          <a:p>
            <a:pPr eaLnBrk="1" hangingPunct="1">
              <a:defRPr/>
            </a:pPr>
            <a:r>
              <a:rPr lang="en-US" sz="2400" smtClean="0">
                <a:effectLst>
                  <a:outerShdw blurRad="38100" dist="38100" dir="2700000" algn="tl">
                    <a:srgbClr val="000000">
                      <a:alpha val="43137"/>
                    </a:srgbClr>
                  </a:outerShdw>
                </a:effectLst>
              </a:rPr>
              <a:t>1808 AD		Dalton		Plum Pudding</a:t>
            </a:r>
          </a:p>
          <a:p>
            <a:pPr eaLnBrk="1" hangingPunct="1">
              <a:defRPr/>
            </a:pPr>
            <a:r>
              <a:rPr lang="en-US" sz="2400" smtClean="0">
                <a:effectLst>
                  <a:outerShdw blurRad="38100" dist="38100" dir="2700000" algn="tl">
                    <a:srgbClr val="000000">
                      <a:alpha val="43137"/>
                    </a:srgbClr>
                  </a:outerShdw>
                </a:effectLst>
              </a:rPr>
              <a:t>1911		Rutherford		Nucleus</a:t>
            </a:r>
          </a:p>
          <a:p>
            <a:pPr eaLnBrk="1" hangingPunct="1">
              <a:defRPr/>
            </a:pPr>
            <a:r>
              <a:rPr lang="en-US" sz="2400" smtClean="0">
                <a:effectLst>
                  <a:outerShdw blurRad="38100" dist="38100" dir="2700000" algn="tl">
                    <a:srgbClr val="000000">
                      <a:alpha val="43137"/>
                    </a:srgbClr>
                  </a:outerShdw>
                </a:effectLst>
              </a:rPr>
              <a:t>1913		Bohr			Orbits</a:t>
            </a:r>
          </a:p>
          <a:p>
            <a:pPr eaLnBrk="1" hangingPunct="1">
              <a:defRPr/>
            </a:pPr>
            <a:r>
              <a:rPr lang="en-US" sz="2400" smtClean="0">
                <a:effectLst>
                  <a:outerShdw blurRad="38100" dist="38100" dir="2700000" algn="tl">
                    <a:srgbClr val="000000">
                      <a:alpha val="43137"/>
                    </a:srgbClr>
                  </a:outerShdw>
                </a:effectLst>
              </a:rPr>
              <a:t>1920’s		Many People	Quantum Mechanics</a:t>
            </a:r>
          </a:p>
          <a:p>
            <a:pPr eaLnBrk="1" hangingPunct="1">
              <a:defRPr/>
            </a:pPr>
            <a:endParaRPr lang="en-US" sz="2400" smtClean="0">
              <a:effectLst>
                <a:outerShdw blurRad="38100" dist="38100" dir="2700000" algn="tl">
                  <a:srgbClr val="000000">
                    <a:alpha val="43137"/>
                  </a:srgbClr>
                </a:outerShdw>
              </a:effectLst>
            </a:endParaRPr>
          </a:p>
          <a:p>
            <a:pPr eaLnBrk="1" hangingPunct="1">
              <a:defRPr/>
            </a:pPr>
            <a:endParaRPr lang="en-US" sz="2400" smtClean="0">
              <a:effectLst>
                <a:outerShdw blurRad="38100" dist="38100" dir="2700000" algn="tl">
                  <a:srgbClr val="000000">
                    <a:alpha val="43137"/>
                  </a:srgbClr>
                </a:outerShdw>
              </a:effectLst>
            </a:endParaRPr>
          </a:p>
          <a:p>
            <a:pPr eaLnBrk="1" hangingPunct="1">
              <a:defRPr/>
            </a:pPr>
            <a:endParaRPr lang="en-US" sz="2400" smtClean="0">
              <a:effectLst>
                <a:outerShdw blurRad="38100" dist="38100" dir="2700000" algn="tl">
                  <a:srgbClr val="000000">
                    <a:alpha val="43137"/>
                  </a:srgbClr>
                </a:outerShdw>
              </a:effectLst>
            </a:endParaRPr>
          </a:p>
          <a:p>
            <a:pPr eaLnBrk="1" hangingPunct="1">
              <a:defRPr/>
            </a:pPr>
            <a:endParaRPr lang="en-US" sz="2400" smtClean="0">
              <a:effectLst>
                <a:outerShdw blurRad="38100" dist="38100" dir="2700000" algn="tl">
                  <a:srgbClr val="000000">
                    <a:alpha val="43137"/>
                  </a:srgbClr>
                </a:outerShdw>
              </a:effectLst>
            </a:endParaRPr>
          </a:p>
        </p:txBody>
      </p:sp>
      <p:pic>
        <p:nvPicPr>
          <p:cNvPr id="32772" name="Picture 4" descr="20011016132049__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19600"/>
            <a:ext cx="3657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920424670__ato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313" y="4419600"/>
            <a:ext cx="23907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920424670__atom2"/>
          <p:cNvPicPr>
            <a:picLocks noChangeAspect="1" noChangeArrowheads="1"/>
          </p:cNvPicPr>
          <p:nvPr/>
        </p:nvPicPr>
        <p:blipFill>
          <a:blip r:embed="rId5">
            <a:extLst>
              <a:ext uri="{28A0092B-C50C-407E-A947-70E740481C1C}">
                <a14:useLocalDpi xmlns:a14="http://schemas.microsoft.com/office/drawing/2010/main" val="0"/>
              </a:ext>
            </a:extLst>
          </a:blip>
          <a:srcRect t="3030"/>
          <a:stretch>
            <a:fillRect/>
          </a:stretch>
        </p:blipFill>
        <p:spPr bwMode="auto">
          <a:xfrm>
            <a:off x="6629400" y="4419600"/>
            <a:ext cx="23622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8650" y="255588"/>
            <a:ext cx="7886700" cy="1325562"/>
          </a:xfrm>
        </p:spPr>
        <p:txBody>
          <a:bodyPr/>
          <a:lstStyle/>
          <a:p>
            <a:pPr eaLnBrk="1" hangingPunct="1">
              <a:defRPr/>
            </a:pPr>
            <a:r>
              <a:rPr lang="en-US" sz="4400" b="1" dirty="0" smtClean="0">
                <a:effectLst>
                  <a:outerShdw blurRad="38100" dist="38100" dir="2700000" algn="tl">
                    <a:srgbClr val="000000">
                      <a:alpha val="43137"/>
                    </a:srgbClr>
                  </a:outerShdw>
                </a:effectLst>
              </a:rPr>
              <a:t>So, What is an Atom?</a:t>
            </a:r>
          </a:p>
        </p:txBody>
      </p:sp>
      <p:sp>
        <p:nvSpPr>
          <p:cNvPr id="39939" name="Rectangle 3"/>
          <p:cNvSpPr>
            <a:spLocks noGrp="1" noChangeArrowheads="1"/>
          </p:cNvSpPr>
          <p:nvPr>
            <p:ph idx="1"/>
          </p:nvPr>
        </p:nvSpPr>
        <p:spPr>
          <a:xfrm>
            <a:off x="628650" y="1825624"/>
            <a:ext cx="7886700" cy="4602471"/>
          </a:xfrm>
        </p:spPr>
        <p:txBody>
          <a:bodyPr rtlCol="0">
            <a:normAutofit/>
          </a:bodyPr>
          <a:lstStyle/>
          <a:p>
            <a:pPr eaLnBrk="1" hangingPunct="1">
              <a:defRPr/>
            </a:pPr>
            <a:r>
              <a:rPr lang="en-US" sz="2400" b="1" dirty="0" smtClean="0">
                <a:effectLst>
                  <a:outerShdw blurRad="38100" dist="38100" dir="2700000" algn="tl">
                    <a:srgbClr val="000000">
                      <a:alpha val="43137"/>
                    </a:srgbClr>
                  </a:outerShdw>
                </a:effectLst>
              </a:rPr>
              <a:t>Atoms are made up of protons, neutrons &amp; electrons</a:t>
            </a:r>
          </a:p>
          <a:p>
            <a:pPr marL="0" indent="0" eaLnBrk="1" hangingPunct="1">
              <a:buNone/>
              <a:defRPr/>
            </a:pPr>
            <a:endParaRPr lang="en-US" sz="2400" b="1" dirty="0" smtClean="0">
              <a:effectLst>
                <a:outerShdw blurRad="38100" dist="38100" dir="2700000" algn="tl">
                  <a:srgbClr val="000000">
                    <a:alpha val="43137"/>
                  </a:srgbClr>
                </a:outerShdw>
              </a:effectLst>
            </a:endParaRPr>
          </a:p>
          <a:p>
            <a:pPr lvl="1" eaLnBrk="1" hangingPunct="1">
              <a:defRPr/>
            </a:pPr>
            <a:r>
              <a:rPr lang="en-US" sz="2400" b="1" dirty="0" smtClean="0">
                <a:effectLst>
                  <a:outerShdw blurRad="38100" dist="38100" dir="2700000" algn="tl">
                    <a:srgbClr val="000000">
                      <a:alpha val="43137"/>
                    </a:srgbClr>
                  </a:outerShdw>
                </a:effectLst>
              </a:rPr>
              <a:t>   Protons: + charge			p</a:t>
            </a:r>
            <a:r>
              <a:rPr lang="en-US" sz="2400" b="1" baseline="30000"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p>
          <a:p>
            <a:pPr lvl="1" eaLnBrk="1" hangingPunct="1">
              <a:defRPr/>
            </a:pPr>
            <a:r>
              <a:rPr lang="en-US" sz="2400" b="1" dirty="0" smtClean="0">
                <a:effectLst>
                  <a:outerShdw blurRad="38100" dist="38100" dir="2700000" algn="tl">
                    <a:srgbClr val="000000">
                      <a:alpha val="43137"/>
                    </a:srgbClr>
                  </a:outerShdw>
                </a:effectLst>
              </a:rPr>
              <a:t>   Neutrons: no charge		n</a:t>
            </a:r>
            <a:r>
              <a:rPr lang="en-US" sz="2400" b="1" baseline="30000" dirty="0" smtClean="0">
                <a:effectLst>
                  <a:outerShdw blurRad="38100" dist="38100" dir="2700000" algn="tl">
                    <a:srgbClr val="000000">
                      <a:alpha val="43137"/>
                    </a:srgbClr>
                  </a:outerShdw>
                </a:effectLst>
              </a:rPr>
              <a:t>0</a:t>
            </a:r>
          </a:p>
          <a:p>
            <a:pPr lvl="1" eaLnBrk="1" hangingPunct="1">
              <a:defRPr/>
            </a:pPr>
            <a:r>
              <a:rPr lang="en-US" sz="2400" b="1" dirty="0" smtClean="0">
                <a:effectLst>
                  <a:outerShdw blurRad="38100" dist="38100" dir="2700000" algn="tl">
                    <a:srgbClr val="000000">
                      <a:alpha val="43137"/>
                    </a:srgbClr>
                  </a:outerShdw>
                </a:effectLst>
              </a:rPr>
              <a:t>   Electrons: - charge		e</a:t>
            </a:r>
            <a:r>
              <a:rPr lang="en-US" sz="2400" b="1" baseline="30000" dirty="0" smtClean="0">
                <a:effectLst>
                  <a:outerShdw blurRad="38100" dist="38100" dir="2700000" algn="tl">
                    <a:srgbClr val="000000">
                      <a:alpha val="43137"/>
                    </a:srgbClr>
                  </a:outerShdw>
                </a:effectLst>
              </a:rPr>
              <a:t>-</a:t>
            </a:r>
          </a:p>
          <a:p>
            <a:pPr marL="342900" lvl="1" indent="0" eaLnBrk="1" hangingPunct="1">
              <a:buFont typeface="Arial" panose="020B0604020202020204" pitchFamily="34" charset="0"/>
              <a:buNone/>
              <a:defRPr/>
            </a:pPr>
            <a:endParaRPr lang="en-US" sz="2400" b="1" baseline="30000" dirty="0" smtClean="0">
              <a:effectLst>
                <a:outerShdw blurRad="38100" dist="38100" dir="2700000" algn="tl">
                  <a:srgbClr val="000000">
                    <a:alpha val="43137"/>
                  </a:srgbClr>
                </a:outerShdw>
              </a:effectLst>
            </a:endParaRPr>
          </a:p>
          <a:p>
            <a:pPr marL="342900" lvl="1" indent="0" eaLnBrk="1" hangingPunct="1">
              <a:buFont typeface="Arial" panose="020B0604020202020204" pitchFamily="34" charset="0"/>
              <a:buNone/>
              <a:defRPr/>
            </a:pPr>
            <a:endParaRPr lang="en-US" sz="2400" b="1" baseline="30000" dirty="0" smtClean="0">
              <a:effectLst>
                <a:outerShdw blurRad="38100" dist="38100" dir="2700000" algn="tl">
                  <a:srgbClr val="000000">
                    <a:alpha val="43137"/>
                  </a:srgbClr>
                </a:outerShdw>
              </a:effectLst>
            </a:endParaRPr>
          </a:p>
          <a:p>
            <a:pPr eaLnBrk="1" hangingPunct="1">
              <a:defRPr/>
            </a:pPr>
            <a:r>
              <a:rPr lang="en-US" sz="2400" b="1" dirty="0" smtClean="0">
                <a:effectLst>
                  <a:outerShdw blurRad="38100" dist="38100" dir="2700000" algn="tl">
                    <a:srgbClr val="000000">
                      <a:alpha val="43137"/>
                    </a:srgbClr>
                  </a:outerShdw>
                </a:effectLst>
              </a:rPr>
              <a:t>Atoms want to have a stable energy level</a:t>
            </a:r>
          </a:p>
          <a:p>
            <a:pPr lvl="1" eaLnBrk="1" hangingPunct="1">
              <a:defRPr/>
            </a:pPr>
            <a:r>
              <a:rPr lang="en-US" sz="2400" b="1" dirty="0" smtClean="0">
                <a:effectLst>
                  <a:outerShdw blurRad="38100" dist="38100" dir="2700000" algn="tl">
                    <a:srgbClr val="000000">
                      <a:alpha val="43137"/>
                    </a:srgbClr>
                  </a:outerShdw>
                </a:effectLst>
              </a:rPr>
              <a:t>   This translates to having </a:t>
            </a:r>
            <a:r>
              <a:rPr lang="en-US" sz="2400" b="1" dirty="0" smtClean="0">
                <a:solidFill>
                  <a:srgbClr val="FF3300"/>
                </a:solidFill>
                <a:effectLst>
                  <a:outerShdw blurRad="38100" dist="38100" dir="2700000" algn="tl">
                    <a:srgbClr val="000000">
                      <a:alpha val="43137"/>
                    </a:srgbClr>
                  </a:outerShdw>
                </a:effectLst>
              </a:rPr>
              <a:t>no net charge</a:t>
            </a:r>
          </a:p>
          <a:p>
            <a:pPr lvl="1" eaLnBrk="1" hangingPunct="1">
              <a:defRPr/>
            </a:pPr>
            <a:r>
              <a:rPr lang="en-US" sz="2400" b="1" dirty="0" smtClean="0">
                <a:effectLst>
                  <a:outerShdw blurRad="38100" dist="38100" dir="2700000" algn="tl">
                    <a:srgbClr val="000000">
                      <a:alpha val="43137"/>
                    </a:srgbClr>
                  </a:outerShdw>
                </a:effectLst>
              </a:rPr>
              <a:t>   #protons = #electrons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4400" b="1" dirty="0" smtClean="0">
                <a:effectLst>
                  <a:outerShdw blurRad="38100" dist="38100" dir="2700000" algn="tl">
                    <a:srgbClr val="000000">
                      <a:alpha val="43137"/>
                    </a:srgbClr>
                  </a:outerShdw>
                </a:effectLst>
              </a:rPr>
              <a:t>Mass of an Atom</a:t>
            </a:r>
          </a:p>
        </p:txBody>
      </p:sp>
      <p:sp>
        <p:nvSpPr>
          <p:cNvPr id="41987" name="Rectangle 3"/>
          <p:cNvSpPr>
            <a:spLocks noGrp="1" noChangeArrowheads="1"/>
          </p:cNvSpPr>
          <p:nvPr>
            <p:ph idx="1"/>
          </p:nvPr>
        </p:nvSpPr>
        <p:spPr>
          <a:xfrm>
            <a:off x="628650" y="1825625"/>
            <a:ext cx="7886700" cy="4275138"/>
          </a:xfrm>
        </p:spPr>
        <p:txBody>
          <a:bodyPr rtlCol="0">
            <a:normAutofit lnSpcReduction="10000"/>
          </a:bodyPr>
          <a:lstStyle/>
          <a:p>
            <a:pPr eaLnBrk="1" hangingPunct="1">
              <a:defRPr/>
            </a:pPr>
            <a:r>
              <a:rPr lang="en-US" sz="2400" b="1" dirty="0" smtClean="0">
                <a:effectLst>
                  <a:outerShdw blurRad="38100" dist="38100" dir="2700000" algn="tl">
                    <a:srgbClr val="000000">
                      <a:alpha val="43137"/>
                    </a:srgbClr>
                  </a:outerShdw>
                </a:effectLst>
              </a:rPr>
              <a:t>Masses</a:t>
            </a:r>
          </a:p>
          <a:p>
            <a:pPr lvl="1" eaLnBrk="1" hangingPunct="1">
              <a:defRPr/>
            </a:pPr>
            <a:r>
              <a:rPr lang="en-US" sz="2400" b="1" dirty="0" smtClean="0">
                <a:effectLst>
                  <a:outerShdw blurRad="38100" dist="38100" dir="2700000" algn="tl">
                    <a:srgbClr val="000000">
                      <a:alpha val="43137"/>
                    </a:srgbClr>
                  </a:outerShdw>
                </a:effectLst>
              </a:rPr>
              <a:t>   Proton: 		1.000000 </a:t>
            </a:r>
            <a:r>
              <a:rPr lang="en-US" sz="2400" b="1" dirty="0" err="1" smtClean="0">
                <a:effectLst>
                  <a:outerShdw blurRad="38100" dist="38100" dir="2700000" algn="tl">
                    <a:srgbClr val="000000">
                      <a:alpha val="43137"/>
                    </a:srgbClr>
                  </a:outerShdw>
                </a:effectLst>
              </a:rPr>
              <a:t>amu</a:t>
            </a:r>
            <a:endParaRPr lang="en-US" sz="2400" b="1" dirty="0" smtClean="0">
              <a:effectLst>
                <a:outerShdw blurRad="38100" dist="38100" dir="2700000" algn="tl">
                  <a:srgbClr val="000000">
                    <a:alpha val="43137"/>
                  </a:srgbClr>
                </a:outerShdw>
              </a:effectLst>
            </a:endParaRPr>
          </a:p>
          <a:p>
            <a:pPr lvl="1" eaLnBrk="1" hangingPunct="1">
              <a:defRPr/>
            </a:pPr>
            <a:r>
              <a:rPr lang="en-US" sz="2400" b="1" dirty="0" smtClean="0">
                <a:effectLst>
                  <a:outerShdw blurRad="38100" dist="38100" dir="2700000" algn="tl">
                    <a:srgbClr val="000000">
                      <a:alpha val="43137"/>
                    </a:srgbClr>
                  </a:outerShdw>
                </a:effectLst>
              </a:rPr>
              <a:t>   Neutron: 	1.000000 </a:t>
            </a:r>
            <a:r>
              <a:rPr lang="en-US" sz="2400" b="1" dirty="0" err="1" smtClean="0">
                <a:effectLst>
                  <a:outerShdw blurRad="38100" dist="38100" dir="2700000" algn="tl">
                    <a:srgbClr val="000000">
                      <a:alpha val="43137"/>
                    </a:srgbClr>
                  </a:outerShdw>
                </a:effectLst>
              </a:rPr>
              <a:t>amu</a:t>
            </a:r>
            <a:endParaRPr lang="en-US" sz="2400" b="1" dirty="0" smtClean="0">
              <a:effectLst>
                <a:outerShdw blurRad="38100" dist="38100" dir="2700000" algn="tl">
                  <a:srgbClr val="000000">
                    <a:alpha val="43137"/>
                  </a:srgbClr>
                </a:outerShdw>
              </a:effectLst>
            </a:endParaRPr>
          </a:p>
          <a:p>
            <a:pPr lvl="1" eaLnBrk="1" hangingPunct="1">
              <a:defRPr/>
            </a:pPr>
            <a:r>
              <a:rPr lang="en-US" sz="2400" b="1" dirty="0" smtClean="0">
                <a:effectLst>
                  <a:outerShdw blurRad="38100" dist="38100" dir="2700000" algn="tl">
                    <a:srgbClr val="000000">
                      <a:alpha val="43137"/>
                    </a:srgbClr>
                  </a:outerShdw>
                </a:effectLst>
              </a:rPr>
              <a:t>   Electron: 	0.000549 </a:t>
            </a:r>
            <a:r>
              <a:rPr lang="en-US" sz="2400" b="1" dirty="0" err="1" smtClean="0">
                <a:effectLst>
                  <a:outerShdw blurRad="38100" dist="38100" dir="2700000" algn="tl">
                    <a:srgbClr val="000000">
                      <a:alpha val="43137"/>
                    </a:srgbClr>
                  </a:outerShdw>
                </a:effectLst>
              </a:rPr>
              <a:t>amu</a:t>
            </a:r>
            <a:endParaRPr lang="en-US" sz="2400" b="1" dirty="0" smtClean="0">
              <a:effectLst>
                <a:outerShdw blurRad="38100" dist="38100" dir="2700000" algn="tl">
                  <a:srgbClr val="000000">
                    <a:alpha val="43137"/>
                  </a:srgbClr>
                </a:outerShdw>
              </a:effectLst>
            </a:endParaRPr>
          </a:p>
          <a:p>
            <a:pPr marL="342900" lvl="1" indent="0" eaLnBrk="1" hangingPunct="1">
              <a:buFont typeface="Arial" panose="020B0604020202020204" pitchFamily="34" charset="0"/>
              <a:buNone/>
              <a:defRPr/>
            </a:pPr>
            <a:endParaRPr lang="en-US" sz="2400" b="1" dirty="0" smtClean="0">
              <a:effectLst>
                <a:outerShdw blurRad="38100" dist="38100" dir="2700000" algn="tl">
                  <a:srgbClr val="000000">
                    <a:alpha val="43137"/>
                  </a:srgbClr>
                </a:outerShdw>
              </a:effectLst>
            </a:endParaRPr>
          </a:p>
          <a:p>
            <a:pPr marL="342900" lvl="1" indent="0" eaLnBrk="1" hangingPunct="1">
              <a:buFont typeface="Arial" panose="020B0604020202020204" pitchFamily="34" charset="0"/>
              <a:buNone/>
              <a:defRPr/>
            </a:pPr>
            <a:endParaRPr lang="en-US" sz="2400" b="1" dirty="0" smtClean="0">
              <a:effectLst>
                <a:outerShdw blurRad="38100" dist="38100" dir="2700000" algn="tl">
                  <a:srgbClr val="000000">
                    <a:alpha val="43137"/>
                  </a:srgbClr>
                </a:outerShdw>
              </a:effectLst>
            </a:endParaRPr>
          </a:p>
          <a:p>
            <a:pPr eaLnBrk="1" hangingPunct="1">
              <a:defRPr/>
            </a:pPr>
            <a:r>
              <a:rPr lang="en-US" sz="2400" b="1" dirty="0" smtClean="0">
                <a:effectLst>
                  <a:outerShdw blurRad="38100" dist="38100" dir="2700000" algn="tl">
                    <a:srgbClr val="000000">
                      <a:alpha val="43137"/>
                    </a:srgbClr>
                  </a:outerShdw>
                </a:effectLst>
              </a:rPr>
              <a:t>The mass of an atom is approximately due to the mass of the protons and neutrons</a:t>
            </a:r>
          </a:p>
          <a:p>
            <a:pPr eaLnBrk="1" hangingPunct="1">
              <a:defRPr/>
            </a:pPr>
            <a:endParaRPr lang="en-US" sz="2400" b="1" dirty="0" smtClean="0">
              <a:effectLst>
                <a:outerShdw blurRad="38100" dist="38100" dir="2700000" algn="tl">
                  <a:srgbClr val="000000">
                    <a:alpha val="43137"/>
                  </a:srgbClr>
                </a:outerShdw>
              </a:effectLst>
            </a:endParaRPr>
          </a:p>
          <a:p>
            <a:pPr eaLnBrk="1" hangingPunct="1">
              <a:defRPr/>
            </a:pPr>
            <a:endParaRPr lang="en-US" sz="2400" b="1" dirty="0" smtClean="0">
              <a:effectLst>
                <a:outerShdw blurRad="38100" dist="38100" dir="2700000" algn="tl">
                  <a:srgbClr val="000000">
                    <a:alpha val="43137"/>
                  </a:srgbClr>
                </a:outerShdw>
              </a:effectLst>
            </a:endParaRPr>
          </a:p>
          <a:p>
            <a:pPr eaLnBrk="1" hangingPunct="1">
              <a:defRPr/>
            </a:pPr>
            <a:r>
              <a:rPr lang="en-US" sz="2400" b="1" dirty="0" smtClean="0">
                <a:effectLst>
                  <a:outerShdw blurRad="38100" dist="38100" dir="2700000" algn="tl">
                    <a:srgbClr val="000000">
                      <a:alpha val="43137"/>
                    </a:srgbClr>
                  </a:outerShdw>
                </a:effectLst>
              </a:rPr>
              <a:t>Mass  atom  =  number p</a:t>
            </a:r>
            <a:r>
              <a:rPr lang="en-US" sz="2400" b="1" baseline="30000"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  number n</a:t>
            </a:r>
            <a:r>
              <a:rPr lang="en-US" sz="2400" b="1" baseline="30000" dirty="0" smtClean="0">
                <a:effectLst>
                  <a:outerShdw blurRad="38100" dist="38100" dir="2700000" algn="tl">
                    <a:srgbClr val="000000">
                      <a:alpha val="43137"/>
                    </a:srgbClr>
                  </a:outerShdw>
                </a:effectLst>
              </a:rPr>
              <a:t>0</a:t>
            </a:r>
            <a:r>
              <a:rPr lang="en-US" sz="2400" b="1"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
      <a:dk1>
        <a:srgbClr val="FFFFFF"/>
      </a:dk1>
      <a:lt1>
        <a:sysClr val="window" lastClr="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40967</TotalTime>
  <Pages>13</Pages>
  <Words>1786</Words>
  <Application>Microsoft Office PowerPoint</Application>
  <PresentationFormat>Letter Paper (8.5x11 in)</PresentationFormat>
  <Paragraphs>314</Paragraphs>
  <Slides>35</Slides>
  <Notes>13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35</vt:i4>
      </vt:variant>
    </vt:vector>
  </HeadingPairs>
  <TitlesOfParts>
    <vt:vector size="40" baseType="lpstr">
      <vt:lpstr>Office Theme</vt:lpstr>
      <vt:lpstr>MS_ClipArt_Gallery</vt:lpstr>
      <vt:lpstr>Bitmap Image</vt:lpstr>
      <vt:lpstr>Microsoft ClipArt Gallery</vt:lpstr>
      <vt:lpstr>Clip</vt:lpstr>
      <vt:lpstr>Welcome To RadTown USA </vt:lpstr>
      <vt:lpstr>Fundamentals of Ionizing Radiation </vt:lpstr>
      <vt:lpstr>PowerPoint Presentation</vt:lpstr>
      <vt:lpstr>Radiation Fundamentals</vt:lpstr>
      <vt:lpstr>Do you think of these people when I say RADIATION?</vt:lpstr>
      <vt:lpstr>Do you think of these things as well?</vt:lpstr>
      <vt:lpstr>Brief History of the Atom</vt:lpstr>
      <vt:lpstr>So, What is an Atom?</vt:lpstr>
      <vt:lpstr>Mass of an Atom</vt:lpstr>
      <vt:lpstr>Atomic Structure of Helium</vt:lpstr>
      <vt:lpstr>Isotopes – Defined </vt:lpstr>
      <vt:lpstr>Examples of Isotopes </vt:lpstr>
      <vt:lpstr>More on atomic structure . . . </vt:lpstr>
      <vt:lpstr>PowerPoint Presentation</vt:lpstr>
      <vt:lpstr>PowerPoint Presentation</vt:lpstr>
      <vt:lpstr>Chart of the Nuclides </vt:lpstr>
      <vt:lpstr>PowerPoint Presentation</vt:lpstr>
      <vt:lpstr>Where Does Radiation Come From?</vt:lpstr>
      <vt:lpstr>Background Radiation Sources</vt:lpstr>
      <vt:lpstr>Nuclear Reactions - Fission</vt:lpstr>
      <vt:lpstr>Types of Radiation</vt:lpstr>
      <vt:lpstr>Electromagnetic Spectrum</vt:lpstr>
      <vt:lpstr>Why is it called ionizing?</vt:lpstr>
      <vt:lpstr>Radiation Types</vt:lpstr>
      <vt:lpstr>RADIOACTIVE DECAY REACTIONS</vt:lpstr>
      <vt:lpstr>Radioactivity:  α Decay</vt:lpstr>
      <vt:lpstr>Alpha Radiation (a)</vt:lpstr>
      <vt:lpstr>Uses of Alpha Radiation</vt:lpstr>
      <vt:lpstr>Radioactivity:  - Decay</vt:lpstr>
      <vt:lpstr>Beta Radiation is used in thickness gauging</vt:lpstr>
      <vt:lpstr>Beta Radiation (b)</vt:lpstr>
      <vt:lpstr>Gamma Emission</vt:lpstr>
      <vt:lpstr>Gamma Rays (g) and X-Rays</vt:lpstr>
      <vt:lpstr>Uses for Gamma Radiation:</vt:lpstr>
      <vt:lpstr>The End . .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and Radioactivity</dc:title>
  <dc:creator>Susan Jablonski</dc:creator>
  <cp:lastModifiedBy>Tracy Coyle</cp:lastModifiedBy>
  <cp:revision>328</cp:revision>
  <cp:lastPrinted>2003-01-29T23:28:18Z</cp:lastPrinted>
  <dcterms:created xsi:type="dcterms:W3CDTF">1996-10-24T07:56:54Z</dcterms:created>
  <dcterms:modified xsi:type="dcterms:W3CDTF">2015-03-26T14:00:31Z</dcterms:modified>
</cp:coreProperties>
</file>