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179" r:id="rId1"/>
  </p:sldMasterIdLst>
  <p:notesMasterIdLst>
    <p:notesMasterId r:id="rId12"/>
  </p:notesMasterIdLst>
  <p:handoutMasterIdLst>
    <p:handoutMasterId r:id="rId13"/>
  </p:handoutMasterIdLst>
  <p:sldIdLst>
    <p:sldId id="367" r:id="rId2"/>
    <p:sldId id="515" r:id="rId3"/>
    <p:sldId id="408" r:id="rId4"/>
    <p:sldId id="459" r:id="rId5"/>
    <p:sldId id="413" r:id="rId6"/>
    <p:sldId id="429" r:id="rId7"/>
    <p:sldId id="518" r:id="rId8"/>
    <p:sldId id="423" r:id="rId9"/>
    <p:sldId id="424" r:id="rId10"/>
    <p:sldId id="465" r:id="rId11"/>
  </p:sldIdLst>
  <p:sldSz cx="9144000" cy="6858000" type="letter"/>
  <p:notesSz cx="7010400" cy="9236075"/>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3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3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3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3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3200" kern="1200">
        <a:solidFill>
          <a:schemeClr val="tx1"/>
        </a:solidFill>
        <a:latin typeface="Arial" panose="020B0604020202020204" pitchFamily="34" charset="0"/>
        <a:ea typeface="+mn-ea"/>
        <a:cs typeface="+mn-cs"/>
      </a:defRPr>
    </a:lvl5pPr>
    <a:lvl6pPr marL="2286000" algn="l" defTabSz="914400" rtl="0" eaLnBrk="1" latinLnBrk="0" hangingPunct="1">
      <a:defRPr sz="3200" kern="1200">
        <a:solidFill>
          <a:schemeClr val="tx1"/>
        </a:solidFill>
        <a:latin typeface="Arial" panose="020B0604020202020204" pitchFamily="34" charset="0"/>
        <a:ea typeface="+mn-ea"/>
        <a:cs typeface="+mn-cs"/>
      </a:defRPr>
    </a:lvl6pPr>
    <a:lvl7pPr marL="2743200" algn="l" defTabSz="914400" rtl="0" eaLnBrk="1" latinLnBrk="0" hangingPunct="1">
      <a:defRPr sz="3200" kern="1200">
        <a:solidFill>
          <a:schemeClr val="tx1"/>
        </a:solidFill>
        <a:latin typeface="Arial" panose="020B0604020202020204" pitchFamily="34" charset="0"/>
        <a:ea typeface="+mn-ea"/>
        <a:cs typeface="+mn-cs"/>
      </a:defRPr>
    </a:lvl7pPr>
    <a:lvl8pPr marL="3200400" algn="l" defTabSz="914400" rtl="0" eaLnBrk="1" latinLnBrk="0" hangingPunct="1">
      <a:defRPr sz="3200" kern="1200">
        <a:solidFill>
          <a:schemeClr val="tx1"/>
        </a:solidFill>
        <a:latin typeface="Arial" panose="020B0604020202020204" pitchFamily="34" charset="0"/>
        <a:ea typeface="+mn-ea"/>
        <a:cs typeface="+mn-cs"/>
      </a:defRPr>
    </a:lvl8pPr>
    <a:lvl9pPr marL="3657600" algn="l" defTabSz="914400" rtl="0" eaLnBrk="1" latinLnBrk="0" hangingPunct="1">
      <a:defRPr sz="3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0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333333"/>
    <a:srgbClr val="0B1CBB"/>
    <a:srgbClr val="75C3D3"/>
    <a:srgbClr val="4FB3C7"/>
    <a:srgbClr val="66CCFF"/>
    <a:srgbClr val="0918A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01" autoAdjust="0"/>
    <p:restoredTop sz="97934" autoAdjust="0"/>
  </p:normalViewPr>
  <p:slideViewPr>
    <p:cSldViewPr snapToGrid="0">
      <p:cViewPr varScale="1">
        <p:scale>
          <a:sx n="107" d="100"/>
          <a:sy n="107" d="100"/>
        </p:scale>
        <p:origin x="-168" y="-90"/>
      </p:cViewPr>
      <p:guideLst>
        <p:guide orient="horz" pos="2160"/>
        <p:guide pos="2880"/>
      </p:guideLst>
    </p:cSldViewPr>
  </p:slideViewPr>
  <p:outlineViewPr>
    <p:cViewPr>
      <p:scale>
        <a:sx n="33" d="100"/>
        <a:sy n="33" d="100"/>
      </p:scale>
      <p:origin x="0" y="0"/>
    </p:cViewPr>
  </p:outlineViewPr>
  <p:notesTextViewPr>
    <p:cViewPr>
      <p:scale>
        <a:sx n="174" d="100"/>
        <a:sy n="174" d="100"/>
      </p:scale>
      <p:origin x="0" y="0"/>
    </p:cViewPr>
  </p:notesTextViewPr>
  <p:sorterViewPr>
    <p:cViewPr varScale="1">
      <p:scale>
        <a:sx n="100" d="100"/>
        <a:sy n="100" d="100"/>
      </p:scale>
      <p:origin x="0" y="0"/>
    </p:cViewPr>
  </p:sorterViewPr>
  <p:notesViewPr>
    <p:cSldViewPr snapToGrid="0">
      <p:cViewPr varScale="1">
        <p:scale>
          <a:sx n="100" d="100"/>
          <a:sy n="100" d="100"/>
        </p:scale>
        <p:origin x="-2544" y="-102"/>
      </p:cViewPr>
      <p:guideLst>
        <p:guide orient="horz" pos="2908"/>
        <p:guide pos="2208"/>
      </p:guideLst>
    </p:cSldViewPr>
  </p:notesViewPr>
  <p:gridSpacing cx="57607" cy="57607"/>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ChangeArrowheads="1"/>
          </p:cNvSpPr>
          <p:nvPr/>
        </p:nvSpPr>
        <p:spPr bwMode="auto">
          <a:xfrm>
            <a:off x="3152775" y="8797925"/>
            <a:ext cx="70326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8319" tIns="44963" rIns="88319" bIns="44963">
            <a:spAutoFit/>
          </a:bodyPr>
          <a:lstStyle>
            <a:lvl1pPr defTabSz="879475" eaLnBrk="0" hangingPunct="0">
              <a:defRPr sz="3200">
                <a:solidFill>
                  <a:schemeClr val="tx1"/>
                </a:solidFill>
                <a:latin typeface="Arial" panose="020B0604020202020204" pitchFamily="34" charset="0"/>
              </a:defRPr>
            </a:lvl1pPr>
            <a:lvl2pPr marL="742950" indent="-285750" defTabSz="879475" eaLnBrk="0" hangingPunct="0">
              <a:defRPr sz="3200">
                <a:solidFill>
                  <a:schemeClr val="tx1"/>
                </a:solidFill>
                <a:latin typeface="Arial" panose="020B0604020202020204" pitchFamily="34" charset="0"/>
              </a:defRPr>
            </a:lvl2pPr>
            <a:lvl3pPr marL="1143000" indent="-228600" defTabSz="879475" eaLnBrk="0" hangingPunct="0">
              <a:defRPr sz="3200">
                <a:solidFill>
                  <a:schemeClr val="tx1"/>
                </a:solidFill>
                <a:latin typeface="Arial" panose="020B0604020202020204" pitchFamily="34" charset="0"/>
              </a:defRPr>
            </a:lvl3pPr>
            <a:lvl4pPr marL="1600200" indent="-228600" defTabSz="879475" eaLnBrk="0" hangingPunct="0">
              <a:defRPr sz="3200">
                <a:solidFill>
                  <a:schemeClr val="tx1"/>
                </a:solidFill>
                <a:latin typeface="Arial" panose="020B0604020202020204" pitchFamily="34" charset="0"/>
              </a:defRPr>
            </a:lvl4pPr>
            <a:lvl5pPr marL="2057400" indent="-228600" defTabSz="879475" eaLnBrk="0" hangingPunct="0">
              <a:defRPr sz="3200">
                <a:solidFill>
                  <a:schemeClr val="tx1"/>
                </a:solidFill>
                <a:latin typeface="Arial" panose="020B0604020202020204" pitchFamily="34" charset="0"/>
              </a:defRPr>
            </a:lvl5pPr>
            <a:lvl6pPr marL="2514600" indent="-228600" defTabSz="879475" eaLnBrk="0" fontAlgn="base" hangingPunct="0">
              <a:spcBef>
                <a:spcPct val="20000"/>
              </a:spcBef>
              <a:spcAft>
                <a:spcPct val="0"/>
              </a:spcAft>
              <a:buClr>
                <a:schemeClr val="hlink"/>
              </a:buClr>
              <a:buSzPct val="90000"/>
              <a:buFont typeface="Wingdings" panose="05000000000000000000" pitchFamily="2" charset="2"/>
              <a:defRPr sz="3200">
                <a:solidFill>
                  <a:schemeClr val="tx1"/>
                </a:solidFill>
                <a:latin typeface="Arial" panose="020B0604020202020204" pitchFamily="34" charset="0"/>
              </a:defRPr>
            </a:lvl6pPr>
            <a:lvl7pPr marL="2971800" indent="-228600" defTabSz="879475" eaLnBrk="0" fontAlgn="base" hangingPunct="0">
              <a:spcBef>
                <a:spcPct val="20000"/>
              </a:spcBef>
              <a:spcAft>
                <a:spcPct val="0"/>
              </a:spcAft>
              <a:buClr>
                <a:schemeClr val="hlink"/>
              </a:buClr>
              <a:buSzPct val="90000"/>
              <a:buFont typeface="Wingdings" panose="05000000000000000000" pitchFamily="2" charset="2"/>
              <a:defRPr sz="3200">
                <a:solidFill>
                  <a:schemeClr val="tx1"/>
                </a:solidFill>
                <a:latin typeface="Arial" panose="020B0604020202020204" pitchFamily="34" charset="0"/>
              </a:defRPr>
            </a:lvl7pPr>
            <a:lvl8pPr marL="3429000" indent="-228600" defTabSz="879475" eaLnBrk="0" fontAlgn="base" hangingPunct="0">
              <a:spcBef>
                <a:spcPct val="20000"/>
              </a:spcBef>
              <a:spcAft>
                <a:spcPct val="0"/>
              </a:spcAft>
              <a:buClr>
                <a:schemeClr val="hlink"/>
              </a:buClr>
              <a:buSzPct val="90000"/>
              <a:buFont typeface="Wingdings" panose="05000000000000000000" pitchFamily="2" charset="2"/>
              <a:defRPr sz="3200">
                <a:solidFill>
                  <a:schemeClr val="tx1"/>
                </a:solidFill>
                <a:latin typeface="Arial" panose="020B0604020202020204" pitchFamily="34" charset="0"/>
              </a:defRPr>
            </a:lvl8pPr>
            <a:lvl9pPr marL="3886200" indent="-228600" defTabSz="879475" eaLnBrk="0" fontAlgn="base" hangingPunct="0">
              <a:spcBef>
                <a:spcPct val="20000"/>
              </a:spcBef>
              <a:spcAft>
                <a:spcPct val="0"/>
              </a:spcAft>
              <a:buClr>
                <a:schemeClr val="hlink"/>
              </a:buClr>
              <a:buSzPct val="90000"/>
              <a:buFont typeface="Wingdings" panose="05000000000000000000" pitchFamily="2" charset="2"/>
              <a:defRPr sz="3200">
                <a:solidFill>
                  <a:schemeClr val="tx1"/>
                </a:solidFill>
                <a:latin typeface="Arial" panose="020B0604020202020204" pitchFamily="34" charset="0"/>
              </a:defRPr>
            </a:lvl9pPr>
          </a:lstStyle>
          <a:p>
            <a:pPr algn="ctr">
              <a:lnSpc>
                <a:spcPct val="90000"/>
              </a:lnSpc>
              <a:defRPr/>
            </a:pPr>
            <a:r>
              <a:rPr lang="en-US" sz="1200" smtClean="0">
                <a:latin typeface="Century Gothic" panose="020B0502020202020204" pitchFamily="34" charset="0"/>
              </a:rPr>
              <a:t>Page </a:t>
            </a:r>
            <a:fld id="{0129DA85-654B-493B-B5E6-DD542FAD19B6}" type="slidenum">
              <a:rPr lang="en-US" sz="1200" smtClean="0">
                <a:latin typeface="Century Gothic" panose="020B0502020202020204" pitchFamily="34" charset="0"/>
              </a:rPr>
              <a:pPr algn="ctr">
                <a:lnSpc>
                  <a:spcPct val="90000"/>
                </a:lnSpc>
                <a:defRPr/>
              </a:pPr>
              <a:t>‹#›</a:t>
            </a:fld>
            <a:endParaRPr lang="en-US" sz="1200" smtClean="0">
              <a:latin typeface="Century Gothic" panose="020B0502020202020204" pitchFamily="34" charset="0"/>
            </a:endParaRPr>
          </a:p>
        </p:txBody>
      </p:sp>
    </p:spTree>
    <p:extLst>
      <p:ext uri="{BB962C8B-B14F-4D97-AF65-F5344CB8AC3E}">
        <p14:creationId xmlns:p14="http://schemas.microsoft.com/office/powerpoint/2010/main" val="16258028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5038" y="4387850"/>
            <a:ext cx="5140325" cy="4154488"/>
          </a:xfrm>
          <a:prstGeom prst="rect">
            <a:avLst/>
          </a:prstGeom>
          <a:noFill/>
          <a:ln w="12700">
            <a:noFill/>
            <a:miter lim="800000"/>
            <a:headEnd/>
            <a:tailEnd/>
          </a:ln>
          <a:effectLst/>
        </p:spPr>
        <p:txBody>
          <a:bodyPr vert="horz" wrap="square" lIns="91532" tIns="44963" rIns="91532" bIns="44963"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1379" name="Rectangle 3"/>
          <p:cNvSpPr>
            <a:spLocks noChangeArrowheads="1"/>
          </p:cNvSpPr>
          <p:nvPr/>
        </p:nvSpPr>
        <p:spPr bwMode="auto">
          <a:xfrm>
            <a:off x="3152775" y="8797925"/>
            <a:ext cx="70326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8319" tIns="44963" rIns="88319" bIns="44963">
            <a:spAutoFit/>
          </a:bodyPr>
          <a:lstStyle>
            <a:lvl1pPr defTabSz="879475" eaLnBrk="0" hangingPunct="0">
              <a:defRPr sz="3200">
                <a:solidFill>
                  <a:schemeClr val="tx1"/>
                </a:solidFill>
                <a:latin typeface="Arial" panose="020B0604020202020204" pitchFamily="34" charset="0"/>
              </a:defRPr>
            </a:lvl1pPr>
            <a:lvl2pPr marL="742950" indent="-285750" defTabSz="879475" eaLnBrk="0" hangingPunct="0">
              <a:defRPr sz="3200">
                <a:solidFill>
                  <a:schemeClr val="tx1"/>
                </a:solidFill>
                <a:latin typeface="Arial" panose="020B0604020202020204" pitchFamily="34" charset="0"/>
              </a:defRPr>
            </a:lvl2pPr>
            <a:lvl3pPr marL="1143000" indent="-228600" defTabSz="879475" eaLnBrk="0" hangingPunct="0">
              <a:defRPr sz="3200">
                <a:solidFill>
                  <a:schemeClr val="tx1"/>
                </a:solidFill>
                <a:latin typeface="Arial" panose="020B0604020202020204" pitchFamily="34" charset="0"/>
              </a:defRPr>
            </a:lvl3pPr>
            <a:lvl4pPr marL="1600200" indent="-228600" defTabSz="879475" eaLnBrk="0" hangingPunct="0">
              <a:defRPr sz="3200">
                <a:solidFill>
                  <a:schemeClr val="tx1"/>
                </a:solidFill>
                <a:latin typeface="Arial" panose="020B0604020202020204" pitchFamily="34" charset="0"/>
              </a:defRPr>
            </a:lvl4pPr>
            <a:lvl5pPr marL="2057400" indent="-228600" defTabSz="879475" eaLnBrk="0" hangingPunct="0">
              <a:defRPr sz="3200">
                <a:solidFill>
                  <a:schemeClr val="tx1"/>
                </a:solidFill>
                <a:latin typeface="Arial" panose="020B0604020202020204" pitchFamily="34" charset="0"/>
              </a:defRPr>
            </a:lvl5pPr>
            <a:lvl6pPr marL="2514600" indent="-228600" defTabSz="879475" eaLnBrk="0" fontAlgn="base" hangingPunct="0">
              <a:spcBef>
                <a:spcPct val="20000"/>
              </a:spcBef>
              <a:spcAft>
                <a:spcPct val="0"/>
              </a:spcAft>
              <a:buClr>
                <a:schemeClr val="hlink"/>
              </a:buClr>
              <a:buSzPct val="90000"/>
              <a:buFont typeface="Wingdings" panose="05000000000000000000" pitchFamily="2" charset="2"/>
              <a:defRPr sz="3200">
                <a:solidFill>
                  <a:schemeClr val="tx1"/>
                </a:solidFill>
                <a:latin typeface="Arial" panose="020B0604020202020204" pitchFamily="34" charset="0"/>
              </a:defRPr>
            </a:lvl6pPr>
            <a:lvl7pPr marL="2971800" indent="-228600" defTabSz="879475" eaLnBrk="0" fontAlgn="base" hangingPunct="0">
              <a:spcBef>
                <a:spcPct val="20000"/>
              </a:spcBef>
              <a:spcAft>
                <a:spcPct val="0"/>
              </a:spcAft>
              <a:buClr>
                <a:schemeClr val="hlink"/>
              </a:buClr>
              <a:buSzPct val="90000"/>
              <a:buFont typeface="Wingdings" panose="05000000000000000000" pitchFamily="2" charset="2"/>
              <a:defRPr sz="3200">
                <a:solidFill>
                  <a:schemeClr val="tx1"/>
                </a:solidFill>
                <a:latin typeface="Arial" panose="020B0604020202020204" pitchFamily="34" charset="0"/>
              </a:defRPr>
            </a:lvl7pPr>
            <a:lvl8pPr marL="3429000" indent="-228600" defTabSz="879475" eaLnBrk="0" fontAlgn="base" hangingPunct="0">
              <a:spcBef>
                <a:spcPct val="20000"/>
              </a:spcBef>
              <a:spcAft>
                <a:spcPct val="0"/>
              </a:spcAft>
              <a:buClr>
                <a:schemeClr val="hlink"/>
              </a:buClr>
              <a:buSzPct val="90000"/>
              <a:buFont typeface="Wingdings" panose="05000000000000000000" pitchFamily="2" charset="2"/>
              <a:defRPr sz="3200">
                <a:solidFill>
                  <a:schemeClr val="tx1"/>
                </a:solidFill>
                <a:latin typeface="Arial" panose="020B0604020202020204" pitchFamily="34" charset="0"/>
              </a:defRPr>
            </a:lvl8pPr>
            <a:lvl9pPr marL="3886200" indent="-228600" defTabSz="879475" eaLnBrk="0" fontAlgn="base" hangingPunct="0">
              <a:spcBef>
                <a:spcPct val="20000"/>
              </a:spcBef>
              <a:spcAft>
                <a:spcPct val="0"/>
              </a:spcAft>
              <a:buClr>
                <a:schemeClr val="hlink"/>
              </a:buClr>
              <a:buSzPct val="90000"/>
              <a:buFont typeface="Wingdings" panose="05000000000000000000" pitchFamily="2" charset="2"/>
              <a:defRPr sz="3200">
                <a:solidFill>
                  <a:schemeClr val="tx1"/>
                </a:solidFill>
                <a:latin typeface="Arial" panose="020B0604020202020204" pitchFamily="34" charset="0"/>
              </a:defRPr>
            </a:lvl9pPr>
          </a:lstStyle>
          <a:p>
            <a:pPr algn="ctr">
              <a:lnSpc>
                <a:spcPct val="90000"/>
              </a:lnSpc>
              <a:defRPr/>
            </a:pPr>
            <a:r>
              <a:rPr lang="en-US" sz="1200" smtClean="0">
                <a:latin typeface="Century Gothic" panose="020B0502020202020204" pitchFamily="34" charset="0"/>
              </a:rPr>
              <a:t>Page </a:t>
            </a:r>
            <a:fld id="{56EF307A-D7DA-4C8D-BD57-D17FEFA5FF6C}" type="slidenum">
              <a:rPr lang="en-US" sz="1200" smtClean="0">
                <a:latin typeface="Century Gothic" panose="020B0502020202020204" pitchFamily="34" charset="0"/>
              </a:rPr>
              <a:pPr algn="ctr">
                <a:lnSpc>
                  <a:spcPct val="90000"/>
                </a:lnSpc>
                <a:defRPr/>
              </a:pPr>
              <a:t>‹#›</a:t>
            </a:fld>
            <a:endParaRPr lang="en-US" sz="1200" smtClean="0">
              <a:latin typeface="Century Gothic" panose="020B0502020202020204" pitchFamily="34" charset="0"/>
            </a:endParaRPr>
          </a:p>
        </p:txBody>
      </p:sp>
      <p:sp>
        <p:nvSpPr>
          <p:cNvPr id="21508" name="Rectangle 4"/>
          <p:cNvSpPr>
            <a:spLocks noGrp="1" noRot="1" noChangeAspect="1" noChangeArrowheads="1" noTextEdit="1"/>
          </p:cNvSpPr>
          <p:nvPr>
            <p:ph type="sldImg" idx="2"/>
          </p:nvPr>
        </p:nvSpPr>
        <p:spPr bwMode="auto">
          <a:xfrm>
            <a:off x="1208088" y="701675"/>
            <a:ext cx="4597400" cy="34480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897191884"/>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Univers (W1)"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Univers (W1)"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Univers (W1)"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Univers (W1)"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Univers (W1)"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Half-life is a common way to relate the rate of decay of a particular radioactive nuclide.  Half-life is a convenient way to express the decay rate, but the fundamental quantity that determines the half life is the decay constant.  The decay constant is the probability that any atom may occur per unit time.  Half life expresses the effect of the decay constant by identifying the period of time required for a given quantity of the material to decay to half that amount.</a:t>
            </a:r>
          </a:p>
        </p:txBody>
      </p:sp>
    </p:spTree>
    <p:extLst>
      <p:ext uri="{BB962C8B-B14F-4D97-AF65-F5344CB8AC3E}">
        <p14:creationId xmlns:p14="http://schemas.microsoft.com/office/powerpoint/2010/main" val="1461587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Units for exposure and dose may take several forms.  In the English system, the common units are the Roentgen, the Rad and the Rem.  The Roentgen is a measure of ionization in air by photons and is a useful unit for making real-time measurements (and for gamma radiation, the Roentgen equates almost exactly to the rem).  The rad is a measure of energy deposition in any material.  It does not provide information on the relative biological effect of that dose.  By applying a “quality factor” (next slide), the rad is converted to the Rem, the unit used to express biological harm, thus providing a unit that is normalized for any kind of radiation.</a:t>
            </a:r>
          </a:p>
        </p:txBody>
      </p:sp>
    </p:spTree>
    <p:extLst>
      <p:ext uri="{BB962C8B-B14F-4D97-AF65-F5344CB8AC3E}">
        <p14:creationId xmlns:p14="http://schemas.microsoft.com/office/powerpoint/2010/main" val="3031015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a:xfrm>
            <a:off x="1196975" y="692150"/>
            <a:ext cx="4619625" cy="3463925"/>
          </a:xfrm>
          <a:ln/>
        </p:spPr>
      </p:sp>
      <p:sp>
        <p:nvSpPr>
          <p:cNvPr id="121859" name="Rectangle 3"/>
          <p:cNvSpPr>
            <a:spLocks noGrp="1" noChangeArrowheads="1"/>
          </p:cNvSpPr>
          <p:nvPr>
            <p:ph type="body" idx="1"/>
          </p:nvPr>
        </p:nvSpPr>
        <p:spPr>
          <a:xfrm>
            <a:off x="935038" y="4387850"/>
            <a:ext cx="5140325" cy="41560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4235140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EF4364-FDEA-43AD-AB78-8F65C0B6F619}" type="slidenum">
              <a:rPr lang="en-US"/>
              <a:pPr>
                <a:defRPr/>
              </a:pPr>
              <a:t>‹#›</a:t>
            </a:fld>
            <a:endParaRPr lang="en-US"/>
          </a:p>
        </p:txBody>
      </p:sp>
    </p:spTree>
    <p:extLst>
      <p:ext uri="{BB962C8B-B14F-4D97-AF65-F5344CB8AC3E}">
        <p14:creationId xmlns:p14="http://schemas.microsoft.com/office/powerpoint/2010/main" val="3258449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59B433-74BA-4F1B-BB6D-2BA057FD9E92}" type="slidenum">
              <a:rPr lang="en-US"/>
              <a:pPr>
                <a:defRPr/>
              </a:pPr>
              <a:t>‹#›</a:t>
            </a:fld>
            <a:endParaRPr lang="en-US"/>
          </a:p>
        </p:txBody>
      </p:sp>
    </p:spTree>
    <p:extLst>
      <p:ext uri="{BB962C8B-B14F-4D97-AF65-F5344CB8AC3E}">
        <p14:creationId xmlns:p14="http://schemas.microsoft.com/office/powerpoint/2010/main" val="802159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81251D1-B57B-4344-87A7-9A21AA5583C5}" type="slidenum">
              <a:rPr lang="en-US"/>
              <a:pPr>
                <a:defRPr/>
              </a:pPr>
              <a:t>‹#›</a:t>
            </a:fld>
            <a:endParaRPr lang="en-US"/>
          </a:p>
        </p:txBody>
      </p:sp>
    </p:spTree>
    <p:extLst>
      <p:ext uri="{BB962C8B-B14F-4D97-AF65-F5344CB8AC3E}">
        <p14:creationId xmlns:p14="http://schemas.microsoft.com/office/powerpoint/2010/main" val="20045564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30725"/>
          </a:xfrm>
        </p:spPr>
        <p:txBody>
          <a:bodyPr rtlCol="0">
            <a:normAutofit/>
          </a:bodyPr>
          <a:lstStyle/>
          <a:p>
            <a:pPr lvl="0"/>
            <a:endParaRPr lang="en-US" noProof="0" smtClean="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D83BF3C-45A5-4559-86E2-96526B5C389A}" type="slidenum">
              <a:rPr lang="en-US"/>
              <a:pPr>
                <a:defRPr/>
              </a:pPr>
              <a:t>‹#›</a:t>
            </a:fld>
            <a:endParaRPr lang="en-US"/>
          </a:p>
        </p:txBody>
      </p:sp>
    </p:spTree>
    <p:extLst>
      <p:ext uri="{BB962C8B-B14F-4D97-AF65-F5344CB8AC3E}">
        <p14:creationId xmlns:p14="http://schemas.microsoft.com/office/powerpoint/2010/main" val="2455092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9D66249-3809-4597-8998-5199DEDF3760}" type="slidenum">
              <a:rPr lang="en-US"/>
              <a:pPr>
                <a:defRPr/>
              </a:pPr>
              <a:t>‹#›</a:t>
            </a:fld>
            <a:endParaRPr lang="en-US"/>
          </a:p>
        </p:txBody>
      </p:sp>
    </p:spTree>
    <p:extLst>
      <p:ext uri="{BB962C8B-B14F-4D97-AF65-F5344CB8AC3E}">
        <p14:creationId xmlns:p14="http://schemas.microsoft.com/office/powerpoint/2010/main" val="1591264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81D5E82-91CC-47F4-B900-28E030B720A1}" type="slidenum">
              <a:rPr lang="en-US"/>
              <a:pPr>
                <a:defRPr/>
              </a:pPr>
              <a:t>‹#›</a:t>
            </a:fld>
            <a:endParaRPr lang="en-US"/>
          </a:p>
        </p:txBody>
      </p:sp>
    </p:spTree>
    <p:extLst>
      <p:ext uri="{BB962C8B-B14F-4D97-AF65-F5344CB8AC3E}">
        <p14:creationId xmlns:p14="http://schemas.microsoft.com/office/powerpoint/2010/main" val="1202004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C9F01C5-6BEF-4325-9320-B05B0CFB23F5}" type="slidenum">
              <a:rPr lang="en-US"/>
              <a:pPr>
                <a:defRPr/>
              </a:pPr>
              <a:t>‹#›</a:t>
            </a:fld>
            <a:endParaRPr lang="en-US"/>
          </a:p>
        </p:txBody>
      </p:sp>
    </p:spTree>
    <p:extLst>
      <p:ext uri="{BB962C8B-B14F-4D97-AF65-F5344CB8AC3E}">
        <p14:creationId xmlns:p14="http://schemas.microsoft.com/office/powerpoint/2010/main" val="2533292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F5AE462-61E5-4AFA-BB8A-0BE44E78C078}" type="slidenum">
              <a:rPr lang="en-US"/>
              <a:pPr>
                <a:defRPr/>
              </a:pPr>
              <a:t>‹#›</a:t>
            </a:fld>
            <a:endParaRPr lang="en-US"/>
          </a:p>
        </p:txBody>
      </p:sp>
    </p:spTree>
    <p:extLst>
      <p:ext uri="{BB962C8B-B14F-4D97-AF65-F5344CB8AC3E}">
        <p14:creationId xmlns:p14="http://schemas.microsoft.com/office/powerpoint/2010/main" val="3633247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C4194A9-8588-45DC-B970-611A66A7399F}" type="slidenum">
              <a:rPr lang="en-US"/>
              <a:pPr>
                <a:defRPr/>
              </a:pPr>
              <a:t>‹#›</a:t>
            </a:fld>
            <a:endParaRPr lang="en-US"/>
          </a:p>
        </p:txBody>
      </p:sp>
    </p:spTree>
    <p:extLst>
      <p:ext uri="{BB962C8B-B14F-4D97-AF65-F5344CB8AC3E}">
        <p14:creationId xmlns:p14="http://schemas.microsoft.com/office/powerpoint/2010/main" val="60212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FC03E50-966D-46EA-8F46-745033DAD8A6}" type="slidenum">
              <a:rPr lang="en-US"/>
              <a:pPr>
                <a:defRPr/>
              </a:pPr>
              <a:t>‹#›</a:t>
            </a:fld>
            <a:endParaRPr lang="en-US"/>
          </a:p>
        </p:txBody>
      </p:sp>
    </p:spTree>
    <p:extLst>
      <p:ext uri="{BB962C8B-B14F-4D97-AF65-F5344CB8AC3E}">
        <p14:creationId xmlns:p14="http://schemas.microsoft.com/office/powerpoint/2010/main" val="2135820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7131AAA-08FB-4187-B62B-3B29084123FD}" type="slidenum">
              <a:rPr lang="en-US"/>
              <a:pPr>
                <a:defRPr/>
              </a:pPr>
              <a:t>‹#›</a:t>
            </a:fld>
            <a:endParaRPr lang="en-US"/>
          </a:p>
        </p:txBody>
      </p:sp>
    </p:spTree>
    <p:extLst>
      <p:ext uri="{BB962C8B-B14F-4D97-AF65-F5344CB8AC3E}">
        <p14:creationId xmlns:p14="http://schemas.microsoft.com/office/powerpoint/2010/main" val="1103961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smtClean="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41F7842-7764-498C-AB35-8AC84D4FB997}" type="slidenum">
              <a:rPr lang="en-US"/>
              <a:pPr>
                <a:defRPr/>
              </a:pPr>
              <a:t>‹#›</a:t>
            </a:fld>
            <a:endParaRPr lang="en-US"/>
          </a:p>
        </p:txBody>
      </p:sp>
    </p:spTree>
    <p:extLst>
      <p:ext uri="{BB962C8B-B14F-4D97-AF65-F5344CB8AC3E}">
        <p14:creationId xmlns:p14="http://schemas.microsoft.com/office/powerpoint/2010/main" val="976563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A7B54648-7DEE-4F0D-808E-E21451CDF3B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407" r:id="rId1"/>
    <p:sldLayoutId id="2147484408" r:id="rId2"/>
    <p:sldLayoutId id="2147484409" r:id="rId3"/>
    <p:sldLayoutId id="2147484410" r:id="rId4"/>
    <p:sldLayoutId id="2147484411" r:id="rId5"/>
    <p:sldLayoutId id="2147484412" r:id="rId6"/>
    <p:sldLayoutId id="2147484413" r:id="rId7"/>
    <p:sldLayoutId id="2147484414" r:id="rId8"/>
    <p:sldLayoutId id="2147484415" r:id="rId9"/>
    <p:sldLayoutId id="2147484416" r:id="rId10"/>
    <p:sldLayoutId id="2147484417" r:id="rId11"/>
    <p:sldLayoutId id="2147484419" r:id="rId12"/>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Arial" panose="020B0604020202020204" pitchFamily="34" charset="0"/>
        </a:defRPr>
      </a:lvl2pPr>
      <a:lvl3pPr algn="l" defTabSz="685800" rtl="0" eaLnBrk="0" fontAlgn="base" hangingPunct="0">
        <a:lnSpc>
          <a:spcPct val="90000"/>
        </a:lnSpc>
        <a:spcBef>
          <a:spcPct val="0"/>
        </a:spcBef>
        <a:spcAft>
          <a:spcPct val="0"/>
        </a:spcAft>
        <a:defRPr sz="3300">
          <a:solidFill>
            <a:schemeClr val="tx1"/>
          </a:solidFill>
          <a:latin typeface="Arial" panose="020B0604020202020204" pitchFamily="34" charset="0"/>
        </a:defRPr>
      </a:lvl3pPr>
      <a:lvl4pPr algn="l" defTabSz="685800" rtl="0" eaLnBrk="0" fontAlgn="base" hangingPunct="0">
        <a:lnSpc>
          <a:spcPct val="90000"/>
        </a:lnSpc>
        <a:spcBef>
          <a:spcPct val="0"/>
        </a:spcBef>
        <a:spcAft>
          <a:spcPct val="0"/>
        </a:spcAft>
        <a:defRPr sz="3300">
          <a:solidFill>
            <a:schemeClr val="tx1"/>
          </a:solidFill>
          <a:latin typeface="Arial" panose="020B0604020202020204" pitchFamily="34" charset="0"/>
        </a:defRPr>
      </a:lvl4pPr>
      <a:lvl5pPr algn="l" defTabSz="685800" rtl="0" eaLnBrk="0" fontAlgn="base" hangingPunct="0">
        <a:lnSpc>
          <a:spcPct val="90000"/>
        </a:lnSpc>
        <a:spcBef>
          <a:spcPct val="0"/>
        </a:spcBef>
        <a:spcAft>
          <a:spcPct val="0"/>
        </a:spcAft>
        <a:defRPr sz="3300">
          <a:solidFill>
            <a:schemeClr val="tx1"/>
          </a:solidFill>
          <a:latin typeface="Arial" panose="020B0604020202020204" pitchFamily="34" charset="0"/>
        </a:defRPr>
      </a:lvl5pPr>
      <a:lvl6pPr marL="457200" algn="l" defTabSz="685800" rtl="0" fontAlgn="base">
        <a:lnSpc>
          <a:spcPct val="90000"/>
        </a:lnSpc>
        <a:spcBef>
          <a:spcPct val="0"/>
        </a:spcBef>
        <a:spcAft>
          <a:spcPct val="0"/>
        </a:spcAft>
        <a:defRPr sz="3300">
          <a:solidFill>
            <a:schemeClr val="tx1"/>
          </a:solidFill>
          <a:latin typeface="Arial" panose="020B0604020202020204" pitchFamily="34" charset="0"/>
        </a:defRPr>
      </a:lvl6pPr>
      <a:lvl7pPr marL="914400" algn="l" defTabSz="685800" rtl="0" fontAlgn="base">
        <a:lnSpc>
          <a:spcPct val="90000"/>
        </a:lnSpc>
        <a:spcBef>
          <a:spcPct val="0"/>
        </a:spcBef>
        <a:spcAft>
          <a:spcPct val="0"/>
        </a:spcAft>
        <a:defRPr sz="3300">
          <a:solidFill>
            <a:schemeClr val="tx1"/>
          </a:solidFill>
          <a:latin typeface="Arial" panose="020B0604020202020204" pitchFamily="34" charset="0"/>
        </a:defRPr>
      </a:lvl7pPr>
      <a:lvl8pPr marL="1371600" algn="l" defTabSz="685800" rtl="0" fontAlgn="base">
        <a:lnSpc>
          <a:spcPct val="90000"/>
        </a:lnSpc>
        <a:spcBef>
          <a:spcPct val="0"/>
        </a:spcBef>
        <a:spcAft>
          <a:spcPct val="0"/>
        </a:spcAft>
        <a:defRPr sz="3300">
          <a:solidFill>
            <a:schemeClr val="tx1"/>
          </a:solidFill>
          <a:latin typeface="Arial" panose="020B0604020202020204" pitchFamily="34" charset="0"/>
        </a:defRPr>
      </a:lvl8pPr>
      <a:lvl9pPr marL="1828800" algn="l" defTabSz="685800" rtl="0" fontAlgn="base">
        <a:lnSpc>
          <a:spcPct val="90000"/>
        </a:lnSpc>
        <a:spcBef>
          <a:spcPct val="0"/>
        </a:spcBef>
        <a:spcAft>
          <a:spcPct val="0"/>
        </a:spcAft>
        <a:defRPr sz="3300">
          <a:solidFill>
            <a:schemeClr val="tx1"/>
          </a:solidFill>
          <a:latin typeface="Arial" panose="020B060402020202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hyperlink" Target="mailto:dthrall@unm.edu"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1643063" y="250825"/>
            <a:ext cx="6926262" cy="722313"/>
          </a:xfrm>
        </p:spPr>
        <p:txBody>
          <a:bodyPr/>
          <a:lstStyle/>
          <a:p>
            <a:pPr eaLnBrk="1" hangingPunct="1">
              <a:defRPr/>
            </a:pPr>
            <a:r>
              <a:rPr lang="en-US" sz="4400" b="1" dirty="0" smtClean="0">
                <a:effectLst>
                  <a:outerShdw blurRad="38100" dist="38100" dir="2700000" algn="tl">
                    <a:srgbClr val="000000">
                      <a:alpha val="43137"/>
                    </a:srgbClr>
                  </a:outerShdw>
                </a:effectLst>
              </a:rPr>
              <a:t>Radioactive Half-life</a:t>
            </a:r>
          </a:p>
        </p:txBody>
      </p:sp>
      <p:pic>
        <p:nvPicPr>
          <p:cNvPr id="91139" name="Picture 3" descr="Imag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788" y="1319213"/>
            <a:ext cx="8729662" cy="527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743803" y="3403149"/>
            <a:ext cx="3514298" cy="1143000"/>
          </a:xfrm>
        </p:spPr>
        <p:txBody>
          <a:bodyPr/>
          <a:lstStyle/>
          <a:p>
            <a:pPr eaLnBrk="1" hangingPunct="1"/>
            <a:r>
              <a:rPr lang="en-US" sz="4400" b="1" dirty="0" smtClean="0">
                <a:effectLst>
                  <a:outerShdw blurRad="38100" dist="38100" dir="2700000" algn="tl">
                    <a:srgbClr val="000000">
                      <a:alpha val="43137"/>
                    </a:srgbClr>
                  </a:outerShdw>
                </a:effectLst>
                <a:cs typeface="Arial" panose="020B0604020202020204" pitchFamily="34" charset="0"/>
              </a:rPr>
              <a:t>The End . . .</a:t>
            </a:r>
            <a:r>
              <a:rPr lang="en-US" sz="4400" b="1" dirty="0" smtClean="0">
                <a:effectLst>
                  <a:outerShdw blurRad="38100" dist="38100" dir="2700000" algn="tl">
                    <a:srgbClr val="000000">
                      <a:alpha val="43137"/>
                    </a:srgbClr>
                  </a:outerShdw>
                </a:effectLst>
              </a:rPr>
              <a:t> </a:t>
            </a:r>
            <a:endParaRPr lang="en-US" sz="4400" dirty="0" smtClean="0">
              <a:effectLst>
                <a:outerShdw blurRad="38100" dist="38100" dir="2700000" algn="tl">
                  <a:srgbClr val="000000">
                    <a:alpha val="43137"/>
                  </a:srgbClr>
                </a:outerShdw>
              </a:effectLst>
            </a:endParaRPr>
          </a:p>
        </p:txBody>
      </p:sp>
      <p:sp>
        <p:nvSpPr>
          <p:cNvPr id="120836" name="Rectangle 4"/>
          <p:cNvSpPr>
            <a:spLocks noChangeArrowheads="1"/>
          </p:cNvSpPr>
          <p:nvPr/>
        </p:nvSpPr>
        <p:spPr bwMode="auto">
          <a:xfrm>
            <a:off x="5797117" y="3898871"/>
            <a:ext cx="3223511"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3200">
                <a:solidFill>
                  <a:schemeClr val="tx1"/>
                </a:solidFill>
                <a:latin typeface="Arial" panose="020B0604020202020204" pitchFamily="34" charset="0"/>
              </a:defRPr>
            </a:lvl1pPr>
            <a:lvl2pPr>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lvl="1" eaLnBrk="1" hangingPunct="1"/>
            <a:r>
              <a:rPr lang="en-US" sz="1800" dirty="0">
                <a:cs typeface="Arial" panose="020B0604020202020204" pitchFamily="34" charset="0"/>
              </a:rPr>
              <a:t>Dr. Debra N Thrall</a:t>
            </a:r>
          </a:p>
          <a:p>
            <a:pPr lvl="1" eaLnBrk="1" hangingPunct="1"/>
            <a:r>
              <a:rPr lang="en-US" sz="1800" dirty="0">
                <a:cs typeface="Arial" panose="020B0604020202020204" pitchFamily="34" charset="0"/>
              </a:rPr>
              <a:t>Executive Director </a:t>
            </a:r>
          </a:p>
          <a:p>
            <a:pPr lvl="1" eaLnBrk="1" hangingPunct="1"/>
            <a:r>
              <a:rPr lang="en-US" sz="1800" dirty="0" smtClean="0">
                <a:cs typeface="Arial" panose="020B0604020202020204" pitchFamily="34" charset="0"/>
              </a:rPr>
              <a:t>AIP Foundation</a:t>
            </a:r>
            <a:endParaRPr lang="en-US" sz="1800" dirty="0">
              <a:cs typeface="Arial" panose="020B0604020202020204" pitchFamily="34" charset="0"/>
            </a:endParaRPr>
          </a:p>
          <a:p>
            <a:pPr lvl="1" eaLnBrk="1" hangingPunct="1"/>
            <a:r>
              <a:rPr lang="en-US" sz="1800" dirty="0" smtClean="0">
                <a:cs typeface="Arial" panose="020B0604020202020204" pitchFamily="34" charset="0"/>
              </a:rPr>
              <a:t>505-883-3114</a:t>
            </a:r>
            <a:endParaRPr lang="en-US" sz="1800" dirty="0">
              <a:cs typeface="Arial" panose="020B0604020202020204" pitchFamily="34" charset="0"/>
            </a:endParaRPr>
          </a:p>
          <a:p>
            <a:pPr lvl="1" eaLnBrk="1" hangingPunct="1"/>
            <a:r>
              <a:rPr lang="en-US" sz="1800" dirty="0" smtClean="0">
                <a:cs typeface="Arial" panose="020B0604020202020204" pitchFamily="34" charset="0"/>
                <a:hlinkClick r:id="rId4"/>
              </a:rPr>
              <a:t>dthrall@nmsu.edu</a:t>
            </a:r>
            <a:endParaRPr lang="en-US" sz="1800" dirty="0">
              <a:cs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3241675" y="288925"/>
            <a:ext cx="2933700" cy="1139825"/>
          </a:xfrm>
        </p:spPr>
        <p:txBody>
          <a:bodyPr/>
          <a:lstStyle/>
          <a:p>
            <a:pPr eaLnBrk="1" hangingPunct="1">
              <a:defRPr/>
            </a:pPr>
            <a:r>
              <a:rPr lang="en-US" sz="4400" b="1" dirty="0" smtClean="0">
                <a:effectLst>
                  <a:outerShdw blurRad="38100" dist="38100" dir="2700000" algn="tl">
                    <a:srgbClr val="000000">
                      <a:alpha val="43137"/>
                    </a:srgbClr>
                  </a:outerShdw>
                </a:effectLst>
              </a:rPr>
              <a:t>Half-Life</a:t>
            </a:r>
          </a:p>
        </p:txBody>
      </p:sp>
      <p:pic>
        <p:nvPicPr>
          <p:cNvPr id="93187" name="Picture 3" descr="NE 02-xx Half-Life Y"/>
          <p:cNvPicPr>
            <a:picLocks noGrp="1" noChangeAspect="1" noChangeArrowheads="1"/>
          </p:cNvPicPr>
          <p:nvPr>
            <p:ph idx="1"/>
          </p:nvPr>
        </p:nvPicPr>
        <p:blipFill>
          <a:blip r:embed="rId2" cstate="print">
            <a:grayscl/>
            <a:biLevel thresh="50000"/>
            <a:extLst>
              <a:ext uri="{28A0092B-C50C-407E-A947-70E740481C1C}">
                <a14:useLocalDpi xmlns:a14="http://schemas.microsoft.com/office/drawing/2010/main" val="0"/>
              </a:ext>
            </a:extLst>
          </a:blip>
          <a:srcRect/>
          <a:stretch>
            <a:fillRect/>
          </a:stretch>
        </p:blipFill>
        <p:spPr>
          <a:xfrm>
            <a:off x="1473200" y="1825625"/>
            <a:ext cx="6197600" cy="4351338"/>
          </a:xfr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52642"/>
            <a:ext cx="9144000" cy="4499887"/>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52641"/>
            <a:ext cx="9144000" cy="4499887"/>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452640"/>
            <a:ext cx="9144000" cy="4499887"/>
          </a:xfrm>
          <a:prstGeom prst="rect">
            <a:avLst/>
          </a:prstGeom>
        </p:spPr>
      </p:pic>
      <p:sp>
        <p:nvSpPr>
          <p:cNvPr id="8" name="TextBox 7"/>
          <p:cNvSpPr txBox="1"/>
          <p:nvPr/>
        </p:nvSpPr>
        <p:spPr>
          <a:xfrm>
            <a:off x="3193576" y="298478"/>
            <a:ext cx="5622878" cy="769441"/>
          </a:xfrm>
          <a:prstGeom prst="rect">
            <a:avLst/>
          </a:prstGeom>
          <a:noFill/>
        </p:spPr>
        <p:txBody>
          <a:bodyPr wrap="square" rtlCol="0">
            <a:spAutoFit/>
          </a:bodyPr>
          <a:lstStyle/>
          <a:p>
            <a:r>
              <a:rPr lang="en-US" sz="4400" b="1" dirty="0" smtClean="0">
                <a:solidFill>
                  <a:schemeClr val="bg1"/>
                </a:solidFill>
                <a:effectLst>
                  <a:outerShdw blurRad="38100" dist="38100" dir="2700000" algn="tl">
                    <a:srgbClr val="000000">
                      <a:alpha val="43137"/>
                    </a:srgbClr>
                  </a:outerShdw>
                </a:effectLst>
                <a:latin typeface="+mj-lt"/>
              </a:rPr>
              <a:t>Half Life</a:t>
            </a:r>
            <a:endParaRPr lang="en-US" sz="4400" b="1" dirty="0">
              <a:solidFill>
                <a:schemeClr val="bg1"/>
              </a:solidFill>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5234" name="Object 2"/>
          <p:cNvGraphicFramePr>
            <a:graphicFrameLocks noGrp="1" noChangeAspect="1"/>
          </p:cNvGraphicFramePr>
          <p:nvPr>
            <p:ph idx="1"/>
          </p:nvPr>
        </p:nvGraphicFramePr>
        <p:xfrm>
          <a:off x="255588" y="725488"/>
          <a:ext cx="8621712" cy="5335587"/>
        </p:xfrm>
        <a:graphic>
          <a:graphicData uri="http://schemas.openxmlformats.org/presentationml/2006/ole">
            <mc:AlternateContent xmlns:mc="http://schemas.openxmlformats.org/markup-compatibility/2006">
              <mc:Choice xmlns:v="urn:schemas-microsoft-com:vml" Requires="v">
                <p:oleObj spid="_x0000_s95245" name="PBrush" r:id="rId3" imgW="5799323" imgH="3589331" progId="">
                  <p:embed/>
                </p:oleObj>
              </mc:Choice>
              <mc:Fallback>
                <p:oleObj name="PBrush" r:id="rId3" imgW="5799323" imgH="3589331" progId="">
                  <p:embed/>
                  <p:pic>
                    <p:nvPicPr>
                      <p:cNvPr id="0" name="Object 2"/>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88" y="725488"/>
                        <a:ext cx="8621712" cy="5335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615002" y="174056"/>
            <a:ext cx="7886700" cy="767639"/>
          </a:xfrm>
        </p:spPr>
        <p:txBody>
          <a:bodyPr/>
          <a:lstStyle/>
          <a:p>
            <a:pPr algn="ctr" eaLnBrk="1" hangingPunct="1"/>
            <a:r>
              <a:rPr lang="en-US" sz="4400" b="1" dirty="0" smtClean="0">
                <a:effectLst>
                  <a:outerShdw blurRad="38100" dist="38100" dir="2700000" algn="tl">
                    <a:srgbClr val="000000">
                      <a:alpha val="43137"/>
                    </a:srgbClr>
                  </a:outerShdw>
                </a:effectLst>
              </a:rPr>
              <a:t>Exposure</a:t>
            </a:r>
          </a:p>
        </p:txBody>
      </p:sp>
      <p:sp>
        <p:nvSpPr>
          <p:cNvPr id="111619" name="Rectangle 3"/>
          <p:cNvSpPr>
            <a:spLocks noGrp="1" noChangeArrowheads="1"/>
          </p:cNvSpPr>
          <p:nvPr>
            <p:ph idx="1"/>
          </p:nvPr>
        </p:nvSpPr>
        <p:spPr>
          <a:xfrm>
            <a:off x="443552" y="1323833"/>
            <a:ext cx="8229600" cy="3463618"/>
          </a:xfrm>
        </p:spPr>
        <p:txBody>
          <a:bodyPr/>
          <a:lstStyle/>
          <a:p>
            <a:pPr eaLnBrk="1" hangingPunct="1"/>
            <a:r>
              <a:rPr lang="en-US" sz="2800" b="1" dirty="0" smtClean="0">
                <a:effectLst>
                  <a:outerShdw blurRad="38100" dist="38100" dir="2700000" algn="tl">
                    <a:srgbClr val="000000">
                      <a:alpha val="43137"/>
                    </a:srgbClr>
                  </a:outerShdw>
                </a:effectLst>
              </a:rPr>
              <a:t>Radiation = Energy </a:t>
            </a:r>
            <a:br>
              <a:rPr lang="en-US" sz="2800" b="1" dirty="0" smtClean="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Contamination = Material</a:t>
            </a:r>
          </a:p>
          <a:p>
            <a:pPr eaLnBrk="1" hangingPunct="1"/>
            <a:endParaRPr lang="en-US" sz="2800" b="1" dirty="0" smtClean="0">
              <a:effectLst>
                <a:outerShdw blurRad="38100" dist="38100" dir="2700000" algn="tl">
                  <a:srgbClr val="000000">
                    <a:alpha val="43137"/>
                  </a:srgbClr>
                </a:outerShdw>
              </a:effectLst>
            </a:endParaRPr>
          </a:p>
          <a:p>
            <a:pPr eaLnBrk="1" hangingPunct="1"/>
            <a:r>
              <a:rPr lang="en-US" sz="2800" b="1" dirty="0" smtClean="0">
                <a:effectLst>
                  <a:outerShdw blurRad="38100" dist="38100" dir="2700000" algn="tl">
                    <a:srgbClr val="000000">
                      <a:alpha val="43137"/>
                    </a:srgbClr>
                  </a:outerShdw>
                </a:effectLst>
              </a:rPr>
              <a:t>Radioactive contamination emits radiation</a:t>
            </a:r>
          </a:p>
          <a:p>
            <a:pPr eaLnBrk="1" hangingPunct="1"/>
            <a:endParaRPr lang="en-US" sz="2800" b="1" dirty="0" smtClean="0">
              <a:effectLst>
                <a:outerShdw blurRad="38100" dist="38100" dir="2700000" algn="tl">
                  <a:srgbClr val="000000">
                    <a:alpha val="43137"/>
                  </a:srgbClr>
                </a:outerShdw>
              </a:effectLst>
            </a:endParaRPr>
          </a:p>
          <a:p>
            <a:pPr eaLnBrk="1" hangingPunct="1"/>
            <a:r>
              <a:rPr lang="en-US" sz="2800" b="1" dirty="0" smtClean="0">
                <a:effectLst>
                  <a:outerShdw blurRad="38100" dist="38100" dir="2700000" algn="tl">
                    <a:srgbClr val="000000">
                      <a:alpha val="43137"/>
                    </a:srgbClr>
                  </a:outerShdw>
                </a:effectLst>
              </a:rPr>
              <a:t>Exposure to radiation will NOT contaminate you</a:t>
            </a:r>
          </a:p>
        </p:txBody>
      </p:sp>
      <p:pic>
        <p:nvPicPr>
          <p:cNvPr id="111620" name="Picture 4" descr="0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8455" y="4234883"/>
            <a:ext cx="4827090" cy="2413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561975" y="179435"/>
            <a:ext cx="8167190" cy="763587"/>
          </a:xfrm>
        </p:spPr>
        <p:txBody>
          <a:bodyPr/>
          <a:lstStyle/>
          <a:p>
            <a:pPr eaLnBrk="1" hangingPunct="1"/>
            <a:r>
              <a:rPr lang="en-US" sz="4400" b="1" dirty="0" smtClean="0">
                <a:effectLst>
                  <a:outerShdw blurRad="38100" dist="38100" dir="2700000" algn="tl">
                    <a:srgbClr val="000000">
                      <a:alpha val="43137"/>
                    </a:srgbClr>
                  </a:outerShdw>
                </a:effectLst>
              </a:rPr>
              <a:t>Units for Exposure and Dose</a:t>
            </a:r>
          </a:p>
        </p:txBody>
      </p:sp>
      <p:sp>
        <p:nvSpPr>
          <p:cNvPr id="378883" name="Rectangle 3"/>
          <p:cNvSpPr>
            <a:spLocks noChangeArrowheads="1"/>
          </p:cNvSpPr>
          <p:nvPr/>
        </p:nvSpPr>
        <p:spPr bwMode="auto">
          <a:xfrm>
            <a:off x="561975" y="1111582"/>
            <a:ext cx="8001000" cy="5334000"/>
          </a:xfrm>
          <a:prstGeom prst="rect">
            <a:avLst/>
          </a:prstGeom>
          <a:noFill/>
          <a:ln w="12700">
            <a:noFill/>
            <a:miter lim="800000"/>
            <a:headEnd/>
            <a:tailEnd/>
          </a:ln>
          <a:effectLst/>
        </p:spPr>
        <p:txBody>
          <a:bodyPr lIns="90476" tIns="44444" rIns="90476" bIns="44444"/>
          <a:lstStyle>
            <a:lvl1pPr marL="342900" indent="-342900" eaLnBrk="0" hangingPunct="0">
              <a:defRPr sz="3200">
                <a:solidFill>
                  <a:schemeClr val="tx1"/>
                </a:solidFill>
                <a:latin typeface="Arial" panose="020B0604020202020204" pitchFamily="34" charset="0"/>
              </a:defRPr>
            </a:lvl1pPr>
            <a:lvl2pPr marL="742950" indent="-285750" eaLnBrk="0" hangingPunct="0">
              <a:defRPr sz="3200">
                <a:solidFill>
                  <a:schemeClr val="tx1"/>
                </a:solidFill>
                <a:latin typeface="Arial" panose="020B0604020202020204" pitchFamily="34" charset="0"/>
              </a:defRPr>
            </a:lvl2pPr>
            <a:lvl3pPr marL="1143000" indent="-228600" eaLnBrk="0" hangingPunct="0">
              <a:defRPr sz="3200">
                <a:solidFill>
                  <a:schemeClr val="tx1"/>
                </a:solidFill>
                <a:latin typeface="Arial" panose="020B0604020202020204" pitchFamily="34" charset="0"/>
              </a:defRPr>
            </a:lvl3pPr>
            <a:lvl4pPr marL="1600200" indent="-228600" eaLnBrk="0" hangingPunct="0">
              <a:defRPr sz="3200">
                <a:solidFill>
                  <a:schemeClr val="tx1"/>
                </a:solidFill>
                <a:latin typeface="Arial" panose="020B0604020202020204" pitchFamily="34" charset="0"/>
              </a:defRPr>
            </a:lvl4pPr>
            <a:lvl5pPr marL="2057400" indent="-228600" eaLnBrk="0" hangingPunct="0">
              <a:defRPr sz="3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90000"/>
              <a:buFont typeface="Wingdings" panose="05000000000000000000" pitchFamily="2" charset="2"/>
              <a:defRPr sz="3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90000"/>
              <a:buFont typeface="Wingdings" panose="05000000000000000000" pitchFamily="2" charset="2"/>
              <a:defRPr sz="3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90000"/>
              <a:buFont typeface="Wingdings" panose="05000000000000000000" pitchFamily="2" charset="2"/>
              <a:defRPr sz="3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90000"/>
              <a:buFont typeface="Wingdings" panose="05000000000000000000" pitchFamily="2" charset="2"/>
              <a:defRPr sz="3200">
                <a:solidFill>
                  <a:schemeClr val="tx1"/>
                </a:solidFill>
                <a:latin typeface="Arial" panose="020B0604020202020204" pitchFamily="34" charset="0"/>
              </a:defRPr>
            </a:lvl9pPr>
          </a:lstStyle>
          <a:p>
            <a:pPr eaLnBrk="1" hangingPunct="1">
              <a:spcBef>
                <a:spcPct val="20000"/>
              </a:spcBef>
              <a:buClr>
                <a:schemeClr val="accent1"/>
              </a:buClr>
              <a:buFont typeface="Wingdings" panose="05000000000000000000" pitchFamily="2" charset="2"/>
              <a:buChar char="§"/>
              <a:defRPr/>
            </a:pPr>
            <a:r>
              <a:rPr lang="en-US" sz="2400" b="1" u="sng" dirty="0" smtClean="0">
                <a:solidFill>
                  <a:srgbClr val="FFFF00"/>
                </a:solidFill>
                <a:effectLst>
                  <a:outerShdw blurRad="38100" dist="38100" dir="2700000" algn="tl">
                    <a:srgbClr val="000000"/>
                  </a:outerShdw>
                </a:effectLst>
                <a:latin typeface="Univers (W1)" charset="0"/>
              </a:rPr>
              <a:t>Exposure</a:t>
            </a:r>
            <a:r>
              <a:rPr lang="en-US" sz="2400" b="1" dirty="0" smtClean="0">
                <a:solidFill>
                  <a:srgbClr val="FFFF00"/>
                </a:solidFill>
                <a:effectLst>
                  <a:outerShdw blurRad="38100" dist="38100" dir="2700000" algn="tl">
                    <a:srgbClr val="000000"/>
                  </a:outerShdw>
                </a:effectLst>
                <a:latin typeface="Univers (W1)" charset="0"/>
              </a:rPr>
              <a:t> (X):</a:t>
            </a:r>
            <a:r>
              <a:rPr lang="en-US" sz="1800" b="1" dirty="0" smtClean="0">
                <a:effectLst>
                  <a:outerShdw blurRad="38100" dist="38100" dir="2700000" algn="tl">
                    <a:srgbClr val="000000"/>
                  </a:outerShdw>
                </a:effectLst>
                <a:latin typeface="Univers (W1)" charset="0"/>
              </a:rPr>
              <a:t>  Generically, exposure is the condition of being exposed.  Exposure is also used to quantify the amount of ionization produced by photons as they pass through air. The unit of exposure is the </a:t>
            </a:r>
            <a:r>
              <a:rPr lang="en-US" sz="1800" b="1" i="1" dirty="0" smtClean="0">
                <a:effectLst>
                  <a:outerShdw blurRad="38100" dist="38100" dir="2700000" algn="tl">
                    <a:srgbClr val="000000"/>
                  </a:outerShdw>
                </a:effectLst>
                <a:latin typeface="Univers (W1)" charset="0"/>
              </a:rPr>
              <a:t>Roentgen (R)</a:t>
            </a:r>
            <a:r>
              <a:rPr lang="en-US" sz="1800" b="1" dirty="0" smtClean="0">
                <a:effectLst>
                  <a:outerShdw blurRad="38100" dist="38100" dir="2700000" algn="tl">
                    <a:srgbClr val="000000"/>
                  </a:outerShdw>
                </a:effectLst>
                <a:latin typeface="Univers (W1)" charset="0"/>
              </a:rPr>
              <a:t>. </a:t>
            </a:r>
          </a:p>
          <a:p>
            <a:pPr lvl="1" eaLnBrk="1" hangingPunct="1">
              <a:spcBef>
                <a:spcPct val="20000"/>
              </a:spcBef>
              <a:buClr>
                <a:schemeClr val="accent1"/>
              </a:buClr>
              <a:buFont typeface="Wingdings" panose="05000000000000000000" pitchFamily="2" charset="2"/>
              <a:buNone/>
              <a:defRPr/>
            </a:pPr>
            <a:r>
              <a:rPr lang="en-US" sz="1800" b="1" dirty="0" smtClean="0">
                <a:effectLst>
                  <a:outerShdw blurRad="38100" dist="38100" dir="2700000" algn="tl">
                    <a:srgbClr val="000000"/>
                  </a:outerShdw>
                </a:effectLst>
                <a:latin typeface="Univers (W1)" charset="0"/>
              </a:rPr>
              <a:t>				</a:t>
            </a:r>
            <a:r>
              <a:rPr lang="en-US" sz="2400" b="1" i="1" dirty="0" smtClean="0">
                <a:effectLst>
                  <a:outerShdw blurRad="38100" dist="38100" dir="2700000" algn="tl">
                    <a:srgbClr val="000000"/>
                  </a:outerShdw>
                </a:effectLst>
                <a:latin typeface="Univers (W1)" charset="0"/>
              </a:rPr>
              <a:t>1R = 1 </a:t>
            </a:r>
            <a:r>
              <a:rPr lang="en-US" sz="2400" b="1" i="1" dirty="0" err="1" smtClean="0">
                <a:effectLst>
                  <a:outerShdw blurRad="38100" dist="38100" dir="2700000" algn="tl">
                    <a:srgbClr val="000000"/>
                  </a:outerShdw>
                </a:effectLst>
                <a:latin typeface="Univers (W1)" charset="0"/>
              </a:rPr>
              <a:t>esu</a:t>
            </a:r>
            <a:r>
              <a:rPr lang="en-US" sz="2400" b="1" i="1" dirty="0" smtClean="0">
                <a:effectLst>
                  <a:outerShdw blurRad="38100" dist="38100" dir="2700000" algn="tl">
                    <a:srgbClr val="000000"/>
                  </a:outerShdw>
                </a:effectLst>
                <a:latin typeface="Univers (W1)" charset="0"/>
              </a:rPr>
              <a:t>/cc   in air</a:t>
            </a:r>
          </a:p>
          <a:p>
            <a:pPr lvl="1" eaLnBrk="1" hangingPunct="1">
              <a:spcBef>
                <a:spcPct val="20000"/>
              </a:spcBef>
              <a:buClr>
                <a:schemeClr val="accent1"/>
              </a:buClr>
              <a:buFont typeface="Wingdings" panose="05000000000000000000" pitchFamily="2" charset="2"/>
              <a:buNone/>
              <a:defRPr/>
            </a:pPr>
            <a:endParaRPr lang="en-US" sz="2400" b="1" i="1" dirty="0" smtClean="0">
              <a:effectLst>
                <a:outerShdw blurRad="38100" dist="38100" dir="2700000" algn="tl">
                  <a:srgbClr val="000000"/>
                </a:outerShdw>
              </a:effectLst>
              <a:latin typeface="Univers (W1)" charset="0"/>
            </a:endParaRPr>
          </a:p>
          <a:p>
            <a:pPr eaLnBrk="1" hangingPunct="1">
              <a:spcBef>
                <a:spcPct val="20000"/>
              </a:spcBef>
              <a:buClr>
                <a:schemeClr val="accent1"/>
              </a:buClr>
              <a:buFont typeface="Wingdings" panose="05000000000000000000" pitchFamily="2" charset="2"/>
              <a:buChar char="§"/>
              <a:defRPr/>
            </a:pPr>
            <a:r>
              <a:rPr lang="en-US" sz="2400" b="1" u="sng" dirty="0" smtClean="0">
                <a:solidFill>
                  <a:srgbClr val="FFFF00"/>
                </a:solidFill>
                <a:effectLst>
                  <a:outerShdw blurRad="38100" dist="38100" dir="2700000" algn="tl">
                    <a:srgbClr val="000000"/>
                  </a:outerShdw>
                </a:effectLst>
                <a:latin typeface="Univers (W1)" charset="0"/>
              </a:rPr>
              <a:t>Absorbed Dose</a:t>
            </a:r>
            <a:r>
              <a:rPr lang="en-US" sz="2400" b="1" dirty="0" smtClean="0">
                <a:solidFill>
                  <a:srgbClr val="FFFF00"/>
                </a:solidFill>
                <a:effectLst>
                  <a:outerShdw blurRad="38100" dist="38100" dir="2700000" algn="tl">
                    <a:srgbClr val="000000"/>
                  </a:outerShdw>
                </a:effectLst>
                <a:latin typeface="Univers (W1)" charset="0"/>
              </a:rPr>
              <a:t> (D):</a:t>
            </a:r>
            <a:r>
              <a:rPr lang="en-US" sz="1800" b="1" dirty="0" smtClean="0">
                <a:effectLst>
                  <a:outerShdw blurRad="38100" dist="38100" dir="2700000" algn="tl">
                    <a:srgbClr val="000000"/>
                  </a:outerShdw>
                </a:effectLst>
                <a:latin typeface="Univers (W1)" charset="0"/>
              </a:rPr>
              <a:t>  Absorbed dose is the amount of energy deposited in any material by ionizing radiation. The unit of absorbed dose used in the U.S., the </a:t>
            </a:r>
            <a:r>
              <a:rPr lang="en-US" sz="1800" b="1" i="1" dirty="0" smtClean="0">
                <a:effectLst>
                  <a:outerShdw blurRad="38100" dist="38100" dir="2700000" algn="tl">
                    <a:srgbClr val="000000"/>
                  </a:outerShdw>
                </a:effectLst>
                <a:latin typeface="Univers (W1)" charset="0"/>
              </a:rPr>
              <a:t>rad</a:t>
            </a:r>
            <a:r>
              <a:rPr lang="en-US" sz="1800" b="1" dirty="0" smtClean="0">
                <a:effectLst>
                  <a:outerShdw blurRad="38100" dist="38100" dir="2700000" algn="tl">
                    <a:srgbClr val="000000"/>
                  </a:outerShdw>
                </a:effectLst>
                <a:latin typeface="Univers (W1)" charset="0"/>
              </a:rPr>
              <a:t>, is a measure of energy absorbed per gram of material. The S.I. unit is the </a:t>
            </a:r>
            <a:r>
              <a:rPr lang="en-US" sz="1800" b="1" i="1" dirty="0" smtClean="0">
                <a:effectLst>
                  <a:outerShdw blurRad="38100" dist="38100" dir="2700000" algn="tl">
                    <a:srgbClr val="000000"/>
                  </a:outerShdw>
                </a:effectLst>
                <a:latin typeface="Univers (W1)" charset="0"/>
              </a:rPr>
              <a:t>Gray (</a:t>
            </a:r>
            <a:r>
              <a:rPr lang="en-US" sz="1800" b="1" i="1" dirty="0" err="1" smtClean="0">
                <a:effectLst>
                  <a:outerShdw blurRad="38100" dist="38100" dir="2700000" algn="tl">
                    <a:srgbClr val="000000"/>
                  </a:outerShdw>
                </a:effectLst>
                <a:latin typeface="Univers (W1)" charset="0"/>
              </a:rPr>
              <a:t>Gy</a:t>
            </a:r>
            <a:r>
              <a:rPr lang="en-US" sz="1800" b="1" i="1" dirty="0" smtClean="0">
                <a:effectLst>
                  <a:outerShdw blurRad="38100" dist="38100" dir="2700000" algn="tl">
                    <a:srgbClr val="000000"/>
                  </a:outerShdw>
                </a:effectLst>
                <a:latin typeface="Univers (W1)" charset="0"/>
              </a:rPr>
              <a:t>)</a:t>
            </a:r>
            <a:r>
              <a:rPr lang="en-US" sz="1800" b="1" dirty="0" smtClean="0">
                <a:effectLst>
                  <a:outerShdw blurRad="38100" dist="38100" dir="2700000" algn="tl">
                    <a:srgbClr val="000000"/>
                  </a:outerShdw>
                </a:effectLst>
                <a:latin typeface="Univers (W1)" charset="0"/>
              </a:rPr>
              <a:t>. One</a:t>
            </a:r>
            <a:r>
              <a:rPr lang="en-US" sz="1800" b="1" i="1" dirty="0" smtClean="0">
                <a:effectLst>
                  <a:outerShdw blurRad="38100" dist="38100" dir="2700000" algn="tl">
                    <a:srgbClr val="000000"/>
                  </a:outerShdw>
                </a:effectLst>
                <a:latin typeface="Univers (W1)" charset="0"/>
              </a:rPr>
              <a:t> Gray</a:t>
            </a:r>
            <a:r>
              <a:rPr lang="en-US" sz="1800" b="1" dirty="0" smtClean="0">
                <a:effectLst>
                  <a:outerShdw blurRad="38100" dist="38100" dir="2700000" algn="tl">
                    <a:srgbClr val="000000"/>
                  </a:outerShdw>
                </a:effectLst>
                <a:latin typeface="Univers (W1)" charset="0"/>
              </a:rPr>
              <a:t> equals 100 </a:t>
            </a:r>
            <a:r>
              <a:rPr lang="en-US" sz="1800" b="1" i="1" dirty="0" smtClean="0">
                <a:effectLst>
                  <a:outerShdw blurRad="38100" dist="38100" dir="2700000" algn="tl">
                    <a:srgbClr val="000000"/>
                  </a:outerShdw>
                </a:effectLst>
                <a:latin typeface="Univers (W1)" charset="0"/>
              </a:rPr>
              <a:t>rad</a:t>
            </a:r>
            <a:r>
              <a:rPr lang="en-US" sz="1800" b="1" dirty="0" smtClean="0">
                <a:effectLst>
                  <a:outerShdw blurRad="38100" dist="38100" dir="2700000" algn="tl">
                    <a:srgbClr val="000000"/>
                  </a:outerShdw>
                </a:effectLst>
                <a:latin typeface="Univers (W1)" charset="0"/>
              </a:rPr>
              <a:t>.</a:t>
            </a:r>
          </a:p>
          <a:p>
            <a:pPr lvl="4" eaLnBrk="1" hangingPunct="1">
              <a:spcBef>
                <a:spcPct val="20000"/>
              </a:spcBef>
              <a:buClr>
                <a:schemeClr val="accent1"/>
              </a:buClr>
              <a:buFont typeface="Wingdings" panose="05000000000000000000" pitchFamily="2" charset="2"/>
              <a:buNone/>
              <a:defRPr/>
            </a:pPr>
            <a:r>
              <a:rPr lang="en-US" sz="1800" b="1" dirty="0" smtClean="0">
                <a:effectLst>
                  <a:outerShdw blurRad="38100" dist="38100" dir="2700000" algn="tl">
                    <a:srgbClr val="000000"/>
                  </a:outerShdw>
                </a:effectLst>
                <a:latin typeface="Univers (W1)" charset="0"/>
              </a:rPr>
              <a:t>		</a:t>
            </a:r>
            <a:r>
              <a:rPr lang="en-US" sz="2400" b="1" i="1" dirty="0" smtClean="0">
                <a:effectLst>
                  <a:outerShdw blurRad="38100" dist="38100" dir="2700000" algn="tl">
                    <a:srgbClr val="000000"/>
                  </a:outerShdw>
                </a:effectLst>
                <a:latin typeface="Univers (W1)" charset="0"/>
              </a:rPr>
              <a:t>1Gy = 1 J/kg   in any material</a:t>
            </a:r>
          </a:p>
          <a:p>
            <a:pPr lvl="4" eaLnBrk="1" hangingPunct="1">
              <a:spcBef>
                <a:spcPct val="20000"/>
              </a:spcBef>
              <a:buClr>
                <a:schemeClr val="accent1"/>
              </a:buClr>
              <a:buFont typeface="Wingdings" panose="05000000000000000000" pitchFamily="2" charset="2"/>
              <a:buNone/>
              <a:defRPr/>
            </a:pPr>
            <a:endParaRPr lang="en-US" sz="2400" b="1" i="1" dirty="0" smtClean="0">
              <a:effectLst>
                <a:outerShdw blurRad="38100" dist="38100" dir="2700000" algn="tl">
                  <a:srgbClr val="000000"/>
                </a:outerShdw>
              </a:effectLst>
              <a:latin typeface="Univers (W1)" charset="0"/>
            </a:endParaRPr>
          </a:p>
          <a:p>
            <a:pPr eaLnBrk="1" hangingPunct="1">
              <a:spcBef>
                <a:spcPct val="20000"/>
              </a:spcBef>
              <a:buClr>
                <a:schemeClr val="accent1"/>
              </a:buClr>
              <a:buFont typeface="Wingdings" panose="05000000000000000000" pitchFamily="2" charset="2"/>
              <a:buChar char="§"/>
              <a:defRPr/>
            </a:pPr>
            <a:r>
              <a:rPr lang="en-US" sz="2400" b="1" u="sng" dirty="0" smtClean="0">
                <a:solidFill>
                  <a:srgbClr val="FFFF00"/>
                </a:solidFill>
                <a:effectLst>
                  <a:outerShdw blurRad="38100" dist="38100" dir="2700000" algn="tl">
                    <a:srgbClr val="000000"/>
                  </a:outerShdw>
                </a:effectLst>
                <a:latin typeface="Univers (W1)" charset="0"/>
              </a:rPr>
              <a:t>Dose Equivalent</a:t>
            </a:r>
            <a:r>
              <a:rPr lang="en-US" sz="2400" b="1" dirty="0" smtClean="0">
                <a:solidFill>
                  <a:srgbClr val="FFFF00"/>
                </a:solidFill>
                <a:effectLst>
                  <a:outerShdw blurRad="38100" dist="38100" dir="2700000" algn="tl">
                    <a:srgbClr val="000000"/>
                  </a:outerShdw>
                </a:effectLst>
                <a:latin typeface="Univers (W1)" charset="0"/>
              </a:rPr>
              <a:t> (H):</a:t>
            </a:r>
            <a:r>
              <a:rPr lang="en-US" sz="1800" b="1" dirty="0" smtClean="0">
                <a:effectLst>
                  <a:outerShdw blurRad="38100" dist="38100" dir="2700000" algn="tl">
                    <a:srgbClr val="000000"/>
                  </a:outerShdw>
                </a:effectLst>
                <a:latin typeface="Univers (W1)" charset="0"/>
              </a:rPr>
              <a:t> A special concept relating absorbed dose to biological detriment.  In the U.S. the unit is the </a:t>
            </a:r>
            <a:r>
              <a:rPr lang="en-US" sz="1800" b="1" i="1" dirty="0" smtClean="0">
                <a:effectLst>
                  <a:outerShdw blurRad="38100" dist="38100" dir="2700000" algn="tl">
                    <a:srgbClr val="000000"/>
                  </a:outerShdw>
                </a:effectLst>
                <a:latin typeface="Univers (W1)" charset="0"/>
              </a:rPr>
              <a:t>rem</a:t>
            </a:r>
            <a:r>
              <a:rPr lang="en-US" sz="1800" b="1" dirty="0" smtClean="0">
                <a:effectLst>
                  <a:outerShdw blurRad="38100" dist="38100" dir="2700000" algn="tl">
                    <a:srgbClr val="000000"/>
                  </a:outerShdw>
                </a:effectLst>
                <a:latin typeface="Univers (W1)" charset="0"/>
              </a:rPr>
              <a:t>.  The S.I. unit is the </a:t>
            </a:r>
            <a:r>
              <a:rPr lang="en-US" sz="1800" b="1" i="1" dirty="0" smtClean="0">
                <a:effectLst>
                  <a:outerShdw blurRad="38100" dist="38100" dir="2700000" algn="tl">
                    <a:srgbClr val="000000"/>
                  </a:outerShdw>
                </a:effectLst>
                <a:latin typeface="Univers (W1)" charset="0"/>
              </a:rPr>
              <a:t>Sievert (</a:t>
            </a:r>
            <a:r>
              <a:rPr lang="en-US" sz="1800" b="1" i="1" dirty="0" err="1" smtClean="0">
                <a:effectLst>
                  <a:outerShdw blurRad="38100" dist="38100" dir="2700000" algn="tl">
                    <a:srgbClr val="000000"/>
                  </a:outerShdw>
                </a:effectLst>
                <a:latin typeface="Univers (W1)" charset="0"/>
              </a:rPr>
              <a:t>Sv</a:t>
            </a:r>
            <a:r>
              <a:rPr lang="en-US" sz="1800" b="1" i="1" dirty="0" smtClean="0">
                <a:effectLst>
                  <a:outerShdw blurRad="38100" dist="38100" dir="2700000" algn="tl">
                    <a:srgbClr val="000000"/>
                  </a:outerShdw>
                </a:effectLst>
                <a:latin typeface="Univers (W1)" charset="0"/>
              </a:rPr>
              <a:t>).</a:t>
            </a:r>
            <a:r>
              <a:rPr lang="en-US" sz="1800" b="1" dirty="0" smtClean="0">
                <a:effectLst>
                  <a:outerShdw blurRad="38100" dist="38100" dir="2700000" algn="tl">
                    <a:srgbClr val="000000"/>
                  </a:outerShdw>
                </a:effectLst>
                <a:latin typeface="Univers (W1)" charset="0"/>
              </a:rPr>
              <a:t>  One </a:t>
            </a:r>
            <a:r>
              <a:rPr lang="en-US" sz="1800" b="1" i="1" dirty="0" smtClean="0">
                <a:effectLst>
                  <a:outerShdw blurRad="38100" dist="38100" dir="2700000" algn="tl">
                    <a:srgbClr val="000000"/>
                  </a:outerShdw>
                </a:effectLst>
                <a:latin typeface="Univers (W1)" charset="0"/>
              </a:rPr>
              <a:t>Sievert</a:t>
            </a:r>
            <a:r>
              <a:rPr lang="en-US" sz="1800" b="1" dirty="0" smtClean="0">
                <a:effectLst>
                  <a:outerShdw blurRad="38100" dist="38100" dir="2700000" algn="tl">
                    <a:srgbClr val="000000"/>
                  </a:outerShdw>
                </a:effectLst>
                <a:latin typeface="Univers (W1)" charset="0"/>
              </a:rPr>
              <a:t> equals 100 </a:t>
            </a:r>
            <a:r>
              <a:rPr lang="en-US" sz="1800" b="1" i="1" dirty="0" smtClean="0">
                <a:effectLst>
                  <a:outerShdw blurRad="38100" dist="38100" dir="2700000" algn="tl">
                    <a:srgbClr val="000000"/>
                  </a:outerShdw>
                </a:effectLst>
                <a:latin typeface="Univers (W1)" charset="0"/>
              </a:rPr>
              <a:t>rem</a:t>
            </a:r>
            <a:r>
              <a:rPr lang="en-US" sz="1800" b="1" dirty="0" smtClean="0">
                <a:effectLst>
                  <a:outerShdw blurRad="38100" dist="38100" dir="2700000" algn="tl">
                    <a:srgbClr val="000000"/>
                  </a:outerShdw>
                </a:effectLst>
                <a:latin typeface="Univers (W1)" charset="0"/>
              </a:rPr>
              <a:t>.</a:t>
            </a:r>
          </a:p>
          <a:p>
            <a:pPr lvl="4" eaLnBrk="1" hangingPunct="1">
              <a:spcBef>
                <a:spcPct val="20000"/>
              </a:spcBef>
              <a:buClr>
                <a:schemeClr val="accent1"/>
              </a:buClr>
              <a:buFont typeface="Wingdings" panose="05000000000000000000" pitchFamily="2" charset="2"/>
              <a:buNone/>
              <a:defRPr/>
            </a:pPr>
            <a:r>
              <a:rPr lang="en-US" sz="1800" dirty="0" smtClean="0">
                <a:effectLst>
                  <a:outerShdw blurRad="38100" dist="38100" dir="2700000" algn="tl">
                    <a:srgbClr val="000000"/>
                  </a:outerShdw>
                </a:effectLst>
                <a:latin typeface="Univers (W1)" charset="0"/>
              </a:rPr>
              <a:t>		</a:t>
            </a:r>
            <a:endParaRPr lang="en-US" sz="1800" i="1" dirty="0" smtClean="0">
              <a:solidFill>
                <a:schemeClr val="accent1"/>
              </a:solidFill>
              <a:effectLst>
                <a:outerShdw blurRad="38100" dist="38100" dir="2700000" algn="tl">
                  <a:srgbClr val="000000"/>
                </a:outerShdw>
              </a:effectLst>
              <a:latin typeface="Univers (W1)" charset="0"/>
            </a:endParaRPr>
          </a:p>
          <a:p>
            <a:pPr eaLnBrk="1" hangingPunct="1">
              <a:spcBef>
                <a:spcPct val="20000"/>
              </a:spcBef>
              <a:buClr>
                <a:schemeClr val="accent1"/>
              </a:buClr>
              <a:buFont typeface="Wingdings" panose="05000000000000000000" pitchFamily="2" charset="2"/>
              <a:buNone/>
              <a:defRPr/>
            </a:pPr>
            <a:endParaRPr lang="en-US" sz="1800" dirty="0" smtClean="0">
              <a:effectLst>
                <a:outerShdw blurRad="38100" dist="38100" dir="2700000" algn="tl">
                  <a:srgbClr val="000000"/>
                </a:outerShdw>
              </a:effectLst>
              <a:latin typeface="Univers (W1)"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1608303" y="368489"/>
            <a:ext cx="5788784" cy="885825"/>
          </a:xfrm>
        </p:spPr>
        <p:txBody>
          <a:bodyPr/>
          <a:lstStyle/>
          <a:p>
            <a:pPr algn="ctr" eaLnBrk="1" hangingPunct="1"/>
            <a:r>
              <a:rPr lang="en-US" sz="4400" b="1" dirty="0" smtClean="0">
                <a:effectLst>
                  <a:outerShdw blurRad="38100" dist="38100" dir="2700000" algn="tl">
                    <a:srgbClr val="000000">
                      <a:alpha val="43137"/>
                    </a:srgbClr>
                  </a:outerShdw>
                </a:effectLst>
              </a:rPr>
              <a:t>Radiation Reduction</a:t>
            </a:r>
          </a:p>
        </p:txBody>
      </p:sp>
      <p:sp>
        <p:nvSpPr>
          <p:cNvPr id="115715" name="Rectangle 3"/>
          <p:cNvSpPr>
            <a:spLocks noGrp="1" noChangeArrowheads="1"/>
          </p:cNvSpPr>
          <p:nvPr>
            <p:ph idx="1"/>
          </p:nvPr>
        </p:nvSpPr>
        <p:spPr>
          <a:xfrm>
            <a:off x="634620" y="1809750"/>
            <a:ext cx="8229600" cy="5048250"/>
          </a:xfrm>
        </p:spPr>
        <p:txBody>
          <a:bodyPr/>
          <a:lstStyle/>
          <a:p>
            <a:pPr eaLnBrk="1" hangingPunct="1">
              <a:lnSpc>
                <a:spcPct val="120000"/>
              </a:lnSpc>
              <a:spcBef>
                <a:spcPct val="0"/>
              </a:spcBef>
              <a:spcAft>
                <a:spcPct val="50000"/>
              </a:spcAft>
            </a:pPr>
            <a:r>
              <a:rPr lang="en-US" b="1" dirty="0" smtClean="0">
                <a:effectLst>
                  <a:outerShdw blurRad="38100" dist="38100" dir="2700000" algn="tl">
                    <a:srgbClr val="000000">
                      <a:alpha val="43137"/>
                    </a:srgbClr>
                  </a:outerShdw>
                </a:effectLst>
              </a:rPr>
              <a:t>Guiding principle: ALARA (as low as reasonably achievable)</a:t>
            </a:r>
          </a:p>
          <a:p>
            <a:pPr eaLnBrk="1" hangingPunct="1">
              <a:lnSpc>
                <a:spcPct val="120000"/>
              </a:lnSpc>
              <a:spcBef>
                <a:spcPct val="0"/>
              </a:spcBef>
              <a:spcAft>
                <a:spcPct val="50000"/>
              </a:spcAft>
            </a:pPr>
            <a:endParaRPr lang="en-US" sz="900" b="1" dirty="0" smtClean="0">
              <a:effectLst>
                <a:outerShdw blurRad="38100" dist="38100" dir="2700000" algn="tl">
                  <a:srgbClr val="000000">
                    <a:alpha val="43137"/>
                  </a:srgbClr>
                </a:outerShdw>
              </a:effectLst>
            </a:endParaRPr>
          </a:p>
          <a:p>
            <a:pPr eaLnBrk="1" hangingPunct="1">
              <a:lnSpc>
                <a:spcPct val="120000"/>
              </a:lnSpc>
              <a:spcBef>
                <a:spcPct val="0"/>
              </a:spcBef>
              <a:spcAft>
                <a:spcPct val="50000"/>
              </a:spcAft>
            </a:pPr>
            <a:r>
              <a:rPr lang="en-US" sz="3600" b="1" dirty="0" smtClean="0">
                <a:effectLst>
                  <a:outerShdw blurRad="38100" dist="38100" dir="2700000" algn="tl">
                    <a:srgbClr val="000000">
                      <a:alpha val="43137"/>
                    </a:srgbClr>
                  </a:outerShdw>
                </a:effectLst>
              </a:rPr>
              <a:t>Restrict Proximity </a:t>
            </a:r>
            <a:r>
              <a:rPr lang="en-US" sz="3600" b="1" i="1" dirty="0" smtClean="0">
                <a:effectLst>
                  <a:outerShdw blurRad="38100" dist="38100" dir="2700000" algn="tl">
                    <a:srgbClr val="000000">
                      <a:alpha val="43137"/>
                    </a:srgbClr>
                  </a:outerShdw>
                </a:effectLst>
              </a:rPr>
              <a:t>TIME</a:t>
            </a:r>
          </a:p>
          <a:p>
            <a:pPr eaLnBrk="1" hangingPunct="1">
              <a:lnSpc>
                <a:spcPct val="120000"/>
              </a:lnSpc>
              <a:spcBef>
                <a:spcPct val="0"/>
              </a:spcBef>
              <a:spcAft>
                <a:spcPct val="50000"/>
              </a:spcAft>
            </a:pPr>
            <a:endParaRPr lang="en-US" sz="900" b="1" i="1" dirty="0" smtClean="0">
              <a:effectLst>
                <a:outerShdw blurRad="38100" dist="38100" dir="2700000" algn="tl">
                  <a:srgbClr val="000000">
                    <a:alpha val="43137"/>
                  </a:srgbClr>
                </a:outerShdw>
              </a:effectLst>
            </a:endParaRPr>
          </a:p>
          <a:p>
            <a:pPr eaLnBrk="1" hangingPunct="1">
              <a:lnSpc>
                <a:spcPct val="120000"/>
              </a:lnSpc>
              <a:spcBef>
                <a:spcPct val="0"/>
              </a:spcBef>
              <a:spcAft>
                <a:spcPct val="50000"/>
              </a:spcAft>
            </a:pPr>
            <a:r>
              <a:rPr lang="en-US" sz="3600" b="1" dirty="0" smtClean="0">
                <a:effectLst>
                  <a:outerShdw blurRad="38100" dist="38100" dir="2700000" algn="tl">
                    <a:srgbClr val="000000">
                      <a:alpha val="43137"/>
                    </a:srgbClr>
                  </a:outerShdw>
                </a:effectLst>
              </a:rPr>
              <a:t>Increase the </a:t>
            </a:r>
            <a:r>
              <a:rPr lang="en-US" sz="3600" b="1" i="1" dirty="0" smtClean="0">
                <a:effectLst>
                  <a:outerShdw blurRad="38100" dist="38100" dir="2700000" algn="tl">
                    <a:srgbClr val="000000">
                      <a:alpha val="43137"/>
                    </a:srgbClr>
                  </a:outerShdw>
                </a:effectLst>
              </a:rPr>
              <a:t>DISTANCE</a:t>
            </a:r>
            <a:r>
              <a:rPr lang="en-US" sz="3600" b="1" dirty="0" smtClean="0">
                <a:effectLst>
                  <a:outerShdw blurRad="38100" dist="38100" dir="2700000" algn="tl">
                    <a:srgbClr val="000000">
                      <a:alpha val="43137"/>
                    </a:srgbClr>
                  </a:outerShdw>
                </a:effectLst>
              </a:rPr>
              <a:t>  from the Source</a:t>
            </a:r>
          </a:p>
          <a:p>
            <a:pPr eaLnBrk="1" hangingPunct="1">
              <a:lnSpc>
                <a:spcPct val="120000"/>
              </a:lnSpc>
              <a:spcBef>
                <a:spcPct val="0"/>
              </a:spcBef>
              <a:spcAft>
                <a:spcPct val="50000"/>
              </a:spcAft>
            </a:pPr>
            <a:endParaRPr lang="en-US" sz="900" b="1" dirty="0" smtClean="0">
              <a:effectLst>
                <a:outerShdw blurRad="38100" dist="38100" dir="2700000" algn="tl">
                  <a:srgbClr val="000000">
                    <a:alpha val="43137"/>
                  </a:srgbClr>
                </a:outerShdw>
              </a:effectLst>
            </a:endParaRPr>
          </a:p>
          <a:p>
            <a:pPr eaLnBrk="1" hangingPunct="1">
              <a:lnSpc>
                <a:spcPct val="120000"/>
              </a:lnSpc>
              <a:spcBef>
                <a:spcPct val="0"/>
              </a:spcBef>
              <a:spcAft>
                <a:spcPct val="50000"/>
              </a:spcAft>
            </a:pPr>
            <a:r>
              <a:rPr lang="en-US" sz="3600" b="1" dirty="0" smtClean="0">
                <a:effectLst>
                  <a:outerShdw blurRad="38100" dist="38100" dir="2700000" algn="tl">
                    <a:srgbClr val="000000">
                      <a:alpha val="43137"/>
                    </a:srgbClr>
                  </a:outerShdw>
                </a:effectLst>
              </a:rPr>
              <a:t>Use </a:t>
            </a:r>
            <a:r>
              <a:rPr lang="en-US" sz="3600" b="1" i="1" dirty="0" smtClean="0">
                <a:effectLst>
                  <a:outerShdw blurRad="38100" dist="38100" dir="2700000" algn="tl">
                    <a:srgbClr val="000000">
                      <a:alpha val="43137"/>
                    </a:srgbClr>
                  </a:outerShdw>
                </a:effectLst>
              </a:rPr>
              <a:t>SHIELDING</a:t>
            </a:r>
            <a:r>
              <a:rPr lang="en-US" sz="3600" b="1" dirty="0" smtClean="0">
                <a:effectLst>
                  <a:outerShdw blurRad="38100" dist="38100" dir="2700000" algn="tl">
                    <a:srgbClr val="000000">
                      <a:alpha val="43137"/>
                    </a:srgbClr>
                  </a:outerShdw>
                </a:effectLst>
              </a:rPr>
              <a:t>  Material</a:t>
            </a:r>
          </a:p>
          <a:p>
            <a:pPr lvl="1" eaLnBrk="1" hangingPunct="1">
              <a:lnSpc>
                <a:spcPct val="120000"/>
              </a:lnSpc>
              <a:spcBef>
                <a:spcPct val="0"/>
              </a:spcBef>
              <a:spcAft>
                <a:spcPct val="50000"/>
              </a:spcAft>
            </a:pPr>
            <a:endParaRPr lang="en-US" sz="3200" b="1" dirty="0" smtClean="0"/>
          </a:p>
          <a:p>
            <a:pPr lvl="1" eaLnBrk="1" hangingPunct="1">
              <a:lnSpc>
                <a:spcPct val="120000"/>
              </a:lnSpc>
              <a:spcBef>
                <a:spcPct val="0"/>
              </a:spcBef>
              <a:spcAft>
                <a:spcPct val="50000"/>
              </a:spcAft>
            </a:pPr>
            <a:endParaRPr lang="en-US" b="1" dirty="0" smtClean="0"/>
          </a:p>
          <a:p>
            <a:pPr lvl="1" eaLnBrk="1" hangingPunct="1">
              <a:lnSpc>
                <a:spcPct val="120000"/>
              </a:lnSpc>
              <a:spcBef>
                <a:spcPct val="0"/>
              </a:spcBef>
              <a:spcAft>
                <a:spcPct val="50000"/>
              </a:spcAft>
            </a:pPr>
            <a:endParaRPr lang="en-US" b="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ChangeArrowheads="1"/>
          </p:cNvSpPr>
          <p:nvPr/>
        </p:nvSpPr>
        <p:spPr bwMode="auto">
          <a:xfrm>
            <a:off x="380975" y="93663"/>
            <a:ext cx="8540800" cy="605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eaLnBrk="1" hangingPunct="1"/>
            <a:r>
              <a:rPr lang="en-US" sz="3600" b="1" dirty="0">
                <a:solidFill>
                  <a:schemeClr val="tx2"/>
                </a:solidFill>
                <a:effectLst>
                  <a:outerShdw blurRad="38100" dist="38100" dir="2700000" algn="tl">
                    <a:srgbClr val="000000">
                      <a:alpha val="43137"/>
                    </a:srgbClr>
                  </a:outerShdw>
                </a:effectLst>
              </a:rPr>
              <a:t>Human Experience: Ionizing Radiation</a:t>
            </a:r>
          </a:p>
        </p:txBody>
      </p:sp>
      <p:sp>
        <p:nvSpPr>
          <p:cNvPr id="372739" name="Line 3"/>
          <p:cNvSpPr>
            <a:spLocks noChangeShapeType="1"/>
          </p:cNvSpPr>
          <p:nvPr/>
        </p:nvSpPr>
        <p:spPr bwMode="auto">
          <a:xfrm>
            <a:off x="781050" y="1490663"/>
            <a:ext cx="7562850" cy="0"/>
          </a:xfrm>
          <a:prstGeom prst="line">
            <a:avLst/>
          </a:prstGeom>
          <a:noFill/>
          <a:ln w="57150" cmpd="thinThick">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40" name="Line 4"/>
          <p:cNvSpPr>
            <a:spLocks noChangeShapeType="1"/>
          </p:cNvSpPr>
          <p:nvPr/>
        </p:nvSpPr>
        <p:spPr bwMode="auto">
          <a:xfrm>
            <a:off x="752475" y="15033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41" name="Line 5"/>
          <p:cNvSpPr>
            <a:spLocks noChangeShapeType="1"/>
          </p:cNvSpPr>
          <p:nvPr/>
        </p:nvSpPr>
        <p:spPr bwMode="auto">
          <a:xfrm>
            <a:off x="1514475" y="15033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42" name="Line 6"/>
          <p:cNvSpPr>
            <a:spLocks noChangeShapeType="1"/>
          </p:cNvSpPr>
          <p:nvPr/>
        </p:nvSpPr>
        <p:spPr bwMode="auto">
          <a:xfrm>
            <a:off x="2276475" y="15033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43" name="Line 7"/>
          <p:cNvSpPr>
            <a:spLocks noChangeShapeType="1"/>
          </p:cNvSpPr>
          <p:nvPr/>
        </p:nvSpPr>
        <p:spPr bwMode="auto">
          <a:xfrm>
            <a:off x="3038475" y="15033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44" name="Line 8"/>
          <p:cNvSpPr>
            <a:spLocks noChangeShapeType="1"/>
          </p:cNvSpPr>
          <p:nvPr/>
        </p:nvSpPr>
        <p:spPr bwMode="auto">
          <a:xfrm>
            <a:off x="3800475" y="15033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45" name="Line 9"/>
          <p:cNvSpPr>
            <a:spLocks noChangeShapeType="1"/>
          </p:cNvSpPr>
          <p:nvPr/>
        </p:nvSpPr>
        <p:spPr bwMode="auto">
          <a:xfrm>
            <a:off x="4562475" y="15033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46" name="Line 10"/>
          <p:cNvSpPr>
            <a:spLocks noChangeShapeType="1"/>
          </p:cNvSpPr>
          <p:nvPr/>
        </p:nvSpPr>
        <p:spPr bwMode="auto">
          <a:xfrm>
            <a:off x="5324475" y="15033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47" name="Line 11"/>
          <p:cNvSpPr>
            <a:spLocks noChangeShapeType="1"/>
          </p:cNvSpPr>
          <p:nvPr/>
        </p:nvSpPr>
        <p:spPr bwMode="auto">
          <a:xfrm>
            <a:off x="6086475" y="15033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48" name="Line 12"/>
          <p:cNvSpPr>
            <a:spLocks noChangeShapeType="1"/>
          </p:cNvSpPr>
          <p:nvPr/>
        </p:nvSpPr>
        <p:spPr bwMode="auto">
          <a:xfrm>
            <a:off x="6848475" y="15033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49" name="Line 13"/>
          <p:cNvSpPr>
            <a:spLocks noChangeShapeType="1"/>
          </p:cNvSpPr>
          <p:nvPr/>
        </p:nvSpPr>
        <p:spPr bwMode="auto">
          <a:xfrm>
            <a:off x="7610475" y="15033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50" name="Line 14"/>
          <p:cNvSpPr>
            <a:spLocks noChangeShapeType="1"/>
          </p:cNvSpPr>
          <p:nvPr/>
        </p:nvSpPr>
        <p:spPr bwMode="auto">
          <a:xfrm>
            <a:off x="8372475" y="15033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6751" name="Rectangle 15"/>
          <p:cNvSpPr>
            <a:spLocks noChangeArrowheads="1"/>
          </p:cNvSpPr>
          <p:nvPr/>
        </p:nvSpPr>
        <p:spPr bwMode="auto">
          <a:xfrm>
            <a:off x="268288" y="1628775"/>
            <a:ext cx="72072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nSpc>
                <a:spcPct val="90000"/>
              </a:lnSpc>
            </a:pPr>
            <a:r>
              <a:rPr lang="en-US" sz="1800" b="1"/>
              <a:t>&gt; 0.0</a:t>
            </a:r>
          </a:p>
        </p:txBody>
      </p:sp>
      <p:sp>
        <p:nvSpPr>
          <p:cNvPr id="116752" name="Rectangle 16"/>
          <p:cNvSpPr>
            <a:spLocks noChangeArrowheads="1"/>
          </p:cNvSpPr>
          <p:nvPr/>
        </p:nvSpPr>
        <p:spPr bwMode="auto">
          <a:xfrm>
            <a:off x="7888288" y="1628775"/>
            <a:ext cx="138747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nSpc>
                <a:spcPct val="90000"/>
              </a:lnSpc>
            </a:pPr>
            <a:r>
              <a:rPr lang="en-US" sz="1800" b="1"/>
              <a:t>10,000 rem</a:t>
            </a:r>
          </a:p>
        </p:txBody>
      </p:sp>
      <p:sp>
        <p:nvSpPr>
          <p:cNvPr id="372753" name="Line 17"/>
          <p:cNvSpPr>
            <a:spLocks noChangeShapeType="1"/>
          </p:cNvSpPr>
          <p:nvPr/>
        </p:nvSpPr>
        <p:spPr bwMode="auto">
          <a:xfrm>
            <a:off x="781050" y="2709863"/>
            <a:ext cx="7562850" cy="0"/>
          </a:xfrm>
          <a:prstGeom prst="line">
            <a:avLst/>
          </a:prstGeom>
          <a:noFill/>
          <a:ln w="57150" cmpd="thinThick">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54" name="Line 18"/>
          <p:cNvSpPr>
            <a:spLocks noChangeShapeType="1"/>
          </p:cNvSpPr>
          <p:nvPr/>
        </p:nvSpPr>
        <p:spPr bwMode="auto">
          <a:xfrm>
            <a:off x="752475" y="27225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55" name="Line 19"/>
          <p:cNvSpPr>
            <a:spLocks noChangeShapeType="1"/>
          </p:cNvSpPr>
          <p:nvPr/>
        </p:nvSpPr>
        <p:spPr bwMode="auto">
          <a:xfrm>
            <a:off x="1514475" y="27225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56" name="Line 20"/>
          <p:cNvSpPr>
            <a:spLocks noChangeShapeType="1"/>
          </p:cNvSpPr>
          <p:nvPr/>
        </p:nvSpPr>
        <p:spPr bwMode="auto">
          <a:xfrm>
            <a:off x="2276475" y="27225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57" name="Line 21"/>
          <p:cNvSpPr>
            <a:spLocks noChangeShapeType="1"/>
          </p:cNvSpPr>
          <p:nvPr/>
        </p:nvSpPr>
        <p:spPr bwMode="auto">
          <a:xfrm>
            <a:off x="3038475" y="27225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58" name="Line 22"/>
          <p:cNvSpPr>
            <a:spLocks noChangeShapeType="1"/>
          </p:cNvSpPr>
          <p:nvPr/>
        </p:nvSpPr>
        <p:spPr bwMode="auto">
          <a:xfrm>
            <a:off x="3800475" y="27225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59" name="Line 23"/>
          <p:cNvSpPr>
            <a:spLocks noChangeShapeType="1"/>
          </p:cNvSpPr>
          <p:nvPr/>
        </p:nvSpPr>
        <p:spPr bwMode="auto">
          <a:xfrm>
            <a:off x="4562475" y="27225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60" name="Line 24"/>
          <p:cNvSpPr>
            <a:spLocks noChangeShapeType="1"/>
          </p:cNvSpPr>
          <p:nvPr/>
        </p:nvSpPr>
        <p:spPr bwMode="auto">
          <a:xfrm>
            <a:off x="5324475" y="27225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61" name="Line 25"/>
          <p:cNvSpPr>
            <a:spLocks noChangeShapeType="1"/>
          </p:cNvSpPr>
          <p:nvPr/>
        </p:nvSpPr>
        <p:spPr bwMode="auto">
          <a:xfrm>
            <a:off x="6086475" y="27225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62" name="Line 26"/>
          <p:cNvSpPr>
            <a:spLocks noChangeShapeType="1"/>
          </p:cNvSpPr>
          <p:nvPr/>
        </p:nvSpPr>
        <p:spPr bwMode="auto">
          <a:xfrm>
            <a:off x="6848475" y="27225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63" name="Line 27"/>
          <p:cNvSpPr>
            <a:spLocks noChangeShapeType="1"/>
          </p:cNvSpPr>
          <p:nvPr/>
        </p:nvSpPr>
        <p:spPr bwMode="auto">
          <a:xfrm>
            <a:off x="7610475" y="27225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64" name="Line 28"/>
          <p:cNvSpPr>
            <a:spLocks noChangeShapeType="1"/>
          </p:cNvSpPr>
          <p:nvPr/>
        </p:nvSpPr>
        <p:spPr bwMode="auto">
          <a:xfrm>
            <a:off x="8372475" y="27225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6765" name="Rectangle 29"/>
          <p:cNvSpPr>
            <a:spLocks noChangeArrowheads="1"/>
          </p:cNvSpPr>
          <p:nvPr/>
        </p:nvSpPr>
        <p:spPr bwMode="auto">
          <a:xfrm>
            <a:off x="7964488" y="2847975"/>
            <a:ext cx="119697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nSpc>
                <a:spcPct val="90000"/>
              </a:lnSpc>
            </a:pPr>
            <a:r>
              <a:rPr lang="en-US" sz="1800" b="1"/>
              <a:t>1000 rem</a:t>
            </a:r>
          </a:p>
        </p:txBody>
      </p:sp>
      <p:sp>
        <p:nvSpPr>
          <p:cNvPr id="372766" name="Line 30"/>
          <p:cNvSpPr>
            <a:spLocks noChangeShapeType="1"/>
          </p:cNvSpPr>
          <p:nvPr/>
        </p:nvSpPr>
        <p:spPr bwMode="auto">
          <a:xfrm>
            <a:off x="781050" y="3929063"/>
            <a:ext cx="7562850" cy="0"/>
          </a:xfrm>
          <a:prstGeom prst="line">
            <a:avLst/>
          </a:prstGeom>
          <a:noFill/>
          <a:ln w="57150" cmpd="thinThick">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67" name="Line 31"/>
          <p:cNvSpPr>
            <a:spLocks noChangeShapeType="1"/>
          </p:cNvSpPr>
          <p:nvPr/>
        </p:nvSpPr>
        <p:spPr bwMode="auto">
          <a:xfrm>
            <a:off x="752475" y="39417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68" name="Line 32"/>
          <p:cNvSpPr>
            <a:spLocks noChangeShapeType="1"/>
          </p:cNvSpPr>
          <p:nvPr/>
        </p:nvSpPr>
        <p:spPr bwMode="auto">
          <a:xfrm>
            <a:off x="1514475" y="39417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69" name="Line 33"/>
          <p:cNvSpPr>
            <a:spLocks noChangeShapeType="1"/>
          </p:cNvSpPr>
          <p:nvPr/>
        </p:nvSpPr>
        <p:spPr bwMode="auto">
          <a:xfrm>
            <a:off x="2276475" y="39417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70" name="Line 34"/>
          <p:cNvSpPr>
            <a:spLocks noChangeShapeType="1"/>
          </p:cNvSpPr>
          <p:nvPr/>
        </p:nvSpPr>
        <p:spPr bwMode="auto">
          <a:xfrm>
            <a:off x="3038475" y="39417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71" name="Line 35"/>
          <p:cNvSpPr>
            <a:spLocks noChangeShapeType="1"/>
          </p:cNvSpPr>
          <p:nvPr/>
        </p:nvSpPr>
        <p:spPr bwMode="auto">
          <a:xfrm>
            <a:off x="3800475" y="39417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72" name="Line 36"/>
          <p:cNvSpPr>
            <a:spLocks noChangeShapeType="1"/>
          </p:cNvSpPr>
          <p:nvPr/>
        </p:nvSpPr>
        <p:spPr bwMode="auto">
          <a:xfrm>
            <a:off x="4562475" y="39417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73" name="Line 37"/>
          <p:cNvSpPr>
            <a:spLocks noChangeShapeType="1"/>
          </p:cNvSpPr>
          <p:nvPr/>
        </p:nvSpPr>
        <p:spPr bwMode="auto">
          <a:xfrm>
            <a:off x="5324475" y="39417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74" name="Line 38"/>
          <p:cNvSpPr>
            <a:spLocks noChangeShapeType="1"/>
          </p:cNvSpPr>
          <p:nvPr/>
        </p:nvSpPr>
        <p:spPr bwMode="auto">
          <a:xfrm>
            <a:off x="6086475" y="39417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75" name="Line 39"/>
          <p:cNvSpPr>
            <a:spLocks noChangeShapeType="1"/>
          </p:cNvSpPr>
          <p:nvPr/>
        </p:nvSpPr>
        <p:spPr bwMode="auto">
          <a:xfrm>
            <a:off x="6848475" y="39417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76" name="Line 40"/>
          <p:cNvSpPr>
            <a:spLocks noChangeShapeType="1"/>
          </p:cNvSpPr>
          <p:nvPr/>
        </p:nvSpPr>
        <p:spPr bwMode="auto">
          <a:xfrm>
            <a:off x="7610475" y="39417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77" name="Line 41"/>
          <p:cNvSpPr>
            <a:spLocks noChangeShapeType="1"/>
          </p:cNvSpPr>
          <p:nvPr/>
        </p:nvSpPr>
        <p:spPr bwMode="auto">
          <a:xfrm>
            <a:off x="8372475" y="39417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6778" name="Rectangle 42"/>
          <p:cNvSpPr>
            <a:spLocks noChangeArrowheads="1"/>
          </p:cNvSpPr>
          <p:nvPr/>
        </p:nvSpPr>
        <p:spPr bwMode="auto">
          <a:xfrm>
            <a:off x="8040688" y="4067175"/>
            <a:ext cx="106997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nSpc>
                <a:spcPct val="90000"/>
              </a:lnSpc>
            </a:pPr>
            <a:r>
              <a:rPr lang="en-US" sz="1800" b="1"/>
              <a:t>100 rem</a:t>
            </a:r>
          </a:p>
        </p:txBody>
      </p:sp>
      <p:sp>
        <p:nvSpPr>
          <p:cNvPr id="372779" name="Line 43"/>
          <p:cNvSpPr>
            <a:spLocks noChangeShapeType="1"/>
          </p:cNvSpPr>
          <p:nvPr/>
        </p:nvSpPr>
        <p:spPr bwMode="auto">
          <a:xfrm>
            <a:off x="781050" y="5148263"/>
            <a:ext cx="7562850" cy="0"/>
          </a:xfrm>
          <a:prstGeom prst="line">
            <a:avLst/>
          </a:prstGeom>
          <a:noFill/>
          <a:ln w="57150" cmpd="thinThick">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80" name="Line 44"/>
          <p:cNvSpPr>
            <a:spLocks noChangeShapeType="1"/>
          </p:cNvSpPr>
          <p:nvPr/>
        </p:nvSpPr>
        <p:spPr bwMode="auto">
          <a:xfrm>
            <a:off x="752475" y="51609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81" name="Line 45"/>
          <p:cNvSpPr>
            <a:spLocks noChangeShapeType="1"/>
          </p:cNvSpPr>
          <p:nvPr/>
        </p:nvSpPr>
        <p:spPr bwMode="auto">
          <a:xfrm>
            <a:off x="1514475" y="51609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82" name="Line 46"/>
          <p:cNvSpPr>
            <a:spLocks noChangeShapeType="1"/>
          </p:cNvSpPr>
          <p:nvPr/>
        </p:nvSpPr>
        <p:spPr bwMode="auto">
          <a:xfrm>
            <a:off x="2276475" y="51609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83" name="Line 47"/>
          <p:cNvSpPr>
            <a:spLocks noChangeShapeType="1"/>
          </p:cNvSpPr>
          <p:nvPr/>
        </p:nvSpPr>
        <p:spPr bwMode="auto">
          <a:xfrm>
            <a:off x="3038475" y="51609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84" name="Line 48"/>
          <p:cNvSpPr>
            <a:spLocks noChangeShapeType="1"/>
          </p:cNvSpPr>
          <p:nvPr/>
        </p:nvSpPr>
        <p:spPr bwMode="auto">
          <a:xfrm>
            <a:off x="3800475" y="51609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85" name="Line 49"/>
          <p:cNvSpPr>
            <a:spLocks noChangeShapeType="1"/>
          </p:cNvSpPr>
          <p:nvPr/>
        </p:nvSpPr>
        <p:spPr bwMode="auto">
          <a:xfrm>
            <a:off x="4562475" y="51609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86" name="Line 50"/>
          <p:cNvSpPr>
            <a:spLocks noChangeShapeType="1"/>
          </p:cNvSpPr>
          <p:nvPr/>
        </p:nvSpPr>
        <p:spPr bwMode="auto">
          <a:xfrm>
            <a:off x="5324475" y="51609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87" name="Line 51"/>
          <p:cNvSpPr>
            <a:spLocks noChangeShapeType="1"/>
          </p:cNvSpPr>
          <p:nvPr/>
        </p:nvSpPr>
        <p:spPr bwMode="auto">
          <a:xfrm>
            <a:off x="6086475" y="51609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88" name="Line 52"/>
          <p:cNvSpPr>
            <a:spLocks noChangeShapeType="1"/>
          </p:cNvSpPr>
          <p:nvPr/>
        </p:nvSpPr>
        <p:spPr bwMode="auto">
          <a:xfrm>
            <a:off x="6848475" y="51609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89" name="Line 53"/>
          <p:cNvSpPr>
            <a:spLocks noChangeShapeType="1"/>
          </p:cNvSpPr>
          <p:nvPr/>
        </p:nvSpPr>
        <p:spPr bwMode="auto">
          <a:xfrm>
            <a:off x="7610475" y="51609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90" name="Line 54"/>
          <p:cNvSpPr>
            <a:spLocks noChangeShapeType="1"/>
          </p:cNvSpPr>
          <p:nvPr/>
        </p:nvSpPr>
        <p:spPr bwMode="auto">
          <a:xfrm>
            <a:off x="8372475" y="51609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6791" name="Rectangle 55"/>
          <p:cNvSpPr>
            <a:spLocks noChangeArrowheads="1"/>
          </p:cNvSpPr>
          <p:nvPr/>
        </p:nvSpPr>
        <p:spPr bwMode="auto">
          <a:xfrm>
            <a:off x="8116888" y="5286375"/>
            <a:ext cx="94297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nSpc>
                <a:spcPct val="90000"/>
              </a:lnSpc>
            </a:pPr>
            <a:r>
              <a:rPr lang="en-US" sz="1800" b="1"/>
              <a:t>10 rem</a:t>
            </a:r>
          </a:p>
        </p:txBody>
      </p:sp>
      <p:sp>
        <p:nvSpPr>
          <p:cNvPr id="372792" name="Line 56"/>
          <p:cNvSpPr>
            <a:spLocks noChangeShapeType="1"/>
          </p:cNvSpPr>
          <p:nvPr/>
        </p:nvSpPr>
        <p:spPr bwMode="auto">
          <a:xfrm>
            <a:off x="781050" y="6367463"/>
            <a:ext cx="7562850" cy="0"/>
          </a:xfrm>
          <a:prstGeom prst="line">
            <a:avLst/>
          </a:prstGeom>
          <a:noFill/>
          <a:ln w="57150" cmpd="thinThick">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93" name="Line 57"/>
          <p:cNvSpPr>
            <a:spLocks noChangeShapeType="1"/>
          </p:cNvSpPr>
          <p:nvPr/>
        </p:nvSpPr>
        <p:spPr bwMode="auto">
          <a:xfrm>
            <a:off x="752475" y="63801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94" name="Line 58"/>
          <p:cNvSpPr>
            <a:spLocks noChangeShapeType="1"/>
          </p:cNvSpPr>
          <p:nvPr/>
        </p:nvSpPr>
        <p:spPr bwMode="auto">
          <a:xfrm>
            <a:off x="1514475" y="63801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95" name="Line 59"/>
          <p:cNvSpPr>
            <a:spLocks noChangeShapeType="1"/>
          </p:cNvSpPr>
          <p:nvPr/>
        </p:nvSpPr>
        <p:spPr bwMode="auto">
          <a:xfrm>
            <a:off x="2276475" y="63801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96" name="Line 60"/>
          <p:cNvSpPr>
            <a:spLocks noChangeShapeType="1"/>
          </p:cNvSpPr>
          <p:nvPr/>
        </p:nvSpPr>
        <p:spPr bwMode="auto">
          <a:xfrm>
            <a:off x="3038475" y="63801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97" name="Line 61"/>
          <p:cNvSpPr>
            <a:spLocks noChangeShapeType="1"/>
          </p:cNvSpPr>
          <p:nvPr/>
        </p:nvSpPr>
        <p:spPr bwMode="auto">
          <a:xfrm>
            <a:off x="3800475" y="63801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98" name="Line 62"/>
          <p:cNvSpPr>
            <a:spLocks noChangeShapeType="1"/>
          </p:cNvSpPr>
          <p:nvPr/>
        </p:nvSpPr>
        <p:spPr bwMode="auto">
          <a:xfrm>
            <a:off x="4562475" y="63801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799" name="Line 63"/>
          <p:cNvSpPr>
            <a:spLocks noChangeShapeType="1"/>
          </p:cNvSpPr>
          <p:nvPr/>
        </p:nvSpPr>
        <p:spPr bwMode="auto">
          <a:xfrm>
            <a:off x="5324475" y="63801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800" name="Line 64"/>
          <p:cNvSpPr>
            <a:spLocks noChangeShapeType="1"/>
          </p:cNvSpPr>
          <p:nvPr/>
        </p:nvSpPr>
        <p:spPr bwMode="auto">
          <a:xfrm>
            <a:off x="6086475" y="63801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801" name="Line 65"/>
          <p:cNvSpPr>
            <a:spLocks noChangeShapeType="1"/>
          </p:cNvSpPr>
          <p:nvPr/>
        </p:nvSpPr>
        <p:spPr bwMode="auto">
          <a:xfrm>
            <a:off x="6848475" y="63801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802" name="Line 66"/>
          <p:cNvSpPr>
            <a:spLocks noChangeShapeType="1"/>
          </p:cNvSpPr>
          <p:nvPr/>
        </p:nvSpPr>
        <p:spPr bwMode="auto">
          <a:xfrm>
            <a:off x="7610475" y="63801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803" name="Line 67"/>
          <p:cNvSpPr>
            <a:spLocks noChangeShapeType="1"/>
          </p:cNvSpPr>
          <p:nvPr/>
        </p:nvSpPr>
        <p:spPr bwMode="auto">
          <a:xfrm>
            <a:off x="8372475" y="63801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6804" name="Rectangle 68"/>
          <p:cNvSpPr>
            <a:spLocks noChangeArrowheads="1"/>
          </p:cNvSpPr>
          <p:nvPr/>
        </p:nvSpPr>
        <p:spPr bwMode="auto">
          <a:xfrm>
            <a:off x="8193088" y="6505575"/>
            <a:ext cx="81597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nSpc>
                <a:spcPct val="90000"/>
              </a:lnSpc>
            </a:pPr>
            <a:r>
              <a:rPr lang="en-US" sz="1800" b="1"/>
              <a:t>1 rem</a:t>
            </a:r>
          </a:p>
        </p:txBody>
      </p:sp>
      <p:sp>
        <p:nvSpPr>
          <p:cNvPr id="116805" name="Rectangle 69"/>
          <p:cNvSpPr>
            <a:spLocks noChangeArrowheads="1"/>
          </p:cNvSpPr>
          <p:nvPr/>
        </p:nvSpPr>
        <p:spPr bwMode="auto">
          <a:xfrm>
            <a:off x="4154488" y="1628775"/>
            <a:ext cx="71437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nSpc>
                <a:spcPct val="90000"/>
              </a:lnSpc>
            </a:pPr>
            <a:r>
              <a:rPr lang="en-US" sz="1800" b="1"/>
              <a:t>5000</a:t>
            </a:r>
          </a:p>
        </p:txBody>
      </p:sp>
      <p:sp>
        <p:nvSpPr>
          <p:cNvPr id="116806" name="Rectangle 70"/>
          <p:cNvSpPr>
            <a:spLocks noChangeArrowheads="1"/>
          </p:cNvSpPr>
          <p:nvPr/>
        </p:nvSpPr>
        <p:spPr bwMode="auto">
          <a:xfrm>
            <a:off x="4230688" y="2847975"/>
            <a:ext cx="58737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nSpc>
                <a:spcPct val="90000"/>
              </a:lnSpc>
            </a:pPr>
            <a:r>
              <a:rPr lang="en-US" sz="1800" b="1"/>
              <a:t>500</a:t>
            </a:r>
          </a:p>
        </p:txBody>
      </p:sp>
      <p:sp>
        <p:nvSpPr>
          <p:cNvPr id="116807" name="Rectangle 71"/>
          <p:cNvSpPr>
            <a:spLocks noChangeArrowheads="1"/>
          </p:cNvSpPr>
          <p:nvPr/>
        </p:nvSpPr>
        <p:spPr bwMode="auto">
          <a:xfrm>
            <a:off x="4306888" y="4067175"/>
            <a:ext cx="46037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nSpc>
                <a:spcPct val="90000"/>
              </a:lnSpc>
            </a:pPr>
            <a:r>
              <a:rPr lang="en-US" sz="1800" b="1"/>
              <a:t>50</a:t>
            </a:r>
          </a:p>
        </p:txBody>
      </p:sp>
      <p:sp>
        <p:nvSpPr>
          <p:cNvPr id="116808" name="Rectangle 72"/>
          <p:cNvSpPr>
            <a:spLocks noChangeArrowheads="1"/>
          </p:cNvSpPr>
          <p:nvPr/>
        </p:nvSpPr>
        <p:spPr bwMode="auto">
          <a:xfrm>
            <a:off x="4383088" y="5286375"/>
            <a:ext cx="33337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nSpc>
                <a:spcPct val="90000"/>
              </a:lnSpc>
            </a:pPr>
            <a:r>
              <a:rPr lang="en-US" sz="1800" b="1"/>
              <a:t>5</a:t>
            </a:r>
          </a:p>
        </p:txBody>
      </p:sp>
      <p:sp>
        <p:nvSpPr>
          <p:cNvPr id="116809" name="Rectangle 73"/>
          <p:cNvSpPr>
            <a:spLocks noChangeArrowheads="1"/>
          </p:cNvSpPr>
          <p:nvPr/>
        </p:nvSpPr>
        <p:spPr bwMode="auto">
          <a:xfrm>
            <a:off x="4306888" y="6505575"/>
            <a:ext cx="52387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nSpc>
                <a:spcPct val="90000"/>
              </a:lnSpc>
            </a:pPr>
            <a:r>
              <a:rPr lang="en-US" sz="1800" b="1"/>
              <a:t>0.5</a:t>
            </a:r>
          </a:p>
        </p:txBody>
      </p:sp>
      <p:grpSp>
        <p:nvGrpSpPr>
          <p:cNvPr id="116810" name="Group 74"/>
          <p:cNvGrpSpPr>
            <a:grpSpLocks/>
          </p:cNvGrpSpPr>
          <p:nvPr/>
        </p:nvGrpSpPr>
        <p:grpSpPr bwMode="auto">
          <a:xfrm>
            <a:off x="4522788" y="2263775"/>
            <a:ext cx="1017587" cy="498475"/>
            <a:chOff x="2943" y="1535"/>
            <a:chExt cx="641" cy="314"/>
          </a:xfrm>
        </p:grpSpPr>
        <p:sp>
          <p:nvSpPr>
            <p:cNvPr id="372811" name="Line 75"/>
            <p:cNvSpPr>
              <a:spLocks noChangeShapeType="1"/>
            </p:cNvSpPr>
            <p:nvPr/>
          </p:nvSpPr>
          <p:spPr bwMode="auto">
            <a:xfrm>
              <a:off x="2968" y="1584"/>
              <a:ext cx="0" cy="224"/>
            </a:xfrm>
            <a:prstGeom prst="line">
              <a:avLst/>
            </a:prstGeom>
            <a:noFill/>
            <a:ln w="25400">
              <a:solidFill>
                <a:srgbClr val="FC0128"/>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812" name="Line 76"/>
            <p:cNvSpPr>
              <a:spLocks noChangeShapeType="1"/>
            </p:cNvSpPr>
            <p:nvPr/>
          </p:nvSpPr>
          <p:spPr bwMode="auto">
            <a:xfrm>
              <a:off x="2976" y="1712"/>
              <a:ext cx="608" cy="0"/>
            </a:xfrm>
            <a:prstGeom prst="line">
              <a:avLst/>
            </a:prstGeom>
            <a:noFill/>
            <a:ln w="25400">
              <a:solidFill>
                <a:srgbClr val="FC0128"/>
              </a:solidFill>
              <a:round/>
              <a:headEnd/>
              <a:tailEnd type="triangle" w="med" len="me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6875" name="Rectangle 77"/>
            <p:cNvSpPr>
              <a:spLocks noChangeArrowheads="1"/>
            </p:cNvSpPr>
            <p:nvPr/>
          </p:nvSpPr>
          <p:spPr bwMode="auto">
            <a:xfrm>
              <a:off x="2943" y="1535"/>
              <a:ext cx="554"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800" b="1">
                  <a:solidFill>
                    <a:srgbClr val="FC0128"/>
                  </a:solidFill>
                </a:rPr>
                <a:t>Lethal</a:t>
              </a:r>
            </a:p>
            <a:p>
              <a:pPr algn="ctr">
                <a:lnSpc>
                  <a:spcPct val="90000"/>
                </a:lnSpc>
              </a:pPr>
              <a:r>
                <a:rPr lang="en-US" sz="1000" b="1">
                  <a:solidFill>
                    <a:srgbClr val="FC0128"/>
                  </a:solidFill>
                </a:rPr>
                <a:t>w.b.</a:t>
              </a:r>
            </a:p>
          </p:txBody>
        </p:sp>
      </p:grpSp>
      <p:sp>
        <p:nvSpPr>
          <p:cNvPr id="372814" name="Line 78"/>
          <p:cNvSpPr>
            <a:spLocks noChangeShapeType="1"/>
          </p:cNvSpPr>
          <p:nvPr/>
        </p:nvSpPr>
        <p:spPr bwMode="auto">
          <a:xfrm>
            <a:off x="4562475" y="50085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6812" name="Rectangle 79"/>
          <p:cNvSpPr>
            <a:spLocks noChangeArrowheads="1"/>
          </p:cNvSpPr>
          <p:nvPr/>
        </p:nvSpPr>
        <p:spPr bwMode="auto">
          <a:xfrm>
            <a:off x="4016375" y="4530725"/>
            <a:ext cx="11303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000" b="1"/>
              <a:t>U.S. </a:t>
            </a:r>
          </a:p>
          <a:p>
            <a:pPr algn="ctr">
              <a:lnSpc>
                <a:spcPct val="90000"/>
              </a:lnSpc>
            </a:pPr>
            <a:r>
              <a:rPr lang="en-US" sz="1000" b="1"/>
              <a:t>Radworker limit</a:t>
            </a:r>
          </a:p>
          <a:p>
            <a:pPr algn="ctr">
              <a:lnSpc>
                <a:spcPct val="90000"/>
              </a:lnSpc>
            </a:pPr>
            <a:r>
              <a:rPr lang="en-US" sz="1000" b="1"/>
              <a:t>w.b. (yearly)</a:t>
            </a:r>
          </a:p>
        </p:txBody>
      </p:sp>
      <p:sp>
        <p:nvSpPr>
          <p:cNvPr id="372816" name="Line 80"/>
          <p:cNvSpPr>
            <a:spLocks noChangeShapeType="1"/>
          </p:cNvSpPr>
          <p:nvPr/>
        </p:nvSpPr>
        <p:spPr bwMode="auto">
          <a:xfrm>
            <a:off x="3038475" y="62277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6814" name="Rectangle 81"/>
          <p:cNvSpPr>
            <a:spLocks noChangeArrowheads="1"/>
          </p:cNvSpPr>
          <p:nvPr/>
        </p:nvSpPr>
        <p:spPr bwMode="auto">
          <a:xfrm>
            <a:off x="2970213" y="5673725"/>
            <a:ext cx="936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000" b="1"/>
              <a:t>natural</a:t>
            </a:r>
          </a:p>
          <a:p>
            <a:pPr algn="ctr">
              <a:lnSpc>
                <a:spcPct val="90000"/>
              </a:lnSpc>
            </a:pPr>
            <a:r>
              <a:rPr lang="en-US" sz="1000" b="1"/>
              <a:t>background</a:t>
            </a:r>
          </a:p>
          <a:p>
            <a:pPr algn="ctr">
              <a:lnSpc>
                <a:spcPct val="90000"/>
              </a:lnSpc>
            </a:pPr>
            <a:r>
              <a:rPr lang="en-US" sz="1000" b="1"/>
              <a:t>w.b. (yearly)</a:t>
            </a:r>
          </a:p>
        </p:txBody>
      </p:sp>
      <p:sp>
        <p:nvSpPr>
          <p:cNvPr id="372818" name="Line 82"/>
          <p:cNvSpPr>
            <a:spLocks noChangeShapeType="1"/>
          </p:cNvSpPr>
          <p:nvPr/>
        </p:nvSpPr>
        <p:spPr bwMode="auto">
          <a:xfrm>
            <a:off x="3800475" y="62277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819" name="Line 83"/>
          <p:cNvSpPr>
            <a:spLocks noChangeShapeType="1"/>
          </p:cNvSpPr>
          <p:nvPr/>
        </p:nvSpPr>
        <p:spPr bwMode="auto">
          <a:xfrm>
            <a:off x="3051175" y="6215063"/>
            <a:ext cx="736600" cy="0"/>
          </a:xfrm>
          <a:prstGeom prst="line">
            <a:avLst/>
          </a:prstGeom>
          <a:noFill/>
          <a:ln w="25400">
            <a:solidFill>
              <a:schemeClr val="tx1"/>
            </a:solidFill>
            <a:round/>
            <a:headEnd type="triangle" w="med" len="med"/>
            <a:tailEnd type="triangle" w="med" len="me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6817" name="Rectangle 84"/>
          <p:cNvSpPr>
            <a:spLocks noChangeArrowheads="1"/>
          </p:cNvSpPr>
          <p:nvPr/>
        </p:nvSpPr>
        <p:spPr bwMode="auto">
          <a:xfrm>
            <a:off x="0" y="5978525"/>
            <a:ext cx="806450"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000" b="1"/>
              <a:t>antique</a:t>
            </a:r>
          </a:p>
          <a:p>
            <a:pPr algn="ctr">
              <a:lnSpc>
                <a:spcPct val="90000"/>
              </a:lnSpc>
            </a:pPr>
            <a:r>
              <a:rPr lang="en-US" sz="1000" b="1"/>
              <a:t>(per hour)</a:t>
            </a:r>
          </a:p>
        </p:txBody>
      </p:sp>
      <p:sp>
        <p:nvSpPr>
          <p:cNvPr id="116818" name="Rectangle 85"/>
          <p:cNvSpPr>
            <a:spLocks noChangeArrowheads="1"/>
          </p:cNvSpPr>
          <p:nvPr/>
        </p:nvSpPr>
        <p:spPr bwMode="auto">
          <a:xfrm>
            <a:off x="268288" y="2847975"/>
            <a:ext cx="72072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nSpc>
                <a:spcPct val="90000"/>
              </a:lnSpc>
            </a:pPr>
            <a:r>
              <a:rPr lang="en-US" sz="1800" b="1"/>
              <a:t>&gt; 0.0</a:t>
            </a:r>
          </a:p>
        </p:txBody>
      </p:sp>
      <p:sp>
        <p:nvSpPr>
          <p:cNvPr id="116819" name="Rectangle 86"/>
          <p:cNvSpPr>
            <a:spLocks noChangeArrowheads="1"/>
          </p:cNvSpPr>
          <p:nvPr/>
        </p:nvSpPr>
        <p:spPr bwMode="auto">
          <a:xfrm>
            <a:off x="268288" y="4067175"/>
            <a:ext cx="72072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nSpc>
                <a:spcPct val="90000"/>
              </a:lnSpc>
            </a:pPr>
            <a:r>
              <a:rPr lang="en-US" sz="1800" b="1"/>
              <a:t>&gt; 0.0</a:t>
            </a:r>
          </a:p>
        </p:txBody>
      </p:sp>
      <p:sp>
        <p:nvSpPr>
          <p:cNvPr id="116820" name="Rectangle 87"/>
          <p:cNvSpPr>
            <a:spLocks noChangeArrowheads="1"/>
          </p:cNvSpPr>
          <p:nvPr/>
        </p:nvSpPr>
        <p:spPr bwMode="auto">
          <a:xfrm>
            <a:off x="268288" y="5286375"/>
            <a:ext cx="72072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nSpc>
                <a:spcPct val="90000"/>
              </a:lnSpc>
            </a:pPr>
            <a:r>
              <a:rPr lang="en-US" sz="1800" b="1"/>
              <a:t>&gt; 0.0</a:t>
            </a:r>
          </a:p>
        </p:txBody>
      </p:sp>
      <p:sp>
        <p:nvSpPr>
          <p:cNvPr id="116821" name="Rectangle 88"/>
          <p:cNvSpPr>
            <a:spLocks noChangeArrowheads="1"/>
          </p:cNvSpPr>
          <p:nvPr/>
        </p:nvSpPr>
        <p:spPr bwMode="auto">
          <a:xfrm>
            <a:off x="1106488" y="1628775"/>
            <a:ext cx="71437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nSpc>
                <a:spcPct val="90000"/>
              </a:lnSpc>
            </a:pPr>
            <a:r>
              <a:rPr lang="en-US" sz="1800" b="1"/>
              <a:t>1000</a:t>
            </a:r>
          </a:p>
        </p:txBody>
      </p:sp>
      <p:sp>
        <p:nvSpPr>
          <p:cNvPr id="116822" name="Rectangle 89"/>
          <p:cNvSpPr>
            <a:spLocks noChangeArrowheads="1"/>
          </p:cNvSpPr>
          <p:nvPr/>
        </p:nvSpPr>
        <p:spPr bwMode="auto">
          <a:xfrm>
            <a:off x="1182688" y="2847975"/>
            <a:ext cx="58737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nSpc>
                <a:spcPct val="90000"/>
              </a:lnSpc>
            </a:pPr>
            <a:r>
              <a:rPr lang="en-US" sz="1800" b="1"/>
              <a:t>100</a:t>
            </a:r>
          </a:p>
        </p:txBody>
      </p:sp>
      <p:sp>
        <p:nvSpPr>
          <p:cNvPr id="116823" name="Rectangle 90"/>
          <p:cNvSpPr>
            <a:spLocks noChangeArrowheads="1"/>
          </p:cNvSpPr>
          <p:nvPr/>
        </p:nvSpPr>
        <p:spPr bwMode="auto">
          <a:xfrm>
            <a:off x="1258888" y="4067175"/>
            <a:ext cx="46037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nSpc>
                <a:spcPct val="90000"/>
              </a:lnSpc>
            </a:pPr>
            <a:r>
              <a:rPr lang="en-US" sz="1800" b="1"/>
              <a:t>10</a:t>
            </a:r>
          </a:p>
        </p:txBody>
      </p:sp>
      <p:sp>
        <p:nvSpPr>
          <p:cNvPr id="116824" name="Rectangle 91"/>
          <p:cNvSpPr>
            <a:spLocks noChangeArrowheads="1"/>
          </p:cNvSpPr>
          <p:nvPr/>
        </p:nvSpPr>
        <p:spPr bwMode="auto">
          <a:xfrm>
            <a:off x="1335088" y="5286375"/>
            <a:ext cx="33337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nSpc>
                <a:spcPct val="90000"/>
              </a:lnSpc>
            </a:pPr>
            <a:r>
              <a:rPr lang="en-US" sz="1800" b="1"/>
              <a:t>1</a:t>
            </a:r>
          </a:p>
        </p:txBody>
      </p:sp>
      <p:sp>
        <p:nvSpPr>
          <p:cNvPr id="116825" name="Rectangle 92"/>
          <p:cNvSpPr>
            <a:spLocks noChangeArrowheads="1"/>
          </p:cNvSpPr>
          <p:nvPr/>
        </p:nvSpPr>
        <p:spPr bwMode="auto">
          <a:xfrm>
            <a:off x="1258888" y="6505575"/>
            <a:ext cx="52387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nSpc>
                <a:spcPct val="90000"/>
              </a:lnSpc>
            </a:pPr>
            <a:r>
              <a:rPr lang="en-US" sz="1800" b="1"/>
              <a:t>0.1</a:t>
            </a:r>
          </a:p>
        </p:txBody>
      </p:sp>
      <p:sp>
        <p:nvSpPr>
          <p:cNvPr id="372829" name="Line 93"/>
          <p:cNvSpPr>
            <a:spLocks noChangeShapeType="1"/>
          </p:cNvSpPr>
          <p:nvPr/>
        </p:nvSpPr>
        <p:spPr bwMode="auto">
          <a:xfrm flipV="1">
            <a:off x="8372475" y="1325563"/>
            <a:ext cx="0" cy="1778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830" name="Line 94"/>
          <p:cNvSpPr>
            <a:spLocks noChangeShapeType="1"/>
          </p:cNvSpPr>
          <p:nvPr/>
        </p:nvSpPr>
        <p:spPr bwMode="auto">
          <a:xfrm>
            <a:off x="8372475" y="37893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6828" name="Rectangle 95"/>
          <p:cNvSpPr>
            <a:spLocks noChangeArrowheads="1"/>
          </p:cNvSpPr>
          <p:nvPr/>
        </p:nvSpPr>
        <p:spPr bwMode="auto">
          <a:xfrm>
            <a:off x="7826375" y="3311525"/>
            <a:ext cx="11303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000" b="1"/>
              <a:t>Soviet </a:t>
            </a:r>
          </a:p>
          <a:p>
            <a:pPr algn="ctr">
              <a:lnSpc>
                <a:spcPct val="90000"/>
              </a:lnSpc>
            </a:pPr>
            <a:r>
              <a:rPr lang="en-US" sz="1000" b="1"/>
              <a:t>Radworker limit</a:t>
            </a:r>
          </a:p>
          <a:p>
            <a:pPr algn="ctr">
              <a:lnSpc>
                <a:spcPct val="90000"/>
              </a:lnSpc>
            </a:pPr>
            <a:r>
              <a:rPr lang="en-US" sz="1000" b="1"/>
              <a:t>w.b. (yearly)</a:t>
            </a:r>
          </a:p>
        </p:txBody>
      </p:sp>
      <p:sp>
        <p:nvSpPr>
          <p:cNvPr id="372832" name="Line 96"/>
          <p:cNvSpPr>
            <a:spLocks noChangeShapeType="1"/>
          </p:cNvSpPr>
          <p:nvPr/>
        </p:nvSpPr>
        <p:spPr bwMode="auto">
          <a:xfrm>
            <a:off x="2276475" y="13509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6830" name="Rectangle 97"/>
          <p:cNvSpPr>
            <a:spLocks noChangeArrowheads="1"/>
          </p:cNvSpPr>
          <p:nvPr/>
        </p:nvSpPr>
        <p:spPr bwMode="auto">
          <a:xfrm>
            <a:off x="1866900" y="949325"/>
            <a:ext cx="854075"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000" b="1"/>
              <a:t>Thyroid</a:t>
            </a:r>
          </a:p>
          <a:p>
            <a:pPr algn="ctr">
              <a:lnSpc>
                <a:spcPct val="90000"/>
              </a:lnSpc>
            </a:pPr>
            <a:r>
              <a:rPr lang="en-US" sz="1000" b="1"/>
              <a:t> Treatment</a:t>
            </a:r>
          </a:p>
        </p:txBody>
      </p:sp>
      <p:sp>
        <p:nvSpPr>
          <p:cNvPr id="372834" name="Line 98"/>
          <p:cNvSpPr>
            <a:spLocks noChangeShapeType="1"/>
          </p:cNvSpPr>
          <p:nvPr/>
        </p:nvSpPr>
        <p:spPr bwMode="auto">
          <a:xfrm>
            <a:off x="1514475" y="50085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6832" name="Rectangle 99"/>
          <p:cNvSpPr>
            <a:spLocks noChangeArrowheads="1"/>
          </p:cNvSpPr>
          <p:nvPr/>
        </p:nvSpPr>
        <p:spPr bwMode="auto">
          <a:xfrm>
            <a:off x="1196975" y="4530725"/>
            <a:ext cx="677863"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000" b="1"/>
              <a:t>Shuttle</a:t>
            </a:r>
          </a:p>
          <a:p>
            <a:pPr algn="ctr">
              <a:lnSpc>
                <a:spcPct val="90000"/>
              </a:lnSpc>
            </a:pPr>
            <a:r>
              <a:rPr lang="en-US" sz="1000" b="1"/>
              <a:t>Mission</a:t>
            </a:r>
          </a:p>
          <a:p>
            <a:pPr algn="ctr">
              <a:lnSpc>
                <a:spcPct val="90000"/>
              </a:lnSpc>
            </a:pPr>
            <a:r>
              <a:rPr lang="en-US" sz="1000" b="1"/>
              <a:t>w.b.</a:t>
            </a:r>
          </a:p>
          <a:p>
            <a:pPr algn="ctr" latinLnBrk="1">
              <a:lnSpc>
                <a:spcPct val="90000"/>
              </a:lnSpc>
            </a:pPr>
            <a:endParaRPr lang="en-US" sz="1000" b="1"/>
          </a:p>
        </p:txBody>
      </p:sp>
      <p:sp>
        <p:nvSpPr>
          <p:cNvPr id="372836" name="Line 100"/>
          <p:cNvSpPr>
            <a:spLocks noChangeShapeType="1"/>
          </p:cNvSpPr>
          <p:nvPr/>
        </p:nvSpPr>
        <p:spPr bwMode="auto">
          <a:xfrm>
            <a:off x="6086475" y="62277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6834" name="Rectangle 101"/>
          <p:cNvSpPr>
            <a:spLocks noChangeArrowheads="1"/>
          </p:cNvSpPr>
          <p:nvPr/>
        </p:nvSpPr>
        <p:spPr bwMode="auto">
          <a:xfrm>
            <a:off x="5599113" y="5749925"/>
            <a:ext cx="10128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000" b="1"/>
              <a:t>medical x-ray</a:t>
            </a:r>
          </a:p>
          <a:p>
            <a:pPr algn="ctr">
              <a:lnSpc>
                <a:spcPct val="90000"/>
              </a:lnSpc>
            </a:pPr>
            <a:r>
              <a:rPr lang="en-US" sz="1000" b="1"/>
              <a:t>technician</a:t>
            </a:r>
          </a:p>
          <a:p>
            <a:pPr algn="ctr">
              <a:lnSpc>
                <a:spcPct val="90000"/>
              </a:lnSpc>
            </a:pPr>
            <a:r>
              <a:rPr lang="en-US" sz="1000" b="1"/>
              <a:t>w.b. (yearly)</a:t>
            </a:r>
          </a:p>
        </p:txBody>
      </p:sp>
      <p:sp>
        <p:nvSpPr>
          <p:cNvPr id="372838" name="Line 102"/>
          <p:cNvSpPr>
            <a:spLocks noChangeShapeType="1"/>
          </p:cNvSpPr>
          <p:nvPr/>
        </p:nvSpPr>
        <p:spPr bwMode="auto">
          <a:xfrm>
            <a:off x="4410075" y="37512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6836" name="Rectangle 103"/>
          <p:cNvSpPr>
            <a:spLocks noChangeArrowheads="1"/>
          </p:cNvSpPr>
          <p:nvPr/>
        </p:nvSpPr>
        <p:spPr bwMode="auto">
          <a:xfrm>
            <a:off x="4010025" y="3292475"/>
            <a:ext cx="91122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000" b="1"/>
              <a:t>Ramsar,</a:t>
            </a:r>
          </a:p>
          <a:p>
            <a:pPr algn="ctr">
              <a:lnSpc>
                <a:spcPct val="90000"/>
              </a:lnSpc>
            </a:pPr>
            <a:r>
              <a:rPr lang="en-US" sz="1000" b="1"/>
              <a:t> Iran</a:t>
            </a:r>
          </a:p>
          <a:p>
            <a:pPr algn="ctr">
              <a:lnSpc>
                <a:spcPct val="90000"/>
              </a:lnSpc>
            </a:pPr>
            <a:r>
              <a:rPr lang="en-US" sz="1000" b="1"/>
              <a:t>w.b. (yearly)</a:t>
            </a:r>
          </a:p>
        </p:txBody>
      </p:sp>
      <p:sp>
        <p:nvSpPr>
          <p:cNvPr id="372840" name="Line 104"/>
          <p:cNvSpPr>
            <a:spLocks noChangeShapeType="1"/>
          </p:cNvSpPr>
          <p:nvPr/>
        </p:nvSpPr>
        <p:spPr bwMode="auto">
          <a:xfrm>
            <a:off x="8372475" y="62277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6838" name="Rectangle 105"/>
          <p:cNvSpPr>
            <a:spLocks noChangeArrowheads="1"/>
          </p:cNvSpPr>
          <p:nvPr/>
        </p:nvSpPr>
        <p:spPr bwMode="auto">
          <a:xfrm>
            <a:off x="7923213" y="5902325"/>
            <a:ext cx="936625"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000" b="1"/>
              <a:t>Airline Pilot</a:t>
            </a:r>
          </a:p>
          <a:p>
            <a:pPr algn="ctr">
              <a:lnSpc>
                <a:spcPct val="90000"/>
              </a:lnSpc>
            </a:pPr>
            <a:r>
              <a:rPr lang="en-US" sz="1000" b="1"/>
              <a:t>w.b. (yearly)</a:t>
            </a:r>
          </a:p>
        </p:txBody>
      </p:sp>
      <p:sp>
        <p:nvSpPr>
          <p:cNvPr id="372842" name="Line 106"/>
          <p:cNvSpPr>
            <a:spLocks noChangeShapeType="1"/>
          </p:cNvSpPr>
          <p:nvPr/>
        </p:nvSpPr>
        <p:spPr bwMode="auto">
          <a:xfrm>
            <a:off x="6543675" y="50085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6840" name="Rectangle 107"/>
          <p:cNvSpPr>
            <a:spLocks noChangeArrowheads="1"/>
          </p:cNvSpPr>
          <p:nvPr/>
        </p:nvSpPr>
        <p:spPr bwMode="auto">
          <a:xfrm>
            <a:off x="6057900" y="4530725"/>
            <a:ext cx="100965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000" b="1"/>
              <a:t>Skylab</a:t>
            </a:r>
          </a:p>
          <a:p>
            <a:pPr algn="ctr">
              <a:lnSpc>
                <a:spcPct val="90000"/>
              </a:lnSpc>
            </a:pPr>
            <a:r>
              <a:rPr lang="en-US" sz="1000" b="1"/>
              <a:t>Mission</a:t>
            </a:r>
          </a:p>
          <a:p>
            <a:pPr algn="ctr">
              <a:lnSpc>
                <a:spcPct val="90000"/>
              </a:lnSpc>
            </a:pPr>
            <a:r>
              <a:rPr lang="en-US" sz="1000" b="1"/>
              <a:t>w.b. (90 days)</a:t>
            </a:r>
          </a:p>
          <a:p>
            <a:pPr algn="ctr" latinLnBrk="1">
              <a:lnSpc>
                <a:spcPct val="90000"/>
              </a:lnSpc>
            </a:pPr>
            <a:endParaRPr lang="en-US" sz="1000" b="1"/>
          </a:p>
        </p:txBody>
      </p:sp>
      <p:sp>
        <p:nvSpPr>
          <p:cNvPr id="372844" name="Line 108"/>
          <p:cNvSpPr>
            <a:spLocks noChangeShapeType="1"/>
          </p:cNvSpPr>
          <p:nvPr/>
        </p:nvSpPr>
        <p:spPr bwMode="auto">
          <a:xfrm>
            <a:off x="2047875" y="37893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6842" name="Rectangle 109"/>
          <p:cNvSpPr>
            <a:spLocks noChangeArrowheads="1"/>
          </p:cNvSpPr>
          <p:nvPr/>
        </p:nvSpPr>
        <p:spPr bwMode="auto">
          <a:xfrm>
            <a:off x="2589213" y="4378325"/>
            <a:ext cx="936625"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000" b="1"/>
              <a:t>Monazite</a:t>
            </a:r>
          </a:p>
          <a:p>
            <a:pPr algn="ctr">
              <a:lnSpc>
                <a:spcPct val="90000"/>
              </a:lnSpc>
            </a:pPr>
            <a:r>
              <a:rPr lang="en-US" sz="1000" b="1"/>
              <a:t>Sands,</a:t>
            </a:r>
          </a:p>
          <a:p>
            <a:pPr algn="ctr">
              <a:lnSpc>
                <a:spcPct val="90000"/>
              </a:lnSpc>
            </a:pPr>
            <a:r>
              <a:rPr lang="en-US" sz="1000" b="1"/>
              <a:t>India</a:t>
            </a:r>
          </a:p>
          <a:p>
            <a:pPr algn="ctr">
              <a:lnSpc>
                <a:spcPct val="90000"/>
              </a:lnSpc>
            </a:pPr>
            <a:r>
              <a:rPr lang="en-US" sz="1000" b="1"/>
              <a:t>w.b. (yearly)</a:t>
            </a:r>
          </a:p>
        </p:txBody>
      </p:sp>
      <p:sp>
        <p:nvSpPr>
          <p:cNvPr id="372846" name="Line 110"/>
          <p:cNvSpPr>
            <a:spLocks noChangeShapeType="1"/>
          </p:cNvSpPr>
          <p:nvPr/>
        </p:nvSpPr>
        <p:spPr bwMode="auto">
          <a:xfrm>
            <a:off x="3038475" y="50085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6844" name="Rectangle 111"/>
          <p:cNvSpPr>
            <a:spLocks noChangeArrowheads="1"/>
          </p:cNvSpPr>
          <p:nvPr/>
        </p:nvSpPr>
        <p:spPr bwMode="auto">
          <a:xfrm>
            <a:off x="1471613" y="3463925"/>
            <a:ext cx="1192212"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000" b="1"/>
              <a:t>Guarapari, Brazil</a:t>
            </a:r>
          </a:p>
          <a:p>
            <a:pPr algn="ctr">
              <a:lnSpc>
                <a:spcPct val="90000"/>
              </a:lnSpc>
            </a:pPr>
            <a:r>
              <a:rPr lang="en-US" sz="1000" b="1"/>
              <a:t>(yearly)</a:t>
            </a:r>
          </a:p>
        </p:txBody>
      </p:sp>
      <p:sp>
        <p:nvSpPr>
          <p:cNvPr id="372848" name="Line 112"/>
          <p:cNvSpPr>
            <a:spLocks noChangeShapeType="1"/>
          </p:cNvSpPr>
          <p:nvPr/>
        </p:nvSpPr>
        <p:spPr bwMode="auto">
          <a:xfrm flipV="1">
            <a:off x="3800475" y="2544763"/>
            <a:ext cx="0" cy="1778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6846" name="Rectangle 113"/>
          <p:cNvSpPr>
            <a:spLocks noChangeArrowheads="1"/>
          </p:cNvSpPr>
          <p:nvPr/>
        </p:nvSpPr>
        <p:spPr bwMode="auto">
          <a:xfrm>
            <a:off x="2951163" y="2092325"/>
            <a:ext cx="1584325"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000" b="1"/>
              <a:t>DNA modifying rate</a:t>
            </a:r>
          </a:p>
          <a:p>
            <a:pPr algn="ctr">
              <a:lnSpc>
                <a:spcPct val="90000"/>
              </a:lnSpc>
            </a:pPr>
            <a:r>
              <a:rPr lang="en-US" sz="1000" b="1"/>
              <a:t>equivalent to normally </a:t>
            </a:r>
          </a:p>
          <a:p>
            <a:pPr algn="ctr">
              <a:lnSpc>
                <a:spcPct val="90000"/>
              </a:lnSpc>
            </a:pPr>
            <a:r>
              <a:rPr lang="en-US" sz="1000" b="1"/>
              <a:t>occurring rate</a:t>
            </a:r>
          </a:p>
          <a:p>
            <a:pPr algn="ctr" latinLnBrk="1">
              <a:lnSpc>
                <a:spcPct val="90000"/>
              </a:lnSpc>
            </a:pPr>
            <a:endParaRPr lang="en-US" sz="1000" b="1"/>
          </a:p>
        </p:txBody>
      </p:sp>
      <p:sp>
        <p:nvSpPr>
          <p:cNvPr id="372850" name="Line 114"/>
          <p:cNvSpPr>
            <a:spLocks noChangeShapeType="1"/>
          </p:cNvSpPr>
          <p:nvPr/>
        </p:nvSpPr>
        <p:spPr bwMode="auto">
          <a:xfrm>
            <a:off x="1971675" y="25701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6848" name="Rectangle 115"/>
          <p:cNvSpPr>
            <a:spLocks noChangeArrowheads="1"/>
          </p:cNvSpPr>
          <p:nvPr/>
        </p:nvSpPr>
        <p:spPr bwMode="auto">
          <a:xfrm>
            <a:off x="1327150" y="2244725"/>
            <a:ext cx="1323975"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000" b="1"/>
              <a:t>mouse experiment</a:t>
            </a:r>
          </a:p>
          <a:p>
            <a:pPr algn="ctr">
              <a:lnSpc>
                <a:spcPct val="90000"/>
              </a:lnSpc>
            </a:pPr>
            <a:r>
              <a:rPr lang="en-US" sz="1000" b="1"/>
              <a:t>(yearly)</a:t>
            </a:r>
          </a:p>
        </p:txBody>
      </p:sp>
      <p:sp>
        <p:nvSpPr>
          <p:cNvPr id="372852" name="Line 116"/>
          <p:cNvSpPr>
            <a:spLocks noChangeShapeType="1"/>
          </p:cNvSpPr>
          <p:nvPr/>
        </p:nvSpPr>
        <p:spPr bwMode="auto">
          <a:xfrm>
            <a:off x="4181475" y="62277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6850" name="Rectangle 117"/>
          <p:cNvSpPr>
            <a:spLocks noChangeArrowheads="1"/>
          </p:cNvSpPr>
          <p:nvPr/>
        </p:nvSpPr>
        <p:spPr bwMode="auto">
          <a:xfrm>
            <a:off x="3759200" y="5749925"/>
            <a:ext cx="8810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000" b="1"/>
              <a:t>mouse </a:t>
            </a:r>
          </a:p>
          <a:p>
            <a:pPr algn="ctr">
              <a:lnSpc>
                <a:spcPct val="90000"/>
              </a:lnSpc>
            </a:pPr>
            <a:r>
              <a:rPr lang="en-US" sz="1000" b="1"/>
              <a:t>experiment</a:t>
            </a:r>
          </a:p>
          <a:p>
            <a:pPr algn="ctr">
              <a:lnSpc>
                <a:spcPct val="90000"/>
              </a:lnSpc>
            </a:pPr>
            <a:r>
              <a:rPr lang="en-US" sz="1000" b="1"/>
              <a:t>(daily)</a:t>
            </a:r>
          </a:p>
        </p:txBody>
      </p:sp>
      <p:sp>
        <p:nvSpPr>
          <p:cNvPr id="372854" name="Line 118"/>
          <p:cNvSpPr>
            <a:spLocks noChangeShapeType="1"/>
          </p:cNvSpPr>
          <p:nvPr/>
        </p:nvSpPr>
        <p:spPr bwMode="auto">
          <a:xfrm>
            <a:off x="981075" y="62277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6852" name="Rectangle 119"/>
          <p:cNvSpPr>
            <a:spLocks noChangeArrowheads="1"/>
          </p:cNvSpPr>
          <p:nvPr/>
        </p:nvSpPr>
        <p:spPr bwMode="auto">
          <a:xfrm>
            <a:off x="644525" y="5749925"/>
            <a:ext cx="711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000" b="1"/>
              <a:t>medical </a:t>
            </a:r>
          </a:p>
          <a:p>
            <a:pPr algn="ctr">
              <a:lnSpc>
                <a:spcPct val="90000"/>
              </a:lnSpc>
            </a:pPr>
            <a:r>
              <a:rPr lang="en-US" sz="1000" b="1"/>
              <a:t>chest</a:t>
            </a:r>
          </a:p>
          <a:p>
            <a:pPr algn="ctr">
              <a:lnSpc>
                <a:spcPct val="90000"/>
              </a:lnSpc>
            </a:pPr>
            <a:r>
              <a:rPr lang="en-US" sz="1000" b="1"/>
              <a:t>x-ray</a:t>
            </a:r>
          </a:p>
        </p:txBody>
      </p:sp>
      <p:sp>
        <p:nvSpPr>
          <p:cNvPr id="116853" name="Rectangle 120"/>
          <p:cNvSpPr>
            <a:spLocks noChangeArrowheads="1"/>
          </p:cNvSpPr>
          <p:nvPr/>
        </p:nvSpPr>
        <p:spPr bwMode="auto">
          <a:xfrm>
            <a:off x="7710488" y="1025525"/>
            <a:ext cx="1347787"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000" b="1"/>
              <a:t>Accident</a:t>
            </a:r>
          </a:p>
          <a:p>
            <a:pPr algn="ctr">
              <a:lnSpc>
                <a:spcPct val="90000"/>
              </a:lnSpc>
            </a:pPr>
            <a:r>
              <a:rPr lang="en-US" sz="1000" b="1"/>
              <a:t>(whole body - w.b.)</a:t>
            </a:r>
          </a:p>
        </p:txBody>
      </p:sp>
      <p:sp>
        <p:nvSpPr>
          <p:cNvPr id="372857" name="Line 121"/>
          <p:cNvSpPr>
            <a:spLocks noChangeShapeType="1"/>
          </p:cNvSpPr>
          <p:nvPr/>
        </p:nvSpPr>
        <p:spPr bwMode="auto">
          <a:xfrm>
            <a:off x="752475" y="62277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6855" name="Rectangle 122"/>
          <p:cNvSpPr>
            <a:spLocks noChangeArrowheads="1"/>
          </p:cNvSpPr>
          <p:nvPr/>
        </p:nvSpPr>
        <p:spPr bwMode="auto">
          <a:xfrm>
            <a:off x="255588" y="6542088"/>
            <a:ext cx="881062"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nSpc>
                <a:spcPct val="90000"/>
              </a:lnSpc>
            </a:pPr>
            <a:r>
              <a:rPr lang="en-US" sz="1200" b="1"/>
              <a:t> 0.000002</a:t>
            </a:r>
          </a:p>
        </p:txBody>
      </p:sp>
      <p:sp>
        <p:nvSpPr>
          <p:cNvPr id="372859" name="Line 123"/>
          <p:cNvSpPr>
            <a:spLocks noChangeShapeType="1"/>
          </p:cNvSpPr>
          <p:nvPr/>
        </p:nvSpPr>
        <p:spPr bwMode="auto">
          <a:xfrm flipV="1">
            <a:off x="6086475" y="1325563"/>
            <a:ext cx="0" cy="1778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6857" name="Rectangle 124"/>
          <p:cNvSpPr>
            <a:spLocks noChangeArrowheads="1"/>
          </p:cNvSpPr>
          <p:nvPr/>
        </p:nvSpPr>
        <p:spPr bwMode="auto">
          <a:xfrm>
            <a:off x="5157788" y="1025525"/>
            <a:ext cx="1881187"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000" b="1"/>
              <a:t>Malignant Tissue Treatment</a:t>
            </a:r>
          </a:p>
          <a:p>
            <a:pPr algn="ctr">
              <a:lnSpc>
                <a:spcPct val="90000"/>
              </a:lnSpc>
            </a:pPr>
            <a:r>
              <a:rPr lang="en-US" sz="1000" b="1"/>
              <a:t>(5 - 6 weeks)</a:t>
            </a:r>
          </a:p>
        </p:txBody>
      </p:sp>
      <p:sp>
        <p:nvSpPr>
          <p:cNvPr id="116858" name="Rectangle 125"/>
          <p:cNvSpPr>
            <a:spLocks noChangeArrowheads="1"/>
          </p:cNvSpPr>
          <p:nvPr/>
        </p:nvSpPr>
        <p:spPr bwMode="auto">
          <a:xfrm>
            <a:off x="2027238" y="4530725"/>
            <a:ext cx="536575"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000" b="1"/>
              <a:t>X-ray</a:t>
            </a:r>
          </a:p>
          <a:p>
            <a:pPr algn="ctr">
              <a:lnSpc>
                <a:spcPct val="90000"/>
              </a:lnSpc>
            </a:pPr>
            <a:r>
              <a:rPr lang="en-US" sz="1000" b="1"/>
              <a:t>lower</a:t>
            </a:r>
          </a:p>
          <a:p>
            <a:pPr algn="ctr">
              <a:lnSpc>
                <a:spcPct val="90000"/>
              </a:lnSpc>
            </a:pPr>
            <a:r>
              <a:rPr lang="en-US" sz="1000" b="1"/>
              <a:t>spine</a:t>
            </a:r>
          </a:p>
          <a:p>
            <a:pPr algn="ctr" eaLnBrk="1" hangingPunct="1">
              <a:lnSpc>
                <a:spcPct val="90000"/>
              </a:lnSpc>
            </a:pPr>
            <a:endParaRPr lang="en-US" sz="1000" b="1"/>
          </a:p>
        </p:txBody>
      </p:sp>
      <p:sp>
        <p:nvSpPr>
          <p:cNvPr id="372862" name="Line 126"/>
          <p:cNvSpPr>
            <a:spLocks noChangeShapeType="1"/>
          </p:cNvSpPr>
          <p:nvPr/>
        </p:nvSpPr>
        <p:spPr bwMode="auto">
          <a:xfrm>
            <a:off x="2276475" y="50085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863" name="Line 127"/>
          <p:cNvSpPr>
            <a:spLocks noChangeShapeType="1"/>
          </p:cNvSpPr>
          <p:nvPr/>
        </p:nvSpPr>
        <p:spPr bwMode="auto">
          <a:xfrm>
            <a:off x="6848475" y="62277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6861" name="Rectangle 128"/>
          <p:cNvSpPr>
            <a:spLocks noChangeArrowheads="1"/>
          </p:cNvSpPr>
          <p:nvPr/>
        </p:nvSpPr>
        <p:spPr bwMode="auto">
          <a:xfrm>
            <a:off x="6527800" y="5597525"/>
            <a:ext cx="62865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000" b="1"/>
              <a:t>CT</a:t>
            </a:r>
          </a:p>
          <a:p>
            <a:pPr algn="ctr">
              <a:lnSpc>
                <a:spcPct val="90000"/>
              </a:lnSpc>
            </a:pPr>
            <a:r>
              <a:rPr lang="en-US" sz="1000" b="1"/>
              <a:t>Scan</a:t>
            </a:r>
          </a:p>
          <a:p>
            <a:pPr algn="ctr">
              <a:lnSpc>
                <a:spcPct val="90000"/>
              </a:lnSpc>
            </a:pPr>
            <a:r>
              <a:rPr lang="en-US" sz="1000" b="1"/>
              <a:t>(center</a:t>
            </a:r>
          </a:p>
          <a:p>
            <a:pPr algn="ctr">
              <a:lnSpc>
                <a:spcPct val="90000"/>
              </a:lnSpc>
            </a:pPr>
            <a:r>
              <a:rPr lang="en-US" sz="1000" b="1"/>
              <a:t> line)</a:t>
            </a:r>
          </a:p>
        </p:txBody>
      </p:sp>
      <p:sp>
        <p:nvSpPr>
          <p:cNvPr id="372865" name="Line 129"/>
          <p:cNvSpPr>
            <a:spLocks noChangeShapeType="1"/>
          </p:cNvSpPr>
          <p:nvPr/>
        </p:nvSpPr>
        <p:spPr bwMode="auto">
          <a:xfrm>
            <a:off x="3800475" y="50085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6863" name="Rectangle 130"/>
          <p:cNvSpPr>
            <a:spLocks noChangeArrowheads="1"/>
          </p:cNvSpPr>
          <p:nvPr/>
        </p:nvSpPr>
        <p:spPr bwMode="auto">
          <a:xfrm>
            <a:off x="3395663" y="4378325"/>
            <a:ext cx="849312"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000" b="1"/>
              <a:t>Full Mouth</a:t>
            </a:r>
          </a:p>
          <a:p>
            <a:pPr algn="ctr">
              <a:lnSpc>
                <a:spcPct val="90000"/>
              </a:lnSpc>
            </a:pPr>
            <a:r>
              <a:rPr lang="en-US" sz="1000" b="1"/>
              <a:t>(18 film)</a:t>
            </a:r>
          </a:p>
          <a:p>
            <a:pPr algn="ctr">
              <a:lnSpc>
                <a:spcPct val="90000"/>
              </a:lnSpc>
            </a:pPr>
            <a:r>
              <a:rPr lang="en-US" sz="1000" b="1"/>
              <a:t>x-ray</a:t>
            </a:r>
          </a:p>
          <a:p>
            <a:pPr algn="ctr">
              <a:lnSpc>
                <a:spcPct val="90000"/>
              </a:lnSpc>
            </a:pPr>
            <a:r>
              <a:rPr lang="en-US" sz="1000" b="1"/>
              <a:t>exam</a:t>
            </a:r>
          </a:p>
          <a:p>
            <a:pPr algn="ctr" eaLnBrk="1" hangingPunct="1">
              <a:lnSpc>
                <a:spcPct val="90000"/>
              </a:lnSpc>
            </a:pPr>
            <a:endParaRPr lang="en-US" sz="1000" b="1"/>
          </a:p>
        </p:txBody>
      </p:sp>
      <p:sp>
        <p:nvSpPr>
          <p:cNvPr id="116864" name="Rectangle 131"/>
          <p:cNvSpPr>
            <a:spLocks noChangeArrowheads="1"/>
          </p:cNvSpPr>
          <p:nvPr/>
        </p:nvSpPr>
        <p:spPr bwMode="auto">
          <a:xfrm>
            <a:off x="2955925" y="3311525"/>
            <a:ext cx="1116013"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000" b="1"/>
              <a:t>U.S. Radworker</a:t>
            </a:r>
          </a:p>
          <a:p>
            <a:pPr algn="ctr">
              <a:lnSpc>
                <a:spcPct val="90000"/>
              </a:lnSpc>
            </a:pPr>
            <a:r>
              <a:rPr lang="en-US" sz="1000" b="1"/>
              <a:t>limit thru WWII</a:t>
            </a:r>
          </a:p>
          <a:p>
            <a:pPr algn="ctr">
              <a:lnSpc>
                <a:spcPct val="90000"/>
              </a:lnSpc>
            </a:pPr>
            <a:r>
              <a:rPr lang="en-US" sz="1000" b="1"/>
              <a:t>w.b. (yearly)</a:t>
            </a:r>
          </a:p>
        </p:txBody>
      </p:sp>
      <p:sp>
        <p:nvSpPr>
          <p:cNvPr id="372868" name="Line 132"/>
          <p:cNvSpPr>
            <a:spLocks noChangeShapeType="1"/>
          </p:cNvSpPr>
          <p:nvPr/>
        </p:nvSpPr>
        <p:spPr bwMode="auto">
          <a:xfrm>
            <a:off x="3495675" y="37893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grpSp>
        <p:nvGrpSpPr>
          <p:cNvPr id="116866" name="Group 133"/>
          <p:cNvGrpSpPr>
            <a:grpSpLocks/>
          </p:cNvGrpSpPr>
          <p:nvPr/>
        </p:nvGrpSpPr>
        <p:grpSpPr bwMode="auto">
          <a:xfrm>
            <a:off x="1093788" y="1044575"/>
            <a:ext cx="1017587" cy="498475"/>
            <a:chOff x="783" y="767"/>
            <a:chExt cx="641" cy="314"/>
          </a:xfrm>
        </p:grpSpPr>
        <p:sp>
          <p:nvSpPr>
            <p:cNvPr id="372870" name="Line 134"/>
            <p:cNvSpPr>
              <a:spLocks noChangeShapeType="1"/>
            </p:cNvSpPr>
            <p:nvPr/>
          </p:nvSpPr>
          <p:spPr bwMode="auto">
            <a:xfrm>
              <a:off x="808" y="816"/>
              <a:ext cx="0" cy="224"/>
            </a:xfrm>
            <a:prstGeom prst="line">
              <a:avLst/>
            </a:prstGeom>
            <a:noFill/>
            <a:ln w="25400">
              <a:solidFill>
                <a:srgbClr val="FC0128"/>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871" name="Line 135"/>
            <p:cNvSpPr>
              <a:spLocks noChangeShapeType="1"/>
            </p:cNvSpPr>
            <p:nvPr/>
          </p:nvSpPr>
          <p:spPr bwMode="auto">
            <a:xfrm>
              <a:off x="816" y="944"/>
              <a:ext cx="608" cy="0"/>
            </a:xfrm>
            <a:prstGeom prst="line">
              <a:avLst/>
            </a:prstGeom>
            <a:noFill/>
            <a:ln w="25400">
              <a:solidFill>
                <a:srgbClr val="FC0128"/>
              </a:solidFill>
              <a:round/>
              <a:headEnd/>
              <a:tailEnd type="triangle" w="med" len="me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6872" name="Rectangle 136"/>
            <p:cNvSpPr>
              <a:spLocks noChangeArrowheads="1"/>
            </p:cNvSpPr>
            <p:nvPr/>
          </p:nvSpPr>
          <p:spPr bwMode="auto">
            <a:xfrm>
              <a:off x="783" y="767"/>
              <a:ext cx="554"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800" b="1">
                  <a:solidFill>
                    <a:srgbClr val="FC0128"/>
                  </a:solidFill>
                </a:rPr>
                <a:t>Lethal</a:t>
              </a:r>
            </a:p>
            <a:p>
              <a:pPr algn="ctr">
                <a:lnSpc>
                  <a:spcPct val="90000"/>
                </a:lnSpc>
              </a:pPr>
              <a:r>
                <a:rPr lang="en-US" sz="1000" b="1">
                  <a:solidFill>
                    <a:srgbClr val="FC0128"/>
                  </a:solidFill>
                </a:rPr>
                <a:t>w.b.</a:t>
              </a:r>
            </a:p>
          </p:txBody>
        </p:sp>
      </p:grpSp>
      <p:sp>
        <p:nvSpPr>
          <p:cNvPr id="372873" name="Line 137"/>
          <p:cNvSpPr>
            <a:spLocks noChangeShapeType="1"/>
          </p:cNvSpPr>
          <p:nvPr/>
        </p:nvSpPr>
        <p:spPr bwMode="auto">
          <a:xfrm>
            <a:off x="1895475" y="3865563"/>
            <a:ext cx="0" cy="508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2874" name="Line 138"/>
          <p:cNvSpPr>
            <a:spLocks noChangeShapeType="1"/>
          </p:cNvSpPr>
          <p:nvPr/>
        </p:nvSpPr>
        <p:spPr bwMode="auto">
          <a:xfrm>
            <a:off x="1895475" y="33321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6869" name="Rectangle 139"/>
          <p:cNvSpPr>
            <a:spLocks noChangeArrowheads="1"/>
          </p:cNvSpPr>
          <p:nvPr/>
        </p:nvSpPr>
        <p:spPr bwMode="auto">
          <a:xfrm>
            <a:off x="1584325" y="3006725"/>
            <a:ext cx="1728788"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000" b="1" dirty="0"/>
              <a:t>U.S. </a:t>
            </a:r>
            <a:r>
              <a:rPr lang="en-US" sz="1000" b="1" dirty="0" err="1"/>
              <a:t>Radworker</a:t>
            </a:r>
            <a:r>
              <a:rPr lang="en-US" sz="1000" b="1" dirty="0"/>
              <a:t> limit thru </a:t>
            </a:r>
          </a:p>
          <a:p>
            <a:pPr algn="ctr">
              <a:lnSpc>
                <a:spcPct val="90000"/>
              </a:lnSpc>
            </a:pPr>
            <a:r>
              <a:rPr lang="en-US" sz="1000" b="1" dirty="0"/>
              <a:t>mid-fifties  </a:t>
            </a:r>
            <a:r>
              <a:rPr lang="en-US" sz="1000" b="1" dirty="0" err="1"/>
              <a:t>w.b</a:t>
            </a:r>
            <a:r>
              <a:rPr lang="en-US" sz="1000" b="1" dirty="0"/>
              <a:t>. (yearly)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ChangeArrowheads="1"/>
          </p:cNvSpPr>
          <p:nvPr/>
        </p:nvSpPr>
        <p:spPr bwMode="auto">
          <a:xfrm>
            <a:off x="380975" y="93663"/>
            <a:ext cx="8540800" cy="605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eaLnBrk="1" hangingPunct="1"/>
            <a:r>
              <a:rPr lang="en-US" sz="3600" b="1" dirty="0">
                <a:solidFill>
                  <a:schemeClr val="tx2"/>
                </a:solidFill>
                <a:effectLst>
                  <a:outerShdw blurRad="38100" dist="38100" dir="2700000" algn="tl">
                    <a:srgbClr val="000000">
                      <a:alpha val="43137"/>
                    </a:srgbClr>
                  </a:outerShdw>
                </a:effectLst>
              </a:rPr>
              <a:t>Human Experience: Ionizing Radiation</a:t>
            </a:r>
          </a:p>
        </p:txBody>
      </p:sp>
      <p:sp>
        <p:nvSpPr>
          <p:cNvPr id="373763" name="Line 3"/>
          <p:cNvSpPr>
            <a:spLocks noChangeShapeType="1"/>
          </p:cNvSpPr>
          <p:nvPr/>
        </p:nvSpPr>
        <p:spPr bwMode="auto">
          <a:xfrm>
            <a:off x="781050" y="1490663"/>
            <a:ext cx="7562850" cy="0"/>
          </a:xfrm>
          <a:prstGeom prst="line">
            <a:avLst/>
          </a:prstGeom>
          <a:noFill/>
          <a:ln w="57150" cmpd="thinThick">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764" name="Line 4"/>
          <p:cNvSpPr>
            <a:spLocks noChangeShapeType="1"/>
          </p:cNvSpPr>
          <p:nvPr/>
        </p:nvSpPr>
        <p:spPr bwMode="auto">
          <a:xfrm>
            <a:off x="752475" y="15033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765" name="Line 5"/>
          <p:cNvSpPr>
            <a:spLocks noChangeShapeType="1"/>
          </p:cNvSpPr>
          <p:nvPr/>
        </p:nvSpPr>
        <p:spPr bwMode="auto">
          <a:xfrm>
            <a:off x="1514475" y="15033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766" name="Line 6"/>
          <p:cNvSpPr>
            <a:spLocks noChangeShapeType="1"/>
          </p:cNvSpPr>
          <p:nvPr/>
        </p:nvSpPr>
        <p:spPr bwMode="auto">
          <a:xfrm>
            <a:off x="2276475" y="15033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767" name="Line 7"/>
          <p:cNvSpPr>
            <a:spLocks noChangeShapeType="1"/>
          </p:cNvSpPr>
          <p:nvPr/>
        </p:nvSpPr>
        <p:spPr bwMode="auto">
          <a:xfrm>
            <a:off x="3038475" y="15033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768" name="Line 8"/>
          <p:cNvSpPr>
            <a:spLocks noChangeShapeType="1"/>
          </p:cNvSpPr>
          <p:nvPr/>
        </p:nvSpPr>
        <p:spPr bwMode="auto">
          <a:xfrm>
            <a:off x="3800475" y="15033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769" name="Line 9"/>
          <p:cNvSpPr>
            <a:spLocks noChangeShapeType="1"/>
          </p:cNvSpPr>
          <p:nvPr/>
        </p:nvSpPr>
        <p:spPr bwMode="auto">
          <a:xfrm>
            <a:off x="4562475" y="15033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770" name="Line 10"/>
          <p:cNvSpPr>
            <a:spLocks noChangeShapeType="1"/>
          </p:cNvSpPr>
          <p:nvPr/>
        </p:nvSpPr>
        <p:spPr bwMode="auto">
          <a:xfrm>
            <a:off x="5324475" y="15033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771" name="Line 11"/>
          <p:cNvSpPr>
            <a:spLocks noChangeShapeType="1"/>
          </p:cNvSpPr>
          <p:nvPr/>
        </p:nvSpPr>
        <p:spPr bwMode="auto">
          <a:xfrm>
            <a:off x="6086475" y="15033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772" name="Line 12"/>
          <p:cNvSpPr>
            <a:spLocks noChangeShapeType="1"/>
          </p:cNvSpPr>
          <p:nvPr/>
        </p:nvSpPr>
        <p:spPr bwMode="auto">
          <a:xfrm>
            <a:off x="6848475" y="15033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773" name="Line 13"/>
          <p:cNvSpPr>
            <a:spLocks noChangeShapeType="1"/>
          </p:cNvSpPr>
          <p:nvPr/>
        </p:nvSpPr>
        <p:spPr bwMode="auto">
          <a:xfrm>
            <a:off x="7610475" y="15033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774" name="Line 14"/>
          <p:cNvSpPr>
            <a:spLocks noChangeShapeType="1"/>
          </p:cNvSpPr>
          <p:nvPr/>
        </p:nvSpPr>
        <p:spPr bwMode="auto">
          <a:xfrm>
            <a:off x="8372475" y="15033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7775" name="Rectangle 15"/>
          <p:cNvSpPr>
            <a:spLocks noChangeArrowheads="1"/>
          </p:cNvSpPr>
          <p:nvPr/>
        </p:nvSpPr>
        <p:spPr bwMode="auto">
          <a:xfrm>
            <a:off x="268288" y="1628775"/>
            <a:ext cx="72072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nSpc>
                <a:spcPct val="90000"/>
              </a:lnSpc>
            </a:pPr>
            <a:r>
              <a:rPr lang="en-US" sz="1800" b="1"/>
              <a:t>&gt; 0.0</a:t>
            </a:r>
          </a:p>
        </p:txBody>
      </p:sp>
      <p:sp>
        <p:nvSpPr>
          <p:cNvPr id="117776" name="Rectangle 16"/>
          <p:cNvSpPr>
            <a:spLocks noChangeArrowheads="1"/>
          </p:cNvSpPr>
          <p:nvPr/>
        </p:nvSpPr>
        <p:spPr bwMode="auto">
          <a:xfrm>
            <a:off x="7888288" y="1628775"/>
            <a:ext cx="10699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nSpc>
                <a:spcPct val="90000"/>
              </a:lnSpc>
            </a:pPr>
            <a:r>
              <a:rPr lang="en-US" sz="1800" b="1"/>
              <a:t>10,000 $</a:t>
            </a:r>
          </a:p>
        </p:txBody>
      </p:sp>
      <p:sp>
        <p:nvSpPr>
          <p:cNvPr id="373777" name="Line 17"/>
          <p:cNvSpPr>
            <a:spLocks noChangeShapeType="1"/>
          </p:cNvSpPr>
          <p:nvPr/>
        </p:nvSpPr>
        <p:spPr bwMode="auto">
          <a:xfrm>
            <a:off x="781050" y="2709863"/>
            <a:ext cx="7562850" cy="0"/>
          </a:xfrm>
          <a:prstGeom prst="line">
            <a:avLst/>
          </a:prstGeom>
          <a:noFill/>
          <a:ln w="57150" cmpd="thinThick">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778" name="Line 18"/>
          <p:cNvSpPr>
            <a:spLocks noChangeShapeType="1"/>
          </p:cNvSpPr>
          <p:nvPr/>
        </p:nvSpPr>
        <p:spPr bwMode="auto">
          <a:xfrm>
            <a:off x="752475" y="27225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779" name="Line 19"/>
          <p:cNvSpPr>
            <a:spLocks noChangeShapeType="1"/>
          </p:cNvSpPr>
          <p:nvPr/>
        </p:nvSpPr>
        <p:spPr bwMode="auto">
          <a:xfrm>
            <a:off x="1514475" y="27225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780" name="Line 20"/>
          <p:cNvSpPr>
            <a:spLocks noChangeShapeType="1"/>
          </p:cNvSpPr>
          <p:nvPr/>
        </p:nvSpPr>
        <p:spPr bwMode="auto">
          <a:xfrm>
            <a:off x="2276475" y="27225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781" name="Line 21"/>
          <p:cNvSpPr>
            <a:spLocks noChangeShapeType="1"/>
          </p:cNvSpPr>
          <p:nvPr/>
        </p:nvSpPr>
        <p:spPr bwMode="auto">
          <a:xfrm>
            <a:off x="3038475" y="27225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782" name="Line 22"/>
          <p:cNvSpPr>
            <a:spLocks noChangeShapeType="1"/>
          </p:cNvSpPr>
          <p:nvPr/>
        </p:nvSpPr>
        <p:spPr bwMode="auto">
          <a:xfrm>
            <a:off x="3800475" y="27225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783" name="Line 23"/>
          <p:cNvSpPr>
            <a:spLocks noChangeShapeType="1"/>
          </p:cNvSpPr>
          <p:nvPr/>
        </p:nvSpPr>
        <p:spPr bwMode="auto">
          <a:xfrm>
            <a:off x="4562475" y="27225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784" name="Line 24"/>
          <p:cNvSpPr>
            <a:spLocks noChangeShapeType="1"/>
          </p:cNvSpPr>
          <p:nvPr/>
        </p:nvSpPr>
        <p:spPr bwMode="auto">
          <a:xfrm>
            <a:off x="5324475" y="27225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785" name="Line 25"/>
          <p:cNvSpPr>
            <a:spLocks noChangeShapeType="1"/>
          </p:cNvSpPr>
          <p:nvPr/>
        </p:nvSpPr>
        <p:spPr bwMode="auto">
          <a:xfrm>
            <a:off x="6086475" y="27225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786" name="Line 26"/>
          <p:cNvSpPr>
            <a:spLocks noChangeShapeType="1"/>
          </p:cNvSpPr>
          <p:nvPr/>
        </p:nvSpPr>
        <p:spPr bwMode="auto">
          <a:xfrm>
            <a:off x="6848475" y="27225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787" name="Line 27"/>
          <p:cNvSpPr>
            <a:spLocks noChangeShapeType="1"/>
          </p:cNvSpPr>
          <p:nvPr/>
        </p:nvSpPr>
        <p:spPr bwMode="auto">
          <a:xfrm>
            <a:off x="7610475" y="27225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788" name="Line 28"/>
          <p:cNvSpPr>
            <a:spLocks noChangeShapeType="1"/>
          </p:cNvSpPr>
          <p:nvPr/>
        </p:nvSpPr>
        <p:spPr bwMode="auto">
          <a:xfrm>
            <a:off x="8372475" y="27225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7789" name="Rectangle 29"/>
          <p:cNvSpPr>
            <a:spLocks noChangeArrowheads="1"/>
          </p:cNvSpPr>
          <p:nvPr/>
        </p:nvSpPr>
        <p:spPr bwMode="auto">
          <a:xfrm>
            <a:off x="7964488" y="2847975"/>
            <a:ext cx="8794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nSpc>
                <a:spcPct val="90000"/>
              </a:lnSpc>
            </a:pPr>
            <a:r>
              <a:rPr lang="en-US" sz="1800" b="1"/>
              <a:t>1000 $</a:t>
            </a:r>
          </a:p>
        </p:txBody>
      </p:sp>
      <p:sp>
        <p:nvSpPr>
          <p:cNvPr id="373790" name="Line 30"/>
          <p:cNvSpPr>
            <a:spLocks noChangeShapeType="1"/>
          </p:cNvSpPr>
          <p:nvPr/>
        </p:nvSpPr>
        <p:spPr bwMode="auto">
          <a:xfrm>
            <a:off x="781050" y="3929063"/>
            <a:ext cx="7562850" cy="0"/>
          </a:xfrm>
          <a:prstGeom prst="line">
            <a:avLst/>
          </a:prstGeom>
          <a:noFill/>
          <a:ln w="57150" cmpd="thinThick">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791" name="Line 31"/>
          <p:cNvSpPr>
            <a:spLocks noChangeShapeType="1"/>
          </p:cNvSpPr>
          <p:nvPr/>
        </p:nvSpPr>
        <p:spPr bwMode="auto">
          <a:xfrm>
            <a:off x="752475" y="39417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792" name="Line 32"/>
          <p:cNvSpPr>
            <a:spLocks noChangeShapeType="1"/>
          </p:cNvSpPr>
          <p:nvPr/>
        </p:nvSpPr>
        <p:spPr bwMode="auto">
          <a:xfrm>
            <a:off x="1514475" y="39417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793" name="Line 33"/>
          <p:cNvSpPr>
            <a:spLocks noChangeShapeType="1"/>
          </p:cNvSpPr>
          <p:nvPr/>
        </p:nvSpPr>
        <p:spPr bwMode="auto">
          <a:xfrm>
            <a:off x="2276475" y="39417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794" name="Line 34"/>
          <p:cNvSpPr>
            <a:spLocks noChangeShapeType="1"/>
          </p:cNvSpPr>
          <p:nvPr/>
        </p:nvSpPr>
        <p:spPr bwMode="auto">
          <a:xfrm>
            <a:off x="3038475" y="39417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795" name="Line 35"/>
          <p:cNvSpPr>
            <a:spLocks noChangeShapeType="1"/>
          </p:cNvSpPr>
          <p:nvPr/>
        </p:nvSpPr>
        <p:spPr bwMode="auto">
          <a:xfrm>
            <a:off x="3800475" y="39417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796" name="Line 36"/>
          <p:cNvSpPr>
            <a:spLocks noChangeShapeType="1"/>
          </p:cNvSpPr>
          <p:nvPr/>
        </p:nvSpPr>
        <p:spPr bwMode="auto">
          <a:xfrm>
            <a:off x="4562475" y="39417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797" name="Line 37"/>
          <p:cNvSpPr>
            <a:spLocks noChangeShapeType="1"/>
          </p:cNvSpPr>
          <p:nvPr/>
        </p:nvSpPr>
        <p:spPr bwMode="auto">
          <a:xfrm>
            <a:off x="5324475" y="39417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798" name="Line 38"/>
          <p:cNvSpPr>
            <a:spLocks noChangeShapeType="1"/>
          </p:cNvSpPr>
          <p:nvPr/>
        </p:nvSpPr>
        <p:spPr bwMode="auto">
          <a:xfrm>
            <a:off x="6086475" y="39417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799" name="Line 39"/>
          <p:cNvSpPr>
            <a:spLocks noChangeShapeType="1"/>
          </p:cNvSpPr>
          <p:nvPr/>
        </p:nvSpPr>
        <p:spPr bwMode="auto">
          <a:xfrm>
            <a:off x="6848475" y="39417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800" name="Line 40"/>
          <p:cNvSpPr>
            <a:spLocks noChangeShapeType="1"/>
          </p:cNvSpPr>
          <p:nvPr/>
        </p:nvSpPr>
        <p:spPr bwMode="auto">
          <a:xfrm>
            <a:off x="7610475" y="39417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801" name="Line 41"/>
          <p:cNvSpPr>
            <a:spLocks noChangeShapeType="1"/>
          </p:cNvSpPr>
          <p:nvPr/>
        </p:nvSpPr>
        <p:spPr bwMode="auto">
          <a:xfrm>
            <a:off x="8372475" y="39417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7802" name="Rectangle 42"/>
          <p:cNvSpPr>
            <a:spLocks noChangeArrowheads="1"/>
          </p:cNvSpPr>
          <p:nvPr/>
        </p:nvSpPr>
        <p:spPr bwMode="auto">
          <a:xfrm>
            <a:off x="8040688" y="4067175"/>
            <a:ext cx="7524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nSpc>
                <a:spcPct val="90000"/>
              </a:lnSpc>
            </a:pPr>
            <a:r>
              <a:rPr lang="en-US" sz="1800" b="1"/>
              <a:t>100 $</a:t>
            </a:r>
          </a:p>
        </p:txBody>
      </p:sp>
      <p:sp>
        <p:nvSpPr>
          <p:cNvPr id="373803" name="Line 43"/>
          <p:cNvSpPr>
            <a:spLocks noChangeShapeType="1"/>
          </p:cNvSpPr>
          <p:nvPr/>
        </p:nvSpPr>
        <p:spPr bwMode="auto">
          <a:xfrm>
            <a:off x="781050" y="5148263"/>
            <a:ext cx="7562850" cy="0"/>
          </a:xfrm>
          <a:prstGeom prst="line">
            <a:avLst/>
          </a:prstGeom>
          <a:noFill/>
          <a:ln w="57150" cmpd="thinThick">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804" name="Line 44"/>
          <p:cNvSpPr>
            <a:spLocks noChangeShapeType="1"/>
          </p:cNvSpPr>
          <p:nvPr/>
        </p:nvSpPr>
        <p:spPr bwMode="auto">
          <a:xfrm>
            <a:off x="752475" y="51609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805" name="Line 45"/>
          <p:cNvSpPr>
            <a:spLocks noChangeShapeType="1"/>
          </p:cNvSpPr>
          <p:nvPr/>
        </p:nvSpPr>
        <p:spPr bwMode="auto">
          <a:xfrm>
            <a:off x="1514475" y="51609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806" name="Line 46"/>
          <p:cNvSpPr>
            <a:spLocks noChangeShapeType="1"/>
          </p:cNvSpPr>
          <p:nvPr/>
        </p:nvSpPr>
        <p:spPr bwMode="auto">
          <a:xfrm>
            <a:off x="2276475" y="51609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807" name="Line 47"/>
          <p:cNvSpPr>
            <a:spLocks noChangeShapeType="1"/>
          </p:cNvSpPr>
          <p:nvPr/>
        </p:nvSpPr>
        <p:spPr bwMode="auto">
          <a:xfrm>
            <a:off x="3038475" y="51609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808" name="Line 48"/>
          <p:cNvSpPr>
            <a:spLocks noChangeShapeType="1"/>
          </p:cNvSpPr>
          <p:nvPr/>
        </p:nvSpPr>
        <p:spPr bwMode="auto">
          <a:xfrm>
            <a:off x="3800475" y="51609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809" name="Line 49"/>
          <p:cNvSpPr>
            <a:spLocks noChangeShapeType="1"/>
          </p:cNvSpPr>
          <p:nvPr/>
        </p:nvSpPr>
        <p:spPr bwMode="auto">
          <a:xfrm>
            <a:off x="4562475" y="51609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810" name="Line 50"/>
          <p:cNvSpPr>
            <a:spLocks noChangeShapeType="1"/>
          </p:cNvSpPr>
          <p:nvPr/>
        </p:nvSpPr>
        <p:spPr bwMode="auto">
          <a:xfrm>
            <a:off x="5324475" y="51609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811" name="Line 51"/>
          <p:cNvSpPr>
            <a:spLocks noChangeShapeType="1"/>
          </p:cNvSpPr>
          <p:nvPr/>
        </p:nvSpPr>
        <p:spPr bwMode="auto">
          <a:xfrm>
            <a:off x="6086475" y="51609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812" name="Line 52"/>
          <p:cNvSpPr>
            <a:spLocks noChangeShapeType="1"/>
          </p:cNvSpPr>
          <p:nvPr/>
        </p:nvSpPr>
        <p:spPr bwMode="auto">
          <a:xfrm>
            <a:off x="6848475" y="51609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813" name="Line 53"/>
          <p:cNvSpPr>
            <a:spLocks noChangeShapeType="1"/>
          </p:cNvSpPr>
          <p:nvPr/>
        </p:nvSpPr>
        <p:spPr bwMode="auto">
          <a:xfrm>
            <a:off x="7610475" y="51609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814" name="Line 54"/>
          <p:cNvSpPr>
            <a:spLocks noChangeShapeType="1"/>
          </p:cNvSpPr>
          <p:nvPr/>
        </p:nvSpPr>
        <p:spPr bwMode="auto">
          <a:xfrm>
            <a:off x="8372475" y="51609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7815" name="Rectangle 55"/>
          <p:cNvSpPr>
            <a:spLocks noChangeArrowheads="1"/>
          </p:cNvSpPr>
          <p:nvPr/>
        </p:nvSpPr>
        <p:spPr bwMode="auto">
          <a:xfrm>
            <a:off x="8116888" y="5286375"/>
            <a:ext cx="6254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nSpc>
                <a:spcPct val="90000"/>
              </a:lnSpc>
            </a:pPr>
            <a:r>
              <a:rPr lang="en-US" sz="1800" b="1"/>
              <a:t>10 $</a:t>
            </a:r>
          </a:p>
        </p:txBody>
      </p:sp>
      <p:sp>
        <p:nvSpPr>
          <p:cNvPr id="373816" name="Line 56"/>
          <p:cNvSpPr>
            <a:spLocks noChangeShapeType="1"/>
          </p:cNvSpPr>
          <p:nvPr/>
        </p:nvSpPr>
        <p:spPr bwMode="auto">
          <a:xfrm>
            <a:off x="781050" y="6367463"/>
            <a:ext cx="7562850" cy="0"/>
          </a:xfrm>
          <a:prstGeom prst="line">
            <a:avLst/>
          </a:prstGeom>
          <a:noFill/>
          <a:ln w="57150" cmpd="thinThick">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817" name="Line 57"/>
          <p:cNvSpPr>
            <a:spLocks noChangeShapeType="1"/>
          </p:cNvSpPr>
          <p:nvPr/>
        </p:nvSpPr>
        <p:spPr bwMode="auto">
          <a:xfrm>
            <a:off x="752475" y="63801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818" name="Line 58"/>
          <p:cNvSpPr>
            <a:spLocks noChangeShapeType="1"/>
          </p:cNvSpPr>
          <p:nvPr/>
        </p:nvSpPr>
        <p:spPr bwMode="auto">
          <a:xfrm>
            <a:off x="1514475" y="63801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819" name="Line 59"/>
          <p:cNvSpPr>
            <a:spLocks noChangeShapeType="1"/>
          </p:cNvSpPr>
          <p:nvPr/>
        </p:nvSpPr>
        <p:spPr bwMode="auto">
          <a:xfrm>
            <a:off x="2276475" y="63801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820" name="Line 60"/>
          <p:cNvSpPr>
            <a:spLocks noChangeShapeType="1"/>
          </p:cNvSpPr>
          <p:nvPr/>
        </p:nvSpPr>
        <p:spPr bwMode="auto">
          <a:xfrm>
            <a:off x="3038475" y="63801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821" name="Line 61"/>
          <p:cNvSpPr>
            <a:spLocks noChangeShapeType="1"/>
          </p:cNvSpPr>
          <p:nvPr/>
        </p:nvSpPr>
        <p:spPr bwMode="auto">
          <a:xfrm>
            <a:off x="3800475" y="63801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822" name="Line 62"/>
          <p:cNvSpPr>
            <a:spLocks noChangeShapeType="1"/>
          </p:cNvSpPr>
          <p:nvPr/>
        </p:nvSpPr>
        <p:spPr bwMode="auto">
          <a:xfrm>
            <a:off x="4562475" y="63801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823" name="Line 63"/>
          <p:cNvSpPr>
            <a:spLocks noChangeShapeType="1"/>
          </p:cNvSpPr>
          <p:nvPr/>
        </p:nvSpPr>
        <p:spPr bwMode="auto">
          <a:xfrm>
            <a:off x="5324475" y="63801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824" name="Line 64"/>
          <p:cNvSpPr>
            <a:spLocks noChangeShapeType="1"/>
          </p:cNvSpPr>
          <p:nvPr/>
        </p:nvSpPr>
        <p:spPr bwMode="auto">
          <a:xfrm>
            <a:off x="6086475" y="63801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825" name="Line 65"/>
          <p:cNvSpPr>
            <a:spLocks noChangeShapeType="1"/>
          </p:cNvSpPr>
          <p:nvPr/>
        </p:nvSpPr>
        <p:spPr bwMode="auto">
          <a:xfrm>
            <a:off x="6848475" y="63801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826" name="Line 66"/>
          <p:cNvSpPr>
            <a:spLocks noChangeShapeType="1"/>
          </p:cNvSpPr>
          <p:nvPr/>
        </p:nvSpPr>
        <p:spPr bwMode="auto">
          <a:xfrm>
            <a:off x="7610475" y="63801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827" name="Line 67"/>
          <p:cNvSpPr>
            <a:spLocks noChangeShapeType="1"/>
          </p:cNvSpPr>
          <p:nvPr/>
        </p:nvSpPr>
        <p:spPr bwMode="auto">
          <a:xfrm>
            <a:off x="8372475" y="63801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7828" name="Rectangle 68"/>
          <p:cNvSpPr>
            <a:spLocks noChangeArrowheads="1"/>
          </p:cNvSpPr>
          <p:nvPr/>
        </p:nvSpPr>
        <p:spPr bwMode="auto">
          <a:xfrm>
            <a:off x="8193088" y="6505575"/>
            <a:ext cx="4984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nSpc>
                <a:spcPct val="90000"/>
              </a:lnSpc>
            </a:pPr>
            <a:r>
              <a:rPr lang="en-US" sz="1800" b="1"/>
              <a:t>1 $</a:t>
            </a:r>
          </a:p>
        </p:txBody>
      </p:sp>
      <p:sp>
        <p:nvSpPr>
          <p:cNvPr id="117829" name="Rectangle 69"/>
          <p:cNvSpPr>
            <a:spLocks noChangeArrowheads="1"/>
          </p:cNvSpPr>
          <p:nvPr/>
        </p:nvSpPr>
        <p:spPr bwMode="auto">
          <a:xfrm>
            <a:off x="4154488" y="1628775"/>
            <a:ext cx="71437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nSpc>
                <a:spcPct val="90000"/>
              </a:lnSpc>
            </a:pPr>
            <a:r>
              <a:rPr lang="en-US" sz="1800" b="1"/>
              <a:t>5000</a:t>
            </a:r>
          </a:p>
        </p:txBody>
      </p:sp>
      <p:sp>
        <p:nvSpPr>
          <p:cNvPr id="117830" name="Rectangle 70"/>
          <p:cNvSpPr>
            <a:spLocks noChangeArrowheads="1"/>
          </p:cNvSpPr>
          <p:nvPr/>
        </p:nvSpPr>
        <p:spPr bwMode="auto">
          <a:xfrm>
            <a:off x="4230688" y="2847975"/>
            <a:ext cx="58737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nSpc>
                <a:spcPct val="90000"/>
              </a:lnSpc>
            </a:pPr>
            <a:r>
              <a:rPr lang="en-US" sz="1800" b="1"/>
              <a:t>500</a:t>
            </a:r>
          </a:p>
        </p:txBody>
      </p:sp>
      <p:sp>
        <p:nvSpPr>
          <p:cNvPr id="117831" name="Rectangle 71"/>
          <p:cNvSpPr>
            <a:spLocks noChangeArrowheads="1"/>
          </p:cNvSpPr>
          <p:nvPr/>
        </p:nvSpPr>
        <p:spPr bwMode="auto">
          <a:xfrm>
            <a:off x="4306888" y="4067175"/>
            <a:ext cx="46037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nSpc>
                <a:spcPct val="90000"/>
              </a:lnSpc>
            </a:pPr>
            <a:r>
              <a:rPr lang="en-US" sz="1800" b="1"/>
              <a:t>50</a:t>
            </a:r>
          </a:p>
        </p:txBody>
      </p:sp>
      <p:sp>
        <p:nvSpPr>
          <p:cNvPr id="117832" name="Rectangle 72"/>
          <p:cNvSpPr>
            <a:spLocks noChangeArrowheads="1"/>
          </p:cNvSpPr>
          <p:nvPr/>
        </p:nvSpPr>
        <p:spPr bwMode="auto">
          <a:xfrm>
            <a:off x="4383088" y="5286375"/>
            <a:ext cx="33337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nSpc>
                <a:spcPct val="90000"/>
              </a:lnSpc>
            </a:pPr>
            <a:r>
              <a:rPr lang="en-US" sz="1800" b="1"/>
              <a:t>5</a:t>
            </a:r>
          </a:p>
        </p:txBody>
      </p:sp>
      <p:sp>
        <p:nvSpPr>
          <p:cNvPr id="117833" name="Rectangle 73"/>
          <p:cNvSpPr>
            <a:spLocks noChangeArrowheads="1"/>
          </p:cNvSpPr>
          <p:nvPr/>
        </p:nvSpPr>
        <p:spPr bwMode="auto">
          <a:xfrm>
            <a:off x="4306888" y="6505575"/>
            <a:ext cx="6254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nSpc>
                <a:spcPct val="90000"/>
              </a:lnSpc>
            </a:pPr>
            <a:r>
              <a:rPr lang="en-US" sz="1800" b="1"/>
              <a:t>0.50</a:t>
            </a:r>
          </a:p>
        </p:txBody>
      </p:sp>
      <p:grpSp>
        <p:nvGrpSpPr>
          <p:cNvPr id="117834" name="Group 74"/>
          <p:cNvGrpSpPr>
            <a:grpSpLocks/>
          </p:cNvGrpSpPr>
          <p:nvPr/>
        </p:nvGrpSpPr>
        <p:grpSpPr bwMode="auto">
          <a:xfrm>
            <a:off x="4522788" y="2263775"/>
            <a:ext cx="1017587" cy="498475"/>
            <a:chOff x="2943" y="1535"/>
            <a:chExt cx="641" cy="314"/>
          </a:xfrm>
        </p:grpSpPr>
        <p:sp>
          <p:nvSpPr>
            <p:cNvPr id="373835" name="Line 75"/>
            <p:cNvSpPr>
              <a:spLocks noChangeShapeType="1"/>
            </p:cNvSpPr>
            <p:nvPr/>
          </p:nvSpPr>
          <p:spPr bwMode="auto">
            <a:xfrm>
              <a:off x="2968" y="1584"/>
              <a:ext cx="0" cy="224"/>
            </a:xfrm>
            <a:prstGeom prst="line">
              <a:avLst/>
            </a:prstGeom>
            <a:noFill/>
            <a:ln w="25400">
              <a:solidFill>
                <a:srgbClr val="FC0128"/>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836" name="Line 76"/>
            <p:cNvSpPr>
              <a:spLocks noChangeShapeType="1"/>
            </p:cNvSpPr>
            <p:nvPr/>
          </p:nvSpPr>
          <p:spPr bwMode="auto">
            <a:xfrm>
              <a:off x="2976" y="1712"/>
              <a:ext cx="608" cy="0"/>
            </a:xfrm>
            <a:prstGeom prst="line">
              <a:avLst/>
            </a:prstGeom>
            <a:noFill/>
            <a:ln w="25400">
              <a:solidFill>
                <a:srgbClr val="FC0128"/>
              </a:solidFill>
              <a:round/>
              <a:headEnd/>
              <a:tailEnd type="triangle" w="med" len="me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7899" name="Rectangle 77"/>
            <p:cNvSpPr>
              <a:spLocks noChangeArrowheads="1"/>
            </p:cNvSpPr>
            <p:nvPr/>
          </p:nvSpPr>
          <p:spPr bwMode="auto">
            <a:xfrm>
              <a:off x="2943" y="1535"/>
              <a:ext cx="554"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800" b="1">
                  <a:solidFill>
                    <a:srgbClr val="FC0128"/>
                  </a:solidFill>
                </a:rPr>
                <a:t>Lethal</a:t>
              </a:r>
            </a:p>
            <a:p>
              <a:pPr algn="ctr">
                <a:lnSpc>
                  <a:spcPct val="90000"/>
                </a:lnSpc>
              </a:pPr>
              <a:r>
                <a:rPr lang="en-US" sz="1000" b="1">
                  <a:solidFill>
                    <a:srgbClr val="FC0128"/>
                  </a:solidFill>
                </a:rPr>
                <a:t>w.b.</a:t>
              </a:r>
            </a:p>
          </p:txBody>
        </p:sp>
      </p:grpSp>
      <p:sp>
        <p:nvSpPr>
          <p:cNvPr id="373838" name="Line 78"/>
          <p:cNvSpPr>
            <a:spLocks noChangeShapeType="1"/>
          </p:cNvSpPr>
          <p:nvPr/>
        </p:nvSpPr>
        <p:spPr bwMode="auto">
          <a:xfrm>
            <a:off x="4562475" y="50085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7836" name="Rectangle 79"/>
          <p:cNvSpPr>
            <a:spLocks noChangeArrowheads="1"/>
          </p:cNvSpPr>
          <p:nvPr/>
        </p:nvSpPr>
        <p:spPr bwMode="auto">
          <a:xfrm>
            <a:off x="4016375" y="4530725"/>
            <a:ext cx="11303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000" b="1"/>
              <a:t>U.S. </a:t>
            </a:r>
          </a:p>
          <a:p>
            <a:pPr algn="ctr">
              <a:lnSpc>
                <a:spcPct val="90000"/>
              </a:lnSpc>
            </a:pPr>
            <a:r>
              <a:rPr lang="en-US" sz="1000" b="1"/>
              <a:t>Radworker limit</a:t>
            </a:r>
          </a:p>
          <a:p>
            <a:pPr algn="ctr">
              <a:lnSpc>
                <a:spcPct val="90000"/>
              </a:lnSpc>
            </a:pPr>
            <a:r>
              <a:rPr lang="en-US" sz="1000" b="1"/>
              <a:t>w.b. (yearly)</a:t>
            </a:r>
          </a:p>
        </p:txBody>
      </p:sp>
      <p:sp>
        <p:nvSpPr>
          <p:cNvPr id="373840" name="Line 80"/>
          <p:cNvSpPr>
            <a:spLocks noChangeShapeType="1"/>
          </p:cNvSpPr>
          <p:nvPr/>
        </p:nvSpPr>
        <p:spPr bwMode="auto">
          <a:xfrm>
            <a:off x="3038475" y="62277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7838" name="Rectangle 81"/>
          <p:cNvSpPr>
            <a:spLocks noChangeArrowheads="1"/>
          </p:cNvSpPr>
          <p:nvPr/>
        </p:nvSpPr>
        <p:spPr bwMode="auto">
          <a:xfrm>
            <a:off x="2970213" y="5673725"/>
            <a:ext cx="936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000" b="1"/>
              <a:t>natural</a:t>
            </a:r>
          </a:p>
          <a:p>
            <a:pPr algn="ctr">
              <a:lnSpc>
                <a:spcPct val="90000"/>
              </a:lnSpc>
            </a:pPr>
            <a:r>
              <a:rPr lang="en-US" sz="1000" b="1"/>
              <a:t>background</a:t>
            </a:r>
          </a:p>
          <a:p>
            <a:pPr algn="ctr">
              <a:lnSpc>
                <a:spcPct val="90000"/>
              </a:lnSpc>
            </a:pPr>
            <a:r>
              <a:rPr lang="en-US" sz="1000" b="1"/>
              <a:t>w.b. (yearly)</a:t>
            </a:r>
          </a:p>
        </p:txBody>
      </p:sp>
      <p:sp>
        <p:nvSpPr>
          <p:cNvPr id="373842" name="Line 82"/>
          <p:cNvSpPr>
            <a:spLocks noChangeShapeType="1"/>
          </p:cNvSpPr>
          <p:nvPr/>
        </p:nvSpPr>
        <p:spPr bwMode="auto">
          <a:xfrm>
            <a:off x="3800475" y="62277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843" name="Line 83"/>
          <p:cNvSpPr>
            <a:spLocks noChangeShapeType="1"/>
          </p:cNvSpPr>
          <p:nvPr/>
        </p:nvSpPr>
        <p:spPr bwMode="auto">
          <a:xfrm>
            <a:off x="3051175" y="6215063"/>
            <a:ext cx="736600" cy="0"/>
          </a:xfrm>
          <a:prstGeom prst="line">
            <a:avLst/>
          </a:prstGeom>
          <a:noFill/>
          <a:ln w="25400">
            <a:solidFill>
              <a:schemeClr val="tx1"/>
            </a:solidFill>
            <a:round/>
            <a:headEnd type="triangle" w="med" len="med"/>
            <a:tailEnd type="triangle" w="med" len="me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7841" name="Rectangle 84"/>
          <p:cNvSpPr>
            <a:spLocks noChangeArrowheads="1"/>
          </p:cNvSpPr>
          <p:nvPr/>
        </p:nvSpPr>
        <p:spPr bwMode="auto">
          <a:xfrm>
            <a:off x="0" y="5978525"/>
            <a:ext cx="806450"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000" b="1"/>
              <a:t>antique</a:t>
            </a:r>
          </a:p>
          <a:p>
            <a:pPr algn="ctr">
              <a:lnSpc>
                <a:spcPct val="90000"/>
              </a:lnSpc>
            </a:pPr>
            <a:r>
              <a:rPr lang="en-US" sz="1000" b="1"/>
              <a:t>(per hour)</a:t>
            </a:r>
          </a:p>
        </p:txBody>
      </p:sp>
      <p:sp>
        <p:nvSpPr>
          <p:cNvPr id="117842" name="Rectangle 85"/>
          <p:cNvSpPr>
            <a:spLocks noChangeArrowheads="1"/>
          </p:cNvSpPr>
          <p:nvPr/>
        </p:nvSpPr>
        <p:spPr bwMode="auto">
          <a:xfrm>
            <a:off x="268288" y="2847975"/>
            <a:ext cx="72072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nSpc>
                <a:spcPct val="90000"/>
              </a:lnSpc>
            </a:pPr>
            <a:r>
              <a:rPr lang="en-US" sz="1800" b="1"/>
              <a:t>&gt; 0.0</a:t>
            </a:r>
          </a:p>
        </p:txBody>
      </p:sp>
      <p:sp>
        <p:nvSpPr>
          <p:cNvPr id="117843" name="Rectangle 86"/>
          <p:cNvSpPr>
            <a:spLocks noChangeArrowheads="1"/>
          </p:cNvSpPr>
          <p:nvPr/>
        </p:nvSpPr>
        <p:spPr bwMode="auto">
          <a:xfrm>
            <a:off x="268288" y="4067175"/>
            <a:ext cx="72072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nSpc>
                <a:spcPct val="90000"/>
              </a:lnSpc>
            </a:pPr>
            <a:r>
              <a:rPr lang="en-US" sz="1800" b="1"/>
              <a:t>&gt; 0.0</a:t>
            </a:r>
          </a:p>
        </p:txBody>
      </p:sp>
      <p:sp>
        <p:nvSpPr>
          <p:cNvPr id="117844" name="Rectangle 87"/>
          <p:cNvSpPr>
            <a:spLocks noChangeArrowheads="1"/>
          </p:cNvSpPr>
          <p:nvPr/>
        </p:nvSpPr>
        <p:spPr bwMode="auto">
          <a:xfrm>
            <a:off x="268288" y="5286375"/>
            <a:ext cx="72072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nSpc>
                <a:spcPct val="90000"/>
              </a:lnSpc>
            </a:pPr>
            <a:r>
              <a:rPr lang="en-US" sz="1800" b="1"/>
              <a:t>&gt; 0.0</a:t>
            </a:r>
          </a:p>
        </p:txBody>
      </p:sp>
      <p:sp>
        <p:nvSpPr>
          <p:cNvPr id="117845" name="Rectangle 88"/>
          <p:cNvSpPr>
            <a:spLocks noChangeArrowheads="1"/>
          </p:cNvSpPr>
          <p:nvPr/>
        </p:nvSpPr>
        <p:spPr bwMode="auto">
          <a:xfrm>
            <a:off x="1106488" y="1628775"/>
            <a:ext cx="71437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nSpc>
                <a:spcPct val="90000"/>
              </a:lnSpc>
            </a:pPr>
            <a:r>
              <a:rPr lang="en-US" sz="1800" b="1"/>
              <a:t>1000</a:t>
            </a:r>
          </a:p>
        </p:txBody>
      </p:sp>
      <p:sp>
        <p:nvSpPr>
          <p:cNvPr id="117846" name="Rectangle 89"/>
          <p:cNvSpPr>
            <a:spLocks noChangeArrowheads="1"/>
          </p:cNvSpPr>
          <p:nvPr/>
        </p:nvSpPr>
        <p:spPr bwMode="auto">
          <a:xfrm>
            <a:off x="1182688" y="2847975"/>
            <a:ext cx="58737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nSpc>
                <a:spcPct val="90000"/>
              </a:lnSpc>
            </a:pPr>
            <a:r>
              <a:rPr lang="en-US" sz="1800" b="1"/>
              <a:t>100</a:t>
            </a:r>
          </a:p>
        </p:txBody>
      </p:sp>
      <p:sp>
        <p:nvSpPr>
          <p:cNvPr id="117847" name="Rectangle 90"/>
          <p:cNvSpPr>
            <a:spLocks noChangeArrowheads="1"/>
          </p:cNvSpPr>
          <p:nvPr/>
        </p:nvSpPr>
        <p:spPr bwMode="auto">
          <a:xfrm>
            <a:off x="1258888" y="4067175"/>
            <a:ext cx="46037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nSpc>
                <a:spcPct val="90000"/>
              </a:lnSpc>
            </a:pPr>
            <a:r>
              <a:rPr lang="en-US" sz="1800" b="1"/>
              <a:t>10</a:t>
            </a:r>
          </a:p>
        </p:txBody>
      </p:sp>
      <p:sp>
        <p:nvSpPr>
          <p:cNvPr id="117848" name="Rectangle 91"/>
          <p:cNvSpPr>
            <a:spLocks noChangeArrowheads="1"/>
          </p:cNvSpPr>
          <p:nvPr/>
        </p:nvSpPr>
        <p:spPr bwMode="auto">
          <a:xfrm>
            <a:off x="1335088" y="5286375"/>
            <a:ext cx="333375"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nSpc>
                <a:spcPct val="90000"/>
              </a:lnSpc>
            </a:pPr>
            <a:r>
              <a:rPr lang="en-US" sz="1800" b="1"/>
              <a:t>1</a:t>
            </a:r>
          </a:p>
        </p:txBody>
      </p:sp>
      <p:sp>
        <p:nvSpPr>
          <p:cNvPr id="117849" name="Rectangle 92"/>
          <p:cNvSpPr>
            <a:spLocks noChangeArrowheads="1"/>
          </p:cNvSpPr>
          <p:nvPr/>
        </p:nvSpPr>
        <p:spPr bwMode="auto">
          <a:xfrm>
            <a:off x="1258888" y="6505575"/>
            <a:ext cx="6254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nSpc>
                <a:spcPct val="90000"/>
              </a:lnSpc>
            </a:pPr>
            <a:r>
              <a:rPr lang="en-US" sz="1800" b="1"/>
              <a:t>0.10</a:t>
            </a:r>
          </a:p>
        </p:txBody>
      </p:sp>
      <p:sp>
        <p:nvSpPr>
          <p:cNvPr id="373853" name="Line 93"/>
          <p:cNvSpPr>
            <a:spLocks noChangeShapeType="1"/>
          </p:cNvSpPr>
          <p:nvPr/>
        </p:nvSpPr>
        <p:spPr bwMode="auto">
          <a:xfrm flipV="1">
            <a:off x="8372475" y="1325563"/>
            <a:ext cx="0" cy="1778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854" name="Line 94"/>
          <p:cNvSpPr>
            <a:spLocks noChangeShapeType="1"/>
          </p:cNvSpPr>
          <p:nvPr/>
        </p:nvSpPr>
        <p:spPr bwMode="auto">
          <a:xfrm>
            <a:off x="8372475" y="37893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7852" name="Rectangle 95"/>
          <p:cNvSpPr>
            <a:spLocks noChangeArrowheads="1"/>
          </p:cNvSpPr>
          <p:nvPr/>
        </p:nvSpPr>
        <p:spPr bwMode="auto">
          <a:xfrm>
            <a:off x="7826375" y="3311525"/>
            <a:ext cx="11303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000" b="1"/>
              <a:t>Soviet </a:t>
            </a:r>
          </a:p>
          <a:p>
            <a:pPr algn="ctr">
              <a:lnSpc>
                <a:spcPct val="90000"/>
              </a:lnSpc>
            </a:pPr>
            <a:r>
              <a:rPr lang="en-US" sz="1000" b="1"/>
              <a:t>Radworker limit</a:t>
            </a:r>
          </a:p>
          <a:p>
            <a:pPr algn="ctr">
              <a:lnSpc>
                <a:spcPct val="90000"/>
              </a:lnSpc>
            </a:pPr>
            <a:r>
              <a:rPr lang="en-US" sz="1000" b="1"/>
              <a:t>w.b. (yearly)</a:t>
            </a:r>
          </a:p>
        </p:txBody>
      </p:sp>
      <p:sp>
        <p:nvSpPr>
          <p:cNvPr id="373856" name="Line 96"/>
          <p:cNvSpPr>
            <a:spLocks noChangeShapeType="1"/>
          </p:cNvSpPr>
          <p:nvPr/>
        </p:nvSpPr>
        <p:spPr bwMode="auto">
          <a:xfrm>
            <a:off x="2276475" y="13509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7854" name="Rectangle 97"/>
          <p:cNvSpPr>
            <a:spLocks noChangeArrowheads="1"/>
          </p:cNvSpPr>
          <p:nvPr/>
        </p:nvSpPr>
        <p:spPr bwMode="auto">
          <a:xfrm>
            <a:off x="1866900" y="949325"/>
            <a:ext cx="854075"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000" b="1"/>
              <a:t>Thyroid</a:t>
            </a:r>
          </a:p>
          <a:p>
            <a:pPr algn="ctr">
              <a:lnSpc>
                <a:spcPct val="90000"/>
              </a:lnSpc>
            </a:pPr>
            <a:r>
              <a:rPr lang="en-US" sz="1000" b="1"/>
              <a:t> Treatment</a:t>
            </a:r>
          </a:p>
        </p:txBody>
      </p:sp>
      <p:sp>
        <p:nvSpPr>
          <p:cNvPr id="373858" name="Line 98"/>
          <p:cNvSpPr>
            <a:spLocks noChangeShapeType="1"/>
          </p:cNvSpPr>
          <p:nvPr/>
        </p:nvSpPr>
        <p:spPr bwMode="auto">
          <a:xfrm>
            <a:off x="1514475" y="50085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7856" name="Rectangle 99"/>
          <p:cNvSpPr>
            <a:spLocks noChangeArrowheads="1"/>
          </p:cNvSpPr>
          <p:nvPr/>
        </p:nvSpPr>
        <p:spPr bwMode="auto">
          <a:xfrm>
            <a:off x="1196975" y="4530725"/>
            <a:ext cx="677863"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000" b="1"/>
              <a:t>Shuttle</a:t>
            </a:r>
          </a:p>
          <a:p>
            <a:pPr algn="ctr">
              <a:lnSpc>
                <a:spcPct val="90000"/>
              </a:lnSpc>
            </a:pPr>
            <a:r>
              <a:rPr lang="en-US" sz="1000" b="1"/>
              <a:t>Mission</a:t>
            </a:r>
          </a:p>
          <a:p>
            <a:pPr algn="ctr">
              <a:lnSpc>
                <a:spcPct val="90000"/>
              </a:lnSpc>
            </a:pPr>
            <a:r>
              <a:rPr lang="en-US" sz="1000" b="1"/>
              <a:t>w.b.</a:t>
            </a:r>
          </a:p>
          <a:p>
            <a:pPr algn="ctr" latinLnBrk="1">
              <a:lnSpc>
                <a:spcPct val="90000"/>
              </a:lnSpc>
            </a:pPr>
            <a:endParaRPr lang="en-US" sz="1000" b="1"/>
          </a:p>
        </p:txBody>
      </p:sp>
      <p:sp>
        <p:nvSpPr>
          <p:cNvPr id="373860" name="Line 100"/>
          <p:cNvSpPr>
            <a:spLocks noChangeShapeType="1"/>
          </p:cNvSpPr>
          <p:nvPr/>
        </p:nvSpPr>
        <p:spPr bwMode="auto">
          <a:xfrm>
            <a:off x="6086475" y="62277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7858" name="Rectangle 101"/>
          <p:cNvSpPr>
            <a:spLocks noChangeArrowheads="1"/>
          </p:cNvSpPr>
          <p:nvPr/>
        </p:nvSpPr>
        <p:spPr bwMode="auto">
          <a:xfrm>
            <a:off x="5599113" y="5749925"/>
            <a:ext cx="10128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000" b="1"/>
              <a:t>medical x-ray</a:t>
            </a:r>
          </a:p>
          <a:p>
            <a:pPr algn="ctr">
              <a:lnSpc>
                <a:spcPct val="90000"/>
              </a:lnSpc>
            </a:pPr>
            <a:r>
              <a:rPr lang="en-US" sz="1000" b="1"/>
              <a:t>technician</a:t>
            </a:r>
          </a:p>
          <a:p>
            <a:pPr algn="ctr">
              <a:lnSpc>
                <a:spcPct val="90000"/>
              </a:lnSpc>
            </a:pPr>
            <a:r>
              <a:rPr lang="en-US" sz="1000" b="1"/>
              <a:t>w.b. (yearly)</a:t>
            </a:r>
          </a:p>
        </p:txBody>
      </p:sp>
      <p:sp>
        <p:nvSpPr>
          <p:cNvPr id="373862" name="Line 102"/>
          <p:cNvSpPr>
            <a:spLocks noChangeShapeType="1"/>
          </p:cNvSpPr>
          <p:nvPr/>
        </p:nvSpPr>
        <p:spPr bwMode="auto">
          <a:xfrm>
            <a:off x="4410075" y="37512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7860" name="Rectangle 103"/>
          <p:cNvSpPr>
            <a:spLocks noChangeArrowheads="1"/>
          </p:cNvSpPr>
          <p:nvPr/>
        </p:nvSpPr>
        <p:spPr bwMode="auto">
          <a:xfrm>
            <a:off x="4010025" y="3292475"/>
            <a:ext cx="91122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000" b="1"/>
              <a:t>Ramsar,</a:t>
            </a:r>
          </a:p>
          <a:p>
            <a:pPr algn="ctr">
              <a:lnSpc>
                <a:spcPct val="90000"/>
              </a:lnSpc>
            </a:pPr>
            <a:r>
              <a:rPr lang="en-US" sz="1000" b="1"/>
              <a:t> Iran</a:t>
            </a:r>
          </a:p>
          <a:p>
            <a:pPr algn="ctr">
              <a:lnSpc>
                <a:spcPct val="90000"/>
              </a:lnSpc>
            </a:pPr>
            <a:r>
              <a:rPr lang="en-US" sz="1000" b="1"/>
              <a:t>w.b. (yearly)</a:t>
            </a:r>
          </a:p>
        </p:txBody>
      </p:sp>
      <p:sp>
        <p:nvSpPr>
          <p:cNvPr id="373864" name="Line 104"/>
          <p:cNvSpPr>
            <a:spLocks noChangeShapeType="1"/>
          </p:cNvSpPr>
          <p:nvPr/>
        </p:nvSpPr>
        <p:spPr bwMode="auto">
          <a:xfrm>
            <a:off x="8372475" y="62277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7862" name="Rectangle 105"/>
          <p:cNvSpPr>
            <a:spLocks noChangeArrowheads="1"/>
          </p:cNvSpPr>
          <p:nvPr/>
        </p:nvSpPr>
        <p:spPr bwMode="auto">
          <a:xfrm>
            <a:off x="7923213" y="5902325"/>
            <a:ext cx="936625"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000" b="1"/>
              <a:t>Airline Pilot</a:t>
            </a:r>
          </a:p>
          <a:p>
            <a:pPr algn="ctr">
              <a:lnSpc>
                <a:spcPct val="90000"/>
              </a:lnSpc>
            </a:pPr>
            <a:r>
              <a:rPr lang="en-US" sz="1000" b="1"/>
              <a:t>w.b. (yearly)</a:t>
            </a:r>
          </a:p>
        </p:txBody>
      </p:sp>
      <p:sp>
        <p:nvSpPr>
          <p:cNvPr id="373866" name="Line 106"/>
          <p:cNvSpPr>
            <a:spLocks noChangeShapeType="1"/>
          </p:cNvSpPr>
          <p:nvPr/>
        </p:nvSpPr>
        <p:spPr bwMode="auto">
          <a:xfrm>
            <a:off x="6543675" y="50085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7864" name="Rectangle 107"/>
          <p:cNvSpPr>
            <a:spLocks noChangeArrowheads="1"/>
          </p:cNvSpPr>
          <p:nvPr/>
        </p:nvSpPr>
        <p:spPr bwMode="auto">
          <a:xfrm>
            <a:off x="6057900" y="4530725"/>
            <a:ext cx="100965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000" b="1"/>
              <a:t>Skylab</a:t>
            </a:r>
          </a:p>
          <a:p>
            <a:pPr algn="ctr">
              <a:lnSpc>
                <a:spcPct val="90000"/>
              </a:lnSpc>
            </a:pPr>
            <a:r>
              <a:rPr lang="en-US" sz="1000" b="1"/>
              <a:t>Mission</a:t>
            </a:r>
          </a:p>
          <a:p>
            <a:pPr algn="ctr">
              <a:lnSpc>
                <a:spcPct val="90000"/>
              </a:lnSpc>
            </a:pPr>
            <a:r>
              <a:rPr lang="en-US" sz="1000" b="1"/>
              <a:t>w.b. (90 days)</a:t>
            </a:r>
          </a:p>
          <a:p>
            <a:pPr algn="ctr" latinLnBrk="1">
              <a:lnSpc>
                <a:spcPct val="90000"/>
              </a:lnSpc>
            </a:pPr>
            <a:endParaRPr lang="en-US" sz="1000" b="1"/>
          </a:p>
        </p:txBody>
      </p:sp>
      <p:sp>
        <p:nvSpPr>
          <p:cNvPr id="373868" name="Line 108"/>
          <p:cNvSpPr>
            <a:spLocks noChangeShapeType="1"/>
          </p:cNvSpPr>
          <p:nvPr/>
        </p:nvSpPr>
        <p:spPr bwMode="auto">
          <a:xfrm>
            <a:off x="2047875" y="37893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7866" name="Rectangle 109"/>
          <p:cNvSpPr>
            <a:spLocks noChangeArrowheads="1"/>
          </p:cNvSpPr>
          <p:nvPr/>
        </p:nvSpPr>
        <p:spPr bwMode="auto">
          <a:xfrm>
            <a:off x="2589213" y="4378325"/>
            <a:ext cx="936625"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000" b="1"/>
              <a:t>Monazite</a:t>
            </a:r>
          </a:p>
          <a:p>
            <a:pPr algn="ctr">
              <a:lnSpc>
                <a:spcPct val="90000"/>
              </a:lnSpc>
            </a:pPr>
            <a:r>
              <a:rPr lang="en-US" sz="1000" b="1"/>
              <a:t>Sands,</a:t>
            </a:r>
          </a:p>
          <a:p>
            <a:pPr algn="ctr">
              <a:lnSpc>
                <a:spcPct val="90000"/>
              </a:lnSpc>
            </a:pPr>
            <a:r>
              <a:rPr lang="en-US" sz="1000" b="1"/>
              <a:t>India</a:t>
            </a:r>
          </a:p>
          <a:p>
            <a:pPr algn="ctr">
              <a:lnSpc>
                <a:spcPct val="90000"/>
              </a:lnSpc>
            </a:pPr>
            <a:r>
              <a:rPr lang="en-US" sz="1000" b="1"/>
              <a:t>w.b. (yearly)</a:t>
            </a:r>
          </a:p>
        </p:txBody>
      </p:sp>
      <p:sp>
        <p:nvSpPr>
          <p:cNvPr id="373870" name="Line 110"/>
          <p:cNvSpPr>
            <a:spLocks noChangeShapeType="1"/>
          </p:cNvSpPr>
          <p:nvPr/>
        </p:nvSpPr>
        <p:spPr bwMode="auto">
          <a:xfrm>
            <a:off x="3038475" y="50085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7868" name="Rectangle 111"/>
          <p:cNvSpPr>
            <a:spLocks noChangeArrowheads="1"/>
          </p:cNvSpPr>
          <p:nvPr/>
        </p:nvSpPr>
        <p:spPr bwMode="auto">
          <a:xfrm>
            <a:off x="1471613" y="3463925"/>
            <a:ext cx="1192212"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000" b="1"/>
              <a:t>Guarapari, Brazil</a:t>
            </a:r>
          </a:p>
          <a:p>
            <a:pPr algn="ctr">
              <a:lnSpc>
                <a:spcPct val="90000"/>
              </a:lnSpc>
            </a:pPr>
            <a:r>
              <a:rPr lang="en-US" sz="1000" b="1"/>
              <a:t>(yearly)</a:t>
            </a:r>
          </a:p>
        </p:txBody>
      </p:sp>
      <p:sp>
        <p:nvSpPr>
          <p:cNvPr id="373872" name="Line 112"/>
          <p:cNvSpPr>
            <a:spLocks noChangeShapeType="1"/>
          </p:cNvSpPr>
          <p:nvPr/>
        </p:nvSpPr>
        <p:spPr bwMode="auto">
          <a:xfrm flipV="1">
            <a:off x="3800475" y="2544763"/>
            <a:ext cx="0" cy="1778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7870" name="Rectangle 113"/>
          <p:cNvSpPr>
            <a:spLocks noChangeArrowheads="1"/>
          </p:cNvSpPr>
          <p:nvPr/>
        </p:nvSpPr>
        <p:spPr bwMode="auto">
          <a:xfrm>
            <a:off x="2951163" y="2092325"/>
            <a:ext cx="1584325"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000" b="1"/>
              <a:t>DNA modifying rate</a:t>
            </a:r>
          </a:p>
          <a:p>
            <a:pPr algn="ctr">
              <a:lnSpc>
                <a:spcPct val="90000"/>
              </a:lnSpc>
            </a:pPr>
            <a:r>
              <a:rPr lang="en-US" sz="1000" b="1"/>
              <a:t>equivalent to normally </a:t>
            </a:r>
          </a:p>
          <a:p>
            <a:pPr algn="ctr">
              <a:lnSpc>
                <a:spcPct val="90000"/>
              </a:lnSpc>
            </a:pPr>
            <a:r>
              <a:rPr lang="en-US" sz="1000" b="1"/>
              <a:t>occurring rate</a:t>
            </a:r>
          </a:p>
          <a:p>
            <a:pPr algn="ctr" latinLnBrk="1">
              <a:lnSpc>
                <a:spcPct val="90000"/>
              </a:lnSpc>
            </a:pPr>
            <a:endParaRPr lang="en-US" sz="1000" b="1"/>
          </a:p>
        </p:txBody>
      </p:sp>
      <p:sp>
        <p:nvSpPr>
          <p:cNvPr id="373874" name="Line 114"/>
          <p:cNvSpPr>
            <a:spLocks noChangeShapeType="1"/>
          </p:cNvSpPr>
          <p:nvPr/>
        </p:nvSpPr>
        <p:spPr bwMode="auto">
          <a:xfrm>
            <a:off x="1971675" y="25701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7872" name="Rectangle 115"/>
          <p:cNvSpPr>
            <a:spLocks noChangeArrowheads="1"/>
          </p:cNvSpPr>
          <p:nvPr/>
        </p:nvSpPr>
        <p:spPr bwMode="auto">
          <a:xfrm>
            <a:off x="1327150" y="2244725"/>
            <a:ext cx="1323975"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000" b="1"/>
              <a:t>mouse experiment</a:t>
            </a:r>
          </a:p>
          <a:p>
            <a:pPr algn="ctr">
              <a:lnSpc>
                <a:spcPct val="90000"/>
              </a:lnSpc>
            </a:pPr>
            <a:r>
              <a:rPr lang="en-US" sz="1000" b="1"/>
              <a:t>(yearly)</a:t>
            </a:r>
          </a:p>
        </p:txBody>
      </p:sp>
      <p:sp>
        <p:nvSpPr>
          <p:cNvPr id="373876" name="Line 116"/>
          <p:cNvSpPr>
            <a:spLocks noChangeShapeType="1"/>
          </p:cNvSpPr>
          <p:nvPr/>
        </p:nvSpPr>
        <p:spPr bwMode="auto">
          <a:xfrm>
            <a:off x="4181475" y="62277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7874" name="Rectangle 117"/>
          <p:cNvSpPr>
            <a:spLocks noChangeArrowheads="1"/>
          </p:cNvSpPr>
          <p:nvPr/>
        </p:nvSpPr>
        <p:spPr bwMode="auto">
          <a:xfrm>
            <a:off x="3759200" y="5749925"/>
            <a:ext cx="8810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000" b="1"/>
              <a:t>mouse </a:t>
            </a:r>
          </a:p>
          <a:p>
            <a:pPr algn="ctr">
              <a:lnSpc>
                <a:spcPct val="90000"/>
              </a:lnSpc>
            </a:pPr>
            <a:r>
              <a:rPr lang="en-US" sz="1000" b="1"/>
              <a:t>experiment</a:t>
            </a:r>
          </a:p>
          <a:p>
            <a:pPr algn="ctr">
              <a:lnSpc>
                <a:spcPct val="90000"/>
              </a:lnSpc>
            </a:pPr>
            <a:r>
              <a:rPr lang="en-US" sz="1000" b="1"/>
              <a:t>(daily)</a:t>
            </a:r>
          </a:p>
        </p:txBody>
      </p:sp>
      <p:sp>
        <p:nvSpPr>
          <p:cNvPr id="373878" name="Line 118"/>
          <p:cNvSpPr>
            <a:spLocks noChangeShapeType="1"/>
          </p:cNvSpPr>
          <p:nvPr/>
        </p:nvSpPr>
        <p:spPr bwMode="auto">
          <a:xfrm>
            <a:off x="981075" y="62277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7876" name="Rectangle 119"/>
          <p:cNvSpPr>
            <a:spLocks noChangeArrowheads="1"/>
          </p:cNvSpPr>
          <p:nvPr/>
        </p:nvSpPr>
        <p:spPr bwMode="auto">
          <a:xfrm>
            <a:off x="644525" y="5749925"/>
            <a:ext cx="711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000" b="1"/>
              <a:t>medical </a:t>
            </a:r>
          </a:p>
          <a:p>
            <a:pPr algn="ctr">
              <a:lnSpc>
                <a:spcPct val="90000"/>
              </a:lnSpc>
            </a:pPr>
            <a:r>
              <a:rPr lang="en-US" sz="1000" b="1"/>
              <a:t>chest</a:t>
            </a:r>
          </a:p>
          <a:p>
            <a:pPr algn="ctr">
              <a:lnSpc>
                <a:spcPct val="90000"/>
              </a:lnSpc>
            </a:pPr>
            <a:r>
              <a:rPr lang="en-US" sz="1000" b="1"/>
              <a:t>x-ray</a:t>
            </a:r>
          </a:p>
        </p:txBody>
      </p:sp>
      <p:sp>
        <p:nvSpPr>
          <p:cNvPr id="117877" name="Rectangle 120"/>
          <p:cNvSpPr>
            <a:spLocks noChangeArrowheads="1"/>
          </p:cNvSpPr>
          <p:nvPr/>
        </p:nvSpPr>
        <p:spPr bwMode="auto">
          <a:xfrm>
            <a:off x="7710488" y="1025525"/>
            <a:ext cx="1347787"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000" b="1"/>
              <a:t>Accident</a:t>
            </a:r>
          </a:p>
          <a:p>
            <a:pPr algn="ctr">
              <a:lnSpc>
                <a:spcPct val="90000"/>
              </a:lnSpc>
            </a:pPr>
            <a:r>
              <a:rPr lang="en-US" sz="1000" b="1"/>
              <a:t>(whole body - w.b.)</a:t>
            </a:r>
          </a:p>
        </p:txBody>
      </p:sp>
      <p:sp>
        <p:nvSpPr>
          <p:cNvPr id="373881" name="Line 121"/>
          <p:cNvSpPr>
            <a:spLocks noChangeShapeType="1"/>
          </p:cNvSpPr>
          <p:nvPr/>
        </p:nvSpPr>
        <p:spPr bwMode="auto">
          <a:xfrm>
            <a:off x="752475" y="62277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7879" name="Rectangle 122"/>
          <p:cNvSpPr>
            <a:spLocks noChangeArrowheads="1"/>
          </p:cNvSpPr>
          <p:nvPr/>
        </p:nvSpPr>
        <p:spPr bwMode="auto">
          <a:xfrm>
            <a:off x="255588" y="6542088"/>
            <a:ext cx="881062"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nSpc>
                <a:spcPct val="90000"/>
              </a:lnSpc>
            </a:pPr>
            <a:r>
              <a:rPr lang="en-US" sz="1200" b="1"/>
              <a:t> 0.000002</a:t>
            </a:r>
          </a:p>
        </p:txBody>
      </p:sp>
      <p:sp>
        <p:nvSpPr>
          <p:cNvPr id="373883" name="Line 123"/>
          <p:cNvSpPr>
            <a:spLocks noChangeShapeType="1"/>
          </p:cNvSpPr>
          <p:nvPr/>
        </p:nvSpPr>
        <p:spPr bwMode="auto">
          <a:xfrm flipV="1">
            <a:off x="6086475" y="1325563"/>
            <a:ext cx="0" cy="1778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7881" name="Rectangle 124"/>
          <p:cNvSpPr>
            <a:spLocks noChangeArrowheads="1"/>
          </p:cNvSpPr>
          <p:nvPr/>
        </p:nvSpPr>
        <p:spPr bwMode="auto">
          <a:xfrm>
            <a:off x="5157788" y="1025525"/>
            <a:ext cx="1881187"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000" b="1"/>
              <a:t>Malignant Tissue Treatment</a:t>
            </a:r>
          </a:p>
          <a:p>
            <a:pPr algn="ctr">
              <a:lnSpc>
                <a:spcPct val="90000"/>
              </a:lnSpc>
            </a:pPr>
            <a:r>
              <a:rPr lang="en-US" sz="1000" b="1"/>
              <a:t>(5 - 6 weeks)</a:t>
            </a:r>
          </a:p>
        </p:txBody>
      </p:sp>
      <p:sp>
        <p:nvSpPr>
          <p:cNvPr id="117882" name="Rectangle 125"/>
          <p:cNvSpPr>
            <a:spLocks noChangeArrowheads="1"/>
          </p:cNvSpPr>
          <p:nvPr/>
        </p:nvSpPr>
        <p:spPr bwMode="auto">
          <a:xfrm>
            <a:off x="2027238" y="4530725"/>
            <a:ext cx="536575"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000" b="1"/>
              <a:t>X-ray</a:t>
            </a:r>
          </a:p>
          <a:p>
            <a:pPr algn="ctr">
              <a:lnSpc>
                <a:spcPct val="90000"/>
              </a:lnSpc>
            </a:pPr>
            <a:r>
              <a:rPr lang="en-US" sz="1000" b="1"/>
              <a:t>lower</a:t>
            </a:r>
          </a:p>
          <a:p>
            <a:pPr algn="ctr">
              <a:lnSpc>
                <a:spcPct val="90000"/>
              </a:lnSpc>
            </a:pPr>
            <a:r>
              <a:rPr lang="en-US" sz="1000" b="1"/>
              <a:t>spine</a:t>
            </a:r>
          </a:p>
          <a:p>
            <a:pPr algn="ctr" eaLnBrk="1" hangingPunct="1">
              <a:lnSpc>
                <a:spcPct val="90000"/>
              </a:lnSpc>
            </a:pPr>
            <a:endParaRPr lang="en-US" sz="1000" b="1"/>
          </a:p>
        </p:txBody>
      </p:sp>
      <p:sp>
        <p:nvSpPr>
          <p:cNvPr id="373886" name="Line 126"/>
          <p:cNvSpPr>
            <a:spLocks noChangeShapeType="1"/>
          </p:cNvSpPr>
          <p:nvPr/>
        </p:nvSpPr>
        <p:spPr bwMode="auto">
          <a:xfrm>
            <a:off x="2276475" y="50085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887" name="Line 127"/>
          <p:cNvSpPr>
            <a:spLocks noChangeShapeType="1"/>
          </p:cNvSpPr>
          <p:nvPr/>
        </p:nvSpPr>
        <p:spPr bwMode="auto">
          <a:xfrm>
            <a:off x="6848475" y="62277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7885" name="Rectangle 128"/>
          <p:cNvSpPr>
            <a:spLocks noChangeArrowheads="1"/>
          </p:cNvSpPr>
          <p:nvPr/>
        </p:nvSpPr>
        <p:spPr bwMode="auto">
          <a:xfrm>
            <a:off x="6527800" y="5597525"/>
            <a:ext cx="62865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000" b="1"/>
              <a:t>CT</a:t>
            </a:r>
          </a:p>
          <a:p>
            <a:pPr algn="ctr">
              <a:lnSpc>
                <a:spcPct val="90000"/>
              </a:lnSpc>
            </a:pPr>
            <a:r>
              <a:rPr lang="en-US" sz="1000" b="1"/>
              <a:t>Scan</a:t>
            </a:r>
          </a:p>
          <a:p>
            <a:pPr algn="ctr">
              <a:lnSpc>
                <a:spcPct val="90000"/>
              </a:lnSpc>
            </a:pPr>
            <a:r>
              <a:rPr lang="en-US" sz="1000" b="1"/>
              <a:t>(center</a:t>
            </a:r>
          </a:p>
          <a:p>
            <a:pPr algn="ctr">
              <a:lnSpc>
                <a:spcPct val="90000"/>
              </a:lnSpc>
            </a:pPr>
            <a:r>
              <a:rPr lang="en-US" sz="1000" b="1"/>
              <a:t> line)</a:t>
            </a:r>
          </a:p>
        </p:txBody>
      </p:sp>
      <p:sp>
        <p:nvSpPr>
          <p:cNvPr id="373889" name="Line 129"/>
          <p:cNvSpPr>
            <a:spLocks noChangeShapeType="1"/>
          </p:cNvSpPr>
          <p:nvPr/>
        </p:nvSpPr>
        <p:spPr bwMode="auto">
          <a:xfrm>
            <a:off x="3800475" y="50085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7887" name="Rectangle 130"/>
          <p:cNvSpPr>
            <a:spLocks noChangeArrowheads="1"/>
          </p:cNvSpPr>
          <p:nvPr/>
        </p:nvSpPr>
        <p:spPr bwMode="auto">
          <a:xfrm>
            <a:off x="3395663" y="4378325"/>
            <a:ext cx="849312"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000" b="1"/>
              <a:t>Full Mouth</a:t>
            </a:r>
          </a:p>
          <a:p>
            <a:pPr algn="ctr">
              <a:lnSpc>
                <a:spcPct val="90000"/>
              </a:lnSpc>
            </a:pPr>
            <a:r>
              <a:rPr lang="en-US" sz="1000" b="1"/>
              <a:t>(18 film)</a:t>
            </a:r>
          </a:p>
          <a:p>
            <a:pPr algn="ctr">
              <a:lnSpc>
                <a:spcPct val="90000"/>
              </a:lnSpc>
            </a:pPr>
            <a:r>
              <a:rPr lang="en-US" sz="1000" b="1"/>
              <a:t>x-ray</a:t>
            </a:r>
          </a:p>
          <a:p>
            <a:pPr algn="ctr">
              <a:lnSpc>
                <a:spcPct val="90000"/>
              </a:lnSpc>
            </a:pPr>
            <a:r>
              <a:rPr lang="en-US" sz="1000" b="1"/>
              <a:t>exam</a:t>
            </a:r>
          </a:p>
          <a:p>
            <a:pPr algn="ctr" eaLnBrk="1" hangingPunct="1">
              <a:lnSpc>
                <a:spcPct val="90000"/>
              </a:lnSpc>
            </a:pPr>
            <a:endParaRPr lang="en-US" sz="1000" b="1"/>
          </a:p>
        </p:txBody>
      </p:sp>
      <p:sp>
        <p:nvSpPr>
          <p:cNvPr id="117888" name="Rectangle 131"/>
          <p:cNvSpPr>
            <a:spLocks noChangeArrowheads="1"/>
          </p:cNvSpPr>
          <p:nvPr/>
        </p:nvSpPr>
        <p:spPr bwMode="auto">
          <a:xfrm>
            <a:off x="2955925" y="3311525"/>
            <a:ext cx="1116013"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000" b="1"/>
              <a:t>U.S. Radworker</a:t>
            </a:r>
          </a:p>
          <a:p>
            <a:pPr algn="ctr">
              <a:lnSpc>
                <a:spcPct val="90000"/>
              </a:lnSpc>
            </a:pPr>
            <a:r>
              <a:rPr lang="en-US" sz="1000" b="1"/>
              <a:t>limit thru WWII</a:t>
            </a:r>
          </a:p>
          <a:p>
            <a:pPr algn="ctr">
              <a:lnSpc>
                <a:spcPct val="90000"/>
              </a:lnSpc>
            </a:pPr>
            <a:r>
              <a:rPr lang="en-US" sz="1000" b="1"/>
              <a:t>w.b. (yearly)</a:t>
            </a:r>
          </a:p>
        </p:txBody>
      </p:sp>
      <p:sp>
        <p:nvSpPr>
          <p:cNvPr id="373892" name="Line 132"/>
          <p:cNvSpPr>
            <a:spLocks noChangeShapeType="1"/>
          </p:cNvSpPr>
          <p:nvPr/>
        </p:nvSpPr>
        <p:spPr bwMode="auto">
          <a:xfrm>
            <a:off x="3495675" y="37893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grpSp>
        <p:nvGrpSpPr>
          <p:cNvPr id="117890" name="Group 133"/>
          <p:cNvGrpSpPr>
            <a:grpSpLocks/>
          </p:cNvGrpSpPr>
          <p:nvPr/>
        </p:nvGrpSpPr>
        <p:grpSpPr bwMode="auto">
          <a:xfrm>
            <a:off x="1093788" y="1044575"/>
            <a:ext cx="1017587" cy="498475"/>
            <a:chOff x="783" y="767"/>
            <a:chExt cx="641" cy="314"/>
          </a:xfrm>
        </p:grpSpPr>
        <p:sp>
          <p:nvSpPr>
            <p:cNvPr id="373894" name="Line 134"/>
            <p:cNvSpPr>
              <a:spLocks noChangeShapeType="1"/>
            </p:cNvSpPr>
            <p:nvPr/>
          </p:nvSpPr>
          <p:spPr bwMode="auto">
            <a:xfrm>
              <a:off x="808" y="816"/>
              <a:ext cx="0" cy="224"/>
            </a:xfrm>
            <a:prstGeom prst="line">
              <a:avLst/>
            </a:prstGeom>
            <a:noFill/>
            <a:ln w="25400">
              <a:solidFill>
                <a:srgbClr val="FC0128"/>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895" name="Line 135"/>
            <p:cNvSpPr>
              <a:spLocks noChangeShapeType="1"/>
            </p:cNvSpPr>
            <p:nvPr/>
          </p:nvSpPr>
          <p:spPr bwMode="auto">
            <a:xfrm>
              <a:off x="816" y="944"/>
              <a:ext cx="608" cy="0"/>
            </a:xfrm>
            <a:prstGeom prst="line">
              <a:avLst/>
            </a:prstGeom>
            <a:noFill/>
            <a:ln w="25400">
              <a:solidFill>
                <a:srgbClr val="FC0128"/>
              </a:solidFill>
              <a:round/>
              <a:headEnd/>
              <a:tailEnd type="triangle" w="med" len="me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7896" name="Rectangle 136"/>
            <p:cNvSpPr>
              <a:spLocks noChangeArrowheads="1"/>
            </p:cNvSpPr>
            <p:nvPr/>
          </p:nvSpPr>
          <p:spPr bwMode="auto">
            <a:xfrm>
              <a:off x="783" y="767"/>
              <a:ext cx="554"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800" b="1">
                  <a:solidFill>
                    <a:srgbClr val="FC0128"/>
                  </a:solidFill>
                </a:rPr>
                <a:t>Lethal</a:t>
              </a:r>
            </a:p>
            <a:p>
              <a:pPr algn="ctr">
                <a:lnSpc>
                  <a:spcPct val="90000"/>
                </a:lnSpc>
              </a:pPr>
              <a:r>
                <a:rPr lang="en-US" sz="1000" b="1">
                  <a:solidFill>
                    <a:srgbClr val="FC0128"/>
                  </a:solidFill>
                </a:rPr>
                <a:t>w.b.</a:t>
              </a:r>
            </a:p>
          </p:txBody>
        </p:sp>
      </p:grpSp>
      <p:sp>
        <p:nvSpPr>
          <p:cNvPr id="373897" name="Line 137"/>
          <p:cNvSpPr>
            <a:spLocks noChangeShapeType="1"/>
          </p:cNvSpPr>
          <p:nvPr/>
        </p:nvSpPr>
        <p:spPr bwMode="auto">
          <a:xfrm>
            <a:off x="1895475" y="3865563"/>
            <a:ext cx="0" cy="508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373898" name="Line 138"/>
          <p:cNvSpPr>
            <a:spLocks noChangeShapeType="1"/>
          </p:cNvSpPr>
          <p:nvPr/>
        </p:nvSpPr>
        <p:spPr bwMode="auto">
          <a:xfrm>
            <a:off x="1895475" y="3332163"/>
            <a:ext cx="0" cy="127000"/>
          </a:xfrm>
          <a:prstGeom prst="line">
            <a:avLst/>
          </a:prstGeom>
          <a:noFill/>
          <a:ln w="25400">
            <a:solidFill>
              <a:schemeClr val="tx1"/>
            </a:solidFill>
            <a:round/>
            <a:headEnd/>
            <a:tailEnd/>
          </a:ln>
          <a:effectLst/>
        </p:spPr>
        <p:txBody>
          <a:bodyPr wrap="none" anchor="ctr"/>
          <a:lstStyle/>
          <a:p>
            <a:pPr eaLnBrk="1" hangingPunct="1">
              <a:spcBef>
                <a:spcPct val="20000"/>
              </a:spcBef>
              <a:buClr>
                <a:schemeClr val="hlink"/>
              </a:buClr>
              <a:buSzPct val="90000"/>
              <a:buFont typeface="Wingdings" panose="05000000000000000000" pitchFamily="2" charset="2"/>
              <a:buNone/>
              <a:defRPr/>
            </a:pPr>
            <a:endParaRPr lang="en-US">
              <a:effectLst>
                <a:outerShdw blurRad="38100" dist="38100" dir="2700000" algn="tl">
                  <a:srgbClr val="000000">
                    <a:alpha val="43137"/>
                  </a:srgbClr>
                </a:outerShdw>
              </a:effectLst>
            </a:endParaRPr>
          </a:p>
        </p:txBody>
      </p:sp>
      <p:sp>
        <p:nvSpPr>
          <p:cNvPr id="117893" name="Rectangle 139"/>
          <p:cNvSpPr>
            <a:spLocks noChangeArrowheads="1"/>
          </p:cNvSpPr>
          <p:nvPr/>
        </p:nvSpPr>
        <p:spPr bwMode="auto">
          <a:xfrm>
            <a:off x="1584325" y="3006725"/>
            <a:ext cx="1728788"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8" tIns="44450" rIns="90488" bIns="44450">
            <a:spAutoFit/>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a:lnSpc>
                <a:spcPct val="90000"/>
              </a:lnSpc>
            </a:pPr>
            <a:r>
              <a:rPr lang="en-US" sz="1000" b="1"/>
              <a:t>U.S. Radworker limit thru </a:t>
            </a:r>
          </a:p>
          <a:p>
            <a:pPr algn="ctr">
              <a:lnSpc>
                <a:spcPct val="90000"/>
              </a:lnSpc>
            </a:pPr>
            <a:r>
              <a:rPr lang="en-US" sz="1000" b="1"/>
              <a:t>mid-fifties  w.b. (yearly)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9">
      <a:dk1>
        <a:srgbClr val="FFFFFF"/>
      </a:dk1>
      <a:lt1>
        <a:sysClr val="window" lastClr="FFFFFF"/>
      </a:lt1>
      <a:dk2>
        <a:srgbClr val="FFFFFF"/>
      </a:dk2>
      <a:lt2>
        <a:srgbClr val="FFFFFF"/>
      </a:lt2>
      <a:accent1>
        <a:srgbClr val="5B9BD5"/>
      </a:accent1>
      <a:accent2>
        <a:srgbClr val="ED7D31"/>
      </a:accent2>
      <a:accent3>
        <a:srgbClr val="A5A5A5"/>
      </a:accent3>
      <a:accent4>
        <a:srgbClr val="FFC000"/>
      </a:accent4>
      <a:accent5>
        <a:srgbClr val="4472C4"/>
      </a:accent5>
      <a:accent6>
        <a:srgbClr val="70AD47"/>
      </a:accent6>
      <a:hlink>
        <a:srgbClr val="FFFFFF"/>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40896</TotalTime>
  <Pages>13</Pages>
  <Words>716</Words>
  <Application>Microsoft Office PowerPoint</Application>
  <PresentationFormat>Letter Paper (8.5x11 in)</PresentationFormat>
  <Paragraphs>213</Paragraphs>
  <Slides>10</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Office Theme</vt:lpstr>
      <vt:lpstr>PBrush</vt:lpstr>
      <vt:lpstr>Radioactive Half-life</vt:lpstr>
      <vt:lpstr>Half-Life</vt:lpstr>
      <vt:lpstr>PowerPoint Presentation</vt:lpstr>
      <vt:lpstr>PowerPoint Presentation</vt:lpstr>
      <vt:lpstr>Exposure</vt:lpstr>
      <vt:lpstr>Units for Exposure and Dose</vt:lpstr>
      <vt:lpstr>Radiation Reduction</vt:lpstr>
      <vt:lpstr>PowerPoint Presentation</vt:lpstr>
      <vt:lpstr>PowerPoint Presentation</vt:lpstr>
      <vt:lpstr>The End . .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Radiation and Radioactivity</dc:title>
  <dc:creator>Susan Jablonski</dc:creator>
  <cp:lastModifiedBy>Tracy Coyle</cp:lastModifiedBy>
  <cp:revision>329</cp:revision>
  <cp:lastPrinted>2003-01-29T23:28:18Z</cp:lastPrinted>
  <dcterms:created xsi:type="dcterms:W3CDTF">1996-10-24T07:56:54Z</dcterms:created>
  <dcterms:modified xsi:type="dcterms:W3CDTF">2015-03-26T14:02:25Z</dcterms:modified>
</cp:coreProperties>
</file>