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9" r:id="rId1"/>
    <p:sldMasterId id="2147483988" r:id="rId2"/>
    <p:sldMasterId id="2147484179" r:id="rId3"/>
  </p:sldMasterIdLst>
  <p:notesMasterIdLst>
    <p:notesMasterId r:id="rId38"/>
  </p:notesMasterIdLst>
  <p:handoutMasterIdLst>
    <p:handoutMasterId r:id="rId39"/>
  </p:handoutMasterIdLst>
  <p:sldIdLst>
    <p:sldId id="448" r:id="rId4"/>
    <p:sldId id="529" r:id="rId5"/>
    <p:sldId id="536" r:id="rId6"/>
    <p:sldId id="539" r:id="rId7"/>
    <p:sldId id="532" r:id="rId8"/>
    <p:sldId id="533" r:id="rId9"/>
    <p:sldId id="534" r:id="rId10"/>
    <p:sldId id="535" r:id="rId11"/>
    <p:sldId id="384" r:id="rId12"/>
    <p:sldId id="417" r:id="rId13"/>
    <p:sldId id="418" r:id="rId14"/>
    <p:sldId id="470" r:id="rId15"/>
    <p:sldId id="420" r:id="rId16"/>
    <p:sldId id="543" r:id="rId17"/>
    <p:sldId id="544" r:id="rId18"/>
    <p:sldId id="545" r:id="rId19"/>
    <p:sldId id="546" r:id="rId20"/>
    <p:sldId id="547" r:id="rId21"/>
    <p:sldId id="412" r:id="rId22"/>
    <p:sldId id="414" r:id="rId23"/>
    <p:sldId id="485" r:id="rId24"/>
    <p:sldId id="415" r:id="rId25"/>
    <p:sldId id="413" r:id="rId26"/>
    <p:sldId id="548" r:id="rId27"/>
    <p:sldId id="549" r:id="rId28"/>
    <p:sldId id="541" r:id="rId29"/>
    <p:sldId id="550" r:id="rId30"/>
    <p:sldId id="425" r:id="rId31"/>
    <p:sldId id="542" r:id="rId32"/>
    <p:sldId id="551" r:id="rId33"/>
    <p:sldId id="552" r:id="rId34"/>
    <p:sldId id="518" r:id="rId35"/>
    <p:sldId id="538" r:id="rId36"/>
    <p:sldId id="465" r:id="rId37"/>
  </p:sldIdLst>
  <p:sldSz cx="9144000" cy="6858000" type="letter"/>
  <p:notesSz cx="7010400"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2E49"/>
    <a:srgbClr val="000000"/>
    <a:srgbClr val="333333"/>
    <a:srgbClr val="0B1CBB"/>
    <a:srgbClr val="75C3D3"/>
    <a:srgbClr val="4FB3C7"/>
    <a:srgbClr val="66CCFF"/>
    <a:srgbClr val="0918A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01" autoAdjust="0"/>
    <p:restoredTop sz="97934" autoAdjust="0"/>
  </p:normalViewPr>
  <p:slideViewPr>
    <p:cSldViewPr snapToGrid="0">
      <p:cViewPr varScale="1">
        <p:scale>
          <a:sx n="82" d="100"/>
          <a:sy n="82" d="100"/>
        </p:scale>
        <p:origin x="834" y="96"/>
      </p:cViewPr>
      <p:guideLst>
        <p:guide orient="horz" pos="2160"/>
        <p:guide pos="2880"/>
      </p:guideLst>
    </p:cSldViewPr>
  </p:slideViewPr>
  <p:outlineViewPr>
    <p:cViewPr>
      <p:scale>
        <a:sx n="33" d="100"/>
        <a:sy n="33" d="100"/>
      </p:scale>
      <p:origin x="0" y="0"/>
    </p:cViewPr>
  </p:outlineViewPr>
  <p:notesTextViewPr>
    <p:cViewPr>
      <p:scale>
        <a:sx n="174" d="100"/>
        <a:sy n="174" d="100"/>
      </p:scale>
      <p:origin x="0" y="0"/>
    </p:cViewPr>
  </p:notesTextViewPr>
  <p:sorterViewPr>
    <p:cViewPr varScale="1">
      <p:scale>
        <a:sx n="1" d="1"/>
        <a:sy n="1" d="1"/>
      </p:scale>
      <p:origin x="0" y="-8622"/>
    </p:cViewPr>
  </p:sorterViewPr>
  <p:notesViewPr>
    <p:cSldViewPr snapToGrid="0">
      <p:cViewPr varScale="1">
        <p:scale>
          <a:sx n="100" d="100"/>
          <a:sy n="100" d="100"/>
        </p:scale>
        <p:origin x="-2544" y="-102"/>
      </p:cViewPr>
      <p:guideLst>
        <p:guide orient="horz" pos="2908"/>
        <p:guide pos="220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152775" y="8797925"/>
            <a:ext cx="703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319" tIns="44963" rIns="88319" bIns="44963">
            <a:spAutoFit/>
          </a:bodyPr>
          <a:lstStyle>
            <a:lvl1pPr defTabSz="879475" eaLnBrk="0" hangingPunct="0">
              <a:defRPr sz="3200">
                <a:solidFill>
                  <a:schemeClr val="tx1"/>
                </a:solidFill>
                <a:latin typeface="Arial" panose="020B0604020202020204" pitchFamily="34" charset="0"/>
              </a:defRPr>
            </a:lvl1pPr>
            <a:lvl2pPr marL="742950" indent="-285750" defTabSz="879475" eaLnBrk="0" hangingPunct="0">
              <a:defRPr sz="3200">
                <a:solidFill>
                  <a:schemeClr val="tx1"/>
                </a:solidFill>
                <a:latin typeface="Arial" panose="020B0604020202020204" pitchFamily="34" charset="0"/>
              </a:defRPr>
            </a:lvl2pPr>
            <a:lvl3pPr marL="1143000" indent="-228600" defTabSz="879475" eaLnBrk="0" hangingPunct="0">
              <a:defRPr sz="3200">
                <a:solidFill>
                  <a:schemeClr val="tx1"/>
                </a:solidFill>
                <a:latin typeface="Arial" panose="020B0604020202020204" pitchFamily="34" charset="0"/>
              </a:defRPr>
            </a:lvl3pPr>
            <a:lvl4pPr marL="1600200" indent="-228600" defTabSz="879475" eaLnBrk="0" hangingPunct="0">
              <a:defRPr sz="3200">
                <a:solidFill>
                  <a:schemeClr val="tx1"/>
                </a:solidFill>
                <a:latin typeface="Arial" panose="020B0604020202020204" pitchFamily="34" charset="0"/>
              </a:defRPr>
            </a:lvl4pPr>
            <a:lvl5pPr marL="2057400" indent="-228600" defTabSz="879475" eaLnBrk="0" hangingPunct="0">
              <a:defRPr sz="3200">
                <a:solidFill>
                  <a:schemeClr val="tx1"/>
                </a:solidFill>
                <a:latin typeface="Arial" panose="020B0604020202020204" pitchFamily="34" charset="0"/>
              </a:defRPr>
            </a:lvl5pPr>
            <a:lvl6pPr marL="25146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lgn="ctr">
              <a:lnSpc>
                <a:spcPct val="90000"/>
              </a:lnSpc>
              <a:defRPr/>
            </a:pPr>
            <a:r>
              <a:rPr lang="en-US" sz="1200" smtClean="0">
                <a:latin typeface="Century Gothic" panose="020B0502020202020204" pitchFamily="34" charset="0"/>
              </a:rPr>
              <a:t>Page </a:t>
            </a:r>
            <a:fld id="{0129DA85-654B-493B-B5E6-DD542FAD19B6}" type="slidenum">
              <a:rPr lang="en-US" sz="1200" smtClean="0">
                <a:latin typeface="Century Gothic" panose="020B0502020202020204" pitchFamily="34" charset="0"/>
              </a:rPr>
              <a:pPr algn="ctr">
                <a:lnSpc>
                  <a:spcPct val="90000"/>
                </a:lnSpc>
                <a:defRPr/>
              </a:pPr>
              <a:t>‹#›</a:t>
            </a:fld>
            <a:endParaRPr lang="en-US" sz="1200" smtClean="0">
              <a:latin typeface="Century Gothic" panose="020B0502020202020204" pitchFamily="34" charset="0"/>
            </a:endParaRPr>
          </a:p>
        </p:txBody>
      </p:sp>
    </p:spTree>
    <p:extLst>
      <p:ext uri="{BB962C8B-B14F-4D97-AF65-F5344CB8AC3E}">
        <p14:creationId xmlns:p14="http://schemas.microsoft.com/office/powerpoint/2010/main" val="162580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387850"/>
            <a:ext cx="5140325" cy="4154488"/>
          </a:xfrm>
          <a:prstGeom prst="rect">
            <a:avLst/>
          </a:prstGeom>
          <a:noFill/>
          <a:ln w="12700">
            <a:noFill/>
            <a:miter lim="800000"/>
            <a:headEnd/>
            <a:tailEnd/>
          </a:ln>
          <a:effectLst/>
        </p:spPr>
        <p:txBody>
          <a:bodyPr vert="horz" wrap="square" lIns="91532" tIns="44963" rIns="91532" bIns="44963"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79" name="Rectangle 3"/>
          <p:cNvSpPr>
            <a:spLocks noChangeArrowheads="1"/>
          </p:cNvSpPr>
          <p:nvPr/>
        </p:nvSpPr>
        <p:spPr bwMode="auto">
          <a:xfrm>
            <a:off x="3152775" y="8797925"/>
            <a:ext cx="703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319" tIns="44963" rIns="88319" bIns="44963">
            <a:spAutoFit/>
          </a:bodyPr>
          <a:lstStyle>
            <a:lvl1pPr defTabSz="879475" eaLnBrk="0" hangingPunct="0">
              <a:defRPr sz="3200">
                <a:solidFill>
                  <a:schemeClr val="tx1"/>
                </a:solidFill>
                <a:latin typeface="Arial" panose="020B0604020202020204" pitchFamily="34" charset="0"/>
              </a:defRPr>
            </a:lvl1pPr>
            <a:lvl2pPr marL="742950" indent="-285750" defTabSz="879475" eaLnBrk="0" hangingPunct="0">
              <a:defRPr sz="3200">
                <a:solidFill>
                  <a:schemeClr val="tx1"/>
                </a:solidFill>
                <a:latin typeface="Arial" panose="020B0604020202020204" pitchFamily="34" charset="0"/>
              </a:defRPr>
            </a:lvl2pPr>
            <a:lvl3pPr marL="1143000" indent="-228600" defTabSz="879475" eaLnBrk="0" hangingPunct="0">
              <a:defRPr sz="3200">
                <a:solidFill>
                  <a:schemeClr val="tx1"/>
                </a:solidFill>
                <a:latin typeface="Arial" panose="020B0604020202020204" pitchFamily="34" charset="0"/>
              </a:defRPr>
            </a:lvl3pPr>
            <a:lvl4pPr marL="1600200" indent="-228600" defTabSz="879475" eaLnBrk="0" hangingPunct="0">
              <a:defRPr sz="3200">
                <a:solidFill>
                  <a:schemeClr val="tx1"/>
                </a:solidFill>
                <a:latin typeface="Arial" panose="020B0604020202020204" pitchFamily="34" charset="0"/>
              </a:defRPr>
            </a:lvl4pPr>
            <a:lvl5pPr marL="2057400" indent="-228600" defTabSz="879475" eaLnBrk="0" hangingPunct="0">
              <a:defRPr sz="3200">
                <a:solidFill>
                  <a:schemeClr val="tx1"/>
                </a:solidFill>
                <a:latin typeface="Arial" panose="020B0604020202020204" pitchFamily="34" charset="0"/>
              </a:defRPr>
            </a:lvl5pPr>
            <a:lvl6pPr marL="25146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defTabSz="879475"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lgn="ctr">
              <a:lnSpc>
                <a:spcPct val="90000"/>
              </a:lnSpc>
              <a:defRPr/>
            </a:pPr>
            <a:r>
              <a:rPr lang="en-US" sz="1200" smtClean="0">
                <a:latin typeface="Century Gothic" panose="020B0502020202020204" pitchFamily="34" charset="0"/>
              </a:rPr>
              <a:t>Page </a:t>
            </a:r>
            <a:fld id="{56EF307A-D7DA-4C8D-BD57-D17FEFA5FF6C}" type="slidenum">
              <a:rPr lang="en-US" sz="1200" smtClean="0">
                <a:latin typeface="Century Gothic" panose="020B0502020202020204" pitchFamily="34" charset="0"/>
              </a:rPr>
              <a:pPr algn="ctr">
                <a:lnSpc>
                  <a:spcPct val="90000"/>
                </a:lnSpc>
                <a:defRPr/>
              </a:pPr>
              <a:t>‹#›</a:t>
            </a:fld>
            <a:endParaRPr lang="en-US" sz="1200" smtClean="0">
              <a:latin typeface="Century Gothic" panose="020B0502020202020204" pitchFamily="34" charset="0"/>
            </a:endParaRPr>
          </a:p>
        </p:txBody>
      </p:sp>
      <p:sp>
        <p:nvSpPr>
          <p:cNvPr id="21508" name="Rectangle 4"/>
          <p:cNvSpPr>
            <a:spLocks noGrp="1" noRot="1" noChangeAspect="1" noChangeArrowheads="1" noTextEdit="1"/>
          </p:cNvSpPr>
          <p:nvPr>
            <p:ph type="sldImg" idx="2"/>
          </p:nvPr>
        </p:nvSpPr>
        <p:spPr bwMode="auto">
          <a:xfrm>
            <a:off x="1208088" y="701675"/>
            <a:ext cx="4597400" cy="3448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9719188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Univers (W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31925" y="923925"/>
            <a:ext cx="4144963" cy="3167063"/>
          </a:xfrm>
          <a:prstGeom prst="rect">
            <a:avLst/>
          </a:prstGeom>
          <a:solidFill>
            <a:srgbClr val="FFFFFF"/>
          </a:solidFill>
          <a:ln w="9525">
            <a:solidFill>
              <a:srgbClr val="000000"/>
            </a:solidFill>
            <a:miter lim="800000"/>
            <a:headEnd/>
            <a:tailEnd/>
          </a:ln>
          <a:effectLst/>
        </p:spPr>
        <p:txBody>
          <a:bodyPr wrap="none" lIns="83311" tIns="41655" rIns="83311" bIns="41655"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C0C0C0"/>
                </a:outerShdw>
              </a:effectLst>
            </a:endParaRPr>
          </a:p>
        </p:txBody>
      </p:sp>
      <p:sp>
        <p:nvSpPr>
          <p:cNvPr id="102403" name="Text Box 2"/>
          <p:cNvSpPr>
            <a:spLocks noGrp="1" noChangeArrowheads="1"/>
          </p:cNvSpPr>
          <p:nvPr>
            <p:ph type="body"/>
          </p:nvPr>
        </p:nvSpPr>
        <p:spPr>
          <a:xfrm>
            <a:off x="1069975" y="4395788"/>
            <a:ext cx="4876800" cy="35131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7788" indent="-77788" eaLnBrk="1">
              <a:lnSpc>
                <a:spcPct val="93000"/>
              </a:lnSpc>
              <a:spcBef>
                <a:spcPct val="0"/>
              </a:spcBef>
              <a:buSzPct val="45000"/>
              <a:tabLst>
                <a:tab pos="658813" algn="l"/>
                <a:tab pos="1317625" algn="l"/>
                <a:tab pos="1978025" algn="l"/>
                <a:tab pos="2636838" algn="l"/>
                <a:tab pos="3297238" algn="l"/>
                <a:tab pos="3956050" algn="l"/>
                <a:tab pos="4616450" algn="l"/>
              </a:tabLst>
            </a:pPr>
            <a:r>
              <a:rPr lang="en-GB" smtClean="0">
                <a:latin typeface="Arial" panose="020B0604020202020204" pitchFamily="34" charset="0"/>
                <a:ea typeface="msgothic" charset="0"/>
                <a:cs typeface="msgothic" charset="0"/>
              </a:rPr>
              <a:t>Ionizing radiation induces direct DNA damage and indirect damage through the radiolysis of water. This damage is either eliminated or fixed in the cell as a mutation or chromosomal rearrangement by DNA repair processes. After release by cell cycle checkpoint control mechanisms, an irradiated surviving cell (blue) may proliferate, passing on the legacy of radiation to its progeny (diagram A), potentially initiating the carcinogenic process. The irradiated cell (blue) can also communicate with nonirradiated neighboring cells (cyan) by cell-to-cell gap junction communication and/or secretion of soluble factors eliciting nontargeted apoptosis (black) or micronucleation (red) in cells that have never been exposed to radiation (diagram B).</a:t>
            </a:r>
          </a:p>
        </p:txBody>
      </p:sp>
    </p:spTree>
    <p:extLst>
      <p:ext uri="{BB962C8B-B14F-4D97-AF65-F5344CB8AC3E}">
        <p14:creationId xmlns:p14="http://schemas.microsoft.com/office/powerpoint/2010/main" val="249754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074"/>
          <p:cNvSpPr>
            <a:spLocks noGrp="1" noRot="1" noChangeAspect="1" noChangeArrowheads="1" noTextEdit="1"/>
          </p:cNvSpPr>
          <p:nvPr>
            <p:ph type="sldImg"/>
          </p:nvPr>
        </p:nvSpPr>
        <p:spPr>
          <a:ln/>
        </p:spPr>
      </p:sp>
      <p:sp>
        <p:nvSpPr>
          <p:cNvPr id="107523" name="Rectangle 307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Radioactivity is the name we give to the spontaneous transformation of nuclei which exist in an unstable configuration.  Radioactive material is simply anything that exhibits the characteristic of radioactivity (and radioactive materials are everywhere in various quantities).  Isotopes are nuclei of the same element (same proton number) but different mass numbers (more or less neutrons).  A radionuclide is a specific unstable isotope of a given element, for example, Co-60.  What is it that makes nuclei unstable?  Nuclear matter is only stable in certain combinations of neutrons and protons.  A stable nucleus will always be stable (in the absence of enough energy being applied to disrupt the nucleus), for example, a combination like 6 protons and 6 neutrons (C-12).  But the seemingly minor change of one neutron makes for instability.  So 6 protons and 5 neutrons (C-11) is an unstable nucleus or radioisotope.</a:t>
            </a:r>
          </a:p>
        </p:txBody>
      </p:sp>
    </p:spTree>
    <p:extLst>
      <p:ext uri="{BB962C8B-B14F-4D97-AF65-F5344CB8AC3E}">
        <p14:creationId xmlns:p14="http://schemas.microsoft.com/office/powerpoint/2010/main" val="14556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96975" y="692150"/>
            <a:ext cx="4619625" cy="3463925"/>
          </a:xfrm>
          <a:ln/>
        </p:spPr>
      </p:sp>
      <p:sp>
        <p:nvSpPr>
          <p:cNvPr id="121859"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3514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grpSp>
      <p:sp>
        <p:nvSpPr>
          <p:cNvPr id="2973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97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42" name="Rectangle 42"/>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43" name="Rectangle 43"/>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AA53D9F2-1704-40E5-9D9D-97D36F03CCB2}" type="slidenum">
              <a:rPr lang="en-US"/>
              <a:pPr>
                <a:defRPr/>
              </a:pPr>
              <a:t>‹#›</a:t>
            </a:fld>
            <a:endParaRPr lang="en-US"/>
          </a:p>
        </p:txBody>
      </p:sp>
    </p:spTree>
    <p:extLst>
      <p:ext uri="{BB962C8B-B14F-4D97-AF65-F5344CB8AC3E}">
        <p14:creationId xmlns:p14="http://schemas.microsoft.com/office/powerpoint/2010/main" val="109987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5"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7F5F226E-18F5-49CA-B792-D42C38449A21}" type="slidenum">
              <a:rPr lang="en-US"/>
              <a:pPr>
                <a:defRPr/>
              </a:pPr>
              <a:t>‹#›</a:t>
            </a:fld>
            <a:endParaRPr lang="en-US"/>
          </a:p>
        </p:txBody>
      </p:sp>
    </p:spTree>
    <p:extLst>
      <p:ext uri="{BB962C8B-B14F-4D97-AF65-F5344CB8AC3E}">
        <p14:creationId xmlns:p14="http://schemas.microsoft.com/office/powerpoint/2010/main" val="86846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5"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816B61D6-0863-4A12-9D2D-C26FEF2F7215}" type="slidenum">
              <a:rPr lang="en-US"/>
              <a:pPr>
                <a:defRPr/>
              </a:pPr>
              <a:t>‹#›</a:t>
            </a:fld>
            <a:endParaRPr lang="en-US"/>
          </a:p>
        </p:txBody>
      </p:sp>
    </p:spTree>
    <p:extLst>
      <p:ext uri="{BB962C8B-B14F-4D97-AF65-F5344CB8AC3E}">
        <p14:creationId xmlns:p14="http://schemas.microsoft.com/office/powerpoint/2010/main" val="79832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53FF7D50-A841-4719-A957-008479DC1235}" type="slidenum">
              <a:rPr lang="en-US"/>
              <a:pPr>
                <a:defRPr/>
              </a:pPr>
              <a:t>‹#›</a:t>
            </a:fld>
            <a:endParaRPr lang="en-US"/>
          </a:p>
        </p:txBody>
      </p:sp>
    </p:spTree>
    <p:extLst>
      <p:ext uri="{BB962C8B-B14F-4D97-AF65-F5344CB8AC3E}">
        <p14:creationId xmlns:p14="http://schemas.microsoft.com/office/powerpoint/2010/main" val="170395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7"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8"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581FEFB1-46CC-45A5-B7FC-AB19B732B921}" type="slidenum">
              <a:rPr lang="en-US"/>
              <a:pPr>
                <a:defRPr/>
              </a:pPr>
              <a:t>‹#›</a:t>
            </a:fld>
            <a:endParaRPr lang="en-US"/>
          </a:p>
        </p:txBody>
      </p:sp>
    </p:spTree>
    <p:extLst>
      <p:ext uri="{BB962C8B-B14F-4D97-AF65-F5344CB8AC3E}">
        <p14:creationId xmlns:p14="http://schemas.microsoft.com/office/powerpoint/2010/main" val="373465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229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116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081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3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93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032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5"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97938EF4-19E6-414D-80AF-ADE984DEFB31}" type="slidenum">
              <a:rPr lang="en-US"/>
              <a:pPr>
                <a:defRPr/>
              </a:pPr>
              <a:t>‹#›</a:t>
            </a:fld>
            <a:endParaRPr lang="en-US"/>
          </a:p>
        </p:txBody>
      </p:sp>
    </p:spTree>
    <p:extLst>
      <p:ext uri="{BB962C8B-B14F-4D97-AF65-F5344CB8AC3E}">
        <p14:creationId xmlns:p14="http://schemas.microsoft.com/office/powerpoint/2010/main" val="1798993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39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4437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2897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089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6988" y="133350"/>
            <a:ext cx="1793875"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33350"/>
            <a:ext cx="5233988"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3813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EF4364-FDEA-43AD-AB78-8F65C0B6F619}" type="slidenum">
              <a:rPr lang="en-US"/>
              <a:pPr>
                <a:defRPr/>
              </a:pPr>
              <a:t>‹#›</a:t>
            </a:fld>
            <a:endParaRPr lang="en-US"/>
          </a:p>
        </p:txBody>
      </p:sp>
    </p:spTree>
    <p:extLst>
      <p:ext uri="{BB962C8B-B14F-4D97-AF65-F5344CB8AC3E}">
        <p14:creationId xmlns:p14="http://schemas.microsoft.com/office/powerpoint/2010/main" val="3258449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D66249-3809-4597-8998-5199DEDF3760}" type="slidenum">
              <a:rPr lang="en-US"/>
              <a:pPr>
                <a:defRPr/>
              </a:pPr>
              <a:t>‹#›</a:t>
            </a:fld>
            <a:endParaRPr lang="en-US"/>
          </a:p>
        </p:txBody>
      </p:sp>
    </p:spTree>
    <p:extLst>
      <p:ext uri="{BB962C8B-B14F-4D97-AF65-F5344CB8AC3E}">
        <p14:creationId xmlns:p14="http://schemas.microsoft.com/office/powerpoint/2010/main" val="159126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1D5E82-91CC-47F4-B900-28E030B720A1}" type="slidenum">
              <a:rPr lang="en-US"/>
              <a:pPr>
                <a:defRPr/>
              </a:pPr>
              <a:t>‹#›</a:t>
            </a:fld>
            <a:endParaRPr lang="en-US"/>
          </a:p>
        </p:txBody>
      </p:sp>
    </p:spTree>
    <p:extLst>
      <p:ext uri="{BB962C8B-B14F-4D97-AF65-F5344CB8AC3E}">
        <p14:creationId xmlns:p14="http://schemas.microsoft.com/office/powerpoint/2010/main" val="1202004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9F01C5-6BEF-4325-9320-B05B0CFB23F5}" type="slidenum">
              <a:rPr lang="en-US"/>
              <a:pPr>
                <a:defRPr/>
              </a:pPr>
              <a:t>‹#›</a:t>
            </a:fld>
            <a:endParaRPr lang="en-US"/>
          </a:p>
        </p:txBody>
      </p:sp>
    </p:spTree>
    <p:extLst>
      <p:ext uri="{BB962C8B-B14F-4D97-AF65-F5344CB8AC3E}">
        <p14:creationId xmlns:p14="http://schemas.microsoft.com/office/powerpoint/2010/main" val="2533292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5AE462-61E5-4AFA-BB8A-0BE44E78C078}" type="slidenum">
              <a:rPr lang="en-US"/>
              <a:pPr>
                <a:defRPr/>
              </a:pPr>
              <a:t>‹#›</a:t>
            </a:fld>
            <a:endParaRPr lang="en-US"/>
          </a:p>
        </p:txBody>
      </p:sp>
    </p:spTree>
    <p:extLst>
      <p:ext uri="{BB962C8B-B14F-4D97-AF65-F5344CB8AC3E}">
        <p14:creationId xmlns:p14="http://schemas.microsoft.com/office/powerpoint/2010/main" val="363324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5"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F569B437-9666-4066-A156-A18585CCF578}" type="slidenum">
              <a:rPr lang="en-US"/>
              <a:pPr>
                <a:defRPr/>
              </a:pPr>
              <a:t>‹#›</a:t>
            </a:fld>
            <a:endParaRPr lang="en-US"/>
          </a:p>
        </p:txBody>
      </p:sp>
    </p:spTree>
    <p:extLst>
      <p:ext uri="{BB962C8B-B14F-4D97-AF65-F5344CB8AC3E}">
        <p14:creationId xmlns:p14="http://schemas.microsoft.com/office/powerpoint/2010/main" val="612344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4194A9-8588-45DC-B970-611A66A7399F}" type="slidenum">
              <a:rPr lang="en-US"/>
              <a:pPr>
                <a:defRPr/>
              </a:pPr>
              <a:t>‹#›</a:t>
            </a:fld>
            <a:endParaRPr lang="en-US"/>
          </a:p>
        </p:txBody>
      </p:sp>
    </p:spTree>
    <p:extLst>
      <p:ext uri="{BB962C8B-B14F-4D97-AF65-F5344CB8AC3E}">
        <p14:creationId xmlns:p14="http://schemas.microsoft.com/office/powerpoint/2010/main" val="60212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C03E50-966D-46EA-8F46-745033DAD8A6}" type="slidenum">
              <a:rPr lang="en-US"/>
              <a:pPr>
                <a:defRPr/>
              </a:pPr>
              <a:t>‹#›</a:t>
            </a:fld>
            <a:endParaRPr lang="en-US"/>
          </a:p>
        </p:txBody>
      </p:sp>
    </p:spTree>
    <p:extLst>
      <p:ext uri="{BB962C8B-B14F-4D97-AF65-F5344CB8AC3E}">
        <p14:creationId xmlns:p14="http://schemas.microsoft.com/office/powerpoint/2010/main" val="213582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31AAA-08FB-4187-B62B-3B29084123FD}" type="slidenum">
              <a:rPr lang="en-US"/>
              <a:pPr>
                <a:defRPr/>
              </a:pPr>
              <a:t>‹#›</a:t>
            </a:fld>
            <a:endParaRPr lang="en-US"/>
          </a:p>
        </p:txBody>
      </p:sp>
    </p:spTree>
    <p:extLst>
      <p:ext uri="{BB962C8B-B14F-4D97-AF65-F5344CB8AC3E}">
        <p14:creationId xmlns:p14="http://schemas.microsoft.com/office/powerpoint/2010/main" val="1103961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1F7842-7764-498C-AB35-8AC84D4FB997}" type="slidenum">
              <a:rPr lang="en-US"/>
              <a:pPr>
                <a:defRPr/>
              </a:pPr>
              <a:t>‹#›</a:t>
            </a:fld>
            <a:endParaRPr lang="en-US"/>
          </a:p>
        </p:txBody>
      </p:sp>
    </p:spTree>
    <p:extLst>
      <p:ext uri="{BB962C8B-B14F-4D97-AF65-F5344CB8AC3E}">
        <p14:creationId xmlns:p14="http://schemas.microsoft.com/office/powerpoint/2010/main" val="976563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59B433-74BA-4F1B-BB6D-2BA057FD9E92}" type="slidenum">
              <a:rPr lang="en-US"/>
              <a:pPr>
                <a:defRPr/>
              </a:pPr>
              <a:t>‹#›</a:t>
            </a:fld>
            <a:endParaRPr lang="en-US"/>
          </a:p>
        </p:txBody>
      </p:sp>
    </p:spTree>
    <p:extLst>
      <p:ext uri="{BB962C8B-B14F-4D97-AF65-F5344CB8AC3E}">
        <p14:creationId xmlns:p14="http://schemas.microsoft.com/office/powerpoint/2010/main" val="802159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1251D1-B57B-4344-87A7-9A21AA5583C5}" type="slidenum">
              <a:rPr lang="en-US"/>
              <a:pPr>
                <a:defRPr/>
              </a:pPr>
              <a:t>‹#›</a:t>
            </a:fld>
            <a:endParaRPr lang="en-US"/>
          </a:p>
        </p:txBody>
      </p:sp>
    </p:spTree>
    <p:extLst>
      <p:ext uri="{BB962C8B-B14F-4D97-AF65-F5344CB8AC3E}">
        <p14:creationId xmlns:p14="http://schemas.microsoft.com/office/powerpoint/2010/main" val="2004556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7A4C97-5AB0-42BD-AE78-5DB3B3A67AC8}" type="slidenum">
              <a:rPr lang="en-US"/>
              <a:pPr>
                <a:defRPr/>
              </a:pPr>
              <a:t>‹#›</a:t>
            </a:fld>
            <a:endParaRPr lang="en-US"/>
          </a:p>
        </p:txBody>
      </p:sp>
    </p:spTree>
    <p:extLst>
      <p:ext uri="{BB962C8B-B14F-4D97-AF65-F5344CB8AC3E}">
        <p14:creationId xmlns:p14="http://schemas.microsoft.com/office/powerpoint/2010/main" val="1428634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3BF3C-45A5-4559-86E2-96526B5C389A}" type="slidenum">
              <a:rPr lang="en-US"/>
              <a:pPr>
                <a:defRPr/>
              </a:pPr>
              <a:t>‹#›</a:t>
            </a:fld>
            <a:endParaRPr lang="en-US"/>
          </a:p>
        </p:txBody>
      </p:sp>
    </p:spTree>
    <p:extLst>
      <p:ext uri="{BB962C8B-B14F-4D97-AF65-F5344CB8AC3E}">
        <p14:creationId xmlns:p14="http://schemas.microsoft.com/office/powerpoint/2010/main" val="245509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F274960D-3D81-4FC5-9F14-D39345A31BB2}" type="slidenum">
              <a:rPr lang="en-US"/>
              <a:pPr>
                <a:defRPr/>
              </a:pPr>
              <a:t>‹#›</a:t>
            </a:fld>
            <a:endParaRPr lang="en-US"/>
          </a:p>
        </p:txBody>
      </p:sp>
    </p:spTree>
    <p:extLst>
      <p:ext uri="{BB962C8B-B14F-4D97-AF65-F5344CB8AC3E}">
        <p14:creationId xmlns:p14="http://schemas.microsoft.com/office/powerpoint/2010/main" val="313611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8"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9"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4E4CD8E3-EC88-451C-894E-3BF230FD44C5}" type="slidenum">
              <a:rPr lang="en-US"/>
              <a:pPr>
                <a:defRPr/>
              </a:pPr>
              <a:t>‹#›</a:t>
            </a:fld>
            <a:endParaRPr lang="en-US"/>
          </a:p>
        </p:txBody>
      </p:sp>
    </p:spTree>
    <p:extLst>
      <p:ext uri="{BB962C8B-B14F-4D97-AF65-F5344CB8AC3E}">
        <p14:creationId xmlns:p14="http://schemas.microsoft.com/office/powerpoint/2010/main" val="191653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4"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5"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EB5D5122-545D-45E3-924B-FA9B8A977870}" type="slidenum">
              <a:rPr lang="en-US"/>
              <a:pPr>
                <a:defRPr/>
              </a:pPr>
              <a:t>‹#›</a:t>
            </a:fld>
            <a:endParaRPr lang="en-US"/>
          </a:p>
        </p:txBody>
      </p:sp>
    </p:spTree>
    <p:extLst>
      <p:ext uri="{BB962C8B-B14F-4D97-AF65-F5344CB8AC3E}">
        <p14:creationId xmlns:p14="http://schemas.microsoft.com/office/powerpoint/2010/main" val="99449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3"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4"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FA45A8A5-2CC5-43FF-9D5E-BA30D76E52F8}" type="slidenum">
              <a:rPr lang="en-US"/>
              <a:pPr>
                <a:defRPr/>
              </a:pPr>
              <a:t>‹#›</a:t>
            </a:fld>
            <a:endParaRPr lang="en-US"/>
          </a:p>
        </p:txBody>
      </p:sp>
    </p:spTree>
    <p:extLst>
      <p:ext uri="{BB962C8B-B14F-4D97-AF65-F5344CB8AC3E}">
        <p14:creationId xmlns:p14="http://schemas.microsoft.com/office/powerpoint/2010/main" val="80564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09EAC23F-C6C8-4417-B46E-AF6A9D9FD195}" type="slidenum">
              <a:rPr lang="en-US"/>
              <a:pPr>
                <a:defRPr/>
              </a:pPr>
              <a:t>‹#›</a:t>
            </a:fld>
            <a:endParaRPr lang="en-US"/>
          </a:p>
        </p:txBody>
      </p:sp>
    </p:spTree>
    <p:extLst>
      <p:ext uri="{BB962C8B-B14F-4D97-AF65-F5344CB8AC3E}">
        <p14:creationId xmlns:p14="http://schemas.microsoft.com/office/powerpoint/2010/main" val="301000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6" name="Rectangle 41"/>
          <p:cNvSpPr>
            <a:spLocks noGrp="1" noChangeArrowheads="1"/>
          </p:cNvSpPr>
          <p:nvPr>
            <p:ph type="ftr" sz="quarter" idx="11"/>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spcBef>
                <a:spcPct val="20000"/>
              </a:spcBef>
              <a:buClr>
                <a:srgbClr val="FFFFCC"/>
              </a:buClr>
              <a:buSzPct val="90000"/>
              <a:buFont typeface="Wingdings" panose="05000000000000000000" pitchFamily="2" charset="2"/>
              <a:buNone/>
              <a:defRPr>
                <a:latin typeface="Arial" panose="020B0604020202020204" pitchFamily="34" charset="0"/>
              </a:defRPr>
            </a:lvl1pPr>
          </a:lstStyle>
          <a:p>
            <a:pPr>
              <a:defRPr/>
            </a:pPr>
            <a:fld id="{E7E4D81E-DD4F-404A-A1C9-ACFB32F376B2}" type="slidenum">
              <a:rPr lang="en-US"/>
              <a:pPr>
                <a:defRPr/>
              </a:pPr>
              <a:t>‹#›</a:t>
            </a:fld>
            <a:endParaRPr lang="en-US"/>
          </a:p>
        </p:txBody>
      </p:sp>
    </p:spTree>
    <p:extLst>
      <p:ext uri="{BB962C8B-B14F-4D97-AF65-F5344CB8AC3E}">
        <p14:creationId xmlns:p14="http://schemas.microsoft.com/office/powerpoint/2010/main" val="416337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867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7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7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grpSp>
          <p:nvGrpSpPr>
            <p:cNvPr id="1035" name="Group 6"/>
            <p:cNvGrpSpPr>
              <a:grpSpLocks/>
            </p:cNvGrpSpPr>
            <p:nvPr/>
          </p:nvGrpSpPr>
          <p:grpSpPr bwMode="auto">
            <a:xfrm>
              <a:off x="288" y="0"/>
              <a:ext cx="5098" cy="4316"/>
              <a:chOff x="288" y="0"/>
              <a:chExt cx="5098" cy="4316"/>
            </a:xfrm>
          </p:grpSpPr>
          <p:sp>
            <p:nvSpPr>
              <p:cNvPr id="2867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8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9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9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grpSp>
        <p:sp>
          <p:nvSpPr>
            <p:cNvPr id="2869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9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2869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08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8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2869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Verdana" pitchFamily="34" charset="0"/>
              </a:endParaRPr>
            </a:p>
          </p:txBody>
        </p:sp>
        <p:sp>
          <p:nvSpPr>
            <p:cNvPr id="309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9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92"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93"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94"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grpSp>
          <p:nvGrpSpPr>
            <p:cNvPr id="1047" name="Group 31"/>
            <p:cNvGrpSpPr>
              <a:grpSpLocks/>
            </p:cNvGrpSpPr>
            <p:nvPr/>
          </p:nvGrpSpPr>
          <p:grpSpPr bwMode="auto">
            <a:xfrm>
              <a:off x="1" y="392"/>
              <a:ext cx="5758" cy="1571"/>
              <a:chOff x="1" y="392"/>
              <a:chExt cx="5758" cy="1571"/>
            </a:xfrm>
          </p:grpSpPr>
          <p:sp>
            <p:nvSpPr>
              <p:cNvPr id="3098"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99"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100"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101"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102"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grpSp>
        <p:sp>
          <p:nvSpPr>
            <p:cNvPr id="3096"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sp>
          <p:nvSpPr>
            <p:cNvPr id="3097"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Clr>
                  <a:srgbClr val="FFFFCC"/>
                </a:buClr>
                <a:buSzPct val="90000"/>
                <a:buFont typeface="Wingdings" panose="05000000000000000000" pitchFamily="2" charset="2"/>
                <a:buNone/>
                <a:defRPr/>
              </a:pPr>
              <a:endParaRPr lang="en-US">
                <a:solidFill>
                  <a:srgbClr val="FFFFFF"/>
                </a:solidFill>
                <a:effectLst>
                  <a:outerShdw blurRad="38100" dist="38100" dir="2700000" algn="tl">
                    <a:srgbClr val="000000">
                      <a:alpha val="43137"/>
                    </a:srgbClr>
                  </a:outerShdw>
                </a:effectLst>
              </a:endParaRPr>
            </a:p>
          </p:txBody>
        </p:sp>
      </p:grpSp>
      <p:sp>
        <p:nvSpPr>
          <p:cNvPr id="2871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871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endParaRPr lang="en-US"/>
          </a:p>
        </p:txBody>
      </p:sp>
      <p:sp>
        <p:nvSpPr>
          <p:cNvPr id="2871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endParaRPr lang="en-US"/>
          </a:p>
        </p:txBody>
      </p:sp>
      <p:sp>
        <p:nvSpPr>
          <p:cNvPr id="2871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000">
                <a:solidFill>
                  <a:srgbClr val="FFFFFF"/>
                </a:solidFill>
                <a:effectLst>
                  <a:outerShdw blurRad="38100" dist="38100" dir="2700000" algn="tl">
                    <a:srgbClr val="000000"/>
                  </a:outerShdw>
                </a:effectLst>
                <a:latin typeface="Verdana" panose="020B0604030504040204" pitchFamily="34" charset="0"/>
              </a:defRPr>
            </a:lvl1pPr>
          </a:lstStyle>
          <a:p>
            <a:pPr>
              <a:defRPr/>
            </a:pPr>
            <a:fld id="{FB9B4A17-700F-4ADB-AA92-A5006884279E}" type="slidenum">
              <a:rPr lang="en-US"/>
              <a:pPr>
                <a:defRPr/>
              </a:pPr>
              <a:t>‹#›</a:t>
            </a:fld>
            <a:endParaRPr lang="en-US"/>
          </a:p>
        </p:txBody>
      </p:sp>
      <p:sp>
        <p:nvSpPr>
          <p:cNvPr id="2871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33500"/>
            <a:ext cx="9132888" cy="133350"/>
          </a:xfrm>
          <a:prstGeom prst="rect">
            <a:avLst/>
          </a:prstGeom>
          <a:solidFill>
            <a:schemeClr val="tx2"/>
          </a:solidFill>
          <a:ln>
            <a:noFill/>
          </a:ln>
          <a:effectLst>
            <a:outerShdw dist="17961" dir="135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a:defRPr/>
            </a:pPr>
            <a:endParaRPr lang="en-US" b="1" smtClean="0">
              <a:solidFill>
                <a:srgbClr val="00FF00"/>
              </a:solidFill>
              <a:latin typeface="Univers (W1)" charset="0"/>
            </a:endParaRPr>
          </a:p>
        </p:txBody>
      </p:sp>
      <p:sp>
        <p:nvSpPr>
          <p:cNvPr id="3075" name="Rectangle 3"/>
          <p:cNvSpPr>
            <a:spLocks noGrp="1" noChangeArrowheads="1"/>
          </p:cNvSpPr>
          <p:nvPr>
            <p:ph type="title"/>
          </p:nvPr>
        </p:nvSpPr>
        <p:spPr bwMode="auto">
          <a:xfrm>
            <a:off x="1008063" y="133350"/>
            <a:ext cx="7162800" cy="1143000"/>
          </a:xfrm>
          <a:prstGeom prst="rect">
            <a:avLst/>
          </a:prstGeom>
          <a:noFill/>
          <a:ln>
            <a:noFill/>
          </a:ln>
          <a:effectLst>
            <a:outerShdw dist="17961" dir="135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Slide Title</a:t>
            </a:r>
          </a:p>
        </p:txBody>
      </p:sp>
      <p:sp>
        <p:nvSpPr>
          <p:cNvPr id="3076" name="Rectangle 4"/>
          <p:cNvSpPr>
            <a:spLocks noGrp="1" noChangeArrowheads="1"/>
          </p:cNvSpPr>
          <p:nvPr>
            <p:ph type="body" idx="1"/>
          </p:nvPr>
        </p:nvSpPr>
        <p:spPr bwMode="auto">
          <a:xfrm>
            <a:off x="990600" y="1981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Century Gothic" pitchFamily="34" charset="0"/>
        </a:defRPr>
      </a:lvl2pPr>
      <a:lvl3pPr algn="ctr" rtl="0" eaLnBrk="0" fontAlgn="base" hangingPunct="0">
        <a:lnSpc>
          <a:spcPct val="90000"/>
        </a:lnSpc>
        <a:spcBef>
          <a:spcPct val="0"/>
        </a:spcBef>
        <a:spcAft>
          <a:spcPct val="0"/>
        </a:spcAft>
        <a:defRPr sz="3600" b="1">
          <a:solidFill>
            <a:schemeClr val="tx2"/>
          </a:solidFill>
          <a:latin typeface="Century Gothic" pitchFamily="34" charset="0"/>
        </a:defRPr>
      </a:lvl3pPr>
      <a:lvl4pPr algn="ctr" rtl="0" eaLnBrk="0" fontAlgn="base" hangingPunct="0">
        <a:lnSpc>
          <a:spcPct val="90000"/>
        </a:lnSpc>
        <a:spcBef>
          <a:spcPct val="0"/>
        </a:spcBef>
        <a:spcAft>
          <a:spcPct val="0"/>
        </a:spcAft>
        <a:defRPr sz="3600" b="1">
          <a:solidFill>
            <a:schemeClr val="tx2"/>
          </a:solidFill>
          <a:latin typeface="Century Gothic" pitchFamily="34" charset="0"/>
        </a:defRPr>
      </a:lvl4pPr>
      <a:lvl5pPr algn="ctr" rtl="0" eaLnBrk="0" fontAlgn="base" hangingPunct="0">
        <a:lnSpc>
          <a:spcPct val="90000"/>
        </a:lnSpc>
        <a:spcBef>
          <a:spcPct val="0"/>
        </a:spcBef>
        <a:spcAft>
          <a:spcPct val="0"/>
        </a:spcAft>
        <a:defRPr sz="3600" b="1">
          <a:solidFill>
            <a:schemeClr val="tx2"/>
          </a:solidFill>
          <a:latin typeface="Century Gothic" pitchFamily="34" charset="0"/>
        </a:defRPr>
      </a:lvl5pPr>
      <a:lvl6pPr marL="457200" algn="ctr" rtl="0" eaLnBrk="0" fontAlgn="base" hangingPunct="0">
        <a:lnSpc>
          <a:spcPct val="90000"/>
        </a:lnSpc>
        <a:spcBef>
          <a:spcPct val="0"/>
        </a:spcBef>
        <a:spcAft>
          <a:spcPct val="0"/>
        </a:spcAft>
        <a:defRPr sz="3600" b="1">
          <a:solidFill>
            <a:schemeClr val="tx2"/>
          </a:solidFill>
          <a:latin typeface="Century Gothic" pitchFamily="34" charset="0"/>
        </a:defRPr>
      </a:lvl6pPr>
      <a:lvl7pPr marL="914400" algn="ctr" rtl="0" eaLnBrk="0" fontAlgn="base" hangingPunct="0">
        <a:lnSpc>
          <a:spcPct val="90000"/>
        </a:lnSpc>
        <a:spcBef>
          <a:spcPct val="0"/>
        </a:spcBef>
        <a:spcAft>
          <a:spcPct val="0"/>
        </a:spcAft>
        <a:defRPr sz="3600" b="1">
          <a:solidFill>
            <a:schemeClr val="tx2"/>
          </a:solidFill>
          <a:latin typeface="Century Gothic" pitchFamily="34" charset="0"/>
        </a:defRPr>
      </a:lvl7pPr>
      <a:lvl8pPr marL="1371600" algn="ctr" rtl="0" eaLnBrk="0" fontAlgn="base" hangingPunct="0">
        <a:lnSpc>
          <a:spcPct val="90000"/>
        </a:lnSpc>
        <a:spcBef>
          <a:spcPct val="0"/>
        </a:spcBef>
        <a:spcAft>
          <a:spcPct val="0"/>
        </a:spcAft>
        <a:defRPr sz="3600" b="1">
          <a:solidFill>
            <a:schemeClr val="tx2"/>
          </a:solidFill>
          <a:latin typeface="Century Gothic" pitchFamily="34" charset="0"/>
        </a:defRPr>
      </a:lvl8pPr>
      <a:lvl9pPr marL="1828800" algn="ctr" rtl="0" eaLnBrk="0" fontAlgn="base" hangingPunct="0">
        <a:lnSpc>
          <a:spcPct val="90000"/>
        </a:lnSpc>
        <a:spcBef>
          <a:spcPct val="0"/>
        </a:spcBef>
        <a:spcAft>
          <a:spcPct val="0"/>
        </a:spcAft>
        <a:defRPr sz="3600" b="1">
          <a:solidFill>
            <a:schemeClr val="tx2"/>
          </a:solidFill>
          <a:latin typeface="Century Gothic" pitchFamily="34" charset="0"/>
        </a:defRPr>
      </a:lvl9pPr>
    </p:titleStyle>
    <p:bodyStyle>
      <a:lvl1pPr marL="285750" indent="-285750" algn="l" rtl="0" eaLnBrk="0" fontAlgn="base" hangingPunct="0">
        <a:lnSpc>
          <a:spcPct val="90000"/>
        </a:lnSpc>
        <a:spcBef>
          <a:spcPct val="30000"/>
        </a:spcBef>
        <a:spcAft>
          <a:spcPct val="0"/>
        </a:spcAft>
        <a:buClr>
          <a:schemeClr val="tx2"/>
        </a:buClr>
        <a:buSzPct val="75000"/>
        <a:buFont typeface="Monotype Sorts" pitchFamily="2" charset="2"/>
        <a:buChar char="n"/>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2"/>
        </a:buClr>
        <a:buSzPct val="100000"/>
        <a:buChar char="–"/>
        <a:defRPr sz="28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2"/>
        </a:buClr>
        <a:buSzPct val="100000"/>
        <a:buChar char="»"/>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2"/>
        </a:buClr>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2"/>
        </a:buClr>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2"/>
        </a:buClr>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2"/>
        </a:buClr>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2"/>
        </a:buClr>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2"/>
        </a:buClr>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7B54648-7DEE-4F0D-808E-E21451CDF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0.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0.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hyperlink" Target="http://images.google.com/imgres?imgurl=http://www.cdc.gov/niosh/oerp/images/2001-133h-2.jpg&amp;imgrefurl=http://www.cdc.gov/niosh/oerp/previous.html&amp;usg=__K3K40kJvg9sa-Kq5E1HCpQq5JZA=&amp;h=239&amp;w=300&amp;sz=15&amp;hl=en&amp;start=37&amp;um=1&amp;tbnid=qtybPHdRPzx4jM:&amp;tbnh=92&amp;tbnw=116&amp;prev=/images?q%3DTrinity%2Btest%2Bsite%26gbv%3D2%26ndsp%3D21%26hl%3Den%26safe%3Dactive%26sa%3DN%26start%3D21%26um%3D1"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images.google.com/imgres?imgurl=http://trinititesite.com/images/trn25.JPG&amp;imgrefurl=http://trinititesite.com/&amp;usg=__jhPnlDodnkOqGIKuS3V6UDeVlS8=&amp;h=504&amp;w=672&amp;sz=319&amp;hl=en&amp;start=41&amp;um=1&amp;tbnid=hHKTeAHPy-zcKM:&amp;tbnh=104&amp;tbnw=138&amp;prev=/images?q%3DTrinity%2Btest%2Bsite%26gbv%3D2%26ndsp%3D21%26hl%3Den%26safe%3Dactive%26sa%3DN%26start%3D21%26um%3D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1.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PLT%20Radon.pdf" TargetMode="Externa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47.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hyperlink" Target="mailto:dthrall@unm.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om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0"/>
            <a:ext cx="5684838" cy="6858000"/>
          </a:xfrm>
          <a:noFill/>
        </p:spPr>
      </p:pic>
      <p:sp>
        <p:nvSpPr>
          <p:cNvPr id="99331" name="Text Box 3"/>
          <p:cNvSpPr txBox="1">
            <a:spLocks noChangeArrowheads="1"/>
          </p:cNvSpPr>
          <p:nvPr/>
        </p:nvSpPr>
        <p:spPr bwMode="auto">
          <a:xfrm>
            <a:off x="0" y="287338"/>
            <a:ext cx="9144000" cy="584775"/>
          </a:xfrm>
          <a:prstGeom prst="rect">
            <a:avLst/>
          </a:prstGeom>
          <a:solidFill>
            <a:schemeClr val="accent1">
              <a:lumMod val="60000"/>
              <a:lumOff val="40000"/>
              <a:alpha val="49000"/>
            </a:schemeClr>
          </a:solidFill>
          <a:ln>
            <a:noFill/>
          </a:ln>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defRPr/>
            </a:pPr>
            <a:r>
              <a:rPr lang="en-US" b="1" dirty="0" smtClean="0">
                <a:solidFill>
                  <a:srgbClr val="FFFFFF"/>
                </a:solidFill>
                <a:latin typeface="+mj-lt"/>
              </a:rPr>
              <a:t>What is the risk of radiation?</a:t>
            </a:r>
          </a:p>
        </p:txBody>
      </p:sp>
      <p:sp>
        <p:nvSpPr>
          <p:cNvPr id="2" name="Rectangle 1"/>
          <p:cNvSpPr/>
          <p:nvPr/>
        </p:nvSpPr>
        <p:spPr>
          <a:xfrm>
            <a:off x="5964238" y="0"/>
            <a:ext cx="1323975" cy="2873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28650" y="0"/>
            <a:ext cx="7886700" cy="1325563"/>
          </a:xfrm>
        </p:spPr>
        <p:txBody>
          <a:bodyPr/>
          <a:lstStyle/>
          <a:p>
            <a:pPr algn="ctr" eaLnBrk="1" hangingPunct="1"/>
            <a:r>
              <a:rPr lang="en-US" sz="4400" b="1" dirty="0" smtClean="0">
                <a:effectLst>
                  <a:outerShdw blurRad="38100" dist="38100" dir="2700000" algn="tl">
                    <a:srgbClr val="000000">
                      <a:alpha val="43137"/>
                    </a:srgbClr>
                  </a:outerShdw>
                </a:effectLst>
              </a:rPr>
              <a:t>Cell Damage</a:t>
            </a:r>
          </a:p>
        </p:txBody>
      </p:sp>
      <p:pic>
        <p:nvPicPr>
          <p:cNvPr id="99331" name="Picture 3" descr="STCSTW09"/>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2468" y="1325563"/>
            <a:ext cx="7519063" cy="5165352"/>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400" b="1" smtClean="0">
                <a:effectLst>
                  <a:outerShdw blurRad="38100" dist="38100" dir="2700000" algn="tl">
                    <a:srgbClr val="000000">
                      <a:alpha val="43137"/>
                    </a:srgbClr>
                  </a:outerShdw>
                </a:effectLst>
              </a:rPr>
              <a:t>Direct vs. Indirect Ionization</a:t>
            </a:r>
          </a:p>
        </p:txBody>
      </p:sp>
      <p:sp>
        <p:nvSpPr>
          <p:cNvPr id="100355" name="Rectangle 3"/>
          <p:cNvSpPr>
            <a:spLocks noGrp="1" noChangeArrowheads="1"/>
          </p:cNvSpPr>
          <p:nvPr>
            <p:ph idx="1"/>
          </p:nvPr>
        </p:nvSpPr>
        <p:spPr>
          <a:xfrm>
            <a:off x="628650" y="1825624"/>
            <a:ext cx="7886700" cy="4807187"/>
          </a:xfrm>
        </p:spPr>
        <p:txBody>
          <a:bodyPr/>
          <a:lstStyle/>
          <a:p>
            <a:pPr eaLnBrk="1" hangingPunct="1"/>
            <a:r>
              <a:rPr lang="en-US" sz="2800" b="1" dirty="0" smtClean="0">
                <a:effectLst>
                  <a:outerShdw blurRad="38100" dist="38100" dir="2700000" algn="tl">
                    <a:srgbClr val="000000">
                      <a:alpha val="43137"/>
                    </a:srgbClr>
                  </a:outerShdw>
                </a:effectLst>
                <a:latin typeface="+mj-lt"/>
              </a:rPr>
              <a:t>Direct</a:t>
            </a:r>
          </a:p>
          <a:p>
            <a:pPr eaLnBrk="1" hangingPunct="1">
              <a:buFont typeface="Wingdings" panose="05000000000000000000" pitchFamily="2" charset="2"/>
              <a:buNone/>
            </a:pPr>
            <a:r>
              <a:rPr lang="en-US" sz="2800" b="1" dirty="0" smtClean="0">
                <a:effectLst>
                  <a:outerShdw blurRad="38100" dist="38100" dir="2700000" algn="tl">
                    <a:srgbClr val="000000">
                      <a:alpha val="43137"/>
                    </a:srgbClr>
                  </a:outerShdw>
                </a:effectLst>
                <a:latin typeface="+mj-lt"/>
              </a:rPr>
              <a:t>	Radiation that ejects orbital electrons from absorber atoms like charged particles (alphas and betas)</a:t>
            </a:r>
          </a:p>
          <a:p>
            <a:pPr eaLnBrk="1" hangingPunct="1">
              <a:buFont typeface="Wingdings" panose="05000000000000000000" pitchFamily="2" charset="2"/>
              <a:buNone/>
            </a:pPr>
            <a:endParaRPr lang="en-US" sz="2800" b="1" dirty="0" smtClean="0">
              <a:effectLst>
                <a:outerShdw blurRad="38100" dist="38100" dir="2700000" algn="tl">
                  <a:srgbClr val="000000">
                    <a:alpha val="43137"/>
                  </a:srgbClr>
                </a:outerShdw>
              </a:effectLst>
              <a:latin typeface="+mj-lt"/>
            </a:endParaRPr>
          </a:p>
          <a:p>
            <a:pPr eaLnBrk="1" hangingPunct="1">
              <a:buClr>
                <a:schemeClr val="tx1"/>
              </a:buClr>
            </a:pPr>
            <a:r>
              <a:rPr lang="en-US" sz="2800" b="1" dirty="0" smtClean="0">
                <a:effectLst>
                  <a:outerShdw blurRad="38100" dist="38100" dir="2700000" algn="tl">
                    <a:srgbClr val="000000">
                      <a:alpha val="43137"/>
                    </a:srgbClr>
                  </a:outerShdw>
                </a:effectLst>
                <a:latin typeface="+mj-lt"/>
              </a:rPr>
              <a:t>Indirect</a:t>
            </a:r>
          </a:p>
          <a:p>
            <a:pPr eaLnBrk="1" hangingPunct="1">
              <a:buClr>
                <a:schemeClr val="tx1"/>
              </a:buClr>
            </a:pPr>
            <a:endParaRPr lang="en-US" sz="2800" b="1" dirty="0" smtClean="0">
              <a:effectLst>
                <a:outerShdw blurRad="38100" dist="38100" dir="2700000" algn="tl">
                  <a:srgbClr val="000000">
                    <a:alpha val="43137"/>
                  </a:srgbClr>
                </a:outerShdw>
              </a:effectLst>
              <a:latin typeface="+mj-lt"/>
            </a:endParaRPr>
          </a:p>
          <a:p>
            <a:pPr eaLnBrk="1" hangingPunct="1">
              <a:buClr>
                <a:schemeClr val="tx1"/>
              </a:buClr>
              <a:buFont typeface="Wingdings" panose="05000000000000000000" pitchFamily="2" charset="2"/>
              <a:buNone/>
            </a:pPr>
            <a:r>
              <a:rPr lang="en-US" sz="2800" b="1" dirty="0" smtClean="0">
                <a:effectLst>
                  <a:outerShdw blurRad="38100" dist="38100" dir="2700000" algn="tl">
                    <a:srgbClr val="000000">
                      <a:alpha val="43137"/>
                    </a:srgbClr>
                  </a:outerShdw>
                </a:effectLst>
                <a:latin typeface="+mj-lt"/>
              </a:rPr>
              <a:t>	Transfer energy to charged particles (protons/electrons) of the absorber atoms, like neutrons and gamma rays.</a:t>
            </a:r>
          </a:p>
          <a:p>
            <a:pPr eaLnBrk="1" hangingPunct="1">
              <a:buClr>
                <a:schemeClr val="tx1"/>
              </a:buClr>
              <a:buFont typeface="Wingdings" panose="05000000000000000000" pitchFamily="2" charset="2"/>
              <a:buNone/>
            </a:pPr>
            <a:endParaRPr lang="en-US" dirty="0" smtClean="0">
              <a:latin typeface="Univers (W1)" charset="0"/>
            </a:endParaRPr>
          </a:p>
          <a:p>
            <a:pPr eaLnBrk="1" hangingPunct="1">
              <a:buFont typeface="Wingdings" panose="05000000000000000000" pitchFamily="2" charset="2"/>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1179" y="306387"/>
            <a:ext cx="4138612" cy="6073775"/>
          </a:xfrm>
          <a:prstGeom prst="rect">
            <a:avLst/>
          </a:prstGeom>
          <a:noFill/>
          <a:ln w="9525">
            <a:noFill/>
            <a:round/>
            <a:headEnd/>
            <a:tailEnd/>
          </a:ln>
          <a:effectLst/>
        </p:spPr>
        <p:txBody>
          <a:bodyPr lIns="0" tIns="0" rIns="0" bIns="0"/>
          <a:lstStyle/>
          <a:p>
            <a:pPr algn="ctr" eaLnBrk="1" hangingPunct="1">
              <a:spcBef>
                <a:spcPct val="20000"/>
              </a:spcBef>
              <a:buClr>
                <a:schemeClr val="hlink"/>
              </a:buClr>
              <a:buSzPct val="90000"/>
              <a:buFont typeface="Wingdings" panose="05000000000000000000" pitchFamily="2" charset="2"/>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sz="3600" b="1" dirty="0">
                <a:solidFill>
                  <a:schemeClr val="tx2"/>
                </a:solidFill>
                <a:effectLst>
                  <a:outerShdw blurRad="38100" dist="38100" dir="2700000" algn="tl">
                    <a:srgbClr val="000000">
                      <a:alpha val="43137"/>
                    </a:srgbClr>
                  </a:outerShdw>
                </a:effectLst>
                <a:ea typeface="msgothic" charset="0"/>
                <a:cs typeface="msgothic" charset="0"/>
              </a:rPr>
              <a:t>Ionizing radiation </a:t>
            </a:r>
            <a:r>
              <a:rPr lang="en-GB" sz="3600" b="1" dirty="0" smtClean="0">
                <a:solidFill>
                  <a:schemeClr val="tx2"/>
                </a:solidFill>
                <a:effectLst>
                  <a:outerShdw blurRad="38100" dist="38100" dir="2700000" algn="tl">
                    <a:srgbClr val="000000">
                      <a:alpha val="43137"/>
                    </a:srgbClr>
                  </a:outerShdw>
                </a:effectLst>
                <a:ea typeface="msgothic" charset="0"/>
                <a:cs typeface="msgothic" charset="0"/>
              </a:rPr>
              <a:t>induces: </a:t>
            </a:r>
          </a:p>
          <a:p>
            <a:pPr algn="ctr" eaLnBrk="1" hangingPunct="1">
              <a:spcBef>
                <a:spcPct val="20000"/>
              </a:spcBef>
              <a:buClr>
                <a:schemeClr val="hlink"/>
              </a:buClr>
              <a:buSzPct val="90000"/>
              <a:buFont typeface="Wingdings" panose="05000000000000000000" pitchFamily="2" charset="2"/>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GB" sz="3600" b="1" dirty="0">
              <a:solidFill>
                <a:schemeClr val="tx2"/>
              </a:solidFill>
              <a:effectLst>
                <a:outerShdw blurRad="38100" dist="38100" dir="2700000" algn="tl">
                  <a:srgbClr val="000000">
                    <a:alpha val="43137"/>
                  </a:srgbClr>
                </a:outerShdw>
              </a:effectLst>
              <a:ea typeface="msgothic" charset="0"/>
              <a:cs typeface="msgothic" charset="0"/>
            </a:endParaRPr>
          </a:p>
          <a:p>
            <a:pPr lvl="1" eaLnBrk="1" hangingPunct="1">
              <a:spcBef>
                <a:spcPct val="20000"/>
              </a:spcBef>
              <a:buClr>
                <a:schemeClr val="hlink"/>
              </a:buClr>
              <a:buSzPct val="90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b="1" dirty="0">
                <a:solidFill>
                  <a:schemeClr val="tx2"/>
                </a:solidFill>
                <a:effectLst>
                  <a:outerShdw blurRad="38100" dist="38100" dir="2700000" algn="tl">
                    <a:srgbClr val="000000">
                      <a:alpha val="43137"/>
                    </a:srgbClr>
                  </a:outerShdw>
                </a:effectLst>
                <a:ea typeface="msgothic" charset="0"/>
                <a:cs typeface="msgothic" charset="0"/>
              </a:rPr>
              <a:t>D</a:t>
            </a:r>
            <a:r>
              <a:rPr lang="en-GB" b="1" dirty="0" smtClean="0">
                <a:solidFill>
                  <a:schemeClr val="tx2"/>
                </a:solidFill>
                <a:effectLst>
                  <a:outerShdw blurRad="38100" dist="38100" dir="2700000" algn="tl">
                    <a:srgbClr val="000000">
                      <a:alpha val="43137"/>
                    </a:srgbClr>
                  </a:outerShdw>
                </a:effectLst>
                <a:ea typeface="msgothic" charset="0"/>
                <a:cs typeface="msgothic" charset="0"/>
              </a:rPr>
              <a:t>irect </a:t>
            </a:r>
            <a:r>
              <a:rPr lang="en-GB" b="1" dirty="0">
                <a:solidFill>
                  <a:schemeClr val="tx2"/>
                </a:solidFill>
                <a:effectLst>
                  <a:outerShdw blurRad="38100" dist="38100" dir="2700000" algn="tl">
                    <a:srgbClr val="000000">
                      <a:alpha val="43137"/>
                    </a:srgbClr>
                  </a:outerShdw>
                </a:effectLst>
                <a:ea typeface="msgothic" charset="0"/>
                <a:cs typeface="msgothic" charset="0"/>
              </a:rPr>
              <a:t>DNA </a:t>
            </a:r>
            <a:r>
              <a:rPr lang="en-GB" b="1" dirty="0" smtClean="0">
                <a:solidFill>
                  <a:schemeClr val="tx2"/>
                </a:solidFill>
                <a:effectLst>
                  <a:outerShdw blurRad="38100" dist="38100" dir="2700000" algn="tl">
                    <a:srgbClr val="000000">
                      <a:alpha val="43137"/>
                    </a:srgbClr>
                  </a:outerShdw>
                </a:effectLst>
                <a:ea typeface="msgothic" charset="0"/>
                <a:cs typeface="msgothic" charset="0"/>
              </a:rPr>
              <a:t>damage</a:t>
            </a:r>
          </a:p>
          <a:p>
            <a:pPr lvl="1" eaLnBrk="1" hangingPunct="1">
              <a:spcBef>
                <a:spcPct val="20000"/>
              </a:spcBef>
              <a:buClr>
                <a:schemeClr val="hlink"/>
              </a:buClr>
              <a:buSzPct val="90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GB" b="1" dirty="0">
              <a:solidFill>
                <a:schemeClr val="tx2"/>
              </a:solidFill>
              <a:effectLst>
                <a:outerShdw blurRad="38100" dist="38100" dir="2700000" algn="tl">
                  <a:srgbClr val="000000">
                    <a:alpha val="43137"/>
                  </a:srgbClr>
                </a:outerShdw>
              </a:effectLst>
              <a:ea typeface="msgothic" charset="0"/>
              <a:cs typeface="msgothic" charset="0"/>
            </a:endParaRPr>
          </a:p>
          <a:p>
            <a:pPr lvl="1" eaLnBrk="1" hangingPunct="1">
              <a:spcBef>
                <a:spcPct val="20000"/>
              </a:spcBef>
              <a:buClr>
                <a:schemeClr val="hlink"/>
              </a:buClr>
              <a:buSzPct val="90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GB" b="1" dirty="0">
                <a:solidFill>
                  <a:schemeClr val="tx2"/>
                </a:solidFill>
                <a:effectLst>
                  <a:outerShdw blurRad="38100" dist="38100" dir="2700000" algn="tl">
                    <a:srgbClr val="000000">
                      <a:alpha val="43137"/>
                    </a:srgbClr>
                  </a:outerShdw>
                </a:effectLst>
                <a:ea typeface="msgothic" charset="0"/>
                <a:cs typeface="msgothic" charset="0"/>
              </a:rPr>
              <a:t>I</a:t>
            </a:r>
            <a:r>
              <a:rPr lang="en-GB" b="1" dirty="0" smtClean="0">
                <a:solidFill>
                  <a:schemeClr val="tx2"/>
                </a:solidFill>
                <a:effectLst>
                  <a:outerShdw blurRad="38100" dist="38100" dir="2700000" algn="tl">
                    <a:srgbClr val="000000">
                      <a:alpha val="43137"/>
                    </a:srgbClr>
                  </a:outerShdw>
                </a:effectLst>
                <a:ea typeface="msgothic" charset="0"/>
                <a:cs typeface="msgothic" charset="0"/>
              </a:rPr>
              <a:t>ndirect </a:t>
            </a:r>
            <a:r>
              <a:rPr lang="en-GB" b="1" dirty="0">
                <a:solidFill>
                  <a:schemeClr val="tx2"/>
                </a:solidFill>
                <a:effectLst>
                  <a:outerShdw blurRad="38100" dist="38100" dir="2700000" algn="tl">
                    <a:srgbClr val="000000">
                      <a:alpha val="43137"/>
                    </a:srgbClr>
                  </a:outerShdw>
                </a:effectLst>
                <a:ea typeface="msgothic" charset="0"/>
                <a:cs typeface="msgothic" charset="0"/>
              </a:rPr>
              <a:t>damage through the radiolysis of water</a:t>
            </a:r>
          </a:p>
        </p:txBody>
      </p: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306388"/>
            <a:ext cx="4295775"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6" name="Text Box 4"/>
          <p:cNvSpPr txBox="1">
            <a:spLocks noChangeArrowheads="1"/>
          </p:cNvSpPr>
          <p:nvPr/>
        </p:nvSpPr>
        <p:spPr bwMode="auto">
          <a:xfrm>
            <a:off x="2782888" y="5972175"/>
            <a:ext cx="3919537" cy="231775"/>
          </a:xfrm>
          <a:prstGeom prst="rect">
            <a:avLst/>
          </a:prstGeom>
          <a:noFill/>
          <a:ln w="9525">
            <a:noFill/>
            <a:round/>
            <a:headEnd/>
            <a:tailEnd/>
          </a:ln>
          <a:effectLst/>
        </p:spPr>
        <p:txBody>
          <a:bodyPr lIns="0" tIns="0" rIns="0" bIns="0"/>
          <a:lstStyle>
            <a:lvl1pPr>
              <a:tabLst>
                <a:tab pos="655638" algn="l"/>
                <a:tab pos="1312863" algn="l"/>
                <a:tab pos="1968500" algn="l"/>
                <a:tab pos="2625725" algn="l"/>
                <a:tab pos="3282950" algn="l"/>
              </a:tabLst>
              <a:defRPr sz="3200">
                <a:solidFill>
                  <a:schemeClr val="tx1"/>
                </a:solidFill>
                <a:latin typeface="Arial" panose="020B0604020202020204" pitchFamily="34" charset="0"/>
              </a:defRPr>
            </a:lvl1pPr>
            <a:lvl2pPr marL="742950" indent="-285750">
              <a:tabLst>
                <a:tab pos="655638" algn="l"/>
                <a:tab pos="1312863" algn="l"/>
                <a:tab pos="1968500" algn="l"/>
                <a:tab pos="2625725" algn="l"/>
                <a:tab pos="3282950" algn="l"/>
              </a:tabLst>
              <a:defRPr sz="3200">
                <a:solidFill>
                  <a:schemeClr val="tx1"/>
                </a:solidFill>
                <a:latin typeface="Arial" panose="020B0604020202020204" pitchFamily="34" charset="0"/>
              </a:defRPr>
            </a:lvl2pPr>
            <a:lvl3pPr marL="1143000" indent="-228600">
              <a:tabLst>
                <a:tab pos="655638" algn="l"/>
                <a:tab pos="1312863" algn="l"/>
                <a:tab pos="1968500" algn="l"/>
                <a:tab pos="2625725" algn="l"/>
                <a:tab pos="3282950" algn="l"/>
              </a:tabLst>
              <a:defRPr sz="3200">
                <a:solidFill>
                  <a:schemeClr val="tx1"/>
                </a:solidFill>
                <a:latin typeface="Arial" panose="020B0604020202020204" pitchFamily="34" charset="0"/>
              </a:defRPr>
            </a:lvl3pPr>
            <a:lvl4pPr marL="1600200" indent="-228600">
              <a:tabLst>
                <a:tab pos="655638" algn="l"/>
                <a:tab pos="1312863" algn="l"/>
                <a:tab pos="1968500" algn="l"/>
                <a:tab pos="2625725" algn="l"/>
                <a:tab pos="3282950" algn="l"/>
              </a:tabLst>
              <a:defRPr sz="3200">
                <a:solidFill>
                  <a:schemeClr val="tx1"/>
                </a:solidFill>
                <a:latin typeface="Arial" panose="020B0604020202020204" pitchFamily="34" charset="0"/>
              </a:defRPr>
            </a:lvl4pPr>
            <a:lvl5pPr marL="2057400" indent="-228600">
              <a:tabLst>
                <a:tab pos="655638" algn="l"/>
                <a:tab pos="1312863" algn="l"/>
                <a:tab pos="1968500" algn="l"/>
                <a:tab pos="2625725" algn="l"/>
                <a:tab pos="3282950" algn="l"/>
              </a:tabLst>
              <a:defRPr sz="3200">
                <a:solidFill>
                  <a:schemeClr val="tx1"/>
                </a:solidFill>
                <a:latin typeface="Arial" panose="020B0604020202020204"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sz="3200">
                <a:solidFill>
                  <a:schemeClr val="tx1"/>
                </a:solidFill>
                <a:latin typeface="Arial" panose="020B0604020202020204"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sz="3200">
                <a:solidFill>
                  <a:schemeClr val="tx1"/>
                </a:solidFill>
                <a:latin typeface="Arial" panose="020B0604020202020204"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sz="3200">
                <a:solidFill>
                  <a:schemeClr val="tx1"/>
                </a:solidFill>
                <a:latin typeface="Arial" panose="020B0604020202020204"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pPr>
            <a:endParaRPr lang="en-GB" sz="1100" b="1">
              <a:solidFill>
                <a:schemeClr val="tx2"/>
              </a:solidFill>
              <a:effectLst>
                <a:outerShdw blurRad="38100" dist="38100" dir="2700000" algn="tl">
                  <a:srgbClr val="C0C0C0"/>
                </a:outerShdw>
              </a:effectLst>
              <a:ea typeface="msgothic" charset="0"/>
              <a:cs typeface="msgothic" charset="0"/>
            </a:endParaRPr>
          </a:p>
        </p:txBody>
      </p:sp>
      <p:sp>
        <p:nvSpPr>
          <p:cNvPr id="3077" name="Text Box 5"/>
          <p:cNvSpPr txBox="1">
            <a:spLocks noChangeArrowheads="1"/>
          </p:cNvSpPr>
          <p:nvPr/>
        </p:nvSpPr>
        <p:spPr bwMode="auto">
          <a:xfrm>
            <a:off x="5775325" y="6380163"/>
            <a:ext cx="2579688" cy="303212"/>
          </a:xfrm>
          <a:prstGeom prst="rect">
            <a:avLst/>
          </a:prstGeom>
          <a:noFill/>
          <a:ln w="9525">
            <a:noFill/>
            <a:round/>
            <a:headEnd/>
            <a:tailEnd/>
          </a:ln>
          <a:effectLst/>
        </p:spPr>
        <p:txBody>
          <a:bodyPr lIns="0" tIns="0" rIns="0" bIns="0"/>
          <a:lstStyle/>
          <a:p>
            <a:pPr marL="77761" indent="-77761" eaLnBrk="1" hangingPunct="1">
              <a:spcBef>
                <a:spcPct val="20000"/>
              </a:spcBef>
              <a:buClr>
                <a:schemeClr val="hlink"/>
              </a:buClr>
              <a:buSzPct val="90000"/>
              <a:buFont typeface="Wingdings" panose="05000000000000000000" pitchFamily="2" charset="2"/>
              <a:buNone/>
              <a:tabLst>
                <a:tab pos="656650" algn="l"/>
                <a:tab pos="1313299" algn="l"/>
                <a:tab pos="1969949" algn="l"/>
                <a:tab pos="2626599" algn="l"/>
                <a:tab pos="3283248" algn="l"/>
                <a:tab pos="3939898" algn="l"/>
                <a:tab pos="4596548" algn="l"/>
              </a:tabLst>
              <a:defRPr/>
            </a:pPr>
            <a:r>
              <a:rPr lang="en-GB" sz="900" dirty="0">
                <a:solidFill>
                  <a:schemeClr val="tx2"/>
                </a:solidFill>
                <a:effectLst>
                  <a:outerShdw blurRad="38100" dist="38100" dir="2700000" algn="tl">
                    <a:srgbClr val="000000">
                      <a:alpha val="43137"/>
                    </a:srgbClr>
                  </a:outerShdw>
                </a:effectLst>
                <a:ea typeface="msgothic" charset="0"/>
                <a:cs typeface="msgothic" charset="0"/>
              </a:rPr>
              <a:t>©2005 by National Academy of Sciences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15003" y="0"/>
            <a:ext cx="7886700" cy="1325563"/>
          </a:xfrm>
        </p:spPr>
        <p:txBody>
          <a:bodyPr/>
          <a:lstStyle/>
          <a:p>
            <a:pPr algn="ctr" eaLnBrk="1" hangingPunct="1"/>
            <a:r>
              <a:rPr lang="en-US" sz="4400" b="1" dirty="0" smtClean="0">
                <a:effectLst>
                  <a:outerShdw blurRad="38100" dist="38100" dir="2700000" algn="tl">
                    <a:srgbClr val="000000">
                      <a:alpha val="43137"/>
                    </a:srgbClr>
                  </a:outerShdw>
                </a:effectLst>
              </a:rPr>
              <a:t>Sensitivity of Cells</a:t>
            </a:r>
          </a:p>
        </p:txBody>
      </p:sp>
      <p:sp>
        <p:nvSpPr>
          <p:cNvPr id="369667" name="Rectangle 3"/>
          <p:cNvSpPr>
            <a:spLocks noGrp="1" noChangeArrowheads="1"/>
          </p:cNvSpPr>
          <p:nvPr>
            <p:ph idx="1"/>
          </p:nvPr>
        </p:nvSpPr>
        <p:spPr>
          <a:xfrm>
            <a:off x="409433" y="1325563"/>
            <a:ext cx="8311486" cy="5225362"/>
          </a:xfrm>
        </p:spPr>
        <p:txBody>
          <a:bodyPr rtlCol="0">
            <a:normAutofit fontScale="85000" lnSpcReduction="20000"/>
          </a:bodyPr>
          <a:lstStyle/>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Lymphocytes			                      MOST SENSITIVE                              </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err="1" smtClean="0">
                <a:effectLst>
                  <a:outerShdw blurRad="38100" dist="38100" dir="2700000" algn="tl">
                    <a:srgbClr val="000000">
                      <a:alpha val="43137"/>
                    </a:srgbClr>
                  </a:outerShdw>
                </a:effectLst>
                <a:latin typeface="Univers (W1)" charset="0"/>
              </a:rPr>
              <a:t>Speratogonia</a:t>
            </a:r>
            <a:endParaRPr lang="en-US" sz="2600" b="1" dirty="0" smtClean="0">
              <a:effectLst>
                <a:outerShdw blurRad="38100" dist="38100" dir="2700000" algn="tl">
                  <a:srgbClr val="000000">
                    <a:alpha val="43137"/>
                  </a:srgbClr>
                </a:outerShdw>
              </a:effectLst>
              <a:latin typeface="Univers (W1)" charset="0"/>
            </a:endParaRP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Hematopoietic (Blood Forming)</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Intestinal Epithelium</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Skin</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Nerve Cells</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Muscle Tissue</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Bone</a:t>
            </a:r>
          </a:p>
          <a:p>
            <a:pPr eaLnBrk="1" fontAlgn="auto" hangingPunct="1">
              <a:lnSpc>
                <a:spcPct val="160000"/>
              </a:lnSpc>
              <a:spcAft>
                <a:spcPts val="0"/>
              </a:spcAft>
              <a:buClr>
                <a:schemeClr val="tx1"/>
              </a:buClr>
              <a:buFont typeface="Wingdings" panose="05000000000000000000" pitchFamily="2" charset="2"/>
              <a:buChar char="§"/>
              <a:defRPr/>
            </a:pPr>
            <a:r>
              <a:rPr lang="en-US" sz="2600" b="1" dirty="0" smtClean="0">
                <a:effectLst>
                  <a:outerShdw blurRad="38100" dist="38100" dir="2700000" algn="tl">
                    <a:srgbClr val="000000">
                      <a:alpha val="43137"/>
                    </a:srgbClr>
                  </a:outerShdw>
                </a:effectLst>
                <a:latin typeface="Univers (W1)" charset="0"/>
              </a:rPr>
              <a:t>Collagen</a:t>
            </a:r>
            <a:r>
              <a:rPr lang="en-US" sz="2600" dirty="0" smtClean="0">
                <a:latin typeface="Univers (W1)" charset="0"/>
              </a:rPr>
              <a:t>	</a:t>
            </a:r>
            <a:r>
              <a:rPr lang="en-US" sz="2800" dirty="0" smtClean="0">
                <a:latin typeface="Univers (W1)" charset="0"/>
              </a:rPr>
              <a:t>			                     </a:t>
            </a:r>
            <a:r>
              <a:rPr lang="en-US" sz="2800" b="1" dirty="0" smtClean="0">
                <a:effectLst>
                  <a:outerShdw blurRad="38100" dist="38100" dir="2700000" algn="tl">
                    <a:srgbClr val="000000">
                      <a:alpha val="43137"/>
                    </a:srgbClr>
                  </a:outerShdw>
                </a:effectLst>
                <a:latin typeface="Univers (W1)" charset="0"/>
              </a:rPr>
              <a:t>LEAST SENSITIVE</a:t>
            </a:r>
            <a:endParaRPr lang="en-US" sz="2800" b="1" dirty="0" smtClean="0">
              <a:effectLst>
                <a:outerShdw blurRad="38100" dist="38100" dir="2700000" algn="tl">
                  <a:srgbClr val="000000">
                    <a:alpha val="43137"/>
                  </a:srgbClr>
                </a:outerShdw>
              </a:effectLst>
            </a:endParaRPr>
          </a:p>
        </p:txBody>
      </p:sp>
      <p:sp>
        <p:nvSpPr>
          <p:cNvPr id="369668" name="AutoShape 4"/>
          <p:cNvSpPr>
            <a:spLocks noChangeArrowheads="1"/>
          </p:cNvSpPr>
          <p:nvPr/>
        </p:nvSpPr>
        <p:spPr bwMode="auto">
          <a:xfrm>
            <a:off x="5867779" y="1964117"/>
            <a:ext cx="1828800" cy="3945363"/>
          </a:xfrm>
          <a:prstGeom prst="downArrow">
            <a:avLst>
              <a:gd name="adj1" fmla="val 50000"/>
              <a:gd name="adj2" fmla="val 41667"/>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12700">
            <a:solidFill>
              <a:schemeClr val="hlink"/>
            </a:solidFill>
            <a:miter lim="800000"/>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84547"/>
            <a:ext cx="7886700" cy="635000"/>
          </a:xfrm>
        </p:spPr>
        <p:txBody>
          <a:bodyPr/>
          <a:lstStyle/>
          <a:p>
            <a:r>
              <a:rPr lang="en-US" b="1" u="sng" dirty="0" smtClean="0"/>
              <a:t>Irradiated Food</a:t>
            </a:r>
            <a:endParaRPr lang="en-US" b="1" u="sng" dirty="0"/>
          </a:p>
        </p:txBody>
      </p:sp>
      <p:pic>
        <p:nvPicPr>
          <p:cNvPr id="1026" name="Picture 2" descr="http://people.chem.duke.edu/~jds/cruise_chem/nuclear/pics/fru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4231085"/>
            <a:ext cx="6470649" cy="2432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iencemag.org/content/286/5448/2275/F1.med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184547"/>
            <a:ext cx="4841874" cy="3886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025" y="979884"/>
            <a:ext cx="3695701"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Longer shelf life</a:t>
            </a:r>
          </a:p>
          <a:p>
            <a:endParaRPr lang="en-US" sz="2400" dirty="0" smtClean="0"/>
          </a:p>
          <a:p>
            <a:pPr marL="457200" indent="-457200">
              <a:buFont typeface="Arial" panose="020B0604020202020204" pitchFamily="34" charset="0"/>
              <a:buChar char="•"/>
            </a:pPr>
            <a:r>
              <a:rPr lang="en-US" sz="2400" dirty="0" smtClean="0"/>
              <a:t>Less food spoilage</a:t>
            </a:r>
          </a:p>
          <a:p>
            <a:endParaRPr lang="en-US" sz="2400" dirty="0" smtClean="0"/>
          </a:p>
          <a:p>
            <a:pPr marL="457200" indent="-457200">
              <a:buFont typeface="Arial" panose="020B0604020202020204" pitchFamily="34" charset="0"/>
              <a:buChar char="•"/>
            </a:pPr>
            <a:r>
              <a:rPr lang="en-US" sz="2400" dirty="0" smtClean="0"/>
              <a:t>Reduced risk of food-borne illness</a:t>
            </a:r>
          </a:p>
          <a:p>
            <a:endParaRPr lang="en-US" sz="2400" dirty="0" smtClean="0"/>
          </a:p>
          <a:p>
            <a:pPr marL="457200" indent="-457200">
              <a:buFont typeface="Arial" panose="020B0604020202020204" pitchFamily="34" charset="0"/>
              <a:buChar char="•"/>
            </a:pPr>
            <a:r>
              <a:rPr lang="en-US" sz="2400" dirty="0" smtClean="0"/>
              <a:t>Less need for pesticides</a:t>
            </a:r>
            <a:endParaRPr lang="en-US" sz="2400" dirty="0"/>
          </a:p>
        </p:txBody>
      </p:sp>
    </p:spTree>
    <p:extLst>
      <p:ext uri="{BB962C8B-B14F-4D97-AF65-F5344CB8AC3E}">
        <p14:creationId xmlns:p14="http://schemas.microsoft.com/office/powerpoint/2010/main" val="78431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01612"/>
            <a:ext cx="7886700" cy="735013"/>
          </a:xfrm>
        </p:spPr>
        <p:txBody>
          <a:bodyPr/>
          <a:lstStyle/>
          <a:p>
            <a:r>
              <a:rPr lang="en-US" b="1" u="sng" dirty="0" smtClean="0"/>
              <a:t>Space</a:t>
            </a:r>
            <a:endParaRPr lang="en-US" b="1" u="sng" dirty="0"/>
          </a:p>
        </p:txBody>
      </p:sp>
      <p:pic>
        <p:nvPicPr>
          <p:cNvPr id="2050" name="Picture 2" descr="http://upload.wikimedia.org/wikipedia/commons/9/9c/Radioisotope_thermoelectric_generator_plutonium_pell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59" y="4396204"/>
            <a:ext cx="2985832" cy="23518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onic3d.com/style/images/portfolio/Multi-Mission-Radioisotope-Thermoelectric-Generator-MMRT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30256"/>
            <a:ext cx="4941887" cy="4941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0025" y="979884"/>
            <a:ext cx="3695701"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Satellites are powered by “radioisotope thermoelectric generators”</a:t>
            </a:r>
          </a:p>
          <a:p>
            <a:endParaRPr lang="en-US" sz="2400" dirty="0" smtClean="0"/>
          </a:p>
          <a:p>
            <a:pPr marL="457200" indent="-457200">
              <a:buFont typeface="Arial" panose="020B0604020202020204" pitchFamily="34" charset="0"/>
              <a:buChar char="•"/>
            </a:pPr>
            <a:r>
              <a:rPr lang="en-US" sz="2400" dirty="0" smtClean="0"/>
              <a:t>The generators convert heat from the radioactive source into electricity.</a:t>
            </a:r>
          </a:p>
        </p:txBody>
      </p:sp>
    </p:spTree>
    <p:extLst>
      <p:ext uri="{BB962C8B-B14F-4D97-AF65-F5344CB8AC3E}">
        <p14:creationId xmlns:p14="http://schemas.microsoft.com/office/powerpoint/2010/main" val="1083167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20650"/>
            <a:ext cx="7886700" cy="506413"/>
          </a:xfrm>
        </p:spPr>
        <p:txBody>
          <a:bodyPr/>
          <a:lstStyle/>
          <a:p>
            <a:r>
              <a:rPr lang="en-US" b="1" u="sng" dirty="0" smtClean="0"/>
              <a:t>Utilities</a:t>
            </a:r>
            <a:endParaRPr lang="en-US" b="1" u="sng" dirty="0"/>
          </a:p>
        </p:txBody>
      </p:sp>
      <p:pic>
        <p:nvPicPr>
          <p:cNvPr id="3074" name="Picture 2" descr="http://media-1.web.britannica.com/eb-media/01/95901-004-02CE2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120650"/>
            <a:ext cx="5238750" cy="30956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xQTEhUUEhQUFRUUFBQYFRUWFBUUFBQUFxUWGBQSFBQYHCggGBwlGxQUITEiJSkrLi4uFx8zODMsNygtLisBCgoKDg0OGxAQGiwkICQsLCwsLCwsLCwsLCwsLCwsLCwsLC8sLCwsLCwsLCwsLCwsLCwsLCwsLCwsLCwsLCwsLP/AABEIAQMAwgMBEQACEQEDEQH/xAAcAAEAAQUBAQAAAAAAAAAAAAAABQIDBAYHAQj/xABHEAACAQMBBAYFCAcGBgMAAAABAgADBBEhBRIxQSJRYXGBkQYHEzKhI0JScoKxwdEUM2KSorLwJENTwuHxRGODk7PSFRYX/8QAGwEBAAIDAQEAAAAAAAAAAAAAAAIEAQMFBgf/xAA6EQACAQIEAggEBAYCAwEAAAAAAQIDEQQSITFBUQUTYXGBkaGxIsHR8BQjMuEGM0JScvFTkjRiohb/2gAMAwEAAhEDEQA/AO4wBAEAQBAEAQBAEAt1ayr7zAd5mmriKVFXqSUe92JRi5bIxn2pTHMnuB/Gcur0/gobScu5P52RtWGqPgWW2yvIH4SpL+JqHCEvT6s2LCS5nn/zS/RPnI//AKel/wAb9DP4OXMrTbCHiGHgD9xlin/EeEl+rNHvX0bIPCTRlUb2m3usO7gfIzp0Mfhq/wDLmn2bPyepqlSnHdF+XDWIAgCAIAgCAIAgCAIAgCAIAgCAIBiXm0Ep8Tk/RHHx6pz8b0nQwitN3fJb/t4m6nQnU2IS62vUf3eiOzj+9x8sTyuK6dxVa6h8C7N/P6WL0MLCO+phqhPE8ZxptyeaWr5vU33S0ReWlIEXIuCnMWI5gacxYZilqUElIsvTMySUi5b39SnwY46jqvly8J08L0risPpGV1yeq+q8LEJ0Kc+BL2e2kbR+iev5p8eXjPTYPp6hW+Gr8D7dvPh4+ZSq4ScdY6kqDO8VBAEAQBAEAQBAEAQBAEAQDwmYbSV2CE2jtfitPxbr+r+c8p0l0823Sw3jL6fXy5l+jheM/IiQmeM8zq3d7l26RfSlFjW5F9aMWNbkXBSixDMeinMWMZir2cxYZjw0phozmKHoyJNSMepRg2KZi1KWJm5tUjI2ftNqWnvJzU8u1eqdjo7perhWov4ocuXd9Nvc1VsNGprszZra4V13lOR8Qeo9s9xQxFOvBVKbumcmcHB2kXZuIiAIAgCAIAgCAIAgCAa5tfae+dxD0Rx/a/0njOl+lHiG6NJ/At3/AHft7nTw2HyrNLf2MGmk4SiWJSMqnSmbGhyMlKUWNbkXgsZSNyrdmVExc83ZLKD3dmMoPd2RcBc8KyDgZuW3pyLiSUjGq0ZGxtjIwqtGSSN8ZHtldNSbeXUH3l5Ef1znQ6Px1TCVM0dU91z/AHI1qUasbM2u3rh1DLqD/WDPf0a0K1NVIO6Zx5xcXZlybSIgCAIAgCAIAgCAQnpBtHd+SU9Jh0uxerxnnem8flj+Hhu/1d3Lx49neXsJQv8AHLZbENQSeVyl2cjPo0osV5SMtKcyompsuBZsUCNyvdk+rMXGJjIBM5QMRlB7iYygYkXAyeETW4C5QySHVkkzGq0YyWNkZmDWp4mbFiMrl7ZF77N90+4x17Dyb8D/AKTr9D4/8PVyS/TL0fP5P9jViaPWRzLdGzz2xyhAEAQBAEAQBALF7cimjO3BRnvPIDvOB4zTiKyo05VJcCdODnJRXE0umxdi7asxyfy7p4CrOVSbnLd6nadoJRWyJK3pyKRWnIkKaSSiaGy8qzdGmRuVqssRokble7N6oGLnhWapUGjNyndmp0hcYkerM3GJBwAxGUDEKmLgiZcLC5bdZolEmmYVxTmlo3wkRldZEsxZsWwrz2lPB95ND2j5p/Dwnt+h8X1+HtJ/FHR/J/fFM5eKpZJ6bMkp1isIAgCAIAgCAa16YXf6ukOfTbuGi58c/uzgdOVvhjSXHV/L77Do4CG8/Aj7NJ5qxYmyYt6ckolWTMxFlmFM1Nl1Vl6nQuQbLgSXYYcjcqCSzGgYuelJmWFTRjMUGnKssISzFJSV54axm5Tuyu6DM3G5MLDszc93ZNYdsxc8KTE8PYXKGWU6lIkmY1ZJTnA2xZGXNOaspbhI82NcblZRyfonvPu/HA8Z1eh6/VYlJ7S0+nrp4kcVDPTb5am2T2pyBAEAQBAEAQDQtr1/aXVQ8lYIOzc0P8W9PIdJ1M+Il2aeX73O1Qjkopc9fP8AYkbJJzkjVNkvRWb4RKsmZKCX6VM1tl5VnTpUyDZWBL0IESrE3KJE9krA8xMOKYPCs1Topmbnm5NX4ZGcw3Jn8NEXG7MOghcpKzTOgZuW2Wc+rQRNMsVFnMq07GxMjrpJSlEs02Q90SNRxByO8cJGLcXmW61La1VmbrQqhlVhwZQR3EZn0GnNTgpLirnCkrNouSZgQBAEAQAYBzTZtTfO+fnkt4sc/jPC1pOU3J8Xc7s1ZW5GzWSzWkU5slKay1TgV2zIVZ0qNEg2XVWdKnSfMg2VYlqMGuJEtvcoOLqPETaoSCi3si0No0zwYHHHGSPOYad7aeZPqprdFS7QpHT2iZ6t4ZkoqT4GHTkuDMgHPCCB7MXBSKg4ZHn5wLHpMw5IFOZpnJGShpQqtE0WXnKrWNiI+6E50yxTIO+GhmniXYmzejlTetqZ6gR+6xX8J7Xo2WbCw7reWhycSrVWSUvGgQBAEAQCiseie4/dMS2Mrc5lsE5Ve4Tw81Y7dQ26xExFFOZKU5dpIrsvpOrRNbPLqqVQlRkgaCdKlZuzMRSckmQ9Z6LDNa4LZGd1TuqM8sD8ZhzqbK6/xj82mvYuxjUX8uHizyhaWbagg447z48Tk8IU6l/ilNd9l8vYSqYmOlvJGVcPTwu5X9mqggBdV0xz56Y85pqSTdoyt4S7ddLXvfx3IQjO7zQu3zMmje0iMGojde9gZ7wZtpySilOV+9WNMqNRO6i0UtY0yM0+if8AltujyGnwk3VbX5bu+V7mM8k/j9fu5GGndZK7pPUSy40BIzjnkCS6xuzatzVu1cdrWv27dxYy4a17+5eOzKzHpVd1RrkABgSDnXJGNTMLEVUtYJdrd15fuvkRU6Mdo3foEplD0boFup90qT1aHIkY4jNvla7E163aMtJrWk0uy5LWlXfRWIxkZ/27JKpFXsVZxyyaKmEo1YIIsuJya0EbEzBuROZUgixTZAbR4GacupdgT/oif7Mv1n/nM9h0V/4se9+7OZi/5r8CZnRKwgCAIAgHhEA5Z6PjChTxXQ966H7p4qussmjuS1VzcLFppUkipNEpTaWKdR8Cu0X1nSo5nuyDLoE6dJJGtllrJCSSqnPWBLsajS0YzNbMobZVE8aa+Ukq0uZLrJriy2dk0hjoDGdRy15/dGdt3M9dU/uZS+w6J+ZjuMl10iSxFVf1Fo+j6DVHqIexpGWSf6op+BNYudrSs+9FX6DWGgrsQRxIGRqNc415jxkclPk/+z+pjroPXIi2dhbx+UqO/efwmVClF3UVfm9X5sz+Lkv0pIyE2PSXG6gznOeJkpVJNWNbr1JbskMSvNmooYyjVkSRZczl1pmxIwLppzpu5Ypo13aj6TUty7E2T0SXFrT7S586jY+GJ7Do2OXDR8fdnLxTvVZMS8VxAEAQBAEA5eyezu7in9Gs5+zU+UUeTieT6Rp5a0js0nmpp9hsmzXnPsaqiJqkZvpysVZF9Wl+nUsa2i4Gl6FUi0Vb0sQramLHu9JdaYse70kqwsMzZnsYPQZJVBY9Bk8wGZhyB5mQlOwKSZolUM2KGMpVZkkWahnMqs2RIu9eUZFumjV9s18DumIItpG+7Ht/Z0KSHitNAfrbo3vjme4oQyUox5JHEqSzTb7TMm0gIAgCAIAgHP8A02t/Z3lOr82tT3T9emeJParD90zh9L0tpnSwUrxceRk7Nq8J59s3VET9B5FTsVJIyVaWYVTXYqDTcq9jFioPN8cRcxYK/wAJvlWvaXP3MWKw0zGrdmLHpaWqlayRiw3pBVxYqDTdGurmLHjPJ9ZdhI83polXM2KS0qzrGUihmlSdYkkWKzypOpc2RRC39Wabl2nEgLel7e5p0+RcFvqL0mB8FI8ZewVHrKsY9vsSrTyU2zpk9ecUQBAEAQBAEAg/TPZZuLVggzUpkVKY5l0z0R2spZftSviqXW0nE3Yepkmmabsi9DKGB0IE8ZUjldjsSjc2ezuM4lWTsVJxJFXkVUNDRWGklUMWKg02wqmLHjtgg9eh/D46eMvUquZOPiu9fsLXLoaSpVlci0GrYOp07gZ16WKUt1bwT+hjJdFDXGSMH+ERUxEYq69kSVO26Lgac+WIzPMtCNik1MtjqGT48Px8pt6+0L8zOXQqLSnUrhIoLStKuZsUM80SqkkjAu6+JDPc304GvbSusAycNWXIxsSHoBY537hvnZSn3A5dvMAfZM9R0TQtF1Hx0Rz8bUu1BG5TsFEQBAEAQBAEAQDmG3rP9EvGUaU6+alPqBJ+UQdzHPYHUTzPSuGyTzrZnYwtTPCz3RIWNzPPzRsnAnbevmVnoVZRMtWmFI12KgZJSMHlVd4EdY48x2ibqdVwkpLgFo7lNlXLLr7wJVvrA4MszkoS02eq7mJxs9BdDPgJewk86l2CGhZtskg9s21W+rbJztsZjVAASdAOM5Ual3Y1WuWLFiV3jxfpY6gfdHgMeOZtr17PKuGhKa1suBfLSpKqYsUFppdQzYx61aYz3NkYkLe3M2xZbhA16uGrVUo0/edgO7rY9gGT4To4Si6k1FcSdWShG7Oo2VqtKmtNNFRQB4cz2z2tOChFRWyOFKTk22X5MiIAgCAIAgCAIBAemuxjc2xCD5WmfaUussBqn2lyOrJB5SviqCrU3HyN+Hq9XO/A0LZN9vICOyeIrU3GTTO5a6NjsrqUpxNE4EvQrTQ9CtKJlK0xc12KsyVzBigblb9mqPJ1H4r/ACS3fPR/xfo/3J7w7vYynOh7j9xl7o2do1L8vlI121RTZJ0T2E/cMy7a+FnLl+xmq/iMbah3tyn/AIjAN9QZZ/MDHjOPQ0zVOS9XoidPS8uRmkynOXI1ooLTVckkWKtaCcYkXeXM2xiWoQIC/usAy1ThdllKyJr1d7MJ37pxq2Up/VB6beJGPsnrnreicNlj1j7l8zk42rd5EbvOyUBAEAQBAEAQBAEAQDl3pZs79FvN5Rilc5depauc1U7Mkhx17zY0Wed6Xwtn1i4nYwVbPDK90e2lfWecki443Ju0uZWnErzgSlOpNDKziXlaLkGize1UXdLtjDqR1nXB07mMvYJZ3JPa1vX/AGzMIt3si/Sus/qsNqN4kEgDXh1zrdF0qlFyUWne19G0rX7t78u8hOFv16F9aj/Pxu/OCjyOR/Ws6blVmsmI/RtJLlw/TqvTTia8sP6dzDuK9P2qlWByrLjB94lca+BnH6Rp0Y0bYZ6cd7+u/DwN0ITytSRdapPP3uEjGq15lI2xgR9zczbGJYhAh7q5liMSzGJE0qDXNdKC/PbpH6KjVm8BmdPBYZ1JqK4mqvNQi3yOuWtutNFRBhUUKo6gBgT2cIqEVFbI8/KTk7suyRgQBAEAQBAEAQBAEAh/SzY36XbPSGA+jUmPzaq6oT2HVT2MZqrUlVg4s20anVzUjl+zrolekCrKSrqeKspwyt2ggg908ViKLpzcWeghJSVycta0pSQaJe1upWnErTpklTrTS0V3Aj9roxekwGVLFGH2WbOc6DTPh1ZnV6PX5c397ff3c2UnZNeP39/IliUC6gqABoDgAngAuOYB17DmdmTpTj+ZFpJcG99do2e6Tbe+jvwKyzX0d/vmeU69MnCMSdTxOcDjyx/XfIR6lS/LTdtd3fTfSyXy9TLjNK8vkRjoHq0iBuhn014sqseX2j1ZA7jXyqu5KKtdW9N/vS/DgWE3GEtb2Xz/ANdvuZNe4E87FXMRgRte4m+MSzGBHXFxN0YliMSIvbnAJlinC7JvRXNs9Wmyt2m1y46VbITPKmDx+0w8lU8563o3DdXDO937HCxtbNLIvHvN2nTKIgCAIAgCAIAgCAIAgCAcw9Ptm/o92KyjFO60bqFdRr+8gBwOdNzznC6Xw10qi8Tq4CrdZHwMG1qzzU0dOxKUqsrtEXEy6V1Nbia5Uyxf3GTSGRo5fGuuBunGNdBUz4S9gVZT7vqIwtft0+fyt4mVc3dbtVahAAC41xpnHujdBGfA8s3qdWbu07XtotO63Zw04GhU6ffYsUr5RqEzkEIxyOkcrow54JGO2Qgsqknro13dvv2EpQb4/e5er3DKyZXADkEkgYPsqibi+YP2T4xnOymrcGvSwhBNPu+adyircTkKJtUDDrVZsSN0YmBXqTdFGxIjqFo1zcU7dcj2jdIj5qDV28FBx24HOdbAYfrKiRWxdVQgztFCiqKqIAqqAqgcAoGAB4CetSSVkedbbd2VzJgQBAEAQBAEAQBAEAQBAIH062f7axrKBl0T2lPHEvT6YUHlvYK9zGaa9NVKbizdQnkqJnLdnXGQDnOgni60LOx6SOxM0qkptErF0VJGxixmWKBsEtggnHAabpyfu8ozNfCuPHgjTVutkbRWcOu6zDTTTj4Z4H4TpS6QhUg4VZL4eXHubSs+5WaOVGDg80UYFOxpK5ZskY0UaDv7DmV4Y7Cp/Fdrla30t6m9yqSVkYO1iCVLe6HVhgnIZchc44+9wPXNSxWdS0/VdW8OZYop2suX37EWzTQW7Fl2k0iSRg3b6TfTWpJE56q7Peq3Fc/NC0kPf0n+Ap+ZnqeiqVouXgcPpCpdpHR51zmiAIAgCAIAgCAIAgCAIAgHhEA4JspPZ5p/4TtT/wC2xT/LPIY6Fqkj1FB5oJ9hO0TOXI3F8tiQtcGPcV8Ffq1f5JthG6fevcylv4GwJfHT63fyM57pFR0kX6l7jq8u2QhDW5rVK5C397vM2TqfY/Go0vQg7Xf/ALeyLVOnlXn7FsvFidi0zSSRJIj71tDLFNCWxvfqqo4si3061Rj4BU/yT2GAjaijzWMd6huMuFUQBAEAQBAEAQBAEAQBAEAQDg18hpXt3TPEXNZh9WpUNVf4aizzXSVNqoz0mClelEkbetONOJcsXzVzIZbCxg7Qq4Kf9X/xnSb6Mbp+HuSSNkBJIxj3uoHkczm6JO/Iq6Lcu1gRy5dXaPzkI2IxsyGvVy5Og1odn960u0naNv8AL2RZht5+x4WixmxQ9SZSM2I2+raHuMtUo6ohPRHT/VvSK7Po54sareDVXKnyxPXYRWoo8zimnVdvvQ2aWSuIAgCAIAgCAIAgCAIAgCAIByH1y7INGql9TU4qYp1scA4Hybt3r0c/sKOcpYyhnVzq9HYhR+B96+f33nNf/sVTkceP5zn/AIKHFHWWI5I9obauXPya1HwATu+0bAJ4nd4CJYWhFfE0u+yIvFNcEbF6NXFWs3y1MqUfolt9cbykHAbjpkYnOxlOnSj+XK91wtw7jbTrdZFvkdG9HbB3QuVGCQQd/XQEE8dOM5FXC1aizU9knfWK233ZSxVeMZZb+hK3FgdxjwOCBlhzHXnTXErQws4rNJparS8eV+duKK0a6zJGs7WsHU6rkArqDvcCpXUDXUkeEsQkotxur9jTWq5ptHSoVYzWjNQrVb9ck2tYKCeFOqxx1/q+E60YYN2tUV+9fU2qtDmvMwD6QVtcoTg4PRIweo5AweGnbN34Klz9f9ks65FdnVqXVWnQRenVcKB1c2Y9gALHsUzdRwl5WiVcRVUYts+g9n2i0aSUk92miovXhQAM9uk9FGKikkealJybb4mRJERAEAQBAEAQBAEAQBAEAQBAMTauzqdxRejWUPTqKVZT1dYPIg4IPIgGYauZjJxd0fLG3qP6DeVrerbpV9k+7kVKyhlIDKxw3Eqy5lSphpNWjUa8E/kX1jucfJ/7Jb0f9N7a2cOli9NsYJS4rYI+iVZiGHYdJysX0RXxEcsqya7Yx97aeBu/GUmrO68Ezbqfrktzjeo11/dI8eflOPL+F6y2kmYVTD/3/wDyyQT102ONUrDwPPxnRh0ZioRUVBaX/rlxVuZrcaF/5q/6v6FX/wCybP8Ao1T2bh1MhHorEKopOlG3FZtH27D8r/l9H9DEufW5ZE6JXIzn3B155mVH/D+JlJyWVXb0vtfhsbY1aMf6/R/QxLn1wUMELb1278KPvk4fw5WvrKK++4w69BbSfgvrY1X0h9O1uNRbVUC5Ojhc8+kN08MZ8J08L0RKj/Wn4X8tSUcfGKssz++87N6uvQ02imtXVRcOMYVi60qf0QxAyxxkkDqHLJ7GHw/VLe7KOIxMqumyN2lgrCAIAgCAIAgCAIAgCAIAgCAIAgHGvWTaJUvn6Ck4TJxqcIo1P9cJzK1RqpK33oi7TgnBELT2JS3ekgzpyI+6VXXnfRm5Uo22Mat6O0CMkd2M6dnbJLE1CLowNc2hsekGwvDu1luFadtTRKnG5XszYNIsN7MTrztoI04nW9ierqzamrMjZI+m35yNJTnHNJkpuMXZI82x6EWtNcqp8WJkaylDZmabUt0axcbGo4IwADkHXr7Zo6yZtyROy7AvjXt6VUjBZdeQ3gSrEdhIJHYROxTlmipHPnHK2iQkyIgCAIAgCAIAgCAIAgCAIAgCAIBzP1hbEZavtkYn2mpUjO7gAHHZOZiYqE7viXKLco25GtCzqkfraQ04FSfPJlW8ORvtLmYVzSrA4FWj34A/GTjk5Mi83MgNqU6o/vKRJ6twdfPMswUeTNMrlOxWq7+tWmn7WaJ+8yc4xtt7kYyd9zo9rQG4M7UJ0Hub/loJpyxXH0Zsu+XsRO0QmT/aatTtAc/hCj2C/aYtnuI6sVZ1DAkPvAMAdQc/lJZTF0dv2bdJVpJUp6IygqMYwOrHZOhFpq6KjVmZMkYEAQBAEAQBAEAQBAEAQBAEAQBAOYesehcJU3mffpOeghJAXHLd4eM5uIi1U+J77Fyk046I1KlbORkW9Mg9q4mlNczZZ8ilrKseFrR81H3ibFKP9xBp8iF2oa6HHsaY7F3T/v4TdDK+JrlmXAbDq3LuMInEe+Gx/DMzyJbmI5mzpdGxvFUfK2aaDlRA+OvnIrTivNEvB+pCbSrVwcPeUufubn4Rdchaxi7O3Pao1aoaib6744ArkZ+HbHgY8TtVhURqaNSx7MqNzAwN3GgA5d0vRaa0K731MiZMCAIAgCAIAgCAIAgCAIAgCAIAgHM/WLcXC1MVB8iT8mUxvcBkZHSzKNeLctfAs05JR0NNFwAPcusd7gffNWTuJ5u8sPcZ/urk971P/aZy9wv3kVtS93feoVO9jUPmd7E2Qh2kJS7C1snaAZ8C1D68MsPicyUoabkVLsOjWlnc7umzlOfpPWIxjkMgTXGn2ffmTc78TAv6FyujW1vS+zqPE5Mk2luYLGyqCvVQXFQBN4bwTTC51Pl2QmrhpnaLBEFNBSx7MKNzGo3caYPOXY2toV3vqX5kwIAgCAIAgCAIAgCAIAgCAIAgCAcv9Zd25qblYGnTX9W+CQ2gyc8CezlKtTM5am+FrGnreIowLpsdW6p/Casl+BPN2lttpU1/4mr+4uPgszkvwGftIjaW1qDHJeo5691AfiknGDRCUky3s3bNurZ/tAPWjgH4ATMoS7DCkjcrfb9FkHyV8/e6geYXM1dWlv7mxTZi3d9Sb3bOpn9urn8vumUuRhssbGxUr06dTFCm7hSVIyM6DiMDv5SVlxZG7O72VstOmqJ7qKAvPQdstpJKyNLdy/MmBAEAQBAEAQBAEAQBAEAQBAEAQDUvWPsZrigpUFhSYsyr72CNWHXjHCaqqdronBrZnLqdjSBGtQ9+4f8ALK2Zm6yLe0Gpga7/AIBBMpMOxrl9XonlU/h/o+U2JM1to8sdpU6ZyFq5HUyD71MOLYTSNwtPTokboFzwx+vorjuxQz8ZDI0TzJlNe8Wrq1Nm+vXqN/LuyOxncnfRP0T/AEh9/cWnTU9JgCS37Klicnt5fCThBy7iMpKJ1ijSCqFUYCgADqAGAJaStoaG7lcyBAEAQBAEAQBAEAQBAEAQBAEAQBANF9MPQk1N6taBQ+pakTuq560PBWPUdD1jXOqVNPYmps4btLb4BZHp1EZSVZWAyrA4ZWBOQQcjEwoGXIg621UOo3vED85PKyNy0NpL2+X+sZRcyrXbCg8GPkJhwGY616sNitfA1qlNqdupwrFtazg9JUGPdGoLdeg54wqXMzn4I7LQoqihUAVVGABwAm1KxAuQBAEAQBAEAQBAEAQBAEAQBAEAQBAEAQDlvri9XRvFFzZ083QIFRQVX21PGAx3sAuumudVyNcKIBxmr6u9prxsq/gu9/KTALdL1f7TbhY3PjTK/wA2IBt3oD6obmrcqdoUalG3QFm6aBqjAjdpDdYsoOuTpoDggkGAfRVtQWmipTVURFCqqgKqqBgKoGgAEAuQBAEAQBAEAQBAEAQBAEAQBAEAQBAEAQBAEAQBAEAQBAEAQBAEAQBAEAQBAP/Z"/>
          <p:cNvSpPr>
            <a:spLocks noChangeAspect="1" noChangeArrowheads="1"/>
          </p:cNvSpPr>
          <p:nvPr/>
        </p:nvSpPr>
        <p:spPr bwMode="auto">
          <a:xfrm>
            <a:off x="155575" y="-2765425"/>
            <a:ext cx="4324350" cy="577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pngimg.com/upload/bulb_PNG1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52" y="3363636"/>
            <a:ext cx="2392484" cy="319349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QTEhUUExQVFRUXFxgYFxgYGBcXGBgYFhgYFxoXFRwZHSogHR4lIRgXITEhJiksLi4uGB8zODMsNygtLisBCgoKDg0OGxAQGy8kHyYsMCwsLzQsLDQvLCw0LCwsLyw0Ly00LCwsLCwsLCwsLCwsKywsLDQsLCwsLCwsLCwsLP/AABEIALEBHAMBIgACEQEDEQH/xAAbAAACAwEBAQAAAAAAAAAAAAAEBQIDBgABB//EAEMQAAIBAwMCBAQCBggFAwUAAAECEQMSIQAEMQVBBhMiUTJhcYFCkRQjM1KhsQdicrLB0eHwNHOCwvEVJLMWQ2N0kv/EABkBAAMBAQEAAAAAAAAAAAAAAAIDBAEABf/EAC8RAAICAQMCBAUEAgMAAAAAAAABAhEDEiExQVEEEyLwMnGBobGRwdHhM2EjQvH/2gAMAwEAAhEDEQA/APh+uOuGu0Rxx15r069jWUcea9GvQNegaJIw9UamBrxRqxRp0UccBr0DUgNSA06KMIga9C6mBqSrp6gZZAJr2zRATXop65xCRQE175eiVp6l5WluISBrNVO3y0f5WoPQ0DgwgSmCdTNPUxTI1ao+WsSNoG8rUfL0ZZqJp6LSYCFdRK6IdNeWayjqByuoldEFNRKaXJUdRQRqJGriuoldDZlFBXUY1eRqsjS2dRXGvI1ZGut0B1FYGvI1bbrwjXGEI12vY1x1phDXa7XuhOPY10a9GvdHRhHUgNdGpqNGkcSUatA1FdWrqiKQJyrqQXViLommg0+EQWwVU0TTpauWnq0JqhRMspFPUxS1eq6sWnrGjVIGFPUlSdFCjqYpaW4hqSBPJ13k6NWlqXlazQzdaAPJ155OmPk67ydC40EpC00dQalpi1LVTUtDZouahqJo6YGlqLU/loJNBJC5qeqXGmNRNC1QNTzmHpAiNdbq2zRKUcaWmbpFtQaqt0xrbfQ5o61oBoHs17bq6zXhXQ0ZRSRqLDVjarnQswgdQnUm1HWWCyI16NdGpAa1AnDUhrguphNEcRGpga9CasVNajjxV1YqakqasVdGjD1FHudFUqQ99Uinq0UiP56ZGVAtBdOj89XpR0HTY6Mp1zqmE49WJlaLlo6uShr2hU5z2/xGrlqD31RFwFuTIijqQo6leNSB0TnExSkR8nXto1MLPfViUx76XLJ2HQVlKEe06gaZ0YEGrVA1LOT7lUYizyTr0bUnTQKPlr2z6aRLMl1HrE2LDsD7ahU2B05BP+xq0KfbSJ5xixMydbYmYg/y0G+0AOVY/wAtbKptJ7DVZ6ePp9NTPINWMydLZyeP4Ron9FjnWhO0jnOh62102GRGSjQhemNC1KentbawNLqiA8aY5RF0KaiaFZdMK1MfPQdRdBrAlEEZdVxopl1URrrFtFBGoxq4rqBXWoWzyNehdbI9ecgfq1CEkhQKSsAfhF1NQ4HOTng9tCUep0yrBKVWwG6P0moMCJAEFZiOcz/BayuuPua4bmdSiT2/39OdTNEjBBB+YI03q0QknysTGGaSGWZlgRmR/HR3S6C1VZqnkqFRsFVUsbSVy0Dn59uD3NZOvQxwozfl6tSjOtEd9t0Xy6dIMzKFqEkspPugSDM8Z4HfV36K1sijbAIYmi3JPMv6v9/fW+bXQzR2EFHbEkKBkmAPn7asegVJBwQYI+Y08CwpIZAsibmtJyIKpTJM5M2jjnRPQOmvuvMSl5TsgZzghiuAxBIWZgYOc8Ak6YpuraFPmkZxU0SdssLAJNpLc83HPyxboqttgCYkDObBMRyBPf2jGp0xSIktUI4JVAsE/hHqM9u320zflIHV0bBjtGXlGGY4PI7aktKfr9R/noqkdsIYJXYD4galNZ9rYQn+OmSPQUF/0cMZC+VVepUEQT5gZLAOwgk8H66NauwFoXbTZOzFQskgwMfQd/fXHbOGsIhhmJXj8/4c6upVbWZkWmgLGFK3lRGAL5kfUEaor7a4ghzdOfTBlu4jj/XW6pp02jHFNekmdrVH4SfpB/lq2ntqkSRb9f8ASdX7bpvouOf6xNTM4K4ECMn6gZ1b082tkHjhkDCSGGbgcgEGY5g9s8nl9r+znGKW7KaG1qHNpAmJMgTzAPBPy1NNuSfvGJ/37683NN6eGMFR6l5MknKr2xA4GOY0PuuqVl/VsxIgYZrlIwQIGB9O0aB+dJ7UUwljitxltdjUc2oAxmIDLJkgYEz3GdSo7VySCpEc8e8e+tX4V8OmsDUqmWueGRwmVZlJIsM5k8/LGrepdGqbdmF8+YhtqutzCTFtMAiIBI4/F+ScizU1tY6ObDs07Rn36O4BYwFwAW9MzHHbvzrzbdKqOSFExkx9Y1du6Vdb1u8wmKkkMCGUspQAseRJ5/Dqno/V3FVAarpI9JUCJJm155E449teP4hZ9LlF/b9uS3FkhXBN+nsO6n3gzHfOq36W0wYP0kjMntI7aN33UXpssOXKnMUkBXiJKricmRrtqgO1q1zUtKsqhIgkloyflPH8tRQy52k0yhuC5AV2REAEfKNGP0iouCRMTyCI+ZBjQnT98ig3AE2kZtI+okfECRiJ056fvtwQxRCbiIeySoB9Np4giASZI1034hvZna4IBqdGrCCUMHINrQf4aFfpNZ/SFk8ZkfzGnXUfEda5WqsPTgKUCSIkzGRMD5c/LTrwf1w161hUWqnFzFZlTKqSQIA5/wBl8PM1pKW23Qny56xuVbmDq+Ht1ECnPzGR+YxoCp4S3OSyBfkZX+MR/HW7/pHqUzUVvLQgKQWmoFw2AbGGcnWJoy5a1EhQCFNJyGJjkl7l+5/nqrL5qdJ/b+xeLIpRt/kC3ngzcqLrMfSp/iuftpcfClYqzGwBfiuaLZ7NIx99aSjuXRSLEDeoem/HELLMcEjv7auqdd3aKA3lAf1zRQiY7CM95j20nzc0dthr0S4MS3h+pE3Uz9HVj2yAORkao/8AQn4lQYkj1Ej6wp1sh1uoWF9QBQRgMixdMjCyQJIwe3HfU95uNxUXFWpiOGZGuaAFS3nEZWe0jJ0xZ8q5BeGJiV6FUaLYY/ugVCR9fRb+R0JU6eQSLhj5P/gutpvt/uZF1aorAnBuEwAYxljiIPEHju42NZnW6ptSxP4lo0nBAAEk1EunnTI58nb3+guWCK6nzurvoNp8txKn0olpicfAp4IH/Torbdcs5W8WwA7VIUxFwAcCcnt3++tT4Y/o4G5SmzPWQsTcBRJULBKsrkwZ+eg/GPgb9C8uTVhwxZmVQoI4Cw2fvn5aqcYcUTJy7mb3PUfMBimBm70yQI4wZwP/ADOo7StcTKU+5mxZBzBECfsPfRPTKZRnAKQRaxNrgTMWmILfQz7aITZqgLf9JkBDxPwk5EgjE63ZbI6PdkNzSq0zSCOzBlLpalhHMkKO+ORPHyxLe7/d1W/XPV9TZm4LOAYAxgAYA1ds2uDKFYi0mVCm2ODkGFnmI+uqam7FP0lJIEeqDHJxj59o4GqccV1W4jJfTgNSmtSn60JYekMSFUYiAoXJxzMZ1u+geGDRWyrtKtUs0qaYFoU2ES5pEEG4nLYtI+vzrpu9e0ohksQIUGSObRB4kTEdhrbp17dU0VPNem/lIMuyhAht4LAAFRPBMt21VHFJ7ojy5oraW5Pxp4ZqUnvWmUR6llshrmtQ3LaoAB9oGUPy1q/DPgOkNujVXrU3BLWg2WNAGMRPp5+esX1DdVK6rUqPUd8AkkkEh7fR+fcjn56S09tUL2gvYxKj1lfxWqTLcXR27aZPG1DncTHMtXG3Qs6ps/L3FRAFa0taXQEkAkgkGROO89/eNG+HKytuERlpMhV1ZIWmri1sEqvPBk+3OpdJ6SEaurAKzXBCQS1Ly/WXJg24X3BIJGh58lpVgCrt+sBYzbmQpAtDTI550zHGE4NpC5zkmrZPb7OnDG6mCcep1JGeOZGB7cTqzZdKli61abFFZmUGSJVlBB4lWKmPlrb9EekyWM2yYgDy6aFGYqf3y2QZIwAePnphtrqD3mpSVADdTDAMeQBFqqqqDMyMzPbXmuVz3WxbGbjGlyYCClJGqvajCVCxODb6iBP567pm4moljO1zH0nKwM9xHE/l+bbqHVNutRqRptlgbTcyMfiEFWME44BGhKKesve9M+YSKau6oYOZUkTgjn8tVSyxaqhMLTtmi3KAVLmWhD2+o7ek7TaPiZlBP+GsyPD619zuPOiDYoaIK5H7MDCxAEcQTqzrFFnqF53DyX+A0kUAG2AGK4ERx+H6HR3St6KVGxtruHcKcl6DSxESSak+32H5pjkVclKlapLvvRq/BtWnTVk//JU55kux048RUFqeVLWyxWR7MAf+0aQdA6e1RDVQ2yzEo3K3G6CVJB57ad9XqeRQ82Lipm0n5HAPbjnRT061KLEYFJRcWtjN9c6A6V1amhemtIqbi0iSSSLlInJ/M6wO+2LKqwDAEtBiBcYBn/PsdfUf/XGqbA16irfJWEOCWMLzwPUszPE841gn2FzC50Y1LR6SxMD2XAER3PvqPM+Gz0MeRadK+hV0oGojngKAVJZgFmZ4JwZ4GNMtj0ljRdraVgZSSpMyPhMOM9jpZtGanTrWwy1EWDFsBTJJX4YicA6L6aJuRcZBIEkAznPyAGvE8biaVxf+/f2KPD5fVT44FXWqCU6sBmK+pi1xg3SYCxicZ1uvDfXKibZKSFci5WiYBNxEREZPb5ayfUmZA4hTaGJxBPpx7fXA7a0XQdu3lUQcfq/aPwJ8j7HGO2gWWelO6fAzJpWxf1nptPc3V6wqB4kqsFAQAoUXZmAOB76zXTzUTcmltaVVCVaKuJUC6WUSOygAt88ca01feVVbyAkoJXtERMkTM9u330o3e7TyiquQzEAxKkSO8YjM/Q8Z07W9W97L79//AEWtomd6vUq1aQTcMapulKpm5AbiyBcDPOfbRng/aUqRYVKKbgtaAWJNsifw9jjPbTfYGklRwbWhfTdAuuEASRHbP31XuesUUV71phhFqLUdmhpOLKeeSZzx7zOrxmZy9LNfh8bhTWxT4m6ftKjoLF24iCUhhn5yYPy5+WRrHU+oCm+A1NWUEC2AxgwPSbp4AMTPsNO06jSeqVp1ArgkFWSqG4IIcsoJgSSSCRGodQuKWpBW1R+2p2mTJAAMsDxkg+40fnZMj9aMUMeFUtjGtUvCI1SAJ9R9RUEAkRPw4gZmfy0RQYosqULXE+kqrqIgFWScTEfTUt/tWuBqVLVuUNDKV5MFIwYBYznvr3chAqsr3APA4BM59ZHeI0+UlSChJXaO6YrNfTSnLETNyczjLkAZ7ZJHvnT3cU0VitTZJcCRNsSASAfQbfy9tZdSGMC2BAAU2fiIDHvgkcH/AEq3vS3u9ZRGAAKks3A5FoIAPMdvaNDLHGXLoYpzXG5pt/8A0h78qVJFJpOabAHjElfiiDBn20hXqNau1teq5gFvWWaLQSfiOCcD8tR2WxasDUepCgRgJ8P7vYLwM/Pv3YdH2abdqq1zTe/bVYKO0GQGCXFYu9OI9++qE0rXJM/9AO53ysD+sb0ravpgmDIi3A+vzOrKfT67gQlQBVmWEYYTknseQZPOga5DMStOwH8Ik24xBbOZmDr2l6nVaclyQoLGCWaAFUTj2ydPhjb2iBKaS9Q0p+ZRKGna7NcLQQzDj4lHH11o9hSfNTdwrvlCaZPoQBRBUW4PyJ40q8O7d1l5hSTTItNxqrm1YuWJ/Eec41od3t38mk9RRXUqUNN3KeWZZmZSphZjIEZUcniyMI6L6nn5c05S0r4QCt1OohWCEBVoIByGHbEySPtA40QFqPYAQTJF1pyMMsHmJBkiPodLaa0ntYEJUViTTp0limoaJNRio9h3OQNaHYIqoKtRhUW8FkkFiJJNwYDJIyZH1AEivBUcT7kkoueRLoVv0ptuxR2Bceu5bj8RBugxOVPPcH66YL0V6rvY6+XUb0lpuBLA3QqEKZ7e+ZnWlqbhOpUL6COrp6WWoqXFM8EMRyDBunn30n2e0KGCxMkTgmFAQkBlORIPHz0EsnmY073GzwrG9uCG18LrRYTWuMxBJYnzJSGJt5Lk/D3+sqd50FnqqxemRTVP/b1zUs9QIZ4vBn5DkqPprQVt/SQ82kE2i2wlh6pg8wQM4+eNX+KOmh92P1PnGohtKkehkqXZFw5u4kcaTjy5I3Z04px1IybeHXNYVBUo7ZAPUNuHTgEhvWTJxH5a2WxUV6Q8gPUCOo8yoQqmLWLNi5uT9xGNJuoeG3JJJrlZUlFKKmWiC0kqB3MmBrQeGKCm+kG9FPy7QhJCyGBGcZEZMnPOlZZvIm5C8erzEjGeLmC1FKgh/QWPBYCZtERGJ7cc+3u2Clbpcn7AcHBJkxgHBHA7al4025UghjEAZMZDEZIyTz+Z5nRvSttYrXo72WQILTiRAXkfXUfh9sf1Ksu8rItsS3mKoYqKjXYuCkN+E5huDGPxCc6GfpjhVaHcct6awDNGO0yfSY/qnTGhtnY1HuenL3epcS2bZ9sc8d8ahuOk3Bb2RQF9VlMy0ZlpIUnHaBpsd0L1bsHoeLG2hNNHtFokeVIVlQYlmBM291ESB7wf1rxI7bV1qv5hqUy1MCmqhQAAWfOPjGCNZDqW2tY+tREC0iGPEkC4HjkZ7caCrKzAA3OLcTKiSO0AzGOeYz306Mo7Nhepqkzd9L69tk6cKBILs5wimFKupDkLwDAM8GdLNt06oKoBvBNwEqRP0kDOgKHQKYoU66uSxtBX0wGt9QN0cTwffWk8L1Q26UQp+LP0Bz8xj/c6lz5IMZjU9SXTgze/2KSCbnJTCyFHsrS2D9PlzqqlvKiJ5d1uZJDZ+8SDHuTOdMussyVTTJ/FjBwrGQM4MQBn66UeIN/TpgBGdw9s+mnAcBbxjOCTH+mvP8RFzZfipbUPun1qZ9VRagqMVAFwVjP7giWQ5jQ+38feTubayU0pIClttW9lOCwaSsiO4jtjsj6JvKz1BVRgAGUeq7KofTgE8R7e3OtHW6FTrVKVSqJuNjISVyFZiwKkGcDU+OUcb0+1+Rs46nbKur+NNi9R2WrVcO0gWlAM4MsoiOefb20KFYIX8y5XypvJIifjBOPYT84J0/bwBt2QkUzIiDc5GQTxcSR21nq3RtztyjF7KbBAF8t2wIQ3LbBIWScyYE86PNCLTmtr/wBmYpJz8tfPjb9Q0UiCQyowJUSbs29zBE9+dYfrTxWcq9sOVEMwIjE+9uI51v16bUAj0kE3HJSJM4w2B7fw1kN3VHqZqeFyx8oOCTaAC6sOcn8tR+BmpN77F2eGiKoF6ZQFSVZVUBGDFWN5iBLoWnB+USONbbbBkCWmoSU/CHKiRH4RAONYHw3tw1QMajgyURQLsW9w2IicD2/PS06e4W9vPqVVz6SWIxwYDAqI/wBONUeJrUldCscHJNoSdeurbggMSRkglpxC8ZMnHEz9tU/o9hF62AQLSrQOCWKrDz8zmBkZESQqKlRyzK94FiOCSSB3MyAYzB0btN2CWVrXIUkB0Dm5JAC+3MXR78aZqaSQtxq2Law2nDCiDMSpqqRBBkeh4nuCSRnjGqtxstqzErvCQf36FW6Tkj4TjsM6v6jt6atTJJvkEmAQ0AG2HIPcYP586hU3lE/Ed1IABNN3VTHcCnevywx41VBpb1ZO22tnQ36f0KtR29ldAGDEqMMR8DFWjH8TzqO82yVKNoNOnImcPAAm7Hw/CMf1j760/i3pu16dUWsHqs1VCLXa4kAr8IxAF2Rxj56+ebrr9MUqlFUqMGLAe0HAJPGOeORpjwvXYtzb2QH1Xq6vaQwMIJA7HuM/Mk49zojY+JadGkwSk3nNFtQlYTJutEEm4YI40jpUSfihfvJ04o9MoSL9wqYyGWqGDYwQtNowe08HjjVaUYpIxTfcYN4nWs7GqtZlLoyAsAKYAKso5hfUTAGnG73rNSO2RKZRHvNUOSAvJsEeoY5nJ7DShTtUIsRqzAScslM4OWYgVCDPACDjOu6aJF2FljwCQuAe/wBTH0++ieWUY7CfLjKQbv8ApV48weSQEUEgFFDXE/EwUBjn97g9hp8OnXbKrUNyMpRmlCIUtExzySDA/CPno7bbemAguuJALKr4DDIacATJAQCcn30f+lJQ2lcbqpaKq1KdNIcs1QgxKnOJBuIHbJxqqGW8clfJFpay0+h7/RZuAtcr++PzxI/unWy33S1p3FQMkn4Z+JixgCM55518W6P4nO2iomKgBiRIGCJP56bdM/pS3Idf0h1q0gGm1VVmMQpLCe+eNTQkyuUfS0wnxv1Rl3aikCDTQSWWbrjcSIIMds+2o1vG24rtNWjQb0shFrKGDlZkl8cc6Sv4kO63TVXAUlQABcPSpMXEfWJjsMal1DdqQbiCSMQ5MfO2AJ01ZtlFk2SDUXsHbjrN9RlGypSslRTpkwVJAdWTlfTzMY51tfBNGugqVNxlqoS1FALAKSCX9h6vtpft/E1MqB5lJTbn0V5GM/8A24nB1d4Y8QO9Y2AOGES0gnK+oAKSEH7szkk5M6GXwsmg4600yrxjsDUQ4Isnt6SC895n6RwdQ2W8Rad7VqYqMReCqj5RwWxgSc4PHGn3iYylSCAVUgwWQnFxtEHMNnOJGvnW42dMMFKem4rIc8TkyMe2Pb6aj8Oru+56HiW4JJdV7o0e76mHJAqIYMsUa4EYYTBxwY55++u3W6W4Zpk0wLbhcsG0WrDsD9x2GZ1lumQjMouQQfxBwYOLRIB57nueNOEpGpAUyZMKFEKAxnEkx/n89UT0p0S41JRB3po7EilJaArKcJ72zz2jT6lsTiXQEiBcYMjPqH4cD+WNL6FH9b8KqQRi2IwOASYP31oKF5PxVJ78jE/7/h7amm42UpyaB2RlpMGkesFfLhpkGSsTjA0D03cGhXVxEgyZBm0mDIA5gxEe/wBdaHZba/cKhLyUciR6YW3nENltfNeu9S3Sb2vTpVIUOVCsBAAifiGMgn76GrV8GwxzcvSfS/GXRDXrI8wvpznM4PBHAtOsN4joJTqBQ6WvcWaxrlLMxkgtkmAfYSIGrOn+Md+zUKVZKFSkWCQqm4qCFwQ0dgZ174g2+4rViY9KlULhh+HHzOA3I/8AE+ZxjPVe1fTkrUJ66a3FGy3Iop8LuWAKsq2iCSsnkDIPbtznW92G3qMRb5ceYBTLk5LK0ggccYYfSMyMFsZpub72UwGtDA44uBMRjIxn8tag9TSpC02EI5WTaQxtDyv0uH5HtrzZSSyakrL44m2kxr1+lutqwrrWRKjAJYuQwUHPqGBMf56yXVNzuKpsq7j0UbkQIoiJgzaQJ9Iic8Rr3xD1CShJAlSYIlc2ghwuYw/Y/T2UpuUIdRIL2mEBAEuzehWabIIMwORInT55Li9NpdglDR2NxR6iX2rOFmJUMDBu4koeDMCAx5Gvn++oBVxVFrEAo6MAMCSzKSMEciCPlkatpbQMD6KZ7AsqyZNoJJyQSPp2+Wk+46036tAn6OUkFqUrN2fw/wCek+D8MserSZlyOT3J7XaIaQYwIuBIAumZBUnMcD6TojZ16hU0zWDp7shDSASApk8x3MfTXdYqKKNMKQeJIyDC5M98jRnR90BSdbqjK6QA02iorCSuYgcf5arbTjcvdAW4r07MS77pjVYsRSRye+YiYzHz40LuhW2q2mmuTyxdhjK2wwB/FzOtJQRWlKjMqrkesACYMqrLGYGQcyPbWV8QmCgvDkgsbQgUSYEFcnA4YCO0ydNwXJJMTJ7soTxDWFXzC2ZJNuMEyQsghfyxo5fESv6q6mo/7xTbNjsM0CdEdO6ns3SlTfYX1QApZXe5z7wGCj3Mj76Qb2tTLemgqAdrqpJySC0vhoiYgY4GnuEW/h/AKNf4x6xSqbrzQ1GoYZDbJkKxtAYfCYa275dxOs2u1aY8upPMhlKwOY9BB/Pn30f0/pLLUUij6SpYec8qtvxO60wGgZ9PP9oA67f+ZcT5VEqptFRKFJEbE8qApMDmePrqp0+CdbFdDfBRaqinBMkftSCBhqjcD6DucaM29WlTtmhNQwxFUlUCxItkksWGbjAzhSI0DuKFMKf1ys84SmjWD3LMY+0Aj56mdl5YWbhUJkKyWi0kgEEnMwO0fM5jRTpDcim9aVpKFJJWnT/WMBySLTbge5gexGNBv1K1jUYOQWmbSRjiSAF+w0VtNuSwJCsMEqWDTjJZKRuIHMR9dLOpb2vWpzagXBhCiiABEKM+330L09Qsadj3a+Kwq042wgAs7fC3mDjL4YD2/h307r+J6e8VKlZ/0d6QIeINxqMokMZP4Fxj76+fUNjuKgVTTqMDhCSVXIJ57+4APM8zGm/TPCtQMf0gimhMBmVyCYIwuCTMR9Z40qWSKTVjni1DLxFu9qQp2pDvicBVUg8kWklj7AwP4aVUNwalQecQZifLCpgCJLEED8tHdZ2gY0TSBYmU7gEqRJMCf3v940spuQQWtJjgYHYwYHPPftqeGZVsOjhWndbj3pAo1XKbdawgTdFM+Zm0t6+O4A/q+8w4HQXAg0xcMi9GNQkZ5ppB5GAdJPDe+o7ZySahgSCpQgk8hReBAkZJnB98bdKtDckGnuSHIDeWKpLj3FoqQO8+2m2tXpZDmx5IrU1szG7qmKR/WgAm2blAtu4Lj8M5MZMDOdaDwxvESpTRDVVmBzSsvIcC0/rRAB7YiJ551nvFSIK3leY4CnJJGS0klrpYnjk8ap6X1Q7c7hqdRbhRCo5b15dFJpD960sIEQCdPnlU/SD4fwygnk7n0rrPVNtt2NBRVqsqt5lQFSZfkkyBMdgABHbWXp1E8skU1suaLm9fbkKef4c6ynR6hqiq0Vqr3hy08qvrKmSckzkEk+xk6ZdA3fmOiF6gEwQoueSDNoI9RIx8tRqLi29TXy98FHiFNxWlJ9NyzqlexFsIpXmCzscekuYKyZNoAx3j56feGfFIbbKaitUqAEE+awUxgGJmY+Yzqrx7skFLaptgQR5pJrimjNa4MuHjgk4I4gRGs503d7jZOazIjKabJaHplG9ASQFugjDEjuIxOn4445Osknf3MniyeWtCRq18QJSY+WtyEglZZRNqgqT7gj2MToPqPXK6OLCEBn0hVwJ4mPYxrJbwXUaLSQzAkqok84Jz3idPqu3VvjqPNogCnIyMQQ3zB0tOEZu3aAlhyvGu42r/ANJFWnBajTDQQCC5MGJzOkmz3lPebpqpZxUcuWCqCAoWAQW9/wCGgG29REVnRnJu9IEWxbyQpkHjtxpf4SYHdCTbN0CWEmZCm3MY105KcaWyXVFOHG4LU3ba6/wfROj7RDVoBDVYK4V5Q5FytkgxbleMY1ZW3KLufLBFru8CMfiI74+ED7aj0DZqN1Q9RJ8wEi6sRHMmWg8EZ+mm/V+hrRrFkBZWptbwSHl5n35n89eX4uLcHLov17f2yzHJNq+fftGC8X1PJI2602vdAS1wUKGhVbC5APJJHv30Z4T2zLtwMt63utyZBRRbEyOe2lfishN4hBJChGByGBUcCZiT3g8DTjZJUFP1Fyr01YEkn1VAHKksCSRY34sA5HB0Ekliil13KMad2xb1jakt5akSYUCoTImo/wAMJwIyfY6WbfYKzlKhfAX10/WFui2eMR9TgADR3iEhKiux+MKbQqP6SMtDMMy2PvnWXfqDqbxl/fDR9vy1VgjqWwvM6NBRotSWVb9Wxb9YQwNskTwQ0HMEGR2BjSxdu71adRFDm4FoqU2RrQMifWoMfiGMfTVfS+qNeDWnyyjIPwLkGJIEHPJ5+eNaLpu2YE/qlRUFxGPX+E4HxYLRaff2nTG/KuxD9Rmeu7vCAn1Bc5nMKNNOgLTrURTWsoZSz+WU9ZMHAa5QwyciIx8pXb7YVdy5emLwSQDgW2kYYkgTkcmTOjOg9HZVqq1NjVXFqgOxhbgLVBOfcGDkRjRtR8tdwW3Zp9ttt2KNyAVEpMVLeWTbCmb1E8SRKnvzGvnnWdvUeu1yw7TUNxUXSC0iMZgwPmNMKvVt3tizU3K06iiRTJQRHMUyAf8AzwdB0eqU6lV61ZUZVpogpxN2Av6tTjBBaMROmQjp3Qr5ndE6dVZ/MCtIhhypIMqRMg57e8HVW924LsU2u4Ikgks7yRhjcFIOZ76F6zVp1KzFEFNGtsDM7FVj8RuYgnkjMTrV+HfENLb7enSZHkAn01dxTHqJbhTHfkaar5MbM71nxI9dkIUU1QyqyamZmSXwfpEaq2++as4O4qX85qFyI5gWEEZ9o1JOrUmqydtRVDygVZ78ORA7cjtqQ6rtyT+oOSbSrIhHMY8pgMkGB2ESedPXahdIIWr5dUMvloREFL6iiYhh5sknP5jGid/VDOUUlmv9daoGUsTyz3SwA9gJjnOhKnUnY3eY5yPUEVMRmLePz1dt9lVcEojIqJc10ce5kAKD2B57Trr7CZruNt1u660qg82oaIW1GLPYQoFwA4OD8o786Qp1QpCE+YqwRFXcAE/ITGJ4t7d+9tTqDVdvWDuilCnspcFj6RmTGTA/w0P0vpAqG4Co6gjK2IZ54afnn5ayUtK3DhDuMPEvVd0UUVKw8tvhpq9zKIIioVVQTHPvPHtX4ZpBWLl1GARBBY5EhgMx9x8yM60LeGKlUBWpViCfTaKSLEEKajFQZyskHMHk4154a8IvRrXbgBaYS65kdscelGQBmkiAZyODGoHljKDXDLEkpBviNValaFeQ4IugllbJtAAx6sAAwBrL7imrqFJqXSAM4j2BPA+Wn3UOu+ayIgFlvxNUJ5WBJcwSCfh98Z7rq9eCroyi0+mZMXRnOP4ajwqUNn8yyO6oCTYUwoDVHUqTcsepZjGVExHHbPvojom98p1qUltIaDmWIMgiT7g/nGhqJRS6seVIWDIk4B4/y51LY1GcoDIUEAEDESJI7EjJ/PVet1YueNPY1HUkYuW/XgFiB+JW5AAwAewiDxzwNZjedMqGpFrktEAh2YTwWtU85xzg44naeI/LoJUrHzfMphR6SyhxhFFwBIyASSTwdYLp3Uqp8x6gWqwUn1gk5t5IIOIwCcSdZhy+ZDWuBfl+XLQW7PyhKMxZ7fQFYIA0xFQsIj+U6q29c02DqJKtIB+vEiPzH10Jt5LGpZF0/T1SCB3HfWvr9cU0PKIqelAvqcFc2cjywcfmIBBMaKbcXS3CSvdl+ypVNxZ+kqGC3BCWNMsr3sGJMwJwDGQo5mdR67sEAAWn5dskkVPMEMKXAAEQXn7x21DbLULUlphCXpU7ma4hILIsxnLekDuYGkb7Aqr1FqXJ60PpKlX8o1TgntET3jUsYy5e3Yamrpblx3aPTQR+zUITMSewW0zwePlptveq7qnQ2524CKtJixVVxax5LCMBScdtJ/CFCpUWqyE/qwCSGsIBknuCZgHvEar65vKhYJSJ8umljBLrVL1KhKkkmfijJPA05RXmOPbcCXwJ++oZ1Drm73VBfOUVUpk21LVBF1sqSoA7LGJ/PQXh+mUq+YKb1DSlmUB4HINxSCPz0AyzABdFKiQSzBmzcQFGBxg6so0VOJNwPecj5Soj/TTJS9NGxx78Dbw/1wUK9BzUrCmlQMwUsZWZwt1uM/XX0TqXjLa71qqUKlZaroRSlSoDKhJ5MZj+GhOg9L6I9JWqBkePUpqOcxmIOj63SekUyj0Q/mXoEIqPgs0XZwQOY76jyTxzhT+ddb+X1H+Wk+HfHG36mE3tU1GpuR6grIxe8Espc5juBH5a2A2/BDQR5Sm71A/q3iAGBByeRpL4n6IG3AtZlDOpcSASWYUyVzMSp+mfvoX3JYOrZKMDjj0BUYiGOCbjGPppM3q00ZF8szPX9oteqEJeKaD0qzHJQEYVGg4A4Ex7cZjpgIb8RQAiAt5AuGJ45g499OfF3UqtHcSrOKdwJCgBvTK4uJ+ecD5e6Pp3XCpLCnTdiST5iytpMmApEHB+UdtV4oT8lNcUIySXmblnWNqxKeWjKbXPPx2nJg8H+B/PV3Quo7lattVqhpuLGDkEQSDIJOGkCCOeMzGu/wDUi5YXhkBZlVE4LZHzBFzDBMRHtoBmRiFqGpaSLpLmBPMZOPbTE5VpaBcU1Y76gyepnCVHLSwHmiocjk/s+B2+ugtluiYCpbcxb4niQYU3zcCsTM/w0WwerRBpV2hPSbUZTzi9rgSfYkat2lWvQRVvH6txWtUK6i21POJzOGhlEkQcCZ1iS00+RbZ3V90zi2tVpAmHDhSVdjF3mlZtYXG51GbOJyc0gByYYqZAptZPIuDusqQSpEKT9OdO+v1jVZZgO5HxEKsELawc8oQJBM88nSKj06u7h6SuLTeoUO/wt8YKKQwkRIEY+gL8dy5MdRjsBmnRJ/aVAxeCGBuAJEvKgh+84BOvsvUOs9OBU0KaVUZAZRVa0kn0GWUqR+6RIka+YHp1anUbzTY1RmtFTbfHBwR51MWieeI76UPtYJHmKpGCGumYB/Chxplq6YtxbVoBKENYkO3uksOJx9Mz2/LU6tB0hnDC8FgSIDAnJB9p9tMaI8ncFWpkTKlNvUVrg4kItRbvSfTJBJiRzwZ1PeLWtcUx5we0p6TRp0kBFNFiLc3EiYNsn203UBRDovUGtCmtUUAiAhYWqB8WGAOYAAE/PGnv6QtVTRU1asgm9pS2oeXsVmvMQJcn6djmKu7EWg3liKlVyMs5k2iRIUEmeLiT2C63fS+qUhclC/y2F1Sp5RRaYRb7msoqBEfFLc4HqJ0QmcTLdW6HTo0r7mBMQGIz79tCeH/E9fZ3tSiXESZwPsc59/bTffVqG43EO9Z6Sq1pBVSDJMksDcsDuAe3bOY3u1CsYD2zAJgj7NEH30DadplCToep4133lujV3IcySSb57wQfSvyiM6s23WKrUqn62oXdbSGggqcYJOBGDjv99IaW0IyQQJyzD0j6e5+Xz0XSeKovws5AA9CMZPpXAIz6REcanyQTWw6FJhnSVekT6qYJwWqi6mk98gw3MMBPtqyjv1ZGUd1tAJ7D8vYHnUt7t1qH+qseWfLcFlMsS0c/EBnIiJ1Ch0UkEqrNCs5NpRLUUk5Yeo/Iex0raVXyMT03XB2xrAG0pNwEmQsAAHk+lRPJPbRlWhLVHFzmxWvvUKpxIYRkiYEe6/XQlCsEVGAF8kGZgpxwDnvIODORGp74sop1CqFWBFMKVE8EsQDE5Ak8wOQNA1vQ3WluwDe7PcVnZ3N0kA+ozaCRADcdzHz1DbbFkqL+GSwGQMWkzidb7o/SGqKGC+hgxXAINpBAB79/yOsl4r6rUTdmwhDShRADC6y1jlYJMkH6e40zHknkTilsTvTF7EdwrRcTLXBpmeOTwP8AY1Z1xXqMpDM6tTQksoQy0MSAGMggKJMz7DSrqXV61dV86pfbNuFAE5/AM6l0veVWqIlwIGAIUAwMCY98SdEoSjC9rQSeqW5sOjpWsFlKiVVAJrrTGMn0GrHY9sT9Rpfv9x+qelGTWLmMrHkFCAQY4k4njka1vgypuqNF0qoWyQfWpKoqiIMkQPUQJESdYnxxuWXeVAt4mGNxB5S0YGJgkT7HUWJa8rQ2UnVgtLcVUpOlIkLWBR4GCI4YkYwW/jobbdLq3Ko/EQAY4+fBtHz1RX3nopWNDqXJgcSEj5H8Wtv0XolXdbbZ7gHzIqnzSSqEKjMOJyBnjJAmPauWqCtdQFKDuxXueh1KlUAikAqqIDWTHJJ8oySSMxx768peFq1MXHyYXBh3DREnBQT76P8A6Qd9U29WkiPYGQn4Qc3EFuCe86F6D1ipXp1Ud2ZgFbKrEZBIsUf1edSf8/lKeyX1HY5RlKuodsPDgENe9kn1raQGUBgCLiOCDM9wI0NX6YbgaZRirkklqxJhsCFUKp5Bgkexxomn4hpoltoV1F8ZIb0AgEluSSo4jWm29K9F9GSQuGkqFPJnHaIGfVpOTNPHTr8FUEm2mw/x3tf/AHG2rKYps9O7HOSZP5c/PVtFFySYvLgZBzcfmfbTzcdNWtRqK4yk/WJkEYxHP21gur0d2tasf0kpQoS0kKzIvJAUiWzxzxovFwuSb2/nivmReHuapAPiXZh9yQFXIXuCTINwIBMn4T2HpPuJze78ObgD0UoQD4xYGN3uZkj1GMTBAPGidzW3Lbio9HcCuLrRUIRb1GQQIIHPA1TW8TblAVenAI7ypkARwQBws4nRYvOglGDT2Q2WOL3mAdK6TuKVUN5brjBKM6GeAxUEWn7/AE1oupdL3SKlQjaQJClDSgzmXHlgH2kjSnqPjCuCfLb9U34GuJTAJWQwmCTDd9IT1iuRIquMQQrECPz45xqhY82R6pUhEnCGys0HTutDbs9PcU1q03QAmmUYySxFxkBgcyZkYzjQn/1BSubDKpMSQGa3IDz2cAkHsw9jB1nlJLyzEz8RJk/fTBd3SwGUuQBbLQABGGCjIOeCDqh41FVV/IXWre6D99SYlUqFWVCWNO9KfJz5bNiG5xcBzidVnqa0qlSkiNTpkm6n59wmAJVgpAbBFy8zGBpdSqFmLK6raPxSVUAEhQIPPERGc40Fu65YzGST2Anv2+ujhF9QZJUHbncq59KEsfT6j5jmQIHYnM5+fHuFT3EAAlP+oOTkk9tV0tu7hmVSQsTxiffOp0siYJ+mmUkCrZpaXhe9QUZqR5DN5lpEcD2JkR9dK9nVFNWRbSzek3rkDKt3hIiZyeOIx9B6ZRvxkCIthgDjmM/XWa8V9PXaV6jVAyXKHRP3ixyG+QZT2gkD56Wpt7MyUUlZlwmYyT8szntp54j8Sq20obKnTCeWP19QHNRgTauOwET7kewyh2+9ZnwhZ2wLT6iWxgWmSeOO/voYsFJFpnuC0mfngZ1QrFNJl9HcgH0g4/hGZ+Wm7bmiRTYU2qkENVV3qBWIEQLXn74jSelXxgWjgwTJ99bPw/vGpgUFd2oSWCwA2CanwtUCgyJi7n3OkZWlv1GKzMo8AEIA0m1jcT2EKD6cTM8/PR236cxBY2lVAJMzcWyFlZlpwfYggxaYfbjpJC+aqVlq1ZNivTiWzyHm2WMGAcHA50o8U7OpTZRUmm1NV9ABSO+e5g9/YfXQOX0GRVvYabDxFUKJtjtlapTJS4kK0KcqwCTiCCZ1quudErfo0AQtpcpCq/YhBaxZuDAIGe2sN07roputRKVOmHFMPcS7GIuZbsLdkxGcAyNajq/j/wAyq1nppFCLrfWrKhtK2xmRge51NL0SqEOR+mbjbaoxm7UwVnkSw9RggN6WxN0L9ruQJimh02gUM2XngeY6QfZppW4/tffTOq9GpRRUZfOZj6nWGhZnzDfat04wZ+50m3bCi8SjsDmACv8A/XB0+OrhA3Fq2EpQqbSqDTdUqW4ajUBIukWsyEgEgZHzGgXi4liTJkgmczkgR/HRSVxVrrPBiTBAPcmO3+mpukqSQ5giYIs5gyYkZiNE21ydSbdCq4THOcDWq23TmekPXSKK2KJFb0z6iVzBDWiYJP00ur9CVaYq+dSYnhFcM4OT6ljAxz8xrWdN2JKo3nI3rHLeqGUybZ92Ijk4PGleImkkHhXLKNh5hK01LijTBMJ6A8S9rZJgBVM/PWe3O0r1AtWr6Sylbiw9QRZVSoyJtABOCSJPfUOtrUSEZj6kVgstAxEkcdjoisyIRFIPnhi5WPnLj+GsxQa9dr9PfIuUr2RTQ8PVfiY00FpILtIIEfuSe/trQ9E8Y1NlQCoiuUfAb4GDBmkd5k/lOs5uQkKVpCfxeo8wItz9edH9H6fR3TeU9Ubc01BvYBg0lVtALLECTyfhOjlvWrf9jK7C3rvUv0llY00RlUzaT6szJuzj20R4c2rGoQoJJpsYBP4YbIByPrpl1LwzRppcu9Wo0SqCn39OCQ5g5PP7uhOg7JvPT1FTBnhTDCCM8/Fx3zrMk4+W0n0ChFp2afb9SUBBbVS2JHriLQJkRHBED6zrS+D9qazBUrGQQzAEAGIng5kCOPbVe42iLbbUDPBLSl3LcsESPfJjWs8Hb3bLSpqEC1VAQwouJ9+8z9dS4XjU0pJDMspuLcRpvaoouSZh1jAnI+p+evl/jiHLbgBiEdvMUd0Zoz2kFkPthtfUOvBaiA5hXE++MEfxn7axfizbKjuozTrLkfO0qwHthgY+Y1X4qFVJcXuTeGnplXUzO38Q0qu28uy5ll1SKaQQIkx9s/PSOn4hoxbX29GqJ9HmA+gRESqE5gTjQVHw7WBNj0yYbvGBzMjQtbwvXE5pmf6/8sfLUMMGCLa1bfNl8ssmuN+pPxr0V9uaRanTpiqt6GkxamVHpiGEg9/vpNsqtCmw8yk1QYuBZ0AzyChk9taFeg9QYU6g8yoqn0QzsQVMmIBHaft8tW+JqFbqFW5aIR6ahahNqEnMMZI5+/A7auxyktMXuu5LkSlbXJmOooC5KcDjnK8A55xoV9vImCIAkE5+08jT1PCe6EehcYw9MEgzn4o9h9xq/c9D3lSL1uAAADVaZgCBA9WONPVpbCtnyZ7YiGMCZGfcRDSPy/ide1KC/vWqYkEEkGRxHbH8I9pdHwpunyFUYmfMp8LA7MSAPn2Gp0PC+5OGUcHPmJgjvhvePy1qb5O2exlKiSAIyJ4UDkDkxJ788dudQJjg41od14U3Ib9mkYP7RIg5HJn315X8K712ZzSBLMWJ8ymckknhtMQt0mfQPB3NP6aX/wBPP7Xa/wDLb++ddrtT4/jCnwYPwl/xVP8A6v7p0ppcH6a7Xap6sUHdK/aUv7Q/vDTBO/1Ou12kZeBkRt4K/wCLX+zV/wDiqaq/pR/45v7C/wCOvNdrMfPvsDL4/p+4j3Xxj6DRH4fuddrtY+EWPmRZtv8AiF+o/wANDPy39ptdrtahJZ07kfUfz19H23/Dp9Np/wDIddrtLy/uHH+PyYrd/Gf7TfzfW9P7Pb/8ul/KnrtdqTxPwr6/gZHkxPjz9tS/5C/331Ojyn0/wOu12qof4UTRCt3yn30F0H/iKv0/7hrtdpUvhl8v4KYcr5/yHbzgff8A7dU9N/bL9B/Nde67Sf8AoxzPoWw+L/pH+Oi9n2//AGE/k2u12lx+Je+guPJrE/Yv9an8zrM+Mv2dH+3U/uUtea7V2T/CSL/MhR0vmp/Yf+7oDd/A/wBB/Ia7Xa8NdD0V1H/Sv2CfWp/d0g6L+0r/AEp/9+u12vZ8NxD30IZ8y99Ro/P20TvfjP2/lr3XavEAnbVu07/Q/wAxrtdrXwcuSne/Gft/LVY12u0S4AfJ/9k="/>
          <p:cNvSpPr>
            <a:spLocks noChangeAspect="1" noChangeArrowheads="1"/>
          </p:cNvSpPr>
          <p:nvPr/>
        </p:nvSpPr>
        <p:spPr bwMode="auto">
          <a:xfrm>
            <a:off x="2095500" y="1690688"/>
            <a:ext cx="6991350" cy="4371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New York City at Night HD wallpaper for Standard 4:3 5:4 Fullscreen UXGA XGA SVGA QSXGA SXGA ; Wide 16:10 5:3 Widescreen WHXGA WQXGA WUXGA WXGA WGA ; HD 16:9 High Definition WQHD QWXGA 1080p 900p 720p QHD nHD ; Other 3:2 DVGA HVGA HQVGA devices ( Apple PowerBook G4 iPhone 4 3G 3GS iPod Touch ) ; Mobile VGA WVGA iPhone iPad PSP Phone - VGA QVGA Smartphone ( PocketPC GPS iPod Zune BlackBerry HTC Samsung LG Nokia Eten Asus ) WVGA WQVGA Smartphone ( HTC Samsung Sony Ericsson LG Vertu MIO ) HVGA Smartphone ( Apple iPhone iPod BlackBerry HTC Samsung Nokia ) Sony PSP Zune HD Zen ; Tablet 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646" y="3322033"/>
            <a:ext cx="5391580" cy="3488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056" y="847398"/>
            <a:ext cx="3695701"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Electricity generated by nuclear power plants can offer enough clean energy to power entire cities.</a:t>
            </a:r>
          </a:p>
        </p:txBody>
      </p:sp>
    </p:spTree>
    <p:extLst>
      <p:ext uri="{BB962C8B-B14F-4D97-AF65-F5344CB8AC3E}">
        <p14:creationId xmlns:p14="http://schemas.microsoft.com/office/powerpoint/2010/main" val="307376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32193"/>
            <a:ext cx="7886700" cy="833243"/>
          </a:xfrm>
        </p:spPr>
        <p:txBody>
          <a:bodyPr/>
          <a:lstStyle/>
          <a:p>
            <a:r>
              <a:rPr lang="en-US" b="1" u="sng" dirty="0" smtClean="0"/>
              <a:t>Consumer products</a:t>
            </a:r>
            <a:endParaRPr lang="en-US" b="1" u="sng" dirty="0"/>
          </a:p>
        </p:txBody>
      </p:sp>
      <p:pic>
        <p:nvPicPr>
          <p:cNvPr id="4100" name="Picture 4" descr="http://www.clipartlord.com/wp-content/uploads/2013/05/smoke-detec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105" y="175023"/>
            <a:ext cx="1973263" cy="1352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dn.sciencebuddies.org/Files/4435/7/SciF_See-Radioactivity_Figure6_SDB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612" y="1717375"/>
            <a:ext cx="3266248" cy="19145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158.photobucket.com/albums/t99/beater90/100_8755.jpg"/>
          <p:cNvPicPr>
            <a:picLocks noChangeAspect="1" noChangeArrowheads="1"/>
          </p:cNvPicPr>
          <p:nvPr/>
        </p:nvPicPr>
        <p:blipFill rotWithShape="1">
          <a:blip r:embed="rId4">
            <a:extLst>
              <a:ext uri="{28A0092B-C50C-407E-A947-70E740481C1C}">
                <a14:useLocalDpi xmlns:a14="http://schemas.microsoft.com/office/drawing/2010/main" val="0"/>
              </a:ext>
            </a:extLst>
          </a:blip>
          <a:srcRect t="13345" b="12704"/>
          <a:stretch/>
        </p:blipFill>
        <p:spPr bwMode="auto">
          <a:xfrm>
            <a:off x="4105275" y="3985416"/>
            <a:ext cx="4849073" cy="268828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d2amf3s2cd7jqk.cloudfront.net/cdn/scdn/images/uploads/small_635089850839878777.jpg"/>
          <p:cNvPicPr>
            <a:picLocks noChangeAspect="1" noChangeArrowheads="1"/>
          </p:cNvPicPr>
          <p:nvPr/>
        </p:nvPicPr>
        <p:blipFill rotWithShape="1">
          <a:blip r:embed="rId5">
            <a:extLst>
              <a:ext uri="{28A0092B-C50C-407E-A947-70E740481C1C}">
                <a14:useLocalDpi xmlns:a14="http://schemas.microsoft.com/office/drawing/2010/main" val="0"/>
              </a:ext>
            </a:extLst>
          </a:blip>
          <a:srcRect t="13680" b="12820"/>
          <a:stretch/>
        </p:blipFill>
        <p:spPr bwMode="auto">
          <a:xfrm>
            <a:off x="753666" y="4609569"/>
            <a:ext cx="2857500" cy="21002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587" y="851148"/>
            <a:ext cx="4929188"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Smoke detectors use </a:t>
            </a:r>
            <a:r>
              <a:rPr lang="el-GR" sz="2400" dirty="0" smtClean="0"/>
              <a:t>α</a:t>
            </a:r>
            <a:r>
              <a:rPr lang="en-US" sz="2400" dirty="0" smtClean="0"/>
              <a:t>-particles from Americium to detect smoke.</a:t>
            </a:r>
          </a:p>
          <a:p>
            <a:endParaRPr lang="en-US" sz="2400" dirty="0" smtClean="0"/>
          </a:p>
          <a:p>
            <a:pPr marL="457200" indent="-457200">
              <a:buFont typeface="Arial" panose="020B0604020202020204" pitchFamily="34" charset="0"/>
              <a:buChar char="•"/>
            </a:pPr>
            <a:r>
              <a:rPr lang="en-US" sz="2400" dirty="0" smtClean="0"/>
              <a:t>Watches use radium dials that glow in the dark.</a:t>
            </a:r>
          </a:p>
          <a:p>
            <a:endParaRPr lang="en-US" sz="2400" dirty="0" smtClean="0"/>
          </a:p>
          <a:p>
            <a:pPr marL="457200" indent="-457200">
              <a:buFont typeface="Arial" panose="020B0604020202020204" pitchFamily="34" charset="0"/>
              <a:buChar char="•"/>
            </a:pPr>
            <a:r>
              <a:rPr lang="en-US" sz="2400" dirty="0" smtClean="0"/>
              <a:t>Bandages are irradiated for sterilization purposed.</a:t>
            </a:r>
            <a:endParaRPr lang="en-US" sz="2400" dirty="0"/>
          </a:p>
        </p:txBody>
      </p:sp>
    </p:spTree>
    <p:extLst>
      <p:ext uri="{BB962C8B-B14F-4D97-AF65-F5344CB8AC3E}">
        <p14:creationId xmlns:p14="http://schemas.microsoft.com/office/powerpoint/2010/main" val="292746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115491"/>
            <a:ext cx="7886700" cy="692150"/>
          </a:xfrm>
        </p:spPr>
        <p:txBody>
          <a:bodyPr/>
          <a:lstStyle/>
          <a:p>
            <a:r>
              <a:rPr lang="en-US" b="1" u="sng" dirty="0" smtClean="0"/>
              <a:t>Medical</a:t>
            </a:r>
            <a:endParaRPr lang="en-US" b="1" u="sng" dirty="0"/>
          </a:p>
        </p:txBody>
      </p:sp>
      <p:pic>
        <p:nvPicPr>
          <p:cNvPr id="5122" name="Picture 2" descr="http://www.sott.net/image/s1/39722/full/10radiation_CA1_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195" y="3787334"/>
            <a:ext cx="4999827" cy="26249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nemexia.com/wp-content/uploads/blog_nemexia_com/2011/03/x-rays-online-strategy-ga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695" y="115491"/>
            <a:ext cx="2098449" cy="15541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rah.sa.gov.au/nucmed/images/br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847" y="1880769"/>
            <a:ext cx="169545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2.lbl.gov/abc/wallchart/chapters/13/graphics/Image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297" y="2515801"/>
            <a:ext cx="3414712" cy="1114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625" y="807641"/>
            <a:ext cx="3695701"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X-rays have been used for decades.</a:t>
            </a:r>
          </a:p>
          <a:p>
            <a:endParaRPr lang="en-US" sz="2400" dirty="0" smtClean="0"/>
          </a:p>
          <a:p>
            <a:pPr marL="457200" indent="-457200">
              <a:buFont typeface="Arial" panose="020B0604020202020204" pitchFamily="34" charset="0"/>
              <a:buChar char="•"/>
            </a:pPr>
            <a:r>
              <a:rPr lang="en-US" sz="2400" dirty="0" smtClean="0"/>
              <a:t>Radiology</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Radioactive Tracers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Nuclear Medicine</a:t>
            </a:r>
            <a:endParaRPr lang="en-US" sz="2400" dirty="0"/>
          </a:p>
          <a:p>
            <a:pPr marL="457200" indent="-457200">
              <a:buFont typeface="Arial" panose="020B0604020202020204" pitchFamily="34" charset="0"/>
              <a:buChar char="•"/>
            </a:pPr>
            <a:endParaRPr lang="en-US" sz="2400" dirty="0"/>
          </a:p>
        </p:txBody>
      </p:sp>
      <p:pic>
        <p:nvPicPr>
          <p:cNvPr id="5130" name="Picture 10" descr="http://endocrinesurgery.ucla.edu/images/adm_tst_radioactivity.jpg"/>
          <p:cNvPicPr>
            <a:picLocks noChangeAspect="1" noChangeArrowheads="1"/>
          </p:cNvPicPr>
          <p:nvPr/>
        </p:nvPicPr>
        <p:blipFill rotWithShape="1">
          <a:blip r:embed="rId6">
            <a:extLst>
              <a:ext uri="{28A0092B-C50C-407E-A947-70E740481C1C}">
                <a14:useLocalDpi xmlns:a14="http://schemas.microsoft.com/office/drawing/2010/main" val="0"/>
              </a:ext>
            </a:extLst>
          </a:blip>
          <a:srcRect t="5261" b="12708"/>
          <a:stretch/>
        </p:blipFill>
        <p:spPr bwMode="auto">
          <a:xfrm>
            <a:off x="366712" y="4223961"/>
            <a:ext cx="3311525" cy="217318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archives.drugabuse.gov/newsroom/03/PET9-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1683" y="115491"/>
            <a:ext cx="2972339" cy="229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18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995363" y="380456"/>
            <a:ext cx="7350125" cy="627062"/>
          </a:xfrm>
          <a:prstGeom prst="rect">
            <a:avLst/>
          </a:prstGeom>
          <a:noFill/>
          <a:ln w="12700">
            <a:noFill/>
            <a:miter lim="800000"/>
            <a:headEnd/>
            <a:tailEnd/>
          </a:ln>
        </p:spPr>
        <p:txBody>
          <a:bodyPr lIns="63500" tIns="25400" rIns="63500" bIns="25400">
            <a:spAutoFit/>
          </a:bodyPr>
          <a:lstStyle/>
          <a:p>
            <a:pPr algn="ctr" eaLnBrk="1" hangingPunct="1">
              <a:lnSpc>
                <a:spcPct val="85000"/>
              </a:lnSpc>
              <a:defRPr/>
            </a:pPr>
            <a:r>
              <a:rPr lang="en-US" sz="4400" b="1" dirty="0">
                <a:solidFill>
                  <a:schemeClr val="tx2"/>
                </a:solidFill>
                <a:effectLst>
                  <a:outerShdw blurRad="38100" dist="38100" dir="2700000" algn="tl">
                    <a:srgbClr val="000000">
                      <a:alpha val="43137"/>
                    </a:srgbClr>
                  </a:outerShdw>
                </a:effectLst>
                <a:latin typeface="+mn-lt"/>
              </a:rPr>
              <a:t>Radioactive Contamination</a:t>
            </a:r>
          </a:p>
        </p:txBody>
      </p:sp>
      <p:sp>
        <p:nvSpPr>
          <p:cNvPr id="62467" name="Rectangle 3"/>
          <p:cNvSpPr>
            <a:spLocks noChangeArrowheads="1"/>
          </p:cNvSpPr>
          <p:nvPr/>
        </p:nvSpPr>
        <p:spPr bwMode="auto">
          <a:xfrm>
            <a:off x="832513" y="1543050"/>
            <a:ext cx="7512976" cy="4367213"/>
          </a:xfrm>
          <a:prstGeom prst="rect">
            <a:avLst/>
          </a:prstGeom>
          <a:noFill/>
          <a:ln w="25400">
            <a:noFill/>
            <a:miter lim="800000"/>
            <a:headEnd/>
            <a:tailEnd/>
          </a:ln>
        </p:spPr>
        <p:txBody>
          <a:bodyPr lIns="90488" tIns="44450" rIns="90488" bIns="44450"/>
          <a:lstStyle/>
          <a:p>
            <a:pPr marL="342900" indent="-342900" eaLnBrk="1" hangingPunct="1">
              <a:spcBef>
                <a:spcPct val="20000"/>
              </a:spcBef>
              <a:spcAft>
                <a:spcPct val="145000"/>
              </a:spcAft>
              <a:buFontTx/>
              <a:buChar char="•"/>
              <a:defRPr/>
            </a:pPr>
            <a:r>
              <a:rPr lang="en-US" b="1" dirty="0">
                <a:effectLst>
                  <a:outerShdw blurRad="38100" dist="38100" dir="2700000" algn="tl">
                    <a:srgbClr val="000000">
                      <a:alpha val="43137"/>
                    </a:srgbClr>
                  </a:outerShdw>
                </a:effectLst>
                <a:latin typeface="+mn-lt"/>
              </a:rPr>
              <a:t>It is not like a spreading contagion </a:t>
            </a:r>
            <a:br>
              <a:rPr lang="en-US" b="1" dirty="0">
                <a:effectLst>
                  <a:outerShdw blurRad="38100" dist="38100" dir="2700000" algn="tl">
                    <a:srgbClr val="000000">
                      <a:alpha val="43137"/>
                    </a:srgbClr>
                  </a:outerShdw>
                </a:effectLst>
                <a:latin typeface="+mn-lt"/>
              </a:rPr>
            </a:br>
            <a:r>
              <a:rPr lang="en-US" b="1" dirty="0">
                <a:effectLst>
                  <a:outerShdw blurRad="38100" dist="38100" dir="2700000" algn="tl">
                    <a:srgbClr val="000000">
                      <a:alpha val="43137"/>
                    </a:srgbClr>
                  </a:outerShdw>
                </a:effectLst>
                <a:latin typeface="+mn-lt"/>
              </a:rPr>
              <a:t> (think of a flashlight)</a:t>
            </a:r>
          </a:p>
          <a:p>
            <a:pPr marL="342900" indent="-342900" eaLnBrk="1" hangingPunct="1">
              <a:spcBef>
                <a:spcPct val="20000"/>
              </a:spcBef>
              <a:spcAft>
                <a:spcPct val="145000"/>
              </a:spcAft>
              <a:buFontTx/>
              <a:buChar char="•"/>
              <a:defRPr/>
            </a:pPr>
            <a:r>
              <a:rPr lang="en-US" b="1" dirty="0">
                <a:effectLst>
                  <a:outerShdw blurRad="38100" dist="38100" dir="2700000" algn="tl">
                    <a:srgbClr val="000000">
                      <a:alpha val="43137"/>
                    </a:srgbClr>
                  </a:outerShdw>
                </a:effectLst>
                <a:latin typeface="+mn-lt"/>
              </a:rPr>
              <a:t>Can be solid, liquid, or gaseous</a:t>
            </a:r>
          </a:p>
          <a:p>
            <a:pPr marL="342900" indent="-342900" eaLnBrk="1" hangingPunct="1">
              <a:spcBef>
                <a:spcPct val="20000"/>
              </a:spcBef>
              <a:spcAft>
                <a:spcPct val="145000"/>
              </a:spcAft>
              <a:buFontTx/>
              <a:buChar char="•"/>
              <a:defRPr/>
            </a:pPr>
            <a:r>
              <a:rPr lang="en-US" b="1" dirty="0">
                <a:effectLst>
                  <a:outerShdw blurRad="38100" dist="38100" dir="2700000" algn="tl">
                    <a:srgbClr val="000000">
                      <a:alpha val="43137"/>
                    </a:srgbClr>
                  </a:outerShdw>
                </a:effectLst>
                <a:latin typeface="+mn-lt"/>
              </a:rPr>
              <a:t>In solid form can be thought of as dust or dirt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20000"/>
                    <a:lumOff val="80000"/>
                  </a:schemeClr>
                </a:solidFill>
              </a:rPr>
              <a:t>Trinity Test Site</a:t>
            </a:r>
            <a:br>
              <a:rPr lang="en-US" b="1" dirty="0" smtClean="0">
                <a:solidFill>
                  <a:schemeClr val="accent2">
                    <a:lumMod val="20000"/>
                    <a:lumOff val="80000"/>
                  </a:schemeClr>
                </a:solidFill>
              </a:rPr>
            </a:br>
            <a:r>
              <a:rPr lang="en-US" b="1" dirty="0" smtClean="0">
                <a:solidFill>
                  <a:schemeClr val="accent2">
                    <a:lumMod val="20000"/>
                    <a:lumOff val="80000"/>
                  </a:schemeClr>
                </a:solidFill>
              </a:rPr>
              <a:t>July </a:t>
            </a:r>
            <a:r>
              <a:rPr lang="en-US" b="1" dirty="0">
                <a:solidFill>
                  <a:schemeClr val="accent2">
                    <a:lumMod val="20000"/>
                    <a:lumOff val="80000"/>
                  </a:schemeClr>
                </a:solidFill>
              </a:rPr>
              <a:t>16th, 1945</a:t>
            </a:r>
            <a:endParaRPr lang="en-US" b="1" dirty="0" smtClean="0">
              <a:solidFill>
                <a:schemeClr val="accent2">
                  <a:lumMod val="20000"/>
                  <a:lumOff val="80000"/>
                </a:schemeClr>
              </a:solidFill>
            </a:endParaRPr>
          </a:p>
        </p:txBody>
      </p:sp>
      <p:pic>
        <p:nvPicPr>
          <p:cNvPr id="55299" name="Picture 4" descr="http://tbn3.google.com/images?q=tbn:qtybPHdRPzx4jM:http://www.cdc.gov/niosh/oerp/images/2001-133h-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23622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http://tbn3.google.com/images?q=tbn:hHKTeAHPy-zcKM:http://trinititesite.com/images/trn2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810000"/>
            <a:ext cx="22098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8" descr="http://web.mit.edu/pugwash/www/WMD/TrinityTe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40211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0" descr="http://www.atomicarchive.com/History/mp/Images/SB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752600"/>
            <a:ext cx="2057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Box 7"/>
          <p:cNvSpPr txBox="1">
            <a:spLocks noChangeArrowheads="1"/>
          </p:cNvSpPr>
          <p:nvPr/>
        </p:nvSpPr>
        <p:spPr bwMode="auto">
          <a:xfrm>
            <a:off x="228600" y="51054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sz="1800">
                <a:solidFill>
                  <a:srgbClr val="FFFFFF"/>
                </a:solidFill>
              </a:rPr>
              <a:t>Above: Bomb Detonation</a:t>
            </a:r>
          </a:p>
          <a:p>
            <a:pPr>
              <a:spcBef>
                <a:spcPct val="0"/>
              </a:spcBef>
              <a:buClrTx/>
              <a:buSzTx/>
              <a:buFontTx/>
              <a:buNone/>
            </a:pPr>
            <a:r>
              <a:rPr lang="en-US" sz="1800">
                <a:solidFill>
                  <a:srgbClr val="FFFFFF"/>
                </a:solidFill>
              </a:rPr>
              <a:t>Top Middle: “The Gadget”</a:t>
            </a:r>
          </a:p>
          <a:p>
            <a:pPr>
              <a:spcBef>
                <a:spcPct val="0"/>
              </a:spcBef>
              <a:buClrTx/>
              <a:buSzTx/>
              <a:buFontTx/>
              <a:buNone/>
            </a:pPr>
            <a:r>
              <a:rPr lang="en-US" sz="1800">
                <a:solidFill>
                  <a:srgbClr val="FFFFFF"/>
                </a:solidFill>
              </a:rPr>
              <a:t>Bottom Middle: Trinitite </a:t>
            </a:r>
          </a:p>
          <a:p>
            <a:pPr>
              <a:spcBef>
                <a:spcPct val="0"/>
              </a:spcBef>
              <a:buClrTx/>
              <a:buSzTx/>
              <a:buFontTx/>
              <a:buNone/>
            </a:pPr>
            <a:r>
              <a:rPr lang="en-US" sz="1800">
                <a:solidFill>
                  <a:srgbClr val="FFFFFF"/>
                </a:solidFill>
              </a:rPr>
              <a:t>Right: Bomb Drop Tower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628650" y="381000"/>
            <a:ext cx="7772400" cy="1143000"/>
          </a:xfrm>
          <a:prstGeom prst="rect">
            <a:avLst/>
          </a:prstGeom>
          <a:noFill/>
          <a:ln w="9525">
            <a:noFill/>
            <a:miter lim="800000"/>
            <a:headEnd/>
            <a:tailEnd/>
          </a:ln>
        </p:spPr>
        <p:txBody>
          <a:bodyPr anchor="b"/>
          <a:lstStyle/>
          <a:p>
            <a:pPr algn="ctr" eaLnBrk="1" hangingPunct="1">
              <a:defRPr/>
            </a:pPr>
            <a:r>
              <a:rPr lang="en-US" sz="4400" b="1" dirty="0">
                <a:effectLst>
                  <a:outerShdw blurRad="38100" dist="38100" dir="2700000" algn="tl">
                    <a:srgbClr val="000000"/>
                  </a:outerShdw>
                </a:effectLst>
              </a:rPr>
              <a:t>Radioactive </a:t>
            </a:r>
            <a:endParaRPr lang="en-US" sz="4400" b="1" dirty="0" smtClean="0">
              <a:effectLst>
                <a:outerShdw blurRad="38100" dist="38100" dir="2700000" algn="tl">
                  <a:srgbClr val="000000"/>
                </a:outerShdw>
              </a:effectLst>
            </a:endParaRPr>
          </a:p>
          <a:p>
            <a:pPr algn="ctr" eaLnBrk="1" hangingPunct="1">
              <a:defRPr/>
            </a:pPr>
            <a:r>
              <a:rPr lang="en-US" sz="4400" b="1" dirty="0" smtClean="0">
                <a:effectLst>
                  <a:outerShdw blurRad="38100" dist="38100" dir="2700000" algn="tl">
                    <a:srgbClr val="000000"/>
                  </a:outerShdw>
                </a:effectLst>
              </a:rPr>
              <a:t>Contamination </a:t>
            </a:r>
            <a:r>
              <a:rPr lang="en-US" sz="4400" b="1" dirty="0">
                <a:effectLst>
                  <a:outerShdw blurRad="38100" dist="38100" dir="2700000" algn="tl">
                    <a:srgbClr val="000000"/>
                  </a:outerShdw>
                </a:effectLst>
              </a:rPr>
              <a:t>Types</a:t>
            </a:r>
          </a:p>
        </p:txBody>
      </p:sp>
      <p:sp>
        <p:nvSpPr>
          <p:cNvPr id="345091" name="Rectangle 3"/>
          <p:cNvSpPr>
            <a:spLocks noChangeArrowheads="1"/>
          </p:cNvSpPr>
          <p:nvPr/>
        </p:nvSpPr>
        <p:spPr bwMode="auto">
          <a:xfrm>
            <a:off x="773113" y="1933575"/>
            <a:ext cx="7772400" cy="2225675"/>
          </a:xfrm>
          <a:prstGeom prst="rect">
            <a:avLst/>
          </a:prstGeom>
          <a:noFill/>
          <a:ln w="9525">
            <a:noFill/>
            <a:miter lim="800000"/>
            <a:headEnd/>
            <a:tailEnd/>
          </a:ln>
        </p:spPr>
        <p:txBody>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Blip>
                <a:blip r:embed="rId2"/>
              </a:buBlip>
              <a:defRPr/>
            </a:pPr>
            <a:endParaRPr lang="en-US" smtClean="0">
              <a:effectLst>
                <a:outerShdw blurRad="38100" dist="38100" dir="2700000" algn="tl">
                  <a:srgbClr val="000000"/>
                </a:outerShdw>
              </a:effectLst>
            </a:endParaRPr>
          </a:p>
          <a:p>
            <a:pPr eaLnBrk="1" hangingPunct="1">
              <a:spcBef>
                <a:spcPct val="20000"/>
              </a:spcBef>
              <a:buClr>
                <a:schemeClr val="hlink"/>
              </a:buClr>
              <a:buSzPct val="90000"/>
              <a:buFont typeface="Wingdings" panose="05000000000000000000" pitchFamily="2" charset="2"/>
              <a:buBlip>
                <a:blip r:embed="rId2"/>
              </a:buBlip>
              <a:defRPr/>
            </a:pPr>
            <a:endParaRPr lang="en-US" smtClean="0">
              <a:effectLst>
                <a:outerShdw blurRad="38100" dist="38100" dir="2700000" algn="tl">
                  <a:srgbClr val="000000"/>
                </a:outerShdw>
              </a:effectLst>
            </a:endParaRPr>
          </a:p>
        </p:txBody>
      </p:sp>
      <p:sp>
        <p:nvSpPr>
          <p:cNvPr id="105476" name="Text Box 4"/>
          <p:cNvSpPr txBox="1">
            <a:spLocks noChangeArrowheads="1"/>
          </p:cNvSpPr>
          <p:nvPr/>
        </p:nvSpPr>
        <p:spPr bwMode="auto">
          <a:xfrm>
            <a:off x="1187450" y="1660525"/>
            <a:ext cx="3200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20000"/>
              </a:spcBef>
              <a:buClr>
                <a:schemeClr val="tx1"/>
              </a:buClr>
            </a:pPr>
            <a:r>
              <a:rPr kumimoji="1" lang="en-US" sz="2800" b="1" dirty="0">
                <a:latin typeface="+mj-lt"/>
              </a:rPr>
              <a:t>External</a:t>
            </a:r>
          </a:p>
          <a:p>
            <a:pPr lvl="1">
              <a:spcBef>
                <a:spcPct val="20000"/>
              </a:spcBef>
              <a:buClr>
                <a:schemeClr val="tx1"/>
              </a:buClr>
            </a:pPr>
            <a:r>
              <a:rPr kumimoji="1" lang="en-US" sz="2800" dirty="0">
                <a:effectLst>
                  <a:outerShdw blurRad="38100" dist="38100" dir="2700000" algn="tl">
                    <a:srgbClr val="000000">
                      <a:alpha val="43137"/>
                    </a:srgbClr>
                  </a:outerShdw>
                </a:effectLst>
                <a:latin typeface="+mj-lt"/>
              </a:rPr>
              <a:t>Secondary contamination</a:t>
            </a:r>
          </a:p>
          <a:p>
            <a:pPr lvl="1">
              <a:spcBef>
                <a:spcPct val="20000"/>
              </a:spcBef>
              <a:buClr>
                <a:schemeClr val="tx1"/>
              </a:buClr>
            </a:pPr>
            <a:r>
              <a:rPr kumimoji="1" lang="en-US" sz="2800" dirty="0">
                <a:effectLst>
                  <a:outerShdw blurRad="38100" dist="38100" dir="2700000" algn="tl">
                    <a:srgbClr val="000000">
                      <a:alpha val="43137"/>
                    </a:srgbClr>
                  </a:outerShdw>
                </a:effectLst>
                <a:latin typeface="+mj-lt"/>
              </a:rPr>
              <a:t>Primarily skin</a:t>
            </a:r>
          </a:p>
          <a:p>
            <a:pPr lvl="1">
              <a:spcBef>
                <a:spcPct val="20000"/>
              </a:spcBef>
              <a:buClr>
                <a:schemeClr val="tx1"/>
              </a:buClr>
            </a:pPr>
            <a:r>
              <a:rPr kumimoji="1" lang="en-US" sz="2800" dirty="0">
                <a:effectLst>
                  <a:outerShdw blurRad="38100" dist="38100" dir="2700000" algn="tl">
                    <a:srgbClr val="000000">
                      <a:alpha val="43137"/>
                    </a:srgbClr>
                  </a:outerShdw>
                </a:effectLst>
                <a:latin typeface="+mj-lt"/>
              </a:rPr>
              <a:t>and wounds </a:t>
            </a:r>
          </a:p>
          <a:p>
            <a:endParaRPr lang="en-US" sz="2800" dirty="0">
              <a:latin typeface="+mj-lt"/>
            </a:endParaRPr>
          </a:p>
        </p:txBody>
      </p:sp>
      <p:sp>
        <p:nvSpPr>
          <p:cNvPr id="105477" name="Text Box 5"/>
          <p:cNvSpPr txBox="1">
            <a:spLocks noChangeArrowheads="1"/>
          </p:cNvSpPr>
          <p:nvPr/>
        </p:nvSpPr>
        <p:spPr bwMode="auto">
          <a:xfrm>
            <a:off x="5035550" y="1643063"/>
            <a:ext cx="320040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20000"/>
              </a:spcBef>
              <a:buClr>
                <a:schemeClr val="tx1"/>
              </a:buClr>
            </a:pPr>
            <a:r>
              <a:rPr kumimoji="1" lang="en-US" sz="2800" b="1" dirty="0">
                <a:effectLst>
                  <a:outerShdw blurRad="38100" dist="38100" dir="2700000" algn="tl">
                    <a:srgbClr val="000000">
                      <a:alpha val="43137"/>
                    </a:srgbClr>
                  </a:outerShdw>
                </a:effectLst>
                <a:latin typeface="+mj-lt"/>
              </a:rPr>
              <a:t>Internal</a:t>
            </a:r>
          </a:p>
          <a:p>
            <a:pPr lvl="1">
              <a:spcBef>
                <a:spcPct val="20000"/>
              </a:spcBef>
              <a:buClr>
                <a:schemeClr val="tx1"/>
              </a:buClr>
            </a:pPr>
            <a:r>
              <a:rPr kumimoji="1" lang="en-US" sz="2800" dirty="0">
                <a:effectLst>
                  <a:outerShdw blurRad="38100" dist="38100" dir="2700000" algn="tl">
                    <a:srgbClr val="000000">
                      <a:alpha val="43137"/>
                    </a:srgbClr>
                  </a:outerShdw>
                </a:effectLst>
                <a:latin typeface="+mj-lt"/>
              </a:rPr>
              <a:t>Can be difficult to remove</a:t>
            </a:r>
          </a:p>
          <a:p>
            <a:pPr lvl="1">
              <a:spcBef>
                <a:spcPct val="20000"/>
              </a:spcBef>
              <a:buClr>
                <a:schemeClr val="tx1"/>
              </a:buClr>
            </a:pPr>
            <a:r>
              <a:rPr kumimoji="1" lang="en-US" sz="2800" dirty="0">
                <a:effectLst>
                  <a:outerShdw blurRad="38100" dist="38100" dir="2700000" algn="tl">
                    <a:srgbClr val="000000">
                      <a:alpha val="43137"/>
                    </a:srgbClr>
                  </a:outerShdw>
                </a:effectLst>
                <a:latin typeface="+mj-lt"/>
              </a:rPr>
              <a:t>Ingestion and</a:t>
            </a:r>
          </a:p>
          <a:p>
            <a:pPr lvl="1">
              <a:spcBef>
                <a:spcPct val="20000"/>
              </a:spcBef>
              <a:buClr>
                <a:schemeClr val="tx1"/>
              </a:buClr>
            </a:pPr>
            <a:r>
              <a:rPr kumimoji="1" lang="en-US" sz="2800" dirty="0">
                <a:effectLst>
                  <a:outerShdw blurRad="38100" dist="38100" dir="2700000" algn="tl">
                    <a:srgbClr val="000000">
                      <a:alpha val="43137"/>
                    </a:srgbClr>
                  </a:outerShdw>
                </a:effectLst>
                <a:latin typeface="+mj-lt"/>
              </a:rPr>
              <a:t>Inhalation</a:t>
            </a:r>
          </a:p>
          <a:p>
            <a:endParaRPr lang="en-US" sz="2800" dirty="0">
              <a:latin typeface="Times New Roman" panose="02020603050405020304" pitchFamily="18" charset="0"/>
            </a:endParaRPr>
          </a:p>
        </p:txBody>
      </p:sp>
      <p:pic>
        <p:nvPicPr>
          <p:cNvPr id="105478" name="Picture 6" descr="external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449763"/>
            <a:ext cx="338931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7" descr="internalr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4230688"/>
            <a:ext cx="201771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27797" y="291152"/>
            <a:ext cx="8420668" cy="841375"/>
          </a:xfrm>
        </p:spPr>
        <p:txBody>
          <a:bodyPr/>
          <a:lstStyle/>
          <a:p>
            <a:pPr eaLnBrk="1" hangingPunct="1"/>
            <a:r>
              <a:rPr lang="en-US" sz="4400" b="1" dirty="0" smtClean="0">
                <a:effectLst>
                  <a:outerShdw blurRad="38100" dist="38100" dir="2700000" algn="tl">
                    <a:srgbClr val="000000">
                      <a:alpha val="43137"/>
                    </a:srgbClr>
                  </a:outerShdw>
                </a:effectLst>
              </a:rPr>
              <a:t>Nuclear Decay - Radioactivity</a:t>
            </a:r>
          </a:p>
        </p:txBody>
      </p:sp>
      <p:sp>
        <p:nvSpPr>
          <p:cNvPr id="106499" name="Rectangle 3"/>
          <p:cNvSpPr>
            <a:spLocks noChangeArrowheads="1"/>
          </p:cNvSpPr>
          <p:nvPr/>
        </p:nvSpPr>
        <p:spPr bwMode="auto">
          <a:xfrm>
            <a:off x="964892" y="1507628"/>
            <a:ext cx="7253287"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spcBef>
                <a:spcPct val="50000"/>
              </a:spcBef>
              <a:buClr>
                <a:schemeClr val="accent1"/>
              </a:buClr>
              <a:buFont typeface="Wingdings" panose="05000000000000000000" pitchFamily="2" charset="2"/>
              <a:buNone/>
            </a:pPr>
            <a:r>
              <a:rPr lang="en-US" sz="2400" b="1" u="sng" dirty="0">
                <a:effectLst>
                  <a:outerShdw blurRad="38100" dist="38100" dir="2700000" algn="tl">
                    <a:srgbClr val="000000">
                      <a:alpha val="43137"/>
                    </a:srgbClr>
                  </a:outerShdw>
                </a:effectLst>
                <a:latin typeface="Univers (W1)" charset="0"/>
              </a:rPr>
              <a:t>Radioactivity</a:t>
            </a:r>
            <a:r>
              <a:rPr lang="en-US" sz="2400" b="1" dirty="0">
                <a:effectLst>
                  <a:outerShdw blurRad="38100" dist="38100" dir="2700000" algn="tl">
                    <a:srgbClr val="000000">
                      <a:alpha val="43137"/>
                    </a:srgbClr>
                  </a:outerShdw>
                </a:effectLst>
                <a:latin typeface="Univers (W1)" charset="0"/>
              </a:rPr>
              <a:t>:  The spontaneous transformation (“decay”) of unstable nuclei, resulting in a more stable “daughter”, accompanied by emission of ionizing </a:t>
            </a:r>
            <a:r>
              <a:rPr lang="en-US" sz="2400" b="1" dirty="0" smtClean="0">
                <a:effectLst>
                  <a:outerShdw blurRad="38100" dist="38100" dir="2700000" algn="tl">
                    <a:srgbClr val="000000">
                      <a:alpha val="43137"/>
                    </a:srgbClr>
                  </a:outerShdw>
                </a:effectLst>
                <a:latin typeface="Univers (W1)" charset="0"/>
              </a:rPr>
              <a:t>radiation</a:t>
            </a:r>
          </a:p>
          <a:p>
            <a:pPr>
              <a:lnSpc>
                <a:spcPct val="90000"/>
              </a:lnSpc>
              <a:spcBef>
                <a:spcPct val="50000"/>
              </a:spcBef>
              <a:buClr>
                <a:schemeClr val="accent1"/>
              </a:buClr>
              <a:buFont typeface="Wingdings" panose="05000000000000000000" pitchFamily="2" charset="2"/>
              <a:buNone/>
            </a:pPr>
            <a:endParaRPr lang="en-US" sz="2400" b="1" dirty="0">
              <a:effectLst>
                <a:outerShdw blurRad="38100" dist="38100" dir="2700000" algn="tl">
                  <a:srgbClr val="000000">
                    <a:alpha val="43137"/>
                  </a:srgbClr>
                </a:outerShdw>
              </a:effectLst>
              <a:latin typeface="Univers (W1)" charset="0"/>
            </a:endParaRPr>
          </a:p>
          <a:p>
            <a:pPr>
              <a:lnSpc>
                <a:spcPct val="90000"/>
              </a:lnSpc>
              <a:spcBef>
                <a:spcPct val="50000"/>
              </a:spcBef>
              <a:buClr>
                <a:schemeClr val="accent1"/>
              </a:buClr>
              <a:buFont typeface="Wingdings" panose="05000000000000000000" pitchFamily="2" charset="2"/>
              <a:buNone/>
            </a:pPr>
            <a:r>
              <a:rPr lang="en-US" sz="2400" b="1" u="sng" dirty="0">
                <a:effectLst>
                  <a:outerShdw blurRad="38100" dist="38100" dir="2700000" algn="tl">
                    <a:srgbClr val="000000">
                      <a:alpha val="43137"/>
                    </a:srgbClr>
                  </a:outerShdw>
                </a:effectLst>
                <a:latin typeface="Univers (W1)" charset="0"/>
              </a:rPr>
              <a:t>Radioactive Material</a:t>
            </a:r>
            <a:r>
              <a:rPr lang="en-US" sz="2400" b="1" dirty="0">
                <a:effectLst>
                  <a:outerShdw blurRad="38100" dist="38100" dir="2700000" algn="tl">
                    <a:srgbClr val="000000">
                      <a:alpha val="43137"/>
                    </a:srgbClr>
                  </a:outerShdw>
                </a:effectLst>
                <a:latin typeface="Univers (W1)" charset="0"/>
              </a:rPr>
              <a:t>: A substance that contains unstable atoms, and therefore emits ionizing radiation</a:t>
            </a:r>
          </a:p>
          <a:p>
            <a:pPr>
              <a:lnSpc>
                <a:spcPct val="90000"/>
              </a:lnSpc>
              <a:spcBef>
                <a:spcPct val="50000"/>
              </a:spcBef>
              <a:buClr>
                <a:schemeClr val="accent1"/>
              </a:buClr>
              <a:buFont typeface="Wingdings" panose="05000000000000000000" pitchFamily="2" charset="2"/>
              <a:buNone/>
            </a:pPr>
            <a:endParaRPr lang="en-US" sz="2400" b="1" u="sng" dirty="0">
              <a:effectLst>
                <a:outerShdw blurRad="38100" dist="38100" dir="2700000" algn="tl">
                  <a:srgbClr val="000000">
                    <a:alpha val="43137"/>
                  </a:srgbClr>
                </a:outerShdw>
              </a:effectLst>
              <a:latin typeface="Univers (W1)" charset="0"/>
            </a:endParaRPr>
          </a:p>
          <a:p>
            <a:pPr>
              <a:lnSpc>
                <a:spcPct val="90000"/>
              </a:lnSpc>
              <a:spcBef>
                <a:spcPct val="50000"/>
              </a:spcBef>
              <a:buClr>
                <a:schemeClr val="accent1"/>
              </a:buClr>
              <a:buFont typeface="Wingdings" panose="05000000000000000000" pitchFamily="2" charset="2"/>
              <a:buNone/>
            </a:pPr>
            <a:r>
              <a:rPr lang="en-US" sz="2400" b="1" u="sng" dirty="0">
                <a:effectLst>
                  <a:outerShdw blurRad="38100" dist="38100" dir="2700000" algn="tl">
                    <a:srgbClr val="000000">
                      <a:alpha val="43137"/>
                    </a:srgbClr>
                  </a:outerShdw>
                </a:effectLst>
                <a:latin typeface="Univers (W1)" charset="0"/>
              </a:rPr>
              <a:t>Radioisotope (radionuclide)</a:t>
            </a:r>
            <a:r>
              <a:rPr lang="en-US" sz="2400" b="1" dirty="0">
                <a:effectLst>
                  <a:outerShdw blurRad="38100" dist="38100" dir="2700000" algn="tl">
                    <a:srgbClr val="000000">
                      <a:alpha val="43137"/>
                    </a:srgbClr>
                  </a:outerShdw>
                </a:effectLst>
                <a:latin typeface="Univers (W1)" charset="0"/>
              </a:rPr>
              <a:t>:  An unstable, radioactive isotope of an element.  Well over 2000 radioisotopes have been identified.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22300" y="-31750"/>
            <a:ext cx="7886700" cy="1325563"/>
          </a:xfrm>
        </p:spPr>
        <p:txBody>
          <a:bodyPr/>
          <a:lstStyle/>
          <a:p>
            <a:pPr algn="ctr" eaLnBrk="1" hangingPunct="1"/>
            <a:r>
              <a:rPr lang="en-US" sz="4400" b="1" dirty="0" smtClean="0">
                <a:effectLst>
                  <a:outerShdw blurRad="38100" dist="38100" dir="2700000" algn="tl">
                    <a:srgbClr val="000000">
                      <a:alpha val="43137"/>
                    </a:srgbClr>
                  </a:outerShdw>
                </a:effectLst>
              </a:rPr>
              <a:t>Manure Analogy</a:t>
            </a:r>
          </a:p>
        </p:txBody>
      </p:sp>
      <p:sp>
        <p:nvSpPr>
          <p:cNvPr id="108547" name="Rectangle 3"/>
          <p:cNvSpPr>
            <a:spLocks noGrp="1" noChangeArrowheads="1"/>
          </p:cNvSpPr>
          <p:nvPr>
            <p:ph idx="1"/>
          </p:nvPr>
        </p:nvSpPr>
        <p:spPr>
          <a:xfrm>
            <a:off x="628650" y="1825625"/>
            <a:ext cx="7886700" cy="3812843"/>
          </a:xfrm>
        </p:spPr>
        <p:txBody>
          <a:bodyPr/>
          <a:lstStyle/>
          <a:p>
            <a:pPr eaLnBrk="1" hangingPunct="1">
              <a:buFont typeface="Wingdings" panose="05000000000000000000" pitchFamily="2" charset="2"/>
              <a:buNone/>
            </a:pPr>
            <a:endParaRPr lang="en-US" dirty="0" smtClean="0"/>
          </a:p>
        </p:txBody>
      </p:sp>
      <p:sp>
        <p:nvSpPr>
          <p:cNvPr id="346116" name="Rectangle 4"/>
          <p:cNvSpPr>
            <a:spLocks noChangeArrowheads="1"/>
          </p:cNvSpPr>
          <p:nvPr/>
        </p:nvSpPr>
        <p:spPr bwMode="auto">
          <a:xfrm>
            <a:off x="1524000" y="1719263"/>
            <a:ext cx="0" cy="0"/>
          </a:xfrm>
          <a:prstGeom prst="rect">
            <a:avLst/>
          </a:prstGeom>
          <a:noFill/>
          <a:ln w="9525">
            <a:noFill/>
            <a:miter lim="800000"/>
            <a:headEnd/>
            <a:tailEnd/>
          </a:ln>
          <a:effec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pic>
        <p:nvPicPr>
          <p:cNvPr id="108549" name="Picture 5"/>
          <p:cNvPicPr>
            <a:picLocks noChangeAspect="1" noChangeArrowheads="1"/>
          </p:cNvPicPr>
          <p:nvPr/>
        </p:nvPicPr>
        <p:blipFill>
          <a:blip r:embed="rId2">
            <a:extLst>
              <a:ext uri="{28A0092B-C50C-407E-A947-70E740481C1C}">
                <a14:useLocalDpi xmlns:a14="http://schemas.microsoft.com/office/drawing/2010/main" val="0"/>
              </a:ext>
            </a:extLst>
          </a:blip>
          <a:srcRect l="12218" t="57249" r="8548" b="8546"/>
          <a:stretch>
            <a:fillRect/>
          </a:stretch>
        </p:blipFill>
        <p:spPr bwMode="auto">
          <a:xfrm>
            <a:off x="488950" y="1064881"/>
            <a:ext cx="815340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man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5359400"/>
            <a:ext cx="1117600" cy="142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8551" name="Picture 7" descr="man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5312699"/>
            <a:ext cx="1117600" cy="142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15002" y="174056"/>
            <a:ext cx="7886700" cy="767639"/>
          </a:xfrm>
        </p:spPr>
        <p:txBody>
          <a:bodyPr/>
          <a:lstStyle/>
          <a:p>
            <a:pPr algn="ctr" eaLnBrk="1" hangingPunct="1"/>
            <a:r>
              <a:rPr lang="en-US" sz="4400" b="1" dirty="0" smtClean="0">
                <a:effectLst>
                  <a:outerShdw blurRad="38100" dist="38100" dir="2700000" algn="tl">
                    <a:srgbClr val="000000">
                      <a:alpha val="43137"/>
                    </a:srgbClr>
                  </a:outerShdw>
                </a:effectLst>
              </a:rPr>
              <a:t>Exposure</a:t>
            </a:r>
          </a:p>
        </p:txBody>
      </p:sp>
      <p:sp>
        <p:nvSpPr>
          <p:cNvPr id="111619" name="Rectangle 3"/>
          <p:cNvSpPr>
            <a:spLocks noGrp="1" noChangeArrowheads="1"/>
          </p:cNvSpPr>
          <p:nvPr>
            <p:ph idx="1"/>
          </p:nvPr>
        </p:nvSpPr>
        <p:spPr>
          <a:xfrm>
            <a:off x="443552" y="1323833"/>
            <a:ext cx="8229600" cy="3463618"/>
          </a:xfrm>
        </p:spPr>
        <p:txBody>
          <a:bodyPr/>
          <a:lstStyle/>
          <a:p>
            <a:pPr eaLnBrk="1" hangingPunct="1"/>
            <a:r>
              <a:rPr lang="en-US" sz="2800" b="1" dirty="0" smtClean="0">
                <a:effectLst>
                  <a:outerShdw blurRad="38100" dist="38100" dir="2700000" algn="tl">
                    <a:srgbClr val="000000">
                      <a:alpha val="43137"/>
                    </a:srgbClr>
                  </a:outerShdw>
                </a:effectLst>
              </a:rPr>
              <a:t>Radiation = Energy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Contamination = Material</a:t>
            </a:r>
          </a:p>
          <a:p>
            <a:pPr eaLnBrk="1" hangingPunct="1"/>
            <a:endParaRPr lang="en-US" sz="2800" b="1" dirty="0" smtClean="0">
              <a:effectLst>
                <a:outerShdw blurRad="38100" dist="38100" dir="2700000" algn="tl">
                  <a:srgbClr val="000000">
                    <a:alpha val="43137"/>
                  </a:srgbClr>
                </a:outerShdw>
              </a:effectLst>
            </a:endParaRPr>
          </a:p>
          <a:p>
            <a:pPr eaLnBrk="1" hangingPunct="1"/>
            <a:r>
              <a:rPr lang="en-US" sz="2800" b="1" dirty="0" smtClean="0">
                <a:effectLst>
                  <a:outerShdw blurRad="38100" dist="38100" dir="2700000" algn="tl">
                    <a:srgbClr val="000000">
                      <a:alpha val="43137"/>
                    </a:srgbClr>
                  </a:outerShdw>
                </a:effectLst>
              </a:rPr>
              <a:t>Radioactive contamination emits radiation</a:t>
            </a:r>
          </a:p>
          <a:p>
            <a:pPr eaLnBrk="1" hangingPunct="1"/>
            <a:endParaRPr lang="en-US" sz="2800" b="1" dirty="0" smtClean="0">
              <a:effectLst>
                <a:outerShdw blurRad="38100" dist="38100" dir="2700000" algn="tl">
                  <a:srgbClr val="000000">
                    <a:alpha val="43137"/>
                  </a:srgbClr>
                </a:outerShdw>
              </a:effectLst>
            </a:endParaRPr>
          </a:p>
          <a:p>
            <a:pPr eaLnBrk="1" hangingPunct="1"/>
            <a:r>
              <a:rPr lang="en-US" sz="2800" b="1" dirty="0" smtClean="0">
                <a:effectLst>
                  <a:outerShdw blurRad="38100" dist="38100" dir="2700000" algn="tl">
                    <a:srgbClr val="000000">
                      <a:alpha val="43137"/>
                    </a:srgbClr>
                  </a:outerShdw>
                </a:effectLst>
              </a:rPr>
              <a:t>Exposure to radiation will NOT contaminate you</a:t>
            </a:r>
          </a:p>
        </p:txBody>
      </p:sp>
      <p:pic>
        <p:nvPicPr>
          <p:cNvPr id="111620" name="Picture 4" descr="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455" y="4234883"/>
            <a:ext cx="4827090" cy="241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0709" y="21545"/>
            <a:ext cx="4922582" cy="6836455"/>
          </a:xfrm>
          <a:prstGeom prst="rect">
            <a:avLst/>
          </a:prstGeom>
          <a:ln w="19050">
            <a:solidFill>
              <a:schemeClr val="accent1">
                <a:lumMod val="75000"/>
              </a:schemeClr>
            </a:solidFill>
          </a:ln>
        </p:spPr>
      </p:pic>
    </p:spTree>
    <p:extLst>
      <p:ext uri="{BB962C8B-B14F-4D97-AF65-F5344CB8AC3E}">
        <p14:creationId xmlns:p14="http://schemas.microsoft.com/office/powerpoint/2010/main" val="4271399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6000" contrast="-33000"/>
                    </a14:imgEffect>
                  </a14:imgLayer>
                </a14:imgProps>
              </a:ext>
              <a:ext uri="{28A0092B-C50C-407E-A947-70E740481C1C}">
                <a14:useLocalDpi xmlns:a14="http://schemas.microsoft.com/office/drawing/2010/main" val="0"/>
              </a:ext>
            </a:extLst>
          </a:blip>
          <a:srcRect l="16163" t="13125" r="1823" b="11666"/>
          <a:stretch/>
        </p:blipFill>
        <p:spPr>
          <a:xfrm>
            <a:off x="185737" y="755239"/>
            <a:ext cx="4371975" cy="5518471"/>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9000" contrast="-15000"/>
                    </a14:imgEffect>
                  </a14:imgLayer>
                </a14:imgProps>
              </a:ext>
              <a:ext uri="{28A0092B-C50C-407E-A947-70E740481C1C}">
                <a14:useLocalDpi xmlns:a14="http://schemas.microsoft.com/office/drawing/2010/main" val="0"/>
              </a:ext>
            </a:extLst>
          </a:blip>
          <a:srcRect l="11184" t="14375" r="10243" b="11250"/>
          <a:stretch/>
        </p:blipFill>
        <p:spPr>
          <a:xfrm>
            <a:off x="4800598" y="785814"/>
            <a:ext cx="4188534" cy="5457323"/>
          </a:xfrm>
          <a:prstGeom prst="rect">
            <a:avLst/>
          </a:prstGeom>
        </p:spPr>
      </p:pic>
    </p:spTree>
    <p:extLst>
      <p:ext uri="{BB962C8B-B14F-4D97-AF65-F5344CB8AC3E}">
        <p14:creationId xmlns:p14="http://schemas.microsoft.com/office/powerpoint/2010/main" val="195750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30 causes</a:t>
            </a:r>
            <a:endParaRPr lang="en-US" dirty="0"/>
          </a:p>
        </p:txBody>
      </p:sp>
      <p:pic>
        <p:nvPicPr>
          <p:cNvPr id="4" name="Picture 3"/>
          <p:cNvPicPr>
            <a:picLocks noChangeAspect="1"/>
          </p:cNvPicPr>
          <p:nvPr/>
        </p:nvPicPr>
        <p:blipFill>
          <a:blip r:embed="rId2"/>
          <a:stretch>
            <a:fillRect/>
          </a:stretch>
        </p:blipFill>
        <p:spPr>
          <a:xfrm>
            <a:off x="85725" y="365125"/>
            <a:ext cx="5143500" cy="6075250"/>
          </a:xfrm>
          <a:prstGeom prst="rect">
            <a:avLst/>
          </a:prstGeom>
        </p:spPr>
      </p:pic>
      <p:pic>
        <p:nvPicPr>
          <p:cNvPr id="5" name="Picture 4"/>
          <p:cNvPicPr>
            <a:picLocks noChangeAspect="1"/>
          </p:cNvPicPr>
          <p:nvPr/>
        </p:nvPicPr>
        <p:blipFill>
          <a:blip r:embed="rId3"/>
          <a:stretch>
            <a:fillRect/>
          </a:stretch>
        </p:blipFill>
        <p:spPr>
          <a:xfrm>
            <a:off x="5343525" y="365126"/>
            <a:ext cx="3714750" cy="6075249"/>
          </a:xfrm>
          <a:prstGeom prst="rect">
            <a:avLst/>
          </a:prstGeom>
        </p:spPr>
      </p:pic>
      <p:sp>
        <p:nvSpPr>
          <p:cNvPr id="8" name="Rectangle 7"/>
          <p:cNvSpPr/>
          <p:nvPr/>
        </p:nvSpPr>
        <p:spPr>
          <a:xfrm>
            <a:off x="85725" y="4500563"/>
            <a:ext cx="51435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12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rId3" action="ppaction://hlinkfile"/>
          </p:cNvPr>
          <p:cNvGraphicFramePr>
            <a:graphicFrameLocks noChangeAspect="1"/>
          </p:cNvGraphicFramePr>
          <p:nvPr>
            <p:extLst>
              <p:ext uri="{D42A27DB-BD31-4B8C-83A1-F6EECF244321}">
                <p14:modId xmlns:p14="http://schemas.microsoft.com/office/powerpoint/2010/main" val="3449317293"/>
              </p:ext>
            </p:extLst>
          </p:nvPr>
        </p:nvGraphicFramePr>
        <p:xfrm>
          <a:off x="2373315" y="532587"/>
          <a:ext cx="4578269" cy="5925363"/>
        </p:xfrm>
        <a:graphic>
          <a:graphicData uri="http://schemas.openxmlformats.org/presentationml/2006/ole">
            <mc:AlternateContent xmlns:mc="http://schemas.openxmlformats.org/markup-compatibility/2006">
              <mc:Choice xmlns:v="urn:schemas-microsoft-com:vml" Requires="v">
                <p:oleObj spid="_x0000_s7176" name="Acrobat Document" r:id="rId4" imgW="5829298" imgH="7543753" progId="AcroExch.Document.7">
                  <p:embed/>
                </p:oleObj>
              </mc:Choice>
              <mc:Fallback>
                <p:oleObj name="Acrobat Document" r:id="rId4" imgW="5829298" imgH="7543753" progId="AcroExch.Document.7">
                  <p:embed/>
                  <p:pic>
                    <p:nvPicPr>
                      <p:cNvPr id="0" name=""/>
                      <p:cNvPicPr/>
                      <p:nvPr/>
                    </p:nvPicPr>
                    <p:blipFill>
                      <a:blip r:embed="rId5"/>
                      <a:stretch>
                        <a:fillRect/>
                      </a:stretch>
                    </p:blipFill>
                    <p:spPr>
                      <a:xfrm>
                        <a:off x="2373315" y="532587"/>
                        <a:ext cx="4578269" cy="5925363"/>
                      </a:xfrm>
                      <a:prstGeom prst="rect">
                        <a:avLst/>
                      </a:prstGeom>
                    </p:spPr>
                  </p:pic>
                </p:oleObj>
              </mc:Fallback>
            </mc:AlternateContent>
          </a:graphicData>
        </a:graphic>
      </p:graphicFrame>
    </p:spTree>
    <p:extLst>
      <p:ext uri="{BB962C8B-B14F-4D97-AF65-F5344CB8AC3E}">
        <p14:creationId xmlns:p14="http://schemas.microsoft.com/office/powerpoint/2010/main" val="1844935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63773" y="160409"/>
            <a:ext cx="8843749" cy="1325563"/>
          </a:xfrm>
        </p:spPr>
        <p:txBody>
          <a:bodyPr/>
          <a:lstStyle/>
          <a:p>
            <a:pPr eaLnBrk="1" hangingPunct="1"/>
            <a:r>
              <a:rPr lang="en-US" sz="3600" b="1" dirty="0" smtClean="0">
                <a:effectLst>
                  <a:outerShdw blurRad="38100" dist="38100" dir="2700000" algn="tl">
                    <a:srgbClr val="000000">
                      <a:alpha val="43137"/>
                    </a:srgbClr>
                  </a:outerShdw>
                </a:effectLst>
              </a:rPr>
              <a:t>Relative Risk: Equivalencies to 1 </a:t>
            </a:r>
            <a:r>
              <a:rPr lang="en-US" sz="3600" b="1" dirty="0" err="1" smtClean="0">
                <a:effectLst>
                  <a:outerShdw blurRad="38100" dist="38100" dir="2700000" algn="tl">
                    <a:srgbClr val="000000">
                      <a:alpha val="43137"/>
                    </a:srgbClr>
                  </a:outerShdw>
                </a:effectLst>
              </a:rPr>
              <a:t>mrem</a:t>
            </a:r>
            <a:endParaRPr lang="en-US" sz="3600" b="1" dirty="0" smtClean="0">
              <a:effectLst>
                <a:outerShdw blurRad="38100" dist="38100" dir="2700000" algn="tl">
                  <a:srgbClr val="000000">
                    <a:alpha val="43137"/>
                  </a:srgbClr>
                </a:outerShdw>
              </a:effectLst>
            </a:endParaRPr>
          </a:p>
        </p:txBody>
      </p:sp>
      <p:sp>
        <p:nvSpPr>
          <p:cNvPr id="114691" name="Rectangle 3"/>
          <p:cNvSpPr>
            <a:spLocks noGrp="1" noChangeArrowheads="1"/>
          </p:cNvSpPr>
          <p:nvPr>
            <p:ph idx="1"/>
          </p:nvPr>
        </p:nvSpPr>
        <p:spPr>
          <a:xfrm>
            <a:off x="642297" y="1485972"/>
            <a:ext cx="7886700" cy="4351338"/>
          </a:xfrm>
        </p:spPr>
        <p:txBody>
          <a:bodyPr/>
          <a:lstStyle/>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Crossing a street 5 times</a:t>
            </a:r>
          </a:p>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A few puffs on one cigarette</a:t>
            </a:r>
          </a:p>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Being 0.0007 ounce overweight</a:t>
            </a:r>
          </a:p>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Driving 5 miles</a:t>
            </a:r>
          </a:p>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Getting out of bed every morning for a year</a:t>
            </a:r>
          </a:p>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3 minutes of living if you are 65 years old</a:t>
            </a:r>
          </a:p>
          <a:p>
            <a:pPr eaLnBrk="1" hangingPunct="1">
              <a:lnSpc>
                <a:spcPct val="150000"/>
              </a:lnSpc>
            </a:pPr>
            <a:r>
              <a:rPr lang="en-US" sz="2800" b="1" dirty="0" smtClean="0">
                <a:effectLst>
                  <a:outerShdw blurRad="38100" dist="38100" dir="2700000" algn="tl">
                    <a:srgbClr val="000000">
                      <a:alpha val="43137"/>
                    </a:srgbClr>
                  </a:outerShdw>
                </a:effectLst>
                <a:cs typeface="Times New Roman" panose="02020603050405020304" pitchFamily="18" charset="0"/>
              </a:rPr>
              <a:t>Using a bathtub for a few months</a:t>
            </a:r>
            <a:r>
              <a:rPr lang="en-US" sz="2800" b="1"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1269" y="683986"/>
            <a:ext cx="7041462" cy="6059714"/>
          </a:xfrm>
          <a:prstGeom prst="rect">
            <a:avLst/>
          </a:prstGeom>
        </p:spPr>
      </p:pic>
      <p:sp>
        <p:nvSpPr>
          <p:cNvPr id="4" name="Title 3"/>
          <p:cNvSpPr>
            <a:spLocks noGrp="1"/>
          </p:cNvSpPr>
          <p:nvPr>
            <p:ph type="title"/>
          </p:nvPr>
        </p:nvSpPr>
        <p:spPr>
          <a:xfrm>
            <a:off x="628650" y="45811"/>
            <a:ext cx="7886700" cy="752475"/>
          </a:xfrm>
        </p:spPr>
        <p:txBody>
          <a:bodyPr/>
          <a:lstStyle/>
          <a:p>
            <a:pPr algn="ctr"/>
            <a:r>
              <a:rPr lang="en-US" dirty="0" smtClean="0"/>
              <a:t>Personal Dose Chart</a:t>
            </a:r>
            <a:endParaRPr lang="en-US" dirty="0"/>
          </a:p>
        </p:txBody>
      </p:sp>
    </p:spTree>
    <p:extLst>
      <p:ext uri="{BB962C8B-B14F-4D97-AF65-F5344CB8AC3E}">
        <p14:creationId xmlns:p14="http://schemas.microsoft.com/office/powerpoint/2010/main" val="248942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452390" y="1668344"/>
            <a:ext cx="8229600" cy="4530725"/>
          </a:xfrm>
        </p:spPr>
        <p:txBody>
          <a:bodyPr/>
          <a:lstStyle/>
          <a:p>
            <a:pPr algn="ctr">
              <a:defRPr/>
            </a:pPr>
            <a:r>
              <a:rPr lang="en-US" sz="4800" b="1" dirty="0" smtClean="0">
                <a:effectLst>
                  <a:outerShdw blurRad="38100" dist="38100" dir="2700000" algn="tl">
                    <a:srgbClr val="000000">
                      <a:alpha val="43137"/>
                    </a:srgbClr>
                  </a:outerShdw>
                </a:effectLst>
              </a:rPr>
              <a:t>Some members of the public seem to equate anything nuclear with the concept of nuclear weapons. </a:t>
            </a:r>
          </a:p>
          <a:p>
            <a:pPr>
              <a:defRPr/>
            </a:pPr>
            <a:endParaRPr lang="en-US" sz="4000" dirty="0" smtClean="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80975" y="93663"/>
            <a:ext cx="85408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sz="3600" b="1" dirty="0">
                <a:solidFill>
                  <a:schemeClr val="tx2"/>
                </a:solidFill>
                <a:effectLst>
                  <a:outerShdw blurRad="38100" dist="38100" dir="2700000" algn="tl">
                    <a:srgbClr val="000000">
                      <a:alpha val="43137"/>
                    </a:srgbClr>
                  </a:outerShdw>
                </a:effectLst>
              </a:rPr>
              <a:t>Human Experience: Ionizing Radiation</a:t>
            </a:r>
          </a:p>
        </p:txBody>
      </p:sp>
      <p:sp>
        <p:nvSpPr>
          <p:cNvPr id="372739" name="Line 3"/>
          <p:cNvSpPr>
            <a:spLocks noChangeShapeType="1"/>
          </p:cNvSpPr>
          <p:nvPr/>
        </p:nvSpPr>
        <p:spPr bwMode="auto">
          <a:xfrm>
            <a:off x="781050" y="14906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0" name="Line 4"/>
          <p:cNvSpPr>
            <a:spLocks noChangeShapeType="1"/>
          </p:cNvSpPr>
          <p:nvPr/>
        </p:nvSpPr>
        <p:spPr bwMode="auto">
          <a:xfrm>
            <a:off x="752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1" name="Line 5"/>
          <p:cNvSpPr>
            <a:spLocks noChangeShapeType="1"/>
          </p:cNvSpPr>
          <p:nvPr/>
        </p:nvSpPr>
        <p:spPr bwMode="auto">
          <a:xfrm>
            <a:off x="1514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2" name="Line 6"/>
          <p:cNvSpPr>
            <a:spLocks noChangeShapeType="1"/>
          </p:cNvSpPr>
          <p:nvPr/>
        </p:nvSpPr>
        <p:spPr bwMode="auto">
          <a:xfrm>
            <a:off x="2276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3" name="Line 7"/>
          <p:cNvSpPr>
            <a:spLocks noChangeShapeType="1"/>
          </p:cNvSpPr>
          <p:nvPr/>
        </p:nvSpPr>
        <p:spPr bwMode="auto">
          <a:xfrm>
            <a:off x="3038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4" name="Line 8"/>
          <p:cNvSpPr>
            <a:spLocks noChangeShapeType="1"/>
          </p:cNvSpPr>
          <p:nvPr/>
        </p:nvSpPr>
        <p:spPr bwMode="auto">
          <a:xfrm>
            <a:off x="3800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5" name="Line 9"/>
          <p:cNvSpPr>
            <a:spLocks noChangeShapeType="1"/>
          </p:cNvSpPr>
          <p:nvPr/>
        </p:nvSpPr>
        <p:spPr bwMode="auto">
          <a:xfrm>
            <a:off x="4562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6" name="Line 10"/>
          <p:cNvSpPr>
            <a:spLocks noChangeShapeType="1"/>
          </p:cNvSpPr>
          <p:nvPr/>
        </p:nvSpPr>
        <p:spPr bwMode="auto">
          <a:xfrm>
            <a:off x="5324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7" name="Line 11"/>
          <p:cNvSpPr>
            <a:spLocks noChangeShapeType="1"/>
          </p:cNvSpPr>
          <p:nvPr/>
        </p:nvSpPr>
        <p:spPr bwMode="auto">
          <a:xfrm>
            <a:off x="6086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8" name="Line 12"/>
          <p:cNvSpPr>
            <a:spLocks noChangeShapeType="1"/>
          </p:cNvSpPr>
          <p:nvPr/>
        </p:nvSpPr>
        <p:spPr bwMode="auto">
          <a:xfrm>
            <a:off x="6848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49" name="Line 13"/>
          <p:cNvSpPr>
            <a:spLocks noChangeShapeType="1"/>
          </p:cNvSpPr>
          <p:nvPr/>
        </p:nvSpPr>
        <p:spPr bwMode="auto">
          <a:xfrm>
            <a:off x="7610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0" name="Line 14"/>
          <p:cNvSpPr>
            <a:spLocks noChangeShapeType="1"/>
          </p:cNvSpPr>
          <p:nvPr/>
        </p:nvSpPr>
        <p:spPr bwMode="auto">
          <a:xfrm>
            <a:off x="8372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751" name="Rectangle 15"/>
          <p:cNvSpPr>
            <a:spLocks noChangeArrowheads="1"/>
          </p:cNvSpPr>
          <p:nvPr/>
        </p:nvSpPr>
        <p:spPr bwMode="auto">
          <a:xfrm>
            <a:off x="268288" y="16287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6752" name="Rectangle 16"/>
          <p:cNvSpPr>
            <a:spLocks noChangeArrowheads="1"/>
          </p:cNvSpPr>
          <p:nvPr/>
        </p:nvSpPr>
        <p:spPr bwMode="auto">
          <a:xfrm>
            <a:off x="7888288" y="1628775"/>
            <a:ext cx="13874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10,000 rem</a:t>
            </a:r>
          </a:p>
        </p:txBody>
      </p:sp>
      <p:sp>
        <p:nvSpPr>
          <p:cNvPr id="372753" name="Line 17"/>
          <p:cNvSpPr>
            <a:spLocks noChangeShapeType="1"/>
          </p:cNvSpPr>
          <p:nvPr/>
        </p:nvSpPr>
        <p:spPr bwMode="auto">
          <a:xfrm>
            <a:off x="781050" y="27098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4" name="Line 18"/>
          <p:cNvSpPr>
            <a:spLocks noChangeShapeType="1"/>
          </p:cNvSpPr>
          <p:nvPr/>
        </p:nvSpPr>
        <p:spPr bwMode="auto">
          <a:xfrm>
            <a:off x="752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5" name="Line 19"/>
          <p:cNvSpPr>
            <a:spLocks noChangeShapeType="1"/>
          </p:cNvSpPr>
          <p:nvPr/>
        </p:nvSpPr>
        <p:spPr bwMode="auto">
          <a:xfrm>
            <a:off x="1514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6" name="Line 20"/>
          <p:cNvSpPr>
            <a:spLocks noChangeShapeType="1"/>
          </p:cNvSpPr>
          <p:nvPr/>
        </p:nvSpPr>
        <p:spPr bwMode="auto">
          <a:xfrm>
            <a:off x="2276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7" name="Line 21"/>
          <p:cNvSpPr>
            <a:spLocks noChangeShapeType="1"/>
          </p:cNvSpPr>
          <p:nvPr/>
        </p:nvSpPr>
        <p:spPr bwMode="auto">
          <a:xfrm>
            <a:off x="3038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8" name="Line 22"/>
          <p:cNvSpPr>
            <a:spLocks noChangeShapeType="1"/>
          </p:cNvSpPr>
          <p:nvPr/>
        </p:nvSpPr>
        <p:spPr bwMode="auto">
          <a:xfrm>
            <a:off x="3800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59" name="Line 23"/>
          <p:cNvSpPr>
            <a:spLocks noChangeShapeType="1"/>
          </p:cNvSpPr>
          <p:nvPr/>
        </p:nvSpPr>
        <p:spPr bwMode="auto">
          <a:xfrm>
            <a:off x="4562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0" name="Line 24"/>
          <p:cNvSpPr>
            <a:spLocks noChangeShapeType="1"/>
          </p:cNvSpPr>
          <p:nvPr/>
        </p:nvSpPr>
        <p:spPr bwMode="auto">
          <a:xfrm>
            <a:off x="5324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1" name="Line 25"/>
          <p:cNvSpPr>
            <a:spLocks noChangeShapeType="1"/>
          </p:cNvSpPr>
          <p:nvPr/>
        </p:nvSpPr>
        <p:spPr bwMode="auto">
          <a:xfrm>
            <a:off x="6086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2" name="Line 26"/>
          <p:cNvSpPr>
            <a:spLocks noChangeShapeType="1"/>
          </p:cNvSpPr>
          <p:nvPr/>
        </p:nvSpPr>
        <p:spPr bwMode="auto">
          <a:xfrm>
            <a:off x="6848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3" name="Line 27"/>
          <p:cNvSpPr>
            <a:spLocks noChangeShapeType="1"/>
          </p:cNvSpPr>
          <p:nvPr/>
        </p:nvSpPr>
        <p:spPr bwMode="auto">
          <a:xfrm>
            <a:off x="7610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4" name="Line 28"/>
          <p:cNvSpPr>
            <a:spLocks noChangeShapeType="1"/>
          </p:cNvSpPr>
          <p:nvPr/>
        </p:nvSpPr>
        <p:spPr bwMode="auto">
          <a:xfrm>
            <a:off x="8372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765" name="Rectangle 29"/>
          <p:cNvSpPr>
            <a:spLocks noChangeArrowheads="1"/>
          </p:cNvSpPr>
          <p:nvPr/>
        </p:nvSpPr>
        <p:spPr bwMode="auto">
          <a:xfrm>
            <a:off x="7964488" y="2847975"/>
            <a:ext cx="1196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1000 rem</a:t>
            </a:r>
          </a:p>
        </p:txBody>
      </p:sp>
      <p:sp>
        <p:nvSpPr>
          <p:cNvPr id="372766" name="Line 30"/>
          <p:cNvSpPr>
            <a:spLocks noChangeShapeType="1"/>
          </p:cNvSpPr>
          <p:nvPr/>
        </p:nvSpPr>
        <p:spPr bwMode="auto">
          <a:xfrm>
            <a:off x="781050" y="39290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7" name="Line 31"/>
          <p:cNvSpPr>
            <a:spLocks noChangeShapeType="1"/>
          </p:cNvSpPr>
          <p:nvPr/>
        </p:nvSpPr>
        <p:spPr bwMode="auto">
          <a:xfrm>
            <a:off x="752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8" name="Line 32"/>
          <p:cNvSpPr>
            <a:spLocks noChangeShapeType="1"/>
          </p:cNvSpPr>
          <p:nvPr/>
        </p:nvSpPr>
        <p:spPr bwMode="auto">
          <a:xfrm>
            <a:off x="1514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69" name="Line 33"/>
          <p:cNvSpPr>
            <a:spLocks noChangeShapeType="1"/>
          </p:cNvSpPr>
          <p:nvPr/>
        </p:nvSpPr>
        <p:spPr bwMode="auto">
          <a:xfrm>
            <a:off x="2276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0" name="Line 34"/>
          <p:cNvSpPr>
            <a:spLocks noChangeShapeType="1"/>
          </p:cNvSpPr>
          <p:nvPr/>
        </p:nvSpPr>
        <p:spPr bwMode="auto">
          <a:xfrm>
            <a:off x="3038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1" name="Line 35"/>
          <p:cNvSpPr>
            <a:spLocks noChangeShapeType="1"/>
          </p:cNvSpPr>
          <p:nvPr/>
        </p:nvSpPr>
        <p:spPr bwMode="auto">
          <a:xfrm>
            <a:off x="3800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2" name="Line 36"/>
          <p:cNvSpPr>
            <a:spLocks noChangeShapeType="1"/>
          </p:cNvSpPr>
          <p:nvPr/>
        </p:nvSpPr>
        <p:spPr bwMode="auto">
          <a:xfrm>
            <a:off x="4562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3" name="Line 37"/>
          <p:cNvSpPr>
            <a:spLocks noChangeShapeType="1"/>
          </p:cNvSpPr>
          <p:nvPr/>
        </p:nvSpPr>
        <p:spPr bwMode="auto">
          <a:xfrm>
            <a:off x="5324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4" name="Line 38"/>
          <p:cNvSpPr>
            <a:spLocks noChangeShapeType="1"/>
          </p:cNvSpPr>
          <p:nvPr/>
        </p:nvSpPr>
        <p:spPr bwMode="auto">
          <a:xfrm>
            <a:off x="6086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5" name="Line 39"/>
          <p:cNvSpPr>
            <a:spLocks noChangeShapeType="1"/>
          </p:cNvSpPr>
          <p:nvPr/>
        </p:nvSpPr>
        <p:spPr bwMode="auto">
          <a:xfrm>
            <a:off x="6848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6" name="Line 40"/>
          <p:cNvSpPr>
            <a:spLocks noChangeShapeType="1"/>
          </p:cNvSpPr>
          <p:nvPr/>
        </p:nvSpPr>
        <p:spPr bwMode="auto">
          <a:xfrm>
            <a:off x="7610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77" name="Line 41"/>
          <p:cNvSpPr>
            <a:spLocks noChangeShapeType="1"/>
          </p:cNvSpPr>
          <p:nvPr/>
        </p:nvSpPr>
        <p:spPr bwMode="auto">
          <a:xfrm>
            <a:off x="8372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778" name="Rectangle 42"/>
          <p:cNvSpPr>
            <a:spLocks noChangeArrowheads="1"/>
          </p:cNvSpPr>
          <p:nvPr/>
        </p:nvSpPr>
        <p:spPr bwMode="auto">
          <a:xfrm>
            <a:off x="8040688" y="4067175"/>
            <a:ext cx="1069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 rem</a:t>
            </a:r>
          </a:p>
        </p:txBody>
      </p:sp>
      <p:sp>
        <p:nvSpPr>
          <p:cNvPr id="372779" name="Line 43"/>
          <p:cNvSpPr>
            <a:spLocks noChangeShapeType="1"/>
          </p:cNvSpPr>
          <p:nvPr/>
        </p:nvSpPr>
        <p:spPr bwMode="auto">
          <a:xfrm>
            <a:off x="781050" y="51482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0" name="Line 44"/>
          <p:cNvSpPr>
            <a:spLocks noChangeShapeType="1"/>
          </p:cNvSpPr>
          <p:nvPr/>
        </p:nvSpPr>
        <p:spPr bwMode="auto">
          <a:xfrm>
            <a:off x="752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1" name="Line 45"/>
          <p:cNvSpPr>
            <a:spLocks noChangeShapeType="1"/>
          </p:cNvSpPr>
          <p:nvPr/>
        </p:nvSpPr>
        <p:spPr bwMode="auto">
          <a:xfrm>
            <a:off x="1514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2" name="Line 46"/>
          <p:cNvSpPr>
            <a:spLocks noChangeShapeType="1"/>
          </p:cNvSpPr>
          <p:nvPr/>
        </p:nvSpPr>
        <p:spPr bwMode="auto">
          <a:xfrm>
            <a:off x="2276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3" name="Line 47"/>
          <p:cNvSpPr>
            <a:spLocks noChangeShapeType="1"/>
          </p:cNvSpPr>
          <p:nvPr/>
        </p:nvSpPr>
        <p:spPr bwMode="auto">
          <a:xfrm>
            <a:off x="3038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4" name="Line 48"/>
          <p:cNvSpPr>
            <a:spLocks noChangeShapeType="1"/>
          </p:cNvSpPr>
          <p:nvPr/>
        </p:nvSpPr>
        <p:spPr bwMode="auto">
          <a:xfrm>
            <a:off x="3800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5" name="Line 49"/>
          <p:cNvSpPr>
            <a:spLocks noChangeShapeType="1"/>
          </p:cNvSpPr>
          <p:nvPr/>
        </p:nvSpPr>
        <p:spPr bwMode="auto">
          <a:xfrm>
            <a:off x="4562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6" name="Line 50"/>
          <p:cNvSpPr>
            <a:spLocks noChangeShapeType="1"/>
          </p:cNvSpPr>
          <p:nvPr/>
        </p:nvSpPr>
        <p:spPr bwMode="auto">
          <a:xfrm>
            <a:off x="5324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7" name="Line 51"/>
          <p:cNvSpPr>
            <a:spLocks noChangeShapeType="1"/>
          </p:cNvSpPr>
          <p:nvPr/>
        </p:nvSpPr>
        <p:spPr bwMode="auto">
          <a:xfrm>
            <a:off x="6086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8" name="Line 52"/>
          <p:cNvSpPr>
            <a:spLocks noChangeShapeType="1"/>
          </p:cNvSpPr>
          <p:nvPr/>
        </p:nvSpPr>
        <p:spPr bwMode="auto">
          <a:xfrm>
            <a:off x="6848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89" name="Line 53"/>
          <p:cNvSpPr>
            <a:spLocks noChangeShapeType="1"/>
          </p:cNvSpPr>
          <p:nvPr/>
        </p:nvSpPr>
        <p:spPr bwMode="auto">
          <a:xfrm>
            <a:off x="7610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0" name="Line 54"/>
          <p:cNvSpPr>
            <a:spLocks noChangeShapeType="1"/>
          </p:cNvSpPr>
          <p:nvPr/>
        </p:nvSpPr>
        <p:spPr bwMode="auto">
          <a:xfrm>
            <a:off x="8372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791" name="Rectangle 55"/>
          <p:cNvSpPr>
            <a:spLocks noChangeArrowheads="1"/>
          </p:cNvSpPr>
          <p:nvPr/>
        </p:nvSpPr>
        <p:spPr bwMode="auto">
          <a:xfrm>
            <a:off x="8116888" y="5286375"/>
            <a:ext cx="942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 rem</a:t>
            </a:r>
          </a:p>
        </p:txBody>
      </p:sp>
      <p:sp>
        <p:nvSpPr>
          <p:cNvPr id="372792" name="Line 56"/>
          <p:cNvSpPr>
            <a:spLocks noChangeShapeType="1"/>
          </p:cNvSpPr>
          <p:nvPr/>
        </p:nvSpPr>
        <p:spPr bwMode="auto">
          <a:xfrm>
            <a:off x="781050" y="63674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3" name="Line 57"/>
          <p:cNvSpPr>
            <a:spLocks noChangeShapeType="1"/>
          </p:cNvSpPr>
          <p:nvPr/>
        </p:nvSpPr>
        <p:spPr bwMode="auto">
          <a:xfrm>
            <a:off x="752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4" name="Line 58"/>
          <p:cNvSpPr>
            <a:spLocks noChangeShapeType="1"/>
          </p:cNvSpPr>
          <p:nvPr/>
        </p:nvSpPr>
        <p:spPr bwMode="auto">
          <a:xfrm>
            <a:off x="1514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5" name="Line 59"/>
          <p:cNvSpPr>
            <a:spLocks noChangeShapeType="1"/>
          </p:cNvSpPr>
          <p:nvPr/>
        </p:nvSpPr>
        <p:spPr bwMode="auto">
          <a:xfrm>
            <a:off x="2276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6" name="Line 60"/>
          <p:cNvSpPr>
            <a:spLocks noChangeShapeType="1"/>
          </p:cNvSpPr>
          <p:nvPr/>
        </p:nvSpPr>
        <p:spPr bwMode="auto">
          <a:xfrm>
            <a:off x="3038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7" name="Line 61"/>
          <p:cNvSpPr>
            <a:spLocks noChangeShapeType="1"/>
          </p:cNvSpPr>
          <p:nvPr/>
        </p:nvSpPr>
        <p:spPr bwMode="auto">
          <a:xfrm>
            <a:off x="3800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8" name="Line 62"/>
          <p:cNvSpPr>
            <a:spLocks noChangeShapeType="1"/>
          </p:cNvSpPr>
          <p:nvPr/>
        </p:nvSpPr>
        <p:spPr bwMode="auto">
          <a:xfrm>
            <a:off x="4562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799" name="Line 63"/>
          <p:cNvSpPr>
            <a:spLocks noChangeShapeType="1"/>
          </p:cNvSpPr>
          <p:nvPr/>
        </p:nvSpPr>
        <p:spPr bwMode="auto">
          <a:xfrm>
            <a:off x="5324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00" name="Line 64"/>
          <p:cNvSpPr>
            <a:spLocks noChangeShapeType="1"/>
          </p:cNvSpPr>
          <p:nvPr/>
        </p:nvSpPr>
        <p:spPr bwMode="auto">
          <a:xfrm>
            <a:off x="6086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01" name="Line 65"/>
          <p:cNvSpPr>
            <a:spLocks noChangeShapeType="1"/>
          </p:cNvSpPr>
          <p:nvPr/>
        </p:nvSpPr>
        <p:spPr bwMode="auto">
          <a:xfrm>
            <a:off x="6848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02" name="Line 66"/>
          <p:cNvSpPr>
            <a:spLocks noChangeShapeType="1"/>
          </p:cNvSpPr>
          <p:nvPr/>
        </p:nvSpPr>
        <p:spPr bwMode="auto">
          <a:xfrm>
            <a:off x="7610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03" name="Line 67"/>
          <p:cNvSpPr>
            <a:spLocks noChangeShapeType="1"/>
          </p:cNvSpPr>
          <p:nvPr/>
        </p:nvSpPr>
        <p:spPr bwMode="auto">
          <a:xfrm>
            <a:off x="8372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04" name="Rectangle 68"/>
          <p:cNvSpPr>
            <a:spLocks noChangeArrowheads="1"/>
          </p:cNvSpPr>
          <p:nvPr/>
        </p:nvSpPr>
        <p:spPr bwMode="auto">
          <a:xfrm>
            <a:off x="8193088" y="6505575"/>
            <a:ext cx="815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 rem</a:t>
            </a:r>
          </a:p>
        </p:txBody>
      </p:sp>
      <p:sp>
        <p:nvSpPr>
          <p:cNvPr id="116805" name="Rectangle 69"/>
          <p:cNvSpPr>
            <a:spLocks noChangeArrowheads="1"/>
          </p:cNvSpPr>
          <p:nvPr/>
        </p:nvSpPr>
        <p:spPr bwMode="auto">
          <a:xfrm>
            <a:off x="4154488" y="1628775"/>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5000</a:t>
            </a:r>
          </a:p>
        </p:txBody>
      </p:sp>
      <p:sp>
        <p:nvSpPr>
          <p:cNvPr id="116806" name="Rectangle 70"/>
          <p:cNvSpPr>
            <a:spLocks noChangeArrowheads="1"/>
          </p:cNvSpPr>
          <p:nvPr/>
        </p:nvSpPr>
        <p:spPr bwMode="auto">
          <a:xfrm>
            <a:off x="4230688" y="2847975"/>
            <a:ext cx="587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500</a:t>
            </a:r>
          </a:p>
        </p:txBody>
      </p:sp>
      <p:sp>
        <p:nvSpPr>
          <p:cNvPr id="116807" name="Rectangle 71"/>
          <p:cNvSpPr>
            <a:spLocks noChangeArrowheads="1"/>
          </p:cNvSpPr>
          <p:nvPr/>
        </p:nvSpPr>
        <p:spPr bwMode="auto">
          <a:xfrm>
            <a:off x="4306888" y="4067175"/>
            <a:ext cx="460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50</a:t>
            </a:r>
          </a:p>
        </p:txBody>
      </p:sp>
      <p:sp>
        <p:nvSpPr>
          <p:cNvPr id="116808" name="Rectangle 72"/>
          <p:cNvSpPr>
            <a:spLocks noChangeArrowheads="1"/>
          </p:cNvSpPr>
          <p:nvPr/>
        </p:nvSpPr>
        <p:spPr bwMode="auto">
          <a:xfrm>
            <a:off x="4383088" y="5286375"/>
            <a:ext cx="333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a:t>
            </a:r>
          </a:p>
        </p:txBody>
      </p:sp>
      <p:sp>
        <p:nvSpPr>
          <p:cNvPr id="116809" name="Rectangle 73"/>
          <p:cNvSpPr>
            <a:spLocks noChangeArrowheads="1"/>
          </p:cNvSpPr>
          <p:nvPr/>
        </p:nvSpPr>
        <p:spPr bwMode="auto">
          <a:xfrm>
            <a:off x="4306888" y="6505575"/>
            <a:ext cx="523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0.5</a:t>
            </a:r>
          </a:p>
        </p:txBody>
      </p:sp>
      <p:grpSp>
        <p:nvGrpSpPr>
          <p:cNvPr id="116810" name="Group 74"/>
          <p:cNvGrpSpPr>
            <a:grpSpLocks/>
          </p:cNvGrpSpPr>
          <p:nvPr/>
        </p:nvGrpSpPr>
        <p:grpSpPr bwMode="auto">
          <a:xfrm>
            <a:off x="4522788" y="2263775"/>
            <a:ext cx="1017587" cy="498475"/>
            <a:chOff x="2943" y="1535"/>
            <a:chExt cx="641" cy="314"/>
          </a:xfrm>
        </p:grpSpPr>
        <p:sp>
          <p:nvSpPr>
            <p:cNvPr id="372811" name="Line 75"/>
            <p:cNvSpPr>
              <a:spLocks noChangeShapeType="1"/>
            </p:cNvSpPr>
            <p:nvPr/>
          </p:nvSpPr>
          <p:spPr bwMode="auto">
            <a:xfrm>
              <a:off x="2968" y="1584"/>
              <a:ext cx="0" cy="224"/>
            </a:xfrm>
            <a:prstGeom prst="line">
              <a:avLst/>
            </a:prstGeom>
            <a:noFill/>
            <a:ln w="25400">
              <a:solidFill>
                <a:srgbClr val="FC0128"/>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12" name="Line 76"/>
            <p:cNvSpPr>
              <a:spLocks noChangeShapeType="1"/>
            </p:cNvSpPr>
            <p:nvPr/>
          </p:nvSpPr>
          <p:spPr bwMode="auto">
            <a:xfrm>
              <a:off x="2976" y="1712"/>
              <a:ext cx="608" cy="0"/>
            </a:xfrm>
            <a:prstGeom prst="line">
              <a:avLst/>
            </a:prstGeom>
            <a:noFill/>
            <a:ln w="25400">
              <a:solidFill>
                <a:srgbClr val="FC0128"/>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75" name="Rectangle 77"/>
            <p:cNvSpPr>
              <a:spLocks noChangeArrowheads="1"/>
            </p:cNvSpPr>
            <p:nvPr/>
          </p:nvSpPr>
          <p:spPr bwMode="auto">
            <a:xfrm>
              <a:off x="2943" y="1535"/>
              <a:ext cx="55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800" b="1">
                  <a:solidFill>
                    <a:srgbClr val="FC0128"/>
                  </a:solidFill>
                </a:rPr>
                <a:t>Lethal</a:t>
              </a:r>
            </a:p>
            <a:p>
              <a:pPr algn="ctr">
                <a:lnSpc>
                  <a:spcPct val="90000"/>
                </a:lnSpc>
              </a:pPr>
              <a:r>
                <a:rPr lang="en-US" sz="1000" b="1">
                  <a:solidFill>
                    <a:srgbClr val="FC0128"/>
                  </a:solidFill>
                </a:rPr>
                <a:t>w.b.</a:t>
              </a:r>
            </a:p>
          </p:txBody>
        </p:sp>
      </p:grpSp>
      <p:sp>
        <p:nvSpPr>
          <p:cNvPr id="372814" name="Line 78"/>
          <p:cNvSpPr>
            <a:spLocks noChangeShapeType="1"/>
          </p:cNvSpPr>
          <p:nvPr/>
        </p:nvSpPr>
        <p:spPr bwMode="auto">
          <a:xfrm>
            <a:off x="4562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12" name="Rectangle 79"/>
          <p:cNvSpPr>
            <a:spLocks noChangeArrowheads="1"/>
          </p:cNvSpPr>
          <p:nvPr/>
        </p:nvSpPr>
        <p:spPr bwMode="auto">
          <a:xfrm>
            <a:off x="4016375" y="4530725"/>
            <a:ext cx="1130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U.S. </a:t>
            </a:r>
          </a:p>
          <a:p>
            <a:pPr algn="ctr">
              <a:lnSpc>
                <a:spcPct val="90000"/>
              </a:lnSpc>
            </a:pPr>
            <a:r>
              <a:rPr lang="en-US" sz="1000" b="1"/>
              <a:t>Radworker limit</a:t>
            </a:r>
          </a:p>
          <a:p>
            <a:pPr algn="ctr">
              <a:lnSpc>
                <a:spcPct val="90000"/>
              </a:lnSpc>
            </a:pPr>
            <a:r>
              <a:rPr lang="en-US" sz="1000" b="1"/>
              <a:t>w.b. (yearly)</a:t>
            </a:r>
          </a:p>
        </p:txBody>
      </p:sp>
      <p:sp>
        <p:nvSpPr>
          <p:cNvPr id="372816" name="Line 80"/>
          <p:cNvSpPr>
            <a:spLocks noChangeShapeType="1"/>
          </p:cNvSpPr>
          <p:nvPr/>
        </p:nvSpPr>
        <p:spPr bwMode="auto">
          <a:xfrm>
            <a:off x="3038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14" name="Rectangle 81"/>
          <p:cNvSpPr>
            <a:spLocks noChangeArrowheads="1"/>
          </p:cNvSpPr>
          <p:nvPr/>
        </p:nvSpPr>
        <p:spPr bwMode="auto">
          <a:xfrm>
            <a:off x="2970213" y="5673725"/>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natural</a:t>
            </a:r>
          </a:p>
          <a:p>
            <a:pPr algn="ctr">
              <a:lnSpc>
                <a:spcPct val="90000"/>
              </a:lnSpc>
            </a:pPr>
            <a:r>
              <a:rPr lang="en-US" sz="1000" b="1"/>
              <a:t>background</a:t>
            </a:r>
          </a:p>
          <a:p>
            <a:pPr algn="ctr">
              <a:lnSpc>
                <a:spcPct val="90000"/>
              </a:lnSpc>
            </a:pPr>
            <a:r>
              <a:rPr lang="en-US" sz="1000" b="1"/>
              <a:t>w.b. (yearly)</a:t>
            </a:r>
          </a:p>
        </p:txBody>
      </p:sp>
      <p:sp>
        <p:nvSpPr>
          <p:cNvPr id="372818" name="Line 82"/>
          <p:cNvSpPr>
            <a:spLocks noChangeShapeType="1"/>
          </p:cNvSpPr>
          <p:nvPr/>
        </p:nvSpPr>
        <p:spPr bwMode="auto">
          <a:xfrm>
            <a:off x="3800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19" name="Line 83"/>
          <p:cNvSpPr>
            <a:spLocks noChangeShapeType="1"/>
          </p:cNvSpPr>
          <p:nvPr/>
        </p:nvSpPr>
        <p:spPr bwMode="auto">
          <a:xfrm>
            <a:off x="3051175" y="6215063"/>
            <a:ext cx="736600" cy="0"/>
          </a:xfrm>
          <a:prstGeom prst="line">
            <a:avLst/>
          </a:prstGeom>
          <a:noFill/>
          <a:ln w="25400">
            <a:solidFill>
              <a:schemeClr val="tx1"/>
            </a:solidFill>
            <a:round/>
            <a:headEnd type="triangle" w="med" len="me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17" name="Rectangle 84"/>
          <p:cNvSpPr>
            <a:spLocks noChangeArrowheads="1"/>
          </p:cNvSpPr>
          <p:nvPr/>
        </p:nvSpPr>
        <p:spPr bwMode="auto">
          <a:xfrm>
            <a:off x="0" y="5978525"/>
            <a:ext cx="806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antique</a:t>
            </a:r>
          </a:p>
          <a:p>
            <a:pPr algn="ctr">
              <a:lnSpc>
                <a:spcPct val="90000"/>
              </a:lnSpc>
            </a:pPr>
            <a:r>
              <a:rPr lang="en-US" sz="1000" b="1"/>
              <a:t>(per hour)</a:t>
            </a:r>
          </a:p>
        </p:txBody>
      </p:sp>
      <p:sp>
        <p:nvSpPr>
          <p:cNvPr id="116818" name="Rectangle 85"/>
          <p:cNvSpPr>
            <a:spLocks noChangeArrowheads="1"/>
          </p:cNvSpPr>
          <p:nvPr/>
        </p:nvSpPr>
        <p:spPr bwMode="auto">
          <a:xfrm>
            <a:off x="268288" y="28479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6819" name="Rectangle 86"/>
          <p:cNvSpPr>
            <a:spLocks noChangeArrowheads="1"/>
          </p:cNvSpPr>
          <p:nvPr/>
        </p:nvSpPr>
        <p:spPr bwMode="auto">
          <a:xfrm>
            <a:off x="268288" y="40671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6820" name="Rectangle 87"/>
          <p:cNvSpPr>
            <a:spLocks noChangeArrowheads="1"/>
          </p:cNvSpPr>
          <p:nvPr/>
        </p:nvSpPr>
        <p:spPr bwMode="auto">
          <a:xfrm>
            <a:off x="268288" y="52863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6821" name="Rectangle 88"/>
          <p:cNvSpPr>
            <a:spLocks noChangeArrowheads="1"/>
          </p:cNvSpPr>
          <p:nvPr/>
        </p:nvSpPr>
        <p:spPr bwMode="auto">
          <a:xfrm>
            <a:off x="1106488" y="1628775"/>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1000</a:t>
            </a:r>
          </a:p>
        </p:txBody>
      </p:sp>
      <p:sp>
        <p:nvSpPr>
          <p:cNvPr id="116822" name="Rectangle 89"/>
          <p:cNvSpPr>
            <a:spLocks noChangeArrowheads="1"/>
          </p:cNvSpPr>
          <p:nvPr/>
        </p:nvSpPr>
        <p:spPr bwMode="auto">
          <a:xfrm>
            <a:off x="1182688" y="2847975"/>
            <a:ext cx="587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a:t>
            </a:r>
          </a:p>
        </p:txBody>
      </p:sp>
      <p:sp>
        <p:nvSpPr>
          <p:cNvPr id="116823" name="Rectangle 90"/>
          <p:cNvSpPr>
            <a:spLocks noChangeArrowheads="1"/>
          </p:cNvSpPr>
          <p:nvPr/>
        </p:nvSpPr>
        <p:spPr bwMode="auto">
          <a:xfrm>
            <a:off x="1258888" y="4067175"/>
            <a:ext cx="460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a:t>
            </a:r>
          </a:p>
        </p:txBody>
      </p:sp>
      <p:sp>
        <p:nvSpPr>
          <p:cNvPr id="116824" name="Rectangle 91"/>
          <p:cNvSpPr>
            <a:spLocks noChangeArrowheads="1"/>
          </p:cNvSpPr>
          <p:nvPr/>
        </p:nvSpPr>
        <p:spPr bwMode="auto">
          <a:xfrm>
            <a:off x="1335088" y="5286375"/>
            <a:ext cx="333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a:t>
            </a:r>
          </a:p>
        </p:txBody>
      </p:sp>
      <p:sp>
        <p:nvSpPr>
          <p:cNvPr id="116825" name="Rectangle 92"/>
          <p:cNvSpPr>
            <a:spLocks noChangeArrowheads="1"/>
          </p:cNvSpPr>
          <p:nvPr/>
        </p:nvSpPr>
        <p:spPr bwMode="auto">
          <a:xfrm>
            <a:off x="1258888" y="6505575"/>
            <a:ext cx="5238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0.1</a:t>
            </a:r>
          </a:p>
        </p:txBody>
      </p:sp>
      <p:sp>
        <p:nvSpPr>
          <p:cNvPr id="372829" name="Line 93"/>
          <p:cNvSpPr>
            <a:spLocks noChangeShapeType="1"/>
          </p:cNvSpPr>
          <p:nvPr/>
        </p:nvSpPr>
        <p:spPr bwMode="auto">
          <a:xfrm flipV="1">
            <a:off x="8372475" y="1325563"/>
            <a:ext cx="0" cy="177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30" name="Line 94"/>
          <p:cNvSpPr>
            <a:spLocks noChangeShapeType="1"/>
          </p:cNvSpPr>
          <p:nvPr/>
        </p:nvSpPr>
        <p:spPr bwMode="auto">
          <a:xfrm>
            <a:off x="8372475" y="3789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28" name="Rectangle 95"/>
          <p:cNvSpPr>
            <a:spLocks noChangeArrowheads="1"/>
          </p:cNvSpPr>
          <p:nvPr/>
        </p:nvSpPr>
        <p:spPr bwMode="auto">
          <a:xfrm>
            <a:off x="7826375" y="3311525"/>
            <a:ext cx="1130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Soviet </a:t>
            </a:r>
          </a:p>
          <a:p>
            <a:pPr algn="ctr">
              <a:lnSpc>
                <a:spcPct val="90000"/>
              </a:lnSpc>
            </a:pPr>
            <a:r>
              <a:rPr lang="en-US" sz="1000" b="1"/>
              <a:t>Radworker limit</a:t>
            </a:r>
          </a:p>
          <a:p>
            <a:pPr algn="ctr">
              <a:lnSpc>
                <a:spcPct val="90000"/>
              </a:lnSpc>
            </a:pPr>
            <a:r>
              <a:rPr lang="en-US" sz="1000" b="1"/>
              <a:t>w.b. (yearly)</a:t>
            </a:r>
          </a:p>
        </p:txBody>
      </p:sp>
      <p:sp>
        <p:nvSpPr>
          <p:cNvPr id="372832" name="Line 96"/>
          <p:cNvSpPr>
            <a:spLocks noChangeShapeType="1"/>
          </p:cNvSpPr>
          <p:nvPr/>
        </p:nvSpPr>
        <p:spPr bwMode="auto">
          <a:xfrm>
            <a:off x="2276475" y="135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30" name="Rectangle 97"/>
          <p:cNvSpPr>
            <a:spLocks noChangeArrowheads="1"/>
          </p:cNvSpPr>
          <p:nvPr/>
        </p:nvSpPr>
        <p:spPr bwMode="auto">
          <a:xfrm>
            <a:off x="1866900" y="949325"/>
            <a:ext cx="854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Thyroid</a:t>
            </a:r>
          </a:p>
          <a:p>
            <a:pPr algn="ctr">
              <a:lnSpc>
                <a:spcPct val="90000"/>
              </a:lnSpc>
            </a:pPr>
            <a:r>
              <a:rPr lang="en-US" sz="1000" b="1"/>
              <a:t> Treatment</a:t>
            </a:r>
          </a:p>
        </p:txBody>
      </p:sp>
      <p:sp>
        <p:nvSpPr>
          <p:cNvPr id="372834" name="Line 98"/>
          <p:cNvSpPr>
            <a:spLocks noChangeShapeType="1"/>
          </p:cNvSpPr>
          <p:nvPr/>
        </p:nvSpPr>
        <p:spPr bwMode="auto">
          <a:xfrm>
            <a:off x="1514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32" name="Rectangle 99"/>
          <p:cNvSpPr>
            <a:spLocks noChangeArrowheads="1"/>
          </p:cNvSpPr>
          <p:nvPr/>
        </p:nvSpPr>
        <p:spPr bwMode="auto">
          <a:xfrm>
            <a:off x="1196975" y="4530725"/>
            <a:ext cx="6778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Shuttle</a:t>
            </a:r>
          </a:p>
          <a:p>
            <a:pPr algn="ctr">
              <a:lnSpc>
                <a:spcPct val="90000"/>
              </a:lnSpc>
            </a:pPr>
            <a:r>
              <a:rPr lang="en-US" sz="1000" b="1"/>
              <a:t>Mission</a:t>
            </a:r>
          </a:p>
          <a:p>
            <a:pPr algn="ctr">
              <a:lnSpc>
                <a:spcPct val="90000"/>
              </a:lnSpc>
            </a:pPr>
            <a:r>
              <a:rPr lang="en-US" sz="1000" b="1"/>
              <a:t>w.b.</a:t>
            </a:r>
          </a:p>
          <a:p>
            <a:pPr algn="ctr" latinLnBrk="1">
              <a:lnSpc>
                <a:spcPct val="90000"/>
              </a:lnSpc>
            </a:pPr>
            <a:endParaRPr lang="en-US" sz="1000" b="1"/>
          </a:p>
        </p:txBody>
      </p:sp>
      <p:sp>
        <p:nvSpPr>
          <p:cNvPr id="372836" name="Line 100"/>
          <p:cNvSpPr>
            <a:spLocks noChangeShapeType="1"/>
          </p:cNvSpPr>
          <p:nvPr/>
        </p:nvSpPr>
        <p:spPr bwMode="auto">
          <a:xfrm>
            <a:off x="6086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34" name="Rectangle 101"/>
          <p:cNvSpPr>
            <a:spLocks noChangeArrowheads="1"/>
          </p:cNvSpPr>
          <p:nvPr/>
        </p:nvSpPr>
        <p:spPr bwMode="auto">
          <a:xfrm>
            <a:off x="5599113" y="5749925"/>
            <a:ext cx="101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medical x-ray</a:t>
            </a:r>
          </a:p>
          <a:p>
            <a:pPr algn="ctr">
              <a:lnSpc>
                <a:spcPct val="90000"/>
              </a:lnSpc>
            </a:pPr>
            <a:r>
              <a:rPr lang="en-US" sz="1000" b="1"/>
              <a:t>technician</a:t>
            </a:r>
          </a:p>
          <a:p>
            <a:pPr algn="ctr">
              <a:lnSpc>
                <a:spcPct val="90000"/>
              </a:lnSpc>
            </a:pPr>
            <a:r>
              <a:rPr lang="en-US" sz="1000" b="1"/>
              <a:t>w.b. (yearly)</a:t>
            </a:r>
          </a:p>
        </p:txBody>
      </p:sp>
      <p:sp>
        <p:nvSpPr>
          <p:cNvPr id="372838" name="Line 102"/>
          <p:cNvSpPr>
            <a:spLocks noChangeShapeType="1"/>
          </p:cNvSpPr>
          <p:nvPr/>
        </p:nvSpPr>
        <p:spPr bwMode="auto">
          <a:xfrm>
            <a:off x="4410075" y="37512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36" name="Rectangle 103"/>
          <p:cNvSpPr>
            <a:spLocks noChangeArrowheads="1"/>
          </p:cNvSpPr>
          <p:nvPr/>
        </p:nvSpPr>
        <p:spPr bwMode="auto">
          <a:xfrm>
            <a:off x="4010025" y="3292475"/>
            <a:ext cx="9112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Ramsar,</a:t>
            </a:r>
          </a:p>
          <a:p>
            <a:pPr algn="ctr">
              <a:lnSpc>
                <a:spcPct val="90000"/>
              </a:lnSpc>
            </a:pPr>
            <a:r>
              <a:rPr lang="en-US" sz="1000" b="1"/>
              <a:t> Iran</a:t>
            </a:r>
          </a:p>
          <a:p>
            <a:pPr algn="ctr">
              <a:lnSpc>
                <a:spcPct val="90000"/>
              </a:lnSpc>
            </a:pPr>
            <a:r>
              <a:rPr lang="en-US" sz="1000" b="1"/>
              <a:t>w.b. (yearly)</a:t>
            </a:r>
          </a:p>
        </p:txBody>
      </p:sp>
      <p:sp>
        <p:nvSpPr>
          <p:cNvPr id="372840" name="Line 104"/>
          <p:cNvSpPr>
            <a:spLocks noChangeShapeType="1"/>
          </p:cNvSpPr>
          <p:nvPr/>
        </p:nvSpPr>
        <p:spPr bwMode="auto">
          <a:xfrm>
            <a:off x="8372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38" name="Rectangle 105"/>
          <p:cNvSpPr>
            <a:spLocks noChangeArrowheads="1"/>
          </p:cNvSpPr>
          <p:nvPr/>
        </p:nvSpPr>
        <p:spPr bwMode="auto">
          <a:xfrm>
            <a:off x="7923213" y="5902325"/>
            <a:ext cx="936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Airline Pilot</a:t>
            </a:r>
          </a:p>
          <a:p>
            <a:pPr algn="ctr">
              <a:lnSpc>
                <a:spcPct val="90000"/>
              </a:lnSpc>
            </a:pPr>
            <a:r>
              <a:rPr lang="en-US" sz="1000" b="1"/>
              <a:t>w.b. (yearly)</a:t>
            </a:r>
          </a:p>
        </p:txBody>
      </p:sp>
      <p:sp>
        <p:nvSpPr>
          <p:cNvPr id="372842" name="Line 106"/>
          <p:cNvSpPr>
            <a:spLocks noChangeShapeType="1"/>
          </p:cNvSpPr>
          <p:nvPr/>
        </p:nvSpPr>
        <p:spPr bwMode="auto">
          <a:xfrm>
            <a:off x="65436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40" name="Rectangle 107"/>
          <p:cNvSpPr>
            <a:spLocks noChangeArrowheads="1"/>
          </p:cNvSpPr>
          <p:nvPr/>
        </p:nvSpPr>
        <p:spPr bwMode="auto">
          <a:xfrm>
            <a:off x="6057900" y="4530725"/>
            <a:ext cx="10096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Skylab</a:t>
            </a:r>
          </a:p>
          <a:p>
            <a:pPr algn="ctr">
              <a:lnSpc>
                <a:spcPct val="90000"/>
              </a:lnSpc>
            </a:pPr>
            <a:r>
              <a:rPr lang="en-US" sz="1000" b="1"/>
              <a:t>Mission</a:t>
            </a:r>
          </a:p>
          <a:p>
            <a:pPr algn="ctr">
              <a:lnSpc>
                <a:spcPct val="90000"/>
              </a:lnSpc>
            </a:pPr>
            <a:r>
              <a:rPr lang="en-US" sz="1000" b="1"/>
              <a:t>w.b. (90 days)</a:t>
            </a:r>
          </a:p>
          <a:p>
            <a:pPr algn="ctr" latinLnBrk="1">
              <a:lnSpc>
                <a:spcPct val="90000"/>
              </a:lnSpc>
            </a:pPr>
            <a:endParaRPr lang="en-US" sz="1000" b="1"/>
          </a:p>
        </p:txBody>
      </p:sp>
      <p:sp>
        <p:nvSpPr>
          <p:cNvPr id="372844" name="Line 108"/>
          <p:cNvSpPr>
            <a:spLocks noChangeShapeType="1"/>
          </p:cNvSpPr>
          <p:nvPr/>
        </p:nvSpPr>
        <p:spPr bwMode="auto">
          <a:xfrm>
            <a:off x="2047875" y="3789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42" name="Rectangle 109"/>
          <p:cNvSpPr>
            <a:spLocks noChangeArrowheads="1"/>
          </p:cNvSpPr>
          <p:nvPr/>
        </p:nvSpPr>
        <p:spPr bwMode="auto">
          <a:xfrm>
            <a:off x="2589213" y="4378325"/>
            <a:ext cx="9366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Monazite</a:t>
            </a:r>
          </a:p>
          <a:p>
            <a:pPr algn="ctr">
              <a:lnSpc>
                <a:spcPct val="90000"/>
              </a:lnSpc>
            </a:pPr>
            <a:r>
              <a:rPr lang="en-US" sz="1000" b="1"/>
              <a:t>Sands,</a:t>
            </a:r>
          </a:p>
          <a:p>
            <a:pPr algn="ctr">
              <a:lnSpc>
                <a:spcPct val="90000"/>
              </a:lnSpc>
            </a:pPr>
            <a:r>
              <a:rPr lang="en-US" sz="1000" b="1"/>
              <a:t>India</a:t>
            </a:r>
          </a:p>
          <a:p>
            <a:pPr algn="ctr">
              <a:lnSpc>
                <a:spcPct val="90000"/>
              </a:lnSpc>
            </a:pPr>
            <a:r>
              <a:rPr lang="en-US" sz="1000" b="1"/>
              <a:t>w.b. (yearly)</a:t>
            </a:r>
          </a:p>
        </p:txBody>
      </p:sp>
      <p:sp>
        <p:nvSpPr>
          <p:cNvPr id="372846" name="Line 110"/>
          <p:cNvSpPr>
            <a:spLocks noChangeShapeType="1"/>
          </p:cNvSpPr>
          <p:nvPr/>
        </p:nvSpPr>
        <p:spPr bwMode="auto">
          <a:xfrm>
            <a:off x="3038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44" name="Rectangle 111"/>
          <p:cNvSpPr>
            <a:spLocks noChangeArrowheads="1"/>
          </p:cNvSpPr>
          <p:nvPr/>
        </p:nvSpPr>
        <p:spPr bwMode="auto">
          <a:xfrm>
            <a:off x="1471613" y="3463925"/>
            <a:ext cx="11922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Guarapari, Brazil</a:t>
            </a:r>
          </a:p>
          <a:p>
            <a:pPr algn="ctr">
              <a:lnSpc>
                <a:spcPct val="90000"/>
              </a:lnSpc>
            </a:pPr>
            <a:r>
              <a:rPr lang="en-US" sz="1000" b="1"/>
              <a:t>(yearly)</a:t>
            </a:r>
          </a:p>
        </p:txBody>
      </p:sp>
      <p:sp>
        <p:nvSpPr>
          <p:cNvPr id="372848" name="Line 112"/>
          <p:cNvSpPr>
            <a:spLocks noChangeShapeType="1"/>
          </p:cNvSpPr>
          <p:nvPr/>
        </p:nvSpPr>
        <p:spPr bwMode="auto">
          <a:xfrm flipV="1">
            <a:off x="3800475" y="2544763"/>
            <a:ext cx="0" cy="177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46" name="Rectangle 113"/>
          <p:cNvSpPr>
            <a:spLocks noChangeArrowheads="1"/>
          </p:cNvSpPr>
          <p:nvPr/>
        </p:nvSpPr>
        <p:spPr bwMode="auto">
          <a:xfrm>
            <a:off x="2951163" y="2092325"/>
            <a:ext cx="15843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DNA modifying rate</a:t>
            </a:r>
          </a:p>
          <a:p>
            <a:pPr algn="ctr">
              <a:lnSpc>
                <a:spcPct val="90000"/>
              </a:lnSpc>
            </a:pPr>
            <a:r>
              <a:rPr lang="en-US" sz="1000" b="1"/>
              <a:t>equivalent to normally </a:t>
            </a:r>
          </a:p>
          <a:p>
            <a:pPr algn="ctr">
              <a:lnSpc>
                <a:spcPct val="90000"/>
              </a:lnSpc>
            </a:pPr>
            <a:r>
              <a:rPr lang="en-US" sz="1000" b="1"/>
              <a:t>occurring rate</a:t>
            </a:r>
          </a:p>
          <a:p>
            <a:pPr algn="ctr" latinLnBrk="1">
              <a:lnSpc>
                <a:spcPct val="90000"/>
              </a:lnSpc>
            </a:pPr>
            <a:endParaRPr lang="en-US" sz="1000" b="1"/>
          </a:p>
        </p:txBody>
      </p:sp>
      <p:sp>
        <p:nvSpPr>
          <p:cNvPr id="372850" name="Line 114"/>
          <p:cNvSpPr>
            <a:spLocks noChangeShapeType="1"/>
          </p:cNvSpPr>
          <p:nvPr/>
        </p:nvSpPr>
        <p:spPr bwMode="auto">
          <a:xfrm>
            <a:off x="1971675" y="257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48" name="Rectangle 115"/>
          <p:cNvSpPr>
            <a:spLocks noChangeArrowheads="1"/>
          </p:cNvSpPr>
          <p:nvPr/>
        </p:nvSpPr>
        <p:spPr bwMode="auto">
          <a:xfrm>
            <a:off x="1327150" y="2244725"/>
            <a:ext cx="13239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mouse experiment</a:t>
            </a:r>
          </a:p>
          <a:p>
            <a:pPr algn="ctr">
              <a:lnSpc>
                <a:spcPct val="90000"/>
              </a:lnSpc>
            </a:pPr>
            <a:r>
              <a:rPr lang="en-US" sz="1000" b="1"/>
              <a:t>(yearly)</a:t>
            </a:r>
          </a:p>
        </p:txBody>
      </p:sp>
      <p:sp>
        <p:nvSpPr>
          <p:cNvPr id="372852" name="Line 116"/>
          <p:cNvSpPr>
            <a:spLocks noChangeShapeType="1"/>
          </p:cNvSpPr>
          <p:nvPr/>
        </p:nvSpPr>
        <p:spPr bwMode="auto">
          <a:xfrm>
            <a:off x="4181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50" name="Rectangle 117"/>
          <p:cNvSpPr>
            <a:spLocks noChangeArrowheads="1"/>
          </p:cNvSpPr>
          <p:nvPr/>
        </p:nvSpPr>
        <p:spPr bwMode="auto">
          <a:xfrm>
            <a:off x="3759200" y="5749925"/>
            <a:ext cx="88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mouse </a:t>
            </a:r>
          </a:p>
          <a:p>
            <a:pPr algn="ctr">
              <a:lnSpc>
                <a:spcPct val="90000"/>
              </a:lnSpc>
            </a:pPr>
            <a:r>
              <a:rPr lang="en-US" sz="1000" b="1"/>
              <a:t>experiment</a:t>
            </a:r>
          </a:p>
          <a:p>
            <a:pPr algn="ctr">
              <a:lnSpc>
                <a:spcPct val="90000"/>
              </a:lnSpc>
            </a:pPr>
            <a:r>
              <a:rPr lang="en-US" sz="1000" b="1"/>
              <a:t>(daily)</a:t>
            </a:r>
          </a:p>
        </p:txBody>
      </p:sp>
      <p:sp>
        <p:nvSpPr>
          <p:cNvPr id="372854" name="Line 118"/>
          <p:cNvSpPr>
            <a:spLocks noChangeShapeType="1"/>
          </p:cNvSpPr>
          <p:nvPr/>
        </p:nvSpPr>
        <p:spPr bwMode="auto">
          <a:xfrm>
            <a:off x="9810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52" name="Rectangle 119"/>
          <p:cNvSpPr>
            <a:spLocks noChangeArrowheads="1"/>
          </p:cNvSpPr>
          <p:nvPr/>
        </p:nvSpPr>
        <p:spPr bwMode="auto">
          <a:xfrm>
            <a:off x="644525" y="5749925"/>
            <a:ext cx="71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medical </a:t>
            </a:r>
          </a:p>
          <a:p>
            <a:pPr algn="ctr">
              <a:lnSpc>
                <a:spcPct val="90000"/>
              </a:lnSpc>
            </a:pPr>
            <a:r>
              <a:rPr lang="en-US" sz="1000" b="1"/>
              <a:t>chest</a:t>
            </a:r>
          </a:p>
          <a:p>
            <a:pPr algn="ctr">
              <a:lnSpc>
                <a:spcPct val="90000"/>
              </a:lnSpc>
            </a:pPr>
            <a:r>
              <a:rPr lang="en-US" sz="1000" b="1"/>
              <a:t>x-ray</a:t>
            </a:r>
          </a:p>
        </p:txBody>
      </p:sp>
      <p:sp>
        <p:nvSpPr>
          <p:cNvPr id="116853" name="Rectangle 120"/>
          <p:cNvSpPr>
            <a:spLocks noChangeArrowheads="1"/>
          </p:cNvSpPr>
          <p:nvPr/>
        </p:nvSpPr>
        <p:spPr bwMode="auto">
          <a:xfrm>
            <a:off x="7710488" y="1025525"/>
            <a:ext cx="13477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Accident</a:t>
            </a:r>
          </a:p>
          <a:p>
            <a:pPr algn="ctr">
              <a:lnSpc>
                <a:spcPct val="90000"/>
              </a:lnSpc>
            </a:pPr>
            <a:r>
              <a:rPr lang="en-US" sz="1000" b="1"/>
              <a:t>(whole body - w.b.)</a:t>
            </a:r>
          </a:p>
        </p:txBody>
      </p:sp>
      <p:sp>
        <p:nvSpPr>
          <p:cNvPr id="372857" name="Line 121"/>
          <p:cNvSpPr>
            <a:spLocks noChangeShapeType="1"/>
          </p:cNvSpPr>
          <p:nvPr/>
        </p:nvSpPr>
        <p:spPr bwMode="auto">
          <a:xfrm>
            <a:off x="752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55" name="Rectangle 122"/>
          <p:cNvSpPr>
            <a:spLocks noChangeArrowheads="1"/>
          </p:cNvSpPr>
          <p:nvPr/>
        </p:nvSpPr>
        <p:spPr bwMode="auto">
          <a:xfrm>
            <a:off x="255588" y="6542088"/>
            <a:ext cx="8810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200" b="1"/>
              <a:t> 0.000002</a:t>
            </a:r>
          </a:p>
        </p:txBody>
      </p:sp>
      <p:sp>
        <p:nvSpPr>
          <p:cNvPr id="372859" name="Line 123"/>
          <p:cNvSpPr>
            <a:spLocks noChangeShapeType="1"/>
          </p:cNvSpPr>
          <p:nvPr/>
        </p:nvSpPr>
        <p:spPr bwMode="auto">
          <a:xfrm flipV="1">
            <a:off x="6086475" y="1325563"/>
            <a:ext cx="0" cy="177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57" name="Rectangle 124"/>
          <p:cNvSpPr>
            <a:spLocks noChangeArrowheads="1"/>
          </p:cNvSpPr>
          <p:nvPr/>
        </p:nvSpPr>
        <p:spPr bwMode="auto">
          <a:xfrm>
            <a:off x="5157788" y="1025525"/>
            <a:ext cx="1881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Malignant Tissue Treatment</a:t>
            </a:r>
          </a:p>
          <a:p>
            <a:pPr algn="ctr">
              <a:lnSpc>
                <a:spcPct val="90000"/>
              </a:lnSpc>
            </a:pPr>
            <a:r>
              <a:rPr lang="en-US" sz="1000" b="1"/>
              <a:t>(5 - 6 weeks)</a:t>
            </a:r>
          </a:p>
        </p:txBody>
      </p:sp>
      <p:sp>
        <p:nvSpPr>
          <p:cNvPr id="116858" name="Rectangle 125"/>
          <p:cNvSpPr>
            <a:spLocks noChangeArrowheads="1"/>
          </p:cNvSpPr>
          <p:nvPr/>
        </p:nvSpPr>
        <p:spPr bwMode="auto">
          <a:xfrm>
            <a:off x="2027238" y="4530725"/>
            <a:ext cx="536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X-ray</a:t>
            </a:r>
          </a:p>
          <a:p>
            <a:pPr algn="ctr">
              <a:lnSpc>
                <a:spcPct val="90000"/>
              </a:lnSpc>
            </a:pPr>
            <a:r>
              <a:rPr lang="en-US" sz="1000" b="1"/>
              <a:t>lower</a:t>
            </a:r>
          </a:p>
          <a:p>
            <a:pPr algn="ctr">
              <a:lnSpc>
                <a:spcPct val="90000"/>
              </a:lnSpc>
            </a:pPr>
            <a:r>
              <a:rPr lang="en-US" sz="1000" b="1"/>
              <a:t>spine</a:t>
            </a:r>
          </a:p>
          <a:p>
            <a:pPr algn="ctr" eaLnBrk="1" hangingPunct="1">
              <a:lnSpc>
                <a:spcPct val="90000"/>
              </a:lnSpc>
            </a:pPr>
            <a:endParaRPr lang="en-US" sz="1000" b="1"/>
          </a:p>
        </p:txBody>
      </p:sp>
      <p:sp>
        <p:nvSpPr>
          <p:cNvPr id="372862" name="Line 126"/>
          <p:cNvSpPr>
            <a:spLocks noChangeShapeType="1"/>
          </p:cNvSpPr>
          <p:nvPr/>
        </p:nvSpPr>
        <p:spPr bwMode="auto">
          <a:xfrm>
            <a:off x="2276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63" name="Line 127"/>
          <p:cNvSpPr>
            <a:spLocks noChangeShapeType="1"/>
          </p:cNvSpPr>
          <p:nvPr/>
        </p:nvSpPr>
        <p:spPr bwMode="auto">
          <a:xfrm>
            <a:off x="6848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61" name="Rectangle 128"/>
          <p:cNvSpPr>
            <a:spLocks noChangeArrowheads="1"/>
          </p:cNvSpPr>
          <p:nvPr/>
        </p:nvSpPr>
        <p:spPr bwMode="auto">
          <a:xfrm>
            <a:off x="6527800" y="5597525"/>
            <a:ext cx="6286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CT</a:t>
            </a:r>
          </a:p>
          <a:p>
            <a:pPr algn="ctr">
              <a:lnSpc>
                <a:spcPct val="90000"/>
              </a:lnSpc>
            </a:pPr>
            <a:r>
              <a:rPr lang="en-US" sz="1000" b="1"/>
              <a:t>Scan</a:t>
            </a:r>
          </a:p>
          <a:p>
            <a:pPr algn="ctr">
              <a:lnSpc>
                <a:spcPct val="90000"/>
              </a:lnSpc>
            </a:pPr>
            <a:r>
              <a:rPr lang="en-US" sz="1000" b="1"/>
              <a:t>(center</a:t>
            </a:r>
          </a:p>
          <a:p>
            <a:pPr algn="ctr">
              <a:lnSpc>
                <a:spcPct val="90000"/>
              </a:lnSpc>
            </a:pPr>
            <a:r>
              <a:rPr lang="en-US" sz="1000" b="1"/>
              <a:t> line)</a:t>
            </a:r>
          </a:p>
        </p:txBody>
      </p:sp>
      <p:sp>
        <p:nvSpPr>
          <p:cNvPr id="372865" name="Line 129"/>
          <p:cNvSpPr>
            <a:spLocks noChangeShapeType="1"/>
          </p:cNvSpPr>
          <p:nvPr/>
        </p:nvSpPr>
        <p:spPr bwMode="auto">
          <a:xfrm>
            <a:off x="3800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63" name="Rectangle 130"/>
          <p:cNvSpPr>
            <a:spLocks noChangeArrowheads="1"/>
          </p:cNvSpPr>
          <p:nvPr/>
        </p:nvSpPr>
        <p:spPr bwMode="auto">
          <a:xfrm>
            <a:off x="3395663" y="4378325"/>
            <a:ext cx="8493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Full Mouth</a:t>
            </a:r>
          </a:p>
          <a:p>
            <a:pPr algn="ctr">
              <a:lnSpc>
                <a:spcPct val="90000"/>
              </a:lnSpc>
            </a:pPr>
            <a:r>
              <a:rPr lang="en-US" sz="1000" b="1"/>
              <a:t>(18 film)</a:t>
            </a:r>
          </a:p>
          <a:p>
            <a:pPr algn="ctr">
              <a:lnSpc>
                <a:spcPct val="90000"/>
              </a:lnSpc>
            </a:pPr>
            <a:r>
              <a:rPr lang="en-US" sz="1000" b="1"/>
              <a:t>x-ray</a:t>
            </a:r>
          </a:p>
          <a:p>
            <a:pPr algn="ctr">
              <a:lnSpc>
                <a:spcPct val="90000"/>
              </a:lnSpc>
            </a:pPr>
            <a:r>
              <a:rPr lang="en-US" sz="1000" b="1"/>
              <a:t>exam</a:t>
            </a:r>
          </a:p>
          <a:p>
            <a:pPr algn="ctr" eaLnBrk="1" hangingPunct="1">
              <a:lnSpc>
                <a:spcPct val="90000"/>
              </a:lnSpc>
            </a:pPr>
            <a:endParaRPr lang="en-US" sz="1000" b="1"/>
          </a:p>
        </p:txBody>
      </p:sp>
      <p:sp>
        <p:nvSpPr>
          <p:cNvPr id="116864" name="Rectangle 131"/>
          <p:cNvSpPr>
            <a:spLocks noChangeArrowheads="1"/>
          </p:cNvSpPr>
          <p:nvPr/>
        </p:nvSpPr>
        <p:spPr bwMode="auto">
          <a:xfrm>
            <a:off x="2955925" y="3311525"/>
            <a:ext cx="11160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U.S. Radworker</a:t>
            </a:r>
          </a:p>
          <a:p>
            <a:pPr algn="ctr">
              <a:lnSpc>
                <a:spcPct val="90000"/>
              </a:lnSpc>
            </a:pPr>
            <a:r>
              <a:rPr lang="en-US" sz="1000" b="1"/>
              <a:t>limit thru WWII</a:t>
            </a:r>
          </a:p>
          <a:p>
            <a:pPr algn="ctr">
              <a:lnSpc>
                <a:spcPct val="90000"/>
              </a:lnSpc>
            </a:pPr>
            <a:r>
              <a:rPr lang="en-US" sz="1000" b="1"/>
              <a:t>w.b. (yearly)</a:t>
            </a:r>
          </a:p>
        </p:txBody>
      </p:sp>
      <p:sp>
        <p:nvSpPr>
          <p:cNvPr id="372868" name="Line 132"/>
          <p:cNvSpPr>
            <a:spLocks noChangeShapeType="1"/>
          </p:cNvSpPr>
          <p:nvPr/>
        </p:nvSpPr>
        <p:spPr bwMode="auto">
          <a:xfrm>
            <a:off x="3495675" y="3789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nvGrpSpPr>
          <p:cNvPr id="116866" name="Group 133"/>
          <p:cNvGrpSpPr>
            <a:grpSpLocks/>
          </p:cNvGrpSpPr>
          <p:nvPr/>
        </p:nvGrpSpPr>
        <p:grpSpPr bwMode="auto">
          <a:xfrm>
            <a:off x="1093788" y="1044575"/>
            <a:ext cx="1017587" cy="498475"/>
            <a:chOff x="783" y="767"/>
            <a:chExt cx="641" cy="314"/>
          </a:xfrm>
        </p:grpSpPr>
        <p:sp>
          <p:nvSpPr>
            <p:cNvPr id="372870" name="Line 134"/>
            <p:cNvSpPr>
              <a:spLocks noChangeShapeType="1"/>
            </p:cNvSpPr>
            <p:nvPr/>
          </p:nvSpPr>
          <p:spPr bwMode="auto">
            <a:xfrm>
              <a:off x="808" y="816"/>
              <a:ext cx="0" cy="224"/>
            </a:xfrm>
            <a:prstGeom prst="line">
              <a:avLst/>
            </a:prstGeom>
            <a:noFill/>
            <a:ln w="25400">
              <a:solidFill>
                <a:srgbClr val="FC0128"/>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71" name="Line 135"/>
            <p:cNvSpPr>
              <a:spLocks noChangeShapeType="1"/>
            </p:cNvSpPr>
            <p:nvPr/>
          </p:nvSpPr>
          <p:spPr bwMode="auto">
            <a:xfrm>
              <a:off x="816" y="944"/>
              <a:ext cx="608" cy="0"/>
            </a:xfrm>
            <a:prstGeom prst="line">
              <a:avLst/>
            </a:prstGeom>
            <a:noFill/>
            <a:ln w="25400">
              <a:solidFill>
                <a:srgbClr val="FC0128"/>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72" name="Rectangle 136"/>
            <p:cNvSpPr>
              <a:spLocks noChangeArrowheads="1"/>
            </p:cNvSpPr>
            <p:nvPr/>
          </p:nvSpPr>
          <p:spPr bwMode="auto">
            <a:xfrm>
              <a:off x="783" y="767"/>
              <a:ext cx="55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800" b="1">
                  <a:solidFill>
                    <a:srgbClr val="FC0128"/>
                  </a:solidFill>
                </a:rPr>
                <a:t>Lethal</a:t>
              </a:r>
            </a:p>
            <a:p>
              <a:pPr algn="ctr">
                <a:lnSpc>
                  <a:spcPct val="90000"/>
                </a:lnSpc>
              </a:pPr>
              <a:r>
                <a:rPr lang="en-US" sz="1000" b="1">
                  <a:solidFill>
                    <a:srgbClr val="FC0128"/>
                  </a:solidFill>
                </a:rPr>
                <a:t>w.b.</a:t>
              </a:r>
            </a:p>
          </p:txBody>
        </p:sp>
      </p:grpSp>
      <p:sp>
        <p:nvSpPr>
          <p:cNvPr id="372873" name="Line 137"/>
          <p:cNvSpPr>
            <a:spLocks noChangeShapeType="1"/>
          </p:cNvSpPr>
          <p:nvPr/>
        </p:nvSpPr>
        <p:spPr bwMode="auto">
          <a:xfrm>
            <a:off x="1895475" y="3865563"/>
            <a:ext cx="0" cy="50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2874" name="Line 138"/>
          <p:cNvSpPr>
            <a:spLocks noChangeShapeType="1"/>
          </p:cNvSpPr>
          <p:nvPr/>
        </p:nvSpPr>
        <p:spPr bwMode="auto">
          <a:xfrm>
            <a:off x="1895475" y="3332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6869" name="Rectangle 139"/>
          <p:cNvSpPr>
            <a:spLocks noChangeArrowheads="1"/>
          </p:cNvSpPr>
          <p:nvPr/>
        </p:nvSpPr>
        <p:spPr bwMode="auto">
          <a:xfrm>
            <a:off x="1584325" y="3006725"/>
            <a:ext cx="17287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dirty="0"/>
              <a:t>U.S. </a:t>
            </a:r>
            <a:r>
              <a:rPr lang="en-US" sz="1000" b="1" dirty="0" err="1"/>
              <a:t>Radworker</a:t>
            </a:r>
            <a:r>
              <a:rPr lang="en-US" sz="1000" b="1" dirty="0"/>
              <a:t> limit thru </a:t>
            </a:r>
          </a:p>
          <a:p>
            <a:pPr algn="ctr">
              <a:lnSpc>
                <a:spcPct val="90000"/>
              </a:lnSpc>
            </a:pPr>
            <a:r>
              <a:rPr lang="en-US" sz="1000" b="1" dirty="0"/>
              <a:t>mid-fifties  </a:t>
            </a:r>
            <a:r>
              <a:rPr lang="en-US" sz="1000" b="1" dirty="0" err="1"/>
              <a:t>w.b</a:t>
            </a:r>
            <a:r>
              <a:rPr lang="en-US" sz="1000" b="1" dirty="0"/>
              <a:t>. (yearly)</a:t>
            </a:r>
          </a:p>
        </p:txBody>
      </p:sp>
    </p:spTree>
    <p:extLst>
      <p:ext uri="{BB962C8B-B14F-4D97-AF65-F5344CB8AC3E}">
        <p14:creationId xmlns:p14="http://schemas.microsoft.com/office/powerpoint/2010/main" val="48918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0975" y="93663"/>
            <a:ext cx="85408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sz="3600" b="1" dirty="0">
                <a:solidFill>
                  <a:schemeClr val="tx2"/>
                </a:solidFill>
                <a:effectLst>
                  <a:outerShdw blurRad="38100" dist="38100" dir="2700000" algn="tl">
                    <a:srgbClr val="000000">
                      <a:alpha val="43137"/>
                    </a:srgbClr>
                  </a:outerShdw>
                </a:effectLst>
              </a:rPr>
              <a:t>Human Experience: Ionizing Radiation</a:t>
            </a:r>
          </a:p>
        </p:txBody>
      </p:sp>
      <p:sp>
        <p:nvSpPr>
          <p:cNvPr id="373763" name="Line 3"/>
          <p:cNvSpPr>
            <a:spLocks noChangeShapeType="1"/>
          </p:cNvSpPr>
          <p:nvPr/>
        </p:nvSpPr>
        <p:spPr bwMode="auto">
          <a:xfrm>
            <a:off x="781050" y="14906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64" name="Line 4"/>
          <p:cNvSpPr>
            <a:spLocks noChangeShapeType="1"/>
          </p:cNvSpPr>
          <p:nvPr/>
        </p:nvSpPr>
        <p:spPr bwMode="auto">
          <a:xfrm>
            <a:off x="752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65" name="Line 5"/>
          <p:cNvSpPr>
            <a:spLocks noChangeShapeType="1"/>
          </p:cNvSpPr>
          <p:nvPr/>
        </p:nvSpPr>
        <p:spPr bwMode="auto">
          <a:xfrm>
            <a:off x="1514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66" name="Line 6"/>
          <p:cNvSpPr>
            <a:spLocks noChangeShapeType="1"/>
          </p:cNvSpPr>
          <p:nvPr/>
        </p:nvSpPr>
        <p:spPr bwMode="auto">
          <a:xfrm>
            <a:off x="2276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67" name="Line 7"/>
          <p:cNvSpPr>
            <a:spLocks noChangeShapeType="1"/>
          </p:cNvSpPr>
          <p:nvPr/>
        </p:nvSpPr>
        <p:spPr bwMode="auto">
          <a:xfrm>
            <a:off x="3038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68" name="Line 8"/>
          <p:cNvSpPr>
            <a:spLocks noChangeShapeType="1"/>
          </p:cNvSpPr>
          <p:nvPr/>
        </p:nvSpPr>
        <p:spPr bwMode="auto">
          <a:xfrm>
            <a:off x="3800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69" name="Line 9"/>
          <p:cNvSpPr>
            <a:spLocks noChangeShapeType="1"/>
          </p:cNvSpPr>
          <p:nvPr/>
        </p:nvSpPr>
        <p:spPr bwMode="auto">
          <a:xfrm>
            <a:off x="4562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0" name="Line 10"/>
          <p:cNvSpPr>
            <a:spLocks noChangeShapeType="1"/>
          </p:cNvSpPr>
          <p:nvPr/>
        </p:nvSpPr>
        <p:spPr bwMode="auto">
          <a:xfrm>
            <a:off x="5324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1" name="Line 11"/>
          <p:cNvSpPr>
            <a:spLocks noChangeShapeType="1"/>
          </p:cNvSpPr>
          <p:nvPr/>
        </p:nvSpPr>
        <p:spPr bwMode="auto">
          <a:xfrm>
            <a:off x="6086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2" name="Line 12"/>
          <p:cNvSpPr>
            <a:spLocks noChangeShapeType="1"/>
          </p:cNvSpPr>
          <p:nvPr/>
        </p:nvSpPr>
        <p:spPr bwMode="auto">
          <a:xfrm>
            <a:off x="6848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3" name="Line 13"/>
          <p:cNvSpPr>
            <a:spLocks noChangeShapeType="1"/>
          </p:cNvSpPr>
          <p:nvPr/>
        </p:nvSpPr>
        <p:spPr bwMode="auto">
          <a:xfrm>
            <a:off x="7610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4" name="Line 14"/>
          <p:cNvSpPr>
            <a:spLocks noChangeShapeType="1"/>
          </p:cNvSpPr>
          <p:nvPr/>
        </p:nvSpPr>
        <p:spPr bwMode="auto">
          <a:xfrm>
            <a:off x="8372475" y="1503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775" name="Rectangle 15"/>
          <p:cNvSpPr>
            <a:spLocks noChangeArrowheads="1"/>
          </p:cNvSpPr>
          <p:nvPr/>
        </p:nvSpPr>
        <p:spPr bwMode="auto">
          <a:xfrm>
            <a:off x="268288" y="16287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7776" name="Rectangle 16"/>
          <p:cNvSpPr>
            <a:spLocks noChangeArrowheads="1"/>
          </p:cNvSpPr>
          <p:nvPr/>
        </p:nvSpPr>
        <p:spPr bwMode="auto">
          <a:xfrm>
            <a:off x="7888288" y="1628775"/>
            <a:ext cx="1069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10,000 $</a:t>
            </a:r>
          </a:p>
        </p:txBody>
      </p:sp>
      <p:sp>
        <p:nvSpPr>
          <p:cNvPr id="373777" name="Line 17"/>
          <p:cNvSpPr>
            <a:spLocks noChangeShapeType="1"/>
          </p:cNvSpPr>
          <p:nvPr/>
        </p:nvSpPr>
        <p:spPr bwMode="auto">
          <a:xfrm>
            <a:off x="781050" y="27098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8" name="Line 18"/>
          <p:cNvSpPr>
            <a:spLocks noChangeShapeType="1"/>
          </p:cNvSpPr>
          <p:nvPr/>
        </p:nvSpPr>
        <p:spPr bwMode="auto">
          <a:xfrm>
            <a:off x="752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79" name="Line 19"/>
          <p:cNvSpPr>
            <a:spLocks noChangeShapeType="1"/>
          </p:cNvSpPr>
          <p:nvPr/>
        </p:nvSpPr>
        <p:spPr bwMode="auto">
          <a:xfrm>
            <a:off x="1514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0" name="Line 20"/>
          <p:cNvSpPr>
            <a:spLocks noChangeShapeType="1"/>
          </p:cNvSpPr>
          <p:nvPr/>
        </p:nvSpPr>
        <p:spPr bwMode="auto">
          <a:xfrm>
            <a:off x="2276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1" name="Line 21"/>
          <p:cNvSpPr>
            <a:spLocks noChangeShapeType="1"/>
          </p:cNvSpPr>
          <p:nvPr/>
        </p:nvSpPr>
        <p:spPr bwMode="auto">
          <a:xfrm>
            <a:off x="3038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2" name="Line 22"/>
          <p:cNvSpPr>
            <a:spLocks noChangeShapeType="1"/>
          </p:cNvSpPr>
          <p:nvPr/>
        </p:nvSpPr>
        <p:spPr bwMode="auto">
          <a:xfrm>
            <a:off x="3800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3" name="Line 23"/>
          <p:cNvSpPr>
            <a:spLocks noChangeShapeType="1"/>
          </p:cNvSpPr>
          <p:nvPr/>
        </p:nvSpPr>
        <p:spPr bwMode="auto">
          <a:xfrm>
            <a:off x="4562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4" name="Line 24"/>
          <p:cNvSpPr>
            <a:spLocks noChangeShapeType="1"/>
          </p:cNvSpPr>
          <p:nvPr/>
        </p:nvSpPr>
        <p:spPr bwMode="auto">
          <a:xfrm>
            <a:off x="5324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5" name="Line 25"/>
          <p:cNvSpPr>
            <a:spLocks noChangeShapeType="1"/>
          </p:cNvSpPr>
          <p:nvPr/>
        </p:nvSpPr>
        <p:spPr bwMode="auto">
          <a:xfrm>
            <a:off x="6086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6" name="Line 26"/>
          <p:cNvSpPr>
            <a:spLocks noChangeShapeType="1"/>
          </p:cNvSpPr>
          <p:nvPr/>
        </p:nvSpPr>
        <p:spPr bwMode="auto">
          <a:xfrm>
            <a:off x="6848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7" name="Line 27"/>
          <p:cNvSpPr>
            <a:spLocks noChangeShapeType="1"/>
          </p:cNvSpPr>
          <p:nvPr/>
        </p:nvSpPr>
        <p:spPr bwMode="auto">
          <a:xfrm>
            <a:off x="7610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88" name="Line 28"/>
          <p:cNvSpPr>
            <a:spLocks noChangeShapeType="1"/>
          </p:cNvSpPr>
          <p:nvPr/>
        </p:nvSpPr>
        <p:spPr bwMode="auto">
          <a:xfrm>
            <a:off x="8372475" y="2722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789" name="Rectangle 29"/>
          <p:cNvSpPr>
            <a:spLocks noChangeArrowheads="1"/>
          </p:cNvSpPr>
          <p:nvPr/>
        </p:nvSpPr>
        <p:spPr bwMode="auto">
          <a:xfrm>
            <a:off x="7964488" y="2847975"/>
            <a:ext cx="879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1000 $</a:t>
            </a:r>
          </a:p>
        </p:txBody>
      </p:sp>
      <p:sp>
        <p:nvSpPr>
          <p:cNvPr id="373790" name="Line 30"/>
          <p:cNvSpPr>
            <a:spLocks noChangeShapeType="1"/>
          </p:cNvSpPr>
          <p:nvPr/>
        </p:nvSpPr>
        <p:spPr bwMode="auto">
          <a:xfrm>
            <a:off x="781050" y="39290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1" name="Line 31"/>
          <p:cNvSpPr>
            <a:spLocks noChangeShapeType="1"/>
          </p:cNvSpPr>
          <p:nvPr/>
        </p:nvSpPr>
        <p:spPr bwMode="auto">
          <a:xfrm>
            <a:off x="752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2" name="Line 32"/>
          <p:cNvSpPr>
            <a:spLocks noChangeShapeType="1"/>
          </p:cNvSpPr>
          <p:nvPr/>
        </p:nvSpPr>
        <p:spPr bwMode="auto">
          <a:xfrm>
            <a:off x="1514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3" name="Line 33"/>
          <p:cNvSpPr>
            <a:spLocks noChangeShapeType="1"/>
          </p:cNvSpPr>
          <p:nvPr/>
        </p:nvSpPr>
        <p:spPr bwMode="auto">
          <a:xfrm>
            <a:off x="2276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4" name="Line 34"/>
          <p:cNvSpPr>
            <a:spLocks noChangeShapeType="1"/>
          </p:cNvSpPr>
          <p:nvPr/>
        </p:nvSpPr>
        <p:spPr bwMode="auto">
          <a:xfrm>
            <a:off x="3038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5" name="Line 35"/>
          <p:cNvSpPr>
            <a:spLocks noChangeShapeType="1"/>
          </p:cNvSpPr>
          <p:nvPr/>
        </p:nvSpPr>
        <p:spPr bwMode="auto">
          <a:xfrm>
            <a:off x="3800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6" name="Line 36"/>
          <p:cNvSpPr>
            <a:spLocks noChangeShapeType="1"/>
          </p:cNvSpPr>
          <p:nvPr/>
        </p:nvSpPr>
        <p:spPr bwMode="auto">
          <a:xfrm>
            <a:off x="4562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7" name="Line 37"/>
          <p:cNvSpPr>
            <a:spLocks noChangeShapeType="1"/>
          </p:cNvSpPr>
          <p:nvPr/>
        </p:nvSpPr>
        <p:spPr bwMode="auto">
          <a:xfrm>
            <a:off x="5324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8" name="Line 38"/>
          <p:cNvSpPr>
            <a:spLocks noChangeShapeType="1"/>
          </p:cNvSpPr>
          <p:nvPr/>
        </p:nvSpPr>
        <p:spPr bwMode="auto">
          <a:xfrm>
            <a:off x="6086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799" name="Line 39"/>
          <p:cNvSpPr>
            <a:spLocks noChangeShapeType="1"/>
          </p:cNvSpPr>
          <p:nvPr/>
        </p:nvSpPr>
        <p:spPr bwMode="auto">
          <a:xfrm>
            <a:off x="6848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0" name="Line 40"/>
          <p:cNvSpPr>
            <a:spLocks noChangeShapeType="1"/>
          </p:cNvSpPr>
          <p:nvPr/>
        </p:nvSpPr>
        <p:spPr bwMode="auto">
          <a:xfrm>
            <a:off x="7610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1" name="Line 41"/>
          <p:cNvSpPr>
            <a:spLocks noChangeShapeType="1"/>
          </p:cNvSpPr>
          <p:nvPr/>
        </p:nvSpPr>
        <p:spPr bwMode="auto">
          <a:xfrm>
            <a:off x="8372475" y="3941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02" name="Rectangle 42"/>
          <p:cNvSpPr>
            <a:spLocks noChangeArrowheads="1"/>
          </p:cNvSpPr>
          <p:nvPr/>
        </p:nvSpPr>
        <p:spPr bwMode="auto">
          <a:xfrm>
            <a:off x="8040688" y="4067175"/>
            <a:ext cx="75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100 $</a:t>
            </a:r>
          </a:p>
        </p:txBody>
      </p:sp>
      <p:sp>
        <p:nvSpPr>
          <p:cNvPr id="373803" name="Line 43"/>
          <p:cNvSpPr>
            <a:spLocks noChangeShapeType="1"/>
          </p:cNvSpPr>
          <p:nvPr/>
        </p:nvSpPr>
        <p:spPr bwMode="auto">
          <a:xfrm>
            <a:off x="781050" y="51482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4" name="Line 44"/>
          <p:cNvSpPr>
            <a:spLocks noChangeShapeType="1"/>
          </p:cNvSpPr>
          <p:nvPr/>
        </p:nvSpPr>
        <p:spPr bwMode="auto">
          <a:xfrm>
            <a:off x="752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5" name="Line 45"/>
          <p:cNvSpPr>
            <a:spLocks noChangeShapeType="1"/>
          </p:cNvSpPr>
          <p:nvPr/>
        </p:nvSpPr>
        <p:spPr bwMode="auto">
          <a:xfrm>
            <a:off x="1514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6" name="Line 46"/>
          <p:cNvSpPr>
            <a:spLocks noChangeShapeType="1"/>
          </p:cNvSpPr>
          <p:nvPr/>
        </p:nvSpPr>
        <p:spPr bwMode="auto">
          <a:xfrm>
            <a:off x="2276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7" name="Line 47"/>
          <p:cNvSpPr>
            <a:spLocks noChangeShapeType="1"/>
          </p:cNvSpPr>
          <p:nvPr/>
        </p:nvSpPr>
        <p:spPr bwMode="auto">
          <a:xfrm>
            <a:off x="3038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8" name="Line 48"/>
          <p:cNvSpPr>
            <a:spLocks noChangeShapeType="1"/>
          </p:cNvSpPr>
          <p:nvPr/>
        </p:nvSpPr>
        <p:spPr bwMode="auto">
          <a:xfrm>
            <a:off x="3800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09" name="Line 49"/>
          <p:cNvSpPr>
            <a:spLocks noChangeShapeType="1"/>
          </p:cNvSpPr>
          <p:nvPr/>
        </p:nvSpPr>
        <p:spPr bwMode="auto">
          <a:xfrm>
            <a:off x="4562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0" name="Line 50"/>
          <p:cNvSpPr>
            <a:spLocks noChangeShapeType="1"/>
          </p:cNvSpPr>
          <p:nvPr/>
        </p:nvSpPr>
        <p:spPr bwMode="auto">
          <a:xfrm>
            <a:off x="5324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1" name="Line 51"/>
          <p:cNvSpPr>
            <a:spLocks noChangeShapeType="1"/>
          </p:cNvSpPr>
          <p:nvPr/>
        </p:nvSpPr>
        <p:spPr bwMode="auto">
          <a:xfrm>
            <a:off x="6086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2" name="Line 52"/>
          <p:cNvSpPr>
            <a:spLocks noChangeShapeType="1"/>
          </p:cNvSpPr>
          <p:nvPr/>
        </p:nvSpPr>
        <p:spPr bwMode="auto">
          <a:xfrm>
            <a:off x="6848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3" name="Line 53"/>
          <p:cNvSpPr>
            <a:spLocks noChangeShapeType="1"/>
          </p:cNvSpPr>
          <p:nvPr/>
        </p:nvSpPr>
        <p:spPr bwMode="auto">
          <a:xfrm>
            <a:off x="7610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4" name="Line 54"/>
          <p:cNvSpPr>
            <a:spLocks noChangeShapeType="1"/>
          </p:cNvSpPr>
          <p:nvPr/>
        </p:nvSpPr>
        <p:spPr bwMode="auto">
          <a:xfrm>
            <a:off x="8372475" y="516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15" name="Rectangle 55"/>
          <p:cNvSpPr>
            <a:spLocks noChangeArrowheads="1"/>
          </p:cNvSpPr>
          <p:nvPr/>
        </p:nvSpPr>
        <p:spPr bwMode="auto">
          <a:xfrm>
            <a:off x="8116888" y="5286375"/>
            <a:ext cx="62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10 $</a:t>
            </a:r>
          </a:p>
        </p:txBody>
      </p:sp>
      <p:sp>
        <p:nvSpPr>
          <p:cNvPr id="373816" name="Line 56"/>
          <p:cNvSpPr>
            <a:spLocks noChangeShapeType="1"/>
          </p:cNvSpPr>
          <p:nvPr/>
        </p:nvSpPr>
        <p:spPr bwMode="auto">
          <a:xfrm>
            <a:off x="781050" y="6367463"/>
            <a:ext cx="7562850" cy="0"/>
          </a:xfrm>
          <a:prstGeom prst="line">
            <a:avLst/>
          </a:prstGeom>
          <a:noFill/>
          <a:ln w="57150" cmpd="thinThick">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7" name="Line 57"/>
          <p:cNvSpPr>
            <a:spLocks noChangeShapeType="1"/>
          </p:cNvSpPr>
          <p:nvPr/>
        </p:nvSpPr>
        <p:spPr bwMode="auto">
          <a:xfrm>
            <a:off x="752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8" name="Line 58"/>
          <p:cNvSpPr>
            <a:spLocks noChangeShapeType="1"/>
          </p:cNvSpPr>
          <p:nvPr/>
        </p:nvSpPr>
        <p:spPr bwMode="auto">
          <a:xfrm>
            <a:off x="1514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19" name="Line 59"/>
          <p:cNvSpPr>
            <a:spLocks noChangeShapeType="1"/>
          </p:cNvSpPr>
          <p:nvPr/>
        </p:nvSpPr>
        <p:spPr bwMode="auto">
          <a:xfrm>
            <a:off x="2276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0" name="Line 60"/>
          <p:cNvSpPr>
            <a:spLocks noChangeShapeType="1"/>
          </p:cNvSpPr>
          <p:nvPr/>
        </p:nvSpPr>
        <p:spPr bwMode="auto">
          <a:xfrm>
            <a:off x="3038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1" name="Line 61"/>
          <p:cNvSpPr>
            <a:spLocks noChangeShapeType="1"/>
          </p:cNvSpPr>
          <p:nvPr/>
        </p:nvSpPr>
        <p:spPr bwMode="auto">
          <a:xfrm>
            <a:off x="3800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2" name="Line 62"/>
          <p:cNvSpPr>
            <a:spLocks noChangeShapeType="1"/>
          </p:cNvSpPr>
          <p:nvPr/>
        </p:nvSpPr>
        <p:spPr bwMode="auto">
          <a:xfrm>
            <a:off x="4562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3" name="Line 63"/>
          <p:cNvSpPr>
            <a:spLocks noChangeShapeType="1"/>
          </p:cNvSpPr>
          <p:nvPr/>
        </p:nvSpPr>
        <p:spPr bwMode="auto">
          <a:xfrm>
            <a:off x="5324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4" name="Line 64"/>
          <p:cNvSpPr>
            <a:spLocks noChangeShapeType="1"/>
          </p:cNvSpPr>
          <p:nvPr/>
        </p:nvSpPr>
        <p:spPr bwMode="auto">
          <a:xfrm>
            <a:off x="6086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5" name="Line 65"/>
          <p:cNvSpPr>
            <a:spLocks noChangeShapeType="1"/>
          </p:cNvSpPr>
          <p:nvPr/>
        </p:nvSpPr>
        <p:spPr bwMode="auto">
          <a:xfrm>
            <a:off x="6848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6" name="Line 66"/>
          <p:cNvSpPr>
            <a:spLocks noChangeShapeType="1"/>
          </p:cNvSpPr>
          <p:nvPr/>
        </p:nvSpPr>
        <p:spPr bwMode="auto">
          <a:xfrm>
            <a:off x="7610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27" name="Line 67"/>
          <p:cNvSpPr>
            <a:spLocks noChangeShapeType="1"/>
          </p:cNvSpPr>
          <p:nvPr/>
        </p:nvSpPr>
        <p:spPr bwMode="auto">
          <a:xfrm>
            <a:off x="8372475" y="638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28" name="Rectangle 68"/>
          <p:cNvSpPr>
            <a:spLocks noChangeArrowheads="1"/>
          </p:cNvSpPr>
          <p:nvPr/>
        </p:nvSpPr>
        <p:spPr bwMode="auto">
          <a:xfrm>
            <a:off x="8193088" y="6505575"/>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1 $</a:t>
            </a:r>
          </a:p>
        </p:txBody>
      </p:sp>
      <p:sp>
        <p:nvSpPr>
          <p:cNvPr id="117829" name="Rectangle 69"/>
          <p:cNvSpPr>
            <a:spLocks noChangeArrowheads="1"/>
          </p:cNvSpPr>
          <p:nvPr/>
        </p:nvSpPr>
        <p:spPr bwMode="auto">
          <a:xfrm>
            <a:off x="4154488" y="1628775"/>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5000</a:t>
            </a:r>
          </a:p>
        </p:txBody>
      </p:sp>
      <p:sp>
        <p:nvSpPr>
          <p:cNvPr id="117830" name="Rectangle 70"/>
          <p:cNvSpPr>
            <a:spLocks noChangeArrowheads="1"/>
          </p:cNvSpPr>
          <p:nvPr/>
        </p:nvSpPr>
        <p:spPr bwMode="auto">
          <a:xfrm>
            <a:off x="4230688" y="2847975"/>
            <a:ext cx="587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500</a:t>
            </a:r>
          </a:p>
        </p:txBody>
      </p:sp>
      <p:sp>
        <p:nvSpPr>
          <p:cNvPr id="117831" name="Rectangle 71"/>
          <p:cNvSpPr>
            <a:spLocks noChangeArrowheads="1"/>
          </p:cNvSpPr>
          <p:nvPr/>
        </p:nvSpPr>
        <p:spPr bwMode="auto">
          <a:xfrm>
            <a:off x="4306888" y="4067175"/>
            <a:ext cx="460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50</a:t>
            </a:r>
          </a:p>
        </p:txBody>
      </p:sp>
      <p:sp>
        <p:nvSpPr>
          <p:cNvPr id="117832" name="Rectangle 72"/>
          <p:cNvSpPr>
            <a:spLocks noChangeArrowheads="1"/>
          </p:cNvSpPr>
          <p:nvPr/>
        </p:nvSpPr>
        <p:spPr bwMode="auto">
          <a:xfrm>
            <a:off x="4383088" y="5286375"/>
            <a:ext cx="333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5</a:t>
            </a:r>
          </a:p>
        </p:txBody>
      </p:sp>
      <p:sp>
        <p:nvSpPr>
          <p:cNvPr id="117833" name="Rectangle 73"/>
          <p:cNvSpPr>
            <a:spLocks noChangeArrowheads="1"/>
          </p:cNvSpPr>
          <p:nvPr/>
        </p:nvSpPr>
        <p:spPr bwMode="auto">
          <a:xfrm>
            <a:off x="4306888" y="6505575"/>
            <a:ext cx="62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0.50</a:t>
            </a:r>
          </a:p>
        </p:txBody>
      </p:sp>
      <p:grpSp>
        <p:nvGrpSpPr>
          <p:cNvPr id="117834" name="Group 74"/>
          <p:cNvGrpSpPr>
            <a:grpSpLocks/>
          </p:cNvGrpSpPr>
          <p:nvPr/>
        </p:nvGrpSpPr>
        <p:grpSpPr bwMode="auto">
          <a:xfrm>
            <a:off x="4522788" y="2263775"/>
            <a:ext cx="1017587" cy="498475"/>
            <a:chOff x="2943" y="1535"/>
            <a:chExt cx="641" cy="314"/>
          </a:xfrm>
        </p:grpSpPr>
        <p:sp>
          <p:nvSpPr>
            <p:cNvPr id="373835" name="Line 75"/>
            <p:cNvSpPr>
              <a:spLocks noChangeShapeType="1"/>
            </p:cNvSpPr>
            <p:nvPr/>
          </p:nvSpPr>
          <p:spPr bwMode="auto">
            <a:xfrm>
              <a:off x="2968" y="1584"/>
              <a:ext cx="0" cy="224"/>
            </a:xfrm>
            <a:prstGeom prst="line">
              <a:avLst/>
            </a:prstGeom>
            <a:noFill/>
            <a:ln w="25400">
              <a:solidFill>
                <a:srgbClr val="FC0128"/>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36" name="Line 76"/>
            <p:cNvSpPr>
              <a:spLocks noChangeShapeType="1"/>
            </p:cNvSpPr>
            <p:nvPr/>
          </p:nvSpPr>
          <p:spPr bwMode="auto">
            <a:xfrm>
              <a:off x="2976" y="1712"/>
              <a:ext cx="608" cy="0"/>
            </a:xfrm>
            <a:prstGeom prst="line">
              <a:avLst/>
            </a:prstGeom>
            <a:noFill/>
            <a:ln w="25400">
              <a:solidFill>
                <a:srgbClr val="FC0128"/>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99" name="Rectangle 77"/>
            <p:cNvSpPr>
              <a:spLocks noChangeArrowheads="1"/>
            </p:cNvSpPr>
            <p:nvPr/>
          </p:nvSpPr>
          <p:spPr bwMode="auto">
            <a:xfrm>
              <a:off x="2943" y="1535"/>
              <a:ext cx="55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800" b="1">
                  <a:solidFill>
                    <a:srgbClr val="FC0128"/>
                  </a:solidFill>
                </a:rPr>
                <a:t>Lethal</a:t>
              </a:r>
            </a:p>
            <a:p>
              <a:pPr algn="ctr">
                <a:lnSpc>
                  <a:spcPct val="90000"/>
                </a:lnSpc>
              </a:pPr>
              <a:r>
                <a:rPr lang="en-US" sz="1000" b="1">
                  <a:solidFill>
                    <a:srgbClr val="FC0128"/>
                  </a:solidFill>
                </a:rPr>
                <a:t>w.b.</a:t>
              </a:r>
            </a:p>
          </p:txBody>
        </p:sp>
      </p:grpSp>
      <p:sp>
        <p:nvSpPr>
          <p:cNvPr id="373838" name="Line 78"/>
          <p:cNvSpPr>
            <a:spLocks noChangeShapeType="1"/>
          </p:cNvSpPr>
          <p:nvPr/>
        </p:nvSpPr>
        <p:spPr bwMode="auto">
          <a:xfrm>
            <a:off x="4562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36" name="Rectangle 79"/>
          <p:cNvSpPr>
            <a:spLocks noChangeArrowheads="1"/>
          </p:cNvSpPr>
          <p:nvPr/>
        </p:nvSpPr>
        <p:spPr bwMode="auto">
          <a:xfrm>
            <a:off x="4016375" y="4530725"/>
            <a:ext cx="1130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U.S. </a:t>
            </a:r>
          </a:p>
          <a:p>
            <a:pPr algn="ctr">
              <a:lnSpc>
                <a:spcPct val="90000"/>
              </a:lnSpc>
            </a:pPr>
            <a:r>
              <a:rPr lang="en-US" sz="1000" b="1"/>
              <a:t>Radworker limit</a:t>
            </a:r>
          </a:p>
          <a:p>
            <a:pPr algn="ctr">
              <a:lnSpc>
                <a:spcPct val="90000"/>
              </a:lnSpc>
            </a:pPr>
            <a:r>
              <a:rPr lang="en-US" sz="1000" b="1"/>
              <a:t>w.b. (yearly)</a:t>
            </a:r>
          </a:p>
        </p:txBody>
      </p:sp>
      <p:sp>
        <p:nvSpPr>
          <p:cNvPr id="373840" name="Line 80"/>
          <p:cNvSpPr>
            <a:spLocks noChangeShapeType="1"/>
          </p:cNvSpPr>
          <p:nvPr/>
        </p:nvSpPr>
        <p:spPr bwMode="auto">
          <a:xfrm>
            <a:off x="3038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38" name="Rectangle 81"/>
          <p:cNvSpPr>
            <a:spLocks noChangeArrowheads="1"/>
          </p:cNvSpPr>
          <p:nvPr/>
        </p:nvSpPr>
        <p:spPr bwMode="auto">
          <a:xfrm>
            <a:off x="2970213" y="5673725"/>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natural</a:t>
            </a:r>
          </a:p>
          <a:p>
            <a:pPr algn="ctr">
              <a:lnSpc>
                <a:spcPct val="90000"/>
              </a:lnSpc>
            </a:pPr>
            <a:r>
              <a:rPr lang="en-US" sz="1000" b="1"/>
              <a:t>background</a:t>
            </a:r>
          </a:p>
          <a:p>
            <a:pPr algn="ctr">
              <a:lnSpc>
                <a:spcPct val="90000"/>
              </a:lnSpc>
            </a:pPr>
            <a:r>
              <a:rPr lang="en-US" sz="1000" b="1"/>
              <a:t>w.b. (yearly)</a:t>
            </a:r>
          </a:p>
        </p:txBody>
      </p:sp>
      <p:sp>
        <p:nvSpPr>
          <p:cNvPr id="373842" name="Line 82"/>
          <p:cNvSpPr>
            <a:spLocks noChangeShapeType="1"/>
          </p:cNvSpPr>
          <p:nvPr/>
        </p:nvSpPr>
        <p:spPr bwMode="auto">
          <a:xfrm>
            <a:off x="3800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43" name="Line 83"/>
          <p:cNvSpPr>
            <a:spLocks noChangeShapeType="1"/>
          </p:cNvSpPr>
          <p:nvPr/>
        </p:nvSpPr>
        <p:spPr bwMode="auto">
          <a:xfrm>
            <a:off x="3051175" y="6215063"/>
            <a:ext cx="736600" cy="0"/>
          </a:xfrm>
          <a:prstGeom prst="line">
            <a:avLst/>
          </a:prstGeom>
          <a:noFill/>
          <a:ln w="25400">
            <a:solidFill>
              <a:schemeClr val="tx1"/>
            </a:solidFill>
            <a:round/>
            <a:headEnd type="triangle" w="med" len="me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41" name="Rectangle 84"/>
          <p:cNvSpPr>
            <a:spLocks noChangeArrowheads="1"/>
          </p:cNvSpPr>
          <p:nvPr/>
        </p:nvSpPr>
        <p:spPr bwMode="auto">
          <a:xfrm>
            <a:off x="0" y="5978525"/>
            <a:ext cx="806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antique</a:t>
            </a:r>
          </a:p>
          <a:p>
            <a:pPr algn="ctr">
              <a:lnSpc>
                <a:spcPct val="90000"/>
              </a:lnSpc>
            </a:pPr>
            <a:r>
              <a:rPr lang="en-US" sz="1000" b="1"/>
              <a:t>(per hour)</a:t>
            </a:r>
          </a:p>
        </p:txBody>
      </p:sp>
      <p:sp>
        <p:nvSpPr>
          <p:cNvPr id="117842" name="Rectangle 85"/>
          <p:cNvSpPr>
            <a:spLocks noChangeArrowheads="1"/>
          </p:cNvSpPr>
          <p:nvPr/>
        </p:nvSpPr>
        <p:spPr bwMode="auto">
          <a:xfrm>
            <a:off x="268288" y="28479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7843" name="Rectangle 86"/>
          <p:cNvSpPr>
            <a:spLocks noChangeArrowheads="1"/>
          </p:cNvSpPr>
          <p:nvPr/>
        </p:nvSpPr>
        <p:spPr bwMode="auto">
          <a:xfrm>
            <a:off x="268288" y="40671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7844" name="Rectangle 87"/>
          <p:cNvSpPr>
            <a:spLocks noChangeArrowheads="1"/>
          </p:cNvSpPr>
          <p:nvPr/>
        </p:nvSpPr>
        <p:spPr bwMode="auto">
          <a:xfrm>
            <a:off x="268288" y="5286375"/>
            <a:ext cx="7207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&gt; 0.0</a:t>
            </a:r>
          </a:p>
        </p:txBody>
      </p:sp>
      <p:sp>
        <p:nvSpPr>
          <p:cNvPr id="117845" name="Rectangle 88"/>
          <p:cNvSpPr>
            <a:spLocks noChangeArrowheads="1"/>
          </p:cNvSpPr>
          <p:nvPr/>
        </p:nvSpPr>
        <p:spPr bwMode="auto">
          <a:xfrm>
            <a:off x="1106488" y="1628775"/>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1000</a:t>
            </a:r>
          </a:p>
        </p:txBody>
      </p:sp>
      <p:sp>
        <p:nvSpPr>
          <p:cNvPr id="117846" name="Rectangle 89"/>
          <p:cNvSpPr>
            <a:spLocks noChangeArrowheads="1"/>
          </p:cNvSpPr>
          <p:nvPr/>
        </p:nvSpPr>
        <p:spPr bwMode="auto">
          <a:xfrm>
            <a:off x="1182688" y="2847975"/>
            <a:ext cx="587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100</a:t>
            </a:r>
          </a:p>
        </p:txBody>
      </p:sp>
      <p:sp>
        <p:nvSpPr>
          <p:cNvPr id="117847" name="Rectangle 90"/>
          <p:cNvSpPr>
            <a:spLocks noChangeArrowheads="1"/>
          </p:cNvSpPr>
          <p:nvPr/>
        </p:nvSpPr>
        <p:spPr bwMode="auto">
          <a:xfrm>
            <a:off x="1258888" y="4067175"/>
            <a:ext cx="460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10</a:t>
            </a:r>
          </a:p>
        </p:txBody>
      </p:sp>
      <p:sp>
        <p:nvSpPr>
          <p:cNvPr id="117848" name="Rectangle 91"/>
          <p:cNvSpPr>
            <a:spLocks noChangeArrowheads="1"/>
          </p:cNvSpPr>
          <p:nvPr/>
        </p:nvSpPr>
        <p:spPr bwMode="auto">
          <a:xfrm>
            <a:off x="1335088" y="5286375"/>
            <a:ext cx="333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1</a:t>
            </a:r>
          </a:p>
        </p:txBody>
      </p:sp>
      <p:sp>
        <p:nvSpPr>
          <p:cNvPr id="117849" name="Rectangle 92"/>
          <p:cNvSpPr>
            <a:spLocks noChangeArrowheads="1"/>
          </p:cNvSpPr>
          <p:nvPr/>
        </p:nvSpPr>
        <p:spPr bwMode="auto">
          <a:xfrm>
            <a:off x="1258888" y="6505575"/>
            <a:ext cx="62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800" b="1"/>
              <a:t>0.10</a:t>
            </a:r>
          </a:p>
        </p:txBody>
      </p:sp>
      <p:sp>
        <p:nvSpPr>
          <p:cNvPr id="373853" name="Line 93"/>
          <p:cNvSpPr>
            <a:spLocks noChangeShapeType="1"/>
          </p:cNvSpPr>
          <p:nvPr/>
        </p:nvSpPr>
        <p:spPr bwMode="auto">
          <a:xfrm flipV="1">
            <a:off x="8372475" y="1325563"/>
            <a:ext cx="0" cy="177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54" name="Line 94"/>
          <p:cNvSpPr>
            <a:spLocks noChangeShapeType="1"/>
          </p:cNvSpPr>
          <p:nvPr/>
        </p:nvSpPr>
        <p:spPr bwMode="auto">
          <a:xfrm>
            <a:off x="8372475" y="3789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52" name="Rectangle 95"/>
          <p:cNvSpPr>
            <a:spLocks noChangeArrowheads="1"/>
          </p:cNvSpPr>
          <p:nvPr/>
        </p:nvSpPr>
        <p:spPr bwMode="auto">
          <a:xfrm>
            <a:off x="7826375" y="3311525"/>
            <a:ext cx="1130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Soviet </a:t>
            </a:r>
          </a:p>
          <a:p>
            <a:pPr algn="ctr">
              <a:lnSpc>
                <a:spcPct val="90000"/>
              </a:lnSpc>
            </a:pPr>
            <a:r>
              <a:rPr lang="en-US" sz="1000" b="1"/>
              <a:t>Radworker limit</a:t>
            </a:r>
          </a:p>
          <a:p>
            <a:pPr algn="ctr">
              <a:lnSpc>
                <a:spcPct val="90000"/>
              </a:lnSpc>
            </a:pPr>
            <a:r>
              <a:rPr lang="en-US" sz="1000" b="1"/>
              <a:t>w.b. (yearly)</a:t>
            </a:r>
          </a:p>
        </p:txBody>
      </p:sp>
      <p:sp>
        <p:nvSpPr>
          <p:cNvPr id="373856" name="Line 96"/>
          <p:cNvSpPr>
            <a:spLocks noChangeShapeType="1"/>
          </p:cNvSpPr>
          <p:nvPr/>
        </p:nvSpPr>
        <p:spPr bwMode="auto">
          <a:xfrm>
            <a:off x="2276475" y="13509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54" name="Rectangle 97"/>
          <p:cNvSpPr>
            <a:spLocks noChangeArrowheads="1"/>
          </p:cNvSpPr>
          <p:nvPr/>
        </p:nvSpPr>
        <p:spPr bwMode="auto">
          <a:xfrm>
            <a:off x="1866900" y="949325"/>
            <a:ext cx="854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Thyroid</a:t>
            </a:r>
          </a:p>
          <a:p>
            <a:pPr algn="ctr">
              <a:lnSpc>
                <a:spcPct val="90000"/>
              </a:lnSpc>
            </a:pPr>
            <a:r>
              <a:rPr lang="en-US" sz="1000" b="1"/>
              <a:t> Treatment</a:t>
            </a:r>
          </a:p>
        </p:txBody>
      </p:sp>
      <p:sp>
        <p:nvSpPr>
          <p:cNvPr id="373858" name="Line 98"/>
          <p:cNvSpPr>
            <a:spLocks noChangeShapeType="1"/>
          </p:cNvSpPr>
          <p:nvPr/>
        </p:nvSpPr>
        <p:spPr bwMode="auto">
          <a:xfrm>
            <a:off x="1514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56" name="Rectangle 99"/>
          <p:cNvSpPr>
            <a:spLocks noChangeArrowheads="1"/>
          </p:cNvSpPr>
          <p:nvPr/>
        </p:nvSpPr>
        <p:spPr bwMode="auto">
          <a:xfrm>
            <a:off x="1196975" y="4530725"/>
            <a:ext cx="6778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Shuttle</a:t>
            </a:r>
          </a:p>
          <a:p>
            <a:pPr algn="ctr">
              <a:lnSpc>
                <a:spcPct val="90000"/>
              </a:lnSpc>
            </a:pPr>
            <a:r>
              <a:rPr lang="en-US" sz="1000" b="1"/>
              <a:t>Mission</a:t>
            </a:r>
          </a:p>
          <a:p>
            <a:pPr algn="ctr">
              <a:lnSpc>
                <a:spcPct val="90000"/>
              </a:lnSpc>
            </a:pPr>
            <a:r>
              <a:rPr lang="en-US" sz="1000" b="1"/>
              <a:t>w.b.</a:t>
            </a:r>
          </a:p>
          <a:p>
            <a:pPr algn="ctr" latinLnBrk="1">
              <a:lnSpc>
                <a:spcPct val="90000"/>
              </a:lnSpc>
            </a:pPr>
            <a:endParaRPr lang="en-US" sz="1000" b="1"/>
          </a:p>
        </p:txBody>
      </p:sp>
      <p:sp>
        <p:nvSpPr>
          <p:cNvPr id="373860" name="Line 100"/>
          <p:cNvSpPr>
            <a:spLocks noChangeShapeType="1"/>
          </p:cNvSpPr>
          <p:nvPr/>
        </p:nvSpPr>
        <p:spPr bwMode="auto">
          <a:xfrm>
            <a:off x="6086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58" name="Rectangle 101"/>
          <p:cNvSpPr>
            <a:spLocks noChangeArrowheads="1"/>
          </p:cNvSpPr>
          <p:nvPr/>
        </p:nvSpPr>
        <p:spPr bwMode="auto">
          <a:xfrm>
            <a:off x="5599113" y="5749925"/>
            <a:ext cx="101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medical x-ray</a:t>
            </a:r>
          </a:p>
          <a:p>
            <a:pPr algn="ctr">
              <a:lnSpc>
                <a:spcPct val="90000"/>
              </a:lnSpc>
            </a:pPr>
            <a:r>
              <a:rPr lang="en-US" sz="1000" b="1"/>
              <a:t>technician</a:t>
            </a:r>
          </a:p>
          <a:p>
            <a:pPr algn="ctr">
              <a:lnSpc>
                <a:spcPct val="90000"/>
              </a:lnSpc>
            </a:pPr>
            <a:r>
              <a:rPr lang="en-US" sz="1000" b="1"/>
              <a:t>w.b. (yearly)</a:t>
            </a:r>
          </a:p>
        </p:txBody>
      </p:sp>
      <p:sp>
        <p:nvSpPr>
          <p:cNvPr id="373862" name="Line 102"/>
          <p:cNvSpPr>
            <a:spLocks noChangeShapeType="1"/>
          </p:cNvSpPr>
          <p:nvPr/>
        </p:nvSpPr>
        <p:spPr bwMode="auto">
          <a:xfrm>
            <a:off x="4410075" y="37512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60" name="Rectangle 103"/>
          <p:cNvSpPr>
            <a:spLocks noChangeArrowheads="1"/>
          </p:cNvSpPr>
          <p:nvPr/>
        </p:nvSpPr>
        <p:spPr bwMode="auto">
          <a:xfrm>
            <a:off x="4010025" y="3292475"/>
            <a:ext cx="9112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Ramsar,</a:t>
            </a:r>
          </a:p>
          <a:p>
            <a:pPr algn="ctr">
              <a:lnSpc>
                <a:spcPct val="90000"/>
              </a:lnSpc>
            </a:pPr>
            <a:r>
              <a:rPr lang="en-US" sz="1000" b="1"/>
              <a:t> Iran</a:t>
            </a:r>
          </a:p>
          <a:p>
            <a:pPr algn="ctr">
              <a:lnSpc>
                <a:spcPct val="90000"/>
              </a:lnSpc>
            </a:pPr>
            <a:r>
              <a:rPr lang="en-US" sz="1000" b="1"/>
              <a:t>w.b. (yearly)</a:t>
            </a:r>
          </a:p>
        </p:txBody>
      </p:sp>
      <p:sp>
        <p:nvSpPr>
          <p:cNvPr id="373864" name="Line 104"/>
          <p:cNvSpPr>
            <a:spLocks noChangeShapeType="1"/>
          </p:cNvSpPr>
          <p:nvPr/>
        </p:nvSpPr>
        <p:spPr bwMode="auto">
          <a:xfrm>
            <a:off x="8372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62" name="Rectangle 105"/>
          <p:cNvSpPr>
            <a:spLocks noChangeArrowheads="1"/>
          </p:cNvSpPr>
          <p:nvPr/>
        </p:nvSpPr>
        <p:spPr bwMode="auto">
          <a:xfrm>
            <a:off x="7923213" y="5902325"/>
            <a:ext cx="936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Airline Pilot</a:t>
            </a:r>
          </a:p>
          <a:p>
            <a:pPr algn="ctr">
              <a:lnSpc>
                <a:spcPct val="90000"/>
              </a:lnSpc>
            </a:pPr>
            <a:r>
              <a:rPr lang="en-US" sz="1000" b="1"/>
              <a:t>w.b. (yearly)</a:t>
            </a:r>
          </a:p>
        </p:txBody>
      </p:sp>
      <p:sp>
        <p:nvSpPr>
          <p:cNvPr id="373866" name="Line 106"/>
          <p:cNvSpPr>
            <a:spLocks noChangeShapeType="1"/>
          </p:cNvSpPr>
          <p:nvPr/>
        </p:nvSpPr>
        <p:spPr bwMode="auto">
          <a:xfrm>
            <a:off x="65436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64" name="Rectangle 107"/>
          <p:cNvSpPr>
            <a:spLocks noChangeArrowheads="1"/>
          </p:cNvSpPr>
          <p:nvPr/>
        </p:nvSpPr>
        <p:spPr bwMode="auto">
          <a:xfrm>
            <a:off x="6057900" y="4530725"/>
            <a:ext cx="10096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Skylab</a:t>
            </a:r>
          </a:p>
          <a:p>
            <a:pPr algn="ctr">
              <a:lnSpc>
                <a:spcPct val="90000"/>
              </a:lnSpc>
            </a:pPr>
            <a:r>
              <a:rPr lang="en-US" sz="1000" b="1"/>
              <a:t>Mission</a:t>
            </a:r>
          </a:p>
          <a:p>
            <a:pPr algn="ctr">
              <a:lnSpc>
                <a:spcPct val="90000"/>
              </a:lnSpc>
            </a:pPr>
            <a:r>
              <a:rPr lang="en-US" sz="1000" b="1"/>
              <a:t>w.b. (90 days)</a:t>
            </a:r>
          </a:p>
          <a:p>
            <a:pPr algn="ctr" latinLnBrk="1">
              <a:lnSpc>
                <a:spcPct val="90000"/>
              </a:lnSpc>
            </a:pPr>
            <a:endParaRPr lang="en-US" sz="1000" b="1"/>
          </a:p>
        </p:txBody>
      </p:sp>
      <p:sp>
        <p:nvSpPr>
          <p:cNvPr id="373868" name="Line 108"/>
          <p:cNvSpPr>
            <a:spLocks noChangeShapeType="1"/>
          </p:cNvSpPr>
          <p:nvPr/>
        </p:nvSpPr>
        <p:spPr bwMode="auto">
          <a:xfrm>
            <a:off x="2047875" y="3789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66" name="Rectangle 109"/>
          <p:cNvSpPr>
            <a:spLocks noChangeArrowheads="1"/>
          </p:cNvSpPr>
          <p:nvPr/>
        </p:nvSpPr>
        <p:spPr bwMode="auto">
          <a:xfrm>
            <a:off x="2589213" y="4378325"/>
            <a:ext cx="9366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Monazite</a:t>
            </a:r>
          </a:p>
          <a:p>
            <a:pPr algn="ctr">
              <a:lnSpc>
                <a:spcPct val="90000"/>
              </a:lnSpc>
            </a:pPr>
            <a:r>
              <a:rPr lang="en-US" sz="1000" b="1"/>
              <a:t>Sands,</a:t>
            </a:r>
          </a:p>
          <a:p>
            <a:pPr algn="ctr">
              <a:lnSpc>
                <a:spcPct val="90000"/>
              </a:lnSpc>
            </a:pPr>
            <a:r>
              <a:rPr lang="en-US" sz="1000" b="1"/>
              <a:t>India</a:t>
            </a:r>
          </a:p>
          <a:p>
            <a:pPr algn="ctr">
              <a:lnSpc>
                <a:spcPct val="90000"/>
              </a:lnSpc>
            </a:pPr>
            <a:r>
              <a:rPr lang="en-US" sz="1000" b="1"/>
              <a:t>w.b. (yearly)</a:t>
            </a:r>
          </a:p>
        </p:txBody>
      </p:sp>
      <p:sp>
        <p:nvSpPr>
          <p:cNvPr id="373870" name="Line 110"/>
          <p:cNvSpPr>
            <a:spLocks noChangeShapeType="1"/>
          </p:cNvSpPr>
          <p:nvPr/>
        </p:nvSpPr>
        <p:spPr bwMode="auto">
          <a:xfrm>
            <a:off x="3038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68" name="Rectangle 111"/>
          <p:cNvSpPr>
            <a:spLocks noChangeArrowheads="1"/>
          </p:cNvSpPr>
          <p:nvPr/>
        </p:nvSpPr>
        <p:spPr bwMode="auto">
          <a:xfrm>
            <a:off x="1471613" y="3463925"/>
            <a:ext cx="11922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Guarapari, Brazil</a:t>
            </a:r>
          </a:p>
          <a:p>
            <a:pPr algn="ctr">
              <a:lnSpc>
                <a:spcPct val="90000"/>
              </a:lnSpc>
            </a:pPr>
            <a:r>
              <a:rPr lang="en-US" sz="1000" b="1"/>
              <a:t>(yearly)</a:t>
            </a:r>
          </a:p>
        </p:txBody>
      </p:sp>
      <p:sp>
        <p:nvSpPr>
          <p:cNvPr id="373872" name="Line 112"/>
          <p:cNvSpPr>
            <a:spLocks noChangeShapeType="1"/>
          </p:cNvSpPr>
          <p:nvPr/>
        </p:nvSpPr>
        <p:spPr bwMode="auto">
          <a:xfrm flipV="1">
            <a:off x="3800475" y="2544763"/>
            <a:ext cx="0" cy="177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70" name="Rectangle 113"/>
          <p:cNvSpPr>
            <a:spLocks noChangeArrowheads="1"/>
          </p:cNvSpPr>
          <p:nvPr/>
        </p:nvSpPr>
        <p:spPr bwMode="auto">
          <a:xfrm>
            <a:off x="2951163" y="2092325"/>
            <a:ext cx="15843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DNA modifying rate</a:t>
            </a:r>
          </a:p>
          <a:p>
            <a:pPr algn="ctr">
              <a:lnSpc>
                <a:spcPct val="90000"/>
              </a:lnSpc>
            </a:pPr>
            <a:r>
              <a:rPr lang="en-US" sz="1000" b="1"/>
              <a:t>equivalent to normally </a:t>
            </a:r>
          </a:p>
          <a:p>
            <a:pPr algn="ctr">
              <a:lnSpc>
                <a:spcPct val="90000"/>
              </a:lnSpc>
            </a:pPr>
            <a:r>
              <a:rPr lang="en-US" sz="1000" b="1"/>
              <a:t>occurring rate</a:t>
            </a:r>
          </a:p>
          <a:p>
            <a:pPr algn="ctr" latinLnBrk="1">
              <a:lnSpc>
                <a:spcPct val="90000"/>
              </a:lnSpc>
            </a:pPr>
            <a:endParaRPr lang="en-US" sz="1000" b="1"/>
          </a:p>
        </p:txBody>
      </p:sp>
      <p:sp>
        <p:nvSpPr>
          <p:cNvPr id="373874" name="Line 114"/>
          <p:cNvSpPr>
            <a:spLocks noChangeShapeType="1"/>
          </p:cNvSpPr>
          <p:nvPr/>
        </p:nvSpPr>
        <p:spPr bwMode="auto">
          <a:xfrm>
            <a:off x="1971675" y="2570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72" name="Rectangle 115"/>
          <p:cNvSpPr>
            <a:spLocks noChangeArrowheads="1"/>
          </p:cNvSpPr>
          <p:nvPr/>
        </p:nvSpPr>
        <p:spPr bwMode="auto">
          <a:xfrm>
            <a:off x="1327150" y="2244725"/>
            <a:ext cx="13239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mouse experiment</a:t>
            </a:r>
          </a:p>
          <a:p>
            <a:pPr algn="ctr">
              <a:lnSpc>
                <a:spcPct val="90000"/>
              </a:lnSpc>
            </a:pPr>
            <a:r>
              <a:rPr lang="en-US" sz="1000" b="1"/>
              <a:t>(yearly)</a:t>
            </a:r>
          </a:p>
        </p:txBody>
      </p:sp>
      <p:sp>
        <p:nvSpPr>
          <p:cNvPr id="373876" name="Line 116"/>
          <p:cNvSpPr>
            <a:spLocks noChangeShapeType="1"/>
          </p:cNvSpPr>
          <p:nvPr/>
        </p:nvSpPr>
        <p:spPr bwMode="auto">
          <a:xfrm>
            <a:off x="4181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74" name="Rectangle 117"/>
          <p:cNvSpPr>
            <a:spLocks noChangeArrowheads="1"/>
          </p:cNvSpPr>
          <p:nvPr/>
        </p:nvSpPr>
        <p:spPr bwMode="auto">
          <a:xfrm>
            <a:off x="3759200" y="5749925"/>
            <a:ext cx="88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mouse </a:t>
            </a:r>
          </a:p>
          <a:p>
            <a:pPr algn="ctr">
              <a:lnSpc>
                <a:spcPct val="90000"/>
              </a:lnSpc>
            </a:pPr>
            <a:r>
              <a:rPr lang="en-US" sz="1000" b="1"/>
              <a:t>experiment</a:t>
            </a:r>
          </a:p>
          <a:p>
            <a:pPr algn="ctr">
              <a:lnSpc>
                <a:spcPct val="90000"/>
              </a:lnSpc>
            </a:pPr>
            <a:r>
              <a:rPr lang="en-US" sz="1000" b="1"/>
              <a:t>(daily)</a:t>
            </a:r>
          </a:p>
        </p:txBody>
      </p:sp>
      <p:sp>
        <p:nvSpPr>
          <p:cNvPr id="373878" name="Line 118"/>
          <p:cNvSpPr>
            <a:spLocks noChangeShapeType="1"/>
          </p:cNvSpPr>
          <p:nvPr/>
        </p:nvSpPr>
        <p:spPr bwMode="auto">
          <a:xfrm>
            <a:off x="9810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76" name="Rectangle 119"/>
          <p:cNvSpPr>
            <a:spLocks noChangeArrowheads="1"/>
          </p:cNvSpPr>
          <p:nvPr/>
        </p:nvSpPr>
        <p:spPr bwMode="auto">
          <a:xfrm>
            <a:off x="644525" y="5749925"/>
            <a:ext cx="71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medical </a:t>
            </a:r>
          </a:p>
          <a:p>
            <a:pPr algn="ctr">
              <a:lnSpc>
                <a:spcPct val="90000"/>
              </a:lnSpc>
            </a:pPr>
            <a:r>
              <a:rPr lang="en-US" sz="1000" b="1"/>
              <a:t>chest</a:t>
            </a:r>
          </a:p>
          <a:p>
            <a:pPr algn="ctr">
              <a:lnSpc>
                <a:spcPct val="90000"/>
              </a:lnSpc>
            </a:pPr>
            <a:r>
              <a:rPr lang="en-US" sz="1000" b="1"/>
              <a:t>x-ray</a:t>
            </a:r>
          </a:p>
        </p:txBody>
      </p:sp>
      <p:sp>
        <p:nvSpPr>
          <p:cNvPr id="117877" name="Rectangle 120"/>
          <p:cNvSpPr>
            <a:spLocks noChangeArrowheads="1"/>
          </p:cNvSpPr>
          <p:nvPr/>
        </p:nvSpPr>
        <p:spPr bwMode="auto">
          <a:xfrm>
            <a:off x="7710488" y="1025525"/>
            <a:ext cx="13477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Accident</a:t>
            </a:r>
          </a:p>
          <a:p>
            <a:pPr algn="ctr">
              <a:lnSpc>
                <a:spcPct val="90000"/>
              </a:lnSpc>
            </a:pPr>
            <a:r>
              <a:rPr lang="en-US" sz="1000" b="1"/>
              <a:t>(whole body - w.b.)</a:t>
            </a:r>
          </a:p>
        </p:txBody>
      </p:sp>
      <p:sp>
        <p:nvSpPr>
          <p:cNvPr id="373881" name="Line 121"/>
          <p:cNvSpPr>
            <a:spLocks noChangeShapeType="1"/>
          </p:cNvSpPr>
          <p:nvPr/>
        </p:nvSpPr>
        <p:spPr bwMode="auto">
          <a:xfrm>
            <a:off x="752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79" name="Rectangle 122"/>
          <p:cNvSpPr>
            <a:spLocks noChangeArrowheads="1"/>
          </p:cNvSpPr>
          <p:nvPr/>
        </p:nvSpPr>
        <p:spPr bwMode="auto">
          <a:xfrm>
            <a:off x="255588" y="6542088"/>
            <a:ext cx="8810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nSpc>
                <a:spcPct val="90000"/>
              </a:lnSpc>
            </a:pPr>
            <a:r>
              <a:rPr lang="en-US" sz="1200" b="1"/>
              <a:t> 0.000002</a:t>
            </a:r>
          </a:p>
        </p:txBody>
      </p:sp>
      <p:sp>
        <p:nvSpPr>
          <p:cNvPr id="373883" name="Line 123"/>
          <p:cNvSpPr>
            <a:spLocks noChangeShapeType="1"/>
          </p:cNvSpPr>
          <p:nvPr/>
        </p:nvSpPr>
        <p:spPr bwMode="auto">
          <a:xfrm flipV="1">
            <a:off x="6086475" y="1325563"/>
            <a:ext cx="0" cy="177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81" name="Rectangle 124"/>
          <p:cNvSpPr>
            <a:spLocks noChangeArrowheads="1"/>
          </p:cNvSpPr>
          <p:nvPr/>
        </p:nvSpPr>
        <p:spPr bwMode="auto">
          <a:xfrm>
            <a:off x="5157788" y="1025525"/>
            <a:ext cx="1881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Malignant Tissue Treatment</a:t>
            </a:r>
          </a:p>
          <a:p>
            <a:pPr algn="ctr">
              <a:lnSpc>
                <a:spcPct val="90000"/>
              </a:lnSpc>
            </a:pPr>
            <a:r>
              <a:rPr lang="en-US" sz="1000" b="1"/>
              <a:t>(5 - 6 weeks)</a:t>
            </a:r>
          </a:p>
        </p:txBody>
      </p:sp>
      <p:sp>
        <p:nvSpPr>
          <p:cNvPr id="117882" name="Rectangle 125"/>
          <p:cNvSpPr>
            <a:spLocks noChangeArrowheads="1"/>
          </p:cNvSpPr>
          <p:nvPr/>
        </p:nvSpPr>
        <p:spPr bwMode="auto">
          <a:xfrm>
            <a:off x="2027238" y="4530725"/>
            <a:ext cx="536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X-ray</a:t>
            </a:r>
          </a:p>
          <a:p>
            <a:pPr algn="ctr">
              <a:lnSpc>
                <a:spcPct val="90000"/>
              </a:lnSpc>
            </a:pPr>
            <a:r>
              <a:rPr lang="en-US" sz="1000" b="1"/>
              <a:t>lower</a:t>
            </a:r>
          </a:p>
          <a:p>
            <a:pPr algn="ctr">
              <a:lnSpc>
                <a:spcPct val="90000"/>
              </a:lnSpc>
            </a:pPr>
            <a:r>
              <a:rPr lang="en-US" sz="1000" b="1"/>
              <a:t>spine</a:t>
            </a:r>
          </a:p>
          <a:p>
            <a:pPr algn="ctr" eaLnBrk="1" hangingPunct="1">
              <a:lnSpc>
                <a:spcPct val="90000"/>
              </a:lnSpc>
            </a:pPr>
            <a:endParaRPr lang="en-US" sz="1000" b="1"/>
          </a:p>
        </p:txBody>
      </p:sp>
      <p:sp>
        <p:nvSpPr>
          <p:cNvPr id="373886" name="Line 126"/>
          <p:cNvSpPr>
            <a:spLocks noChangeShapeType="1"/>
          </p:cNvSpPr>
          <p:nvPr/>
        </p:nvSpPr>
        <p:spPr bwMode="auto">
          <a:xfrm>
            <a:off x="2276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87" name="Line 127"/>
          <p:cNvSpPr>
            <a:spLocks noChangeShapeType="1"/>
          </p:cNvSpPr>
          <p:nvPr/>
        </p:nvSpPr>
        <p:spPr bwMode="auto">
          <a:xfrm>
            <a:off x="6848475" y="62277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85" name="Rectangle 128"/>
          <p:cNvSpPr>
            <a:spLocks noChangeArrowheads="1"/>
          </p:cNvSpPr>
          <p:nvPr/>
        </p:nvSpPr>
        <p:spPr bwMode="auto">
          <a:xfrm>
            <a:off x="6527800" y="5597525"/>
            <a:ext cx="6286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CT</a:t>
            </a:r>
          </a:p>
          <a:p>
            <a:pPr algn="ctr">
              <a:lnSpc>
                <a:spcPct val="90000"/>
              </a:lnSpc>
            </a:pPr>
            <a:r>
              <a:rPr lang="en-US" sz="1000" b="1"/>
              <a:t>Scan</a:t>
            </a:r>
          </a:p>
          <a:p>
            <a:pPr algn="ctr">
              <a:lnSpc>
                <a:spcPct val="90000"/>
              </a:lnSpc>
            </a:pPr>
            <a:r>
              <a:rPr lang="en-US" sz="1000" b="1"/>
              <a:t>(center</a:t>
            </a:r>
          </a:p>
          <a:p>
            <a:pPr algn="ctr">
              <a:lnSpc>
                <a:spcPct val="90000"/>
              </a:lnSpc>
            </a:pPr>
            <a:r>
              <a:rPr lang="en-US" sz="1000" b="1"/>
              <a:t> line)</a:t>
            </a:r>
          </a:p>
        </p:txBody>
      </p:sp>
      <p:sp>
        <p:nvSpPr>
          <p:cNvPr id="373889" name="Line 129"/>
          <p:cNvSpPr>
            <a:spLocks noChangeShapeType="1"/>
          </p:cNvSpPr>
          <p:nvPr/>
        </p:nvSpPr>
        <p:spPr bwMode="auto">
          <a:xfrm>
            <a:off x="3800475" y="50085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87" name="Rectangle 130"/>
          <p:cNvSpPr>
            <a:spLocks noChangeArrowheads="1"/>
          </p:cNvSpPr>
          <p:nvPr/>
        </p:nvSpPr>
        <p:spPr bwMode="auto">
          <a:xfrm>
            <a:off x="3395663" y="4378325"/>
            <a:ext cx="8493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Full Mouth</a:t>
            </a:r>
          </a:p>
          <a:p>
            <a:pPr algn="ctr">
              <a:lnSpc>
                <a:spcPct val="90000"/>
              </a:lnSpc>
            </a:pPr>
            <a:r>
              <a:rPr lang="en-US" sz="1000" b="1"/>
              <a:t>(18 film)</a:t>
            </a:r>
          </a:p>
          <a:p>
            <a:pPr algn="ctr">
              <a:lnSpc>
                <a:spcPct val="90000"/>
              </a:lnSpc>
            </a:pPr>
            <a:r>
              <a:rPr lang="en-US" sz="1000" b="1"/>
              <a:t>x-ray</a:t>
            </a:r>
          </a:p>
          <a:p>
            <a:pPr algn="ctr">
              <a:lnSpc>
                <a:spcPct val="90000"/>
              </a:lnSpc>
            </a:pPr>
            <a:r>
              <a:rPr lang="en-US" sz="1000" b="1"/>
              <a:t>exam</a:t>
            </a:r>
          </a:p>
          <a:p>
            <a:pPr algn="ctr" eaLnBrk="1" hangingPunct="1">
              <a:lnSpc>
                <a:spcPct val="90000"/>
              </a:lnSpc>
            </a:pPr>
            <a:endParaRPr lang="en-US" sz="1000" b="1"/>
          </a:p>
        </p:txBody>
      </p:sp>
      <p:sp>
        <p:nvSpPr>
          <p:cNvPr id="117888" name="Rectangle 131"/>
          <p:cNvSpPr>
            <a:spLocks noChangeArrowheads="1"/>
          </p:cNvSpPr>
          <p:nvPr/>
        </p:nvSpPr>
        <p:spPr bwMode="auto">
          <a:xfrm>
            <a:off x="2955925" y="3311525"/>
            <a:ext cx="11160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U.S. Radworker</a:t>
            </a:r>
          </a:p>
          <a:p>
            <a:pPr algn="ctr">
              <a:lnSpc>
                <a:spcPct val="90000"/>
              </a:lnSpc>
            </a:pPr>
            <a:r>
              <a:rPr lang="en-US" sz="1000" b="1"/>
              <a:t>limit thru WWII</a:t>
            </a:r>
          </a:p>
          <a:p>
            <a:pPr algn="ctr">
              <a:lnSpc>
                <a:spcPct val="90000"/>
              </a:lnSpc>
            </a:pPr>
            <a:r>
              <a:rPr lang="en-US" sz="1000" b="1"/>
              <a:t>w.b. (yearly)</a:t>
            </a:r>
          </a:p>
        </p:txBody>
      </p:sp>
      <p:sp>
        <p:nvSpPr>
          <p:cNvPr id="373892" name="Line 132"/>
          <p:cNvSpPr>
            <a:spLocks noChangeShapeType="1"/>
          </p:cNvSpPr>
          <p:nvPr/>
        </p:nvSpPr>
        <p:spPr bwMode="auto">
          <a:xfrm>
            <a:off x="3495675" y="37893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grpSp>
        <p:nvGrpSpPr>
          <p:cNvPr id="117890" name="Group 133"/>
          <p:cNvGrpSpPr>
            <a:grpSpLocks/>
          </p:cNvGrpSpPr>
          <p:nvPr/>
        </p:nvGrpSpPr>
        <p:grpSpPr bwMode="auto">
          <a:xfrm>
            <a:off x="1093788" y="1044575"/>
            <a:ext cx="1017587" cy="498475"/>
            <a:chOff x="783" y="767"/>
            <a:chExt cx="641" cy="314"/>
          </a:xfrm>
        </p:grpSpPr>
        <p:sp>
          <p:nvSpPr>
            <p:cNvPr id="373894" name="Line 134"/>
            <p:cNvSpPr>
              <a:spLocks noChangeShapeType="1"/>
            </p:cNvSpPr>
            <p:nvPr/>
          </p:nvSpPr>
          <p:spPr bwMode="auto">
            <a:xfrm>
              <a:off x="808" y="816"/>
              <a:ext cx="0" cy="224"/>
            </a:xfrm>
            <a:prstGeom prst="line">
              <a:avLst/>
            </a:prstGeom>
            <a:noFill/>
            <a:ln w="25400">
              <a:solidFill>
                <a:srgbClr val="FC0128"/>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95" name="Line 135"/>
            <p:cNvSpPr>
              <a:spLocks noChangeShapeType="1"/>
            </p:cNvSpPr>
            <p:nvPr/>
          </p:nvSpPr>
          <p:spPr bwMode="auto">
            <a:xfrm>
              <a:off x="816" y="944"/>
              <a:ext cx="608" cy="0"/>
            </a:xfrm>
            <a:prstGeom prst="line">
              <a:avLst/>
            </a:prstGeom>
            <a:noFill/>
            <a:ln w="25400">
              <a:solidFill>
                <a:srgbClr val="FC0128"/>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96" name="Rectangle 136"/>
            <p:cNvSpPr>
              <a:spLocks noChangeArrowheads="1"/>
            </p:cNvSpPr>
            <p:nvPr/>
          </p:nvSpPr>
          <p:spPr bwMode="auto">
            <a:xfrm>
              <a:off x="783" y="767"/>
              <a:ext cx="55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800" b="1">
                  <a:solidFill>
                    <a:srgbClr val="FC0128"/>
                  </a:solidFill>
                </a:rPr>
                <a:t>Lethal</a:t>
              </a:r>
            </a:p>
            <a:p>
              <a:pPr algn="ctr">
                <a:lnSpc>
                  <a:spcPct val="90000"/>
                </a:lnSpc>
              </a:pPr>
              <a:r>
                <a:rPr lang="en-US" sz="1000" b="1">
                  <a:solidFill>
                    <a:srgbClr val="FC0128"/>
                  </a:solidFill>
                </a:rPr>
                <a:t>w.b.</a:t>
              </a:r>
            </a:p>
          </p:txBody>
        </p:sp>
      </p:grpSp>
      <p:sp>
        <p:nvSpPr>
          <p:cNvPr id="373897" name="Line 137"/>
          <p:cNvSpPr>
            <a:spLocks noChangeShapeType="1"/>
          </p:cNvSpPr>
          <p:nvPr/>
        </p:nvSpPr>
        <p:spPr bwMode="auto">
          <a:xfrm>
            <a:off x="1895475" y="3865563"/>
            <a:ext cx="0" cy="508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73898" name="Line 138"/>
          <p:cNvSpPr>
            <a:spLocks noChangeShapeType="1"/>
          </p:cNvSpPr>
          <p:nvPr/>
        </p:nvSpPr>
        <p:spPr bwMode="auto">
          <a:xfrm>
            <a:off x="1895475" y="3332163"/>
            <a:ext cx="0" cy="127000"/>
          </a:xfrm>
          <a:prstGeom prst="line">
            <a:avLst/>
          </a:prstGeom>
          <a:noFill/>
          <a:ln w="25400">
            <a:solidFill>
              <a:schemeClr val="tx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117893" name="Rectangle 139"/>
          <p:cNvSpPr>
            <a:spLocks noChangeArrowheads="1"/>
          </p:cNvSpPr>
          <p:nvPr/>
        </p:nvSpPr>
        <p:spPr bwMode="auto">
          <a:xfrm>
            <a:off x="1584325" y="3006725"/>
            <a:ext cx="17287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lnSpc>
                <a:spcPct val="90000"/>
              </a:lnSpc>
            </a:pPr>
            <a:r>
              <a:rPr lang="en-US" sz="1000" b="1"/>
              <a:t>U.S. Radworker limit thru </a:t>
            </a:r>
          </a:p>
          <a:p>
            <a:pPr algn="ctr">
              <a:lnSpc>
                <a:spcPct val="90000"/>
              </a:lnSpc>
            </a:pPr>
            <a:r>
              <a:rPr lang="en-US" sz="1000" b="1"/>
              <a:t>mid-fifties  w.b. (yearly)</a:t>
            </a:r>
          </a:p>
        </p:txBody>
      </p:sp>
    </p:spTree>
    <p:extLst>
      <p:ext uri="{BB962C8B-B14F-4D97-AF65-F5344CB8AC3E}">
        <p14:creationId xmlns:p14="http://schemas.microsoft.com/office/powerpoint/2010/main" val="2074543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608303" y="368489"/>
            <a:ext cx="5788784" cy="885825"/>
          </a:xfrm>
        </p:spPr>
        <p:txBody>
          <a:bodyPr/>
          <a:lstStyle/>
          <a:p>
            <a:pPr algn="ctr" eaLnBrk="1" hangingPunct="1"/>
            <a:r>
              <a:rPr lang="en-US" sz="4400" b="1" dirty="0" smtClean="0">
                <a:effectLst>
                  <a:outerShdw blurRad="38100" dist="38100" dir="2700000" algn="tl">
                    <a:srgbClr val="000000">
                      <a:alpha val="43137"/>
                    </a:srgbClr>
                  </a:outerShdw>
                </a:effectLst>
              </a:rPr>
              <a:t>Radiation Reduction</a:t>
            </a:r>
          </a:p>
        </p:txBody>
      </p:sp>
      <p:sp>
        <p:nvSpPr>
          <p:cNvPr id="115715" name="Rectangle 3"/>
          <p:cNvSpPr>
            <a:spLocks noGrp="1" noChangeArrowheads="1"/>
          </p:cNvSpPr>
          <p:nvPr>
            <p:ph idx="1"/>
          </p:nvPr>
        </p:nvSpPr>
        <p:spPr>
          <a:xfrm>
            <a:off x="634620" y="1809750"/>
            <a:ext cx="8229600" cy="5048250"/>
          </a:xfrm>
        </p:spPr>
        <p:txBody>
          <a:bodyPr/>
          <a:lstStyle/>
          <a:p>
            <a:pPr eaLnBrk="1" hangingPunct="1">
              <a:lnSpc>
                <a:spcPct val="120000"/>
              </a:lnSpc>
              <a:spcBef>
                <a:spcPct val="0"/>
              </a:spcBef>
              <a:spcAft>
                <a:spcPct val="50000"/>
              </a:spcAft>
            </a:pPr>
            <a:r>
              <a:rPr lang="en-US" b="1" dirty="0" smtClean="0">
                <a:effectLst>
                  <a:outerShdw blurRad="38100" dist="38100" dir="2700000" algn="tl">
                    <a:srgbClr val="000000">
                      <a:alpha val="43137"/>
                    </a:srgbClr>
                  </a:outerShdw>
                </a:effectLst>
              </a:rPr>
              <a:t>Guiding principle: ALARA (as low as reasonably achievable)</a:t>
            </a:r>
          </a:p>
          <a:p>
            <a:pPr eaLnBrk="1" hangingPunct="1">
              <a:lnSpc>
                <a:spcPct val="120000"/>
              </a:lnSpc>
              <a:spcBef>
                <a:spcPct val="0"/>
              </a:spcBef>
              <a:spcAft>
                <a:spcPct val="50000"/>
              </a:spcAft>
            </a:pPr>
            <a:endParaRPr lang="en-US" sz="900" b="1" dirty="0" smtClean="0">
              <a:effectLst>
                <a:outerShdw blurRad="38100" dist="38100" dir="2700000" algn="tl">
                  <a:srgbClr val="000000">
                    <a:alpha val="43137"/>
                  </a:srgbClr>
                </a:outerShdw>
              </a:effectLst>
            </a:endParaRPr>
          </a:p>
          <a:p>
            <a:pPr eaLnBrk="1" hangingPunct="1">
              <a:lnSpc>
                <a:spcPct val="120000"/>
              </a:lnSpc>
              <a:spcBef>
                <a:spcPct val="0"/>
              </a:spcBef>
              <a:spcAft>
                <a:spcPct val="50000"/>
              </a:spcAft>
            </a:pPr>
            <a:r>
              <a:rPr lang="en-US" sz="3600" b="1" dirty="0" smtClean="0">
                <a:effectLst>
                  <a:outerShdw blurRad="38100" dist="38100" dir="2700000" algn="tl">
                    <a:srgbClr val="000000">
                      <a:alpha val="43137"/>
                    </a:srgbClr>
                  </a:outerShdw>
                </a:effectLst>
              </a:rPr>
              <a:t>Restrict Proximity </a:t>
            </a:r>
            <a:r>
              <a:rPr lang="en-US" sz="3600" b="1" i="1" dirty="0" smtClean="0">
                <a:effectLst>
                  <a:outerShdw blurRad="38100" dist="38100" dir="2700000" algn="tl">
                    <a:srgbClr val="000000">
                      <a:alpha val="43137"/>
                    </a:srgbClr>
                  </a:outerShdw>
                </a:effectLst>
              </a:rPr>
              <a:t>TIME</a:t>
            </a:r>
          </a:p>
          <a:p>
            <a:pPr eaLnBrk="1" hangingPunct="1">
              <a:lnSpc>
                <a:spcPct val="120000"/>
              </a:lnSpc>
              <a:spcBef>
                <a:spcPct val="0"/>
              </a:spcBef>
              <a:spcAft>
                <a:spcPct val="50000"/>
              </a:spcAft>
            </a:pPr>
            <a:endParaRPr lang="en-US" sz="900" b="1" i="1" dirty="0" smtClean="0">
              <a:effectLst>
                <a:outerShdw blurRad="38100" dist="38100" dir="2700000" algn="tl">
                  <a:srgbClr val="000000">
                    <a:alpha val="43137"/>
                  </a:srgbClr>
                </a:outerShdw>
              </a:effectLst>
            </a:endParaRPr>
          </a:p>
          <a:p>
            <a:pPr eaLnBrk="1" hangingPunct="1">
              <a:lnSpc>
                <a:spcPct val="120000"/>
              </a:lnSpc>
              <a:spcBef>
                <a:spcPct val="0"/>
              </a:spcBef>
              <a:spcAft>
                <a:spcPct val="50000"/>
              </a:spcAft>
            </a:pPr>
            <a:r>
              <a:rPr lang="en-US" sz="3600" b="1" dirty="0" smtClean="0">
                <a:effectLst>
                  <a:outerShdw blurRad="38100" dist="38100" dir="2700000" algn="tl">
                    <a:srgbClr val="000000">
                      <a:alpha val="43137"/>
                    </a:srgbClr>
                  </a:outerShdw>
                </a:effectLst>
              </a:rPr>
              <a:t>Increase the </a:t>
            </a:r>
            <a:r>
              <a:rPr lang="en-US" sz="3600" b="1" i="1" dirty="0" smtClean="0">
                <a:effectLst>
                  <a:outerShdw blurRad="38100" dist="38100" dir="2700000" algn="tl">
                    <a:srgbClr val="000000">
                      <a:alpha val="43137"/>
                    </a:srgbClr>
                  </a:outerShdw>
                </a:effectLst>
              </a:rPr>
              <a:t>DISTANCE</a:t>
            </a:r>
            <a:r>
              <a:rPr lang="en-US" sz="3600" b="1" dirty="0" smtClean="0">
                <a:effectLst>
                  <a:outerShdw blurRad="38100" dist="38100" dir="2700000" algn="tl">
                    <a:srgbClr val="000000">
                      <a:alpha val="43137"/>
                    </a:srgbClr>
                  </a:outerShdw>
                </a:effectLst>
              </a:rPr>
              <a:t>  from the Source</a:t>
            </a:r>
          </a:p>
          <a:p>
            <a:pPr eaLnBrk="1" hangingPunct="1">
              <a:lnSpc>
                <a:spcPct val="120000"/>
              </a:lnSpc>
              <a:spcBef>
                <a:spcPct val="0"/>
              </a:spcBef>
              <a:spcAft>
                <a:spcPct val="50000"/>
              </a:spcAft>
            </a:pPr>
            <a:endParaRPr lang="en-US" sz="900" b="1" dirty="0" smtClean="0">
              <a:effectLst>
                <a:outerShdw blurRad="38100" dist="38100" dir="2700000" algn="tl">
                  <a:srgbClr val="000000">
                    <a:alpha val="43137"/>
                  </a:srgbClr>
                </a:outerShdw>
              </a:effectLst>
            </a:endParaRPr>
          </a:p>
          <a:p>
            <a:pPr eaLnBrk="1" hangingPunct="1">
              <a:lnSpc>
                <a:spcPct val="120000"/>
              </a:lnSpc>
              <a:spcBef>
                <a:spcPct val="0"/>
              </a:spcBef>
              <a:spcAft>
                <a:spcPct val="50000"/>
              </a:spcAft>
            </a:pPr>
            <a:r>
              <a:rPr lang="en-US" sz="3600" b="1" dirty="0" smtClean="0">
                <a:effectLst>
                  <a:outerShdw blurRad="38100" dist="38100" dir="2700000" algn="tl">
                    <a:srgbClr val="000000">
                      <a:alpha val="43137"/>
                    </a:srgbClr>
                  </a:outerShdw>
                </a:effectLst>
              </a:rPr>
              <a:t>Use </a:t>
            </a:r>
            <a:r>
              <a:rPr lang="en-US" sz="3600" b="1" i="1" dirty="0" smtClean="0">
                <a:effectLst>
                  <a:outerShdw blurRad="38100" dist="38100" dir="2700000" algn="tl">
                    <a:srgbClr val="000000">
                      <a:alpha val="43137"/>
                    </a:srgbClr>
                  </a:outerShdw>
                </a:effectLst>
              </a:rPr>
              <a:t>SHIELDING</a:t>
            </a:r>
            <a:r>
              <a:rPr lang="en-US" sz="3600" b="1" dirty="0" smtClean="0">
                <a:effectLst>
                  <a:outerShdw blurRad="38100" dist="38100" dir="2700000" algn="tl">
                    <a:srgbClr val="000000">
                      <a:alpha val="43137"/>
                    </a:srgbClr>
                  </a:outerShdw>
                </a:effectLst>
              </a:rPr>
              <a:t>  Material</a:t>
            </a:r>
          </a:p>
          <a:p>
            <a:pPr lvl="1" eaLnBrk="1" hangingPunct="1">
              <a:lnSpc>
                <a:spcPct val="120000"/>
              </a:lnSpc>
              <a:spcBef>
                <a:spcPct val="0"/>
              </a:spcBef>
              <a:spcAft>
                <a:spcPct val="50000"/>
              </a:spcAft>
            </a:pPr>
            <a:endParaRPr lang="en-US" sz="3200" b="1" dirty="0" smtClean="0"/>
          </a:p>
          <a:p>
            <a:pPr lvl="1" eaLnBrk="1" hangingPunct="1">
              <a:lnSpc>
                <a:spcPct val="120000"/>
              </a:lnSpc>
              <a:spcBef>
                <a:spcPct val="0"/>
              </a:spcBef>
              <a:spcAft>
                <a:spcPct val="50000"/>
              </a:spcAft>
            </a:pPr>
            <a:endParaRPr lang="en-US" b="1" dirty="0" smtClean="0"/>
          </a:p>
          <a:p>
            <a:pPr lvl="1" eaLnBrk="1" hangingPunct="1">
              <a:lnSpc>
                <a:spcPct val="120000"/>
              </a:lnSpc>
              <a:spcBef>
                <a:spcPct val="0"/>
              </a:spcBef>
              <a:spcAft>
                <a:spcPct val="50000"/>
              </a:spcAft>
            </a:pPr>
            <a:endParaRPr lang="en-US"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ubtitle 2"/>
          <p:cNvSpPr>
            <a:spLocks noGrp="1"/>
          </p:cNvSpPr>
          <p:nvPr>
            <p:ph type="subTitle" idx="1"/>
          </p:nvPr>
        </p:nvSpPr>
        <p:spPr>
          <a:xfrm>
            <a:off x="733566" y="1514168"/>
            <a:ext cx="7700962" cy="5838825"/>
          </a:xfrm>
        </p:spPr>
        <p:txBody>
          <a:bodyPr/>
          <a:lstStyle/>
          <a:p>
            <a:pPr eaLnBrk="1" hangingPunct="1">
              <a:buClr>
                <a:srgbClr val="FFFFCC"/>
              </a:buClr>
              <a:buSzPct val="60000"/>
            </a:pPr>
            <a:r>
              <a:rPr lang="en-US" sz="3600" b="1" dirty="0" smtClean="0">
                <a:solidFill>
                  <a:srgbClr val="FFFFFF"/>
                </a:solidFill>
                <a:effectLst>
                  <a:outerShdw blurRad="38100" dist="38100" dir="2700000" algn="tl">
                    <a:srgbClr val="000000">
                      <a:alpha val="43137"/>
                    </a:srgbClr>
                  </a:outerShdw>
                </a:effectLst>
                <a:latin typeface="+mj-lt"/>
              </a:rPr>
              <a:t>As Gandhi so eloquently put it,</a:t>
            </a:r>
          </a:p>
          <a:p>
            <a:pPr eaLnBrk="1" hangingPunct="1">
              <a:buClr>
                <a:srgbClr val="FFFFCC"/>
              </a:buClr>
              <a:buSzPct val="60000"/>
            </a:pPr>
            <a:endParaRPr lang="en-US" sz="5400" b="1" dirty="0" smtClean="0">
              <a:solidFill>
                <a:srgbClr val="FFFFFF"/>
              </a:solidFill>
              <a:effectLst>
                <a:outerShdw blurRad="38100" dist="38100" dir="2700000" algn="tl">
                  <a:srgbClr val="000000">
                    <a:alpha val="43137"/>
                  </a:srgbClr>
                </a:outerShdw>
              </a:effectLst>
              <a:latin typeface="+mj-lt"/>
            </a:endParaRPr>
          </a:p>
          <a:p>
            <a:pPr eaLnBrk="1" hangingPunct="1">
              <a:buClr>
                <a:srgbClr val="FFFFCC"/>
              </a:buClr>
              <a:buSzPct val="60000"/>
            </a:pPr>
            <a:r>
              <a:rPr lang="en-US" sz="5400" b="1" dirty="0" smtClean="0">
                <a:solidFill>
                  <a:srgbClr val="FFFFFF"/>
                </a:solidFill>
                <a:effectLst>
                  <a:outerShdw blurRad="38100" dist="38100" dir="2700000" algn="tl">
                    <a:srgbClr val="000000">
                      <a:alpha val="43137"/>
                    </a:srgbClr>
                  </a:outerShdw>
                </a:effectLst>
                <a:latin typeface="+mj-lt"/>
              </a:rPr>
              <a:t>“The enemy is fear. We think it is hate; but, it is fear”.</a:t>
            </a:r>
          </a:p>
          <a:p>
            <a:pPr eaLnBrk="1" hangingPunct="1"/>
            <a:endParaRPr lang="en-US" b="1" dirty="0" smtClean="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43803" y="3403149"/>
            <a:ext cx="3514298" cy="1143000"/>
          </a:xfrm>
        </p:spPr>
        <p:txBody>
          <a:bodyPr/>
          <a:lstStyle/>
          <a:p>
            <a:pPr eaLnBrk="1" hangingPunct="1"/>
            <a:r>
              <a:rPr lang="en-US" sz="4400" b="1" dirty="0" smtClean="0">
                <a:effectLst>
                  <a:outerShdw blurRad="38100" dist="38100" dir="2700000" algn="tl">
                    <a:srgbClr val="000000">
                      <a:alpha val="43137"/>
                    </a:srgbClr>
                  </a:outerShdw>
                </a:effectLst>
                <a:cs typeface="Arial" panose="020B0604020202020204" pitchFamily="34" charset="0"/>
              </a:rPr>
              <a:t>The End . . .</a:t>
            </a:r>
            <a:r>
              <a:rPr lang="en-US" sz="4400" b="1" dirty="0" smtClean="0">
                <a:effectLst>
                  <a:outerShdw blurRad="38100" dist="38100" dir="2700000" algn="tl">
                    <a:srgbClr val="000000">
                      <a:alpha val="43137"/>
                    </a:srgbClr>
                  </a:outerShdw>
                </a:effectLst>
              </a:rPr>
              <a:t> </a:t>
            </a:r>
            <a:endParaRPr lang="en-US" sz="4400" dirty="0" smtClean="0">
              <a:effectLst>
                <a:outerShdw blurRad="38100" dist="38100" dir="2700000" algn="tl">
                  <a:srgbClr val="000000">
                    <a:alpha val="43137"/>
                  </a:srgbClr>
                </a:outerShdw>
              </a:effectLst>
            </a:endParaRPr>
          </a:p>
        </p:txBody>
      </p:sp>
      <p:sp>
        <p:nvSpPr>
          <p:cNvPr id="120836" name="Rectangle 4"/>
          <p:cNvSpPr>
            <a:spLocks noChangeArrowheads="1"/>
          </p:cNvSpPr>
          <p:nvPr/>
        </p:nvSpPr>
        <p:spPr bwMode="auto">
          <a:xfrm>
            <a:off x="5254388" y="259378"/>
            <a:ext cx="4572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Arial" panose="020B0604020202020204" pitchFamily="34" charset="0"/>
              </a:defRPr>
            </a:lvl1pPr>
            <a:lvl2pPr>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lvl="1" eaLnBrk="1" hangingPunct="1"/>
            <a:r>
              <a:rPr lang="en-US" dirty="0">
                <a:cs typeface="Arial" panose="020B0604020202020204" pitchFamily="34" charset="0"/>
              </a:rPr>
              <a:t>Dr. Debra N Thrall</a:t>
            </a:r>
          </a:p>
          <a:p>
            <a:pPr lvl="1" eaLnBrk="1" hangingPunct="1"/>
            <a:r>
              <a:rPr lang="en-US" dirty="0">
                <a:cs typeface="Arial" panose="020B0604020202020204" pitchFamily="34" charset="0"/>
              </a:rPr>
              <a:t>Executive Director </a:t>
            </a:r>
          </a:p>
          <a:p>
            <a:pPr lvl="1" eaLnBrk="1" hangingPunct="1"/>
            <a:r>
              <a:rPr lang="en-US" dirty="0" smtClean="0">
                <a:cs typeface="Arial" panose="020B0604020202020204" pitchFamily="34" charset="0"/>
              </a:rPr>
              <a:t>AIP Foundation</a:t>
            </a:r>
            <a:endParaRPr lang="en-US" dirty="0">
              <a:cs typeface="Arial" panose="020B0604020202020204" pitchFamily="34" charset="0"/>
            </a:endParaRPr>
          </a:p>
          <a:p>
            <a:pPr lvl="1" eaLnBrk="1" hangingPunct="1"/>
            <a:r>
              <a:rPr lang="en-US" dirty="0" smtClean="0">
                <a:cs typeface="Arial" panose="020B0604020202020204" pitchFamily="34" charset="0"/>
              </a:rPr>
              <a:t>505-883-3114</a:t>
            </a:r>
            <a:endParaRPr lang="en-US" dirty="0" smtClean="0">
              <a:cs typeface="Arial" panose="020B0604020202020204" pitchFamily="34" charset="0"/>
              <a:hlinkClick r:id="rId4"/>
            </a:endParaRPr>
          </a:p>
          <a:p>
            <a:pPr lvl="1" eaLnBrk="1" hangingPunct="1"/>
            <a:r>
              <a:rPr lang="en-US" dirty="0" smtClean="0">
                <a:cs typeface="Arial" panose="020B0604020202020204" pitchFamily="34" charset="0"/>
                <a:hlinkClick r:id="rId4"/>
              </a:rPr>
              <a:t>dthrall@nmsu.edu</a:t>
            </a:r>
            <a:endParaRPr lang="en-US"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14313"/>
            <a:ext cx="8229600" cy="1143000"/>
          </a:xfrm>
        </p:spPr>
        <p:txBody>
          <a:bodyPr/>
          <a:lstStyle/>
          <a:p>
            <a:pPr eaLnBrk="1" hangingPunct="1">
              <a:defRPr/>
            </a:pPr>
            <a:r>
              <a:rPr lang="en-US" sz="4400" b="1" dirty="0" smtClean="0">
                <a:effectLst>
                  <a:outerShdw blurRad="38100" dist="38100" dir="2700000" algn="tl">
                    <a:srgbClr val="000000">
                      <a:alpha val="43137"/>
                    </a:srgbClr>
                  </a:outerShdw>
                </a:effectLst>
              </a:rPr>
              <a:t>Mass Paranoia </a:t>
            </a:r>
          </a:p>
        </p:txBody>
      </p:sp>
      <p:sp>
        <p:nvSpPr>
          <p:cNvPr id="61443" name="Rectangle 3"/>
          <p:cNvSpPr>
            <a:spLocks noGrp="1" noChangeArrowheads="1"/>
          </p:cNvSpPr>
          <p:nvPr>
            <p:ph type="body" sz="half" idx="1"/>
          </p:nvPr>
        </p:nvSpPr>
        <p:spPr>
          <a:xfrm>
            <a:off x="457200" y="1225550"/>
            <a:ext cx="8229600" cy="4530725"/>
          </a:xfrm>
          <a:extLst/>
        </p:spPr>
        <p:txBody>
          <a:bodyPr rtlCol="0">
            <a:normAutofit/>
          </a:bodyPr>
          <a:lstStyle/>
          <a:p>
            <a:pPr eaLnBrk="1" hangingPunct="1">
              <a:lnSpc>
                <a:spcPct val="150000"/>
              </a:lnSpc>
              <a:defRPr/>
            </a:pPr>
            <a:r>
              <a:rPr lang="en-US" sz="3200" b="1" dirty="0" smtClean="0">
                <a:effectLst>
                  <a:outerShdw blurRad="38100" dist="38100" dir="2700000" algn="tl">
                    <a:srgbClr val="000000">
                      <a:alpha val="43137"/>
                    </a:srgbClr>
                  </a:outerShdw>
                </a:effectLst>
              </a:rPr>
              <a:t>Mass fear of Nuclear holocaust</a:t>
            </a:r>
          </a:p>
          <a:p>
            <a:pPr eaLnBrk="1" hangingPunct="1">
              <a:lnSpc>
                <a:spcPct val="100000"/>
              </a:lnSpc>
              <a:defRPr/>
            </a:pPr>
            <a:r>
              <a:rPr lang="en-US" sz="3200" b="1" dirty="0" smtClean="0">
                <a:effectLst>
                  <a:outerShdw blurRad="38100" dist="38100" dir="2700000" algn="tl">
                    <a:srgbClr val="000000">
                      <a:alpha val="43137"/>
                    </a:srgbClr>
                  </a:outerShdw>
                </a:effectLst>
              </a:rPr>
              <a:t>Fall out shelters and bomb drills constructed and conducted</a:t>
            </a:r>
          </a:p>
          <a:p>
            <a:pPr eaLnBrk="1" hangingPunct="1">
              <a:defRPr/>
            </a:pPr>
            <a:endParaRPr lang="en-US" sz="2800" dirty="0" smtClean="0"/>
          </a:p>
          <a:p>
            <a:pPr eaLnBrk="1" hangingPunct="1">
              <a:defRPr/>
            </a:pPr>
            <a:endParaRPr lang="en-US" sz="2800" dirty="0" smtClean="0"/>
          </a:p>
        </p:txBody>
      </p:sp>
      <p:pic>
        <p:nvPicPr>
          <p:cNvPr id="59396" name="Picture 5" descr="duckandcover_bert_the_turtle_6k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1538"/>
            <a:ext cx="403860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8400" y="3246438"/>
            <a:ext cx="3708400" cy="318928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smtClean="0"/>
          </a:p>
        </p:txBody>
      </p:sp>
      <p:sp>
        <p:nvSpPr>
          <p:cNvPr id="62467" name="Content Placeholder 2"/>
          <p:cNvSpPr>
            <a:spLocks noGrp="1"/>
          </p:cNvSpPr>
          <p:nvPr>
            <p:ph idx="1"/>
          </p:nvPr>
        </p:nvSpPr>
        <p:spPr>
          <a:xfrm>
            <a:off x="990600" y="1981200"/>
            <a:ext cx="7162800" cy="4495800"/>
          </a:xfrm>
        </p:spPr>
        <p:txBody>
          <a:bodyPr/>
          <a:lstStyle/>
          <a:p>
            <a:pPr>
              <a:buFont typeface="Monotype Sorts" pitchFamily="2" charset="2"/>
              <a:buNone/>
              <a:defRPr/>
            </a:pPr>
            <a:r>
              <a:rPr lang="en-US" sz="2800" dirty="0" smtClean="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When Trinity was detonated it was the bang of a starting gun for      B-movie makers everywhere!</a:t>
            </a:r>
          </a:p>
          <a:p>
            <a:pPr>
              <a:buFont typeface="Monotype Sorts" pitchFamily="2" charset="2"/>
              <a:buNone/>
              <a:defRPr/>
            </a:pPr>
            <a:r>
              <a:rPr lang="en-US" sz="3200" dirty="0" smtClean="0">
                <a:effectLst>
                  <a:outerShdw blurRad="38100" dist="38100" dir="2700000" algn="tl">
                    <a:srgbClr val="000000">
                      <a:alpha val="43137"/>
                    </a:srgbClr>
                  </a:outerShdw>
                </a:effectLst>
              </a:rPr>
              <a:t>  They saw visions of mutants, plagues, nuclear holocaust, empty cities covered in gray ash; and mushroom clouds rising like dollar signs on the screens of drive-ins everywhere.</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550863"/>
            <a:ext cx="8458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6075" y="215900"/>
            <a:ext cx="4349750" cy="6276975"/>
          </a:xfrm>
          <a:noFill/>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63" y="749300"/>
            <a:ext cx="389096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752600" y="-1752600"/>
            <a:ext cx="3827463" cy="1047750"/>
          </a:xfrm>
        </p:spPr>
        <p:txBody>
          <a:bodyPr/>
          <a:lstStyle/>
          <a:p>
            <a:endParaRPr lang="en-US" smtClean="0"/>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762000"/>
            <a:ext cx="3776663" cy="5334000"/>
          </a:xfrm>
          <a:noFill/>
        </p:spPr>
      </p:pic>
      <p:pic>
        <p:nvPicPr>
          <p:cNvPr id="62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300038"/>
            <a:ext cx="4010025"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en-US" smtClean="0"/>
          </a:p>
        </p:txBody>
      </p:sp>
      <p:pic>
        <p:nvPicPr>
          <p:cNvPr id="634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4650" y="284163"/>
            <a:ext cx="4113213" cy="5959475"/>
          </a:xfrm>
          <a:noFill/>
        </p:spPr>
      </p:pic>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485775"/>
            <a:ext cx="3795713"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00" name="Text Box 176"/>
          <p:cNvSpPr txBox="1">
            <a:spLocks noChangeArrowheads="1"/>
          </p:cNvSpPr>
          <p:nvPr/>
        </p:nvSpPr>
        <p:spPr bwMode="auto">
          <a:xfrm>
            <a:off x="1585913" y="1776413"/>
            <a:ext cx="403225" cy="366712"/>
          </a:xfrm>
          <a:prstGeom prst="rect">
            <a:avLst/>
          </a:prstGeom>
          <a:noFill/>
          <a:ln w="9525" algn="ctr">
            <a:noFill/>
            <a:miter lim="800000"/>
            <a:headEnd/>
            <a:tailEnd/>
          </a:ln>
          <a:effectLst/>
        </p:spPr>
        <p:txBody>
          <a:bodyPr>
            <a:spAutoFit/>
          </a:bodyPr>
          <a:lstStyle>
            <a:lvl1pPr marL="342900" indent="-342900"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9pPr>
          </a:lstStyle>
          <a:p>
            <a:pPr eaLnBrk="1" hangingPunct="1">
              <a:spcBef>
                <a:spcPct val="50000"/>
              </a:spcBef>
              <a:buClr>
                <a:schemeClr val="hlink"/>
              </a:buClr>
              <a:buSzPct val="90000"/>
              <a:buFont typeface="Wingdings" panose="05000000000000000000" pitchFamily="2" charset="2"/>
              <a:buNone/>
              <a:defRPr/>
            </a:pPr>
            <a:r>
              <a:rPr lang="en-US" sz="1800" dirty="0" smtClean="0">
                <a:solidFill>
                  <a:schemeClr val="accent2"/>
                </a:solidFill>
                <a:effectLst>
                  <a:outerShdw blurRad="38100" dist="38100" dir="2700000" algn="tl">
                    <a:srgbClr val="000000"/>
                  </a:outerShdw>
                </a:effectLst>
              </a:rPr>
              <a:t>+</a:t>
            </a:r>
          </a:p>
        </p:txBody>
      </p:sp>
      <p:sp>
        <p:nvSpPr>
          <p:cNvPr id="308401" name="Text Box 177"/>
          <p:cNvSpPr txBox="1">
            <a:spLocks noChangeArrowheads="1"/>
          </p:cNvSpPr>
          <p:nvPr/>
        </p:nvSpPr>
        <p:spPr bwMode="auto">
          <a:xfrm>
            <a:off x="1955800" y="2092325"/>
            <a:ext cx="403225" cy="366713"/>
          </a:xfrm>
          <a:prstGeom prst="rect">
            <a:avLst/>
          </a:prstGeom>
          <a:noFill/>
          <a:ln w="9525" algn="ctr">
            <a:noFill/>
            <a:miter lim="800000"/>
            <a:headEnd/>
            <a:tailEnd/>
          </a:ln>
          <a:effectLst/>
        </p:spPr>
        <p:txBody>
          <a:bodyPr>
            <a:spAutoFit/>
          </a:bodyPr>
          <a:lstStyle>
            <a:lvl1pPr marL="342900" indent="-342900"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9pPr>
          </a:lstStyle>
          <a:p>
            <a:pPr eaLnBrk="1" hangingPunct="1">
              <a:spcBef>
                <a:spcPct val="50000"/>
              </a:spcBef>
              <a:buClr>
                <a:schemeClr val="hlink"/>
              </a:buClr>
              <a:buSzPct val="90000"/>
              <a:buFont typeface="Wingdings" panose="05000000000000000000" pitchFamily="2" charset="2"/>
              <a:buNone/>
              <a:defRPr/>
            </a:pPr>
            <a:r>
              <a:rPr lang="en-US" sz="1800" dirty="0" smtClean="0">
                <a:solidFill>
                  <a:schemeClr val="accent2"/>
                </a:solidFill>
                <a:effectLst>
                  <a:outerShdw blurRad="38100" dist="38100" dir="2700000" algn="tl">
                    <a:srgbClr val="000000"/>
                  </a:outerShdw>
                </a:effectLst>
              </a:rPr>
              <a:t>+</a:t>
            </a:r>
          </a:p>
        </p:txBody>
      </p:sp>
      <p:sp>
        <p:nvSpPr>
          <p:cNvPr id="98306" name="Rectangle 160"/>
          <p:cNvSpPr>
            <a:spLocks noChangeArrowheads="1"/>
          </p:cNvSpPr>
          <p:nvPr/>
        </p:nvSpPr>
        <p:spPr bwMode="auto">
          <a:xfrm>
            <a:off x="463550" y="1527175"/>
            <a:ext cx="8210550" cy="5043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sz="1800">
                <a:solidFill>
                  <a:schemeClr val="bg1"/>
                </a:solidFill>
              </a:rPr>
              <a:t>alpha</a:t>
            </a:r>
          </a:p>
        </p:txBody>
      </p:sp>
      <p:sp>
        <p:nvSpPr>
          <p:cNvPr id="98307" name="Rectangle 2"/>
          <p:cNvSpPr>
            <a:spLocks noGrp="1" noChangeArrowheads="1"/>
          </p:cNvSpPr>
          <p:nvPr>
            <p:ph type="title"/>
          </p:nvPr>
        </p:nvSpPr>
        <p:spPr>
          <a:xfrm>
            <a:off x="457200" y="242888"/>
            <a:ext cx="8229600" cy="1143000"/>
          </a:xfrm>
        </p:spPr>
        <p:txBody>
          <a:bodyPr/>
          <a:lstStyle/>
          <a:p>
            <a:pPr algn="ctr" eaLnBrk="1" hangingPunct="1"/>
            <a:r>
              <a:rPr lang="en-US" sz="4400" b="1" dirty="0" smtClean="0">
                <a:effectLst>
                  <a:outerShdw blurRad="38100" dist="38100" dir="2700000" algn="tl">
                    <a:srgbClr val="000000">
                      <a:alpha val="43137"/>
                    </a:srgbClr>
                  </a:outerShdw>
                </a:effectLst>
              </a:rPr>
              <a:t>Radiation Interaction and Penetration Through Matter</a:t>
            </a:r>
          </a:p>
        </p:txBody>
      </p:sp>
      <p:pic>
        <p:nvPicPr>
          <p:cNvPr id="98308" name="Picture 4" descr="h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438" y="1614488"/>
            <a:ext cx="43307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32" name="Oval 8"/>
          <p:cNvSpPr>
            <a:spLocks noChangeArrowheads="1"/>
          </p:cNvSpPr>
          <p:nvPr/>
        </p:nvSpPr>
        <p:spPr bwMode="auto">
          <a:xfrm>
            <a:off x="4135438" y="17510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33" name="Oval 9"/>
          <p:cNvSpPr>
            <a:spLocks noChangeArrowheads="1"/>
          </p:cNvSpPr>
          <p:nvPr/>
        </p:nvSpPr>
        <p:spPr bwMode="auto">
          <a:xfrm>
            <a:off x="4138613" y="162877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35" name="Oval 11"/>
          <p:cNvSpPr>
            <a:spLocks noChangeArrowheads="1"/>
          </p:cNvSpPr>
          <p:nvPr/>
        </p:nvSpPr>
        <p:spPr bwMode="auto">
          <a:xfrm>
            <a:off x="4257675" y="16208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36" name="Oval 12"/>
          <p:cNvSpPr>
            <a:spLocks noChangeArrowheads="1"/>
          </p:cNvSpPr>
          <p:nvPr/>
        </p:nvSpPr>
        <p:spPr bwMode="auto">
          <a:xfrm>
            <a:off x="4379913" y="17510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37" name="Oval 13"/>
          <p:cNvSpPr>
            <a:spLocks noChangeArrowheads="1"/>
          </p:cNvSpPr>
          <p:nvPr/>
        </p:nvSpPr>
        <p:spPr bwMode="auto">
          <a:xfrm>
            <a:off x="4138613" y="18780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38" name="Oval 14"/>
          <p:cNvSpPr>
            <a:spLocks noChangeArrowheads="1"/>
          </p:cNvSpPr>
          <p:nvPr/>
        </p:nvSpPr>
        <p:spPr bwMode="auto">
          <a:xfrm>
            <a:off x="4256088" y="18811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39" name="Oval 15"/>
          <p:cNvSpPr>
            <a:spLocks noChangeArrowheads="1"/>
          </p:cNvSpPr>
          <p:nvPr/>
        </p:nvSpPr>
        <p:spPr bwMode="auto">
          <a:xfrm>
            <a:off x="4371975" y="188118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40" name="Oval 16"/>
          <p:cNvSpPr>
            <a:spLocks noChangeArrowheads="1"/>
          </p:cNvSpPr>
          <p:nvPr/>
        </p:nvSpPr>
        <p:spPr bwMode="auto">
          <a:xfrm>
            <a:off x="4140200" y="214630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41" name="Line 17"/>
          <p:cNvSpPr>
            <a:spLocks noChangeShapeType="1"/>
          </p:cNvSpPr>
          <p:nvPr/>
        </p:nvSpPr>
        <p:spPr bwMode="auto">
          <a:xfrm>
            <a:off x="3036888" y="2130425"/>
            <a:ext cx="2090737" cy="4763"/>
          </a:xfrm>
          <a:prstGeom prst="line">
            <a:avLst/>
          </a:prstGeom>
          <a:noFill/>
          <a:ln w="25400">
            <a:solidFill>
              <a:srgbClr val="00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242" name="Line 18"/>
          <p:cNvSpPr>
            <a:spLocks noChangeShapeType="1"/>
          </p:cNvSpPr>
          <p:nvPr/>
        </p:nvSpPr>
        <p:spPr bwMode="auto">
          <a:xfrm flipV="1">
            <a:off x="3011488" y="3317875"/>
            <a:ext cx="1435100" cy="3175"/>
          </a:xfrm>
          <a:prstGeom prst="line">
            <a:avLst/>
          </a:prstGeom>
          <a:noFill/>
          <a:ln w="25400">
            <a:solidFill>
              <a:srgbClr val="FF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243" name="Line 19"/>
          <p:cNvSpPr>
            <a:spLocks noChangeShapeType="1"/>
          </p:cNvSpPr>
          <p:nvPr/>
        </p:nvSpPr>
        <p:spPr bwMode="auto">
          <a:xfrm>
            <a:off x="3181350" y="5640388"/>
            <a:ext cx="1370013" cy="7937"/>
          </a:xfrm>
          <a:prstGeom prst="line">
            <a:avLst/>
          </a:prstGeom>
          <a:noFill/>
          <a:ln w="25400">
            <a:solidFill>
              <a:schemeClr val="accent2"/>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244" name="Line 20"/>
          <p:cNvSpPr>
            <a:spLocks noChangeShapeType="1"/>
          </p:cNvSpPr>
          <p:nvPr/>
        </p:nvSpPr>
        <p:spPr bwMode="auto">
          <a:xfrm>
            <a:off x="3209925" y="4484688"/>
            <a:ext cx="1476375" cy="4762"/>
          </a:xfrm>
          <a:prstGeom prst="line">
            <a:avLst/>
          </a:prstGeom>
          <a:noFill/>
          <a:ln w="25400">
            <a:solidFill>
              <a:srgbClr val="FF00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246" name="Oval 22"/>
          <p:cNvSpPr>
            <a:spLocks noChangeArrowheads="1"/>
          </p:cNvSpPr>
          <p:nvPr/>
        </p:nvSpPr>
        <p:spPr bwMode="auto">
          <a:xfrm>
            <a:off x="4137025" y="20129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47" name="Oval 23"/>
          <p:cNvSpPr>
            <a:spLocks noChangeArrowheads="1"/>
          </p:cNvSpPr>
          <p:nvPr/>
        </p:nvSpPr>
        <p:spPr bwMode="auto">
          <a:xfrm>
            <a:off x="4497388" y="17541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48" name="Oval 24"/>
          <p:cNvSpPr>
            <a:spLocks noChangeArrowheads="1"/>
          </p:cNvSpPr>
          <p:nvPr/>
        </p:nvSpPr>
        <p:spPr bwMode="auto">
          <a:xfrm>
            <a:off x="4140200" y="22764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49" name="Oval 25"/>
          <p:cNvSpPr>
            <a:spLocks noChangeArrowheads="1"/>
          </p:cNvSpPr>
          <p:nvPr/>
        </p:nvSpPr>
        <p:spPr bwMode="auto">
          <a:xfrm>
            <a:off x="4257675" y="240188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0" name="Oval 26"/>
          <p:cNvSpPr>
            <a:spLocks noChangeArrowheads="1"/>
          </p:cNvSpPr>
          <p:nvPr/>
        </p:nvSpPr>
        <p:spPr bwMode="auto">
          <a:xfrm>
            <a:off x="4379913" y="22717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1" name="Oval 27"/>
          <p:cNvSpPr>
            <a:spLocks noChangeArrowheads="1"/>
          </p:cNvSpPr>
          <p:nvPr/>
        </p:nvSpPr>
        <p:spPr bwMode="auto">
          <a:xfrm>
            <a:off x="4500563" y="240506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3" name="Oval 29"/>
          <p:cNvSpPr>
            <a:spLocks noChangeArrowheads="1"/>
          </p:cNvSpPr>
          <p:nvPr/>
        </p:nvSpPr>
        <p:spPr bwMode="auto">
          <a:xfrm>
            <a:off x="4497388" y="21415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4" name="Oval 30"/>
          <p:cNvSpPr>
            <a:spLocks noChangeArrowheads="1"/>
          </p:cNvSpPr>
          <p:nvPr/>
        </p:nvSpPr>
        <p:spPr bwMode="auto">
          <a:xfrm>
            <a:off x="4622800" y="227330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5" name="Oval 31"/>
          <p:cNvSpPr>
            <a:spLocks noChangeArrowheads="1"/>
          </p:cNvSpPr>
          <p:nvPr/>
        </p:nvSpPr>
        <p:spPr bwMode="auto">
          <a:xfrm>
            <a:off x="4738688" y="20081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6" name="Oval 32"/>
          <p:cNvSpPr>
            <a:spLocks noChangeArrowheads="1"/>
          </p:cNvSpPr>
          <p:nvPr/>
        </p:nvSpPr>
        <p:spPr bwMode="auto">
          <a:xfrm>
            <a:off x="4621213" y="20129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7" name="Oval 33"/>
          <p:cNvSpPr>
            <a:spLocks noChangeArrowheads="1"/>
          </p:cNvSpPr>
          <p:nvPr/>
        </p:nvSpPr>
        <p:spPr bwMode="auto">
          <a:xfrm>
            <a:off x="4733925" y="21415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8" name="Oval 34"/>
          <p:cNvSpPr>
            <a:spLocks noChangeArrowheads="1"/>
          </p:cNvSpPr>
          <p:nvPr/>
        </p:nvSpPr>
        <p:spPr bwMode="auto">
          <a:xfrm>
            <a:off x="4375150" y="20129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59" name="Oval 35"/>
          <p:cNvSpPr>
            <a:spLocks noChangeArrowheads="1"/>
          </p:cNvSpPr>
          <p:nvPr/>
        </p:nvSpPr>
        <p:spPr bwMode="auto">
          <a:xfrm>
            <a:off x="4498975" y="20097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0" name="Oval 36"/>
          <p:cNvSpPr>
            <a:spLocks noChangeArrowheads="1"/>
          </p:cNvSpPr>
          <p:nvPr/>
        </p:nvSpPr>
        <p:spPr bwMode="auto">
          <a:xfrm>
            <a:off x="4262438" y="200977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1" name="Oval 37"/>
          <p:cNvSpPr>
            <a:spLocks noChangeArrowheads="1"/>
          </p:cNvSpPr>
          <p:nvPr/>
        </p:nvSpPr>
        <p:spPr bwMode="auto">
          <a:xfrm>
            <a:off x="4494213" y="188277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2" name="Oval 38"/>
          <p:cNvSpPr>
            <a:spLocks noChangeArrowheads="1"/>
          </p:cNvSpPr>
          <p:nvPr/>
        </p:nvSpPr>
        <p:spPr bwMode="auto">
          <a:xfrm>
            <a:off x="4614863" y="214312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3" name="Oval 39"/>
          <p:cNvSpPr>
            <a:spLocks noChangeArrowheads="1"/>
          </p:cNvSpPr>
          <p:nvPr/>
        </p:nvSpPr>
        <p:spPr bwMode="auto">
          <a:xfrm>
            <a:off x="4260850" y="21431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4" name="Oval 40"/>
          <p:cNvSpPr>
            <a:spLocks noChangeArrowheads="1"/>
          </p:cNvSpPr>
          <p:nvPr/>
        </p:nvSpPr>
        <p:spPr bwMode="auto">
          <a:xfrm>
            <a:off x="4383088" y="214312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5" name="Oval 41"/>
          <p:cNvSpPr>
            <a:spLocks noChangeArrowheads="1"/>
          </p:cNvSpPr>
          <p:nvPr/>
        </p:nvSpPr>
        <p:spPr bwMode="auto">
          <a:xfrm>
            <a:off x="4260850" y="22701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6" name="Oval 42"/>
          <p:cNvSpPr>
            <a:spLocks noChangeArrowheads="1"/>
          </p:cNvSpPr>
          <p:nvPr/>
        </p:nvSpPr>
        <p:spPr bwMode="auto">
          <a:xfrm>
            <a:off x="4622800" y="175101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67" name="Oval 43"/>
          <p:cNvSpPr>
            <a:spLocks noChangeArrowheads="1"/>
          </p:cNvSpPr>
          <p:nvPr/>
        </p:nvSpPr>
        <p:spPr bwMode="auto">
          <a:xfrm>
            <a:off x="4737100" y="188436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1" name="Oval 47"/>
          <p:cNvSpPr>
            <a:spLocks noChangeArrowheads="1"/>
          </p:cNvSpPr>
          <p:nvPr/>
        </p:nvSpPr>
        <p:spPr bwMode="auto">
          <a:xfrm>
            <a:off x="4737100" y="16224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3" name="Oval 49"/>
          <p:cNvSpPr>
            <a:spLocks noChangeArrowheads="1"/>
          </p:cNvSpPr>
          <p:nvPr/>
        </p:nvSpPr>
        <p:spPr bwMode="auto">
          <a:xfrm>
            <a:off x="4862513" y="201136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4" name="Oval 50"/>
          <p:cNvSpPr>
            <a:spLocks noChangeArrowheads="1"/>
          </p:cNvSpPr>
          <p:nvPr/>
        </p:nvSpPr>
        <p:spPr bwMode="auto">
          <a:xfrm>
            <a:off x="4859338" y="214312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5" name="Oval 51"/>
          <p:cNvSpPr>
            <a:spLocks noChangeArrowheads="1"/>
          </p:cNvSpPr>
          <p:nvPr/>
        </p:nvSpPr>
        <p:spPr bwMode="auto">
          <a:xfrm>
            <a:off x="4854575" y="24034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6" name="Oval 52"/>
          <p:cNvSpPr>
            <a:spLocks noChangeArrowheads="1"/>
          </p:cNvSpPr>
          <p:nvPr/>
        </p:nvSpPr>
        <p:spPr bwMode="auto">
          <a:xfrm>
            <a:off x="4976813" y="20145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7" name="Oval 53"/>
          <p:cNvSpPr>
            <a:spLocks noChangeArrowheads="1"/>
          </p:cNvSpPr>
          <p:nvPr/>
        </p:nvSpPr>
        <p:spPr bwMode="auto">
          <a:xfrm>
            <a:off x="4859338" y="175260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8" name="Oval 54"/>
          <p:cNvSpPr>
            <a:spLocks noChangeArrowheads="1"/>
          </p:cNvSpPr>
          <p:nvPr/>
        </p:nvSpPr>
        <p:spPr bwMode="auto">
          <a:xfrm>
            <a:off x="5094288" y="16208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79" name="Oval 55"/>
          <p:cNvSpPr>
            <a:spLocks noChangeArrowheads="1"/>
          </p:cNvSpPr>
          <p:nvPr/>
        </p:nvSpPr>
        <p:spPr bwMode="auto">
          <a:xfrm>
            <a:off x="4256088" y="331152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0" name="Oval 56"/>
          <p:cNvSpPr>
            <a:spLocks noChangeArrowheads="1"/>
          </p:cNvSpPr>
          <p:nvPr/>
        </p:nvSpPr>
        <p:spPr bwMode="auto">
          <a:xfrm>
            <a:off x="4373563" y="318770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1" name="Oval 57"/>
          <p:cNvSpPr>
            <a:spLocks noChangeArrowheads="1"/>
          </p:cNvSpPr>
          <p:nvPr/>
        </p:nvSpPr>
        <p:spPr bwMode="auto">
          <a:xfrm>
            <a:off x="4256088" y="31829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2" name="Oval 58"/>
          <p:cNvSpPr>
            <a:spLocks noChangeArrowheads="1"/>
          </p:cNvSpPr>
          <p:nvPr/>
        </p:nvSpPr>
        <p:spPr bwMode="auto">
          <a:xfrm>
            <a:off x="4622800" y="31829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3" name="Oval 59"/>
          <p:cNvSpPr>
            <a:spLocks noChangeArrowheads="1"/>
          </p:cNvSpPr>
          <p:nvPr/>
        </p:nvSpPr>
        <p:spPr bwMode="auto">
          <a:xfrm>
            <a:off x="4381500" y="30575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4" name="Oval 60"/>
          <p:cNvSpPr>
            <a:spLocks noChangeArrowheads="1"/>
          </p:cNvSpPr>
          <p:nvPr/>
        </p:nvSpPr>
        <p:spPr bwMode="auto">
          <a:xfrm>
            <a:off x="4498975" y="331311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5" name="Oval 61"/>
          <p:cNvSpPr>
            <a:spLocks noChangeArrowheads="1"/>
          </p:cNvSpPr>
          <p:nvPr/>
        </p:nvSpPr>
        <p:spPr bwMode="auto">
          <a:xfrm>
            <a:off x="4735513" y="31829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6" name="Oval 62"/>
          <p:cNvSpPr>
            <a:spLocks noChangeArrowheads="1"/>
          </p:cNvSpPr>
          <p:nvPr/>
        </p:nvSpPr>
        <p:spPr bwMode="auto">
          <a:xfrm>
            <a:off x="4735513" y="33162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7" name="Oval 63"/>
          <p:cNvSpPr>
            <a:spLocks noChangeArrowheads="1"/>
          </p:cNvSpPr>
          <p:nvPr/>
        </p:nvSpPr>
        <p:spPr bwMode="auto">
          <a:xfrm>
            <a:off x="4854575" y="344170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8" name="Oval 64"/>
          <p:cNvSpPr>
            <a:spLocks noChangeArrowheads="1"/>
          </p:cNvSpPr>
          <p:nvPr/>
        </p:nvSpPr>
        <p:spPr bwMode="auto">
          <a:xfrm>
            <a:off x="5218113" y="356870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89" name="Oval 65"/>
          <p:cNvSpPr>
            <a:spLocks noChangeArrowheads="1"/>
          </p:cNvSpPr>
          <p:nvPr/>
        </p:nvSpPr>
        <p:spPr bwMode="auto">
          <a:xfrm>
            <a:off x="4852988" y="31861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0" name="Oval 66"/>
          <p:cNvSpPr>
            <a:spLocks noChangeArrowheads="1"/>
          </p:cNvSpPr>
          <p:nvPr/>
        </p:nvSpPr>
        <p:spPr bwMode="auto">
          <a:xfrm>
            <a:off x="4975225" y="30543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1" name="Oval 67"/>
          <p:cNvSpPr>
            <a:spLocks noChangeArrowheads="1"/>
          </p:cNvSpPr>
          <p:nvPr/>
        </p:nvSpPr>
        <p:spPr bwMode="auto">
          <a:xfrm>
            <a:off x="4975225" y="30543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2" name="Oval 68"/>
          <p:cNvSpPr>
            <a:spLocks noChangeArrowheads="1"/>
          </p:cNvSpPr>
          <p:nvPr/>
        </p:nvSpPr>
        <p:spPr bwMode="auto">
          <a:xfrm>
            <a:off x="4975225" y="30543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3" name="Oval 69"/>
          <p:cNvSpPr>
            <a:spLocks noChangeArrowheads="1"/>
          </p:cNvSpPr>
          <p:nvPr/>
        </p:nvSpPr>
        <p:spPr bwMode="auto">
          <a:xfrm>
            <a:off x="4975225" y="30543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4" name="Oval 70"/>
          <p:cNvSpPr>
            <a:spLocks noChangeArrowheads="1"/>
          </p:cNvSpPr>
          <p:nvPr/>
        </p:nvSpPr>
        <p:spPr bwMode="auto">
          <a:xfrm>
            <a:off x="4852988" y="357187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5" name="Oval 71"/>
          <p:cNvSpPr>
            <a:spLocks noChangeArrowheads="1"/>
          </p:cNvSpPr>
          <p:nvPr/>
        </p:nvSpPr>
        <p:spPr bwMode="auto">
          <a:xfrm>
            <a:off x="5335588" y="35750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6" name="Oval 72"/>
          <p:cNvSpPr>
            <a:spLocks noChangeArrowheads="1"/>
          </p:cNvSpPr>
          <p:nvPr/>
        </p:nvSpPr>
        <p:spPr bwMode="auto">
          <a:xfrm>
            <a:off x="5094288" y="357187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7" name="Oval 73"/>
          <p:cNvSpPr>
            <a:spLocks noChangeArrowheads="1"/>
          </p:cNvSpPr>
          <p:nvPr/>
        </p:nvSpPr>
        <p:spPr bwMode="auto">
          <a:xfrm>
            <a:off x="5094288" y="34432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8" name="Oval 74"/>
          <p:cNvSpPr>
            <a:spLocks noChangeArrowheads="1"/>
          </p:cNvSpPr>
          <p:nvPr/>
        </p:nvSpPr>
        <p:spPr bwMode="auto">
          <a:xfrm>
            <a:off x="5219700" y="37036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299" name="Oval 75"/>
          <p:cNvSpPr>
            <a:spLocks noChangeArrowheads="1"/>
          </p:cNvSpPr>
          <p:nvPr/>
        </p:nvSpPr>
        <p:spPr bwMode="auto">
          <a:xfrm>
            <a:off x="4138613" y="33162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0" name="Oval 76"/>
          <p:cNvSpPr>
            <a:spLocks noChangeArrowheads="1"/>
          </p:cNvSpPr>
          <p:nvPr/>
        </p:nvSpPr>
        <p:spPr bwMode="auto">
          <a:xfrm>
            <a:off x="5813425" y="30686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1" name="Oval 77"/>
          <p:cNvSpPr>
            <a:spLocks noChangeArrowheads="1"/>
          </p:cNvSpPr>
          <p:nvPr/>
        </p:nvSpPr>
        <p:spPr bwMode="auto">
          <a:xfrm>
            <a:off x="5821363" y="29194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2" name="Oval 78"/>
          <p:cNvSpPr>
            <a:spLocks noChangeArrowheads="1"/>
          </p:cNvSpPr>
          <p:nvPr/>
        </p:nvSpPr>
        <p:spPr bwMode="auto">
          <a:xfrm>
            <a:off x="6056313" y="27924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3" name="Oval 79"/>
          <p:cNvSpPr>
            <a:spLocks noChangeArrowheads="1"/>
          </p:cNvSpPr>
          <p:nvPr/>
        </p:nvSpPr>
        <p:spPr bwMode="auto">
          <a:xfrm>
            <a:off x="6294438" y="34480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4" name="Oval 80"/>
          <p:cNvSpPr>
            <a:spLocks noChangeArrowheads="1"/>
          </p:cNvSpPr>
          <p:nvPr/>
        </p:nvSpPr>
        <p:spPr bwMode="auto">
          <a:xfrm>
            <a:off x="5935663" y="29162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5" name="Oval 81"/>
          <p:cNvSpPr>
            <a:spLocks noChangeArrowheads="1"/>
          </p:cNvSpPr>
          <p:nvPr/>
        </p:nvSpPr>
        <p:spPr bwMode="auto">
          <a:xfrm>
            <a:off x="6413500" y="35718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6" name="Oval 82"/>
          <p:cNvSpPr>
            <a:spLocks noChangeArrowheads="1"/>
          </p:cNvSpPr>
          <p:nvPr/>
        </p:nvSpPr>
        <p:spPr bwMode="auto">
          <a:xfrm>
            <a:off x="6170613" y="33099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7" name="Oval 83"/>
          <p:cNvSpPr>
            <a:spLocks noChangeArrowheads="1"/>
          </p:cNvSpPr>
          <p:nvPr/>
        </p:nvSpPr>
        <p:spPr bwMode="auto">
          <a:xfrm>
            <a:off x="6176963" y="35750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8" name="Oval 84"/>
          <p:cNvSpPr>
            <a:spLocks noChangeArrowheads="1"/>
          </p:cNvSpPr>
          <p:nvPr/>
        </p:nvSpPr>
        <p:spPr bwMode="auto">
          <a:xfrm>
            <a:off x="6172200" y="34448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09" name="Oval 85"/>
          <p:cNvSpPr>
            <a:spLocks noChangeArrowheads="1"/>
          </p:cNvSpPr>
          <p:nvPr/>
        </p:nvSpPr>
        <p:spPr bwMode="auto">
          <a:xfrm>
            <a:off x="5935663" y="31813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0" name="Oval 86"/>
          <p:cNvSpPr>
            <a:spLocks noChangeArrowheads="1"/>
          </p:cNvSpPr>
          <p:nvPr/>
        </p:nvSpPr>
        <p:spPr bwMode="auto">
          <a:xfrm>
            <a:off x="6535738" y="344170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1" name="Oval 87"/>
          <p:cNvSpPr>
            <a:spLocks noChangeArrowheads="1"/>
          </p:cNvSpPr>
          <p:nvPr/>
        </p:nvSpPr>
        <p:spPr bwMode="auto">
          <a:xfrm>
            <a:off x="6302375" y="318135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2" name="Oval 88"/>
          <p:cNvSpPr>
            <a:spLocks noChangeArrowheads="1"/>
          </p:cNvSpPr>
          <p:nvPr/>
        </p:nvSpPr>
        <p:spPr bwMode="auto">
          <a:xfrm>
            <a:off x="6180138" y="318452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3" name="Oval 89"/>
          <p:cNvSpPr>
            <a:spLocks noChangeArrowheads="1"/>
          </p:cNvSpPr>
          <p:nvPr/>
        </p:nvSpPr>
        <p:spPr bwMode="auto">
          <a:xfrm>
            <a:off x="4737100" y="24034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4" name="Oval 90"/>
          <p:cNvSpPr>
            <a:spLocks noChangeArrowheads="1"/>
          </p:cNvSpPr>
          <p:nvPr/>
        </p:nvSpPr>
        <p:spPr bwMode="auto">
          <a:xfrm>
            <a:off x="4976813" y="175260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5" name="Oval 91"/>
          <p:cNvSpPr>
            <a:spLocks noChangeArrowheads="1"/>
          </p:cNvSpPr>
          <p:nvPr/>
        </p:nvSpPr>
        <p:spPr bwMode="auto">
          <a:xfrm>
            <a:off x="5102225" y="21431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6" name="Oval 92"/>
          <p:cNvSpPr>
            <a:spLocks noChangeArrowheads="1"/>
          </p:cNvSpPr>
          <p:nvPr/>
        </p:nvSpPr>
        <p:spPr bwMode="auto">
          <a:xfrm>
            <a:off x="5094288" y="201136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7" name="Oval 93"/>
          <p:cNvSpPr>
            <a:spLocks noChangeArrowheads="1"/>
          </p:cNvSpPr>
          <p:nvPr/>
        </p:nvSpPr>
        <p:spPr bwMode="auto">
          <a:xfrm>
            <a:off x="5097463" y="18780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8" name="Oval 94"/>
          <p:cNvSpPr>
            <a:spLocks noChangeArrowheads="1"/>
          </p:cNvSpPr>
          <p:nvPr/>
        </p:nvSpPr>
        <p:spPr bwMode="auto">
          <a:xfrm>
            <a:off x="6299200" y="33099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19" name="Oval 95"/>
          <p:cNvSpPr>
            <a:spLocks noChangeArrowheads="1"/>
          </p:cNvSpPr>
          <p:nvPr/>
        </p:nvSpPr>
        <p:spPr bwMode="auto">
          <a:xfrm>
            <a:off x="6416675" y="331470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0" name="Oval 96"/>
          <p:cNvSpPr>
            <a:spLocks noChangeArrowheads="1"/>
          </p:cNvSpPr>
          <p:nvPr/>
        </p:nvSpPr>
        <p:spPr bwMode="auto">
          <a:xfrm>
            <a:off x="4619625" y="435610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1" name="Oval 97"/>
          <p:cNvSpPr>
            <a:spLocks noChangeArrowheads="1"/>
          </p:cNvSpPr>
          <p:nvPr/>
        </p:nvSpPr>
        <p:spPr bwMode="auto">
          <a:xfrm>
            <a:off x="4495800" y="43513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2" name="Oval 98"/>
          <p:cNvSpPr>
            <a:spLocks noChangeArrowheads="1"/>
          </p:cNvSpPr>
          <p:nvPr/>
        </p:nvSpPr>
        <p:spPr bwMode="auto">
          <a:xfrm>
            <a:off x="4621213" y="44894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5" name="Oval 101"/>
          <p:cNvSpPr>
            <a:spLocks noChangeArrowheads="1"/>
          </p:cNvSpPr>
          <p:nvPr/>
        </p:nvSpPr>
        <p:spPr bwMode="auto">
          <a:xfrm>
            <a:off x="6178550" y="461168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6" name="Oval 102"/>
          <p:cNvSpPr>
            <a:spLocks noChangeArrowheads="1"/>
          </p:cNvSpPr>
          <p:nvPr/>
        </p:nvSpPr>
        <p:spPr bwMode="auto">
          <a:xfrm>
            <a:off x="5937250" y="448468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7" name="Oval 103"/>
          <p:cNvSpPr>
            <a:spLocks noChangeArrowheads="1"/>
          </p:cNvSpPr>
          <p:nvPr/>
        </p:nvSpPr>
        <p:spPr bwMode="auto">
          <a:xfrm>
            <a:off x="6056313" y="461486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29" name="Oval 105"/>
          <p:cNvSpPr>
            <a:spLocks noChangeArrowheads="1"/>
          </p:cNvSpPr>
          <p:nvPr/>
        </p:nvSpPr>
        <p:spPr bwMode="auto">
          <a:xfrm>
            <a:off x="6537325" y="435133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0" name="Oval 106"/>
          <p:cNvSpPr>
            <a:spLocks noChangeArrowheads="1"/>
          </p:cNvSpPr>
          <p:nvPr/>
        </p:nvSpPr>
        <p:spPr bwMode="auto">
          <a:xfrm>
            <a:off x="6532563" y="422116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3" name="Oval 109"/>
          <p:cNvSpPr>
            <a:spLocks noChangeArrowheads="1"/>
          </p:cNvSpPr>
          <p:nvPr/>
        </p:nvSpPr>
        <p:spPr bwMode="auto">
          <a:xfrm>
            <a:off x="8335963" y="43497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4" name="Oval 110"/>
          <p:cNvSpPr>
            <a:spLocks noChangeArrowheads="1"/>
          </p:cNvSpPr>
          <p:nvPr/>
        </p:nvSpPr>
        <p:spPr bwMode="auto">
          <a:xfrm>
            <a:off x="8213725" y="40925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5" name="Oval 111"/>
          <p:cNvSpPr>
            <a:spLocks noChangeArrowheads="1"/>
          </p:cNvSpPr>
          <p:nvPr/>
        </p:nvSpPr>
        <p:spPr bwMode="auto">
          <a:xfrm>
            <a:off x="8213725" y="422751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6" name="Oval 112"/>
          <p:cNvSpPr>
            <a:spLocks noChangeArrowheads="1"/>
          </p:cNvSpPr>
          <p:nvPr/>
        </p:nvSpPr>
        <p:spPr bwMode="auto">
          <a:xfrm>
            <a:off x="4378325" y="55213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7" name="Oval 113"/>
          <p:cNvSpPr>
            <a:spLocks noChangeArrowheads="1"/>
          </p:cNvSpPr>
          <p:nvPr/>
        </p:nvSpPr>
        <p:spPr bwMode="auto">
          <a:xfrm>
            <a:off x="4495800" y="552926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8" name="Oval 114"/>
          <p:cNvSpPr>
            <a:spLocks noChangeArrowheads="1"/>
          </p:cNvSpPr>
          <p:nvPr/>
        </p:nvSpPr>
        <p:spPr bwMode="auto">
          <a:xfrm>
            <a:off x="4495800" y="539591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39" name="Oval 115"/>
          <p:cNvSpPr>
            <a:spLocks noChangeArrowheads="1"/>
          </p:cNvSpPr>
          <p:nvPr/>
        </p:nvSpPr>
        <p:spPr bwMode="auto">
          <a:xfrm>
            <a:off x="4497388" y="565150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47" name="Oval 123"/>
          <p:cNvSpPr>
            <a:spLocks noChangeArrowheads="1"/>
          </p:cNvSpPr>
          <p:nvPr/>
        </p:nvSpPr>
        <p:spPr bwMode="auto">
          <a:xfrm>
            <a:off x="5815013" y="53911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48" name="Oval 124"/>
          <p:cNvSpPr>
            <a:spLocks noChangeArrowheads="1"/>
          </p:cNvSpPr>
          <p:nvPr/>
        </p:nvSpPr>
        <p:spPr bwMode="auto">
          <a:xfrm>
            <a:off x="5940425" y="539591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49" name="Oval 125"/>
          <p:cNvSpPr>
            <a:spLocks noChangeArrowheads="1"/>
          </p:cNvSpPr>
          <p:nvPr/>
        </p:nvSpPr>
        <p:spPr bwMode="auto">
          <a:xfrm>
            <a:off x="5935663" y="526573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50" name="Oval 126"/>
          <p:cNvSpPr>
            <a:spLocks noChangeArrowheads="1"/>
          </p:cNvSpPr>
          <p:nvPr/>
        </p:nvSpPr>
        <p:spPr bwMode="auto">
          <a:xfrm>
            <a:off x="6294438" y="53959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51" name="Oval 127"/>
          <p:cNvSpPr>
            <a:spLocks noChangeArrowheads="1"/>
          </p:cNvSpPr>
          <p:nvPr/>
        </p:nvSpPr>
        <p:spPr bwMode="auto">
          <a:xfrm>
            <a:off x="7135813" y="5780088"/>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52" name="Oval 128"/>
          <p:cNvSpPr>
            <a:spLocks noChangeArrowheads="1"/>
          </p:cNvSpPr>
          <p:nvPr/>
        </p:nvSpPr>
        <p:spPr bwMode="auto">
          <a:xfrm>
            <a:off x="7013575" y="578167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53" name="Oval 129"/>
          <p:cNvSpPr>
            <a:spLocks noChangeArrowheads="1"/>
          </p:cNvSpPr>
          <p:nvPr/>
        </p:nvSpPr>
        <p:spPr bwMode="auto">
          <a:xfrm>
            <a:off x="7013575" y="5653088"/>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56" name="Oval 132"/>
          <p:cNvSpPr>
            <a:spLocks noChangeArrowheads="1"/>
          </p:cNvSpPr>
          <p:nvPr/>
        </p:nvSpPr>
        <p:spPr bwMode="auto">
          <a:xfrm>
            <a:off x="7254875" y="5918200"/>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59" name="Oval 135"/>
          <p:cNvSpPr>
            <a:spLocks noChangeArrowheads="1"/>
          </p:cNvSpPr>
          <p:nvPr/>
        </p:nvSpPr>
        <p:spPr bwMode="auto">
          <a:xfrm>
            <a:off x="8332788" y="53911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60" name="Oval 136"/>
          <p:cNvSpPr>
            <a:spLocks noChangeArrowheads="1"/>
          </p:cNvSpPr>
          <p:nvPr/>
        </p:nvSpPr>
        <p:spPr bwMode="auto">
          <a:xfrm>
            <a:off x="8337550" y="5262563"/>
            <a:ext cx="122238"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61" name="Line 137"/>
          <p:cNvSpPr>
            <a:spLocks noChangeShapeType="1"/>
          </p:cNvSpPr>
          <p:nvPr/>
        </p:nvSpPr>
        <p:spPr bwMode="auto">
          <a:xfrm>
            <a:off x="6037263" y="5400675"/>
            <a:ext cx="1019175" cy="381000"/>
          </a:xfrm>
          <a:prstGeom prst="line">
            <a:avLst/>
          </a:prstGeom>
          <a:noFill/>
          <a:ln w="25400">
            <a:solidFill>
              <a:schemeClr val="accent2"/>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62" name="Line 138"/>
          <p:cNvSpPr>
            <a:spLocks noChangeShapeType="1"/>
          </p:cNvSpPr>
          <p:nvPr/>
        </p:nvSpPr>
        <p:spPr bwMode="auto">
          <a:xfrm flipV="1">
            <a:off x="4576763" y="5384800"/>
            <a:ext cx="1419225" cy="263525"/>
          </a:xfrm>
          <a:prstGeom prst="line">
            <a:avLst/>
          </a:prstGeom>
          <a:noFill/>
          <a:ln w="25400">
            <a:solidFill>
              <a:schemeClr val="accent2"/>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64" name="Line 140"/>
          <p:cNvSpPr>
            <a:spLocks noChangeShapeType="1"/>
          </p:cNvSpPr>
          <p:nvPr/>
        </p:nvSpPr>
        <p:spPr bwMode="auto">
          <a:xfrm flipV="1">
            <a:off x="7088188" y="5397500"/>
            <a:ext cx="1295400" cy="381000"/>
          </a:xfrm>
          <a:prstGeom prst="line">
            <a:avLst/>
          </a:prstGeom>
          <a:noFill/>
          <a:ln w="25400">
            <a:solidFill>
              <a:schemeClr val="accent2"/>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67" name="Line 143"/>
          <p:cNvSpPr>
            <a:spLocks noChangeShapeType="1"/>
          </p:cNvSpPr>
          <p:nvPr/>
        </p:nvSpPr>
        <p:spPr bwMode="auto">
          <a:xfrm>
            <a:off x="4637088" y="4483100"/>
            <a:ext cx="1508125" cy="147638"/>
          </a:xfrm>
          <a:prstGeom prst="line">
            <a:avLst/>
          </a:prstGeom>
          <a:noFill/>
          <a:ln w="25400">
            <a:solidFill>
              <a:srgbClr val="FF00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69" name="Line 145"/>
          <p:cNvSpPr>
            <a:spLocks noChangeShapeType="1"/>
          </p:cNvSpPr>
          <p:nvPr/>
        </p:nvSpPr>
        <p:spPr bwMode="auto">
          <a:xfrm flipV="1">
            <a:off x="6135688" y="4359275"/>
            <a:ext cx="449262" cy="277813"/>
          </a:xfrm>
          <a:prstGeom prst="line">
            <a:avLst/>
          </a:prstGeom>
          <a:noFill/>
          <a:ln w="25400">
            <a:solidFill>
              <a:srgbClr val="FF00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0" name="Line 146"/>
          <p:cNvSpPr>
            <a:spLocks noChangeShapeType="1"/>
          </p:cNvSpPr>
          <p:nvPr/>
        </p:nvSpPr>
        <p:spPr bwMode="auto">
          <a:xfrm flipV="1">
            <a:off x="6589713" y="4224338"/>
            <a:ext cx="1668462" cy="131762"/>
          </a:xfrm>
          <a:prstGeom prst="line">
            <a:avLst/>
          </a:prstGeom>
          <a:noFill/>
          <a:ln w="25400">
            <a:solidFill>
              <a:srgbClr val="FF00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2" name="Line 148"/>
          <p:cNvSpPr>
            <a:spLocks noChangeShapeType="1"/>
          </p:cNvSpPr>
          <p:nvPr/>
        </p:nvSpPr>
        <p:spPr bwMode="auto">
          <a:xfrm>
            <a:off x="8250238" y="4232275"/>
            <a:ext cx="271462" cy="31750"/>
          </a:xfrm>
          <a:prstGeom prst="line">
            <a:avLst/>
          </a:prstGeom>
          <a:noFill/>
          <a:ln w="25400">
            <a:solidFill>
              <a:srgbClr val="FF00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4" name="Line 150"/>
          <p:cNvSpPr>
            <a:spLocks noChangeShapeType="1"/>
          </p:cNvSpPr>
          <p:nvPr/>
        </p:nvSpPr>
        <p:spPr bwMode="auto">
          <a:xfrm flipV="1">
            <a:off x="4397375" y="3287713"/>
            <a:ext cx="346075" cy="30162"/>
          </a:xfrm>
          <a:prstGeom prst="line">
            <a:avLst/>
          </a:prstGeom>
          <a:noFill/>
          <a:ln w="25400">
            <a:solidFill>
              <a:srgbClr val="FF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5" name="Line 151"/>
          <p:cNvSpPr>
            <a:spLocks noChangeShapeType="1"/>
          </p:cNvSpPr>
          <p:nvPr/>
        </p:nvSpPr>
        <p:spPr bwMode="auto">
          <a:xfrm>
            <a:off x="4733925" y="3298825"/>
            <a:ext cx="433388" cy="274638"/>
          </a:xfrm>
          <a:prstGeom prst="line">
            <a:avLst/>
          </a:prstGeom>
          <a:noFill/>
          <a:ln w="25400">
            <a:solidFill>
              <a:srgbClr val="FF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6" name="Line 152"/>
          <p:cNvSpPr>
            <a:spLocks noChangeShapeType="1"/>
          </p:cNvSpPr>
          <p:nvPr/>
        </p:nvSpPr>
        <p:spPr bwMode="auto">
          <a:xfrm flipV="1">
            <a:off x="5157788" y="3154363"/>
            <a:ext cx="295275" cy="419100"/>
          </a:xfrm>
          <a:prstGeom prst="line">
            <a:avLst/>
          </a:prstGeom>
          <a:noFill/>
          <a:ln w="25400">
            <a:solidFill>
              <a:srgbClr val="FF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7" name="Line 153"/>
          <p:cNvSpPr>
            <a:spLocks noChangeShapeType="1"/>
          </p:cNvSpPr>
          <p:nvPr/>
        </p:nvSpPr>
        <p:spPr bwMode="auto">
          <a:xfrm>
            <a:off x="5880100" y="3043238"/>
            <a:ext cx="487363" cy="400050"/>
          </a:xfrm>
          <a:prstGeom prst="line">
            <a:avLst/>
          </a:prstGeom>
          <a:noFill/>
          <a:ln w="25400">
            <a:solidFill>
              <a:srgbClr val="FF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79" name="Line 155"/>
          <p:cNvSpPr>
            <a:spLocks noChangeShapeType="1"/>
          </p:cNvSpPr>
          <p:nvPr/>
        </p:nvSpPr>
        <p:spPr bwMode="auto">
          <a:xfrm flipV="1">
            <a:off x="5467350" y="3051175"/>
            <a:ext cx="417513" cy="88900"/>
          </a:xfrm>
          <a:prstGeom prst="line">
            <a:avLst/>
          </a:prstGeom>
          <a:noFill/>
          <a:ln w="25400">
            <a:solidFill>
              <a:srgbClr val="FFFF00"/>
            </a:solidFill>
            <a:round/>
            <a:headEnd/>
            <a:tailEnd/>
          </a:ln>
          <a:effectLst/>
        </p:spPr>
        <p:txBody>
          <a:bodyP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alpha val="43137"/>
                  </a:srgbClr>
                </a:outerShdw>
              </a:effectLst>
            </a:endParaRPr>
          </a:p>
        </p:txBody>
      </p:sp>
      <p:sp>
        <p:nvSpPr>
          <p:cNvPr id="308380" name="Oval 156"/>
          <p:cNvSpPr>
            <a:spLocks noChangeArrowheads="1"/>
          </p:cNvSpPr>
          <p:nvPr/>
        </p:nvSpPr>
        <p:spPr bwMode="auto">
          <a:xfrm>
            <a:off x="5340350" y="3057525"/>
            <a:ext cx="122238"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81" name="Oval 157"/>
          <p:cNvSpPr>
            <a:spLocks noChangeArrowheads="1"/>
          </p:cNvSpPr>
          <p:nvPr/>
        </p:nvSpPr>
        <p:spPr bwMode="auto">
          <a:xfrm>
            <a:off x="5459413" y="2917825"/>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82" name="Oval 158"/>
          <p:cNvSpPr>
            <a:spLocks noChangeArrowheads="1"/>
          </p:cNvSpPr>
          <p:nvPr/>
        </p:nvSpPr>
        <p:spPr bwMode="auto">
          <a:xfrm>
            <a:off x="5459413" y="3181350"/>
            <a:ext cx="122237" cy="128588"/>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308383" name="Oval 159"/>
          <p:cNvSpPr>
            <a:spLocks noChangeArrowheads="1"/>
          </p:cNvSpPr>
          <p:nvPr/>
        </p:nvSpPr>
        <p:spPr bwMode="auto">
          <a:xfrm>
            <a:off x="5576888" y="3313113"/>
            <a:ext cx="122237" cy="128587"/>
          </a:xfrm>
          <a:prstGeom prst="ellipse">
            <a:avLst/>
          </a:prstGeom>
          <a:solidFill>
            <a:srgbClr val="000000"/>
          </a:solidFill>
          <a:ln w="12700">
            <a:no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80"/>
                </a:outerShdw>
              </a:effectLst>
            </a:endParaRPr>
          </a:p>
        </p:txBody>
      </p:sp>
      <p:sp>
        <p:nvSpPr>
          <p:cNvPr id="98431" name="Rectangle 162"/>
          <p:cNvSpPr>
            <a:spLocks noChangeArrowheads="1"/>
          </p:cNvSpPr>
          <p:nvPr/>
        </p:nvSpPr>
        <p:spPr bwMode="auto">
          <a:xfrm>
            <a:off x="2220913" y="193675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sz="2000">
                <a:solidFill>
                  <a:schemeClr val="bg1"/>
                </a:solidFill>
              </a:rPr>
              <a:t>alpha</a:t>
            </a:r>
          </a:p>
        </p:txBody>
      </p:sp>
      <p:sp>
        <p:nvSpPr>
          <p:cNvPr id="98432" name="Text Box 163"/>
          <p:cNvSpPr txBox="1">
            <a:spLocks noChangeArrowheads="1"/>
          </p:cNvSpPr>
          <p:nvPr/>
        </p:nvSpPr>
        <p:spPr bwMode="auto">
          <a:xfrm>
            <a:off x="2228850" y="3133725"/>
            <a:ext cx="842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000">
                <a:solidFill>
                  <a:schemeClr val="bg1"/>
                </a:solidFill>
              </a:rPr>
              <a:t>beta</a:t>
            </a:r>
          </a:p>
        </p:txBody>
      </p:sp>
      <p:sp>
        <p:nvSpPr>
          <p:cNvPr id="98433" name="Text Box 164"/>
          <p:cNvSpPr txBox="1">
            <a:spLocks noChangeArrowheads="1"/>
          </p:cNvSpPr>
          <p:nvPr/>
        </p:nvSpPr>
        <p:spPr bwMode="auto">
          <a:xfrm>
            <a:off x="2147888" y="4279900"/>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000">
                <a:solidFill>
                  <a:schemeClr val="bg1"/>
                </a:solidFill>
              </a:rPr>
              <a:t>gamma</a:t>
            </a:r>
          </a:p>
        </p:txBody>
      </p:sp>
      <p:sp>
        <p:nvSpPr>
          <p:cNvPr id="98434" name="Text Box 165"/>
          <p:cNvSpPr txBox="1">
            <a:spLocks noChangeArrowheads="1"/>
          </p:cNvSpPr>
          <p:nvPr/>
        </p:nvSpPr>
        <p:spPr bwMode="auto">
          <a:xfrm>
            <a:off x="2112963" y="5422900"/>
            <a:ext cx="119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2000">
                <a:solidFill>
                  <a:schemeClr val="bg1"/>
                </a:solidFill>
              </a:rPr>
              <a:t>neutron</a:t>
            </a:r>
          </a:p>
        </p:txBody>
      </p:sp>
      <p:sp>
        <p:nvSpPr>
          <p:cNvPr id="98435" name="Text Box 166"/>
          <p:cNvSpPr txBox="1">
            <a:spLocks noChangeArrowheads="1"/>
          </p:cNvSpPr>
          <p:nvPr/>
        </p:nvSpPr>
        <p:spPr bwMode="auto">
          <a:xfrm>
            <a:off x="522288" y="2335213"/>
            <a:ext cx="3525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1400" i="1">
                <a:solidFill>
                  <a:schemeClr val="bg1"/>
                </a:solidFill>
              </a:rPr>
              <a:t>High charge, dense ionization, short path</a:t>
            </a:r>
          </a:p>
        </p:txBody>
      </p:sp>
      <p:sp>
        <p:nvSpPr>
          <p:cNvPr id="98436" name="Text Box 167"/>
          <p:cNvSpPr txBox="1">
            <a:spLocks noChangeArrowheads="1"/>
          </p:cNvSpPr>
          <p:nvPr/>
        </p:nvSpPr>
        <p:spPr bwMode="auto">
          <a:xfrm>
            <a:off x="452438" y="3535363"/>
            <a:ext cx="3640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1400" i="1">
                <a:solidFill>
                  <a:schemeClr val="bg1"/>
                </a:solidFill>
              </a:rPr>
              <a:t>Less charge than alpha, longer, erratic path</a:t>
            </a:r>
          </a:p>
        </p:txBody>
      </p:sp>
      <p:sp>
        <p:nvSpPr>
          <p:cNvPr id="98437" name="Text Box 168"/>
          <p:cNvSpPr txBox="1">
            <a:spLocks noChangeArrowheads="1"/>
          </p:cNvSpPr>
          <p:nvPr/>
        </p:nvSpPr>
        <p:spPr bwMode="auto">
          <a:xfrm>
            <a:off x="506413" y="4699000"/>
            <a:ext cx="3640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1400" i="1">
                <a:solidFill>
                  <a:schemeClr val="bg1"/>
                </a:solidFill>
              </a:rPr>
              <a:t>No charge or mass, much less interaction</a:t>
            </a:r>
          </a:p>
        </p:txBody>
      </p:sp>
      <p:sp>
        <p:nvSpPr>
          <p:cNvPr id="98438" name="Text Box 169"/>
          <p:cNvSpPr txBox="1">
            <a:spLocks noChangeArrowheads="1"/>
          </p:cNvSpPr>
          <p:nvPr/>
        </p:nvSpPr>
        <p:spPr bwMode="auto">
          <a:xfrm>
            <a:off x="490538" y="5802313"/>
            <a:ext cx="3640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sz="1400" i="1">
                <a:solidFill>
                  <a:schemeClr val="bg1"/>
                </a:solidFill>
              </a:rPr>
              <a:t>No charge, interacts by nuclear scattering</a:t>
            </a:r>
          </a:p>
        </p:txBody>
      </p:sp>
      <p:grpSp>
        <p:nvGrpSpPr>
          <p:cNvPr id="98439" name="Group 170"/>
          <p:cNvGrpSpPr>
            <a:grpSpLocks/>
          </p:cNvGrpSpPr>
          <p:nvPr/>
        </p:nvGrpSpPr>
        <p:grpSpPr bwMode="auto">
          <a:xfrm>
            <a:off x="1798638" y="1943100"/>
            <a:ext cx="369887" cy="284163"/>
            <a:chOff x="4399" y="3189"/>
            <a:chExt cx="310" cy="263"/>
          </a:xfrm>
        </p:grpSpPr>
        <p:sp>
          <p:nvSpPr>
            <p:cNvPr id="308395" name="Oval 171"/>
            <p:cNvSpPr>
              <a:spLocks noChangeArrowheads="1"/>
            </p:cNvSpPr>
            <p:nvPr/>
          </p:nvSpPr>
          <p:spPr bwMode="auto">
            <a:xfrm>
              <a:off x="4415" y="3207"/>
              <a:ext cx="189" cy="150"/>
            </a:xfrm>
            <a:prstGeom prst="ellipse">
              <a:avLst/>
            </a:prstGeom>
            <a:solidFill>
              <a:srgbClr val="FF0000"/>
            </a:solidFill>
            <a:ln w="12700">
              <a:solidFill>
                <a:srgbClr val="000000"/>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08396" name="Oval 172"/>
            <p:cNvSpPr>
              <a:spLocks noChangeArrowheads="1"/>
            </p:cNvSpPr>
            <p:nvPr/>
          </p:nvSpPr>
          <p:spPr bwMode="auto">
            <a:xfrm>
              <a:off x="4543" y="3189"/>
              <a:ext cx="166" cy="167"/>
            </a:xfrm>
            <a:prstGeom prst="ellipse">
              <a:avLst/>
            </a:prstGeom>
            <a:solidFill>
              <a:schemeClr val="tx1"/>
            </a:solidFill>
            <a:ln w="12700">
              <a:solidFill>
                <a:srgbClr val="000000"/>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C0C0C0"/>
                  </a:outerShdw>
                </a:effectLst>
              </a:endParaRPr>
            </a:p>
          </p:txBody>
        </p:sp>
        <p:sp>
          <p:nvSpPr>
            <p:cNvPr id="308397" name="Oval 173"/>
            <p:cNvSpPr>
              <a:spLocks noChangeArrowheads="1"/>
            </p:cNvSpPr>
            <p:nvPr/>
          </p:nvSpPr>
          <p:spPr bwMode="auto">
            <a:xfrm>
              <a:off x="4399" y="3285"/>
              <a:ext cx="166" cy="167"/>
            </a:xfrm>
            <a:prstGeom prst="ellipse">
              <a:avLst/>
            </a:prstGeom>
            <a:solidFill>
              <a:schemeClr val="tx1"/>
            </a:solidFill>
            <a:ln w="12700">
              <a:solidFill>
                <a:srgbClr val="000000"/>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C0C0C0"/>
                  </a:outerShdw>
                </a:effectLst>
              </a:endParaRPr>
            </a:p>
          </p:txBody>
        </p:sp>
        <p:sp>
          <p:nvSpPr>
            <p:cNvPr id="308398" name="Oval 174"/>
            <p:cNvSpPr>
              <a:spLocks noChangeArrowheads="1"/>
            </p:cNvSpPr>
            <p:nvPr/>
          </p:nvSpPr>
          <p:spPr bwMode="auto">
            <a:xfrm>
              <a:off x="4511" y="3304"/>
              <a:ext cx="189" cy="148"/>
            </a:xfrm>
            <a:prstGeom prst="ellipse">
              <a:avLst/>
            </a:prstGeom>
            <a:solidFill>
              <a:srgbClr val="FF0000"/>
            </a:solidFill>
            <a:ln w="12700">
              <a:solidFill>
                <a:srgbClr val="000000"/>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grpSp>
      <p:sp>
        <p:nvSpPr>
          <p:cNvPr id="308399" name="Oval 175"/>
          <p:cNvSpPr>
            <a:spLocks noChangeArrowheads="1"/>
          </p:cNvSpPr>
          <p:nvPr/>
        </p:nvSpPr>
        <p:spPr bwMode="auto">
          <a:xfrm>
            <a:off x="1968500" y="3321050"/>
            <a:ext cx="103188" cy="109538"/>
          </a:xfrm>
          <a:prstGeom prst="ellipse">
            <a:avLst/>
          </a:prstGeom>
          <a:solidFill>
            <a:schemeClr val="accent1"/>
          </a:solidFill>
          <a:ln w="12700">
            <a:solidFill>
              <a:schemeClr val="bg1"/>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000000"/>
                </a:outerShdw>
              </a:effectLst>
            </a:endParaRPr>
          </a:p>
        </p:txBody>
      </p:sp>
      <p:sp>
        <p:nvSpPr>
          <p:cNvPr id="308402" name="Text Box 178"/>
          <p:cNvSpPr txBox="1">
            <a:spLocks noChangeArrowheads="1"/>
          </p:cNvSpPr>
          <p:nvPr/>
        </p:nvSpPr>
        <p:spPr bwMode="auto">
          <a:xfrm>
            <a:off x="1804988" y="3087688"/>
            <a:ext cx="403225" cy="366712"/>
          </a:xfrm>
          <a:prstGeom prst="rect">
            <a:avLst/>
          </a:prstGeom>
          <a:noFill/>
          <a:ln w="9525" algn="ctr">
            <a:noFill/>
            <a:miter lim="800000"/>
            <a:headEnd/>
            <a:tailEnd/>
          </a:ln>
          <a:effectLst/>
        </p:spPr>
        <p:txBody>
          <a:bodyPr>
            <a:spAutoFit/>
          </a:bodyPr>
          <a:lstStyle>
            <a:lvl1pPr marL="342900" indent="-342900"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90000"/>
              <a:buFont typeface="Wingdings" pitchFamily="2" charset="2"/>
              <a:defRPr sz="3200">
                <a:solidFill>
                  <a:schemeClr val="tx1"/>
                </a:solidFill>
                <a:latin typeface="Arial" pitchFamily="34" charset="0"/>
              </a:defRPr>
            </a:lvl9pPr>
          </a:lstStyle>
          <a:p>
            <a:pPr eaLnBrk="1" hangingPunct="1">
              <a:spcBef>
                <a:spcPct val="50000"/>
              </a:spcBef>
              <a:buClr>
                <a:schemeClr val="hlink"/>
              </a:buClr>
              <a:buSzPct val="90000"/>
              <a:buFont typeface="Wingdings" panose="05000000000000000000" pitchFamily="2" charset="2"/>
              <a:buNone/>
              <a:defRPr/>
            </a:pPr>
            <a:r>
              <a:rPr lang="en-US" sz="1800" smtClean="0">
                <a:solidFill>
                  <a:schemeClr val="accent2"/>
                </a:solidFill>
                <a:effectLst>
                  <a:outerShdw blurRad="38100" dist="38100" dir="2700000" algn="tl">
                    <a:srgbClr val="000000"/>
                  </a:outerShdw>
                </a:effectLst>
              </a:rPr>
              <a:t>-</a:t>
            </a:r>
          </a:p>
        </p:txBody>
      </p:sp>
      <p:grpSp>
        <p:nvGrpSpPr>
          <p:cNvPr id="98444" name="Group 179"/>
          <p:cNvGrpSpPr>
            <a:grpSpLocks/>
          </p:cNvGrpSpPr>
          <p:nvPr/>
        </p:nvGrpSpPr>
        <p:grpSpPr bwMode="auto">
          <a:xfrm rot="317349">
            <a:off x="1274763" y="4468813"/>
            <a:ext cx="885825" cy="125412"/>
            <a:chOff x="4191" y="3355"/>
            <a:chExt cx="1251" cy="100"/>
          </a:xfrm>
        </p:grpSpPr>
        <p:sp>
          <p:nvSpPr>
            <p:cNvPr id="308404" name="Arc 180"/>
            <p:cNvSpPr>
              <a:spLocks/>
            </p:cNvSpPr>
            <p:nvPr/>
          </p:nvSpPr>
          <p:spPr bwMode="auto">
            <a:xfrm>
              <a:off x="4688" y="3381"/>
              <a:ext cx="105" cy="66"/>
            </a:xfrm>
            <a:custGeom>
              <a:avLst/>
              <a:gdLst>
                <a:gd name="G0" fmla="+- 21262 0 0"/>
                <a:gd name="G1" fmla="+- 0 0 0"/>
                <a:gd name="G2" fmla="+- 21600 0 0"/>
                <a:gd name="T0" fmla="*/ 42144 w 42144"/>
                <a:gd name="T1" fmla="*/ 5524 h 21600"/>
                <a:gd name="T2" fmla="*/ 0 w 42144"/>
                <a:gd name="T3" fmla="*/ 3808 h 21600"/>
                <a:gd name="T4" fmla="*/ 21262 w 42144"/>
                <a:gd name="T5" fmla="*/ 0 h 21600"/>
              </a:gdLst>
              <a:ahLst/>
              <a:cxnLst>
                <a:cxn ang="0">
                  <a:pos x="T0" y="T1"/>
                </a:cxn>
                <a:cxn ang="0">
                  <a:pos x="T2" y="T3"/>
                </a:cxn>
                <a:cxn ang="0">
                  <a:pos x="T4" y="T5"/>
                </a:cxn>
              </a:cxnLst>
              <a:rect l="0" t="0" r="r" b="b"/>
              <a:pathLst>
                <a:path w="42144" h="21600" fill="none" extrusionOk="0">
                  <a:moveTo>
                    <a:pt x="42143" y="5523"/>
                  </a:moveTo>
                  <a:cubicBezTo>
                    <a:pt x="39637" y="14999"/>
                    <a:pt x="31063" y="21599"/>
                    <a:pt x="21262" y="21600"/>
                  </a:cubicBezTo>
                  <a:cubicBezTo>
                    <a:pt x="10801" y="21600"/>
                    <a:pt x="1844" y="14104"/>
                    <a:pt x="0" y="3807"/>
                  </a:cubicBezTo>
                </a:path>
                <a:path w="42144" h="21600" stroke="0" extrusionOk="0">
                  <a:moveTo>
                    <a:pt x="42143" y="5523"/>
                  </a:moveTo>
                  <a:cubicBezTo>
                    <a:pt x="39637" y="14999"/>
                    <a:pt x="31063" y="21599"/>
                    <a:pt x="21262" y="21600"/>
                  </a:cubicBezTo>
                  <a:cubicBezTo>
                    <a:pt x="10801" y="21600"/>
                    <a:pt x="1844" y="14104"/>
                    <a:pt x="0" y="3807"/>
                  </a:cubicBezTo>
                  <a:lnTo>
                    <a:pt x="21262" y="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05" name="Arc 181"/>
            <p:cNvSpPr>
              <a:spLocks/>
            </p:cNvSpPr>
            <p:nvPr/>
          </p:nvSpPr>
          <p:spPr bwMode="auto">
            <a:xfrm>
              <a:off x="4556" y="3347"/>
              <a:ext cx="110" cy="67"/>
            </a:xfrm>
            <a:custGeom>
              <a:avLst/>
              <a:gdLst>
                <a:gd name="G0" fmla="+- 21207 0 0"/>
                <a:gd name="G1" fmla="+- 21600 0 0"/>
                <a:gd name="G2" fmla="+- 21600 0 0"/>
                <a:gd name="T0" fmla="*/ 0 w 41979"/>
                <a:gd name="T1" fmla="*/ 17496 h 21600"/>
                <a:gd name="T2" fmla="*/ 41979 w 41979"/>
                <a:gd name="T3" fmla="*/ 15678 h 21600"/>
                <a:gd name="T4" fmla="*/ 21207 w 41979"/>
                <a:gd name="T5" fmla="*/ 21600 h 21600"/>
              </a:gdLst>
              <a:ahLst/>
              <a:cxnLst>
                <a:cxn ang="0">
                  <a:pos x="T0" y="T1"/>
                </a:cxn>
                <a:cxn ang="0">
                  <a:pos x="T2" y="T3"/>
                </a:cxn>
                <a:cxn ang="0">
                  <a:pos x="T4" y="T5"/>
                </a:cxn>
              </a:cxnLst>
              <a:rect l="0" t="0" r="r" b="b"/>
              <a:pathLst>
                <a:path w="41979" h="21600" fill="none" extrusionOk="0">
                  <a:moveTo>
                    <a:pt x="0" y="17496"/>
                  </a:moveTo>
                  <a:cubicBezTo>
                    <a:pt x="1966" y="7337"/>
                    <a:pt x="10860" y="-1"/>
                    <a:pt x="21207" y="0"/>
                  </a:cubicBezTo>
                  <a:cubicBezTo>
                    <a:pt x="30855" y="0"/>
                    <a:pt x="39333" y="6399"/>
                    <a:pt x="41979" y="15677"/>
                  </a:cubicBezTo>
                </a:path>
                <a:path w="41979" h="21600" stroke="0" extrusionOk="0">
                  <a:moveTo>
                    <a:pt x="0" y="17496"/>
                  </a:moveTo>
                  <a:cubicBezTo>
                    <a:pt x="1966" y="7337"/>
                    <a:pt x="10860" y="-1"/>
                    <a:pt x="21207" y="0"/>
                  </a:cubicBezTo>
                  <a:cubicBezTo>
                    <a:pt x="30855" y="0"/>
                    <a:pt x="39333" y="6399"/>
                    <a:pt x="41979" y="15677"/>
                  </a:cubicBezTo>
                  <a:lnTo>
                    <a:pt x="21207" y="2160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06" name="Arc 182"/>
            <p:cNvSpPr>
              <a:spLocks/>
            </p:cNvSpPr>
            <p:nvPr/>
          </p:nvSpPr>
          <p:spPr bwMode="auto">
            <a:xfrm>
              <a:off x="4794" y="3355"/>
              <a:ext cx="103" cy="65"/>
            </a:xfrm>
            <a:custGeom>
              <a:avLst/>
              <a:gdLst>
                <a:gd name="G0" fmla="+- 21207 0 0"/>
                <a:gd name="G1" fmla="+- 21600 0 0"/>
                <a:gd name="G2" fmla="+- 21600 0 0"/>
                <a:gd name="T0" fmla="*/ 0 w 41979"/>
                <a:gd name="T1" fmla="*/ 17496 h 21600"/>
                <a:gd name="T2" fmla="*/ 41979 w 41979"/>
                <a:gd name="T3" fmla="*/ 15678 h 21600"/>
                <a:gd name="T4" fmla="*/ 21207 w 41979"/>
                <a:gd name="T5" fmla="*/ 21600 h 21600"/>
              </a:gdLst>
              <a:ahLst/>
              <a:cxnLst>
                <a:cxn ang="0">
                  <a:pos x="T0" y="T1"/>
                </a:cxn>
                <a:cxn ang="0">
                  <a:pos x="T2" y="T3"/>
                </a:cxn>
                <a:cxn ang="0">
                  <a:pos x="T4" y="T5"/>
                </a:cxn>
              </a:cxnLst>
              <a:rect l="0" t="0" r="r" b="b"/>
              <a:pathLst>
                <a:path w="41979" h="21600" fill="none" extrusionOk="0">
                  <a:moveTo>
                    <a:pt x="0" y="17496"/>
                  </a:moveTo>
                  <a:cubicBezTo>
                    <a:pt x="1966" y="7337"/>
                    <a:pt x="10860" y="-1"/>
                    <a:pt x="21207" y="0"/>
                  </a:cubicBezTo>
                  <a:cubicBezTo>
                    <a:pt x="30855" y="0"/>
                    <a:pt x="39333" y="6399"/>
                    <a:pt x="41979" y="15677"/>
                  </a:cubicBezTo>
                </a:path>
                <a:path w="41979" h="21600" stroke="0" extrusionOk="0">
                  <a:moveTo>
                    <a:pt x="0" y="17496"/>
                  </a:moveTo>
                  <a:cubicBezTo>
                    <a:pt x="1966" y="7337"/>
                    <a:pt x="10860" y="-1"/>
                    <a:pt x="21207" y="0"/>
                  </a:cubicBezTo>
                  <a:cubicBezTo>
                    <a:pt x="30855" y="0"/>
                    <a:pt x="39333" y="6399"/>
                    <a:pt x="41979" y="15677"/>
                  </a:cubicBezTo>
                  <a:lnTo>
                    <a:pt x="21207" y="2160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07" name="Arc 183"/>
            <p:cNvSpPr>
              <a:spLocks/>
            </p:cNvSpPr>
            <p:nvPr/>
          </p:nvSpPr>
          <p:spPr bwMode="auto">
            <a:xfrm>
              <a:off x="4894" y="3390"/>
              <a:ext cx="103" cy="65"/>
            </a:xfrm>
            <a:custGeom>
              <a:avLst/>
              <a:gdLst>
                <a:gd name="G0" fmla="+- 21268 0 0"/>
                <a:gd name="G1" fmla="+- 0 0 0"/>
                <a:gd name="G2" fmla="+- 21600 0 0"/>
                <a:gd name="T0" fmla="*/ 42136 w 42136"/>
                <a:gd name="T1" fmla="*/ 5576 h 21600"/>
                <a:gd name="T2" fmla="*/ 0 w 42136"/>
                <a:gd name="T3" fmla="*/ 3771 h 21600"/>
                <a:gd name="T4" fmla="*/ 21268 w 42136"/>
                <a:gd name="T5" fmla="*/ 0 h 21600"/>
              </a:gdLst>
              <a:ahLst/>
              <a:cxnLst>
                <a:cxn ang="0">
                  <a:pos x="T0" y="T1"/>
                </a:cxn>
                <a:cxn ang="0">
                  <a:pos x="T2" y="T3"/>
                </a:cxn>
                <a:cxn ang="0">
                  <a:pos x="T4" y="T5"/>
                </a:cxn>
              </a:cxnLst>
              <a:rect l="0" t="0" r="r" b="b"/>
              <a:pathLst>
                <a:path w="42136" h="21600" fill="none" extrusionOk="0">
                  <a:moveTo>
                    <a:pt x="42135" y="5575"/>
                  </a:moveTo>
                  <a:cubicBezTo>
                    <a:pt x="39610" y="15026"/>
                    <a:pt x="31049" y="21599"/>
                    <a:pt x="21268" y="21600"/>
                  </a:cubicBezTo>
                  <a:cubicBezTo>
                    <a:pt x="10793" y="21600"/>
                    <a:pt x="1828" y="14084"/>
                    <a:pt x="-1" y="3771"/>
                  </a:cubicBezTo>
                </a:path>
                <a:path w="42136" h="21600" stroke="0" extrusionOk="0">
                  <a:moveTo>
                    <a:pt x="42135" y="5575"/>
                  </a:moveTo>
                  <a:cubicBezTo>
                    <a:pt x="39610" y="15026"/>
                    <a:pt x="31049" y="21599"/>
                    <a:pt x="21268" y="21600"/>
                  </a:cubicBezTo>
                  <a:cubicBezTo>
                    <a:pt x="10793" y="21600"/>
                    <a:pt x="1828" y="14084"/>
                    <a:pt x="-1" y="3771"/>
                  </a:cubicBezTo>
                  <a:lnTo>
                    <a:pt x="21268" y="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08" name="Arc 184"/>
            <p:cNvSpPr>
              <a:spLocks/>
            </p:cNvSpPr>
            <p:nvPr/>
          </p:nvSpPr>
          <p:spPr bwMode="auto">
            <a:xfrm>
              <a:off x="5107" y="3384"/>
              <a:ext cx="110" cy="65"/>
            </a:xfrm>
            <a:custGeom>
              <a:avLst/>
              <a:gdLst>
                <a:gd name="G0" fmla="+- 21268 0 0"/>
                <a:gd name="G1" fmla="+- 0 0 0"/>
                <a:gd name="G2" fmla="+- 21600 0 0"/>
                <a:gd name="T0" fmla="*/ 42136 w 42136"/>
                <a:gd name="T1" fmla="*/ 5576 h 21600"/>
                <a:gd name="T2" fmla="*/ 0 w 42136"/>
                <a:gd name="T3" fmla="*/ 3771 h 21600"/>
                <a:gd name="T4" fmla="*/ 21268 w 42136"/>
                <a:gd name="T5" fmla="*/ 0 h 21600"/>
              </a:gdLst>
              <a:ahLst/>
              <a:cxnLst>
                <a:cxn ang="0">
                  <a:pos x="T0" y="T1"/>
                </a:cxn>
                <a:cxn ang="0">
                  <a:pos x="T2" y="T3"/>
                </a:cxn>
                <a:cxn ang="0">
                  <a:pos x="T4" y="T5"/>
                </a:cxn>
              </a:cxnLst>
              <a:rect l="0" t="0" r="r" b="b"/>
              <a:pathLst>
                <a:path w="42136" h="21600" fill="none" extrusionOk="0">
                  <a:moveTo>
                    <a:pt x="42135" y="5575"/>
                  </a:moveTo>
                  <a:cubicBezTo>
                    <a:pt x="39610" y="15026"/>
                    <a:pt x="31049" y="21599"/>
                    <a:pt x="21268" y="21600"/>
                  </a:cubicBezTo>
                  <a:cubicBezTo>
                    <a:pt x="10793" y="21600"/>
                    <a:pt x="1828" y="14084"/>
                    <a:pt x="-1" y="3771"/>
                  </a:cubicBezTo>
                </a:path>
                <a:path w="42136" h="21600" stroke="0" extrusionOk="0">
                  <a:moveTo>
                    <a:pt x="42135" y="5575"/>
                  </a:moveTo>
                  <a:cubicBezTo>
                    <a:pt x="39610" y="15026"/>
                    <a:pt x="31049" y="21599"/>
                    <a:pt x="21268" y="21600"/>
                  </a:cubicBezTo>
                  <a:cubicBezTo>
                    <a:pt x="10793" y="21600"/>
                    <a:pt x="1828" y="14084"/>
                    <a:pt x="-1" y="3771"/>
                  </a:cubicBezTo>
                  <a:lnTo>
                    <a:pt x="21268" y="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09" name="Arc 185"/>
            <p:cNvSpPr>
              <a:spLocks/>
            </p:cNvSpPr>
            <p:nvPr/>
          </p:nvSpPr>
          <p:spPr bwMode="auto">
            <a:xfrm>
              <a:off x="4997" y="3357"/>
              <a:ext cx="101" cy="67"/>
            </a:xfrm>
            <a:custGeom>
              <a:avLst/>
              <a:gdLst>
                <a:gd name="G0" fmla="+- 21212 0 0"/>
                <a:gd name="G1" fmla="+- 21600 0 0"/>
                <a:gd name="G2" fmla="+- 21600 0 0"/>
                <a:gd name="T0" fmla="*/ 0 w 41996"/>
                <a:gd name="T1" fmla="*/ 17525 h 21600"/>
                <a:gd name="T2" fmla="*/ 41996 w 41996"/>
                <a:gd name="T3" fmla="*/ 15719 h 21600"/>
                <a:gd name="T4" fmla="*/ 21212 w 41996"/>
                <a:gd name="T5" fmla="*/ 21600 h 21600"/>
              </a:gdLst>
              <a:ahLst/>
              <a:cxnLst>
                <a:cxn ang="0">
                  <a:pos x="T0" y="T1"/>
                </a:cxn>
                <a:cxn ang="0">
                  <a:pos x="T2" y="T3"/>
                </a:cxn>
                <a:cxn ang="0">
                  <a:pos x="T4" y="T5"/>
                </a:cxn>
              </a:cxnLst>
              <a:rect l="0" t="0" r="r" b="b"/>
              <a:pathLst>
                <a:path w="41996" h="21600" fill="none" extrusionOk="0">
                  <a:moveTo>
                    <a:pt x="-1" y="17524"/>
                  </a:moveTo>
                  <a:cubicBezTo>
                    <a:pt x="1954" y="7352"/>
                    <a:pt x="10853" y="-1"/>
                    <a:pt x="21212" y="0"/>
                  </a:cubicBezTo>
                  <a:cubicBezTo>
                    <a:pt x="30876" y="0"/>
                    <a:pt x="39364" y="6419"/>
                    <a:pt x="41995" y="15719"/>
                  </a:cubicBezTo>
                </a:path>
                <a:path w="41996" h="21600" stroke="0" extrusionOk="0">
                  <a:moveTo>
                    <a:pt x="-1" y="17524"/>
                  </a:moveTo>
                  <a:cubicBezTo>
                    <a:pt x="1954" y="7352"/>
                    <a:pt x="10853" y="-1"/>
                    <a:pt x="21212" y="0"/>
                  </a:cubicBezTo>
                  <a:cubicBezTo>
                    <a:pt x="30876" y="0"/>
                    <a:pt x="39364" y="6419"/>
                    <a:pt x="41995" y="15719"/>
                  </a:cubicBezTo>
                  <a:lnTo>
                    <a:pt x="21212" y="2160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10" name="Arc 186"/>
            <p:cNvSpPr>
              <a:spLocks/>
            </p:cNvSpPr>
            <p:nvPr/>
          </p:nvSpPr>
          <p:spPr bwMode="auto">
            <a:xfrm>
              <a:off x="5217" y="3379"/>
              <a:ext cx="224" cy="22"/>
            </a:xfrm>
            <a:custGeom>
              <a:avLst/>
              <a:gdLst>
                <a:gd name="G0" fmla="+- 21577 0 0"/>
                <a:gd name="G1" fmla="+- 21600 0 0"/>
                <a:gd name="G2" fmla="+- 21600 0 0"/>
                <a:gd name="T0" fmla="*/ 0 w 21577"/>
                <a:gd name="T1" fmla="*/ 20596 h 21600"/>
                <a:gd name="T2" fmla="*/ 21474 w 21577"/>
                <a:gd name="T3" fmla="*/ 0 h 21600"/>
                <a:gd name="T4" fmla="*/ 21577 w 21577"/>
                <a:gd name="T5" fmla="*/ 21600 h 21600"/>
              </a:gdLst>
              <a:ahLst/>
              <a:cxnLst>
                <a:cxn ang="0">
                  <a:pos x="T0" y="T1"/>
                </a:cxn>
                <a:cxn ang="0">
                  <a:pos x="T2" y="T3"/>
                </a:cxn>
                <a:cxn ang="0">
                  <a:pos x="T4" y="T5"/>
                </a:cxn>
              </a:cxnLst>
              <a:rect l="0" t="0" r="r" b="b"/>
              <a:pathLst>
                <a:path w="21577" h="21600" fill="none" extrusionOk="0">
                  <a:moveTo>
                    <a:pt x="0" y="20596"/>
                  </a:moveTo>
                  <a:cubicBezTo>
                    <a:pt x="534" y="9109"/>
                    <a:pt x="9974" y="55"/>
                    <a:pt x="21474" y="0"/>
                  </a:cubicBezTo>
                </a:path>
                <a:path w="21577" h="21600" stroke="0" extrusionOk="0">
                  <a:moveTo>
                    <a:pt x="0" y="20596"/>
                  </a:moveTo>
                  <a:cubicBezTo>
                    <a:pt x="534" y="9109"/>
                    <a:pt x="9974" y="55"/>
                    <a:pt x="21474" y="0"/>
                  </a:cubicBezTo>
                  <a:lnTo>
                    <a:pt x="21577" y="21600"/>
                  </a:lnTo>
                  <a:close/>
                </a:path>
              </a:pathLst>
            </a:custGeom>
            <a:noFill/>
            <a:ln w="15875" cap="rnd">
              <a:solidFill>
                <a:schemeClr val="bg1"/>
              </a:solidFill>
              <a:round/>
              <a:headEnd/>
              <a:tailEnd type="triangle" w="med" len="me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11" name="Arc 187"/>
            <p:cNvSpPr>
              <a:spLocks/>
            </p:cNvSpPr>
            <p:nvPr/>
          </p:nvSpPr>
          <p:spPr bwMode="auto">
            <a:xfrm>
              <a:off x="4429" y="3381"/>
              <a:ext cx="105" cy="66"/>
            </a:xfrm>
            <a:custGeom>
              <a:avLst/>
              <a:gdLst>
                <a:gd name="G0" fmla="+- 21268 0 0"/>
                <a:gd name="G1" fmla="+- 0 0 0"/>
                <a:gd name="G2" fmla="+- 21600 0 0"/>
                <a:gd name="T0" fmla="*/ 42136 w 42136"/>
                <a:gd name="T1" fmla="*/ 5576 h 21600"/>
                <a:gd name="T2" fmla="*/ 0 w 42136"/>
                <a:gd name="T3" fmla="*/ 3771 h 21600"/>
                <a:gd name="T4" fmla="*/ 21268 w 42136"/>
                <a:gd name="T5" fmla="*/ 0 h 21600"/>
              </a:gdLst>
              <a:ahLst/>
              <a:cxnLst>
                <a:cxn ang="0">
                  <a:pos x="T0" y="T1"/>
                </a:cxn>
                <a:cxn ang="0">
                  <a:pos x="T2" y="T3"/>
                </a:cxn>
                <a:cxn ang="0">
                  <a:pos x="T4" y="T5"/>
                </a:cxn>
              </a:cxnLst>
              <a:rect l="0" t="0" r="r" b="b"/>
              <a:pathLst>
                <a:path w="42136" h="21600" fill="none" extrusionOk="0">
                  <a:moveTo>
                    <a:pt x="42135" y="5575"/>
                  </a:moveTo>
                  <a:cubicBezTo>
                    <a:pt x="39610" y="15026"/>
                    <a:pt x="31049" y="21599"/>
                    <a:pt x="21268" y="21600"/>
                  </a:cubicBezTo>
                  <a:cubicBezTo>
                    <a:pt x="10793" y="21600"/>
                    <a:pt x="1828" y="14084"/>
                    <a:pt x="-1" y="3771"/>
                  </a:cubicBezTo>
                </a:path>
                <a:path w="42136" h="21600" stroke="0" extrusionOk="0">
                  <a:moveTo>
                    <a:pt x="42135" y="5575"/>
                  </a:moveTo>
                  <a:cubicBezTo>
                    <a:pt x="39610" y="15026"/>
                    <a:pt x="31049" y="21599"/>
                    <a:pt x="21268" y="21600"/>
                  </a:cubicBezTo>
                  <a:cubicBezTo>
                    <a:pt x="10793" y="21600"/>
                    <a:pt x="1828" y="14084"/>
                    <a:pt x="-1" y="3771"/>
                  </a:cubicBezTo>
                  <a:lnTo>
                    <a:pt x="21268" y="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12" name="Arc 188"/>
            <p:cNvSpPr>
              <a:spLocks/>
            </p:cNvSpPr>
            <p:nvPr/>
          </p:nvSpPr>
          <p:spPr bwMode="auto">
            <a:xfrm>
              <a:off x="4329" y="3366"/>
              <a:ext cx="146" cy="53"/>
            </a:xfrm>
            <a:custGeom>
              <a:avLst/>
              <a:gdLst>
                <a:gd name="G0" fmla="+- 21160 0 0"/>
                <a:gd name="G1" fmla="+- 21600 0 0"/>
                <a:gd name="G2" fmla="+- 21600 0 0"/>
                <a:gd name="T0" fmla="*/ 0 w 41916"/>
                <a:gd name="T1" fmla="*/ 17264 h 21600"/>
                <a:gd name="T2" fmla="*/ 41916 w 41916"/>
                <a:gd name="T3" fmla="*/ 15620 h 21600"/>
                <a:gd name="T4" fmla="*/ 21160 w 41916"/>
                <a:gd name="T5" fmla="*/ 21600 h 21600"/>
              </a:gdLst>
              <a:ahLst/>
              <a:cxnLst>
                <a:cxn ang="0">
                  <a:pos x="T0" y="T1"/>
                </a:cxn>
                <a:cxn ang="0">
                  <a:pos x="T2" y="T3"/>
                </a:cxn>
                <a:cxn ang="0">
                  <a:pos x="T4" y="T5"/>
                </a:cxn>
              </a:cxnLst>
              <a:rect l="0" t="0" r="r" b="b"/>
              <a:pathLst>
                <a:path w="41916" h="21600" fill="none" extrusionOk="0">
                  <a:moveTo>
                    <a:pt x="-1" y="17263"/>
                  </a:moveTo>
                  <a:cubicBezTo>
                    <a:pt x="2058" y="7214"/>
                    <a:pt x="10902" y="-1"/>
                    <a:pt x="21160" y="0"/>
                  </a:cubicBezTo>
                  <a:cubicBezTo>
                    <a:pt x="30786" y="0"/>
                    <a:pt x="39250" y="6370"/>
                    <a:pt x="41915" y="15620"/>
                  </a:cubicBezTo>
                </a:path>
                <a:path w="41916" h="21600" stroke="0" extrusionOk="0">
                  <a:moveTo>
                    <a:pt x="-1" y="17263"/>
                  </a:moveTo>
                  <a:cubicBezTo>
                    <a:pt x="2058" y="7214"/>
                    <a:pt x="10902" y="-1"/>
                    <a:pt x="21160" y="0"/>
                  </a:cubicBezTo>
                  <a:cubicBezTo>
                    <a:pt x="30786" y="0"/>
                    <a:pt x="39250" y="6370"/>
                    <a:pt x="41915" y="15620"/>
                  </a:cubicBezTo>
                  <a:lnTo>
                    <a:pt x="21160" y="21600"/>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sp>
          <p:nvSpPr>
            <p:cNvPr id="308413" name="Arc 189"/>
            <p:cNvSpPr>
              <a:spLocks/>
            </p:cNvSpPr>
            <p:nvPr/>
          </p:nvSpPr>
          <p:spPr bwMode="auto">
            <a:xfrm>
              <a:off x="4190" y="3405"/>
              <a:ext cx="130" cy="18"/>
            </a:xfrm>
            <a:custGeom>
              <a:avLst/>
              <a:gdLst>
                <a:gd name="G0" fmla="+- 0 0 0"/>
                <a:gd name="G1" fmla="+- 1166 0 0"/>
                <a:gd name="G2" fmla="+- 21600 0 0"/>
                <a:gd name="T0" fmla="*/ 21569 w 21600"/>
                <a:gd name="T1" fmla="*/ 0 h 22766"/>
                <a:gd name="T2" fmla="*/ 0 w 21600"/>
                <a:gd name="T3" fmla="*/ 22766 h 22766"/>
                <a:gd name="T4" fmla="*/ 0 w 21600"/>
                <a:gd name="T5" fmla="*/ 1166 h 22766"/>
              </a:gdLst>
              <a:ahLst/>
              <a:cxnLst>
                <a:cxn ang="0">
                  <a:pos x="T0" y="T1"/>
                </a:cxn>
                <a:cxn ang="0">
                  <a:pos x="T2" y="T3"/>
                </a:cxn>
                <a:cxn ang="0">
                  <a:pos x="T4" y="T5"/>
                </a:cxn>
              </a:cxnLst>
              <a:rect l="0" t="0" r="r" b="b"/>
              <a:pathLst>
                <a:path w="21600" h="22766" fill="none" extrusionOk="0">
                  <a:moveTo>
                    <a:pt x="21568" y="0"/>
                  </a:moveTo>
                  <a:cubicBezTo>
                    <a:pt x="21589" y="388"/>
                    <a:pt x="21600" y="777"/>
                    <a:pt x="21600" y="1166"/>
                  </a:cubicBezTo>
                  <a:cubicBezTo>
                    <a:pt x="21600" y="13095"/>
                    <a:pt x="11929" y="22765"/>
                    <a:pt x="0" y="22766"/>
                  </a:cubicBezTo>
                </a:path>
                <a:path w="21600" h="22766" stroke="0" extrusionOk="0">
                  <a:moveTo>
                    <a:pt x="21568" y="0"/>
                  </a:moveTo>
                  <a:cubicBezTo>
                    <a:pt x="21589" y="388"/>
                    <a:pt x="21600" y="777"/>
                    <a:pt x="21600" y="1166"/>
                  </a:cubicBezTo>
                  <a:cubicBezTo>
                    <a:pt x="21600" y="13095"/>
                    <a:pt x="11929" y="22765"/>
                    <a:pt x="0" y="22766"/>
                  </a:cubicBezTo>
                  <a:lnTo>
                    <a:pt x="0" y="1166"/>
                  </a:lnTo>
                  <a:close/>
                </a:path>
              </a:pathLst>
            </a:custGeom>
            <a:noFill/>
            <a:ln w="15875" cap="rnd">
              <a:solidFill>
                <a:schemeClr val="bg1"/>
              </a:solidFill>
              <a:round/>
              <a:headEnd/>
              <a:tailEnd/>
            </a:ln>
            <a:effectLst/>
          </p:spPr>
          <p:txBody>
            <a:bodyPr wrap="none" anchor="ctr"/>
            <a:lstStyle/>
            <a:p>
              <a:pPr eaLnBrk="1" hangingPunct="1">
                <a:spcBef>
                  <a:spcPct val="20000"/>
                </a:spcBef>
                <a:buClr>
                  <a:schemeClr val="hlink"/>
                </a:buClr>
                <a:buSzPct val="90000"/>
                <a:buFont typeface="Wingdings" panose="05000000000000000000" pitchFamily="2" charset="2"/>
                <a:buNone/>
                <a:defRPr/>
              </a:pPr>
              <a:endParaRPr lang="en-US">
                <a:effectLst>
                  <a:outerShdw blurRad="38100" dist="38100" dir="2700000" algn="tl">
                    <a:srgbClr val="000000"/>
                  </a:outerShdw>
                </a:effectLst>
              </a:endParaRPr>
            </a:p>
          </p:txBody>
        </p:sp>
      </p:grpSp>
      <p:sp>
        <p:nvSpPr>
          <p:cNvPr id="308414" name="Oval 190"/>
          <p:cNvSpPr>
            <a:spLocks noChangeArrowheads="1"/>
          </p:cNvSpPr>
          <p:nvPr/>
        </p:nvSpPr>
        <p:spPr bwMode="auto">
          <a:xfrm>
            <a:off x="1844675" y="5522913"/>
            <a:ext cx="204788" cy="203200"/>
          </a:xfrm>
          <a:prstGeom prst="ellipse">
            <a:avLst/>
          </a:prstGeom>
          <a:solidFill>
            <a:schemeClr val="tx1"/>
          </a:solidFill>
          <a:ln w="12700">
            <a:solidFill>
              <a:schemeClr val="bg1"/>
            </a:solidFill>
            <a:round/>
            <a:headEnd/>
            <a:tailEnd/>
          </a:ln>
          <a:effectLst/>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90000"/>
              <a:buFont typeface="Wingdings" panose="05000000000000000000" pitchFamily="2" charset="2"/>
              <a:defRPr sz="3200">
                <a:solidFill>
                  <a:schemeClr val="tx1"/>
                </a:solidFill>
                <a:latin typeface="Arial" panose="020B0604020202020204" pitchFamily="34" charset="0"/>
              </a:defRPr>
            </a:lvl9pPr>
          </a:lstStyle>
          <a:p>
            <a:pPr eaLnBrk="1" hangingPunct="1">
              <a:spcBef>
                <a:spcPct val="20000"/>
              </a:spcBef>
              <a:buClr>
                <a:schemeClr val="hlink"/>
              </a:buClr>
              <a:buSzPct val="90000"/>
              <a:buFont typeface="Wingdings" panose="05000000000000000000" pitchFamily="2" charset="2"/>
              <a:buNone/>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T slides">
  <a:themeElements>
    <a:clrScheme name="">
      <a:dk1>
        <a:srgbClr val="C1CEFF"/>
      </a:dk1>
      <a:lt1>
        <a:srgbClr val="FFFFFF"/>
      </a:lt1>
      <a:dk2>
        <a:srgbClr val="000000"/>
      </a:dk2>
      <a:lt2>
        <a:srgbClr val="3365FB"/>
      </a:lt2>
      <a:accent1>
        <a:srgbClr val="114FFB"/>
      </a:accent1>
      <a:accent2>
        <a:srgbClr val="FC0128"/>
      </a:accent2>
      <a:accent3>
        <a:srgbClr val="AAAAAA"/>
      </a:accent3>
      <a:accent4>
        <a:srgbClr val="DADADA"/>
      </a:accent4>
      <a:accent5>
        <a:srgbClr val="AAB2FD"/>
      </a:accent5>
      <a:accent6>
        <a:srgbClr val="E40123"/>
      </a:accent6>
      <a:hlink>
        <a:srgbClr val="FAFD00"/>
      </a:hlink>
      <a:folHlink>
        <a:srgbClr val="919191"/>
      </a:folHlink>
    </a:clrScheme>
    <a:fontScheme name="STAT slide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rgbClr val="00FF00"/>
            </a:solidFill>
            <a:effectLst/>
            <a:latin typeface="Univers (W1)" charset="0"/>
          </a:defRPr>
        </a:defPPr>
      </a:lstStyle>
    </a:spDef>
    <a:lnDef>
      <a:spPr bwMode="auto">
        <a:xfrm>
          <a:off x="0" y="0"/>
          <a:ext cx="1" cy="1"/>
        </a:xfrm>
        <a:custGeom>
          <a:avLst/>
          <a:gdLst/>
          <a:ahLst/>
          <a:cxnLst/>
          <a:rect l="0" t="0" r="0" b="0"/>
          <a:pathLst/>
        </a:custGeom>
        <a:solidFill>
          <a:schemeClr val="bg1"/>
        </a:solidFill>
        <a:ln w="12700" cap="flat" cmpd="sng" algn="ctr">
          <a:solidFill>
            <a:schemeClr va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rgbClr val="00FF00"/>
            </a:solidFill>
            <a:effectLst/>
            <a:latin typeface="Univers (W1)" charset="0"/>
          </a:defRPr>
        </a:defPPr>
      </a:lstStyle>
    </a:lnDef>
  </a:objectDefaults>
  <a:extraClrSchemeLst>
    <a:extraClrScheme>
      <a:clrScheme name="STAT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T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T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T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T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T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T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9">
      <a:dk1>
        <a:srgbClr val="FFFFFF"/>
      </a:dk1>
      <a:lt1>
        <a:sysClr val="window" lastClr="FFFFFF"/>
      </a:lt1>
      <a:dk2>
        <a:srgbClr val="FFFFFF"/>
      </a:dk2>
      <a:lt2>
        <a:srgbClr val="FFFFFF"/>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41186</TotalTime>
  <Pages>13</Pages>
  <Words>1203</Words>
  <Application>Microsoft Office PowerPoint</Application>
  <PresentationFormat>Letter Paper (8.5x11 in)</PresentationFormat>
  <Paragraphs>312</Paragraphs>
  <Slides>34</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6" baseType="lpstr">
      <vt:lpstr>Monotype Sorts</vt:lpstr>
      <vt:lpstr>msgothic</vt:lpstr>
      <vt:lpstr>Univers (W1)</vt:lpstr>
      <vt:lpstr>Arial</vt:lpstr>
      <vt:lpstr>Century Gothic</vt:lpstr>
      <vt:lpstr>Times New Roman</vt:lpstr>
      <vt:lpstr>Verdana</vt:lpstr>
      <vt:lpstr>Wingdings</vt:lpstr>
      <vt:lpstr>Globe</vt:lpstr>
      <vt:lpstr>STAT slides</vt:lpstr>
      <vt:lpstr>Office Theme</vt:lpstr>
      <vt:lpstr>Acrobat Document</vt:lpstr>
      <vt:lpstr>PowerPoint Presentation</vt:lpstr>
      <vt:lpstr>Trinity Test Site July 16th, 1945</vt:lpstr>
      <vt:lpstr>PowerPoint Presentation</vt:lpstr>
      <vt:lpstr>Mass Paranoia </vt:lpstr>
      <vt:lpstr>PowerPoint Presentation</vt:lpstr>
      <vt:lpstr>PowerPoint Presentation</vt:lpstr>
      <vt:lpstr>PowerPoint Presentation</vt:lpstr>
      <vt:lpstr>PowerPoint Presentation</vt:lpstr>
      <vt:lpstr>Radiation Interaction and Penetration Through Matter</vt:lpstr>
      <vt:lpstr>Cell Damage</vt:lpstr>
      <vt:lpstr>Direct vs. Indirect Ionization</vt:lpstr>
      <vt:lpstr>PowerPoint Presentation</vt:lpstr>
      <vt:lpstr>Sensitivity of Cells</vt:lpstr>
      <vt:lpstr>Irradiated Food</vt:lpstr>
      <vt:lpstr>Space</vt:lpstr>
      <vt:lpstr>Utilities</vt:lpstr>
      <vt:lpstr>Consumer products</vt:lpstr>
      <vt:lpstr>Medical</vt:lpstr>
      <vt:lpstr>PowerPoint Presentation</vt:lpstr>
      <vt:lpstr>PowerPoint Presentation</vt:lpstr>
      <vt:lpstr>Nuclear Decay - Radioactivity</vt:lpstr>
      <vt:lpstr>Manure Analogy</vt:lpstr>
      <vt:lpstr>Exposure</vt:lpstr>
      <vt:lpstr>PowerPoint Presentation</vt:lpstr>
      <vt:lpstr>PowerPoint Presentation</vt:lpstr>
      <vt:lpstr>Top 30 causes</vt:lpstr>
      <vt:lpstr>PowerPoint Presentation</vt:lpstr>
      <vt:lpstr>Relative Risk: Equivalencies to 1 mrem</vt:lpstr>
      <vt:lpstr>Personal Dose Chart</vt:lpstr>
      <vt:lpstr>PowerPoint Presentation</vt:lpstr>
      <vt:lpstr>PowerPoint Presentation</vt:lpstr>
      <vt:lpstr>Radiation Reduction</vt:lpstr>
      <vt:lpstr>PowerPoint Presentation</vt:lpstr>
      <vt:lpstr>The End .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and Radioactivity</dc:title>
  <dc:creator>Susan Jablonski</dc:creator>
  <cp:lastModifiedBy>Microsoft account</cp:lastModifiedBy>
  <cp:revision>330</cp:revision>
  <cp:lastPrinted>2003-01-29T23:28:18Z</cp:lastPrinted>
  <dcterms:created xsi:type="dcterms:W3CDTF">1996-10-24T07:56:54Z</dcterms:created>
  <dcterms:modified xsi:type="dcterms:W3CDTF">2015-03-12T20:04:22Z</dcterms:modified>
</cp:coreProperties>
</file>