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7" r:id="rId4"/>
    <p:sldId id="258" r:id="rId5"/>
    <p:sldId id="285" r:id="rId6"/>
    <p:sldId id="289" r:id="rId7"/>
    <p:sldId id="291" r:id="rId8"/>
    <p:sldId id="292" r:id="rId9"/>
    <p:sldId id="293" r:id="rId10"/>
    <p:sldId id="294" r:id="rId11"/>
    <p:sldId id="295" r:id="rId12"/>
    <p:sldId id="296" r:id="rId13"/>
    <p:sldId id="297" r:id="rId14"/>
    <p:sldId id="299" r:id="rId15"/>
    <p:sldId id="300" r:id="rId16"/>
    <p:sldId id="306" r:id="rId17"/>
    <p:sldId id="302" r:id="rId18"/>
    <p:sldId id="304" r:id="rId19"/>
    <p:sldId id="311" r:id="rId20"/>
    <p:sldId id="303" r:id="rId21"/>
    <p:sldId id="310" r:id="rId22"/>
    <p:sldId id="317" r:id="rId23"/>
    <p:sldId id="318" r:id="rId24"/>
    <p:sldId id="319" r:id="rId25"/>
    <p:sldId id="330" r:id="rId26"/>
    <p:sldId id="320" r:id="rId27"/>
    <p:sldId id="321" r:id="rId28"/>
    <p:sldId id="322" r:id="rId29"/>
    <p:sldId id="263" r:id="rId30"/>
    <p:sldId id="325" r:id="rId31"/>
    <p:sldId id="326" r:id="rId32"/>
    <p:sldId id="327" r:id="rId33"/>
    <p:sldId id="329" r:id="rId34"/>
    <p:sldId id="331" r:id="rId35"/>
    <p:sldId id="33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E10235-8854-4FB6-B0C4-B27DABE884E2}"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979045214"/>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10235-8854-4FB6-B0C4-B27DABE884E2}"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2151574686"/>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10235-8854-4FB6-B0C4-B27DABE884E2}"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1107222177"/>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10235-8854-4FB6-B0C4-B27DABE884E2}"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2202678147"/>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E10235-8854-4FB6-B0C4-B27DABE884E2}"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3684524976"/>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E10235-8854-4FB6-B0C4-B27DABE884E2}" type="datetimeFigureOut">
              <a:rPr lang="en-US" smtClean="0"/>
              <a:t>3/2/2014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1402351413"/>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E10235-8854-4FB6-B0C4-B27DABE884E2}" type="datetimeFigureOut">
              <a:rPr lang="en-US" smtClean="0"/>
              <a:t>3/2/2014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109601635"/>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E10235-8854-4FB6-B0C4-B27DABE884E2}" type="datetimeFigureOut">
              <a:rPr lang="en-US" smtClean="0"/>
              <a:t>3/2/2014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1879043352"/>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10235-8854-4FB6-B0C4-B27DABE884E2}" type="datetimeFigureOut">
              <a:rPr lang="en-US" smtClean="0"/>
              <a:t>3/2/2014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1545532061"/>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10235-8854-4FB6-B0C4-B27DABE884E2}" type="datetimeFigureOut">
              <a:rPr lang="en-US" smtClean="0"/>
              <a:t>3/2/2014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346137059"/>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10235-8854-4FB6-B0C4-B27DABE884E2}" type="datetimeFigureOut">
              <a:rPr lang="en-US" smtClean="0"/>
              <a:t>3/2/2014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E444-E14B-4BC7-B110-C6D226A2C28E}" type="slidenum">
              <a:rPr lang="en-US" smtClean="0"/>
              <a:t>‹#›</a:t>
            </a:fld>
            <a:endParaRPr lang="en-US"/>
          </a:p>
        </p:txBody>
      </p:sp>
    </p:spTree>
    <p:extLst>
      <p:ext uri="{BB962C8B-B14F-4D97-AF65-F5344CB8AC3E}">
        <p14:creationId xmlns:p14="http://schemas.microsoft.com/office/powerpoint/2010/main" val="2493842656"/>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10235-8854-4FB6-B0C4-B27DABE884E2}" type="datetimeFigureOut">
              <a:rPr lang="en-US" smtClean="0"/>
              <a:t>3/2/2014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4E444-E14B-4BC7-B110-C6D226A2C28E}" type="slidenum">
              <a:rPr lang="en-US" smtClean="0"/>
              <a:t>‹#›</a:t>
            </a:fld>
            <a:endParaRPr lang="en-US"/>
          </a:p>
        </p:txBody>
      </p:sp>
    </p:spTree>
    <p:extLst>
      <p:ext uri="{BB962C8B-B14F-4D97-AF65-F5344CB8AC3E}">
        <p14:creationId xmlns:p14="http://schemas.microsoft.com/office/powerpoint/2010/main" val="244633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www.nuclearmuseum.org/"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www.nuclearscienceweek.org/"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2438400" y="4303713"/>
            <a:ext cx="4419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dirty="0">
                <a:latin typeface="Arial" charset="0"/>
              </a:rPr>
              <a:t>      </a:t>
            </a:r>
            <a:r>
              <a:rPr lang="en-US" sz="3200" dirty="0">
                <a:latin typeface="Arial" charset="0"/>
              </a:rPr>
              <a:t>Reactions Welcome!</a:t>
            </a:r>
          </a:p>
        </p:txBody>
      </p:sp>
      <p:sp>
        <p:nvSpPr>
          <p:cNvPr id="3076" name="Text Box 6"/>
          <p:cNvSpPr txBox="1">
            <a:spLocks noChangeArrowheads="1"/>
          </p:cNvSpPr>
          <p:nvPr/>
        </p:nvSpPr>
        <p:spPr bwMode="auto">
          <a:xfrm>
            <a:off x="1828800" y="4401820"/>
            <a:ext cx="5257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sz="3200" dirty="0">
              <a:latin typeface="Arial" charset="0"/>
            </a:endParaRPr>
          </a:p>
        </p:txBody>
      </p:sp>
      <p:pic>
        <p:nvPicPr>
          <p:cNvPr id="3074" name="Picture 4" descr="Nuc_metal"/>
          <p:cNvPicPr>
            <a:picLocks noGrp="1" noChangeAspect="1" noChangeArrowheads="1"/>
          </p:cNvPicPr>
          <p:nvPr>
            <p:ph type="ctrTitle"/>
          </p:nvPr>
        </p:nvPicPr>
        <p:blipFill>
          <a:blip r:embed="rId2">
            <a:extLst>
              <a:ext uri="{28A0092B-C50C-407E-A947-70E740481C1C}">
                <a14:useLocalDpi xmlns:a14="http://schemas.microsoft.com/office/drawing/2010/main" val="0"/>
              </a:ext>
            </a:extLst>
          </a:blip>
          <a:srcRect/>
          <a:stretch>
            <a:fillRect/>
          </a:stretch>
        </p:blipFill>
        <p:spPr>
          <a:xfrm>
            <a:off x="2438400" y="1295400"/>
            <a:ext cx="4331530" cy="2651760"/>
          </a:xfrm>
        </p:spPr>
      </p:pic>
    </p:spTree>
    <p:extLst>
      <p:ext uri="{BB962C8B-B14F-4D97-AF65-F5344CB8AC3E}">
        <p14:creationId xmlns:p14="http://schemas.microsoft.com/office/powerpoint/2010/main" val="192340356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Exhibit Images for Sarah\Nuc Museum-3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373"/>
            <a:ext cx="9144000" cy="607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877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Exhibit Images for Sarah\Nuclear Science Museum 6-12-am 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65546"/>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2290" name="Picture 2" descr="E:\Exhibit Images for Sarah\aps-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373"/>
            <a:ext cx="9144000" cy="607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64753"/>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E:\Exhibit Images for Sarah\aps-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373"/>
            <a:ext cx="9144000" cy="607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925887"/>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Exhibit Images for Sarah\Nuc Museum-1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373"/>
            <a:ext cx="9144000" cy="607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801077"/>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Exhibit Images for Sarah\Nuc Museum-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226"/>
            <a:ext cx="9144000" cy="607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20890"/>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U:\atomic  cann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0319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Exhibit Images for Sarah\Plan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373"/>
            <a:ext cx="9144000" cy="607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187252"/>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4" name="Title 3"/>
          <p:cNvSpPr>
            <a:spLocks noGrp="1"/>
          </p:cNvSpPr>
          <p:nvPr>
            <p:ph type="ctrTitle"/>
          </p:nvPr>
        </p:nvSpPr>
        <p:spPr>
          <a:xfrm>
            <a:off x="685800" y="787946"/>
            <a:ext cx="7772400" cy="4154984"/>
          </a:xfrm>
          <a:prstGeom prst="rect">
            <a:avLst/>
          </a:prstGeom>
        </p:spPr>
        <p:txBody>
          <a:bodyPr>
            <a:spAutoFit/>
          </a:bodyPr>
          <a:lstStyle/>
          <a:p>
            <a:r>
              <a:rPr lang="en-US" dirty="0" smtClean="0"/>
              <a:t>“Quality educational programs that convey the diversity of individuals and events that shape the historical and technical context of the nuclear age.”</a:t>
            </a:r>
            <a:br>
              <a:rPr lang="en-US" dirty="0" smtClean="0"/>
            </a:br>
            <a:r>
              <a:rPr lang="en-US" dirty="0" smtClean="0">
                <a:hlinkClick r:id="rId2"/>
              </a:rPr>
              <a:t>www.nuclearmuseum.org</a:t>
            </a:r>
            <a:r>
              <a:rPr lang="en-US" dirty="0" smtClean="0"/>
              <a:t>	</a:t>
            </a:r>
            <a:endParaRPr lang="en-US" dirty="0"/>
          </a:p>
        </p:txBody>
      </p:sp>
    </p:spTree>
    <p:extLst>
      <p:ext uri="{BB962C8B-B14F-4D97-AF65-F5344CB8AC3E}">
        <p14:creationId xmlns:p14="http://schemas.microsoft.com/office/powerpoint/2010/main" val="1917083685"/>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U:\NNSW_final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06581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792556"/>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normAutofit fontScale="90000"/>
          </a:bodyPr>
          <a:lstStyle/>
          <a:p>
            <a:r>
              <a:rPr lang="en-US" dirty="0" smtClean="0"/>
              <a:t>The National Museum of Nuclear Science &amp; History</a:t>
            </a:r>
            <a:br>
              <a:rPr lang="en-US" dirty="0" smtClean="0"/>
            </a:br>
            <a:endParaRPr lang="en-US" dirty="0"/>
          </a:p>
        </p:txBody>
      </p:sp>
      <p:sp>
        <p:nvSpPr>
          <p:cNvPr id="3" name="Subtitle 2"/>
          <p:cNvSpPr>
            <a:spLocks noGrp="1"/>
          </p:cNvSpPr>
          <p:nvPr>
            <p:ph type="subTitle" idx="1"/>
          </p:nvPr>
        </p:nvSpPr>
        <p:spPr>
          <a:xfrm>
            <a:off x="1371600" y="1371600"/>
            <a:ext cx="6400800" cy="4267200"/>
          </a:xfrm>
        </p:spPr>
        <p:txBody>
          <a:bodyPr>
            <a:normAutofit/>
          </a:bodyPr>
          <a:lstStyle/>
          <a:p>
            <a:pPr algn="l"/>
            <a:r>
              <a:rPr lang="en-US" dirty="0"/>
              <a:t>	</a:t>
            </a:r>
            <a:endParaRPr lang="en-US" dirty="0" smtClean="0"/>
          </a:p>
          <a:p>
            <a:pPr algn="l"/>
            <a:endParaRPr lang="en-US" dirty="0"/>
          </a:p>
          <a:p>
            <a:pPr algn="l"/>
            <a:endParaRPr lang="en-US" dirty="0" smtClean="0"/>
          </a:p>
          <a:p>
            <a:pPr algn="l"/>
            <a:endParaRPr lang="en-US" dirty="0"/>
          </a:p>
          <a:p>
            <a:pPr algn="l"/>
            <a:endParaRPr lang="en-US" dirty="0" smtClean="0"/>
          </a:p>
          <a:p>
            <a:pPr algn="l"/>
            <a:endParaRPr lang="en-US" dirty="0"/>
          </a:p>
          <a:p>
            <a:pPr algn="l"/>
            <a:endParaRPr lang="en-US" dirty="0"/>
          </a:p>
        </p:txBody>
      </p:sp>
      <p:pic>
        <p:nvPicPr>
          <p:cNvPr id="4" name="Picture 4" descr="100_2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325290"/>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fair\Pictures\2012-02-01\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050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083117" y="220027"/>
            <a:ext cx="4977765" cy="6417945"/>
          </a:xfrm>
          <a:prstGeom prst="rect">
            <a:avLst/>
          </a:prstGeom>
        </p:spPr>
      </p:pic>
      <p:sp>
        <p:nvSpPr>
          <p:cNvPr id="5" name="Content Placeholder 4"/>
          <p:cNvSpPr>
            <a:spLocks noGrp="1"/>
          </p:cNvSpPr>
          <p:nvPr>
            <p:ph idx="1"/>
          </p:nvPr>
        </p:nvSpPr>
        <p:spPr/>
        <p:txBody>
          <a:bodyPr/>
          <a:lstStyle/>
          <a:p>
            <a:endParaRPr lang="en-US" dirty="0"/>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195465212"/>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p:cNvSpPr txBox="1">
            <a:spLocks/>
          </p:cNvSpPr>
          <p:nvPr/>
        </p:nvSpPr>
        <p:spPr>
          <a:xfrm>
            <a:off x="1905000" y="533400"/>
            <a:ext cx="5486400" cy="566738"/>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Monday: Get to Know Nuclear</a:t>
            </a:r>
            <a:endParaRPr lang="en-US" dirty="0"/>
          </a:p>
        </p:txBody>
      </p:sp>
      <p:pic>
        <p:nvPicPr>
          <p:cNvPr id="60420" name="Picture 4" descr="http://ut-images.s3.amazonaws.com/wp-content/uploads/2010/02/c-atom_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905000"/>
            <a:ext cx="438912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109729"/>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70466"/>
            <a:ext cx="6324600" cy="1107996"/>
          </a:xfrm>
          <a:prstGeom prst="rect">
            <a:avLst/>
          </a:prstGeom>
          <a:noFill/>
        </p:spPr>
        <p:txBody>
          <a:bodyPr wrap="square" rtlCol="0">
            <a:spAutoFit/>
          </a:bodyPr>
          <a:lstStyle/>
          <a:p>
            <a:r>
              <a:rPr lang="en-US" sz="3300" dirty="0" smtClean="0"/>
              <a:t>Tuesday:  Careers in the Nuclear Field</a:t>
            </a:r>
            <a:endParaRPr lang="en-US" sz="3300" dirty="0"/>
          </a:p>
        </p:txBody>
      </p:sp>
      <p:pic>
        <p:nvPicPr>
          <p:cNvPr id="62466" name="Picture 2" descr="http://3.bp.blogspot.com/-01eZmjLoLCY/TZNFd4_KRYI/AAAAAAAAC7Y/hMuowLvYgWU/s320/Homer-Simpson-Nuke-Pla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590800"/>
            <a:ext cx="3934220"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61517"/>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Wednesday: Nuclear Energy Generation</a:t>
            </a:r>
            <a:endParaRPr lang="en-US" dirty="0"/>
          </a:p>
        </p:txBody>
      </p:sp>
      <p:pic>
        <p:nvPicPr>
          <p:cNvPr id="63490" name="Picture 2" descr="http://staff.fcps.net/sgill/images/energy_resources/nuclear/nuclear_power_diagram.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752600"/>
            <a:ext cx="8617383"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783961"/>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ncrypted-tbn3.gstatic.com/images?q=tbn:ANd9GcT08JZMDSSOqpHLFNp6hkwktQ2z1Nwc-mgc5eq_IASrqkaq_6hw7C8hbUg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www.ansnuclearcafe.org/wp-content/uploads/2012/06/vogtle-4-constr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188720"/>
            <a:ext cx="8499673" cy="5669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9787" y="533400"/>
            <a:ext cx="7436048" cy="646331"/>
          </a:xfrm>
          <a:prstGeom prst="rect">
            <a:avLst/>
          </a:prstGeom>
          <a:noFill/>
        </p:spPr>
        <p:txBody>
          <a:bodyPr wrap="square" rtlCol="0">
            <a:spAutoFit/>
          </a:bodyPr>
          <a:lstStyle/>
          <a:p>
            <a:pPr algn="ctr"/>
            <a:r>
              <a:rPr lang="en-US" dirty="0" smtClean="0"/>
              <a:t>The Nuclear Renaissance</a:t>
            </a:r>
          </a:p>
          <a:p>
            <a:pPr algn="ctr"/>
            <a:r>
              <a:rPr lang="en-US" dirty="0" smtClean="0"/>
              <a:t>Plant </a:t>
            </a:r>
            <a:r>
              <a:rPr lang="en-US" dirty="0" err="1" smtClean="0"/>
              <a:t>Vogtle</a:t>
            </a:r>
            <a:r>
              <a:rPr lang="en-US" dirty="0" smtClean="0"/>
              <a:t> near Waynesboro, GA</a:t>
            </a:r>
            <a:endParaRPr lang="en-US" dirty="0"/>
          </a:p>
        </p:txBody>
      </p:sp>
    </p:spTree>
    <p:extLst>
      <p:ext uri="{BB962C8B-B14F-4D97-AF65-F5344CB8AC3E}">
        <p14:creationId xmlns:p14="http://schemas.microsoft.com/office/powerpoint/2010/main" val="178906640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Thursday: Nuclear Safety</a:t>
            </a:r>
            <a:endParaRPr lang="en-US" dirty="0"/>
          </a:p>
        </p:txBody>
      </p:sp>
      <p:pic>
        <p:nvPicPr>
          <p:cNvPr id="64514" name="Picture 2" descr="U:\NNSW\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002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644430"/>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PSEC:Kim's Cell Phone 2013 06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1892300"/>
            <a:ext cx="5473700" cy="3566160"/>
          </a:xfrm>
          <a:prstGeom prst="rect">
            <a:avLst/>
          </a:prstGeom>
          <a:noFill/>
          <a:ln>
            <a:noFill/>
          </a:ln>
        </p:spPr>
      </p:pic>
      <p:sp>
        <p:nvSpPr>
          <p:cNvPr id="4" name="TextBox 3"/>
          <p:cNvSpPr txBox="1"/>
          <p:nvPr/>
        </p:nvSpPr>
        <p:spPr>
          <a:xfrm>
            <a:off x="1066800" y="533400"/>
            <a:ext cx="6705600" cy="923330"/>
          </a:xfrm>
          <a:prstGeom prst="rect">
            <a:avLst/>
          </a:prstGeom>
          <a:noFill/>
        </p:spPr>
        <p:txBody>
          <a:bodyPr wrap="square" rtlCol="0">
            <a:spAutoFit/>
          </a:bodyPr>
          <a:lstStyle/>
          <a:p>
            <a:r>
              <a:rPr lang="en-US" dirty="0" smtClean="0"/>
              <a:t>Students take a “Journey to the Center of the Atom” at the Ruth Patrick Science Center (Aiken, SC) as part National Nuclear Science Week.</a:t>
            </a:r>
            <a:endParaRPr lang="en-US" dirty="0"/>
          </a:p>
        </p:txBody>
      </p:sp>
    </p:spTree>
    <p:extLst>
      <p:ext uri="{BB962C8B-B14F-4D97-AF65-F5344CB8AC3E}">
        <p14:creationId xmlns:p14="http://schemas.microsoft.com/office/powerpoint/2010/main" val="2850396554"/>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Nuclear Medicine</a:t>
            </a:r>
            <a:endParaRPr lang="en-US"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14600"/>
            <a:ext cx="346668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3600"/>
            <a:ext cx="261937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80821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fair\Pictures\2012-02-01\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667841"/>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Statement</a:t>
            </a:r>
            <a:endParaRPr lang="en-US" dirty="0"/>
          </a:p>
        </p:txBody>
      </p:sp>
      <p:sp>
        <p:nvSpPr>
          <p:cNvPr id="3" name="Content Placeholder 2"/>
          <p:cNvSpPr>
            <a:spLocks noGrp="1"/>
          </p:cNvSpPr>
          <p:nvPr>
            <p:ph idx="1"/>
          </p:nvPr>
        </p:nvSpPr>
        <p:spPr/>
        <p:txBody>
          <a:bodyPr/>
          <a:lstStyle/>
          <a:p>
            <a:pPr marL="0" indent="0">
              <a:buNone/>
            </a:pPr>
            <a:r>
              <a:rPr lang="en-US" dirty="0" smtClean="0"/>
              <a:t>The National Museum of Nuclear Science &amp; History’s mission is to serve as  America’s  resource  for nuclear history and science, presenting exhibits and quality educational programs that convey the diversity of individuals and events that shape the historical and technical context of the nuclear age.</a:t>
            </a:r>
            <a:endParaRPr lang="en-US" dirty="0"/>
          </a:p>
        </p:txBody>
      </p:sp>
    </p:spTree>
    <p:extLst>
      <p:ext uri="{BB962C8B-B14F-4D97-AF65-F5344CB8AC3E}">
        <p14:creationId xmlns:p14="http://schemas.microsoft.com/office/powerpoint/2010/main" val="1789292053"/>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U:\NNSW\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8611" name="Picture 3" descr="U:\NNSW\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NSW\NNSW2013\Kim's Cell Phone 2013 0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272460"/>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U:\NNSW\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NSW\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6" y="2078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NNSW\NNSW2013\Kim's Cell Phone 2013 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12115800"/>
            <a:ext cx="17487900" cy="310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943155"/>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U:\NNSW\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0659" name="Picture 3" descr="U:\NNSW\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079762"/>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U:\NNSW\IMG_23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322"/>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Without the support of corporations and partner organizations, NNSW would not exist.</a:t>
            </a:r>
            <a:endParaRPr lang="en-US" sz="3200" dirty="0"/>
          </a:p>
        </p:txBody>
      </p:sp>
      <p:sp>
        <p:nvSpPr>
          <p:cNvPr id="5" name="Text Placeholder 4"/>
          <p:cNvSpPr>
            <a:spLocks noGrp="1"/>
          </p:cNvSpPr>
          <p:nvPr>
            <p:ph type="body" idx="1"/>
          </p:nvPr>
        </p:nvSpPr>
        <p:spPr/>
        <p:txBody>
          <a:bodyPr/>
          <a:lstStyle/>
          <a:p>
            <a:pPr algn="ctr"/>
            <a:r>
              <a:rPr lang="en-US" dirty="0" smtClean="0"/>
              <a:t>Supporter and Partners</a:t>
            </a:r>
            <a:endParaRPr lang="en-US" dirty="0"/>
          </a:p>
        </p:txBody>
      </p:sp>
      <p:sp>
        <p:nvSpPr>
          <p:cNvPr id="4" name="Content Placeholder 3"/>
          <p:cNvSpPr>
            <a:spLocks noGrp="1"/>
          </p:cNvSpPr>
          <p:nvPr>
            <p:ph sz="half" idx="2"/>
          </p:nvPr>
        </p:nvSpPr>
        <p:spPr/>
        <p:txBody>
          <a:bodyPr>
            <a:normAutofit fontScale="92500" lnSpcReduction="10000"/>
          </a:bodyPr>
          <a:lstStyle/>
          <a:p>
            <a:r>
              <a:rPr lang="en-US" sz="1300" dirty="0" smtClean="0"/>
              <a:t>Albert I. Pierce Foundation</a:t>
            </a:r>
          </a:p>
          <a:p>
            <a:r>
              <a:rPr lang="en-US" sz="1300" dirty="0" smtClean="0"/>
              <a:t>American Nuclear Society</a:t>
            </a:r>
          </a:p>
          <a:p>
            <a:r>
              <a:rPr lang="en-US" sz="1300" dirty="0" smtClean="0"/>
              <a:t>Arizona Public Service</a:t>
            </a:r>
          </a:p>
          <a:p>
            <a:r>
              <a:rPr lang="en-US" sz="1300" dirty="0" err="1" smtClean="0"/>
              <a:t>Areva</a:t>
            </a:r>
            <a:endParaRPr lang="en-US" sz="1300" dirty="0" smtClean="0"/>
          </a:p>
          <a:p>
            <a:r>
              <a:rPr lang="en-US" sz="1300" dirty="0" smtClean="0"/>
              <a:t>American Society of Radiologic Technologists</a:t>
            </a:r>
          </a:p>
          <a:p>
            <a:r>
              <a:rPr lang="en-US" sz="1300" dirty="0" smtClean="0"/>
              <a:t>American Crane Company</a:t>
            </a:r>
          </a:p>
          <a:p>
            <a:r>
              <a:rPr lang="en-US" sz="1300" dirty="0" smtClean="0"/>
              <a:t>ATK Aerospace</a:t>
            </a:r>
          </a:p>
          <a:p>
            <a:r>
              <a:rPr lang="en-US" sz="1300" dirty="0" smtClean="0"/>
              <a:t>Department of Energy</a:t>
            </a:r>
          </a:p>
          <a:p>
            <a:r>
              <a:rPr lang="en-US" sz="1300" dirty="0" err="1" smtClean="0"/>
              <a:t>EnergySolutions</a:t>
            </a:r>
            <a:r>
              <a:rPr lang="en-US" sz="1300" dirty="0" smtClean="0"/>
              <a:t> Foundation</a:t>
            </a:r>
          </a:p>
          <a:p>
            <a:r>
              <a:rPr lang="en-US" sz="1300" dirty="0" smtClean="0"/>
              <a:t>Entergy</a:t>
            </a:r>
          </a:p>
          <a:p>
            <a:r>
              <a:rPr lang="en-US" sz="1300" dirty="0" err="1" smtClean="0"/>
              <a:t>Execlon</a:t>
            </a:r>
            <a:endParaRPr lang="en-US" sz="1300" dirty="0" smtClean="0"/>
          </a:p>
          <a:p>
            <a:r>
              <a:rPr lang="en-US" sz="1300" dirty="0" smtClean="0"/>
              <a:t>Idaho National Laboratory</a:t>
            </a:r>
          </a:p>
          <a:p>
            <a:r>
              <a:rPr lang="en-US" sz="1300" dirty="0" smtClean="0"/>
              <a:t>Louisiana Energy Services</a:t>
            </a:r>
          </a:p>
          <a:p>
            <a:r>
              <a:rPr lang="en-US" sz="1300" dirty="0" smtClean="0"/>
              <a:t>National Museum of Nuclear Science &amp; History</a:t>
            </a:r>
          </a:p>
          <a:p>
            <a:r>
              <a:rPr lang="en-US" sz="1300" dirty="0" smtClean="0"/>
              <a:t>North American Young Generation in Nuclear</a:t>
            </a:r>
          </a:p>
          <a:p>
            <a:r>
              <a:rPr lang="en-US" sz="1300" dirty="0" smtClean="0"/>
              <a:t>Nuclear Energy Institute</a:t>
            </a:r>
          </a:p>
          <a:p>
            <a:r>
              <a:rPr lang="en-US" sz="1300" dirty="0" smtClean="0"/>
              <a:t>Lockheed Martin/Sandia National Laboratories</a:t>
            </a:r>
          </a:p>
          <a:p>
            <a:r>
              <a:rPr lang="en-US" sz="1300" dirty="0" smtClean="0"/>
              <a:t>Society of Nuclear Medicine</a:t>
            </a:r>
          </a:p>
          <a:p>
            <a:r>
              <a:rPr lang="en-US" sz="1400" dirty="0"/>
              <a:t>U.S. Women in Nuclear</a:t>
            </a:r>
          </a:p>
          <a:p>
            <a:endParaRPr lang="en-US" sz="1300" dirty="0" smtClean="0"/>
          </a:p>
          <a:p>
            <a:endParaRPr lang="en-US" sz="1600" dirty="0"/>
          </a:p>
        </p:txBody>
      </p:sp>
      <p:sp>
        <p:nvSpPr>
          <p:cNvPr id="6" name="Text Placeholder 5"/>
          <p:cNvSpPr>
            <a:spLocks noGrp="1"/>
          </p:cNvSpPr>
          <p:nvPr>
            <p:ph type="body" sz="quarter" idx="3"/>
          </p:nvPr>
        </p:nvSpPr>
        <p:spPr/>
        <p:txBody>
          <a:bodyPr>
            <a:normAutofit fontScale="92500" lnSpcReduction="20000"/>
          </a:bodyPr>
          <a:lstStyle/>
          <a:p>
            <a:pPr algn="ctr"/>
            <a:r>
              <a:rPr lang="en-US" dirty="0" smtClean="0"/>
              <a:t>Sponsors of 2013 National Celebration Event in SC and GA</a:t>
            </a:r>
            <a:endParaRPr lang="en-US" dirty="0"/>
          </a:p>
        </p:txBody>
      </p:sp>
      <p:sp>
        <p:nvSpPr>
          <p:cNvPr id="7" name="Content Placeholder 6"/>
          <p:cNvSpPr>
            <a:spLocks noGrp="1"/>
          </p:cNvSpPr>
          <p:nvPr>
            <p:ph sz="quarter" idx="4"/>
          </p:nvPr>
        </p:nvSpPr>
        <p:spPr/>
        <p:txBody>
          <a:bodyPr>
            <a:normAutofit fontScale="70000" lnSpcReduction="20000"/>
          </a:bodyPr>
          <a:lstStyle/>
          <a:p>
            <a:r>
              <a:rPr lang="en-US" dirty="0" smtClean="0"/>
              <a:t>Platinum Sponsor: SRS Community Reuse Organization</a:t>
            </a:r>
          </a:p>
          <a:p>
            <a:r>
              <a:rPr lang="en-US" dirty="0" smtClean="0"/>
              <a:t>Platinum Sponsor: SRSCRO Nuclear Workforce Initiative</a:t>
            </a:r>
          </a:p>
          <a:p>
            <a:r>
              <a:rPr lang="en-US" dirty="0" smtClean="0"/>
              <a:t>Gold Sponsor: AREVA</a:t>
            </a:r>
          </a:p>
          <a:p>
            <a:r>
              <a:rPr lang="en-US" dirty="0" smtClean="0"/>
              <a:t>Silver Sponsor: Shaw AREVA MOX Services, LLC</a:t>
            </a:r>
          </a:p>
          <a:p>
            <a:r>
              <a:rPr lang="en-US" dirty="0" smtClean="0"/>
              <a:t>Silver Sponsor: Southern Company</a:t>
            </a:r>
          </a:p>
          <a:p>
            <a:r>
              <a:rPr lang="en-US" dirty="0" smtClean="0"/>
              <a:t>Silver Sponsor: Georgia Regents University Augusta</a:t>
            </a:r>
          </a:p>
          <a:p>
            <a:r>
              <a:rPr lang="en-US" dirty="0" smtClean="0"/>
              <a:t>Bronze Sponsor: Energy Solutions</a:t>
            </a:r>
          </a:p>
          <a:p>
            <a:r>
              <a:rPr lang="en-US" dirty="0" smtClean="0"/>
              <a:t>Bronze Sponsor:  Savannah River Remediation</a:t>
            </a:r>
          </a:p>
          <a:p>
            <a:r>
              <a:rPr lang="en-US" dirty="0" smtClean="0"/>
              <a:t>Bronze Sponsor: Savannah River Nuclear Solutions</a:t>
            </a:r>
            <a:endParaRPr lang="en-US" dirty="0"/>
          </a:p>
        </p:txBody>
      </p:sp>
    </p:spTree>
    <p:extLst>
      <p:ext uri="{BB962C8B-B14F-4D97-AF65-F5344CB8AC3E}">
        <p14:creationId xmlns:p14="http://schemas.microsoft.com/office/powerpoint/2010/main" val="256154917"/>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Visit </a:t>
            </a:r>
            <a:r>
              <a:rPr lang="en-US" dirty="0" smtClean="0">
                <a:hlinkClick r:id="rId2"/>
              </a:rPr>
              <a:t>www.nuclearscienceweek.org</a:t>
            </a:r>
            <a:r>
              <a:rPr lang="en-US" dirty="0" smtClean="0"/>
              <a:t/>
            </a:r>
            <a:br>
              <a:rPr lang="en-US" dirty="0" smtClean="0"/>
            </a:br>
            <a:r>
              <a:rPr lang="en-US" dirty="0" smtClean="0"/>
              <a:t>for National Nuclear Science Week 2014 Updates</a:t>
            </a:r>
            <a:br>
              <a:rPr lang="en-US" dirty="0" smtClean="0"/>
            </a:br>
            <a:r>
              <a:rPr lang="en-US" dirty="0"/>
              <a:t/>
            </a:r>
            <a:br>
              <a:rPr lang="en-US" dirty="0"/>
            </a:br>
            <a:r>
              <a:rPr lang="en-US" dirty="0" smtClean="0"/>
              <a:t>Visit the National Museum of Nuclear Science &amp; History at Booth 1033 at the WM2014.  See </a:t>
            </a:r>
            <a:r>
              <a:rPr lang="en-US" smtClean="0"/>
              <a:t>you there!</a:t>
            </a:r>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2381133"/>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Background &amp; Organization History</a:t>
            </a:r>
            <a:endParaRPr lang="en-US" dirty="0"/>
          </a:p>
        </p:txBody>
      </p:sp>
      <p:sp>
        <p:nvSpPr>
          <p:cNvPr id="3" name="Content Placeholder 2"/>
          <p:cNvSpPr>
            <a:spLocks noGrp="1"/>
          </p:cNvSpPr>
          <p:nvPr>
            <p:ph idx="1"/>
          </p:nvPr>
        </p:nvSpPr>
        <p:spPr/>
        <p:txBody>
          <a:bodyPr/>
          <a:lstStyle/>
          <a:p>
            <a:pPr>
              <a:lnSpc>
                <a:spcPct val="90000"/>
              </a:lnSpc>
              <a:defRPr/>
            </a:pPr>
            <a:r>
              <a:rPr lang="en-US" dirty="0"/>
              <a:t>The </a:t>
            </a:r>
            <a:r>
              <a:rPr lang="en-US" b="1" u="sng" dirty="0"/>
              <a:t>only</a:t>
            </a:r>
            <a:r>
              <a:rPr lang="en-US" dirty="0"/>
              <a:t> national museum in the state of New Mexico </a:t>
            </a:r>
          </a:p>
          <a:p>
            <a:pPr>
              <a:lnSpc>
                <a:spcPct val="90000"/>
              </a:lnSpc>
              <a:defRPr/>
            </a:pPr>
            <a:r>
              <a:rPr lang="en-US" dirty="0"/>
              <a:t>The </a:t>
            </a:r>
            <a:r>
              <a:rPr lang="en-US" b="1" u="sng" dirty="0"/>
              <a:t>only</a:t>
            </a:r>
            <a:r>
              <a:rPr lang="en-US" dirty="0"/>
              <a:t> nuclear science museum chartered by the U.S. Congress </a:t>
            </a:r>
          </a:p>
          <a:p>
            <a:pPr>
              <a:lnSpc>
                <a:spcPct val="90000"/>
              </a:lnSpc>
              <a:defRPr/>
            </a:pPr>
            <a:r>
              <a:rPr lang="en-US" dirty="0"/>
              <a:t>The Museum was established in 1969, chartered by Congress as a NATIONAL institution in 1991, and has been Affiliated with the Smithsonian Institution since 2002.  </a:t>
            </a:r>
          </a:p>
          <a:p>
            <a:endParaRPr lang="en-US" dirty="0"/>
          </a:p>
        </p:txBody>
      </p:sp>
    </p:spTree>
    <p:extLst>
      <p:ext uri="{BB962C8B-B14F-4D97-AF65-F5344CB8AC3E}">
        <p14:creationId xmlns:p14="http://schemas.microsoft.com/office/powerpoint/2010/main" val="263517187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Exhibit Images for Sarah\Nuc Museum-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3101"/>
            <a:ext cx="9144000" cy="607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35388"/>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Exhibit Images for Sarah\Fat Man &amp; Little Bo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373"/>
            <a:ext cx="9144000" cy="6073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317037"/>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Exhibit Images for Sarah\DSCN3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21283"/>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adiation 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309576"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374703"/>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Exhibit Images for Sarah\DSCN25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22243"/>
      </p:ext>
    </p:extLst>
  </p:cSld>
  <p:clrMapOvr>
    <a:masterClrMapping/>
  </p:clrMapOvr>
  <mc:AlternateContent xmlns:mc="http://schemas.openxmlformats.org/markup-compatibility/2006">
    <mc:Choice xmlns:p14="http://schemas.microsoft.com/office/powerpoint/2010/main" Requires="p14">
      <p:transition spd="med" advClick="0" advTm="3000">
        <p14:prism/>
      </p:transition>
    </mc:Choice>
    <mc:Fallback>
      <p:transition spd="med" advClick="0" advTm="3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27497</TotalTime>
  <Words>353</Words>
  <Application>Microsoft Office PowerPoint</Application>
  <PresentationFormat>On-screen Show (4:3)</PresentationFormat>
  <Paragraphs>54</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The National Museum of Nuclear Science &amp; History </vt:lpstr>
      <vt:lpstr>Mission Statement</vt:lpstr>
      <vt:lpstr>Background &amp; Organization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educational programs that convey the diversity of individuals and events that shape the historical and technical context of the nuclear age.” www.nuclearmuseum.org </vt:lpstr>
      <vt:lpstr>PowerPoint Presentation</vt:lpstr>
      <vt:lpstr>PowerPoint Presentation</vt:lpstr>
      <vt:lpstr>PowerPoint Presentation</vt:lpstr>
      <vt:lpstr>PowerPoint Presentation</vt:lpstr>
      <vt:lpstr>PowerPoint Presentation</vt:lpstr>
      <vt:lpstr>Wednesday: Nuclear Energy Generation</vt:lpstr>
      <vt:lpstr>PowerPoint Presentation</vt:lpstr>
      <vt:lpstr>Thursday: Nuclear Safety</vt:lpstr>
      <vt:lpstr>PowerPoint Presentation</vt:lpstr>
      <vt:lpstr>Friday: Nuclear Medicine</vt:lpstr>
      <vt:lpstr>PowerPoint Presentation</vt:lpstr>
      <vt:lpstr>PowerPoint Presentation</vt:lpstr>
      <vt:lpstr>PowerPoint Presentation</vt:lpstr>
      <vt:lpstr>PowerPoint Presentation</vt:lpstr>
      <vt:lpstr>PowerPoint Presentation</vt:lpstr>
      <vt:lpstr>Without the support of corporations and partner organizations, NNSW would not exist.</vt:lpstr>
      <vt:lpstr>Visit www.nuclearscienceweek.org for National Nuclear Science Week 2014 Updates  Visit the National Museum of Nuclear Science &amp; History at Booth 1033 at the WM2014.  See you there!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Fair</dc:creator>
  <cp:lastModifiedBy>Tracy Coyle</cp:lastModifiedBy>
  <cp:revision>42</cp:revision>
  <dcterms:created xsi:type="dcterms:W3CDTF">2013-01-31T21:36:08Z</dcterms:created>
  <dcterms:modified xsi:type="dcterms:W3CDTF">2014-03-02T18:53:29Z</dcterms:modified>
</cp:coreProperties>
</file>